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0" r:id="rId2"/>
    <p:sldMasterId id="2147483718" r:id="rId3"/>
    <p:sldMasterId id="2147483744" r:id="rId4"/>
  </p:sldMasterIdLst>
  <p:notesMasterIdLst>
    <p:notesMasterId r:id="rId57"/>
  </p:notesMasterIdLst>
  <p:handoutMasterIdLst>
    <p:handoutMasterId r:id="rId58"/>
  </p:handoutMasterIdLst>
  <p:sldIdLst>
    <p:sldId id="850" r:id="rId5"/>
    <p:sldId id="891" r:id="rId6"/>
    <p:sldId id="1051" r:id="rId7"/>
    <p:sldId id="1052" r:id="rId8"/>
    <p:sldId id="1071" r:id="rId9"/>
    <p:sldId id="1109" r:id="rId10"/>
    <p:sldId id="1035" r:id="rId11"/>
    <p:sldId id="1086" r:id="rId12"/>
    <p:sldId id="1087" r:id="rId13"/>
    <p:sldId id="1084" r:id="rId14"/>
    <p:sldId id="1082" r:id="rId15"/>
    <p:sldId id="1110" r:id="rId16"/>
    <p:sldId id="1111" r:id="rId17"/>
    <p:sldId id="1083" r:id="rId18"/>
    <p:sldId id="1088" r:id="rId19"/>
    <p:sldId id="1089" r:id="rId20"/>
    <p:sldId id="1092" r:id="rId21"/>
    <p:sldId id="1095" r:id="rId22"/>
    <p:sldId id="1096" r:id="rId23"/>
    <p:sldId id="1097" r:id="rId24"/>
    <p:sldId id="1113" r:id="rId25"/>
    <p:sldId id="1098" r:id="rId26"/>
    <p:sldId id="1107" r:id="rId27"/>
    <p:sldId id="1108" r:id="rId28"/>
    <p:sldId id="1099" r:id="rId29"/>
    <p:sldId id="1100" r:id="rId30"/>
    <p:sldId id="1101" r:id="rId31"/>
    <p:sldId id="1105" r:id="rId32"/>
    <p:sldId id="1106" r:id="rId33"/>
    <p:sldId id="1072" r:id="rId34"/>
    <p:sldId id="1064" r:id="rId35"/>
    <p:sldId id="1073" r:id="rId36"/>
    <p:sldId id="984" r:id="rId37"/>
    <p:sldId id="1114" r:id="rId38"/>
    <p:sldId id="1115" r:id="rId39"/>
    <p:sldId id="1116" r:id="rId40"/>
    <p:sldId id="1117" r:id="rId41"/>
    <p:sldId id="1118" r:id="rId42"/>
    <p:sldId id="1119" r:id="rId43"/>
    <p:sldId id="1120" r:id="rId44"/>
    <p:sldId id="1121" r:id="rId45"/>
    <p:sldId id="1122" r:id="rId46"/>
    <p:sldId id="1123" r:id="rId47"/>
    <p:sldId id="1124" r:id="rId48"/>
    <p:sldId id="1125" r:id="rId49"/>
    <p:sldId id="1126" r:id="rId50"/>
    <p:sldId id="1127" r:id="rId51"/>
    <p:sldId id="1128" r:id="rId52"/>
    <p:sldId id="1129" r:id="rId53"/>
    <p:sldId id="1130" r:id="rId54"/>
    <p:sldId id="1131" r:id="rId55"/>
    <p:sldId id="1132" r:id="rId56"/>
  </p:sldIdLst>
  <p:sldSz cx="9144000" cy="6858000" type="screen4x3"/>
  <p:notesSz cx="9926638" cy="6797675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266"/>
    <a:srgbClr val="FF6600"/>
    <a:srgbClr val="DB6625"/>
    <a:srgbClr val="C4442A"/>
    <a:srgbClr val="30B7BE"/>
    <a:srgbClr val="C76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3" autoAdjust="0"/>
    <p:restoredTop sz="94857" autoAdjust="0"/>
  </p:normalViewPr>
  <p:slideViewPr>
    <p:cSldViewPr>
      <p:cViewPr varScale="1">
        <p:scale>
          <a:sx n="109" d="100"/>
          <a:sy n="109" d="100"/>
        </p:scale>
        <p:origin x="1296" y="108"/>
      </p:cViewPr>
      <p:guideLst>
        <p:guide orient="horz" pos="935"/>
        <p:guide pos="43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F25F6-206E-4D98-A21D-7D83AE58EBE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813FDB3-C96F-40AE-AFB5-16CC05A46564}">
      <dgm:prSet phldrT="[Metin]"/>
      <dgm:spPr>
        <a:solidFill>
          <a:srgbClr val="30B7BE">
            <a:alpha val="90000"/>
          </a:srgb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tr-TR" dirty="0" smtClean="0"/>
            <a:t>YEŞİL SERTİFİKA</a:t>
          </a:r>
          <a:endParaRPr lang="tr-TR" dirty="0"/>
        </a:p>
      </dgm:t>
    </dgm:pt>
    <dgm:pt modelId="{2BD2AB4B-5DE5-4C0C-B6E6-DB621CEA8F1E}" type="parTrans" cxnId="{F65DE18A-9322-41FF-BB45-FBD49795F80A}">
      <dgm:prSet/>
      <dgm:spPr/>
      <dgm:t>
        <a:bodyPr/>
        <a:lstStyle/>
        <a:p>
          <a:endParaRPr lang="tr-TR"/>
        </a:p>
      </dgm:t>
    </dgm:pt>
    <dgm:pt modelId="{859D431B-5D7A-423F-BC25-4D6196C46925}" type="sibTrans" cxnId="{F65DE18A-9322-41FF-BB45-FBD49795F80A}">
      <dgm:prSet/>
      <dgm:spPr/>
      <dgm:t>
        <a:bodyPr/>
        <a:lstStyle/>
        <a:p>
          <a:endParaRPr lang="tr-TR"/>
        </a:p>
      </dgm:t>
    </dgm:pt>
    <dgm:pt modelId="{3C904744-EF8D-43B3-9D69-D3A96114CC0E}">
      <dgm:prSet phldrT="[Metin]"/>
      <dgm:spPr>
        <a:solidFill>
          <a:srgbClr val="0CA45F">
            <a:alpha val="89804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tr-TR" dirty="0" smtClean="0"/>
            <a:t>BİNALAR</a:t>
          </a:r>
          <a:endParaRPr lang="tr-TR" dirty="0"/>
        </a:p>
      </dgm:t>
    </dgm:pt>
    <dgm:pt modelId="{60369424-C15B-40D0-80D4-B1AE5D7D0BAD}" type="parTrans" cxnId="{0B4D7E76-169E-4137-9943-A26F77A6F6D4}">
      <dgm:prSet/>
      <dgm:spPr/>
      <dgm:t>
        <a:bodyPr/>
        <a:lstStyle/>
        <a:p>
          <a:endParaRPr lang="tr-TR"/>
        </a:p>
      </dgm:t>
    </dgm:pt>
    <dgm:pt modelId="{A3E23EA1-863A-4FEE-B4EB-00BDCB09DF5A}" type="sibTrans" cxnId="{0B4D7E76-169E-4137-9943-A26F77A6F6D4}">
      <dgm:prSet/>
      <dgm:spPr/>
      <dgm:t>
        <a:bodyPr/>
        <a:lstStyle/>
        <a:p>
          <a:endParaRPr lang="tr-TR"/>
        </a:p>
      </dgm:t>
    </dgm:pt>
    <dgm:pt modelId="{B0A64C93-4720-4526-A52A-67C804134DC5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smtClean="0"/>
            <a:t>MEVCUT</a:t>
          </a:r>
          <a:endParaRPr lang="tr-TR" dirty="0"/>
        </a:p>
      </dgm:t>
    </dgm:pt>
    <dgm:pt modelId="{1167FE80-9BCE-47F6-B173-65DE23FB496A}" type="parTrans" cxnId="{7E695C2D-C3AE-4665-8BA8-1F3B532B72F3}">
      <dgm:prSet/>
      <dgm:spPr/>
      <dgm:t>
        <a:bodyPr/>
        <a:lstStyle/>
        <a:p>
          <a:endParaRPr lang="tr-TR"/>
        </a:p>
      </dgm:t>
    </dgm:pt>
    <dgm:pt modelId="{22929630-76FD-43C1-B0EC-6FD6CB43AE74}" type="sibTrans" cxnId="{7E695C2D-C3AE-4665-8BA8-1F3B532B72F3}">
      <dgm:prSet/>
      <dgm:spPr/>
      <dgm:t>
        <a:bodyPr/>
        <a:lstStyle/>
        <a:p>
          <a:endParaRPr lang="tr-TR"/>
        </a:p>
      </dgm:t>
    </dgm:pt>
    <dgm:pt modelId="{18C1E8F2-A162-4536-A854-E5CA12629F60}">
      <dgm:prSet phldrT="[Metin]"/>
      <dgm:spPr>
        <a:solidFill>
          <a:srgbClr val="0CA45F">
            <a:alpha val="89804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tr-TR" dirty="0" smtClean="0"/>
            <a:t>YERLEŞMELER</a:t>
          </a:r>
          <a:endParaRPr lang="tr-TR" dirty="0"/>
        </a:p>
      </dgm:t>
    </dgm:pt>
    <dgm:pt modelId="{65678748-E7CB-409A-BAA4-8B41D1BAA652}" type="parTrans" cxnId="{AB767287-5515-40C8-A1F8-315051A37BF6}">
      <dgm:prSet/>
      <dgm:spPr/>
      <dgm:t>
        <a:bodyPr/>
        <a:lstStyle/>
        <a:p>
          <a:endParaRPr lang="tr-TR"/>
        </a:p>
      </dgm:t>
    </dgm:pt>
    <dgm:pt modelId="{C5BBAF4F-351B-4ABF-ABB5-66B9DCDA6F25}" type="sibTrans" cxnId="{AB767287-5515-40C8-A1F8-315051A37BF6}">
      <dgm:prSet/>
      <dgm:spPr/>
      <dgm:t>
        <a:bodyPr/>
        <a:lstStyle/>
        <a:p>
          <a:endParaRPr lang="tr-TR"/>
        </a:p>
      </dgm:t>
    </dgm:pt>
    <dgm:pt modelId="{AE2BD1CC-3310-4987-9665-8A01ADA774CD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smtClean="0"/>
            <a:t>MEVCUT</a:t>
          </a:r>
          <a:endParaRPr lang="tr-TR" dirty="0"/>
        </a:p>
      </dgm:t>
    </dgm:pt>
    <dgm:pt modelId="{20A7C7C4-38C5-4BB7-B2DC-41A6812FC18C}" type="parTrans" cxnId="{115D1352-21D9-4CF3-BBBD-9354247D98B6}">
      <dgm:prSet/>
      <dgm:spPr/>
      <dgm:t>
        <a:bodyPr/>
        <a:lstStyle/>
        <a:p>
          <a:endParaRPr lang="tr-TR"/>
        </a:p>
      </dgm:t>
    </dgm:pt>
    <dgm:pt modelId="{B8597CD4-B9E4-442C-93AC-57C03C2BA0FA}" type="sibTrans" cxnId="{115D1352-21D9-4CF3-BBBD-9354247D98B6}">
      <dgm:prSet/>
      <dgm:spPr/>
      <dgm:t>
        <a:bodyPr/>
        <a:lstStyle/>
        <a:p>
          <a:endParaRPr lang="tr-TR"/>
        </a:p>
      </dgm:t>
    </dgm:pt>
    <dgm:pt modelId="{4DC95FDA-36CF-4F05-B072-24B6C29927D5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tr-TR" smtClean="0"/>
            <a:t>YENİ</a:t>
          </a:r>
          <a:endParaRPr lang="tr-TR" dirty="0"/>
        </a:p>
      </dgm:t>
    </dgm:pt>
    <dgm:pt modelId="{9E131266-EA2D-4D73-8BA4-C335776AF0F7}" type="parTrans" cxnId="{0926305D-67DE-4B4C-AB5B-0E9301D419AA}">
      <dgm:prSet/>
      <dgm:spPr/>
      <dgm:t>
        <a:bodyPr/>
        <a:lstStyle/>
        <a:p>
          <a:endParaRPr lang="tr-TR"/>
        </a:p>
      </dgm:t>
    </dgm:pt>
    <dgm:pt modelId="{A0737279-DFB8-4C03-9BEB-3DF793A05102}" type="sibTrans" cxnId="{0926305D-67DE-4B4C-AB5B-0E9301D419AA}">
      <dgm:prSet/>
      <dgm:spPr/>
      <dgm:t>
        <a:bodyPr/>
        <a:lstStyle/>
        <a:p>
          <a:endParaRPr lang="tr-TR"/>
        </a:p>
      </dgm:t>
    </dgm:pt>
    <dgm:pt modelId="{C6E21417-15E7-4D3B-B210-93E6C846ADD0}">
      <dgm:prSet/>
      <dgm:spPr>
        <a:ln>
          <a:solidFill>
            <a:srgbClr val="FFFF00"/>
          </a:solidFill>
        </a:ln>
      </dgm:spPr>
      <dgm:t>
        <a:bodyPr/>
        <a:lstStyle/>
        <a:p>
          <a:r>
            <a:rPr lang="tr-TR" dirty="0" smtClean="0"/>
            <a:t>TİPOLOJİLER</a:t>
          </a:r>
          <a:endParaRPr lang="tr-TR" dirty="0"/>
        </a:p>
      </dgm:t>
    </dgm:pt>
    <dgm:pt modelId="{7835B9A7-260A-4F7A-977C-BAD7EF97DB07}" type="parTrans" cxnId="{EC64F7C3-D40B-473A-9A5F-A00F1D136CFE}">
      <dgm:prSet/>
      <dgm:spPr/>
      <dgm:t>
        <a:bodyPr/>
        <a:lstStyle/>
        <a:p>
          <a:endParaRPr lang="tr-TR"/>
        </a:p>
      </dgm:t>
    </dgm:pt>
    <dgm:pt modelId="{B920450B-7532-4B1A-B379-5185373209EB}" type="sibTrans" cxnId="{EC64F7C3-D40B-473A-9A5F-A00F1D136CFE}">
      <dgm:prSet/>
      <dgm:spPr/>
      <dgm:t>
        <a:bodyPr/>
        <a:lstStyle/>
        <a:p>
          <a:endParaRPr lang="tr-TR"/>
        </a:p>
      </dgm:t>
    </dgm:pt>
    <dgm:pt modelId="{3E265992-8E6F-4B23-9052-83E5D5BFD252}">
      <dgm:prSet phldrT="[Metin]"/>
      <dgm:spPr>
        <a:ln>
          <a:solidFill>
            <a:srgbClr val="FFC000"/>
          </a:solidFill>
        </a:ln>
      </dgm:spPr>
      <dgm:t>
        <a:bodyPr/>
        <a:lstStyle/>
        <a:p>
          <a:r>
            <a:rPr lang="tr-TR" dirty="0" smtClean="0"/>
            <a:t>YENİ</a:t>
          </a:r>
          <a:endParaRPr lang="tr-TR" dirty="0"/>
        </a:p>
      </dgm:t>
    </dgm:pt>
    <dgm:pt modelId="{5DC9B79F-6B14-4F60-B229-F753DE95F4CA}" type="sibTrans" cxnId="{38E389A4-1795-47B3-BA66-5F424E45A314}">
      <dgm:prSet/>
      <dgm:spPr/>
      <dgm:t>
        <a:bodyPr/>
        <a:lstStyle/>
        <a:p>
          <a:endParaRPr lang="tr-TR"/>
        </a:p>
      </dgm:t>
    </dgm:pt>
    <dgm:pt modelId="{71086416-3CE4-4541-9594-C1EEA7475706}" type="parTrans" cxnId="{38E389A4-1795-47B3-BA66-5F424E45A314}">
      <dgm:prSet/>
      <dgm:spPr/>
      <dgm:t>
        <a:bodyPr/>
        <a:lstStyle/>
        <a:p>
          <a:endParaRPr lang="tr-TR"/>
        </a:p>
      </dgm:t>
    </dgm:pt>
    <dgm:pt modelId="{6530F6DE-1580-41F9-BBF0-DED483A97D41}">
      <dgm:prSet/>
      <dgm:spPr>
        <a:ln>
          <a:solidFill>
            <a:srgbClr val="FFFF00"/>
          </a:solidFill>
        </a:ln>
      </dgm:spPr>
      <dgm:t>
        <a:bodyPr/>
        <a:lstStyle/>
        <a:p>
          <a:r>
            <a:rPr lang="tr-TR" dirty="0" smtClean="0"/>
            <a:t>TİPOLOJİLER</a:t>
          </a:r>
          <a:endParaRPr lang="tr-TR" dirty="0"/>
        </a:p>
      </dgm:t>
    </dgm:pt>
    <dgm:pt modelId="{A33AD42E-3E78-4236-A4F2-8C9DA0A78A34}" type="parTrans" cxnId="{004D550D-1DB5-4C97-9D93-FAA50EA7F026}">
      <dgm:prSet/>
      <dgm:spPr/>
      <dgm:t>
        <a:bodyPr/>
        <a:lstStyle/>
        <a:p>
          <a:endParaRPr lang="tr-TR"/>
        </a:p>
      </dgm:t>
    </dgm:pt>
    <dgm:pt modelId="{15F7B1C1-C2CF-4D7C-9807-007BBFFE8FDB}" type="sibTrans" cxnId="{004D550D-1DB5-4C97-9D93-FAA50EA7F026}">
      <dgm:prSet/>
      <dgm:spPr/>
      <dgm:t>
        <a:bodyPr/>
        <a:lstStyle/>
        <a:p>
          <a:endParaRPr lang="tr-TR"/>
        </a:p>
      </dgm:t>
    </dgm:pt>
    <dgm:pt modelId="{FA8F2F58-99D4-49FB-A7C3-5914D3C2858E}" type="pres">
      <dgm:prSet presAssocID="{4D4F25F6-206E-4D98-A21D-7D83AE58EB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FE89379-721E-43CC-9BBA-CEA0D790BDB9}" type="pres">
      <dgm:prSet presAssocID="{D813FDB3-C96F-40AE-AFB5-16CC05A46564}" presName="hierRoot1" presStyleCnt="0"/>
      <dgm:spPr/>
    </dgm:pt>
    <dgm:pt modelId="{70E17D02-8B1C-4F4D-B9E3-69668B0B6297}" type="pres">
      <dgm:prSet presAssocID="{D813FDB3-C96F-40AE-AFB5-16CC05A46564}" presName="composite" presStyleCnt="0"/>
      <dgm:spPr/>
    </dgm:pt>
    <dgm:pt modelId="{066962FD-185F-4864-836F-EC207CA0967E}" type="pres">
      <dgm:prSet presAssocID="{D813FDB3-C96F-40AE-AFB5-16CC05A46564}" presName="background" presStyleLbl="node0" presStyleIdx="0" presStyleCnt="1"/>
      <dgm:spPr>
        <a:solidFill>
          <a:srgbClr val="00B050"/>
        </a:solidFill>
      </dgm:spPr>
    </dgm:pt>
    <dgm:pt modelId="{53643184-992A-42FC-A979-71ABFF66E798}" type="pres">
      <dgm:prSet presAssocID="{D813FDB3-C96F-40AE-AFB5-16CC05A4656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BE0E341-D595-433C-941A-D085F974D775}" type="pres">
      <dgm:prSet presAssocID="{D813FDB3-C96F-40AE-AFB5-16CC05A46564}" presName="hierChild2" presStyleCnt="0"/>
      <dgm:spPr/>
    </dgm:pt>
    <dgm:pt modelId="{398EBB28-1CB4-4709-A801-8581748CC4A9}" type="pres">
      <dgm:prSet presAssocID="{60369424-C15B-40D0-80D4-B1AE5D7D0BAD}" presName="Name10" presStyleLbl="parChTrans1D2" presStyleIdx="0" presStyleCnt="2"/>
      <dgm:spPr/>
      <dgm:t>
        <a:bodyPr/>
        <a:lstStyle/>
        <a:p>
          <a:endParaRPr lang="tr-TR"/>
        </a:p>
      </dgm:t>
    </dgm:pt>
    <dgm:pt modelId="{3B2A5D30-88FE-49CA-967C-3ED541993304}" type="pres">
      <dgm:prSet presAssocID="{3C904744-EF8D-43B3-9D69-D3A96114CC0E}" presName="hierRoot2" presStyleCnt="0"/>
      <dgm:spPr/>
    </dgm:pt>
    <dgm:pt modelId="{D62C8E85-E405-482C-9FAE-9D91E14E85CD}" type="pres">
      <dgm:prSet presAssocID="{3C904744-EF8D-43B3-9D69-D3A96114CC0E}" presName="composite2" presStyleCnt="0"/>
      <dgm:spPr/>
    </dgm:pt>
    <dgm:pt modelId="{0B0E808B-8AF3-4783-964F-0636BF65166F}" type="pres">
      <dgm:prSet presAssocID="{3C904744-EF8D-43B3-9D69-D3A96114CC0E}" presName="background2" presStyleLbl="node2" presStyleIdx="0" presStyleCnt="2"/>
      <dgm:spPr/>
    </dgm:pt>
    <dgm:pt modelId="{5DD03FBA-3579-40D8-ADCC-0820D7A46FF9}" type="pres">
      <dgm:prSet presAssocID="{3C904744-EF8D-43B3-9D69-D3A96114CC0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C840D86-9B72-4CD1-97F1-E98686D35E35}" type="pres">
      <dgm:prSet presAssocID="{3C904744-EF8D-43B3-9D69-D3A96114CC0E}" presName="hierChild3" presStyleCnt="0"/>
      <dgm:spPr/>
    </dgm:pt>
    <dgm:pt modelId="{0D976AD7-8E6B-4B9E-BD9A-B5AF0319F2B6}" type="pres">
      <dgm:prSet presAssocID="{1167FE80-9BCE-47F6-B173-65DE23FB496A}" presName="Name17" presStyleLbl="parChTrans1D3" presStyleIdx="0" presStyleCnt="4"/>
      <dgm:spPr/>
      <dgm:t>
        <a:bodyPr/>
        <a:lstStyle/>
        <a:p>
          <a:endParaRPr lang="tr-TR"/>
        </a:p>
      </dgm:t>
    </dgm:pt>
    <dgm:pt modelId="{3C910C09-F26D-4C55-93D6-B1ED5D1E2947}" type="pres">
      <dgm:prSet presAssocID="{B0A64C93-4720-4526-A52A-67C804134DC5}" presName="hierRoot3" presStyleCnt="0"/>
      <dgm:spPr/>
    </dgm:pt>
    <dgm:pt modelId="{39F307DB-F01D-40CC-8EAE-1B0443C20C4E}" type="pres">
      <dgm:prSet presAssocID="{B0A64C93-4720-4526-A52A-67C804134DC5}" presName="composite3" presStyleCnt="0"/>
      <dgm:spPr/>
    </dgm:pt>
    <dgm:pt modelId="{6380ECCA-207B-4827-A4CB-0ADEB947D197}" type="pres">
      <dgm:prSet presAssocID="{B0A64C93-4720-4526-A52A-67C804134DC5}" presName="background3" presStyleLbl="node3" presStyleIdx="0" presStyleCnt="4"/>
      <dgm:spPr/>
    </dgm:pt>
    <dgm:pt modelId="{BCD3E6BC-A7A0-4AE3-AA83-57902DAB6D35}" type="pres">
      <dgm:prSet presAssocID="{B0A64C93-4720-4526-A52A-67C804134DC5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7E728E1-E7AB-44CB-BE7B-6E3492478DA6}" type="pres">
      <dgm:prSet presAssocID="{B0A64C93-4720-4526-A52A-67C804134DC5}" presName="hierChild4" presStyleCnt="0"/>
      <dgm:spPr/>
    </dgm:pt>
    <dgm:pt modelId="{115D7AAD-91FD-491E-9CBB-C8FD19F9A7F9}" type="pres">
      <dgm:prSet presAssocID="{7835B9A7-260A-4F7A-977C-BAD7EF97DB07}" presName="Name23" presStyleLbl="parChTrans1D4" presStyleIdx="0" presStyleCnt="2"/>
      <dgm:spPr/>
      <dgm:t>
        <a:bodyPr/>
        <a:lstStyle/>
        <a:p>
          <a:endParaRPr lang="tr-TR"/>
        </a:p>
      </dgm:t>
    </dgm:pt>
    <dgm:pt modelId="{8C6B07BB-B2FE-4577-9886-DF61FE2B15C7}" type="pres">
      <dgm:prSet presAssocID="{C6E21417-15E7-4D3B-B210-93E6C846ADD0}" presName="hierRoot4" presStyleCnt="0"/>
      <dgm:spPr/>
    </dgm:pt>
    <dgm:pt modelId="{C2B74317-8A12-4747-983C-B3157541F412}" type="pres">
      <dgm:prSet presAssocID="{C6E21417-15E7-4D3B-B210-93E6C846ADD0}" presName="composite4" presStyleCnt="0"/>
      <dgm:spPr/>
    </dgm:pt>
    <dgm:pt modelId="{EA3E1553-3CE7-48FB-BD51-D2E96CCE35DE}" type="pres">
      <dgm:prSet presAssocID="{C6E21417-15E7-4D3B-B210-93E6C846ADD0}" presName="background4" presStyleLbl="node4" presStyleIdx="0" presStyleCnt="2"/>
      <dgm:spPr/>
    </dgm:pt>
    <dgm:pt modelId="{8067DAFD-F70D-4AFE-8AD8-1185AE1006F6}" type="pres">
      <dgm:prSet presAssocID="{C6E21417-15E7-4D3B-B210-93E6C846ADD0}" presName="text4" presStyleLbl="fgAcc4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0148BFD-A252-466F-B0FC-5EE6322B3914}" type="pres">
      <dgm:prSet presAssocID="{C6E21417-15E7-4D3B-B210-93E6C846ADD0}" presName="hierChild5" presStyleCnt="0"/>
      <dgm:spPr/>
    </dgm:pt>
    <dgm:pt modelId="{8060488D-67E3-4A96-AD15-9BCA77D0E440}" type="pres">
      <dgm:prSet presAssocID="{71086416-3CE4-4541-9594-C1EEA7475706}" presName="Name17" presStyleLbl="parChTrans1D3" presStyleIdx="1" presStyleCnt="4"/>
      <dgm:spPr/>
      <dgm:t>
        <a:bodyPr/>
        <a:lstStyle/>
        <a:p>
          <a:endParaRPr lang="tr-TR"/>
        </a:p>
      </dgm:t>
    </dgm:pt>
    <dgm:pt modelId="{10DAC7CD-6B7F-492A-8A6F-F12FFE629C68}" type="pres">
      <dgm:prSet presAssocID="{3E265992-8E6F-4B23-9052-83E5D5BFD252}" presName="hierRoot3" presStyleCnt="0"/>
      <dgm:spPr/>
    </dgm:pt>
    <dgm:pt modelId="{70B05DD7-4A32-48FF-8A20-4CFFCF508F26}" type="pres">
      <dgm:prSet presAssocID="{3E265992-8E6F-4B23-9052-83E5D5BFD252}" presName="composite3" presStyleCnt="0"/>
      <dgm:spPr/>
    </dgm:pt>
    <dgm:pt modelId="{7F31D792-37F2-45F4-B8A9-6C96EDA9E98A}" type="pres">
      <dgm:prSet presAssocID="{3E265992-8E6F-4B23-9052-83E5D5BFD252}" presName="background3" presStyleLbl="node3" presStyleIdx="1" presStyleCnt="4"/>
      <dgm:spPr/>
    </dgm:pt>
    <dgm:pt modelId="{DA89FB74-7C76-4A4D-B21D-6691AD78A4FD}" type="pres">
      <dgm:prSet presAssocID="{3E265992-8E6F-4B23-9052-83E5D5BFD252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C427CD-7EF0-4AE8-A96A-84F7235341E0}" type="pres">
      <dgm:prSet presAssocID="{3E265992-8E6F-4B23-9052-83E5D5BFD252}" presName="hierChild4" presStyleCnt="0"/>
      <dgm:spPr/>
    </dgm:pt>
    <dgm:pt modelId="{211DC69F-CCC1-40FA-9B3F-3E5CF9C9F891}" type="pres">
      <dgm:prSet presAssocID="{A33AD42E-3E78-4236-A4F2-8C9DA0A78A34}" presName="Name23" presStyleLbl="parChTrans1D4" presStyleIdx="1" presStyleCnt="2"/>
      <dgm:spPr/>
      <dgm:t>
        <a:bodyPr/>
        <a:lstStyle/>
        <a:p>
          <a:endParaRPr lang="tr-TR"/>
        </a:p>
      </dgm:t>
    </dgm:pt>
    <dgm:pt modelId="{87ACE35B-517B-4126-A0BD-2D4AD91677C2}" type="pres">
      <dgm:prSet presAssocID="{6530F6DE-1580-41F9-BBF0-DED483A97D41}" presName="hierRoot4" presStyleCnt="0"/>
      <dgm:spPr/>
    </dgm:pt>
    <dgm:pt modelId="{46B8A42D-F41C-48CD-AB26-E17EF6E3A79B}" type="pres">
      <dgm:prSet presAssocID="{6530F6DE-1580-41F9-BBF0-DED483A97D41}" presName="composite4" presStyleCnt="0"/>
      <dgm:spPr/>
    </dgm:pt>
    <dgm:pt modelId="{3A256794-3C25-4D7D-992A-1FB724E3AED0}" type="pres">
      <dgm:prSet presAssocID="{6530F6DE-1580-41F9-BBF0-DED483A97D41}" presName="background4" presStyleLbl="node4" presStyleIdx="1" presStyleCnt="2"/>
      <dgm:spPr/>
    </dgm:pt>
    <dgm:pt modelId="{D7F3675A-A778-495E-A9A7-156E9DEDFC2C}" type="pres">
      <dgm:prSet presAssocID="{6530F6DE-1580-41F9-BBF0-DED483A97D41}" presName="text4" presStyleLbl="fgAcc4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87798EC-A973-460E-9FE4-A96341780B6B}" type="pres">
      <dgm:prSet presAssocID="{6530F6DE-1580-41F9-BBF0-DED483A97D41}" presName="hierChild5" presStyleCnt="0"/>
      <dgm:spPr/>
    </dgm:pt>
    <dgm:pt modelId="{DAD3CE28-21DF-48DA-AEFA-737D57D53942}" type="pres">
      <dgm:prSet presAssocID="{65678748-E7CB-409A-BAA4-8B41D1BAA652}" presName="Name10" presStyleLbl="parChTrans1D2" presStyleIdx="1" presStyleCnt="2"/>
      <dgm:spPr/>
      <dgm:t>
        <a:bodyPr/>
        <a:lstStyle/>
        <a:p>
          <a:endParaRPr lang="tr-TR"/>
        </a:p>
      </dgm:t>
    </dgm:pt>
    <dgm:pt modelId="{E320ABBE-8110-4874-A09A-F5422C73063E}" type="pres">
      <dgm:prSet presAssocID="{18C1E8F2-A162-4536-A854-E5CA12629F60}" presName="hierRoot2" presStyleCnt="0"/>
      <dgm:spPr/>
    </dgm:pt>
    <dgm:pt modelId="{D0B69645-4602-4DC0-8C05-CB03CD373011}" type="pres">
      <dgm:prSet presAssocID="{18C1E8F2-A162-4536-A854-E5CA12629F60}" presName="composite2" presStyleCnt="0"/>
      <dgm:spPr/>
    </dgm:pt>
    <dgm:pt modelId="{FDDAD6B7-FB10-41BF-AEF8-FB11D1C82EA6}" type="pres">
      <dgm:prSet presAssocID="{18C1E8F2-A162-4536-A854-E5CA12629F60}" presName="background2" presStyleLbl="node2" presStyleIdx="1" presStyleCnt="2"/>
      <dgm:spPr/>
    </dgm:pt>
    <dgm:pt modelId="{DB7633C2-C5EF-4284-B199-8923DB8327D3}" type="pres">
      <dgm:prSet presAssocID="{18C1E8F2-A162-4536-A854-E5CA12629F6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6D8C108-50AE-4119-AE8C-5E1617876ADF}" type="pres">
      <dgm:prSet presAssocID="{18C1E8F2-A162-4536-A854-E5CA12629F60}" presName="hierChild3" presStyleCnt="0"/>
      <dgm:spPr/>
    </dgm:pt>
    <dgm:pt modelId="{A822E1F3-DB4F-4566-A48D-759D7F5F3623}" type="pres">
      <dgm:prSet presAssocID="{20A7C7C4-38C5-4BB7-B2DC-41A6812FC18C}" presName="Name17" presStyleLbl="parChTrans1D3" presStyleIdx="2" presStyleCnt="4"/>
      <dgm:spPr/>
      <dgm:t>
        <a:bodyPr/>
        <a:lstStyle/>
        <a:p>
          <a:endParaRPr lang="tr-TR"/>
        </a:p>
      </dgm:t>
    </dgm:pt>
    <dgm:pt modelId="{BC741F05-5F44-4EC3-B950-73C88642D2F9}" type="pres">
      <dgm:prSet presAssocID="{AE2BD1CC-3310-4987-9665-8A01ADA774CD}" presName="hierRoot3" presStyleCnt="0"/>
      <dgm:spPr/>
    </dgm:pt>
    <dgm:pt modelId="{ED95A6CD-C8DA-4A3F-91D0-EF4356EF788D}" type="pres">
      <dgm:prSet presAssocID="{AE2BD1CC-3310-4987-9665-8A01ADA774CD}" presName="composite3" presStyleCnt="0"/>
      <dgm:spPr/>
    </dgm:pt>
    <dgm:pt modelId="{B8DF9AEF-AD05-4418-8C18-03F087D1CEB8}" type="pres">
      <dgm:prSet presAssocID="{AE2BD1CC-3310-4987-9665-8A01ADA774CD}" presName="background3" presStyleLbl="node3" presStyleIdx="2" presStyleCnt="4"/>
      <dgm:spPr/>
    </dgm:pt>
    <dgm:pt modelId="{654283EF-0C99-44ED-8439-30B77A366945}" type="pres">
      <dgm:prSet presAssocID="{AE2BD1CC-3310-4987-9665-8A01ADA774CD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F8985AD-C7E7-4CB5-9190-03489BBC0486}" type="pres">
      <dgm:prSet presAssocID="{AE2BD1CC-3310-4987-9665-8A01ADA774CD}" presName="hierChild4" presStyleCnt="0"/>
      <dgm:spPr/>
    </dgm:pt>
    <dgm:pt modelId="{D3F3FDD7-EB9D-4B51-A7F5-183EE74C80DD}" type="pres">
      <dgm:prSet presAssocID="{9E131266-EA2D-4D73-8BA4-C335776AF0F7}" presName="Name17" presStyleLbl="parChTrans1D3" presStyleIdx="3" presStyleCnt="4"/>
      <dgm:spPr/>
      <dgm:t>
        <a:bodyPr/>
        <a:lstStyle/>
        <a:p>
          <a:endParaRPr lang="tr-TR"/>
        </a:p>
      </dgm:t>
    </dgm:pt>
    <dgm:pt modelId="{157E0B6D-445C-4732-8EDA-37FF11204235}" type="pres">
      <dgm:prSet presAssocID="{4DC95FDA-36CF-4F05-B072-24B6C29927D5}" presName="hierRoot3" presStyleCnt="0"/>
      <dgm:spPr/>
    </dgm:pt>
    <dgm:pt modelId="{DBD060C8-74AD-437B-A82D-31533D37D458}" type="pres">
      <dgm:prSet presAssocID="{4DC95FDA-36CF-4F05-B072-24B6C29927D5}" presName="composite3" presStyleCnt="0"/>
      <dgm:spPr/>
    </dgm:pt>
    <dgm:pt modelId="{258ACDCF-A7C2-4C4F-BD19-0C878DFC5A08}" type="pres">
      <dgm:prSet presAssocID="{4DC95FDA-36CF-4F05-B072-24B6C29927D5}" presName="background3" presStyleLbl="node3" presStyleIdx="3" presStyleCnt="4"/>
      <dgm:spPr/>
    </dgm:pt>
    <dgm:pt modelId="{3C167AFB-D02E-4FB8-9F08-D4E348F3B879}" type="pres">
      <dgm:prSet presAssocID="{4DC95FDA-36CF-4F05-B072-24B6C29927D5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A7709D9-1107-4F0C-8E26-33F3D0A27504}" type="pres">
      <dgm:prSet presAssocID="{4DC95FDA-36CF-4F05-B072-24B6C29927D5}" presName="hierChild4" presStyleCnt="0"/>
      <dgm:spPr/>
    </dgm:pt>
  </dgm:ptLst>
  <dgm:cxnLst>
    <dgm:cxn modelId="{05E7CBD8-5786-4891-9B96-847E6D948532}" type="presOf" srcId="{3E265992-8E6F-4B23-9052-83E5D5BFD252}" destId="{DA89FB74-7C76-4A4D-B21D-6691AD78A4FD}" srcOrd="0" destOrd="0" presId="urn:microsoft.com/office/officeart/2005/8/layout/hierarchy1"/>
    <dgm:cxn modelId="{9B97A14D-759A-4559-B11B-994AA82D0B0F}" type="presOf" srcId="{D813FDB3-C96F-40AE-AFB5-16CC05A46564}" destId="{53643184-992A-42FC-A979-71ABFF66E798}" srcOrd="0" destOrd="0" presId="urn:microsoft.com/office/officeart/2005/8/layout/hierarchy1"/>
    <dgm:cxn modelId="{789C910D-62E3-4C41-8E5B-CF5EE0DD947A}" type="presOf" srcId="{B0A64C93-4720-4526-A52A-67C804134DC5}" destId="{BCD3E6BC-A7A0-4AE3-AA83-57902DAB6D35}" srcOrd="0" destOrd="0" presId="urn:microsoft.com/office/officeart/2005/8/layout/hierarchy1"/>
    <dgm:cxn modelId="{E1E6FA56-DD76-4108-A491-054D1EC97F25}" type="presOf" srcId="{4D4F25F6-206E-4D98-A21D-7D83AE58EBE3}" destId="{FA8F2F58-99D4-49FB-A7C3-5914D3C2858E}" srcOrd="0" destOrd="0" presId="urn:microsoft.com/office/officeart/2005/8/layout/hierarchy1"/>
    <dgm:cxn modelId="{92F4AF66-7C88-4A84-A70B-42600B8B89E4}" type="presOf" srcId="{18C1E8F2-A162-4536-A854-E5CA12629F60}" destId="{DB7633C2-C5EF-4284-B199-8923DB8327D3}" srcOrd="0" destOrd="0" presId="urn:microsoft.com/office/officeart/2005/8/layout/hierarchy1"/>
    <dgm:cxn modelId="{CE6DA12E-60BF-4D9D-A02D-2FAC1048D94A}" type="presOf" srcId="{20A7C7C4-38C5-4BB7-B2DC-41A6812FC18C}" destId="{A822E1F3-DB4F-4566-A48D-759D7F5F3623}" srcOrd="0" destOrd="0" presId="urn:microsoft.com/office/officeart/2005/8/layout/hierarchy1"/>
    <dgm:cxn modelId="{27AEAB41-3D11-4E65-8B34-867E96FFF29D}" type="presOf" srcId="{C6E21417-15E7-4D3B-B210-93E6C846ADD0}" destId="{8067DAFD-F70D-4AFE-8AD8-1185AE1006F6}" srcOrd="0" destOrd="0" presId="urn:microsoft.com/office/officeart/2005/8/layout/hierarchy1"/>
    <dgm:cxn modelId="{7E695C2D-C3AE-4665-8BA8-1F3B532B72F3}" srcId="{3C904744-EF8D-43B3-9D69-D3A96114CC0E}" destId="{B0A64C93-4720-4526-A52A-67C804134DC5}" srcOrd="0" destOrd="0" parTransId="{1167FE80-9BCE-47F6-B173-65DE23FB496A}" sibTransId="{22929630-76FD-43C1-B0EC-6FD6CB43AE74}"/>
    <dgm:cxn modelId="{115D1352-21D9-4CF3-BBBD-9354247D98B6}" srcId="{18C1E8F2-A162-4536-A854-E5CA12629F60}" destId="{AE2BD1CC-3310-4987-9665-8A01ADA774CD}" srcOrd="0" destOrd="0" parTransId="{20A7C7C4-38C5-4BB7-B2DC-41A6812FC18C}" sibTransId="{B8597CD4-B9E4-442C-93AC-57C03C2BA0FA}"/>
    <dgm:cxn modelId="{EC64F7C3-D40B-473A-9A5F-A00F1D136CFE}" srcId="{B0A64C93-4720-4526-A52A-67C804134DC5}" destId="{C6E21417-15E7-4D3B-B210-93E6C846ADD0}" srcOrd="0" destOrd="0" parTransId="{7835B9A7-260A-4F7A-977C-BAD7EF97DB07}" sibTransId="{B920450B-7532-4B1A-B379-5185373209EB}"/>
    <dgm:cxn modelId="{F678E9A1-AEF1-4885-9E99-612A0B36F1A5}" type="presOf" srcId="{71086416-3CE4-4541-9594-C1EEA7475706}" destId="{8060488D-67E3-4A96-AD15-9BCA77D0E440}" srcOrd="0" destOrd="0" presId="urn:microsoft.com/office/officeart/2005/8/layout/hierarchy1"/>
    <dgm:cxn modelId="{85E9FA29-405B-43DC-A304-A92FBF86304C}" type="presOf" srcId="{65678748-E7CB-409A-BAA4-8B41D1BAA652}" destId="{DAD3CE28-21DF-48DA-AEFA-737D57D53942}" srcOrd="0" destOrd="0" presId="urn:microsoft.com/office/officeart/2005/8/layout/hierarchy1"/>
    <dgm:cxn modelId="{BFAB18FF-6CD1-46A3-9463-E3207B093C88}" type="presOf" srcId="{9E131266-EA2D-4D73-8BA4-C335776AF0F7}" destId="{D3F3FDD7-EB9D-4B51-A7F5-183EE74C80DD}" srcOrd="0" destOrd="0" presId="urn:microsoft.com/office/officeart/2005/8/layout/hierarchy1"/>
    <dgm:cxn modelId="{7B27629C-35F3-4996-8249-08A93CF47164}" type="presOf" srcId="{4DC95FDA-36CF-4F05-B072-24B6C29927D5}" destId="{3C167AFB-D02E-4FB8-9F08-D4E348F3B879}" srcOrd="0" destOrd="0" presId="urn:microsoft.com/office/officeart/2005/8/layout/hierarchy1"/>
    <dgm:cxn modelId="{45D8CDB2-FC40-4A3D-82EA-86E1C0990EF2}" type="presOf" srcId="{60369424-C15B-40D0-80D4-B1AE5D7D0BAD}" destId="{398EBB28-1CB4-4709-A801-8581748CC4A9}" srcOrd="0" destOrd="0" presId="urn:microsoft.com/office/officeart/2005/8/layout/hierarchy1"/>
    <dgm:cxn modelId="{0B4D7E76-169E-4137-9943-A26F77A6F6D4}" srcId="{D813FDB3-C96F-40AE-AFB5-16CC05A46564}" destId="{3C904744-EF8D-43B3-9D69-D3A96114CC0E}" srcOrd="0" destOrd="0" parTransId="{60369424-C15B-40D0-80D4-B1AE5D7D0BAD}" sibTransId="{A3E23EA1-863A-4FEE-B4EB-00BDCB09DF5A}"/>
    <dgm:cxn modelId="{569A8867-651B-40B3-9890-9F260C339727}" type="presOf" srcId="{1167FE80-9BCE-47F6-B173-65DE23FB496A}" destId="{0D976AD7-8E6B-4B9E-BD9A-B5AF0319F2B6}" srcOrd="0" destOrd="0" presId="urn:microsoft.com/office/officeart/2005/8/layout/hierarchy1"/>
    <dgm:cxn modelId="{54537A56-57F4-4B3B-BC50-20BAE4490A74}" type="presOf" srcId="{AE2BD1CC-3310-4987-9665-8A01ADA774CD}" destId="{654283EF-0C99-44ED-8439-30B77A366945}" srcOrd="0" destOrd="0" presId="urn:microsoft.com/office/officeart/2005/8/layout/hierarchy1"/>
    <dgm:cxn modelId="{38E389A4-1795-47B3-BA66-5F424E45A314}" srcId="{3C904744-EF8D-43B3-9D69-D3A96114CC0E}" destId="{3E265992-8E6F-4B23-9052-83E5D5BFD252}" srcOrd="1" destOrd="0" parTransId="{71086416-3CE4-4541-9594-C1EEA7475706}" sibTransId="{5DC9B79F-6B14-4F60-B229-F753DE95F4CA}"/>
    <dgm:cxn modelId="{AB767287-5515-40C8-A1F8-315051A37BF6}" srcId="{D813FDB3-C96F-40AE-AFB5-16CC05A46564}" destId="{18C1E8F2-A162-4536-A854-E5CA12629F60}" srcOrd="1" destOrd="0" parTransId="{65678748-E7CB-409A-BAA4-8B41D1BAA652}" sibTransId="{C5BBAF4F-351B-4ABF-ABB5-66B9DCDA6F25}"/>
    <dgm:cxn modelId="{5AA25FB9-16B8-46D6-9815-FD4EF0B9BF32}" type="presOf" srcId="{A33AD42E-3E78-4236-A4F2-8C9DA0A78A34}" destId="{211DC69F-CCC1-40FA-9B3F-3E5CF9C9F891}" srcOrd="0" destOrd="0" presId="urn:microsoft.com/office/officeart/2005/8/layout/hierarchy1"/>
    <dgm:cxn modelId="{2F32939C-70F4-4C71-ABF9-17217CE32254}" type="presOf" srcId="{3C904744-EF8D-43B3-9D69-D3A96114CC0E}" destId="{5DD03FBA-3579-40D8-ADCC-0820D7A46FF9}" srcOrd="0" destOrd="0" presId="urn:microsoft.com/office/officeart/2005/8/layout/hierarchy1"/>
    <dgm:cxn modelId="{0926305D-67DE-4B4C-AB5B-0E9301D419AA}" srcId="{18C1E8F2-A162-4536-A854-E5CA12629F60}" destId="{4DC95FDA-36CF-4F05-B072-24B6C29927D5}" srcOrd="1" destOrd="0" parTransId="{9E131266-EA2D-4D73-8BA4-C335776AF0F7}" sibTransId="{A0737279-DFB8-4C03-9BEB-3DF793A05102}"/>
    <dgm:cxn modelId="{B6C03A68-FC4F-41D4-8BC4-965D7EF98ED0}" type="presOf" srcId="{7835B9A7-260A-4F7A-977C-BAD7EF97DB07}" destId="{115D7AAD-91FD-491E-9CBB-C8FD19F9A7F9}" srcOrd="0" destOrd="0" presId="urn:microsoft.com/office/officeart/2005/8/layout/hierarchy1"/>
    <dgm:cxn modelId="{004D550D-1DB5-4C97-9D93-FAA50EA7F026}" srcId="{3E265992-8E6F-4B23-9052-83E5D5BFD252}" destId="{6530F6DE-1580-41F9-BBF0-DED483A97D41}" srcOrd="0" destOrd="0" parTransId="{A33AD42E-3E78-4236-A4F2-8C9DA0A78A34}" sibTransId="{15F7B1C1-C2CF-4D7C-9807-007BBFFE8FDB}"/>
    <dgm:cxn modelId="{50AC0DF8-3169-4B77-A34D-F7EEF68308D2}" type="presOf" srcId="{6530F6DE-1580-41F9-BBF0-DED483A97D41}" destId="{D7F3675A-A778-495E-A9A7-156E9DEDFC2C}" srcOrd="0" destOrd="0" presId="urn:microsoft.com/office/officeart/2005/8/layout/hierarchy1"/>
    <dgm:cxn modelId="{F65DE18A-9322-41FF-BB45-FBD49795F80A}" srcId="{4D4F25F6-206E-4D98-A21D-7D83AE58EBE3}" destId="{D813FDB3-C96F-40AE-AFB5-16CC05A46564}" srcOrd="0" destOrd="0" parTransId="{2BD2AB4B-5DE5-4C0C-B6E6-DB621CEA8F1E}" sibTransId="{859D431B-5D7A-423F-BC25-4D6196C46925}"/>
    <dgm:cxn modelId="{ABE08EC1-A5E1-458A-A231-5C7F45897DAF}" type="presParOf" srcId="{FA8F2F58-99D4-49FB-A7C3-5914D3C2858E}" destId="{3FE89379-721E-43CC-9BBA-CEA0D790BDB9}" srcOrd="0" destOrd="0" presId="urn:microsoft.com/office/officeart/2005/8/layout/hierarchy1"/>
    <dgm:cxn modelId="{47BDFBA9-25B6-4807-94D3-ABDC5C58FD60}" type="presParOf" srcId="{3FE89379-721E-43CC-9BBA-CEA0D790BDB9}" destId="{70E17D02-8B1C-4F4D-B9E3-69668B0B6297}" srcOrd="0" destOrd="0" presId="urn:microsoft.com/office/officeart/2005/8/layout/hierarchy1"/>
    <dgm:cxn modelId="{EB187003-3217-45F2-8ACB-AEBB3B723796}" type="presParOf" srcId="{70E17D02-8B1C-4F4D-B9E3-69668B0B6297}" destId="{066962FD-185F-4864-836F-EC207CA0967E}" srcOrd="0" destOrd="0" presId="urn:microsoft.com/office/officeart/2005/8/layout/hierarchy1"/>
    <dgm:cxn modelId="{5B679B66-50DD-4A69-9D14-4259FB885A2F}" type="presParOf" srcId="{70E17D02-8B1C-4F4D-B9E3-69668B0B6297}" destId="{53643184-992A-42FC-A979-71ABFF66E798}" srcOrd="1" destOrd="0" presId="urn:microsoft.com/office/officeart/2005/8/layout/hierarchy1"/>
    <dgm:cxn modelId="{71CE72E1-6793-41A1-982B-5B9161FB5F16}" type="presParOf" srcId="{3FE89379-721E-43CC-9BBA-CEA0D790BDB9}" destId="{3BE0E341-D595-433C-941A-D085F974D775}" srcOrd="1" destOrd="0" presId="urn:microsoft.com/office/officeart/2005/8/layout/hierarchy1"/>
    <dgm:cxn modelId="{58CDA49D-AA9D-420F-8AD3-254B363F9D3B}" type="presParOf" srcId="{3BE0E341-D595-433C-941A-D085F974D775}" destId="{398EBB28-1CB4-4709-A801-8581748CC4A9}" srcOrd="0" destOrd="0" presId="urn:microsoft.com/office/officeart/2005/8/layout/hierarchy1"/>
    <dgm:cxn modelId="{465BD08C-9AAC-4C56-878F-8DD3FB69DAE8}" type="presParOf" srcId="{3BE0E341-D595-433C-941A-D085F974D775}" destId="{3B2A5D30-88FE-49CA-967C-3ED541993304}" srcOrd="1" destOrd="0" presId="urn:microsoft.com/office/officeart/2005/8/layout/hierarchy1"/>
    <dgm:cxn modelId="{8303F908-CAFE-43A5-9902-4EBB00D58957}" type="presParOf" srcId="{3B2A5D30-88FE-49CA-967C-3ED541993304}" destId="{D62C8E85-E405-482C-9FAE-9D91E14E85CD}" srcOrd="0" destOrd="0" presId="urn:microsoft.com/office/officeart/2005/8/layout/hierarchy1"/>
    <dgm:cxn modelId="{E3FF73E5-D885-4B62-BC98-540376C39E41}" type="presParOf" srcId="{D62C8E85-E405-482C-9FAE-9D91E14E85CD}" destId="{0B0E808B-8AF3-4783-964F-0636BF65166F}" srcOrd="0" destOrd="0" presId="urn:microsoft.com/office/officeart/2005/8/layout/hierarchy1"/>
    <dgm:cxn modelId="{99D98C33-AEF8-4F2D-AABB-89DD6B5FD6BA}" type="presParOf" srcId="{D62C8E85-E405-482C-9FAE-9D91E14E85CD}" destId="{5DD03FBA-3579-40D8-ADCC-0820D7A46FF9}" srcOrd="1" destOrd="0" presId="urn:microsoft.com/office/officeart/2005/8/layout/hierarchy1"/>
    <dgm:cxn modelId="{21912D31-1C7A-4E20-9AAD-2C20751AE78A}" type="presParOf" srcId="{3B2A5D30-88FE-49CA-967C-3ED541993304}" destId="{EC840D86-9B72-4CD1-97F1-E98686D35E35}" srcOrd="1" destOrd="0" presId="urn:microsoft.com/office/officeart/2005/8/layout/hierarchy1"/>
    <dgm:cxn modelId="{D2CD1C18-11E5-4F20-BFB4-AFACD740E30E}" type="presParOf" srcId="{EC840D86-9B72-4CD1-97F1-E98686D35E35}" destId="{0D976AD7-8E6B-4B9E-BD9A-B5AF0319F2B6}" srcOrd="0" destOrd="0" presId="urn:microsoft.com/office/officeart/2005/8/layout/hierarchy1"/>
    <dgm:cxn modelId="{E9E6BC3D-B12A-41FF-80AE-FB7A614382CF}" type="presParOf" srcId="{EC840D86-9B72-4CD1-97F1-E98686D35E35}" destId="{3C910C09-F26D-4C55-93D6-B1ED5D1E2947}" srcOrd="1" destOrd="0" presId="urn:microsoft.com/office/officeart/2005/8/layout/hierarchy1"/>
    <dgm:cxn modelId="{5CF799DE-9EDA-4288-AF70-0331715746E3}" type="presParOf" srcId="{3C910C09-F26D-4C55-93D6-B1ED5D1E2947}" destId="{39F307DB-F01D-40CC-8EAE-1B0443C20C4E}" srcOrd="0" destOrd="0" presId="urn:microsoft.com/office/officeart/2005/8/layout/hierarchy1"/>
    <dgm:cxn modelId="{48CE9D3E-4C96-4BC1-9A57-B6F43D779733}" type="presParOf" srcId="{39F307DB-F01D-40CC-8EAE-1B0443C20C4E}" destId="{6380ECCA-207B-4827-A4CB-0ADEB947D197}" srcOrd="0" destOrd="0" presId="urn:microsoft.com/office/officeart/2005/8/layout/hierarchy1"/>
    <dgm:cxn modelId="{0A6D4C4E-B7BE-401C-B9D2-191C042444A3}" type="presParOf" srcId="{39F307DB-F01D-40CC-8EAE-1B0443C20C4E}" destId="{BCD3E6BC-A7A0-4AE3-AA83-57902DAB6D35}" srcOrd="1" destOrd="0" presId="urn:microsoft.com/office/officeart/2005/8/layout/hierarchy1"/>
    <dgm:cxn modelId="{F65C3CB4-3E62-4A88-8FE7-52F300500379}" type="presParOf" srcId="{3C910C09-F26D-4C55-93D6-B1ED5D1E2947}" destId="{A7E728E1-E7AB-44CB-BE7B-6E3492478DA6}" srcOrd="1" destOrd="0" presId="urn:microsoft.com/office/officeart/2005/8/layout/hierarchy1"/>
    <dgm:cxn modelId="{E42CE4B4-F5F8-49CB-A862-7997C441BDAA}" type="presParOf" srcId="{A7E728E1-E7AB-44CB-BE7B-6E3492478DA6}" destId="{115D7AAD-91FD-491E-9CBB-C8FD19F9A7F9}" srcOrd="0" destOrd="0" presId="urn:microsoft.com/office/officeart/2005/8/layout/hierarchy1"/>
    <dgm:cxn modelId="{06EF2DF7-B7A7-420A-AFF7-ECC9D667B9C2}" type="presParOf" srcId="{A7E728E1-E7AB-44CB-BE7B-6E3492478DA6}" destId="{8C6B07BB-B2FE-4577-9886-DF61FE2B15C7}" srcOrd="1" destOrd="0" presId="urn:microsoft.com/office/officeart/2005/8/layout/hierarchy1"/>
    <dgm:cxn modelId="{042F11C4-92EF-4BED-B13F-7D8438A82F4E}" type="presParOf" srcId="{8C6B07BB-B2FE-4577-9886-DF61FE2B15C7}" destId="{C2B74317-8A12-4747-983C-B3157541F412}" srcOrd="0" destOrd="0" presId="urn:microsoft.com/office/officeart/2005/8/layout/hierarchy1"/>
    <dgm:cxn modelId="{B6C7D6C7-4E28-457C-8698-7366D25E8737}" type="presParOf" srcId="{C2B74317-8A12-4747-983C-B3157541F412}" destId="{EA3E1553-3CE7-48FB-BD51-D2E96CCE35DE}" srcOrd="0" destOrd="0" presId="urn:microsoft.com/office/officeart/2005/8/layout/hierarchy1"/>
    <dgm:cxn modelId="{26F3C20B-DCC4-46ED-851B-5615FF412C34}" type="presParOf" srcId="{C2B74317-8A12-4747-983C-B3157541F412}" destId="{8067DAFD-F70D-4AFE-8AD8-1185AE1006F6}" srcOrd="1" destOrd="0" presId="urn:microsoft.com/office/officeart/2005/8/layout/hierarchy1"/>
    <dgm:cxn modelId="{9D01E3E0-6CA6-4D57-8D15-99FA78BDA5EF}" type="presParOf" srcId="{8C6B07BB-B2FE-4577-9886-DF61FE2B15C7}" destId="{50148BFD-A252-466F-B0FC-5EE6322B3914}" srcOrd="1" destOrd="0" presId="urn:microsoft.com/office/officeart/2005/8/layout/hierarchy1"/>
    <dgm:cxn modelId="{368E4480-5A30-4564-AB60-21663F2B7FA9}" type="presParOf" srcId="{EC840D86-9B72-4CD1-97F1-E98686D35E35}" destId="{8060488D-67E3-4A96-AD15-9BCA77D0E440}" srcOrd="2" destOrd="0" presId="urn:microsoft.com/office/officeart/2005/8/layout/hierarchy1"/>
    <dgm:cxn modelId="{FB73C9C2-73D4-4066-8E88-FB2849FE97A3}" type="presParOf" srcId="{EC840D86-9B72-4CD1-97F1-E98686D35E35}" destId="{10DAC7CD-6B7F-492A-8A6F-F12FFE629C68}" srcOrd="3" destOrd="0" presId="urn:microsoft.com/office/officeart/2005/8/layout/hierarchy1"/>
    <dgm:cxn modelId="{CC87927B-D7A3-4BCC-B88C-7842332519A1}" type="presParOf" srcId="{10DAC7CD-6B7F-492A-8A6F-F12FFE629C68}" destId="{70B05DD7-4A32-48FF-8A20-4CFFCF508F26}" srcOrd="0" destOrd="0" presId="urn:microsoft.com/office/officeart/2005/8/layout/hierarchy1"/>
    <dgm:cxn modelId="{C8AB2F02-1A73-4017-A065-0CEE61BB23F4}" type="presParOf" srcId="{70B05DD7-4A32-48FF-8A20-4CFFCF508F26}" destId="{7F31D792-37F2-45F4-B8A9-6C96EDA9E98A}" srcOrd="0" destOrd="0" presId="urn:microsoft.com/office/officeart/2005/8/layout/hierarchy1"/>
    <dgm:cxn modelId="{3C2620BA-56DF-49BE-AA85-909F6F1FA5A5}" type="presParOf" srcId="{70B05DD7-4A32-48FF-8A20-4CFFCF508F26}" destId="{DA89FB74-7C76-4A4D-B21D-6691AD78A4FD}" srcOrd="1" destOrd="0" presId="urn:microsoft.com/office/officeart/2005/8/layout/hierarchy1"/>
    <dgm:cxn modelId="{D2912CC9-57F4-405C-B06B-E29CA918818D}" type="presParOf" srcId="{10DAC7CD-6B7F-492A-8A6F-F12FFE629C68}" destId="{CFC427CD-7EF0-4AE8-A96A-84F7235341E0}" srcOrd="1" destOrd="0" presId="urn:microsoft.com/office/officeart/2005/8/layout/hierarchy1"/>
    <dgm:cxn modelId="{1884094D-F277-4099-A7C3-48658265DD44}" type="presParOf" srcId="{CFC427CD-7EF0-4AE8-A96A-84F7235341E0}" destId="{211DC69F-CCC1-40FA-9B3F-3E5CF9C9F891}" srcOrd="0" destOrd="0" presId="urn:microsoft.com/office/officeart/2005/8/layout/hierarchy1"/>
    <dgm:cxn modelId="{12F88B9D-BAA5-4188-80C6-2FC0C9BC0321}" type="presParOf" srcId="{CFC427CD-7EF0-4AE8-A96A-84F7235341E0}" destId="{87ACE35B-517B-4126-A0BD-2D4AD91677C2}" srcOrd="1" destOrd="0" presId="urn:microsoft.com/office/officeart/2005/8/layout/hierarchy1"/>
    <dgm:cxn modelId="{19FBE5B6-5024-4BFB-8831-BD83BD5804E1}" type="presParOf" srcId="{87ACE35B-517B-4126-A0BD-2D4AD91677C2}" destId="{46B8A42D-F41C-48CD-AB26-E17EF6E3A79B}" srcOrd="0" destOrd="0" presId="urn:microsoft.com/office/officeart/2005/8/layout/hierarchy1"/>
    <dgm:cxn modelId="{B1379199-2A91-4390-BA87-0619B33ED7D8}" type="presParOf" srcId="{46B8A42D-F41C-48CD-AB26-E17EF6E3A79B}" destId="{3A256794-3C25-4D7D-992A-1FB724E3AED0}" srcOrd="0" destOrd="0" presId="urn:microsoft.com/office/officeart/2005/8/layout/hierarchy1"/>
    <dgm:cxn modelId="{8B992613-9A9E-4BC9-B2F7-44B069676D8F}" type="presParOf" srcId="{46B8A42D-F41C-48CD-AB26-E17EF6E3A79B}" destId="{D7F3675A-A778-495E-A9A7-156E9DEDFC2C}" srcOrd="1" destOrd="0" presId="urn:microsoft.com/office/officeart/2005/8/layout/hierarchy1"/>
    <dgm:cxn modelId="{38B0BD57-3C50-415E-8E0D-B19F358B9118}" type="presParOf" srcId="{87ACE35B-517B-4126-A0BD-2D4AD91677C2}" destId="{287798EC-A973-460E-9FE4-A96341780B6B}" srcOrd="1" destOrd="0" presId="urn:microsoft.com/office/officeart/2005/8/layout/hierarchy1"/>
    <dgm:cxn modelId="{7AFC09E4-5682-4ECE-ADDF-E6FA789A2685}" type="presParOf" srcId="{3BE0E341-D595-433C-941A-D085F974D775}" destId="{DAD3CE28-21DF-48DA-AEFA-737D57D53942}" srcOrd="2" destOrd="0" presId="urn:microsoft.com/office/officeart/2005/8/layout/hierarchy1"/>
    <dgm:cxn modelId="{EEAD0E6F-A741-49EA-8CF2-BF8000B0566E}" type="presParOf" srcId="{3BE0E341-D595-433C-941A-D085F974D775}" destId="{E320ABBE-8110-4874-A09A-F5422C73063E}" srcOrd="3" destOrd="0" presId="urn:microsoft.com/office/officeart/2005/8/layout/hierarchy1"/>
    <dgm:cxn modelId="{2F81B0CC-F3B1-4D83-948E-135E0F8B3D18}" type="presParOf" srcId="{E320ABBE-8110-4874-A09A-F5422C73063E}" destId="{D0B69645-4602-4DC0-8C05-CB03CD373011}" srcOrd="0" destOrd="0" presId="urn:microsoft.com/office/officeart/2005/8/layout/hierarchy1"/>
    <dgm:cxn modelId="{0776C275-C33F-40D2-B6EF-0981858EF8B1}" type="presParOf" srcId="{D0B69645-4602-4DC0-8C05-CB03CD373011}" destId="{FDDAD6B7-FB10-41BF-AEF8-FB11D1C82EA6}" srcOrd="0" destOrd="0" presId="urn:microsoft.com/office/officeart/2005/8/layout/hierarchy1"/>
    <dgm:cxn modelId="{73B29170-AC9D-4109-839C-3C66AF4F40F8}" type="presParOf" srcId="{D0B69645-4602-4DC0-8C05-CB03CD373011}" destId="{DB7633C2-C5EF-4284-B199-8923DB8327D3}" srcOrd="1" destOrd="0" presId="urn:microsoft.com/office/officeart/2005/8/layout/hierarchy1"/>
    <dgm:cxn modelId="{2D7F2FBC-3437-41A1-AF1D-3C71475670ED}" type="presParOf" srcId="{E320ABBE-8110-4874-A09A-F5422C73063E}" destId="{C6D8C108-50AE-4119-AE8C-5E1617876ADF}" srcOrd="1" destOrd="0" presId="urn:microsoft.com/office/officeart/2005/8/layout/hierarchy1"/>
    <dgm:cxn modelId="{AC033EA8-105F-4AD2-A7DA-62490F81A329}" type="presParOf" srcId="{C6D8C108-50AE-4119-AE8C-5E1617876ADF}" destId="{A822E1F3-DB4F-4566-A48D-759D7F5F3623}" srcOrd="0" destOrd="0" presId="urn:microsoft.com/office/officeart/2005/8/layout/hierarchy1"/>
    <dgm:cxn modelId="{A1819406-45DC-4193-9EEE-9D359CB281C7}" type="presParOf" srcId="{C6D8C108-50AE-4119-AE8C-5E1617876ADF}" destId="{BC741F05-5F44-4EC3-B950-73C88642D2F9}" srcOrd="1" destOrd="0" presId="urn:microsoft.com/office/officeart/2005/8/layout/hierarchy1"/>
    <dgm:cxn modelId="{D3098D53-93B8-4607-9A88-3C1FC8FE03B6}" type="presParOf" srcId="{BC741F05-5F44-4EC3-B950-73C88642D2F9}" destId="{ED95A6CD-C8DA-4A3F-91D0-EF4356EF788D}" srcOrd="0" destOrd="0" presId="urn:microsoft.com/office/officeart/2005/8/layout/hierarchy1"/>
    <dgm:cxn modelId="{253D8004-65D8-484E-8EB3-C04033159EDB}" type="presParOf" srcId="{ED95A6CD-C8DA-4A3F-91D0-EF4356EF788D}" destId="{B8DF9AEF-AD05-4418-8C18-03F087D1CEB8}" srcOrd="0" destOrd="0" presId="urn:microsoft.com/office/officeart/2005/8/layout/hierarchy1"/>
    <dgm:cxn modelId="{DEC059E1-48D6-47B0-B208-220E2A3A34F1}" type="presParOf" srcId="{ED95A6CD-C8DA-4A3F-91D0-EF4356EF788D}" destId="{654283EF-0C99-44ED-8439-30B77A366945}" srcOrd="1" destOrd="0" presId="urn:microsoft.com/office/officeart/2005/8/layout/hierarchy1"/>
    <dgm:cxn modelId="{96B938F3-EB7C-404E-85EB-63BF4A688635}" type="presParOf" srcId="{BC741F05-5F44-4EC3-B950-73C88642D2F9}" destId="{EF8985AD-C7E7-4CB5-9190-03489BBC0486}" srcOrd="1" destOrd="0" presId="urn:microsoft.com/office/officeart/2005/8/layout/hierarchy1"/>
    <dgm:cxn modelId="{E5586A37-079C-4D40-8CCC-A8C260AA2C3B}" type="presParOf" srcId="{C6D8C108-50AE-4119-AE8C-5E1617876ADF}" destId="{D3F3FDD7-EB9D-4B51-A7F5-183EE74C80DD}" srcOrd="2" destOrd="0" presId="urn:microsoft.com/office/officeart/2005/8/layout/hierarchy1"/>
    <dgm:cxn modelId="{A2D6E5CF-2597-4E73-AFA5-05B06B5359BD}" type="presParOf" srcId="{C6D8C108-50AE-4119-AE8C-5E1617876ADF}" destId="{157E0B6D-445C-4732-8EDA-37FF11204235}" srcOrd="3" destOrd="0" presId="urn:microsoft.com/office/officeart/2005/8/layout/hierarchy1"/>
    <dgm:cxn modelId="{49CE73C0-0201-4E2D-B201-335CE1462A4F}" type="presParOf" srcId="{157E0B6D-445C-4732-8EDA-37FF11204235}" destId="{DBD060C8-74AD-437B-A82D-31533D37D458}" srcOrd="0" destOrd="0" presId="urn:microsoft.com/office/officeart/2005/8/layout/hierarchy1"/>
    <dgm:cxn modelId="{67835748-F154-4EFB-9094-16E483F1F6EB}" type="presParOf" srcId="{DBD060C8-74AD-437B-A82D-31533D37D458}" destId="{258ACDCF-A7C2-4C4F-BD19-0C878DFC5A08}" srcOrd="0" destOrd="0" presId="urn:microsoft.com/office/officeart/2005/8/layout/hierarchy1"/>
    <dgm:cxn modelId="{A76B1564-9E73-4C67-91DC-B0F22FB2E725}" type="presParOf" srcId="{DBD060C8-74AD-437B-A82D-31533D37D458}" destId="{3C167AFB-D02E-4FB8-9F08-D4E348F3B879}" srcOrd="1" destOrd="0" presId="urn:microsoft.com/office/officeart/2005/8/layout/hierarchy1"/>
    <dgm:cxn modelId="{5AF9500C-82AC-4E8C-AC73-0B49E8572535}" type="presParOf" srcId="{157E0B6D-445C-4732-8EDA-37FF11204235}" destId="{2A7709D9-1107-4F0C-8E26-33F3D0A2750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3FDD7-EB9D-4B51-A7F5-183EE74C80DD}">
      <dsp:nvSpPr>
        <dsp:cNvPr id="0" name=""/>
        <dsp:cNvSpPr/>
      </dsp:nvSpPr>
      <dsp:spPr>
        <a:xfrm>
          <a:off x="6451922" y="2517375"/>
          <a:ext cx="984721" cy="468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363"/>
              </a:lnTo>
              <a:lnTo>
                <a:pt x="984721" y="319363"/>
              </a:lnTo>
              <a:lnTo>
                <a:pt x="984721" y="4686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2E1F3-DB4F-4566-A48D-759D7F5F3623}">
      <dsp:nvSpPr>
        <dsp:cNvPr id="0" name=""/>
        <dsp:cNvSpPr/>
      </dsp:nvSpPr>
      <dsp:spPr>
        <a:xfrm>
          <a:off x="5467201" y="2517375"/>
          <a:ext cx="984721" cy="468637"/>
        </a:xfrm>
        <a:custGeom>
          <a:avLst/>
          <a:gdLst/>
          <a:ahLst/>
          <a:cxnLst/>
          <a:rect l="0" t="0" r="0" b="0"/>
          <a:pathLst>
            <a:path>
              <a:moveTo>
                <a:pt x="984721" y="0"/>
              </a:moveTo>
              <a:lnTo>
                <a:pt x="984721" y="319363"/>
              </a:lnTo>
              <a:lnTo>
                <a:pt x="0" y="319363"/>
              </a:lnTo>
              <a:lnTo>
                <a:pt x="0" y="4686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CE28-21DF-48DA-AEFA-737D57D53942}">
      <dsp:nvSpPr>
        <dsp:cNvPr id="0" name=""/>
        <dsp:cNvSpPr/>
      </dsp:nvSpPr>
      <dsp:spPr>
        <a:xfrm>
          <a:off x="4482479" y="1025522"/>
          <a:ext cx="1969442" cy="468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363"/>
              </a:lnTo>
              <a:lnTo>
                <a:pt x="1969442" y="319363"/>
              </a:lnTo>
              <a:lnTo>
                <a:pt x="1969442" y="4686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1DC69F-CCC1-40FA-9B3F-3E5CF9C9F891}">
      <dsp:nvSpPr>
        <dsp:cNvPr id="0" name=""/>
        <dsp:cNvSpPr/>
      </dsp:nvSpPr>
      <dsp:spPr>
        <a:xfrm>
          <a:off x="3452038" y="4009228"/>
          <a:ext cx="91440" cy="4686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86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0488D-67E3-4A96-AD15-9BCA77D0E440}">
      <dsp:nvSpPr>
        <dsp:cNvPr id="0" name=""/>
        <dsp:cNvSpPr/>
      </dsp:nvSpPr>
      <dsp:spPr>
        <a:xfrm>
          <a:off x="2513037" y="2517375"/>
          <a:ext cx="984721" cy="468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363"/>
              </a:lnTo>
              <a:lnTo>
                <a:pt x="984721" y="319363"/>
              </a:lnTo>
              <a:lnTo>
                <a:pt x="984721" y="4686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5D7AAD-91FD-491E-9CBB-C8FD19F9A7F9}">
      <dsp:nvSpPr>
        <dsp:cNvPr id="0" name=""/>
        <dsp:cNvSpPr/>
      </dsp:nvSpPr>
      <dsp:spPr>
        <a:xfrm>
          <a:off x="1482596" y="4009228"/>
          <a:ext cx="91440" cy="4686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86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76AD7-8E6B-4B9E-BD9A-B5AF0319F2B6}">
      <dsp:nvSpPr>
        <dsp:cNvPr id="0" name=""/>
        <dsp:cNvSpPr/>
      </dsp:nvSpPr>
      <dsp:spPr>
        <a:xfrm>
          <a:off x="1528316" y="2517375"/>
          <a:ext cx="984721" cy="468637"/>
        </a:xfrm>
        <a:custGeom>
          <a:avLst/>
          <a:gdLst/>
          <a:ahLst/>
          <a:cxnLst/>
          <a:rect l="0" t="0" r="0" b="0"/>
          <a:pathLst>
            <a:path>
              <a:moveTo>
                <a:pt x="984721" y="0"/>
              </a:moveTo>
              <a:lnTo>
                <a:pt x="984721" y="319363"/>
              </a:lnTo>
              <a:lnTo>
                <a:pt x="0" y="319363"/>
              </a:lnTo>
              <a:lnTo>
                <a:pt x="0" y="4686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8EBB28-1CB4-4709-A801-8581748CC4A9}">
      <dsp:nvSpPr>
        <dsp:cNvPr id="0" name=""/>
        <dsp:cNvSpPr/>
      </dsp:nvSpPr>
      <dsp:spPr>
        <a:xfrm>
          <a:off x="2513037" y="1025522"/>
          <a:ext cx="1969442" cy="468637"/>
        </a:xfrm>
        <a:custGeom>
          <a:avLst/>
          <a:gdLst/>
          <a:ahLst/>
          <a:cxnLst/>
          <a:rect l="0" t="0" r="0" b="0"/>
          <a:pathLst>
            <a:path>
              <a:moveTo>
                <a:pt x="1969442" y="0"/>
              </a:moveTo>
              <a:lnTo>
                <a:pt x="1969442" y="319363"/>
              </a:lnTo>
              <a:lnTo>
                <a:pt x="0" y="319363"/>
              </a:lnTo>
              <a:lnTo>
                <a:pt x="0" y="4686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962FD-185F-4864-836F-EC207CA0967E}">
      <dsp:nvSpPr>
        <dsp:cNvPr id="0" name=""/>
        <dsp:cNvSpPr/>
      </dsp:nvSpPr>
      <dsp:spPr>
        <a:xfrm>
          <a:off x="3676798" y="2307"/>
          <a:ext cx="1611362" cy="102321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43184-992A-42FC-A979-71ABFF66E798}">
      <dsp:nvSpPr>
        <dsp:cNvPr id="0" name=""/>
        <dsp:cNvSpPr/>
      </dsp:nvSpPr>
      <dsp:spPr>
        <a:xfrm>
          <a:off x="3855839" y="172396"/>
          <a:ext cx="1611362" cy="1023214"/>
        </a:xfrm>
        <a:prstGeom prst="roundRect">
          <a:avLst>
            <a:gd name="adj" fmla="val 10000"/>
          </a:avLst>
        </a:prstGeom>
        <a:solidFill>
          <a:srgbClr val="30B7BE">
            <a:alpha val="90000"/>
          </a:srgb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YEŞİL SERTİFİKA</a:t>
          </a:r>
          <a:endParaRPr lang="tr-TR" sz="1900" kern="1200" dirty="0"/>
        </a:p>
      </dsp:txBody>
      <dsp:txXfrm>
        <a:off x="3885808" y="202365"/>
        <a:ext cx="1551424" cy="963276"/>
      </dsp:txXfrm>
    </dsp:sp>
    <dsp:sp modelId="{0B0E808B-8AF3-4783-964F-0636BF65166F}">
      <dsp:nvSpPr>
        <dsp:cNvPr id="0" name=""/>
        <dsp:cNvSpPr/>
      </dsp:nvSpPr>
      <dsp:spPr>
        <a:xfrm>
          <a:off x="1707356" y="1494160"/>
          <a:ext cx="1611362" cy="1023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03FBA-3579-40D8-ADCC-0820D7A46FF9}">
      <dsp:nvSpPr>
        <dsp:cNvPr id="0" name=""/>
        <dsp:cNvSpPr/>
      </dsp:nvSpPr>
      <dsp:spPr>
        <a:xfrm>
          <a:off x="1886396" y="1664248"/>
          <a:ext cx="1611362" cy="1023214"/>
        </a:xfrm>
        <a:prstGeom prst="roundRect">
          <a:avLst>
            <a:gd name="adj" fmla="val 10000"/>
          </a:avLst>
        </a:prstGeom>
        <a:solidFill>
          <a:srgbClr val="0CA45F">
            <a:alpha val="89804"/>
          </a:srgb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BİNALAR</a:t>
          </a:r>
          <a:endParaRPr lang="tr-TR" sz="1900" kern="1200" dirty="0"/>
        </a:p>
      </dsp:txBody>
      <dsp:txXfrm>
        <a:off x="1916365" y="1694217"/>
        <a:ext cx="1551424" cy="963276"/>
      </dsp:txXfrm>
    </dsp:sp>
    <dsp:sp modelId="{6380ECCA-207B-4827-A4CB-0ADEB947D197}">
      <dsp:nvSpPr>
        <dsp:cNvPr id="0" name=""/>
        <dsp:cNvSpPr/>
      </dsp:nvSpPr>
      <dsp:spPr>
        <a:xfrm>
          <a:off x="722634" y="2986013"/>
          <a:ext cx="1611362" cy="1023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3E6BC-A7A0-4AE3-AA83-57902DAB6D35}">
      <dsp:nvSpPr>
        <dsp:cNvPr id="0" name=""/>
        <dsp:cNvSpPr/>
      </dsp:nvSpPr>
      <dsp:spPr>
        <a:xfrm>
          <a:off x="901675" y="3156101"/>
          <a:ext cx="1611362" cy="1023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MEVCUT</a:t>
          </a:r>
          <a:endParaRPr lang="tr-TR" sz="1900" kern="1200" dirty="0"/>
        </a:p>
      </dsp:txBody>
      <dsp:txXfrm>
        <a:off x="931644" y="3186070"/>
        <a:ext cx="1551424" cy="963276"/>
      </dsp:txXfrm>
    </dsp:sp>
    <dsp:sp modelId="{EA3E1553-3CE7-48FB-BD51-D2E96CCE35DE}">
      <dsp:nvSpPr>
        <dsp:cNvPr id="0" name=""/>
        <dsp:cNvSpPr/>
      </dsp:nvSpPr>
      <dsp:spPr>
        <a:xfrm>
          <a:off x="722634" y="4477866"/>
          <a:ext cx="1611362" cy="1023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7DAFD-F70D-4AFE-8AD8-1185AE1006F6}">
      <dsp:nvSpPr>
        <dsp:cNvPr id="0" name=""/>
        <dsp:cNvSpPr/>
      </dsp:nvSpPr>
      <dsp:spPr>
        <a:xfrm>
          <a:off x="901675" y="4647954"/>
          <a:ext cx="1611362" cy="1023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TİPOLOJİLER</a:t>
          </a:r>
          <a:endParaRPr lang="tr-TR" sz="1900" kern="1200" dirty="0"/>
        </a:p>
      </dsp:txBody>
      <dsp:txXfrm>
        <a:off x="931644" y="4677923"/>
        <a:ext cx="1551424" cy="963276"/>
      </dsp:txXfrm>
    </dsp:sp>
    <dsp:sp modelId="{7F31D792-37F2-45F4-B8A9-6C96EDA9E98A}">
      <dsp:nvSpPr>
        <dsp:cNvPr id="0" name=""/>
        <dsp:cNvSpPr/>
      </dsp:nvSpPr>
      <dsp:spPr>
        <a:xfrm>
          <a:off x="2692077" y="2986013"/>
          <a:ext cx="1611362" cy="1023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9FB74-7C76-4A4D-B21D-6691AD78A4FD}">
      <dsp:nvSpPr>
        <dsp:cNvPr id="0" name=""/>
        <dsp:cNvSpPr/>
      </dsp:nvSpPr>
      <dsp:spPr>
        <a:xfrm>
          <a:off x="2871117" y="3156101"/>
          <a:ext cx="1611362" cy="1023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YENİ</a:t>
          </a:r>
          <a:endParaRPr lang="tr-TR" sz="1900" kern="1200" dirty="0"/>
        </a:p>
      </dsp:txBody>
      <dsp:txXfrm>
        <a:off x="2901086" y="3186070"/>
        <a:ext cx="1551424" cy="963276"/>
      </dsp:txXfrm>
    </dsp:sp>
    <dsp:sp modelId="{3A256794-3C25-4D7D-992A-1FB724E3AED0}">
      <dsp:nvSpPr>
        <dsp:cNvPr id="0" name=""/>
        <dsp:cNvSpPr/>
      </dsp:nvSpPr>
      <dsp:spPr>
        <a:xfrm>
          <a:off x="2692077" y="4477866"/>
          <a:ext cx="1611362" cy="1023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3675A-A778-495E-A9A7-156E9DEDFC2C}">
      <dsp:nvSpPr>
        <dsp:cNvPr id="0" name=""/>
        <dsp:cNvSpPr/>
      </dsp:nvSpPr>
      <dsp:spPr>
        <a:xfrm>
          <a:off x="2871117" y="4647954"/>
          <a:ext cx="1611362" cy="1023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TİPOLOJİLER</a:t>
          </a:r>
          <a:endParaRPr lang="tr-TR" sz="1900" kern="1200" dirty="0"/>
        </a:p>
      </dsp:txBody>
      <dsp:txXfrm>
        <a:off x="2901086" y="4677923"/>
        <a:ext cx="1551424" cy="963276"/>
      </dsp:txXfrm>
    </dsp:sp>
    <dsp:sp modelId="{FDDAD6B7-FB10-41BF-AEF8-FB11D1C82EA6}">
      <dsp:nvSpPr>
        <dsp:cNvPr id="0" name=""/>
        <dsp:cNvSpPr/>
      </dsp:nvSpPr>
      <dsp:spPr>
        <a:xfrm>
          <a:off x="5646241" y="1494160"/>
          <a:ext cx="1611362" cy="1023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633C2-C5EF-4284-B199-8923DB8327D3}">
      <dsp:nvSpPr>
        <dsp:cNvPr id="0" name=""/>
        <dsp:cNvSpPr/>
      </dsp:nvSpPr>
      <dsp:spPr>
        <a:xfrm>
          <a:off x="5825281" y="1664248"/>
          <a:ext cx="1611362" cy="1023214"/>
        </a:xfrm>
        <a:prstGeom prst="roundRect">
          <a:avLst>
            <a:gd name="adj" fmla="val 10000"/>
          </a:avLst>
        </a:prstGeom>
        <a:solidFill>
          <a:srgbClr val="0CA45F">
            <a:alpha val="89804"/>
          </a:srgb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YERLEŞMELER</a:t>
          </a:r>
          <a:endParaRPr lang="tr-TR" sz="1900" kern="1200" dirty="0"/>
        </a:p>
      </dsp:txBody>
      <dsp:txXfrm>
        <a:off x="5855250" y="1694217"/>
        <a:ext cx="1551424" cy="963276"/>
      </dsp:txXfrm>
    </dsp:sp>
    <dsp:sp modelId="{B8DF9AEF-AD05-4418-8C18-03F087D1CEB8}">
      <dsp:nvSpPr>
        <dsp:cNvPr id="0" name=""/>
        <dsp:cNvSpPr/>
      </dsp:nvSpPr>
      <dsp:spPr>
        <a:xfrm>
          <a:off x="4661520" y="2986013"/>
          <a:ext cx="1611362" cy="1023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283EF-0C99-44ED-8439-30B77A366945}">
      <dsp:nvSpPr>
        <dsp:cNvPr id="0" name=""/>
        <dsp:cNvSpPr/>
      </dsp:nvSpPr>
      <dsp:spPr>
        <a:xfrm>
          <a:off x="4840560" y="3156101"/>
          <a:ext cx="1611362" cy="1023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MEVCUT</a:t>
          </a:r>
          <a:endParaRPr lang="tr-TR" sz="1900" kern="1200" dirty="0"/>
        </a:p>
      </dsp:txBody>
      <dsp:txXfrm>
        <a:off x="4870529" y="3186070"/>
        <a:ext cx="1551424" cy="963276"/>
      </dsp:txXfrm>
    </dsp:sp>
    <dsp:sp modelId="{258ACDCF-A7C2-4C4F-BD19-0C878DFC5A08}">
      <dsp:nvSpPr>
        <dsp:cNvPr id="0" name=""/>
        <dsp:cNvSpPr/>
      </dsp:nvSpPr>
      <dsp:spPr>
        <a:xfrm>
          <a:off x="6630962" y="2986013"/>
          <a:ext cx="1611362" cy="1023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67AFB-D02E-4FB8-9F08-D4E348F3B879}">
      <dsp:nvSpPr>
        <dsp:cNvPr id="0" name=""/>
        <dsp:cNvSpPr/>
      </dsp:nvSpPr>
      <dsp:spPr>
        <a:xfrm>
          <a:off x="6810002" y="3156101"/>
          <a:ext cx="1611362" cy="1023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smtClean="0"/>
            <a:t>YENİ</a:t>
          </a:r>
          <a:endParaRPr lang="tr-TR" sz="1900" kern="1200" dirty="0"/>
        </a:p>
      </dsp:txBody>
      <dsp:txXfrm>
        <a:off x="6839971" y="3186070"/>
        <a:ext cx="1551424" cy="963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562280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1D075-33E1-4734-8C8A-2E535E82EFC1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2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5622800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1A699-121A-4B5C-A802-8D727C638C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776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655F3-54B8-42BF-A548-B14308FCBD2A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2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622800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50F3D-8B10-4FA9-B681-B64C696EC63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520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10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84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11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1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12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31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13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38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14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05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15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13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16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6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17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9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18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71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19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22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46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23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60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24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78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25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42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26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27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53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28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54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29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92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30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18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31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16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3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55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33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F703-F7C1-49DB-A6BF-C44045A649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F703-F7C1-49DB-A6BF-C44045A649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9781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F703-F7C1-49DB-A6BF-C44045A649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1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F703-F7C1-49DB-A6BF-C44045A649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90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F703-F7C1-49DB-A6BF-C44045A649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780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F703-F7C1-49DB-A6BF-C44045A649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1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4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28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5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8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6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72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7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05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8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6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50F3D-8B10-4FA9-B681-B64C696EC633}" type="slidenum">
              <a:rPr lang="tr-TR" smtClean="0">
                <a:solidFill>
                  <a:prstClr val="black"/>
                </a:solidFill>
              </a:rPr>
              <a:pPr/>
              <a:t>9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0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5CC7-AA2B-4F1F-9CDC-1FFD7DD44CD4}" type="datetime1">
              <a:rPr lang="tr-TR" smtClean="0"/>
              <a:t>3.05.2023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832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5CD6E-6EBA-4C65-93F4-745C6839D8D6}" type="datetime1">
              <a:rPr lang="tr-TR" smtClean="0"/>
              <a:t>3.05.2023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152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84E7-11E5-4097-9DBE-6230FB96B002}" type="datetime1">
              <a:rPr lang="tr-TR" smtClean="0"/>
              <a:t>3.05.2023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989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9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B50AD-6DBC-4FDB-BC1D-C65B2D43A5D1}" type="datetime1">
              <a:rPr lang="tr-TR" smtClean="0"/>
              <a:t>3.05.2023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984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65F-4BA7-499E-A2D7-8B251BBFD05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27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2FD7-6067-4204-8AA8-03103CFD976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87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A1A-D020-4DEE-B31E-19258C37D969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98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4021-8EB1-4B8C-9350-EEF006FDEBE9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74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7E1-F235-40FB-A26F-EF53F5BAF7F4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96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6AA68-DEA2-44B8-AE35-05877BB77D7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1292-E58F-455D-89F6-6A25946E45A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851-450F-4BFE-BF4E-9C4AC03066C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44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E13F-A00C-4B52-976D-21620C5B61B7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4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EB9E-8D7C-47AF-A5BA-855208308405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9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2B7B-4250-41F5-9EBD-343AA4117102}" type="datetime1">
              <a:rPr lang="tr-TR" smtClean="0"/>
              <a:t>3.05.2023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9738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9FE0-E797-4DCC-A0B5-A28F9304A8B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87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5CC7-AA2B-4F1F-9CDC-1FFD7DD44CD4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07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B50AD-6DBC-4FDB-BC1D-C65B2D43A5D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24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2B7B-4250-41F5-9EBD-343AA411710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20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546A-02A7-4BEC-98A0-13133CA0157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26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6167-F1C1-4271-9525-7C9A577C40B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07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2E76-EB81-4C2E-B82A-ED78122A82C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06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ABD8-5AB7-44D0-9289-16E35D14AFF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62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A95F-3F63-4A42-A8E9-004DECEC4F6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11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B29B-A3B1-448A-A1EE-7E9C73D74CA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9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546A-02A7-4BEC-98A0-13133CA0157C}" type="datetime1">
              <a:rPr lang="tr-TR" smtClean="0"/>
              <a:t>3.05.2023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2333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5CD6E-6EBA-4C65-93F4-745C6839D8D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28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84E7-11E5-4097-9DBE-6230FB96B00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76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49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90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18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0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93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78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205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4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6167-F1C1-4271-9525-7C9A577C40B0}" type="datetime1">
              <a:rPr lang="tr-TR" smtClean="0"/>
              <a:t>3.05.2023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99061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7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42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829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78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87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Oval"/>
          <p:cNvSpPr/>
          <p:nvPr/>
        </p:nvSpPr>
        <p:spPr>
          <a:xfrm>
            <a:off x="920750" y="1414463"/>
            <a:ext cx="211138" cy="209551"/>
          </a:xfrm>
          <a:prstGeom prst="ellipse">
            <a:avLst/>
          </a:prstGeom>
          <a:solidFill>
            <a:srgbClr val="A3B72B">
              <a:alpha val="35000"/>
            </a:srgbClr>
          </a:solidFill>
          <a:ln w="2000" cap="rnd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8 Oval"/>
          <p:cNvSpPr/>
          <p:nvPr/>
        </p:nvSpPr>
        <p:spPr>
          <a:xfrm>
            <a:off x="1157288" y="1344615"/>
            <a:ext cx="63500" cy="65087"/>
          </a:xfrm>
          <a:prstGeom prst="ellipse">
            <a:avLst/>
          </a:prstGeom>
          <a:noFill/>
          <a:ln w="12700" cap="rnd" cmpd="sng" algn="ctr">
            <a:solidFill>
              <a:srgbClr val="92D050">
                <a:alpha val="60000"/>
              </a:srgb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40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0330E12E-E9A4-4C4D-B459-BA592A605942}" type="datetimeFigureOut">
              <a:rPr lang="tr-TR" smtClean="0"/>
              <a:pPr defTabSz="342900"/>
              <a:t>3.05.2023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A93076C-65C1-43B9-9646-BF6E7050B9D0}" type="slidenum">
              <a:rPr lang="tr-TR" smtClean="0"/>
              <a:pPr defTabSz="34290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17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2E76-EB81-4C2E-B82A-ED78122A82CF}" type="datetime1">
              <a:rPr lang="tr-TR" smtClean="0"/>
              <a:t>3.05.2023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94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ABD8-5AB7-44D0-9289-16E35D14AFFC}" type="datetime1">
              <a:rPr lang="tr-TR" smtClean="0"/>
              <a:t>3.05.2023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1781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A95F-3F63-4A42-A8E9-004DECEC4F6A}" type="datetime1">
              <a:rPr lang="tr-TR" smtClean="0"/>
              <a:t>3.05.2023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637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B29B-A3B1-448A-A1EE-7E9C73D74CAC}" type="datetime1">
              <a:rPr lang="tr-TR" smtClean="0"/>
              <a:t>3.05.2023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9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44DF-E5C7-47C6-9CB3-59C179865750}" type="datetime1">
              <a:rPr lang="tr-TR" smtClean="0"/>
              <a:t>3.05.2023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F7AE-E3BD-41B1-B2B6-F71BED4C81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00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F35A7-E6BE-4205-AC6B-724C35275F2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44DF-E5C7-47C6-9CB3-59C17986575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3.05.2023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2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0330E12E-E9A4-4C4D-B459-BA592A605942}" type="datetimeFigureOut">
              <a:rPr lang="tr-TR" smtClean="0"/>
              <a:pPr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0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6" y="6459790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DA93076C-65C1-43B9-9646-BF6E7050B9D0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41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685783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79" indent="-68579" algn="l" defTabSz="685783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29" indent="-13715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86" indent="-13715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42" indent="-13715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499" indent="-13715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4980" indent="-17144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976" indent="-17144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4972" indent="-17144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4969" indent="-171446" algn="l" defTabSz="685783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beptr2@csb.gov.t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pn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-11361" y="2348880"/>
            <a:ext cx="9155361" cy="450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/>
              <a:t>1</a:t>
            </a:fld>
            <a:endParaRPr lang="tr-TR" dirty="0"/>
          </a:p>
        </p:txBody>
      </p:sp>
      <p:sp>
        <p:nvSpPr>
          <p:cNvPr id="16" name="Dikdörtgen 15"/>
          <p:cNvSpPr/>
          <p:nvPr/>
        </p:nvSpPr>
        <p:spPr>
          <a:xfrm>
            <a:off x="0" y="1938676"/>
            <a:ext cx="9144000" cy="6934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530225" algn="l"/>
              </a:tabLst>
            </a:pPr>
            <a:r>
              <a:rPr lang="tr-TR" sz="2000" b="1" dirty="0">
                <a:solidFill>
                  <a:schemeClr val="bg1"/>
                </a:solidFill>
              </a:rPr>
              <a:t>         	BİNALARDA ENERJİ </a:t>
            </a:r>
            <a:r>
              <a:rPr lang="tr-TR" sz="2000" b="1" dirty="0" smtClean="0">
                <a:solidFill>
                  <a:schemeClr val="bg1"/>
                </a:solidFill>
              </a:rPr>
              <a:t>VERİMLİLİĞİ</a:t>
            </a: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352"/>
            <a:ext cx="2952328" cy="420035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57068"/>
            <a:ext cx="2948196" cy="4185641"/>
          </a:xfrm>
          <a:prstGeom prst="rect">
            <a:avLst/>
          </a:prstGeom>
        </p:spPr>
      </p:pic>
      <p:sp>
        <p:nvSpPr>
          <p:cNvPr id="20" name="3 Yuvarlatılmış Dikdörtgen"/>
          <p:cNvSpPr/>
          <p:nvPr/>
        </p:nvSpPr>
        <p:spPr>
          <a:xfrm>
            <a:off x="3715019" y="3216359"/>
            <a:ext cx="1546840" cy="1209226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Resi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65" y="0"/>
            <a:ext cx="1815341" cy="181534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05" y="4981006"/>
            <a:ext cx="1214747" cy="119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87203" y="112474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İLGİLİ İDARELERİN  </a:t>
            </a:r>
            <a:r>
              <a:rPr lang="tr-TR" sz="2400" b="1" dirty="0">
                <a:solidFill>
                  <a:srgbClr val="FF0000"/>
                </a:solidFill>
              </a:rPr>
              <a:t>SORUMLULUKLARI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39552" y="2146443"/>
            <a:ext cx="78076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Binanın mimari, mekanik ve elektrik </a:t>
            </a:r>
            <a:r>
              <a:rPr lang="tr-T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projeleri Yönetmelikte </a:t>
            </a:r>
            <a:r>
              <a:rPr lang="tr-T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öngörülen şartlara uygun değil ise,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ilgili idare tarafından 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yapı ruhsatı verilmez</a:t>
            </a:r>
            <a:r>
              <a:rPr lang="tr-T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tr-TR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tr-TR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tr-T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Yönetmelik esaslarına uygun projesine göre uygulama yapılmadığının tespiti halinde, </a:t>
            </a:r>
            <a:r>
              <a:rPr lang="tr-T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tespit </a:t>
            </a:r>
            <a:r>
              <a:rPr lang="tr-T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edilen eksiklikler giderilinceye kadar binaya,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ilgili idare tarafından 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yapı</a:t>
            </a:r>
            <a:r>
              <a:rPr lang="tr-T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kullanım izin belgesi verilmez</a:t>
            </a:r>
            <a:r>
              <a:rPr lang="tr-T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tr-T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038" y="5756522"/>
            <a:ext cx="165825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39552" y="908720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İLGİLİ İDARELERİN  </a:t>
            </a:r>
            <a:r>
              <a:rPr lang="tr-TR" sz="2400" b="1" dirty="0">
                <a:solidFill>
                  <a:srgbClr val="FF0000"/>
                </a:solidFill>
              </a:rPr>
              <a:t>SORUMLULUKLARI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04338" y="1484784"/>
            <a:ext cx="78488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/>
              <a:t>Mevcut binaların, </a:t>
            </a:r>
            <a:endParaRPr lang="tr-TR" sz="2400" dirty="0" smtClean="0"/>
          </a:p>
          <a:p>
            <a:pPr marL="342900" indent="-342900" algn="just">
              <a:buFontTx/>
              <a:buChar char="-"/>
            </a:pPr>
            <a:r>
              <a:rPr lang="tr-TR" sz="2400" dirty="0" smtClean="0"/>
              <a:t>Dış </a:t>
            </a:r>
            <a:r>
              <a:rPr lang="tr-TR" sz="2400" dirty="0"/>
              <a:t>cephe duvarlarında ısı yalıtımı, </a:t>
            </a:r>
            <a:endParaRPr lang="tr-TR" sz="2400" dirty="0" smtClean="0"/>
          </a:p>
          <a:p>
            <a:pPr marL="342900" indent="-342900" algn="just">
              <a:buFontTx/>
              <a:buChar char="-"/>
            </a:pPr>
            <a:r>
              <a:rPr lang="tr-TR" sz="2400" dirty="0" smtClean="0"/>
              <a:t>Isıtma </a:t>
            </a:r>
            <a:r>
              <a:rPr lang="tr-TR" sz="2400" dirty="0"/>
              <a:t>sisteminde kazan değişikliği, </a:t>
            </a:r>
            <a:endParaRPr lang="tr-TR" sz="2400" dirty="0" smtClean="0"/>
          </a:p>
          <a:p>
            <a:pPr marL="342900" indent="-342900" algn="just">
              <a:buFontTx/>
              <a:buChar char="-"/>
            </a:pPr>
            <a:r>
              <a:rPr lang="tr-TR" sz="2400" dirty="0" smtClean="0"/>
              <a:t>Ferdi </a:t>
            </a:r>
            <a:r>
              <a:rPr lang="tr-TR" sz="2400" dirty="0"/>
              <a:t>ve merkezi ısıtma sistemleri arasında dönüşüm yapılması, </a:t>
            </a:r>
            <a:endParaRPr lang="tr-TR" sz="2400" dirty="0" smtClean="0"/>
          </a:p>
          <a:p>
            <a:pPr marL="342900" indent="-342900" algn="just">
              <a:buFontTx/>
              <a:buChar char="-"/>
            </a:pPr>
            <a:r>
              <a:rPr lang="tr-TR" sz="2400" dirty="0" smtClean="0"/>
              <a:t>Merkezi </a:t>
            </a:r>
            <a:r>
              <a:rPr lang="tr-TR" sz="2400" dirty="0"/>
              <a:t>soğutma sistemi kurulması, </a:t>
            </a:r>
            <a:endParaRPr lang="tr-TR" sz="2400" dirty="0" smtClean="0"/>
          </a:p>
          <a:p>
            <a:pPr marL="342900" indent="-342900" algn="just">
              <a:buFontTx/>
              <a:buChar char="-"/>
            </a:pPr>
            <a:r>
              <a:rPr lang="tr-TR" sz="2400" dirty="0" err="1" smtClean="0"/>
              <a:t>Kojenerasyon</a:t>
            </a:r>
            <a:r>
              <a:rPr lang="tr-TR" sz="2400" dirty="0" smtClean="0"/>
              <a:t> </a:t>
            </a:r>
            <a:r>
              <a:rPr lang="tr-TR" sz="2400" dirty="0"/>
              <a:t>sistemi </a:t>
            </a:r>
            <a:r>
              <a:rPr lang="tr-TR" sz="2400" dirty="0" smtClean="0"/>
              <a:t>kurulması,</a:t>
            </a:r>
          </a:p>
          <a:p>
            <a:pPr marL="342900" indent="-342900" algn="just">
              <a:buFontTx/>
              <a:buChar char="-"/>
            </a:pPr>
            <a:r>
              <a:rPr lang="tr-TR" sz="2400" dirty="0" smtClean="0"/>
              <a:t>Yenilenebilir </a:t>
            </a:r>
            <a:r>
              <a:rPr lang="tr-TR" sz="2400" dirty="0"/>
              <a:t>enerji kaynaklarından elektrik üretilmesi </a:t>
            </a:r>
            <a:endParaRPr lang="tr-TR" sz="2400" dirty="0" smtClean="0"/>
          </a:p>
          <a:p>
            <a:pPr algn="just"/>
            <a:endParaRPr lang="tr-TR" sz="2400" dirty="0"/>
          </a:p>
          <a:p>
            <a:pPr algn="just"/>
            <a:r>
              <a:rPr lang="tr-TR" sz="2400" dirty="0" smtClean="0"/>
              <a:t>ile </a:t>
            </a:r>
            <a:r>
              <a:rPr lang="tr-TR" sz="2400" dirty="0"/>
              <a:t>ilgili konularda </a:t>
            </a:r>
            <a:r>
              <a:rPr lang="tr-TR" sz="2400" b="1" dirty="0">
                <a:solidFill>
                  <a:srgbClr val="FF0000"/>
                </a:solidFill>
              </a:rPr>
              <a:t>tadilat yapılması halinde</a:t>
            </a:r>
            <a:r>
              <a:rPr lang="tr-TR" sz="2400" dirty="0"/>
              <a:t>, </a:t>
            </a:r>
            <a:r>
              <a:rPr lang="tr-TR" sz="2400" dirty="0" smtClean="0"/>
              <a:t>Yönetmelik </a:t>
            </a:r>
            <a:r>
              <a:rPr lang="tr-TR" sz="2400" dirty="0"/>
              <a:t>hükümleri doğrultusunda uygulama projesi hazırlanır ve yapı kullanım izni veren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ilgili idare tarafından onaylanır </a:t>
            </a:r>
            <a:r>
              <a:rPr lang="tr-TR" sz="2400" dirty="0"/>
              <a:t>ve uygulanması sağlanır.</a:t>
            </a:r>
          </a:p>
        </p:txBody>
      </p:sp>
    </p:spTree>
    <p:extLst>
      <p:ext uri="{BB962C8B-B14F-4D97-AF65-F5344CB8AC3E}">
        <p14:creationId xmlns:p14="http://schemas.microsoft.com/office/powerpoint/2010/main" val="35210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03321" y="1455167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İLGİLİ İDARELERİN  </a:t>
            </a:r>
            <a:r>
              <a:rPr lang="tr-TR" sz="2400" b="1" dirty="0">
                <a:solidFill>
                  <a:srgbClr val="FF0000"/>
                </a:solidFill>
              </a:rPr>
              <a:t>SORUMLULUKLARI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23528" y="2602647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i="1" dirty="0" smtClean="0"/>
              <a:t>Planlı Alanlar İmar Yönetmeliği </a:t>
            </a:r>
            <a:r>
              <a:rPr lang="tr-TR" sz="2000" i="1" dirty="0" smtClean="0"/>
              <a:t>(</a:t>
            </a:r>
            <a:r>
              <a:rPr lang="tr-TR" sz="2000" b="1" i="1" dirty="0"/>
              <a:t>Yapı ruhsatı gerekmeyen </a:t>
            </a:r>
            <a:r>
              <a:rPr lang="tr-TR" sz="2000" b="1" i="1" dirty="0" err="1"/>
              <a:t>inşai</a:t>
            </a:r>
            <a:r>
              <a:rPr lang="tr-TR" sz="2000" b="1" i="1" dirty="0"/>
              <a:t> </a:t>
            </a:r>
            <a:r>
              <a:rPr lang="tr-TR" sz="2000" b="1" i="1" dirty="0" smtClean="0"/>
              <a:t>faaliyetler)</a:t>
            </a:r>
          </a:p>
          <a:p>
            <a:pPr algn="just"/>
            <a:r>
              <a:rPr lang="tr-TR" sz="2000" i="1" dirty="0"/>
              <a:t>(Madde -59 /2)</a:t>
            </a:r>
          </a:p>
          <a:p>
            <a:pPr algn="just"/>
            <a:endParaRPr lang="tr-TR" sz="2000" dirty="0" smtClean="0"/>
          </a:p>
          <a:p>
            <a:pPr algn="just"/>
            <a:r>
              <a:rPr lang="tr-TR" sz="2000" dirty="0" smtClean="0"/>
              <a:t>Taşıyıcı sistemi etkilememek ve 634 sayılı Kanun uyarınca muvafakat alınmak kaydıyla; binalarda </a:t>
            </a:r>
            <a:r>
              <a:rPr lang="tr-TR" sz="2000" u="sng" dirty="0" smtClean="0"/>
              <a:t>enerji kimlik belgesi sınıfı en az "C" </a:t>
            </a:r>
            <a:r>
              <a:rPr lang="tr-TR" sz="2000" dirty="0" smtClean="0"/>
              <a:t>olacak şekilde mesleki yeterlilik sertifikalı uygulayıcılar tarafından yapılacak </a:t>
            </a:r>
            <a:r>
              <a:rPr lang="tr-TR" sz="2000" u="sng" dirty="0" smtClean="0"/>
              <a:t>ısı yalıtımı uygulamaları</a:t>
            </a:r>
            <a:r>
              <a:rPr lang="tr-TR" sz="2000" dirty="0" smtClean="0"/>
              <a:t> </a:t>
            </a:r>
          </a:p>
          <a:p>
            <a:pPr algn="just"/>
            <a:endParaRPr lang="tr-TR" sz="2000" dirty="0"/>
          </a:p>
          <a:p>
            <a:pPr algn="just"/>
            <a:r>
              <a:rPr lang="tr-TR" sz="2000" dirty="0" smtClean="0"/>
              <a:t>ruhsata </a:t>
            </a:r>
            <a:r>
              <a:rPr lang="tr-TR" sz="2000" dirty="0"/>
              <a:t>tabi değildir. </a:t>
            </a:r>
          </a:p>
          <a:p>
            <a:pPr algn="just"/>
            <a:endParaRPr lang="tr-TR" sz="2000" dirty="0" smtClean="0"/>
          </a:p>
          <a:p>
            <a:pPr algn="just"/>
            <a:endParaRPr lang="tr-TR" sz="2000" dirty="0" smtClean="0"/>
          </a:p>
          <a:p>
            <a:pPr algn="just"/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876" y="5343444"/>
            <a:ext cx="165825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03321" y="1095127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İLGİLİ İDARELERİN  </a:t>
            </a:r>
            <a:r>
              <a:rPr lang="tr-TR" sz="2400" b="1" dirty="0">
                <a:solidFill>
                  <a:srgbClr val="FF0000"/>
                </a:solidFill>
              </a:rPr>
              <a:t>SORUMLULUKLARI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49797" y="1916832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i="1" dirty="0" smtClean="0"/>
              <a:t>Planlı Alanlar İmar Yönetmeliği </a:t>
            </a:r>
            <a:r>
              <a:rPr lang="tr-TR" sz="2000" i="1" dirty="0" smtClean="0"/>
              <a:t>(</a:t>
            </a:r>
            <a:r>
              <a:rPr lang="tr-TR" sz="2000" b="1" i="1" dirty="0"/>
              <a:t>Yapı ruhsatı gerekmeyen </a:t>
            </a:r>
            <a:r>
              <a:rPr lang="tr-TR" sz="2000" b="1" i="1" dirty="0" err="1"/>
              <a:t>inşai</a:t>
            </a:r>
            <a:r>
              <a:rPr lang="tr-TR" sz="2000" b="1" i="1" dirty="0"/>
              <a:t> </a:t>
            </a:r>
            <a:r>
              <a:rPr lang="tr-TR" sz="2000" b="1" i="1" dirty="0" smtClean="0"/>
              <a:t>faaliyetler)</a:t>
            </a:r>
            <a:endParaRPr lang="tr-TR" sz="2000" i="1" dirty="0" smtClean="0"/>
          </a:p>
          <a:p>
            <a:pPr algn="just"/>
            <a:r>
              <a:rPr lang="tr-TR" sz="2000" i="1" dirty="0" smtClean="0"/>
              <a:t>(Madde -59 /2)</a:t>
            </a:r>
          </a:p>
          <a:p>
            <a:pPr algn="just"/>
            <a:endParaRPr lang="tr-TR" sz="2000" dirty="0" smtClean="0"/>
          </a:p>
          <a:p>
            <a:pPr algn="just"/>
            <a:endParaRPr lang="tr-TR" sz="2000" dirty="0"/>
          </a:p>
          <a:p>
            <a:pPr algn="just"/>
            <a:r>
              <a:rPr lang="tr-TR" sz="2000" dirty="0"/>
              <a:t>B</a:t>
            </a:r>
            <a:r>
              <a:rPr lang="tr-TR" sz="2000" dirty="0" smtClean="0"/>
              <a:t>inanın </a:t>
            </a:r>
            <a:r>
              <a:rPr lang="tr-TR" sz="2000" b="1" dirty="0"/>
              <a:t>kendi ihtiyacı </a:t>
            </a:r>
            <a:r>
              <a:rPr lang="tr-TR" sz="2000" dirty="0"/>
              <a:t>için yapılacak güneş kaynaklı yenilenebilir enerji sistemleri ruhsata tabi değildir. </a:t>
            </a:r>
            <a:endParaRPr lang="tr-TR" sz="2000" dirty="0" smtClean="0"/>
          </a:p>
          <a:p>
            <a:pPr algn="just"/>
            <a:endParaRPr lang="tr-TR" sz="2000" dirty="0" smtClean="0"/>
          </a:p>
          <a:p>
            <a:pPr algn="just"/>
            <a:endParaRPr lang="tr-TR" sz="2000" dirty="0" smtClean="0"/>
          </a:p>
          <a:p>
            <a:pPr marL="342900" indent="-342900" algn="just">
              <a:buFontTx/>
              <a:buChar char="-"/>
            </a:pPr>
            <a:r>
              <a:rPr lang="tr-TR" sz="2000" dirty="0" smtClean="0"/>
              <a:t>Bunlara </a:t>
            </a:r>
            <a:r>
              <a:rPr lang="tr-TR" sz="2000" dirty="0"/>
              <a:t>ait uygulama projelerinin hazırlanması,</a:t>
            </a:r>
          </a:p>
          <a:p>
            <a:pPr marL="342900" indent="-342900" algn="just">
              <a:buFontTx/>
              <a:buChar char="-"/>
            </a:pPr>
            <a:r>
              <a:rPr lang="tr-TR" sz="2000" dirty="0" smtClean="0"/>
              <a:t>Fenni </a:t>
            </a:r>
            <a:r>
              <a:rPr lang="tr-TR" sz="2000" dirty="0"/>
              <a:t>mesuliyetin üstlenildiğine dair taahhütname ile birlikte ilgili idareye sunulması, </a:t>
            </a:r>
            <a:endParaRPr lang="tr-TR" sz="2000" dirty="0" smtClean="0"/>
          </a:p>
          <a:p>
            <a:pPr marL="342900" indent="-342900" algn="just">
              <a:buFontTx/>
              <a:buChar char="-"/>
            </a:pPr>
            <a:r>
              <a:rPr lang="tr-TR" sz="2000" dirty="0" smtClean="0"/>
              <a:t>Binanın </a:t>
            </a:r>
            <a:r>
              <a:rPr lang="tr-TR" sz="2000" dirty="0"/>
              <a:t>projesindeki mimari görünüşlere bağlı </a:t>
            </a:r>
            <a:r>
              <a:rPr lang="tr-TR" sz="2000" dirty="0" smtClean="0"/>
              <a:t>kalınması,</a:t>
            </a:r>
          </a:p>
          <a:p>
            <a:pPr marL="342900" indent="-342900" algn="just">
              <a:buFontTx/>
              <a:buChar char="-"/>
            </a:pPr>
            <a:r>
              <a:rPr lang="tr-TR" sz="2000" b="1" dirty="0" smtClean="0"/>
              <a:t>İdaresinden </a:t>
            </a:r>
            <a:r>
              <a:rPr lang="tr-TR" sz="2000" b="1" dirty="0"/>
              <a:t>izin alınması zorunludur</a:t>
            </a:r>
            <a:r>
              <a:rPr lang="tr-TR" sz="2000" b="1" dirty="0" smtClean="0"/>
              <a:t>.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37955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39552" y="1517883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İLGİLİ </a:t>
            </a: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İDARELERİN 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SORUMLULUKLARI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51900" y="3212976"/>
            <a:ext cx="8196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/>
              <a:t>Yönetmelik hükümleri uyarınca </a:t>
            </a:r>
            <a:r>
              <a:rPr lang="tr-TR" sz="2400" dirty="0" smtClean="0"/>
              <a:t>yetkili </a:t>
            </a:r>
            <a:r>
              <a:rPr lang="tr-TR" sz="2400" dirty="0"/>
              <a:t>makina mühendisi tarafından hazırlanan </a:t>
            </a:r>
            <a:r>
              <a:rPr lang="tr-T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"ısı yalıtımı projesi" </a:t>
            </a:r>
            <a:r>
              <a:rPr lang="tr-TR" sz="2400" u="sng" dirty="0" smtClean="0"/>
              <a:t>yapı </a:t>
            </a:r>
            <a:r>
              <a:rPr lang="tr-TR" sz="2400" u="sng" dirty="0"/>
              <a:t>ruhsatı verilmesi safhasında tesisat projesi ile birlikte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ilgili idarelerce</a:t>
            </a:r>
            <a:r>
              <a:rPr lang="tr-TR" sz="2400" dirty="0"/>
              <a:t> istenir.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037" y="5589240"/>
            <a:ext cx="165825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39552" y="1517883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İLGİLİ İDARELERİN  </a:t>
            </a:r>
            <a:r>
              <a:rPr lang="tr-TR" sz="2400" b="1" dirty="0">
                <a:solidFill>
                  <a:srgbClr val="FF0000"/>
                </a:solidFill>
              </a:rPr>
              <a:t>SORUMLULUKLARI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51900" y="3212976"/>
            <a:ext cx="81965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/>
              <a:t>Enerji Kimlik Belgesi, </a:t>
            </a:r>
            <a:r>
              <a:rPr lang="tr-TR" sz="2400" dirty="0" smtClean="0"/>
              <a:t>yetkili kuruluşlar </a:t>
            </a:r>
            <a:r>
              <a:rPr lang="tr-TR" sz="2400" dirty="0"/>
              <a:t>tarafından hazırlanır. Bu belge, yeni binalar için </a:t>
            </a:r>
            <a:r>
              <a:rPr lang="tr-TR" sz="2400" u="sng" dirty="0"/>
              <a:t>yapı kullanma izin belgesi alınması aşamasında</a:t>
            </a:r>
            <a:r>
              <a:rPr lang="tr-TR" sz="2400" dirty="0"/>
              <a:t> </a:t>
            </a:r>
            <a:r>
              <a:rPr lang="tr-TR" sz="2400" b="1" dirty="0">
                <a:solidFill>
                  <a:srgbClr val="FF0000"/>
                </a:solidFill>
              </a:rPr>
              <a:t>ilgili idarelere </a:t>
            </a:r>
            <a:r>
              <a:rPr lang="tr-TR" sz="2400" dirty="0"/>
              <a:t>sunulur. Enerji Kimlik Belgesi düzenlenmeyen binalara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ilgili idarelerce </a:t>
            </a:r>
            <a:r>
              <a:rPr lang="tr-TR" sz="2400" dirty="0"/>
              <a:t>yapı kullanma izin belgesi verilmez. </a:t>
            </a:r>
            <a:endParaRPr lang="tr-TR" sz="32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877" y="5445224"/>
            <a:ext cx="1656182" cy="10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2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51900" y="958189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NEREDEYSE SIFIR ENERJİLİ BİNALAR (NSEB)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51900" y="3212976"/>
            <a:ext cx="8196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 smtClean="0"/>
              <a:t> </a:t>
            </a:r>
            <a:endParaRPr lang="tr-TR" sz="3200" dirty="0"/>
          </a:p>
        </p:txBody>
      </p:sp>
      <p:sp>
        <p:nvSpPr>
          <p:cNvPr id="8" name="İçerik Yer Tutucusu 19"/>
          <p:cNvSpPr txBox="1">
            <a:spLocks/>
          </p:cNvSpPr>
          <p:nvPr/>
        </p:nvSpPr>
        <p:spPr>
          <a:xfrm>
            <a:off x="380245" y="1754115"/>
            <a:ext cx="8723891" cy="38410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800" b="1" dirty="0">
                <a:solidFill>
                  <a:schemeClr val="tx1"/>
                </a:solidFill>
              </a:rPr>
              <a:t>Avrupa Parlamentosu Binaların Enerji Performansı Direktifi (</a:t>
            </a:r>
            <a:r>
              <a:rPr lang="tr-TR" sz="1800" b="1" dirty="0" smtClean="0">
                <a:solidFill>
                  <a:schemeClr val="tx1"/>
                </a:solidFill>
              </a:rPr>
              <a:t>EPBD) </a:t>
            </a:r>
            <a:r>
              <a:rPr lang="tr-TR" sz="1800" b="1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9. Maddesi;</a:t>
            </a: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</a:p>
          <a:p>
            <a:pPr algn="just"/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Üye Devletlerin Neredeyse Sıfır Enerjili Bina (nSEB) sayısının arttırılması için ulusal planlar yapmaları gerektiği belirtilmiştir. </a:t>
            </a:r>
          </a:p>
          <a:p>
            <a:pPr algn="just"/>
            <a:endParaRPr lang="tr-TR" sz="1000" dirty="0" smtClean="0">
              <a:solidFill>
                <a:schemeClr val="tx1"/>
              </a:solidFill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just"/>
            <a:r>
              <a:rPr lang="tr-TR" sz="1800" b="1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Neredeyse Sıfır Enerjili Bina (nSEB):</a:t>
            </a: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  </a:t>
            </a:r>
            <a:r>
              <a:rPr lang="tr-TR" sz="1800" dirty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Y</a:t>
            </a: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enilenebilir </a:t>
            </a:r>
            <a:r>
              <a:rPr lang="tr-TR" sz="1800" dirty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enerjiyle desteklenen, </a:t>
            </a: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enerji verimliliği yüksek </a:t>
            </a:r>
            <a:r>
              <a:rPr lang="tr-TR" sz="1800" dirty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binalar olarak tanımlanmıştır</a:t>
            </a: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.</a:t>
            </a:r>
          </a:p>
          <a:p>
            <a:pPr algn="just"/>
            <a:endParaRPr lang="tr-TR" sz="1000" dirty="0">
              <a:solidFill>
                <a:schemeClr val="tx1"/>
              </a:solidFill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just"/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Her Üye Devlet; </a:t>
            </a:r>
          </a:p>
          <a:p>
            <a:pPr algn="just" defTabSz="269875"/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-	Sera gazı emisyonlarını 1990‘a kıyasla %80-95 azaltılması hedefini göz önünde bulundurarak, </a:t>
            </a:r>
          </a:p>
          <a:p>
            <a:pPr algn="just" defTabSz="269875">
              <a:buFontTx/>
              <a:buChar char="-"/>
            </a:pP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	Yüksek enerji verimli ve karbondan arındırılmış bir ulusal bina </a:t>
            </a:r>
            <a:r>
              <a:rPr lang="tr-TR" sz="1800" dirty="0" err="1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stoğu</a:t>
            </a: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 sağlamak, </a:t>
            </a:r>
          </a:p>
          <a:p>
            <a:pPr algn="just" defTabSz="269875">
              <a:buFontTx/>
              <a:buChar char="-"/>
            </a:pP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	Mevcut binaların </a:t>
            </a:r>
            <a:r>
              <a:rPr lang="tr-TR" sz="1800" b="1" dirty="0" err="1" smtClean="0">
                <a:solidFill>
                  <a:srgbClr val="00B050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nSEB’e</a:t>
            </a: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tr-TR" sz="1800" b="1" i="1" u="sng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maliyet etkin bir şekilde </a:t>
            </a:r>
            <a:r>
              <a:rPr lang="tr-TR" sz="1800" dirty="0" smtClean="0">
                <a:solidFill>
                  <a:schemeClr val="tx1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dönüştürülmesini kolaylaştırmak için bir yol haritası hazırlayacaktır.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972" y="5661248"/>
            <a:ext cx="1658256" cy="10486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45" y="5565616"/>
            <a:ext cx="2015872" cy="11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51900" y="958189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NEREDEYSE SIFIR ENERJİLİ BİNALAR (NSEB)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51900" y="3212976"/>
            <a:ext cx="8196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 smtClean="0"/>
              <a:t> </a:t>
            </a:r>
            <a:endParaRPr lang="tr-TR" sz="32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22" y="4214773"/>
            <a:ext cx="3909481" cy="2184808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1176071" y="1611114"/>
            <a:ext cx="7284361" cy="3426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tr-TR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b="1" dirty="0" smtClean="0">
                <a:solidFill>
                  <a:srgbClr val="FF0000"/>
                </a:solidFill>
              </a:rPr>
              <a:t>GEÇİCİ MADDE </a:t>
            </a:r>
            <a:r>
              <a:rPr lang="tr-TR" dirty="0" smtClean="0"/>
              <a:t>– </a:t>
            </a:r>
            <a:r>
              <a:rPr lang="tr-TR" b="1" dirty="0" smtClean="0">
                <a:solidFill>
                  <a:srgbClr val="FF0000"/>
                </a:solidFill>
              </a:rPr>
              <a:t>6</a:t>
            </a:r>
            <a:endParaRPr lang="tr-TR" b="1" dirty="0">
              <a:solidFill>
                <a:srgbClr val="FF0000"/>
              </a:solidFill>
            </a:endParaRPr>
          </a:p>
          <a:p>
            <a:pPr algn="just"/>
            <a:endParaRPr lang="tr-TR" sz="24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Geçiş </a:t>
            </a:r>
            <a:r>
              <a:rPr lang="tr-TR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dönemi (2023-2025) yılları için </a:t>
            </a:r>
            <a:endParaRPr lang="tr-TR" sz="24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tr-TR" sz="24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tr-TR" sz="2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2000 m2                 5.000 </a:t>
            </a:r>
            <a:r>
              <a:rPr lang="tr-T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m2 ve </a:t>
            </a:r>
            <a:endParaRPr lang="tr-TR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tr-T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%10 YEK                 % </a:t>
            </a:r>
            <a:r>
              <a:rPr lang="tr-T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tr-T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YEK</a:t>
            </a:r>
            <a:endParaRPr lang="tr-T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6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527214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>
                <a:solidFill>
                  <a:prstClr val="white"/>
                </a:solidFill>
              </a:rPr>
              <a:t>YEŞİL SERTİFİKA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E611DE-68FB-4976-A613-9BE509B56E3B}"/>
              </a:ext>
            </a:extLst>
          </p:cNvPr>
          <p:cNvSpPr/>
          <p:nvPr/>
        </p:nvSpPr>
        <p:spPr>
          <a:xfrm>
            <a:off x="3745154" y="2961040"/>
            <a:ext cx="1656000" cy="1656000"/>
          </a:xfrm>
          <a:prstGeom prst="ellipse">
            <a:avLst/>
          </a:prstGeom>
          <a:noFill/>
          <a:ln w="63500">
            <a:solidFill>
              <a:srgbClr val="D7E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122BC2F-EB14-412B-AD38-CC14B00BD4EF}"/>
              </a:ext>
            </a:extLst>
          </p:cNvPr>
          <p:cNvSpPr txBox="1"/>
          <p:nvPr/>
        </p:nvSpPr>
        <p:spPr>
          <a:xfrm>
            <a:off x="527214" y="3499064"/>
            <a:ext cx="2695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Binalar ve Yerleşmeler İçin </a:t>
            </a:r>
          </a:p>
          <a:p>
            <a:r>
              <a:rPr lang="tr-T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Yeşil Sertifika</a:t>
            </a:r>
            <a:endParaRPr lang="tr-T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2" name="Gruppieren 100">
            <a:extLst>
              <a:ext uri="{FF2B5EF4-FFF2-40B4-BE49-F238E27FC236}">
                <a16:creationId xmlns:a16="http://schemas.microsoft.com/office/drawing/2014/main" id="{28DF6993-4782-4562-ACDF-228F1540E7CC}"/>
              </a:ext>
            </a:extLst>
          </p:cNvPr>
          <p:cNvGrpSpPr/>
          <p:nvPr/>
        </p:nvGrpSpPr>
        <p:grpSpPr>
          <a:xfrm rot="10800000" flipH="1">
            <a:off x="47875" y="3869107"/>
            <a:ext cx="3569666" cy="312288"/>
            <a:chOff x="1779041" y="2299638"/>
            <a:chExt cx="3071567" cy="481974"/>
          </a:xfrm>
        </p:grpSpPr>
        <p:cxnSp>
          <p:nvCxnSpPr>
            <p:cNvPr id="33" name="Gerader Verbinder 62">
              <a:extLst>
                <a:ext uri="{FF2B5EF4-FFF2-40B4-BE49-F238E27FC236}">
                  <a16:creationId xmlns:a16="http://schemas.microsoft.com/office/drawing/2014/main" id="{0649710F-AF41-4F25-9A3C-17758C202C83}"/>
                </a:ext>
              </a:extLst>
            </p:cNvPr>
            <p:cNvCxnSpPr>
              <a:cxnSpLocks/>
              <a:endCxn id="34" idx="3"/>
            </p:cNvCxnSpPr>
            <p:nvPr/>
          </p:nvCxnSpPr>
          <p:spPr bwMode="gray">
            <a:xfrm flipH="1" flipV="1">
              <a:off x="4662716" y="2327419"/>
              <a:ext cx="187892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Rechteck 92">
              <a:extLst>
                <a:ext uri="{FF2B5EF4-FFF2-40B4-BE49-F238E27FC236}">
                  <a16:creationId xmlns:a16="http://schemas.microsoft.com/office/drawing/2014/main" id="{870FAB8A-2CAD-40E1-B53E-3205AC6AAB57}"/>
                </a:ext>
              </a:extLst>
            </p:cNvPr>
            <p:cNvSpPr/>
            <p:nvPr/>
          </p:nvSpPr>
          <p:spPr bwMode="gray">
            <a:xfrm>
              <a:off x="1779041" y="2299638"/>
              <a:ext cx="2883675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5F21EE6B-148B-4E3C-A73E-1AC72998D802}"/>
              </a:ext>
            </a:extLst>
          </p:cNvPr>
          <p:cNvSpPr/>
          <p:nvPr/>
        </p:nvSpPr>
        <p:spPr>
          <a:xfrm>
            <a:off x="3619154" y="2835040"/>
            <a:ext cx="1908000" cy="1908000"/>
          </a:xfrm>
          <a:prstGeom prst="ellipse">
            <a:avLst/>
          </a:prstGeom>
          <a:noFill/>
          <a:ln w="63500" cap="flat" cmpd="sng">
            <a:solidFill>
              <a:srgbClr val="77933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27" y="2996952"/>
            <a:ext cx="1627872" cy="160698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14" y="4465070"/>
            <a:ext cx="2284170" cy="2262553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14792"/>
            <a:ext cx="770728" cy="59931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14" y="804449"/>
            <a:ext cx="79376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683568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>
                <a:solidFill>
                  <a:prstClr val="white"/>
                </a:solidFill>
              </a:rPr>
              <a:t>YEŞİL SERTİFİKA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11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83567" y="926573"/>
            <a:ext cx="8064897" cy="595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kern="0" dirty="0" smtClean="0">
                <a:solidFill>
                  <a:srgbClr val="00B050"/>
                </a:solidFill>
              </a:rPr>
              <a:t>Yeşil Bina/Yerleşme</a:t>
            </a:r>
          </a:p>
          <a:p>
            <a:pPr algn="just"/>
            <a:endParaRPr lang="tr-TR" sz="2400" b="1" kern="0" dirty="0">
              <a:solidFill>
                <a:srgbClr val="FF0000"/>
              </a:solidFill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Doğayla uyumlu, </a:t>
            </a:r>
            <a:endParaRPr lang="tr-TR" sz="20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tr-TR" sz="8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Yapının arazi seçiminden yıkımına kadar yaşam döngüsü </a:t>
            </a:r>
            <a:r>
              <a:rPr lang="tr-TR" sz="20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çerçevesinde </a:t>
            </a:r>
            <a:r>
              <a:rPr lang="tr-TR" sz="20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değerlendirilen</a:t>
            </a:r>
            <a:r>
              <a:rPr lang="tr-TR" sz="20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tr-TR" sz="8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İklim verilerine ve yöreye uygun, </a:t>
            </a:r>
            <a:endParaRPr lang="tr-TR" sz="20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tr-TR" sz="8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ihtiyacı kadar enerji ve su tüketen, </a:t>
            </a:r>
            <a:endParaRPr lang="tr-TR" sz="20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tr-TR" sz="8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Yenilenebilir enerji kaynaklarını kullanan, </a:t>
            </a:r>
            <a:endParaRPr lang="tr-TR" sz="20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tr-TR" sz="8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Bütüncül bir yaklaşımla </a:t>
            </a:r>
            <a:r>
              <a:rPr lang="tr-TR" sz="20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tasarlanan</a:t>
            </a:r>
            <a:endParaRPr lang="tr-TR" sz="20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tr-TR" sz="8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bina ve yerleşmelerdir.</a:t>
            </a:r>
          </a:p>
          <a:p>
            <a:pPr algn="just"/>
            <a:endParaRPr lang="tr-TR" sz="2400" b="1" kern="0" dirty="0">
              <a:solidFill>
                <a:prstClr val="black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8640"/>
            <a:ext cx="770728" cy="76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527214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800" b="1" dirty="0">
                <a:solidFill>
                  <a:prstClr val="white"/>
                </a:solidFill>
              </a:rPr>
              <a:t>KAPSAM</a:t>
            </a: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6CBD39B-1EBE-49B1-A3CF-B546DB2389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22029" b="9036"/>
          <a:stretch/>
        </p:blipFill>
        <p:spPr>
          <a:xfrm>
            <a:off x="1205464" y="1971715"/>
            <a:ext cx="2034380" cy="1170225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7D572F6E-97C6-468F-99C3-95E4D4B1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r="17847"/>
          <a:stretch/>
        </p:blipFill>
        <p:spPr>
          <a:xfrm>
            <a:off x="5276162" y="1590616"/>
            <a:ext cx="1777010" cy="142351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15764D8-58DD-4E7A-8B0C-202954D8DA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9" r="15095" b="15466"/>
          <a:stretch/>
        </p:blipFill>
        <p:spPr>
          <a:xfrm>
            <a:off x="1128352" y="4063713"/>
            <a:ext cx="2469852" cy="142822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4E611DE-68FB-4976-A613-9BE509B56E3B}"/>
              </a:ext>
            </a:extLst>
          </p:cNvPr>
          <p:cNvSpPr/>
          <p:nvPr/>
        </p:nvSpPr>
        <p:spPr>
          <a:xfrm>
            <a:off x="3745154" y="2961040"/>
            <a:ext cx="1656000" cy="1656000"/>
          </a:xfrm>
          <a:prstGeom prst="ellipse">
            <a:avLst/>
          </a:prstGeom>
          <a:noFill/>
          <a:ln w="63500">
            <a:solidFill>
              <a:srgbClr val="D7E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F044F42-0D42-427A-BF9B-DDAE224F3167}"/>
              </a:ext>
            </a:extLst>
          </p:cNvPr>
          <p:cNvSpPr txBox="1"/>
          <p:nvPr/>
        </p:nvSpPr>
        <p:spPr>
          <a:xfrm>
            <a:off x="467544" y="3116818"/>
            <a:ext cx="1085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Mevzuat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14154E7-3D30-4DEB-82DB-2AD064FD2D51}"/>
              </a:ext>
            </a:extLst>
          </p:cNvPr>
          <p:cNvSpPr txBox="1"/>
          <p:nvPr/>
        </p:nvSpPr>
        <p:spPr>
          <a:xfrm>
            <a:off x="6854641" y="2698336"/>
            <a:ext cx="1752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Mevcut Durum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122BC2F-EB14-412B-AD38-CC14B00BD4EF}"/>
              </a:ext>
            </a:extLst>
          </p:cNvPr>
          <p:cNvSpPr txBox="1"/>
          <p:nvPr/>
        </p:nvSpPr>
        <p:spPr>
          <a:xfrm>
            <a:off x="35496" y="3815839"/>
            <a:ext cx="3149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Binalarda Enerji Performansı</a:t>
            </a:r>
            <a:endParaRPr lang="tr-T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A9911F8-50AD-41A8-A253-8BE653716C1D}"/>
              </a:ext>
            </a:extLst>
          </p:cNvPr>
          <p:cNvSpPr txBox="1"/>
          <p:nvPr/>
        </p:nvSpPr>
        <p:spPr>
          <a:xfrm>
            <a:off x="5670202" y="4358025"/>
            <a:ext cx="1418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Yayınlarımız</a:t>
            </a:r>
            <a:endParaRPr lang="tr-T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26" name="Gruppieren 100">
            <a:extLst>
              <a:ext uri="{FF2B5EF4-FFF2-40B4-BE49-F238E27FC236}">
                <a16:creationId xmlns:a16="http://schemas.microsoft.com/office/drawing/2014/main" id="{E2B1C382-7061-4018-ABA8-5AAAAD943A5B}"/>
              </a:ext>
            </a:extLst>
          </p:cNvPr>
          <p:cNvGrpSpPr/>
          <p:nvPr/>
        </p:nvGrpSpPr>
        <p:grpSpPr>
          <a:xfrm>
            <a:off x="432130" y="3443816"/>
            <a:ext cx="3193992" cy="312288"/>
            <a:chOff x="1770845" y="2226133"/>
            <a:chExt cx="3071568" cy="481974"/>
          </a:xfrm>
        </p:grpSpPr>
        <p:cxnSp>
          <p:nvCxnSpPr>
            <p:cNvPr id="27" name="Gerader Verbinder 62">
              <a:extLst>
                <a:ext uri="{FF2B5EF4-FFF2-40B4-BE49-F238E27FC236}">
                  <a16:creationId xmlns:a16="http://schemas.microsoft.com/office/drawing/2014/main" id="{43F0009C-5FFA-4C66-991E-3E6929752969}"/>
                </a:ext>
              </a:extLst>
            </p:cNvPr>
            <p:cNvCxnSpPr>
              <a:cxnSpLocks/>
              <a:endCxn id="28" idx="3"/>
            </p:cNvCxnSpPr>
            <p:nvPr/>
          </p:nvCxnSpPr>
          <p:spPr bwMode="gray">
            <a:xfrm flipH="1" flipV="1">
              <a:off x="4644317" y="2253914"/>
              <a:ext cx="198096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Rechteck 92">
              <a:extLst>
                <a:ext uri="{FF2B5EF4-FFF2-40B4-BE49-F238E27FC236}">
                  <a16:creationId xmlns:a16="http://schemas.microsoft.com/office/drawing/2014/main" id="{D3CCAA69-4CFC-4429-94F4-4E61A95A98D7}"/>
                </a:ext>
              </a:extLst>
            </p:cNvPr>
            <p:cNvSpPr/>
            <p:nvPr/>
          </p:nvSpPr>
          <p:spPr bwMode="gray">
            <a:xfrm>
              <a:off x="1770845" y="2226133"/>
              <a:ext cx="2873472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Gruppieren 100">
            <a:extLst>
              <a:ext uri="{FF2B5EF4-FFF2-40B4-BE49-F238E27FC236}">
                <a16:creationId xmlns:a16="http://schemas.microsoft.com/office/drawing/2014/main" id="{50FE9F4F-8649-4A08-A481-1D54681FE87B}"/>
              </a:ext>
            </a:extLst>
          </p:cNvPr>
          <p:cNvGrpSpPr/>
          <p:nvPr/>
        </p:nvGrpSpPr>
        <p:grpSpPr>
          <a:xfrm flipH="1">
            <a:off x="5511283" y="3066606"/>
            <a:ext cx="3249344" cy="312288"/>
            <a:chOff x="1770845" y="2226133"/>
            <a:chExt cx="3071567" cy="481974"/>
          </a:xfrm>
        </p:grpSpPr>
        <p:cxnSp>
          <p:nvCxnSpPr>
            <p:cNvPr id="30" name="Gerader Verbinder 62">
              <a:extLst>
                <a:ext uri="{FF2B5EF4-FFF2-40B4-BE49-F238E27FC236}">
                  <a16:creationId xmlns:a16="http://schemas.microsoft.com/office/drawing/2014/main" id="{9AD4261B-552D-4EA6-9B8E-EEA55E73B424}"/>
                </a:ext>
              </a:extLst>
            </p:cNvPr>
            <p:cNvCxnSpPr>
              <a:cxnSpLocks/>
              <a:endCxn id="31" idx="3"/>
            </p:cNvCxnSpPr>
            <p:nvPr/>
          </p:nvCxnSpPr>
          <p:spPr bwMode="gray">
            <a:xfrm flipH="1" flipV="1">
              <a:off x="4654520" y="2253914"/>
              <a:ext cx="187892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Rechteck 92">
              <a:extLst>
                <a:ext uri="{FF2B5EF4-FFF2-40B4-BE49-F238E27FC236}">
                  <a16:creationId xmlns:a16="http://schemas.microsoft.com/office/drawing/2014/main" id="{12BD62D3-5FB4-4FDF-A217-203760F9800F}"/>
                </a:ext>
              </a:extLst>
            </p:cNvPr>
            <p:cNvSpPr/>
            <p:nvPr/>
          </p:nvSpPr>
          <p:spPr bwMode="gray">
            <a:xfrm>
              <a:off x="1770845" y="2226133"/>
              <a:ext cx="2883675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2" name="Gruppieren 100">
            <a:extLst>
              <a:ext uri="{FF2B5EF4-FFF2-40B4-BE49-F238E27FC236}">
                <a16:creationId xmlns:a16="http://schemas.microsoft.com/office/drawing/2014/main" id="{28DF6993-4782-4562-ACDF-228F1540E7CC}"/>
              </a:ext>
            </a:extLst>
          </p:cNvPr>
          <p:cNvGrpSpPr/>
          <p:nvPr/>
        </p:nvGrpSpPr>
        <p:grpSpPr>
          <a:xfrm rot="10800000" flipH="1">
            <a:off x="47875" y="3869107"/>
            <a:ext cx="3569666" cy="312288"/>
            <a:chOff x="1779041" y="2299638"/>
            <a:chExt cx="3071567" cy="481974"/>
          </a:xfrm>
        </p:grpSpPr>
        <p:cxnSp>
          <p:nvCxnSpPr>
            <p:cNvPr id="33" name="Gerader Verbinder 62">
              <a:extLst>
                <a:ext uri="{FF2B5EF4-FFF2-40B4-BE49-F238E27FC236}">
                  <a16:creationId xmlns:a16="http://schemas.microsoft.com/office/drawing/2014/main" id="{0649710F-AF41-4F25-9A3C-17758C202C83}"/>
                </a:ext>
              </a:extLst>
            </p:cNvPr>
            <p:cNvCxnSpPr>
              <a:cxnSpLocks/>
              <a:endCxn id="34" idx="3"/>
            </p:cNvCxnSpPr>
            <p:nvPr/>
          </p:nvCxnSpPr>
          <p:spPr bwMode="gray">
            <a:xfrm flipH="1" flipV="1">
              <a:off x="4662716" y="2327419"/>
              <a:ext cx="187892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Rechteck 92">
              <a:extLst>
                <a:ext uri="{FF2B5EF4-FFF2-40B4-BE49-F238E27FC236}">
                  <a16:creationId xmlns:a16="http://schemas.microsoft.com/office/drawing/2014/main" id="{870FAB8A-2CAD-40E1-B53E-3205AC6AAB57}"/>
                </a:ext>
              </a:extLst>
            </p:cNvPr>
            <p:cNvSpPr/>
            <p:nvPr/>
          </p:nvSpPr>
          <p:spPr bwMode="gray">
            <a:xfrm>
              <a:off x="1779041" y="2299638"/>
              <a:ext cx="2883675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6" name="Gruppieren 100">
            <a:extLst>
              <a:ext uri="{FF2B5EF4-FFF2-40B4-BE49-F238E27FC236}">
                <a16:creationId xmlns:a16="http://schemas.microsoft.com/office/drawing/2014/main" id="{52911283-A37E-49D0-B254-6EDB6B676053}"/>
              </a:ext>
            </a:extLst>
          </p:cNvPr>
          <p:cNvGrpSpPr/>
          <p:nvPr/>
        </p:nvGrpSpPr>
        <p:grpSpPr>
          <a:xfrm rot="10800000">
            <a:off x="5376296" y="4449309"/>
            <a:ext cx="2732002" cy="312288"/>
            <a:chOff x="1770845" y="2226133"/>
            <a:chExt cx="3071567" cy="481974"/>
          </a:xfrm>
        </p:grpSpPr>
        <p:cxnSp>
          <p:nvCxnSpPr>
            <p:cNvPr id="37" name="Gerader Verbinder 62">
              <a:extLst>
                <a:ext uri="{FF2B5EF4-FFF2-40B4-BE49-F238E27FC236}">
                  <a16:creationId xmlns:a16="http://schemas.microsoft.com/office/drawing/2014/main" id="{F590AA30-7CE2-4A80-A1D7-17565F25DC88}"/>
                </a:ext>
              </a:extLst>
            </p:cNvPr>
            <p:cNvCxnSpPr>
              <a:cxnSpLocks/>
              <a:endCxn id="38" idx="3"/>
            </p:cNvCxnSpPr>
            <p:nvPr/>
          </p:nvCxnSpPr>
          <p:spPr bwMode="gray">
            <a:xfrm flipH="1" flipV="1">
              <a:off x="4654520" y="2253914"/>
              <a:ext cx="187892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8" name="Rechteck 92">
              <a:extLst>
                <a:ext uri="{FF2B5EF4-FFF2-40B4-BE49-F238E27FC236}">
                  <a16:creationId xmlns:a16="http://schemas.microsoft.com/office/drawing/2014/main" id="{DE33219C-09D3-4E64-BD3F-4F1D6F1ED9DA}"/>
                </a:ext>
              </a:extLst>
            </p:cNvPr>
            <p:cNvSpPr/>
            <p:nvPr/>
          </p:nvSpPr>
          <p:spPr bwMode="gray">
            <a:xfrm>
              <a:off x="1770845" y="2226133"/>
              <a:ext cx="2883675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5F21EE6B-148B-4E3C-A73E-1AC72998D802}"/>
              </a:ext>
            </a:extLst>
          </p:cNvPr>
          <p:cNvSpPr/>
          <p:nvPr/>
        </p:nvSpPr>
        <p:spPr>
          <a:xfrm>
            <a:off x="3619154" y="2835040"/>
            <a:ext cx="1908000" cy="1908000"/>
          </a:xfrm>
          <a:prstGeom prst="ellipse">
            <a:avLst/>
          </a:prstGeom>
          <a:noFill/>
          <a:ln w="63500" cap="flat" cmpd="sng">
            <a:solidFill>
              <a:srgbClr val="77933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dirty="0"/>
          </a:p>
        </p:txBody>
      </p:sp>
      <p:pic>
        <p:nvPicPr>
          <p:cNvPr id="41" name="Resim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41" y="3419282"/>
            <a:ext cx="1367743" cy="746042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0868" y="5003472"/>
            <a:ext cx="1549152" cy="1508189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grpSp>
        <p:nvGrpSpPr>
          <p:cNvPr id="43" name="Gruppieren 100">
            <a:extLst>
              <a:ext uri="{FF2B5EF4-FFF2-40B4-BE49-F238E27FC236}">
                <a16:creationId xmlns:a16="http://schemas.microsoft.com/office/drawing/2014/main" id="{50FE9F4F-8649-4A08-A481-1D54681FE87B}"/>
              </a:ext>
            </a:extLst>
          </p:cNvPr>
          <p:cNvGrpSpPr/>
          <p:nvPr/>
        </p:nvGrpSpPr>
        <p:grpSpPr>
          <a:xfrm flipH="1">
            <a:off x="5520186" y="3827632"/>
            <a:ext cx="3249344" cy="312288"/>
            <a:chOff x="1770845" y="2226133"/>
            <a:chExt cx="3071567" cy="481974"/>
          </a:xfrm>
        </p:grpSpPr>
        <p:cxnSp>
          <p:nvCxnSpPr>
            <p:cNvPr id="44" name="Gerader Verbinder 62">
              <a:extLst>
                <a:ext uri="{FF2B5EF4-FFF2-40B4-BE49-F238E27FC236}">
                  <a16:creationId xmlns:a16="http://schemas.microsoft.com/office/drawing/2014/main" id="{9AD4261B-552D-4EA6-9B8E-EEA55E73B424}"/>
                </a:ext>
              </a:extLst>
            </p:cNvPr>
            <p:cNvCxnSpPr>
              <a:cxnSpLocks/>
              <a:endCxn id="45" idx="3"/>
            </p:cNvCxnSpPr>
            <p:nvPr/>
          </p:nvCxnSpPr>
          <p:spPr bwMode="gray">
            <a:xfrm flipH="1" flipV="1">
              <a:off x="4654520" y="2253914"/>
              <a:ext cx="187892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Rechteck 92">
              <a:extLst>
                <a:ext uri="{FF2B5EF4-FFF2-40B4-BE49-F238E27FC236}">
                  <a16:creationId xmlns:a16="http://schemas.microsoft.com/office/drawing/2014/main" id="{12BD62D3-5FB4-4FDF-A217-203760F9800F}"/>
                </a:ext>
              </a:extLst>
            </p:cNvPr>
            <p:cNvSpPr/>
            <p:nvPr/>
          </p:nvSpPr>
          <p:spPr bwMode="gray">
            <a:xfrm>
              <a:off x="1770845" y="2226133"/>
              <a:ext cx="2883675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F14154E7-3D30-4DEB-82DB-2AD064FD2D51}"/>
              </a:ext>
            </a:extLst>
          </p:cNvPr>
          <p:cNvSpPr txBox="1"/>
          <p:nvPr/>
        </p:nvSpPr>
        <p:spPr>
          <a:xfrm>
            <a:off x="7022475" y="3501411"/>
            <a:ext cx="1553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Yeşil Sertifika</a:t>
            </a:r>
            <a:endParaRPr lang="tr-TR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3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527214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>
                <a:solidFill>
                  <a:prstClr val="white"/>
                </a:solidFill>
              </a:rPr>
              <a:t>YEŞİL SERTİFİKA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11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cxnSp>
        <p:nvCxnSpPr>
          <p:cNvPr id="12" name="11 Düz Bağlayıcı"/>
          <p:cNvCxnSpPr/>
          <p:nvPr/>
        </p:nvCxnSpPr>
        <p:spPr>
          <a:xfrm>
            <a:off x="214282" y="979140"/>
            <a:ext cx="8750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ikdörtgen 7"/>
          <p:cNvSpPr/>
          <p:nvPr/>
        </p:nvSpPr>
        <p:spPr>
          <a:xfrm>
            <a:off x="637722" y="2060848"/>
            <a:ext cx="8292305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3614"/>
            <a:r>
              <a:rPr lang="tr-TR" sz="2700" b="1" kern="0" dirty="0" smtClean="0">
                <a:solidFill>
                  <a:srgbClr val="00B050"/>
                </a:solidFill>
                <a:ea typeface="ヒラギノ明朝 Pro W3"/>
              </a:rPr>
              <a:t>12 Haziran 2022</a:t>
            </a:r>
          </a:p>
          <a:p>
            <a:pPr algn="just" defTabSz="863614"/>
            <a:r>
              <a:rPr lang="tr-TR" sz="2700" kern="0" dirty="0" smtClean="0">
                <a:solidFill>
                  <a:srgbClr val="FF0000"/>
                </a:solidFill>
                <a:ea typeface="ヒラギノ明朝 Pro W3"/>
              </a:rPr>
              <a:t> </a:t>
            </a:r>
          </a:p>
          <a:p>
            <a:pPr algn="just" defTabSz="863614"/>
            <a:r>
              <a:rPr lang="tr-TR" sz="2500" kern="0" dirty="0" smtClean="0">
                <a:solidFill>
                  <a:prstClr val="black"/>
                </a:solidFill>
              </a:rPr>
              <a:t>Binalar İle Yerleşmeler İçin Yeşil Sertifika Yönetmeliği</a:t>
            </a:r>
          </a:p>
          <a:p>
            <a:pPr algn="just" defTabSz="863614"/>
            <a:endParaRPr lang="tr-TR" sz="2500" kern="0" dirty="0" smtClean="0">
              <a:solidFill>
                <a:prstClr val="black"/>
              </a:solidFill>
            </a:endParaRPr>
          </a:p>
          <a:p>
            <a:pPr algn="just" defTabSz="863614"/>
            <a:endParaRPr lang="tr-TR" sz="2500" kern="0" dirty="0" smtClean="0">
              <a:solidFill>
                <a:prstClr val="black"/>
              </a:solidFill>
            </a:endParaRPr>
          </a:p>
          <a:p>
            <a:pPr algn="just" defTabSz="863614"/>
            <a:endParaRPr lang="tr-TR" sz="2500" kern="0" dirty="0" smtClean="0">
              <a:solidFill>
                <a:prstClr val="black"/>
              </a:solidFill>
            </a:endParaRPr>
          </a:p>
          <a:p>
            <a:pPr algn="just" defTabSz="863614"/>
            <a:r>
              <a:rPr lang="tr-TR" sz="2400" i="1" dirty="0" smtClean="0"/>
              <a:t> (                                  Değerlendirme kılavuzları,  eğitimlere ilişkin hususlar, yetkilendirmeler, denetimler vb.)</a:t>
            </a:r>
          </a:p>
          <a:p>
            <a:pPr algn="just" defTabSz="863614"/>
            <a:endParaRPr lang="tr-TR" sz="2400" i="1" dirty="0" smtClean="0"/>
          </a:p>
          <a:p>
            <a:pPr algn="just" defTabSz="863614"/>
            <a:endParaRPr lang="tr-TR" sz="2400" i="1" dirty="0"/>
          </a:p>
          <a:p>
            <a:pPr algn="just" defTabSz="863614"/>
            <a:r>
              <a:rPr lang="tr-TR" sz="2400" b="1" dirty="0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Yeşil sertifika gönüllülük esasına dayanmaktadır !!! </a:t>
            </a:r>
          </a:p>
          <a:p>
            <a:pPr algn="just" defTabSz="863614"/>
            <a:endParaRPr lang="tr-TR" sz="2400" i="1" dirty="0" smtClean="0"/>
          </a:p>
          <a:p>
            <a:pPr algn="just" defTabSz="863614"/>
            <a:endParaRPr lang="tr-TR" sz="2700" kern="0" dirty="0">
              <a:solidFill>
                <a:prstClr val="black"/>
              </a:solidFill>
            </a:endParaRPr>
          </a:p>
        </p:txBody>
      </p:sp>
      <p:sp>
        <p:nvSpPr>
          <p:cNvPr id="7" name="1 Başlık"/>
          <p:cNvSpPr txBox="1">
            <a:spLocks/>
          </p:cNvSpPr>
          <p:nvPr/>
        </p:nvSpPr>
        <p:spPr>
          <a:xfrm>
            <a:off x="545784" y="611438"/>
            <a:ext cx="7888960" cy="1208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2800" b="1" dirty="0" smtClean="0">
                <a:solidFill>
                  <a:srgbClr val="FF0000"/>
                </a:solidFill>
                <a:latin typeface="+mn-lt"/>
                <a:ea typeface="Arial Narrow" pitchFamily="34" charset="0"/>
                <a:cs typeface="Arial Narrow" pitchFamily="34" charset="0"/>
              </a:rPr>
              <a:t>MEVZUAT</a:t>
            </a:r>
            <a:endParaRPr lang="tr-TR" altLang="tr-TR" sz="2800" b="1" dirty="0">
              <a:solidFill>
                <a:srgbClr val="FF0000"/>
              </a:solidFill>
              <a:latin typeface="+mn-lt"/>
              <a:ea typeface="Arial Narrow" pitchFamily="34" charset="0"/>
              <a:cs typeface="Arial Narrow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8" y="4365104"/>
            <a:ext cx="2654852" cy="45195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" y="249191"/>
            <a:ext cx="680085" cy="67147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978" y="1433779"/>
            <a:ext cx="256663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527214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>
                <a:solidFill>
                  <a:prstClr val="white"/>
                </a:solidFill>
              </a:rPr>
              <a:t>YEŞİL SERTİFİKA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11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cxnSp>
        <p:nvCxnSpPr>
          <p:cNvPr id="12" name="11 Düz Bağlayıcı"/>
          <p:cNvCxnSpPr/>
          <p:nvPr/>
        </p:nvCxnSpPr>
        <p:spPr>
          <a:xfrm>
            <a:off x="214282" y="979140"/>
            <a:ext cx="8750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1" y="249191"/>
            <a:ext cx="680085" cy="67147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71" y="3645024"/>
            <a:ext cx="4850240" cy="285747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77789" y="1120919"/>
            <a:ext cx="8010635" cy="4864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400" b="1" dirty="0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Ulusal olarak hazırlanan </a:t>
            </a:r>
            <a:r>
              <a:rPr lang="tr-TR" sz="2400" b="1" dirty="0" err="1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r>
              <a:rPr lang="tr-TR" sz="2400" b="1" dirty="0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-TR sistemi dünyada tanınan;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tr-TR" sz="24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4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LEED </a:t>
            </a:r>
            <a:r>
              <a:rPr lang="tr-TR" sz="2400" i="1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(ABD),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4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BREEAM </a:t>
            </a:r>
            <a:r>
              <a:rPr lang="tr-TR" sz="2400" i="1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(İngiltere),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4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DGNB </a:t>
            </a:r>
            <a:r>
              <a:rPr lang="tr-TR" sz="2400" i="1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(Almanya),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4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CASBEE </a:t>
            </a:r>
            <a:r>
              <a:rPr lang="tr-TR" sz="2400" i="1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(Japonya),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4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GREENSTAR </a:t>
            </a:r>
            <a:r>
              <a:rPr lang="tr-TR" sz="2400" i="1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(Avustralya)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4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Sertifika Sistemleri ile </a:t>
            </a:r>
            <a:endParaRPr lang="tr-TR" sz="24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400" b="1" u="sng" dirty="0" smtClean="0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rekabet </a:t>
            </a:r>
            <a:r>
              <a:rPr lang="tr-TR" sz="2400" b="1" u="sng" dirty="0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edecek düzeydedir.</a:t>
            </a:r>
            <a:r>
              <a:rPr lang="tr-TR" sz="24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64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947421" y="3448390"/>
            <a:ext cx="60501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2400" b="1" kern="0" dirty="0" smtClean="0">
              <a:solidFill>
                <a:prstClr val="black"/>
              </a:solidFill>
            </a:endParaRPr>
          </a:p>
          <a:p>
            <a:pPr algn="just"/>
            <a:r>
              <a:rPr lang="tr-TR" sz="2400" b="1" kern="0" dirty="0" smtClean="0">
                <a:solidFill>
                  <a:srgbClr val="00B050"/>
                </a:solidFill>
              </a:rPr>
              <a:t>Yeşil Sertifika : </a:t>
            </a:r>
            <a:r>
              <a:rPr lang="tr-TR" sz="2400" kern="0" dirty="0">
                <a:solidFill>
                  <a:prstClr val="black"/>
                </a:solidFill>
              </a:rPr>
              <a:t>Değerlendirme kuruluşu tarafından yapılan değerlendirme sonrası gerekli şartları sağlayarak yeşil bina/yerleşme olarak adlandırabileceğimiz binalara veya yerleşmelere verilen belgeye </a:t>
            </a:r>
            <a:r>
              <a:rPr lang="tr-TR" sz="24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Yeşil Sertifika </a:t>
            </a:r>
            <a:r>
              <a:rPr lang="tr-TR" sz="2400" kern="0" dirty="0">
                <a:solidFill>
                  <a:prstClr val="black"/>
                </a:solidFill>
              </a:rPr>
              <a:t>denilmektedir.</a:t>
            </a:r>
          </a:p>
          <a:p>
            <a:pPr algn="just"/>
            <a:endParaRPr lang="tr-TR" sz="2400" kern="0" dirty="0">
              <a:solidFill>
                <a:prstClr val="black"/>
              </a:solidFill>
            </a:endParaRPr>
          </a:p>
          <a:p>
            <a:pPr algn="just"/>
            <a:endParaRPr lang="tr-TR" sz="2400" b="1" dirty="0" smtClean="0">
              <a:solidFill>
                <a:srgbClr val="FF0000"/>
              </a:solidFill>
            </a:endParaRPr>
          </a:p>
          <a:p>
            <a:pPr algn="just"/>
            <a:endParaRPr lang="tr-TR" sz="2400" b="1" kern="0" dirty="0">
              <a:solidFill>
                <a:prstClr val="black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91" y="71681"/>
            <a:ext cx="896190" cy="88399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118" y="1015428"/>
            <a:ext cx="1861763" cy="183643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99" y="3573016"/>
            <a:ext cx="2268253" cy="2482281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31599" y="1148815"/>
            <a:ext cx="6140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2400" b="1" dirty="0">
                <a:solidFill>
                  <a:srgbClr val="00B050"/>
                </a:solidFill>
              </a:rPr>
              <a:t>Ulusal Sertifika Sistemi (</a:t>
            </a:r>
            <a:r>
              <a:rPr lang="tr-TR" sz="2400" b="1" dirty="0" err="1">
                <a:solidFill>
                  <a:srgbClr val="00B050"/>
                </a:solidFill>
              </a:rPr>
              <a:t>YeS</a:t>
            </a:r>
            <a:r>
              <a:rPr lang="tr-TR" sz="2400" b="1" dirty="0">
                <a:solidFill>
                  <a:srgbClr val="00B050"/>
                </a:solidFill>
              </a:rPr>
              <a:t>-TR): </a:t>
            </a:r>
            <a:r>
              <a:rPr lang="tr-TR" sz="2400" dirty="0">
                <a:solidFill>
                  <a:prstClr val="black"/>
                </a:solidFill>
              </a:rPr>
              <a:t>Yeşil binalar ile yeşil yerleşmelerin sertifikalandırma sürecinin çevrimiçi olarak işletilmesi için Bakanlıkça oluşturulan sistemdir.</a:t>
            </a:r>
          </a:p>
        </p:txBody>
      </p:sp>
    </p:spTree>
    <p:extLst>
      <p:ext uri="{BB962C8B-B14F-4D97-AF65-F5344CB8AC3E}">
        <p14:creationId xmlns:p14="http://schemas.microsoft.com/office/powerpoint/2010/main" val="3456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07464"/>
            <a:ext cx="896190" cy="883997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300192" y="1700808"/>
            <a:ext cx="8320535" cy="360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Mevzuat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kapsamında </a:t>
            </a: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“Binalar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ile Yerleşmeler İçin Yeşil Sertifika” sisteminin </a:t>
            </a: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  (</a:t>
            </a:r>
            <a:r>
              <a:rPr lang="tr-TR" sz="2200" dirty="0" err="1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-TR) aktörleri;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tr-TR" sz="22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Eğitici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kuruluşlar, </a:t>
            </a:r>
            <a:endParaRPr lang="tr-TR" sz="22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Değerlendirme kuruluşu,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Yeşil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Sertifika Uzmanları (</a:t>
            </a: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YESU),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Yeşil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Sertifika Değerlendirme Uzmanlarının (YESDU) </a:t>
            </a:r>
            <a:endParaRPr lang="tr-TR" sz="22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tr-TR" sz="22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47" y="71681"/>
            <a:ext cx="896190" cy="883997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395536" y="934441"/>
            <a:ext cx="9100038" cy="537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Sistem Entegrasyonları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tr-TR" sz="2400" b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109538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E-Devlet</a:t>
            </a:r>
            <a:endParaRPr lang="tr-TR" sz="2200" dirty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109538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T.C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. Kimlik Sistemi</a:t>
            </a:r>
          </a:p>
          <a:p>
            <a:pPr marL="342900" indent="109538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Adres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Kayıt Sistemi</a:t>
            </a:r>
          </a:p>
          <a:p>
            <a:pPr marL="342900" indent="109538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Maliye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ve Vergi Sistemi</a:t>
            </a:r>
          </a:p>
          <a:p>
            <a:pPr marL="342900" indent="109538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Yüksek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Öğretim Kurulu Sistemi</a:t>
            </a:r>
          </a:p>
          <a:p>
            <a:pPr marL="342900" indent="109538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Ulusal </a:t>
            </a:r>
            <a:r>
              <a:rPr lang="tr-TR" sz="2200" dirty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Coğrafi Veri </a:t>
            </a:r>
            <a:r>
              <a:rPr lang="tr-TR" sz="2200" dirty="0" smtClean="0"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Sistemi gibi</a:t>
            </a:r>
          </a:p>
          <a:p>
            <a:pPr marL="342900" indent="109538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tr-TR" sz="2200" dirty="0" smtClean="0"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dirty="0" smtClean="0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Diğer </a:t>
            </a:r>
            <a:r>
              <a:rPr lang="tr-TR" sz="2400" b="1" dirty="0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ulusal sistemler ile entegrasyonu sağlanmıştır</a:t>
            </a:r>
            <a:r>
              <a:rPr lang="tr-TR" sz="2400" b="1" dirty="0" smtClean="0">
                <a:solidFill>
                  <a:srgbClr val="00B05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07992" y="1063050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2400" b="1" kern="0" dirty="0" smtClean="0">
              <a:solidFill>
                <a:prstClr val="black"/>
              </a:solidFill>
            </a:endParaRPr>
          </a:p>
          <a:p>
            <a:pPr algn="just"/>
            <a:r>
              <a:rPr lang="tr-TR" sz="2400" b="1" kern="0" dirty="0" smtClean="0">
                <a:solidFill>
                  <a:srgbClr val="FF0000"/>
                </a:solidFill>
              </a:rPr>
              <a:t>			</a:t>
            </a:r>
          </a:p>
          <a:p>
            <a:pPr algn="just"/>
            <a:endParaRPr lang="tr-TR" sz="2400" dirty="0" smtClean="0"/>
          </a:p>
          <a:p>
            <a:pPr algn="just"/>
            <a:endParaRPr lang="tr-TR" sz="2400" kern="0" dirty="0">
              <a:solidFill>
                <a:srgbClr val="FF0000"/>
              </a:solidFill>
            </a:endParaRPr>
          </a:p>
          <a:p>
            <a:pPr algn="just"/>
            <a:endParaRPr lang="tr-TR" sz="2400" b="1" kern="0" dirty="0">
              <a:solidFill>
                <a:srgbClr val="FF0000"/>
              </a:solidFill>
            </a:endParaRPr>
          </a:p>
          <a:p>
            <a:pPr algn="just"/>
            <a:endParaRPr lang="tr-TR" sz="2400" kern="0" dirty="0">
              <a:solidFill>
                <a:srgbClr val="FF0000"/>
              </a:solidFill>
            </a:endParaRPr>
          </a:p>
          <a:p>
            <a:pPr algn="just"/>
            <a:endParaRPr lang="tr-TR" sz="2400" kern="0" dirty="0" smtClean="0">
              <a:solidFill>
                <a:srgbClr val="FF0000"/>
              </a:solidFill>
            </a:endParaRPr>
          </a:p>
          <a:p>
            <a:pPr algn="just"/>
            <a:endParaRPr lang="tr-TR" sz="2400" kern="0" dirty="0">
              <a:solidFill>
                <a:prstClr val="black"/>
              </a:solidFill>
            </a:endParaRPr>
          </a:p>
          <a:p>
            <a:pPr algn="just"/>
            <a:endParaRPr lang="tr-TR" sz="2400" kern="0" dirty="0">
              <a:solidFill>
                <a:prstClr val="black"/>
              </a:solidFill>
            </a:endParaRPr>
          </a:p>
          <a:p>
            <a:pPr algn="just"/>
            <a:endParaRPr lang="tr-TR" sz="2400" b="1" kern="0" dirty="0">
              <a:solidFill>
                <a:prstClr val="black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3718"/>
            <a:ext cx="1584176" cy="45195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graphicFrame>
        <p:nvGraphicFramePr>
          <p:cNvPr id="3" name="Diyagram 2"/>
          <p:cNvGraphicFramePr/>
          <p:nvPr>
            <p:extLst/>
          </p:nvPr>
        </p:nvGraphicFramePr>
        <p:xfrm>
          <a:off x="0" y="923875"/>
          <a:ext cx="9144000" cy="567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0"/>
            <a:ext cx="896190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1" descr="C:\Users\serkan.narin\Desktop\SUNUM İÇİN RESİMLER\energy_buil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79251"/>
            <a:ext cx="2016224" cy="1579893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548929" y="1399131"/>
            <a:ext cx="2393029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BBT</a:t>
            </a:r>
          </a:p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Bütünleşik Bina Tasarım, Yapım ve Yönetimi</a:t>
            </a:r>
          </a:p>
        </p:txBody>
      </p:sp>
      <p:sp>
        <p:nvSpPr>
          <p:cNvPr id="15" name="Oval 14"/>
          <p:cNvSpPr/>
          <p:nvPr/>
        </p:nvSpPr>
        <p:spPr>
          <a:xfrm>
            <a:off x="3163270" y="503602"/>
            <a:ext cx="2736304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YMD</a:t>
            </a:r>
          </a:p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 Malzemesi ve Yaşam Döngüsü Değerlendirmesi</a:t>
            </a:r>
          </a:p>
        </p:txBody>
      </p:sp>
      <p:sp>
        <p:nvSpPr>
          <p:cNvPr id="17" name="Oval 16"/>
          <p:cNvSpPr/>
          <p:nvPr/>
        </p:nvSpPr>
        <p:spPr>
          <a:xfrm>
            <a:off x="5995395" y="1511714"/>
            <a:ext cx="2393029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İOK</a:t>
            </a:r>
          </a:p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İç Ortam Kalitesi</a:t>
            </a:r>
          </a:p>
        </p:txBody>
      </p:sp>
      <p:sp>
        <p:nvSpPr>
          <p:cNvPr id="18" name="Oval 17"/>
          <p:cNvSpPr/>
          <p:nvPr/>
        </p:nvSpPr>
        <p:spPr>
          <a:xfrm>
            <a:off x="5899574" y="3743962"/>
            <a:ext cx="2393029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EKV</a:t>
            </a:r>
          </a:p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Enerji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Kullanımı / Verimliliği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>
            <a:off x="548928" y="3631379"/>
            <a:ext cx="2393029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</a:p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ve Atık Yönetimi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63270" y="4691606"/>
            <a:ext cx="2736304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İNO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İnovasyon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142661" y="3631379"/>
            <a:ext cx="12250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b="1" dirty="0" smtClean="0"/>
              <a:t>BİNALAR</a:t>
            </a:r>
            <a:endParaRPr lang="tr-TR" sz="2200" b="1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00" y="2252194"/>
            <a:ext cx="1222974" cy="67943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4624"/>
            <a:ext cx="1584176" cy="451952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71681"/>
            <a:ext cx="896190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08547" y="1491079"/>
            <a:ext cx="2393029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</a:t>
            </a:r>
          </a:p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Bölgesel Öncelik</a:t>
            </a:r>
          </a:p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Profili</a:t>
            </a:r>
          </a:p>
        </p:txBody>
      </p:sp>
      <p:sp>
        <p:nvSpPr>
          <p:cNvPr id="15" name="Oval 14"/>
          <p:cNvSpPr/>
          <p:nvPr/>
        </p:nvSpPr>
        <p:spPr>
          <a:xfrm>
            <a:off x="2987825" y="644341"/>
            <a:ext cx="2736304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AKE</a:t>
            </a:r>
          </a:p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Arazi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Kullanımı, Ekoloji ve Afet Yönetimi</a:t>
            </a:r>
          </a:p>
        </p:txBody>
      </p:sp>
      <p:sp>
        <p:nvSpPr>
          <p:cNvPr id="17" name="Oval 16"/>
          <p:cNvSpPr/>
          <p:nvPr/>
        </p:nvSpPr>
        <p:spPr>
          <a:xfrm>
            <a:off x="5910378" y="1720701"/>
            <a:ext cx="2393029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UHA</a:t>
            </a:r>
          </a:p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Ulaşım ve Hareketlilik</a:t>
            </a:r>
          </a:p>
        </p:txBody>
      </p:sp>
      <p:sp>
        <p:nvSpPr>
          <p:cNvPr id="18" name="Oval 17"/>
          <p:cNvSpPr/>
          <p:nvPr/>
        </p:nvSpPr>
        <p:spPr>
          <a:xfrm>
            <a:off x="5724129" y="3852098"/>
            <a:ext cx="2393029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</a:t>
            </a:r>
          </a:p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Kentsel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Tasarım</a:t>
            </a:r>
          </a:p>
        </p:txBody>
      </p:sp>
      <p:sp>
        <p:nvSpPr>
          <p:cNvPr id="19" name="Oval 18"/>
          <p:cNvSpPr/>
          <p:nvPr/>
        </p:nvSpPr>
        <p:spPr>
          <a:xfrm>
            <a:off x="467544" y="3828109"/>
            <a:ext cx="2474415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</a:t>
            </a:r>
          </a:p>
          <a:p>
            <a:pPr algn="ctr"/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Sosyal ve Ekonomik Sürdürülebilirlik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63270" y="4869160"/>
            <a:ext cx="2393029" cy="151216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İNO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İnovasyon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90" y="2868721"/>
            <a:ext cx="1946174" cy="109335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563888" y="4024957"/>
            <a:ext cx="18137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b="1" dirty="0" smtClean="0"/>
              <a:t>YERLEŞMELER</a:t>
            </a:r>
            <a:endParaRPr lang="tr-TR" sz="2200" b="1" dirty="0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7" y="2172900"/>
            <a:ext cx="1222974" cy="67943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3718"/>
            <a:ext cx="1584176" cy="45195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99" y="71681"/>
            <a:ext cx="896190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1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  <p:grpSp>
        <p:nvGrpSpPr>
          <p:cNvPr id="5" name="Grup 4"/>
          <p:cNvGrpSpPr/>
          <p:nvPr/>
        </p:nvGrpSpPr>
        <p:grpSpPr>
          <a:xfrm>
            <a:off x="1619672" y="1"/>
            <a:ext cx="5976664" cy="6858000"/>
            <a:chOff x="1475656" y="1"/>
            <a:chExt cx="6264696" cy="6858000"/>
          </a:xfrm>
        </p:grpSpPr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"/>
              <a:ext cx="6264696" cy="6858000"/>
            </a:xfrm>
            <a:prstGeom prst="rect">
              <a:avLst/>
            </a:prstGeom>
          </p:spPr>
        </p:pic>
        <p:sp>
          <p:nvSpPr>
            <p:cNvPr id="3" name="Metin kutusu 2"/>
            <p:cNvSpPr txBox="1"/>
            <p:nvPr/>
          </p:nvSpPr>
          <p:spPr>
            <a:xfrm>
              <a:off x="6161348" y="160326"/>
              <a:ext cx="1368152" cy="706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tr-TR"/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4842" y="223630"/>
              <a:ext cx="896190" cy="883997"/>
            </a:xfrm>
            <a:prstGeom prst="rect">
              <a:avLst/>
            </a:prstGeom>
          </p:spPr>
        </p:pic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5" y="22115"/>
            <a:ext cx="835192" cy="8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4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F7AE-E3BD-41B1-B2B6-F71BED4C81A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2951"/>
            <a:ext cx="5806689" cy="688216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5" y="22115"/>
            <a:ext cx="835192" cy="82447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27" y="35900"/>
            <a:ext cx="955561" cy="9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527214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>
                <a:solidFill>
                  <a:prstClr val="white"/>
                </a:solidFill>
              </a:rPr>
              <a:t>MEVZUAT</a:t>
            </a: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E611DE-68FB-4976-A613-9BE509B56E3B}"/>
              </a:ext>
            </a:extLst>
          </p:cNvPr>
          <p:cNvSpPr/>
          <p:nvPr/>
        </p:nvSpPr>
        <p:spPr>
          <a:xfrm>
            <a:off x="3745154" y="2961040"/>
            <a:ext cx="1656000" cy="1656000"/>
          </a:xfrm>
          <a:prstGeom prst="ellipse">
            <a:avLst/>
          </a:prstGeom>
          <a:noFill/>
          <a:ln w="63500">
            <a:solidFill>
              <a:srgbClr val="D7E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F044F42-0D42-427A-BF9B-DDAE224F3167}"/>
              </a:ext>
            </a:extLst>
          </p:cNvPr>
          <p:cNvSpPr txBox="1"/>
          <p:nvPr/>
        </p:nvSpPr>
        <p:spPr>
          <a:xfrm>
            <a:off x="467544" y="3116818"/>
            <a:ext cx="99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Mevzuat</a:t>
            </a:r>
          </a:p>
        </p:txBody>
      </p:sp>
      <p:grpSp>
        <p:nvGrpSpPr>
          <p:cNvPr id="26" name="Gruppieren 100">
            <a:extLst>
              <a:ext uri="{FF2B5EF4-FFF2-40B4-BE49-F238E27FC236}">
                <a16:creationId xmlns:a16="http://schemas.microsoft.com/office/drawing/2014/main" id="{E2B1C382-7061-4018-ABA8-5AAAAD943A5B}"/>
              </a:ext>
            </a:extLst>
          </p:cNvPr>
          <p:cNvGrpSpPr/>
          <p:nvPr/>
        </p:nvGrpSpPr>
        <p:grpSpPr>
          <a:xfrm>
            <a:off x="432130" y="3443816"/>
            <a:ext cx="3193992" cy="312288"/>
            <a:chOff x="1770845" y="2226133"/>
            <a:chExt cx="3071568" cy="481974"/>
          </a:xfrm>
        </p:grpSpPr>
        <p:cxnSp>
          <p:nvCxnSpPr>
            <p:cNvPr id="27" name="Gerader Verbinder 62">
              <a:extLst>
                <a:ext uri="{FF2B5EF4-FFF2-40B4-BE49-F238E27FC236}">
                  <a16:creationId xmlns:a16="http://schemas.microsoft.com/office/drawing/2014/main" id="{43F0009C-5FFA-4C66-991E-3E6929752969}"/>
                </a:ext>
              </a:extLst>
            </p:cNvPr>
            <p:cNvCxnSpPr>
              <a:cxnSpLocks/>
              <a:endCxn id="28" idx="3"/>
            </p:cNvCxnSpPr>
            <p:nvPr/>
          </p:nvCxnSpPr>
          <p:spPr bwMode="gray">
            <a:xfrm flipH="1" flipV="1">
              <a:off x="4644317" y="2253914"/>
              <a:ext cx="198096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Rechteck 92">
              <a:extLst>
                <a:ext uri="{FF2B5EF4-FFF2-40B4-BE49-F238E27FC236}">
                  <a16:creationId xmlns:a16="http://schemas.microsoft.com/office/drawing/2014/main" id="{D3CCAA69-4CFC-4429-94F4-4E61A95A98D7}"/>
                </a:ext>
              </a:extLst>
            </p:cNvPr>
            <p:cNvSpPr/>
            <p:nvPr/>
          </p:nvSpPr>
          <p:spPr bwMode="gray">
            <a:xfrm>
              <a:off x="1770845" y="2226133"/>
              <a:ext cx="2873472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5F21EE6B-148B-4E3C-A73E-1AC72998D802}"/>
              </a:ext>
            </a:extLst>
          </p:cNvPr>
          <p:cNvSpPr/>
          <p:nvPr/>
        </p:nvSpPr>
        <p:spPr>
          <a:xfrm>
            <a:off x="3619154" y="2835040"/>
            <a:ext cx="1908000" cy="1908000"/>
          </a:xfrm>
          <a:prstGeom prst="ellipse">
            <a:avLst/>
          </a:prstGeom>
          <a:noFill/>
          <a:ln w="63500" cap="flat" cmpd="sng">
            <a:solidFill>
              <a:srgbClr val="77933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1" name="Resi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41" y="3419282"/>
            <a:ext cx="1367743" cy="746042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23528" y="3873822"/>
            <a:ext cx="316962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b="1" dirty="0">
                <a:latin typeface="+mj-lt"/>
              </a:rPr>
              <a:t>1. Enerji Verimliliği Kanunu</a:t>
            </a:r>
          </a:p>
          <a:p>
            <a:pPr algn="just">
              <a:tabLst>
                <a:tab pos="180975" algn="l"/>
              </a:tabLst>
            </a:pPr>
            <a:endParaRPr lang="tr-TR" sz="700" b="1" dirty="0">
              <a:latin typeface="+mj-lt"/>
            </a:endParaRPr>
          </a:p>
          <a:p>
            <a:pPr algn="just">
              <a:tabLst>
                <a:tab pos="180975" algn="l"/>
              </a:tabLst>
            </a:pPr>
            <a:endParaRPr lang="tr-TR" sz="700" b="1" dirty="0">
              <a:latin typeface="+mj-lt"/>
            </a:endParaRPr>
          </a:p>
          <a:p>
            <a:pPr algn="just">
              <a:tabLst>
                <a:tab pos="180975" algn="l"/>
              </a:tabLst>
            </a:pPr>
            <a:r>
              <a:rPr lang="tr-TR" sz="1600" b="1" dirty="0">
                <a:latin typeface="+mj-lt"/>
              </a:rPr>
              <a:t>A.</a:t>
            </a:r>
            <a:r>
              <a:rPr lang="tr-TR" sz="1600" dirty="0">
                <a:latin typeface="+mj-lt"/>
              </a:rPr>
              <a:t> Binalarda Enerji Performansı Yönetmeliği</a:t>
            </a:r>
          </a:p>
        </p:txBody>
      </p:sp>
      <p:sp>
        <p:nvSpPr>
          <p:cNvPr id="42" name="Dikdörtgen 41"/>
          <p:cNvSpPr/>
          <p:nvPr/>
        </p:nvSpPr>
        <p:spPr>
          <a:xfrm>
            <a:off x="323528" y="4915034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1600" b="1" dirty="0">
                <a:latin typeface="+mj-lt"/>
              </a:rPr>
              <a:t>B</a:t>
            </a:r>
            <a:r>
              <a:rPr lang="tr-TR" sz="1600" b="1" dirty="0"/>
              <a:t>.</a:t>
            </a:r>
            <a:r>
              <a:rPr lang="tr-TR" sz="1600" dirty="0"/>
              <a:t> Isınma ve Sıhhi Sıcak Su Giderlerinin Paylaştırılmasına İlişkin Yönetmelik</a:t>
            </a:r>
          </a:p>
          <a:p>
            <a:pPr lvl="0" algn="just"/>
            <a:endParaRPr lang="tr-TR" sz="1600" dirty="0"/>
          </a:p>
          <a:p>
            <a:pPr lvl="0" algn="just"/>
            <a:r>
              <a:rPr lang="tr-TR" sz="1600" b="1" dirty="0"/>
              <a:t>C.</a:t>
            </a:r>
            <a:r>
              <a:rPr lang="tr-TR" sz="1600" dirty="0"/>
              <a:t> </a:t>
            </a:r>
            <a:r>
              <a:rPr lang="tr-TR" sz="1600" dirty="0" smtClean="0"/>
              <a:t>Binalar </a:t>
            </a:r>
            <a:r>
              <a:rPr lang="tr-TR" sz="1600" dirty="0"/>
              <a:t>İle </a:t>
            </a:r>
            <a:r>
              <a:rPr lang="tr-TR" sz="1600" dirty="0" smtClean="0"/>
              <a:t>Yerleşmeler İçin Yeşil Sertifika Yönetmelik</a:t>
            </a:r>
            <a:endParaRPr lang="tr-TR" sz="1600" dirty="0"/>
          </a:p>
          <a:p>
            <a:pPr lvl="0" algn="just"/>
            <a:endParaRPr lang="tr-TR" sz="1600" dirty="0"/>
          </a:p>
          <a:p>
            <a:pPr lvl="0" algn="just"/>
            <a:r>
              <a:rPr lang="tr-TR" sz="1600" b="1" dirty="0"/>
              <a:t>Ç.</a:t>
            </a:r>
            <a:r>
              <a:rPr lang="tr-TR" sz="1600" dirty="0"/>
              <a:t> TS 825 «Isı Yalıtım Standardı»</a:t>
            </a:r>
          </a:p>
          <a:p>
            <a:pPr algn="just">
              <a:tabLst>
                <a:tab pos="180975" algn="l"/>
              </a:tabLst>
            </a:pPr>
            <a:endParaRPr lang="tr-TR" sz="1400" b="1" dirty="0">
              <a:latin typeface="+mj-lt"/>
            </a:endParaRPr>
          </a:p>
          <a:p>
            <a:pPr algn="just"/>
            <a:endParaRPr lang="tr-TR" sz="1400" b="1" dirty="0">
              <a:latin typeface="+mj-lt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527214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>
                <a:solidFill>
                  <a:prstClr val="white"/>
                </a:solidFill>
              </a:rPr>
              <a:t>YAYINLARIMIZ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E611DE-68FB-4976-A613-9BE509B56E3B}"/>
              </a:ext>
            </a:extLst>
          </p:cNvPr>
          <p:cNvSpPr/>
          <p:nvPr/>
        </p:nvSpPr>
        <p:spPr>
          <a:xfrm>
            <a:off x="3745154" y="2961040"/>
            <a:ext cx="1656000" cy="1656000"/>
          </a:xfrm>
          <a:prstGeom prst="ellipse">
            <a:avLst/>
          </a:prstGeom>
          <a:noFill/>
          <a:ln w="63500">
            <a:solidFill>
              <a:srgbClr val="D7E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A9911F8-50AD-41A8-A253-8BE653716C1D}"/>
              </a:ext>
            </a:extLst>
          </p:cNvPr>
          <p:cNvSpPr txBox="1"/>
          <p:nvPr/>
        </p:nvSpPr>
        <p:spPr>
          <a:xfrm>
            <a:off x="5820271" y="3095589"/>
            <a:ext cx="314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Yayınlarımız</a:t>
            </a:r>
            <a:endParaRPr lang="tr-TR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6" name="Gruppieren 100">
            <a:extLst>
              <a:ext uri="{FF2B5EF4-FFF2-40B4-BE49-F238E27FC236}">
                <a16:creationId xmlns:a16="http://schemas.microsoft.com/office/drawing/2014/main" id="{52911283-A37E-49D0-B254-6EDB6B676053}"/>
              </a:ext>
            </a:extLst>
          </p:cNvPr>
          <p:cNvGrpSpPr/>
          <p:nvPr/>
        </p:nvGrpSpPr>
        <p:grpSpPr>
          <a:xfrm rot="10800000">
            <a:off x="5527153" y="3843729"/>
            <a:ext cx="2732002" cy="312288"/>
            <a:chOff x="1770845" y="2226133"/>
            <a:chExt cx="3071567" cy="481974"/>
          </a:xfrm>
        </p:grpSpPr>
        <p:cxnSp>
          <p:nvCxnSpPr>
            <p:cNvPr id="37" name="Gerader Verbinder 62">
              <a:extLst>
                <a:ext uri="{FF2B5EF4-FFF2-40B4-BE49-F238E27FC236}">
                  <a16:creationId xmlns:a16="http://schemas.microsoft.com/office/drawing/2014/main" id="{F590AA30-7CE2-4A80-A1D7-17565F25DC88}"/>
                </a:ext>
              </a:extLst>
            </p:cNvPr>
            <p:cNvCxnSpPr>
              <a:cxnSpLocks/>
              <a:endCxn id="38" idx="3"/>
            </p:cNvCxnSpPr>
            <p:nvPr/>
          </p:nvCxnSpPr>
          <p:spPr bwMode="gray">
            <a:xfrm flipH="1" flipV="1">
              <a:off x="4654520" y="2253914"/>
              <a:ext cx="187892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8" name="Rechteck 92">
              <a:extLst>
                <a:ext uri="{FF2B5EF4-FFF2-40B4-BE49-F238E27FC236}">
                  <a16:creationId xmlns:a16="http://schemas.microsoft.com/office/drawing/2014/main" id="{DE33219C-09D3-4E64-BD3F-4F1D6F1ED9DA}"/>
                </a:ext>
              </a:extLst>
            </p:cNvPr>
            <p:cNvSpPr/>
            <p:nvPr/>
          </p:nvSpPr>
          <p:spPr bwMode="gray">
            <a:xfrm>
              <a:off x="1770845" y="2226133"/>
              <a:ext cx="2883675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5F21EE6B-148B-4E3C-A73E-1AC72998D802}"/>
              </a:ext>
            </a:extLst>
          </p:cNvPr>
          <p:cNvSpPr/>
          <p:nvPr/>
        </p:nvSpPr>
        <p:spPr>
          <a:xfrm>
            <a:off x="3619154" y="2835040"/>
            <a:ext cx="1908000" cy="1908000"/>
          </a:xfrm>
          <a:prstGeom prst="ellipse">
            <a:avLst/>
          </a:prstGeom>
          <a:noFill/>
          <a:ln w="63500" cap="flat" cmpd="sng">
            <a:solidFill>
              <a:srgbClr val="77933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1" name="Resi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41" y="3419282"/>
            <a:ext cx="1367743" cy="74604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72" y="4396712"/>
            <a:ext cx="3198208" cy="2379767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YAYINLARIMIZ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95536" y="1628800"/>
            <a:ext cx="8244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98" y="1109879"/>
            <a:ext cx="8369615" cy="55532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43608" y="6021288"/>
            <a:ext cx="2232248" cy="641890"/>
          </a:xfrm>
          <a:prstGeom prst="ellipse">
            <a:avLst/>
          </a:prstGeom>
          <a:noFill/>
          <a:ln w="149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/>
          <p:cNvSpPr/>
          <p:nvPr/>
        </p:nvSpPr>
        <p:spPr>
          <a:xfrm>
            <a:off x="0" y="904428"/>
            <a:ext cx="2232248" cy="641890"/>
          </a:xfrm>
          <a:prstGeom prst="ellipse">
            <a:avLst/>
          </a:prstGeom>
          <a:noFill/>
          <a:ln w="149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>
                <a:solidFill>
                  <a:prstClr val="white"/>
                </a:solidFill>
              </a:rPr>
              <a:t>YAYINLARIMIZ</a:t>
            </a:r>
          </a:p>
        </p:txBody>
      </p:sp>
      <p:sp>
        <p:nvSpPr>
          <p:cNvPr id="5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87193"/>
            <a:ext cx="2160240" cy="643694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99" y="1844824"/>
            <a:ext cx="3600400" cy="34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59861" y="249962"/>
            <a:ext cx="7882469" cy="658758"/>
          </a:xfrm>
          <a:prstGeom prst="rect">
            <a:avLst/>
          </a:prstGeom>
          <a:solidFill>
            <a:srgbClr val="30B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>
                <a:solidFill>
                  <a:prstClr val="white"/>
                </a:solidFill>
              </a:rPr>
              <a:t>BİNALARDA ENERJİ VERİMLİLİĞİNE BAKIŞ</a:t>
            </a:r>
          </a:p>
        </p:txBody>
      </p:sp>
      <p:sp>
        <p:nvSpPr>
          <p:cNvPr id="9" name="Dikdörtgen 8"/>
          <p:cNvSpPr/>
          <p:nvPr/>
        </p:nvSpPr>
        <p:spPr>
          <a:xfrm>
            <a:off x="0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8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prstClr val="white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611560" y="1945148"/>
            <a:ext cx="8077932" cy="2665337"/>
          </a:xfrm>
          <a:prstGeom prst="rect">
            <a:avLst/>
          </a:prstGeom>
        </p:spPr>
        <p:txBody>
          <a:bodyPr wrap="square" lIns="91430" tIns="45716" rIns="91430" bIns="45716" anchor="ctr">
            <a:spAutoFit/>
          </a:bodyPr>
          <a:lstStyle/>
          <a:p>
            <a:pPr algn="ctr">
              <a:lnSpc>
                <a:spcPct val="110000"/>
              </a:lnSpc>
              <a:buClr>
                <a:srgbClr val="FF0000"/>
              </a:buClr>
            </a:pPr>
            <a:r>
              <a:rPr lang="tr-TR" sz="3600" b="1" dirty="0" smtClean="0">
                <a:solidFill>
                  <a:srgbClr val="002060"/>
                </a:solidFill>
                <a:latin typeface="Calibri" pitchFamily="34" charset="0"/>
              </a:rPr>
              <a:t>İlginiz </a:t>
            </a:r>
            <a:r>
              <a:rPr lang="tr-TR" sz="3600" b="1" dirty="0">
                <a:solidFill>
                  <a:srgbClr val="002060"/>
                </a:solidFill>
                <a:latin typeface="Calibri" pitchFamily="34" charset="0"/>
              </a:rPr>
              <a:t>İçin Teşekkür Ediyorum</a:t>
            </a:r>
            <a:r>
              <a:rPr lang="tr-TR" sz="3600" b="1" dirty="0" smtClean="0">
                <a:solidFill>
                  <a:srgbClr val="002060"/>
                </a:solidFill>
                <a:latin typeface="Calibri" pitchFamily="34" charset="0"/>
              </a:rPr>
              <a:t>…</a:t>
            </a:r>
          </a:p>
          <a:p>
            <a:pPr algn="ctr">
              <a:lnSpc>
                <a:spcPct val="110000"/>
              </a:lnSpc>
              <a:buClr>
                <a:srgbClr val="FF0000"/>
              </a:buClr>
            </a:pPr>
            <a:endParaRPr lang="tr-TR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110000"/>
              </a:lnSpc>
              <a:buClr>
                <a:srgbClr val="FF0000"/>
              </a:buClr>
            </a:pPr>
            <a:r>
              <a:rPr lang="tr-TR" sz="3600" b="1" dirty="0" smtClean="0">
                <a:solidFill>
                  <a:srgbClr val="002060"/>
                </a:solidFill>
                <a:latin typeface="Calibri" pitchFamily="34" charset="0"/>
                <a:hlinkClick r:id="rId3"/>
              </a:rPr>
              <a:t>beptr2@csb.gov.tr</a:t>
            </a:r>
            <a:endParaRPr lang="tr-TR" sz="3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110000"/>
              </a:lnSpc>
              <a:buClr>
                <a:srgbClr val="FF0000"/>
              </a:buClr>
            </a:pPr>
            <a:endParaRPr lang="tr-TR" sz="2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110000"/>
              </a:lnSpc>
              <a:buClr>
                <a:srgbClr val="FF0000"/>
              </a:buClr>
            </a:pPr>
            <a:r>
              <a:rPr lang="tr-TR" sz="3600" b="1" dirty="0" smtClean="0">
                <a:solidFill>
                  <a:srgbClr val="002060"/>
                </a:solidFill>
                <a:latin typeface="Calibri" pitchFamily="34" charset="0"/>
              </a:rPr>
              <a:t>0312 410 79 80</a:t>
            </a:r>
            <a:endParaRPr lang="tr-TR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156949" y="1258733"/>
            <a:ext cx="8587001" cy="76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tr-TR" sz="2250" b="1" dirty="0">
                <a:solidFill>
                  <a:prstClr val="black"/>
                </a:solidFill>
                <a:latin typeface="Calibri" panose="020F0502020204030204"/>
              </a:rPr>
              <a:t>MESLEKİ HİZMETLER GENEL MÜDÜRLÜĞÜ</a:t>
            </a:r>
          </a:p>
          <a:p>
            <a:pPr algn="ctr" defTabSz="342900"/>
            <a:r>
              <a:rPr lang="tr-TR" sz="2250" b="1" dirty="0">
                <a:solidFill>
                  <a:prstClr val="black"/>
                </a:solidFill>
                <a:latin typeface="Calibri" panose="020F0502020204030204"/>
              </a:rPr>
              <a:t>ENERJİ VERİMLİLİĞİ VE TESİSAT </a:t>
            </a:r>
          </a:p>
          <a:p>
            <a:pPr algn="ctr" defTabSz="342900"/>
            <a:r>
              <a:rPr lang="tr-TR" sz="2250" b="1" dirty="0">
                <a:solidFill>
                  <a:prstClr val="black"/>
                </a:solidFill>
                <a:latin typeface="Calibri" panose="020F0502020204030204"/>
              </a:rPr>
              <a:t>DAİRE BAŞKANLIĞI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24" y="1031826"/>
            <a:ext cx="1759301" cy="1112363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0" y="2961608"/>
            <a:ext cx="9144000" cy="204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tr-TR" sz="2700" b="1" dirty="0">
                <a:solidFill>
                  <a:prstClr val="black"/>
                </a:solidFill>
                <a:latin typeface="Calibri" panose="020F0502020204030204"/>
              </a:rPr>
              <a:t>Binalarda Enerji Performansı Yönetmeliği </a:t>
            </a:r>
            <a:br>
              <a:rPr lang="tr-TR" sz="27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tr-TR" sz="2700" b="1" dirty="0">
                <a:solidFill>
                  <a:prstClr val="black"/>
                </a:solidFill>
                <a:latin typeface="Calibri" panose="020F0502020204030204"/>
              </a:rPr>
              <a:t>‘‘Neredeyse Sıfır Enerjili Bina (NSEB)’’</a:t>
            </a:r>
          </a:p>
          <a:p>
            <a:pPr algn="ctr" defTabSz="342900"/>
            <a:endParaRPr lang="tr-TR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342900"/>
            <a:endParaRPr lang="tr-TR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BİNALARDA ENERJİ PERFORMANSI YÖNETMELİĞİ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1426028" y="1989141"/>
            <a:ext cx="7162421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spcBef>
                <a:spcPts val="450"/>
              </a:spcBef>
              <a:spcAft>
                <a:spcPts val="450"/>
              </a:spcAft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      Binalarda Enerji Performansı Yönetmeliği,</a:t>
            </a:r>
          </a:p>
          <a:p>
            <a:pPr marL="600075" lvl="1" indent="-257175" defTabSz="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Enerji Kimlik Belgesi Uzmanlarına ve Eğitici Kuruluşlara Verilecek Eğitimlere Dair Tebliğ</a:t>
            </a:r>
          </a:p>
          <a:p>
            <a:pPr marL="600075" lvl="1" indent="-257175" defTabSz="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Binalarda Enerji Performansı Ulusal Hesaplama Yöntemine Dair Tebliğ</a:t>
            </a:r>
          </a:p>
          <a:p>
            <a:pPr marL="257175" indent="-257175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05.12.2008 tarihli ve 27075 sayılı Resmî Gazete'de yayımlandı.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Yönetmeliğin amacı, binalarda enerjinin ve enerji kaynaklarının etkin ve verimli kullanılmasına, enerji israfının önlenmesine ve çevrenin korunmasına ilişkin usul ve esasları düzenlemektir.</a:t>
            </a:r>
          </a:p>
          <a:p>
            <a:pPr marL="257175" indent="-257175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Yönetmelik gereği, binaların Enerji Kimlik Belgesi alması zorunludur.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1444135" y="1989141"/>
            <a:ext cx="7090265" cy="360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spcBef>
                <a:spcPts val="450"/>
              </a:spcBef>
              <a:spcAft>
                <a:spcPts val="450"/>
              </a:spcAft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     Binalarda Enerji Performansı Yönetmeliği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kapsamı dışında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kalan yapılar:	</a:t>
            </a:r>
          </a:p>
          <a:p>
            <a:pPr marL="257175" indent="-257175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Sanayi alanlarında üretim faaliyetleri yürütülen binalar</a:t>
            </a:r>
          </a:p>
          <a:p>
            <a:pPr marL="257175" indent="-257175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Planlanan kullanım süresi iki yıldan az olan binalar 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Toplam kullanım alanı 50 m² ve altında olan binalar</a:t>
            </a:r>
          </a:p>
          <a:p>
            <a:pPr marL="257175" indent="-257175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Seralar, atölyeler ve münferit olarak inşa edilen ve ısıtma/soğutma gerek duyulmayan depo, cephanelik, ardiye, ahır, ağıl gibi binalar</a:t>
            </a:r>
          </a:p>
          <a:p>
            <a:pPr defTabSz="342900">
              <a:spcBef>
                <a:spcPts val="450"/>
              </a:spcBef>
              <a:spcAft>
                <a:spcPts val="450"/>
              </a:spcAft>
            </a:pPr>
            <a:endParaRPr lang="tr-TR" sz="75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tr-TR" sz="1500" dirty="0">
                <a:solidFill>
                  <a:prstClr val="black"/>
                </a:solidFill>
                <a:latin typeface="Calibri" panose="020F0502020204030204"/>
              </a:rPr>
              <a:t>Türk Silahlı Kuvvetleri, Milli Savunma Bakanlığı ve bağlı kuruluşları, Milli İstihbarat Teşkilatı Müsteşarlığı binaları ile mücavir alan dışında kalan ve toplam inşaat alanı 1.000 m² altında olan binalar için Enerji Kimlik Belgesi düzenlenmesi zorunlu değildir.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BİNALARDA ENERJİ PERFORMANSI YÖNETMELİĞİ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84" y="1966026"/>
            <a:ext cx="2495855" cy="352758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4595758" y="1940866"/>
            <a:ext cx="4186292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spcBef>
                <a:spcPts val="450"/>
              </a:spcBef>
              <a:spcAft>
                <a:spcPts val="450"/>
              </a:spcAf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Enerji Kimlik Belgesi (EKB),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binanın enerji ihtiyacı ve enerji tüketim sınıflandırması, yalıtım özellikleri, ısıtma ve/veya soğutma sistemleri, yenilenebilir enerji sistemleri ile ilgili bilgileri içeren belgedir.</a:t>
            </a:r>
          </a:p>
          <a:p>
            <a:pPr algn="just" defTabSz="342900">
              <a:spcBef>
                <a:spcPts val="450"/>
              </a:spcBef>
              <a:spcAft>
                <a:spcPts val="450"/>
              </a:spcAft>
            </a:pPr>
            <a:endParaRPr lang="tr-TR" sz="9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Bakanlık sunucuları üzerinden çalışan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BEP-TR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 yazılım programı ile oluşturulur.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Binanın yapı kullanma izin belgesi (iskan) başvurusunda ibraz edilmesi </a:t>
            </a: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zorunludur.</a:t>
            </a:r>
            <a:endParaRPr lang="tr-TR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ENERJİ KİMLİK BELGESİ (EKB)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8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595759" y="1940866"/>
            <a:ext cx="413623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spcBef>
                <a:spcPts val="450"/>
              </a:spcBef>
              <a:spcAft>
                <a:spcPts val="450"/>
              </a:spcAft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Binaların Enerji Kimlik Belgesi alabilmesi;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Yıllık enerji tüketiminin hesaplanması (kWh/m²),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Bu enerji değerine göre CO2 salınımınım belirlenmesi, 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Bu salınım değerlerinin referans bina ile kıyaslanması,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Kıyaslama sonucuna göre binanın A-G arası bir enerji sınıfına yerleştirilmesi 	 ile gerçekleştir.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84" y="1966026"/>
            <a:ext cx="2495855" cy="3527582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ENERJİ KİMLİK BELGESİ (EKB)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614938" y="3448129"/>
            <a:ext cx="211256" cy="2112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39" y="857250"/>
            <a:ext cx="3612333" cy="514350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  <p:pic>
        <p:nvPicPr>
          <p:cNvPr id="7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24" y="1031826"/>
            <a:ext cx="1759301" cy="11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527214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>
                <a:solidFill>
                  <a:prstClr val="white"/>
                </a:solidFill>
              </a:rPr>
              <a:t>MEVCUT DURUM</a:t>
            </a: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7D572F6E-97C6-468F-99C3-95E4D4B1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r="17847"/>
          <a:stretch/>
        </p:blipFill>
        <p:spPr>
          <a:xfrm>
            <a:off x="6022117" y="1757166"/>
            <a:ext cx="1777010" cy="142351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4E611DE-68FB-4976-A613-9BE509B56E3B}"/>
              </a:ext>
            </a:extLst>
          </p:cNvPr>
          <p:cNvSpPr/>
          <p:nvPr/>
        </p:nvSpPr>
        <p:spPr>
          <a:xfrm>
            <a:off x="3745154" y="2961040"/>
            <a:ext cx="1656000" cy="1656000"/>
          </a:xfrm>
          <a:prstGeom prst="ellipse">
            <a:avLst/>
          </a:prstGeom>
          <a:noFill/>
          <a:ln w="63500">
            <a:solidFill>
              <a:srgbClr val="D7E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14154E7-3D30-4DEB-82DB-2AD064FD2D51}"/>
              </a:ext>
            </a:extLst>
          </p:cNvPr>
          <p:cNvSpPr txBox="1"/>
          <p:nvPr/>
        </p:nvSpPr>
        <p:spPr>
          <a:xfrm>
            <a:off x="7236296" y="3115568"/>
            <a:ext cx="159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Mevcut Durum</a:t>
            </a:r>
          </a:p>
        </p:txBody>
      </p:sp>
      <p:grpSp>
        <p:nvGrpSpPr>
          <p:cNvPr id="29" name="Gruppieren 100">
            <a:extLst>
              <a:ext uri="{FF2B5EF4-FFF2-40B4-BE49-F238E27FC236}">
                <a16:creationId xmlns:a16="http://schemas.microsoft.com/office/drawing/2014/main" id="{50FE9F4F-8649-4A08-A481-1D54681FE87B}"/>
              </a:ext>
            </a:extLst>
          </p:cNvPr>
          <p:cNvGrpSpPr/>
          <p:nvPr/>
        </p:nvGrpSpPr>
        <p:grpSpPr>
          <a:xfrm flipH="1">
            <a:off x="5536677" y="3446036"/>
            <a:ext cx="3249344" cy="312288"/>
            <a:chOff x="1770845" y="2226133"/>
            <a:chExt cx="3071567" cy="481974"/>
          </a:xfrm>
        </p:grpSpPr>
        <p:cxnSp>
          <p:nvCxnSpPr>
            <p:cNvPr id="30" name="Gerader Verbinder 62">
              <a:extLst>
                <a:ext uri="{FF2B5EF4-FFF2-40B4-BE49-F238E27FC236}">
                  <a16:creationId xmlns:a16="http://schemas.microsoft.com/office/drawing/2014/main" id="{9AD4261B-552D-4EA6-9B8E-EEA55E73B424}"/>
                </a:ext>
              </a:extLst>
            </p:cNvPr>
            <p:cNvCxnSpPr>
              <a:cxnSpLocks/>
              <a:endCxn id="31" idx="3"/>
            </p:cNvCxnSpPr>
            <p:nvPr/>
          </p:nvCxnSpPr>
          <p:spPr bwMode="gray">
            <a:xfrm flipH="1" flipV="1">
              <a:off x="4654520" y="2253914"/>
              <a:ext cx="187892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Rechteck 92">
              <a:extLst>
                <a:ext uri="{FF2B5EF4-FFF2-40B4-BE49-F238E27FC236}">
                  <a16:creationId xmlns:a16="http://schemas.microsoft.com/office/drawing/2014/main" id="{12BD62D3-5FB4-4FDF-A217-203760F9800F}"/>
                </a:ext>
              </a:extLst>
            </p:cNvPr>
            <p:cNvSpPr/>
            <p:nvPr/>
          </p:nvSpPr>
          <p:spPr bwMode="gray">
            <a:xfrm>
              <a:off x="1770845" y="2226133"/>
              <a:ext cx="2883675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5F21EE6B-148B-4E3C-A73E-1AC72998D802}"/>
              </a:ext>
            </a:extLst>
          </p:cNvPr>
          <p:cNvSpPr/>
          <p:nvPr/>
        </p:nvSpPr>
        <p:spPr>
          <a:xfrm>
            <a:off x="3619154" y="2835040"/>
            <a:ext cx="1908000" cy="1908000"/>
          </a:xfrm>
          <a:prstGeom prst="ellipse">
            <a:avLst/>
          </a:prstGeom>
          <a:noFill/>
          <a:ln w="63500" cap="flat" cmpd="sng">
            <a:solidFill>
              <a:srgbClr val="77933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1" name="Resim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41" y="3419282"/>
            <a:ext cx="1367743" cy="74604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4005064"/>
            <a:ext cx="5509674" cy="3493100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270919" y="1208425"/>
            <a:ext cx="45292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C00000"/>
                </a:solidFill>
              </a:rPr>
              <a:t>Nihai enerji tüketiminin yaklaşık </a:t>
            </a:r>
            <a:r>
              <a:rPr lang="tr-T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%40'</a:t>
            </a:r>
            <a:r>
              <a:rPr lang="tr-TR" sz="2000" dirty="0">
                <a:solidFill>
                  <a:srgbClr val="C00000"/>
                </a:solidFill>
              </a:rPr>
              <a:t>ı ve sera gazı emisyonlarının </a:t>
            </a:r>
            <a:r>
              <a:rPr lang="tr-T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%36'sı </a:t>
            </a:r>
            <a:r>
              <a:rPr lang="tr-TR" sz="2000" dirty="0">
                <a:solidFill>
                  <a:srgbClr val="C00000"/>
                </a:solidFill>
              </a:rPr>
              <a:t>binalardan kaynaklanır.</a:t>
            </a:r>
          </a:p>
        </p:txBody>
      </p:sp>
    </p:spTree>
    <p:extLst>
      <p:ext uri="{BB962C8B-B14F-4D97-AF65-F5344CB8AC3E}">
        <p14:creationId xmlns:p14="http://schemas.microsoft.com/office/powerpoint/2010/main" val="17033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614938" y="3448129"/>
            <a:ext cx="211256" cy="2112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28" y="857250"/>
            <a:ext cx="3598088" cy="5139692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98" y="857250"/>
            <a:ext cx="3632702" cy="5143501"/>
          </a:xfrm>
          <a:prstGeom prst="rect">
            <a:avLst/>
          </a:prstGeom>
        </p:spPr>
      </p:pic>
      <p:pic>
        <p:nvPicPr>
          <p:cNvPr id="6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1459318" y="1989141"/>
            <a:ext cx="7157318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Binalarda Enerji Performansı Yönetmeliğinde 19/2/2022 tarihinde yapılan değişiklikle ‘‘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Neredeyse Sıfır Enerjili Bina (NSEB)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’’ tanımı yapıldı.</a:t>
            </a:r>
          </a:p>
          <a:p>
            <a:pPr defTabSz="342900">
              <a:spcBef>
                <a:spcPts val="450"/>
              </a:spcBef>
              <a:spcAft>
                <a:spcPts val="450"/>
              </a:spcAft>
            </a:pPr>
            <a:endParaRPr lang="tr-TR" sz="9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NSEB, yüksek enerji performansına ve belli oranda yenilenebilir enerji kullanımına sahip olan binayı ifade eder. </a:t>
            </a:r>
          </a:p>
          <a:p>
            <a:pPr defTabSz="342900">
              <a:spcBef>
                <a:spcPts val="450"/>
              </a:spcBef>
              <a:spcAft>
                <a:spcPts val="450"/>
              </a:spcAft>
            </a:pPr>
            <a:endParaRPr lang="tr-TR" sz="9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Toplam yapı inşaat alanı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2000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m²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 ve üzerinde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olan binaların  NSEB  olarak  inşa  edilmesi  zorunludur. </a:t>
            </a:r>
            <a:r>
              <a:rPr lang="tr-TR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(1/1/2025 tarihine kadar </a:t>
            </a:r>
            <a:r>
              <a:rPr lang="tr-TR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5000 </a:t>
            </a:r>
            <a:r>
              <a:rPr lang="tr-TR" b="1" i="1" dirty="0">
                <a:solidFill>
                  <a:prstClr val="black"/>
                </a:solidFill>
                <a:latin typeface="Calibri" panose="020F0502020204030204"/>
              </a:rPr>
              <a:t>m²</a:t>
            </a:r>
            <a:r>
              <a:rPr lang="tr-TR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) </a:t>
            </a:r>
          </a:p>
          <a:p>
            <a:pPr marL="257168" indent="-257168" defTabSz="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tr-TR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BİNALARDA ENERJİ PERFORMANSI YÖNETMELİĞİ ‘‘NSEB’’ DEĞİŞİKLİĞİ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1382486" y="1989142"/>
            <a:ext cx="645636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spcBef>
                <a:spcPts val="450"/>
              </a:spcBef>
              <a:spcAft>
                <a:spcPts val="450"/>
              </a:spcAft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	Binaların NSEB niteliğine sahip olabilmesi için;</a:t>
            </a:r>
          </a:p>
          <a:p>
            <a:pPr defTabSz="342900">
              <a:spcBef>
                <a:spcPts val="450"/>
              </a:spcBef>
              <a:spcAft>
                <a:spcPts val="450"/>
              </a:spcAft>
            </a:pPr>
            <a:endParaRPr lang="tr-TR" sz="9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marL="342900" indent="-342900" defTabSz="342900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Enerji Kimlik Belgesindeki enerji performans sınıfının 		       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 veya daha iyi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olması,</a:t>
            </a:r>
          </a:p>
          <a:p>
            <a:pPr marL="342900" indent="-342900" defTabSz="342900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endParaRPr lang="tr-TR" sz="9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marL="342900" indent="-342900" defTabSz="342900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Birincil enerji ihtiyacının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en az %10’unu*                                   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yenilenebilir enerji kaynaklarından sağlaması gerekmektedir.</a:t>
            </a:r>
          </a:p>
          <a:p>
            <a:pPr defTabSz="342900">
              <a:spcBef>
                <a:spcPts val="450"/>
              </a:spcBef>
              <a:spcAft>
                <a:spcPts val="450"/>
              </a:spcAft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	*</a:t>
            </a:r>
            <a:r>
              <a:rPr lang="tr-TR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Bu oran 1/1/2025 tarihine kadar </a:t>
            </a:r>
            <a:r>
              <a:rPr lang="tr-TR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%5 </a:t>
            </a:r>
            <a:r>
              <a:rPr lang="tr-TR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olarak uygulanır.</a:t>
            </a:r>
          </a:p>
          <a:p>
            <a:pPr marL="257168" indent="-257168" defTabSz="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tr-TR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89" y="1989141"/>
            <a:ext cx="1266523" cy="707795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BİNALARDA ENERJİ PERFORMANSI YÖNETMELİĞİ ‘‘NSEB’’ DEĞİŞİKLİĞİ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ÖN HESAP SONUÇ FORMU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4595758" y="1940866"/>
            <a:ext cx="4052942" cy="215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spcBef>
                <a:spcPts val="450"/>
              </a:spcBef>
              <a:spcAft>
                <a:spcPts val="450"/>
              </a:spcAf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Ön Hesap Sonuç Formu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, ilgili binanın temel bilgileri ile birlikte, her bir sistem için kullandığı enerji miktarını, enerji  performans sınıfını, yenilenebilir enerji kullanım oranını ve NSEB niteliği taşıyıp taşımadığı gösteren belgedir.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28" y="1949293"/>
            <a:ext cx="2495855" cy="35275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827371" y="2830830"/>
            <a:ext cx="513000" cy="513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  <p:sp>
        <p:nvSpPr>
          <p:cNvPr id="15" name="Yuvarlatılmış Dikdörtgen 4"/>
          <p:cNvSpPr/>
          <p:nvPr/>
        </p:nvSpPr>
        <p:spPr>
          <a:xfrm>
            <a:off x="1663541" y="3524584"/>
            <a:ext cx="1737360" cy="9729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59549" y="3446344"/>
            <a:ext cx="211256" cy="2112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68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676723" y="1949293"/>
            <a:ext cx="4019242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BEP-TR yazılım programıyla oluşturulan bu belge, yapı ruhsatı başvurusunda </a:t>
            </a: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zorunlu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 olarak talep edilir. 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UAVT numarasına ve münferit yapı ruhsatına sahip olan her bir yapı için </a:t>
            </a: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ayrı ayrı düzenlenir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ve ibraz edilir.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Enerji Kimlik Belgesi yerine </a:t>
            </a: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kullanılamaz.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ÖN HESAP SONUÇ FORMU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  <p:pic>
        <p:nvPicPr>
          <p:cNvPr id="10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28" y="1949293"/>
            <a:ext cx="2495855" cy="35275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827371" y="2830830"/>
            <a:ext cx="513000" cy="513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  <p:sp>
        <p:nvSpPr>
          <p:cNvPr id="15" name="Yuvarlatılmış Dikdörtgen 4"/>
          <p:cNvSpPr/>
          <p:nvPr/>
        </p:nvSpPr>
        <p:spPr>
          <a:xfrm>
            <a:off x="1663541" y="3524584"/>
            <a:ext cx="1737360" cy="9729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59549" y="3446344"/>
            <a:ext cx="211256" cy="2112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802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DİKKAT EDİLMESİ GEREKEN HUSUSLAR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  <p:pic>
        <p:nvPicPr>
          <p:cNvPr id="4" name="Resi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43" y="1949293"/>
            <a:ext cx="2494643" cy="3527582"/>
          </a:xfrm>
          <a:prstGeom prst="rect">
            <a:avLst/>
          </a:prstGeom>
        </p:spPr>
      </p:pic>
      <p:pic>
        <p:nvPicPr>
          <p:cNvPr id="5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84" y="1966026"/>
            <a:ext cx="2495855" cy="3527582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000651" y="3403891"/>
            <a:ext cx="448147" cy="3259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500459" y="3403891"/>
            <a:ext cx="448147" cy="3259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tr-TR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98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Resim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91" y="3326257"/>
            <a:ext cx="2030485" cy="2030485"/>
          </a:xfrm>
          <a:prstGeom prst="ellipse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417064" y="2241804"/>
            <a:ext cx="36959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sz="15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51489" y="3326257"/>
            <a:ext cx="2030486" cy="203048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43" y="1949293"/>
            <a:ext cx="2494643" cy="3527582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457325" y="1902288"/>
            <a:ext cx="4124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Binanın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nerji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K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imlik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tr-TR">
                <a:solidFill>
                  <a:prstClr val="black"/>
                </a:solidFill>
                <a:latin typeface="Calibri" panose="020F0502020204030204"/>
              </a:rPr>
              <a:t>elgesinde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yer alan fotovoltaik panel, ısı pompası, güneş kolektörü gibi yenilenebilir sistemler, yapı ruhsatında yer almalıdır.</a:t>
            </a:r>
          </a:p>
        </p:txBody>
      </p:sp>
      <p:sp>
        <p:nvSpPr>
          <p:cNvPr id="7" name="Oval 6"/>
          <p:cNvSpPr/>
          <p:nvPr/>
        </p:nvSpPr>
        <p:spPr>
          <a:xfrm>
            <a:off x="5716895" y="3737139"/>
            <a:ext cx="1208721" cy="120872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  <p:cxnSp>
        <p:nvCxnSpPr>
          <p:cNvPr id="4" name="Düz Bağlayıcı 3"/>
          <p:cNvCxnSpPr>
            <a:stCxn id="7" idx="0"/>
            <a:endCxn id="12" idx="0"/>
          </p:cNvCxnSpPr>
          <p:nvPr/>
        </p:nvCxnSpPr>
        <p:spPr>
          <a:xfrm flipH="1" flipV="1">
            <a:off x="2666733" y="3326257"/>
            <a:ext cx="3654523" cy="410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/>
          <p:cNvCxnSpPr>
            <a:stCxn id="7" idx="4"/>
            <a:endCxn id="12" idx="4"/>
          </p:cNvCxnSpPr>
          <p:nvPr/>
        </p:nvCxnSpPr>
        <p:spPr>
          <a:xfrm flipH="1">
            <a:off x="2666733" y="4945860"/>
            <a:ext cx="3654523" cy="410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ikdörtgen 17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YENİLENEBİLİR MEKANİK SİSTEMLER</a:t>
            </a: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417064" y="2241804"/>
            <a:ext cx="36959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sz="15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1471613" y="1902288"/>
            <a:ext cx="4069216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Isı pompaları, toprakta, havada ve suda düşük sıcaklıkta mevcut olan enerjinin, ısıtma/soğutma yapmak amacıyla bina içine iletilmesini sağlayan sistemlerdir.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Projede kullanılan ısı pompasının, yapı ruhsatının teknik bölümünde yer alması </a:t>
            </a: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gerekmektedir.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Isı pompası sistemi, radyatörün bir alternatifi olan yerden ısıtma sistemi ile </a:t>
            </a: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karıştırılmamalıdır.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93" y="1981557"/>
            <a:ext cx="2450010" cy="1661055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5747693" y="3759938"/>
            <a:ext cx="2450010" cy="1621244"/>
            <a:chOff x="7663590" y="3870251"/>
            <a:chExt cx="3266680" cy="2161658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590" y="3870251"/>
              <a:ext cx="3266680" cy="21616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Oval 13"/>
            <p:cNvSpPr/>
            <p:nvPr/>
          </p:nvSpPr>
          <p:spPr>
            <a:xfrm>
              <a:off x="8969905" y="4280416"/>
              <a:ext cx="654050" cy="26352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endParaRPr lang="tr-T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Dikdörtgen 11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ISI POMPALARI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417064" y="2241804"/>
            <a:ext cx="36959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sz="15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4689597" y="1940502"/>
            <a:ext cx="4016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3/7/2017 tarihli ve 30113 sayılı Planlı Alanlar İmar Yönetmeliğinde belirtildiği gibi, toplam yapı inşaat alanı parselde bulunan bütün yapıların yapı inşaat alanlarının toplamına tekabül eder.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32" y="1949293"/>
            <a:ext cx="2494643" cy="352758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69090" y="3321905"/>
            <a:ext cx="438077" cy="43807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/>
            <a:endParaRPr lang="tr-TR" sz="1350">
              <a:solidFill>
                <a:srgbClr val="549E39"/>
              </a:solidFill>
              <a:latin typeface="Calibri" panose="020F0502020204030204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4910137" y="3566710"/>
            <a:ext cx="1902585" cy="1910165"/>
            <a:chOff x="6817360" y="4405497"/>
            <a:chExt cx="1518961" cy="1525013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360" y="4405497"/>
              <a:ext cx="1518961" cy="1525013"/>
            </a:xfrm>
            <a:prstGeom prst="ellipse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6817361" y="4405497"/>
              <a:ext cx="1518960" cy="151896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/>
              <a:endParaRPr lang="tr-TR" sz="1350">
                <a:solidFill>
                  <a:srgbClr val="549E39"/>
                </a:solidFill>
                <a:latin typeface="Calibri" panose="020F0502020204030204"/>
              </a:endParaRPr>
            </a:p>
          </p:txBody>
        </p:sp>
      </p:grpSp>
      <p:cxnSp>
        <p:nvCxnSpPr>
          <p:cNvPr id="4" name="Düz Bağlayıcı 3"/>
          <p:cNvCxnSpPr>
            <a:stCxn id="7" idx="0"/>
            <a:endCxn id="12" idx="0"/>
          </p:cNvCxnSpPr>
          <p:nvPr/>
        </p:nvCxnSpPr>
        <p:spPr>
          <a:xfrm>
            <a:off x="3988128" y="3321905"/>
            <a:ext cx="1873302" cy="2448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/>
          <p:cNvCxnSpPr>
            <a:stCxn id="7" idx="3"/>
            <a:endCxn id="12" idx="3"/>
          </p:cNvCxnSpPr>
          <p:nvPr/>
        </p:nvCxnSpPr>
        <p:spPr>
          <a:xfrm>
            <a:off x="3833244" y="3695827"/>
            <a:ext cx="1355522" cy="14948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kdörtgen 13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TOPLAM YAPI İNŞAAT ALANI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417064" y="2241804"/>
            <a:ext cx="36959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sz="15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06" y="1949293"/>
            <a:ext cx="2469516" cy="3527582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456251" y="1872473"/>
            <a:ext cx="4098095" cy="339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Toplam Bina Alanı: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Modellenen yapı alanıdır. Balkon, teras vb. alanlar modele dahil edilmediği için bu alan, ruhsatta geçen yapı inşaat alanından kısmen küçük olabilir.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İklimlendirilen Alan: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 Yapıdaki mekanik sistemlerin aktif kullanıldığı alanların toplamıdır. Binanın enerji performansı (kWh/m².yıl), bu alana göre hesaplanır.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Net Alan: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 İklimlendirilen alandan duvar alanlarının çıkarılmış olduğu alandır.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5791201" y="2647950"/>
            <a:ext cx="697706" cy="54769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tr-TR" sz="135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5791201" y="2757488"/>
            <a:ext cx="697706" cy="54769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tr-TR" sz="135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791201" y="2702719"/>
            <a:ext cx="697706" cy="54769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tr-TR" sz="135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0" name="Dikdörtgen 19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ENERJİ KİMLİK BELGESİNDEKİ ALANLAR</a:t>
            </a:r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527214" y="249962"/>
            <a:ext cx="7415858" cy="5641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564143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15764D8-58DD-4E7A-8B0C-202954D8DA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9" r="15095" b="15466"/>
          <a:stretch/>
        </p:blipFill>
        <p:spPr>
          <a:xfrm>
            <a:off x="529065" y="4450044"/>
            <a:ext cx="2469852" cy="142822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4E611DE-68FB-4976-A613-9BE509B56E3B}"/>
              </a:ext>
            </a:extLst>
          </p:cNvPr>
          <p:cNvSpPr/>
          <p:nvPr/>
        </p:nvSpPr>
        <p:spPr>
          <a:xfrm>
            <a:off x="3745154" y="2961040"/>
            <a:ext cx="1656000" cy="1656000"/>
          </a:xfrm>
          <a:prstGeom prst="ellipse">
            <a:avLst/>
          </a:prstGeom>
          <a:noFill/>
          <a:ln w="63500">
            <a:solidFill>
              <a:srgbClr val="D7E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122BC2F-EB14-412B-AD38-CC14B00BD4EF}"/>
              </a:ext>
            </a:extLst>
          </p:cNvPr>
          <p:cNvSpPr txBox="1"/>
          <p:nvPr/>
        </p:nvSpPr>
        <p:spPr>
          <a:xfrm>
            <a:off x="35496" y="3815839"/>
            <a:ext cx="290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Binalarda Enerji Performansı</a:t>
            </a:r>
            <a:endParaRPr lang="tr-T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2" name="Gruppieren 100">
            <a:extLst>
              <a:ext uri="{FF2B5EF4-FFF2-40B4-BE49-F238E27FC236}">
                <a16:creationId xmlns:a16="http://schemas.microsoft.com/office/drawing/2014/main" id="{28DF6993-4782-4562-ACDF-228F1540E7CC}"/>
              </a:ext>
            </a:extLst>
          </p:cNvPr>
          <p:cNvGrpSpPr/>
          <p:nvPr/>
        </p:nvGrpSpPr>
        <p:grpSpPr>
          <a:xfrm rot="10800000" flipH="1">
            <a:off x="47875" y="3869107"/>
            <a:ext cx="3569666" cy="312288"/>
            <a:chOff x="1779041" y="2299638"/>
            <a:chExt cx="3071567" cy="481974"/>
          </a:xfrm>
        </p:grpSpPr>
        <p:cxnSp>
          <p:nvCxnSpPr>
            <p:cNvPr id="33" name="Gerader Verbinder 62">
              <a:extLst>
                <a:ext uri="{FF2B5EF4-FFF2-40B4-BE49-F238E27FC236}">
                  <a16:creationId xmlns:a16="http://schemas.microsoft.com/office/drawing/2014/main" id="{0649710F-AF41-4F25-9A3C-17758C202C83}"/>
                </a:ext>
              </a:extLst>
            </p:cNvPr>
            <p:cNvCxnSpPr>
              <a:cxnSpLocks/>
              <a:endCxn id="34" idx="3"/>
            </p:cNvCxnSpPr>
            <p:nvPr/>
          </p:nvCxnSpPr>
          <p:spPr bwMode="gray">
            <a:xfrm flipH="1" flipV="1">
              <a:off x="4662716" y="2327419"/>
              <a:ext cx="187892" cy="454193"/>
            </a:xfrm>
            <a:prstGeom prst="line">
              <a:avLst/>
            </a:prstGeom>
            <a:ln w="19050">
              <a:solidFill>
                <a:srgbClr val="A0BE6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Rechteck 92">
              <a:extLst>
                <a:ext uri="{FF2B5EF4-FFF2-40B4-BE49-F238E27FC236}">
                  <a16:creationId xmlns:a16="http://schemas.microsoft.com/office/drawing/2014/main" id="{870FAB8A-2CAD-40E1-B53E-3205AC6AAB57}"/>
                </a:ext>
              </a:extLst>
            </p:cNvPr>
            <p:cNvSpPr/>
            <p:nvPr/>
          </p:nvSpPr>
          <p:spPr bwMode="gray">
            <a:xfrm>
              <a:off x="1779041" y="2299638"/>
              <a:ext cx="2883675" cy="55561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5F21EE6B-148B-4E3C-A73E-1AC72998D802}"/>
              </a:ext>
            </a:extLst>
          </p:cNvPr>
          <p:cNvSpPr/>
          <p:nvPr/>
        </p:nvSpPr>
        <p:spPr>
          <a:xfrm>
            <a:off x="3619154" y="2835040"/>
            <a:ext cx="1908000" cy="1908000"/>
          </a:xfrm>
          <a:prstGeom prst="ellipse">
            <a:avLst/>
          </a:prstGeom>
          <a:noFill/>
          <a:ln w="63500" cap="flat" cmpd="sng">
            <a:solidFill>
              <a:srgbClr val="77933C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1" name="Resim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41" y="3419282"/>
            <a:ext cx="1367743" cy="746042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417064" y="2241804"/>
            <a:ext cx="36959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sz="15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4562475" y="1949293"/>
            <a:ext cx="41624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spcBef>
                <a:spcPts val="450"/>
              </a:spcBef>
              <a:spcAft>
                <a:spcPts val="450"/>
              </a:spcAf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Merkezi ısıtma ve sıhhi sıcak su sistemi,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merkezden elde edilen ısıtma enerjisinin ya da sıhhi sıcak suyun birden fazla bağımsız bölüme dağıtılmasını sağlayan sistemdir. 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MERKEZİ ISITMA SİSTEMİ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86" y="3338852"/>
            <a:ext cx="4003159" cy="187243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64" y="2029490"/>
            <a:ext cx="2993011" cy="33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417064" y="2241804"/>
            <a:ext cx="36959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tr-TR" sz="15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1323975" y="1363538"/>
            <a:ext cx="7820025" cy="405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97659" defTabSz="342900">
              <a:tabLst>
                <a:tab pos="397659" algn="l"/>
              </a:tabLst>
            </a:pP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MERKEZİ ISITMA SİSTEMİ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64" y="2029490"/>
            <a:ext cx="2993011" cy="334925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4562475" y="1949293"/>
            <a:ext cx="4178753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Yeni binalarda, yapı ruhsatındaki toplam kullanım alanı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2.000 m² ve üstünde 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ise merkezi ısıtma sistemi </a:t>
            </a: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zorunludur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İlgili binaların bağımsız bölümlerinde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ısı sayacı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 kullanılmasıyla, ısınma maliyetleri kullanım oranına bağlı olarak paylaştırılır.</a:t>
            </a:r>
          </a:p>
          <a:p>
            <a:pPr marL="257175" indent="-257175" algn="just" defTabSz="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Otel, hastane ve yurt gibi konaklama amaçlı konut harici binalar ile spor merkezlerinde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güneş enerjisi sistemleri ile desteklenen</a:t>
            </a:r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 merkezi sıhhi sıcak su sisteminin planlanması </a:t>
            </a:r>
            <a:r>
              <a:rPr lang="tr-TR" u="sng" dirty="0">
                <a:solidFill>
                  <a:prstClr val="black"/>
                </a:solidFill>
                <a:latin typeface="Calibri" panose="020F0502020204030204"/>
              </a:rPr>
              <a:t>şarttır.</a:t>
            </a:r>
          </a:p>
        </p:txBody>
      </p:sp>
    </p:spTree>
    <p:extLst>
      <p:ext uri="{BB962C8B-B14F-4D97-AF65-F5344CB8AC3E}">
        <p14:creationId xmlns:p14="http://schemas.microsoft.com/office/powerpoint/2010/main" val="378052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156949" y="1258733"/>
            <a:ext cx="8587001" cy="76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tr-TR" sz="2250" b="1" dirty="0">
                <a:solidFill>
                  <a:prstClr val="black"/>
                </a:solidFill>
                <a:latin typeface="Calibri" panose="020F0502020204030204"/>
              </a:rPr>
              <a:t>MESLEKİ HİZMETLER GENEL MÜDÜRLÜĞÜ</a:t>
            </a:r>
          </a:p>
          <a:p>
            <a:pPr algn="ctr" defTabSz="342900"/>
            <a:r>
              <a:rPr lang="tr-TR" sz="2250" b="1" dirty="0">
                <a:solidFill>
                  <a:prstClr val="black"/>
                </a:solidFill>
                <a:latin typeface="Calibri" panose="020F0502020204030204"/>
              </a:rPr>
              <a:t>ENERJİ VERİMLİLİĞİ VE TESİSAT </a:t>
            </a:r>
          </a:p>
          <a:p>
            <a:pPr algn="ctr" defTabSz="342900"/>
            <a:r>
              <a:rPr lang="tr-TR" sz="2250" b="1" dirty="0">
                <a:solidFill>
                  <a:prstClr val="black"/>
                </a:solidFill>
                <a:latin typeface="Calibri" panose="020F0502020204030204"/>
              </a:rPr>
              <a:t>DAİRE BAŞKANLIĞI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24" y="1025036"/>
            <a:ext cx="1759301" cy="111236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0" y="1025035"/>
            <a:ext cx="1133438" cy="1120106"/>
          </a:xfrm>
          <a:prstGeom prst="rect">
            <a:avLst/>
          </a:prstGeom>
        </p:spPr>
      </p:pic>
      <p:sp>
        <p:nvSpPr>
          <p:cNvPr id="6" name="Dikdörtgen 11"/>
          <p:cNvSpPr/>
          <p:nvPr/>
        </p:nvSpPr>
        <p:spPr>
          <a:xfrm>
            <a:off x="0" y="2961608"/>
            <a:ext cx="9144000" cy="204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tr-TR" sz="2700" b="1" dirty="0">
                <a:solidFill>
                  <a:prstClr val="black"/>
                </a:solidFill>
                <a:latin typeface="Calibri" panose="020F0502020204030204"/>
              </a:rPr>
              <a:t>Teşekkürler</a:t>
            </a:r>
            <a:r>
              <a:rPr lang="tr-TR" sz="27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algn="ctr" defTabSz="342900"/>
            <a:endParaRPr lang="tr-TR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342900"/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beptr2@csb.gov.tr </a:t>
            </a:r>
            <a:endParaRPr lang="tr-TR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342900"/>
            <a:endParaRPr lang="tr-TR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342900"/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0312 </a:t>
            </a:r>
            <a:r>
              <a:rPr lang="tr-TR" b="1" dirty="0">
                <a:solidFill>
                  <a:prstClr val="black"/>
                </a:solidFill>
                <a:latin typeface="Calibri" panose="020F0502020204030204"/>
              </a:rPr>
              <a:t>410 79 80</a:t>
            </a:r>
            <a:endParaRPr lang="tr-TR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342900"/>
            <a:endParaRPr lang="tr-TR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20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55576" y="1772816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 smtClean="0"/>
              <a:t>Binalarda </a:t>
            </a:r>
            <a:r>
              <a:rPr lang="tr-TR" sz="2400" dirty="0"/>
              <a:t>enerjinin ve enerji kaynaklarının etkin ve verimli kullanılmasına, enerji israfının önlenmesine ve çevrenin korunmasına ilişkin usul ve esasları </a:t>
            </a:r>
            <a:r>
              <a:rPr lang="tr-TR" sz="2400" dirty="0" smtClean="0"/>
              <a:t>düzenlemek amacıyla oluşturulan </a:t>
            </a:r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Binalarda Enerji Performansı Yönetmeliği </a:t>
            </a:r>
          </a:p>
          <a:p>
            <a:pPr algn="just"/>
            <a:r>
              <a:rPr lang="tr-TR" sz="2400" dirty="0" smtClean="0">
                <a:solidFill>
                  <a:srgbClr val="FF0000"/>
                </a:solidFill>
              </a:rPr>
              <a:t>05 </a:t>
            </a:r>
            <a:r>
              <a:rPr lang="tr-TR" sz="2400" dirty="0">
                <a:solidFill>
                  <a:srgbClr val="FF0000"/>
                </a:solidFill>
              </a:rPr>
              <a:t>Aralık 2008 </a:t>
            </a:r>
            <a:r>
              <a:rPr lang="tr-TR" sz="2400" dirty="0"/>
              <a:t>tarihinde </a:t>
            </a:r>
            <a:r>
              <a:rPr lang="tr-TR" sz="2400" dirty="0" smtClean="0"/>
              <a:t>yayımlanmıştır.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53136"/>
            <a:ext cx="2664296" cy="168456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869160"/>
            <a:ext cx="2567186" cy="12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67544" y="1095127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SORUMLULUKLAR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20104" y="1709808"/>
            <a:ext cx="868719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/>
              <a:t>Yönetmelik </a:t>
            </a:r>
            <a:r>
              <a:rPr lang="tr-TR" sz="2400" b="1" dirty="0"/>
              <a:t>hükümlerinin uygulanmasından</a:t>
            </a:r>
            <a:r>
              <a:rPr lang="tr-TR" sz="2400" dirty="0" smtClean="0"/>
              <a:t>;</a:t>
            </a:r>
          </a:p>
          <a:p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İlgili idareler,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Enerji </a:t>
            </a:r>
            <a:r>
              <a:rPr lang="tr-TR" sz="2400" dirty="0"/>
              <a:t>kimlik belgesi düzenlemeye yetkili kuruluşlar,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Yatırımcı </a:t>
            </a:r>
            <a:r>
              <a:rPr lang="tr-TR" sz="2400" dirty="0"/>
              <a:t>kuruluşlar,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Bina </a:t>
            </a:r>
            <a:r>
              <a:rPr lang="tr-TR" sz="2400" dirty="0"/>
              <a:t>sahipleri, bina yöneticileri veya enerji yöneticileri,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İşletmeci </a:t>
            </a:r>
            <a:r>
              <a:rPr lang="tr-TR" sz="2400" dirty="0"/>
              <a:t>kuruluşlar,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İşveren </a:t>
            </a:r>
            <a:r>
              <a:rPr lang="tr-TR" sz="2400" dirty="0"/>
              <a:t>veya temsilcileri,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Tasarım </a:t>
            </a:r>
            <a:r>
              <a:rPr lang="tr-TR" sz="2400" dirty="0"/>
              <a:t>ve uygulamada görevli mimar ve mühendisler,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Uygulayıcı </a:t>
            </a:r>
            <a:r>
              <a:rPr lang="tr-TR" sz="2400" dirty="0"/>
              <a:t>yükleniciler ve üreticiler, </a:t>
            </a:r>
            <a:endParaRPr lang="tr-T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Yapı denetim vb. kuruluşlar ve ilgili personel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/>
          </a:p>
          <a:p>
            <a:r>
              <a:rPr lang="tr-TR" sz="2400" b="1" dirty="0" smtClean="0"/>
              <a:t>sorumludur.</a:t>
            </a:r>
            <a:endParaRPr lang="tr-TR" sz="2400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791" y="5589240"/>
            <a:ext cx="1681849" cy="10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52748" y="908720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SORUMLULUKLAR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95536" y="1556792"/>
            <a:ext cx="83745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24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2400" dirty="0" smtClean="0"/>
              <a:t>Projenin </a:t>
            </a:r>
            <a:r>
              <a:rPr lang="tr-TR" sz="2400" dirty="0"/>
              <a:t>eksik veya hatalı olması veya standartlara uygun olmaması halinde,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 müellifleri</a:t>
            </a:r>
            <a:r>
              <a:rPr lang="tr-TR" sz="2400" dirty="0"/>
              <a:t>; </a:t>
            </a:r>
            <a:endParaRPr lang="tr-TR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2400" dirty="0" smtClean="0"/>
              <a:t>Yapımın </a:t>
            </a:r>
            <a:r>
              <a:rPr lang="tr-TR" sz="2400" dirty="0"/>
              <a:t>eksik veya hatalı olması veyahut standartlara uygun olmaması halinde ise,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varsa yapı denetim kuruluşu ve yüklenici </a:t>
            </a:r>
            <a:r>
              <a:rPr lang="tr-TR" sz="2400" dirty="0" smtClean="0"/>
              <a:t>veya </a:t>
            </a:r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yapımcı firma</a:t>
            </a:r>
            <a:r>
              <a:rPr lang="tr-TR" sz="2400" dirty="0" smtClean="0"/>
              <a:t>, </a:t>
            </a:r>
            <a:endParaRPr lang="tr-TR" sz="24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2400" dirty="0" smtClean="0"/>
              <a:t>Sistemin </a:t>
            </a:r>
            <a:r>
              <a:rPr lang="tr-TR" sz="2400" dirty="0"/>
              <a:t>uygun </a:t>
            </a:r>
            <a:r>
              <a:rPr lang="tr-TR" sz="2400" dirty="0" smtClean="0"/>
              <a:t>çalışmaması </a:t>
            </a:r>
            <a:r>
              <a:rPr lang="tr-TR" sz="2400" dirty="0"/>
              <a:t>işletmeden kaynaklanıyor ise,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 sahibi, yöneticisi veya varsa enerji yöneticisi veya işletmeci kuruluş </a:t>
            </a:r>
            <a:r>
              <a:rPr lang="tr-TR" sz="2400" dirty="0" smtClean="0"/>
              <a:t>sorumludur.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2400" b="1" dirty="0" smtClean="0">
                <a:solidFill>
                  <a:srgbClr val="FF0000"/>
                </a:solidFill>
              </a:rPr>
              <a:t>İlgili </a:t>
            </a:r>
            <a:r>
              <a:rPr lang="tr-TR" sz="2400" b="1" dirty="0">
                <a:solidFill>
                  <a:srgbClr val="FF0000"/>
                </a:solidFill>
              </a:rPr>
              <a:t>idareler, </a:t>
            </a:r>
            <a:r>
              <a:rPr lang="tr-TR" sz="2400" dirty="0"/>
              <a:t>sorumluluğun takip, tespit ve gereğinin yerine getirilmesi hususunda görevli ve yetkilidir.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812" y="5945165"/>
            <a:ext cx="1241583" cy="7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4"/>
          <p:cNvSpPr/>
          <p:nvPr/>
        </p:nvSpPr>
        <p:spPr>
          <a:xfrm>
            <a:off x="395536" y="249962"/>
            <a:ext cx="7415858" cy="658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>
              <a:tabLst>
                <a:tab pos="530225" algn="l"/>
              </a:tabLst>
            </a:pPr>
            <a:r>
              <a:rPr lang="tr-TR" sz="2400" b="1" dirty="0" smtClean="0">
                <a:solidFill>
                  <a:prstClr val="white"/>
                </a:solidFill>
              </a:rPr>
              <a:t>BİNALARDA ENERJİ PERFORMANSI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" y="249961"/>
            <a:ext cx="899592" cy="658759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DB6625"/>
                </a:solidFill>
              </a:rPr>
              <a:t> </a:t>
            </a:r>
          </a:p>
        </p:txBody>
      </p:sp>
      <p:sp>
        <p:nvSpPr>
          <p:cNvPr id="12" name="Dikdörtgen 8"/>
          <p:cNvSpPr/>
          <p:nvPr/>
        </p:nvSpPr>
        <p:spPr>
          <a:xfrm flipH="1">
            <a:off x="7236294" y="0"/>
            <a:ext cx="1905743" cy="1039364"/>
          </a:xfrm>
          <a:custGeom>
            <a:avLst/>
            <a:gdLst>
              <a:gd name="connsiteX0" fmla="*/ 0 w 1127453"/>
              <a:gd name="connsiteY0" fmla="*/ 0 h 553069"/>
              <a:gd name="connsiteX1" fmla="*/ 1127453 w 1127453"/>
              <a:gd name="connsiteY1" fmla="*/ 0 h 553069"/>
              <a:gd name="connsiteX2" fmla="*/ 1127453 w 1127453"/>
              <a:gd name="connsiteY2" fmla="*/ 553069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14749 h 567818"/>
              <a:gd name="connsiteX1" fmla="*/ 832485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127453"/>
              <a:gd name="connsiteY0" fmla="*/ 14749 h 567818"/>
              <a:gd name="connsiteX1" fmla="*/ 743994 w 1127453"/>
              <a:gd name="connsiteY1" fmla="*/ 0 h 567818"/>
              <a:gd name="connsiteX2" fmla="*/ 1127453 w 1127453"/>
              <a:gd name="connsiteY2" fmla="*/ 567818 h 567818"/>
              <a:gd name="connsiteX3" fmla="*/ 0 w 1127453"/>
              <a:gd name="connsiteY3" fmla="*/ 567818 h 567818"/>
              <a:gd name="connsiteX4" fmla="*/ 0 w 1127453"/>
              <a:gd name="connsiteY4" fmla="*/ 14749 h 567818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1127453 w 1525659"/>
              <a:gd name="connsiteY2" fmla="*/ 582566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525659"/>
              <a:gd name="connsiteY0" fmla="*/ 29497 h 582566"/>
              <a:gd name="connsiteX1" fmla="*/ 1525659 w 1525659"/>
              <a:gd name="connsiteY1" fmla="*/ 0 h 582566"/>
              <a:gd name="connsiteX2" fmla="*/ 743995 w 1525659"/>
              <a:gd name="connsiteY2" fmla="*/ 567818 h 582566"/>
              <a:gd name="connsiteX3" fmla="*/ 0 w 1525659"/>
              <a:gd name="connsiteY3" fmla="*/ 582566 h 582566"/>
              <a:gd name="connsiteX4" fmla="*/ 0 w 1525659"/>
              <a:gd name="connsiteY4" fmla="*/ 29497 h 582566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4399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127453"/>
              <a:gd name="connsiteY0" fmla="*/ 0 h 553069"/>
              <a:gd name="connsiteX1" fmla="*/ 1127453 w 1127453"/>
              <a:gd name="connsiteY1" fmla="*/ 14748 h 553069"/>
              <a:gd name="connsiteX2" fmla="*/ 777045 w 1127453"/>
              <a:gd name="connsiteY2" fmla="*/ 538321 h 553069"/>
              <a:gd name="connsiteX3" fmla="*/ 0 w 1127453"/>
              <a:gd name="connsiteY3" fmla="*/ 553069 h 553069"/>
              <a:gd name="connsiteX4" fmla="*/ 0 w 1127453"/>
              <a:gd name="connsiteY4" fmla="*/ 0 h 553069"/>
              <a:gd name="connsiteX0" fmla="*/ 0 w 1050335"/>
              <a:gd name="connsiteY0" fmla="*/ 0 h 553069"/>
              <a:gd name="connsiteX1" fmla="*/ 1050335 w 1050335"/>
              <a:gd name="connsiteY1" fmla="*/ 14748 h 553069"/>
              <a:gd name="connsiteX2" fmla="*/ 777045 w 1050335"/>
              <a:gd name="connsiteY2" fmla="*/ 538321 h 553069"/>
              <a:gd name="connsiteX3" fmla="*/ 0 w 1050335"/>
              <a:gd name="connsiteY3" fmla="*/ 553069 h 553069"/>
              <a:gd name="connsiteX4" fmla="*/ 0 w 1050335"/>
              <a:gd name="connsiteY4" fmla="*/ 0 h 553069"/>
              <a:gd name="connsiteX0" fmla="*/ 0 w 1039318"/>
              <a:gd name="connsiteY0" fmla="*/ 0 h 553069"/>
              <a:gd name="connsiteX1" fmla="*/ 1039318 w 1039318"/>
              <a:gd name="connsiteY1" fmla="*/ 25765 h 553069"/>
              <a:gd name="connsiteX2" fmla="*/ 777045 w 1039318"/>
              <a:gd name="connsiteY2" fmla="*/ 538321 h 553069"/>
              <a:gd name="connsiteX3" fmla="*/ 0 w 1039318"/>
              <a:gd name="connsiteY3" fmla="*/ 553069 h 553069"/>
              <a:gd name="connsiteX4" fmla="*/ 0 w 1039318"/>
              <a:gd name="connsiteY4" fmla="*/ 0 h 553069"/>
              <a:gd name="connsiteX0" fmla="*/ 0 w 1050334"/>
              <a:gd name="connsiteY0" fmla="*/ 7286 h 560355"/>
              <a:gd name="connsiteX1" fmla="*/ 1050334 w 1050334"/>
              <a:gd name="connsiteY1" fmla="*/ 0 h 560355"/>
              <a:gd name="connsiteX2" fmla="*/ 777045 w 1050334"/>
              <a:gd name="connsiteY2" fmla="*/ 545607 h 560355"/>
              <a:gd name="connsiteX3" fmla="*/ 0 w 1050334"/>
              <a:gd name="connsiteY3" fmla="*/ 560355 h 560355"/>
              <a:gd name="connsiteX4" fmla="*/ 0 w 1050334"/>
              <a:gd name="connsiteY4" fmla="*/ 7286 h 560355"/>
              <a:gd name="connsiteX0" fmla="*/ 0 w 1075047"/>
              <a:gd name="connsiteY0" fmla="*/ 7286 h 560355"/>
              <a:gd name="connsiteX1" fmla="*/ 1075047 w 1075047"/>
              <a:gd name="connsiteY1" fmla="*/ 0 h 560355"/>
              <a:gd name="connsiteX2" fmla="*/ 777045 w 1075047"/>
              <a:gd name="connsiteY2" fmla="*/ 545607 h 560355"/>
              <a:gd name="connsiteX3" fmla="*/ 0 w 1075047"/>
              <a:gd name="connsiteY3" fmla="*/ 560355 h 560355"/>
              <a:gd name="connsiteX4" fmla="*/ 0 w 1075047"/>
              <a:gd name="connsiteY4" fmla="*/ 7286 h 560355"/>
              <a:gd name="connsiteX0" fmla="*/ 0 w 1075047"/>
              <a:gd name="connsiteY0" fmla="*/ 7286 h 564143"/>
              <a:gd name="connsiteX1" fmla="*/ 1075047 w 1075047"/>
              <a:gd name="connsiteY1" fmla="*/ 0 h 564143"/>
              <a:gd name="connsiteX2" fmla="*/ 795580 w 1075047"/>
              <a:gd name="connsiteY2" fmla="*/ 564143 h 564143"/>
              <a:gd name="connsiteX3" fmla="*/ 0 w 1075047"/>
              <a:gd name="connsiteY3" fmla="*/ 560355 h 564143"/>
              <a:gd name="connsiteX4" fmla="*/ 0 w 1075047"/>
              <a:gd name="connsiteY4" fmla="*/ 7286 h 56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047" h="564143">
                <a:moveTo>
                  <a:pt x="0" y="7286"/>
                </a:moveTo>
                <a:lnTo>
                  <a:pt x="1075047" y="0"/>
                </a:lnTo>
                <a:lnTo>
                  <a:pt x="795580" y="564143"/>
                </a:lnTo>
                <a:lnTo>
                  <a:pt x="0" y="560355"/>
                </a:lnTo>
                <a:lnTo>
                  <a:pt x="0" y="7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52748" y="1167135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İLGİLİ İDARELERİN  </a:t>
            </a:r>
            <a:r>
              <a:rPr lang="tr-TR" sz="2400" b="1" dirty="0">
                <a:solidFill>
                  <a:srgbClr val="FF0000"/>
                </a:solidFill>
              </a:rPr>
              <a:t>SORUMLULUKLARI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27" y="33656"/>
            <a:ext cx="1308167" cy="13081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76347" y="2276872"/>
            <a:ext cx="77768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İlgili idareler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enerji kimlik belgesi düzenlemeye yetkili kuruluşlar</a:t>
            </a:r>
            <a:r>
              <a:rPr lang="tr-TR" sz="2400" dirty="0"/>
              <a:t>, projelerin ve uygulamaların bu Yönetmelik hükümlerine uygun olup olmadığını denetler. </a:t>
            </a:r>
            <a:endParaRPr lang="tr-TR" sz="2400" dirty="0" smtClean="0"/>
          </a:p>
          <a:p>
            <a:pPr algn="just"/>
            <a:endParaRPr lang="tr-TR" sz="2400" dirty="0"/>
          </a:p>
          <a:p>
            <a:pPr algn="just"/>
            <a:r>
              <a:rPr lang="tr-TR" sz="2400" dirty="0" smtClean="0"/>
              <a:t>Yönetmeliğe </a:t>
            </a:r>
            <a:r>
              <a:rPr lang="tr-TR" sz="2400" dirty="0"/>
              <a:t>uygun tasarım ve uygulaması yapılmayan binalara </a:t>
            </a:r>
            <a:r>
              <a:rPr lang="tr-TR" sz="2400" u="sng" dirty="0"/>
              <a:t>yapı ruhsatı veya yapı kullanım izin belgesi verilmesi durumunda</a:t>
            </a:r>
            <a:r>
              <a:rPr lang="tr-TR" sz="2400" dirty="0"/>
              <a:t>,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ilgili idareler</a:t>
            </a:r>
            <a:r>
              <a:rPr lang="tr-TR" sz="2400" b="1" dirty="0">
                <a:solidFill>
                  <a:srgbClr val="FF0000"/>
                </a:solidFill>
              </a:rPr>
              <a:t>,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enerji kimlik belgesi düzenlemeye yetkili kuruluşlar ve varsa yapı denetim kuruluşları</a:t>
            </a:r>
            <a:r>
              <a:rPr lang="tr-TR" sz="2400" dirty="0"/>
              <a:t> sorumlu olur.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4" y="5723988"/>
            <a:ext cx="1339333" cy="8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1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eçmişe bakış">
  <a:themeElements>
    <a:clrScheme name="Yeşi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5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39650</TotalTime>
  <Words>1983</Words>
  <Application>Microsoft Office PowerPoint</Application>
  <PresentationFormat>Ekran Gösterisi (4:3)</PresentationFormat>
  <Paragraphs>381</Paragraphs>
  <Slides>52</Slides>
  <Notes>36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52</vt:i4>
      </vt:variant>
    </vt:vector>
  </HeadingPairs>
  <TitlesOfParts>
    <vt:vector size="65" baseType="lpstr">
      <vt:lpstr>Arial</vt:lpstr>
      <vt:lpstr>Arial Narrow</vt:lpstr>
      <vt:lpstr>Calibri</vt:lpstr>
      <vt:lpstr>Calibri </vt:lpstr>
      <vt:lpstr>Calibri Light</vt:lpstr>
      <vt:lpstr>Cambria</vt:lpstr>
      <vt:lpstr>Times New Roman</vt:lpstr>
      <vt:lpstr>Wingdings</vt:lpstr>
      <vt:lpstr>ヒラギノ明朝 Pro W3</vt:lpstr>
      <vt:lpstr>Tema1</vt:lpstr>
      <vt:lpstr>2_Ofis Teması</vt:lpstr>
      <vt:lpstr>1_Tema1</vt:lpstr>
      <vt:lpstr>Geçmişe bakış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Meryem Tasdemir</dc:creator>
  <cp:lastModifiedBy>Mehmet Halit Taşlıtepe</cp:lastModifiedBy>
  <cp:revision>1023</cp:revision>
  <cp:lastPrinted>2018-03-27T12:40:54Z</cp:lastPrinted>
  <dcterms:created xsi:type="dcterms:W3CDTF">2016-08-03T06:17:29Z</dcterms:created>
  <dcterms:modified xsi:type="dcterms:W3CDTF">2023-05-03T12:03:38Z</dcterms:modified>
</cp:coreProperties>
</file>