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6" r:id="rId19"/>
    <p:sldId id="273" r:id="rId20"/>
    <p:sldId id="342" r:id="rId21"/>
    <p:sldId id="343" r:id="rId22"/>
    <p:sldId id="344" r:id="rId23"/>
    <p:sldId id="345" r:id="rId24"/>
    <p:sldId id="346" r:id="rId25"/>
    <p:sldId id="347" r:id="rId26"/>
    <p:sldId id="348" r:id="rId27"/>
    <p:sldId id="349" r:id="rId28"/>
    <p:sldId id="283" r:id="rId29"/>
    <p:sldId id="284" r:id="rId30"/>
    <p:sldId id="285" r:id="rId31"/>
    <p:sldId id="286" r:id="rId32"/>
    <p:sldId id="287" r:id="rId33"/>
    <p:sldId id="326" r:id="rId34"/>
    <p:sldId id="288" r:id="rId35"/>
    <p:sldId id="289" r:id="rId36"/>
    <p:sldId id="290" r:id="rId37"/>
    <p:sldId id="291" r:id="rId38"/>
    <p:sldId id="334" r:id="rId39"/>
    <p:sldId id="337" r:id="rId40"/>
    <p:sldId id="338" r:id="rId41"/>
    <p:sldId id="339" r:id="rId42"/>
    <p:sldId id="340" r:id="rId43"/>
    <p:sldId id="341" r:id="rId44"/>
    <p:sldId id="335" r:id="rId45"/>
    <p:sldId id="299" r:id="rId46"/>
    <p:sldId id="300" r:id="rId47"/>
    <p:sldId id="301" r:id="rId48"/>
    <p:sldId id="302" r:id="rId49"/>
    <p:sldId id="303" r:id="rId50"/>
    <p:sldId id="304" r:id="rId51"/>
    <p:sldId id="323" r:id="rId52"/>
    <p:sldId id="324" r:id="rId53"/>
    <p:sldId id="307" r:id="rId54"/>
    <p:sldId id="321" r:id="rId55"/>
    <p:sldId id="322"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55" d="100"/>
          <a:sy n="55" d="100"/>
        </p:scale>
        <p:origin x="96"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4927005-D0AA-4A28-A986-55B22B338927}" type="datetimeFigureOut">
              <a:rPr lang="tr-TR" smtClean="0"/>
              <a:t>07.03.2023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349344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927005-D0AA-4A28-A986-55B22B338927}" type="datetimeFigureOut">
              <a:rPr lang="tr-TR" smtClean="0"/>
              <a:t>07.03.2023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89348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927005-D0AA-4A28-A986-55B22B338927}" type="datetimeFigureOut">
              <a:rPr lang="tr-TR" smtClean="0"/>
              <a:t>07.03.2023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248904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73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55988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22504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6FCD3AA-6FE2-4612-A438-AD19AF0E1168}" type="datetimeFigureOut">
              <a:rPr lang="tr-TR" smtClean="0"/>
              <a:t>07.03.2023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203292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6FCD3AA-6FE2-4612-A438-AD19AF0E1168}" type="datetimeFigureOut">
              <a:rPr lang="tr-TR" smtClean="0"/>
              <a:t>07.03.2023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376579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6FCD3AA-6FE2-4612-A438-AD19AF0E1168}" type="datetimeFigureOut">
              <a:rPr lang="tr-TR" smtClean="0"/>
              <a:t>07.03.2023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24428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CD3AA-6FE2-4612-A438-AD19AF0E1168}" type="datetimeFigureOut">
              <a:rPr lang="tr-TR" smtClean="0"/>
              <a:t>07.03.2023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2043400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6FCD3AA-6FE2-4612-A438-AD19AF0E1168}" type="datetimeFigureOut">
              <a:rPr lang="tr-TR" smtClean="0"/>
              <a:t>07.03.2023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294659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927005-D0AA-4A28-A986-55B22B338927}" type="datetimeFigureOut">
              <a:rPr lang="tr-TR" smtClean="0"/>
              <a:t>07.03.2023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368619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6FCD3AA-6FE2-4612-A438-AD19AF0E1168}" type="datetimeFigureOut">
              <a:rPr lang="tr-TR" smtClean="0"/>
              <a:t>07.03.2023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71899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F6FCD3AA-6FE2-4612-A438-AD19AF0E1168}" type="datetimeFigureOut">
              <a:rPr lang="tr-TR" smtClean="0"/>
              <a:t>07.03.2023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26412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1553493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220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86181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394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408761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1968675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t>07.03.2023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t>‹#›</a:t>
            </a:fld>
            <a:endParaRPr lang="tr-TR"/>
          </a:p>
        </p:txBody>
      </p:sp>
    </p:spTree>
    <p:extLst>
      <p:ext uri="{BB962C8B-B14F-4D97-AF65-F5344CB8AC3E}">
        <p14:creationId xmlns:p14="http://schemas.microsoft.com/office/powerpoint/2010/main" val="34780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4927005-D0AA-4A28-A986-55B22B338927}" type="datetimeFigureOut">
              <a:rPr lang="tr-TR" smtClean="0"/>
              <a:t>07.03.2023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5068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927005-D0AA-4A28-A986-55B22B338927}" type="datetimeFigureOut">
              <a:rPr lang="tr-TR" smtClean="0"/>
              <a:t>07.03.2023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31671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927005-D0AA-4A28-A986-55B22B338927}" type="datetimeFigureOut">
              <a:rPr lang="tr-TR" smtClean="0"/>
              <a:t>07.03.2023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313819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927005-D0AA-4A28-A986-55B22B338927}" type="datetimeFigureOut">
              <a:rPr lang="tr-TR" smtClean="0"/>
              <a:t>07.03.2023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62690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927005-D0AA-4A28-A986-55B22B338927}" type="datetimeFigureOut">
              <a:rPr lang="tr-TR" smtClean="0"/>
              <a:t>07.03.2023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280980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4927005-D0AA-4A28-A986-55B22B338927}" type="datetimeFigureOut">
              <a:rPr lang="tr-TR" smtClean="0"/>
              <a:t>07.03.2023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169484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4927005-D0AA-4A28-A986-55B22B338927}" type="datetimeFigureOut">
              <a:rPr lang="tr-TR" smtClean="0"/>
              <a:t>07.03.2023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t>‹#›</a:t>
            </a:fld>
            <a:endParaRPr lang="tr-TR"/>
          </a:p>
        </p:txBody>
      </p:sp>
    </p:spTree>
    <p:extLst>
      <p:ext uri="{BB962C8B-B14F-4D97-AF65-F5344CB8AC3E}">
        <p14:creationId xmlns:p14="http://schemas.microsoft.com/office/powerpoint/2010/main" val="14639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27005-D0AA-4A28-A986-55B22B338927}" type="datetimeFigureOut">
              <a:rPr lang="tr-TR" smtClean="0"/>
              <a:t>07.03.2023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3819-E6F3-439D-B6F1-0FBE84C2DC2A}" type="slidenum">
              <a:rPr lang="tr-TR" smtClean="0"/>
              <a:t>‹#›</a:t>
            </a:fld>
            <a:endParaRPr lang="tr-TR"/>
          </a:p>
        </p:txBody>
      </p:sp>
    </p:spTree>
    <p:extLst>
      <p:ext uri="{BB962C8B-B14F-4D97-AF65-F5344CB8AC3E}">
        <p14:creationId xmlns:p14="http://schemas.microsoft.com/office/powerpoint/2010/main" val="22633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CD3AA-6FE2-4612-A438-AD19AF0E1168}" type="datetimeFigureOut">
              <a:rPr lang="tr-TR" smtClean="0"/>
              <a:t>07.03.2023</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EC938D5-F694-40B5-B442-F8CABA957A45}" type="slidenum">
              <a:rPr lang="tr-TR" smtClean="0"/>
              <a:t>‹#›</a:t>
            </a:fld>
            <a:endParaRPr lang="tr-TR"/>
          </a:p>
        </p:txBody>
      </p:sp>
    </p:spTree>
    <p:extLst>
      <p:ext uri="{BB962C8B-B14F-4D97-AF65-F5344CB8AC3E}">
        <p14:creationId xmlns:p14="http://schemas.microsoft.com/office/powerpoint/2010/main" val="2593639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40" y="2489700"/>
            <a:ext cx="5031528" cy="3168000"/>
          </a:xfrm>
          <a:prstGeom prst="rect">
            <a:avLst/>
          </a:prstGeom>
          <a:ln>
            <a:noFill/>
          </a:ln>
          <a:effectLst>
            <a:outerShdw blurRad="190500" algn="tl" rotWithShape="0">
              <a:srgbClr val="000000">
                <a:alpha val="70000"/>
              </a:srgbClr>
            </a:outerShdw>
          </a:effectLst>
        </p:spPr>
      </p:pic>
      <p:pic>
        <p:nvPicPr>
          <p:cNvPr id="6" name="Resim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447382" y="164575"/>
            <a:ext cx="1440000" cy="1440000"/>
          </a:xfrm>
          <a:prstGeom prst="rect">
            <a:avLst/>
          </a:prstGeom>
        </p:spPr>
      </p:pic>
      <p:pic>
        <p:nvPicPr>
          <p:cNvPr id="8" name="Resim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8782" y="164575"/>
            <a:ext cx="1440000" cy="1440000"/>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460" y="2491193"/>
            <a:ext cx="5031528" cy="3168000"/>
          </a:xfrm>
          <a:prstGeom prst="rect">
            <a:avLst/>
          </a:prstGeom>
          <a:ln>
            <a:noFill/>
          </a:ln>
          <a:effectLst>
            <a:outerShdw blurRad="190500" algn="tl" rotWithShape="0">
              <a:srgbClr val="000000">
                <a:alpha val="70000"/>
              </a:srgbClr>
            </a:outerShdw>
          </a:effectLst>
        </p:spPr>
      </p:pic>
      <p:sp>
        <p:nvSpPr>
          <p:cNvPr id="3" name="Dikdörtgen 2"/>
          <p:cNvSpPr/>
          <p:nvPr/>
        </p:nvSpPr>
        <p:spPr>
          <a:xfrm>
            <a:off x="1805340" y="164577"/>
            <a:ext cx="8545484"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T.C.</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 MARDİN VALİLİĞİ</a:t>
            </a: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ÇEVRE, ŞEHİRCİLİK VE </a:t>
            </a:r>
            <a:r>
              <a:rPr kumimoji="0" lang="tr-TR"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İKLİM DEĞİŞİKLİĞİ</a:t>
            </a: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İL MÜDÜRLÜĞÜ</a:t>
            </a:r>
            <a:endParaRPr kumimoji="0" lang="tr-TR"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Dikdörtgen 4"/>
          <p:cNvSpPr/>
          <p:nvPr/>
        </p:nvSpPr>
        <p:spPr>
          <a:xfrm>
            <a:off x="3374256" y="6043831"/>
            <a:ext cx="5274644"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ŞUBAT 2023 BRİFİNG DOSYASI</a:t>
            </a:r>
            <a:endParaRPr kumimoji="0" lang="tr-TR"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2673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ENERJİ TEŞVİK ÖDEMELERİ</a:t>
            </a:r>
            <a:endParaRPr kumimoji="0" lang="tr-T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8" name="Dikdörtgen 7"/>
          <p:cNvSpPr/>
          <p:nvPr/>
        </p:nvSpPr>
        <p:spPr>
          <a:xfrm>
            <a:off x="2454322" y="1956063"/>
            <a:ext cx="7560000" cy="203132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Yeşilli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İleri Biyolojik Atıksu Arıtma Tesisine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13.908,37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 </a:t>
            </a: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Kızıltepe </a:t>
            </a:r>
            <a:r>
              <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İleri Biyolojik Atıksu Arıtma Tesisine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6.098,92 </a:t>
            </a:r>
            <a:r>
              <a:rPr kumimoji="0" lang="tr-T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Toplam</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20.007,29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 </a:t>
            </a:r>
            <a:endPar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2021</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Yeşilli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İleri Biyolojik Atıksu Arıtma Tesisine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150.596,35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 </a:t>
            </a: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Kızıltepe </a:t>
            </a:r>
            <a:r>
              <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İleri Biyolojik Atıksu Arıtma Tesisine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590.323,24 </a:t>
            </a:r>
            <a:r>
              <a:rPr kumimoji="0" lang="tr-T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Toplam</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740.919,59 TL</a:t>
            </a: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339206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a:t>
            </a:r>
          </a:p>
        </p:txBody>
      </p:sp>
      <p:sp>
        <p:nvSpPr>
          <p:cNvPr id="8" name="Dikdörtgen 7"/>
          <p:cNvSpPr/>
          <p:nvPr/>
        </p:nvSpPr>
        <p:spPr>
          <a:xfrm>
            <a:off x="2454322" y="1956063"/>
            <a:ext cx="7560000" cy="424731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Sıfır Atık Projesi kapsamında </a:t>
            </a:r>
            <a:r>
              <a:rPr kumimoji="0" lang="tr-TR" altLang="tr-T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İlimiz genelinde</a:t>
            </a: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alt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 </a:t>
            </a:r>
            <a:r>
              <a:rPr kumimoji="0" lang="tr-TR" alt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Belediyenin </a:t>
            </a:r>
            <a:r>
              <a:rPr kumimoji="0" lang="tr-TR" alt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( 10 Belediye Başkanlığına sıfır atık belgesi verilmiştir) </a:t>
            </a:r>
            <a:r>
              <a:rPr kumimoji="0" lang="tr-TR" alt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sisteme </a:t>
            </a:r>
            <a:r>
              <a:rPr kumimoji="0" lang="tr-TR" alt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kayıt olması sağlanmıştır.</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İlimizde yer alan tüm Eğitim Kurumlarında görevlendirilmiş Sıfır Atık yetkililerine Entegre Çevre Bilgi Sistemi ve Sıfır Atık Bilgi Sistemi hakkında eğitimler verildi.</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Sıfır Atık Bilgi Sisteminde İlimiz genelinde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toplamda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1560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eğitim düzenlenmiş olup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153.608</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kişiye eğitim verilmiştir. Ağırlıklı olarak Eğitim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Kurumlarında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122.114</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öğrenci ve personele eğitim verildiği, Kamu Kurumları temsilcileri aracılığı ile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12.956</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personele eğitim verildiği, Belediye Başkanlıklarında çalışan personellere ve vatandaşa da sıfır atık yetkililerince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6.069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eğitim verildiği, sağlık kuruluşları çalışanlarına ise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3.576</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personele eğitim verildiği sistem bazında kayıt altına alınmıştır</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253147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a:t>
            </a:r>
          </a:p>
        </p:txBody>
      </p:sp>
      <p:sp>
        <p:nvSpPr>
          <p:cNvPr id="8" name="Dikdörtgen 7"/>
          <p:cNvSpPr/>
          <p:nvPr/>
        </p:nvSpPr>
        <p:spPr>
          <a:xfrm>
            <a:off x="2454322" y="1823063"/>
            <a:ext cx="7560000" cy="458587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Sıfır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Projesi kapsamında bugüne kadar karışık ve ayrı toplanan atıklar olarak toplamda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22.157.558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atık toplanmıştır. (</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01.01.2018-31.01.2023)</a:t>
            </a:r>
          </a:p>
          <a:p>
            <a:pPr marL="0" marR="0" lvl="0" indent="0" algn="just" defTabSz="457200" rtl="0" eaLnBrk="1" fontAlgn="base" latinLnBrk="0" hangingPunct="1">
              <a:lnSpc>
                <a:spcPct val="100000"/>
              </a:lnSpc>
              <a:spcBef>
                <a:spcPct val="0"/>
              </a:spcBef>
              <a:spcAft>
                <a:spcPct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2019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yılında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ise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3.354</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kağıt,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463</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 atık pil,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30</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 atık motor yağı,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460.479</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elektrikli ve elektronik atıklar,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10.150</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bitkisel atık yağ toplanmıştır</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endPar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2020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yılında ise</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17.401</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 plastik,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58.326</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kağıt,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231</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 pil,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20.055</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atık motor yağı, </a:t>
            </a:r>
            <a:r>
              <a:rPr kumimoji="0" lang="tr-TR"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59</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 elektrikli ve elektronik atıklar,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19.356</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bitkisel atık yağ,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5.942</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kg metal,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9.383</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kg atık cam toplanmıştır</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lvl="0" defTabSz="457200" fontAlgn="base">
              <a:spcBef>
                <a:spcPct val="0"/>
              </a:spcBef>
              <a:spcAft>
                <a:spcPct val="0"/>
              </a:spcAft>
              <a:defRPr/>
            </a:pPr>
            <a:r>
              <a:rPr lang="tr-TR" dirty="0">
                <a:solidFill>
                  <a:prstClr val="black"/>
                </a:solidFill>
                <a:latin typeface="Times New Roman" panose="02020603050405020304" pitchFamily="18" charset="0"/>
                <a:ea typeface="Cambria"/>
                <a:cs typeface="Times New Roman" panose="02020603050405020304" pitchFamily="18" charset="0"/>
              </a:rPr>
              <a:t>	</a:t>
            </a:r>
            <a:r>
              <a:rPr lang="tr-TR" altLang="tr-TR" b="1" dirty="0">
                <a:solidFill>
                  <a:prstClr val="black"/>
                </a:solidFill>
                <a:latin typeface="Times New Roman" panose="02020603050405020304" pitchFamily="18" charset="0"/>
                <a:cs typeface="Times New Roman" panose="02020603050405020304" pitchFamily="18" charset="0"/>
              </a:rPr>
              <a:t>2021 </a:t>
            </a:r>
            <a:r>
              <a:rPr lang="tr-TR" altLang="tr-TR" dirty="0">
                <a:solidFill>
                  <a:prstClr val="black"/>
                </a:solidFill>
                <a:latin typeface="Times New Roman" panose="02020603050405020304" pitchFamily="18" charset="0"/>
                <a:cs typeface="Times New Roman" panose="02020603050405020304" pitchFamily="18" charset="0"/>
              </a:rPr>
              <a:t>yılında</a:t>
            </a:r>
            <a:r>
              <a:rPr lang="tr-TR" altLang="tr-TR" b="1" dirty="0">
                <a:solidFill>
                  <a:prstClr val="black"/>
                </a:solidFill>
                <a:latin typeface="Times New Roman" panose="02020603050405020304" pitchFamily="18" charset="0"/>
                <a:cs typeface="Times New Roman" panose="02020603050405020304" pitchFamily="18" charset="0"/>
              </a:rPr>
              <a:t> :</a:t>
            </a:r>
            <a:r>
              <a:rPr lang="tr-TR" altLang="tr-TR"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Sıfır Atık </a:t>
            </a:r>
            <a:r>
              <a:rPr lang="tr-TR" dirty="0">
                <a:solidFill>
                  <a:prstClr val="black"/>
                </a:solidFill>
                <a:latin typeface="Times New Roman" panose="02020603050405020304" pitchFamily="18" charset="0"/>
                <a:cs typeface="Times New Roman" panose="02020603050405020304" pitchFamily="18" charset="0"/>
              </a:rPr>
              <a:t>kapsamında </a:t>
            </a:r>
            <a:r>
              <a:rPr lang="tr-TR" b="1" dirty="0">
                <a:solidFill>
                  <a:prstClr val="black"/>
                </a:solidFill>
                <a:latin typeface="Times New Roman" panose="02020603050405020304" pitchFamily="18" charset="0"/>
                <a:cs typeface="Times New Roman" panose="02020603050405020304" pitchFamily="18" charset="0"/>
              </a:rPr>
              <a:t>860 ton </a:t>
            </a:r>
            <a:r>
              <a:rPr lang="tr-TR" dirty="0">
                <a:solidFill>
                  <a:prstClr val="black"/>
                </a:solidFill>
                <a:latin typeface="Times New Roman" panose="02020603050405020304" pitchFamily="18" charset="0"/>
                <a:cs typeface="Times New Roman" panose="02020603050405020304" pitchFamily="18" charset="0"/>
              </a:rPr>
              <a:t>atık toplanmıştır. </a:t>
            </a:r>
          </a:p>
          <a:p>
            <a:pPr lvl="0" defTabSz="457200" fontAlgn="base">
              <a:spcBef>
                <a:spcPct val="0"/>
              </a:spcBef>
              <a:spcAft>
                <a:spcPct val="0"/>
              </a:spcAft>
              <a:defRPr/>
            </a:pPr>
            <a:r>
              <a:rPr lang="tr-TR" b="1" dirty="0">
                <a:solidFill>
                  <a:prstClr val="black"/>
                </a:solidFill>
                <a:latin typeface="Times New Roman" panose="02020603050405020304" pitchFamily="18" charset="0"/>
                <a:cs typeface="Times New Roman" panose="02020603050405020304" pitchFamily="18" charset="0"/>
              </a:rPr>
              <a:t>	2022 </a:t>
            </a:r>
            <a:r>
              <a:rPr lang="tr-TR" dirty="0">
                <a:solidFill>
                  <a:prstClr val="black"/>
                </a:solidFill>
                <a:latin typeface="Times New Roman" panose="02020603050405020304" pitchFamily="18" charset="0"/>
                <a:cs typeface="Times New Roman" panose="02020603050405020304" pitchFamily="18" charset="0"/>
              </a:rPr>
              <a:t>yılında : </a:t>
            </a:r>
            <a:r>
              <a:rPr lang="tr-TR" b="1" dirty="0">
                <a:solidFill>
                  <a:prstClr val="black"/>
                </a:solidFill>
                <a:latin typeface="Times New Roman" panose="02020603050405020304" pitchFamily="18" charset="0"/>
                <a:cs typeface="Times New Roman" panose="02020603050405020304" pitchFamily="18" charset="0"/>
              </a:rPr>
              <a:t>Sıfır Atık </a:t>
            </a:r>
            <a:r>
              <a:rPr lang="tr-TR" dirty="0">
                <a:solidFill>
                  <a:prstClr val="black"/>
                </a:solidFill>
                <a:latin typeface="Times New Roman" panose="02020603050405020304" pitchFamily="18" charset="0"/>
                <a:cs typeface="Times New Roman" panose="02020603050405020304" pitchFamily="18" charset="0"/>
              </a:rPr>
              <a:t>kapsamında </a:t>
            </a:r>
            <a:r>
              <a:rPr lang="tr-TR" b="1" dirty="0">
                <a:solidFill>
                  <a:prstClr val="black"/>
                </a:solidFill>
                <a:latin typeface="Times New Roman" panose="02020603050405020304" pitchFamily="18" charset="0"/>
                <a:cs typeface="Times New Roman" panose="02020603050405020304" pitchFamily="18" charset="0"/>
              </a:rPr>
              <a:t>677</a:t>
            </a:r>
            <a:r>
              <a:rPr lang="tr-TR"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ton </a:t>
            </a:r>
            <a:r>
              <a:rPr lang="tr-TR" dirty="0">
                <a:solidFill>
                  <a:prstClr val="black"/>
                </a:solidFill>
                <a:latin typeface="Times New Roman" panose="02020603050405020304" pitchFamily="18" charset="0"/>
                <a:cs typeface="Times New Roman" panose="02020603050405020304" pitchFamily="18" charset="0"/>
              </a:rPr>
              <a:t>atık </a:t>
            </a:r>
            <a:r>
              <a:rPr lang="tr-TR" dirty="0" smtClean="0">
                <a:solidFill>
                  <a:prstClr val="black"/>
                </a:solidFill>
                <a:latin typeface="Times New Roman" panose="02020603050405020304" pitchFamily="18" charset="0"/>
                <a:cs typeface="Times New Roman" panose="02020603050405020304" pitchFamily="18" charset="0"/>
              </a:rPr>
              <a:t>toplanmıştır.</a:t>
            </a:r>
          </a:p>
          <a:p>
            <a:pPr defTabSz="457200" fontAlgn="base">
              <a:spcBef>
                <a:spcPct val="0"/>
              </a:spcBef>
              <a:spcAft>
                <a:spcPct val="0"/>
              </a:spcAft>
              <a:defRPr/>
            </a:pPr>
            <a:r>
              <a:rPr lang="tr-TR" dirty="0">
                <a:solidFill>
                  <a:prstClr val="black"/>
                </a:solidFill>
                <a:latin typeface="Times New Roman" panose="02020603050405020304" pitchFamily="18" charset="0"/>
                <a:cs typeface="Times New Roman" panose="02020603050405020304" pitchFamily="18" charset="0"/>
              </a:rPr>
              <a:t>	</a:t>
            </a:r>
            <a:r>
              <a:rPr lang="tr-TR" b="1" dirty="0">
                <a:solidFill>
                  <a:prstClr val="black"/>
                </a:solidFill>
                <a:latin typeface="Times New Roman" panose="02020603050405020304" pitchFamily="18" charset="0"/>
                <a:cs typeface="Times New Roman" panose="02020603050405020304" pitchFamily="18" charset="0"/>
              </a:rPr>
              <a:t>2023 yılında </a:t>
            </a:r>
            <a:r>
              <a:rPr lang="tr-TR" dirty="0">
                <a:solidFill>
                  <a:prstClr val="black"/>
                </a:solidFill>
                <a:latin typeface="Times New Roman" panose="02020603050405020304" pitchFamily="18" charset="0"/>
                <a:cs typeface="Times New Roman" panose="02020603050405020304" pitchFamily="18" charset="0"/>
              </a:rPr>
              <a:t>(Ocak-Şubat) ise; ; </a:t>
            </a:r>
            <a:r>
              <a:rPr lang="tr-TR" b="1" dirty="0">
                <a:solidFill>
                  <a:prstClr val="black"/>
                </a:solidFill>
                <a:latin typeface="Times New Roman" panose="02020603050405020304" pitchFamily="18" charset="0"/>
                <a:cs typeface="Times New Roman" panose="02020603050405020304" pitchFamily="18" charset="0"/>
              </a:rPr>
              <a:t>630802</a:t>
            </a:r>
            <a:r>
              <a:rPr lang="tr-TR" dirty="0">
                <a:solidFill>
                  <a:prstClr val="black"/>
                </a:solidFill>
                <a:latin typeface="Times New Roman" panose="02020603050405020304" pitchFamily="18" charset="0"/>
                <a:cs typeface="Times New Roman" panose="02020603050405020304" pitchFamily="18" charset="0"/>
              </a:rPr>
              <a:t> kg plastik, </a:t>
            </a:r>
            <a:r>
              <a:rPr lang="tr-TR" b="1" dirty="0">
                <a:solidFill>
                  <a:prstClr val="black"/>
                </a:solidFill>
                <a:latin typeface="Times New Roman" panose="02020603050405020304" pitchFamily="18" charset="0"/>
                <a:cs typeface="Times New Roman" panose="02020603050405020304" pitchFamily="18" charset="0"/>
              </a:rPr>
              <a:t>2808997</a:t>
            </a:r>
            <a:r>
              <a:rPr lang="tr-TR" dirty="0">
                <a:solidFill>
                  <a:prstClr val="black"/>
                </a:solidFill>
                <a:latin typeface="Times New Roman" panose="02020603050405020304" pitchFamily="18" charset="0"/>
                <a:cs typeface="Times New Roman" panose="02020603050405020304" pitchFamily="18" charset="0"/>
              </a:rPr>
              <a:t> kg kağıt, </a:t>
            </a:r>
            <a:r>
              <a:rPr lang="tr-TR" b="1" dirty="0">
                <a:solidFill>
                  <a:prstClr val="black"/>
                </a:solidFill>
                <a:latin typeface="Times New Roman" panose="02020603050405020304" pitchFamily="18" charset="0"/>
                <a:cs typeface="Times New Roman" panose="02020603050405020304" pitchFamily="18" charset="0"/>
              </a:rPr>
              <a:t>131</a:t>
            </a:r>
            <a:r>
              <a:rPr lang="tr-TR" dirty="0">
                <a:solidFill>
                  <a:prstClr val="black"/>
                </a:solidFill>
                <a:latin typeface="Times New Roman" panose="02020603050405020304" pitchFamily="18" charset="0"/>
                <a:cs typeface="Times New Roman" panose="02020603050405020304" pitchFamily="18" charset="0"/>
              </a:rPr>
              <a:t> kg pil, </a:t>
            </a:r>
            <a:r>
              <a:rPr lang="tr-TR" b="1" dirty="0">
                <a:solidFill>
                  <a:prstClr val="black"/>
                </a:solidFill>
                <a:latin typeface="Times New Roman" panose="02020603050405020304" pitchFamily="18" charset="0"/>
                <a:cs typeface="Times New Roman" panose="02020603050405020304" pitchFamily="18" charset="0"/>
              </a:rPr>
              <a:t>510</a:t>
            </a:r>
            <a:r>
              <a:rPr lang="tr-TR" dirty="0">
                <a:solidFill>
                  <a:prstClr val="black"/>
                </a:solidFill>
                <a:latin typeface="Times New Roman" panose="02020603050405020304" pitchFamily="18" charset="0"/>
                <a:cs typeface="Times New Roman" panose="02020603050405020304" pitchFamily="18" charset="0"/>
              </a:rPr>
              <a:t> kg bitkisel atık yağ, </a:t>
            </a:r>
            <a:r>
              <a:rPr lang="tr-TR" b="1" dirty="0">
                <a:solidFill>
                  <a:prstClr val="black"/>
                </a:solidFill>
                <a:latin typeface="Times New Roman" panose="02020603050405020304" pitchFamily="18" charset="0"/>
                <a:cs typeface="Times New Roman" panose="02020603050405020304" pitchFamily="18" charset="0"/>
              </a:rPr>
              <a:t>2440</a:t>
            </a:r>
            <a:r>
              <a:rPr lang="tr-TR" dirty="0">
                <a:solidFill>
                  <a:prstClr val="black"/>
                </a:solidFill>
                <a:latin typeface="Times New Roman" panose="02020603050405020304" pitchFamily="18" charset="0"/>
                <a:cs typeface="Times New Roman" panose="02020603050405020304" pitchFamily="18" charset="0"/>
              </a:rPr>
              <a:t> kg metal,</a:t>
            </a:r>
            <a:r>
              <a:rPr lang="tr-TR" b="1" dirty="0">
                <a:solidFill>
                  <a:prstClr val="black"/>
                </a:solidFill>
                <a:latin typeface="Times New Roman" panose="02020603050405020304" pitchFamily="18" charset="0"/>
                <a:cs typeface="Times New Roman" panose="02020603050405020304" pitchFamily="18" charset="0"/>
              </a:rPr>
              <a:t> 1862</a:t>
            </a:r>
            <a:r>
              <a:rPr lang="tr-TR" dirty="0">
                <a:solidFill>
                  <a:prstClr val="black"/>
                </a:solidFill>
                <a:latin typeface="Times New Roman" panose="02020603050405020304" pitchFamily="18" charset="0"/>
                <a:cs typeface="Times New Roman" panose="02020603050405020304" pitchFamily="18" charset="0"/>
              </a:rPr>
              <a:t> kg atık cam toplanmıştır.</a:t>
            </a:r>
          </a:p>
          <a:p>
            <a:pPr lvl="0" defTabSz="457200" fontAlgn="base">
              <a:spcBef>
                <a:spcPct val="0"/>
              </a:spcBef>
              <a:spcAft>
                <a:spcPct val="0"/>
              </a:spcAft>
              <a:defRPr/>
            </a:pPr>
            <a:endParaRPr lang="tr-TR" sz="1600" dirty="0">
              <a:solidFill>
                <a:prstClr val="black"/>
              </a:solidFill>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defRPr/>
            </a:pPr>
            <a:endParaRPr kumimoji="0" lang="tr-TR"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90653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a:t>
            </a:r>
          </a:p>
        </p:txBody>
      </p:sp>
      <p:sp>
        <p:nvSpPr>
          <p:cNvPr id="8" name="Dikdörtgen 7"/>
          <p:cNvSpPr/>
          <p:nvPr/>
        </p:nvSpPr>
        <p:spPr>
          <a:xfrm>
            <a:off x="2454322" y="1823063"/>
            <a:ext cx="7560000" cy="34163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defRPr/>
            </a:pPr>
            <a:r>
              <a:rPr kumimoji="0" lang="tr-TR" alt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lang="tr-TR" altLang="tr-TR" dirty="0" smtClean="0">
                <a:solidFill>
                  <a:prstClr val="black"/>
                </a:solidFill>
                <a:latin typeface="Times New Roman" panose="02020603050405020304" pitchFamily="18" charset="0"/>
                <a:cs typeface="Times New Roman" panose="02020603050405020304" pitchFamily="18" charset="0"/>
              </a:rPr>
              <a:t>Atıkların </a:t>
            </a:r>
            <a:r>
              <a:rPr lang="tr-TR" altLang="tr-TR" dirty="0">
                <a:solidFill>
                  <a:prstClr val="black"/>
                </a:solidFill>
                <a:latin typeface="Times New Roman" panose="02020603050405020304" pitchFamily="18" charset="0"/>
                <a:cs typeface="Times New Roman" panose="02020603050405020304" pitchFamily="18" charset="0"/>
              </a:rPr>
              <a:t>geri dönüştürülmesi ile; </a:t>
            </a:r>
            <a:r>
              <a:rPr lang="tr-TR" altLang="tr-TR" b="1" dirty="0">
                <a:solidFill>
                  <a:prstClr val="black"/>
                </a:solidFill>
                <a:latin typeface="Times New Roman" panose="02020603050405020304" pitchFamily="18" charset="0"/>
                <a:cs typeface="Times New Roman" panose="02020603050405020304" pitchFamily="18" charset="0"/>
              </a:rPr>
              <a:t>( 2018-2023)</a:t>
            </a:r>
          </a:p>
          <a:p>
            <a:pPr lvl="0" fontAlgn="base">
              <a:spcBef>
                <a:spcPct val="0"/>
              </a:spcBef>
              <a:spcAft>
                <a:spcPct val="0"/>
              </a:spcAft>
              <a:defRPr/>
            </a:pPr>
            <a:r>
              <a:rPr lang="tr-TR" altLang="tr-TR" dirty="0">
                <a:solidFill>
                  <a:prstClr val="black"/>
                </a:solidFill>
                <a:latin typeface="Times New Roman" panose="02020603050405020304" pitchFamily="18" charset="0"/>
                <a:cs typeface="Times New Roman" panose="02020603050405020304" pitchFamily="18" charset="0"/>
              </a:rPr>
              <a:t>	</a:t>
            </a:r>
            <a:r>
              <a:rPr lang="tr-TR" altLang="tr-TR" b="1" dirty="0">
                <a:solidFill>
                  <a:prstClr val="black"/>
                </a:solidFill>
                <a:latin typeface="Times New Roman" panose="02020603050405020304" pitchFamily="18" charset="0"/>
                <a:cs typeface="Times New Roman" panose="02020603050405020304" pitchFamily="18" charset="0"/>
              </a:rPr>
              <a:t>59.623 adet </a:t>
            </a:r>
            <a:r>
              <a:rPr lang="tr-TR" altLang="tr-TR" dirty="0">
                <a:solidFill>
                  <a:prstClr val="black"/>
                </a:solidFill>
                <a:latin typeface="Times New Roman" panose="02020603050405020304" pitchFamily="18" charset="0"/>
                <a:cs typeface="Times New Roman" panose="02020603050405020304" pitchFamily="18" charset="0"/>
              </a:rPr>
              <a:t>ağaç, </a:t>
            </a:r>
            <a:r>
              <a:rPr lang="tr-TR" altLang="tr-TR" b="1" dirty="0">
                <a:solidFill>
                  <a:prstClr val="black"/>
                </a:solidFill>
                <a:latin typeface="Times New Roman" panose="02020603050405020304" pitchFamily="18" charset="0"/>
                <a:cs typeface="Times New Roman" panose="02020603050405020304" pitchFamily="18" charset="0"/>
              </a:rPr>
              <a:t>2.161.891 lt</a:t>
            </a:r>
            <a:r>
              <a:rPr lang="tr-TR" altLang="tr-TR" dirty="0">
                <a:solidFill>
                  <a:prstClr val="black"/>
                </a:solidFill>
                <a:latin typeface="Times New Roman" panose="02020603050405020304" pitchFamily="18" charset="0"/>
                <a:cs typeface="Times New Roman" panose="02020603050405020304" pitchFamily="18" charset="0"/>
              </a:rPr>
              <a:t> varil petrol ve </a:t>
            </a:r>
            <a:r>
              <a:rPr lang="tr-TR" altLang="tr-TR" b="1" dirty="0">
                <a:solidFill>
                  <a:prstClr val="black"/>
                </a:solidFill>
                <a:latin typeface="Times New Roman" panose="02020603050405020304" pitchFamily="18" charset="0"/>
                <a:cs typeface="Times New Roman" panose="02020603050405020304" pitchFamily="18" charset="0"/>
              </a:rPr>
              <a:t>19</a:t>
            </a:r>
            <a:r>
              <a:rPr lang="tr-TR" b="1" dirty="0">
                <a:solidFill>
                  <a:prstClr val="black"/>
                </a:solidFill>
                <a:latin typeface="Times New Roman" panose="02020603050405020304" pitchFamily="18" charset="0"/>
                <a:cs typeface="Times New Roman" panose="02020603050405020304" pitchFamily="18" charset="0"/>
              </a:rPr>
              <a:t>.238.975 </a:t>
            </a:r>
            <a:r>
              <a:rPr lang="tr-TR" altLang="tr-TR" b="1" dirty="0">
                <a:solidFill>
                  <a:prstClr val="black"/>
                </a:solidFill>
                <a:latin typeface="Times New Roman" panose="02020603050405020304" pitchFamily="18" charset="0"/>
                <a:cs typeface="Times New Roman" panose="02020603050405020304" pitchFamily="18" charset="0"/>
              </a:rPr>
              <a:t>kWh</a:t>
            </a:r>
            <a:r>
              <a:rPr lang="tr-TR" altLang="tr-TR" dirty="0">
                <a:solidFill>
                  <a:prstClr val="black"/>
                </a:solidFill>
                <a:latin typeface="Times New Roman" panose="02020603050405020304" pitchFamily="18" charset="0"/>
                <a:cs typeface="Times New Roman" panose="02020603050405020304" pitchFamily="18" charset="0"/>
              </a:rPr>
              <a:t> enerji tasarrufu, </a:t>
            </a:r>
            <a:r>
              <a:rPr lang="tr-TR" altLang="tr-TR" b="1" dirty="0">
                <a:solidFill>
                  <a:prstClr val="black"/>
                </a:solidFill>
                <a:latin typeface="Times New Roman" panose="02020603050405020304" pitchFamily="18" charset="0"/>
                <a:cs typeface="Times New Roman" panose="02020603050405020304" pitchFamily="18" charset="0"/>
              </a:rPr>
              <a:t>11.219 m3 </a:t>
            </a:r>
            <a:r>
              <a:rPr lang="tr-TR" altLang="tr-TR" dirty="0">
                <a:solidFill>
                  <a:prstClr val="black"/>
                </a:solidFill>
                <a:latin typeface="Times New Roman" panose="02020603050405020304" pitchFamily="18" charset="0"/>
                <a:cs typeface="Times New Roman" panose="02020603050405020304" pitchFamily="18" charset="0"/>
              </a:rPr>
              <a:t>atık depolama alanı tasarrufu, </a:t>
            </a:r>
            <a:r>
              <a:rPr lang="tr-TR" altLang="tr-TR" b="1" dirty="0">
                <a:solidFill>
                  <a:prstClr val="black"/>
                </a:solidFill>
                <a:latin typeface="Times New Roman" panose="02020603050405020304" pitchFamily="18" charset="0"/>
                <a:cs typeface="Times New Roman" panose="02020603050405020304" pitchFamily="18" charset="0"/>
              </a:rPr>
              <a:t>98.203</a:t>
            </a:r>
            <a:r>
              <a:rPr lang="tr-TR" b="1" dirty="0">
                <a:solidFill>
                  <a:prstClr val="black"/>
                </a:solidFill>
                <a:latin typeface="Times New Roman" panose="02020603050405020304" pitchFamily="18" charset="0"/>
                <a:cs typeface="Times New Roman" panose="02020603050405020304" pitchFamily="18" charset="0"/>
              </a:rPr>
              <a:t> m3 </a:t>
            </a:r>
            <a:r>
              <a:rPr lang="tr-TR" dirty="0">
                <a:solidFill>
                  <a:prstClr val="black"/>
                </a:solidFill>
                <a:latin typeface="Times New Roman" panose="02020603050405020304" pitchFamily="18" charset="0"/>
                <a:cs typeface="Times New Roman" panose="02020603050405020304" pitchFamily="18" charset="0"/>
              </a:rPr>
              <a:t>su tasarrufu, </a:t>
            </a:r>
            <a:r>
              <a:rPr lang="tr-TR" b="1" dirty="0">
                <a:solidFill>
                  <a:prstClr val="black"/>
                </a:solidFill>
                <a:latin typeface="Times New Roman" panose="02020603050405020304" pitchFamily="18" charset="0"/>
                <a:cs typeface="Times New Roman" panose="02020603050405020304" pitchFamily="18" charset="0"/>
              </a:rPr>
              <a:t>16 lt </a:t>
            </a:r>
            <a:r>
              <a:rPr lang="tr-TR" dirty="0">
                <a:solidFill>
                  <a:prstClr val="black"/>
                </a:solidFill>
                <a:latin typeface="Times New Roman" panose="02020603050405020304" pitchFamily="18" charset="0"/>
                <a:cs typeface="Times New Roman" panose="02020603050405020304" pitchFamily="18" charset="0"/>
              </a:rPr>
              <a:t>baz yağ, </a:t>
            </a:r>
            <a:r>
              <a:rPr lang="tr-TR" b="1" dirty="0">
                <a:solidFill>
                  <a:prstClr val="black"/>
                </a:solidFill>
                <a:latin typeface="Times New Roman" panose="02020603050405020304" pitchFamily="18" charset="0"/>
                <a:cs typeface="Times New Roman" panose="02020603050405020304" pitchFamily="18" charset="0"/>
              </a:rPr>
              <a:t>498 ton </a:t>
            </a:r>
            <a:r>
              <a:rPr lang="tr-TR" dirty="0">
                <a:solidFill>
                  <a:prstClr val="black"/>
                </a:solidFill>
                <a:latin typeface="Times New Roman" panose="02020603050405020304" pitchFamily="18" charset="0"/>
                <a:cs typeface="Times New Roman" panose="02020603050405020304" pitchFamily="18" charset="0"/>
              </a:rPr>
              <a:t>hammadde, </a:t>
            </a:r>
            <a:r>
              <a:rPr lang="tr-TR" b="1" dirty="0">
                <a:solidFill>
                  <a:prstClr val="black"/>
                </a:solidFill>
                <a:latin typeface="Times New Roman" panose="02020603050405020304" pitchFamily="18" charset="0"/>
                <a:cs typeface="Times New Roman" panose="02020603050405020304" pitchFamily="18" charset="0"/>
              </a:rPr>
              <a:t>45.618 lt </a:t>
            </a:r>
            <a:r>
              <a:rPr lang="tr-TR" dirty="0">
                <a:solidFill>
                  <a:prstClr val="black"/>
                </a:solidFill>
                <a:latin typeface="Times New Roman" panose="02020603050405020304" pitchFamily="18" charset="0"/>
                <a:cs typeface="Times New Roman" panose="02020603050405020304" pitchFamily="18" charset="0"/>
              </a:rPr>
              <a:t>biyodizel </a:t>
            </a:r>
            <a:r>
              <a:rPr lang="tr-TR" altLang="tr-TR" dirty="0">
                <a:solidFill>
                  <a:prstClr val="black"/>
                </a:solidFill>
                <a:latin typeface="Times New Roman" panose="02020603050405020304" pitchFamily="18" charset="0"/>
                <a:cs typeface="Times New Roman" panose="02020603050405020304" pitchFamily="18" charset="0"/>
              </a:rPr>
              <a:t>sağlanmış olup, </a:t>
            </a:r>
            <a:r>
              <a:rPr lang="tr-TR" altLang="tr-TR" b="1" dirty="0">
                <a:solidFill>
                  <a:prstClr val="black"/>
                </a:solidFill>
                <a:latin typeface="Times New Roman" panose="02020603050405020304" pitchFamily="18" charset="0"/>
                <a:cs typeface="Times New Roman" panose="02020603050405020304" pitchFamily="18" charset="0"/>
              </a:rPr>
              <a:t>666.129 kg </a:t>
            </a:r>
            <a:r>
              <a:rPr lang="tr-TR" altLang="tr-TR" dirty="0">
                <a:solidFill>
                  <a:prstClr val="black"/>
                </a:solidFill>
                <a:latin typeface="Times New Roman" panose="02020603050405020304" pitchFamily="18" charset="0"/>
                <a:cs typeface="Times New Roman" panose="02020603050405020304" pitchFamily="18" charset="0"/>
              </a:rPr>
              <a:t>sera gazı salınımı engellendi.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Sıfır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Atık Temel Seviye Belgesi Alan (Hizmet Binası İçin) </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10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Adet Belediye Bulunmaktadır. ( </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Nusaybin, Dargeçit, Yeşilli, Mazıdağı, Ömerli, Artuklu, Kızıltepe, Midyat ve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Savur </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Belediyeleri, Derik Belediyesi)</a:t>
            </a:r>
            <a:endPar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Toplamda Sıfır Atık Bilgi Sisteminde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1.299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Adet Temel Seviye Sıfır Atık Belge Başvurusu yapılmış olup </a:t>
            </a:r>
            <a:r>
              <a:rPr kumimoji="0" lang="tr-TR"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1.122</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Adet (Kurum/Kuruluş) Belge Almıştır</a:t>
            </a:r>
            <a:r>
              <a:rPr kumimoji="0" lang="tr-TR"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lang="tr-TR" dirty="0" smtClean="0">
                <a:solidFill>
                  <a:prstClr val="black"/>
                </a:solidFill>
                <a:latin typeface="Times New Roman" panose="02020603050405020304" pitchFamily="18" charset="0"/>
                <a:cs typeface="Times New Roman" panose="02020603050405020304" pitchFamily="18" charset="0"/>
              </a:rPr>
              <a:t>	</a:t>
            </a:r>
            <a:endPar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827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İL MÜDÜRLÜĞÜMÜZCE YAPILAN UYGULAMALAR</a:t>
            </a:r>
          </a:p>
        </p:txBody>
      </p:sp>
      <p:sp>
        <p:nvSpPr>
          <p:cNvPr id="8" name="Dikdörtgen 7"/>
          <p:cNvSpPr/>
          <p:nvPr/>
        </p:nvSpPr>
        <p:spPr>
          <a:xfrm>
            <a:off x="2454322" y="1823063"/>
            <a:ext cx="7560000" cy="452431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109537"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05/10/2021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tarihinde saat 14:00 te Atatürk Kültür Merkezi toplantı salonunda Sayın Valimiz Mahmut DEMİRTAŞ Başkanlığında İlimizde yer alan tüm Kamu Kurum Kuruluşu, 10 Belediye Başkanlığı, 10 İlçe Kaymakamlığında yer alan üst düzey idareciler ve STK’lar ile toplantı yapılmıştır.</a:t>
            </a: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9537"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18/10/2021-27/10/2021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tarihleri arasında 10 İlçe Kaymakamlıklarımız bünyesinde İlçede yer alan tüm Kamu Kurum ve Kuruluşlara Sıfır Atık hakkında eğitimler verilmiştir.</a:t>
            </a: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9537"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20.01.2021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tarihli MÇK Kararı ile İl Sıfır Atık Yönetim Sistemi Planı hazırlanarak onaylanmıştır.</a:t>
            </a: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9537"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İlimizde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yer alan tüm Eğitim Kurumlarında görevlendirilmiş Sıfır Atık yetkililerine Entegre Çevre Bilgi Sistemi ve Sıfır Atık Bilgi Sistemi hakkında eğitimler verildi.</a:t>
            </a:r>
          </a:p>
        </p:txBody>
      </p:sp>
    </p:spTree>
    <p:extLst>
      <p:ext uri="{BB962C8B-B14F-4D97-AF65-F5344CB8AC3E}">
        <p14:creationId xmlns:p14="http://schemas.microsoft.com/office/powerpoint/2010/main" val="2221151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İL MÜDÜRLÜĞÜMÜZCE YAPILAN UYGULAMALAR</a:t>
            </a:r>
          </a:p>
        </p:txBody>
      </p:sp>
      <p:sp>
        <p:nvSpPr>
          <p:cNvPr id="8" name="Dikdörtgen 7"/>
          <p:cNvSpPr/>
          <p:nvPr/>
        </p:nvSpPr>
        <p:spPr>
          <a:xfrm>
            <a:off x="2454321" y="1792978"/>
            <a:ext cx="7734707" cy="449353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109537"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 Kasım 2022 tarihinde Bakanlığımız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koordinesinde gerçekleştirilen ve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Müdürlüğümüzün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sahipliği yaptığı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etkinliğe Mardin Valimiz Sayın Mahmut Demirtaş, kurum temsilcileri, aileler ve yaklaşık 1000 çocuk katıldı.</a:t>
            </a:r>
            <a:b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Çevre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Müfettişleri Doğada Buluşuyor etkinliği ile çevre bilinciyle ilgili farkındalık oluşturmak, geri dönüşüm ile sıfır atık konularına dikkat çekildi. Etkinliğe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katılan çocuklara</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çevre müfettişi, sıfır atık ve doğa hakkında bilgiler verildi</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09537"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1459" y="3764842"/>
            <a:ext cx="3487421" cy="236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5447" y="3764842"/>
            <a:ext cx="3784887" cy="236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67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0"/>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ÇED VE ÇEVRE İZİNLERİ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ÇED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VE ÇEVRE İZİNLERİ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042870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0"/>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ÇED VE ÇEVRE İZİNLERİ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GFB ALAN İŞLETMELER</a:t>
            </a:r>
          </a:p>
        </p:txBody>
      </p:sp>
      <p:sp>
        <p:nvSpPr>
          <p:cNvPr id="8" name="Dikdörtgen 7"/>
          <p:cNvSpPr/>
          <p:nvPr/>
        </p:nvSpPr>
        <p:spPr>
          <a:xfrm>
            <a:off x="2462346" y="1522360"/>
            <a:ext cx="75600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YILI							       2017  2018  2019  2020   2021  2022 2023 TOPLAM</a:t>
            </a:r>
            <a:endParaRPr kumimoji="0" lang="tr-TR"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GFB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Alan Firma Sayısı Ek-1				  1	0	  3  	  1	  2	  3	0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GFB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Alan Firma Sayısı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Ek-2 				12	7	15	16	12	14	2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77</a:t>
            </a:r>
            <a:endPar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Dikdörtgen 8"/>
          <p:cNvSpPr/>
          <p:nvPr/>
        </p:nvSpPr>
        <p:spPr>
          <a:xfrm>
            <a:off x="2462346" y="2522369"/>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 İZNİ/LİSANSI ALAN İŞLETMELER</a:t>
            </a:r>
          </a:p>
        </p:txBody>
      </p:sp>
      <p:sp>
        <p:nvSpPr>
          <p:cNvPr id="10" name="Dikdörtgen 9"/>
          <p:cNvSpPr/>
          <p:nvPr/>
        </p:nvSpPr>
        <p:spPr>
          <a:xfrm>
            <a:off x="2462346" y="2974438"/>
            <a:ext cx="75600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YILI							       2017  2018  2019  2020   2021  2022 2023 TOPLAM</a:t>
            </a:r>
            <a:endParaRPr kumimoji="0" lang="tr-TR"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İzin Lisans Sayısı Ek-1					  1	  0	  0	  4	  1	  0	0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a:t>
            </a:r>
            <a:endPar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İzin Lisans Sayısı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Ek-2 					11	12	11	15	20	15	2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85</a:t>
            </a:r>
            <a:endPar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Dikdörtgen 10"/>
          <p:cNvSpPr/>
          <p:nvPr/>
        </p:nvSpPr>
        <p:spPr>
          <a:xfrm>
            <a:off x="2454322" y="3954938"/>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ÇEVRESEL ETKİ DEĞERLENDİRMESİ (ÇED) UYGULAMALARI</a:t>
            </a:r>
          </a:p>
        </p:txBody>
      </p:sp>
      <p:sp>
        <p:nvSpPr>
          <p:cNvPr id="12" name="Dikdörtgen 11"/>
          <p:cNvSpPr/>
          <p:nvPr/>
        </p:nvSpPr>
        <p:spPr>
          <a:xfrm>
            <a:off x="2454322" y="4407007"/>
            <a:ext cx="75600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YILI							       2017  2018  2019  2020   2021  2022 2023 TOPLAM</a:t>
            </a:r>
            <a:endParaRPr kumimoji="0" lang="tr-TR" sz="1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ÇED Olumlu						  3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6	4	  1	  2	0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17</a:t>
            </a:r>
            <a:endPar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ÇED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Gerekli Değildir					13	17	15	8   	22	23	6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100</a:t>
            </a:r>
            <a:endPar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o 2"/>
          <p:cNvGraphicFramePr>
            <a:graphicFrameLocks noGrp="1"/>
          </p:cNvGraphicFramePr>
          <p:nvPr>
            <p:extLst/>
          </p:nvPr>
        </p:nvGraphicFramePr>
        <p:xfrm>
          <a:off x="2462346" y="5219744"/>
          <a:ext cx="7560000" cy="396240"/>
        </p:xfrm>
        <a:graphic>
          <a:graphicData uri="http://schemas.openxmlformats.org/drawingml/2006/table">
            <a:tbl>
              <a:tblPr firstRow="1" bandRow="1">
                <a:tableStyleId>{5C22544A-7EE6-4342-B048-85BDC9FD1C3A}</a:tableStyleId>
              </a:tblPr>
              <a:tblGrid>
                <a:gridCol w="7560000">
                  <a:extLst>
                    <a:ext uri="{9D8B030D-6E8A-4147-A177-3AD203B41FA5}">
                      <a16:colId xmlns:a16="http://schemas.microsoft.com/office/drawing/2014/main" val="1983853955"/>
                    </a:ext>
                  </a:extLst>
                </a:gridCol>
              </a:tblGrid>
              <a:tr h="370840">
                <a:tc>
                  <a:txBody>
                    <a:bodyPr/>
                    <a:lstStyle/>
                    <a:p>
                      <a:pPr algn="ctr"/>
                      <a:r>
                        <a:rPr kumimoji="0" lang="tr-TR" sz="2000" b="1" i="0" u="none" strike="noStrike" kern="1200" cap="none" spc="0" normalizeH="0" baseline="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YETKİLİ EGZOZ GAZI EMİSYON ÖLÇÜM İSTASYONLARI</a:t>
                      </a:r>
                      <a:endParaRPr kumimoji="0" lang="tr-TR" sz="2000" b="1"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a:txBody>
                  <a:tcPr>
                    <a:solidFill>
                      <a:schemeClr val="tx1"/>
                    </a:solidFill>
                  </a:tcPr>
                </a:tc>
                <a:extLst>
                  <a:ext uri="{0D108BD9-81ED-4DB2-BD59-A6C34878D82A}">
                    <a16:rowId xmlns:a16="http://schemas.microsoft.com/office/drawing/2014/main" val="2911302537"/>
                  </a:ext>
                </a:extLst>
              </a:tr>
            </a:tbl>
          </a:graphicData>
        </a:graphic>
      </p:graphicFrame>
      <p:graphicFrame>
        <p:nvGraphicFramePr>
          <p:cNvPr id="4" name="Tablo 3"/>
          <p:cNvGraphicFramePr>
            <a:graphicFrameLocks noGrp="1"/>
          </p:cNvGraphicFramePr>
          <p:nvPr>
            <p:extLst/>
          </p:nvPr>
        </p:nvGraphicFramePr>
        <p:xfrm>
          <a:off x="2454322" y="5863542"/>
          <a:ext cx="7568024" cy="520633"/>
        </p:xfrm>
        <a:graphic>
          <a:graphicData uri="http://schemas.openxmlformats.org/drawingml/2006/table">
            <a:tbl>
              <a:tblPr firstRow="1" bandRow="1">
                <a:tableStyleId>{5C22544A-7EE6-4342-B048-85BDC9FD1C3A}</a:tableStyleId>
              </a:tblPr>
              <a:tblGrid>
                <a:gridCol w="7568024">
                  <a:extLst>
                    <a:ext uri="{9D8B030D-6E8A-4147-A177-3AD203B41FA5}">
                      <a16:colId xmlns:a16="http://schemas.microsoft.com/office/drawing/2014/main" val="1782507633"/>
                    </a:ext>
                  </a:extLst>
                </a:gridCol>
              </a:tblGrid>
              <a:tr h="52063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YILI							       2017  2018  2019  2020   2021  2022 2023 TOPLAM</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İstasyon Sayısı ( Aktif: 13) 				  1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2	1	  2	  0	0           </a:t>
                      </a:r>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a:t>
                      </a:r>
                    </a:p>
                  </a:txBody>
                  <a:tcPr>
                    <a:solidFill>
                      <a:schemeClr val="tx1"/>
                    </a:solidFill>
                  </a:tcPr>
                </a:tc>
                <a:extLst>
                  <a:ext uri="{0D108BD9-81ED-4DB2-BD59-A6C34878D82A}">
                    <a16:rowId xmlns:a16="http://schemas.microsoft.com/office/drawing/2014/main" val="1751671185"/>
                  </a:ext>
                </a:extLst>
              </a:tr>
            </a:tbl>
          </a:graphicData>
        </a:graphic>
      </p:graphicFrame>
    </p:spTree>
    <p:extLst>
      <p:ext uri="{BB962C8B-B14F-4D97-AF65-F5344CB8AC3E}">
        <p14:creationId xmlns:p14="http://schemas.microsoft.com/office/powerpoint/2010/main" val="168964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302625" y="1072143"/>
            <a:ext cx="8013469" cy="452431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ALTYAPI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VE KENTSEL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DÖNÜŞÜM HİZ.</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 ŞUBE MÜDÜRLÜĞÜ</a:t>
            </a: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3000381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KENTSEL DÖNÜŞÜM UYGULAMALARI</a:t>
            </a:r>
          </a:p>
        </p:txBody>
      </p:sp>
      <p:sp>
        <p:nvSpPr>
          <p:cNvPr id="10" name="Dikdörtgen 9"/>
          <p:cNvSpPr/>
          <p:nvPr/>
        </p:nvSpPr>
        <p:spPr>
          <a:xfrm>
            <a:off x="2454322" y="1741756"/>
            <a:ext cx="756000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 GENELİ RİSKLİ YAPI BİLGİLERİ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2013-2023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Yılları)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Yapı Sayısı (Onaylanan)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Konut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Adedi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2289</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İş Yeri Adedi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1291</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Toplam Bağımsız Bölüm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3580</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Yıkılan Binası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1180</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Yıkılan Konut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2123</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Yıkılan İşyeri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1129</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Yıkılan Toplam Bağımsız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3252</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Kapsam Dışına Alınan Bina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13</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63887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9450" y="1058692"/>
            <a:ext cx="7200000" cy="50400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İL MÜDÜRLÜĞÜMÜZ</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6" name="Dikdörtgen 5"/>
          <p:cNvSpPr/>
          <p:nvPr/>
        </p:nvSpPr>
        <p:spPr>
          <a:xfrm>
            <a:off x="2579450" y="1761003"/>
            <a:ext cx="720000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Müdürlüğümüz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164</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personel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sınıfı İl Müdürlüğü olarak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862.757</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nüfuslu,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8.891 km</a:t>
            </a:r>
            <a:r>
              <a:rPr kumimoji="0" lang="tr-TR" sz="1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yüz ölçümüne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sahip) hizmet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vermektedir.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 Müdürlüğümüze ait;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Oda ve 30 yataklı misafirhane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bulunmaktadır.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 Müdürlüğümüzde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Resmi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Kiralık</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Kızıltepe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Midyat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adet resmi araç olmak üzere,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Hizmet Aracı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bulunmaktadır. </a:t>
            </a:r>
          </a:p>
        </p:txBody>
      </p:sp>
    </p:spTree>
    <p:extLst>
      <p:ext uri="{BB962C8B-B14F-4D97-AF65-F5344CB8AC3E}">
        <p14:creationId xmlns:p14="http://schemas.microsoft.com/office/powerpoint/2010/main" val="4249370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2454322" y="1732128"/>
            <a:ext cx="756000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 GENELİ RİSKLİ YAPI KİRA YARDIM BİLGİLERİ</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Yılı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Kira </a:t>
            </a:r>
            <a:r>
              <a:rPr kumimoji="0" lang="tr-T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Tutarı</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2013-2022</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27.786.704,65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2023 (Ocak-</a:t>
            </a:r>
            <a:r>
              <a:rPr lang="tr-TR" dirty="0" smtClean="0">
                <a:solidFill>
                  <a:prstClr val="black"/>
                </a:solidFill>
                <a:latin typeface="Times New Roman" panose="02020603050405020304" pitchFamily="18" charset="0"/>
                <a:cs typeface="Times New Roman" panose="02020603050405020304" pitchFamily="18" charset="0"/>
              </a:rPr>
              <a:t>Şubat</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642.826,82 TL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TOPLAM</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b="1" dirty="0" smtClean="0">
                <a:solidFill>
                  <a:prstClr val="black"/>
                </a:solidFill>
                <a:latin typeface="Times New Roman" panose="02020603050405020304" pitchFamily="18" charset="0"/>
                <a:cs typeface="Times New Roman" panose="02020603050405020304" pitchFamily="18" charset="0"/>
              </a:rPr>
              <a:t>2</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8.429.531,50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NUSAYBİN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 KİRA YARDIM BİLGİLERİ</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Yılı</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Kira </a:t>
            </a:r>
            <a:r>
              <a:rPr kumimoji="0" lang="tr-TR"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Tutarı</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2017									39.438.265,00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2018									83.369.580,00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2019									10.464.736,91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2020-2021(Ek Kira</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23.861.284,20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TOPLAM</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157.133.866,11  TL</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Dikdörtgen 7"/>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KENTSEL DÖNÜŞÜM UYGULAMALARI</a:t>
            </a:r>
          </a:p>
        </p:txBody>
      </p:sp>
    </p:spTree>
    <p:extLst>
      <p:ext uri="{BB962C8B-B14F-4D97-AF65-F5344CB8AC3E}">
        <p14:creationId xmlns:p14="http://schemas.microsoft.com/office/powerpoint/2010/main" val="177050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1518456" y="1732128"/>
            <a:ext cx="9604871"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tr-TR"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İlimiz </a:t>
            </a:r>
            <a:r>
              <a:rPr kumimoji="0" lang="tr-TR" sz="18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Artukl</a:t>
            </a:r>
            <a:endParaRPr kumimoji="0" lang="tr-TR"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endParaRPr kumimoji="0" lang="tr-TR"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endParaRPr kumimoji="0" lang="tr-TR"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1. İlimiz Artuklu nde </a:t>
            </a: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yer alan Ensar ve Saraçoğlu Mahalleleri 39,69 hektarlık alan, 02/07/2013 tarih ve 2013/5095 sayılı Bakanlar Kurulu Kararı ile “Riskli Alan” ilan edilmiştir. Söz konusu Riskli Alanda yapılacak tespit, etüt, planlama, projelendirme ve uygulamalar ile ilgili olarak Bakanlığımız Makam Olur’u ile </a:t>
            </a:r>
            <a:r>
              <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Büyükşehir Belediye Başkanlığı yetkilendirilmiştir. Şuan itibarı ile herhangi bir yıkım ve yapım süreci başlanamamıştır.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İlimiz Nusaybin </a:t>
            </a:r>
            <a:r>
              <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sınırları içinde bulunan yaklaşık 785,91 hektarlık alan, 07/09/2016 tarih ve 2016/9141 sayılı Bakanlar Kurulu Kararı ile “Riskli Alan” ilan edilmiştir. Söz konusu alanda Bakanlığımızın talebi ile TOKİ Başkanlığınca yaptırılan toplam 5.051 konut ve 514 işyerlerinin dağıtımı yapılarak 5.042 adet konut ve </a:t>
            </a:r>
            <a:r>
              <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501 </a:t>
            </a: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adet işyeri hak sahiplerine teslim edilmiştir.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İlimiz, Yeşilli </a:t>
            </a:r>
            <a:r>
              <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sınırları içinde bulunan yaklaşık 6,6 hektarlık alan, 26/09/2016 tarih ve 2016/9283 sayılı Bakanlar Kurulu Kararı ile “Riskli Alan” ilan edilmiştir. Söz konusu Riskli Alanda yapılacak uygulamalar ile ilgili olarak Bakanlığımız Makam Olur’u ile Yeşilli Belediye Başkanlığı yetkilendirilmiştir. TOKİ Başkanlığı tarafından Ağustos 2022 tarihinde Riskli Alanda taşınmazı bulunan hak sahipleri için 190 konutun ihalesi yapılmıştır.</a:t>
            </a:r>
          </a:p>
        </p:txBody>
      </p:sp>
      <p:sp>
        <p:nvSpPr>
          <p:cNvPr id="8" name="Dikdörtgen 7"/>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İLİMİZDE RİSKLİ ALAN İLAN EDİLEN YERLER</a:t>
            </a:r>
          </a:p>
        </p:txBody>
      </p:sp>
      <p:sp>
        <p:nvSpPr>
          <p:cNvPr id="16" name="Dikdörtgen 15"/>
          <p:cNvSpPr/>
          <p:nvPr/>
        </p:nvSpPr>
        <p:spPr>
          <a:xfrm>
            <a:off x="1554322" y="3530413"/>
            <a:ext cx="9533140" cy="36933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7" name="Dikdörtgen 16"/>
          <p:cNvSpPr/>
          <p:nvPr/>
        </p:nvSpPr>
        <p:spPr>
          <a:xfrm>
            <a:off x="9229050" y="2895220"/>
            <a:ext cx="170336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Yeşilli  Gül ve Tepebaşı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Mahalleleri Riskli </a:t>
            </a:r>
            <a:r>
              <a:rPr kumimoji="0" lang="tr-TR" sz="1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Alan Sınırı</a:t>
            </a:r>
          </a:p>
        </p:txBody>
      </p:sp>
      <p:sp>
        <p:nvSpPr>
          <p:cNvPr id="18" name="Dikdörtgen 17"/>
          <p:cNvSpPr/>
          <p:nvPr/>
        </p:nvSpPr>
        <p:spPr>
          <a:xfrm>
            <a:off x="1554322" y="2856088"/>
            <a:ext cx="1648715"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Artuklu  Ensar 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Saraçoğlu Mahalleleri </a:t>
            </a:r>
            <a:endParaRPr kumimoji="0" lang="tr-TR" sz="1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9" name="Dikdörtgen 18"/>
          <p:cNvSpPr/>
          <p:nvPr/>
        </p:nvSpPr>
        <p:spPr>
          <a:xfrm>
            <a:off x="5509749" y="2886290"/>
            <a:ext cx="1622284"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Nusaybin  Riskli Alan</a:t>
            </a:r>
            <a:endParaRPr kumimoji="0" lang="tr-TR" sz="1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2" descr="Ensar Sarc"/>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322" y="1806290"/>
            <a:ext cx="180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892" y="1806290"/>
            <a:ext cx="180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Yeşilli"/>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9050" y="1815220"/>
            <a:ext cx="180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34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2454323" y="1732128"/>
            <a:ext cx="7560000" cy="28931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Dikdörtgen 7"/>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Arial" panose="020B0604020202020204" pitchFamily="34" charset="0"/>
              </a:rPr>
              <a:t>NUSAYBİN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Arial" panose="020B0604020202020204" pitchFamily="34" charset="0"/>
              </a:rPr>
              <a:t> KENTSEL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Arial" panose="020B0604020202020204" pitchFamily="34" charset="0"/>
              </a:rPr>
              <a:t>DÖNÜŞÜM AŞAMALARI</a:t>
            </a:r>
          </a:p>
        </p:txBody>
      </p:sp>
      <p:sp>
        <p:nvSpPr>
          <p:cNvPr id="16" name="Dikdörtgen 15"/>
          <p:cNvSpPr/>
          <p:nvPr/>
        </p:nvSpPr>
        <p:spPr>
          <a:xfrm>
            <a:off x="1554322" y="3530413"/>
            <a:ext cx="9533140" cy="36933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6" name="Metin kutusu 25"/>
          <p:cNvSpPr txBox="1"/>
          <p:nvPr/>
        </p:nvSpPr>
        <p:spPr>
          <a:xfrm>
            <a:off x="2830303" y="1993501"/>
            <a:ext cx="25995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KENTSEL DÖNÜŞÜM ÖNCESİ </a:t>
            </a:r>
          </a:p>
        </p:txBody>
      </p:sp>
      <p:sp>
        <p:nvSpPr>
          <p:cNvPr id="27" name="Metin kutusu 26"/>
          <p:cNvSpPr txBox="1"/>
          <p:nvPr/>
        </p:nvSpPr>
        <p:spPr>
          <a:xfrm>
            <a:off x="6823458" y="1972600"/>
            <a:ext cx="286445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052F61">
                    <a:lumMod val="50000"/>
                  </a:srgbClr>
                </a:solidFill>
                <a:effectLst/>
                <a:uLnTx/>
                <a:uFillTx/>
                <a:latin typeface="Calibri" pitchFamily="34" charset="0"/>
                <a:ea typeface="+mn-ea"/>
                <a:cs typeface="Calibri" pitchFamily="34" charset="0"/>
              </a:rPr>
              <a:t>KENTSEL DÖNÜŞÜM SONRASI</a:t>
            </a:r>
          </a:p>
        </p:txBody>
      </p:sp>
      <p:pic>
        <p:nvPicPr>
          <p:cNvPr id="28" name="Resim 2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635683" y="2311154"/>
            <a:ext cx="3240000" cy="2160000"/>
          </a:xfrm>
          <a:prstGeom prst="rect">
            <a:avLst/>
          </a:prstGeom>
        </p:spPr>
      </p:pic>
      <p:pic>
        <p:nvPicPr>
          <p:cNvPr id="29" name="Resim 28"/>
          <p:cNvPicPr>
            <a:picLocks/>
          </p:cNvPicPr>
          <p:nvPr/>
        </p:nvPicPr>
        <p:blipFill>
          <a:blip r:embed="rId5">
            <a:extLst>
              <a:ext uri="{28A0092B-C50C-407E-A947-70E740481C1C}">
                <a14:useLocalDpi xmlns:a14="http://schemas.microsoft.com/office/drawing/2010/main" val="0"/>
              </a:ext>
            </a:extLst>
          </a:blip>
          <a:stretch>
            <a:fillRect/>
          </a:stretch>
        </p:blipFill>
        <p:spPr>
          <a:xfrm>
            <a:off x="2568914" y="2311154"/>
            <a:ext cx="3240000" cy="2160000"/>
          </a:xfrm>
          <a:prstGeom prst="rect">
            <a:avLst/>
          </a:prstGeom>
        </p:spPr>
      </p:pic>
    </p:spTree>
    <p:extLst>
      <p:ext uri="{BB962C8B-B14F-4D97-AF65-F5344CB8AC3E}">
        <p14:creationId xmlns:p14="http://schemas.microsoft.com/office/powerpoint/2010/main" val="1290886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2454323" y="1732128"/>
            <a:ext cx="7560000" cy="28931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Dikdörtgen 7"/>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Arial" panose="020B0604020202020204" pitchFamily="34" charset="0"/>
              </a:rPr>
              <a:t>NUSAYBİN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Arial" panose="020B0604020202020204" pitchFamily="34" charset="0"/>
              </a:rPr>
              <a:t> KENTSEL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Arial" panose="020B0604020202020204" pitchFamily="34" charset="0"/>
              </a:rPr>
              <a:t>DÖNÜŞÜM AŞAMALARI</a:t>
            </a:r>
          </a:p>
        </p:txBody>
      </p:sp>
      <p:sp>
        <p:nvSpPr>
          <p:cNvPr id="16" name="Dikdörtgen 15"/>
          <p:cNvSpPr/>
          <p:nvPr/>
        </p:nvSpPr>
        <p:spPr>
          <a:xfrm>
            <a:off x="1554322" y="3530413"/>
            <a:ext cx="9533140" cy="36933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6" name="Metin kutusu 25"/>
          <p:cNvSpPr txBox="1"/>
          <p:nvPr/>
        </p:nvSpPr>
        <p:spPr>
          <a:xfrm>
            <a:off x="2830303" y="1993501"/>
            <a:ext cx="25995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KENTSEL DÖNÜŞÜM ÖNCESİ </a:t>
            </a:r>
          </a:p>
        </p:txBody>
      </p:sp>
      <p:sp>
        <p:nvSpPr>
          <p:cNvPr id="27" name="Metin kutusu 26"/>
          <p:cNvSpPr txBox="1"/>
          <p:nvPr/>
        </p:nvSpPr>
        <p:spPr>
          <a:xfrm>
            <a:off x="6823458" y="1972600"/>
            <a:ext cx="286445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052F61">
                    <a:lumMod val="50000"/>
                  </a:srgbClr>
                </a:solidFill>
                <a:effectLst/>
                <a:uLnTx/>
                <a:uFillTx/>
                <a:latin typeface="Calibri" pitchFamily="34" charset="0"/>
                <a:ea typeface="+mn-ea"/>
                <a:cs typeface="Calibri" pitchFamily="34" charset="0"/>
              </a:rPr>
              <a:t>KENTSEL DÖNÜŞÜM SONRASI</a:t>
            </a:r>
          </a:p>
        </p:txBody>
      </p:sp>
      <p:pic>
        <p:nvPicPr>
          <p:cNvPr id="13" name="Resim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568082" y="2311154"/>
            <a:ext cx="3240000" cy="2160000"/>
          </a:xfrm>
          <a:prstGeom prst="rect">
            <a:avLst/>
          </a:prstGeom>
        </p:spPr>
      </p:pic>
      <p:pic>
        <p:nvPicPr>
          <p:cNvPr id="14" name="Resim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35683" y="2332055"/>
            <a:ext cx="3240000" cy="2160000"/>
          </a:xfrm>
          <a:prstGeom prst="rect">
            <a:avLst/>
          </a:prstGeom>
        </p:spPr>
      </p:pic>
    </p:spTree>
    <p:extLst>
      <p:ext uri="{BB962C8B-B14F-4D97-AF65-F5344CB8AC3E}">
        <p14:creationId xmlns:p14="http://schemas.microsoft.com/office/powerpoint/2010/main" val="3352533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2454323" y="1732128"/>
            <a:ext cx="756000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bulunan yapı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10.864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bulunan bağımsız bölüm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23.560</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yıkılan toplam yapı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3.730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yıkılan toplam bağımsız bölüm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sayısı</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6.503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yapı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334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konut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5.051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işyeri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514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okul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Cami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taziye evi sayısı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Riskli alanda yapılan toplam bağımsız bölüm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sayısı</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5.580 adet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Yapımı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devam eden İş Merkezindeki İşyeri sayısı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52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a:t>
            </a:r>
          </a:p>
        </p:txBody>
      </p:sp>
      <p:sp>
        <p:nvSpPr>
          <p:cNvPr id="8" name="Dikdörtgen 7"/>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NUSAYBİN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 RİSKLİ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ALAN GENEL BİLGİLERİ</a:t>
            </a:r>
          </a:p>
        </p:txBody>
      </p:sp>
      <p:sp>
        <p:nvSpPr>
          <p:cNvPr id="16" name="Dikdörtgen 15"/>
          <p:cNvSpPr/>
          <p:nvPr/>
        </p:nvSpPr>
        <p:spPr>
          <a:xfrm>
            <a:off x="1554322" y="3530413"/>
            <a:ext cx="9533140" cy="36933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96383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2454322" y="2114641"/>
            <a:ext cx="7560000" cy="16004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1-Midyat ,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Acırlı, Budaklı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 Ortaçarşı Mahalleleri.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K.D.G.A</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:25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2-Dargeçit , </a:t>
            </a:r>
            <a:r>
              <a:rPr kumimoji="0" lang="tr-TR"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Kumdere</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Mahallesi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K.D.G.A.     						:19,22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Midyat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Acırlı, Akçakaya, Bağlar, Işıklar ve Ulucami Mahallesi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K.D.G.A.	:49,88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Artuklu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Acar, Nur, Yalım Mahalleleri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K.D.G.A						:37,23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p:txBody>
      </p:sp>
      <p:sp>
        <p:nvSpPr>
          <p:cNvPr id="8" name="Dikdörtgen 7"/>
          <p:cNvSpPr/>
          <p:nvPr/>
        </p:nvSpPr>
        <p:spPr>
          <a:xfrm>
            <a:off x="2454322" y="1072144"/>
            <a:ext cx="75600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Tw Cen MT" panose="020B0602020104020603" pitchFamily="34" charset="0"/>
                <a:ea typeface="Times New Roman"/>
                <a:cs typeface="Times New Roman"/>
              </a:rPr>
              <a:t>İLİMİZDE KENTSEL </a:t>
            </a:r>
            <a:r>
              <a:rPr kumimoji="0" lang="tr-TR" sz="2000" b="1" i="0" u="none"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a:rPr>
              <a:t>DÖNÜŞÜM VE GELİŞİM (KDGPA) </a:t>
            </a:r>
            <a:endParaRPr kumimoji="0" lang="tr-TR" sz="2000" b="1" i="0" u="none" strike="noStrike" kern="1200" cap="none" spc="0" normalizeH="0" baseline="0" noProof="0" dirty="0" smtClean="0">
              <a:ln>
                <a:noFill/>
              </a:ln>
              <a:solidFill>
                <a:prstClr val="black"/>
              </a:solidFill>
              <a:effectLst/>
              <a:uLnTx/>
              <a:uFillTx/>
              <a:latin typeface="Tw Cen MT" panose="020B0602020104020603" pitchFamily="34" charset="0"/>
              <a:ea typeface="Times New Roma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Tw Cen MT" panose="020B0602020104020603" pitchFamily="34" charset="0"/>
                <a:ea typeface="Times New Roman"/>
                <a:cs typeface="Times New Roman"/>
              </a:rPr>
              <a:t>ALANLARI</a:t>
            </a:r>
            <a:endParaRPr kumimoji="0" lang="tr-TR" sz="2000" b="1" i="0" u="none"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a:endParaRPr>
          </a:p>
        </p:txBody>
      </p:sp>
      <p:sp>
        <p:nvSpPr>
          <p:cNvPr id="16" name="Dikdörtgen 15"/>
          <p:cNvSpPr/>
          <p:nvPr/>
        </p:nvSpPr>
        <p:spPr>
          <a:xfrm>
            <a:off x="1554322" y="3530413"/>
            <a:ext cx="9533140" cy="36933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54870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RİSKLİ YAPI FAALİYETLERİ</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 </a:t>
            </a:r>
            <a:r>
              <a:rPr kumimoji="0" lang="tr-TR"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(Genel İcmal  2013-2022 (Eylül</a:t>
            </a:r>
            <a:r>
              <a:rPr kumimoji="0" lang="tr-TR"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10" name="Dikdörtgen 9"/>
          <p:cNvSpPr/>
          <p:nvPr/>
        </p:nvSpPr>
        <p:spPr>
          <a:xfrm>
            <a:off x="2454323" y="1732128"/>
            <a:ext cx="75600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Nusaybin ,  Akçatarla, Çağlar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Çatalözü Mahalleleri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R.Y. Alanı 	430,30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Midyat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Ortaçarşı Mahallesi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23,39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Midyat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Ortaçarşı </a:t>
            </a:r>
            <a:r>
              <a:rPr kumimoji="0" lang="tr-TR"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Mahallesi</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Köşk Meydanı</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0,80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Midyat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Yeni Mahallesi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0,13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Artuklu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Acar Mahallesi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2,12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Artuklu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Akbağ Mahallesi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39,25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Kızıltepe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Acar, Yenikent Mahalleleri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26,40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Yeşilli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Gül ve Tepebaşı Mahalleleri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2,65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Yeşilli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Gül ve Tepebaşı Mahalleleri R.Y. Alanı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3,95 ha</a:t>
            </a:r>
            <a:endPar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Dikdörtgen 7"/>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İLİMİZDE REZERV YAPI ALANI İLAN EDİLEN YERLER</a:t>
            </a:r>
          </a:p>
        </p:txBody>
      </p:sp>
      <p:sp>
        <p:nvSpPr>
          <p:cNvPr id="16" name="Dikdörtgen 15"/>
          <p:cNvSpPr/>
          <p:nvPr/>
        </p:nvSpPr>
        <p:spPr>
          <a:xfrm>
            <a:off x="1554322" y="3530413"/>
            <a:ext cx="9533140" cy="36933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61051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İMAR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VE PLANLAMA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603770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MARDİN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İLİ İMAR DURUMU</a:t>
            </a:r>
          </a:p>
        </p:txBody>
      </p:sp>
      <p:sp>
        <p:nvSpPr>
          <p:cNvPr id="8" name="Dikdörtgen 7"/>
          <p:cNvSpPr/>
          <p:nvPr/>
        </p:nvSpPr>
        <p:spPr>
          <a:xfrm>
            <a:off x="2454322" y="1780253"/>
            <a:ext cx="7560000" cy="47705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İlimiz, 2012 yılında yayımlanan 6360 sayılı </a:t>
            </a:r>
            <a:r>
              <a:rPr kumimoji="0" lang="tr-TR"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Dört İlde Büyükşehir Belediyesi ve Yirmi Yedi İlçe Kurulması İle Bazı Kanun ve Kanun Hükmünde Kararnamelerde Değişiklik Yapılmasına Dair Kanun’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 resmi olarak ‘Büyükşehir’ olma statüsü kazanmış olup 2014 yılında da fiili olarak  kurum ve kuruluşların yasal ve yönetsel çerçeveye dayalı olarak yetki, görev dağılımında  değişiklikler olmuştur.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İl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sınırları içerisinde on ilçe (Artuklu, Midyat, Nusaybin, Kızıltepe, Ömerli, Savur, Mazıdağı, Yeşilli, Dargeçit, Derik) bulunmaktadır.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Artuklu</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İlçesinde,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06/09/2022 tarih ve 2013/85 sayılı Mülga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Belediye Meclisi onaylı 1/1000 ölçekli Artuklu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İlave-Revizyon Uygulama İmar Planı kullanılmaktadır.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Kızıltepe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İlçesinde,</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18/12/2018 tarih ve 634 sayılı Encümen Kararı onaylı 1/5000 Ölçekli Kızıltepe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İlave-Revizyon Nazım İmar Planı ve 1/1000 Ölçekli Kızıltepe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İlave-Revizyon Uygulama imar planları kullanılmaktadır.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Nusaybin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İlçesinde,</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25/12/2018 tarih ve 645 sayılı Encümen Kararı onaylı 1/5000 Ölçekli Nusaybin İlave-Revizyon Nazım İmar Planı ve 1/1000 Ölçekli Revizyon Uygulama İmar Planı kullanılmaktadır.</a:t>
            </a:r>
          </a:p>
        </p:txBody>
      </p:sp>
    </p:spTree>
    <p:extLst>
      <p:ext uri="{BB962C8B-B14F-4D97-AF65-F5344CB8AC3E}">
        <p14:creationId xmlns:p14="http://schemas.microsoft.com/office/powerpoint/2010/main" val="3748991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MARDİN İLİ İMAR DURUMU</a:t>
            </a:r>
          </a:p>
        </p:txBody>
      </p:sp>
      <p:sp>
        <p:nvSpPr>
          <p:cNvPr id="8" name="Dikdörtgen 7"/>
          <p:cNvSpPr/>
          <p:nvPr/>
        </p:nvSpPr>
        <p:spPr>
          <a:xfrm>
            <a:off x="2454322" y="1780253"/>
            <a:ext cx="756000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Midyat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İlçesinde,</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2010 yılına ait yürürlükteki 1/5000 ölçekli Nazım ve 1/1000 ölçekli Uygulama İmar Planlarını kullanmaktadır.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Yeşilli</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İlçesinde,</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Derik, Mazıdağı ve Ömerli İlçelerinde 2018 ve 2019 yılına ait güncel 1/5000 ölçekli Nazım İmar Planları ile 1/1000 ölçekli Uygulama İmar Planları kullanılmaktadır.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Dargeçit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İlçesinde,</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gerekçe raporunda belirtildiği üzere 2019 yılı onaylı imar planlarının kentin sorunlarını çözümler nitelikte olmadığı, donatı alanlarının yetersizliği ve özellikle imar uygulamalarında yaşanan sıkıntılar sebebiyle 2021 yılında Büyükşehir Belediye Meclisi onaylı 1/5000 Ölçekli Revizyon Nazım İmar Planı ve Dargeçit İlçe Belediye Meclisi onaylı 1/1000 ölçekli Uygulama İmar Planı ile yeniden revizyona gitmiştir.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Ömerli,Yeşilli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Mazıdağı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İlçeleri de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Dargeçit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 benzer nitelikte sorunları gerekçe göstererek imar planlarını revizyona götürme hazırlığı içerisindedir.</a:t>
            </a:r>
          </a:p>
        </p:txBody>
      </p:sp>
    </p:spTree>
    <p:extLst>
      <p:ext uri="{BB962C8B-B14F-4D97-AF65-F5344CB8AC3E}">
        <p14:creationId xmlns:p14="http://schemas.microsoft.com/office/powerpoint/2010/main" val="291131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9450" y="1058692"/>
            <a:ext cx="7200000" cy="50443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İL MÜDÜRLÜĞÜMÜZ</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591" y="2165684"/>
            <a:ext cx="5452449" cy="4086333"/>
          </a:xfrm>
          <a:prstGeom prst="rect">
            <a:avLst/>
          </a:prstGeom>
          <a:ln>
            <a:noFill/>
          </a:ln>
          <a:effectLst>
            <a:outerShdw blurRad="190500" algn="tl" rotWithShape="0">
              <a:srgbClr val="000000">
                <a:alpha val="70000"/>
              </a:srgbClr>
            </a:outerShdw>
          </a:effec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798" y="2165684"/>
            <a:ext cx="5663665" cy="40762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8140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ŞUBEMİZCE YAPILAN İŞ VE İŞLEMLER</a:t>
            </a:r>
          </a:p>
        </p:txBody>
      </p:sp>
      <p:sp>
        <p:nvSpPr>
          <p:cNvPr id="11" name="Dikdörtgen 10"/>
          <p:cNvSpPr/>
          <p:nvPr/>
        </p:nvSpPr>
        <p:spPr>
          <a:xfrm>
            <a:off x="2454321" y="1780253"/>
            <a:ext cx="7768465"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kumimoji="0" lang="tr-TR"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sz="1400" b="1" u="sng" dirty="0">
                <a:latin typeface="Times New Roman" panose="02020603050405020304" pitchFamily="18" charset="0"/>
                <a:cs typeface="Times New Roman" panose="02020603050405020304" pitchFamily="18" charset="0"/>
              </a:rPr>
              <a:t>İş ve İşlemler </a:t>
            </a:r>
            <a:r>
              <a:rPr lang="tr-TR" sz="1400" b="1" dirty="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	              </a:t>
            </a:r>
            <a:r>
              <a:rPr lang="tr-TR" sz="1400" b="1" u="sng" dirty="0" smtClean="0">
                <a:latin typeface="Times New Roman" panose="02020603050405020304" pitchFamily="18" charset="0"/>
                <a:cs typeface="Times New Roman" panose="02020603050405020304" pitchFamily="18" charset="0"/>
              </a:rPr>
              <a:t>2023 </a:t>
            </a:r>
            <a:r>
              <a:rPr lang="tr-TR" sz="1400" b="1" u="sng" dirty="0">
                <a:latin typeface="Times New Roman" panose="02020603050405020304" pitchFamily="18" charset="0"/>
                <a:cs typeface="Times New Roman" panose="02020603050405020304" pitchFamily="18" charset="0"/>
              </a:rPr>
              <a:t>Yılı</a:t>
            </a:r>
          </a:p>
          <a:p>
            <a:pPr marL="285750" indent="-285750" algn="just">
              <a:buFont typeface="Wingdings" panose="05000000000000000000" pitchFamily="2" charset="2"/>
              <a:buChar char="Ø"/>
            </a:pPr>
            <a:endParaRPr lang="tr-TR"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Kurum Görüşleri (1/100.000 ÇDP, İmar Barışı,)	</a:t>
            </a:r>
            <a:r>
              <a:rPr lang="tr-TR" sz="1400" dirty="0" smtClean="0">
                <a:latin typeface="Times New Roman" panose="02020603050405020304" pitchFamily="18" charset="0"/>
                <a:cs typeface="Times New Roman" panose="02020603050405020304" pitchFamily="18" charset="0"/>
              </a:rPr>
              <a:t>		492</a:t>
            </a:r>
            <a:endParaRPr lang="tr-TR"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Harita İşleri (İmar Planı, Plankote, İfraz, Tevhid, v.b.)	</a:t>
            </a:r>
            <a:r>
              <a:rPr lang="tr-TR" sz="1400" dirty="0" smtClean="0">
                <a:latin typeface="Times New Roman" panose="02020603050405020304" pitchFamily="18" charset="0"/>
                <a:cs typeface="Times New Roman" panose="02020603050405020304" pitchFamily="18" charset="0"/>
              </a:rPr>
              <a:t>		    -</a:t>
            </a:r>
            <a:endParaRPr lang="tr-TR"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Jeolojik Etüt Raporlarının İncelenmesi, Onaylanması ve Diğer İşlemler </a:t>
            </a:r>
            <a:r>
              <a:rPr lang="tr-TR" sz="1400" dirty="0" smtClean="0">
                <a:latin typeface="Times New Roman" panose="02020603050405020304" pitchFamily="18" charset="0"/>
                <a:cs typeface="Times New Roman" panose="02020603050405020304" pitchFamily="18" charset="0"/>
              </a:rPr>
              <a:t>		    3</a:t>
            </a:r>
            <a:endParaRPr lang="tr-TR" sz="1400" dirty="0">
              <a:latin typeface="Times New Roman" panose="02020603050405020304" pitchFamily="18" charset="0"/>
              <a:cs typeface="Times New Roman" panose="02020603050405020304" pitchFamily="18" charset="0"/>
            </a:endParaRPr>
          </a:p>
          <a:p>
            <a:pPr marL="285750" indent="-285750" algn="just" fontAlgn="ctr">
              <a:buSzPct val="100000"/>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İnceleme-Şikayetler ve Cimer İşlemleri	</a:t>
            </a:r>
            <a:r>
              <a:rPr lang="tr-TR" sz="1400" dirty="0" smtClean="0">
                <a:latin typeface="Times New Roman" panose="02020603050405020304" pitchFamily="18" charset="0"/>
                <a:cs typeface="Times New Roman" panose="02020603050405020304" pitchFamily="18" charset="0"/>
              </a:rPr>
              <a:t>			    1</a:t>
            </a:r>
            <a:endParaRPr lang="tr-TR" sz="1400" dirty="0">
              <a:latin typeface="Times New Roman" panose="02020603050405020304" pitchFamily="18" charset="0"/>
              <a:cs typeface="Times New Roman" panose="02020603050405020304" pitchFamily="18" charset="0"/>
            </a:endParaRPr>
          </a:p>
          <a:p>
            <a:pPr marL="285750" indent="-285750" algn="just" fontAlgn="ctr">
              <a:buFont typeface="Wingdings" panose="05000000000000000000" pitchFamily="2" charset="2"/>
              <a:buChar char="Ø"/>
            </a:pPr>
            <a:r>
              <a:rPr lang="tr-TR" sz="1400" u="sng" dirty="0">
                <a:latin typeface="Times New Roman" panose="02020603050405020304" pitchFamily="18" charset="0"/>
                <a:cs typeface="Times New Roman" panose="02020603050405020304" pitchFamily="18" charset="0"/>
              </a:rPr>
              <a:t>Mevzuata İlişkin İşlemler (Bakanlığımız talimat  ve genelgeleri </a:t>
            </a:r>
            <a:r>
              <a:rPr lang="tr-TR" sz="1400" u="sng" dirty="0" smtClean="0">
                <a:latin typeface="Times New Roman" panose="02020603050405020304" pitchFamily="18" charset="0"/>
                <a:cs typeface="Times New Roman" panose="02020603050405020304" pitchFamily="18" charset="0"/>
              </a:rPr>
              <a:t>v.b)		  12</a:t>
            </a:r>
            <a:endParaRPr lang="tr-TR" sz="1400" u="sng" dirty="0">
              <a:latin typeface="Times New Roman" panose="02020603050405020304" pitchFamily="18" charset="0"/>
              <a:cs typeface="Times New Roman" panose="02020603050405020304" pitchFamily="18" charset="0"/>
            </a:endParaRPr>
          </a:p>
          <a:p>
            <a:pPr algn="just"/>
            <a:r>
              <a:rPr lang="tr-TR" sz="1400" b="1" dirty="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TOPLAM			</a:t>
            </a:r>
            <a:r>
              <a:rPr lang="tr-TR" sz="1400" b="1" dirty="0" smtClean="0">
                <a:latin typeface="Times New Roman" panose="02020603050405020304" pitchFamily="18" charset="0"/>
                <a:cs typeface="Times New Roman" panose="02020603050405020304" pitchFamily="18" charset="0"/>
              </a:rPr>
              <a:t>			508</a:t>
            </a:r>
            <a:endParaRPr lang="tr-TR"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054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68505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7000"/>
              </a:lnSpc>
              <a:spcBef>
                <a:spcPts val="0"/>
              </a:spcBef>
              <a:spcAft>
                <a:spcPts val="450"/>
              </a:spcAft>
              <a:buClrTx/>
              <a:buSzTx/>
              <a:buFontTx/>
              <a:buNone/>
              <a:tabLst/>
              <a:defRPr/>
            </a:pPr>
            <a:r>
              <a:rPr kumimoji="0" lang="tr-TR"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rPr>
              <a:t>KÜLTÜR </a:t>
            </a: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rPr>
              <a:t>VE TABİAT VARLIKLARINI </a:t>
            </a:r>
            <a:r>
              <a:rPr kumimoji="0" lang="tr-TR"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rPr>
              <a:t>KORUMA KANUNU KAPSAMINDA </a:t>
            </a:r>
            <a:r>
              <a:rPr kumimoji="0" lang="tr-T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rPr>
              <a:t>YAPILAN İŞLER</a:t>
            </a:r>
          </a:p>
        </p:txBody>
      </p:sp>
      <p:sp>
        <p:nvSpPr>
          <p:cNvPr id="8" name="Dikdörtgen 7"/>
          <p:cNvSpPr/>
          <p:nvPr/>
        </p:nvSpPr>
        <p:spPr>
          <a:xfrm>
            <a:off x="2454322" y="1780253"/>
            <a:ext cx="756000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2863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Sayılı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Kültür ve Tabiat Varlıklarını Koruma Kanunu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kapsamında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ilimizde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yer alan doğal sit alanı ve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tabiat varlığıyla (Anıt Ağaç ve Doğal Mağaralar) ilgili iş ve işlemler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yürütülmektedir.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Mevzuat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çerçevesinde konuların önemine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göre Bakanlığımızca veya Şanlıurfa Tabiat Varlıklarını Koruma Bölge Komisyonu tarafından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düzenlenen toplantılara ve eğitimlere katılım sağlanmaktadır. Tabiat varlıklarına ve doğal sit alanlarına ilişkin başvuruları gerektiğinde arazi çalışması yapılarak Şanlıurfa Çevre ve Şehircilik İl Müdürlüğü Tabiat Varlıklarını Koruma İşlerinden Sorumlu Şube Müdürlüğüne bilgi verilmektedir.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Aşağıdaki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tabloda belirtilen alanlarda, Ekolojik Temelli Bilimsel Araştırma Projesi (ETBAR) kapsamında mevcut ve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Potansiyel </a:t>
            </a: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sit alanlarının saha çalışmaları yer almaktadır.</a:t>
            </a:r>
          </a:p>
        </p:txBody>
      </p:sp>
    </p:spTree>
    <p:extLst>
      <p:ext uri="{BB962C8B-B14F-4D97-AF65-F5344CB8AC3E}">
        <p14:creationId xmlns:p14="http://schemas.microsoft.com/office/powerpoint/2010/main" val="1631238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68505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7000"/>
              </a:lnSpc>
              <a:spcBef>
                <a:spcPts val="0"/>
              </a:spcBef>
              <a:spcAft>
                <a:spcPts val="450"/>
              </a:spcAft>
              <a:buClrTx/>
              <a:buSzTx/>
              <a:buFontTx/>
              <a:buNone/>
              <a:tabLst/>
              <a:defRPr/>
            </a:pPr>
            <a:r>
              <a:rPr kumimoji="0" lang="tr-TR"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rPr>
              <a:t>3194 SAYILI</a:t>
            </a:r>
            <a:r>
              <a:rPr kumimoji="0" lang="tr-TR" b="1"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rPr>
              <a:t> İMAR KANUNUN GEÇİCİ 16.MADDE KAPSAMINDA YAPILAN İMAR BARIŞI İŞLEMLERİ</a:t>
            </a:r>
            <a:endParaRPr kumimoji="0" lang="tr-TR"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2454322" y="1780253"/>
            <a:ext cx="7560000" cy="28931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defTabSz="457200">
              <a:defRPr/>
            </a:pP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18.05.2018 </a:t>
            </a:r>
            <a:r>
              <a:rPr lang="tr-TR" sz="1400" dirty="0">
                <a:solidFill>
                  <a:prstClr val="black"/>
                </a:solidFill>
                <a:latin typeface="Times New Roman" panose="02020603050405020304" pitchFamily="18" charset="0"/>
                <a:cs typeface="Times New Roman" panose="02020603050405020304" pitchFamily="18" charset="0"/>
              </a:rPr>
              <a:t>tarihli ve 30425 sayılı Resmi </a:t>
            </a:r>
            <a:r>
              <a:rPr lang="tr-TR" sz="1400" dirty="0" err="1">
                <a:solidFill>
                  <a:prstClr val="black"/>
                </a:solidFill>
                <a:latin typeface="Times New Roman" panose="02020603050405020304" pitchFamily="18" charset="0"/>
                <a:cs typeface="Times New Roman" panose="02020603050405020304" pitchFamily="18" charset="0"/>
              </a:rPr>
              <a:t>Gazete'de</a:t>
            </a:r>
            <a:r>
              <a:rPr lang="tr-TR" sz="1400" dirty="0">
                <a:solidFill>
                  <a:prstClr val="black"/>
                </a:solidFill>
                <a:latin typeface="Times New Roman" panose="02020603050405020304" pitchFamily="18" charset="0"/>
                <a:cs typeface="Times New Roman" panose="02020603050405020304" pitchFamily="18" charset="0"/>
              </a:rPr>
              <a:t> yayımlanarak yürürlüğe giren </a:t>
            </a:r>
            <a:r>
              <a:rPr lang="tr-TR" sz="1400" dirty="0" smtClean="0">
                <a:solidFill>
                  <a:prstClr val="black"/>
                </a:solidFill>
                <a:latin typeface="Times New Roman" panose="02020603050405020304" pitchFamily="18" charset="0"/>
                <a:cs typeface="Times New Roman" panose="02020603050405020304" pitchFamily="18" charset="0"/>
              </a:rPr>
              <a:t>7143 sayılı </a:t>
            </a:r>
            <a:r>
              <a:rPr lang="tr-TR" sz="1400" dirty="0">
                <a:solidFill>
                  <a:prstClr val="black"/>
                </a:solidFill>
                <a:latin typeface="Times New Roman" panose="02020603050405020304" pitchFamily="18" charset="0"/>
                <a:cs typeface="Times New Roman" panose="02020603050405020304" pitchFamily="18" charset="0"/>
              </a:rPr>
              <a:t>Vergi Ve Diğer Bazı Alacakların Yeniden Yapılandırılması İle Bazı Kanunlarda </a:t>
            </a:r>
            <a:r>
              <a:rPr lang="tr-TR" sz="1400" dirty="0" smtClean="0">
                <a:solidFill>
                  <a:prstClr val="black"/>
                </a:solidFill>
                <a:latin typeface="Times New Roman" panose="02020603050405020304" pitchFamily="18" charset="0"/>
                <a:cs typeface="Times New Roman" panose="02020603050405020304" pitchFamily="18" charset="0"/>
              </a:rPr>
              <a:t>Değişiklik Yapılmasına </a:t>
            </a:r>
            <a:r>
              <a:rPr lang="tr-TR" sz="1400" dirty="0">
                <a:solidFill>
                  <a:prstClr val="black"/>
                </a:solidFill>
                <a:latin typeface="Times New Roman" panose="02020603050405020304" pitchFamily="18" charset="0"/>
                <a:cs typeface="Times New Roman" panose="02020603050405020304" pitchFamily="18" charset="0"/>
              </a:rPr>
              <a:t>İlişkin Kanun ile 3194 sayılı İmar Kanunu'na ilave edilen Geçici 16 </a:t>
            </a:r>
            <a:r>
              <a:rPr lang="tr-TR" sz="1400" dirty="0" err="1">
                <a:solidFill>
                  <a:prstClr val="black"/>
                </a:solidFill>
                <a:latin typeface="Times New Roman" panose="02020603050405020304" pitchFamily="18" charset="0"/>
                <a:cs typeface="Times New Roman" panose="02020603050405020304" pitchFamily="18" charset="0"/>
              </a:rPr>
              <a:t>ncı</a:t>
            </a:r>
            <a:r>
              <a:rPr lang="tr-TR" sz="1400" dirty="0">
                <a:solidFill>
                  <a:prstClr val="black"/>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madde gereğince </a:t>
            </a:r>
            <a:r>
              <a:rPr lang="tr-TR" sz="1400" dirty="0">
                <a:solidFill>
                  <a:prstClr val="black"/>
                </a:solidFill>
                <a:latin typeface="Times New Roman" panose="02020603050405020304" pitchFamily="18" charset="0"/>
                <a:cs typeface="Times New Roman" panose="02020603050405020304" pitchFamily="18" charset="0"/>
              </a:rPr>
              <a:t>hazırlanan Yapı Kayıt Verilmesine İlişkin Usul ve Esaslar Tebliği hükümleri </a:t>
            </a:r>
            <a:r>
              <a:rPr lang="tr-TR" sz="1400" dirty="0" smtClean="0">
                <a:solidFill>
                  <a:prstClr val="black"/>
                </a:solidFill>
                <a:latin typeface="Times New Roman" panose="02020603050405020304" pitchFamily="18" charset="0"/>
                <a:cs typeface="Times New Roman" panose="02020603050405020304" pitchFamily="18" charset="0"/>
              </a:rPr>
              <a:t>06.06.2018 tarihli </a:t>
            </a:r>
            <a:r>
              <a:rPr lang="tr-TR" sz="1400" dirty="0">
                <a:solidFill>
                  <a:prstClr val="black"/>
                </a:solidFill>
                <a:latin typeface="Times New Roman" panose="02020603050405020304" pitchFamily="18" charset="0"/>
                <a:cs typeface="Times New Roman" panose="02020603050405020304" pitchFamily="18" charset="0"/>
              </a:rPr>
              <a:t>ve 30443 sayılı Resmi </a:t>
            </a:r>
            <a:r>
              <a:rPr lang="tr-TR" sz="1400" dirty="0" err="1">
                <a:solidFill>
                  <a:prstClr val="black"/>
                </a:solidFill>
                <a:latin typeface="Times New Roman" panose="02020603050405020304" pitchFamily="18" charset="0"/>
                <a:cs typeface="Times New Roman" panose="02020603050405020304" pitchFamily="18" charset="0"/>
              </a:rPr>
              <a:t>Gazete'de</a:t>
            </a:r>
            <a:r>
              <a:rPr lang="tr-TR" sz="1400" dirty="0">
                <a:solidFill>
                  <a:prstClr val="black"/>
                </a:solidFill>
                <a:latin typeface="Times New Roman" panose="02020603050405020304" pitchFamily="18" charset="0"/>
                <a:cs typeface="Times New Roman" panose="02020603050405020304" pitchFamily="18" charset="0"/>
              </a:rPr>
              <a:t> yayımlanarak yürürlüğe </a:t>
            </a:r>
            <a:r>
              <a:rPr lang="tr-TR" sz="1400" dirty="0" smtClean="0">
                <a:solidFill>
                  <a:prstClr val="black"/>
                </a:solidFill>
                <a:latin typeface="Times New Roman" panose="02020603050405020304" pitchFamily="18" charset="0"/>
                <a:cs typeface="Times New Roman" panose="02020603050405020304" pitchFamily="18" charset="0"/>
              </a:rPr>
              <a:t>girmiştir.</a:t>
            </a:r>
          </a:p>
          <a:p>
            <a:pPr lvl="0" algn="just" defTabSz="457200">
              <a:defRPr/>
            </a:pPr>
            <a:r>
              <a:rPr lang="tr-TR" sz="1400" dirty="0">
                <a:solidFill>
                  <a:prstClr val="black"/>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Söz </a:t>
            </a:r>
            <a:r>
              <a:rPr lang="tr-TR" sz="1400" dirty="0">
                <a:solidFill>
                  <a:prstClr val="black"/>
                </a:solidFill>
                <a:latin typeface="Times New Roman" panose="02020603050405020304" pitchFamily="18" charset="0"/>
                <a:cs typeface="Times New Roman" panose="02020603050405020304" pitchFamily="18" charset="0"/>
              </a:rPr>
              <a:t>konusu Yapı Kayıt Belgesi Verilmesine İlişkin Usul ve Esaslar kapsamında Yapı </a:t>
            </a:r>
            <a:r>
              <a:rPr lang="tr-TR" sz="1400" dirty="0" smtClean="0">
                <a:solidFill>
                  <a:prstClr val="black"/>
                </a:solidFill>
                <a:latin typeface="Times New Roman" panose="02020603050405020304" pitchFamily="18" charset="0"/>
                <a:cs typeface="Times New Roman" panose="02020603050405020304" pitchFamily="18" charset="0"/>
              </a:rPr>
              <a:t>Kayıt Belgesi‘nde (YKB) kayıtlı Parsel, cadde-sokak, Mahalle, İlçe isimlerinin değişmesi halinde ve yine satış</a:t>
            </a:r>
            <a:r>
              <a:rPr lang="tr-TR" sz="1400" dirty="0">
                <a:solidFill>
                  <a:prstClr val="black"/>
                </a:solidFill>
                <a:latin typeface="Times New Roman" panose="02020603050405020304" pitchFamily="18" charset="0"/>
                <a:cs typeface="Times New Roman" panose="02020603050405020304" pitchFamily="18" charset="0"/>
              </a:rPr>
              <a:t> </a:t>
            </a:r>
            <a:r>
              <a:rPr lang="tr-TR" sz="1400" dirty="0" smtClean="0">
                <a:solidFill>
                  <a:prstClr val="black"/>
                </a:solidFill>
                <a:latin typeface="Times New Roman" panose="02020603050405020304" pitchFamily="18" charset="0"/>
                <a:cs typeface="Times New Roman" panose="02020603050405020304" pitchFamily="18" charset="0"/>
              </a:rPr>
              <a:t>veya noter devir sözleşmesi işlemlerinde </a:t>
            </a:r>
            <a:r>
              <a:rPr lang="tr-TR" sz="1400" dirty="0">
                <a:solidFill>
                  <a:prstClr val="black"/>
                </a:solidFill>
                <a:latin typeface="Times New Roman" panose="02020603050405020304" pitchFamily="18" charset="0"/>
                <a:cs typeface="Times New Roman" panose="02020603050405020304" pitchFamily="18" charset="0"/>
              </a:rPr>
              <a:t>b</a:t>
            </a:r>
            <a:r>
              <a:rPr lang="tr-TR" sz="1400" dirty="0" smtClean="0">
                <a:solidFill>
                  <a:prstClr val="black"/>
                </a:solidFill>
                <a:latin typeface="Times New Roman" panose="02020603050405020304" pitchFamily="18" charset="0"/>
                <a:cs typeface="Times New Roman" panose="02020603050405020304" pitchFamily="18" charset="0"/>
              </a:rPr>
              <a:t>aşvuru sahiplerine güncelleme yetkisi verilmektedir. Ancak </a:t>
            </a:r>
            <a:r>
              <a:rPr lang="tr-TR" sz="1400" dirty="0" err="1" smtClean="0">
                <a:solidFill>
                  <a:prstClr val="black"/>
                </a:solidFill>
                <a:latin typeface="Times New Roman" panose="02020603050405020304" pitchFamily="18" charset="0"/>
                <a:cs typeface="Times New Roman" panose="02020603050405020304" pitchFamily="18" charset="0"/>
              </a:rPr>
              <a:t>YKB’lerin</a:t>
            </a:r>
            <a:r>
              <a:rPr lang="tr-TR" sz="1400" dirty="0" smtClean="0">
                <a:solidFill>
                  <a:prstClr val="black"/>
                </a:solidFill>
                <a:latin typeface="Times New Roman" panose="02020603050405020304" pitchFamily="18" charset="0"/>
                <a:cs typeface="Times New Roman" panose="02020603050405020304" pitchFamily="18" charset="0"/>
              </a:rPr>
              <a:t> mevzuata aykırılığı tespit edilmesi durumunda veya mükerrer başvuru yapıldığı anlaşılan belgeler için iptal işlemleri uygulanmaktadır. İlimizde İptal edilen YKB sayısı </a:t>
            </a:r>
            <a:r>
              <a:rPr lang="tr-TR" sz="1400" dirty="0">
                <a:solidFill>
                  <a:prstClr val="black"/>
                </a:solidFill>
                <a:latin typeface="Times New Roman" panose="02020603050405020304" pitchFamily="18" charset="0"/>
                <a:cs typeface="Times New Roman" panose="02020603050405020304" pitchFamily="18" charset="0"/>
              </a:rPr>
              <a:t>72 </a:t>
            </a:r>
            <a:r>
              <a:rPr lang="tr-TR" sz="1400" dirty="0" smtClean="0">
                <a:solidFill>
                  <a:prstClr val="black"/>
                </a:solidFill>
                <a:latin typeface="Times New Roman" panose="02020603050405020304" pitchFamily="18" charset="0"/>
                <a:cs typeface="Times New Roman" panose="02020603050405020304" pitchFamily="18" charset="0"/>
              </a:rPr>
              <a:t>adettir.</a:t>
            </a:r>
          </a:p>
          <a:p>
            <a:pPr lvl="0" algn="just" defTabSz="457200">
              <a:defRPr/>
            </a:pPr>
            <a:r>
              <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Ayrıca başvuru sahipleri</a:t>
            </a:r>
            <a:r>
              <a:rPr kumimoji="0" lang="tr-TR" sz="1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sz="1400" dirty="0" err="1" smtClean="0">
                <a:solidFill>
                  <a:prstClr val="black"/>
                </a:solidFill>
                <a:latin typeface="Times New Roman" panose="02020603050405020304" pitchFamily="18" charset="0"/>
                <a:cs typeface="Times New Roman" panose="02020603050405020304" pitchFamily="18" charset="0"/>
              </a:rPr>
              <a:t>YKB’ye</a:t>
            </a:r>
            <a:r>
              <a:rPr lang="tr-TR" sz="1400" dirty="0" smtClean="0">
                <a:solidFill>
                  <a:prstClr val="black"/>
                </a:solidFill>
                <a:latin typeface="Times New Roman" panose="02020603050405020304" pitchFamily="18" charset="0"/>
                <a:cs typeface="Times New Roman" panose="02020603050405020304" pitchFamily="18" charset="0"/>
              </a:rPr>
              <a:t> konu özel mülkiyetinde kalan yapıları için Tapu işlemlerini başlatabileceği gibi, yine </a:t>
            </a:r>
            <a:r>
              <a:rPr lang="tr-TR" sz="1400" dirty="0" err="1">
                <a:solidFill>
                  <a:prstClr val="black"/>
                </a:solidFill>
                <a:latin typeface="Times New Roman" panose="02020603050405020304" pitchFamily="18" charset="0"/>
                <a:cs typeface="Times New Roman" panose="02020603050405020304" pitchFamily="18" charset="0"/>
              </a:rPr>
              <a:t>YKB’ye</a:t>
            </a:r>
            <a:r>
              <a:rPr lang="tr-TR" sz="1400" dirty="0">
                <a:solidFill>
                  <a:prstClr val="black"/>
                </a:solidFill>
                <a:latin typeface="Times New Roman" panose="02020603050405020304" pitchFamily="18" charset="0"/>
                <a:cs typeface="Times New Roman" panose="02020603050405020304" pitchFamily="18" charset="0"/>
              </a:rPr>
              <a:t> konu </a:t>
            </a:r>
            <a:r>
              <a:rPr lang="tr-TR" sz="1400" dirty="0" smtClean="0">
                <a:solidFill>
                  <a:prstClr val="black"/>
                </a:solidFill>
                <a:latin typeface="Times New Roman" panose="02020603050405020304" pitchFamily="18" charset="0"/>
                <a:cs typeface="Times New Roman" panose="02020603050405020304" pitchFamily="18" charset="0"/>
              </a:rPr>
              <a:t>Hazine mülkiyetinde </a:t>
            </a:r>
            <a:r>
              <a:rPr lang="tr-TR" sz="1400" dirty="0">
                <a:solidFill>
                  <a:prstClr val="black"/>
                </a:solidFill>
                <a:latin typeface="Times New Roman" panose="02020603050405020304" pitchFamily="18" charset="0"/>
                <a:cs typeface="Times New Roman" panose="02020603050405020304" pitchFamily="18" charset="0"/>
              </a:rPr>
              <a:t>kalan yapıları </a:t>
            </a:r>
            <a:r>
              <a:rPr lang="tr-TR" sz="1400" dirty="0" smtClean="0">
                <a:solidFill>
                  <a:prstClr val="black"/>
                </a:solidFill>
                <a:latin typeface="Times New Roman" panose="02020603050405020304" pitchFamily="18" charset="0"/>
                <a:cs typeface="Times New Roman" panose="02020603050405020304" pitchFamily="18" charset="0"/>
              </a:rPr>
              <a:t>için taşınmazın satışı Milli Emlak Müdürlüğümüzce yapılabilmektedir.</a:t>
            </a:r>
            <a:endParaRPr kumimoji="0" 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53121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EKOLOJ</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a:t>
            </a:r>
            <a:r>
              <a:rPr kumimoji="0" lang="sv-SE"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K TEMELL</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a:t>
            </a:r>
            <a:r>
              <a:rPr kumimoji="0" lang="sv-SE"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 B</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a:t>
            </a:r>
            <a:r>
              <a:rPr kumimoji="0" lang="sv-SE"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L</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a:t>
            </a:r>
            <a:r>
              <a:rPr kumimoji="0" lang="sv-SE"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MSEL ARAŞTIRMA PROJES</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İ</a:t>
            </a:r>
            <a:r>
              <a:rPr kumimoji="0" lang="sv-SE"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(ETBAR)</a:t>
            </a:r>
          </a:p>
        </p:txBody>
      </p:sp>
      <p:sp>
        <p:nvSpPr>
          <p:cNvPr id="8" name="Dikdörtgen 7"/>
          <p:cNvSpPr/>
          <p:nvPr/>
        </p:nvSpPr>
        <p:spPr>
          <a:xfrm>
            <a:off x="2454322" y="1780253"/>
            <a:ext cx="7560000" cy="44935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Derik  Derinsu Mağarası-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Tescilli</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Derik  Grekot Kalderası -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Tescilli</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Derik  Kuşçu Sit Alanı -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Tescilli</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Derik  Üçtepe Mahallesi-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Derik  Pirinçli Beştepe Mevki-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   Derik  Bozbayır</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Mahallesi-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   Derik  Kayacık Mahallesi-				Potansiyel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   Derik  Tepebağ Mahallesi (Girkemin)-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9-   Derik  Kovanlı Mahallesi-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 Derik  Harmanlı Mevki-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11- Derik  Çayköy Mahallesi Kelektepe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 Midyat ve Nusaybin Beyazsu-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13- Nusaybin Dibek Dağı-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14-Savur Sürgücü Mahallesi-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Dargeçit Ilısu Mahallesi(</a:t>
            </a:r>
            <a:r>
              <a:rPr kumimoji="0" lang="tr-TR"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Germiab</a:t>
            </a:r>
            <a:r>
              <a:rPr kumimoji="0" lang="tr-TR"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Potansiyel</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54841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PROJE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VE YAPIM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832271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FAALİYETLER İCMALİ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8" name="Dikdörtgen 7"/>
          <p:cNvSpPr/>
          <p:nvPr/>
        </p:nvSpPr>
        <p:spPr>
          <a:xfrm>
            <a:off x="1968456" y="1922813"/>
            <a:ext cx="8531731" cy="17543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lvl="0" defTabSz="457200" fontAlgn="ctr">
              <a:defRPr/>
            </a:pPr>
            <a:r>
              <a:rPr lang="tr-TR" b="1" u="sng" dirty="0">
                <a:solidFill>
                  <a:prstClr val="black"/>
                </a:solidFill>
                <a:latin typeface="Times New Roman" panose="02020603050405020304" pitchFamily="18" charset="0"/>
                <a:cs typeface="Times New Roman" panose="02020603050405020304" pitchFamily="18" charset="0"/>
              </a:rPr>
              <a:t>YAPILAN İŞ VE İŞLEMLER	2019	2020	2021	2022     2023</a:t>
            </a:r>
            <a:endParaRPr lang="tr-TR" u="sng" dirty="0">
              <a:solidFill>
                <a:prstClr val="black"/>
              </a:solidFill>
              <a:latin typeface="Times New Roman" panose="02020603050405020304" pitchFamily="18" charset="0"/>
              <a:cs typeface="Times New Roman" panose="02020603050405020304" pitchFamily="18" charset="0"/>
            </a:endParaRPr>
          </a:p>
          <a:p>
            <a:pPr lvl="0" defTabSz="457200" fontAlgn="ctr">
              <a:defRPr/>
            </a:pPr>
            <a:r>
              <a:rPr lang="tr-TR" dirty="0">
                <a:solidFill>
                  <a:prstClr val="black"/>
                </a:solidFill>
                <a:latin typeface="Times New Roman" panose="02020603050405020304" pitchFamily="18" charset="0"/>
                <a:cs typeface="Times New Roman" panose="02020603050405020304" pitchFamily="18" charset="0"/>
              </a:rPr>
              <a:t>Öd. Tem. Esas </a:t>
            </a:r>
            <a:r>
              <a:rPr lang="tr-TR" dirty="0" err="1">
                <a:solidFill>
                  <a:prstClr val="black"/>
                </a:solidFill>
                <a:latin typeface="Times New Roman" panose="02020603050405020304" pitchFamily="18" charset="0"/>
                <a:cs typeface="Times New Roman" panose="02020603050405020304" pitchFamily="18" charset="0"/>
              </a:rPr>
              <a:t>Tah</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Bed</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Hes</a:t>
            </a:r>
            <a:r>
              <a:rPr lang="tr-TR" dirty="0">
                <a:solidFill>
                  <a:prstClr val="black"/>
                </a:solidFill>
                <a:latin typeface="Times New Roman" panose="02020603050405020304" pitchFamily="18" charset="0"/>
                <a:cs typeface="Times New Roman" panose="02020603050405020304" pitchFamily="18" charset="0"/>
              </a:rPr>
              <a:t>.	:	 62            51            73            112        </a:t>
            </a:r>
            <a:r>
              <a:rPr lang="tr-TR" dirty="0" smtClean="0">
                <a:solidFill>
                  <a:prstClr val="black"/>
                </a:solidFill>
                <a:latin typeface="Times New Roman" panose="02020603050405020304" pitchFamily="18" charset="0"/>
                <a:cs typeface="Times New Roman" panose="02020603050405020304" pitchFamily="18" charset="0"/>
              </a:rPr>
              <a:t>20</a:t>
            </a:r>
            <a:endParaRPr lang="tr-TR" dirty="0">
              <a:solidFill>
                <a:prstClr val="black"/>
              </a:solidFill>
              <a:latin typeface="Times New Roman" panose="02020603050405020304" pitchFamily="18" charset="0"/>
              <a:cs typeface="Times New Roman" panose="02020603050405020304" pitchFamily="18" charset="0"/>
            </a:endParaRPr>
          </a:p>
          <a:p>
            <a:pPr lvl="0" defTabSz="457200" fontAlgn="ctr">
              <a:defRPr/>
            </a:pPr>
            <a:r>
              <a:rPr lang="tr-TR" dirty="0">
                <a:solidFill>
                  <a:prstClr val="black"/>
                </a:solidFill>
                <a:latin typeface="Times New Roman" panose="02020603050405020304" pitchFamily="18" charset="0"/>
                <a:cs typeface="Times New Roman" panose="02020603050405020304" pitchFamily="18" charset="0"/>
              </a:rPr>
              <a:t>Yak. Mal. Haz.			:	 74	         38	         42	          69          </a:t>
            </a:r>
            <a:r>
              <a:rPr lang="tr-TR" dirty="0" smtClean="0">
                <a:solidFill>
                  <a:prstClr val="black"/>
                </a:solidFill>
                <a:latin typeface="Times New Roman" panose="02020603050405020304" pitchFamily="18" charset="0"/>
                <a:cs typeface="Times New Roman" panose="02020603050405020304" pitchFamily="18" charset="0"/>
              </a:rPr>
              <a:t> 4</a:t>
            </a:r>
            <a:endParaRPr lang="tr-TR" dirty="0">
              <a:solidFill>
                <a:prstClr val="black"/>
              </a:solidFill>
              <a:latin typeface="Times New Roman" panose="02020603050405020304" pitchFamily="18" charset="0"/>
              <a:cs typeface="Times New Roman" panose="02020603050405020304" pitchFamily="18" charset="0"/>
            </a:endParaRPr>
          </a:p>
          <a:p>
            <a:pPr lvl="0" defTabSz="457200" fontAlgn="ctr">
              <a:defRPr/>
            </a:pPr>
            <a:r>
              <a:rPr lang="tr-TR" dirty="0">
                <a:solidFill>
                  <a:prstClr val="black"/>
                </a:solidFill>
                <a:latin typeface="Times New Roman" panose="02020603050405020304" pitchFamily="18" charset="0"/>
                <a:cs typeface="Times New Roman" panose="02020603050405020304" pitchFamily="18" charset="0"/>
              </a:rPr>
              <a:t>Teknik Eleman Görev.		:	 75	         48	         56	          63          </a:t>
            </a:r>
            <a:r>
              <a:rPr lang="tr-TR" dirty="0" smtClean="0">
                <a:solidFill>
                  <a:prstClr val="black"/>
                </a:solidFill>
                <a:latin typeface="Times New Roman" panose="02020603050405020304" pitchFamily="18" charset="0"/>
                <a:cs typeface="Times New Roman" panose="02020603050405020304" pitchFamily="18" charset="0"/>
              </a:rPr>
              <a:t>14</a:t>
            </a:r>
            <a:endParaRPr lang="tr-TR" dirty="0">
              <a:solidFill>
                <a:prstClr val="black"/>
              </a:solidFill>
              <a:latin typeface="Times New Roman" panose="02020603050405020304" pitchFamily="18" charset="0"/>
              <a:cs typeface="Times New Roman" panose="02020603050405020304" pitchFamily="18" charset="0"/>
            </a:endParaRPr>
          </a:p>
          <a:p>
            <a:pPr lvl="0" defTabSz="457200" fontAlgn="ctr">
              <a:defRPr/>
            </a:pPr>
            <a:r>
              <a:rPr lang="tr-TR" dirty="0">
                <a:solidFill>
                  <a:prstClr val="black"/>
                </a:solidFill>
                <a:latin typeface="Times New Roman" panose="02020603050405020304" pitchFamily="18" charset="0"/>
                <a:cs typeface="Times New Roman" panose="02020603050405020304" pitchFamily="18" charset="0"/>
              </a:rPr>
              <a:t>Teknik Rapor Hazırlanması	:	 38	         38	         50	          59          </a:t>
            </a:r>
            <a:r>
              <a:rPr lang="tr-TR" dirty="0" smtClean="0">
                <a:solidFill>
                  <a:prstClr val="black"/>
                </a:solidFill>
                <a:latin typeface="Times New Roman" panose="02020603050405020304" pitchFamily="18" charset="0"/>
                <a:cs typeface="Times New Roman" panose="02020603050405020304" pitchFamily="18" charset="0"/>
              </a:rPr>
              <a:t>148</a:t>
            </a:r>
            <a:endParaRPr lang="tr-TR" dirty="0">
              <a:solidFill>
                <a:prstClr val="black"/>
              </a:solidFill>
              <a:latin typeface="Times New Roman" panose="02020603050405020304" pitchFamily="18" charset="0"/>
              <a:cs typeface="Times New Roman" panose="02020603050405020304" pitchFamily="18" charset="0"/>
            </a:endParaRPr>
          </a:p>
          <a:p>
            <a:pPr lvl="0" defTabSz="457200" fontAlgn="ctr">
              <a:defRPr/>
            </a:pPr>
            <a:r>
              <a:rPr lang="tr-TR" b="1" dirty="0">
                <a:solidFill>
                  <a:prstClr val="black"/>
                </a:solidFill>
                <a:latin typeface="Times New Roman" panose="02020603050405020304" pitchFamily="18" charset="0"/>
                <a:cs typeface="Times New Roman" panose="02020603050405020304" pitchFamily="18" charset="0"/>
              </a:rPr>
              <a:t>TOPLAM				:	249	        257	        221	         303         </a:t>
            </a:r>
            <a:r>
              <a:rPr lang="tr-TR" b="1" dirty="0" smtClean="0">
                <a:solidFill>
                  <a:prstClr val="black"/>
                </a:solidFill>
                <a:latin typeface="Times New Roman" panose="02020603050405020304" pitchFamily="18" charset="0"/>
                <a:cs typeface="Times New Roman" panose="02020603050405020304" pitchFamily="18" charset="0"/>
              </a:rPr>
              <a:t>186</a:t>
            </a:r>
            <a:endParaRPr lang="tr-TR"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718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393937" y="62286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BAKANLIĞIMIZ YATIRIM PROGRAMI KAPSAMINDA YAPILAN İŞLER</a:t>
            </a:r>
          </a:p>
        </p:txBody>
      </p:sp>
      <p:sp>
        <p:nvSpPr>
          <p:cNvPr id="8" name="Dikdörtgen 7"/>
          <p:cNvSpPr/>
          <p:nvPr/>
        </p:nvSpPr>
        <p:spPr>
          <a:xfrm>
            <a:off x="1032591" y="1148905"/>
            <a:ext cx="10301092" cy="535531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lvl="0" defTabSz="457200" fontAlgn="ctr">
              <a:defRPr/>
            </a:pPr>
            <a:r>
              <a:rPr lang="tr-TR" b="1" u="sng" dirty="0">
                <a:solidFill>
                  <a:prstClr val="black"/>
                </a:solidFill>
                <a:latin typeface="Times New Roman" panose="02020603050405020304" pitchFamily="18" charset="0"/>
                <a:ea typeface="Times New Roman"/>
                <a:cs typeface="Times New Roman" panose="02020603050405020304" pitchFamily="18" charset="0"/>
              </a:rPr>
              <a:t>YAPIM ve ONARIM İŞLERİ  				</a:t>
            </a:r>
            <a:r>
              <a:rPr lang="tr-TR" b="1" u="sng" dirty="0">
                <a:solidFill>
                  <a:prstClr val="black"/>
                </a:solidFill>
              </a:rPr>
              <a:t>İşin Nevi  	</a:t>
            </a:r>
            <a:r>
              <a:rPr lang="tr-TR" b="1" u="sng" dirty="0" err="1">
                <a:solidFill>
                  <a:prstClr val="black"/>
                </a:solidFill>
              </a:rPr>
              <a:t>Söz.Bed</a:t>
            </a:r>
            <a:r>
              <a:rPr lang="tr-TR" b="1" u="sng" dirty="0">
                <a:solidFill>
                  <a:prstClr val="black"/>
                </a:solidFill>
              </a:rPr>
              <a:t>. 	</a:t>
            </a:r>
            <a:r>
              <a:rPr lang="tr-TR" b="1" u="sng" dirty="0" err="1">
                <a:solidFill>
                  <a:prstClr val="black"/>
                </a:solidFill>
              </a:rPr>
              <a:t>Bit.Tar</a:t>
            </a:r>
            <a:r>
              <a:rPr lang="tr-TR" b="1" u="sng" dirty="0">
                <a:solidFill>
                  <a:prstClr val="black"/>
                </a:solidFill>
              </a:rPr>
              <a:t>.</a:t>
            </a:r>
            <a:endParaRPr lang="tr-TR" u="sng" dirty="0">
              <a:solidFill>
                <a:prstClr val="black"/>
              </a:solidFill>
            </a:endParaRPr>
          </a:p>
          <a:p>
            <a:pPr lvl="0" defTabSz="457200" fontAlgn="t">
              <a:defRPr/>
            </a:pPr>
            <a:r>
              <a:rPr lang="tr-TR" dirty="0">
                <a:solidFill>
                  <a:prstClr val="black"/>
                </a:solidFill>
              </a:rPr>
              <a:t>Ömerli Pınarcık </a:t>
            </a:r>
            <a:r>
              <a:rPr lang="tr-TR" dirty="0" err="1">
                <a:solidFill>
                  <a:prstClr val="black"/>
                </a:solidFill>
              </a:rPr>
              <a:t>J.KRK.K.Lığı</a:t>
            </a:r>
            <a:r>
              <a:rPr lang="tr-TR" dirty="0">
                <a:solidFill>
                  <a:prstClr val="black"/>
                </a:solidFill>
              </a:rPr>
              <a:t> Hiz.Bin.Tes.		Yapım		2.448.000	2012</a:t>
            </a:r>
          </a:p>
          <a:p>
            <a:pPr lvl="0" defTabSz="457200" fontAlgn="ctr">
              <a:defRPr/>
            </a:pPr>
            <a:r>
              <a:rPr lang="tr-TR" dirty="0">
                <a:solidFill>
                  <a:prstClr val="black"/>
                </a:solidFill>
              </a:rPr>
              <a:t>Savur Üçkavak </a:t>
            </a:r>
            <a:r>
              <a:rPr lang="tr-TR" dirty="0" err="1">
                <a:solidFill>
                  <a:prstClr val="black"/>
                </a:solidFill>
              </a:rPr>
              <a:t>J.KRK.K.Lığı</a:t>
            </a:r>
            <a:r>
              <a:rPr lang="tr-TR" dirty="0">
                <a:solidFill>
                  <a:prstClr val="black"/>
                </a:solidFill>
              </a:rPr>
              <a:t> Hiz.Bin.Tes.		Yapım		2.399.000	2012</a:t>
            </a:r>
          </a:p>
          <a:p>
            <a:pPr lvl="0" defTabSz="457200" fontAlgn="t">
              <a:defRPr/>
            </a:pPr>
            <a:r>
              <a:rPr lang="tr-TR" dirty="0">
                <a:solidFill>
                  <a:prstClr val="black"/>
                </a:solidFill>
              </a:rPr>
              <a:t>Nusaybin Güm.Muh.Kaç.Loj.Çatı Bak.İşi	Onarım		     46.800	2013</a:t>
            </a:r>
          </a:p>
          <a:p>
            <a:pPr lvl="0" defTabSz="457200" fontAlgn="t">
              <a:defRPr/>
            </a:pPr>
            <a:r>
              <a:rPr lang="tr-TR" dirty="0">
                <a:solidFill>
                  <a:prstClr val="black"/>
                </a:solidFill>
              </a:rPr>
              <a:t>Midyat Tapu Müd.Hiz.Bin. Onarım İşi		Onarım		     63.000	2013</a:t>
            </a:r>
          </a:p>
          <a:p>
            <a:pPr lvl="0" defTabSz="457200" fontAlgn="t">
              <a:defRPr/>
            </a:pPr>
            <a:r>
              <a:rPr lang="tr-TR" dirty="0">
                <a:solidFill>
                  <a:prstClr val="black"/>
                </a:solidFill>
              </a:rPr>
              <a:t>Nusaybin </a:t>
            </a:r>
            <a:r>
              <a:rPr lang="it-IT" dirty="0">
                <a:solidFill>
                  <a:prstClr val="black"/>
                </a:solidFill>
              </a:rPr>
              <a:t>22 D</a:t>
            </a:r>
            <a:r>
              <a:rPr lang="tr-TR" dirty="0">
                <a:solidFill>
                  <a:prstClr val="black"/>
                </a:solidFill>
              </a:rPr>
              <a:t>aire</a:t>
            </a:r>
            <a:r>
              <a:rPr lang="it-IT" dirty="0">
                <a:solidFill>
                  <a:prstClr val="black"/>
                </a:solidFill>
              </a:rPr>
              <a:t>J</a:t>
            </a:r>
            <a:r>
              <a:rPr lang="tr-TR" dirty="0">
                <a:solidFill>
                  <a:prstClr val="black"/>
                </a:solidFill>
              </a:rPr>
              <a:t>nd.</a:t>
            </a:r>
            <a:r>
              <a:rPr lang="it-IT" dirty="0">
                <a:solidFill>
                  <a:prstClr val="black"/>
                </a:solidFill>
              </a:rPr>
              <a:t>P</a:t>
            </a:r>
            <a:r>
              <a:rPr lang="tr-TR" dirty="0">
                <a:solidFill>
                  <a:prstClr val="black"/>
                </a:solidFill>
              </a:rPr>
              <a:t>ers.</a:t>
            </a:r>
            <a:r>
              <a:rPr lang="it-IT" dirty="0">
                <a:solidFill>
                  <a:prstClr val="black"/>
                </a:solidFill>
              </a:rPr>
              <a:t>L</a:t>
            </a:r>
            <a:r>
              <a:rPr lang="tr-TR" dirty="0" err="1">
                <a:solidFill>
                  <a:prstClr val="black"/>
                </a:solidFill>
              </a:rPr>
              <a:t>oj</a:t>
            </a:r>
            <a:r>
              <a:rPr lang="tr-TR" dirty="0">
                <a:solidFill>
                  <a:prstClr val="black"/>
                </a:solidFill>
              </a:rPr>
              <a:t>.			Yapım		1.772.000	2014</a:t>
            </a:r>
          </a:p>
          <a:p>
            <a:pPr lvl="0" defTabSz="457200" fontAlgn="t">
              <a:defRPr/>
            </a:pPr>
            <a:r>
              <a:rPr lang="tr-TR" dirty="0">
                <a:solidFill>
                  <a:prstClr val="black"/>
                </a:solidFill>
              </a:rPr>
              <a:t>750 </a:t>
            </a:r>
            <a:r>
              <a:rPr lang="tr-TR" dirty="0" err="1">
                <a:solidFill>
                  <a:prstClr val="black"/>
                </a:solidFill>
              </a:rPr>
              <a:t>Kiş.Öğ.Y.Su</a:t>
            </a:r>
            <a:r>
              <a:rPr lang="tr-TR" dirty="0">
                <a:solidFill>
                  <a:prstClr val="black"/>
                </a:solidFill>
              </a:rPr>
              <a:t> </a:t>
            </a:r>
            <a:r>
              <a:rPr lang="tr-TR" dirty="0" err="1">
                <a:solidFill>
                  <a:prstClr val="black"/>
                </a:solidFill>
              </a:rPr>
              <a:t>Dep.Yap.İşi</a:t>
            </a:r>
            <a:r>
              <a:rPr lang="tr-TR" dirty="0">
                <a:solidFill>
                  <a:prstClr val="black"/>
                </a:solidFill>
              </a:rPr>
              <a:t>				Onarım	            79.300	2015</a:t>
            </a:r>
          </a:p>
          <a:p>
            <a:pPr lvl="0" defTabSz="457200" fontAlgn="t">
              <a:defRPr/>
            </a:pPr>
            <a:r>
              <a:rPr lang="tr-TR" dirty="0">
                <a:solidFill>
                  <a:prstClr val="black"/>
                </a:solidFill>
              </a:rPr>
              <a:t>750 Kişilik Öğrenci Yurdu İnşaatı			Yapım	     29.087.610	2015</a:t>
            </a:r>
          </a:p>
          <a:p>
            <a:pPr lvl="0" defTabSz="457200" fontAlgn="t">
              <a:defRPr/>
            </a:pPr>
            <a:r>
              <a:rPr lang="tr-TR" dirty="0">
                <a:solidFill>
                  <a:prstClr val="black"/>
                </a:solidFill>
              </a:rPr>
              <a:t>İŞKUR İl Müd.Hiz.Bin. Yapım İşi			       Yapım		5.976.000	2017</a:t>
            </a:r>
          </a:p>
          <a:p>
            <a:pPr lvl="0" defTabSz="457200" fontAlgn="t">
              <a:defRPr/>
            </a:pPr>
            <a:r>
              <a:rPr lang="tr-TR" dirty="0">
                <a:solidFill>
                  <a:prstClr val="black"/>
                </a:solidFill>
              </a:rPr>
              <a:t>Savur Pınardere </a:t>
            </a:r>
            <a:r>
              <a:rPr lang="tr-TR" dirty="0" err="1">
                <a:solidFill>
                  <a:prstClr val="black"/>
                </a:solidFill>
              </a:rPr>
              <a:t>J.KRK.K.Lığı</a:t>
            </a:r>
            <a:r>
              <a:rPr lang="tr-TR" dirty="0">
                <a:solidFill>
                  <a:prstClr val="black"/>
                </a:solidFill>
              </a:rPr>
              <a:t> Hz.Bn.Ts.İk.İşi	Yapım		   657.300	2018</a:t>
            </a:r>
          </a:p>
          <a:p>
            <a:pPr lvl="0" defTabSz="457200" fontAlgn="t">
              <a:defRPr/>
            </a:pPr>
            <a:r>
              <a:rPr lang="tr-TR" dirty="0">
                <a:solidFill>
                  <a:prstClr val="black"/>
                </a:solidFill>
              </a:rPr>
              <a:t>Savur Sürgücü </a:t>
            </a:r>
            <a:r>
              <a:rPr lang="tr-TR" dirty="0" err="1">
                <a:solidFill>
                  <a:prstClr val="black"/>
                </a:solidFill>
              </a:rPr>
              <a:t>J.KRK.K.Lığı</a:t>
            </a:r>
            <a:r>
              <a:rPr lang="tr-TR" dirty="0">
                <a:solidFill>
                  <a:prstClr val="black"/>
                </a:solidFill>
              </a:rPr>
              <a:t> Hz.Bn.Ts.İk.İşi	Yapım		1.464.000	2018</a:t>
            </a:r>
          </a:p>
          <a:p>
            <a:pPr lvl="0" defTabSz="457200" fontAlgn="t">
              <a:defRPr/>
            </a:pPr>
            <a:r>
              <a:rPr lang="tr-TR" dirty="0">
                <a:solidFill>
                  <a:prstClr val="black"/>
                </a:solidFill>
              </a:rPr>
              <a:t>Derik İlçe Jan.K.Lığı 52 Ün.Vard.Yat.İnş.	Yapım	     11.200.000	2020</a:t>
            </a:r>
          </a:p>
          <a:p>
            <a:pPr lvl="0" defTabSz="457200" fontAlgn="t">
              <a:defRPr/>
            </a:pPr>
            <a:r>
              <a:rPr lang="tr-TR" dirty="0">
                <a:solidFill>
                  <a:prstClr val="black"/>
                </a:solidFill>
              </a:rPr>
              <a:t>Savur İlçe Jan.K.Lığı  24 Ün.Vard.Yat.İnş.	Yapım	       6.690.000	2020 Kes.K.Aş.</a:t>
            </a:r>
          </a:p>
          <a:p>
            <a:pPr lvl="0" defTabSz="457200" fontAlgn="t">
              <a:defRPr/>
            </a:pPr>
            <a:r>
              <a:rPr lang="tr-TR" dirty="0">
                <a:solidFill>
                  <a:prstClr val="black"/>
                </a:solidFill>
              </a:rPr>
              <a:t>Mazıdağı İlçe Jan.K. 24 Ün.Vrd.Yat.İnş.	Yapım		8.700.000	2022 Tasf. Yap.</a:t>
            </a:r>
          </a:p>
          <a:p>
            <a:pPr lvl="0" defTabSz="457200" fontAlgn="t">
              <a:defRPr/>
            </a:pPr>
            <a:r>
              <a:rPr lang="tr-TR" dirty="0">
                <a:solidFill>
                  <a:prstClr val="black"/>
                </a:solidFill>
              </a:rPr>
              <a:t>Dara Ör.Y. Ziy. Karş. Mer. Çv. Dz.			Yapım		5.910.000      Duvar imalatları bitmiş olup tesisat imalatlarına başlanmıştır.</a:t>
            </a:r>
          </a:p>
          <a:p>
            <a:pPr lvl="0" defTabSz="457200" fontAlgn="t">
              <a:defRPr/>
            </a:pPr>
            <a:r>
              <a:rPr lang="tr-TR" dirty="0">
                <a:solidFill>
                  <a:prstClr val="black"/>
                </a:solidFill>
              </a:rPr>
              <a:t>CSB İl Md. Hiz.Bin.Yap.İşi					Yapım		 ………….      İhale Aşamasında</a:t>
            </a:r>
          </a:p>
          <a:p>
            <a:pPr lvl="0" defTabSz="457200" fontAlgn="ctr">
              <a:defRPr/>
            </a:pPr>
            <a:r>
              <a:rPr lang="tr-TR" dirty="0">
                <a:solidFill>
                  <a:prstClr val="black"/>
                </a:solidFill>
              </a:rPr>
              <a:t>Yeşili İlçesi Kentsel Dönüşüm Yapım İşi        Yapım          279.000.000   Temel kazılar, bodrum betonarme ve </a:t>
            </a:r>
            <a:r>
              <a:rPr lang="tr-TR" dirty="0" err="1">
                <a:solidFill>
                  <a:prstClr val="black"/>
                </a:solidFill>
              </a:rPr>
              <a:t>fore</a:t>
            </a:r>
            <a:r>
              <a:rPr lang="tr-TR" dirty="0">
                <a:solidFill>
                  <a:prstClr val="black"/>
                </a:solidFill>
              </a:rPr>
              <a:t> kazık imalatları devam etmektedir.</a:t>
            </a:r>
            <a:endParaRPr lang="tr-TR"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593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panose="02020603050405020304" pitchFamily="18" charset="0"/>
              </a:rPr>
              <a:t>KURUMLARA VERİLEN DENETİM HİZMETLERİ</a:t>
            </a:r>
          </a:p>
        </p:txBody>
      </p:sp>
      <p:sp>
        <p:nvSpPr>
          <p:cNvPr id="8" name="Dikdörtgen 7"/>
          <p:cNvSpPr/>
          <p:nvPr/>
        </p:nvSpPr>
        <p:spPr>
          <a:xfrm>
            <a:off x="1881831" y="1922813"/>
            <a:ext cx="8744462" cy="424731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Kurumlara Verilen Denetim </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Hizmetleri				Nevi	Söz</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Bed</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Bit</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 Tar.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Hiz. Bin. Loj. Doğalg.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Dön.İşi	Onarım	227.000		2019</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Midyat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(Katori) Taş Kes. İşl.Atö. Bin.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Yap. İşi		Yapım	619.747		2022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70</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MKNZ.P.TUG.K.YRD. Ceph. Çat. Bak. Onr.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93.000		2022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Orman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İşl.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Md.&amp;Mazıdağı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Hz. Bin.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Boya</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kap.yp.işi	Onarım	  89.280		2022</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Bakım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190.000		2018</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Cephe, Çatı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133.000		2018</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Bakım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332.655		2018</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Isı Yalıtım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Yapım	595.000		2018</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Kazan Dairesi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168.000		2018</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Isı Yalıtım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Yapım	663.000		2018</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Doğalgaz Dönüşüm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227.000		2019</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Parke Yapım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Yapım	184.417		2019</a:t>
            </a:r>
          </a:p>
          <a:p>
            <a:pPr lvl="0" defTabSz="457200">
              <a:defRPr/>
            </a:pPr>
            <a:r>
              <a:rPr lang="tr-TR" dirty="0">
                <a:solidFill>
                  <a:prstClr val="black"/>
                </a:solidFill>
              </a:rPr>
              <a:t>Orman İşletme Md. Çevre Düzenleme İşi			Yapım	118.800		2019</a:t>
            </a:r>
          </a:p>
          <a:p>
            <a:pPr lvl="0" defTabSz="457200">
              <a:defRPr/>
            </a:pPr>
            <a:r>
              <a:rPr lang="tr-TR" dirty="0">
                <a:solidFill>
                  <a:prstClr val="black"/>
                </a:solidFill>
              </a:rPr>
              <a:t>Mazıdağı Orman İşletme Şefliği Bakım Onarım İşi	Onarım	  94.380		</a:t>
            </a:r>
            <a:r>
              <a:rPr lang="tr-TR" dirty="0" smtClean="0">
                <a:solidFill>
                  <a:prstClr val="black"/>
                </a:solidFill>
              </a:rPr>
              <a:t>2019</a:t>
            </a:r>
            <a:endParaRPr lang="tr-TR" dirty="0">
              <a:solidFill>
                <a:prstClr val="black"/>
              </a:solidFill>
            </a:endParaRPr>
          </a:p>
        </p:txBody>
      </p:sp>
    </p:spTree>
    <p:extLst>
      <p:ext uri="{BB962C8B-B14F-4D97-AF65-F5344CB8AC3E}">
        <p14:creationId xmlns:p14="http://schemas.microsoft.com/office/powerpoint/2010/main" val="80860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BAKANLIĞIMIZ YATIRIM PROGRAMI KAPSAMINDA YAPILAN İŞLER</a:t>
            </a:r>
          </a:p>
        </p:txBody>
      </p:sp>
      <p:sp>
        <p:nvSpPr>
          <p:cNvPr id="8" name="Dikdörtgen 7"/>
          <p:cNvSpPr/>
          <p:nvPr/>
        </p:nvSpPr>
        <p:spPr>
          <a:xfrm>
            <a:off x="1968456" y="1922813"/>
            <a:ext cx="9119006" cy="480131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Dikdörtgen 12"/>
          <p:cNvSpPr/>
          <p:nvPr/>
        </p:nvSpPr>
        <p:spPr>
          <a:xfrm>
            <a:off x="3740727" y="2007114"/>
            <a:ext cx="6273595"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MARDİN DARA ÖRENYERİ ZİYARETÇİ KARŞILAMA MERKEZİ VE ÇEVRE DÜZENLEMESİ YAPIM İŞİ</a:t>
            </a:r>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516" y="2368414"/>
            <a:ext cx="7560000" cy="4174156"/>
          </a:xfrm>
          <a:prstGeom prst="rect">
            <a:avLst/>
          </a:prstGeom>
          <a:effectLst>
            <a:softEdge rad="63500"/>
          </a:effectLst>
        </p:spPr>
      </p:pic>
    </p:spTree>
    <p:extLst>
      <p:ext uri="{BB962C8B-B14F-4D97-AF65-F5344CB8AC3E}">
        <p14:creationId xmlns:p14="http://schemas.microsoft.com/office/powerpoint/2010/main" val="848558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BAKANLIĞIMIZ YATIRIM PROGRAMI KAPSAMINDA YAPILAN İŞLER</a:t>
            </a:r>
          </a:p>
        </p:txBody>
      </p:sp>
      <p:sp>
        <p:nvSpPr>
          <p:cNvPr id="8" name="Dikdörtgen 7"/>
          <p:cNvSpPr/>
          <p:nvPr/>
        </p:nvSpPr>
        <p:spPr>
          <a:xfrm>
            <a:off x="1968456" y="1922813"/>
            <a:ext cx="9119006" cy="480131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Dikdörtgen 12"/>
          <p:cNvSpPr/>
          <p:nvPr/>
        </p:nvSpPr>
        <p:spPr>
          <a:xfrm>
            <a:off x="3690851" y="2007114"/>
            <a:ext cx="6323471"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MARDİN DARA ÖRENYERİ ZİYARETÇİ KARŞILAMA MERKEZİ VE ÇEVRE DÜZENLEMESİ YAPIM İŞİ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556" y="2571411"/>
            <a:ext cx="4003963" cy="3865418"/>
          </a:xfrm>
          <a:prstGeom prst="rect">
            <a:avLst/>
          </a:prstGeom>
          <a:effectLst>
            <a:softEdge rad="63500"/>
          </a:effectLst>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6009" y="2571411"/>
            <a:ext cx="3985963" cy="3865418"/>
          </a:xfrm>
          <a:prstGeom prst="rect">
            <a:avLst/>
          </a:prstGeom>
          <a:effectLst>
            <a:softEdge rad="63500"/>
          </a:effectLst>
        </p:spPr>
      </p:pic>
    </p:spTree>
    <p:extLst>
      <p:ext uri="{BB962C8B-B14F-4D97-AF65-F5344CB8AC3E}">
        <p14:creationId xmlns:p14="http://schemas.microsoft.com/office/powerpoint/2010/main" val="1380212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TEKN</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 İNS. KAYN. ve DEST. HİZM. 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454322" y="1072144"/>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BİLGİ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TEKNOLOJİLERİ, İNSAN KAYNAKLARI VE DESTEK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HİZMETLERİ 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647198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BAKANLIĞIMIZ YATIRIM PROGRAMI KAPSAMINDA YAPILAN İŞLER</a:t>
            </a:r>
          </a:p>
        </p:txBody>
      </p:sp>
      <p:sp>
        <p:nvSpPr>
          <p:cNvPr id="8" name="Dikdörtgen 7"/>
          <p:cNvSpPr/>
          <p:nvPr/>
        </p:nvSpPr>
        <p:spPr>
          <a:xfrm>
            <a:off x="1968456" y="1922813"/>
            <a:ext cx="9119006" cy="480131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Dikdörtgen 12"/>
          <p:cNvSpPr/>
          <p:nvPr/>
        </p:nvSpPr>
        <p:spPr>
          <a:xfrm>
            <a:off x="3690851" y="2007114"/>
            <a:ext cx="6323471"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ÇSB İL MÜDÜRLÜĞÜ HİZMET BİNASI YAPIM İŞİ</a:t>
            </a: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5304" y="2368414"/>
            <a:ext cx="7571675" cy="4206498"/>
          </a:xfrm>
          <a:prstGeom prst="rect">
            <a:avLst/>
          </a:prstGeom>
        </p:spPr>
      </p:pic>
    </p:spTree>
    <p:extLst>
      <p:ext uri="{BB962C8B-B14F-4D97-AF65-F5344CB8AC3E}">
        <p14:creationId xmlns:p14="http://schemas.microsoft.com/office/powerpoint/2010/main" val="3656812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BAKANLIĞIMIZ YATIRIM PROGRAMI KAPSAMINDA YAPILAN İŞLER</a:t>
            </a:r>
          </a:p>
        </p:txBody>
      </p:sp>
      <p:sp>
        <p:nvSpPr>
          <p:cNvPr id="8" name="Dikdörtgen 7"/>
          <p:cNvSpPr/>
          <p:nvPr/>
        </p:nvSpPr>
        <p:spPr>
          <a:xfrm>
            <a:off x="1968456" y="1922813"/>
            <a:ext cx="9119006" cy="480131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Dikdörtgen 12"/>
          <p:cNvSpPr/>
          <p:nvPr/>
        </p:nvSpPr>
        <p:spPr>
          <a:xfrm>
            <a:off x="3207772" y="2051296"/>
            <a:ext cx="6323471"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ÇSB İL MÜDÜRLÜĞÜ HİZMET BİNASI YAPIM İŞİ</a:t>
            </a: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456777"/>
            <a:ext cx="7781731" cy="4176496"/>
          </a:xfrm>
          <a:prstGeom prst="rect">
            <a:avLst/>
          </a:prstGeom>
        </p:spPr>
      </p:pic>
    </p:spTree>
    <p:extLst>
      <p:ext uri="{BB962C8B-B14F-4D97-AF65-F5344CB8AC3E}">
        <p14:creationId xmlns:p14="http://schemas.microsoft.com/office/powerpoint/2010/main" val="3100748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BAKANLIĞIMIZ YATIRIM PROGRAMI KAPSAMINDA YAPILAN İŞLER</a:t>
            </a:r>
          </a:p>
        </p:txBody>
      </p:sp>
      <p:sp>
        <p:nvSpPr>
          <p:cNvPr id="8" name="Dikdörtgen 7"/>
          <p:cNvSpPr/>
          <p:nvPr/>
        </p:nvSpPr>
        <p:spPr>
          <a:xfrm>
            <a:off x="1968456" y="1922813"/>
            <a:ext cx="9119006" cy="480131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Dikdörtgen 12"/>
          <p:cNvSpPr/>
          <p:nvPr/>
        </p:nvSpPr>
        <p:spPr>
          <a:xfrm>
            <a:off x="4802348" y="2061246"/>
            <a:ext cx="3217686"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YEŞİLLİ İLÇESİ KENTSEL DÖNÜŞÜM YAPIM İŞİ</a:t>
            </a:r>
            <a:endParaRPr kumimoji="0" lang="tr-TR"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762" y="2483216"/>
            <a:ext cx="4217429" cy="3767587"/>
          </a:xfrm>
          <a:prstGeom prst="rect">
            <a:avLst/>
          </a:prstGeom>
          <a:effectLst>
            <a:softEdge rad="63500"/>
          </a:effectLst>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8604" y="2322923"/>
            <a:ext cx="3960004" cy="3927880"/>
          </a:xfrm>
          <a:prstGeom prst="rect">
            <a:avLst/>
          </a:prstGeom>
          <a:effectLst>
            <a:softEdge rad="63500"/>
          </a:effectLst>
        </p:spPr>
      </p:pic>
    </p:spTree>
    <p:extLst>
      <p:ext uri="{BB962C8B-B14F-4D97-AF65-F5344CB8AC3E}">
        <p14:creationId xmlns:p14="http://schemas.microsoft.com/office/powerpoint/2010/main" val="231556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panose="02020603050405020304" pitchFamily="18" charset="0"/>
              </a:rPr>
              <a:t>KURUMLARA VERİLEN DENETİM HİZMETLERİ</a:t>
            </a:r>
          </a:p>
        </p:txBody>
      </p:sp>
      <p:sp>
        <p:nvSpPr>
          <p:cNvPr id="8" name="Dikdörtgen 7"/>
          <p:cNvSpPr/>
          <p:nvPr/>
        </p:nvSpPr>
        <p:spPr>
          <a:xfrm>
            <a:off x="1881831" y="1922813"/>
            <a:ext cx="8744462" cy="424731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Kurumlara Verilen Denetim </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Hizmetleri				Nevi	Söz</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Bed</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Bit</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 Tar.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Orman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İşletme Şefliği  Çevre Düzenleme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Yapım	257.50		2019</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Çatı Bakım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84.000		2019</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Mutfak, Tezgah Yapım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Yapım	  25.390		2020</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Su Deposu Yapım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Yapım	  95.600		2020</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Kazan Dairesi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145.900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Cephanelik Bakım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218.000		2021</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Karargah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540.194		2021</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Lojman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32.000		2021</a:t>
            </a:r>
          </a:p>
          <a:p>
            <a:pPr lvl="0" defTabSz="457200">
              <a:defRPr/>
            </a:pPr>
            <a:r>
              <a:rPr lang="tr-TR" dirty="0">
                <a:solidFill>
                  <a:prstClr val="black"/>
                </a:solidFill>
              </a:rPr>
              <a:t>Orman İşletme Md.  Kamera Tesis İşi				Yapım	  84.500		2021</a:t>
            </a:r>
          </a:p>
          <a:p>
            <a:pPr lvl="0" defTabSz="457200" fontAlgn="ctr">
              <a:defRPr/>
            </a:pPr>
            <a:r>
              <a:rPr lang="tr-TR" dirty="0">
                <a:solidFill>
                  <a:prstClr val="black"/>
                </a:solidFill>
              </a:rPr>
              <a:t>Midyat Taş Kesme Bina Yapım İşi					Yapım	619.747		</a:t>
            </a:r>
            <a:r>
              <a:rPr lang="tr-TR" dirty="0" smtClean="0">
                <a:solidFill>
                  <a:prstClr val="black"/>
                </a:solidFill>
              </a:rPr>
              <a:t>2022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Midyat 242.İdk Kom. Çatı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92.325		2022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70.Mknz.Tug.Komt. Cephanelik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93.000		2022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Orman İşletme Md. Mazıdağı Bina Onarım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İşi		Onarım	  89.280		2022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Calibri" panose="020F0502020204030204" pitchFamily="34" charset="0"/>
              </a:rPr>
              <a:t>İşkur Doğalgaz Dönüşüm İşi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Calibri" panose="020F0502020204030204" pitchFamily="34" charset="0"/>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Onarım  389.000        2022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6801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KAMU BİNALARINDA DEPEM PERFORMANS ANALİZİ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YAPILMASI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panose="02020603050405020304" pitchFamily="18" charset="0"/>
            </a:endParaRPr>
          </a:p>
        </p:txBody>
      </p:sp>
      <p:sp>
        <p:nvSpPr>
          <p:cNvPr id="8" name="Dikdörtgen 7"/>
          <p:cNvSpPr/>
          <p:nvPr/>
        </p:nvSpPr>
        <p:spPr>
          <a:xfrm>
            <a:off x="2454321" y="1922813"/>
            <a:ext cx="7560001" cy="286232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Kamu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Binalarının Envanterinin Çıkarılması ve Deprem Yükleri Etkisi Altında Performans Analizlerinin Yapılmasında Öncelik Sırasının Belirlenmesi  (KAYES) için Bakanlığımız koordinesinde,  ilimizde yer alan 3.893 adet kamu binasına ait coğrafi, zemin,  yapısal, fiziksel, mülkiyet, tahsis ve ruhsat bilgileri toplanarak KAYES programına girişi yapılmıştır.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İçişleri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Bakanlığı Emniyet Genel Müdürlüğü, Jandarma Genel Komutanlığı ve MİT kurumlarının Bakanlığımızla protokolleri olmaması sebebi ile bu binalar kapsam dışı bırakılarak MAKS verisine kayıtlı tüm kamu binaların incelemesi yapılmıştır. </a:t>
            </a:r>
          </a:p>
        </p:txBody>
      </p:sp>
    </p:spTree>
    <p:extLst>
      <p:ext uri="{BB962C8B-B14F-4D97-AF65-F5344CB8AC3E}">
        <p14:creationId xmlns:p14="http://schemas.microsoft.com/office/powerpoint/2010/main" val="909136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KOOPERATİFLERİN İCMALİ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panose="02020603050405020304" pitchFamily="18" charset="0"/>
            </a:endParaRPr>
          </a:p>
        </p:txBody>
      </p:sp>
      <p:sp>
        <p:nvSpPr>
          <p:cNvPr id="8" name="Dikdörtgen 7"/>
          <p:cNvSpPr/>
          <p:nvPr/>
        </p:nvSpPr>
        <p:spPr>
          <a:xfrm>
            <a:off x="2454321" y="1922813"/>
            <a:ext cx="7560001" cy="230832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Aktif  Durumda Olan Konut Yapı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Kooperatifleri				18</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Aktif Durumda Olan Toplu İşyeri Yapı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Kooperatifleri			  9</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Aktif Durumda Olan  Küçük Sanayi Sitesi Yapı  Koop</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12</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Aktif Durumda Koop.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Sayısı								39</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Tasfiye Halinde Olan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Kooperatifler						26</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Terkini  Yapılan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Kooperatif							      181</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Münfesih Durumunda Olan </a:t>
            </a:r>
            <a:r>
              <a:rPr kumimoji="0" lang="tr-TR" sz="1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Kooperatifler					21</a:t>
            </a:r>
            <a:endParaRPr kumimoji="0" lang="tr-TR" sz="1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Toplam </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Kooperatif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Sayısı							      267</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64880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İSKAN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KANUNU KAPSAMINDA YAPILAN İŞLER </a:t>
            </a:r>
          </a:p>
        </p:txBody>
      </p:sp>
      <p:sp>
        <p:nvSpPr>
          <p:cNvPr id="8" name="Dikdörtgen 7"/>
          <p:cNvSpPr/>
          <p:nvPr/>
        </p:nvSpPr>
        <p:spPr>
          <a:xfrm>
            <a:off x="2454321" y="1922813"/>
            <a:ext cx="7560001" cy="329320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Tamamlanan</a:t>
            </a:r>
            <a:r>
              <a:rPr kumimoji="0" lang="tr-T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Dargeçit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Ilısu Mahallesi: Dargeçit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Ilısu Mahallesinde Ilısu Barajı ve HES projesinden etkilenen ailelere yeni yerleşim alanında 48 adet konut hak sahiplerine 2010 yılında teslim edilmiştir. Ayrıca 12 rezerv parselin hak sahiplerine satışı da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Devam eden;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İlimiz Dargeçit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Ilısu Mahallesi Köy Gelişme Alanı kapsamında 5543 sayılı İskân Kanunu kapsamında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9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hak sahibi tespit edilmiştir. Bu Hak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sahipleri için, Bakanlığımız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Yapı İşleri Genel Müdürlüğümüzce Fiziksel Yerleşimin Düzenlenmesi Etüt-Proje ve yerleştirme programında "Köy Gelişme Alanı" olarak alınmıştır. Bakanlığımıza 140 ada 77 nolu parselin tahsisi sağlanmıştır.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Serişuve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Mevkii 140 ada 77 nolu parselin parselasyon sonucu oluşan 156 ada 1,2,3,4,5,6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nolu</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parseller, 159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ada </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12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nolu parseller, 160 ada 1 nolu parsel ve 161 ada 1,2,3,4 nolu parseller oluşmuştur. Dargeçit Asliye Hukuk Mahkemesi 2017/130 esas sayılı yazısına Bakanlığımızın görüşüne istinaden iş ve işlemler durdurulmuştur.</a:t>
            </a:r>
          </a:p>
        </p:txBody>
      </p:sp>
    </p:spTree>
    <p:extLst>
      <p:ext uri="{BB962C8B-B14F-4D97-AF65-F5344CB8AC3E}">
        <p14:creationId xmlns:p14="http://schemas.microsoft.com/office/powerpoint/2010/main" val="374292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PROJE VE YAPIM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 MARDİN İLİ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DARGEÇİT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İLÇESİNDE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anose="02020603050405020304" pitchFamily="18" charset="0"/>
              </a:rPr>
              <a:t>YER ALAN İSKAN ALANI</a:t>
            </a:r>
          </a:p>
        </p:txBody>
      </p:sp>
      <p:sp>
        <p:nvSpPr>
          <p:cNvPr id="8" name="Dikdörtgen 7"/>
          <p:cNvSpPr/>
          <p:nvPr/>
        </p:nvSpPr>
        <p:spPr>
          <a:xfrm>
            <a:off x="2454321" y="1922813"/>
            <a:ext cx="7560001" cy="427809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Resim 9"/>
          <p:cNvPicPr>
            <a:picLocks noChangeAspect="1"/>
          </p:cNvPicPr>
          <p:nvPr/>
        </p:nvPicPr>
        <p:blipFill>
          <a:blip r:embed="rId4"/>
          <a:stretch>
            <a:fillRect/>
          </a:stretch>
        </p:blipFill>
        <p:spPr>
          <a:xfrm>
            <a:off x="2517651" y="2018289"/>
            <a:ext cx="7433339" cy="4087141"/>
          </a:xfrm>
          <a:prstGeom prst="rect">
            <a:avLst/>
          </a:prstGeom>
        </p:spPr>
      </p:pic>
    </p:spTree>
    <p:extLst>
      <p:ext uri="{BB962C8B-B14F-4D97-AF65-F5344CB8AC3E}">
        <p14:creationId xmlns:p14="http://schemas.microsoft.com/office/powerpoint/2010/main" val="2209839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r>
              <a:rPr kumimoji="0" lang="tr-TR" sz="2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YAPI </a:t>
            </a:r>
            <a:r>
              <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DENETİMİ </a:t>
            </a:r>
            <a:r>
              <a:rPr kumimoji="0" lang="tr-TR" sz="2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YAPI MALZEMELERİ </a:t>
            </a:r>
            <a:r>
              <a:rPr kumimoji="0" lang="tr-TR" sz="2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648506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8" name="Dikdörtgen 7"/>
          <p:cNvSpPr/>
          <p:nvPr/>
        </p:nvSpPr>
        <p:spPr>
          <a:xfrm>
            <a:off x="2454322" y="1780253"/>
            <a:ext cx="7560000"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İlimizde faaliyet gösteren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24</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adet yapı denetim kuruluşu,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3</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adet Yapı Malzemeleri laboratuvarı bulunmaktadır. İlimizde yapı denetim kuruluşları</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nın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denetimi altında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7.530.492</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m2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aktif denetlenen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mbria"/>
                <a:cs typeface="Times New Roman" panose="02020603050405020304" pitchFamily="18" charset="0"/>
              </a:rPr>
              <a:t>alan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1463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adet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aktif iş sayısı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bulunmaktadır. </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Yapı Denetim Firmaları için</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t>
            </a:r>
          </a:p>
          <a:p>
            <a:pPr marL="285750" marR="0" lvl="0" indent="-285750" algn="just"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2021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yılında; 51 adet büro  ve 89 adet şantiye olmak üzere toplam  140 adet denetim</a:t>
            </a:r>
          </a:p>
          <a:p>
            <a:pPr marL="285750" marR="0" lvl="0" indent="-28575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2022 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104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adet büro ve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202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adet şantiye olmak üzere toplam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306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adet denetim yapılmıştır</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a:t>
            </a:r>
          </a:p>
          <a:p>
            <a:pPr marL="285750" indent="-285750" defTabSz="457200" eaLnBrk="0" hangingPunct="0">
              <a:buFont typeface="Arial" panose="020B0604020202020204" pitchFamily="34" charset="0"/>
              <a:buChar char="•"/>
              <a:defRPr/>
            </a:pPr>
            <a:r>
              <a:rPr lang="tr-TR" dirty="0">
                <a:solidFill>
                  <a:prstClr val="black"/>
                </a:solidFill>
                <a:latin typeface="Times New Roman" panose="02020603050405020304" pitchFamily="18" charset="0"/>
                <a:ea typeface="Cambria"/>
                <a:cs typeface="Times New Roman" panose="02020603050405020304" pitchFamily="18" charset="0"/>
              </a:rPr>
              <a:t>2023 yılında 53 adet büro ve 49 adet şantiye olmak üzere toplam 102 adet denetim yapılmıştır</a:t>
            </a:r>
            <a:r>
              <a:rPr lang="tr-TR" dirty="0" smtClean="0">
                <a:solidFill>
                  <a:prstClr val="black"/>
                </a:solidFill>
                <a:latin typeface="Times New Roman" panose="02020603050405020304" pitchFamily="18" charset="0"/>
                <a:ea typeface="Cambria"/>
                <a:cs typeface="Times New Roman" panose="02020603050405020304" pitchFamily="18" charset="0"/>
              </a:rPr>
              <a:t>.</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İlimizde,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226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Denetçi,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484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YKE Mimar/Mühendis,113 Yardımcı Kontrol elemanı yapı denetim firmalarında görev almaktadır.</a:t>
            </a:r>
          </a:p>
          <a:p>
            <a:pPr marL="0" marR="0" lvl="0" indent="0" algn="l" defTabSz="457200" rtl="0" eaLnBrk="1" fontAlgn="b"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038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TEKN</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 İNS. KAYN. ve DEST. HİZM. 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454322" y="1072144"/>
            <a:ext cx="7200000" cy="504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DÖNER SERMAYE GELİRİ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8" name="Dikdörtgen 7"/>
          <p:cNvSpPr/>
          <p:nvPr/>
        </p:nvSpPr>
        <p:spPr>
          <a:xfrm>
            <a:off x="2454322" y="1789881"/>
            <a:ext cx="72000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2022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Döner Sermaye İşletme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Geliri: </a:t>
            </a:r>
            <a:r>
              <a:rPr kumimoji="0" lang="tr-TR"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6.381.379</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2023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Döner Sermaye İşletme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Geliri: </a:t>
            </a:r>
            <a:r>
              <a:rPr kumimoji="0" lang="tr-TR"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1.475.488 </a:t>
            </a:r>
            <a:r>
              <a:rPr kumimoji="0" lang="tr-T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TL.</a:t>
            </a:r>
          </a:p>
        </p:txBody>
      </p:sp>
    </p:spTree>
    <p:extLst>
      <p:ext uri="{BB962C8B-B14F-4D97-AF65-F5344CB8AC3E}">
        <p14:creationId xmlns:p14="http://schemas.microsoft.com/office/powerpoint/2010/main" val="2957499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8" name="Dikdörtgen 7"/>
          <p:cNvSpPr/>
          <p:nvPr/>
        </p:nvSpPr>
        <p:spPr>
          <a:xfrm>
            <a:off x="2454322" y="1780253"/>
            <a:ext cx="756000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defTabSz="457200" eaLnBrk="0" fontAlgn="base" hangingPunct="0">
              <a:spcBef>
                <a:spcPct val="0"/>
              </a:spcBef>
              <a:spcAft>
                <a:spcPct val="0"/>
              </a:spcAft>
              <a:defRPr/>
            </a:pPr>
            <a:r>
              <a:rPr lang="tr-TR" b="1" u="sng" dirty="0">
                <a:solidFill>
                  <a:prstClr val="black"/>
                </a:solidFill>
                <a:latin typeface="Times New Roman" panose="02020603050405020304" pitchFamily="18" charset="0"/>
                <a:ea typeface="Cambria"/>
                <a:cs typeface="Times New Roman" panose="02020603050405020304" pitchFamily="18" charset="0"/>
              </a:rPr>
              <a:t>Müteahhitlik Yetki Belge Numarası:</a:t>
            </a:r>
          </a:p>
          <a:p>
            <a:pPr lvl="0" algn="just" defTabSz="457200" eaLnBrk="0" fontAlgn="base" hangingPunct="0">
              <a:spcBef>
                <a:spcPct val="0"/>
              </a:spcBef>
              <a:spcAft>
                <a:spcPct val="0"/>
              </a:spcAft>
              <a:defRPr/>
            </a:pPr>
            <a:r>
              <a:rPr lang="tr-TR" dirty="0">
                <a:solidFill>
                  <a:prstClr val="black"/>
                </a:solidFill>
                <a:latin typeface="Times New Roman" panose="02020603050405020304" pitchFamily="18" charset="0"/>
                <a:ea typeface="Cambria"/>
                <a:cs typeface="Times New Roman" panose="02020603050405020304" pitchFamily="18" charset="0"/>
              </a:rPr>
              <a:t>İlimizde;</a:t>
            </a:r>
            <a:r>
              <a:rPr lang="tr-TR" b="1" dirty="0">
                <a:solidFill>
                  <a:prstClr val="black"/>
                </a:solidFill>
                <a:latin typeface="Times New Roman" panose="02020603050405020304" pitchFamily="18" charset="0"/>
                <a:ea typeface="Cambria"/>
                <a:cs typeface="Times New Roman" panose="02020603050405020304" pitchFamily="18" charset="0"/>
              </a:rPr>
              <a:t> </a:t>
            </a:r>
          </a:p>
          <a:p>
            <a:pPr marL="342900" lvl="0" indent="-342900" algn="just" defTabSz="457200" eaLnBrk="0" fontAlgn="base" hangingPunct="0">
              <a:spcBef>
                <a:spcPct val="0"/>
              </a:spcBef>
              <a:spcAft>
                <a:spcPct val="0"/>
              </a:spcAft>
              <a:buFont typeface="Arial" panose="020B0604020202020204" pitchFamily="34" charset="0"/>
              <a:buChar char="•"/>
              <a:defRPr/>
            </a:pPr>
            <a:r>
              <a:rPr lang="tr-TR" b="1" dirty="0" smtClean="0">
                <a:solidFill>
                  <a:prstClr val="black"/>
                </a:solidFill>
                <a:latin typeface="Times New Roman" panose="02020603050405020304" pitchFamily="18" charset="0"/>
                <a:ea typeface="Cambria"/>
                <a:cs typeface="Times New Roman" panose="02020603050405020304" pitchFamily="18" charset="0"/>
              </a:rPr>
              <a:t>1611 </a:t>
            </a:r>
            <a:r>
              <a:rPr lang="tr-TR" b="1" dirty="0">
                <a:solidFill>
                  <a:prstClr val="black"/>
                </a:solidFill>
                <a:latin typeface="Times New Roman" panose="02020603050405020304" pitchFamily="18" charset="0"/>
                <a:ea typeface="Cambria"/>
                <a:cs typeface="Times New Roman" panose="02020603050405020304" pitchFamily="18" charset="0"/>
              </a:rPr>
              <a:t>Aktif </a:t>
            </a:r>
            <a:r>
              <a:rPr lang="tr-TR" dirty="0">
                <a:solidFill>
                  <a:prstClr val="black"/>
                </a:solidFill>
                <a:latin typeface="Times New Roman" panose="02020603050405020304" pitchFamily="18" charset="0"/>
                <a:ea typeface="Cambria"/>
                <a:cs typeface="Times New Roman" panose="02020603050405020304" pitchFamily="18" charset="0"/>
              </a:rPr>
              <a:t>(550 Şahıs,51 </a:t>
            </a:r>
            <a:r>
              <a:rPr lang="tr-TR" dirty="0" smtClean="0">
                <a:solidFill>
                  <a:prstClr val="black"/>
                </a:solidFill>
                <a:latin typeface="Times New Roman" panose="02020603050405020304" pitchFamily="18" charset="0"/>
                <a:ea typeface="Cambria"/>
                <a:cs typeface="Times New Roman" panose="02020603050405020304" pitchFamily="18" charset="0"/>
              </a:rPr>
              <a:t>Anonim,</a:t>
            </a:r>
            <a:r>
              <a:rPr lang="tr-TR" b="1" dirty="0" smtClean="0">
                <a:solidFill>
                  <a:prstClr val="black"/>
                </a:solidFill>
                <a:latin typeface="Times New Roman" panose="02020603050405020304" pitchFamily="18" charset="0"/>
                <a:ea typeface="Cambria"/>
                <a:cs typeface="Times New Roman" panose="02020603050405020304" pitchFamily="18" charset="0"/>
              </a:rPr>
              <a:t>896</a:t>
            </a:r>
            <a:r>
              <a:rPr lang="tr-TR" dirty="0" smtClean="0">
                <a:solidFill>
                  <a:prstClr val="black"/>
                </a:solidFill>
                <a:latin typeface="Times New Roman" panose="02020603050405020304" pitchFamily="18" charset="0"/>
                <a:ea typeface="Cambria"/>
                <a:cs typeface="Times New Roman" panose="02020603050405020304" pitchFamily="18" charset="0"/>
              </a:rPr>
              <a:t> </a:t>
            </a:r>
            <a:r>
              <a:rPr lang="tr-TR" dirty="0">
                <a:solidFill>
                  <a:prstClr val="black"/>
                </a:solidFill>
                <a:latin typeface="Times New Roman" panose="02020603050405020304" pitchFamily="18" charset="0"/>
                <a:ea typeface="Cambria"/>
                <a:cs typeface="Times New Roman" panose="02020603050405020304" pitchFamily="18" charset="0"/>
              </a:rPr>
              <a:t>Limited,88 Geçici,18 Kooperatif)</a:t>
            </a:r>
          </a:p>
          <a:p>
            <a:pPr marL="342900" lvl="0" indent="-342900" algn="just" defTabSz="457200" eaLnBrk="0" fontAlgn="base" hangingPunct="0">
              <a:spcBef>
                <a:spcPct val="0"/>
              </a:spcBef>
              <a:spcAft>
                <a:spcPct val="0"/>
              </a:spcAft>
              <a:buFont typeface="Arial" panose="020B0604020202020204" pitchFamily="34" charset="0"/>
              <a:buChar char="•"/>
              <a:defRPr/>
            </a:pPr>
            <a:r>
              <a:rPr lang="tr-TR" b="1" dirty="0">
                <a:solidFill>
                  <a:prstClr val="black"/>
                </a:solidFill>
                <a:latin typeface="Times New Roman" panose="02020603050405020304" pitchFamily="18" charset="0"/>
                <a:ea typeface="Cambria"/>
                <a:cs typeface="Times New Roman" panose="02020603050405020304" pitchFamily="18" charset="0"/>
              </a:rPr>
              <a:t>109</a:t>
            </a:r>
            <a:r>
              <a:rPr lang="tr-TR" dirty="0">
                <a:solidFill>
                  <a:prstClr val="black"/>
                </a:solidFill>
                <a:latin typeface="Times New Roman" panose="02020603050405020304" pitchFamily="18" charset="0"/>
                <a:ea typeface="Cambria"/>
                <a:cs typeface="Times New Roman" panose="02020603050405020304" pitchFamily="18" charset="0"/>
              </a:rPr>
              <a:t> Pasif, </a:t>
            </a:r>
            <a:r>
              <a:rPr lang="tr-TR" b="1" dirty="0">
                <a:solidFill>
                  <a:prstClr val="black"/>
                </a:solidFill>
                <a:latin typeface="Times New Roman" panose="02020603050405020304" pitchFamily="18" charset="0"/>
                <a:ea typeface="Cambria"/>
                <a:cs typeface="Times New Roman" panose="02020603050405020304" pitchFamily="18" charset="0"/>
              </a:rPr>
              <a:t>363</a:t>
            </a:r>
            <a:r>
              <a:rPr lang="tr-TR" dirty="0">
                <a:solidFill>
                  <a:prstClr val="black"/>
                </a:solidFill>
                <a:latin typeface="Times New Roman" panose="02020603050405020304" pitchFamily="18" charset="0"/>
                <a:ea typeface="Cambria"/>
                <a:cs typeface="Times New Roman" panose="02020603050405020304" pitchFamily="18" charset="0"/>
              </a:rPr>
              <a:t> Pasif Terk, 53 Pasif Vefat, </a:t>
            </a:r>
            <a:r>
              <a:rPr lang="tr-TR" b="1" dirty="0">
                <a:solidFill>
                  <a:prstClr val="black"/>
                </a:solidFill>
                <a:latin typeface="Times New Roman" panose="02020603050405020304" pitchFamily="18" charset="0"/>
                <a:ea typeface="Cambria"/>
                <a:cs typeface="Times New Roman" panose="02020603050405020304" pitchFamily="18" charset="0"/>
              </a:rPr>
              <a:t>783</a:t>
            </a:r>
            <a:r>
              <a:rPr lang="tr-TR" dirty="0">
                <a:solidFill>
                  <a:prstClr val="black"/>
                </a:solidFill>
                <a:latin typeface="Times New Roman" panose="02020603050405020304" pitchFamily="18" charset="0"/>
                <a:ea typeface="Cambria"/>
                <a:cs typeface="Times New Roman" panose="02020603050405020304" pitchFamily="18" charset="0"/>
              </a:rPr>
              <a:t> Geçici İptal olmak üzere toplam </a:t>
            </a:r>
            <a:r>
              <a:rPr lang="tr-TR" b="1" dirty="0">
                <a:solidFill>
                  <a:prstClr val="black"/>
                </a:solidFill>
                <a:latin typeface="Times New Roman" panose="02020603050405020304" pitchFamily="18" charset="0"/>
                <a:ea typeface="Cambria"/>
                <a:cs typeface="Times New Roman" panose="02020603050405020304" pitchFamily="18" charset="0"/>
              </a:rPr>
              <a:t>2923</a:t>
            </a:r>
            <a:r>
              <a:rPr lang="tr-TR" dirty="0">
                <a:solidFill>
                  <a:prstClr val="black"/>
                </a:solidFill>
                <a:latin typeface="Times New Roman" panose="02020603050405020304" pitchFamily="18" charset="0"/>
                <a:ea typeface="Cambria"/>
                <a:cs typeface="Times New Roman" panose="02020603050405020304" pitchFamily="18" charset="0"/>
              </a:rPr>
              <a:t> adet müteahhitlik yetki belge numarası bulunmaktadır.</a:t>
            </a:r>
          </a:p>
          <a:p>
            <a:pPr lvl="0" algn="just" defTabSz="457200" eaLnBrk="0" fontAlgn="base" hangingPunct="0">
              <a:spcBef>
                <a:spcPct val="0"/>
              </a:spcBef>
              <a:spcAft>
                <a:spcPct val="0"/>
              </a:spcAft>
              <a:defRPr/>
            </a:pPr>
            <a:r>
              <a:rPr lang="tr-TR" b="1" u="sng" dirty="0">
                <a:solidFill>
                  <a:prstClr val="black"/>
                </a:solidFill>
                <a:latin typeface="Times New Roman" panose="02020603050405020304" pitchFamily="18" charset="0"/>
                <a:ea typeface="Cambria"/>
                <a:cs typeface="Times New Roman" panose="02020603050405020304" pitchFamily="18" charset="0"/>
              </a:rPr>
              <a:t>Müteahhitlik Yetki Grubu:</a:t>
            </a:r>
          </a:p>
          <a:p>
            <a:pPr marL="342900" lvl="0" indent="-342900" algn="just" defTabSz="457200" eaLnBrk="0" fontAlgn="base" hangingPunct="0">
              <a:spcBef>
                <a:spcPct val="0"/>
              </a:spcBef>
              <a:spcAft>
                <a:spcPct val="0"/>
              </a:spcAft>
              <a:buFont typeface="Arial" panose="020B0604020202020204" pitchFamily="34" charset="0"/>
              <a:buChar char="•"/>
              <a:defRPr/>
            </a:pPr>
            <a:r>
              <a:rPr lang="tr-TR" dirty="0">
                <a:solidFill>
                  <a:prstClr val="black"/>
                </a:solidFill>
                <a:latin typeface="Times New Roman" panose="02020603050405020304" pitchFamily="18" charset="0"/>
                <a:ea typeface="Cambria"/>
                <a:cs typeface="Times New Roman" panose="02020603050405020304" pitchFamily="18" charset="0"/>
              </a:rPr>
              <a:t>2019 yılında </a:t>
            </a:r>
            <a:r>
              <a:rPr lang="tr-TR" b="1" dirty="0">
                <a:solidFill>
                  <a:prstClr val="black"/>
                </a:solidFill>
                <a:latin typeface="Times New Roman" panose="02020603050405020304" pitchFamily="18" charset="0"/>
                <a:ea typeface="Cambria"/>
                <a:cs typeface="Times New Roman" panose="02020603050405020304" pitchFamily="18" charset="0"/>
              </a:rPr>
              <a:t>80</a:t>
            </a:r>
            <a:r>
              <a:rPr lang="tr-TR" dirty="0">
                <a:solidFill>
                  <a:prstClr val="black"/>
                </a:solidFill>
                <a:latin typeface="Times New Roman" panose="02020603050405020304" pitchFamily="18" charset="0"/>
                <a:ea typeface="Cambria"/>
                <a:cs typeface="Times New Roman" panose="02020603050405020304" pitchFamily="18" charset="0"/>
              </a:rPr>
              <a:t> adet </a:t>
            </a:r>
            <a:r>
              <a:rPr lang="tr-TR" i="1" dirty="0">
                <a:solidFill>
                  <a:prstClr val="black"/>
                </a:solidFill>
                <a:latin typeface="Times New Roman" panose="02020603050405020304" pitchFamily="18" charset="0"/>
                <a:ea typeface="Cambria"/>
                <a:cs typeface="Times New Roman" panose="02020603050405020304" pitchFamily="18" charset="0"/>
              </a:rPr>
              <a:t>(54-H,8-G,13-F,5-E) </a:t>
            </a:r>
            <a:r>
              <a:rPr lang="tr-TR" dirty="0">
                <a:solidFill>
                  <a:prstClr val="black"/>
                </a:solidFill>
                <a:latin typeface="Times New Roman" panose="02020603050405020304" pitchFamily="18" charset="0"/>
                <a:ea typeface="Cambria"/>
                <a:cs typeface="Times New Roman" panose="02020603050405020304" pitchFamily="18" charset="0"/>
              </a:rPr>
              <a:t>Yetki Grubu tahsisi yapılmıştır.</a:t>
            </a:r>
          </a:p>
          <a:p>
            <a:pPr marL="342900" lvl="0" indent="-342900" algn="just" defTabSz="457200" eaLnBrk="0" fontAlgn="base" hangingPunct="0">
              <a:spcBef>
                <a:spcPct val="0"/>
              </a:spcBef>
              <a:spcAft>
                <a:spcPct val="0"/>
              </a:spcAft>
              <a:buFont typeface="Arial" panose="020B0604020202020204" pitchFamily="34" charset="0"/>
              <a:buChar char="•"/>
              <a:defRPr/>
            </a:pPr>
            <a:r>
              <a:rPr lang="tr-TR" dirty="0">
                <a:solidFill>
                  <a:prstClr val="black"/>
                </a:solidFill>
                <a:latin typeface="Times New Roman" panose="02020603050405020304" pitchFamily="18" charset="0"/>
                <a:ea typeface="Cambria"/>
                <a:cs typeface="Times New Roman" panose="02020603050405020304" pitchFamily="18" charset="0"/>
              </a:rPr>
              <a:t>2020 yılında </a:t>
            </a:r>
            <a:r>
              <a:rPr lang="tr-TR" b="1" dirty="0">
                <a:solidFill>
                  <a:prstClr val="black"/>
                </a:solidFill>
                <a:latin typeface="Times New Roman" panose="02020603050405020304" pitchFamily="18" charset="0"/>
                <a:ea typeface="Cambria"/>
                <a:cs typeface="Times New Roman" panose="02020603050405020304" pitchFamily="18" charset="0"/>
              </a:rPr>
              <a:t>256 </a:t>
            </a:r>
            <a:r>
              <a:rPr lang="tr-TR" dirty="0">
                <a:solidFill>
                  <a:prstClr val="black"/>
                </a:solidFill>
                <a:latin typeface="Times New Roman" panose="02020603050405020304" pitchFamily="18" charset="0"/>
                <a:ea typeface="Cambria"/>
                <a:cs typeface="Times New Roman" panose="02020603050405020304" pitchFamily="18" charset="0"/>
              </a:rPr>
              <a:t>adet </a:t>
            </a:r>
            <a:r>
              <a:rPr lang="tr-TR" i="1" dirty="0">
                <a:solidFill>
                  <a:prstClr val="black"/>
                </a:solidFill>
                <a:latin typeface="Times New Roman" panose="02020603050405020304" pitchFamily="18" charset="0"/>
                <a:ea typeface="Cambria"/>
                <a:cs typeface="Times New Roman" panose="02020603050405020304" pitchFamily="18" charset="0"/>
              </a:rPr>
              <a:t>(148-H,3-G1,28-G,53-F,3-E1,6-E,3-D1,6-D,1-C1,3-C,1-B,1-A) </a:t>
            </a:r>
            <a:r>
              <a:rPr lang="tr-TR" dirty="0">
                <a:solidFill>
                  <a:prstClr val="black"/>
                </a:solidFill>
                <a:latin typeface="Times New Roman" panose="02020603050405020304" pitchFamily="18" charset="0"/>
                <a:ea typeface="Cambria"/>
                <a:cs typeface="Times New Roman" panose="02020603050405020304" pitchFamily="18" charset="0"/>
              </a:rPr>
              <a:t>Yetki Grubu tahsisi yapılmıştır.</a:t>
            </a:r>
          </a:p>
          <a:p>
            <a:pPr marL="342900" lvl="0" indent="-342900" algn="just" defTabSz="457200" eaLnBrk="0" fontAlgn="base" hangingPunct="0">
              <a:spcBef>
                <a:spcPct val="0"/>
              </a:spcBef>
              <a:spcAft>
                <a:spcPct val="0"/>
              </a:spcAft>
              <a:buFont typeface="Arial" panose="020B0604020202020204" pitchFamily="34" charset="0"/>
              <a:buChar char="•"/>
              <a:defRPr/>
            </a:pPr>
            <a:r>
              <a:rPr lang="tr-TR" dirty="0">
                <a:solidFill>
                  <a:prstClr val="black"/>
                </a:solidFill>
                <a:latin typeface="Times New Roman" panose="02020603050405020304" pitchFamily="18" charset="0"/>
                <a:ea typeface="Cambria"/>
                <a:cs typeface="Times New Roman" panose="02020603050405020304" pitchFamily="18" charset="0"/>
              </a:rPr>
              <a:t>2021 yılında </a:t>
            </a:r>
            <a:r>
              <a:rPr lang="tr-TR" b="1" dirty="0">
                <a:solidFill>
                  <a:prstClr val="black"/>
                </a:solidFill>
                <a:latin typeface="Times New Roman" panose="02020603050405020304" pitchFamily="18" charset="0"/>
                <a:ea typeface="Cambria"/>
                <a:cs typeface="Times New Roman" panose="02020603050405020304" pitchFamily="18" charset="0"/>
              </a:rPr>
              <a:t>173</a:t>
            </a:r>
            <a:r>
              <a:rPr lang="tr-TR" dirty="0">
                <a:solidFill>
                  <a:prstClr val="black"/>
                </a:solidFill>
                <a:latin typeface="Times New Roman" panose="02020603050405020304" pitchFamily="18" charset="0"/>
                <a:ea typeface="Cambria"/>
                <a:cs typeface="Times New Roman" panose="02020603050405020304" pitchFamily="18" charset="0"/>
              </a:rPr>
              <a:t> adet (101-H,6-G1,21-G,4-F1,20-F,7-E1,9-E,2-D1,2-C1,,1-C) Yetki Grubu tahsisi yapılmıştır.</a:t>
            </a:r>
          </a:p>
          <a:p>
            <a:pPr marL="342900" lvl="0" indent="-342900" algn="just" defTabSz="457200" eaLnBrk="0" fontAlgn="base" hangingPunct="0">
              <a:spcBef>
                <a:spcPct val="0"/>
              </a:spcBef>
              <a:spcAft>
                <a:spcPct val="0"/>
              </a:spcAft>
              <a:buFont typeface="Arial" panose="020B0604020202020204" pitchFamily="34" charset="0"/>
              <a:buChar char="•"/>
              <a:defRPr/>
            </a:pPr>
            <a:r>
              <a:rPr lang="tr-TR" dirty="0">
                <a:solidFill>
                  <a:prstClr val="black"/>
                </a:solidFill>
                <a:latin typeface="Times New Roman" panose="02020603050405020304" pitchFamily="18" charset="0"/>
                <a:ea typeface="Cambria"/>
                <a:cs typeface="Times New Roman" panose="02020603050405020304" pitchFamily="18" charset="0"/>
              </a:rPr>
              <a:t>2022 yılında </a:t>
            </a:r>
            <a:r>
              <a:rPr lang="tr-TR" b="1" dirty="0">
                <a:solidFill>
                  <a:prstClr val="black"/>
                </a:solidFill>
                <a:latin typeface="Times New Roman" panose="02020603050405020304" pitchFamily="18" charset="0"/>
                <a:ea typeface="Cambria"/>
                <a:cs typeface="Times New Roman" panose="02020603050405020304" pitchFamily="18" charset="0"/>
              </a:rPr>
              <a:t>146</a:t>
            </a:r>
            <a:r>
              <a:rPr lang="tr-TR" dirty="0">
                <a:solidFill>
                  <a:prstClr val="black"/>
                </a:solidFill>
                <a:latin typeface="Times New Roman" panose="02020603050405020304" pitchFamily="18" charset="0"/>
                <a:ea typeface="Cambria"/>
                <a:cs typeface="Times New Roman" panose="02020603050405020304" pitchFamily="18" charset="0"/>
              </a:rPr>
              <a:t> adet (97-H,3-G1,11-G,5-F1,16-F,3-E1,4-E,1-D1,2-D,1-C1,1-C,1-B,1-A) Yetki Grubu tahsisi yapılmıştır.</a:t>
            </a:r>
          </a:p>
          <a:p>
            <a:pPr marL="342900" lvl="0" indent="-342900" algn="just" defTabSz="457200" eaLnBrk="0" fontAlgn="base" hangingPunct="0">
              <a:spcBef>
                <a:spcPct val="0"/>
              </a:spcBef>
              <a:spcAft>
                <a:spcPct val="0"/>
              </a:spcAft>
              <a:buFont typeface="Arial" panose="020B0604020202020204" pitchFamily="34" charset="0"/>
              <a:buChar char="•"/>
              <a:defRPr/>
            </a:pPr>
            <a:r>
              <a:rPr lang="tr-TR" dirty="0">
                <a:solidFill>
                  <a:prstClr val="black"/>
                </a:solidFill>
                <a:latin typeface="Times New Roman" panose="02020603050405020304" pitchFamily="18" charset="0"/>
                <a:ea typeface="Cambria"/>
                <a:cs typeface="Times New Roman" panose="02020603050405020304" pitchFamily="18" charset="0"/>
              </a:rPr>
              <a:t>2023 yılında </a:t>
            </a:r>
            <a:r>
              <a:rPr lang="tr-TR" dirty="0" smtClean="0">
                <a:solidFill>
                  <a:prstClr val="black"/>
                </a:solidFill>
                <a:latin typeface="Times New Roman" panose="02020603050405020304" pitchFamily="18" charset="0"/>
                <a:ea typeface="Cambria"/>
                <a:cs typeface="Times New Roman" panose="02020603050405020304" pitchFamily="18" charset="0"/>
              </a:rPr>
              <a:t>1</a:t>
            </a:r>
            <a:r>
              <a:rPr lang="tr-TR" b="1" dirty="0" smtClean="0">
                <a:solidFill>
                  <a:prstClr val="black"/>
                </a:solidFill>
                <a:latin typeface="Times New Roman" panose="02020603050405020304" pitchFamily="18" charset="0"/>
                <a:ea typeface="Cambria"/>
                <a:cs typeface="Times New Roman" panose="02020603050405020304" pitchFamily="18" charset="0"/>
              </a:rPr>
              <a:t>9</a:t>
            </a:r>
            <a:r>
              <a:rPr lang="tr-TR" dirty="0" smtClean="0">
                <a:solidFill>
                  <a:prstClr val="black"/>
                </a:solidFill>
                <a:latin typeface="Times New Roman" panose="02020603050405020304" pitchFamily="18" charset="0"/>
                <a:ea typeface="Cambria"/>
                <a:cs typeface="Times New Roman" panose="02020603050405020304" pitchFamily="18" charset="0"/>
              </a:rPr>
              <a:t> </a:t>
            </a:r>
            <a:r>
              <a:rPr lang="tr-TR" dirty="0">
                <a:solidFill>
                  <a:prstClr val="black"/>
                </a:solidFill>
                <a:latin typeface="Times New Roman" panose="02020603050405020304" pitchFamily="18" charset="0"/>
                <a:ea typeface="Cambria"/>
                <a:cs typeface="Times New Roman" panose="02020603050405020304" pitchFamily="18" charset="0"/>
              </a:rPr>
              <a:t>adet (13-H,1-G1,1-G,1-F1,2-F,1E1 ve 4-Kooperatif)</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3921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8" name="Dikdörtgen 7"/>
          <p:cNvSpPr/>
          <p:nvPr/>
        </p:nvSpPr>
        <p:spPr>
          <a:xfrm>
            <a:off x="2454322" y="1780253"/>
            <a:ext cx="7560000" cy="45704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lvl="0" indent="-285750" algn="just" defTabSz="457200">
              <a:buFont typeface="Arial" panose="020B0604020202020204" pitchFamily="34" charset="0"/>
              <a:buChar char="•"/>
              <a:defRPr/>
            </a:pPr>
            <a:r>
              <a:rPr lang="tr-TR" sz="1700" dirty="0">
                <a:solidFill>
                  <a:prstClr val="black"/>
                </a:solidFill>
                <a:latin typeface="Times New Roman" panose="02020603050405020304" pitchFamily="18" charset="0"/>
                <a:ea typeface="Calibri"/>
                <a:cs typeface="Times New Roman" panose="02020603050405020304" pitchFamily="18" charset="0"/>
              </a:rPr>
              <a:t>2018 yılı içerisinde 18 adet PGD denetimi ve 109 adet Hazır Beton Denetimi olmak üzere </a:t>
            </a:r>
            <a:r>
              <a:rPr lang="tr-TR" sz="1700" b="1" dirty="0">
                <a:solidFill>
                  <a:prstClr val="black"/>
                </a:solidFill>
                <a:latin typeface="Times New Roman" panose="02020603050405020304" pitchFamily="18" charset="0"/>
                <a:ea typeface="Calibri"/>
                <a:cs typeface="Times New Roman" panose="02020603050405020304" pitchFamily="18" charset="0"/>
              </a:rPr>
              <a:t>toplam 127 adet </a:t>
            </a:r>
            <a:r>
              <a:rPr lang="tr-TR" sz="1700" dirty="0">
                <a:solidFill>
                  <a:prstClr val="black"/>
                </a:solidFill>
                <a:latin typeface="Times New Roman" panose="02020603050405020304" pitchFamily="18" charset="0"/>
                <a:ea typeface="Calibri"/>
                <a:cs typeface="Times New Roman" panose="02020603050405020304" pitchFamily="18" charset="0"/>
              </a:rPr>
              <a:t>denetim gerçekleştirilmiş olup,  PGD kapsamında </a:t>
            </a:r>
            <a:r>
              <a:rPr lang="tr-TR" sz="1700" b="1" dirty="0">
                <a:solidFill>
                  <a:prstClr val="black"/>
                </a:solidFill>
                <a:latin typeface="Times New Roman" panose="02020603050405020304" pitchFamily="18" charset="0"/>
                <a:ea typeface="Calibri"/>
                <a:cs typeface="Times New Roman" panose="02020603050405020304" pitchFamily="18" charset="0"/>
              </a:rPr>
              <a:t>10 adet </a:t>
            </a:r>
            <a:r>
              <a:rPr lang="tr-TR" sz="1700" dirty="0">
                <a:solidFill>
                  <a:prstClr val="black"/>
                </a:solidFill>
                <a:latin typeface="Times New Roman" panose="02020603050405020304" pitchFamily="18" charset="0"/>
                <a:ea typeface="Calibri"/>
                <a:cs typeface="Times New Roman" panose="02020603050405020304" pitchFamily="18" charset="0"/>
              </a:rPr>
              <a:t>firmaya </a:t>
            </a:r>
            <a:r>
              <a:rPr lang="tr-TR" sz="1700" b="1" dirty="0">
                <a:solidFill>
                  <a:prstClr val="black"/>
                </a:solidFill>
                <a:latin typeface="Times New Roman" panose="02020603050405020304" pitchFamily="18" charset="0"/>
                <a:cs typeface="Times New Roman" panose="02020603050405020304" pitchFamily="18" charset="0"/>
              </a:rPr>
              <a:t>11 kez idari yaptırım </a:t>
            </a:r>
            <a:r>
              <a:rPr lang="tr-TR" sz="1700" dirty="0">
                <a:solidFill>
                  <a:prstClr val="black"/>
                </a:solidFill>
                <a:latin typeface="Times New Roman" panose="02020603050405020304" pitchFamily="18" charset="0"/>
                <a:cs typeface="Times New Roman" panose="02020603050405020304" pitchFamily="18" charset="0"/>
              </a:rPr>
              <a:t>uygulanmış toplam</a:t>
            </a:r>
            <a:r>
              <a:rPr lang="tr-TR" sz="1700" dirty="0">
                <a:solidFill>
                  <a:prstClr val="black"/>
                </a:solidFill>
                <a:latin typeface="Times New Roman" panose="02020603050405020304" pitchFamily="18" charset="0"/>
                <a:ea typeface="Calibri"/>
                <a:cs typeface="Times New Roman" panose="02020603050405020304" pitchFamily="18" charset="0"/>
              </a:rPr>
              <a:t> </a:t>
            </a:r>
            <a:r>
              <a:rPr lang="tr-TR" sz="1700" b="1" dirty="0">
                <a:solidFill>
                  <a:prstClr val="black"/>
                </a:solidFill>
                <a:latin typeface="Times New Roman" panose="02020603050405020304" pitchFamily="18" charset="0"/>
                <a:ea typeface="Calibri"/>
                <a:cs typeface="Times New Roman" panose="02020603050405020304" pitchFamily="18" charset="0"/>
              </a:rPr>
              <a:t>260.988 TL </a:t>
            </a:r>
            <a:r>
              <a:rPr lang="tr-TR" sz="1700" b="1" dirty="0" err="1">
                <a:solidFill>
                  <a:prstClr val="black"/>
                </a:solidFill>
                <a:latin typeface="Times New Roman" panose="02020603050405020304" pitchFamily="18" charset="0"/>
                <a:cs typeface="Times New Roman" panose="02020603050405020304" pitchFamily="18" charset="0"/>
              </a:rPr>
              <a:t>TL</a:t>
            </a:r>
            <a:r>
              <a:rPr lang="tr-TR" sz="1700" dirty="0">
                <a:solidFill>
                  <a:prstClr val="black"/>
                </a:solidFill>
                <a:latin typeface="Times New Roman" panose="02020603050405020304" pitchFamily="18" charset="0"/>
                <a:cs typeface="Times New Roman" panose="02020603050405020304" pitchFamily="18" charset="0"/>
              </a:rPr>
              <a:t> para cezası uygulanmıştır.</a:t>
            </a:r>
            <a:endParaRPr lang="tr-TR" sz="1700" dirty="0">
              <a:solidFill>
                <a:prstClr val="black"/>
              </a:solidFill>
              <a:latin typeface="Times New Roman" panose="02020603050405020304" pitchFamily="18" charset="0"/>
              <a:ea typeface="Calibri"/>
              <a:cs typeface="Times New Roman" panose="02020603050405020304" pitchFamily="18" charset="0"/>
            </a:endParaRPr>
          </a:p>
          <a:p>
            <a:pPr marL="285750" lvl="0" indent="-285750" algn="just" defTabSz="457200">
              <a:buFont typeface="Arial" panose="020B0604020202020204" pitchFamily="34" charset="0"/>
              <a:buChar char="•"/>
              <a:defRPr/>
            </a:pPr>
            <a:r>
              <a:rPr lang="tr-TR" sz="1700" dirty="0">
                <a:solidFill>
                  <a:prstClr val="black"/>
                </a:solidFill>
                <a:latin typeface="Times New Roman" panose="02020603050405020304" pitchFamily="18" charset="0"/>
                <a:ea typeface="Calibri"/>
                <a:cs typeface="Times New Roman" panose="02020603050405020304" pitchFamily="18" charset="0"/>
              </a:rPr>
              <a:t>2019 yılı içerisinde 58 adet PGD denetimi ve 116 adet Hazır Beton Denetimi olmak üzere </a:t>
            </a:r>
            <a:r>
              <a:rPr lang="tr-TR" sz="1700" b="1" dirty="0">
                <a:solidFill>
                  <a:prstClr val="black"/>
                </a:solidFill>
                <a:latin typeface="Times New Roman" panose="02020603050405020304" pitchFamily="18" charset="0"/>
                <a:ea typeface="Calibri"/>
                <a:cs typeface="Times New Roman" panose="02020603050405020304" pitchFamily="18" charset="0"/>
              </a:rPr>
              <a:t>toplam 174 adet </a:t>
            </a:r>
            <a:r>
              <a:rPr lang="tr-TR" sz="1700" dirty="0">
                <a:solidFill>
                  <a:prstClr val="black"/>
                </a:solidFill>
                <a:latin typeface="Times New Roman" panose="02020603050405020304" pitchFamily="18" charset="0"/>
                <a:ea typeface="Calibri"/>
                <a:cs typeface="Times New Roman" panose="02020603050405020304" pitchFamily="18" charset="0"/>
              </a:rPr>
              <a:t>denetim gerçekleştirilmiş olup,  PGD kapsamında </a:t>
            </a:r>
            <a:r>
              <a:rPr lang="tr-TR" sz="1700" b="1" dirty="0">
                <a:solidFill>
                  <a:prstClr val="black"/>
                </a:solidFill>
                <a:latin typeface="Times New Roman" panose="02020603050405020304" pitchFamily="18" charset="0"/>
                <a:ea typeface="Calibri"/>
                <a:cs typeface="Times New Roman" panose="02020603050405020304" pitchFamily="18" charset="0"/>
              </a:rPr>
              <a:t>6 adet </a:t>
            </a:r>
            <a:r>
              <a:rPr lang="tr-TR" sz="1700" dirty="0">
                <a:solidFill>
                  <a:prstClr val="black"/>
                </a:solidFill>
                <a:latin typeface="Times New Roman" panose="02020603050405020304" pitchFamily="18" charset="0"/>
                <a:ea typeface="Calibri"/>
                <a:cs typeface="Times New Roman" panose="02020603050405020304" pitchFamily="18" charset="0"/>
              </a:rPr>
              <a:t>firmaya </a:t>
            </a:r>
            <a:r>
              <a:rPr lang="tr-TR" sz="1700" b="1" dirty="0">
                <a:solidFill>
                  <a:prstClr val="black"/>
                </a:solidFill>
                <a:latin typeface="Times New Roman" panose="02020603050405020304" pitchFamily="18" charset="0"/>
                <a:ea typeface="Calibri"/>
                <a:cs typeface="Times New Roman" panose="02020603050405020304" pitchFamily="18" charset="0"/>
              </a:rPr>
              <a:t>161.460 TL </a:t>
            </a:r>
            <a:r>
              <a:rPr lang="tr-TR" sz="1700" dirty="0">
                <a:solidFill>
                  <a:prstClr val="black"/>
                </a:solidFill>
                <a:latin typeface="Times New Roman" panose="02020603050405020304" pitchFamily="18" charset="0"/>
                <a:ea typeface="Calibri"/>
                <a:cs typeface="Times New Roman" panose="02020603050405020304" pitchFamily="18" charset="0"/>
              </a:rPr>
              <a:t>İdari Yaptırım Para Cezası uygulanmıştır.</a:t>
            </a:r>
          </a:p>
          <a:p>
            <a:pPr marL="285750" lvl="0" indent="-285750" algn="just" defTabSz="457200">
              <a:buFont typeface="Arial" panose="020B0604020202020204" pitchFamily="34" charset="0"/>
              <a:buChar char="•"/>
              <a:defRPr/>
            </a:pPr>
            <a:r>
              <a:rPr lang="tr-TR" sz="1700" dirty="0">
                <a:solidFill>
                  <a:prstClr val="black"/>
                </a:solidFill>
                <a:latin typeface="Times New Roman" panose="02020603050405020304" pitchFamily="18" charset="0"/>
                <a:ea typeface="Calibri"/>
                <a:cs typeface="Times New Roman" panose="02020603050405020304" pitchFamily="18" charset="0"/>
              </a:rPr>
              <a:t>2020 yılı içerisinde 12 adet PGD denetimi ve 14 adet Hazır Beton Denetimi olmak üzere </a:t>
            </a:r>
            <a:r>
              <a:rPr lang="tr-TR" sz="1700" b="1" dirty="0">
                <a:solidFill>
                  <a:prstClr val="black"/>
                </a:solidFill>
                <a:latin typeface="Times New Roman" panose="02020603050405020304" pitchFamily="18" charset="0"/>
                <a:ea typeface="Calibri"/>
                <a:cs typeface="Times New Roman" panose="02020603050405020304" pitchFamily="18" charset="0"/>
              </a:rPr>
              <a:t>toplam 26 adet </a:t>
            </a:r>
            <a:r>
              <a:rPr lang="tr-TR" sz="1700" dirty="0">
                <a:solidFill>
                  <a:prstClr val="black"/>
                </a:solidFill>
                <a:latin typeface="Times New Roman" panose="02020603050405020304" pitchFamily="18" charset="0"/>
                <a:ea typeface="Calibri"/>
                <a:cs typeface="Times New Roman" panose="02020603050405020304" pitchFamily="18" charset="0"/>
              </a:rPr>
              <a:t>denetim gerçekleştirilmiş olup,  PGD kapsamında </a:t>
            </a:r>
            <a:r>
              <a:rPr lang="tr-TR" sz="1700" b="1" dirty="0">
                <a:solidFill>
                  <a:prstClr val="black"/>
                </a:solidFill>
                <a:latin typeface="Times New Roman" panose="02020603050405020304" pitchFamily="18" charset="0"/>
                <a:ea typeface="Calibri"/>
                <a:cs typeface="Times New Roman" panose="02020603050405020304" pitchFamily="18" charset="0"/>
              </a:rPr>
              <a:t>4 </a:t>
            </a:r>
            <a:r>
              <a:rPr lang="tr-TR" sz="1700" dirty="0">
                <a:solidFill>
                  <a:prstClr val="black"/>
                </a:solidFill>
                <a:latin typeface="Times New Roman" panose="02020603050405020304" pitchFamily="18" charset="0"/>
                <a:ea typeface="Calibri"/>
                <a:cs typeface="Times New Roman" panose="02020603050405020304" pitchFamily="18" charset="0"/>
              </a:rPr>
              <a:t>firmaya </a:t>
            </a:r>
            <a:r>
              <a:rPr lang="tr-TR" sz="1700" b="1" dirty="0">
                <a:solidFill>
                  <a:prstClr val="black"/>
                </a:solidFill>
                <a:latin typeface="Times New Roman" panose="02020603050405020304" pitchFamily="18" charset="0"/>
                <a:ea typeface="Calibri"/>
                <a:cs typeface="Times New Roman" panose="02020603050405020304" pitchFamily="18" charset="0"/>
              </a:rPr>
              <a:t>131.944 TL </a:t>
            </a:r>
            <a:r>
              <a:rPr lang="tr-TR" sz="1700" dirty="0">
                <a:solidFill>
                  <a:prstClr val="black"/>
                </a:solidFill>
                <a:latin typeface="Times New Roman" panose="02020603050405020304" pitchFamily="18" charset="0"/>
                <a:ea typeface="Calibri"/>
                <a:cs typeface="Times New Roman" panose="02020603050405020304" pitchFamily="18" charset="0"/>
              </a:rPr>
              <a:t>İdari Yaptırım Para Cezası uygulanmıştır.</a:t>
            </a:r>
          </a:p>
          <a:p>
            <a:pPr marL="285750" lvl="0" indent="-285750" algn="just" defTabSz="457200">
              <a:buFont typeface="Arial" panose="020B0604020202020204" pitchFamily="34" charset="0"/>
              <a:buChar char="•"/>
              <a:defRPr/>
            </a:pPr>
            <a:r>
              <a:rPr lang="tr-TR" sz="1700" dirty="0">
                <a:solidFill>
                  <a:prstClr val="black"/>
                </a:solidFill>
                <a:latin typeface="Times New Roman" panose="02020603050405020304" pitchFamily="18" charset="0"/>
                <a:ea typeface="Calibri"/>
                <a:cs typeface="Times New Roman" panose="02020603050405020304" pitchFamily="18" charset="0"/>
              </a:rPr>
              <a:t>2021 yılı içerisinde 7 adet PGD denetimi ve 31 adet Hazır Beton Denetimi olmak üzere </a:t>
            </a:r>
            <a:r>
              <a:rPr lang="tr-TR" sz="1700" b="1" dirty="0">
                <a:solidFill>
                  <a:prstClr val="black"/>
                </a:solidFill>
                <a:latin typeface="Times New Roman" panose="02020603050405020304" pitchFamily="18" charset="0"/>
                <a:ea typeface="Calibri"/>
                <a:cs typeface="Times New Roman" panose="02020603050405020304" pitchFamily="18" charset="0"/>
              </a:rPr>
              <a:t>toplam 38 adet </a:t>
            </a:r>
            <a:r>
              <a:rPr lang="tr-TR" sz="1700" dirty="0">
                <a:solidFill>
                  <a:prstClr val="black"/>
                </a:solidFill>
                <a:latin typeface="Times New Roman" panose="02020603050405020304" pitchFamily="18" charset="0"/>
                <a:ea typeface="Calibri"/>
                <a:cs typeface="Times New Roman" panose="02020603050405020304" pitchFamily="18" charset="0"/>
              </a:rPr>
              <a:t>denetim gerçekleştirilmiştir.</a:t>
            </a:r>
          </a:p>
          <a:p>
            <a:pPr marL="285750" lvl="0" indent="-285750" algn="just" defTabSz="457200">
              <a:buFont typeface="Arial" panose="020B0604020202020204" pitchFamily="34" charset="0"/>
              <a:buChar char="•"/>
              <a:defRPr/>
            </a:pPr>
            <a:r>
              <a:rPr lang="tr-TR" sz="1700" dirty="0">
                <a:solidFill>
                  <a:prstClr val="black"/>
                </a:solidFill>
                <a:latin typeface="Times New Roman" panose="02020603050405020304" pitchFamily="18" charset="0"/>
                <a:ea typeface="Calibri"/>
                <a:cs typeface="Times New Roman" panose="02020603050405020304" pitchFamily="18" charset="0"/>
              </a:rPr>
              <a:t>2022 yılı içerisinde  </a:t>
            </a:r>
            <a:r>
              <a:rPr lang="tr-TR" sz="1700" b="1" dirty="0">
                <a:solidFill>
                  <a:prstClr val="black"/>
                </a:solidFill>
                <a:latin typeface="Times New Roman" panose="02020603050405020304" pitchFamily="18" charset="0"/>
                <a:ea typeface="Calibri"/>
                <a:cs typeface="Times New Roman" panose="02020603050405020304" pitchFamily="18" charset="0"/>
              </a:rPr>
              <a:t>53 adet </a:t>
            </a:r>
            <a:r>
              <a:rPr lang="tr-TR" sz="1700" dirty="0">
                <a:solidFill>
                  <a:prstClr val="black"/>
                </a:solidFill>
                <a:latin typeface="Times New Roman" panose="02020603050405020304" pitchFamily="18" charset="0"/>
                <a:ea typeface="Calibri"/>
                <a:cs typeface="Times New Roman" panose="02020603050405020304" pitchFamily="18" charset="0"/>
              </a:rPr>
              <a:t>PGD  denetimi  ve  </a:t>
            </a:r>
            <a:r>
              <a:rPr lang="tr-TR" sz="1700" b="1" dirty="0">
                <a:solidFill>
                  <a:prstClr val="black"/>
                </a:solidFill>
                <a:latin typeface="Times New Roman" panose="02020603050405020304" pitchFamily="18" charset="0"/>
                <a:ea typeface="Calibri"/>
                <a:cs typeface="Times New Roman" panose="02020603050405020304" pitchFamily="18" charset="0"/>
              </a:rPr>
              <a:t>102 adet </a:t>
            </a:r>
            <a:r>
              <a:rPr lang="tr-TR" sz="1700" dirty="0">
                <a:solidFill>
                  <a:prstClr val="black"/>
                </a:solidFill>
                <a:latin typeface="Times New Roman" panose="02020603050405020304" pitchFamily="18" charset="0"/>
                <a:ea typeface="Calibri"/>
                <a:cs typeface="Times New Roman" panose="02020603050405020304" pitchFamily="18" charset="0"/>
              </a:rPr>
              <a:t>Hazır Beton Denetimi olmak üzere toplam; </a:t>
            </a:r>
            <a:r>
              <a:rPr lang="tr-TR" sz="1700" b="1" dirty="0">
                <a:solidFill>
                  <a:prstClr val="black"/>
                </a:solidFill>
                <a:latin typeface="Times New Roman" panose="02020603050405020304" pitchFamily="18" charset="0"/>
                <a:ea typeface="Calibri"/>
                <a:cs typeface="Times New Roman" panose="02020603050405020304" pitchFamily="18" charset="0"/>
              </a:rPr>
              <a:t>155 adet </a:t>
            </a:r>
            <a:r>
              <a:rPr lang="tr-TR" sz="1700" dirty="0">
                <a:solidFill>
                  <a:prstClr val="black"/>
                </a:solidFill>
                <a:latin typeface="Times New Roman" panose="02020603050405020304" pitchFamily="18" charset="0"/>
                <a:ea typeface="Calibri"/>
                <a:cs typeface="Times New Roman" panose="02020603050405020304" pitchFamily="18" charset="0"/>
              </a:rPr>
              <a:t>denetim gerçekleştirilmiş olup,  PGD kapsamında </a:t>
            </a:r>
            <a:r>
              <a:rPr lang="tr-TR" sz="1700" b="1" dirty="0">
                <a:solidFill>
                  <a:prstClr val="black"/>
                </a:solidFill>
                <a:latin typeface="Times New Roman" panose="02020603050405020304" pitchFamily="18" charset="0"/>
                <a:ea typeface="Calibri"/>
                <a:cs typeface="Times New Roman" panose="02020603050405020304" pitchFamily="18" charset="0"/>
              </a:rPr>
              <a:t>2 </a:t>
            </a:r>
            <a:r>
              <a:rPr lang="tr-TR" sz="1700" dirty="0">
                <a:solidFill>
                  <a:prstClr val="black"/>
                </a:solidFill>
                <a:latin typeface="Times New Roman" panose="02020603050405020304" pitchFamily="18" charset="0"/>
                <a:ea typeface="Calibri"/>
                <a:cs typeface="Times New Roman" panose="02020603050405020304" pitchFamily="18" charset="0"/>
              </a:rPr>
              <a:t>firmaya </a:t>
            </a:r>
            <a:r>
              <a:rPr lang="tr-TR" sz="1700" b="1" dirty="0">
                <a:solidFill>
                  <a:prstClr val="black"/>
                </a:solidFill>
                <a:latin typeface="Times New Roman" panose="02020603050405020304" pitchFamily="18" charset="0"/>
                <a:ea typeface="Calibri"/>
                <a:cs typeface="Times New Roman" panose="02020603050405020304" pitchFamily="18" charset="0"/>
              </a:rPr>
              <a:t>136.200 TL </a:t>
            </a:r>
            <a:r>
              <a:rPr lang="tr-TR" sz="1700" dirty="0">
                <a:solidFill>
                  <a:prstClr val="black"/>
                </a:solidFill>
                <a:latin typeface="Times New Roman" panose="02020603050405020304" pitchFamily="18" charset="0"/>
                <a:ea typeface="Calibri"/>
                <a:cs typeface="Times New Roman" panose="02020603050405020304" pitchFamily="18" charset="0"/>
              </a:rPr>
              <a:t>İdari Yaptırım Para Cezası uygulanmıştır.</a:t>
            </a:r>
          </a:p>
          <a:p>
            <a:pPr marL="285750" indent="-285750" algn="just" defTabSz="457200">
              <a:buFont typeface="Arial" panose="020B0604020202020204" pitchFamily="34" charset="0"/>
              <a:buChar char="•"/>
              <a:defRPr/>
            </a:pPr>
            <a:r>
              <a:rPr lang="tr-TR" sz="1600" dirty="0">
                <a:solidFill>
                  <a:prstClr val="black"/>
                </a:solidFill>
                <a:latin typeface="Times New Roman" panose="02020603050405020304" pitchFamily="18" charset="0"/>
                <a:ea typeface="Calibri"/>
                <a:cs typeface="Times New Roman" panose="02020603050405020304" pitchFamily="18" charset="0"/>
              </a:rPr>
              <a:t>2023 yılı içerisinde  </a:t>
            </a:r>
            <a:r>
              <a:rPr lang="tr-TR" sz="1600" b="1" dirty="0">
                <a:solidFill>
                  <a:prstClr val="black"/>
                </a:solidFill>
                <a:latin typeface="Times New Roman" panose="02020603050405020304" pitchFamily="18" charset="0"/>
                <a:ea typeface="Calibri"/>
                <a:cs typeface="Times New Roman" panose="02020603050405020304" pitchFamily="18" charset="0"/>
              </a:rPr>
              <a:t>4 adet </a:t>
            </a:r>
            <a:r>
              <a:rPr lang="tr-TR" sz="1600" dirty="0">
                <a:solidFill>
                  <a:prstClr val="black"/>
                </a:solidFill>
                <a:latin typeface="Times New Roman" panose="02020603050405020304" pitchFamily="18" charset="0"/>
                <a:ea typeface="Calibri"/>
                <a:cs typeface="Times New Roman" panose="02020603050405020304" pitchFamily="18" charset="0"/>
              </a:rPr>
              <a:t>PGD  denetimi  ve  </a:t>
            </a:r>
            <a:r>
              <a:rPr lang="tr-TR" sz="1600" b="1" dirty="0">
                <a:solidFill>
                  <a:prstClr val="black"/>
                </a:solidFill>
                <a:latin typeface="Times New Roman" panose="02020603050405020304" pitchFamily="18" charset="0"/>
                <a:ea typeface="Calibri"/>
                <a:cs typeface="Times New Roman" panose="02020603050405020304" pitchFamily="18" charset="0"/>
              </a:rPr>
              <a:t>21 adet </a:t>
            </a:r>
            <a:r>
              <a:rPr lang="tr-TR" sz="1600" dirty="0">
                <a:solidFill>
                  <a:prstClr val="black"/>
                </a:solidFill>
                <a:latin typeface="Times New Roman" panose="02020603050405020304" pitchFamily="18" charset="0"/>
                <a:ea typeface="Calibri"/>
                <a:cs typeface="Times New Roman" panose="02020603050405020304" pitchFamily="18" charset="0"/>
              </a:rPr>
              <a:t>Hazır Beton Denetimi olmak üzere toplam; </a:t>
            </a:r>
            <a:r>
              <a:rPr lang="tr-TR" sz="1600" b="1" dirty="0">
                <a:solidFill>
                  <a:prstClr val="black"/>
                </a:solidFill>
                <a:latin typeface="Times New Roman" panose="02020603050405020304" pitchFamily="18" charset="0"/>
                <a:ea typeface="Calibri"/>
                <a:cs typeface="Times New Roman" panose="02020603050405020304" pitchFamily="18" charset="0"/>
              </a:rPr>
              <a:t>25 adet </a:t>
            </a:r>
            <a:r>
              <a:rPr lang="tr-TR" sz="1600" dirty="0">
                <a:solidFill>
                  <a:prstClr val="black"/>
                </a:solidFill>
                <a:latin typeface="Times New Roman" panose="02020603050405020304" pitchFamily="18" charset="0"/>
                <a:ea typeface="Calibri"/>
                <a:cs typeface="Times New Roman" panose="02020603050405020304" pitchFamily="18" charset="0"/>
              </a:rPr>
              <a:t>denetim gerçekleştirilmiştir.</a:t>
            </a:r>
            <a:endParaRPr lang="tr-TR" sz="2000" dirty="0">
              <a:solidFill>
                <a:prstClr val="black"/>
              </a:solidFill>
            </a:endParaRPr>
          </a:p>
        </p:txBody>
      </p:sp>
    </p:spTree>
    <p:extLst>
      <p:ext uri="{BB962C8B-B14F-4D97-AF65-F5344CB8AC3E}">
        <p14:creationId xmlns:p14="http://schemas.microsoft.com/office/powerpoint/2010/main" val="887322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YAPI DENETİM UYGULAMALARI</a:t>
            </a:r>
          </a:p>
        </p:txBody>
      </p:sp>
      <p:sp>
        <p:nvSpPr>
          <p:cNvPr id="8" name="Dikdörtgen 7"/>
          <p:cNvSpPr/>
          <p:nvPr/>
        </p:nvSpPr>
        <p:spPr>
          <a:xfrm>
            <a:off x="2454322" y="1780253"/>
            <a:ext cx="7560000" cy="47705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defTabSz="457200">
              <a:defRPr/>
            </a:pPr>
            <a:r>
              <a:rPr lang="tr-TR" sz="1600" b="1" u="sng" dirty="0">
                <a:solidFill>
                  <a:prstClr val="black"/>
                </a:solidFill>
                <a:latin typeface="Times New Roman" panose="02020603050405020304" pitchFamily="18" charset="0"/>
                <a:ea typeface="Calibri"/>
                <a:cs typeface="Times New Roman" panose="02020603050405020304" pitchFamily="18" charset="0"/>
              </a:rPr>
              <a:t>Müdürlüğümüz laboratuvarında;</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2019- </a:t>
            </a:r>
            <a:r>
              <a:rPr lang="tr-TR" sz="1600" b="1" dirty="0">
                <a:solidFill>
                  <a:prstClr val="black"/>
                </a:solidFill>
                <a:latin typeface="Times New Roman" panose="02020603050405020304" pitchFamily="18" charset="0"/>
                <a:ea typeface="Calibri"/>
                <a:cs typeface="Times New Roman" panose="02020603050405020304" pitchFamily="18" charset="0"/>
              </a:rPr>
              <a:t>438 küp </a:t>
            </a:r>
            <a:r>
              <a:rPr lang="tr-TR" sz="1600" dirty="0">
                <a:solidFill>
                  <a:prstClr val="black"/>
                </a:solidFill>
                <a:latin typeface="Times New Roman" panose="02020603050405020304" pitchFamily="18" charset="0"/>
                <a:ea typeface="Calibri"/>
                <a:cs typeface="Times New Roman" panose="02020603050405020304" pitchFamily="18" charset="0"/>
              </a:rPr>
              <a:t>beton, </a:t>
            </a:r>
            <a:r>
              <a:rPr lang="tr-TR" sz="1600" b="1" dirty="0">
                <a:solidFill>
                  <a:prstClr val="black"/>
                </a:solidFill>
                <a:latin typeface="Times New Roman" panose="02020603050405020304" pitchFamily="18" charset="0"/>
                <a:ea typeface="Calibri"/>
                <a:cs typeface="Times New Roman" panose="02020603050405020304" pitchFamily="18" charset="0"/>
              </a:rPr>
              <a:t>0 adet sertleşmiş beton ve 0 adet çelik çekme </a:t>
            </a:r>
            <a:r>
              <a:rPr lang="tr-TR" sz="1600" dirty="0">
                <a:solidFill>
                  <a:prstClr val="black"/>
                </a:solidFill>
                <a:latin typeface="Times New Roman" panose="02020603050405020304" pitchFamily="18" charset="0"/>
                <a:ea typeface="Calibri"/>
                <a:cs typeface="Times New Roman" panose="02020603050405020304" pitchFamily="18" charset="0"/>
              </a:rPr>
              <a:t>deneyi yapılmıştır. </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2020- </a:t>
            </a:r>
            <a:r>
              <a:rPr lang="tr-TR" sz="1600" b="1" dirty="0">
                <a:solidFill>
                  <a:prstClr val="black"/>
                </a:solidFill>
                <a:latin typeface="Times New Roman" panose="02020603050405020304" pitchFamily="18" charset="0"/>
                <a:ea typeface="Calibri"/>
                <a:cs typeface="Times New Roman" panose="02020603050405020304" pitchFamily="18" charset="0"/>
              </a:rPr>
              <a:t>66 küp </a:t>
            </a:r>
            <a:r>
              <a:rPr lang="tr-TR" sz="1600" dirty="0">
                <a:solidFill>
                  <a:prstClr val="black"/>
                </a:solidFill>
                <a:latin typeface="Times New Roman" panose="02020603050405020304" pitchFamily="18" charset="0"/>
                <a:ea typeface="Calibri"/>
                <a:cs typeface="Times New Roman" panose="02020603050405020304" pitchFamily="18" charset="0"/>
              </a:rPr>
              <a:t>beton, </a:t>
            </a:r>
            <a:r>
              <a:rPr lang="tr-TR" sz="1600" b="1" dirty="0">
                <a:solidFill>
                  <a:prstClr val="black"/>
                </a:solidFill>
                <a:latin typeface="Times New Roman" panose="02020603050405020304" pitchFamily="18" charset="0"/>
                <a:ea typeface="Calibri"/>
                <a:cs typeface="Times New Roman" panose="02020603050405020304" pitchFamily="18" charset="0"/>
              </a:rPr>
              <a:t>6 adet sertleşmiş beton  ve 0 adet çelik çekme </a:t>
            </a:r>
            <a:r>
              <a:rPr lang="tr-TR" sz="1600" dirty="0">
                <a:solidFill>
                  <a:prstClr val="black"/>
                </a:solidFill>
                <a:latin typeface="Times New Roman" panose="02020603050405020304" pitchFamily="18" charset="0"/>
                <a:ea typeface="Calibri"/>
                <a:cs typeface="Times New Roman" panose="02020603050405020304" pitchFamily="18" charset="0"/>
              </a:rPr>
              <a:t>deneyi yapılmıştır. </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2021- </a:t>
            </a:r>
            <a:r>
              <a:rPr lang="tr-TR" sz="1600" b="1" dirty="0">
                <a:solidFill>
                  <a:prstClr val="black"/>
                </a:solidFill>
                <a:latin typeface="Times New Roman" panose="02020603050405020304" pitchFamily="18" charset="0"/>
                <a:ea typeface="Calibri"/>
                <a:cs typeface="Times New Roman" panose="02020603050405020304" pitchFamily="18" charset="0"/>
              </a:rPr>
              <a:t>123 küp </a:t>
            </a:r>
            <a:r>
              <a:rPr lang="tr-TR" sz="1600" dirty="0">
                <a:solidFill>
                  <a:prstClr val="black"/>
                </a:solidFill>
                <a:latin typeface="Times New Roman" panose="02020603050405020304" pitchFamily="18" charset="0"/>
                <a:ea typeface="Calibri"/>
                <a:cs typeface="Times New Roman" panose="02020603050405020304" pitchFamily="18" charset="0"/>
              </a:rPr>
              <a:t>beton, </a:t>
            </a:r>
            <a:r>
              <a:rPr lang="tr-TR" sz="1600" b="1" dirty="0">
                <a:solidFill>
                  <a:prstClr val="black"/>
                </a:solidFill>
                <a:latin typeface="Times New Roman" panose="02020603050405020304" pitchFamily="18" charset="0"/>
                <a:ea typeface="Calibri"/>
                <a:cs typeface="Times New Roman" panose="02020603050405020304" pitchFamily="18" charset="0"/>
              </a:rPr>
              <a:t>12 adet sertleşmiş beton ve 0 adet çelik çekme </a:t>
            </a:r>
            <a:r>
              <a:rPr lang="tr-TR" sz="1600" dirty="0">
                <a:solidFill>
                  <a:prstClr val="black"/>
                </a:solidFill>
                <a:latin typeface="Times New Roman" panose="02020603050405020304" pitchFamily="18" charset="0"/>
                <a:ea typeface="Calibri"/>
                <a:cs typeface="Times New Roman" panose="02020603050405020304" pitchFamily="18" charset="0"/>
              </a:rPr>
              <a:t>deneyi yapılmıştır.</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2022- </a:t>
            </a:r>
            <a:r>
              <a:rPr lang="tr-TR" sz="1600" b="1" dirty="0">
                <a:solidFill>
                  <a:prstClr val="black"/>
                </a:solidFill>
                <a:latin typeface="Times New Roman" panose="02020603050405020304" pitchFamily="18" charset="0"/>
                <a:ea typeface="Calibri"/>
                <a:cs typeface="Times New Roman" panose="02020603050405020304" pitchFamily="18" charset="0"/>
              </a:rPr>
              <a:t>297 adet </a:t>
            </a:r>
            <a:r>
              <a:rPr lang="tr-TR" sz="1600" dirty="0">
                <a:solidFill>
                  <a:prstClr val="black"/>
                </a:solidFill>
                <a:latin typeface="Times New Roman" panose="02020603050405020304" pitchFamily="18" charset="0"/>
                <a:ea typeface="Calibri"/>
                <a:cs typeface="Times New Roman" panose="02020603050405020304" pitchFamily="18" charset="0"/>
              </a:rPr>
              <a:t>sertleşmiş beton ve </a:t>
            </a:r>
            <a:r>
              <a:rPr lang="tr-TR" sz="1600" b="1" dirty="0">
                <a:solidFill>
                  <a:prstClr val="black"/>
                </a:solidFill>
                <a:latin typeface="Times New Roman" panose="02020603050405020304" pitchFamily="18" charset="0"/>
                <a:ea typeface="Calibri"/>
                <a:cs typeface="Times New Roman" panose="02020603050405020304" pitchFamily="18" charset="0"/>
              </a:rPr>
              <a:t>0 adet </a:t>
            </a:r>
            <a:r>
              <a:rPr lang="tr-TR" sz="1600" dirty="0">
                <a:solidFill>
                  <a:prstClr val="black"/>
                </a:solidFill>
                <a:latin typeface="Times New Roman" panose="02020603050405020304" pitchFamily="18" charset="0"/>
                <a:ea typeface="Calibri"/>
                <a:cs typeface="Times New Roman" panose="02020603050405020304" pitchFamily="18" charset="0"/>
              </a:rPr>
              <a:t>çelik çekme deneyi yapılmıştır.</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2023- </a:t>
            </a:r>
            <a:r>
              <a:rPr lang="tr-TR" sz="1600" b="1" dirty="0">
                <a:solidFill>
                  <a:prstClr val="black"/>
                </a:solidFill>
                <a:latin typeface="Times New Roman" panose="02020603050405020304" pitchFamily="18" charset="0"/>
                <a:ea typeface="Calibri"/>
                <a:cs typeface="Times New Roman" panose="02020603050405020304" pitchFamily="18" charset="0"/>
              </a:rPr>
              <a:t>63 adet </a:t>
            </a:r>
            <a:r>
              <a:rPr lang="tr-TR" sz="1600" dirty="0">
                <a:solidFill>
                  <a:prstClr val="black"/>
                </a:solidFill>
                <a:latin typeface="Times New Roman" panose="02020603050405020304" pitchFamily="18" charset="0"/>
                <a:ea typeface="Calibri"/>
                <a:cs typeface="Times New Roman" panose="02020603050405020304" pitchFamily="18" charset="0"/>
              </a:rPr>
              <a:t>sertleşmiş beton ve </a:t>
            </a:r>
            <a:r>
              <a:rPr lang="tr-TR" sz="1600" b="1" dirty="0">
                <a:solidFill>
                  <a:prstClr val="black"/>
                </a:solidFill>
                <a:latin typeface="Times New Roman" panose="02020603050405020304" pitchFamily="18" charset="0"/>
                <a:ea typeface="Calibri"/>
                <a:cs typeface="Times New Roman" panose="02020603050405020304" pitchFamily="18" charset="0"/>
              </a:rPr>
              <a:t>0 adet </a:t>
            </a:r>
            <a:r>
              <a:rPr lang="tr-TR" sz="1600" dirty="0">
                <a:solidFill>
                  <a:prstClr val="black"/>
                </a:solidFill>
                <a:latin typeface="Times New Roman" panose="02020603050405020304" pitchFamily="18" charset="0"/>
                <a:ea typeface="Calibri"/>
                <a:cs typeface="Times New Roman" panose="02020603050405020304" pitchFamily="18" charset="0"/>
              </a:rPr>
              <a:t>çelik çekme deneyi yapılmıştır. </a:t>
            </a:r>
          </a:p>
          <a:p>
            <a:pPr lvl="0" defTabSz="457200">
              <a:defRPr/>
            </a:pPr>
            <a:r>
              <a:rPr lang="tr-TR" sz="1600" b="1" u="sng" dirty="0">
                <a:solidFill>
                  <a:prstClr val="black"/>
                </a:solidFill>
                <a:latin typeface="Times New Roman" panose="02020603050405020304" pitchFamily="18" charset="0"/>
                <a:ea typeface="Calibri"/>
                <a:cs typeface="Times New Roman" panose="02020603050405020304" pitchFamily="18" charset="0"/>
              </a:rPr>
              <a:t>Enerji Kimlik Belgesi;</a:t>
            </a:r>
          </a:p>
          <a:p>
            <a:pPr lvl="0" defTabSz="457200">
              <a:defRPr/>
            </a:pPr>
            <a:r>
              <a:rPr lang="tr-TR" sz="1600" dirty="0">
                <a:solidFill>
                  <a:prstClr val="black"/>
                </a:solidFill>
                <a:latin typeface="Times New Roman" panose="02020603050405020304" pitchFamily="18" charset="0"/>
                <a:cs typeface="Times New Roman" panose="02020603050405020304" pitchFamily="18" charset="0"/>
              </a:rPr>
              <a:t>2019 yılı için EKB denetimlerinde </a:t>
            </a:r>
            <a:r>
              <a:rPr lang="tr-TR" sz="1600" b="1" dirty="0">
                <a:solidFill>
                  <a:prstClr val="black"/>
                </a:solidFill>
                <a:latin typeface="Times New Roman" panose="02020603050405020304" pitchFamily="18" charset="0"/>
                <a:cs typeface="Times New Roman" panose="02020603050405020304" pitchFamily="18" charset="0"/>
              </a:rPr>
              <a:t>23 adet dosya </a:t>
            </a:r>
            <a:r>
              <a:rPr lang="tr-TR" sz="1600" dirty="0">
                <a:solidFill>
                  <a:prstClr val="black"/>
                </a:solidFill>
                <a:latin typeface="Times New Roman" panose="02020603050405020304" pitchFamily="18" charset="0"/>
                <a:cs typeface="Times New Roman" panose="02020603050405020304" pitchFamily="18" charset="0"/>
              </a:rPr>
              <a:t>incelenmiş ve </a:t>
            </a:r>
            <a:r>
              <a:rPr lang="tr-TR" sz="1600" b="1" dirty="0">
                <a:solidFill>
                  <a:prstClr val="black"/>
                </a:solidFill>
                <a:latin typeface="Times New Roman" panose="02020603050405020304" pitchFamily="18" charset="0"/>
                <a:cs typeface="Times New Roman" panose="02020603050405020304" pitchFamily="18" charset="0"/>
              </a:rPr>
              <a:t>19</a:t>
            </a:r>
            <a:r>
              <a:rPr lang="tr-TR" sz="1600" dirty="0">
                <a:solidFill>
                  <a:prstClr val="black"/>
                </a:solidFill>
                <a:latin typeface="Times New Roman" panose="02020603050405020304" pitchFamily="18" charset="0"/>
                <a:cs typeface="Times New Roman" panose="02020603050405020304" pitchFamily="18" charset="0"/>
              </a:rPr>
              <a:t> firma/şahsa </a:t>
            </a:r>
            <a:r>
              <a:rPr lang="tr-TR" sz="1600" u="sng" dirty="0">
                <a:solidFill>
                  <a:prstClr val="black"/>
                </a:solidFill>
                <a:latin typeface="Times New Roman" panose="02020603050405020304" pitchFamily="18" charset="0"/>
                <a:cs typeface="Times New Roman" panose="02020603050405020304" pitchFamily="18" charset="0"/>
              </a:rPr>
              <a:t>3 ay askıya alma cezası </a:t>
            </a:r>
            <a:r>
              <a:rPr lang="tr-TR" sz="1600" dirty="0">
                <a:solidFill>
                  <a:prstClr val="black"/>
                </a:solidFill>
                <a:latin typeface="Times New Roman" panose="02020603050405020304" pitchFamily="18" charset="0"/>
                <a:cs typeface="Times New Roman" panose="02020603050405020304" pitchFamily="18" charset="0"/>
              </a:rPr>
              <a:t>uygulanmıştır.</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2020 yılı içerisinde aykırılık tespit edilen </a:t>
            </a:r>
            <a:r>
              <a:rPr lang="tr-TR" sz="1600" b="1" dirty="0">
                <a:solidFill>
                  <a:prstClr val="black"/>
                </a:solidFill>
                <a:latin typeface="Times New Roman" panose="02020603050405020304" pitchFamily="18" charset="0"/>
                <a:ea typeface="Calibri"/>
                <a:cs typeface="Times New Roman" panose="02020603050405020304" pitchFamily="18" charset="0"/>
              </a:rPr>
              <a:t>2</a:t>
            </a:r>
            <a:r>
              <a:rPr lang="tr-TR" sz="1600" dirty="0">
                <a:solidFill>
                  <a:prstClr val="black"/>
                </a:solidFill>
                <a:latin typeface="Times New Roman" panose="02020603050405020304" pitchFamily="18" charset="0"/>
                <a:ea typeface="Calibri"/>
                <a:cs typeface="Times New Roman" panose="02020603050405020304" pitchFamily="18" charset="0"/>
              </a:rPr>
              <a:t> firma/şahıs hakkında </a:t>
            </a:r>
            <a:r>
              <a:rPr lang="tr-TR" sz="1600" b="1" dirty="0">
                <a:solidFill>
                  <a:prstClr val="black"/>
                </a:solidFill>
                <a:latin typeface="Times New Roman" panose="02020603050405020304" pitchFamily="18" charset="0"/>
                <a:ea typeface="Calibri"/>
                <a:cs typeface="Times New Roman" panose="02020603050405020304" pitchFamily="18" charset="0"/>
              </a:rPr>
              <a:t>3</a:t>
            </a:r>
            <a:r>
              <a:rPr lang="tr-TR" sz="1600" dirty="0">
                <a:solidFill>
                  <a:prstClr val="black"/>
                </a:solidFill>
                <a:latin typeface="Times New Roman" panose="02020603050405020304" pitchFamily="18" charset="0"/>
                <a:ea typeface="Calibri"/>
                <a:cs typeface="Times New Roman" panose="02020603050405020304" pitchFamily="18" charset="0"/>
              </a:rPr>
              <a:t> ay hizmeti askıya alma yaptırımı uygulanarak veriler sisteme yüklenmiştir.</a:t>
            </a:r>
          </a:p>
          <a:p>
            <a:pPr lvl="0" defTabSz="457200">
              <a:defRPr/>
            </a:pPr>
            <a:r>
              <a:rPr lang="tr-TR" sz="1600" dirty="0">
                <a:solidFill>
                  <a:prstClr val="black"/>
                </a:solidFill>
                <a:latin typeface="Times New Roman" panose="02020603050405020304" pitchFamily="18" charset="0"/>
                <a:ea typeface="Calibri"/>
                <a:cs typeface="Times New Roman" panose="02020603050405020304" pitchFamily="18" charset="0"/>
              </a:rPr>
              <a:t>2021 yılı içerisinde </a:t>
            </a:r>
            <a:r>
              <a:rPr lang="tr-TR" sz="1600" b="1" dirty="0">
                <a:solidFill>
                  <a:prstClr val="black"/>
                </a:solidFill>
                <a:latin typeface="Times New Roman" panose="02020603050405020304" pitchFamily="18" charset="0"/>
                <a:ea typeface="Calibri"/>
                <a:cs typeface="Times New Roman" panose="02020603050405020304" pitchFamily="18" charset="0"/>
              </a:rPr>
              <a:t>41 adet </a:t>
            </a:r>
            <a:r>
              <a:rPr lang="tr-TR" sz="1600" dirty="0">
                <a:solidFill>
                  <a:prstClr val="black"/>
                </a:solidFill>
                <a:latin typeface="Times New Roman" panose="02020603050405020304" pitchFamily="18" charset="0"/>
                <a:ea typeface="Calibri"/>
                <a:cs typeface="Times New Roman" panose="02020603050405020304" pitchFamily="18" charset="0"/>
              </a:rPr>
              <a:t>EKB dosyası incelenmiş, aykırılık tespit edilen </a:t>
            </a:r>
            <a:r>
              <a:rPr lang="tr-TR" sz="1600" b="1" dirty="0">
                <a:solidFill>
                  <a:prstClr val="black"/>
                </a:solidFill>
                <a:latin typeface="Times New Roman" panose="02020603050405020304" pitchFamily="18" charset="0"/>
                <a:ea typeface="Calibri"/>
                <a:cs typeface="Times New Roman" panose="02020603050405020304" pitchFamily="18" charset="0"/>
              </a:rPr>
              <a:t>7</a:t>
            </a:r>
            <a:r>
              <a:rPr lang="tr-TR" sz="1600" dirty="0">
                <a:solidFill>
                  <a:prstClr val="black"/>
                </a:solidFill>
                <a:latin typeface="Times New Roman" panose="02020603050405020304" pitchFamily="18" charset="0"/>
                <a:ea typeface="Calibri"/>
                <a:cs typeface="Times New Roman" panose="02020603050405020304" pitchFamily="18" charset="0"/>
              </a:rPr>
              <a:t> firma/şahıs hakkında 3 ay hizmeti askıya alma yaptırımı uygu</a:t>
            </a:r>
            <a:r>
              <a:rPr lang="tr-TR" sz="1600" dirty="0">
                <a:solidFill>
                  <a:srgbClr val="002060"/>
                </a:solidFill>
                <a:latin typeface="Times New Roman" panose="02020603050405020304" pitchFamily="18" charset="0"/>
                <a:ea typeface="Calibri"/>
                <a:cs typeface="Times New Roman" panose="02020603050405020304" pitchFamily="18" charset="0"/>
              </a:rPr>
              <a:t>lanarak</a:t>
            </a:r>
            <a:r>
              <a:rPr lang="tr-TR" sz="1600" dirty="0">
                <a:solidFill>
                  <a:prstClr val="black"/>
                </a:solidFill>
                <a:latin typeface="Times New Roman" panose="02020603050405020304" pitchFamily="18" charset="0"/>
                <a:ea typeface="Calibri"/>
                <a:cs typeface="Times New Roman" panose="02020603050405020304" pitchFamily="18" charset="0"/>
              </a:rPr>
              <a:t> veriler sisteme yüklenmiştir.</a:t>
            </a:r>
          </a:p>
          <a:p>
            <a:pPr algn="just"/>
            <a:r>
              <a:rPr lang="tr-TR" sz="1600" dirty="0">
                <a:solidFill>
                  <a:prstClr val="black"/>
                </a:solidFill>
                <a:latin typeface="Times New Roman" panose="02020603050405020304" pitchFamily="18" charset="0"/>
                <a:ea typeface="Calibri"/>
                <a:cs typeface="Times New Roman" panose="02020603050405020304" pitchFamily="18" charset="0"/>
              </a:rPr>
              <a:t>2022 yılında toplam </a:t>
            </a:r>
            <a:r>
              <a:rPr lang="tr-TR" sz="1600" b="1" dirty="0">
                <a:solidFill>
                  <a:prstClr val="black"/>
                </a:solidFill>
                <a:latin typeface="Times New Roman" panose="02020603050405020304" pitchFamily="18" charset="0"/>
                <a:ea typeface="Calibri"/>
                <a:cs typeface="Times New Roman" panose="02020603050405020304" pitchFamily="18" charset="0"/>
              </a:rPr>
              <a:t>100 adet</a:t>
            </a:r>
            <a:r>
              <a:rPr lang="tr-TR" sz="1600" dirty="0">
                <a:solidFill>
                  <a:prstClr val="black"/>
                </a:solidFill>
                <a:latin typeface="Times New Roman" panose="02020603050405020304" pitchFamily="18" charset="0"/>
                <a:ea typeface="Calibri"/>
                <a:cs typeface="Times New Roman" panose="02020603050405020304" pitchFamily="18" charset="0"/>
              </a:rPr>
              <a:t> EKB dosyası talep edilmiş bunların 100 </a:t>
            </a:r>
            <a:r>
              <a:rPr lang="tr-TR" sz="1600" dirty="0" err="1">
                <a:solidFill>
                  <a:prstClr val="black"/>
                </a:solidFill>
                <a:latin typeface="Times New Roman" panose="02020603050405020304" pitchFamily="18" charset="0"/>
                <a:ea typeface="Calibri"/>
                <a:cs typeface="Times New Roman" panose="02020603050405020304" pitchFamily="18" charset="0"/>
              </a:rPr>
              <a:t>adetide</a:t>
            </a:r>
            <a:r>
              <a:rPr lang="tr-TR" sz="1600" dirty="0">
                <a:solidFill>
                  <a:prstClr val="black"/>
                </a:solidFill>
                <a:latin typeface="Times New Roman" panose="02020603050405020304" pitchFamily="18" charset="0"/>
                <a:ea typeface="Calibri"/>
                <a:cs typeface="Times New Roman" panose="02020603050405020304" pitchFamily="18" charset="0"/>
              </a:rPr>
              <a:t> incelenmiştir Aykırılık tespit edilen 21 firma/şahıs hakkında 2 ay hizmeti askıya alma yaptırımı uygulanarak veriler sisteme yüklenmiştir.</a:t>
            </a:r>
          </a:p>
          <a:p>
            <a:pPr algn="just"/>
            <a:r>
              <a:rPr lang="tr-TR" sz="1600" dirty="0">
                <a:solidFill>
                  <a:prstClr val="black"/>
                </a:solidFill>
                <a:latin typeface="Times New Roman" panose="02020603050405020304" pitchFamily="18" charset="0"/>
                <a:ea typeface="Calibri"/>
                <a:cs typeface="Times New Roman" panose="02020603050405020304" pitchFamily="18" charset="0"/>
              </a:rPr>
              <a:t>2023 yılında toplam </a:t>
            </a:r>
            <a:r>
              <a:rPr lang="tr-TR" sz="1600" b="1" dirty="0">
                <a:solidFill>
                  <a:prstClr val="black"/>
                </a:solidFill>
                <a:latin typeface="Times New Roman" panose="02020603050405020304" pitchFamily="18" charset="0"/>
                <a:ea typeface="Calibri"/>
                <a:cs typeface="Times New Roman" panose="02020603050405020304" pitchFamily="18" charset="0"/>
              </a:rPr>
              <a:t>5 adet</a:t>
            </a:r>
            <a:r>
              <a:rPr lang="tr-TR" sz="1600" dirty="0">
                <a:solidFill>
                  <a:prstClr val="black"/>
                </a:solidFill>
                <a:latin typeface="Times New Roman" panose="02020603050405020304" pitchFamily="18" charset="0"/>
                <a:ea typeface="Calibri"/>
                <a:cs typeface="Times New Roman" panose="02020603050405020304" pitchFamily="18" charset="0"/>
              </a:rPr>
              <a:t> EKB dosyası talep edilmiş bunların 5 adeti incelenmiştir Aykırılık tespit edilen 1 firma/şahıs hakkında 2 ay hizmeti askıya alma yaptırımı uygulanarak veriler sisteme yüklenmiştir.</a:t>
            </a:r>
          </a:p>
        </p:txBody>
      </p:sp>
    </p:spTree>
    <p:extLst>
      <p:ext uri="{BB962C8B-B14F-4D97-AF65-F5344CB8AC3E}">
        <p14:creationId xmlns:p14="http://schemas.microsoft.com/office/powerpoint/2010/main" val="3505326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YEREL YÖNETİMLER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YEREL YÖNETİMLER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973082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YEREL YÖNETİMLER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781867"/>
            <a:ext cx="7560000" cy="461665"/>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Cambria"/>
                <a:cs typeface="Times New Roman"/>
              </a:rPr>
              <a:t> </a:t>
            </a: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ONAYLANAN KAMU YARARI KARARI ADETLERİ</a:t>
            </a:r>
          </a:p>
        </p:txBody>
      </p:sp>
      <p:sp>
        <p:nvSpPr>
          <p:cNvPr id="8" name="Dikdörtgen 7"/>
          <p:cNvSpPr/>
          <p:nvPr/>
        </p:nvSpPr>
        <p:spPr>
          <a:xfrm>
            <a:off x="2454322" y="1780253"/>
            <a:ext cx="756000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Century Gothic" panose="020B0502020202020204"/>
                <a:ea typeface="+mn-ea"/>
                <a:cs typeface="+mn-cs"/>
              </a:rPr>
              <a:t>Yılı  </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1800" b="1" i="0" u="sng" strike="noStrike" kern="1200" cap="none" spc="0" normalizeH="0" baseline="0" noProof="0" dirty="0" smtClean="0">
                <a:ln>
                  <a:noFill/>
                </a:ln>
                <a:solidFill>
                  <a:prstClr val="black"/>
                </a:solidFill>
                <a:effectLst/>
                <a:uLnTx/>
                <a:uFillTx/>
                <a:latin typeface="Century Gothic" panose="020B0502020202020204"/>
                <a:ea typeface="+mn-ea"/>
                <a:cs typeface="+mn-cs"/>
              </a:rPr>
              <a:t>Valilik Onayı</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1800" b="1" i="0" u="sng" strike="noStrike" kern="1200" cap="none" spc="0" normalizeH="0" baseline="0" noProof="0" dirty="0" smtClean="0">
                <a:ln>
                  <a:noFill/>
                </a:ln>
                <a:solidFill>
                  <a:prstClr val="black"/>
                </a:solidFill>
                <a:effectLst/>
                <a:uLnTx/>
                <a:uFillTx/>
                <a:latin typeface="Century Gothic" panose="020B0502020202020204"/>
                <a:ea typeface="+mn-ea"/>
                <a:cs typeface="+mn-cs"/>
              </a:rPr>
              <a:t>Bakanlık Onayı</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1800" b="1" i="0" u="sng" strike="noStrike" kern="1200" cap="none" spc="0" normalizeH="0" baseline="0" noProof="0" dirty="0" smtClean="0">
                <a:ln>
                  <a:noFill/>
                </a:ln>
                <a:solidFill>
                  <a:prstClr val="black"/>
                </a:solidFill>
                <a:effectLst/>
                <a:uLnTx/>
                <a:uFillTx/>
                <a:latin typeface="Century Gothic" panose="020B0502020202020204"/>
                <a:ea typeface="+mn-ea"/>
                <a:cs typeface="+mn-cs"/>
              </a:rPr>
              <a:t>Toplam</a:t>
            </a:r>
            <a:endParaRPr kumimoji="0" lang="tr-TR"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2018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1</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1</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2019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2</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2</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2020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1</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1</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2021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8</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4</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12</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strike="noStrike" kern="1200" cap="none" spc="0" normalizeH="0" baseline="0" noProof="0" dirty="0" smtClean="0">
                <a:ln>
                  <a:noFill/>
                </a:ln>
                <a:solidFill>
                  <a:prstClr val="black"/>
                </a:solidFill>
                <a:effectLst/>
                <a:uLnTx/>
                <a:uFillTx/>
                <a:latin typeface="Century Gothic" panose="020B0502020202020204"/>
                <a:ea typeface="+mn-ea"/>
                <a:cs typeface="+mn-cs"/>
              </a:rPr>
              <a:t>2022 				7</a:t>
            </a:r>
            <a:r>
              <a:rPr kumimoji="0" lang="tr-TR" sz="1800" b="0" i="0"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strike="noStrike" kern="1200" cap="none" spc="0" normalizeH="0" baseline="0" noProof="0" dirty="0" smtClean="0">
                <a:ln>
                  <a:noFill/>
                </a:ln>
                <a:solidFill>
                  <a:prstClr val="black"/>
                </a:solidFill>
                <a:effectLst/>
                <a:uLnTx/>
                <a:uFillTx/>
                <a:latin typeface="Century Gothic" panose="020B0502020202020204"/>
                <a:ea typeface="+mn-ea"/>
                <a:cs typeface="+mn-cs"/>
              </a:rPr>
              <a:t>1</a:t>
            </a:r>
            <a:r>
              <a:rPr kumimoji="0" lang="tr-TR" sz="1800" b="0" i="0"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800" b="0" i="0" strike="noStrike" kern="1200" cap="none" spc="0" normalizeH="0" baseline="0" noProof="0" dirty="0" smtClean="0">
                <a:ln>
                  <a:noFill/>
                </a:ln>
                <a:solidFill>
                  <a:prstClr val="black"/>
                </a:solidFill>
                <a:effectLst/>
                <a:uLnTx/>
                <a:uFillTx/>
                <a:latin typeface="Century Gothic" panose="020B0502020202020204"/>
                <a:ea typeface="+mn-ea"/>
                <a:cs typeface="+mn-cs"/>
              </a:rPr>
              <a:t>	8</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smtClean="0">
                <a:ln>
                  <a:noFill/>
                </a:ln>
                <a:solidFill>
                  <a:prstClr val="black"/>
                </a:solidFill>
                <a:effectLst/>
                <a:uLnTx/>
                <a:uFillTx/>
                <a:latin typeface="Century Gothic" panose="020B0502020202020204"/>
                <a:ea typeface="+mn-ea"/>
                <a:cs typeface="+mn-cs"/>
              </a:rPr>
              <a:t>2023				1			-					1</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TOPLAM:									     	     25 </a:t>
            </a:r>
            <a:r>
              <a:rPr kumimoji="0" lang="tr-TR" sz="1800" b="1" i="0" u="none" strike="noStrike" kern="1200" cap="none" spc="0" normalizeH="0" baseline="0" noProof="0" dirty="0">
                <a:ln>
                  <a:noFill/>
                </a:ln>
                <a:solidFill>
                  <a:prstClr val="black"/>
                </a:solidFill>
                <a:effectLst/>
                <a:uLnTx/>
                <a:uFillTx/>
                <a:latin typeface="Century Gothic" panose="020B0502020202020204"/>
                <a:ea typeface="+mn-ea"/>
                <a:cs typeface="+mn-cs"/>
              </a:rPr>
              <a:t>Adet</a:t>
            </a:r>
          </a:p>
          <a:p>
            <a:pPr marL="0" marR="0" lvl="0" indent="0" algn="l" defTabSz="457200" rtl="0" eaLnBrk="1" fontAlgn="b"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8702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MİLLİ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EMLAK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923959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İLİMİZ GENEL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DURUMU</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8" name="Dikdörtgen 7"/>
          <p:cNvSpPr/>
          <p:nvPr/>
        </p:nvSpPr>
        <p:spPr>
          <a:xfrm>
            <a:off x="2454322" y="1605544"/>
            <a:ext cx="7560000"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	İlimiz </a:t>
            </a: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sınırları içerisinde </a:t>
            </a:r>
            <a:r>
              <a:rPr kumimoji="0" lang="tr-TR" sz="1600" b="0" i="0" u="none" strike="noStrike" kern="1200" cap="none" spc="0" normalizeH="0" baseline="0" noProof="0" dirty="0" smtClean="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37.601 </a:t>
            </a: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adet ve </a:t>
            </a:r>
            <a:r>
              <a:rPr kumimoji="0" lang="tr-TR" sz="1600" b="0" i="0" u="none" strike="noStrike" kern="1200" cap="none" spc="0" normalizeH="0" baseline="0" noProof="0" dirty="0" smtClean="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3,581,629,543.87 m2 </a:t>
            </a: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yüzölçümlü hazineye ait taşınmaz </a:t>
            </a:r>
            <a:r>
              <a:rPr kumimoji="0" lang="tr-TR" sz="1600" b="0" i="0" u="none" strike="noStrike" kern="1200" cap="none" spc="0" normalizeH="0" baseline="0" noProof="0" dirty="0" smtClean="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(Tescilli, </a:t>
            </a: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ヒラギノ明朝 Pro W3"/>
                <a:cs typeface="Times New Roman" panose="02020603050405020304" pitchFamily="18" charset="0"/>
              </a:rPr>
              <a:t>DHTA ve İlişikli) bulunmaktadır. </a:t>
            </a:r>
          </a:p>
        </p:txBody>
      </p:sp>
      <p:graphicFrame>
        <p:nvGraphicFramePr>
          <p:cNvPr id="10" name="Tablo 9"/>
          <p:cNvGraphicFramePr>
            <a:graphicFrameLocks noGrp="1"/>
          </p:cNvGraphicFramePr>
          <p:nvPr>
            <p:extLst/>
          </p:nvPr>
        </p:nvGraphicFramePr>
        <p:xfrm>
          <a:off x="2454321" y="2515245"/>
          <a:ext cx="7560001" cy="3688067"/>
        </p:xfrm>
        <a:graphic>
          <a:graphicData uri="http://schemas.openxmlformats.org/drawingml/2006/table">
            <a:tbl>
              <a:tblPr/>
              <a:tblGrid>
                <a:gridCol w="2029622">
                  <a:extLst>
                    <a:ext uri="{9D8B030D-6E8A-4147-A177-3AD203B41FA5}">
                      <a16:colId xmlns:a16="http://schemas.microsoft.com/office/drawing/2014/main" val="1238266673"/>
                    </a:ext>
                  </a:extLst>
                </a:gridCol>
                <a:gridCol w="976614">
                  <a:extLst>
                    <a:ext uri="{9D8B030D-6E8A-4147-A177-3AD203B41FA5}">
                      <a16:colId xmlns:a16="http://schemas.microsoft.com/office/drawing/2014/main" val="4093573081"/>
                    </a:ext>
                  </a:extLst>
                </a:gridCol>
                <a:gridCol w="1257877">
                  <a:extLst>
                    <a:ext uri="{9D8B030D-6E8A-4147-A177-3AD203B41FA5}">
                      <a16:colId xmlns:a16="http://schemas.microsoft.com/office/drawing/2014/main" val="3546545667"/>
                    </a:ext>
                  </a:extLst>
                </a:gridCol>
                <a:gridCol w="1665170">
                  <a:extLst>
                    <a:ext uri="{9D8B030D-6E8A-4147-A177-3AD203B41FA5}">
                      <a16:colId xmlns:a16="http://schemas.microsoft.com/office/drawing/2014/main" val="1781925480"/>
                    </a:ext>
                  </a:extLst>
                </a:gridCol>
                <a:gridCol w="1630718">
                  <a:extLst>
                    <a:ext uri="{9D8B030D-6E8A-4147-A177-3AD203B41FA5}">
                      <a16:colId xmlns:a16="http://schemas.microsoft.com/office/drawing/2014/main" val="2968239795"/>
                    </a:ext>
                  </a:extLst>
                </a:gridCol>
              </a:tblGrid>
              <a:tr h="73106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b="1" u="none" strike="noStrike" dirty="0">
                          <a:solidFill>
                            <a:srgbClr val="FFFFFF"/>
                          </a:solidFill>
                          <a:effectLst/>
                          <a:latin typeface="Arial" panose="020B0604020202020204" pitchFamily="34" charset="0"/>
                        </a:rPr>
                        <a:t>TAŞINMAZIN CİNSİ</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b="1" u="none" strike="noStrike" dirty="0">
                          <a:solidFill>
                            <a:srgbClr val="FFFFFF"/>
                          </a:solidFill>
                          <a:effectLst/>
                          <a:latin typeface="Arial" panose="020B0604020202020204" pitchFamily="34" charset="0"/>
                        </a:rPr>
                        <a:t>ADEDİ</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b="1" u="none" strike="noStrike" dirty="0">
                          <a:solidFill>
                            <a:srgbClr val="FFFFFF"/>
                          </a:solidFill>
                          <a:effectLst/>
                          <a:latin typeface="Arial" panose="020B0604020202020204" pitchFamily="34" charset="0"/>
                        </a:rPr>
                        <a:t>ORAN ADET</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BAZINDA</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b="1" u="none" strike="noStrike" dirty="0">
                          <a:solidFill>
                            <a:srgbClr val="FFFFFF"/>
                          </a:solidFill>
                          <a:effectLst/>
                          <a:latin typeface="Arial" panose="020B0604020202020204" pitchFamily="34" charset="0"/>
                        </a:rPr>
                        <a:t>HAZİNE</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YÜZÖLÇÜMÜ</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(m2)</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b="1" u="none" strike="noStrike" dirty="0">
                          <a:solidFill>
                            <a:srgbClr val="FFFFFF"/>
                          </a:solidFill>
                          <a:effectLst/>
                          <a:latin typeface="Arial" panose="020B0604020202020204" pitchFamily="34" charset="0"/>
                        </a:rPr>
                        <a:t>ORAN</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YÜZÖLÇÜM</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(m2) BAZINDA</a:t>
                      </a:r>
                      <a:br>
                        <a:rPr lang="tr-TR" sz="900" b="1" u="none" strike="noStrike" dirty="0">
                          <a:solidFill>
                            <a:srgbClr val="FFFFFF"/>
                          </a:solidFill>
                          <a:effectLst/>
                          <a:latin typeface="Arial" panose="020B0604020202020204" pitchFamily="34" charset="0"/>
                        </a:rPr>
                      </a:br>
                      <a:r>
                        <a:rPr lang="tr-TR" sz="900" b="1" u="none" strike="noStrike" dirty="0">
                          <a:solidFill>
                            <a:srgbClr val="FFFFFF"/>
                          </a:solidFill>
                          <a:effectLst/>
                          <a:latin typeface="Arial" panose="020B0604020202020204" pitchFamily="34" charset="0"/>
                        </a:rPr>
                        <a:t>(%)</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44907"/>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Arazi</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dirty="0">
                          <a:solidFill>
                            <a:srgbClr val="333333"/>
                          </a:solidFill>
                          <a:effectLst/>
                          <a:latin typeface="Arial" panose="020B0604020202020204" pitchFamily="34" charset="0"/>
                        </a:rPr>
                        <a:t>15.047</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40,07%</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666.140.815,11</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18,61%</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947032961"/>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Arsa</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5.533</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14,73%</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17.457.852,35</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0,49%</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2485967"/>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Bağ-Bahçe</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1.214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3,23%</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13.289.056,95</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0,37%</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3186499722"/>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Bina</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3.052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8,13%</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7.113.321,6</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0,20%</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79910608"/>
                  </a:ext>
                </a:extLst>
              </a:tr>
              <a:tr h="10443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Boşluk</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22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0,06%</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72.244,64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0,00%</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4070416642"/>
                  </a:ext>
                </a:extLst>
              </a:tr>
              <a:tr h="31331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Maden ve Ocak Alanları</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22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0,06%</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862.770,24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8306154"/>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Orman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3.637</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9,68%</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2.209.737.974,23</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61,74%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2419747628"/>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Orta Malları</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dirty="0">
                          <a:solidFill>
                            <a:srgbClr val="333333"/>
                          </a:solidFill>
                          <a:effectLst/>
                          <a:latin typeface="Arial" panose="020B0604020202020204" pitchFamily="34" charset="0"/>
                        </a:rPr>
                        <a:t>678</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1,81%</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92.398.365,84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2,58%</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6439063"/>
                  </a:ext>
                </a:extLst>
              </a:tr>
              <a:tr h="31331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es-ES" sz="900" u="none" strike="noStrike" dirty="0">
                          <a:solidFill>
                            <a:srgbClr val="333333"/>
                          </a:solidFill>
                          <a:effectLst/>
                          <a:latin typeface="Arial" panose="020B0604020202020204" pitchFamily="34" charset="0"/>
                        </a:rPr>
                        <a:t>Su ve Su Ürünü Alanları</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dirty="0">
                          <a:solidFill>
                            <a:srgbClr val="333333"/>
                          </a:solidFill>
                          <a:effectLst/>
                          <a:latin typeface="Arial" panose="020B0604020202020204" pitchFamily="34" charset="0"/>
                        </a:rPr>
                        <a:t>83</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0,22%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1.854.158,08</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0,05%</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1762256007"/>
                  </a:ext>
                </a:extLst>
              </a:tr>
              <a:tr h="31331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Tarihi ve Kültürel Alanlar</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dirty="0">
                          <a:solidFill>
                            <a:srgbClr val="333333"/>
                          </a:solidFill>
                          <a:effectLst/>
                          <a:latin typeface="Arial" panose="020B0604020202020204" pitchFamily="34" charset="0"/>
                        </a:rPr>
                        <a:t>24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0,06%</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522.758,81</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0,01%</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0819093"/>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900" u="none" strike="noStrike" dirty="0">
                          <a:solidFill>
                            <a:srgbClr val="333333"/>
                          </a:solidFill>
                          <a:effectLst/>
                          <a:latin typeface="Arial" panose="020B0604020202020204" pitchFamily="34" charset="0"/>
                        </a:rPr>
                        <a:t>Tarla</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dirty="0">
                          <a:solidFill>
                            <a:srgbClr val="333333"/>
                          </a:solidFill>
                          <a:effectLst/>
                          <a:latin typeface="Arial" panose="020B0604020202020204" pitchFamily="34" charset="0"/>
                        </a:rPr>
                        <a:t>7.772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20,69%</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524.844.892,2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14,67%</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2806021221"/>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ase"/>
                      <a:endParaRPr lang="tr-TR" sz="900" u="none" strike="noStrike" dirty="0">
                        <a:solidFill>
                          <a:srgbClr val="333333"/>
                        </a:solidFill>
                        <a:effectLst/>
                        <a:latin typeface="Arial" panose="020B0604020202020204" pitchFamily="34" charset="0"/>
                      </a:endParaRP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dirty="0">
                          <a:solidFill>
                            <a:srgbClr val="333333"/>
                          </a:solidFill>
                          <a:effectLst/>
                          <a:latin typeface="Arial" panose="020B0604020202020204" pitchFamily="34" charset="0"/>
                        </a:rPr>
                        <a:t>471</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1,25%</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44.526.689,67</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u="none" strike="noStrike">
                          <a:solidFill>
                            <a:srgbClr val="333333"/>
                          </a:solidFill>
                          <a:effectLst/>
                          <a:latin typeface="Arial" panose="020B0604020202020204" pitchFamily="34" charset="0"/>
                        </a:rPr>
                        <a:t>1,24%</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52278529"/>
                  </a:ext>
                </a:extLst>
              </a:tr>
              <a:tr h="2088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900" b="1" u="none" strike="noStrike">
                          <a:solidFill>
                            <a:srgbClr val="333333"/>
                          </a:solidFill>
                          <a:effectLst/>
                          <a:latin typeface="Arial" panose="020B0604020202020204" pitchFamily="34" charset="0"/>
                        </a:rPr>
                        <a:t>GENEL TOPLAM</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b="1" u="none" strike="noStrike" dirty="0">
                          <a:solidFill>
                            <a:srgbClr val="333333"/>
                          </a:solidFill>
                          <a:effectLst/>
                          <a:latin typeface="Arial" panose="020B0604020202020204" pitchFamily="34" charset="0"/>
                        </a:rPr>
                        <a:t>37.555</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b="1" u="none" strike="noStrike">
                          <a:solidFill>
                            <a:srgbClr val="333333"/>
                          </a:solidFill>
                          <a:effectLst/>
                          <a:latin typeface="Arial" panose="020B0604020202020204" pitchFamily="34" charset="0"/>
                        </a:rPr>
                        <a:t>100,00%</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b="1" u="none" strike="noStrike">
                          <a:solidFill>
                            <a:srgbClr val="333333"/>
                          </a:solidFill>
                          <a:effectLst/>
                          <a:latin typeface="Arial" panose="020B0604020202020204" pitchFamily="34" charset="0"/>
                        </a:rPr>
                        <a:t>3.578.820.899,72</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auto"/>
                      <a:r>
                        <a:rPr lang="tr-TR" sz="900" b="1" u="none" strike="noStrike" dirty="0">
                          <a:solidFill>
                            <a:srgbClr val="333333"/>
                          </a:solidFill>
                          <a:effectLst/>
                          <a:latin typeface="Arial" panose="020B0604020202020204" pitchFamily="34" charset="0"/>
                        </a:rPr>
                        <a:t>100,00%</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73407108"/>
                  </a:ext>
                </a:extLst>
              </a:tr>
            </a:tbl>
          </a:graphicData>
        </a:graphic>
      </p:graphicFrame>
    </p:spTree>
    <p:extLst>
      <p:ext uri="{BB962C8B-B14F-4D97-AF65-F5344CB8AC3E}">
        <p14:creationId xmlns:p14="http://schemas.microsoft.com/office/powerpoint/2010/main" val="1781767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İLİMİZ GENEL </a:t>
            </a: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DURUMU</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8" name="Dikdörtgen 7"/>
          <p:cNvSpPr/>
          <p:nvPr/>
        </p:nvSpPr>
        <p:spPr>
          <a:xfrm>
            <a:off x="2454322" y="1826928"/>
            <a:ext cx="7560000" cy="280076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Hazineye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ait taşınmazlardan 5.238 adet ve </a:t>
            </a:r>
            <a:r>
              <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203.892,44 hektar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yüzölçümlü</a:t>
            </a:r>
            <a:r>
              <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kısmı kamu hizmetinde  kullanılmak için Müdürlüğümüzce diğer kurumlara tahsis edilmiştir.</a:t>
            </a:r>
          </a:p>
          <a:p>
            <a:pPr marL="0" marR="0" lvl="0" indent="0" algn="just" defTabSz="457200" rtl="0" eaLnBrk="1" fontAlgn="ctr" latinLnBrk="0" hangingPunct="1">
              <a:lnSpc>
                <a:spcPct val="100000"/>
              </a:lnSpc>
              <a:spcBef>
                <a:spcPts val="0"/>
              </a:spcBef>
              <a:spcAft>
                <a:spcPts val="0"/>
              </a:spcAft>
              <a:buClrTx/>
              <a:buSzTx/>
              <a:buFontTx/>
              <a:buNone/>
              <a:tabLst/>
              <a:defRPr/>
            </a:pPr>
            <a:r>
              <a:rPr lang="tr-TR" sz="1600" dirty="0">
                <a:solidFill>
                  <a:prstClr val="black"/>
                </a:solidFill>
                <a:latin typeface="Times New Roman" panose="02020603050405020304" pitchFamily="18" charset="0"/>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İlimizde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bugüne kadar 172 adet ve toplam 216,27 Hektar yüzölçümlü taşınmaz TOKİ ‘ye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devredilmiştir.</a:t>
            </a:r>
          </a:p>
          <a:p>
            <a:pPr lvl="0" algn="just" fontAlgn="ctr"/>
            <a:r>
              <a:rPr lang="tr-TR" sz="1600" dirty="0" smtClean="0">
                <a:solidFill>
                  <a:schemeClr val="accent1">
                    <a:lumMod val="50000"/>
                  </a:schemeClr>
                </a:solidFill>
                <a:latin typeface="Times New Roman" panose="02020603050405020304" pitchFamily="18" charset="0"/>
                <a:cs typeface="Times New Roman" panose="02020603050405020304" pitchFamily="18" charset="0"/>
              </a:rPr>
              <a:t>         İlimizde </a:t>
            </a:r>
            <a:r>
              <a:rPr lang="tr-TR" sz="1600" dirty="0">
                <a:solidFill>
                  <a:schemeClr val="accent1">
                    <a:lumMod val="50000"/>
                  </a:schemeClr>
                </a:solidFill>
                <a:latin typeface="Times New Roman" panose="02020603050405020304" pitchFamily="18" charset="0"/>
                <a:cs typeface="Times New Roman" panose="02020603050405020304" pitchFamily="18" charset="0"/>
              </a:rPr>
              <a:t>bugüne kadar 172 adet ve toplam 216,27 Hektar yüzölçümlü taşınmaz TOKİ ‘ye devredilmiştir.</a:t>
            </a:r>
          </a:p>
          <a:p>
            <a:pPr lvl="0" algn="just" fontAlgn="ctr"/>
            <a:r>
              <a:rPr lang="tr-TR" sz="1600" dirty="0" smtClean="0">
                <a:solidFill>
                  <a:schemeClr val="accent1">
                    <a:lumMod val="50000"/>
                  </a:schemeClr>
                </a:solidFill>
                <a:latin typeface="Times New Roman" panose="02020603050405020304" pitchFamily="18" charset="0"/>
                <a:cs typeface="Times New Roman" panose="02020603050405020304" pitchFamily="18" charset="0"/>
              </a:rPr>
              <a:t>         2022 </a:t>
            </a:r>
            <a:r>
              <a:rPr lang="tr-TR" sz="1600" dirty="0">
                <a:solidFill>
                  <a:schemeClr val="accent1">
                    <a:lumMod val="50000"/>
                  </a:schemeClr>
                </a:solidFill>
                <a:latin typeface="Times New Roman" panose="02020603050405020304" pitchFamily="18" charset="0"/>
                <a:cs typeface="Times New Roman" panose="02020603050405020304" pitchFamily="18" charset="0"/>
              </a:rPr>
              <a:t>yılı içinde 45 adet taşınmaz olmak üzere toplam  3.124.338,57 m2 yüzölçümünde alan </a:t>
            </a:r>
            <a:r>
              <a:rPr lang="tr-TR" sz="1600" dirty="0" err="1">
                <a:solidFill>
                  <a:schemeClr val="accent1">
                    <a:lumMod val="50000"/>
                  </a:schemeClr>
                </a:solidFill>
                <a:latin typeface="Times New Roman" panose="02020603050405020304" pitchFamily="18" charset="0"/>
                <a:cs typeface="Times New Roman" panose="02020603050405020304" pitchFamily="18" charset="0"/>
              </a:rPr>
              <a:t>devr</a:t>
            </a:r>
            <a:r>
              <a:rPr lang="tr-TR" sz="1600" dirty="0">
                <a:solidFill>
                  <a:schemeClr val="accent1">
                    <a:lumMod val="50000"/>
                  </a:schemeClr>
                </a:solidFill>
                <a:latin typeface="Times New Roman" panose="02020603050405020304" pitchFamily="18" charset="0"/>
                <a:cs typeface="Times New Roman" panose="02020603050405020304" pitchFamily="18" charset="0"/>
              </a:rPr>
              <a:t> edilmiştir. </a:t>
            </a:r>
          </a:p>
          <a:p>
            <a:pPr lvl="0" algn="just" fontAlgn="ctr"/>
            <a:r>
              <a:rPr lang="tr-TR" sz="1600" dirty="0" smtClean="0">
                <a:solidFill>
                  <a:schemeClr val="accent1">
                    <a:lumMod val="50000"/>
                  </a:schemeClr>
                </a:solidFill>
                <a:latin typeface="Times New Roman" panose="02020603050405020304" pitchFamily="18" charset="0"/>
                <a:cs typeface="Times New Roman" panose="02020603050405020304" pitchFamily="18" charset="0"/>
              </a:rPr>
              <a:t>         Böylece </a:t>
            </a:r>
            <a:r>
              <a:rPr lang="tr-TR" sz="1600" dirty="0">
                <a:solidFill>
                  <a:schemeClr val="accent1">
                    <a:lumMod val="50000"/>
                  </a:schemeClr>
                </a:solidFill>
                <a:latin typeface="Times New Roman" panose="02020603050405020304" pitchFamily="18" charset="0"/>
                <a:cs typeface="Times New Roman" panose="02020603050405020304" pitchFamily="18" charset="0"/>
              </a:rPr>
              <a:t>toplam devredilen taşınmaz sayısı 217 adet olup toplam 5.290.038,57 m2 </a:t>
            </a:r>
            <a:r>
              <a:rPr lang="tr-TR" sz="1600" dirty="0" err="1">
                <a:solidFill>
                  <a:schemeClr val="accent1">
                    <a:lumMod val="50000"/>
                  </a:schemeClr>
                </a:solidFill>
                <a:latin typeface="Times New Roman" panose="02020603050405020304" pitchFamily="18" charset="0"/>
                <a:cs typeface="Times New Roman" panose="02020603050405020304" pitchFamily="18" charset="0"/>
              </a:rPr>
              <a:t>dir</a:t>
            </a:r>
            <a:r>
              <a:rPr lang="tr-TR" sz="1600" dirty="0">
                <a:solidFill>
                  <a:schemeClr val="accent1">
                    <a:lumMod val="50000"/>
                  </a:schemeClr>
                </a:solidFill>
                <a:latin typeface="Times New Roman" panose="02020603050405020304" pitchFamily="18" charset="0"/>
                <a:cs typeface="Times New Roman" panose="02020603050405020304" pitchFamily="18" charset="0"/>
              </a:rPr>
              <a:t>.</a:t>
            </a: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p:txBody>
      </p:sp>
    </p:spTree>
    <p:extLst>
      <p:ext uri="{BB962C8B-B14F-4D97-AF65-F5344CB8AC3E}">
        <p14:creationId xmlns:p14="http://schemas.microsoft.com/office/powerpoint/2010/main" val="10173574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MİLLET BAHÇESİ</a:t>
            </a:r>
          </a:p>
        </p:txBody>
      </p:sp>
      <p:sp>
        <p:nvSpPr>
          <p:cNvPr id="8" name="Dikdörtgen 7"/>
          <p:cNvSpPr/>
          <p:nvPr/>
        </p:nvSpPr>
        <p:spPr>
          <a:xfrm>
            <a:off x="2454322" y="1826928"/>
            <a:ext cx="7560000" cy="40934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İlimizde Hazineye ait </a:t>
            </a: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taşınmazlardan;</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Bakanlığımızdan (Milli Emlak Genel Müdürlüğü) alınan 15/06/2022 tarih ve 3891030 sayılı yazılarında Yalım Mahallesinde bulunan  Millet Bahçesi projesi sınırları içerisinde ve mülkiyeti Hazineye ait 6 adet taşınmazın 17.102,99 m² lik kısmı  Büyükşehir Belediye Başkanlığı adına 2 yıl süreli ön tahsisi yapılmıştır.	</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İlimiz</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Artuklu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Diyarbakırkapı mahallesinde kroki ile tespitli yaklaşık 65.885,85 m2 lik alanın “Millet Bahçesi” olarak düzenlenmesinin uygun bulunduğu belirtilerek, alana ilişkin tahsis, takas/trampa vb. işlemlerin Genel Müdürlüğümüzce yürütülmesi ve proje amacı doğrultusunda tahsis işleminin Bakanlığımız (</a:t>
            </a:r>
            <a:r>
              <a:rPr kumimoji="0" lang="tr-TR"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Mekansal</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Planlama Genel Müdürlüğü) adına yapılması talep edildiği, tahsisi talep edilen, ilgi yazı eki kroki ve listedeki taşınmazlardan, mülkiyeti Hazineye ait olduğu belirtilen 704 ada, 31 parsel sayılı taşınmazın yaklaşık 2.610,00 m2 lik kısmı ve 724 ada, 13 parsel sayılı taşınmazın yaklaşık 500,00 m2 lik kısmı ile tescil harici alan olarak belirtilen alanın “Millet Bahçesi” yapılmak üzere tahsisine esas bilgi ve belgelerin gönderilmesi Bakanlığımızın (Milli Emlak Genel Müdürlüğü 30.06.2022 tarihli ve 4043295 sayılı yazı ile istenilmiş, 22.08.2022 tarih ve 4393158 sayılı yazımız ile istenilen belge ve bilgiler gönderilmiştir.</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p:txBody>
      </p:sp>
    </p:spTree>
    <p:extLst>
      <p:ext uri="{BB962C8B-B14F-4D97-AF65-F5344CB8AC3E}">
        <p14:creationId xmlns:p14="http://schemas.microsoft.com/office/powerpoint/2010/main" val="11706329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MİLLET BAHÇESİ</a:t>
            </a:r>
          </a:p>
        </p:txBody>
      </p:sp>
      <p:sp>
        <p:nvSpPr>
          <p:cNvPr id="8" name="Dikdörtgen 7"/>
          <p:cNvSpPr/>
          <p:nvPr/>
        </p:nvSpPr>
        <p:spPr>
          <a:xfrm>
            <a:off x="2454322" y="1826928"/>
            <a:ext cx="7560000" cy="33547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İlimizde Hazineye ait </a:t>
            </a: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taşınmazlardan;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Yeşilli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Belediye Başkanlığının 25.05.2021 tarih ve E.66888375-000-849 sayılı yazılarıyla; İlimiz, Yeşilli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Gül mahallesi hudutları dâhilinde bulunan mera vasıflı 295 ada 166 parsel numaralı ve 77.373,42 m2 yüzölçümlü taşınmazın tamamının Millet Bahçesi yapılması amacıyla tahsis amacı değişikliği talep edildiği 4342 sayılı Mera Kanunun 14. maddesi mera vasıf değişikliği yapılması halinde Hazine adına tescil ve tahsis işlemi yapılacaktır.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Mekansal</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Planlama Genel Müdürlüğünün 12.02.2021 tarihli ve 284370 sayılı yazısı ile Nusaybin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Fırat,  Abdulkadirpaşa ve Devrim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Mahalleleri‘ nde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yer alan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Tescilli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ve tescil harici alanlardan oluşan, 93.742,34 m²yüzölçümlü alanın Millet Bahçesi olarak yer seçimi uygun görülmüştür. Söz konusu alanlar  Belediyenin mülkiyetinde olup, tescil harici alanlar ise yeşil alan olması nedeniyle tescili mümkün değildir. Bu çerçevede İdaremizce yapılacak tahsis işlemi </a:t>
            </a:r>
            <a:r>
              <a:rPr kumimoji="0" lang="tr-TR" sz="1600" b="0" i="0" u="none" strike="noStrike" kern="1200" cap="none" spc="0" normalizeH="0" baseline="0" noProof="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bulunmamaktadır</a:t>
            </a:r>
            <a:r>
              <a:rPr kumimoji="0" lang="tr-TR" sz="1600" b="0" i="0" u="none" strike="noStrike" kern="1200" cap="none" spc="0" normalizeH="0" baseline="0" noProof="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p:txBody>
      </p:sp>
    </p:spTree>
    <p:extLst>
      <p:ext uri="{BB962C8B-B14F-4D97-AF65-F5344CB8AC3E}">
        <p14:creationId xmlns:p14="http://schemas.microsoft.com/office/powerpoint/2010/main" val="2993383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a:t>
            </a: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TEKN</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 İNS. KAYN. ve DEST. HİZM. 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454322" y="1072144"/>
            <a:ext cx="7200000" cy="5059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EVRAK KAYIT</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8" name="Dikdörtgen 7"/>
          <p:cNvSpPr/>
          <p:nvPr/>
        </p:nvSpPr>
        <p:spPr>
          <a:xfrm>
            <a:off x="2454322" y="1789881"/>
            <a:ext cx="72000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2022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Gelen Evrak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sayısı </a:t>
            </a:r>
            <a:r>
              <a:rPr kumimoji="0" lang="tr-TR"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17.286</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Giden Evrak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sayısı </a:t>
            </a:r>
            <a:r>
              <a:rPr kumimoji="0" lang="tr-TR"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13.929</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 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2023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Gelen Evrak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sayısı </a:t>
            </a:r>
            <a:r>
              <a:rPr kumimoji="0" lang="tr-TR"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3.190</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Giden Evrak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sayısı </a:t>
            </a:r>
            <a:r>
              <a:rPr kumimoji="0" lang="tr-TR"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2.368</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 olarak gerçekleşmiştir.</a:t>
            </a:r>
          </a:p>
        </p:txBody>
      </p:sp>
    </p:spTree>
    <p:extLst>
      <p:ext uri="{BB962C8B-B14F-4D97-AF65-F5344CB8AC3E}">
        <p14:creationId xmlns:p14="http://schemas.microsoft.com/office/powerpoint/2010/main" val="42179466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SATIŞ</a:t>
            </a:r>
          </a:p>
        </p:txBody>
      </p:sp>
      <p:sp>
        <p:nvSpPr>
          <p:cNvPr id="8" name="Dikdörtgen 7"/>
          <p:cNvSpPr/>
          <p:nvPr/>
        </p:nvSpPr>
        <p:spPr>
          <a:xfrm>
            <a:off x="2223435" y="1826928"/>
            <a:ext cx="8219976" cy="264687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Yapı Kayıt Belgesine Konu Hazine Taşınmazlarının Satışı</a:t>
            </a: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İlimiz sınırları içerisinde 3194 sayılı Kanunun geçici 16 inci Maddesi kapsamında Hazineye ait taşınmazlarını satın alma için toplam 1302 adet talep mevcuttur. Bu taleplerden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11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adedi ile ilgili olan taşınmazların hak sahiplerine satışı yapılmıştır. Satın alma taleplerinden 284 adedi tescil harici alanda olup dilekçe sahiplerine bilgilendirme yazısı yazılarak  tescili için bilgi belgeler istenilmiştir.  212 adet taşınmazın ise Kanun kapsamına girmediğinden talep ret edilmiştir. Geriye kalan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890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adet taşınmazın satış ve tespit işlemleri devam etmektedir.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Talebe konu alanların çoğu imar dışı ve tarım arazisi üzerinde yapılmış olması nedeniyle de bunlarında ret edileceği, ancak Bakanlığımızdan bu konuda görüş istenmesi ve bu görüşün gelmemesi nedeniyle retler yapılamamıştır.</a:t>
            </a:r>
          </a:p>
        </p:txBody>
      </p:sp>
    </p:spTree>
    <p:extLst>
      <p:ext uri="{BB962C8B-B14F-4D97-AF65-F5344CB8AC3E}">
        <p14:creationId xmlns:p14="http://schemas.microsoft.com/office/powerpoint/2010/main" val="9280242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SATIŞ</a:t>
            </a:r>
          </a:p>
        </p:txBody>
      </p:sp>
      <p:graphicFrame>
        <p:nvGraphicFramePr>
          <p:cNvPr id="9" name="Tablo 8"/>
          <p:cNvGraphicFramePr>
            <a:graphicFrameLocks noGrp="1"/>
          </p:cNvGraphicFramePr>
          <p:nvPr>
            <p:extLst>
              <p:ext uri="{D42A27DB-BD31-4B8C-83A1-F6EECF244321}">
                <p14:modId xmlns:p14="http://schemas.microsoft.com/office/powerpoint/2010/main" val="3499366394"/>
              </p:ext>
            </p:extLst>
          </p:nvPr>
        </p:nvGraphicFramePr>
        <p:xfrm>
          <a:off x="1780675" y="1704711"/>
          <a:ext cx="8758987" cy="3551844"/>
        </p:xfrm>
        <a:graphic>
          <a:graphicData uri="http://schemas.openxmlformats.org/drawingml/2006/table">
            <a:tbl>
              <a:tblPr/>
              <a:tblGrid>
                <a:gridCol w="710171">
                  <a:extLst>
                    <a:ext uri="{9D8B030D-6E8A-4147-A177-3AD203B41FA5}">
                      <a16:colId xmlns:a16="http://schemas.microsoft.com/office/drawing/2014/main" val="3227042629"/>
                    </a:ext>
                  </a:extLst>
                </a:gridCol>
                <a:gridCol w="1126236">
                  <a:extLst>
                    <a:ext uri="{9D8B030D-6E8A-4147-A177-3AD203B41FA5}">
                      <a16:colId xmlns:a16="http://schemas.microsoft.com/office/drawing/2014/main" val="1313944371"/>
                    </a:ext>
                  </a:extLst>
                </a:gridCol>
                <a:gridCol w="527713">
                  <a:extLst>
                    <a:ext uri="{9D8B030D-6E8A-4147-A177-3AD203B41FA5}">
                      <a16:colId xmlns:a16="http://schemas.microsoft.com/office/drawing/2014/main" val="1190786028"/>
                    </a:ext>
                  </a:extLst>
                </a:gridCol>
                <a:gridCol w="1064031">
                  <a:extLst>
                    <a:ext uri="{9D8B030D-6E8A-4147-A177-3AD203B41FA5}">
                      <a16:colId xmlns:a16="http://schemas.microsoft.com/office/drawing/2014/main" val="895630515"/>
                    </a:ext>
                  </a:extLst>
                </a:gridCol>
                <a:gridCol w="1096199">
                  <a:extLst>
                    <a:ext uri="{9D8B030D-6E8A-4147-A177-3AD203B41FA5}">
                      <a16:colId xmlns:a16="http://schemas.microsoft.com/office/drawing/2014/main" val="971370148"/>
                    </a:ext>
                  </a:extLst>
                </a:gridCol>
                <a:gridCol w="1351478">
                  <a:extLst>
                    <a:ext uri="{9D8B030D-6E8A-4147-A177-3AD203B41FA5}">
                      <a16:colId xmlns:a16="http://schemas.microsoft.com/office/drawing/2014/main" val="3776056434"/>
                    </a:ext>
                  </a:extLst>
                </a:gridCol>
                <a:gridCol w="993538">
                  <a:extLst>
                    <a:ext uri="{9D8B030D-6E8A-4147-A177-3AD203B41FA5}">
                      <a16:colId xmlns:a16="http://schemas.microsoft.com/office/drawing/2014/main" val="4048141098"/>
                    </a:ext>
                  </a:extLst>
                </a:gridCol>
                <a:gridCol w="1889621">
                  <a:extLst>
                    <a:ext uri="{9D8B030D-6E8A-4147-A177-3AD203B41FA5}">
                      <a16:colId xmlns:a16="http://schemas.microsoft.com/office/drawing/2014/main" val="3806483756"/>
                    </a:ext>
                  </a:extLst>
                </a:gridCol>
              </a:tblGrid>
              <a:tr h="52449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a:solidFill>
                            <a:schemeClr val="tx1"/>
                          </a:solidFill>
                          <a:effectLst/>
                          <a:latin typeface="Times New Roman" panose="02020603050405020304" pitchFamily="18" charset="0"/>
                          <a:cs typeface="Times New Roman" panose="02020603050405020304" pitchFamily="18" charset="0"/>
                        </a:rPr>
                        <a:t>İl Adı</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smtClean="0">
                          <a:solidFill>
                            <a:schemeClr val="tx1"/>
                          </a:solidFill>
                          <a:effectLst/>
                          <a:latin typeface="Times New Roman" panose="02020603050405020304" pitchFamily="18" charset="0"/>
                          <a:cs typeface="Times New Roman" panose="02020603050405020304" pitchFamily="18" charset="0"/>
                        </a:rPr>
                        <a:t>Yasal Dayanak</a:t>
                      </a:r>
                      <a:endParaRPr lang="tr-TR" sz="120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a:solidFill>
                            <a:schemeClr val="tx1"/>
                          </a:solidFill>
                          <a:effectLst/>
                          <a:latin typeface="Times New Roman" panose="02020603050405020304" pitchFamily="18" charset="0"/>
                          <a:cs typeface="Times New Roman" panose="02020603050405020304" pitchFamily="18" charset="0"/>
                        </a:rPr>
                        <a:t>Satış</a:t>
                      </a:r>
                      <a:br>
                        <a:rPr lang="tr-TR" sz="1200" u="none" strike="noStrike" dirty="0">
                          <a:solidFill>
                            <a:schemeClr val="tx1"/>
                          </a:solidFill>
                          <a:effectLst/>
                          <a:latin typeface="Times New Roman" panose="02020603050405020304" pitchFamily="18" charset="0"/>
                          <a:cs typeface="Times New Roman" panose="02020603050405020304" pitchFamily="18" charset="0"/>
                        </a:rPr>
                      </a:br>
                      <a:r>
                        <a:rPr lang="tr-TR" sz="1200" u="none" strike="noStrike" dirty="0">
                          <a:solidFill>
                            <a:schemeClr val="tx1"/>
                          </a:solidFill>
                          <a:effectLst/>
                          <a:latin typeface="Times New Roman" panose="02020603050405020304" pitchFamily="18" charset="0"/>
                          <a:cs typeface="Times New Roman" panose="02020603050405020304" pitchFamily="18" charset="0"/>
                        </a:rPr>
                        <a:t>Adedi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smtClean="0">
                          <a:solidFill>
                            <a:schemeClr val="tx1"/>
                          </a:solidFill>
                          <a:effectLst/>
                          <a:latin typeface="Times New Roman" panose="02020603050405020304" pitchFamily="18" charset="0"/>
                          <a:cs typeface="Times New Roman" panose="02020603050405020304" pitchFamily="18" charset="0"/>
                        </a:rPr>
                        <a:t>Satın Alan</a:t>
                      </a:r>
                      <a:r>
                        <a:rPr lang="tr-TR" sz="1200" u="none" strike="noStrike" dirty="0">
                          <a:solidFill>
                            <a:schemeClr val="tx1"/>
                          </a:solidFill>
                          <a:effectLst/>
                          <a:latin typeface="Times New Roman" panose="02020603050405020304" pitchFamily="18" charset="0"/>
                          <a:cs typeface="Times New Roman" panose="02020603050405020304" pitchFamily="18" charset="0"/>
                        </a:rPr>
                        <a:t/>
                      </a:r>
                      <a:br>
                        <a:rPr lang="tr-TR" sz="1200" u="none" strike="noStrike" dirty="0">
                          <a:solidFill>
                            <a:schemeClr val="tx1"/>
                          </a:solidFill>
                          <a:effectLst/>
                          <a:latin typeface="Times New Roman" panose="02020603050405020304" pitchFamily="18" charset="0"/>
                          <a:cs typeface="Times New Roman" panose="02020603050405020304" pitchFamily="18" charset="0"/>
                        </a:rPr>
                      </a:br>
                      <a:r>
                        <a:rPr lang="tr-TR" sz="1200" u="none" strike="noStrike" dirty="0" smtClean="0">
                          <a:solidFill>
                            <a:schemeClr val="tx1"/>
                          </a:solidFill>
                          <a:effectLst/>
                          <a:latin typeface="Times New Roman" panose="02020603050405020304" pitchFamily="18" charset="0"/>
                          <a:cs typeface="Times New Roman" panose="02020603050405020304" pitchFamily="18" charset="0"/>
                        </a:rPr>
                        <a:t>Kişi Sayısı</a:t>
                      </a:r>
                      <a:endParaRPr lang="tr-TR" sz="120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smtClean="0">
                          <a:solidFill>
                            <a:schemeClr val="tx1"/>
                          </a:solidFill>
                          <a:effectLst/>
                          <a:latin typeface="Times New Roman" panose="02020603050405020304" pitchFamily="18" charset="0"/>
                          <a:cs typeface="Times New Roman" panose="02020603050405020304" pitchFamily="18" charset="0"/>
                        </a:rPr>
                        <a:t>Taşınmaz Sayısı</a:t>
                      </a:r>
                      <a:endParaRPr lang="tr-TR" sz="120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a:solidFill>
                            <a:schemeClr val="tx1"/>
                          </a:solidFill>
                          <a:effectLst/>
                          <a:latin typeface="Times New Roman" panose="02020603050405020304" pitchFamily="18" charset="0"/>
                          <a:cs typeface="Times New Roman" panose="02020603050405020304" pitchFamily="18" charset="0"/>
                        </a:rPr>
                        <a:t>Satın Alınan</a:t>
                      </a:r>
                      <a:br>
                        <a:rPr lang="tr-TR" sz="1200" u="none" strike="noStrike" dirty="0">
                          <a:solidFill>
                            <a:schemeClr val="tx1"/>
                          </a:solidFill>
                          <a:effectLst/>
                          <a:latin typeface="Times New Roman" panose="02020603050405020304" pitchFamily="18" charset="0"/>
                          <a:cs typeface="Times New Roman" panose="02020603050405020304" pitchFamily="18" charset="0"/>
                        </a:rPr>
                      </a:br>
                      <a:r>
                        <a:rPr lang="tr-TR" sz="1200" u="none" strike="noStrike" dirty="0">
                          <a:solidFill>
                            <a:schemeClr val="tx1"/>
                          </a:solidFill>
                          <a:effectLst/>
                          <a:latin typeface="Times New Roman" panose="02020603050405020304" pitchFamily="18" charset="0"/>
                          <a:cs typeface="Times New Roman" panose="02020603050405020304" pitchFamily="18" charset="0"/>
                        </a:rPr>
                        <a:t>Toplam m2</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a:solidFill>
                            <a:schemeClr val="tx1"/>
                          </a:solidFill>
                          <a:effectLst/>
                          <a:latin typeface="Times New Roman" panose="02020603050405020304" pitchFamily="18" charset="0"/>
                          <a:cs typeface="Times New Roman" panose="02020603050405020304" pitchFamily="18" charset="0"/>
                        </a:rPr>
                        <a:t> </a:t>
                      </a:r>
                      <a:r>
                        <a:rPr lang="tr-TR" sz="1200" u="none" strike="noStrike" dirty="0" err="1">
                          <a:solidFill>
                            <a:schemeClr val="tx1"/>
                          </a:solidFill>
                          <a:effectLst/>
                          <a:latin typeface="Times New Roman" panose="02020603050405020304" pitchFamily="18" charset="0"/>
                          <a:cs typeface="Times New Roman" panose="02020603050405020304" pitchFamily="18" charset="0"/>
                        </a:rPr>
                        <a:t>Satis</a:t>
                      </a:r>
                      <a:r>
                        <a:rPr lang="tr-TR" sz="1200" u="none" strike="noStrike" dirty="0">
                          <a:solidFill>
                            <a:schemeClr val="tx1"/>
                          </a:solidFill>
                          <a:effectLst/>
                          <a:latin typeface="Times New Roman" panose="02020603050405020304" pitchFamily="18" charset="0"/>
                          <a:cs typeface="Times New Roman" panose="02020603050405020304" pitchFamily="18" charset="0"/>
                        </a:rPr>
                        <a:t> Bedeli </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u="none" strike="noStrike" dirty="0" smtClean="0">
                          <a:solidFill>
                            <a:schemeClr val="tx1"/>
                          </a:solidFill>
                          <a:effectLst/>
                          <a:latin typeface="Times New Roman" panose="02020603050405020304" pitchFamily="18" charset="0"/>
                          <a:cs typeface="Times New Roman" panose="02020603050405020304" pitchFamily="18" charset="0"/>
                        </a:rPr>
                        <a:t>ÖDENEN TUTAR</a:t>
                      </a:r>
                      <a:endParaRPr lang="tr-TR" sz="120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9390787"/>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2886 / 45</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598</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487</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595</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3,773,055.04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68,380,911.97</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487</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67420042"/>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2942 / 30</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540,222.00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44,794.06</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05449141"/>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4070 / 6</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28,187.50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33,850.00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1677379"/>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4070 / 7</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527,464.93</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554,450.66</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5698288"/>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4070 / 8</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255,543.72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190,000.00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7116991"/>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4706 / 4-B</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9</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9</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9</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566,147.20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20,277,373.96</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9</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9068500"/>
                  </a:ext>
                </a:extLst>
              </a:tr>
              <a:tr h="19632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4706 / </a:t>
                      </a:r>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4-C</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164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44</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162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438,299.86</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4,387,113.56</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44</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8801468"/>
                  </a:ext>
                </a:extLst>
              </a:tr>
              <a:tr h="18978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4706 </a:t>
                      </a:r>
                      <a:r>
                        <a:rPr lang="tr-TR" sz="1200" u="none" strike="noStrike" dirty="0">
                          <a:solidFill>
                            <a:srgbClr val="333333"/>
                          </a:solidFill>
                          <a:effectLst/>
                          <a:latin typeface="Times New Roman" panose="02020603050405020304" pitchFamily="18" charset="0"/>
                          <a:cs typeface="Times New Roman" panose="02020603050405020304" pitchFamily="18" charset="0"/>
                        </a:rPr>
                        <a:t>/ </a:t>
                      </a:r>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4-D</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320.00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1,440.00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4183449"/>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4706 / 4-E</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2,427.38</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195,000.00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918421"/>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a:solidFill>
                            <a:srgbClr val="333333"/>
                          </a:solidFill>
                          <a:effectLst/>
                          <a:latin typeface="Times New Roman" panose="02020603050405020304" pitchFamily="18" charset="0"/>
                          <a:cs typeface="Times New Roman" panose="02020603050405020304" pitchFamily="18" charset="0"/>
                        </a:rPr>
                        <a:t>4706 / 4-F</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5,392.26</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135,000.00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69112935"/>
                  </a:ext>
                </a:extLst>
              </a:tr>
              <a:tr h="23532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4706 / </a:t>
                      </a:r>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4-G</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214,505.11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416,676.18</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776885"/>
                  </a:ext>
                </a:extLst>
              </a:tr>
              <a:tr h="25016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4706/4-Son </a:t>
                      </a:r>
                      <a:r>
                        <a:rPr lang="tr-TR" sz="1200" u="none" strike="noStrike" dirty="0">
                          <a:solidFill>
                            <a:srgbClr val="333333"/>
                          </a:solidFill>
                          <a:effectLst/>
                          <a:latin typeface="Times New Roman" panose="02020603050405020304" pitchFamily="18" charset="0"/>
                          <a:cs typeface="Times New Roman" panose="02020603050405020304" pitchFamily="18" charset="0"/>
                        </a:rPr>
                        <a:t>Fıkra</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271,781.19</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488,588.90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4194263"/>
                  </a:ext>
                </a:extLst>
              </a:tr>
              <a:tr h="18857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4706 / 5</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2</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5,150.66</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8,043.70</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3597320"/>
                  </a:ext>
                </a:extLst>
              </a:tr>
              <a:tr h="2700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5393</a:t>
                      </a:r>
                      <a:r>
                        <a:rPr lang="tr-TR" sz="1200" u="none" strike="noStrike" baseline="0" dirty="0" smtClean="0">
                          <a:solidFill>
                            <a:srgbClr val="333333"/>
                          </a:solidFill>
                          <a:effectLst/>
                          <a:latin typeface="Times New Roman" panose="02020603050405020304" pitchFamily="18" charset="0"/>
                          <a:cs typeface="Times New Roman" panose="02020603050405020304" pitchFamily="18" charset="0"/>
                        </a:rPr>
                        <a:t>/</a:t>
                      </a:r>
                      <a:r>
                        <a:rPr lang="tr-TR" sz="1200" u="none" strike="noStrike" dirty="0" smtClean="0">
                          <a:solidFill>
                            <a:srgbClr val="333333"/>
                          </a:solidFill>
                          <a:effectLst/>
                          <a:latin typeface="Times New Roman" panose="02020603050405020304" pitchFamily="18" charset="0"/>
                          <a:cs typeface="Times New Roman" panose="02020603050405020304" pitchFamily="18" charset="0"/>
                        </a:rPr>
                        <a:t>73.</a:t>
                      </a:r>
                      <a:r>
                        <a:rPr lang="tr-TR" sz="1200" u="none" strike="noStrike" baseline="0" dirty="0" smtClean="0">
                          <a:solidFill>
                            <a:srgbClr val="333333"/>
                          </a:solidFill>
                          <a:effectLst/>
                          <a:latin typeface="Times New Roman" panose="02020603050405020304" pitchFamily="18" charset="0"/>
                          <a:cs typeface="Times New Roman" panose="02020603050405020304" pitchFamily="18" charset="0"/>
                        </a:rPr>
                        <a:t> </a:t>
                      </a:r>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14</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8</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14</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943,082.26</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763,310.02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8</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551511"/>
                  </a:ext>
                </a:extLst>
              </a:tr>
              <a:tr h="188574">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b="1" u="none" strike="noStrike">
                          <a:solidFill>
                            <a:srgbClr val="333333"/>
                          </a:solidFill>
                          <a:effectLst/>
                          <a:latin typeface="Times New Roman" panose="02020603050405020304" pitchFamily="18" charset="0"/>
                          <a:cs typeface="Times New Roman" panose="02020603050405020304" pitchFamily="18" charset="0"/>
                        </a:rPr>
                        <a:t>Toplam:</a:t>
                      </a:r>
                    </a:p>
                  </a:txBody>
                  <a:tcPr marL="0" marR="0" marT="0"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tr-TR"/>
                    </a:p>
                  </a:txBody>
                  <a:tcPr/>
                </a:tc>
                <a:tc>
                  <a:txBody>
                    <a:bodyPr/>
                    <a:lstStyle/>
                    <a:p>
                      <a:pPr algn="r" fontAlgn="b"/>
                      <a:r>
                        <a:rPr lang="tr-TR" sz="1100" b="1" u="none" strike="noStrike" dirty="0">
                          <a:solidFill>
                            <a:schemeClr val="bg1"/>
                          </a:solidFill>
                          <a:effectLst/>
                        </a:rPr>
                        <a:t>822</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585</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805</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a:solidFill>
                            <a:schemeClr val="bg1"/>
                          </a:solidFill>
                          <a:effectLst/>
                        </a:rPr>
                        <a:t>7,571,579.11</a:t>
                      </a:r>
                      <a:endParaRPr lang="tr-TR" sz="1100" b="1" i="0" u="none" strike="noStrike">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95,876,553.01</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100" b="1" u="none" strike="noStrike" dirty="0">
                          <a:solidFill>
                            <a:schemeClr val="bg1"/>
                          </a:solidFill>
                          <a:effectLst/>
                        </a:rPr>
                        <a:t>585</a:t>
                      </a:r>
                      <a:endParaRPr lang="tr-TR" sz="1100" b="1" i="0" u="none" strike="noStrike" dirty="0">
                        <a:solidFill>
                          <a:schemeClr val="bg1"/>
                        </a:solidFill>
                        <a:effectLst/>
                        <a:latin typeface="Arial" panose="020B0604020202020204" pitchFamily="34" charset="0"/>
                      </a:endParaRPr>
                    </a:p>
                  </a:txBody>
                  <a:tcPr marL="7753" marR="7753" marT="7753" marB="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9474247"/>
                  </a:ext>
                </a:extLst>
              </a:tr>
            </a:tbl>
          </a:graphicData>
        </a:graphic>
      </p:graphicFrame>
    </p:spTree>
    <p:extLst>
      <p:ext uri="{BB962C8B-B14F-4D97-AF65-F5344CB8AC3E}">
        <p14:creationId xmlns:p14="http://schemas.microsoft.com/office/powerpoint/2010/main" val="33569776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SATIŞ</a:t>
            </a:r>
          </a:p>
        </p:txBody>
      </p:sp>
      <p:sp>
        <p:nvSpPr>
          <p:cNvPr id="8" name="Dikdörtgen 7"/>
          <p:cNvSpPr/>
          <p:nvPr/>
        </p:nvSpPr>
        <p:spPr>
          <a:xfrm>
            <a:off x="2223435" y="1826928"/>
            <a:ext cx="8219976" cy="243143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Kamu Konutları Satışı</a:t>
            </a: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İlimiz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sınırları içerisinde kat mülkiyeti ve Bakanlığımızca satış talimatı verilen 51 adet konuttan 2020 yılında 13 adedinin satışı yapılarak 3.296.150,00-TL, 2021 ve 2022 yılında ise 36 adedinin satışı yapılarak 18.587.350,00-TL gelir sağlanmıştır.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Satılamayan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iki adet Kamu konutları ise Valilik Makamının (Defterdarlık Personel                    Müdürlüğü) talimatı Bakanlığımıza intikal ettirilmiş, ancak bu güne kadar cevap alınamadığından satılamamıştır. Lojmanlardan birinin Büyükşehir Belediyesi Genel Sekreteri, diğeri ise Defterdar ikamet etmektedir.  </a:t>
            </a:r>
          </a:p>
        </p:txBody>
      </p:sp>
    </p:spTree>
    <p:extLst>
      <p:ext uri="{BB962C8B-B14F-4D97-AF65-F5344CB8AC3E}">
        <p14:creationId xmlns:p14="http://schemas.microsoft.com/office/powerpoint/2010/main" val="41015865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SATIŞ</a:t>
            </a:r>
          </a:p>
        </p:txBody>
      </p:sp>
      <p:sp>
        <p:nvSpPr>
          <p:cNvPr id="8" name="Dikdörtgen 7"/>
          <p:cNvSpPr/>
          <p:nvPr/>
        </p:nvSpPr>
        <p:spPr>
          <a:xfrm>
            <a:off x="2223435" y="1826928"/>
            <a:ext cx="8219976" cy="169277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2 / B </a:t>
            </a: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Satışları</a:t>
            </a: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İlimiz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sınırları içerisinde 2/B kapsamında Kadastro Müdürlüğünce hak sahipliği tespit çalışması yapılmaması nedeniyle bu güne kadar İlimizde taşınmaz satışı gerçekleşmemiştir.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6292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sayılı Kanunun 12.nci maddesi uyarınca satış izni 05.07.2021 tarih ve -1253213  sayılı yazı ile verilmiş olup satışı yapılan taşınmazlara ilişkin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tablo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ekte gönderilmektedir.</a:t>
            </a:r>
          </a:p>
        </p:txBody>
      </p:sp>
    </p:spTree>
    <p:extLst>
      <p:ext uri="{BB962C8B-B14F-4D97-AF65-F5344CB8AC3E}">
        <p14:creationId xmlns:p14="http://schemas.microsoft.com/office/powerpoint/2010/main" val="102349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Tw Cen MT" panose="020B0602020104020603" pitchFamily="34" charset="0"/>
                <a:ea typeface="+mn-ea"/>
                <a:cs typeface="+mn-cs"/>
              </a:rPr>
              <a:t>002 -TARIM ARAZISI GENEL İSTATISTIĞI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graphicFrame>
        <p:nvGraphicFramePr>
          <p:cNvPr id="9" name="Tablo 8"/>
          <p:cNvGraphicFramePr>
            <a:graphicFrameLocks noGrp="1"/>
          </p:cNvGraphicFramePr>
          <p:nvPr>
            <p:extLst>
              <p:ext uri="{D42A27DB-BD31-4B8C-83A1-F6EECF244321}">
                <p14:modId xmlns:p14="http://schemas.microsoft.com/office/powerpoint/2010/main" val="486928650"/>
              </p:ext>
            </p:extLst>
          </p:nvPr>
        </p:nvGraphicFramePr>
        <p:xfrm>
          <a:off x="1211715" y="1770700"/>
          <a:ext cx="9875746" cy="2096261"/>
        </p:xfrm>
        <a:graphic>
          <a:graphicData uri="http://schemas.openxmlformats.org/drawingml/2006/table">
            <a:tbl>
              <a:tblPr/>
              <a:tblGrid>
                <a:gridCol w="742866">
                  <a:extLst>
                    <a:ext uri="{9D8B030D-6E8A-4147-A177-3AD203B41FA5}">
                      <a16:colId xmlns:a16="http://schemas.microsoft.com/office/drawing/2014/main" val="2057755816"/>
                    </a:ext>
                  </a:extLst>
                </a:gridCol>
                <a:gridCol w="771997">
                  <a:extLst>
                    <a:ext uri="{9D8B030D-6E8A-4147-A177-3AD203B41FA5}">
                      <a16:colId xmlns:a16="http://schemas.microsoft.com/office/drawing/2014/main" val="3602361087"/>
                    </a:ext>
                  </a:extLst>
                </a:gridCol>
                <a:gridCol w="990488">
                  <a:extLst>
                    <a:ext uri="{9D8B030D-6E8A-4147-A177-3AD203B41FA5}">
                      <a16:colId xmlns:a16="http://schemas.microsoft.com/office/drawing/2014/main" val="2828498995"/>
                    </a:ext>
                  </a:extLst>
                </a:gridCol>
                <a:gridCol w="990488">
                  <a:extLst>
                    <a:ext uri="{9D8B030D-6E8A-4147-A177-3AD203B41FA5}">
                      <a16:colId xmlns:a16="http://schemas.microsoft.com/office/drawing/2014/main" val="2023154882"/>
                    </a:ext>
                  </a:extLst>
                </a:gridCol>
                <a:gridCol w="713396">
                  <a:extLst>
                    <a:ext uri="{9D8B030D-6E8A-4147-A177-3AD203B41FA5}">
                      <a16:colId xmlns:a16="http://schemas.microsoft.com/office/drawing/2014/main" val="3886631572"/>
                    </a:ext>
                  </a:extLst>
                </a:gridCol>
                <a:gridCol w="830599">
                  <a:extLst>
                    <a:ext uri="{9D8B030D-6E8A-4147-A177-3AD203B41FA5}">
                      <a16:colId xmlns:a16="http://schemas.microsoft.com/office/drawing/2014/main" val="238094561"/>
                    </a:ext>
                  </a:extLst>
                </a:gridCol>
                <a:gridCol w="873960">
                  <a:extLst>
                    <a:ext uri="{9D8B030D-6E8A-4147-A177-3AD203B41FA5}">
                      <a16:colId xmlns:a16="http://schemas.microsoft.com/office/drawing/2014/main" val="4118725439"/>
                    </a:ext>
                  </a:extLst>
                </a:gridCol>
                <a:gridCol w="873960">
                  <a:extLst>
                    <a:ext uri="{9D8B030D-6E8A-4147-A177-3AD203B41FA5}">
                      <a16:colId xmlns:a16="http://schemas.microsoft.com/office/drawing/2014/main" val="4104465998"/>
                    </a:ext>
                  </a:extLst>
                </a:gridCol>
                <a:gridCol w="788396">
                  <a:extLst>
                    <a:ext uri="{9D8B030D-6E8A-4147-A177-3AD203B41FA5}">
                      <a16:colId xmlns:a16="http://schemas.microsoft.com/office/drawing/2014/main" val="1403709594"/>
                    </a:ext>
                  </a:extLst>
                </a:gridCol>
                <a:gridCol w="1155032">
                  <a:extLst>
                    <a:ext uri="{9D8B030D-6E8A-4147-A177-3AD203B41FA5}">
                      <a16:colId xmlns:a16="http://schemas.microsoft.com/office/drawing/2014/main" val="3219289183"/>
                    </a:ext>
                  </a:extLst>
                </a:gridCol>
                <a:gridCol w="1144564">
                  <a:extLst>
                    <a:ext uri="{9D8B030D-6E8A-4147-A177-3AD203B41FA5}">
                      <a16:colId xmlns:a16="http://schemas.microsoft.com/office/drawing/2014/main" val="2143472793"/>
                    </a:ext>
                  </a:extLst>
                </a:gridCol>
              </a:tblGrid>
              <a:tr h="264020">
                <a:tc rowSpan="2">
                  <a:txBody>
                    <a:bodyPr/>
                    <a:lstStyle/>
                    <a:p>
                      <a:pPr algn="ctr" fontAlgn="auto"/>
                      <a:r>
                        <a:rPr lang="tr-TR" sz="1000" b="1" u="none" strike="noStrike" dirty="0" smtClean="0">
                          <a:solidFill>
                            <a:schemeClr val="tx1"/>
                          </a:solidFill>
                          <a:effectLst/>
                          <a:latin typeface="Times New Roman" panose="02020603050405020304" pitchFamily="18" charset="0"/>
                          <a:cs typeface="Times New Roman" panose="02020603050405020304" pitchFamily="18" charset="0"/>
                        </a:rPr>
                        <a:t>İL ADI</a:t>
                      </a:r>
                      <a:endParaRPr lang="tr-TR" sz="1000" b="1"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gridSpan="4">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TALEP</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SATIŞ</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4803457"/>
                  </a:ext>
                </a:extLst>
              </a:tr>
              <a:tr h="795107">
                <a:tc vMerge="1">
                  <a:txBody>
                    <a:bodyPr/>
                    <a:lstStyle/>
                    <a:p>
                      <a:endParaRPr lang="tr-TR"/>
                    </a:p>
                  </a:txBody>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TALEP</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BAŞVURU</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SAYISI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TALEP</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EDİLEN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TAŞINMAZ</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SAYISI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TALEP</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EDİLEN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YÜZÖLÇÜMÜ</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(m2)</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KIYMET</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TAKDİRLİ</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TAŞINMAZ</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SAYISI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SATIŞI</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YAPILAN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TALEP/</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BAŞVURU</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SAYISI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SATIŞI</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YAPILAN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TAŞINMAZ</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SAYISI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HAZINE</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YÜZÖLÇÜM</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TOPLAMI</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(M2)</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SATIN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ALINAN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TOPLAM</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M2</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SATIŞI YAPILAN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TAŞINMAZLARIN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TOPLAM SATIŞ</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BEDELİ</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chemeClr val="bg1"/>
                    </a:solidFill>
                  </a:tcPr>
                </a:tc>
                <a:tc>
                  <a:txBody>
                    <a:bodyPr/>
                    <a:lstStyle/>
                    <a:p>
                      <a:pPr algn="ctr" fontAlgn="auto"/>
                      <a:r>
                        <a:rPr lang="tr-TR" sz="1000" b="1" u="none" strike="noStrike" dirty="0">
                          <a:solidFill>
                            <a:schemeClr val="tx1"/>
                          </a:solidFill>
                          <a:effectLst/>
                          <a:latin typeface="Times New Roman" panose="02020603050405020304" pitchFamily="18" charset="0"/>
                          <a:cs typeface="Times New Roman" panose="02020603050405020304" pitchFamily="18" charset="0"/>
                        </a:rPr>
                        <a:t>SATIŞ</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SONRASI</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ÖDENEN</a:t>
                      </a:r>
                      <a:br>
                        <a:rPr lang="tr-TR" sz="1000" b="1" u="none" strike="noStrike" dirty="0">
                          <a:solidFill>
                            <a:schemeClr val="tx1"/>
                          </a:solidFill>
                          <a:effectLst/>
                          <a:latin typeface="Times New Roman" panose="02020603050405020304" pitchFamily="18" charset="0"/>
                          <a:cs typeface="Times New Roman" panose="02020603050405020304" pitchFamily="18" charset="0"/>
                        </a:rPr>
                      </a:br>
                      <a:r>
                        <a:rPr lang="tr-TR" sz="1000" b="1" u="none" strike="noStrike" dirty="0">
                          <a:solidFill>
                            <a:schemeClr val="tx1"/>
                          </a:solidFill>
                          <a:effectLst/>
                          <a:latin typeface="Times New Roman" panose="02020603050405020304" pitchFamily="18" charset="0"/>
                          <a:cs typeface="Times New Roman" panose="02020603050405020304" pitchFamily="18" charset="0"/>
                        </a:rPr>
                        <a:t>TUTAR</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chemeClr val="bg1"/>
                    </a:solidFill>
                  </a:tcPr>
                </a:tc>
                <a:extLst>
                  <a:ext uri="{0D108BD9-81ED-4DB2-BD59-A6C34878D82A}">
                    <a16:rowId xmlns:a16="http://schemas.microsoft.com/office/drawing/2014/main" val="2989820229"/>
                  </a:ext>
                </a:extLst>
              </a:tr>
              <a:tr h="518567">
                <a:tc>
                  <a:txBody>
                    <a:bodyPr/>
                    <a:lstStyle/>
                    <a:p>
                      <a:pPr algn="l" fontAlgn="auto"/>
                      <a:r>
                        <a:rPr lang="tr-TR" sz="1000" b="1" u="none" strike="noStrike" dirty="0" smtClean="0">
                          <a:solidFill>
                            <a:srgbClr val="333333"/>
                          </a:solidFill>
                          <a:effectLst/>
                          <a:latin typeface="Times New Roman" panose="02020603050405020304" pitchFamily="18" charset="0"/>
                          <a:cs typeface="Times New Roman" panose="02020603050405020304" pitchFamily="18" charset="0"/>
                        </a:rPr>
                        <a:t>MARDİN</a:t>
                      </a:r>
                      <a:endParaRPr lang="tr-TR" sz="1000" b="1"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6806</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2908</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245,536,735.62</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2031</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68</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55</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1,758,850.31</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761,156.59</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10,702,810.00</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tc>
                  <a:txBody>
                    <a:bodyPr/>
                    <a:lstStyle/>
                    <a:p>
                      <a:pPr algn="ctr" fontAlgn="auto"/>
                      <a:r>
                        <a:rPr lang="tr-TR" sz="1000" b="1" u="none" strike="noStrike" dirty="0">
                          <a:solidFill>
                            <a:srgbClr val="333333"/>
                          </a:solidFill>
                          <a:effectLst/>
                          <a:latin typeface="Times New Roman" panose="02020603050405020304" pitchFamily="18" charset="0"/>
                          <a:cs typeface="Times New Roman" panose="02020603050405020304" pitchFamily="18" charset="0"/>
                        </a:rPr>
                        <a:t>5.141.733,24</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CAC9D9"/>
                      </a:solidFill>
                      <a:prstDash val="solid"/>
                      <a:round/>
                      <a:headEnd type="none" w="med" len="med"/>
                      <a:tailEnd type="none" w="med" len="med"/>
                    </a:lnB>
                    <a:solidFill>
                      <a:srgbClr val="FFFFFF"/>
                    </a:solidFill>
                  </a:tcPr>
                </a:tc>
                <a:extLst>
                  <a:ext uri="{0D108BD9-81ED-4DB2-BD59-A6C34878D82A}">
                    <a16:rowId xmlns:a16="http://schemas.microsoft.com/office/drawing/2014/main" val="2505287882"/>
                  </a:ext>
                </a:extLst>
              </a:tr>
              <a:tr h="518567">
                <a:tc>
                  <a:txBody>
                    <a:bodyPr/>
                    <a:lstStyle/>
                    <a:p>
                      <a:pPr algn="l" fontAlgn="auto"/>
                      <a:r>
                        <a:rPr lang="tr-TR" sz="1000" b="1" u="none" strike="noStrike" dirty="0">
                          <a:solidFill>
                            <a:srgbClr val="333333"/>
                          </a:solidFill>
                          <a:effectLst/>
                          <a:latin typeface="Times New Roman" panose="02020603050405020304" pitchFamily="18" charset="0"/>
                          <a:cs typeface="Times New Roman" panose="02020603050405020304" pitchFamily="18" charset="0"/>
                        </a:rPr>
                        <a:t>Toplam:</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6806</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2908</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245,536,735.62</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2031</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68</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55</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1,758,850.31</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761,156.59</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b"/>
                      <a:r>
                        <a:rPr lang="tr-TR" sz="1000" b="1" u="none" strike="noStrike" dirty="0">
                          <a:solidFill>
                            <a:schemeClr val="bg1"/>
                          </a:solidFill>
                          <a:effectLst/>
                          <a:latin typeface="Times New Roman" panose="02020603050405020304" pitchFamily="18" charset="0"/>
                          <a:cs typeface="Times New Roman" panose="02020603050405020304" pitchFamily="18" charset="0"/>
                        </a:rPr>
                        <a:t>10,702,810.00</a:t>
                      </a:r>
                      <a:endParaRPr lang="tr-TR"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auto"/>
                      <a:r>
                        <a:rPr lang="tr-TR" sz="1000" b="1" u="none" strike="noStrike" dirty="0">
                          <a:solidFill>
                            <a:srgbClr val="333333"/>
                          </a:solidFill>
                          <a:effectLst/>
                          <a:latin typeface="Times New Roman" panose="02020603050405020304" pitchFamily="18" charset="0"/>
                          <a:cs typeface="Times New Roman" panose="02020603050405020304" pitchFamily="18" charset="0"/>
                        </a:rPr>
                        <a:t>5.141.733,24</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52319381"/>
                  </a:ext>
                </a:extLst>
              </a:tr>
            </a:tbl>
          </a:graphicData>
        </a:graphic>
      </p:graphicFrame>
    </p:spTree>
    <p:extLst>
      <p:ext uri="{BB962C8B-B14F-4D97-AF65-F5344CB8AC3E}">
        <p14:creationId xmlns:p14="http://schemas.microsoft.com/office/powerpoint/2010/main" val="307303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DOĞRUDAN KİRALAMA </a:t>
            </a:r>
          </a:p>
        </p:txBody>
      </p:sp>
      <p:sp>
        <p:nvSpPr>
          <p:cNvPr id="8" name="Dikdörtgen 7"/>
          <p:cNvSpPr/>
          <p:nvPr/>
        </p:nvSpPr>
        <p:spPr>
          <a:xfrm>
            <a:off x="2223435" y="1826928"/>
            <a:ext cx="8219976" cy="61555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4706 Sayılı Kanunun Ek 6. Maddesine göre MEOP kayıtlarından alınan verilere göre toplam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174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adet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5.135.117,10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m2 lik alan </a:t>
            </a:r>
            <a:r>
              <a:rPr kumimoji="0" lang="tr-TR"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135.120,39 </a:t>
            </a:r>
            <a:r>
              <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TL bedel üzerinden kiraya verilmiştir.</a:t>
            </a:r>
          </a:p>
        </p:txBody>
      </p:sp>
    </p:spTree>
    <p:extLst>
      <p:ext uri="{BB962C8B-B14F-4D97-AF65-F5344CB8AC3E}">
        <p14:creationId xmlns:p14="http://schemas.microsoft.com/office/powerpoint/2010/main" val="10868620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DEVİR</a:t>
            </a:r>
          </a:p>
        </p:txBody>
      </p:sp>
      <p:graphicFrame>
        <p:nvGraphicFramePr>
          <p:cNvPr id="9" name="Tablo 8"/>
          <p:cNvGraphicFramePr>
            <a:graphicFrameLocks noGrp="1"/>
          </p:cNvGraphicFramePr>
          <p:nvPr>
            <p:extLst>
              <p:ext uri="{D42A27DB-BD31-4B8C-83A1-F6EECF244321}">
                <p14:modId xmlns:p14="http://schemas.microsoft.com/office/powerpoint/2010/main" val="2690722626"/>
              </p:ext>
            </p:extLst>
          </p:nvPr>
        </p:nvGraphicFramePr>
        <p:xfrm>
          <a:off x="1319140" y="1806734"/>
          <a:ext cx="9736789" cy="4322449"/>
        </p:xfrm>
        <a:graphic>
          <a:graphicData uri="http://schemas.openxmlformats.org/drawingml/2006/table">
            <a:tbl>
              <a:tblPr/>
              <a:tblGrid>
                <a:gridCol w="2896725">
                  <a:extLst>
                    <a:ext uri="{9D8B030D-6E8A-4147-A177-3AD203B41FA5}">
                      <a16:colId xmlns:a16="http://schemas.microsoft.com/office/drawing/2014/main" val="268821898"/>
                    </a:ext>
                  </a:extLst>
                </a:gridCol>
                <a:gridCol w="693019">
                  <a:extLst>
                    <a:ext uri="{9D8B030D-6E8A-4147-A177-3AD203B41FA5}">
                      <a16:colId xmlns:a16="http://schemas.microsoft.com/office/drawing/2014/main" val="2472095272"/>
                    </a:ext>
                  </a:extLst>
                </a:gridCol>
                <a:gridCol w="2040374">
                  <a:extLst>
                    <a:ext uri="{9D8B030D-6E8A-4147-A177-3AD203B41FA5}">
                      <a16:colId xmlns:a16="http://schemas.microsoft.com/office/drawing/2014/main" val="728420216"/>
                    </a:ext>
                  </a:extLst>
                </a:gridCol>
                <a:gridCol w="1424086">
                  <a:extLst>
                    <a:ext uri="{9D8B030D-6E8A-4147-A177-3AD203B41FA5}">
                      <a16:colId xmlns:a16="http://schemas.microsoft.com/office/drawing/2014/main" val="1002735185"/>
                    </a:ext>
                  </a:extLst>
                </a:gridCol>
                <a:gridCol w="1407528">
                  <a:extLst>
                    <a:ext uri="{9D8B030D-6E8A-4147-A177-3AD203B41FA5}">
                      <a16:colId xmlns:a16="http://schemas.microsoft.com/office/drawing/2014/main" val="4219112801"/>
                    </a:ext>
                  </a:extLst>
                </a:gridCol>
                <a:gridCol w="1275057">
                  <a:extLst>
                    <a:ext uri="{9D8B030D-6E8A-4147-A177-3AD203B41FA5}">
                      <a16:colId xmlns:a16="http://schemas.microsoft.com/office/drawing/2014/main" val="96967228"/>
                    </a:ext>
                  </a:extLst>
                </a:gridCol>
              </a:tblGrid>
              <a:tr h="94609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b="1" u="none" strike="noStrike" dirty="0">
                          <a:solidFill>
                            <a:schemeClr val="tx1"/>
                          </a:solidFill>
                          <a:effectLst/>
                          <a:latin typeface="Times New Roman" panose="02020603050405020304" pitchFamily="18" charset="0"/>
                          <a:cs typeface="Times New Roman" panose="02020603050405020304" pitchFamily="18" charset="0"/>
                        </a:rPr>
                        <a:t>Devir Yasal Dayanağı</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b="1" u="none" strike="noStrike" dirty="0">
                          <a:solidFill>
                            <a:schemeClr val="tx1"/>
                          </a:solidFill>
                          <a:effectLst/>
                          <a:latin typeface="Times New Roman" panose="02020603050405020304" pitchFamily="18" charset="0"/>
                          <a:cs typeface="Times New Roman" panose="02020603050405020304" pitchFamily="18" charset="0"/>
                        </a:rPr>
                        <a:t>Bedelsiz</a:t>
                      </a:r>
                      <a:br>
                        <a:rPr lang="tr-TR" sz="1200" b="1" u="none" strike="noStrike" dirty="0">
                          <a:solidFill>
                            <a:schemeClr val="tx1"/>
                          </a:solidFill>
                          <a:effectLst/>
                          <a:latin typeface="Times New Roman" panose="02020603050405020304" pitchFamily="18" charset="0"/>
                          <a:cs typeface="Times New Roman" panose="02020603050405020304" pitchFamily="18" charset="0"/>
                        </a:rPr>
                      </a:br>
                      <a:r>
                        <a:rPr lang="tr-TR" sz="1200" b="1" u="none" strike="noStrike" dirty="0">
                          <a:solidFill>
                            <a:schemeClr val="tx1"/>
                          </a:solidFill>
                          <a:effectLst/>
                          <a:latin typeface="Times New Roman" panose="02020603050405020304" pitchFamily="18" charset="0"/>
                          <a:cs typeface="Times New Roman" panose="02020603050405020304" pitchFamily="18" charset="0"/>
                        </a:rPr>
                        <a:t>Devir</a:t>
                      </a:r>
                      <a:br>
                        <a:rPr lang="tr-TR" sz="1200" b="1" u="none" strike="noStrike" dirty="0">
                          <a:solidFill>
                            <a:schemeClr val="tx1"/>
                          </a:solidFill>
                          <a:effectLst/>
                          <a:latin typeface="Times New Roman" panose="02020603050405020304" pitchFamily="18" charset="0"/>
                          <a:cs typeface="Times New Roman" panose="02020603050405020304" pitchFamily="18" charset="0"/>
                        </a:rPr>
                      </a:br>
                      <a:r>
                        <a:rPr lang="tr-TR" sz="1200" b="1" u="none" strike="noStrike" dirty="0">
                          <a:solidFill>
                            <a:schemeClr val="tx1"/>
                          </a:solidFill>
                          <a:effectLst/>
                          <a:latin typeface="Times New Roman" panose="02020603050405020304" pitchFamily="18" charset="0"/>
                          <a:cs typeface="Times New Roman" panose="02020603050405020304" pitchFamily="18" charset="0"/>
                        </a:rPr>
                        <a:t>Sayısı</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b="1" u="none" strike="noStrike" dirty="0" smtClean="0">
                          <a:solidFill>
                            <a:schemeClr val="tx1"/>
                          </a:solidFill>
                          <a:effectLst/>
                          <a:latin typeface="Times New Roman" panose="02020603050405020304" pitchFamily="18" charset="0"/>
                          <a:cs typeface="Times New Roman" panose="02020603050405020304" pitchFamily="18" charset="0"/>
                        </a:rPr>
                        <a:t>Bedelsiz Devir Yapılan Taşınmaz</a:t>
                      </a:r>
                      <a:r>
                        <a:rPr lang="tr-TR" sz="1200" b="1" u="none" strike="noStrike" dirty="0">
                          <a:solidFill>
                            <a:schemeClr val="tx1"/>
                          </a:solidFill>
                          <a:effectLst/>
                          <a:latin typeface="Times New Roman" panose="02020603050405020304" pitchFamily="18" charset="0"/>
                          <a:cs typeface="Times New Roman" panose="02020603050405020304" pitchFamily="18" charset="0"/>
                        </a:rPr>
                        <a:t/>
                      </a:r>
                      <a:br>
                        <a:rPr lang="tr-TR" sz="1200" b="1" u="none" strike="noStrike" dirty="0">
                          <a:solidFill>
                            <a:schemeClr val="tx1"/>
                          </a:solidFill>
                          <a:effectLst/>
                          <a:latin typeface="Times New Roman" panose="02020603050405020304" pitchFamily="18" charset="0"/>
                          <a:cs typeface="Times New Roman" panose="02020603050405020304" pitchFamily="18" charset="0"/>
                        </a:rPr>
                      </a:br>
                      <a:r>
                        <a:rPr lang="tr-TR" sz="1200" b="1" u="none" strike="noStrike" dirty="0">
                          <a:solidFill>
                            <a:schemeClr val="tx1"/>
                          </a:solidFill>
                          <a:effectLst/>
                          <a:latin typeface="Times New Roman" panose="02020603050405020304" pitchFamily="18" charset="0"/>
                          <a:cs typeface="Times New Roman" panose="02020603050405020304" pitchFamily="18" charset="0"/>
                        </a:rPr>
                        <a:t>Sayısı</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b="1" u="none" strike="noStrike" dirty="0" smtClean="0">
                          <a:solidFill>
                            <a:schemeClr val="tx1"/>
                          </a:solidFill>
                          <a:effectLst/>
                          <a:latin typeface="Times New Roman" panose="02020603050405020304" pitchFamily="18" charset="0"/>
                          <a:cs typeface="Times New Roman" panose="02020603050405020304" pitchFamily="18" charset="0"/>
                        </a:rPr>
                        <a:t>Devredilen Miktar(m2</a:t>
                      </a:r>
                      <a:r>
                        <a:rPr lang="tr-TR" sz="1200" b="1"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b="1" u="none" strike="noStrike" dirty="0" smtClean="0">
                          <a:solidFill>
                            <a:schemeClr val="tx1"/>
                          </a:solidFill>
                          <a:effectLst/>
                          <a:latin typeface="Times New Roman" panose="02020603050405020304" pitchFamily="18" charset="0"/>
                          <a:cs typeface="Times New Roman" panose="02020603050405020304" pitchFamily="18" charset="0"/>
                        </a:rPr>
                        <a:t>Hazine Hisse Miktarı(m2</a:t>
                      </a:r>
                      <a:r>
                        <a:rPr lang="tr-TR" sz="1200" b="1"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auto"/>
                      <a:r>
                        <a:rPr lang="tr-TR" sz="1200" b="1" u="none" strike="noStrike" dirty="0" smtClean="0">
                          <a:solidFill>
                            <a:schemeClr val="tx1"/>
                          </a:solidFill>
                          <a:effectLst/>
                          <a:latin typeface="Times New Roman" panose="02020603050405020304" pitchFamily="18" charset="0"/>
                          <a:cs typeface="Times New Roman" panose="02020603050405020304" pitchFamily="18" charset="0"/>
                        </a:rPr>
                        <a:t>Bedel Toplamı</a:t>
                      </a:r>
                      <a:endParaRPr lang="tr-TR" sz="1200" b="1"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9525" cap="flat" cmpd="sng" algn="ctr">
                      <a:solidFill>
                        <a:srgbClr val="3877A6"/>
                      </a:solidFill>
                      <a:prstDash val="solid"/>
                      <a:round/>
                      <a:headEnd type="none" w="med" len="med"/>
                      <a:tailEnd type="none" w="med" len="med"/>
                    </a:lnL>
                    <a:lnR w="9525" cap="flat" cmpd="sng" algn="ctr">
                      <a:solidFill>
                        <a:srgbClr val="3877A6"/>
                      </a:solidFill>
                      <a:prstDash val="solid"/>
                      <a:round/>
                      <a:headEnd type="none" w="med" len="med"/>
                      <a:tailEnd type="none" w="med" len="med"/>
                    </a:lnR>
                    <a:lnT w="9525" cap="flat" cmpd="sng" algn="ctr">
                      <a:solidFill>
                        <a:srgbClr val="3877A6"/>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3143321"/>
                  </a:ext>
                </a:extLst>
              </a:tr>
              <a:tr h="40793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1164 Sayılı Kanunun Ek 4. Maddesi</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150</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150</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2911198.86</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2640227.82</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10740325</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2884525048"/>
                  </a:ext>
                </a:extLst>
              </a:tr>
              <a:tr h="40793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2942 Sayılı Kanunun 30. Maddesi</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22176.59</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22176.59</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55442</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8899166"/>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2981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66</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65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18445.3</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19460</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1715094</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3040758076"/>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3194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75973.16</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126533.44</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6568857</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6643253"/>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4562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348181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348181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2437267</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2983695656"/>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4706/5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122760.3</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122760.3</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105984</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86908946"/>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5018 Sayılı Kanun 45. Maddesi</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4104680805"/>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5084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127559.02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438779.45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489460</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02493323"/>
                  </a:ext>
                </a:extLst>
              </a:tr>
              <a:tr h="13597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6200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669486848"/>
                  </a:ext>
                </a:extLst>
              </a:tr>
              <a:tr h="13597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u="none" strike="noStrike" dirty="0">
                          <a:solidFill>
                            <a:srgbClr val="333333"/>
                          </a:solidFill>
                          <a:effectLst/>
                          <a:latin typeface="Times New Roman" panose="02020603050405020304" pitchFamily="18" charset="0"/>
                          <a:cs typeface="Times New Roman" panose="02020603050405020304" pitchFamily="18" charset="0"/>
                        </a:rPr>
                        <a:t>775 Sayılı Kanun</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1865</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1865</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 </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3597754"/>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ase"/>
                      <a:endParaRPr lang="tr-TR" sz="1200" u="none" strike="noStrike" dirty="0">
                        <a:solidFill>
                          <a:srgbClr val="333333"/>
                        </a:solidFill>
                        <a:effectLst/>
                        <a:latin typeface="Times New Roman" panose="02020603050405020304" pitchFamily="18" charset="0"/>
                        <a:cs typeface="Times New Roman" panose="02020603050405020304" pitchFamily="18" charset="0"/>
                      </a:endParaRP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a:solidFill>
                            <a:schemeClr val="bg1"/>
                          </a:solidFill>
                          <a:effectLst/>
                          <a:latin typeface="Times New Roman" panose="02020603050405020304" pitchFamily="18" charset="0"/>
                          <a:cs typeface="Times New Roman" panose="02020603050405020304" pitchFamily="18" charset="0"/>
                        </a:rPr>
                        <a:t>16</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16</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57108.66</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10632.99</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8FBFC"/>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0</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CAC9D9"/>
                      </a:solidFill>
                      <a:prstDash val="solid"/>
                      <a:round/>
                      <a:headEnd type="none" w="med" len="med"/>
                      <a:tailEnd type="none" w="med" len="med"/>
                    </a:lnB>
                    <a:lnTlToBr w="12700" cmpd="sng">
                      <a:noFill/>
                      <a:prstDash val="solid"/>
                    </a:lnTlToBr>
                    <a:lnBlToTr w="12700" cmpd="sng">
                      <a:noFill/>
                      <a:prstDash val="solid"/>
                    </a:lnBlToTr>
                    <a:solidFill>
                      <a:srgbClr val="F8FBFC"/>
                    </a:solidFill>
                  </a:tcPr>
                </a:tc>
                <a:extLst>
                  <a:ext uri="{0D108BD9-81ED-4DB2-BD59-A6C34878D82A}">
                    <a16:rowId xmlns:a16="http://schemas.microsoft.com/office/drawing/2014/main" val="443209462"/>
                  </a:ext>
                </a:extLst>
              </a:tr>
              <a:tr h="2719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auto"/>
                      <a:r>
                        <a:rPr lang="tr-TR" sz="1200" b="1" u="none" strike="noStrike">
                          <a:solidFill>
                            <a:srgbClr val="333333"/>
                          </a:solidFill>
                          <a:effectLst/>
                          <a:latin typeface="Times New Roman" panose="02020603050405020304" pitchFamily="18" charset="0"/>
                          <a:cs typeface="Times New Roman" panose="02020603050405020304" pitchFamily="18" charset="0"/>
                        </a:rPr>
                        <a:t>Toplam:</a:t>
                      </a:r>
                    </a:p>
                  </a:txBody>
                  <a:tcPr marL="0" marR="0" marT="0"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a:solidFill>
                            <a:schemeClr val="bg1"/>
                          </a:solidFill>
                          <a:effectLst/>
                          <a:latin typeface="Times New Roman" panose="02020603050405020304" pitchFamily="18" charset="0"/>
                          <a:cs typeface="Times New Roman" panose="02020603050405020304" pitchFamily="18" charset="0"/>
                        </a:rPr>
                        <a:t>272</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271</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3685267.89</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a:solidFill>
                            <a:schemeClr val="bg1"/>
                          </a:solidFill>
                          <a:effectLst/>
                          <a:latin typeface="Times New Roman" panose="02020603050405020304" pitchFamily="18" charset="0"/>
                          <a:cs typeface="Times New Roman" panose="02020603050405020304" pitchFamily="18" charset="0"/>
                        </a:rPr>
                        <a:t>3730616.59</a:t>
                      </a:r>
                      <a:endParaRPr lang="tr-TR"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tr-TR" sz="1200" b="1" u="none" strike="noStrike" dirty="0">
                          <a:solidFill>
                            <a:schemeClr val="bg1"/>
                          </a:solidFill>
                          <a:effectLst/>
                          <a:latin typeface="Times New Roman" panose="02020603050405020304" pitchFamily="18" charset="0"/>
                          <a:cs typeface="Times New Roman" panose="02020603050405020304" pitchFamily="18" charset="0"/>
                        </a:rPr>
                        <a:t>22112429</a:t>
                      </a:r>
                      <a:endParaRPr lang="tr-TR"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CAC9D9"/>
                      </a:solidFill>
                      <a:prstDash val="solid"/>
                      <a:round/>
                      <a:headEnd type="none" w="med" len="med"/>
                      <a:tailEnd type="none" w="med" len="med"/>
                    </a:lnT>
                    <a:lnB w="9525" cap="flat" cmpd="sng" algn="ctr">
                      <a:solidFill>
                        <a:srgbClr val="EBEBE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82291179"/>
                  </a:ext>
                </a:extLst>
              </a:tr>
            </a:tbl>
          </a:graphicData>
        </a:graphic>
      </p:graphicFrame>
    </p:spTree>
    <p:extLst>
      <p:ext uri="{BB962C8B-B14F-4D97-AF65-F5344CB8AC3E}">
        <p14:creationId xmlns:p14="http://schemas.microsoft.com/office/powerpoint/2010/main" val="774997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GELİR DURUMU</a:t>
            </a:r>
          </a:p>
        </p:txBody>
      </p:sp>
      <p:graphicFrame>
        <p:nvGraphicFramePr>
          <p:cNvPr id="8" name="Tablo 7"/>
          <p:cNvGraphicFramePr>
            <a:graphicFrameLocks noGrp="1"/>
          </p:cNvGraphicFramePr>
          <p:nvPr>
            <p:extLst>
              <p:ext uri="{D42A27DB-BD31-4B8C-83A1-F6EECF244321}">
                <p14:modId xmlns:p14="http://schemas.microsoft.com/office/powerpoint/2010/main" val="4208585655"/>
              </p:ext>
            </p:extLst>
          </p:nvPr>
        </p:nvGraphicFramePr>
        <p:xfrm>
          <a:off x="2280616" y="1847465"/>
          <a:ext cx="7907412" cy="4064557"/>
        </p:xfrm>
        <a:graphic>
          <a:graphicData uri="http://schemas.openxmlformats.org/drawingml/2006/table">
            <a:tbl>
              <a:tblPr/>
              <a:tblGrid>
                <a:gridCol w="2318698">
                  <a:extLst>
                    <a:ext uri="{9D8B030D-6E8A-4147-A177-3AD203B41FA5}">
                      <a16:colId xmlns:a16="http://schemas.microsoft.com/office/drawing/2014/main" val="282104181"/>
                    </a:ext>
                  </a:extLst>
                </a:gridCol>
                <a:gridCol w="1177719">
                  <a:extLst>
                    <a:ext uri="{9D8B030D-6E8A-4147-A177-3AD203B41FA5}">
                      <a16:colId xmlns:a16="http://schemas.microsoft.com/office/drawing/2014/main" val="2018455684"/>
                    </a:ext>
                  </a:extLst>
                </a:gridCol>
                <a:gridCol w="1145005">
                  <a:extLst>
                    <a:ext uri="{9D8B030D-6E8A-4147-A177-3AD203B41FA5}">
                      <a16:colId xmlns:a16="http://schemas.microsoft.com/office/drawing/2014/main" val="699798303"/>
                    </a:ext>
                  </a:extLst>
                </a:gridCol>
                <a:gridCol w="1030504">
                  <a:extLst>
                    <a:ext uri="{9D8B030D-6E8A-4147-A177-3AD203B41FA5}">
                      <a16:colId xmlns:a16="http://schemas.microsoft.com/office/drawing/2014/main" val="3708003804"/>
                    </a:ext>
                  </a:extLst>
                </a:gridCol>
                <a:gridCol w="1117743">
                  <a:extLst>
                    <a:ext uri="{9D8B030D-6E8A-4147-A177-3AD203B41FA5}">
                      <a16:colId xmlns:a16="http://schemas.microsoft.com/office/drawing/2014/main" val="3584813726"/>
                    </a:ext>
                  </a:extLst>
                </a:gridCol>
                <a:gridCol w="1117743">
                  <a:extLst>
                    <a:ext uri="{9D8B030D-6E8A-4147-A177-3AD203B41FA5}">
                      <a16:colId xmlns:a16="http://schemas.microsoft.com/office/drawing/2014/main" val="1828327538"/>
                    </a:ext>
                  </a:extLst>
                </a:gridCol>
              </a:tblGrid>
              <a:tr h="437870">
                <a:tc gridSpan="5">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YILLAR İTİBARİYLE MİLLİ EMLAK GELİRLERİ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3920356"/>
                  </a:ext>
                </a:extLst>
              </a:tr>
              <a:tr h="274960">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GELİR TÜRÜ</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2018</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2022 OCAK </a:t>
                      </a:r>
                      <a:r>
                        <a:rPr lang="tr-TR" sz="12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AĞUSTOS </a:t>
                      </a: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GELİRİ</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4893722"/>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LOJMAN KİRA GELİRİ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8.005.361,26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8.612.394,00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9.083.386,00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10.021.608,00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10.426.649,00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465734926"/>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ECRİMİSİL GELİRİ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1.139.028,45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959.360,00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1.366.851,00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2.275.404,00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2.402.764,00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66125891"/>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KİRA GELİRİ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655.182,00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1.103.946,00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1.084.704,00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2.040.861,00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2.358.231,00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817085209"/>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İRTİFAK HAKKI GELİRLERİ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554.950,00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1.260.663,00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471.691,00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873.652,00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1.620.540,00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047613750"/>
                  </a:ext>
                </a:extLst>
              </a:tr>
              <a:tr h="508675">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ARSA,ARAZİ DİĞER TAŞINMAZ, DİĞER BİNA SATIŞ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2.163.304,00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1.314.409,00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5.237.699,00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13.148.858,00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15.570.029,00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61269622"/>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LOJMAN SATIŞ GELİRİ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1.695.015,00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4.042.146,00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3.202.005,00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43382747"/>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2/B SATIŞ GELİRLERİ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285967"/>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TARIM ARAZİSİ SATIŞ GELİRLERİ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21.294,00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5.003.673,00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434187027"/>
                  </a:ext>
                </a:extLst>
              </a:tr>
              <a:tr h="274960">
                <a:tc>
                  <a:txBody>
                    <a:bodyPr/>
                    <a:lstStyle/>
                    <a:p>
                      <a:pP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TAŞINIR SATIŞ GELİRLERİ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65.218,00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471.588,00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251.650,00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1.316.585,00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222816915"/>
                  </a:ext>
                </a:extLst>
              </a:tr>
              <a:tr h="175497">
                <a:tc>
                  <a:txBody>
                    <a:bodyPr/>
                    <a:lstStyle/>
                    <a:p>
                      <a:pPr>
                        <a:lnSpc>
                          <a:spcPct val="107000"/>
                        </a:lnSpc>
                        <a:spcAft>
                          <a:spcPts val="800"/>
                        </a:spcAft>
                      </a:pPr>
                      <a:r>
                        <a:rPr lang="tr-T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tr-TR" sz="12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12.583043,71</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tr-TR" sz="12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13.250.772,00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19.380.093,00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32.675.473,00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7000"/>
                        </a:lnSpc>
                        <a:spcAft>
                          <a:spcPts val="800"/>
                        </a:spcAft>
                      </a:pPr>
                      <a:r>
                        <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41.900.476,00</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46399463"/>
                  </a:ext>
                </a:extLst>
              </a:tr>
            </a:tbl>
          </a:graphicData>
        </a:graphic>
      </p:graphicFrame>
    </p:spTree>
    <p:extLst>
      <p:ext uri="{BB962C8B-B14F-4D97-AF65-F5344CB8AC3E}">
        <p14:creationId xmlns:p14="http://schemas.microsoft.com/office/powerpoint/2010/main" val="145054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ÇEVRE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YÖNETİMİ VE DENETİMİ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018876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 YÖNETİMİ ve DENETİMİ FAALİYETLERİ</a:t>
            </a:r>
          </a:p>
        </p:txBody>
      </p:sp>
      <p:sp>
        <p:nvSpPr>
          <p:cNvPr id="8" name="Dikdörtgen 7"/>
          <p:cNvSpPr/>
          <p:nvPr/>
        </p:nvSpPr>
        <p:spPr>
          <a:xfrm>
            <a:off x="2454322" y="1956063"/>
            <a:ext cx="7560000" cy="2585323"/>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2015</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154</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Denetim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684.424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2016</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Denetim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80.606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2017</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Denetim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79.060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TL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2018</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48</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Denetim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229.371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Kararı </a:t>
            </a:r>
            <a:endPar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2019</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80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Denetim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52.100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2020</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71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Denetim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4.637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2021</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89</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Denetim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9</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81.484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2022</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Yılında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215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Denetim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ihlal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497.236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TL</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İdari Yaptırım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Kararı</a:t>
            </a:r>
          </a:p>
          <a:p>
            <a:pPr lvl="0" defTabSz="457200">
              <a:defRPr/>
            </a:pPr>
            <a:r>
              <a:rPr lang="tr-TR" b="1" dirty="0">
                <a:latin typeface="Times New Roman" panose="02020603050405020304" pitchFamily="18" charset="0"/>
                <a:cs typeface="Times New Roman" panose="02020603050405020304" pitchFamily="18" charset="0"/>
              </a:rPr>
              <a:t>2023 </a:t>
            </a:r>
            <a:r>
              <a:rPr lang="tr-TR" dirty="0">
                <a:latin typeface="Times New Roman" panose="02020603050405020304" pitchFamily="18" charset="0"/>
                <a:cs typeface="Times New Roman" panose="02020603050405020304" pitchFamily="18" charset="0"/>
              </a:rPr>
              <a:t> Yılında </a:t>
            </a: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27 </a:t>
            </a:r>
            <a:r>
              <a:rPr lang="tr-TR" dirty="0">
                <a:latin typeface="Times New Roman" panose="02020603050405020304" pitchFamily="18" charset="0"/>
                <a:cs typeface="Times New Roman" panose="02020603050405020304" pitchFamily="18" charset="0"/>
              </a:rPr>
              <a:t>Denetim </a:t>
            </a: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ihlal   </a:t>
            </a: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24.555    </a:t>
            </a:r>
            <a:r>
              <a:rPr lang="tr-TR" dirty="0">
                <a:latin typeface="Times New Roman" panose="02020603050405020304" pitchFamily="18" charset="0"/>
                <a:cs typeface="Times New Roman" panose="02020603050405020304" pitchFamily="18" charset="0"/>
              </a:rPr>
              <a:t>TL</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İdari Yaptırım Kararı</a:t>
            </a: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93699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smtClean="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a:t>
            </a: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ŞUBE MÜD</a:t>
            </a:r>
            <a:r>
              <a:rPr lang="tr-TR" sz="2000" b="1" dirty="0" smtClean="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ŞARTLI NAKDİ YARDIM</a:t>
            </a:r>
            <a:endParaRPr kumimoji="0" lang="tr-T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8" name="Dikdörtgen 7"/>
          <p:cNvSpPr/>
          <p:nvPr/>
        </p:nvSpPr>
        <p:spPr>
          <a:xfrm>
            <a:off x="2454322" y="1956063"/>
            <a:ext cx="7560000" cy="230832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2019 Yılında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1.491.104</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2020 Yılında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1.626.559</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TL.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2021 Yılında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5.848.092</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TL.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2022 Yılında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7.023.222</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TL.</a:t>
            </a:r>
          </a:p>
          <a:p>
            <a:pPr lvl="0" algn="just" defTabSz="457200">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2023 Yılında					</a:t>
            </a:r>
            <a:r>
              <a:rPr lang="tr-TR" b="1" dirty="0">
                <a:solidFill>
                  <a:prstClr val="black"/>
                </a:solidFill>
                <a:latin typeface="Times New Roman" panose="02020603050405020304" pitchFamily="18" charset="0"/>
                <a:ea typeface="Cambria"/>
                <a:cs typeface="Times New Roman" panose="02020603050405020304" pitchFamily="18" charset="0"/>
              </a:rPr>
              <a:t>4.131.223</a:t>
            </a: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TL.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a:t>
            </a:r>
          </a:p>
          <a:p>
            <a:pPr lvl="0" algn="just" defTabSz="457200">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TOPLAM				      </a:t>
            </a:r>
            <a:r>
              <a:rPr lang="tr-TR" b="1" dirty="0">
                <a:solidFill>
                  <a:schemeClr val="bg1"/>
                </a:solidFill>
                <a:latin typeface="Times New Roman" panose="02020603050405020304" pitchFamily="18" charset="0"/>
                <a:ea typeface="Cambria"/>
                <a:cs typeface="Times New Roman" panose="02020603050405020304" pitchFamily="18" charset="0"/>
              </a:rPr>
              <a:t>20.120.200</a:t>
            </a:r>
            <a:r>
              <a:rPr kumimoji="0" lang="tr-TR"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mbria"/>
                <a:cs typeface="Times New Roman" panose="02020603050405020304" pitchFamily="18" charset="0"/>
              </a:rPr>
              <a:t> TL.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515670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1545</TotalTime>
  <Words>7016</Words>
  <Application>Microsoft Office PowerPoint</Application>
  <PresentationFormat>Geniş ekran</PresentationFormat>
  <Paragraphs>1001</Paragraphs>
  <Slides>67</Slides>
  <Notes>0</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67</vt:i4>
      </vt:variant>
    </vt:vector>
  </HeadingPairs>
  <TitlesOfParts>
    <vt:vector size="79" baseType="lpstr">
      <vt:lpstr>Arial</vt:lpstr>
      <vt:lpstr>Calibri</vt:lpstr>
      <vt:lpstr>Calibri Light</vt:lpstr>
      <vt:lpstr>Cambria</vt:lpstr>
      <vt:lpstr>Century Gothic</vt:lpstr>
      <vt:lpstr>Times New Roman</vt:lpstr>
      <vt:lpstr>Tw Cen MT</vt:lpstr>
      <vt:lpstr>Wingdings</vt:lpstr>
      <vt:lpstr>Wingdings 3</vt:lpstr>
      <vt:lpstr>ヒラギノ明朝 Pro W3</vt:lpstr>
      <vt:lpstr>Office Teması</vt:lpstr>
      <vt:lpstr>Dilim</vt:lpstr>
      <vt:lpstr>PowerPoint Sunusu</vt:lpstr>
      <vt:lpstr>PowerPoint Sunusu</vt:lpstr>
      <vt:lpstr>PowerPoint Sunusu</vt:lpstr>
      <vt:lpstr>BİL. TEKN. İNS. KAYN. ve DEST. HİZM. ŞUBE MÜD.</vt:lpstr>
      <vt:lpstr>BİL. TEKN. İNS. KAYN. ve DEST. HİZM. ŞUBE MÜD.</vt:lpstr>
      <vt:lpstr>BİL. TEKN. İNS. KAYN. ve DEST. HİZM. ŞUBE MÜD.</vt:lpstr>
      <vt:lpstr>ÇEVRE YÖNETİMİ VE DENETİMİ ŞUBE MÜD.</vt:lpstr>
      <vt:lpstr>ÇEVRE YÖNETİMİ VE DENETİMİ ŞUBE MÜD.</vt:lpstr>
      <vt:lpstr>ÇEVRE YÖNETİMİ VE DENETİMİ ŞUBE MÜD.</vt:lpstr>
      <vt:lpstr>ÇEVRE YÖNETİMİ VE DENETİMİ ŞUBE MÜD.</vt:lpstr>
      <vt:lpstr>ÇEVRE YÖNETİMİ VE DENETİMİ ŞUBE MÜD.</vt:lpstr>
      <vt:lpstr>ÇEVRE YÖNETİMİ VE DENETİMİ ŞUBE MÜD.</vt:lpstr>
      <vt:lpstr>ÇEVRE YÖNETİMİ VE DENETİMİ ŞUBE MÜD.</vt:lpstr>
      <vt:lpstr>ÇEVRE YÖNETİMİ VE DENETİMİ ŞUBE MÜD.</vt:lpstr>
      <vt:lpstr>ÇEVRE YÖNETİMİ VE DENETİMİ ŞUBE MÜD.</vt:lpstr>
      <vt:lpstr>ÇED VE ÇEVRE İZİNLERİ ŞUBE MÜD.</vt:lpstr>
      <vt:lpstr>ÇED VE ÇEVRE İZİNLERİ ŞUBE MÜD.</vt:lpstr>
      <vt:lpstr>ALTYAPI VE KENTSEL DÖNÜŞÜM HİZ. ŞUBE MÜD.</vt:lpstr>
      <vt:lpstr>ALTYAPI VE KENTSEL DÖNÜŞÜM ŞUBE MÜD.</vt:lpstr>
      <vt:lpstr>ALTYAPI VE KENTSEL DÖNÜŞÜM ŞUBE MÜD.</vt:lpstr>
      <vt:lpstr>ALTYAPI VE KENTSEL DÖNÜŞÜM ŞUBE MÜD.</vt:lpstr>
      <vt:lpstr>ALTYAPI VE KENTSEL DÖNÜŞÜM ŞUBE MÜD.</vt:lpstr>
      <vt:lpstr>ALTYAPI VE KENTSEL DÖNÜŞÜM ŞUBE MÜD.</vt:lpstr>
      <vt:lpstr>ALTYAPI VE KENTSEL DÖNÜŞÜM ŞUBE MÜD.</vt:lpstr>
      <vt:lpstr>ALTYAPI VE KENTSEL DÖNÜŞÜM ŞUBE MÜD.</vt:lpstr>
      <vt:lpstr>ALTYAPI VE KENTSEL DÖNÜŞÜM ŞUBE MÜD.</vt:lpstr>
      <vt:lpstr>İMAR VE PLANLAMA ŞUBE MÜD.</vt:lpstr>
      <vt:lpstr>İMAR VE PLANLAMA ŞUBE MÜD.</vt:lpstr>
      <vt:lpstr>İMAR VE PLANLAMA ŞUBE MÜD.</vt:lpstr>
      <vt:lpstr>İMAR VE PLANLAMA ŞUBE MÜD.</vt:lpstr>
      <vt:lpstr>İMAR VE PLANLAMA ŞUBE MÜD.</vt:lpstr>
      <vt:lpstr>İMAR VE PLANLAMA ŞUBE MÜD.</vt:lpstr>
      <vt:lpstr>İMAR VE PLANLAMA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YAPI DENETİMİ VE YAPI MALZ. ŞUBE MÜD.</vt:lpstr>
      <vt:lpstr>YAPI DENETİMİ VE YAPI MALZ. ŞUBE MÜD.</vt:lpstr>
      <vt:lpstr>YAPI DENETİMİ VE YAPI MALZ. ŞUBE MÜD.</vt:lpstr>
      <vt:lpstr>YAPI DENETİMİ VE YAPI MALZ. ŞUBE MÜD.</vt:lpstr>
      <vt:lpstr>YAPI DENETİMİ VE YAPI MALZ. ŞUBE MÜD.</vt:lpstr>
      <vt:lpstr>YEREL YÖNETİMLER ŞUBE MÜD.</vt:lpstr>
      <vt:lpstr>YEREL YÖNETİMLER ŞUBE MÜD.</vt:lpstr>
      <vt:lpstr>MİLLİ EMLAK MÜD.</vt:lpstr>
      <vt:lpstr>MİLLİ EMLAK MÜD.</vt:lpstr>
      <vt:lpstr>MİLLİ EMLAK MÜD.</vt:lpstr>
      <vt:lpstr>MİLLİ EMLAK MÜD.</vt:lpstr>
      <vt:lpstr>MİLLİ EMLAK MÜD.</vt:lpstr>
      <vt:lpstr>MİLLİ EMLAK MÜD.</vt:lpstr>
      <vt:lpstr>MİLLİ EMLAK MÜD.</vt:lpstr>
      <vt:lpstr>MİLLİ EMLAK MÜD.</vt:lpstr>
      <vt:lpstr>MİLLİ EMLAK MÜD.</vt:lpstr>
      <vt:lpstr>MİLLİ EMLAK MÜD.</vt:lpstr>
      <vt:lpstr>MİLLİ EMLAK MÜD.</vt:lpstr>
      <vt:lpstr>MİLLİ EMLAK MÜD.</vt:lpstr>
      <vt:lpstr>MİLLİ EMLAK MÜD.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Artık</dc:creator>
  <cp:lastModifiedBy>Cengiz Sezgin</cp:lastModifiedBy>
  <cp:revision>61</cp:revision>
  <dcterms:created xsi:type="dcterms:W3CDTF">2022-12-07T09:06:59Z</dcterms:created>
  <dcterms:modified xsi:type="dcterms:W3CDTF">2023-03-07T08:11:43Z</dcterms:modified>
</cp:coreProperties>
</file>