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93" r:id="rId10"/>
    <p:sldId id="294" r:id="rId11"/>
    <p:sldId id="295" r:id="rId12"/>
    <p:sldId id="296" r:id="rId13"/>
    <p:sldId id="297" r:id="rId14"/>
    <p:sldId id="298" r:id="rId15"/>
    <p:sldId id="299" r:id="rId16"/>
    <p:sldId id="326" r:id="rId17"/>
    <p:sldId id="271" r:id="rId18"/>
    <p:sldId id="559" r:id="rId19"/>
    <p:sldId id="273" r:id="rId20"/>
    <p:sldId id="560" r:id="rId21"/>
    <p:sldId id="561" r:id="rId22"/>
    <p:sldId id="562" r:id="rId23"/>
    <p:sldId id="563" r:id="rId24"/>
    <p:sldId id="564" r:id="rId25"/>
    <p:sldId id="263" r:id="rId26"/>
    <p:sldId id="264" r:id="rId27"/>
    <p:sldId id="269" r:id="rId28"/>
    <p:sldId id="268" r:id="rId29"/>
    <p:sldId id="265" r:id="rId30"/>
    <p:sldId id="267" r:id="rId31"/>
    <p:sldId id="283" r:id="rId32"/>
    <p:sldId id="582" r:id="rId33"/>
    <p:sldId id="583" r:id="rId34"/>
    <p:sldId id="584" r:id="rId35"/>
    <p:sldId id="585" r:id="rId36"/>
    <p:sldId id="360" r:id="rId37"/>
    <p:sldId id="565" r:id="rId38"/>
    <p:sldId id="566" r:id="rId39"/>
    <p:sldId id="567" r:id="rId40"/>
    <p:sldId id="568" r:id="rId41"/>
    <p:sldId id="270" r:id="rId42"/>
    <p:sldId id="569" r:id="rId43"/>
    <p:sldId id="272" r:id="rId44"/>
    <p:sldId id="570" r:id="rId45"/>
    <p:sldId id="571" r:id="rId46"/>
    <p:sldId id="572" r:id="rId47"/>
    <p:sldId id="573" r:id="rId48"/>
    <p:sldId id="574" r:id="rId49"/>
    <p:sldId id="575" r:id="rId50"/>
    <p:sldId id="576" r:id="rId51"/>
    <p:sldId id="577" r:id="rId52"/>
    <p:sldId id="303" r:id="rId53"/>
    <p:sldId id="578" r:id="rId54"/>
    <p:sldId id="579" r:id="rId55"/>
    <p:sldId id="580" r:id="rId56"/>
    <p:sldId id="581" r:id="rId57"/>
    <p:sldId id="321" r:id="rId58"/>
    <p:sldId id="322" r:id="rId59"/>
    <p:sldId id="586" r:id="rId60"/>
    <p:sldId id="587" r:id="rId61"/>
    <p:sldId id="588" r:id="rId62"/>
    <p:sldId id="589" r:id="rId63"/>
    <p:sldId id="590" r:id="rId64"/>
    <p:sldId id="591" r:id="rId65"/>
    <p:sldId id="592" r:id="rId66"/>
    <p:sldId id="593" r:id="rId67"/>
    <p:sldId id="594" r:id="rId68"/>
    <p:sldId id="266"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7"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slide" Target="slides/slide8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14927005-D0AA-4A28-A986-55B22B338927}" type="datetimeFigureOut">
              <a:rPr lang="tr-TR" smtClean="0"/>
              <a:t>09.10.2023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4D53819-E6F3-439D-B6F1-0FBE84C2DC2A}" type="slidenum">
              <a:rPr lang="tr-TR" smtClean="0"/>
              <a:t>‹#›</a:t>
            </a:fld>
            <a:endParaRPr lang="tr-TR"/>
          </a:p>
        </p:txBody>
      </p:sp>
    </p:spTree>
    <p:extLst>
      <p:ext uri="{BB962C8B-B14F-4D97-AF65-F5344CB8AC3E}">
        <p14:creationId xmlns:p14="http://schemas.microsoft.com/office/powerpoint/2010/main" val="3493441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4927005-D0AA-4A28-A986-55B22B338927}" type="datetimeFigureOut">
              <a:rPr lang="tr-TR" smtClean="0"/>
              <a:t>09.10.2023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4D53819-E6F3-439D-B6F1-0FBE84C2DC2A}" type="slidenum">
              <a:rPr lang="tr-TR" smtClean="0"/>
              <a:t>‹#›</a:t>
            </a:fld>
            <a:endParaRPr lang="tr-TR"/>
          </a:p>
        </p:txBody>
      </p:sp>
    </p:spTree>
    <p:extLst>
      <p:ext uri="{BB962C8B-B14F-4D97-AF65-F5344CB8AC3E}">
        <p14:creationId xmlns:p14="http://schemas.microsoft.com/office/powerpoint/2010/main" val="89348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4927005-D0AA-4A28-A986-55B22B338927}" type="datetimeFigureOut">
              <a:rPr lang="tr-TR" smtClean="0"/>
              <a:t>09.10.2023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4D53819-E6F3-439D-B6F1-0FBE84C2DC2A}" type="slidenum">
              <a:rPr lang="tr-TR" smtClean="0"/>
              <a:t>‹#›</a:t>
            </a:fld>
            <a:endParaRPr lang="tr-TR"/>
          </a:p>
        </p:txBody>
      </p:sp>
    </p:spTree>
    <p:extLst>
      <p:ext uri="{BB962C8B-B14F-4D97-AF65-F5344CB8AC3E}">
        <p14:creationId xmlns:p14="http://schemas.microsoft.com/office/powerpoint/2010/main" val="2489047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 için tıklatın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F6FCD3AA-6FE2-4612-A438-AD19AF0E1168}" type="datetimeFigureOut">
              <a:rPr lang="tr-TR" smtClean="0"/>
              <a:t>09.10.2023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C938D5-F694-40B5-B442-F8CABA957A45}"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2731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6FCD3AA-6FE2-4612-A438-AD19AF0E1168}" type="datetimeFigureOut">
              <a:rPr lang="tr-TR" smtClean="0"/>
              <a:t>09.10.2023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559885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F6FCD3AA-6FE2-4612-A438-AD19AF0E1168}" type="datetimeFigureOut">
              <a:rPr lang="tr-TR" smtClean="0"/>
              <a:t>09.10.2023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2250454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F6FCD3AA-6FE2-4612-A438-AD19AF0E1168}" type="datetimeFigureOut">
              <a:rPr lang="tr-TR" smtClean="0"/>
              <a:t>09.10.2023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2032926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6FCD3AA-6FE2-4612-A438-AD19AF0E1168}" type="datetimeFigureOut">
              <a:rPr lang="tr-TR" smtClean="0"/>
              <a:t>09.10.2023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3765793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F6FCD3AA-6FE2-4612-A438-AD19AF0E1168}" type="datetimeFigureOut">
              <a:rPr lang="tr-TR" smtClean="0"/>
              <a:t>09.10.2023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244283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CD3AA-6FE2-4612-A438-AD19AF0E1168}" type="datetimeFigureOut">
              <a:rPr lang="tr-TR" smtClean="0"/>
              <a:t>09.10.2023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2043400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 için tıklatın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F6FCD3AA-6FE2-4612-A438-AD19AF0E1168}" type="datetimeFigureOut">
              <a:rPr lang="tr-TR" smtClean="0"/>
              <a:t>09.10.2023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2946590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4927005-D0AA-4A28-A986-55B22B338927}" type="datetimeFigureOut">
              <a:rPr lang="tr-TR" smtClean="0"/>
              <a:t>09.10.2023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4D53819-E6F3-439D-B6F1-0FBE84C2DC2A}" type="slidenum">
              <a:rPr lang="tr-TR" smtClean="0"/>
              <a:t>‹#›</a:t>
            </a:fld>
            <a:endParaRPr lang="tr-TR"/>
          </a:p>
        </p:txBody>
      </p:sp>
    </p:spTree>
    <p:extLst>
      <p:ext uri="{BB962C8B-B14F-4D97-AF65-F5344CB8AC3E}">
        <p14:creationId xmlns:p14="http://schemas.microsoft.com/office/powerpoint/2010/main" val="3686199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 için tıklatın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F6FCD3AA-6FE2-4612-A438-AD19AF0E1168}" type="datetimeFigureOut">
              <a:rPr lang="tr-TR" smtClean="0"/>
              <a:t>09.10.2023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718997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Date Placeholder 2"/>
          <p:cNvSpPr>
            <a:spLocks noGrp="1"/>
          </p:cNvSpPr>
          <p:nvPr>
            <p:ph type="dt" sz="half" idx="10"/>
          </p:nvPr>
        </p:nvSpPr>
        <p:spPr/>
        <p:txBody>
          <a:bodyPr/>
          <a:lstStyle/>
          <a:p>
            <a:fld id="{F6FCD3AA-6FE2-4612-A438-AD19AF0E1168}" type="datetimeFigureOut">
              <a:rPr lang="tr-TR" smtClean="0"/>
              <a:t>09.10.2023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264128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F6FCD3AA-6FE2-4612-A438-AD19AF0E1168}" type="datetimeFigureOut">
              <a:rPr lang="tr-TR" smtClean="0"/>
              <a:t>09.10.2023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1553493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F6FCD3AA-6FE2-4612-A438-AD19AF0E1168}" type="datetimeFigureOut">
              <a:rPr lang="tr-TR" smtClean="0"/>
              <a:t>09.10.2023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C938D5-F694-40B5-B442-F8CABA957A45}"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532201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F6FCD3AA-6FE2-4612-A438-AD19AF0E1168}" type="datetimeFigureOut">
              <a:rPr lang="tr-TR" smtClean="0"/>
              <a:t>09.10.2023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861814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F6FCD3AA-6FE2-4612-A438-AD19AF0E1168}" type="datetimeFigureOut">
              <a:rPr lang="tr-TR" smtClean="0"/>
              <a:t>09.10.2023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C938D5-F694-40B5-B442-F8CABA957A45}"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723941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 için tıklatın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F6FCD3AA-6FE2-4612-A438-AD19AF0E1168}" type="datetimeFigureOut">
              <a:rPr lang="tr-TR" smtClean="0"/>
              <a:t>09.10.2023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4087617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6FCD3AA-6FE2-4612-A438-AD19AF0E1168}" type="datetimeFigureOut">
              <a:rPr lang="tr-TR" smtClean="0"/>
              <a:t>09.10.2023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1968675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6FCD3AA-6FE2-4612-A438-AD19AF0E1168}" type="datetimeFigureOut">
              <a:rPr lang="tr-TR" smtClean="0"/>
              <a:t>09.10.2023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C938D5-F694-40B5-B442-F8CABA957A45}" type="slidenum">
              <a:rPr lang="tr-TR" smtClean="0"/>
              <a:t>‹#›</a:t>
            </a:fld>
            <a:endParaRPr lang="tr-TR"/>
          </a:p>
        </p:txBody>
      </p:sp>
    </p:spTree>
    <p:extLst>
      <p:ext uri="{BB962C8B-B14F-4D97-AF65-F5344CB8AC3E}">
        <p14:creationId xmlns:p14="http://schemas.microsoft.com/office/powerpoint/2010/main" val="347808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14927005-D0AA-4A28-A986-55B22B338927}" type="datetimeFigureOut">
              <a:rPr lang="tr-TR" smtClean="0"/>
              <a:t>09.10.2023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4D53819-E6F3-439D-B6F1-0FBE84C2DC2A}" type="slidenum">
              <a:rPr lang="tr-TR" smtClean="0"/>
              <a:t>‹#›</a:t>
            </a:fld>
            <a:endParaRPr lang="tr-TR"/>
          </a:p>
        </p:txBody>
      </p:sp>
    </p:spTree>
    <p:extLst>
      <p:ext uri="{BB962C8B-B14F-4D97-AF65-F5344CB8AC3E}">
        <p14:creationId xmlns:p14="http://schemas.microsoft.com/office/powerpoint/2010/main" val="50689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14927005-D0AA-4A28-A986-55B22B338927}" type="datetimeFigureOut">
              <a:rPr lang="tr-TR" smtClean="0"/>
              <a:t>09.10.2023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4D53819-E6F3-439D-B6F1-0FBE84C2DC2A}" type="slidenum">
              <a:rPr lang="tr-TR" smtClean="0"/>
              <a:t>‹#›</a:t>
            </a:fld>
            <a:endParaRPr lang="tr-TR"/>
          </a:p>
        </p:txBody>
      </p:sp>
    </p:spTree>
    <p:extLst>
      <p:ext uri="{BB962C8B-B14F-4D97-AF65-F5344CB8AC3E}">
        <p14:creationId xmlns:p14="http://schemas.microsoft.com/office/powerpoint/2010/main" val="3167139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14927005-D0AA-4A28-A986-55B22B338927}" type="datetimeFigureOut">
              <a:rPr lang="tr-TR" smtClean="0"/>
              <a:t>09.10.2023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4D53819-E6F3-439D-B6F1-0FBE84C2DC2A}" type="slidenum">
              <a:rPr lang="tr-TR" smtClean="0"/>
              <a:t>‹#›</a:t>
            </a:fld>
            <a:endParaRPr lang="tr-TR"/>
          </a:p>
        </p:txBody>
      </p:sp>
    </p:spTree>
    <p:extLst>
      <p:ext uri="{BB962C8B-B14F-4D97-AF65-F5344CB8AC3E}">
        <p14:creationId xmlns:p14="http://schemas.microsoft.com/office/powerpoint/2010/main" val="3138192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14927005-D0AA-4A28-A986-55B22B338927}" type="datetimeFigureOut">
              <a:rPr lang="tr-TR" smtClean="0"/>
              <a:t>09.10.2023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4D53819-E6F3-439D-B6F1-0FBE84C2DC2A}" type="slidenum">
              <a:rPr lang="tr-TR" smtClean="0"/>
              <a:t>‹#›</a:t>
            </a:fld>
            <a:endParaRPr lang="tr-TR"/>
          </a:p>
        </p:txBody>
      </p:sp>
    </p:spTree>
    <p:extLst>
      <p:ext uri="{BB962C8B-B14F-4D97-AF65-F5344CB8AC3E}">
        <p14:creationId xmlns:p14="http://schemas.microsoft.com/office/powerpoint/2010/main" val="62690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4927005-D0AA-4A28-A986-55B22B338927}" type="datetimeFigureOut">
              <a:rPr lang="tr-TR" smtClean="0"/>
              <a:t>09.10.2023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4D53819-E6F3-439D-B6F1-0FBE84C2DC2A}" type="slidenum">
              <a:rPr lang="tr-TR" smtClean="0"/>
              <a:t>‹#›</a:t>
            </a:fld>
            <a:endParaRPr lang="tr-TR"/>
          </a:p>
        </p:txBody>
      </p:sp>
    </p:spTree>
    <p:extLst>
      <p:ext uri="{BB962C8B-B14F-4D97-AF65-F5344CB8AC3E}">
        <p14:creationId xmlns:p14="http://schemas.microsoft.com/office/powerpoint/2010/main" val="280980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14927005-D0AA-4A28-A986-55B22B338927}" type="datetimeFigureOut">
              <a:rPr lang="tr-TR" smtClean="0"/>
              <a:t>09.10.2023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4D53819-E6F3-439D-B6F1-0FBE84C2DC2A}" type="slidenum">
              <a:rPr lang="tr-TR" smtClean="0"/>
              <a:t>‹#›</a:t>
            </a:fld>
            <a:endParaRPr lang="tr-TR"/>
          </a:p>
        </p:txBody>
      </p:sp>
    </p:spTree>
    <p:extLst>
      <p:ext uri="{BB962C8B-B14F-4D97-AF65-F5344CB8AC3E}">
        <p14:creationId xmlns:p14="http://schemas.microsoft.com/office/powerpoint/2010/main" val="1694840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14927005-D0AA-4A28-A986-55B22B338927}" type="datetimeFigureOut">
              <a:rPr lang="tr-TR" smtClean="0"/>
              <a:t>09.10.2023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4D53819-E6F3-439D-B6F1-0FBE84C2DC2A}" type="slidenum">
              <a:rPr lang="tr-TR" smtClean="0"/>
              <a:t>‹#›</a:t>
            </a:fld>
            <a:endParaRPr lang="tr-TR"/>
          </a:p>
        </p:txBody>
      </p:sp>
    </p:spTree>
    <p:extLst>
      <p:ext uri="{BB962C8B-B14F-4D97-AF65-F5344CB8AC3E}">
        <p14:creationId xmlns:p14="http://schemas.microsoft.com/office/powerpoint/2010/main" val="1463941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27005-D0AA-4A28-A986-55B22B338927}" type="datetimeFigureOut">
              <a:rPr lang="tr-TR" smtClean="0"/>
              <a:t>09.10.2023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53819-E6F3-439D-B6F1-0FBE84C2DC2A}" type="slidenum">
              <a:rPr lang="tr-TR" smtClean="0"/>
              <a:t>‹#›</a:t>
            </a:fld>
            <a:endParaRPr lang="tr-TR"/>
          </a:p>
        </p:txBody>
      </p:sp>
    </p:spTree>
    <p:extLst>
      <p:ext uri="{BB962C8B-B14F-4D97-AF65-F5344CB8AC3E}">
        <p14:creationId xmlns:p14="http://schemas.microsoft.com/office/powerpoint/2010/main" val="226332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6FCD3AA-6FE2-4612-A438-AD19AF0E1168}" type="datetimeFigureOut">
              <a:rPr lang="tr-TR" smtClean="0"/>
              <a:t>09.10.2023</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EC938D5-F694-40B5-B442-F8CABA957A45}" type="slidenum">
              <a:rPr lang="tr-TR" smtClean="0"/>
              <a:t>‹#›</a:t>
            </a:fld>
            <a:endParaRPr lang="tr-TR"/>
          </a:p>
        </p:txBody>
      </p:sp>
    </p:spTree>
    <p:extLst>
      <p:ext uri="{BB962C8B-B14F-4D97-AF65-F5344CB8AC3E}">
        <p14:creationId xmlns:p14="http://schemas.microsoft.com/office/powerpoint/2010/main" val="25936392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8.jpg"/><Relationship Id="rId4" Type="http://schemas.openxmlformats.org/officeDocument/2006/relationships/image" Target="../media/image37.jp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4.jpe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9.jpg"/><Relationship Id="rId4" Type="http://schemas.openxmlformats.org/officeDocument/2006/relationships/image" Target="../media/image48.jp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55.jpeg"/><Relationship Id="rId4" Type="http://schemas.openxmlformats.org/officeDocument/2006/relationships/image" Target="../media/image54.jpe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640" y="2489700"/>
            <a:ext cx="5031528" cy="3168000"/>
          </a:xfrm>
          <a:prstGeom prst="rect">
            <a:avLst/>
          </a:prstGeom>
          <a:ln>
            <a:noFill/>
          </a:ln>
          <a:effectLst>
            <a:outerShdw blurRad="190500" algn="tl" rotWithShape="0">
              <a:srgbClr val="000000">
                <a:alpha val="70000"/>
              </a:srgbClr>
            </a:outerShdw>
          </a:effectLst>
        </p:spPr>
      </p:pic>
      <p:pic>
        <p:nvPicPr>
          <p:cNvPr id="6" name="Resim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447382" y="164575"/>
            <a:ext cx="1440000" cy="1440000"/>
          </a:xfrm>
          <a:prstGeom prst="rect">
            <a:avLst/>
          </a:prstGeom>
        </p:spPr>
      </p:pic>
      <p:pic>
        <p:nvPicPr>
          <p:cNvPr id="8" name="Resim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68782" y="164575"/>
            <a:ext cx="1440000" cy="1440000"/>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9460" y="2491193"/>
            <a:ext cx="5031528" cy="3168000"/>
          </a:xfrm>
          <a:prstGeom prst="rect">
            <a:avLst/>
          </a:prstGeom>
          <a:ln>
            <a:noFill/>
          </a:ln>
          <a:effectLst>
            <a:outerShdw blurRad="190500" algn="tl" rotWithShape="0">
              <a:srgbClr val="000000">
                <a:alpha val="70000"/>
              </a:srgbClr>
            </a:outerShdw>
          </a:effectLst>
        </p:spPr>
      </p:pic>
      <p:sp>
        <p:nvSpPr>
          <p:cNvPr id="3" name="Dikdörtgen 2"/>
          <p:cNvSpPr/>
          <p:nvPr/>
        </p:nvSpPr>
        <p:spPr>
          <a:xfrm>
            <a:off x="1805340" y="164577"/>
            <a:ext cx="8545484"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t>T.C.</a:t>
            </a:r>
            <a:br>
              <a:rPr kumimoji="0" lang="tr-T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br>
            <a:r>
              <a:rPr kumimoji="0" lang="tr-T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t> MARDİN VALİLİĞİ</a:t>
            </a:r>
            <a:br>
              <a:rPr kumimoji="0" lang="tr-T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br>
            <a:r>
              <a:rPr kumimoji="0" lang="tr-T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t>ÇEVRE, ŞEHİRCİLİK VE İKLİM DEĞİŞİKLİĞİ</a:t>
            </a:r>
            <a:br>
              <a:rPr kumimoji="0" lang="tr-T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br>
            <a:r>
              <a:rPr kumimoji="0" lang="tr-T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t>İL MÜDÜRLÜĞÜ</a:t>
            </a:r>
            <a:endParaRPr kumimoji="0" lang="tr-TR" sz="2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Dikdörtgen 4"/>
          <p:cNvSpPr/>
          <p:nvPr/>
        </p:nvSpPr>
        <p:spPr>
          <a:xfrm>
            <a:off x="3374256" y="6043831"/>
            <a:ext cx="5274644"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t>EYLÜL 2023 BRİFİNG DOSYASI</a:t>
            </a:r>
            <a:endParaRPr kumimoji="0" lang="tr-TR"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42673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ÇEVRE YÖNETİMİ VE DENETİMİ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ENERJİ TEŞVİK ÖDEMELERİ</a:t>
            </a:r>
            <a:endParaRPr kumimoji="0" lang="tr-T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endParaRPr>
          </a:p>
        </p:txBody>
      </p:sp>
      <p:sp>
        <p:nvSpPr>
          <p:cNvPr id="8" name="Dikdörtgen 7"/>
          <p:cNvSpPr/>
          <p:nvPr/>
        </p:nvSpPr>
        <p:spPr>
          <a:xfrm>
            <a:off x="2454322" y="1956063"/>
            <a:ext cx="7560000" cy="203132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Yeşilli İleri Biyolojik Atıksu Arıtma Tesisine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13.908,37 TL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Kızıltepe İleri Biyolojik Atıksu Arıtma Tesisine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6.098,92 TL </a:t>
            </a:r>
            <a:r>
              <a:rPr kumimoji="0" lang="tr-TR"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Toplam</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20.007,29 TL </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2021</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Yeşilli İleri Biyolojik Atıksu Arıtma Tesisine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150.596,35 TL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Kızıltepe İleri Biyolojik Atıksu Arıtma Tesisine   </a:t>
            </a:r>
            <a:r>
              <a:rPr kumimoji="0" lang="tr-TR"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590.323,24 TL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Toplam</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740.919,59 TL</a:t>
            </a:r>
            <a:endParaRPr kumimoji="0" lang="tr-T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Cambria"/>
              <a:cs typeface="Times New Roman" panose="02020603050405020304" pitchFamily="18" charset="0"/>
            </a:endParaRPr>
          </a:p>
        </p:txBody>
      </p:sp>
    </p:spTree>
    <p:extLst>
      <p:ext uri="{BB962C8B-B14F-4D97-AF65-F5344CB8AC3E}">
        <p14:creationId xmlns:p14="http://schemas.microsoft.com/office/powerpoint/2010/main" val="3774693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ÇEVRE YÖNETİMİ VE DENETİMİ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SIFIR ATIK</a:t>
            </a:r>
          </a:p>
        </p:txBody>
      </p:sp>
      <p:sp>
        <p:nvSpPr>
          <p:cNvPr id="8" name="Dikdörtgen 7"/>
          <p:cNvSpPr/>
          <p:nvPr/>
        </p:nvSpPr>
        <p:spPr>
          <a:xfrm>
            <a:off x="2454322" y="1956063"/>
            <a:ext cx="7560000" cy="452431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alt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Sıfır Atık Projesi kapsamında </a:t>
            </a:r>
            <a:r>
              <a:rPr kumimoji="0" lang="tr-TR" altLang="tr-TR"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İlimiz genelinde</a:t>
            </a:r>
            <a:r>
              <a:rPr kumimoji="0" lang="tr-TR" alt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alt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Belediyenin ( 10 Belediye Başkanlığına sıfır atık belgesi verilmiştir) </a:t>
            </a:r>
            <a:r>
              <a:rPr kumimoji="0" lang="tr-TR" alt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sisteme kayıt olması sağlanmıştır.</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İlimizde yer alan tüm Eğitim Kurumlarında görevlendirilmiş Sıfır Atık yetkililerine Entegre Çevre Bilgi Sistemi ve Sıfır Atık Bilgi Sistemi hakkında eğitimler verildi.</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Sıfır Atık Bilgi Sisteminde İlimiz genelinde toplamda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1652</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eğitim düzenlenmiş olup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156.017</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kişiye eğitim verilmiştir. Ağırlıklı olarak Eğitim Kurumlarında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123.470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öğrenci ve personele eğitim verildiği, Kamu Kurumları temsilcileri aracılığı ile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13.026</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personele eğitim verildiği, Belediye Başkanlıklarında çalışan personellere ve vatandaşa da sıfır atık yetkililerince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6363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eğitim verildiği, sağlık kuruluşları çalışanlarına ise 4</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.139</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personele eğitim verildiği sistem bazında kayıt altına alınmıştır.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Cambria"/>
              <a:cs typeface="Times New Roman" panose="02020603050405020304" pitchFamily="18" charset="0"/>
            </a:endParaRPr>
          </a:p>
        </p:txBody>
      </p:sp>
    </p:spTree>
    <p:extLst>
      <p:ext uri="{BB962C8B-B14F-4D97-AF65-F5344CB8AC3E}">
        <p14:creationId xmlns:p14="http://schemas.microsoft.com/office/powerpoint/2010/main" val="561408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ÇEVRE YÖNETİMİ VE DENETİMİ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SIFIR ATIK</a:t>
            </a:r>
          </a:p>
        </p:txBody>
      </p:sp>
      <p:sp>
        <p:nvSpPr>
          <p:cNvPr id="8" name="Dikdörtgen 7"/>
          <p:cNvSpPr/>
          <p:nvPr/>
        </p:nvSpPr>
        <p:spPr>
          <a:xfrm>
            <a:off x="2454322" y="1823063"/>
            <a:ext cx="7560000" cy="452431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Sıfır Projesi kapsamında bugüne kadar karışık ve ayrı toplanan atıklar olarak toplamda </a:t>
            </a:r>
            <a:r>
              <a:rPr kumimoji="0" lang="tr-T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22.157.558 kg </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atık toplanmıştır. (01.01.2018-31.01.2023)</a:t>
            </a:r>
          </a:p>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tr-TR" sz="24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2019 yılında </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ise 3354 kg kağıt, 463 kg atık pil, 30 kg atık motor yağı, 460479 kg elektrikli ve elektronik atıklar, 10150 kg bitkisel atık yağ toplanmıştır</a:t>
            </a:r>
            <a:r>
              <a:rPr kumimoji="0" lang="tr-T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 yılında ise</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17401 kg plastik, 58326 kg kağıt, 231 kg pil, 20055 kg atık motor yağı, </a:t>
            </a:r>
            <a:r>
              <a:rPr kumimoji="0" lang="tr-T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59</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kg elektrikli ve elektronik atıklar, 19356 kg bitkisel atık yağ, 5942 kg metal, 9383 kg atık cam toplanmıştır.</a:t>
            </a:r>
            <a:endParaRPr kumimoji="0" lang="tr-T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Cambria"/>
              <a:cs typeface="Times New Roman" panose="02020603050405020304" pitchFamily="18" charset="0"/>
            </a:endParaRPr>
          </a:p>
        </p:txBody>
      </p:sp>
    </p:spTree>
    <p:extLst>
      <p:ext uri="{BB962C8B-B14F-4D97-AF65-F5344CB8AC3E}">
        <p14:creationId xmlns:p14="http://schemas.microsoft.com/office/powerpoint/2010/main" val="4183466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ÇEVRE YÖNETİMİ VE DENETİMİ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829776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SIFIR ATIK</a:t>
            </a:r>
          </a:p>
        </p:txBody>
      </p:sp>
      <p:sp>
        <p:nvSpPr>
          <p:cNvPr id="8" name="Dikdörtgen 7"/>
          <p:cNvSpPr/>
          <p:nvPr/>
        </p:nvSpPr>
        <p:spPr>
          <a:xfrm>
            <a:off x="2454321" y="1823063"/>
            <a:ext cx="8297761" cy="480131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tr-TR" alt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tr-TR" alt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2021 yılında </a:t>
            </a:r>
            <a:r>
              <a:rPr kumimoji="0" lang="tr-TR" alt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ise;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Sıfır Atık kapsamında 8600 ton atık toplanmıştır. </a:t>
            </a:r>
            <a:r>
              <a:rPr kumimoji="0" 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Toplanan atıklardan </a:t>
            </a:r>
            <a:r>
              <a:rPr kumimoji="0" lang="tr-TR" sz="1600" b="1" i="0" u="none" strike="noStrike" kern="1200" cap="none" spc="0" normalizeH="0" baseline="0" noProof="0" dirty="0">
                <a:ln>
                  <a:noFill/>
                </a:ln>
                <a:solidFill>
                  <a:prstClr val="black"/>
                </a:solidFill>
                <a:effectLst/>
                <a:uLnTx/>
                <a:uFillTx/>
                <a:latin typeface="Century Gothic" panose="020B0502020202020204"/>
                <a:ea typeface="+mn-ea"/>
                <a:cs typeface="+mn-cs"/>
              </a:rPr>
              <a:t>ağırlıklı</a:t>
            </a:r>
            <a:r>
              <a:rPr kumimoji="0" lang="tr-TR" sz="1600" b="0" i="0" u="none" strike="noStrike" kern="1200" cap="none" spc="0" normalizeH="0" baseline="0" noProof="0" dirty="0">
                <a:ln>
                  <a:noFill/>
                </a:ln>
                <a:solidFill>
                  <a:prstClr val="black"/>
                </a:solidFill>
                <a:effectLst/>
                <a:uLnTx/>
                <a:uFillTx/>
                <a:latin typeface="Century Gothic" panose="020B0502020202020204"/>
                <a:ea typeface="+mn-ea"/>
                <a:cs typeface="+mn-cs"/>
              </a:rPr>
              <a:t> olarak; 7050 ton karışık ambalaj, 48 ton plastik, 172 ton kağıt atık yer almaktadır.</a:t>
            </a: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2022 yılında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ise;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Sıfır Atık kapsamında 4677 ton atık toplanmıştır. </a:t>
            </a: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Toplanan atıklardan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ağırlıklı</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olarak; 3619 ton karışık ambalaj, 132 ton plastik, 457 ton kağıt atık yer almaktadır.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2023 yılında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(Ocak-Eylül) ise; ;</a:t>
            </a:r>
            <a:r>
              <a:rPr kumimoji="0" lang="tr-TR" sz="1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87917</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kg plastik, 344928 kg kağıt, 685 kg pil,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4447</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kg atık motor yağı, 2530 kg bitkisel atık yağ, 20687 kg metal,</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1937</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kg atık cam toplanmıştır.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tr-TR" alt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Atıkların geri dönüştürülmesi ile; </a:t>
            </a:r>
            <a:r>
              <a:rPr kumimoji="0" lang="tr-TR" alt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( 2018-2023)</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tr-TR" alt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16.856</a:t>
            </a:r>
            <a:r>
              <a:rPr kumimoji="0" lang="tr-TR" alt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adet </a:t>
            </a:r>
            <a:r>
              <a:rPr kumimoji="0" lang="tr-TR" alt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ağaç, 702.720</a:t>
            </a:r>
            <a:r>
              <a:rPr kumimoji="0" lang="tr-TR" alt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altLang="tr-TR" sz="1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lt</a:t>
            </a:r>
            <a:r>
              <a:rPr kumimoji="0" lang="tr-TR" alt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petrol ve 5</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.705.599 </a:t>
            </a:r>
            <a:r>
              <a:rPr kumimoji="0" lang="tr-TR" altLang="tr-TR" sz="1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kWh</a:t>
            </a:r>
            <a:r>
              <a:rPr kumimoji="0" lang="tr-TR" alt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enerji tasarrufu, 3</a:t>
            </a:r>
            <a:r>
              <a:rPr kumimoji="0" lang="tr-TR" alt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.587 m3 </a:t>
            </a:r>
            <a:r>
              <a:rPr kumimoji="0" lang="tr-TR" alt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atık depolama alanı tasarrufu, 27</a:t>
            </a:r>
            <a:r>
              <a:rPr kumimoji="0" lang="tr-TR" alt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.762</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m3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 tasarrufu,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tr-TR" sz="1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lt</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baz yağ, 522</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ton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hammadde,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47.638 </a:t>
            </a:r>
            <a:r>
              <a:rPr kumimoji="0" lang="tr-TR" sz="1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lt</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biyodizel</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alt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sağlanmış olup, 199</a:t>
            </a:r>
            <a:r>
              <a:rPr kumimoji="0" lang="tr-TR" alt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.640 kg </a:t>
            </a:r>
            <a:r>
              <a:rPr kumimoji="0" lang="tr-TR" alt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sera gazı salınımı engellendi.</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Sıfır Atık Temel Seviye Belgesi Alan (Hizmet Binası İçin) 10 Adet Belediye Bulunmaktadır. ( Nusaybin Belediyesi, Dargeçit Belediyesi, Yeşilli Belediyesi, Mazıdağı Belediyesi, Ömerli Belediyesi, </a:t>
            </a:r>
            <a:r>
              <a:rPr kumimoji="0" lang="tr-TR"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Artuklu</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Belediyesi, Kızıltepe Belediyesi, Midyat Belediyesi, Savur Belediyesi, Derik Belediyesi)</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Toplamda Sıfır Atık Bilgi Sisteminde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1.349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Adet Temel Seviye Sıfır Atık Belge Başvurusu yapılmış olup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1.198</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Adet (Kurum/Kuruluş) Belge Almıştır.</a:t>
            </a:r>
          </a:p>
        </p:txBody>
      </p:sp>
    </p:spTree>
    <p:extLst>
      <p:ext uri="{BB962C8B-B14F-4D97-AF65-F5344CB8AC3E}">
        <p14:creationId xmlns:p14="http://schemas.microsoft.com/office/powerpoint/2010/main" val="2653182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ÇEVRE YÖNETİMİ VE DENETİMİ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İL MÜDÜRLÜĞÜMÜZCE YAPILAN UYGULAMALAR</a:t>
            </a:r>
          </a:p>
        </p:txBody>
      </p:sp>
      <p:sp>
        <p:nvSpPr>
          <p:cNvPr id="8" name="Dikdörtgen 7"/>
          <p:cNvSpPr/>
          <p:nvPr/>
        </p:nvSpPr>
        <p:spPr>
          <a:xfrm>
            <a:off x="2454322" y="1823063"/>
            <a:ext cx="7560000" cy="452431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109537" marR="0" lvl="0" indent="0" algn="just"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05/10/2021 tarihinde saat 14:00 te Atatürk Kültür Merkezi toplantı salonunda Sayın Valimiz Mahmut DEMİRTAŞ Başkanlığında İlimizde yer alan tüm Kamu Kurum Kuruluşu, 10 Belediye Başkanlığı, 10 İlçe Kaymakamlığında yer alan üst düzey idareciler ve STK’lar ile toplantı yapılmıştır.</a:t>
            </a:r>
          </a:p>
          <a:p>
            <a:pPr marL="109537"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09537"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18/10/2021-27/10/2021 tarihleri arasında 10 İlçe Kaymakamlıklarımız bünyesinde İlçede yer alan tüm Kamu Kurum ve Kuruluşlara Sıfır Atık hakkında eğitimler verilmiştir.</a:t>
            </a:r>
          </a:p>
          <a:p>
            <a:pPr marL="109537"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09537"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20.01.2021 tarihli MÇK Kararı ile İl Sıfır Atık Yönetim Sistemi Planı hazırlanarak onaylanmıştır.</a:t>
            </a:r>
          </a:p>
          <a:p>
            <a:pPr marL="109537"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09537"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İlimizde yer alan tüm Eğitim Kurumlarında görevlendirilmiş Sıfır Atık yetkililerine Entegre Çevre Bilgi Sistemi ve Sıfır Atık Bilgi Sistemi hakkında eğitimler verildi.</a:t>
            </a:r>
          </a:p>
        </p:txBody>
      </p:sp>
    </p:spTree>
    <p:extLst>
      <p:ext uri="{BB962C8B-B14F-4D97-AF65-F5344CB8AC3E}">
        <p14:creationId xmlns:p14="http://schemas.microsoft.com/office/powerpoint/2010/main" val="3393654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ÇEVRE YÖNETİMİ VE DENETİMİ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İL MÜDÜRLÜĞÜMÜZCE YAPILAN UYGULAMALAR</a:t>
            </a:r>
          </a:p>
        </p:txBody>
      </p:sp>
      <p:sp>
        <p:nvSpPr>
          <p:cNvPr id="8" name="Dikdörtgen 7"/>
          <p:cNvSpPr/>
          <p:nvPr/>
        </p:nvSpPr>
        <p:spPr>
          <a:xfrm>
            <a:off x="2454321" y="1792978"/>
            <a:ext cx="7734707" cy="4493538"/>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109537" marR="0" lvl="0" indent="0" algn="just"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Kasım 2022 tarihinde Bakanlığımız koordinesinde gerçekleştirilen ve Müdürlüğümüzün ev sahipliği yaptığı etkinliğe Mardin Valimiz Sayın Mahmut Demirtaş, kurum temsilcileri, aileler ve yaklaşık 1000 çocuk katıldı.</a:t>
            </a:r>
            <a:b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Çevre Müfettişleri Doğada Buluşuyor etkinliği ile çevre bilinciyle ilgili farkındalık oluşturmak, geri dönüşüm ile sıfır atık konularına dikkat çekildi. Etkinliğe katılan çocuklara, çevre müfettişi, sıfır atık ve doğa hakkında bilgiler verildi.</a:t>
            </a:r>
          </a:p>
          <a:p>
            <a:pPr marL="109537"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09537"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109537"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109537"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109537"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109537"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109537"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109537"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109537"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1459" y="3635842"/>
            <a:ext cx="3487421" cy="261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1173" y="3726918"/>
            <a:ext cx="3784887" cy="2524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2862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0"/>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ÇED VE ÇEVRE İZİNLERİ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3960000"/>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rPr>
              <a:t>ÇED VE ÇEVRE İZİNLERİ </a:t>
            </a: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ŞUBE MÜDÜRLÜĞÜ</a:t>
            </a: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Tree>
    <p:extLst>
      <p:ext uri="{BB962C8B-B14F-4D97-AF65-F5344CB8AC3E}">
        <p14:creationId xmlns:p14="http://schemas.microsoft.com/office/powerpoint/2010/main" val="2042870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0"/>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ÇED VE ÇEVRE İZİNLERİ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GFB ALAN İŞLETMELER</a:t>
            </a:r>
          </a:p>
        </p:txBody>
      </p:sp>
      <p:sp>
        <p:nvSpPr>
          <p:cNvPr id="8" name="Dikdörtgen 7"/>
          <p:cNvSpPr/>
          <p:nvPr/>
        </p:nvSpPr>
        <p:spPr>
          <a:xfrm>
            <a:off x="2462346" y="1522360"/>
            <a:ext cx="7560000" cy="73866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YILI							       2017  2018  2019  2020   2021  2022 2023 TOPLAM</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GFB Alan Firma Sayısı Ek-1				  1	0	  3  	  1	  2	  3	1         </a:t>
            </a:r>
            <a:r>
              <a:rPr kumimoji="0" lang="tr-TR"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GFB Alan Firma Sayısı Ek-2 				12	7	15	16	12	14	9         </a:t>
            </a:r>
            <a:r>
              <a:rPr kumimoji="0" lang="tr-TR"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84</a:t>
            </a:r>
          </a:p>
        </p:txBody>
      </p:sp>
      <p:sp>
        <p:nvSpPr>
          <p:cNvPr id="9" name="Dikdörtgen 8"/>
          <p:cNvSpPr/>
          <p:nvPr/>
        </p:nvSpPr>
        <p:spPr>
          <a:xfrm>
            <a:off x="2462346" y="2522369"/>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ÇEVRE İZNİ/LİSANSI ALAN İŞLETMELER</a:t>
            </a:r>
          </a:p>
        </p:txBody>
      </p:sp>
      <p:sp>
        <p:nvSpPr>
          <p:cNvPr id="10" name="Dikdörtgen 9"/>
          <p:cNvSpPr/>
          <p:nvPr/>
        </p:nvSpPr>
        <p:spPr>
          <a:xfrm>
            <a:off x="2462346" y="2974438"/>
            <a:ext cx="7560000" cy="73866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YILI							       2017  2018  2019  2020   2021  2022 2023 TOPLAM</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İzin Lisans Sayısı Ek-1					  1	  0	  0	  4	  1	  0	0          </a:t>
            </a:r>
            <a:r>
              <a:rPr kumimoji="0" lang="tr-TR"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İzin Lisans Sayısı Ek-2 					11	12	11	15	20	15	10        </a:t>
            </a:r>
            <a:r>
              <a:rPr kumimoji="0" lang="tr-TR"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93</a:t>
            </a:r>
          </a:p>
        </p:txBody>
      </p:sp>
      <p:sp>
        <p:nvSpPr>
          <p:cNvPr id="11" name="Dikdörtgen 10"/>
          <p:cNvSpPr/>
          <p:nvPr/>
        </p:nvSpPr>
        <p:spPr>
          <a:xfrm>
            <a:off x="2454322" y="3954938"/>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ÇEVRESEL ETKİ DEĞERLENDİRMESİ (ÇED) UYGULAMALARI</a:t>
            </a:r>
          </a:p>
        </p:txBody>
      </p:sp>
      <p:sp>
        <p:nvSpPr>
          <p:cNvPr id="12" name="Dikdörtgen 11"/>
          <p:cNvSpPr/>
          <p:nvPr/>
        </p:nvSpPr>
        <p:spPr>
          <a:xfrm>
            <a:off x="2454322" y="4407007"/>
            <a:ext cx="7560000" cy="73866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YILI							       2017  2018  2019  2020   2021  2022 2023 TOPLAM</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ÇED Olumlu						  3	</a:t>
            </a:r>
            <a:r>
              <a:rPr kumimoji="0" lang="tr-TR"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6	4	  1	  2	4           </a:t>
            </a:r>
            <a:r>
              <a:rPr kumimoji="0" lang="tr-TR"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ÇED Gerekli Değildir					13	17	15	8   	22	23	27        </a:t>
            </a:r>
            <a:r>
              <a:rPr kumimoji="0" lang="tr-TR"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121</a:t>
            </a:r>
          </a:p>
        </p:txBody>
      </p:sp>
      <p:graphicFrame>
        <p:nvGraphicFramePr>
          <p:cNvPr id="3" name="Tablo 2"/>
          <p:cNvGraphicFramePr>
            <a:graphicFrameLocks noGrp="1"/>
          </p:cNvGraphicFramePr>
          <p:nvPr/>
        </p:nvGraphicFramePr>
        <p:xfrm>
          <a:off x="2462346" y="5219744"/>
          <a:ext cx="7560000" cy="396240"/>
        </p:xfrm>
        <a:graphic>
          <a:graphicData uri="http://schemas.openxmlformats.org/drawingml/2006/table">
            <a:tbl>
              <a:tblPr firstRow="1" bandRow="1">
                <a:tableStyleId>{5C22544A-7EE6-4342-B048-85BDC9FD1C3A}</a:tableStyleId>
              </a:tblPr>
              <a:tblGrid>
                <a:gridCol w="7560000">
                  <a:extLst>
                    <a:ext uri="{9D8B030D-6E8A-4147-A177-3AD203B41FA5}">
                      <a16:colId xmlns:a16="http://schemas.microsoft.com/office/drawing/2014/main" val="1983853955"/>
                    </a:ext>
                  </a:extLst>
                </a:gridCol>
              </a:tblGrid>
              <a:tr h="370840">
                <a:tc>
                  <a:txBody>
                    <a:bodyPr/>
                    <a:lstStyle/>
                    <a:p>
                      <a:pPr algn="ctr"/>
                      <a:r>
                        <a:rPr kumimoji="0" lang="tr-TR" sz="2000" b="1"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YETKİLİ EGZOZ GAZI EMİSYON ÖLÇÜM İSTASYONLARI</a:t>
                      </a:r>
                    </a:p>
                  </a:txBody>
                  <a:tcPr>
                    <a:solidFill>
                      <a:schemeClr val="tx1"/>
                    </a:solidFill>
                  </a:tcPr>
                </a:tc>
                <a:extLst>
                  <a:ext uri="{0D108BD9-81ED-4DB2-BD59-A6C34878D82A}">
                    <a16:rowId xmlns:a16="http://schemas.microsoft.com/office/drawing/2014/main" val="2911302537"/>
                  </a:ext>
                </a:extLst>
              </a:tr>
            </a:tbl>
          </a:graphicData>
        </a:graphic>
      </p:graphicFrame>
      <p:graphicFrame>
        <p:nvGraphicFramePr>
          <p:cNvPr id="4" name="Tablo 3"/>
          <p:cNvGraphicFramePr>
            <a:graphicFrameLocks noGrp="1"/>
          </p:cNvGraphicFramePr>
          <p:nvPr/>
        </p:nvGraphicFramePr>
        <p:xfrm>
          <a:off x="2454322" y="5863542"/>
          <a:ext cx="7568024" cy="520633"/>
        </p:xfrm>
        <a:graphic>
          <a:graphicData uri="http://schemas.openxmlformats.org/drawingml/2006/table">
            <a:tbl>
              <a:tblPr firstRow="1" bandRow="1">
                <a:tableStyleId>{5C22544A-7EE6-4342-B048-85BDC9FD1C3A}</a:tableStyleId>
              </a:tblPr>
              <a:tblGrid>
                <a:gridCol w="7568024">
                  <a:extLst>
                    <a:ext uri="{9D8B030D-6E8A-4147-A177-3AD203B41FA5}">
                      <a16:colId xmlns:a16="http://schemas.microsoft.com/office/drawing/2014/main" val="1782507633"/>
                    </a:ext>
                  </a:extLst>
                </a:gridCol>
              </a:tblGrid>
              <a:tr h="520633">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YILI							       2017  2018  2019  2020   2021  2022 2023 TOPLAM</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İstasyon Sayısı ( Aktif: 13) 				  1	</a:t>
                      </a:r>
                      <a:r>
                        <a:rPr kumimoji="0" lang="tr-TR"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2	1	  2	  0	1           </a:t>
                      </a:r>
                      <a:r>
                        <a:rPr kumimoji="0" lang="tr-TR"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a:txBody>
                  <a:tcPr>
                    <a:solidFill>
                      <a:schemeClr val="tx1"/>
                    </a:solidFill>
                  </a:tcPr>
                </a:tc>
                <a:extLst>
                  <a:ext uri="{0D108BD9-81ED-4DB2-BD59-A6C34878D82A}">
                    <a16:rowId xmlns:a16="http://schemas.microsoft.com/office/drawing/2014/main" val="1751671185"/>
                  </a:ext>
                </a:extLst>
              </a:tr>
            </a:tbl>
          </a:graphicData>
        </a:graphic>
      </p:graphicFrame>
    </p:spTree>
    <p:extLst>
      <p:ext uri="{BB962C8B-B14F-4D97-AF65-F5344CB8AC3E}">
        <p14:creationId xmlns:p14="http://schemas.microsoft.com/office/powerpoint/2010/main" val="2867556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HİZ.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302625" y="1072143"/>
            <a:ext cx="8013469" cy="4524315"/>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l"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l"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l"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rPr>
              <a:t>ALTYAPI VE KENTSEL DÖNÜŞÜM HİZ.</a:t>
            </a: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 ŞUBE MÜDÜRLÜĞÜ</a:t>
            </a:r>
          </a:p>
          <a:p>
            <a:pPr marL="0" marR="0" lvl="0" indent="449580" algn="l"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l"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l"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l"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Tree>
    <p:extLst>
      <p:ext uri="{BB962C8B-B14F-4D97-AF65-F5344CB8AC3E}">
        <p14:creationId xmlns:p14="http://schemas.microsoft.com/office/powerpoint/2010/main" val="3000381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KENTSEL DÖNÜŞÜM UYGULAMALARI</a:t>
            </a:r>
          </a:p>
        </p:txBody>
      </p:sp>
      <p:sp>
        <p:nvSpPr>
          <p:cNvPr id="10" name="Dikdörtgen 9"/>
          <p:cNvSpPr/>
          <p:nvPr/>
        </p:nvSpPr>
        <p:spPr>
          <a:xfrm>
            <a:off x="2454322" y="1741756"/>
            <a:ext cx="7560000" cy="28623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 GENELİ RİSKLİ YAPI BİLGİLERİ (2013-2023 Yılları)</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Yapı Sayısı (Onaylanan)			</a:t>
            </a:r>
            <a:r>
              <a:rPr lang="tr-TR" dirty="0">
                <a:solidFill>
                  <a:prstClr val="black"/>
                </a:solidFill>
                <a:latin typeface="Times New Roman" panose="02020603050405020304" pitchFamily="18" charset="0"/>
                <a:cs typeface="Times New Roman" panose="02020603050405020304" pitchFamily="18" charset="0"/>
              </a:rPr>
              <a:t>1396</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Konut Adedi							2458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İş Yeri Adedi							1365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Toplam Bağımsız Bölüm Sayısı			3823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Yıkılan Binası Sayısı					1248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Yıkılan Konut Sayısı					2219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Yıkılan İşyeri Sayısı					1162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Yıkılan Toplam Bağımsız Sayısı			3381</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Kapsam Dışına Alınan Bina Sayısı		            15</a:t>
            </a:r>
          </a:p>
        </p:txBody>
      </p:sp>
    </p:spTree>
    <p:extLst>
      <p:ext uri="{BB962C8B-B14F-4D97-AF65-F5344CB8AC3E}">
        <p14:creationId xmlns:p14="http://schemas.microsoft.com/office/powerpoint/2010/main" val="1761332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3" name="Dikdörtgen 2"/>
          <p:cNvSpPr/>
          <p:nvPr/>
        </p:nvSpPr>
        <p:spPr>
          <a:xfrm>
            <a:off x="2579450" y="1058692"/>
            <a:ext cx="7200000" cy="50400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İL MÜDÜRLÜĞÜMÜZ</a:t>
            </a:r>
          </a:p>
        </p:txBody>
      </p:sp>
      <p:sp>
        <p:nvSpPr>
          <p:cNvPr id="6" name="Dikdörtgen 5"/>
          <p:cNvSpPr/>
          <p:nvPr/>
        </p:nvSpPr>
        <p:spPr>
          <a:xfrm>
            <a:off x="2579450" y="1761003"/>
            <a:ext cx="7200000"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İl Müdürlüğümüz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geçici </a:t>
            </a:r>
            <a:r>
              <a:rPr kumimoji="0" lang="tr-TR"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olmak üzere Toplam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personel ile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sınıfı İl Müdürlüğü olarak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862.757</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nüfuslu,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8.891 km</a:t>
            </a:r>
            <a:r>
              <a:rPr kumimoji="0" lang="tr-TR" sz="1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yüz ölçümüne sahip) hizmet vermektedir.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İl Müdürlüğümüze ait;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Oda ve 30 yataklı misafirhane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bulunmaktadır.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İl Müdürlüğümüzde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adet</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Resmi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adet</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Kiralık</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Kızıltepe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Midyat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adet resmi araç olmak üzere,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adet Hizmet Aracı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bulunmaktadır. </a:t>
            </a:r>
          </a:p>
        </p:txBody>
      </p:sp>
    </p:spTree>
    <p:extLst>
      <p:ext uri="{BB962C8B-B14F-4D97-AF65-F5344CB8AC3E}">
        <p14:creationId xmlns:p14="http://schemas.microsoft.com/office/powerpoint/2010/main" val="4249370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RİSKLİ YAPI FAALİYETLERİ</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 </a:t>
            </a:r>
            <a:r>
              <a:rPr kumimoji="0" lang="tr-TR"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(Genel İcmal  2013-2022 (Eylül)</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sp>
        <p:nvSpPr>
          <p:cNvPr id="10" name="Dikdörtgen 9"/>
          <p:cNvSpPr/>
          <p:nvPr/>
        </p:nvSpPr>
        <p:spPr>
          <a:xfrm>
            <a:off x="2454322" y="1732128"/>
            <a:ext cx="7560000"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 GENELİ RİSKLİ YAPI KİRA YARDIM BİLGİLERİ</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Yılı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Kira Tutarı</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2013-2022								27.786.704,20 TL</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2023 (Ocak-</a:t>
            </a:r>
            <a:r>
              <a:rPr lang="tr-TR" noProof="0" dirty="0">
                <a:solidFill>
                  <a:prstClr val="black"/>
                </a:solidFill>
                <a:latin typeface="Times New Roman" panose="02020603050405020304" pitchFamily="18" charset="0"/>
                <a:cs typeface="Times New Roman" panose="02020603050405020304" pitchFamily="18" charset="0"/>
              </a:rPr>
              <a:t>Eylül</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3.815.395,57 TL</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TOPLAM</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tr-TR" b="1" dirty="0">
                <a:solidFill>
                  <a:prstClr val="black"/>
                </a:solidFill>
                <a:latin typeface="Times New Roman" panose="02020603050405020304" pitchFamily="18" charset="0"/>
                <a:cs typeface="Times New Roman" panose="02020603050405020304" pitchFamily="18" charset="0"/>
              </a:rPr>
              <a:t>31.082.099,80</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TL</a:t>
            </a: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NUSAYBİN  RİSKLİ ALAN KİRA YARDIM BİLGİLERİ</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Yılı</a:t>
            </a:r>
            <a:r>
              <a:rPr kumimoji="0" lang="tr-TR"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Kira Tutarı</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2017									39.438.265,00 TL</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2018									83.369.580,00 TL</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2019									10.464.736,91 TL</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2020-2021(Ek Kira)						23.861.284,20 TL</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TOPLAM</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157.133.866,11  TL</a:t>
            </a: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Dikdörtgen 7"/>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KENTSEL DÖNÜŞÜM UYGULAMALARI</a:t>
            </a:r>
          </a:p>
        </p:txBody>
      </p:sp>
    </p:spTree>
    <p:extLst>
      <p:ext uri="{BB962C8B-B14F-4D97-AF65-F5344CB8AC3E}">
        <p14:creationId xmlns:p14="http://schemas.microsoft.com/office/powerpoint/2010/main" val="4139207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RİSKLİ YAPI FAALİYETLERİ</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 </a:t>
            </a:r>
            <a:r>
              <a:rPr kumimoji="0" lang="tr-TR"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(Genel İcmal  2013-2022 (Eylül)</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sp>
        <p:nvSpPr>
          <p:cNvPr id="10" name="Dikdörtgen 9"/>
          <p:cNvSpPr/>
          <p:nvPr/>
        </p:nvSpPr>
        <p:spPr>
          <a:xfrm>
            <a:off x="1518456" y="1732128"/>
            <a:ext cx="9604871" cy="40318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marR="0" lvl="0" indent="-342900" algn="just" defTabSz="457200" rtl="0" eaLnBrk="1" fontAlgn="auto" latinLnBrk="0" hangingPunct="1">
              <a:lnSpc>
                <a:spcPct val="100000"/>
              </a:lnSpc>
              <a:spcBef>
                <a:spcPts val="0"/>
              </a:spcBef>
              <a:spcAft>
                <a:spcPts val="0"/>
              </a:spcAft>
              <a:buClrTx/>
              <a:buSzTx/>
              <a:buFontTx/>
              <a:buAutoNum type="arabicPeriod"/>
              <a:tabLst/>
              <a:defRPr/>
            </a:pPr>
            <a:r>
              <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İlimiz </a:t>
            </a:r>
            <a:r>
              <a:rPr kumimoji="0" lang="tr-TR"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Artukl</a:t>
            </a: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Tx/>
              <a:buSzTx/>
              <a:buFontTx/>
              <a:buAutoNum type="arabicPeriod"/>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Tx/>
              <a:buSzTx/>
              <a:buFontTx/>
              <a:buAutoNum type="arabicPeriod"/>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Tx/>
              <a:buSzTx/>
              <a:buFontTx/>
              <a:buAutoNum type="arabicPeriod"/>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Tx/>
              <a:buSzTx/>
              <a:buFontTx/>
              <a:buAutoNum type="arabicPeriod"/>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 İlimiz Artuklu nde yer alan Ensar ve Saraçoğlu Mahalleleri 39,69 hektarlık alan, 02/07/2013 tarih ve 2013/5095 sayılı Bakanlar Kurulu Kararı ile “Riskli Alan” ilan edilmiştir. Söz konusu Riskli Alanda yapılacak tespit, etüt, planlama, projelendirme ve uygulamalar ile ilgili olarak Bakanlığımız Makam Olur’u ile  Büyükşehir Belediye Başkanlığı yetkilendirilmiştir. Şuan itibarı ile herhangi bir yıkım ve yapım süreci başlanamamıştır.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 İlimiz Nusaybin  sınırları içinde bulunan yaklaşık 785,91 hektarlık alan, 07/09/2016 tarih ve 2016/9141 sayılı Bakanlar Kurulu Kararı ile “Riskli Alan” ilan edilmiştir. Söz konusu alanda Bakanlığımızın talebi ile TOKİ Başkanlığınca yaptırılan toplam 5.051 konut ve 514 işyerlerinin dağıtımı yapılarak 5.042 adet konut ve 501 adet işyeri hak sahiplerine teslim edilmiştir.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İlimiz, Yeşilli  sınırları içinde bulunan yaklaşık 6,6 hektarlık alan, 26/09/2016 tarih ve 2016/9283 sayılı Bakanlar Kurulu Kararı ile “Riskli Alan” ilan edilmiştir. Söz konusu Riskli Alanda yapılacak uygulamalar ile ilgili olarak Bakanlığımız Makam Olur’u ile Yeşilli Belediye Başkanlığı yetkilendirilmiştir. TOKİ Başkanlığı tarafından Ağustos 2022 tarihinde Riskli Alanda taşınmazı bulunan hak sahipleri için 190 konutun ihalesi yapılmıştır.</a:t>
            </a:r>
          </a:p>
        </p:txBody>
      </p:sp>
      <p:sp>
        <p:nvSpPr>
          <p:cNvPr id="8" name="Dikdörtgen 7"/>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İLİMİZDE RİSKLİ ALAN İLAN EDİLEN YERLER</a:t>
            </a:r>
          </a:p>
        </p:txBody>
      </p:sp>
      <p:sp>
        <p:nvSpPr>
          <p:cNvPr id="16" name="Dikdörtgen 15"/>
          <p:cNvSpPr/>
          <p:nvPr/>
        </p:nvSpPr>
        <p:spPr>
          <a:xfrm>
            <a:off x="1554322" y="3530413"/>
            <a:ext cx="9533140" cy="36933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Dikdörtgen 16"/>
          <p:cNvSpPr/>
          <p:nvPr/>
        </p:nvSpPr>
        <p:spPr>
          <a:xfrm>
            <a:off x="9229050" y="2895220"/>
            <a:ext cx="1703366"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Yeşilli  Gül ve Tepebaşı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Mahalleleri Riskli Alan Sınırı</a:t>
            </a:r>
          </a:p>
        </p:txBody>
      </p:sp>
      <p:sp>
        <p:nvSpPr>
          <p:cNvPr id="18" name="Dikdörtgen 17"/>
          <p:cNvSpPr/>
          <p:nvPr/>
        </p:nvSpPr>
        <p:spPr>
          <a:xfrm>
            <a:off x="1554322" y="2856088"/>
            <a:ext cx="1648715"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Artuklu  Ensar 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Saraçoğlu Mahalleleri </a:t>
            </a:r>
          </a:p>
        </p:txBody>
      </p:sp>
      <p:sp>
        <p:nvSpPr>
          <p:cNvPr id="19" name="Dikdörtgen 18"/>
          <p:cNvSpPr/>
          <p:nvPr/>
        </p:nvSpPr>
        <p:spPr>
          <a:xfrm>
            <a:off x="5509749" y="2886290"/>
            <a:ext cx="1622284"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Nusaybin  Riskli Alan</a:t>
            </a:r>
          </a:p>
        </p:txBody>
      </p:sp>
      <p:pic>
        <p:nvPicPr>
          <p:cNvPr id="20" name="Picture 2" descr="Ensar Sarc"/>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4322" y="1806290"/>
            <a:ext cx="18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0892" y="1806290"/>
            <a:ext cx="18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Yeşilli"/>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9050" y="1815220"/>
            <a:ext cx="18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315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RİSKLİ YAPI FAALİYETLERİ</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 </a:t>
            </a:r>
            <a:r>
              <a:rPr kumimoji="0" lang="tr-TR"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(Genel İcmal  2013-2022 (Eylül)</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sp>
        <p:nvSpPr>
          <p:cNvPr id="10" name="Dikdörtgen 9"/>
          <p:cNvSpPr/>
          <p:nvPr/>
        </p:nvSpPr>
        <p:spPr>
          <a:xfrm>
            <a:off x="2454323" y="1732128"/>
            <a:ext cx="7560000" cy="289310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8" name="Dikdörtgen 7"/>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Arial" panose="020B0604020202020204" pitchFamily="34" charset="0"/>
              </a:rPr>
              <a:t>NUSAYBİN  KENTSEL DÖNÜŞÜM AŞAMALARI</a:t>
            </a:r>
          </a:p>
        </p:txBody>
      </p:sp>
      <p:sp>
        <p:nvSpPr>
          <p:cNvPr id="16" name="Dikdörtgen 15"/>
          <p:cNvSpPr/>
          <p:nvPr/>
        </p:nvSpPr>
        <p:spPr>
          <a:xfrm>
            <a:off x="1554322" y="3530413"/>
            <a:ext cx="9533140" cy="36933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6" name="Metin kutusu 25"/>
          <p:cNvSpPr txBox="1"/>
          <p:nvPr/>
        </p:nvSpPr>
        <p:spPr>
          <a:xfrm>
            <a:off x="2830303" y="1993501"/>
            <a:ext cx="259951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KENTSEL DÖNÜŞÜM ÖNCESİ </a:t>
            </a:r>
          </a:p>
        </p:txBody>
      </p:sp>
      <p:sp>
        <p:nvSpPr>
          <p:cNvPr id="27" name="Metin kutusu 26"/>
          <p:cNvSpPr txBox="1"/>
          <p:nvPr/>
        </p:nvSpPr>
        <p:spPr>
          <a:xfrm>
            <a:off x="6823458" y="1972600"/>
            <a:ext cx="286445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052F61">
                    <a:lumMod val="50000"/>
                  </a:srgbClr>
                </a:solidFill>
                <a:effectLst/>
                <a:uLnTx/>
                <a:uFillTx/>
                <a:latin typeface="Calibri" pitchFamily="34" charset="0"/>
                <a:ea typeface="+mn-ea"/>
                <a:cs typeface="Calibri" pitchFamily="34" charset="0"/>
              </a:rPr>
              <a:t>KENTSEL DÖNÜŞÜM SONRASI</a:t>
            </a:r>
          </a:p>
        </p:txBody>
      </p:sp>
      <p:pic>
        <p:nvPicPr>
          <p:cNvPr id="28" name="Resim 2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635683" y="2311154"/>
            <a:ext cx="3240000" cy="2160000"/>
          </a:xfrm>
          <a:prstGeom prst="rect">
            <a:avLst/>
          </a:prstGeom>
        </p:spPr>
      </p:pic>
      <p:pic>
        <p:nvPicPr>
          <p:cNvPr id="29" name="Resim 28"/>
          <p:cNvPicPr>
            <a:picLocks/>
          </p:cNvPicPr>
          <p:nvPr/>
        </p:nvPicPr>
        <p:blipFill>
          <a:blip r:embed="rId5">
            <a:extLst>
              <a:ext uri="{28A0092B-C50C-407E-A947-70E740481C1C}">
                <a14:useLocalDpi xmlns:a14="http://schemas.microsoft.com/office/drawing/2010/main" val="0"/>
              </a:ext>
            </a:extLst>
          </a:blip>
          <a:stretch>
            <a:fillRect/>
          </a:stretch>
        </p:blipFill>
        <p:spPr>
          <a:xfrm>
            <a:off x="2568914" y="2311154"/>
            <a:ext cx="3240000" cy="2160000"/>
          </a:xfrm>
          <a:prstGeom prst="rect">
            <a:avLst/>
          </a:prstGeom>
        </p:spPr>
      </p:pic>
    </p:spTree>
    <p:extLst>
      <p:ext uri="{BB962C8B-B14F-4D97-AF65-F5344CB8AC3E}">
        <p14:creationId xmlns:p14="http://schemas.microsoft.com/office/powerpoint/2010/main" val="3389988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RİSKLİ YAPI FAALİYETLERİ</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 </a:t>
            </a:r>
            <a:r>
              <a:rPr kumimoji="0" lang="tr-TR"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(Genel İcmal  2013-2022 (Eylül)</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sp>
        <p:nvSpPr>
          <p:cNvPr id="10" name="Dikdörtgen 9"/>
          <p:cNvSpPr/>
          <p:nvPr/>
        </p:nvSpPr>
        <p:spPr>
          <a:xfrm>
            <a:off x="2454323" y="1732128"/>
            <a:ext cx="7560000" cy="289310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8" name="Dikdörtgen 7"/>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Arial" panose="020B0604020202020204" pitchFamily="34" charset="0"/>
              </a:rPr>
              <a:t>NUSAYBİN  KENTSEL DÖNÜŞÜM AŞAMALARI</a:t>
            </a:r>
          </a:p>
        </p:txBody>
      </p:sp>
      <p:sp>
        <p:nvSpPr>
          <p:cNvPr id="16" name="Dikdörtgen 15"/>
          <p:cNvSpPr/>
          <p:nvPr/>
        </p:nvSpPr>
        <p:spPr>
          <a:xfrm>
            <a:off x="1554322" y="3530413"/>
            <a:ext cx="9533140" cy="36933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6" name="Metin kutusu 25"/>
          <p:cNvSpPr txBox="1"/>
          <p:nvPr/>
        </p:nvSpPr>
        <p:spPr>
          <a:xfrm>
            <a:off x="2830303" y="1993501"/>
            <a:ext cx="259951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KENTSEL DÖNÜŞÜM ÖNCESİ </a:t>
            </a:r>
          </a:p>
        </p:txBody>
      </p:sp>
      <p:sp>
        <p:nvSpPr>
          <p:cNvPr id="27" name="Metin kutusu 26"/>
          <p:cNvSpPr txBox="1"/>
          <p:nvPr/>
        </p:nvSpPr>
        <p:spPr>
          <a:xfrm>
            <a:off x="6823458" y="1972600"/>
            <a:ext cx="286445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052F61">
                    <a:lumMod val="50000"/>
                  </a:srgbClr>
                </a:solidFill>
                <a:effectLst/>
                <a:uLnTx/>
                <a:uFillTx/>
                <a:latin typeface="Calibri" pitchFamily="34" charset="0"/>
                <a:ea typeface="+mn-ea"/>
                <a:cs typeface="Calibri" pitchFamily="34" charset="0"/>
              </a:rPr>
              <a:t>KENTSEL DÖNÜŞÜM SONRASI</a:t>
            </a:r>
          </a:p>
        </p:txBody>
      </p:sp>
      <p:pic>
        <p:nvPicPr>
          <p:cNvPr id="13" name="Resim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568082" y="2311154"/>
            <a:ext cx="3240000" cy="2160000"/>
          </a:xfrm>
          <a:prstGeom prst="rect">
            <a:avLst/>
          </a:prstGeom>
        </p:spPr>
      </p:pic>
      <p:pic>
        <p:nvPicPr>
          <p:cNvPr id="14" name="Resim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635683" y="2332055"/>
            <a:ext cx="3240000" cy="2160000"/>
          </a:xfrm>
          <a:prstGeom prst="rect">
            <a:avLst/>
          </a:prstGeom>
        </p:spPr>
      </p:pic>
    </p:spTree>
    <p:extLst>
      <p:ext uri="{BB962C8B-B14F-4D97-AF65-F5344CB8AC3E}">
        <p14:creationId xmlns:p14="http://schemas.microsoft.com/office/powerpoint/2010/main" val="3755271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RİSKLİ YAPI FAALİYETLERİ</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 </a:t>
            </a:r>
            <a:r>
              <a:rPr kumimoji="0" lang="tr-TR"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(Genel İcmal  2013-2022 (Eylül)</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sp>
        <p:nvSpPr>
          <p:cNvPr id="10" name="Dikdörtgen 9"/>
          <p:cNvSpPr/>
          <p:nvPr/>
        </p:nvSpPr>
        <p:spPr>
          <a:xfrm>
            <a:off x="2454323" y="1732128"/>
            <a:ext cx="7560000" cy="34163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alanda bulunan yapı sayısı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10.864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alanda bulunan bağımsız bölüm sayısı 		: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23.560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alanda yıkılan toplam yapı sayısı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3.730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alanda yıkılan toplam bağımsız bölüm sayısı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6.503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alanda yapılan toplam yapı sayısı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334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alanda yapılan toplam konut sayısı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5.051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alanda yapılan toplam işyeri sayısı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514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alanda yapılan toplam okul sayısı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alanda yapılan toplam Cami sayısı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alanda yapılan toplam taziye evi sayısı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Riskli alanda yapılan toplam bağımsız bölüm sayısı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5.580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Yapımı tamamlanan İş Merkezindeki İşyeri sayısı		: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 adet</a:t>
            </a:r>
          </a:p>
        </p:txBody>
      </p:sp>
      <p:sp>
        <p:nvSpPr>
          <p:cNvPr id="8" name="Dikdörtgen 7"/>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NUSAYBİN  RİSKLİ ALAN GENEL BİLGİLERİ</a:t>
            </a:r>
          </a:p>
        </p:txBody>
      </p:sp>
      <p:sp>
        <p:nvSpPr>
          <p:cNvPr id="16" name="Dikdörtgen 15"/>
          <p:cNvSpPr/>
          <p:nvPr/>
        </p:nvSpPr>
        <p:spPr>
          <a:xfrm>
            <a:off x="1554322" y="3530413"/>
            <a:ext cx="9533140" cy="36933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43489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RİSKLİ YAPI FAALİYETLERİ</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 </a:t>
            </a:r>
            <a:r>
              <a:rPr kumimoji="0" lang="tr-TR"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(Genel İcmal  2013-2022 (Eylül)</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sp>
        <p:nvSpPr>
          <p:cNvPr id="8" name="Dikdörtgen 7"/>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w Cen MT" panose="020B0602020104020603" pitchFamily="34" charset="0"/>
                <a:ea typeface="Times New Roman"/>
                <a:cs typeface="Times New Roman"/>
              </a:rPr>
              <a:t>İLİMİZDE NUSAYBİN İLÇESİ 52</a:t>
            </a:r>
            <a:r>
              <a:rPr kumimoji="0" lang="tr-TR" sz="2000" b="1" i="0" u="none" strike="noStrike" kern="1200" cap="none" spc="0" normalizeH="0" noProof="0" dirty="0">
                <a:ln>
                  <a:noFill/>
                </a:ln>
                <a:solidFill>
                  <a:prstClr val="black"/>
                </a:solidFill>
                <a:effectLst/>
                <a:uLnTx/>
                <a:uFillTx/>
                <a:latin typeface="Tw Cen MT" panose="020B0602020104020603" pitchFamily="34" charset="0"/>
                <a:ea typeface="Times New Roman"/>
                <a:cs typeface="Times New Roman"/>
              </a:rPr>
              <a:t> ADET İŞMERKEZİ GÖRSELLERİ</a:t>
            </a:r>
            <a:endParaRPr kumimoji="0" lang="tr-TR" sz="2000" b="1" i="0" u="none" strike="noStrike" kern="1200" cap="none" spc="0" normalizeH="0" baseline="0" noProof="0" dirty="0">
              <a:ln>
                <a:noFill/>
              </a:ln>
              <a:solidFill>
                <a:prstClr val="black"/>
              </a:solidFill>
              <a:effectLst/>
              <a:uLnTx/>
              <a:uFillTx/>
              <a:latin typeface="Tw Cen MT" panose="020B0602020104020603" pitchFamily="34" charset="0"/>
              <a:ea typeface="Times New Roman"/>
              <a:cs typeface="Times New Roman"/>
            </a:endParaRPr>
          </a:p>
        </p:txBody>
      </p:sp>
      <p:sp>
        <p:nvSpPr>
          <p:cNvPr id="16" name="Dikdörtgen 15"/>
          <p:cNvSpPr/>
          <p:nvPr/>
        </p:nvSpPr>
        <p:spPr>
          <a:xfrm>
            <a:off x="1554322" y="3530413"/>
            <a:ext cx="9533140" cy="36933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278" y="1949921"/>
            <a:ext cx="4925794" cy="3792071"/>
          </a:xfrm>
          <a:prstGeom prst="rect">
            <a:avLst/>
          </a:prstGeom>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0116" y="1949921"/>
            <a:ext cx="4853140" cy="3792071"/>
          </a:xfrm>
          <a:prstGeom prst="rect">
            <a:avLst/>
          </a:prstGeom>
        </p:spPr>
      </p:pic>
    </p:spTree>
    <p:extLst>
      <p:ext uri="{BB962C8B-B14F-4D97-AF65-F5344CB8AC3E}">
        <p14:creationId xmlns:p14="http://schemas.microsoft.com/office/powerpoint/2010/main" val="1946636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RİSKLİ YAPI FAALİYETLERİ</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 </a:t>
            </a:r>
            <a:r>
              <a:rPr kumimoji="0" lang="tr-TR"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(Genel İcmal  2013-2022 (Eylül)</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sp>
        <p:nvSpPr>
          <p:cNvPr id="8" name="Dikdörtgen 7"/>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w Cen MT" panose="020B0602020104020603" pitchFamily="34" charset="0"/>
                <a:ea typeface="Times New Roman"/>
                <a:cs typeface="Times New Roman"/>
              </a:rPr>
              <a:t>İLİMİZDE NUSAYBİN İLÇESİ 52</a:t>
            </a:r>
            <a:r>
              <a:rPr kumimoji="0" lang="tr-TR" sz="2000" b="1" i="0" u="none" strike="noStrike" kern="1200" cap="none" spc="0" normalizeH="0" noProof="0" dirty="0">
                <a:ln>
                  <a:noFill/>
                </a:ln>
                <a:solidFill>
                  <a:prstClr val="black"/>
                </a:solidFill>
                <a:effectLst/>
                <a:uLnTx/>
                <a:uFillTx/>
                <a:latin typeface="Tw Cen MT" panose="020B0602020104020603" pitchFamily="34" charset="0"/>
                <a:ea typeface="Times New Roman"/>
                <a:cs typeface="Times New Roman"/>
              </a:rPr>
              <a:t> ADET İŞMERKEZİ</a:t>
            </a:r>
            <a:endParaRPr kumimoji="0" lang="tr-TR" sz="2000" b="1" i="0" u="none" strike="noStrike" kern="1200" cap="none" spc="0" normalizeH="0" baseline="0" noProof="0" dirty="0">
              <a:ln>
                <a:noFill/>
              </a:ln>
              <a:solidFill>
                <a:prstClr val="black"/>
              </a:solidFill>
              <a:effectLst/>
              <a:uLnTx/>
              <a:uFillTx/>
              <a:latin typeface="Tw Cen MT" panose="020B0602020104020603" pitchFamily="34" charset="0"/>
              <a:ea typeface="Times New Roman"/>
              <a:cs typeface="Times New Roman"/>
            </a:endParaRPr>
          </a:p>
        </p:txBody>
      </p:sp>
      <p:sp>
        <p:nvSpPr>
          <p:cNvPr id="16" name="Dikdörtgen 15"/>
          <p:cNvSpPr/>
          <p:nvPr/>
        </p:nvSpPr>
        <p:spPr>
          <a:xfrm>
            <a:off x="1554322" y="3530413"/>
            <a:ext cx="9533140" cy="36933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Dikdörtgen 9"/>
          <p:cNvSpPr/>
          <p:nvPr/>
        </p:nvSpPr>
        <p:spPr>
          <a:xfrm>
            <a:off x="2454322" y="2316666"/>
            <a:ext cx="7560000" cy="25853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TOKİ BAŞKANLIĞI’NCA İlimiz Nusaybin İlçesin ihalesi</a:t>
            </a:r>
            <a:r>
              <a:rPr kumimoji="0" lang="tr-TR"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yapılan ve geçici kabulü yapılarak Müdürlüğümüzce teslim alınan 52 adet dükkanlı </a:t>
            </a:r>
            <a:r>
              <a:rPr kumimoji="0" lang="tr-TR"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İşmerkezi</a:t>
            </a:r>
            <a:r>
              <a:rPr kumimoji="0" lang="tr-TR"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ile ilgili olarak Müdürlüğümüzce hak sahipliği tespit çalışmaları devam etmekte olup, hak sahiplerine dağıtımı yapılacaktır.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Yapımı </a:t>
            </a:r>
            <a:r>
              <a:rPr lang="tr-TR" dirty="0">
                <a:solidFill>
                  <a:prstClr val="black"/>
                </a:solidFill>
                <a:latin typeface="Times New Roman" panose="02020603050405020304" pitchFamily="18" charset="0"/>
                <a:cs typeface="Times New Roman" panose="02020603050405020304" pitchFamily="18" charset="0"/>
              </a:rPr>
              <a:t>tamamlanan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İş Merkezindeki İşyeri sayısı		: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 adet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Toplam Proje Alanı							:	5.360 m2</a:t>
            </a:r>
          </a:p>
          <a:p>
            <a:pPr marL="0" marR="0" lvl="0" indent="0" algn="just" defTabSz="457200" rtl="0" eaLnBrk="1" fontAlgn="auto" latinLnBrk="0" hangingPunct="1">
              <a:lnSpc>
                <a:spcPct val="100000"/>
              </a:lnSpc>
              <a:spcBef>
                <a:spcPts val="0"/>
              </a:spcBef>
              <a:spcAft>
                <a:spcPts val="0"/>
              </a:spcAft>
              <a:buClrTx/>
              <a:buSzTx/>
              <a:buFontTx/>
              <a:buNone/>
              <a:tabLst/>
              <a:defRPr/>
            </a:pPr>
            <a:r>
              <a:rPr lang="tr-TR" b="1" dirty="0">
                <a:solidFill>
                  <a:prstClr val="black"/>
                </a:solidFill>
                <a:latin typeface="Times New Roman" panose="02020603050405020304" pitchFamily="18" charset="0"/>
                <a:cs typeface="Times New Roman" panose="02020603050405020304" pitchFamily="18" charset="0"/>
              </a:rPr>
              <a:t>Toplam İnşaat Alanı							:	6.642,72 m2</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Satılabilir İşyeri Alanı							:	4.203,21</a:t>
            </a:r>
            <a:r>
              <a:rPr kumimoji="0" lang="tr-TR" sz="1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m2</a:t>
            </a: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76505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RİSKLİ YAPI FAALİYETLERİ</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 </a:t>
            </a:r>
            <a:r>
              <a:rPr kumimoji="0" lang="tr-TR"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(Genel İcmal  2013-2022 (Eylül)</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sp>
        <p:nvSpPr>
          <p:cNvPr id="10" name="Dikdörtgen 9"/>
          <p:cNvSpPr/>
          <p:nvPr/>
        </p:nvSpPr>
        <p:spPr>
          <a:xfrm>
            <a:off x="2454322" y="2114641"/>
            <a:ext cx="7560000" cy="160043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1-Midyat ,  Acırlı, Budaklı ve Ortaçarşı Mahalleleri. K.D.G.A.				:25 ha</a:t>
            </a: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2-Dargeçit , </a:t>
            </a:r>
            <a:r>
              <a:rPr kumimoji="0" lang="tr-TR"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Kumdere</a:t>
            </a: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Mahallesi  K.D.G.A.     						:19,22 ha</a:t>
            </a: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Midyat ,  Acırlı, Akçakaya, Bağlar, Işıklar ve Ulucami Mahallesi K.D.G.A.	:49,88 ha</a:t>
            </a: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Artuklu , Acar, Nur, Yalım Mahalleleri K.D.G.A						:37,23 ha</a:t>
            </a:r>
          </a:p>
        </p:txBody>
      </p:sp>
      <p:sp>
        <p:nvSpPr>
          <p:cNvPr id="8" name="Dikdörtgen 7"/>
          <p:cNvSpPr/>
          <p:nvPr/>
        </p:nvSpPr>
        <p:spPr>
          <a:xfrm>
            <a:off x="2454322" y="1072144"/>
            <a:ext cx="756000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w Cen MT" panose="020B0602020104020603" pitchFamily="34" charset="0"/>
                <a:ea typeface="Times New Roman"/>
                <a:cs typeface="Times New Roman"/>
              </a:rPr>
              <a:t>İLİMİZDE KENTSEL DÖNÜŞÜM VE GELİŞİM (KDGPA)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w Cen MT" panose="020B0602020104020603" pitchFamily="34" charset="0"/>
                <a:ea typeface="Times New Roman"/>
                <a:cs typeface="Times New Roman"/>
              </a:rPr>
              <a:t>ALANLARI</a:t>
            </a:r>
          </a:p>
        </p:txBody>
      </p:sp>
      <p:sp>
        <p:nvSpPr>
          <p:cNvPr id="16" name="Dikdörtgen 15"/>
          <p:cNvSpPr/>
          <p:nvPr/>
        </p:nvSpPr>
        <p:spPr>
          <a:xfrm>
            <a:off x="1554322" y="3530413"/>
            <a:ext cx="9533140" cy="36933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78768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RİSKLİ YAPI FAALİYETLERİ</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 </a:t>
            </a:r>
            <a:r>
              <a:rPr kumimoji="0" lang="tr-TR"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(Genel İcmal  2013-2022 (Eylül)</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sp>
        <p:nvSpPr>
          <p:cNvPr id="10" name="Dikdörtgen 9"/>
          <p:cNvSpPr/>
          <p:nvPr/>
        </p:nvSpPr>
        <p:spPr>
          <a:xfrm>
            <a:off x="2454323" y="1732128"/>
            <a:ext cx="7560000" cy="280076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Nusaybin ,  Akçatarla, Çağlar ve Çatalözü Mahalleleri R.Y. Alanı 	430,30 ha</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Midyat ,  Ortaçarşı Mahallesi R.Y. Alanı 						  23,39 ha</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Midyat ,  Ortaçarşı </a:t>
            </a:r>
            <a:r>
              <a:rPr kumimoji="0" lang="tr-TR"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Mahallesi</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R.Y. Alanı (Köşk Meydanı)			    0,80 ha</a:t>
            </a:r>
          </a:p>
          <a:p>
            <a:pPr marR="0" lvl="0" algn="l" defTabSz="457200" rtl="0" eaLnBrk="1" fontAlgn="t" latinLnBrk="0" hangingPunct="1">
              <a:lnSpc>
                <a:spcPct val="100000"/>
              </a:lnSpc>
              <a:spcBef>
                <a:spcPts val="0"/>
              </a:spcBef>
              <a:spcAft>
                <a:spcPts val="0"/>
              </a:spcAft>
              <a:buClrTx/>
              <a:buSzTx/>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Midyat ,  Yeni Mahallesi R.Y. Alanı 						    0,13 ha</a:t>
            </a:r>
          </a:p>
          <a:p>
            <a:pPr marR="0" lvl="0" algn="l" defTabSz="457200" rtl="0" eaLnBrk="1" fontAlgn="t" latinLnBrk="0" hangingPunct="1">
              <a:lnSpc>
                <a:spcPct val="100000"/>
              </a:lnSpc>
              <a:spcBef>
                <a:spcPts val="0"/>
              </a:spcBef>
              <a:spcAft>
                <a:spcPts val="0"/>
              </a:spcAft>
              <a:buClrTx/>
              <a:buSzTx/>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Midyat,</a:t>
            </a:r>
            <a:r>
              <a:rPr kumimoji="0" lang="tr-TR" sz="1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Yeni Mahalle (Kültür Merkezi) ve </a:t>
            </a:r>
          </a:p>
          <a:p>
            <a:pPr marR="0" lvl="0" algn="l" defTabSz="457200" rtl="0" eaLnBrk="1" fontAlgn="t" latinLnBrk="0" hangingPunct="1">
              <a:lnSpc>
                <a:spcPct val="100000"/>
              </a:lnSpc>
              <a:spcBef>
                <a:spcPts val="0"/>
              </a:spcBef>
              <a:spcAft>
                <a:spcPts val="0"/>
              </a:spcAft>
              <a:buClrTx/>
              <a:buSzTx/>
              <a:tabLst/>
              <a:defRPr/>
            </a:pPr>
            <a:r>
              <a:rPr lang="tr-TR" sz="1600" noProof="0" dirty="0">
                <a:solidFill>
                  <a:prstClr val="black"/>
                </a:solidFill>
                <a:latin typeface="Times New Roman" panose="02020603050405020304" pitchFamily="18" charset="0"/>
                <a:cs typeface="Times New Roman" panose="02020603050405020304" pitchFamily="18" charset="0"/>
              </a:rPr>
              <a:t>     </a:t>
            </a:r>
            <a:r>
              <a:rPr kumimoji="0" lang="tr-TR" sz="1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Ortaçarşı</a:t>
            </a:r>
            <a:r>
              <a:rPr kumimoji="0" lang="tr-TR" sz="1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Mahallesi(Jandarma Ormanı						    5,43 ha</a:t>
            </a:r>
            <a:endPar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Artuklu , Acar Mahallesi R.Y. Alanı 						    2,12 ha</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Artuklu , Akbağ Mahallesi R.Y. Alanı 						  39,25 ha</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Kızıltepe , Acar, Yenikent Mahalleleri R.Y. Alanı 				  26,40 ha</a:t>
            </a:r>
          </a:p>
          <a:p>
            <a:pPr marL="0" marR="0" lvl="0" indent="0" algn="l" defTabSz="457200" rtl="0" eaLnBrk="1" fontAlgn="t" latinLnBrk="0" hangingPunct="1">
              <a:lnSpc>
                <a:spcPct val="100000"/>
              </a:lnSpc>
              <a:spcBef>
                <a:spcPts val="0"/>
              </a:spcBef>
              <a:spcAft>
                <a:spcPts val="0"/>
              </a:spcAft>
              <a:buClrTx/>
              <a:buSzTx/>
              <a:buFontTx/>
              <a:buNone/>
              <a:tabLst/>
              <a:defRPr/>
            </a:pPr>
            <a:r>
              <a:rPr lang="tr-TR" sz="1600" dirty="0">
                <a:solidFill>
                  <a:prstClr val="black"/>
                </a:solidFill>
                <a:latin typeface="Times New Roman" panose="02020603050405020304" pitchFamily="18" charset="0"/>
                <a:cs typeface="Times New Roman" panose="02020603050405020304" pitchFamily="18" charset="0"/>
              </a:rPr>
              <a:t>9</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Yeşilli , Gül ve Tepebaşı Mahalleleri R.Y. Alanı 			             2,65 ha</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Yeşilli , Gül ve Tepebaşı Mahalleleri R.Y. Alanı 				    3,95 ha</a:t>
            </a:r>
            <a:endPar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Dikdörtgen 7"/>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İLİMİZDE REZERV YAPI ALANI İLAN EDİLEN YERLER</a:t>
            </a:r>
          </a:p>
        </p:txBody>
      </p:sp>
      <p:sp>
        <p:nvSpPr>
          <p:cNvPr id="16" name="Dikdörtgen 15"/>
          <p:cNvSpPr/>
          <p:nvPr/>
        </p:nvSpPr>
        <p:spPr>
          <a:xfrm>
            <a:off x="1554322" y="3530413"/>
            <a:ext cx="9533140" cy="36933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30268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26"/>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ALTYAPI VE KENTSEL DÖNÜŞÜM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RİSKLİ YAPI FAALİYETLERİ</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 </a:t>
            </a:r>
            <a:r>
              <a:rPr kumimoji="0" lang="tr-TR"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(Genel İcmal  2013-2022 (Eylül)</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sp>
        <p:nvSpPr>
          <p:cNvPr id="10" name="Dikdörtgen 9"/>
          <p:cNvSpPr/>
          <p:nvPr/>
        </p:nvSpPr>
        <p:spPr>
          <a:xfrm>
            <a:off x="2186462" y="1732128"/>
            <a:ext cx="8131820" cy="440120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Dikdörtgen 7"/>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İL GENELİ RİSKLİ ALAN VE REZERV ALANI GÖSTERİR KROKİ</a:t>
            </a:r>
          </a:p>
        </p:txBody>
      </p:sp>
      <p:sp>
        <p:nvSpPr>
          <p:cNvPr id="16" name="Dikdörtgen 15"/>
          <p:cNvSpPr/>
          <p:nvPr/>
        </p:nvSpPr>
        <p:spPr>
          <a:xfrm>
            <a:off x="1554322" y="3530413"/>
            <a:ext cx="9533140" cy="36933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311590" y="1871474"/>
            <a:ext cx="2520000" cy="18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965520" y="1878478"/>
            <a:ext cx="2520000" cy="1800000"/>
          </a:xfrm>
          <a:prstGeom prst="rect">
            <a:avLst/>
          </a:prstGeom>
        </p:spPr>
      </p:pic>
      <p:pic>
        <p:nvPicPr>
          <p:cNvPr id="13" name="Resim 1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288082" y="4027666"/>
            <a:ext cx="2520000" cy="1800000"/>
          </a:xfrm>
          <a:prstGeom prst="rect">
            <a:avLst/>
          </a:prstGeom>
        </p:spPr>
      </p:pic>
      <p:pic>
        <p:nvPicPr>
          <p:cNvPr id="14" name="Resim 1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709437" y="4032713"/>
            <a:ext cx="2520000" cy="1800000"/>
          </a:xfrm>
          <a:prstGeom prst="rect">
            <a:avLst/>
          </a:prstGeom>
        </p:spPr>
      </p:pic>
      <p:pic>
        <p:nvPicPr>
          <p:cNvPr id="15" name="Resim 14"/>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619450" y="1871474"/>
            <a:ext cx="2520000" cy="1800000"/>
          </a:xfrm>
          <a:prstGeom prst="rect">
            <a:avLst/>
          </a:prstGeom>
        </p:spPr>
      </p:pic>
      <p:sp>
        <p:nvSpPr>
          <p:cNvPr id="17" name="Dikdörtgen 16"/>
          <p:cNvSpPr/>
          <p:nvPr/>
        </p:nvSpPr>
        <p:spPr>
          <a:xfrm>
            <a:off x="2201342" y="3696951"/>
            <a:ext cx="2764178"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black"/>
                </a:solidFill>
                <a:effectLst/>
                <a:uLnTx/>
                <a:uFillTx/>
                <a:latin typeface="Century Gothic" panose="020B0502020202020204"/>
                <a:ea typeface="+mn-ea"/>
                <a:cs typeface="Times New Roman" pitchFamily="18" charset="0"/>
              </a:rPr>
              <a:t>ARTUKLU RİSKLİ ALAN , REZERV YAPI ALANI VE KDGPA</a:t>
            </a:r>
          </a:p>
        </p:txBody>
      </p:sp>
      <p:sp>
        <p:nvSpPr>
          <p:cNvPr id="19" name="Dikdörtgen 18"/>
          <p:cNvSpPr/>
          <p:nvPr/>
        </p:nvSpPr>
        <p:spPr>
          <a:xfrm>
            <a:off x="4877723" y="3691673"/>
            <a:ext cx="2764178"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KIZILTEPE REZERV YAPI ALANI İLAN EDİLEN YER</a:t>
            </a:r>
          </a:p>
        </p:txBody>
      </p:sp>
      <p:sp>
        <p:nvSpPr>
          <p:cNvPr id="20" name="Dikdörtgen 19"/>
          <p:cNvSpPr/>
          <p:nvPr/>
        </p:nvSpPr>
        <p:spPr>
          <a:xfrm>
            <a:off x="7519273" y="3689348"/>
            <a:ext cx="2764178"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YEŞİLLİ RİSKLİ ALAN VE REZERV YAPI ALANI</a:t>
            </a:r>
          </a:p>
        </p:txBody>
      </p:sp>
      <p:sp>
        <p:nvSpPr>
          <p:cNvPr id="21" name="Dikdörtgen 20"/>
          <p:cNvSpPr/>
          <p:nvPr/>
        </p:nvSpPr>
        <p:spPr>
          <a:xfrm>
            <a:off x="3088740" y="5872777"/>
            <a:ext cx="2918683"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black"/>
                </a:solidFill>
                <a:effectLst/>
                <a:uLnTx/>
                <a:uFillTx/>
                <a:latin typeface="Century Gothic" panose="020B0502020202020204"/>
                <a:ea typeface="+mn-ea"/>
                <a:cs typeface="Times New Roman" pitchFamily="18" charset="0"/>
              </a:rPr>
              <a:t>NUSAYBİN RİSKLİ ALAN , REZERV YAPI ALANI </a:t>
            </a:r>
          </a:p>
        </p:txBody>
      </p:sp>
      <p:sp>
        <p:nvSpPr>
          <p:cNvPr id="22" name="Dikdörtgen 21"/>
          <p:cNvSpPr/>
          <p:nvPr/>
        </p:nvSpPr>
        <p:spPr>
          <a:xfrm>
            <a:off x="6510095" y="5870442"/>
            <a:ext cx="2918683"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black"/>
                </a:solidFill>
                <a:effectLst/>
                <a:uLnTx/>
                <a:uFillTx/>
                <a:latin typeface="Century Gothic" panose="020B0502020202020204"/>
                <a:ea typeface="+mn-ea"/>
                <a:cs typeface="Times New Roman" pitchFamily="18" charset="0"/>
              </a:rPr>
              <a:t>MİDYAT RİSKLİ ALAN , REZERV YAPI ALANI VE KDGPA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black"/>
                </a:solidFill>
                <a:effectLst/>
                <a:uLnTx/>
                <a:uFillTx/>
                <a:latin typeface="Century Gothic" panose="020B0502020202020204"/>
                <a:ea typeface="+mn-ea"/>
                <a:cs typeface="Times New Roman" pitchFamily="18" charset="0"/>
              </a:rPr>
              <a:t> </a:t>
            </a:r>
          </a:p>
        </p:txBody>
      </p:sp>
    </p:spTree>
    <p:extLst>
      <p:ext uri="{BB962C8B-B14F-4D97-AF65-F5344CB8AC3E}">
        <p14:creationId xmlns:p14="http://schemas.microsoft.com/office/powerpoint/2010/main" val="189087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3" name="Dikdörtgen 2"/>
          <p:cNvSpPr/>
          <p:nvPr/>
        </p:nvSpPr>
        <p:spPr>
          <a:xfrm>
            <a:off x="2579450" y="1058692"/>
            <a:ext cx="7200000" cy="504433"/>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İL MÜDÜRLÜĞÜMÜZ</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591" y="2165684"/>
            <a:ext cx="5452449" cy="4086333"/>
          </a:xfrm>
          <a:prstGeom prst="rect">
            <a:avLst/>
          </a:prstGeom>
          <a:ln>
            <a:noFill/>
          </a:ln>
          <a:effectLst>
            <a:outerShdw blurRad="190500" algn="tl" rotWithShape="0">
              <a:srgbClr val="000000">
                <a:alpha val="70000"/>
              </a:srgbClr>
            </a:outerShdw>
          </a:effectLst>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3798" y="2165684"/>
            <a:ext cx="5663665" cy="40762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08140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İMAR VE PLANLAMA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3960000"/>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rPr>
              <a:t>İMAR VE PLANLAMA </a:t>
            </a: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ŞUBE MÜDÜRLÜĞÜ</a:t>
            </a: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Tree>
    <p:extLst>
      <p:ext uri="{BB962C8B-B14F-4D97-AF65-F5344CB8AC3E}">
        <p14:creationId xmlns:p14="http://schemas.microsoft.com/office/powerpoint/2010/main" val="1603770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İMAR VE PLANLAMA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MARDİN İLİ İMAR DURUMU</a:t>
            </a:r>
          </a:p>
        </p:txBody>
      </p:sp>
      <p:sp>
        <p:nvSpPr>
          <p:cNvPr id="8" name="Dikdörtgen 7"/>
          <p:cNvSpPr/>
          <p:nvPr/>
        </p:nvSpPr>
        <p:spPr>
          <a:xfrm>
            <a:off x="2454322" y="1780253"/>
            <a:ext cx="7560000" cy="477053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İlimiz, 2012 yılında yayımlanan 6360 sayılı </a:t>
            </a:r>
            <a:r>
              <a:rPr kumimoji="0" lang="tr-TR"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 Dört İlde Büyükşehir Belediyesi ve Yirmi Yedi İlçe Kurulması İle Bazı Kanun ve Kanun Hükmünde Kararnamelerde Değişiklik Yapılmasına Dair Kanun’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ile resmi olarak ‘Büyükşehir’ olma statüsü kazanmış olup 2014 yılında da fiili olarak  kurum ve kuruluşların yasal ve yönetsel çerçeveye dayalı olarak yetki, görev dağılımında  değişiklikler olmuştur.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İl idari sınırları içerisinde on ilçe (Artuklu, Midyat, Nusaybin, Kızıltepe, Ömerli, Savur, Mazıdağı, Yeşilli, Dargeçit, Derik) bulunmaktadır.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Artuklu</a:t>
            </a:r>
            <a:r>
              <a:rPr lang="tr-TR" sz="1600" noProof="0" dirty="0">
                <a:solidFill>
                  <a:prstClr val="black"/>
                </a:solidFill>
                <a:latin typeface="Times New Roman" panose="02020603050405020304" pitchFamily="18" charset="0"/>
                <a:cs typeface="Times New Roman" panose="02020603050405020304" pitchFamily="18" charset="0"/>
              </a:rPr>
              <a:t> İlçesinde,</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06/09/2022 tarih ve 2013/85 sayılı Mülga  Belediye Meclisi onaylı 1/1000 ölçekli Artuklu  İlave-Revizyon Uygulama İmar Planı kullanılmaktadır.</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defTabSz="457200">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Kızıltepe </a:t>
            </a:r>
            <a:r>
              <a:rPr lang="tr-TR" sz="1600" dirty="0">
                <a:solidFill>
                  <a:prstClr val="black"/>
                </a:solidFill>
                <a:latin typeface="Times New Roman" panose="02020603050405020304" pitchFamily="18" charset="0"/>
                <a:cs typeface="Times New Roman" panose="02020603050405020304" pitchFamily="18" charset="0"/>
              </a:rPr>
              <a:t>İlçesinde,</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18/12/2018 tarih ve 634 sayılı Encümen Kararı onaylı 1/5000 Ölçekli Kızıltepe  İlave-Revizyon Nazım İmar Planı ve 1/1000 Ölçekli Kızıltepe  İlave-Revizyon Uygulama imar planları kullanılmaktadır.</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defTabSz="457200">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Nusaybin </a:t>
            </a:r>
            <a:r>
              <a:rPr lang="tr-TR" sz="1600" dirty="0">
                <a:solidFill>
                  <a:prstClr val="black"/>
                </a:solidFill>
                <a:latin typeface="Times New Roman" panose="02020603050405020304" pitchFamily="18" charset="0"/>
                <a:cs typeface="Times New Roman" panose="02020603050405020304" pitchFamily="18" charset="0"/>
              </a:rPr>
              <a:t>İlçesinde,</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25/12/2018 tarih ve 645 sayılı Encümen Kararı onaylı 1/5000 Ölçekli Nusaybin İlave-Revizyon Nazım İmar Planı ve 1/1000 Ölçekli Revizyon Uygulama İmar Planı kullanılmaktadır.</a:t>
            </a:r>
          </a:p>
        </p:txBody>
      </p:sp>
    </p:spTree>
    <p:extLst>
      <p:ext uri="{BB962C8B-B14F-4D97-AF65-F5344CB8AC3E}">
        <p14:creationId xmlns:p14="http://schemas.microsoft.com/office/powerpoint/2010/main" val="486709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İMAR VE PLANLAMA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lvl="0" algn="ctr" defTabSz="457200">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 </a:t>
            </a:r>
            <a:r>
              <a:rPr lang="tr-TR" sz="2000" b="1" dirty="0">
                <a:solidFill>
                  <a:prstClr val="black"/>
                </a:solidFill>
                <a:effectLst>
                  <a:outerShdw blurRad="38100" dist="38100" dir="2700000" algn="tl">
                    <a:srgbClr val="000000">
                      <a:alpha val="43137"/>
                    </a:srgbClr>
                  </a:outerShdw>
                </a:effectLst>
                <a:latin typeface="Tw Cen MT" panose="020B0602020104020603" pitchFamily="34" charset="0"/>
                <a:ea typeface="Times New Roman"/>
                <a:cs typeface="Times New Roman"/>
              </a:rPr>
              <a:t>MARDİN İLİ </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İMAR DURUMU</a:t>
            </a:r>
          </a:p>
        </p:txBody>
      </p:sp>
      <p:sp>
        <p:nvSpPr>
          <p:cNvPr id="8" name="Dikdörtgen 7"/>
          <p:cNvSpPr/>
          <p:nvPr/>
        </p:nvSpPr>
        <p:spPr>
          <a:xfrm>
            <a:off x="2454322" y="1780253"/>
            <a:ext cx="7560000" cy="40318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defTabSz="457200">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Midyat </a:t>
            </a:r>
            <a:r>
              <a:rPr lang="tr-TR" sz="1600" dirty="0">
                <a:solidFill>
                  <a:prstClr val="black"/>
                </a:solidFill>
                <a:latin typeface="Times New Roman" panose="02020603050405020304" pitchFamily="18" charset="0"/>
                <a:cs typeface="Times New Roman" panose="02020603050405020304" pitchFamily="18" charset="0"/>
              </a:rPr>
              <a:t>İlçesinde,</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2010 yılına ait yürürlükteki 1/5000 ölçekli Nazım ve 1/1000 ölçekli Uygulama İmar Planlarını kullanmaktadır.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defTabSz="457200">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Yeşilli</a:t>
            </a:r>
            <a:r>
              <a:rPr lang="tr-TR" sz="1600" dirty="0">
                <a:solidFill>
                  <a:prstClr val="black"/>
                </a:solidFill>
                <a:latin typeface="Times New Roman" panose="02020603050405020304" pitchFamily="18" charset="0"/>
                <a:cs typeface="Times New Roman" panose="02020603050405020304" pitchFamily="18" charset="0"/>
              </a:rPr>
              <a:t> İlçesinde,</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Derik, Mazıdağı ve Ömerli İlçelerinde 2018 ve 2019 yılına ait güncel 1/5000 ölçekli Nazım İmar Planları ile 1/1000 ölçekli Uygulama İmar Planları kullanılmaktadır.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defTabSz="457200">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Dargeçit </a:t>
            </a:r>
            <a:r>
              <a:rPr lang="tr-TR" sz="1600" dirty="0">
                <a:solidFill>
                  <a:prstClr val="black"/>
                </a:solidFill>
                <a:latin typeface="Times New Roman" panose="02020603050405020304" pitchFamily="18" charset="0"/>
                <a:cs typeface="Times New Roman" panose="02020603050405020304" pitchFamily="18" charset="0"/>
              </a:rPr>
              <a:t>İlçesinde,</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gerekçe raporunda belirtildiği üzere 2019 yılı onaylı imar planlarının kentin sorunlarını çözümler nitelikte olmadığı, donatı alanlarının yetersizliği ve özellikle imar uygulamalarında yaşanan sıkıntılar sebebiyle 2021 yılında Büyükşehir Belediye Meclisi onaylı 1/5000 Ölçekli Revizyon Nazım İmar Planı ve Dargeçit İlçe Belediye Meclisi onaylı 1/1000 ölçekli Uygulama İmar Planı ile yeniden revizyona gitmiştir.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defTabSz="457200">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Ömerli</a:t>
            </a:r>
            <a:r>
              <a:rPr lang="tr-TR" sz="1600" noProof="0" dirty="0">
                <a:solidFill>
                  <a:prstClr val="black"/>
                </a:solidFill>
                <a:latin typeface="Times New Roman" panose="02020603050405020304" pitchFamily="18" charset="0"/>
                <a:cs typeface="Times New Roman" panose="02020603050405020304" pitchFamily="18" charset="0"/>
              </a:rPr>
              <a:t>,</a:t>
            </a:r>
            <a:r>
              <a:rPr lang="tr-TR" sz="1600" dirty="0">
                <a:solidFill>
                  <a:prstClr val="black"/>
                </a:solidFill>
                <a:latin typeface="Times New Roman" panose="02020603050405020304" pitchFamily="18" charset="0"/>
                <a:cs typeface="Times New Roman" panose="02020603050405020304" pitchFamily="18" charset="0"/>
              </a:rPr>
              <a:t>Yeşilli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 Mazıdağı </a:t>
            </a:r>
            <a:r>
              <a:rPr lang="tr-TR" sz="1600" dirty="0">
                <a:solidFill>
                  <a:prstClr val="black"/>
                </a:solidFill>
                <a:latin typeface="Times New Roman" panose="02020603050405020304" pitchFamily="18" charset="0"/>
                <a:cs typeface="Times New Roman" panose="02020603050405020304" pitchFamily="18" charset="0"/>
              </a:rPr>
              <a:t>İlçeleri de</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Dargeçit  ile benzer nitelikte sorunları gerekçe göstererek imar planlarını revizyona götürme hazırlığı içerisindedir.</a:t>
            </a:r>
          </a:p>
        </p:txBody>
      </p:sp>
    </p:spTree>
    <p:extLst>
      <p:ext uri="{BB962C8B-B14F-4D97-AF65-F5344CB8AC3E}">
        <p14:creationId xmlns:p14="http://schemas.microsoft.com/office/powerpoint/2010/main" val="807366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İMAR VE PLANLAMA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10" name="Dikdörtgen 9"/>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ŞUBEMİZCE YAPILAN İŞ VE İŞLEMLER</a:t>
            </a:r>
          </a:p>
        </p:txBody>
      </p:sp>
      <p:sp>
        <p:nvSpPr>
          <p:cNvPr id="11" name="Dikdörtgen 10"/>
          <p:cNvSpPr/>
          <p:nvPr/>
        </p:nvSpPr>
        <p:spPr>
          <a:xfrm>
            <a:off x="2454321" y="1780253"/>
            <a:ext cx="7768465"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tr-TR" sz="1400" b="1" dirty="0">
                <a:latin typeface="Times New Roman" panose="02020603050405020304" pitchFamily="18" charset="0"/>
                <a:cs typeface="Times New Roman" panose="02020603050405020304" pitchFamily="18" charset="0"/>
              </a:rPr>
              <a:t>		</a:t>
            </a:r>
            <a:r>
              <a:rPr lang="tr-TR" sz="1400" b="1" u="sng" dirty="0">
                <a:latin typeface="Times New Roman" panose="02020603050405020304" pitchFamily="18" charset="0"/>
                <a:cs typeface="Times New Roman" panose="02020603050405020304" pitchFamily="18" charset="0"/>
              </a:rPr>
              <a:t>İş ve İşlemler </a:t>
            </a:r>
            <a:r>
              <a:rPr lang="tr-TR" sz="1400" b="1" dirty="0">
                <a:latin typeface="Times New Roman" panose="02020603050405020304" pitchFamily="18" charset="0"/>
                <a:cs typeface="Times New Roman" panose="02020603050405020304" pitchFamily="18" charset="0"/>
              </a:rPr>
              <a:t>			</a:t>
            </a:r>
            <a:r>
              <a:rPr lang="tr-TR" sz="1400" b="1" u="sng" dirty="0">
                <a:latin typeface="Times New Roman" panose="02020603050405020304" pitchFamily="18" charset="0"/>
                <a:cs typeface="Times New Roman" panose="02020603050405020304" pitchFamily="18" charset="0"/>
              </a:rPr>
              <a:t>2023 Yılı</a:t>
            </a:r>
          </a:p>
          <a:p>
            <a:pPr marL="285750" indent="-285750" algn="just">
              <a:buFont typeface="Wingdings" panose="05000000000000000000" pitchFamily="2" charset="2"/>
              <a:buChar char="Ø"/>
            </a:pPr>
            <a:endParaRPr lang="tr-TR"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Kurum Görüşleri, İmar Barışı İşlemleri			     787</a:t>
            </a:r>
          </a:p>
          <a:p>
            <a:pPr marL="285750" indent="-285750"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Harita İşleri (İmar Planı, </a:t>
            </a:r>
            <a:r>
              <a:rPr lang="tr-TR" sz="1400" dirty="0" err="1">
                <a:latin typeface="Times New Roman" panose="02020603050405020304" pitchFamily="18" charset="0"/>
                <a:cs typeface="Times New Roman" panose="02020603050405020304" pitchFamily="18" charset="0"/>
              </a:rPr>
              <a:t>Plankote</a:t>
            </a:r>
            <a:r>
              <a:rPr lang="tr-TR" sz="1400" dirty="0">
                <a:latin typeface="Times New Roman" panose="02020603050405020304" pitchFamily="18" charset="0"/>
                <a:cs typeface="Times New Roman" panose="02020603050405020304" pitchFamily="18" charset="0"/>
              </a:rPr>
              <a:t>, İfraz, </a:t>
            </a:r>
            <a:r>
              <a:rPr lang="tr-TR" sz="1400" dirty="0" err="1">
                <a:latin typeface="Times New Roman" panose="02020603050405020304" pitchFamily="18" charset="0"/>
                <a:cs typeface="Times New Roman" panose="02020603050405020304" pitchFamily="18" charset="0"/>
              </a:rPr>
              <a:t>Tevhid</a:t>
            </a:r>
            <a:r>
              <a:rPr lang="tr-TR" sz="1400" dirty="0">
                <a:latin typeface="Times New Roman" panose="02020603050405020304" pitchFamily="18" charset="0"/>
                <a:cs typeface="Times New Roman" panose="02020603050405020304" pitchFamily="18" charset="0"/>
              </a:rPr>
              <a:t>, </a:t>
            </a:r>
            <a:r>
              <a:rPr lang="tr-TR" sz="1400" dirty="0" err="1">
                <a:latin typeface="Times New Roman" panose="02020603050405020304" pitchFamily="18" charset="0"/>
                <a:cs typeface="Times New Roman" panose="02020603050405020304" pitchFamily="18" charset="0"/>
              </a:rPr>
              <a:t>v.b</a:t>
            </a:r>
            <a:r>
              <a:rPr lang="tr-TR" sz="14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Jeolojik Etüt Raporlarının İncelenmesi, Onaylanması ve Diğer İşlemler          15</a:t>
            </a:r>
          </a:p>
          <a:p>
            <a:pPr marL="285750" indent="-285750" algn="just" fontAlgn="ctr">
              <a:buSzPct val="10000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İnceleme-Şikayetler ve </a:t>
            </a:r>
            <a:r>
              <a:rPr lang="tr-TR" sz="1400" dirty="0" err="1">
                <a:latin typeface="Times New Roman" panose="02020603050405020304" pitchFamily="18" charset="0"/>
                <a:cs typeface="Times New Roman" panose="02020603050405020304" pitchFamily="18" charset="0"/>
              </a:rPr>
              <a:t>Cimer</a:t>
            </a:r>
            <a:r>
              <a:rPr lang="tr-TR" sz="1400" dirty="0">
                <a:latin typeface="Times New Roman" panose="02020603050405020304" pitchFamily="18" charset="0"/>
                <a:cs typeface="Times New Roman" panose="02020603050405020304" pitchFamily="18" charset="0"/>
              </a:rPr>
              <a:t> İşlemleri			        9</a:t>
            </a:r>
          </a:p>
          <a:p>
            <a:pPr algn="just"/>
            <a:r>
              <a:rPr lang="tr-TR" sz="1400" b="1" dirty="0">
                <a:latin typeface="Times New Roman" panose="02020603050405020304" pitchFamily="18" charset="0"/>
                <a:cs typeface="Times New Roman" panose="02020603050405020304" pitchFamily="18" charset="0"/>
              </a:rPr>
              <a:t>  </a:t>
            </a:r>
          </a:p>
          <a:p>
            <a:pPr algn="just"/>
            <a:r>
              <a:rPr lang="tr-TR" sz="1400" b="1" dirty="0">
                <a:latin typeface="Times New Roman" panose="02020603050405020304" pitchFamily="18" charset="0"/>
                <a:cs typeface="Times New Roman" panose="02020603050405020304" pitchFamily="18" charset="0"/>
              </a:rPr>
              <a:t>      TOPLAM					      </a:t>
            </a:r>
            <a:r>
              <a:rPr lang="tr-TR" sz="1400" b="1" dirty="0">
                <a:solidFill>
                  <a:schemeClr val="bg1"/>
                </a:solidFill>
                <a:latin typeface="Times New Roman" panose="02020603050405020304" pitchFamily="18" charset="0"/>
                <a:cs typeface="Times New Roman" panose="02020603050405020304" pitchFamily="18" charset="0"/>
              </a:rPr>
              <a:t>811</a:t>
            </a:r>
            <a:endParaRPr lang="tr-TR" sz="1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8584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İMAR VE PLANLAMA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68505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7000"/>
              </a:lnSpc>
              <a:spcBef>
                <a:spcPts val="0"/>
              </a:spcBef>
              <a:spcAft>
                <a:spcPts val="450"/>
              </a:spcAft>
              <a:buClrTx/>
              <a:buSzTx/>
              <a:buFontTx/>
              <a:buNone/>
              <a:tabLst/>
              <a:defRPr/>
            </a:pPr>
            <a:r>
              <a:rPr kumimoji="0" lang="tr-TR"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libri" panose="020F0502020204030204" pitchFamily="34" charset="0"/>
                <a:cs typeface="Times New Roman" panose="02020603050405020304" pitchFamily="18" charset="0"/>
              </a:rPr>
              <a:t>3194 SAYILI</a:t>
            </a:r>
            <a:r>
              <a:rPr kumimoji="0" lang="tr-TR"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libri" panose="020F0502020204030204" pitchFamily="34" charset="0"/>
                <a:cs typeface="Times New Roman" panose="02020603050405020304" pitchFamily="18" charset="0"/>
              </a:rPr>
              <a:t> İMAR KANUNUN GEÇİCİ 16.MADDE KAPSAMINDA YAPILAN İMAR BARIŞI İŞLEMLERİ</a:t>
            </a:r>
            <a:endParaRPr kumimoji="0" lang="tr-TR"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libri" panose="020F0502020204030204" pitchFamily="34" charset="0"/>
              <a:cs typeface="Times New Roman" panose="02020603050405020304" pitchFamily="18" charset="0"/>
            </a:endParaRPr>
          </a:p>
        </p:txBody>
      </p:sp>
      <p:sp>
        <p:nvSpPr>
          <p:cNvPr id="8" name="Dikdörtgen 7"/>
          <p:cNvSpPr/>
          <p:nvPr/>
        </p:nvSpPr>
        <p:spPr>
          <a:xfrm>
            <a:off x="2454322" y="1780253"/>
            <a:ext cx="7560000" cy="289310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defTabSz="457200">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tr-TR" sz="1400" dirty="0">
                <a:solidFill>
                  <a:prstClr val="black"/>
                </a:solidFill>
                <a:latin typeface="Times New Roman" panose="02020603050405020304" pitchFamily="18" charset="0"/>
                <a:cs typeface="Times New Roman" panose="02020603050405020304" pitchFamily="18" charset="0"/>
              </a:rPr>
              <a:t>18.05.2018 tarihli ve 30425 sayılı Resmi </a:t>
            </a:r>
            <a:r>
              <a:rPr lang="tr-TR" sz="1400" dirty="0" err="1">
                <a:solidFill>
                  <a:prstClr val="black"/>
                </a:solidFill>
                <a:latin typeface="Times New Roman" panose="02020603050405020304" pitchFamily="18" charset="0"/>
                <a:cs typeface="Times New Roman" panose="02020603050405020304" pitchFamily="18" charset="0"/>
              </a:rPr>
              <a:t>Gazete'de</a:t>
            </a:r>
            <a:r>
              <a:rPr lang="tr-TR" sz="1400" dirty="0">
                <a:solidFill>
                  <a:prstClr val="black"/>
                </a:solidFill>
                <a:latin typeface="Times New Roman" panose="02020603050405020304" pitchFamily="18" charset="0"/>
                <a:cs typeface="Times New Roman" panose="02020603050405020304" pitchFamily="18" charset="0"/>
              </a:rPr>
              <a:t> yayımlanarak yürürlüğe giren 7143 sayılı Vergi Ve Diğer Bazı Alacakların Yeniden Yapılandırılması İle Bazı Kanunlarda Değişiklik Yapılmasına İlişkin Kanun ile 3194 sayılı İmar Kanunu'na ilave edilen Geçici 16 </a:t>
            </a:r>
            <a:r>
              <a:rPr lang="tr-TR" sz="1400" dirty="0" err="1">
                <a:solidFill>
                  <a:prstClr val="black"/>
                </a:solidFill>
                <a:latin typeface="Times New Roman" panose="02020603050405020304" pitchFamily="18" charset="0"/>
                <a:cs typeface="Times New Roman" panose="02020603050405020304" pitchFamily="18" charset="0"/>
              </a:rPr>
              <a:t>ncı</a:t>
            </a:r>
            <a:r>
              <a:rPr lang="tr-TR" sz="1400" dirty="0">
                <a:solidFill>
                  <a:prstClr val="black"/>
                </a:solidFill>
                <a:latin typeface="Times New Roman" panose="02020603050405020304" pitchFamily="18" charset="0"/>
                <a:cs typeface="Times New Roman" panose="02020603050405020304" pitchFamily="18" charset="0"/>
              </a:rPr>
              <a:t> madde gereğince hazırlanan Yapı Kayıt Belgesi Verilmesine İlişkin Usul ve Esaslar Tebliği hükümleri 06.06.2018 tarihli ve 30443 sayılı Resmi </a:t>
            </a:r>
            <a:r>
              <a:rPr lang="tr-TR" sz="1400" dirty="0" err="1">
                <a:solidFill>
                  <a:prstClr val="black"/>
                </a:solidFill>
                <a:latin typeface="Times New Roman" panose="02020603050405020304" pitchFamily="18" charset="0"/>
                <a:cs typeface="Times New Roman" panose="02020603050405020304" pitchFamily="18" charset="0"/>
              </a:rPr>
              <a:t>Gazete'de</a:t>
            </a:r>
            <a:r>
              <a:rPr lang="tr-TR" sz="1400" dirty="0">
                <a:solidFill>
                  <a:prstClr val="black"/>
                </a:solidFill>
                <a:latin typeface="Times New Roman" panose="02020603050405020304" pitchFamily="18" charset="0"/>
                <a:cs typeface="Times New Roman" panose="02020603050405020304" pitchFamily="18" charset="0"/>
              </a:rPr>
              <a:t> yayımlanarak yürürlüğe girmiştir.</a:t>
            </a:r>
          </a:p>
          <a:p>
            <a:pPr lvl="0" algn="just" defTabSz="457200">
              <a:defRPr/>
            </a:pPr>
            <a:r>
              <a:rPr lang="tr-TR" sz="1400" dirty="0">
                <a:solidFill>
                  <a:prstClr val="black"/>
                </a:solidFill>
                <a:latin typeface="Times New Roman" panose="02020603050405020304" pitchFamily="18" charset="0"/>
                <a:cs typeface="Times New Roman" panose="02020603050405020304" pitchFamily="18" charset="0"/>
              </a:rPr>
              <a:t>	Söz konusu Yapı Kayıt Belgesi Verilmesine İlişkin Usul ve Esaslar kapsamında Yapı Kayıt Belgesi‘nde (YKB) kayıtlı Parsel, cadde-sokak, Mahalle, İlçe isimlerinin değişmesi halinde ve yine satış veya noter devir sözleşmesi işlemlerinde başvuru sahiplerine güncelleme yetkisi verilmektedir. Ancak </a:t>
            </a:r>
            <a:r>
              <a:rPr lang="tr-TR" sz="1400" dirty="0" err="1">
                <a:solidFill>
                  <a:prstClr val="black"/>
                </a:solidFill>
                <a:latin typeface="Times New Roman" panose="02020603050405020304" pitchFamily="18" charset="0"/>
                <a:cs typeface="Times New Roman" panose="02020603050405020304" pitchFamily="18" charset="0"/>
              </a:rPr>
              <a:t>YKB’lerin</a:t>
            </a:r>
            <a:r>
              <a:rPr lang="tr-TR" sz="1400" dirty="0">
                <a:solidFill>
                  <a:prstClr val="black"/>
                </a:solidFill>
                <a:latin typeface="Times New Roman" panose="02020603050405020304" pitchFamily="18" charset="0"/>
                <a:cs typeface="Times New Roman" panose="02020603050405020304" pitchFamily="18" charset="0"/>
              </a:rPr>
              <a:t> mevzuata aykırılığı tespit edilmesi durumunda veya mükerrer başvuru yapıldığı anlaşılan belgeler için iptal işlemleri uygulanmaktadır. İlimizde İptal edilen YKB sayısı 75 adettir.</a:t>
            </a:r>
          </a:p>
          <a:p>
            <a:pPr lvl="0" algn="just" defTabSz="457200">
              <a:defRPr/>
            </a:pPr>
            <a:r>
              <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Ayrıca başvuru sahipleri</a:t>
            </a:r>
            <a:r>
              <a:rPr kumimoji="0" lang="tr-TR" sz="1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tr-TR" sz="1400" dirty="0" err="1">
                <a:solidFill>
                  <a:prstClr val="black"/>
                </a:solidFill>
                <a:latin typeface="Times New Roman" panose="02020603050405020304" pitchFamily="18" charset="0"/>
                <a:cs typeface="Times New Roman" panose="02020603050405020304" pitchFamily="18" charset="0"/>
              </a:rPr>
              <a:t>YKB’ye</a:t>
            </a:r>
            <a:r>
              <a:rPr lang="tr-TR" sz="1400" dirty="0">
                <a:solidFill>
                  <a:prstClr val="black"/>
                </a:solidFill>
                <a:latin typeface="Times New Roman" panose="02020603050405020304" pitchFamily="18" charset="0"/>
                <a:cs typeface="Times New Roman" panose="02020603050405020304" pitchFamily="18" charset="0"/>
              </a:rPr>
              <a:t> konu özel mülkiyetinde kalan yapıları için Tapu işlemlerini başlatabileceği gibi, yine </a:t>
            </a:r>
            <a:r>
              <a:rPr lang="tr-TR" sz="1400" dirty="0" err="1">
                <a:solidFill>
                  <a:prstClr val="black"/>
                </a:solidFill>
                <a:latin typeface="Times New Roman" panose="02020603050405020304" pitchFamily="18" charset="0"/>
                <a:cs typeface="Times New Roman" panose="02020603050405020304" pitchFamily="18" charset="0"/>
              </a:rPr>
              <a:t>YKB’ye</a:t>
            </a:r>
            <a:r>
              <a:rPr lang="tr-TR" sz="1400" dirty="0">
                <a:solidFill>
                  <a:prstClr val="black"/>
                </a:solidFill>
                <a:latin typeface="Times New Roman" panose="02020603050405020304" pitchFamily="18" charset="0"/>
                <a:cs typeface="Times New Roman" panose="02020603050405020304" pitchFamily="18" charset="0"/>
              </a:rPr>
              <a:t> konu yapıların Hazine mülkiyetinde kalan taşınmazın satışı Milli Emlak Müdürlüğümüzce yapılmaktadır.</a:t>
            </a:r>
            <a:endParaRPr kumimoji="0" lang="tr-T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71488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3960000"/>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rPr>
              <a:t>PROJE VE YAPIM </a:t>
            </a: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ŞUBE MÜDÜRLÜĞÜ</a:t>
            </a: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Tree>
    <p:extLst>
      <p:ext uri="{BB962C8B-B14F-4D97-AF65-F5344CB8AC3E}">
        <p14:creationId xmlns:p14="http://schemas.microsoft.com/office/powerpoint/2010/main" val="3625307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FAALİYETLER İCMALİ</a:t>
            </a:r>
          </a:p>
        </p:txBody>
      </p:sp>
      <p:sp>
        <p:nvSpPr>
          <p:cNvPr id="8" name="Dikdörtgen 7"/>
          <p:cNvSpPr/>
          <p:nvPr/>
        </p:nvSpPr>
        <p:spPr>
          <a:xfrm>
            <a:off x="1968456" y="1922813"/>
            <a:ext cx="8531731" cy="175432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YAPILAN İŞ VE İŞLEMLER	2019	2020	2021	2022     2023</a:t>
            </a:r>
            <a:endParaRPr kumimoji="0" lang="tr-TR"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Öd. Tem. Esas </a:t>
            </a:r>
            <a:r>
              <a:rPr kumimoji="0" lang="tr-T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Tah</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Bed</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Hes</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62            51            73            </a:t>
            </a:r>
            <a:r>
              <a:rPr lang="tr-TR" noProof="0" dirty="0">
                <a:solidFill>
                  <a:prstClr val="black"/>
                </a:solidFill>
                <a:latin typeface="Times New Roman" panose="02020603050405020304" pitchFamily="18" charset="0"/>
                <a:cs typeface="Times New Roman" panose="02020603050405020304" pitchFamily="18" charset="0"/>
              </a:rPr>
              <a:t>112         92</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Yak. Mal. Haz.			:	 74	         38	         42	          </a:t>
            </a:r>
            <a:r>
              <a:rPr lang="tr-TR" noProof="0" dirty="0">
                <a:solidFill>
                  <a:prstClr val="black"/>
                </a:solidFill>
                <a:latin typeface="Times New Roman" panose="02020603050405020304" pitchFamily="18" charset="0"/>
                <a:cs typeface="Times New Roman" panose="02020603050405020304" pitchFamily="18" charset="0"/>
              </a:rPr>
              <a:t>69          </a:t>
            </a:r>
            <a:r>
              <a:rPr lang="tr-TR" dirty="0">
                <a:solidFill>
                  <a:prstClr val="black"/>
                </a:solidFill>
                <a:latin typeface="Times New Roman" panose="02020603050405020304" pitchFamily="18" charset="0"/>
                <a:cs typeface="Times New Roman" panose="02020603050405020304" pitchFamily="18" charset="0"/>
              </a:rPr>
              <a:t>27</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Teknik Eleman Görev.		:	 75	         48	         56	          </a:t>
            </a:r>
            <a:r>
              <a:rPr lang="tr-TR" noProof="0" dirty="0">
                <a:solidFill>
                  <a:prstClr val="black"/>
                </a:solidFill>
                <a:latin typeface="Times New Roman" panose="02020603050405020304" pitchFamily="18" charset="0"/>
                <a:cs typeface="Times New Roman" panose="02020603050405020304" pitchFamily="18" charset="0"/>
              </a:rPr>
              <a:t>63          </a:t>
            </a:r>
            <a:r>
              <a:rPr lang="tr-TR" dirty="0">
                <a:solidFill>
                  <a:prstClr val="black"/>
                </a:solidFill>
                <a:latin typeface="Times New Roman" panose="02020603050405020304" pitchFamily="18" charset="0"/>
                <a:cs typeface="Times New Roman" panose="02020603050405020304" pitchFamily="18" charset="0"/>
              </a:rPr>
              <a:t>95</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Teknik Rapor Hazırlanması	:	 38	         38	         50	          </a:t>
            </a:r>
            <a:r>
              <a:rPr lang="tr-TR" dirty="0">
                <a:solidFill>
                  <a:prstClr val="black"/>
                </a:solidFill>
                <a:latin typeface="Times New Roman" panose="02020603050405020304" pitchFamily="18" charset="0"/>
                <a:cs typeface="Times New Roman" panose="02020603050405020304" pitchFamily="18" charset="0"/>
              </a:rPr>
              <a:t>59          523</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TOPLAM				:	249	        257	        221	         </a:t>
            </a:r>
            <a:r>
              <a:rPr lang="tr-TR" b="1" dirty="0">
                <a:solidFill>
                  <a:prstClr val="black"/>
                </a:solidFill>
                <a:latin typeface="Times New Roman" panose="02020603050405020304" pitchFamily="18" charset="0"/>
                <a:cs typeface="Times New Roman" panose="02020603050405020304" pitchFamily="18" charset="0"/>
              </a:rPr>
              <a:t>303         737</a:t>
            </a: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172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393937" y="62286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BAKANLIĞIMIZ YATIRIM PROGRAMI KAPSAMINDA YAPILAN İŞLER</a:t>
            </a:r>
          </a:p>
        </p:txBody>
      </p:sp>
      <p:sp>
        <p:nvSpPr>
          <p:cNvPr id="8" name="Dikdörtgen 7"/>
          <p:cNvSpPr/>
          <p:nvPr/>
        </p:nvSpPr>
        <p:spPr>
          <a:xfrm>
            <a:off x="1032591" y="1148905"/>
            <a:ext cx="10301092" cy="535531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YAPIM ve ONARIM İŞLERİ  				</a:t>
            </a:r>
            <a:r>
              <a:rPr kumimoji="0" lang="tr-TR" sz="1800" b="1" i="0" u="sng" strike="noStrike" kern="1200" cap="none" spc="0" normalizeH="0" baseline="0" noProof="0" dirty="0">
                <a:ln>
                  <a:noFill/>
                </a:ln>
                <a:solidFill>
                  <a:prstClr val="black"/>
                </a:solidFill>
                <a:effectLst/>
                <a:uLnTx/>
                <a:uFillTx/>
                <a:latin typeface="Century Gothic" panose="020B0502020202020204"/>
                <a:ea typeface="+mn-ea"/>
                <a:cs typeface="+mn-cs"/>
              </a:rPr>
              <a:t>İşin Nevi  	</a:t>
            </a:r>
            <a:r>
              <a:rPr kumimoji="0" lang="tr-TR" sz="1800" b="1" i="0" u="sng" strike="noStrike" kern="1200" cap="none" spc="0" normalizeH="0" baseline="0" noProof="0" dirty="0" err="1">
                <a:ln>
                  <a:noFill/>
                </a:ln>
                <a:solidFill>
                  <a:prstClr val="black"/>
                </a:solidFill>
                <a:effectLst/>
                <a:uLnTx/>
                <a:uFillTx/>
                <a:latin typeface="Century Gothic" panose="020B0502020202020204"/>
                <a:ea typeface="+mn-ea"/>
                <a:cs typeface="+mn-cs"/>
              </a:rPr>
              <a:t>Söz.Bed</a:t>
            </a:r>
            <a:r>
              <a:rPr kumimoji="0" lang="tr-TR" sz="1800" b="1" i="0" u="sng"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tr-TR" sz="1800" b="1" i="0" u="sng" strike="noStrike" kern="1200" cap="none" spc="0" normalizeH="0" baseline="0" noProof="0" dirty="0" err="1">
                <a:ln>
                  <a:noFill/>
                </a:ln>
                <a:solidFill>
                  <a:prstClr val="black"/>
                </a:solidFill>
                <a:effectLst/>
                <a:uLnTx/>
                <a:uFillTx/>
                <a:latin typeface="Century Gothic" panose="020B0502020202020204"/>
                <a:ea typeface="+mn-ea"/>
                <a:cs typeface="+mn-cs"/>
              </a:rPr>
              <a:t>Bit.Tar</a:t>
            </a:r>
            <a:r>
              <a:rPr kumimoji="0" lang="tr-TR" sz="1800" b="1" i="0" u="sng" strike="noStrike" kern="1200" cap="none" spc="0" normalizeH="0" baseline="0" noProof="0" dirty="0">
                <a:ln>
                  <a:noFill/>
                </a:ln>
                <a:solidFill>
                  <a:prstClr val="black"/>
                </a:solidFill>
                <a:effectLst/>
                <a:uLnTx/>
                <a:uFillTx/>
                <a:latin typeface="Century Gothic" panose="020B0502020202020204"/>
                <a:ea typeface="+mn-ea"/>
                <a:cs typeface="+mn-cs"/>
              </a:rPr>
              <a:t>.</a:t>
            </a:r>
            <a:endParaRPr kumimoji="0" lang="tr-TR"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Ömerli Pınarcık J.KRK.K.Lığı Hiz.Bin.Tes.		Yapım		2.448.000	2012</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Savur Üçkavak J.KRK.K.Lığı Hiz.Bin.Tes.		Yapım		2.399.000	2012</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Nusaybin Güm.Muh.Kaç.Loj.Çatı Bak.İşi	Onarım		     46.800	2013</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Midyat Tapu Müd.Hiz.Bin. Onarım İşi		Onarım		     63.000	2013</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Nusaybin </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22 D</a:t>
            </a: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aire</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J</a:t>
            </a: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nd.</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P</a:t>
            </a: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ers.</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L</a:t>
            </a: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oj.			Yapım		1.772.000	2014</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750 Kiş.Öğ.Y.Su Dep.Yap.İşi				Onarım	            79.300	2015</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750 Kişilik Öğrenci Yurdu İnşaatı			Yapım	     29.087.610	2015</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İŞKUR İl Müd.Hiz.Bin. Yapım İşi			       Yapım		5.976.000	2017</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Savur Pınardere J.KRK.K.Lığı Hz.Bn.Ts.İk.İşi	Yapım		   657.300	2018</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Savur Sürgücü J.KRK.K.Lığı Hz.Bn.Ts.İk.İşi	Yapım		1.464.000	2018</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Derik İlçe Jan.K.Lığı 52 Ün.Vard.Yat.İnş.	Yapım	     11.200.000	2020</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Savur İlçe Jan.K.Lığı  24 Ün.Vard.Yat.İnş.	Yapım	       6.690.000	2020 </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Mazıdağı İlçe Jan.K. 24 Ün.Vrd.Yat.İnş.	Yapım		8.700.000	2022 Tasf. Yap.</a:t>
            </a:r>
          </a:p>
          <a:p>
            <a:pPr lvl="0" defTabSz="457200" fontAlgn="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Dara Ör.Y. Ziy. Karş. Mer. Çv. Dz.			Yapım		</a:t>
            </a:r>
            <a:r>
              <a:rPr lang="tr-TR" dirty="0"/>
              <a:t>6.500.999</a:t>
            </a: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     Geçici</a:t>
            </a:r>
            <a:r>
              <a:rPr kumimoji="0" lang="tr-TR" sz="1800" b="0" i="0" u="none" strike="noStrike" kern="1200" cap="none" spc="0" normalizeH="0" noProof="0" dirty="0">
                <a:ln>
                  <a:noFill/>
                </a:ln>
                <a:solidFill>
                  <a:prstClr val="black"/>
                </a:solidFill>
                <a:effectLst/>
                <a:uLnTx/>
                <a:uFillTx/>
                <a:latin typeface="Century Gothic" panose="020B0502020202020204"/>
                <a:ea typeface="+mn-ea"/>
                <a:cs typeface="+mn-cs"/>
              </a:rPr>
              <a:t> Kabulü Yapıldı.                                         </a:t>
            </a:r>
          </a:p>
          <a:p>
            <a:pPr lvl="0" defTabSz="457200" fontAlgn="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CSB İl Md. Hizmet Binası</a:t>
            </a:r>
            <a:r>
              <a:rPr kumimoji="0" lang="tr-TR" sz="1800" b="0" i="0" u="none" strike="noStrike" kern="1200" cap="none" spc="0" normalizeH="0" noProof="0" dirty="0">
                <a:ln>
                  <a:noFill/>
                </a:ln>
                <a:solidFill>
                  <a:prstClr val="black"/>
                </a:solidFill>
                <a:effectLst/>
                <a:uLnTx/>
                <a:uFillTx/>
                <a:latin typeface="Century Gothic" panose="020B0502020202020204"/>
                <a:ea typeface="+mn-ea"/>
                <a:cs typeface="+mn-cs"/>
              </a:rPr>
              <a:t> </a:t>
            </a: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Yapım</a:t>
            </a:r>
            <a:r>
              <a:rPr kumimoji="0" lang="tr-TR" sz="1800" b="0" i="0" u="none" strike="noStrike" kern="1200" cap="none" spc="0" normalizeH="0" noProof="0" dirty="0">
                <a:ln>
                  <a:noFill/>
                </a:ln>
                <a:solidFill>
                  <a:prstClr val="black"/>
                </a:solidFill>
                <a:effectLst/>
                <a:uLnTx/>
                <a:uFillTx/>
                <a:latin typeface="Century Gothic" panose="020B0502020202020204"/>
                <a:ea typeface="+mn-ea"/>
                <a:cs typeface="+mn-cs"/>
              </a:rPr>
              <a:t> </a:t>
            </a: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İşi			Yapım	</a:t>
            </a:r>
            <a:r>
              <a:rPr kumimoji="0" lang="tr-TR" sz="1800" b="0" i="0" u="none" strike="noStrike" kern="1200" cap="none" spc="0" normalizeH="0" noProof="0" dirty="0">
                <a:ln>
                  <a:noFill/>
                </a:ln>
                <a:solidFill>
                  <a:prstClr val="black"/>
                </a:solidFill>
                <a:effectLst/>
                <a:uLnTx/>
                <a:uFillTx/>
                <a:latin typeface="Century Gothic" panose="020B0502020202020204"/>
                <a:ea typeface="+mn-ea"/>
                <a:cs typeface="+mn-cs"/>
              </a:rPr>
              <a:t>    </a:t>
            </a:r>
            <a:r>
              <a:rPr lang="tr-TR" dirty="0">
                <a:solidFill>
                  <a:prstClr val="black"/>
                </a:solidFill>
                <a:latin typeface="Century Gothic" panose="020B0502020202020204"/>
              </a:rPr>
              <a:t>117.666.000</a:t>
            </a: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     2024</a:t>
            </a:r>
            <a:r>
              <a:rPr kumimoji="0" lang="tr-TR" sz="1800" b="0" i="0" u="none" strike="noStrike" kern="1200" cap="none" spc="0" normalizeH="0" noProof="0" dirty="0">
                <a:ln>
                  <a:noFill/>
                </a:ln>
                <a:solidFill>
                  <a:prstClr val="black"/>
                </a:solidFill>
                <a:effectLst/>
                <a:uLnTx/>
                <a:uFillTx/>
                <a:latin typeface="Century Gothic" panose="020B0502020202020204"/>
                <a:ea typeface="+mn-ea"/>
                <a:cs typeface="+mn-cs"/>
              </a:rPr>
              <a:t> </a:t>
            </a:r>
            <a:r>
              <a:rPr lang="tr-TR" dirty="0" err="1">
                <a:solidFill>
                  <a:prstClr val="black"/>
                </a:solidFill>
                <a:latin typeface="Century Gothic" panose="020B0502020202020204"/>
              </a:rPr>
              <a:t>R</a:t>
            </a:r>
            <a:r>
              <a:rPr kumimoji="0" lang="tr-TR" sz="1800" b="0" i="0" u="none" strike="noStrike" kern="1200" cap="none" spc="0" normalizeH="0" noProof="0" dirty="0" err="1">
                <a:ln>
                  <a:noFill/>
                </a:ln>
                <a:solidFill>
                  <a:prstClr val="black"/>
                </a:solidFill>
                <a:effectLst/>
                <a:uLnTx/>
                <a:uFillTx/>
                <a:latin typeface="Century Gothic" panose="020B0502020202020204"/>
                <a:ea typeface="+mn-ea"/>
                <a:cs typeface="+mn-cs"/>
              </a:rPr>
              <a:t>adya</a:t>
            </a:r>
            <a:r>
              <a:rPr kumimoji="0" lang="tr-TR" sz="1800" b="0" i="0" u="none" strike="noStrike" kern="1200" cap="none" spc="0" normalizeH="0" noProof="0" dirty="0">
                <a:ln>
                  <a:noFill/>
                </a:ln>
                <a:solidFill>
                  <a:prstClr val="black"/>
                </a:solidFill>
                <a:effectLst/>
                <a:uLnTx/>
                <a:uFillTx/>
                <a:latin typeface="Century Gothic" panose="020B0502020202020204"/>
                <a:ea typeface="+mn-ea"/>
                <a:cs typeface="+mn-cs"/>
              </a:rPr>
              <a:t> temel </a:t>
            </a:r>
            <a:r>
              <a:rPr kumimoji="0" lang="tr-TR" sz="1800" b="0" i="0" u="none" strike="noStrike" kern="1200" cap="none" spc="0" normalizeH="0" noProof="0" dirty="0" err="1">
                <a:ln>
                  <a:noFill/>
                </a:ln>
                <a:solidFill>
                  <a:prstClr val="black"/>
                </a:solidFill>
                <a:effectLst/>
                <a:uLnTx/>
                <a:uFillTx/>
                <a:latin typeface="Century Gothic" panose="020B0502020202020204"/>
                <a:ea typeface="+mn-ea"/>
                <a:cs typeface="+mn-cs"/>
              </a:rPr>
              <a:t>dilatasyon</a:t>
            </a:r>
            <a:r>
              <a:rPr kumimoji="0" lang="tr-TR" sz="1800" b="0" i="0" u="none" strike="noStrike" kern="1200" cap="none" spc="0" normalizeH="0" noProof="0" dirty="0">
                <a:ln>
                  <a:noFill/>
                </a:ln>
                <a:solidFill>
                  <a:prstClr val="black"/>
                </a:solidFill>
                <a:effectLst/>
                <a:uLnTx/>
                <a:uFillTx/>
                <a:latin typeface="Century Gothic" panose="020B0502020202020204"/>
                <a:ea typeface="+mn-ea"/>
                <a:cs typeface="+mn-cs"/>
              </a:rPr>
              <a:t> </a:t>
            </a:r>
            <a:r>
              <a:rPr kumimoji="0" lang="tr-TR" sz="1800" b="0" i="0" u="none" strike="noStrike" kern="1200" cap="none" spc="0" normalizeH="0" noProof="0" dirty="0" err="1">
                <a:ln>
                  <a:noFill/>
                </a:ln>
                <a:solidFill>
                  <a:prstClr val="black"/>
                </a:solidFill>
                <a:effectLst/>
                <a:uLnTx/>
                <a:uFillTx/>
                <a:latin typeface="Century Gothic" panose="020B0502020202020204"/>
                <a:ea typeface="+mn-ea"/>
                <a:cs typeface="+mn-cs"/>
              </a:rPr>
              <a:t>bağl</a:t>
            </a:r>
            <a:r>
              <a:rPr kumimoji="0" lang="tr-TR" sz="1800" b="0" i="0" u="none" strike="noStrike" kern="1200" cap="none" spc="0" normalizeH="0" noProof="0" dirty="0">
                <a:ln>
                  <a:noFill/>
                </a:ln>
                <a:solidFill>
                  <a:prstClr val="black"/>
                </a:solidFill>
                <a:effectLst/>
                <a:uLnTx/>
                <a:uFillTx/>
                <a:latin typeface="Century Gothic" panose="020B0502020202020204"/>
                <a:ea typeface="+mn-ea"/>
                <a:cs typeface="+mn-cs"/>
              </a:rPr>
              <a:t>. </a:t>
            </a:r>
            <a:r>
              <a:rPr lang="tr-TR" dirty="0">
                <a:solidFill>
                  <a:prstClr val="black"/>
                </a:solidFill>
                <a:latin typeface="Century Gothic" panose="020B0502020202020204"/>
              </a:rPr>
              <a:t>bitirilmiş olup perde beton çalışmaları devam etmektedir.</a:t>
            </a:r>
            <a:r>
              <a:rPr kumimoji="0" lang="tr-TR" sz="1800" b="0" i="0" u="none" strike="noStrike" kern="1200" cap="none" spc="0" normalizeH="0" noProof="0" dirty="0">
                <a:ln>
                  <a:noFill/>
                </a:ln>
                <a:solidFill>
                  <a:prstClr val="black"/>
                </a:solidFill>
                <a:effectLst/>
                <a:uLnTx/>
                <a:uFillTx/>
                <a:latin typeface="Century Gothic" panose="020B0502020202020204"/>
                <a:ea typeface="+mn-ea"/>
                <a:cs typeface="+mn-cs"/>
              </a:rPr>
              <a:t>.</a:t>
            </a: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ctr" latinLnBrk="0" hangingPunct="1">
              <a:lnSpc>
                <a:spcPct val="100000"/>
              </a:lnSpc>
              <a:spcBef>
                <a:spcPts val="0"/>
              </a:spcBef>
              <a:spcAft>
                <a:spcPts val="0"/>
              </a:spcAft>
              <a:buClrTx/>
              <a:buSzTx/>
              <a:buFontTx/>
              <a:buNone/>
              <a:defRPr/>
            </a:pPr>
            <a:r>
              <a:rPr lang="tr-TR" noProof="0" dirty="0">
                <a:solidFill>
                  <a:prstClr val="black"/>
                </a:solidFill>
                <a:latin typeface="Century Gothic" panose="020B0502020202020204"/>
              </a:rPr>
              <a:t>Yeşili İlçesi Kentsel Dönüşüm Yapım İşi        Yapım          279.000.000  2024 Temel imalatı tamamlanarak su basma dolgu imalatlarına hazırlık yapılmaktadır.</a:t>
            </a: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17472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BAKANLIĞIMIZ YATIRIM PROGRAMI KAPSAMINDA YAPILAN İŞLER</a:t>
            </a:r>
          </a:p>
        </p:txBody>
      </p:sp>
      <p:sp>
        <p:nvSpPr>
          <p:cNvPr id="8" name="Dikdörtgen 7"/>
          <p:cNvSpPr/>
          <p:nvPr/>
        </p:nvSpPr>
        <p:spPr>
          <a:xfrm>
            <a:off x="1968456" y="1922813"/>
            <a:ext cx="9119006" cy="480131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Resim 8">
            <a:extLst>
              <a:ext uri="{FF2B5EF4-FFF2-40B4-BE49-F238E27FC236}">
                <a16:creationId xmlns:a16="http://schemas.microsoft.com/office/drawing/2014/main" id="{A8552E90-EE39-7497-C9AC-F89AFF8AB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456" y="1932438"/>
            <a:ext cx="3456000" cy="2160000"/>
          </a:xfrm>
          <a:prstGeom prst="rect">
            <a:avLst/>
          </a:prstGeom>
          <a:effectLst>
            <a:softEdge rad="127000"/>
          </a:effectLst>
        </p:spPr>
      </p:pic>
      <p:pic>
        <p:nvPicPr>
          <p:cNvPr id="10" name="Resim 9"/>
          <p:cNvPicPr>
            <a:picLocks noChangeAspect="1"/>
          </p:cNvPicPr>
          <p:nvPr/>
        </p:nvPicPr>
        <p:blipFill>
          <a:blip r:embed="rId5"/>
          <a:stretch>
            <a:fillRect/>
          </a:stretch>
        </p:blipFill>
        <p:spPr>
          <a:xfrm>
            <a:off x="7686880" y="1880337"/>
            <a:ext cx="3456000" cy="2160000"/>
          </a:xfrm>
          <a:prstGeom prst="rect">
            <a:avLst/>
          </a:prstGeom>
        </p:spPr>
      </p:pic>
      <p:pic>
        <p:nvPicPr>
          <p:cNvPr id="11" name="Resim 10">
            <a:extLst>
              <a:ext uri="{FF2B5EF4-FFF2-40B4-BE49-F238E27FC236}">
                <a16:creationId xmlns:a16="http://schemas.microsoft.com/office/drawing/2014/main" id="{37CBDEC6-ADD2-E37F-4B8A-66CF7CB14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8831" y="4554472"/>
            <a:ext cx="3456000" cy="2160000"/>
          </a:xfrm>
          <a:prstGeom prst="rect">
            <a:avLst/>
          </a:prstGeom>
          <a:effectLst>
            <a:softEdge rad="127000"/>
          </a:effectLst>
        </p:spPr>
      </p:pic>
      <p:pic>
        <p:nvPicPr>
          <p:cNvPr id="12" name="Resim 11"/>
          <p:cNvPicPr>
            <a:picLocks noChangeAspect="1"/>
          </p:cNvPicPr>
          <p:nvPr/>
        </p:nvPicPr>
        <p:blipFill>
          <a:blip r:embed="rId7"/>
          <a:stretch>
            <a:fillRect/>
          </a:stretch>
        </p:blipFill>
        <p:spPr>
          <a:xfrm>
            <a:off x="7631462" y="4560633"/>
            <a:ext cx="3456000" cy="2160000"/>
          </a:xfrm>
          <a:prstGeom prst="rect">
            <a:avLst/>
          </a:prstGeom>
        </p:spPr>
      </p:pic>
      <p:sp>
        <p:nvSpPr>
          <p:cNvPr id="13" name="Dikdörtgen 12"/>
          <p:cNvSpPr/>
          <p:nvPr/>
        </p:nvSpPr>
        <p:spPr>
          <a:xfrm>
            <a:off x="2028082" y="2080392"/>
            <a:ext cx="3217686" cy="27699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R="0" lvl="0" indent="0" algn="ctr" fontAlgn="t">
              <a:lnSpc>
                <a:spcPct val="100000"/>
              </a:lnSpc>
              <a:spcBef>
                <a:spcPts val="0"/>
              </a:spcBef>
              <a:spcAft>
                <a:spcPts val="0"/>
              </a:spcAft>
              <a:buClrTx/>
              <a:buSzTx/>
              <a:buFontTx/>
              <a:buNone/>
              <a:tabLst/>
              <a:defRPr/>
            </a:pPr>
            <a:r>
              <a:rPr lang="tr-TR" sz="1200" b="1" dirty="0">
                <a:solidFill>
                  <a:srgbClr val="000000"/>
                </a:solidFill>
                <a:latin typeface="Calibri" panose="020F0502020204030204" pitchFamily="34" charset="0"/>
                <a:cs typeface="Calibri" panose="020F0502020204030204" pitchFamily="34" charset="0"/>
              </a:rPr>
              <a:t>SAVUR İLÇE JAN.K.LIĞI  24 ÜN.VARD.YAT.İNŞ</a:t>
            </a:r>
          </a:p>
        </p:txBody>
      </p:sp>
      <p:sp>
        <p:nvSpPr>
          <p:cNvPr id="14" name="Dikdörtgen 13"/>
          <p:cNvSpPr/>
          <p:nvPr/>
        </p:nvSpPr>
        <p:spPr>
          <a:xfrm>
            <a:off x="7806037" y="1957281"/>
            <a:ext cx="3217686" cy="27699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lang="tr-TR" sz="1200" b="1" dirty="0">
                <a:solidFill>
                  <a:srgbClr val="000000"/>
                </a:solidFill>
                <a:latin typeface="Calibri" panose="020F0502020204030204" pitchFamily="34" charset="0"/>
                <a:cs typeface="Calibri" panose="020F0502020204030204" pitchFamily="34" charset="0"/>
              </a:rPr>
              <a:t>İŞKUR İL MÜD.HİZ.BİN</a:t>
            </a:r>
          </a:p>
        </p:txBody>
      </p:sp>
      <p:sp>
        <p:nvSpPr>
          <p:cNvPr id="15" name="Dikdörtgen 14"/>
          <p:cNvSpPr/>
          <p:nvPr/>
        </p:nvSpPr>
        <p:spPr>
          <a:xfrm>
            <a:off x="2087613" y="4676147"/>
            <a:ext cx="3217686" cy="27699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sz="1200" b="1" dirty="0">
                <a:solidFill>
                  <a:srgbClr val="000000"/>
                </a:solidFill>
                <a:latin typeface="Calibri" panose="020F0502020204030204" pitchFamily="34" charset="0"/>
                <a:cs typeface="Calibri" panose="020F0502020204030204" pitchFamily="34" charset="0"/>
              </a:rPr>
              <a:t>DERİK İLÇE JAN.K.LIĞI  24 ÜN.VARD.YAT.İNŞ</a:t>
            </a:r>
          </a:p>
        </p:txBody>
      </p:sp>
      <p:sp>
        <p:nvSpPr>
          <p:cNvPr id="16" name="Dikdörtgen 15"/>
          <p:cNvSpPr/>
          <p:nvPr/>
        </p:nvSpPr>
        <p:spPr>
          <a:xfrm>
            <a:off x="7806037" y="4582665"/>
            <a:ext cx="3217686" cy="27699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lang="tr-TR" sz="1200" b="1" dirty="0">
                <a:solidFill>
                  <a:srgbClr val="000000"/>
                </a:solidFill>
                <a:latin typeface="Calibri" panose="020F0502020204030204" pitchFamily="34" charset="0"/>
                <a:cs typeface="Calibri" panose="020F0502020204030204" pitchFamily="34" charset="0"/>
              </a:rPr>
              <a:t>750 KİŞİLİK ÖĞRENCİ YURDU İNŞAATI</a:t>
            </a:r>
          </a:p>
        </p:txBody>
      </p:sp>
    </p:spTree>
    <p:extLst>
      <p:ext uri="{BB962C8B-B14F-4D97-AF65-F5344CB8AC3E}">
        <p14:creationId xmlns:p14="http://schemas.microsoft.com/office/powerpoint/2010/main" val="3328273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BAKANLIĞIMIZ YATIRIM PROGRAMI KAPSAMINDA YAPILAN İŞLER</a:t>
            </a:r>
          </a:p>
        </p:txBody>
      </p:sp>
      <p:sp>
        <p:nvSpPr>
          <p:cNvPr id="8" name="Dikdörtgen 7"/>
          <p:cNvSpPr/>
          <p:nvPr/>
        </p:nvSpPr>
        <p:spPr>
          <a:xfrm>
            <a:off x="1968456" y="1922813"/>
            <a:ext cx="9119006" cy="480131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Dikdörtgen 12"/>
          <p:cNvSpPr/>
          <p:nvPr/>
        </p:nvSpPr>
        <p:spPr>
          <a:xfrm>
            <a:off x="3740727" y="2007114"/>
            <a:ext cx="6273595" cy="27699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algn="ctr" fontAlgn="t"/>
            <a:r>
              <a:rPr lang="tr-TR" sz="1200" b="1" dirty="0">
                <a:solidFill>
                  <a:srgbClr val="000000"/>
                </a:solidFill>
                <a:latin typeface="Calibri" panose="020F0502020204030204" pitchFamily="34" charset="0"/>
                <a:cs typeface="Calibri" panose="020F0502020204030204" pitchFamily="34" charset="0"/>
              </a:rPr>
              <a:t>MARDİN DARA ÖRENYERİ ZİYARETÇİ KARŞILAMA MERKEZİ VE ÇEVRE DÜZENLEMESİ YAPIM İŞİ</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1113" y="2368415"/>
            <a:ext cx="7902923" cy="4007448"/>
          </a:xfrm>
          <a:prstGeom prst="rect">
            <a:avLst/>
          </a:prstGeom>
          <a:effectLst>
            <a:softEdge rad="63500"/>
          </a:effectLst>
        </p:spPr>
      </p:pic>
    </p:spTree>
    <p:extLst>
      <p:ext uri="{BB962C8B-B14F-4D97-AF65-F5344CB8AC3E}">
        <p14:creationId xmlns:p14="http://schemas.microsoft.com/office/powerpoint/2010/main" val="187711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9" y="3296687"/>
            <a:ext cx="6480000" cy="360000"/>
          </a:xfrm>
          <a:ln/>
        </p:spPr>
        <p:style>
          <a:lnRef idx="2">
            <a:schemeClr val="dk1"/>
          </a:lnRef>
          <a:fillRef idx="1">
            <a:schemeClr val="lt1"/>
          </a:fillRef>
          <a:effectRef idx="0">
            <a:schemeClr val="dk1"/>
          </a:effectRef>
          <a:fontRef idx="minor">
            <a:schemeClr val="dk1"/>
          </a:fontRef>
        </p:style>
        <p:txBody>
          <a:bodyPr vert="horz">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BİL. TEKN. İNS. KAYN. ve DEST. HİZM.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3" name="Dikdörtgen 2"/>
          <p:cNvSpPr/>
          <p:nvPr/>
        </p:nvSpPr>
        <p:spPr>
          <a:xfrm>
            <a:off x="2454322" y="1072144"/>
            <a:ext cx="7560000" cy="3960000"/>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BİLGİ TEKNOLOJİLERİ, İNSAN KAYNAKLARI VE DESTEK HİZMETLERİ ŞUBE MÜDÜRLÜĞÜ</a:t>
            </a: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Tree>
    <p:extLst>
      <p:ext uri="{BB962C8B-B14F-4D97-AF65-F5344CB8AC3E}">
        <p14:creationId xmlns:p14="http://schemas.microsoft.com/office/powerpoint/2010/main" val="2647198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BAKANLIĞIMIZ YATIRIM PROGRAMI KAPSAMINDA YAPILAN İŞLER</a:t>
            </a:r>
          </a:p>
        </p:txBody>
      </p:sp>
      <p:sp>
        <p:nvSpPr>
          <p:cNvPr id="8" name="Dikdörtgen 7"/>
          <p:cNvSpPr/>
          <p:nvPr/>
        </p:nvSpPr>
        <p:spPr>
          <a:xfrm>
            <a:off x="1968456" y="1922813"/>
            <a:ext cx="9119006" cy="480131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Dikdörtgen 12"/>
          <p:cNvSpPr/>
          <p:nvPr/>
        </p:nvSpPr>
        <p:spPr>
          <a:xfrm>
            <a:off x="3690851" y="2007114"/>
            <a:ext cx="6323471" cy="27699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algn="ctr" fontAlgn="t"/>
            <a:r>
              <a:rPr lang="tr-TR" sz="1200" b="1" dirty="0">
                <a:solidFill>
                  <a:srgbClr val="000000"/>
                </a:solidFill>
                <a:latin typeface="Calibri" panose="020F0502020204030204" pitchFamily="34" charset="0"/>
                <a:cs typeface="Calibri" panose="020F0502020204030204" pitchFamily="34" charset="0"/>
              </a:rPr>
              <a:t>MARDİN DARA ÖRENYERİ ZİYARETÇİ KARŞILAMA MERKEZİ VE ÇEVRE DÜZENLEMESİ YAPIM İŞİ</a:t>
            </a:r>
          </a:p>
        </p:txBody>
      </p:sp>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774" y="2661242"/>
            <a:ext cx="4173793" cy="3775587"/>
          </a:xfrm>
          <a:prstGeom prst="rect">
            <a:avLst/>
          </a:prstGeom>
          <a:effectLst>
            <a:softEdge rad="63500"/>
          </a:effectLst>
        </p:spPr>
      </p:pic>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2661242"/>
            <a:ext cx="4350774" cy="3713588"/>
          </a:xfrm>
          <a:prstGeom prst="rect">
            <a:avLst/>
          </a:prstGeom>
          <a:effectLst>
            <a:softEdge rad="63500"/>
          </a:effectLst>
        </p:spPr>
      </p:pic>
    </p:spTree>
    <p:extLst>
      <p:ext uri="{BB962C8B-B14F-4D97-AF65-F5344CB8AC3E}">
        <p14:creationId xmlns:p14="http://schemas.microsoft.com/office/powerpoint/2010/main" val="2401970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BAKANLIĞIMIZ YATIRIM PROGRAMI KAPSAMINDA YAPILAN İŞLER</a:t>
            </a:r>
          </a:p>
        </p:txBody>
      </p:sp>
      <p:sp>
        <p:nvSpPr>
          <p:cNvPr id="8" name="Dikdörtgen 7"/>
          <p:cNvSpPr/>
          <p:nvPr/>
        </p:nvSpPr>
        <p:spPr>
          <a:xfrm>
            <a:off x="1968456" y="1922813"/>
            <a:ext cx="9119006" cy="480131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Dikdörtgen 12"/>
          <p:cNvSpPr/>
          <p:nvPr/>
        </p:nvSpPr>
        <p:spPr>
          <a:xfrm>
            <a:off x="3690851" y="2007114"/>
            <a:ext cx="6323471" cy="27699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algn="ctr" fontAlgn="t"/>
            <a:r>
              <a:rPr lang="tr-TR" sz="1200" b="1" dirty="0">
                <a:solidFill>
                  <a:srgbClr val="000000"/>
                </a:solidFill>
                <a:latin typeface="Calibri" panose="020F0502020204030204" pitchFamily="34" charset="0"/>
                <a:cs typeface="Calibri" panose="020F0502020204030204" pitchFamily="34" charset="0"/>
              </a:rPr>
              <a:t>ÇSB İL MÜDÜRLÜĞÜ HİZMET BİNASI YAPIM İŞİ</a:t>
            </a: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5304" y="2368414"/>
            <a:ext cx="7571675" cy="4206498"/>
          </a:xfrm>
          <a:prstGeom prst="rect">
            <a:avLst/>
          </a:prstGeom>
        </p:spPr>
      </p:pic>
    </p:spTree>
    <p:extLst>
      <p:ext uri="{BB962C8B-B14F-4D97-AF65-F5344CB8AC3E}">
        <p14:creationId xmlns:p14="http://schemas.microsoft.com/office/powerpoint/2010/main" val="3681666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BAKANLIĞIMIZ YATIRIM PROGRAMI KAPSAMINDA YAPILAN İŞLER</a:t>
            </a:r>
          </a:p>
        </p:txBody>
      </p:sp>
      <p:sp>
        <p:nvSpPr>
          <p:cNvPr id="8" name="Dikdörtgen 7"/>
          <p:cNvSpPr/>
          <p:nvPr/>
        </p:nvSpPr>
        <p:spPr>
          <a:xfrm>
            <a:off x="1968456" y="1922813"/>
            <a:ext cx="9119006" cy="480131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Dikdörtgen 12"/>
          <p:cNvSpPr/>
          <p:nvPr/>
        </p:nvSpPr>
        <p:spPr>
          <a:xfrm>
            <a:off x="3207772" y="2051296"/>
            <a:ext cx="6323471" cy="27699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algn="ctr" fontAlgn="t"/>
            <a:r>
              <a:rPr lang="tr-TR" sz="1200" b="1" dirty="0">
                <a:solidFill>
                  <a:srgbClr val="000000"/>
                </a:solidFill>
                <a:latin typeface="Calibri" panose="020F0502020204030204" pitchFamily="34" charset="0"/>
                <a:cs typeface="Calibri" panose="020F0502020204030204" pitchFamily="34" charset="0"/>
              </a:rPr>
              <a:t>ÇSB İL MÜDÜRLÜĞÜ HİZMET BİNASI YAPIM İŞİ</a:t>
            </a:r>
          </a:p>
        </p:txBody>
      </p:sp>
      <p:pic>
        <p:nvPicPr>
          <p:cNvPr id="3" name="Resim 2"/>
          <p:cNvPicPr>
            <a:picLocks noChangeAspect="1"/>
          </p:cNvPicPr>
          <p:nvPr/>
        </p:nvPicPr>
        <p:blipFill rotWithShape="1">
          <a:blip r:embed="rId4" cstate="print">
            <a:extLst>
              <a:ext uri="{28A0092B-C50C-407E-A947-70E740481C1C}">
                <a14:useLocalDpi xmlns:a14="http://schemas.microsoft.com/office/drawing/2010/main" val="0"/>
              </a:ext>
            </a:extLst>
          </a:blip>
          <a:srcRect r="12948"/>
          <a:stretch/>
        </p:blipFill>
        <p:spPr>
          <a:xfrm>
            <a:off x="2062480" y="2456777"/>
            <a:ext cx="4389120" cy="3832263"/>
          </a:xfrm>
          <a:prstGeom prst="rect">
            <a:avLst/>
          </a:prstGeom>
          <a:effectLst>
            <a:softEdge rad="63500"/>
          </a:effectLst>
        </p:spPr>
      </p:pic>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l="16141"/>
          <a:stretch/>
        </p:blipFill>
        <p:spPr>
          <a:xfrm>
            <a:off x="6451600" y="2456777"/>
            <a:ext cx="4348480" cy="3832263"/>
          </a:xfrm>
          <a:prstGeom prst="rect">
            <a:avLst/>
          </a:prstGeom>
          <a:effectLst>
            <a:softEdge rad="63500"/>
          </a:effectLst>
        </p:spPr>
      </p:pic>
    </p:spTree>
    <p:extLst>
      <p:ext uri="{BB962C8B-B14F-4D97-AF65-F5344CB8AC3E}">
        <p14:creationId xmlns:p14="http://schemas.microsoft.com/office/powerpoint/2010/main" val="2668190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BAKANLIĞIMIZ YATIRIM PROGRAMI KAPSAMINDA YAPILAN İŞLER</a:t>
            </a:r>
          </a:p>
        </p:txBody>
      </p:sp>
      <p:sp>
        <p:nvSpPr>
          <p:cNvPr id="8" name="Dikdörtgen 7"/>
          <p:cNvSpPr/>
          <p:nvPr/>
        </p:nvSpPr>
        <p:spPr>
          <a:xfrm>
            <a:off x="1968456" y="1922813"/>
            <a:ext cx="9119006" cy="480131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Dikdörtgen 12"/>
          <p:cNvSpPr/>
          <p:nvPr/>
        </p:nvSpPr>
        <p:spPr>
          <a:xfrm>
            <a:off x="4802348" y="2061246"/>
            <a:ext cx="3217686" cy="27699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sz="1200" b="1" dirty="0">
                <a:solidFill>
                  <a:srgbClr val="000000"/>
                </a:solidFill>
                <a:latin typeface="Calibri" panose="020F0502020204030204" pitchFamily="34" charset="0"/>
                <a:cs typeface="Calibri" panose="020F0502020204030204" pitchFamily="34" charset="0"/>
              </a:rPr>
              <a:t>YEŞİLLİ İLÇESİ KENTSEL DÖNÜŞÜM YAPIM İŞİ</a:t>
            </a:r>
          </a:p>
        </p:txBody>
      </p:sp>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0747" y="2476678"/>
            <a:ext cx="4152539" cy="3938870"/>
          </a:xfrm>
          <a:prstGeom prst="rect">
            <a:avLst/>
          </a:prstGeom>
          <a:effectLst>
            <a:softEdge rad="63500"/>
          </a:effectLst>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1523" y="2338245"/>
            <a:ext cx="4202403" cy="4077303"/>
          </a:xfrm>
          <a:prstGeom prst="rect">
            <a:avLst/>
          </a:prstGeom>
          <a:effectLst>
            <a:softEdge rad="63500"/>
          </a:effectLst>
        </p:spPr>
      </p:pic>
    </p:spTree>
    <p:extLst>
      <p:ext uri="{BB962C8B-B14F-4D97-AF65-F5344CB8AC3E}">
        <p14:creationId xmlns:p14="http://schemas.microsoft.com/office/powerpoint/2010/main" val="1427062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BAKANLIĞIMIZ YATIRIM PROGRAMI KAPSAMINDA YAPILAN İŞLER</a:t>
            </a:r>
          </a:p>
        </p:txBody>
      </p:sp>
      <p:sp>
        <p:nvSpPr>
          <p:cNvPr id="8" name="Dikdörtgen 7"/>
          <p:cNvSpPr/>
          <p:nvPr/>
        </p:nvSpPr>
        <p:spPr>
          <a:xfrm>
            <a:off x="1968456" y="1922813"/>
            <a:ext cx="9119006" cy="480131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ctr"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Dikdörtgen 12"/>
          <p:cNvSpPr/>
          <p:nvPr/>
        </p:nvSpPr>
        <p:spPr>
          <a:xfrm>
            <a:off x="4705486" y="2079904"/>
            <a:ext cx="3217686" cy="27699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457200">
              <a:defRPr/>
            </a:pPr>
            <a:r>
              <a:rPr lang="tr-TR" sz="1200" b="1" dirty="0">
                <a:solidFill>
                  <a:srgbClr val="000000"/>
                </a:solidFill>
                <a:latin typeface="Calibri" panose="020F0502020204030204" pitchFamily="34" charset="0"/>
                <a:cs typeface="Calibri" panose="020F0502020204030204" pitchFamily="34" charset="0"/>
              </a:rPr>
              <a:t>YEŞİLLİ İLÇESİ KENTSEL DÖNÜŞÜM YAPIM İŞİ</a:t>
            </a: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363" y="2596776"/>
            <a:ext cx="4292082" cy="3849336"/>
          </a:xfrm>
          <a:prstGeom prst="rect">
            <a:avLst/>
          </a:prstGeom>
          <a:effectLst>
            <a:softEdge rad="63500"/>
          </a:effectLst>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445" y="2596776"/>
            <a:ext cx="4276129" cy="3849336"/>
          </a:xfrm>
          <a:prstGeom prst="rect">
            <a:avLst/>
          </a:prstGeom>
          <a:effectLst>
            <a:softEdge rad="63500"/>
          </a:effectLst>
        </p:spPr>
      </p:pic>
    </p:spTree>
    <p:extLst>
      <p:ext uri="{BB962C8B-B14F-4D97-AF65-F5344CB8AC3E}">
        <p14:creationId xmlns:p14="http://schemas.microsoft.com/office/powerpoint/2010/main" val="274419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panose="02020603050405020304" pitchFamily="18" charset="0"/>
              </a:rPr>
              <a:t>KURUMLARA VERİLEN DENETİM HİZMETLERİ</a:t>
            </a:r>
          </a:p>
        </p:txBody>
      </p:sp>
      <p:sp>
        <p:nvSpPr>
          <p:cNvPr id="8" name="Dikdörtgen 7"/>
          <p:cNvSpPr/>
          <p:nvPr/>
        </p:nvSpPr>
        <p:spPr>
          <a:xfrm>
            <a:off x="1881831" y="1922813"/>
            <a:ext cx="8744462" cy="452431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Kurumlara Verilen Denetim Hizmetleri				Nevi	Söz. </a:t>
            </a:r>
            <a:r>
              <a:rPr kumimoji="0" lang="tr-TR" sz="1800" b="1" i="0" u="none" strike="noStrike" kern="1200" cap="none" spc="0" normalizeH="0" baseline="0" noProof="0" dirty="0" err="1">
                <a:ln>
                  <a:noFill/>
                </a:ln>
                <a:solidFill>
                  <a:prstClr val="black"/>
                </a:solidFill>
                <a:effectLst/>
                <a:uLnTx/>
                <a:uFillTx/>
                <a:latin typeface="Century Gothic" panose="020B0502020202020204"/>
                <a:ea typeface="+mn-ea"/>
                <a:cs typeface="+mn-cs"/>
              </a:rPr>
              <a:t>Bed</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Bit. Tar.</a:t>
            </a: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70.Mknz.Tug.Komt. Bakım Onarım İşi				Onarım	190.000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70.Mknz.Tug.Komt. Cephe, Çatı Onarım İşi		Onarım	133.000		2018</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Orman İşletme  Md. Bakım Onarım İşi				Onarım	332.655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70.Mknz.Tug.Komt. Isı Yalıtım İşi					Yapım	595.000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70.Mknz.Tug.Komt. Kazan Dairesi Onarım İşi		Onarım	168.000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70.Mknz.Tug.Komt. Isı Yalıtım İşi					Yapım	663.000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Orman İşletme Md. Parke Yapım İşi				Yapım	184.417		2019</a:t>
            </a:r>
          </a:p>
          <a:p>
            <a:pPr lvl="0" defTabSz="457200">
              <a:defRPr/>
            </a:pPr>
            <a:r>
              <a:rPr lang="tr-TR" dirty="0">
                <a:solidFill>
                  <a:prstClr val="black"/>
                </a:solidFill>
              </a:rPr>
              <a:t>Orman İşletme Md. Çevre Düzenleme İşi			Yapım	118.800		2019</a:t>
            </a:r>
          </a:p>
          <a:p>
            <a:pPr lvl="0" defTabSz="457200">
              <a:defRPr/>
            </a:pPr>
            <a:r>
              <a:rPr lang="tr-TR" dirty="0">
                <a:solidFill>
                  <a:prstClr val="black"/>
                </a:solidFill>
              </a:rPr>
              <a:t>Mazıdağı Orman İşletme Şefliği Bakım Onarım İşi	Onarım	  94.380		2019</a:t>
            </a:r>
          </a:p>
          <a:p>
            <a:pPr lvl="0" defTabSz="457200">
              <a:defRPr/>
            </a:pPr>
            <a:r>
              <a:rPr lang="tr-TR" dirty="0">
                <a:solidFill>
                  <a:prstClr val="black"/>
                </a:solidFill>
              </a:rPr>
              <a:t>Orman İşletme Şefliği  Çevre Düzenleme İşi		Yapım	257.50		2019</a:t>
            </a:r>
          </a:p>
          <a:p>
            <a:pPr lvl="0" defTabSz="457200">
              <a:defRPr/>
            </a:pPr>
            <a:r>
              <a:rPr lang="tr-TR" dirty="0">
                <a:solidFill>
                  <a:prstClr val="black"/>
                </a:solidFill>
              </a:rPr>
              <a:t>70.Mknz.Tug.Komt. Çatı Bakım Onarım İşi			Onarım	  84.000		2019</a:t>
            </a:r>
          </a:p>
          <a:p>
            <a:pPr defTabSz="457200">
              <a:defRPr/>
            </a:pPr>
            <a:r>
              <a:rPr lang="tr-TR" dirty="0">
                <a:solidFill>
                  <a:prstClr val="black"/>
                </a:solidFill>
              </a:rPr>
              <a:t>Orman İşletme Md. </a:t>
            </a:r>
            <a:r>
              <a:rPr lang="tr-TR" dirty="0" err="1">
                <a:solidFill>
                  <a:prstClr val="black"/>
                </a:solidFill>
              </a:rPr>
              <a:t>Hiz</a:t>
            </a:r>
            <a:r>
              <a:rPr lang="tr-TR" dirty="0">
                <a:solidFill>
                  <a:prstClr val="black"/>
                </a:solidFill>
              </a:rPr>
              <a:t>. Bin. </a:t>
            </a:r>
            <a:r>
              <a:rPr lang="tr-TR" dirty="0" err="1">
                <a:solidFill>
                  <a:prstClr val="black"/>
                </a:solidFill>
              </a:rPr>
              <a:t>Loj</a:t>
            </a:r>
            <a:r>
              <a:rPr lang="tr-TR" dirty="0">
                <a:solidFill>
                  <a:prstClr val="black"/>
                </a:solidFill>
              </a:rPr>
              <a:t>. </a:t>
            </a:r>
            <a:r>
              <a:rPr lang="tr-TR" dirty="0" err="1">
                <a:solidFill>
                  <a:prstClr val="black"/>
                </a:solidFill>
              </a:rPr>
              <a:t>Doğalg</a:t>
            </a:r>
            <a:r>
              <a:rPr lang="tr-TR" dirty="0">
                <a:solidFill>
                  <a:prstClr val="black"/>
                </a:solidFill>
              </a:rPr>
              <a:t>. </a:t>
            </a:r>
            <a:r>
              <a:rPr lang="tr-TR" dirty="0" err="1">
                <a:solidFill>
                  <a:prstClr val="black"/>
                </a:solidFill>
              </a:rPr>
              <a:t>Dön.İşi</a:t>
            </a:r>
            <a:r>
              <a:rPr lang="tr-TR" dirty="0">
                <a:solidFill>
                  <a:prstClr val="black"/>
                </a:solidFill>
              </a:rPr>
              <a:t>	Onarım	227.000		2019</a:t>
            </a:r>
          </a:p>
          <a:p>
            <a:pPr lvl="0" defTabSz="457200">
              <a:defRPr/>
            </a:pPr>
            <a:r>
              <a:rPr lang="tr-TR" dirty="0">
                <a:solidFill>
                  <a:prstClr val="black"/>
                </a:solidFill>
              </a:rPr>
              <a:t>Orman İşletme Md. Mutfak, Tezgah Yapım İşi		Yapım	  25.390		2020</a:t>
            </a:r>
          </a:p>
          <a:p>
            <a:pPr lvl="0" defTabSz="457200">
              <a:defRPr/>
            </a:pPr>
            <a:r>
              <a:rPr lang="tr-TR" dirty="0">
                <a:solidFill>
                  <a:prstClr val="black"/>
                </a:solidFill>
              </a:rPr>
              <a:t>Orman İşletme Md. Su Deposu Yapım İşi			Yapım	  95.600		2020</a:t>
            </a:r>
          </a:p>
          <a:p>
            <a:pPr defTabSz="457200">
              <a:defRPr/>
            </a:pPr>
            <a:endParaRPr lang="tr-TR" dirty="0">
              <a:solidFill>
                <a:prstClr val="black"/>
              </a:solidFill>
            </a:endParaRPr>
          </a:p>
        </p:txBody>
      </p:sp>
    </p:spTree>
    <p:extLst>
      <p:ext uri="{BB962C8B-B14F-4D97-AF65-F5344CB8AC3E}">
        <p14:creationId xmlns:p14="http://schemas.microsoft.com/office/powerpoint/2010/main" val="1959007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panose="02020603050405020304" pitchFamily="18" charset="0"/>
              </a:rPr>
              <a:t>KURUMLARA VERİLEN DENETİM HİZMETLERİ</a:t>
            </a:r>
          </a:p>
        </p:txBody>
      </p:sp>
      <p:sp>
        <p:nvSpPr>
          <p:cNvPr id="8" name="Dikdörtgen 7"/>
          <p:cNvSpPr/>
          <p:nvPr/>
        </p:nvSpPr>
        <p:spPr>
          <a:xfrm>
            <a:off x="1862091" y="1642320"/>
            <a:ext cx="8744462" cy="480131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Kurumlara Verilen Denetim Hizmetleri				Nevi	Söz. </a:t>
            </a:r>
            <a:r>
              <a:rPr kumimoji="0" lang="tr-TR" sz="1800" b="1" i="0" u="none" strike="noStrike" kern="1200" cap="none" spc="0" normalizeH="0" baseline="0" noProof="0" dirty="0" err="1">
                <a:ln>
                  <a:noFill/>
                </a:ln>
                <a:solidFill>
                  <a:prstClr val="black"/>
                </a:solidFill>
                <a:effectLst/>
                <a:uLnTx/>
                <a:uFillTx/>
                <a:latin typeface="Century Gothic" panose="020B0502020202020204"/>
                <a:ea typeface="+mn-ea"/>
                <a:cs typeface="+mn-cs"/>
              </a:rPr>
              <a:t>Bed</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Bit. Tar.</a:t>
            </a: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70.Mknz.Tug.Komt. Kazan Dairesi Onarım İşi		Onarım	145.900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70.Mknz.Tug.Komt.  Cephanelik Bakım Onarım İşi	Onarım	218.000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70.Mknz.Tug.Komt. Karargah Onarım İşi			Onarım	540.194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Orman İşletme Md. Lojman Onarım İşi			Onarım	  32.000		2021</a:t>
            </a:r>
          </a:p>
          <a:p>
            <a:pPr lvl="0" defTabSz="457200">
              <a:defRPr/>
            </a:pPr>
            <a:r>
              <a:rPr lang="tr-TR" dirty="0">
                <a:solidFill>
                  <a:prstClr val="black"/>
                </a:solidFill>
              </a:rPr>
              <a:t>Orman İşletme Md.  Kamera Tesis İşi				Yapım	  84.500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Midyat 242.İdk Kom. Çatı Onarım İşi				Onarım	  92.325		2022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err="1">
                <a:ln>
                  <a:noFill/>
                </a:ln>
                <a:solidFill>
                  <a:prstClr val="black"/>
                </a:solidFill>
                <a:effectLst/>
                <a:uLnTx/>
                <a:uFillTx/>
                <a:latin typeface="Century Gothic" panose="020B0502020202020204"/>
                <a:ea typeface="+mn-ea"/>
                <a:cs typeface="Calibri" panose="020F0502020204030204" pitchFamily="34" charset="0"/>
              </a:rPr>
              <a:t>İşkur</a:t>
            </a: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Calibri" panose="020F0502020204030204" pitchFamily="34" charset="0"/>
              </a:rPr>
              <a:t> Doğalgaz Dönüşüm İşi                              		</a:t>
            </a: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Onarım  389.000        2022</a:t>
            </a:r>
          </a:p>
          <a:p>
            <a:pPr lvl="0" defTabSz="457200" fontAlgn="ctr">
              <a:defRPr/>
            </a:pPr>
            <a:r>
              <a:rPr lang="tr-TR" dirty="0">
                <a:solidFill>
                  <a:prstClr val="black"/>
                </a:solidFill>
              </a:rPr>
              <a:t>Midyat (</a:t>
            </a:r>
            <a:r>
              <a:rPr lang="tr-TR" dirty="0" err="1">
                <a:solidFill>
                  <a:prstClr val="black"/>
                </a:solidFill>
              </a:rPr>
              <a:t>Katori</a:t>
            </a:r>
            <a:r>
              <a:rPr lang="tr-TR" dirty="0">
                <a:solidFill>
                  <a:prstClr val="black"/>
                </a:solidFill>
              </a:rPr>
              <a:t>) Taş Kes. </a:t>
            </a:r>
            <a:r>
              <a:rPr lang="tr-TR" dirty="0" err="1">
                <a:solidFill>
                  <a:prstClr val="black"/>
                </a:solidFill>
              </a:rPr>
              <a:t>İşl.Atö</a:t>
            </a:r>
            <a:r>
              <a:rPr lang="tr-TR" dirty="0">
                <a:solidFill>
                  <a:prstClr val="black"/>
                </a:solidFill>
              </a:rPr>
              <a:t>. Bin. Yap. İşi		Yapım	619.747		2022</a:t>
            </a:r>
          </a:p>
          <a:p>
            <a:pPr lvl="0" defTabSz="457200">
              <a:defRPr/>
            </a:pPr>
            <a:r>
              <a:rPr lang="tr-TR" dirty="0">
                <a:solidFill>
                  <a:prstClr val="black"/>
                </a:solidFill>
              </a:rPr>
              <a:t>70. MKNZ.P.TUG.K.YRD. </a:t>
            </a:r>
            <a:r>
              <a:rPr lang="tr-TR" dirty="0" err="1">
                <a:solidFill>
                  <a:prstClr val="black"/>
                </a:solidFill>
              </a:rPr>
              <a:t>Ceph</a:t>
            </a:r>
            <a:r>
              <a:rPr lang="tr-TR" dirty="0">
                <a:solidFill>
                  <a:prstClr val="black"/>
                </a:solidFill>
              </a:rPr>
              <a:t>. Çat. Bak. </a:t>
            </a:r>
            <a:r>
              <a:rPr lang="tr-TR" dirty="0" err="1">
                <a:solidFill>
                  <a:prstClr val="black"/>
                </a:solidFill>
              </a:rPr>
              <a:t>Onr</a:t>
            </a:r>
            <a:r>
              <a:rPr lang="tr-TR" dirty="0">
                <a:solidFill>
                  <a:prstClr val="black"/>
                </a:solidFill>
              </a:rPr>
              <a:t>. İşi	Onarım	  93.000		2022</a:t>
            </a:r>
          </a:p>
          <a:p>
            <a:pPr lvl="0" defTabSz="457200">
              <a:defRPr/>
            </a:pPr>
            <a:r>
              <a:rPr lang="tr-TR" dirty="0">
                <a:solidFill>
                  <a:prstClr val="black"/>
                </a:solidFill>
              </a:rPr>
              <a:t>Orman İşl. </a:t>
            </a:r>
            <a:r>
              <a:rPr lang="tr-TR" dirty="0" err="1">
                <a:solidFill>
                  <a:prstClr val="black"/>
                </a:solidFill>
              </a:rPr>
              <a:t>Md.&amp;Mazıdağı</a:t>
            </a:r>
            <a:r>
              <a:rPr lang="tr-TR" dirty="0">
                <a:solidFill>
                  <a:prstClr val="black"/>
                </a:solidFill>
              </a:rPr>
              <a:t> Hz. Bin. Boya, </a:t>
            </a:r>
            <a:r>
              <a:rPr lang="tr-TR" dirty="0" err="1">
                <a:solidFill>
                  <a:prstClr val="black"/>
                </a:solidFill>
              </a:rPr>
              <a:t>kap.yp.işi</a:t>
            </a:r>
            <a:r>
              <a:rPr lang="tr-TR" dirty="0">
                <a:solidFill>
                  <a:prstClr val="black"/>
                </a:solidFill>
              </a:rPr>
              <a:t>	Onarım	  89.280		2022</a:t>
            </a:r>
          </a:p>
          <a:p>
            <a:pPr lvl="0" defTabSz="457200">
              <a:defRPr/>
            </a:pPr>
            <a:r>
              <a:rPr lang="tr-TR" dirty="0">
                <a:solidFill>
                  <a:prstClr val="black"/>
                </a:solidFill>
              </a:rPr>
              <a:t>Mardin İl </a:t>
            </a:r>
            <a:r>
              <a:rPr lang="tr-TR" dirty="0" err="1">
                <a:solidFill>
                  <a:prstClr val="black"/>
                </a:solidFill>
              </a:rPr>
              <a:t>Jan.K.lığına</a:t>
            </a:r>
            <a:r>
              <a:rPr lang="tr-TR" dirty="0">
                <a:solidFill>
                  <a:prstClr val="black"/>
                </a:solidFill>
              </a:rPr>
              <a:t> Bağlı </a:t>
            </a:r>
            <a:r>
              <a:rPr lang="tr-TR" dirty="0" err="1">
                <a:solidFill>
                  <a:prstClr val="black"/>
                </a:solidFill>
              </a:rPr>
              <a:t>Artuklu,Mazıdağı,Derik</a:t>
            </a:r>
            <a:r>
              <a:rPr lang="tr-TR" dirty="0">
                <a:solidFill>
                  <a:prstClr val="black"/>
                </a:solidFill>
              </a:rPr>
              <a:t>,</a:t>
            </a:r>
          </a:p>
          <a:p>
            <a:pPr lvl="0" defTabSz="457200">
              <a:defRPr/>
            </a:pPr>
            <a:r>
              <a:rPr lang="tr-TR" dirty="0" err="1">
                <a:solidFill>
                  <a:prstClr val="black"/>
                </a:solidFill>
              </a:rPr>
              <a:t>Kızıltepe,D.geçit,Midyat</a:t>
            </a:r>
            <a:r>
              <a:rPr lang="tr-TR" dirty="0">
                <a:solidFill>
                  <a:prstClr val="black"/>
                </a:solidFill>
              </a:rPr>
              <a:t> Savur, </a:t>
            </a:r>
            <a:r>
              <a:rPr lang="tr-TR" dirty="0" err="1">
                <a:solidFill>
                  <a:prstClr val="black"/>
                </a:solidFill>
              </a:rPr>
              <a:t>Yeşilli,Ömerli,Nusaybin</a:t>
            </a:r>
            <a:r>
              <a:rPr lang="tr-TR" dirty="0">
                <a:solidFill>
                  <a:prstClr val="black"/>
                </a:solidFill>
              </a:rPr>
              <a:t> </a:t>
            </a:r>
          </a:p>
          <a:p>
            <a:pPr lvl="0" defTabSz="457200">
              <a:defRPr/>
            </a:pPr>
            <a:r>
              <a:rPr lang="tr-TR" dirty="0">
                <a:solidFill>
                  <a:prstClr val="black"/>
                </a:solidFill>
              </a:rPr>
              <a:t>İlçe Nezarethane Bakım ve Onarım Yapım İşi          Onarım   947.000       2023</a:t>
            </a:r>
          </a:p>
          <a:p>
            <a:pPr lvl="0" defTabSz="457200">
              <a:defRPr/>
            </a:pPr>
            <a:r>
              <a:rPr lang="tr-TR" dirty="0">
                <a:solidFill>
                  <a:prstClr val="black"/>
                </a:solidFill>
              </a:rPr>
              <a:t>Mardin, Mazıdağı ve Midyat Orman Müdürlüğü </a:t>
            </a:r>
          </a:p>
          <a:p>
            <a:pPr lvl="0" defTabSz="457200">
              <a:defRPr/>
            </a:pPr>
            <a:r>
              <a:rPr lang="tr-TR" dirty="0">
                <a:solidFill>
                  <a:prstClr val="black"/>
                </a:solidFill>
              </a:rPr>
              <a:t>Dış cephe Mantolama bakım Onarım İşi                  Onarım   939.500       2023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47843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KAMU BİNALARINDA DEPEM PERFORMANS ANALİZİ YAPILMASI</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panose="02020603050405020304" pitchFamily="18" charset="0"/>
            </a:endParaRPr>
          </a:p>
        </p:txBody>
      </p:sp>
      <p:sp>
        <p:nvSpPr>
          <p:cNvPr id="8" name="Dikdörtgen 7"/>
          <p:cNvSpPr/>
          <p:nvPr/>
        </p:nvSpPr>
        <p:spPr>
          <a:xfrm>
            <a:off x="2454321" y="1922813"/>
            <a:ext cx="7560001" cy="286232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Kamu Binalarının Envanterinin Çıkarılması ve Deprem Yükleri Etkisi Altında Performans Analizlerinin Yapılmasında Öncelik Sırasının Belirlenmesi  (KAYES) için Bakanlığımız koordinesinde,  ilimizde yer alan 3.893 adet kamu binasına ait coğrafi, zemin,  yapısal, fiziksel, mülkiyet, tahsis ve ruhsat bilgileri toplanarak KAYES programına girişi yapılmıştır.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İçişleri Bakanlığı Emniyet Genel Müdürlüğü, Jandarma Genel Komutanlığı ve MİT kurumlarının Bakanlığımızla protokolleri olmaması sebebi ile bu binalar kapsam dışı bırakılarak MAKS verisine kayıtlı tüm kamu binaların incelemesi yapılmıştır. </a:t>
            </a:r>
          </a:p>
        </p:txBody>
      </p:sp>
    </p:spTree>
    <p:extLst>
      <p:ext uri="{BB962C8B-B14F-4D97-AF65-F5344CB8AC3E}">
        <p14:creationId xmlns:p14="http://schemas.microsoft.com/office/powerpoint/2010/main" val="355250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KOOPERATİFLERİN İCMALİ</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panose="02020603050405020304" pitchFamily="18" charset="0"/>
            </a:endParaRPr>
          </a:p>
        </p:txBody>
      </p:sp>
      <p:sp>
        <p:nvSpPr>
          <p:cNvPr id="8" name="Dikdörtgen 7"/>
          <p:cNvSpPr/>
          <p:nvPr/>
        </p:nvSpPr>
        <p:spPr>
          <a:xfrm>
            <a:off x="2454321" y="1922813"/>
            <a:ext cx="7560001" cy="230832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Aktif  Durumda Olan Konut Yapı  Kooperatifleri				18</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Aktif Durumda Olan Toplu İşyeri Yapı Kooperatifleri			  9</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Aktif Durumda Olan  Küçük Sanayi Sitesi Yapı  Koop.			12</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Aktif Durumda Koop.  Sayısı								39</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Tasfiye Halinde Olan Kooperatifler						26</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Terkini  Yapılan Kooperatif							      181</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Münfesih Durumunda Olan Kooperatifler					21</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Toplam Kooperatif Sayısı							      267</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44053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anose="02020603050405020304" pitchFamily="18" charset="0"/>
              </a:rPr>
              <a:t>İSKAN KANUNU KAPSAMINDA YAPILAN İŞLER </a:t>
            </a:r>
          </a:p>
        </p:txBody>
      </p:sp>
      <p:sp>
        <p:nvSpPr>
          <p:cNvPr id="8" name="Dikdörtgen 7"/>
          <p:cNvSpPr/>
          <p:nvPr/>
        </p:nvSpPr>
        <p:spPr>
          <a:xfrm>
            <a:off x="2454321" y="1922813"/>
            <a:ext cx="7560001" cy="329320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Tamamlanan;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Dargeçit  Ilısu Mahallesi: Dargeçit  Ilısu Mahallesinde Ilısu Barajı ve HES projesinden etkilenen ailelere yeni yerleşim alanında 48 adet konut hak sahiplerine 2010 yılında teslim edilmiştir. Ayrıca 12 rezerv parselin hak sahiplerine satışı da gerçekleşmiştir.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Devam eden;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İlimiz Dargeçit  Ilısu Mahallesi Köy Gelişme Alanı kapsamında 5543 sayılı İskân Kanunu kapsamında 9 hak sahibi tespit edilmiştir. Bu Hak sahipleri için, Bakanlığımız Yapı İşleri Genel Müdürlüğümüzce Fiziksel Yerleşimin Düzenlenmesi Etüt-Proje ve yerleştirme programında "Köy Gelişme Alanı" olarak alınmıştır. Bakanlığımıza 140 ada 77 nolu parselin tahsisi sağlanmıştır. Serişuve Mevkii 140 ada 77 nolu parselin parselasyon sonucu oluşan 156 ada 1,2,3,4,5,6 nolu parseller,  159 ada 12 nolu parseller, 160 ada 1 nolu parsel ve 161 ada 1,2,3,4 nolu parseller oluşmuştur. Dargeçit Asliye Hukuk Mahkemesi 2017/130 esas sayılı yazısına Bakanlığımızın görüşüne istinaden iş ve işlemler durdurulmuştur.</a:t>
            </a:r>
          </a:p>
        </p:txBody>
      </p:sp>
    </p:spTree>
    <p:extLst>
      <p:ext uri="{BB962C8B-B14F-4D97-AF65-F5344CB8AC3E}">
        <p14:creationId xmlns:p14="http://schemas.microsoft.com/office/powerpoint/2010/main" val="1918187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9" y="3296687"/>
            <a:ext cx="6480000" cy="360000"/>
          </a:xfrm>
          <a:ln/>
        </p:spPr>
        <p:style>
          <a:lnRef idx="2">
            <a:schemeClr val="dk1"/>
          </a:lnRef>
          <a:fillRef idx="1">
            <a:schemeClr val="lt1"/>
          </a:fillRef>
          <a:effectRef idx="0">
            <a:schemeClr val="dk1"/>
          </a:effectRef>
          <a:fontRef idx="minor">
            <a:schemeClr val="dk1"/>
          </a:fontRef>
        </p:style>
        <p:txBody>
          <a:bodyPr vert="horz">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BİL. TEKN. İNS. KAYN. ve DEST. HİZM.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3" name="Dikdörtgen 2"/>
          <p:cNvSpPr/>
          <p:nvPr/>
        </p:nvSpPr>
        <p:spPr>
          <a:xfrm>
            <a:off x="2454322" y="1072144"/>
            <a:ext cx="7200000" cy="50400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DÖNER SERMAYE GELİRİ</a:t>
            </a:r>
          </a:p>
        </p:txBody>
      </p:sp>
      <p:sp>
        <p:nvSpPr>
          <p:cNvPr id="8" name="Dikdörtgen 7"/>
          <p:cNvSpPr/>
          <p:nvPr/>
        </p:nvSpPr>
        <p:spPr>
          <a:xfrm>
            <a:off x="2454322" y="1789881"/>
            <a:ext cx="7200000"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-2022 Döner Sermaye İşletme Geliri: </a:t>
            </a: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6.381.379</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-2023 Döner Sermaye İşletme Geliri: </a:t>
            </a: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1.747.001 TL.</a:t>
            </a:r>
          </a:p>
        </p:txBody>
      </p:sp>
    </p:spTree>
    <p:extLst>
      <p:ext uri="{BB962C8B-B14F-4D97-AF65-F5344CB8AC3E}">
        <p14:creationId xmlns:p14="http://schemas.microsoft.com/office/powerpoint/2010/main" val="2957499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PROJE VE YAPIM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anose="02020603050405020304" pitchFamily="18" charset="0"/>
              </a:rPr>
              <a:t> MARDİN İLİ DARGEÇİT İLÇESİNDE YER ALAN İSKAN ALANI</a:t>
            </a:r>
          </a:p>
        </p:txBody>
      </p:sp>
      <p:sp>
        <p:nvSpPr>
          <p:cNvPr id="8" name="Dikdörtgen 7"/>
          <p:cNvSpPr/>
          <p:nvPr/>
        </p:nvSpPr>
        <p:spPr>
          <a:xfrm>
            <a:off x="2454321" y="1922813"/>
            <a:ext cx="7560001" cy="427809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Resim 9"/>
          <p:cNvPicPr>
            <a:picLocks noChangeAspect="1"/>
          </p:cNvPicPr>
          <p:nvPr/>
        </p:nvPicPr>
        <p:blipFill>
          <a:blip r:embed="rId4"/>
          <a:stretch>
            <a:fillRect/>
          </a:stretch>
        </p:blipFill>
        <p:spPr>
          <a:xfrm>
            <a:off x="2517651" y="2018289"/>
            <a:ext cx="7433339" cy="4087141"/>
          </a:xfrm>
          <a:prstGeom prst="rect">
            <a:avLst/>
          </a:prstGeom>
        </p:spPr>
      </p:pic>
    </p:spTree>
    <p:extLst>
      <p:ext uri="{BB962C8B-B14F-4D97-AF65-F5344CB8AC3E}">
        <p14:creationId xmlns:p14="http://schemas.microsoft.com/office/powerpoint/2010/main" val="2145528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YAPI DENETİMİ VE YAPI MALZ.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3960000"/>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l" defTabSz="457200" rtl="0" eaLnBrk="1" fontAlgn="auto" latinLnBrk="0" hangingPunct="1">
              <a:lnSpc>
                <a:spcPct val="150000"/>
              </a:lnSpc>
              <a:spcBef>
                <a:spcPts val="0"/>
              </a:spcBef>
              <a:spcAft>
                <a:spcPts val="0"/>
              </a:spcAft>
              <a:buClrTx/>
              <a:buSzTx/>
              <a:buFontTx/>
              <a:buNone/>
              <a:tabLst/>
              <a:defRPr/>
            </a:pPr>
            <a:endParaRPr kumimoji="0" lang="tr-TR" sz="2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l" defTabSz="457200" rtl="0" eaLnBrk="1" fontAlgn="auto" latinLnBrk="0" hangingPunct="1">
              <a:lnSpc>
                <a:spcPct val="150000"/>
              </a:lnSpc>
              <a:spcBef>
                <a:spcPts val="0"/>
              </a:spcBef>
              <a:spcAft>
                <a:spcPts val="0"/>
              </a:spcAft>
              <a:buClrTx/>
              <a:buSzTx/>
              <a:buFontTx/>
              <a:buNone/>
              <a:tabLst/>
              <a:defRPr/>
            </a:pPr>
            <a:endParaRPr kumimoji="0" lang="tr-TR" sz="2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l" defTabSz="457200" rtl="0" eaLnBrk="1" fontAlgn="auto" latinLnBrk="0" hangingPunct="1">
              <a:lnSpc>
                <a:spcPct val="150000"/>
              </a:lnSpc>
              <a:spcBef>
                <a:spcPts val="0"/>
              </a:spcBef>
              <a:spcAft>
                <a:spcPts val="0"/>
              </a:spcAft>
              <a:buClrTx/>
              <a:buSzTx/>
              <a:buFontTx/>
              <a:buNone/>
              <a:tabLst/>
              <a:defRPr/>
            </a:pPr>
            <a:endParaRPr kumimoji="0" lang="tr-TR" sz="2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l" defTabSz="457200" rtl="0" eaLnBrk="1" fontAlgn="auto" latinLnBrk="0" hangingPunct="1">
              <a:lnSpc>
                <a:spcPct val="150000"/>
              </a:lnSpc>
              <a:spcBef>
                <a:spcPts val="0"/>
              </a:spcBef>
              <a:spcAft>
                <a:spcPts val="0"/>
              </a:spcAft>
              <a:buClrTx/>
              <a:buSzTx/>
              <a:buFontTx/>
              <a:buNone/>
              <a:tabLst/>
              <a:defRPr/>
            </a:pPr>
            <a:r>
              <a:rPr kumimoji="0" lang="tr-TR" sz="2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rPr>
              <a:t>YAPI DENETİMİ YAPI MALZEMELERİ </a:t>
            </a:r>
            <a:r>
              <a:rPr kumimoji="0" lang="tr-TR" sz="2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ŞUBE MÜDÜRLÜĞÜ</a:t>
            </a: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Tree>
    <p:extLst>
      <p:ext uri="{BB962C8B-B14F-4D97-AF65-F5344CB8AC3E}">
        <p14:creationId xmlns:p14="http://schemas.microsoft.com/office/powerpoint/2010/main" val="1648506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YAPI DENETİMİ VE YAPI MALZ.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YAPI DENETİM UYGULAMALARI</a:t>
            </a:r>
          </a:p>
        </p:txBody>
      </p:sp>
      <p:sp>
        <p:nvSpPr>
          <p:cNvPr id="8" name="Dikdörtgen 7"/>
          <p:cNvSpPr/>
          <p:nvPr/>
        </p:nvSpPr>
        <p:spPr>
          <a:xfrm>
            <a:off x="2454322" y="1780253"/>
            <a:ext cx="7560000" cy="480131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defTabSz="457200" eaLnBrk="0" fontAlgn="base" hangingPunct="0">
              <a:spcBef>
                <a:spcPct val="0"/>
              </a:spcBef>
              <a:spcAft>
                <a:spcPct val="0"/>
              </a:spcAf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İlimizde faaliyet gösteren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24</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adet yapı denetim kuruluşu,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3</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adet Yapı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a:cs typeface="Times New Roman" panose="02020603050405020304" pitchFamily="18" charset="0"/>
              </a:rPr>
              <a:t>Malzemeleri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L</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a:cs typeface="Times New Roman" panose="02020603050405020304" pitchFamily="18" charset="0"/>
              </a:rPr>
              <a:t>aboratuvarı</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bulunmaktadır. İlimizde yapı denetim kuruluşları</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nın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denetimi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a:cs typeface="Times New Roman" panose="02020603050405020304" pitchFamily="18" charset="0"/>
              </a:rPr>
              <a:t>altında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t>
            </a:r>
            <a:r>
              <a:rPr lang="tr-TR" noProof="0" dirty="0">
                <a:solidFill>
                  <a:prstClr val="black"/>
                </a:solidFill>
                <a:latin typeface="Times New Roman" panose="02020603050405020304" pitchFamily="18" charset="0"/>
                <a:ea typeface="Cambria"/>
                <a:cs typeface="Times New Roman" panose="02020603050405020304" pitchFamily="18" charset="0"/>
              </a:rPr>
              <a:t>8</a:t>
            </a:r>
            <a:r>
              <a:rPr lang="tr-TR" dirty="0">
                <a:solidFill>
                  <a:prstClr val="black"/>
                </a:solidFill>
                <a:latin typeface="Times New Roman" panose="02020603050405020304" pitchFamily="18" charset="0"/>
                <a:ea typeface="Cambria"/>
                <a:cs typeface="Times New Roman" panose="02020603050405020304" pitchFamily="18" charset="0"/>
              </a:rPr>
              <a:t>.007.448</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m2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aktif denetlenen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mbria"/>
                <a:cs typeface="Times New Roman" panose="02020603050405020304" pitchFamily="18" charset="0"/>
              </a:rPr>
              <a:t>alan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1623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adet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aktif iş sayısı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bulunmaktadır. </a:t>
            </a:r>
          </a:p>
          <a:p>
            <a:pPr marL="0" marR="0" lvl="0" indent="0" algn="just" defTabSz="4572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endParaRPr>
          </a:p>
          <a:p>
            <a:pPr marL="0" marR="0" lvl="0" indent="0" algn="just"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Yapı Denetim Firmaları için</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a:t>
            </a:r>
          </a:p>
          <a:p>
            <a:pPr marL="0" marR="0" lvl="0" indent="0" algn="just" defTabSz="4572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endParaRPr>
          </a:p>
          <a:p>
            <a:pPr marL="285750" marR="0" lvl="0" indent="-285750" algn="just" defTabSz="4572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2021 yılında; 51 adet büro  ve 89 adet şantiye olmak üzere toplam  140 adet denetim</a:t>
            </a:r>
          </a:p>
          <a:p>
            <a:pPr marL="285750" lvl="0" indent="-285750" defTabSz="457200" eaLnBrk="0" hangingPunct="0">
              <a:buFont typeface="Arial" panose="020B0604020202020204" pitchFamily="34" charset="0"/>
              <a:buChar char="•"/>
              <a:defRPr/>
            </a:pPr>
            <a:r>
              <a:rPr lang="tr-TR" dirty="0">
                <a:solidFill>
                  <a:prstClr val="black"/>
                </a:solidFill>
                <a:latin typeface="Times New Roman" panose="02020603050405020304" pitchFamily="18" charset="0"/>
                <a:ea typeface="Cambria"/>
                <a:cs typeface="Times New Roman" panose="02020603050405020304" pitchFamily="18" charset="0"/>
              </a:rPr>
              <a:t>2022 yılında; 104 adet büro ve 202 adet şantiye olmak üzere toplam 306 adet denetim yapılmıştır.</a:t>
            </a:r>
          </a:p>
          <a:p>
            <a:pPr marL="285750" lvl="0" indent="-285750" defTabSz="457200" eaLnBrk="0" hangingPunct="0">
              <a:buFont typeface="Arial" panose="020B0604020202020204" pitchFamily="34" charset="0"/>
              <a:buChar char="•"/>
              <a:defRPr/>
            </a:pPr>
            <a:r>
              <a:rPr lang="tr-TR" dirty="0">
                <a:solidFill>
                  <a:prstClr val="black"/>
                </a:solidFill>
                <a:latin typeface="Times New Roman" panose="02020603050405020304" pitchFamily="18" charset="0"/>
                <a:ea typeface="Cambria"/>
                <a:cs typeface="Times New Roman" panose="02020603050405020304" pitchFamily="18" charset="0"/>
              </a:rPr>
              <a:t>2023 yılında 130 adet büro ve 125 adet şantiye olmak üzere toplam 255 adet denetim yapılmıştır.</a:t>
            </a: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İlimizde, 235 Denetçi, </a:t>
            </a:r>
            <a:r>
              <a:rPr lang="tr-TR" dirty="0">
                <a:solidFill>
                  <a:prstClr val="black"/>
                </a:solidFill>
                <a:latin typeface="Times New Roman" panose="02020603050405020304" pitchFamily="18" charset="0"/>
                <a:ea typeface="Cambria"/>
                <a:cs typeface="Times New Roman" panose="02020603050405020304" pitchFamily="18" charset="0"/>
              </a:rPr>
              <a:t>522</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YKE Mimar/Mühendis,115</a:t>
            </a:r>
            <a:r>
              <a:rPr kumimoji="0" lang="tr-TR" sz="1800" b="0" i="0" u="none" strike="noStrike" kern="1200" cap="none" spc="0" normalizeH="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Yardımcı Kontrol elemanı yapı denetim firmalarında görev almaktadır.</a:t>
            </a:r>
          </a:p>
          <a:p>
            <a:pPr marL="0" marR="0" lvl="0" indent="0" algn="l" defTabSz="457200" rtl="0" eaLnBrk="1" fontAlgn="b"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05148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YAPI DENETİMİ VE YAPI MALZ.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YAPI DENETİM UYGULAMALARI</a:t>
            </a:r>
          </a:p>
        </p:txBody>
      </p:sp>
      <p:sp>
        <p:nvSpPr>
          <p:cNvPr id="8" name="Dikdörtgen 7"/>
          <p:cNvSpPr/>
          <p:nvPr/>
        </p:nvSpPr>
        <p:spPr>
          <a:xfrm>
            <a:off x="2454322" y="1780253"/>
            <a:ext cx="7560000" cy="50783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0" fontAlgn="base" latinLnBrk="0" hangingPunct="0">
              <a:lnSpc>
                <a:spcPct val="100000"/>
              </a:lnSpc>
              <a:spcBef>
                <a:spcPct val="0"/>
              </a:spcBef>
              <a:spcAft>
                <a:spcPct val="0"/>
              </a:spcAft>
              <a:buClrTx/>
              <a:buSzTx/>
              <a:buFontTx/>
              <a:buNone/>
              <a:tabLst/>
              <a:defRPr/>
            </a:pPr>
            <a:r>
              <a:rPr kumimoji="0" lang="tr-TR" sz="1800" b="1" i="0" u="sng"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Müteahhitlik Yetki Belge Numarası:</a:t>
            </a:r>
          </a:p>
          <a:p>
            <a:pPr marL="0" marR="0" lvl="0" indent="0" algn="just" defTabSz="457200" rtl="0" eaLnBrk="0" fontAlgn="base" latinLnBrk="0" hangingPunct="0">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İlimizde;</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t>
            </a:r>
          </a:p>
          <a:p>
            <a:pPr marL="342900" marR="0" lvl="0" indent="-342900" algn="just"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1781 Aktif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a:t>
            </a:r>
            <a:r>
              <a:rPr lang="tr-TR" dirty="0">
                <a:solidFill>
                  <a:prstClr val="black"/>
                </a:solidFill>
                <a:latin typeface="Times New Roman" panose="02020603050405020304" pitchFamily="18" charset="0"/>
                <a:ea typeface="Cambria"/>
                <a:cs typeface="Times New Roman" panose="02020603050405020304" pitchFamily="18" charset="0"/>
              </a:rPr>
              <a:t>423</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Şahıs, 53 Anonim, </a:t>
            </a:r>
            <a:r>
              <a:rPr lang="tr-TR" dirty="0">
                <a:solidFill>
                  <a:prstClr val="black"/>
                </a:solidFill>
                <a:latin typeface="Times New Roman" panose="02020603050405020304" pitchFamily="18" charset="0"/>
                <a:ea typeface="Cambria"/>
                <a:cs typeface="Times New Roman" panose="02020603050405020304" pitchFamily="18" charset="0"/>
              </a:rPr>
              <a:t>938</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Limited, 347 Geçici, 13 Kooperatif)</a:t>
            </a:r>
          </a:p>
          <a:p>
            <a:pPr marL="342900" marR="0" lvl="0" indent="-342900" algn="just"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180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17</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Pasif, </a:t>
            </a:r>
            <a:r>
              <a:rPr lang="tr-TR" dirty="0">
                <a:solidFill>
                  <a:prstClr val="black"/>
                </a:solidFill>
                <a:latin typeface="Times New Roman" panose="02020603050405020304" pitchFamily="18" charset="0"/>
                <a:ea typeface="Cambria"/>
                <a:cs typeface="Times New Roman" panose="02020603050405020304" pitchFamily="18" charset="0"/>
              </a:rPr>
              <a:t>623</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Pasif Terk, </a:t>
            </a:r>
            <a:r>
              <a:rPr lang="tr-TR" dirty="0">
                <a:solidFill>
                  <a:prstClr val="black"/>
                </a:solidFill>
                <a:latin typeface="Times New Roman" panose="02020603050405020304" pitchFamily="18" charset="0"/>
                <a:ea typeface="Cambria"/>
                <a:cs typeface="Times New Roman" panose="02020603050405020304" pitchFamily="18" charset="0"/>
              </a:rPr>
              <a:t>64</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Pasif Vefat, 1 Resen</a:t>
            </a:r>
            <a:r>
              <a:rPr lang="tr-TR" dirty="0">
                <a:solidFill>
                  <a:prstClr val="black"/>
                </a:solidFill>
                <a:latin typeface="Times New Roman" panose="02020603050405020304" pitchFamily="18" charset="0"/>
                <a:ea typeface="Cambria"/>
                <a:cs typeface="Times New Roman" panose="02020603050405020304" pitchFamily="18" charset="0"/>
              </a:rPr>
              <a:t>, </a:t>
            </a:r>
            <a:r>
              <a:rPr lang="tr-TR" noProof="0" dirty="0">
                <a:solidFill>
                  <a:prstClr val="black"/>
                </a:solidFill>
                <a:latin typeface="Times New Roman" panose="02020603050405020304" pitchFamily="18" charset="0"/>
                <a:ea typeface="Cambria"/>
                <a:cs typeface="Times New Roman" panose="02020603050405020304" pitchFamily="18" charset="0"/>
              </a:rPr>
              <a:t>567</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Geçici İptal olmak üzere toplam </a:t>
            </a:r>
            <a:r>
              <a:rPr lang="tr-TR" b="1" dirty="0">
                <a:solidFill>
                  <a:prstClr val="black"/>
                </a:solidFill>
                <a:latin typeface="Times New Roman" panose="02020603050405020304" pitchFamily="18" charset="0"/>
                <a:ea typeface="Cambria"/>
                <a:cs typeface="Times New Roman" panose="02020603050405020304" pitchFamily="18" charset="0"/>
              </a:rPr>
              <a:t>3052</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adet müteahhitlik yetki belge numarası bulunmaktadır.</a:t>
            </a:r>
          </a:p>
          <a:p>
            <a:pPr marL="0" marR="0" lvl="0" indent="0" algn="just" defTabSz="457200" rtl="0" eaLnBrk="0" fontAlgn="base" latinLnBrk="0" hangingPunct="0">
              <a:lnSpc>
                <a:spcPct val="100000"/>
              </a:lnSpc>
              <a:spcBef>
                <a:spcPct val="0"/>
              </a:spcBef>
              <a:spcAft>
                <a:spcPct val="0"/>
              </a:spcAft>
              <a:buClrTx/>
              <a:buSzTx/>
              <a:buFontTx/>
              <a:buNone/>
              <a:tabLst/>
              <a:defRPr/>
            </a:pPr>
            <a:r>
              <a:rPr kumimoji="0" lang="tr-TR" sz="1800" b="1" i="0" u="sng"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Müteahhitlik Yetki Grubu:</a:t>
            </a:r>
          </a:p>
          <a:p>
            <a:pPr marL="342900" marR="0" lvl="0" indent="-342900" algn="just"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2019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80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adet </a:t>
            </a:r>
            <a:r>
              <a:rPr kumimoji="0" lang="tr-TR" sz="1800" b="0" i="1"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(54-H,8-G,13-F,5-E)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Yetki Grubu tahsisi yapılmıştır.</a:t>
            </a:r>
          </a:p>
          <a:p>
            <a:pPr marL="342900" marR="0" lvl="0" indent="-342900" algn="just"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2020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256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adet </a:t>
            </a:r>
            <a:r>
              <a:rPr kumimoji="0" lang="tr-TR" sz="1800" b="0" i="1"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(148-H,3-G1,28-G,53-F,3-E1,6-E,3-D1,6-D,1-C1,3-C,1-B,1-A)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Yetki Grubu tahsisi yapılmıştır.</a:t>
            </a:r>
          </a:p>
          <a:p>
            <a:pPr marL="342900" marR="0" lvl="0" indent="-342900" algn="just"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2021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173</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adet (101-H,6-G1,21-G,4-F1,20-F,7-E1,9-E,2-D1,2-C1,,1-C) Yetki Grubu tahsisi yapılmıştır.</a:t>
            </a:r>
          </a:p>
          <a:p>
            <a:pPr marL="342900" lvl="0" indent="-342900" algn="just" defTabSz="457200" eaLnBrk="0" fontAlgn="base" hangingPunct="0">
              <a:spcBef>
                <a:spcPct val="0"/>
              </a:spcBef>
              <a:spcAft>
                <a:spcPct val="0"/>
              </a:spcAft>
              <a:buFont typeface="Arial" panose="020B0604020202020204" pitchFamily="34" charset="0"/>
              <a:buChar char="•"/>
              <a:defRPr/>
            </a:pPr>
            <a:r>
              <a:rPr lang="tr-TR" dirty="0">
                <a:solidFill>
                  <a:prstClr val="black"/>
                </a:solidFill>
                <a:latin typeface="Times New Roman" panose="02020603050405020304" pitchFamily="18" charset="0"/>
                <a:ea typeface="Cambria"/>
                <a:cs typeface="Times New Roman" panose="02020603050405020304" pitchFamily="18" charset="0"/>
              </a:rPr>
              <a:t>2022 yılında </a:t>
            </a:r>
            <a:r>
              <a:rPr lang="tr-TR" b="1" dirty="0">
                <a:solidFill>
                  <a:prstClr val="black"/>
                </a:solidFill>
                <a:latin typeface="Times New Roman" panose="02020603050405020304" pitchFamily="18" charset="0"/>
                <a:ea typeface="Cambria"/>
                <a:cs typeface="Times New Roman" panose="02020603050405020304" pitchFamily="18" charset="0"/>
              </a:rPr>
              <a:t>146</a:t>
            </a:r>
            <a:r>
              <a:rPr lang="tr-TR" dirty="0">
                <a:solidFill>
                  <a:prstClr val="black"/>
                </a:solidFill>
                <a:latin typeface="Times New Roman" panose="02020603050405020304" pitchFamily="18" charset="0"/>
                <a:ea typeface="Cambria"/>
                <a:cs typeface="Times New Roman" panose="02020603050405020304" pitchFamily="18" charset="0"/>
              </a:rPr>
              <a:t> adet (97-H,3-G1,11-G,5-F1,16-F,3-E1,4-E,1-D1,2-D,1-C1,1-C,1-B,1-A) Yetki Grubu tahsisi yapılmıştır.</a:t>
            </a:r>
          </a:p>
          <a:p>
            <a:pPr marL="342900" lvl="0" indent="-342900" algn="just" defTabSz="457200" eaLnBrk="0" fontAlgn="base" hangingPunct="0">
              <a:spcBef>
                <a:spcPct val="0"/>
              </a:spcBef>
              <a:spcAft>
                <a:spcPct val="0"/>
              </a:spcAft>
              <a:buFont typeface="Arial" panose="020B0604020202020204" pitchFamily="34" charset="0"/>
              <a:buChar char="•"/>
              <a:defRPr/>
            </a:pPr>
            <a:r>
              <a:rPr lang="tr-TR" dirty="0">
                <a:solidFill>
                  <a:prstClr val="black"/>
                </a:solidFill>
                <a:latin typeface="Times New Roman" panose="02020603050405020304" pitchFamily="18" charset="0"/>
                <a:ea typeface="Cambria"/>
                <a:cs typeface="Times New Roman" panose="02020603050405020304" pitchFamily="18" charset="0"/>
              </a:rPr>
              <a:t>2023 yılında </a:t>
            </a:r>
            <a:r>
              <a:rPr lang="tr-TR" b="1" dirty="0">
                <a:solidFill>
                  <a:prstClr val="black"/>
                </a:solidFill>
                <a:latin typeface="Times New Roman" panose="02020603050405020304" pitchFamily="18" charset="0"/>
                <a:ea typeface="Cambria"/>
                <a:cs typeface="Times New Roman" panose="02020603050405020304" pitchFamily="18" charset="0"/>
              </a:rPr>
              <a:t>131</a:t>
            </a:r>
            <a:r>
              <a:rPr lang="tr-TR" dirty="0">
                <a:solidFill>
                  <a:prstClr val="black"/>
                </a:solidFill>
                <a:latin typeface="Times New Roman" panose="02020603050405020304" pitchFamily="18" charset="0"/>
                <a:ea typeface="Cambria"/>
                <a:cs typeface="Times New Roman" panose="02020603050405020304" pitchFamily="18" charset="0"/>
              </a:rPr>
              <a:t> adet (97-H,3-G1,3-G,1-F1,13-F,8-E1,2-E,1-D1,2-C,1-A ve 14-Kooperatif)</a:t>
            </a:r>
          </a:p>
          <a:p>
            <a:pPr lvl="0" algn="just" defTabSz="457200" eaLnBrk="0" fontAlgn="base" hangingPunct="0">
              <a:spcBef>
                <a:spcPct val="0"/>
              </a:spcBef>
              <a:spcAft>
                <a:spcPct val="0"/>
              </a:spcAft>
              <a:defRPr/>
            </a:pPr>
            <a:endParaRPr lang="tr-TR" dirty="0">
              <a:solidFill>
                <a:prstClr val="black"/>
              </a:solidFill>
              <a:latin typeface="Times New Roman" panose="02020603050405020304" pitchFamily="18" charset="0"/>
              <a:ea typeface="Cambria"/>
              <a:cs typeface="Times New Roman" panose="02020603050405020304" pitchFamily="18" charset="0"/>
            </a:endParaRPr>
          </a:p>
          <a:p>
            <a:pPr marL="0" marR="0" lvl="0" indent="0" algn="just" defTabSz="4572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endParaRPr>
          </a:p>
          <a:p>
            <a:pPr marL="0" marR="0" lvl="0" indent="0" algn="l" defTabSz="457200" rtl="0" eaLnBrk="1" fontAlgn="b"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776213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YAPI DENETİMİ VE YAPI MALZ.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YAPI DENETİM UYGULAMALARI</a:t>
            </a:r>
          </a:p>
        </p:txBody>
      </p:sp>
      <p:sp>
        <p:nvSpPr>
          <p:cNvPr id="8" name="Dikdörtgen 7"/>
          <p:cNvSpPr/>
          <p:nvPr/>
        </p:nvSpPr>
        <p:spPr>
          <a:xfrm>
            <a:off x="2454322" y="1780253"/>
            <a:ext cx="7560000" cy="45704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2018 yılı içerisinde 18 adet PGD denetimi ve 109 adet Hazır Beton Denetimi olmak üzere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toplam 127 adet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denetim gerçekleştirilmiş olup,  PGD kapsamında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10 adet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firmaya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kez idari yaptırım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uygulanmış toplam</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260.988 TL </a:t>
            </a:r>
            <a:r>
              <a:rPr kumimoji="0" lang="tr-TR" sz="1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TL</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para cezası uygulanmıştır.</a:t>
            </a:r>
            <a:endPar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2019 yılı içerisinde 58 adet PGD denetimi ve 116 adet Hazır Beton Denetimi olmak üzere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toplam 174 adet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denetim gerçekleştirilmiş olup,  PGD kapsamında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6 adet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firmaya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161.460 TL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İdari Yaptırım Para Cezası uygulanmıştır.</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2020 yılı içerisinde 12 adet PGD denetimi ve 14 adet Hazır Beton Denetimi olmak üzere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toplam 26 adet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denetim gerçekleştirilmiş olup,  PGD kapsamında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4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firmaya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131.944 TL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İdari Yaptırım Para Cezası uygulanmıştır.</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2021 yılı içerisinde 7 adet PGD denetimi ve 31 adet Hazır Beton Denetimi olmak üzere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toplam 38 adet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denetim gerçekleştirilmiştir.</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2022 yılı içerisinde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53 adet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PGD  denetimi  ve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102 adet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Hazır Beton Denetimi olmak üzere toplam;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155 adet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denetim gerçekleştirilmiş olup,  PGD kapsamında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firmaya </a:t>
            </a:r>
            <a:r>
              <a:rPr kumimoji="0" lang="tr-TR" sz="17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136.200 TL </a:t>
            </a:r>
            <a:r>
              <a:rPr kumimoji="0" lang="tr-TR" sz="17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İdari Yaptırım Para Cezası uygulanmıştır.</a:t>
            </a:r>
          </a:p>
          <a:p>
            <a:pPr marL="285750" indent="-285750" algn="just" defTabSz="457200">
              <a:buFont typeface="Arial" panose="020B0604020202020204" pitchFamily="34" charset="0"/>
              <a:buChar char="•"/>
              <a:defRPr/>
            </a:pPr>
            <a:r>
              <a:rPr lang="tr-TR" dirty="0">
                <a:solidFill>
                  <a:prstClr val="black"/>
                </a:solidFill>
                <a:latin typeface="Times New Roman" panose="02020603050405020304" pitchFamily="18" charset="0"/>
                <a:ea typeface="Calibri"/>
                <a:cs typeface="Times New Roman" panose="02020603050405020304" pitchFamily="18" charset="0"/>
              </a:rPr>
              <a:t>2023 yılı içerisinde  </a:t>
            </a:r>
            <a:r>
              <a:rPr lang="tr-TR" b="1" dirty="0">
                <a:solidFill>
                  <a:prstClr val="black"/>
                </a:solidFill>
                <a:latin typeface="Times New Roman" panose="02020603050405020304" pitchFamily="18" charset="0"/>
                <a:ea typeface="Calibri"/>
                <a:cs typeface="Times New Roman" panose="02020603050405020304" pitchFamily="18" charset="0"/>
              </a:rPr>
              <a:t>11 adet </a:t>
            </a:r>
            <a:r>
              <a:rPr lang="tr-TR" dirty="0">
                <a:solidFill>
                  <a:prstClr val="black"/>
                </a:solidFill>
                <a:latin typeface="Times New Roman" panose="02020603050405020304" pitchFamily="18" charset="0"/>
                <a:ea typeface="Calibri"/>
                <a:cs typeface="Times New Roman" panose="02020603050405020304" pitchFamily="18" charset="0"/>
              </a:rPr>
              <a:t>PGD  denetimi  ve  </a:t>
            </a:r>
            <a:r>
              <a:rPr lang="tr-TR" b="1" dirty="0">
                <a:solidFill>
                  <a:prstClr val="black"/>
                </a:solidFill>
                <a:latin typeface="Times New Roman" panose="02020603050405020304" pitchFamily="18" charset="0"/>
                <a:ea typeface="Calibri"/>
                <a:cs typeface="Times New Roman" panose="02020603050405020304" pitchFamily="18" charset="0"/>
              </a:rPr>
              <a:t>102 adet </a:t>
            </a:r>
            <a:r>
              <a:rPr lang="tr-TR" dirty="0">
                <a:solidFill>
                  <a:prstClr val="black"/>
                </a:solidFill>
                <a:latin typeface="Times New Roman" panose="02020603050405020304" pitchFamily="18" charset="0"/>
                <a:ea typeface="Calibri"/>
                <a:cs typeface="Times New Roman" panose="02020603050405020304" pitchFamily="18" charset="0"/>
              </a:rPr>
              <a:t>Hazır Beton Denetimi olmak üzere toplam; </a:t>
            </a:r>
            <a:r>
              <a:rPr lang="tr-TR" b="1" dirty="0">
                <a:solidFill>
                  <a:prstClr val="black"/>
                </a:solidFill>
                <a:latin typeface="Times New Roman" panose="02020603050405020304" pitchFamily="18" charset="0"/>
                <a:ea typeface="Calibri"/>
                <a:cs typeface="Times New Roman" panose="02020603050405020304" pitchFamily="18" charset="0"/>
              </a:rPr>
              <a:t>113 adet </a:t>
            </a:r>
            <a:r>
              <a:rPr lang="tr-TR" dirty="0">
                <a:solidFill>
                  <a:prstClr val="black"/>
                </a:solidFill>
                <a:latin typeface="Times New Roman" panose="02020603050405020304" pitchFamily="18" charset="0"/>
                <a:ea typeface="Calibri"/>
                <a:cs typeface="Times New Roman" panose="02020603050405020304" pitchFamily="18" charset="0"/>
              </a:rPr>
              <a:t>denetim gerçekleştirilmiştir.</a:t>
            </a:r>
            <a:endParaRPr lang="tr-TR" sz="2000" dirty="0">
              <a:solidFill>
                <a:prstClr val="black"/>
              </a:solidFill>
            </a:endParaRPr>
          </a:p>
        </p:txBody>
      </p:sp>
    </p:spTree>
    <p:extLst>
      <p:ext uri="{BB962C8B-B14F-4D97-AF65-F5344CB8AC3E}">
        <p14:creationId xmlns:p14="http://schemas.microsoft.com/office/powerpoint/2010/main" val="2615462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YAPI DENETİMİ VE YAPI MALZ.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YAPI DENETİM UYGULAMALARI</a:t>
            </a:r>
          </a:p>
        </p:txBody>
      </p:sp>
      <p:sp>
        <p:nvSpPr>
          <p:cNvPr id="8" name="Dikdörtgen 7"/>
          <p:cNvSpPr/>
          <p:nvPr/>
        </p:nvSpPr>
        <p:spPr>
          <a:xfrm>
            <a:off x="2454322" y="1780253"/>
            <a:ext cx="7560000" cy="501675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600" b="1" i="0" u="sng"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Müdürlüğümüz laboratuvarında;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2019-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438 küp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beton,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0 adet sertleşmiş beton ve 0 adet çelik çekme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deneyi yapılmıştır.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2020-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66 küp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beton,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6 adet sertleşmiş beton  ve 0 adet çelik çekme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deneyi yapılmıştır.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2021-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123 küp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beton,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12 adet sertleşmiş beton ve 0 adet çelik çekme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deneyi yapılmıştır.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2022-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297 adet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sertleşmiş beton ve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0 adet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çelik çekme deneyi yapılmıştır.</a:t>
            </a:r>
          </a:p>
          <a:p>
            <a:pPr lvl="0" defTabSz="457200">
              <a:defRPr/>
            </a:pPr>
            <a:r>
              <a:rPr lang="tr-TR" sz="1600" dirty="0">
                <a:solidFill>
                  <a:prstClr val="black"/>
                </a:solidFill>
                <a:latin typeface="Times New Roman" panose="02020603050405020304" pitchFamily="18" charset="0"/>
                <a:ea typeface="Calibri"/>
                <a:cs typeface="Times New Roman" panose="02020603050405020304" pitchFamily="18" charset="0"/>
              </a:rPr>
              <a:t>2023- </a:t>
            </a:r>
            <a:r>
              <a:rPr lang="tr-TR" sz="1600" b="1" dirty="0">
                <a:solidFill>
                  <a:prstClr val="black"/>
                </a:solidFill>
                <a:latin typeface="Times New Roman" panose="02020603050405020304" pitchFamily="18" charset="0"/>
                <a:ea typeface="Calibri"/>
                <a:cs typeface="Times New Roman" panose="02020603050405020304" pitchFamily="18" charset="0"/>
              </a:rPr>
              <a:t>108 adet </a:t>
            </a:r>
            <a:r>
              <a:rPr lang="tr-TR" sz="1600" dirty="0">
                <a:solidFill>
                  <a:prstClr val="black"/>
                </a:solidFill>
                <a:latin typeface="Times New Roman" panose="02020603050405020304" pitchFamily="18" charset="0"/>
                <a:ea typeface="Calibri"/>
                <a:cs typeface="Times New Roman" panose="02020603050405020304" pitchFamily="18" charset="0"/>
              </a:rPr>
              <a:t>sertleşmiş beton ve </a:t>
            </a:r>
            <a:r>
              <a:rPr lang="tr-TR" sz="1600" b="1" dirty="0">
                <a:solidFill>
                  <a:prstClr val="black"/>
                </a:solidFill>
                <a:latin typeface="Times New Roman" panose="02020603050405020304" pitchFamily="18" charset="0"/>
                <a:ea typeface="Calibri"/>
                <a:cs typeface="Times New Roman" panose="02020603050405020304" pitchFamily="18" charset="0"/>
              </a:rPr>
              <a:t>0 adet </a:t>
            </a:r>
            <a:r>
              <a:rPr lang="tr-TR" sz="1600" dirty="0">
                <a:solidFill>
                  <a:prstClr val="black"/>
                </a:solidFill>
                <a:latin typeface="Times New Roman" panose="02020603050405020304" pitchFamily="18" charset="0"/>
                <a:ea typeface="Calibri"/>
                <a:cs typeface="Times New Roman" panose="02020603050405020304" pitchFamily="18" charset="0"/>
              </a:rPr>
              <a:t>çelik çekme deneyi yapılmıştır. </a:t>
            </a:r>
            <a:endPar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1" i="0" u="sng"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Enerji Kimlik Belgesi;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2019 yılı için EKB denetimlerinde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adet dosya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incelenmiş ve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firma/şahsa </a:t>
            </a:r>
            <a:r>
              <a:rPr kumimoji="0" lang="tr-TR" sz="16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ay askıya alma cezası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uygulanmıştır.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2020 yılı içerisinde aykırılık tespit edilen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firma/şahıs hakkında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3</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ay hizmeti askıya alma yaptırımı uygulanarak veriler sisteme yüklenmiştir.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2021 yılı içerisinde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41 adet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EKB dosyası incelenmiş, aykırılık tespit edilen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7</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firma/şahıs hakkında 3 ay hizmeti askıya alma yaptırımı uygu</a:t>
            </a:r>
            <a:r>
              <a:rPr lang="tr-TR" sz="1600" dirty="0">
                <a:solidFill>
                  <a:srgbClr val="002060"/>
                </a:solidFill>
                <a:latin typeface="Times New Roman" panose="02020603050405020304" pitchFamily="18" charset="0"/>
                <a:ea typeface="Calibri"/>
                <a:cs typeface="Times New Roman" panose="02020603050405020304" pitchFamily="18" charset="0"/>
              </a:rPr>
              <a:t>lanarak</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veriler sisteme yüklenmiştir.</a:t>
            </a:r>
          </a:p>
          <a:p>
            <a:pPr algn="just"/>
            <a:r>
              <a:rPr lang="tr-TR" sz="1600" dirty="0">
                <a:solidFill>
                  <a:prstClr val="black"/>
                </a:solidFill>
                <a:latin typeface="Times New Roman" panose="02020603050405020304" pitchFamily="18" charset="0"/>
                <a:ea typeface="Calibri"/>
                <a:cs typeface="Times New Roman" panose="02020603050405020304" pitchFamily="18" charset="0"/>
              </a:rPr>
              <a:t>2022 yılında toplam </a:t>
            </a:r>
            <a:r>
              <a:rPr lang="tr-TR" sz="1600" b="1" dirty="0">
                <a:solidFill>
                  <a:prstClr val="black"/>
                </a:solidFill>
                <a:latin typeface="Times New Roman" panose="02020603050405020304" pitchFamily="18" charset="0"/>
                <a:ea typeface="Calibri"/>
                <a:cs typeface="Times New Roman" panose="02020603050405020304" pitchFamily="18" charset="0"/>
              </a:rPr>
              <a:t>100 adet</a:t>
            </a:r>
            <a:r>
              <a:rPr lang="tr-TR" sz="1600" dirty="0">
                <a:solidFill>
                  <a:prstClr val="black"/>
                </a:solidFill>
                <a:latin typeface="Times New Roman" panose="02020603050405020304" pitchFamily="18" charset="0"/>
                <a:ea typeface="Calibri"/>
                <a:cs typeface="Times New Roman" panose="02020603050405020304" pitchFamily="18" charset="0"/>
              </a:rPr>
              <a:t> EKB dosyası talep edilmiş bunların 100 </a:t>
            </a:r>
            <a:r>
              <a:rPr lang="tr-TR" sz="1600" dirty="0" err="1">
                <a:solidFill>
                  <a:prstClr val="black"/>
                </a:solidFill>
                <a:latin typeface="Times New Roman" panose="02020603050405020304" pitchFamily="18" charset="0"/>
                <a:ea typeface="Calibri"/>
                <a:cs typeface="Times New Roman" panose="02020603050405020304" pitchFamily="18" charset="0"/>
              </a:rPr>
              <a:t>adetide</a:t>
            </a:r>
            <a:r>
              <a:rPr lang="tr-TR" sz="1600" dirty="0">
                <a:solidFill>
                  <a:prstClr val="black"/>
                </a:solidFill>
                <a:latin typeface="Times New Roman" panose="02020603050405020304" pitchFamily="18" charset="0"/>
                <a:ea typeface="Calibri"/>
                <a:cs typeface="Times New Roman" panose="02020603050405020304" pitchFamily="18" charset="0"/>
              </a:rPr>
              <a:t> incelenmiştir Aykırılık tespit edilen 21 firma/şahıs hakkında 2 ay hizmeti askıya alma yaptırımı uygulanarak veriler sisteme yüklenmiştir.</a:t>
            </a:r>
          </a:p>
          <a:p>
            <a:pPr algn="just"/>
            <a:r>
              <a:rPr lang="tr-TR" sz="1600" dirty="0">
                <a:solidFill>
                  <a:prstClr val="black"/>
                </a:solidFill>
                <a:latin typeface="Times New Roman" panose="02020603050405020304" pitchFamily="18" charset="0"/>
                <a:ea typeface="Calibri"/>
                <a:cs typeface="Times New Roman" panose="02020603050405020304" pitchFamily="18" charset="0"/>
              </a:rPr>
              <a:t>2023 yılında toplam </a:t>
            </a:r>
            <a:r>
              <a:rPr lang="tr-TR" sz="1600" b="1" dirty="0">
                <a:solidFill>
                  <a:prstClr val="black"/>
                </a:solidFill>
                <a:latin typeface="Times New Roman" panose="02020603050405020304" pitchFamily="18" charset="0"/>
                <a:ea typeface="Calibri"/>
                <a:cs typeface="Times New Roman" panose="02020603050405020304" pitchFamily="18" charset="0"/>
              </a:rPr>
              <a:t>100 adet</a:t>
            </a:r>
            <a:r>
              <a:rPr lang="tr-TR" sz="1600" dirty="0">
                <a:solidFill>
                  <a:prstClr val="black"/>
                </a:solidFill>
                <a:latin typeface="Times New Roman" panose="02020603050405020304" pitchFamily="18" charset="0"/>
                <a:ea typeface="Calibri"/>
                <a:cs typeface="Times New Roman" panose="02020603050405020304" pitchFamily="18" charset="0"/>
              </a:rPr>
              <a:t> EKB dosyası talep edilmiş bunların 66 adeti incelenmiştir Aykırılık tespit edilen 13 firma/şahıs hakkında 2 ay hizmeti askıya </a:t>
            </a:r>
            <a:r>
              <a:rPr lang="tr-TR" sz="1600">
                <a:solidFill>
                  <a:prstClr val="black"/>
                </a:solidFill>
                <a:latin typeface="Times New Roman" panose="02020603050405020304" pitchFamily="18" charset="0"/>
                <a:ea typeface="Calibri"/>
                <a:cs typeface="Times New Roman" panose="02020603050405020304" pitchFamily="18" charset="0"/>
              </a:rPr>
              <a:t>alma yaptırımı  </a:t>
            </a:r>
            <a:r>
              <a:rPr lang="tr-TR" sz="1600" dirty="0">
                <a:solidFill>
                  <a:prstClr val="black"/>
                </a:solidFill>
                <a:latin typeface="Times New Roman" panose="02020603050405020304" pitchFamily="18" charset="0"/>
                <a:ea typeface="Calibri"/>
                <a:cs typeface="Times New Roman" panose="02020603050405020304" pitchFamily="18" charset="0"/>
              </a:rPr>
              <a:t>uygulanarak veriler sisteme yüklenmiştir.</a:t>
            </a:r>
          </a:p>
          <a:p>
            <a:pPr algn="just"/>
            <a:endParaRPr lang="tr-TR" sz="16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607424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YEREL YÖNETİMLER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3960000"/>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rPr>
              <a:t>YEREL YÖNETİMLER </a:t>
            </a: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ŞUBE MÜDÜRLÜĞÜ</a:t>
            </a: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Tree>
    <p:extLst>
      <p:ext uri="{BB962C8B-B14F-4D97-AF65-F5344CB8AC3E}">
        <p14:creationId xmlns:p14="http://schemas.microsoft.com/office/powerpoint/2010/main" val="2973082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YEREL YÖNETİMLER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781867"/>
            <a:ext cx="7560000" cy="461665"/>
          </a:xfrm>
          <a:prstGeom prst="rect">
            <a:avLst/>
          </a:prstGeom>
        </p:spPr>
        <p:style>
          <a:lnRef idx="2">
            <a:schemeClr val="dk1"/>
          </a:lnRef>
          <a:fillRef idx="1">
            <a:schemeClr val="lt1"/>
          </a:fillRef>
          <a:effectRef idx="0">
            <a:schemeClr val="dk1"/>
          </a:effectRef>
          <a:fontRef idx="minor">
            <a:schemeClr val="dk1"/>
          </a:fontRef>
        </p:style>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a:ea typeface="Cambria"/>
                <a:cs typeface="Times New Roman"/>
              </a:rPr>
              <a:t> </a:t>
            </a: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ONAYLANAN KAMU YARARI KARARI ADETLERİ</a:t>
            </a:r>
          </a:p>
        </p:txBody>
      </p:sp>
      <p:sp>
        <p:nvSpPr>
          <p:cNvPr id="8" name="Dikdörtgen 7"/>
          <p:cNvSpPr/>
          <p:nvPr/>
        </p:nvSpPr>
        <p:spPr>
          <a:xfrm>
            <a:off x="2454322" y="1780253"/>
            <a:ext cx="7560000" cy="28623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a:ln>
                  <a:noFill/>
                </a:ln>
                <a:solidFill>
                  <a:prstClr val="black"/>
                </a:solidFill>
                <a:effectLst/>
                <a:uLnTx/>
                <a:uFillTx/>
                <a:latin typeface="Century Gothic" panose="020B0502020202020204"/>
                <a:ea typeface="+mn-ea"/>
                <a:cs typeface="+mn-cs"/>
              </a:rPr>
              <a:t>Yılı  </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tr-TR" sz="1800" b="1" i="0" u="sng" strike="noStrike" kern="1200" cap="none" spc="0" normalizeH="0" baseline="0" noProof="0" dirty="0">
                <a:ln>
                  <a:noFill/>
                </a:ln>
                <a:solidFill>
                  <a:prstClr val="black"/>
                </a:solidFill>
                <a:effectLst/>
                <a:uLnTx/>
                <a:uFillTx/>
                <a:latin typeface="Century Gothic" panose="020B0502020202020204"/>
                <a:ea typeface="+mn-ea"/>
                <a:cs typeface="+mn-cs"/>
              </a:rPr>
              <a:t>Valilik Onayı</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tr-TR" sz="1800" b="1" i="0" u="sng" strike="noStrike" kern="1200" cap="none" spc="0" normalizeH="0" baseline="0" noProof="0" dirty="0">
                <a:ln>
                  <a:noFill/>
                </a:ln>
                <a:solidFill>
                  <a:prstClr val="black"/>
                </a:solidFill>
                <a:effectLst/>
                <a:uLnTx/>
                <a:uFillTx/>
                <a:latin typeface="Century Gothic" panose="020B0502020202020204"/>
                <a:ea typeface="+mn-ea"/>
                <a:cs typeface="+mn-cs"/>
              </a:rPr>
              <a:t>Bakanlık Onayı</a:t>
            </a: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tr-TR" sz="1800" b="1" i="0" u="sng" strike="noStrike" kern="1200" cap="none" spc="0" normalizeH="0" baseline="0" noProof="0" dirty="0">
                <a:ln>
                  <a:noFill/>
                </a:ln>
                <a:solidFill>
                  <a:prstClr val="black"/>
                </a:solidFill>
                <a:effectLst/>
                <a:uLnTx/>
                <a:uFillTx/>
                <a:latin typeface="Century Gothic" panose="020B0502020202020204"/>
                <a:ea typeface="+mn-ea"/>
                <a:cs typeface="+mn-cs"/>
              </a:rPr>
              <a:t>Toplam</a:t>
            </a:r>
            <a:endParaRPr kumimoji="0" lang="tr-TR"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2018				-			1					1</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2019				2			-					2</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2020				-			1					1</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2021				8			4			     	     12</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strike="noStrike" kern="1200" cap="none" spc="0" normalizeH="0" baseline="0" noProof="0" dirty="0">
                <a:ln>
                  <a:noFill/>
                </a:ln>
                <a:solidFill>
                  <a:prstClr val="black"/>
                </a:solidFill>
                <a:effectLst/>
                <a:uLnTx/>
                <a:uFillTx/>
                <a:latin typeface="Century Gothic" panose="020B0502020202020204"/>
                <a:ea typeface="+mn-ea"/>
                <a:cs typeface="+mn-cs"/>
              </a:rPr>
              <a:t>2022 				7			1					8</a:t>
            </a: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0" i="0" u="sng" strike="noStrike" kern="1200" cap="none" spc="0" normalizeH="0" baseline="0" noProof="0" dirty="0">
                <a:ln>
                  <a:noFill/>
                </a:ln>
                <a:solidFill>
                  <a:prstClr val="black"/>
                </a:solidFill>
                <a:effectLst/>
                <a:uLnTx/>
                <a:uFillTx/>
                <a:latin typeface="Century Gothic" panose="020B0502020202020204"/>
                <a:ea typeface="+mn-ea"/>
                <a:cs typeface="+mn-cs"/>
              </a:rPr>
              <a:t>2023				1			-					4</a:t>
            </a:r>
          </a:p>
          <a:p>
            <a:pPr marL="0" marR="0" lvl="0" indent="0" algn="l" defTabSz="457200" rtl="0" eaLnBrk="1" fontAlgn="t" latinLnBrk="0" hangingPunct="1">
              <a:lnSpc>
                <a:spcPct val="100000"/>
              </a:lnSpc>
              <a:spcBef>
                <a:spcPts val="0"/>
              </a:spcBef>
              <a:spcAft>
                <a:spcPts val="0"/>
              </a:spcAft>
              <a:buClrTx/>
              <a:buSzTx/>
              <a:buFontTx/>
              <a:buNone/>
              <a:tabLst/>
              <a:defRPr/>
            </a:pPr>
            <a:endParaRPr kumimoji="0" lang="tr-TR"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t"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entury Gothic" panose="020B0502020202020204"/>
                <a:ea typeface="+mn-ea"/>
                <a:cs typeface="+mn-cs"/>
              </a:rPr>
              <a:t>TOPLAM:									     	     28 Adet</a:t>
            </a:r>
          </a:p>
          <a:p>
            <a:pPr marL="0" marR="0" lvl="0" indent="0" algn="l" defTabSz="457200" rtl="0" eaLnBrk="1" fontAlgn="b"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28702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3960000"/>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 TABİAT VARLIKLARINI KORUMA ŞUBE MÜDÜRLÜĞÜ</a:t>
            </a: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
        <p:nvSpPr>
          <p:cNvPr id="8" name="Unvan 1">
            <a:extLst>
              <a:ext uri="{FF2B5EF4-FFF2-40B4-BE49-F238E27FC236}">
                <a16:creationId xmlns:a16="http://schemas.microsoft.com/office/drawing/2014/main" id="{58D3BABC-0C24-4899-8868-C6D9FA02F3BD}"/>
              </a:ext>
            </a:extLst>
          </p:cNvPr>
          <p:cNvSpPr>
            <a:spLocks noGrp="1"/>
          </p:cNvSpPr>
          <p:nvPr>
            <p:ph type="title"/>
          </p:nvPr>
        </p:nvSpPr>
        <p:spPr>
          <a:xfrm rot="16200000">
            <a:off x="-1690647" y="2931492"/>
            <a:ext cx="4078697"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İMAR VE PLANLAMA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1604233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TABİAT VARLIKLARINI KORUMA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1689460" y="1072367"/>
            <a:ext cx="9224616" cy="33855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457200">
              <a:defRPr/>
            </a:pPr>
            <a:r>
              <a:rPr lang="tr-TR" sz="1600" dirty="0">
                <a:effectLst>
                  <a:outerShdw blurRad="38100" dist="38100" dir="2700000" algn="tl">
                    <a:srgbClr val="000000">
                      <a:alpha val="43137"/>
                    </a:srgbClr>
                  </a:outerShdw>
                </a:effectLst>
              </a:rPr>
              <a:t>EKOLOJİK</a:t>
            </a:r>
            <a:r>
              <a:rPr lang="tr-TR" sz="1600" baseline="0" dirty="0">
                <a:effectLst>
                  <a:outerShdw blurRad="38100" dist="38100" dir="2700000" algn="tl">
                    <a:srgbClr val="000000">
                      <a:alpha val="43137"/>
                    </a:srgbClr>
                  </a:outerShdw>
                </a:effectLst>
              </a:rPr>
              <a:t> TEMELLİ BİLİMSEL ARAŞTIRMA RAPORLARI (</a:t>
            </a:r>
            <a:r>
              <a:rPr lang="tr-TR" sz="1600" dirty="0">
                <a:effectLst>
                  <a:outerShdw blurRad="38100" dist="38100" dir="2700000" algn="tl">
                    <a:srgbClr val="000000">
                      <a:alpha val="43137"/>
                    </a:srgbClr>
                  </a:outerShdw>
                </a:effectLst>
              </a:rPr>
              <a:t>ETBAR)</a:t>
            </a:r>
            <a:endParaRPr kumimoji="0" lang="tr-TR"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endParaRPr>
          </a:p>
        </p:txBody>
      </p:sp>
      <p:graphicFrame>
        <p:nvGraphicFramePr>
          <p:cNvPr id="9" name="Tablo 8">
            <a:extLst>
              <a:ext uri="{FF2B5EF4-FFF2-40B4-BE49-F238E27FC236}">
                <a16:creationId xmlns:a16="http://schemas.microsoft.com/office/drawing/2014/main" id="{7C201CCA-B474-419F-BA21-F500F7FF5CBE}"/>
              </a:ext>
            </a:extLst>
          </p:cNvPr>
          <p:cNvGraphicFramePr>
            <a:graphicFrameLocks noGrp="1"/>
          </p:cNvGraphicFramePr>
          <p:nvPr/>
        </p:nvGraphicFramePr>
        <p:xfrm>
          <a:off x="1689459" y="1535713"/>
          <a:ext cx="9224617" cy="4427129"/>
        </p:xfrm>
        <a:graphic>
          <a:graphicData uri="http://schemas.openxmlformats.org/drawingml/2006/table">
            <a:tbl>
              <a:tblPr firstRow="1" bandRow="1">
                <a:tableStyleId>{10A1B5D5-9B99-4C35-A422-299274C87663}</a:tableStyleId>
              </a:tblPr>
              <a:tblGrid>
                <a:gridCol w="606616">
                  <a:extLst>
                    <a:ext uri="{9D8B030D-6E8A-4147-A177-3AD203B41FA5}">
                      <a16:colId xmlns:a16="http://schemas.microsoft.com/office/drawing/2014/main" val="3299332397"/>
                    </a:ext>
                  </a:extLst>
                </a:gridCol>
                <a:gridCol w="856153">
                  <a:extLst>
                    <a:ext uri="{9D8B030D-6E8A-4147-A177-3AD203B41FA5}">
                      <a16:colId xmlns:a16="http://schemas.microsoft.com/office/drawing/2014/main" val="3050418639"/>
                    </a:ext>
                  </a:extLst>
                </a:gridCol>
                <a:gridCol w="1468108">
                  <a:extLst>
                    <a:ext uri="{9D8B030D-6E8A-4147-A177-3AD203B41FA5}">
                      <a16:colId xmlns:a16="http://schemas.microsoft.com/office/drawing/2014/main" val="1409330300"/>
                    </a:ext>
                  </a:extLst>
                </a:gridCol>
                <a:gridCol w="686210">
                  <a:extLst>
                    <a:ext uri="{9D8B030D-6E8A-4147-A177-3AD203B41FA5}">
                      <a16:colId xmlns:a16="http://schemas.microsoft.com/office/drawing/2014/main" val="3379256494"/>
                    </a:ext>
                  </a:extLst>
                </a:gridCol>
                <a:gridCol w="598721">
                  <a:extLst>
                    <a:ext uri="{9D8B030D-6E8A-4147-A177-3AD203B41FA5}">
                      <a16:colId xmlns:a16="http://schemas.microsoft.com/office/drawing/2014/main" val="3953981302"/>
                    </a:ext>
                  </a:extLst>
                </a:gridCol>
                <a:gridCol w="699914">
                  <a:extLst>
                    <a:ext uri="{9D8B030D-6E8A-4147-A177-3AD203B41FA5}">
                      <a16:colId xmlns:a16="http://schemas.microsoft.com/office/drawing/2014/main" val="3450589751"/>
                    </a:ext>
                  </a:extLst>
                </a:gridCol>
                <a:gridCol w="581855">
                  <a:extLst>
                    <a:ext uri="{9D8B030D-6E8A-4147-A177-3AD203B41FA5}">
                      <a16:colId xmlns:a16="http://schemas.microsoft.com/office/drawing/2014/main" val="2110123162"/>
                    </a:ext>
                  </a:extLst>
                </a:gridCol>
                <a:gridCol w="548125">
                  <a:extLst>
                    <a:ext uri="{9D8B030D-6E8A-4147-A177-3AD203B41FA5}">
                      <a16:colId xmlns:a16="http://schemas.microsoft.com/office/drawing/2014/main" val="1828155057"/>
                    </a:ext>
                  </a:extLst>
                </a:gridCol>
                <a:gridCol w="851703">
                  <a:extLst>
                    <a:ext uri="{9D8B030D-6E8A-4147-A177-3AD203B41FA5}">
                      <a16:colId xmlns:a16="http://schemas.microsoft.com/office/drawing/2014/main" val="1179585468"/>
                    </a:ext>
                  </a:extLst>
                </a:gridCol>
                <a:gridCol w="716779">
                  <a:extLst>
                    <a:ext uri="{9D8B030D-6E8A-4147-A177-3AD203B41FA5}">
                      <a16:colId xmlns:a16="http://schemas.microsoft.com/office/drawing/2014/main" val="375812749"/>
                    </a:ext>
                  </a:extLst>
                </a:gridCol>
                <a:gridCol w="809538">
                  <a:extLst>
                    <a:ext uri="{9D8B030D-6E8A-4147-A177-3AD203B41FA5}">
                      <a16:colId xmlns:a16="http://schemas.microsoft.com/office/drawing/2014/main" val="3400302386"/>
                    </a:ext>
                  </a:extLst>
                </a:gridCol>
                <a:gridCol w="800895">
                  <a:extLst>
                    <a:ext uri="{9D8B030D-6E8A-4147-A177-3AD203B41FA5}">
                      <a16:colId xmlns:a16="http://schemas.microsoft.com/office/drawing/2014/main" val="3450333542"/>
                    </a:ext>
                  </a:extLst>
                </a:gridCol>
              </a:tblGrid>
              <a:tr h="479658">
                <a:tc>
                  <a:txBody>
                    <a:bodyPr/>
                    <a:lstStyle/>
                    <a:p>
                      <a:pPr algn="ctr"/>
                      <a:r>
                        <a:rPr lang="tr-TR" sz="900" b="1" dirty="0">
                          <a:solidFill>
                            <a:schemeClr val="bg1"/>
                          </a:solidFill>
                        </a:rPr>
                        <a:t>İl</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tr-TR" sz="900" b="1" dirty="0">
                          <a:solidFill>
                            <a:schemeClr val="bg1"/>
                          </a:solidFill>
                        </a:rPr>
                        <a:t>İlçe</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tr-TR" sz="900" b="1" dirty="0">
                          <a:solidFill>
                            <a:schemeClr val="bg1"/>
                          </a:solidFill>
                        </a:rPr>
                        <a:t>Adı</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tr-TR" sz="900" b="1" dirty="0">
                          <a:solidFill>
                            <a:schemeClr val="bg1"/>
                          </a:solidFill>
                        </a:rPr>
                        <a:t>Kadastro</a:t>
                      </a:r>
                      <a:r>
                        <a:rPr lang="tr-TR" sz="900" b="1" baseline="0" dirty="0">
                          <a:solidFill>
                            <a:schemeClr val="bg1"/>
                          </a:solidFill>
                        </a:rPr>
                        <a:t> Bilgileri</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tr-TR" sz="900" b="1" dirty="0">
                          <a:solidFill>
                            <a:schemeClr val="bg1"/>
                          </a:solidFill>
                        </a:rPr>
                        <a:t>Tapu Bilgileri</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tr-TR" sz="900" b="1" dirty="0">
                          <a:solidFill>
                            <a:schemeClr val="bg1"/>
                          </a:solidFill>
                        </a:rPr>
                        <a:t>Kurum Görüşleri</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tr-TR" sz="900" b="1" dirty="0">
                          <a:solidFill>
                            <a:schemeClr val="bg1"/>
                          </a:solidFill>
                        </a:rPr>
                        <a:t>Sit Sınırları</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tr-TR" sz="900" b="1" dirty="0">
                          <a:solidFill>
                            <a:schemeClr val="bg1"/>
                          </a:solidFill>
                        </a:rPr>
                        <a:t>Harita</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tr-TR" sz="900" b="1" dirty="0">
                          <a:solidFill>
                            <a:schemeClr val="bg1"/>
                          </a:solidFill>
                        </a:rPr>
                        <a:t>Komisyona</a:t>
                      </a:r>
                      <a:r>
                        <a:rPr lang="tr-TR" sz="900" b="1" baseline="0" dirty="0">
                          <a:solidFill>
                            <a:schemeClr val="bg1"/>
                          </a:solidFill>
                        </a:rPr>
                        <a:t> Sunum</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tr-TR" sz="900" b="1" dirty="0">
                          <a:solidFill>
                            <a:schemeClr val="bg1"/>
                          </a:solidFill>
                        </a:rPr>
                        <a:t>Yer Görme</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tr-TR" sz="900" b="1" dirty="0">
                          <a:solidFill>
                            <a:schemeClr val="bg1"/>
                          </a:solidFill>
                        </a:rPr>
                        <a:t>Bakanlığa</a:t>
                      </a:r>
                      <a:r>
                        <a:rPr lang="tr-TR" sz="900" b="1" baseline="0" dirty="0">
                          <a:solidFill>
                            <a:schemeClr val="bg1"/>
                          </a:solidFill>
                        </a:rPr>
                        <a:t> Gönderme</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tr-TR" sz="900" b="1" dirty="0">
                          <a:solidFill>
                            <a:schemeClr val="bg1"/>
                          </a:solidFill>
                        </a:rPr>
                        <a:t>Onay/İade</a:t>
                      </a:r>
                      <a:endParaRPr lang="tr-TR" sz="9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91918442"/>
                  </a:ext>
                </a:extLst>
              </a:tr>
              <a:tr h="217384">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Dargeçit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err="1"/>
                        <a:t>Germiab</a:t>
                      </a:r>
                      <a:r>
                        <a:rPr lang="tr-TR" sz="900" baseline="0" dirty="0"/>
                        <a:t> Kaynağı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Wingdings" panose="05000000000000000000" pitchFamily="2" charset="2"/>
                        <a:buNone/>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0406203"/>
                  </a:ext>
                </a:extLst>
              </a:tr>
              <a:tr h="217384">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Nusaybin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err="1"/>
                        <a:t>Beyazsu</a:t>
                      </a:r>
                      <a:r>
                        <a:rPr lang="tr-TR" sz="900" dirty="0"/>
                        <a:t> Vadisi</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9794635"/>
                  </a:ext>
                </a:extLst>
              </a:tr>
              <a:tr h="217384">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Derik</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Kuşçu Kalderası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1033278"/>
                  </a:ext>
                </a:extLst>
              </a:tr>
              <a:tr h="217384">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Derik</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err="1"/>
                        <a:t>Gregot</a:t>
                      </a:r>
                      <a:r>
                        <a:rPr lang="tr-TR" sz="900" dirty="0"/>
                        <a:t> Kalderası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0175923"/>
                  </a:ext>
                </a:extLst>
              </a:tr>
              <a:tr h="217384">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Derik</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Derinsu Mağarası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074590"/>
                  </a:ext>
                </a:extLst>
              </a:tr>
              <a:tr h="217384">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Savur</a:t>
                      </a:r>
                      <a:r>
                        <a:rPr lang="tr-TR" sz="900" baseline="0" dirty="0"/>
                        <a:t> </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Sürgücü </a:t>
                      </a:r>
                      <a:r>
                        <a:rPr lang="tr-TR" sz="900" dirty="0" err="1"/>
                        <a:t>Balıklıgöl</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4312609"/>
                  </a:ext>
                </a:extLst>
              </a:tr>
              <a:tr h="217384">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Derik</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err="1"/>
                        <a:t>Üçtepe</a:t>
                      </a:r>
                      <a:r>
                        <a:rPr lang="tr-TR" sz="900" dirty="0"/>
                        <a:t> Kalderası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557816"/>
                  </a:ext>
                </a:extLst>
              </a:tr>
              <a:tr h="217384">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Derik</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err="1"/>
                        <a:t>Dot</a:t>
                      </a:r>
                      <a:r>
                        <a:rPr lang="tr-TR" sz="900" dirty="0"/>
                        <a:t> Tepesi</a:t>
                      </a:r>
                      <a:r>
                        <a:rPr lang="tr-TR" sz="900" baseline="0" dirty="0"/>
                        <a:t> Kalderası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885708"/>
                  </a:ext>
                </a:extLst>
              </a:tr>
              <a:tr h="347815">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Derik</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err="1"/>
                        <a:t>Mercimektepe</a:t>
                      </a:r>
                      <a:r>
                        <a:rPr lang="tr-TR" sz="900" baseline="0" dirty="0"/>
                        <a:t> Volkan Konisi</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Onaylandı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3384054"/>
                  </a:ext>
                </a:extLst>
              </a:tr>
              <a:tr h="347815">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Derik</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err="1"/>
                        <a:t>Kelektepe</a:t>
                      </a:r>
                      <a:r>
                        <a:rPr lang="tr-TR" sz="900" baseline="0" dirty="0"/>
                        <a:t> Volkan Konisi</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Onaylandı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6373357"/>
                  </a:ext>
                </a:extLst>
              </a:tr>
              <a:tr h="217384">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Derik</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err="1"/>
                        <a:t>Bozbayır</a:t>
                      </a:r>
                      <a:r>
                        <a:rPr lang="tr-TR" sz="900" dirty="0"/>
                        <a:t> Kalderası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6922805"/>
                  </a:ext>
                </a:extLst>
              </a:tr>
              <a:tr h="347815">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Derik</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err="1"/>
                        <a:t>Tepebağ</a:t>
                      </a:r>
                      <a:r>
                        <a:rPr lang="tr-TR" sz="900" baseline="0" dirty="0"/>
                        <a:t> </a:t>
                      </a:r>
                      <a:r>
                        <a:rPr lang="tr-TR" sz="900" baseline="0" dirty="0" err="1"/>
                        <a:t>Gırkemin</a:t>
                      </a:r>
                      <a:r>
                        <a:rPr lang="tr-TR" sz="900" baseline="0" dirty="0"/>
                        <a:t> Kalderası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a:t>
                      </a: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920470"/>
                  </a:ext>
                </a:extLst>
              </a:tr>
              <a:tr h="217384">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Derik</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Beştepe Kalderası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175002"/>
                  </a:ext>
                </a:extLst>
              </a:tr>
              <a:tr h="217384">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Derik</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Harmanlı Kalderası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0043114"/>
                  </a:ext>
                </a:extLst>
              </a:tr>
              <a:tr h="335591">
                <a:tc>
                  <a:txBody>
                    <a:bodyPr/>
                    <a:lstStyle/>
                    <a:p>
                      <a:pPr algn="ctr"/>
                      <a:r>
                        <a:rPr lang="tr-TR" sz="900" dirty="0"/>
                        <a:t>Mardin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Nusaybin</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Dibek Dağı</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900" dirty="0"/>
                        <a:t>√</a:t>
                      </a:r>
                      <a:endParaRPr lang="tr-TR" sz="9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5765775"/>
                  </a:ext>
                </a:extLst>
              </a:tr>
            </a:tbl>
          </a:graphicData>
        </a:graphic>
      </p:graphicFrame>
    </p:spTree>
    <p:extLst>
      <p:ext uri="{BB962C8B-B14F-4D97-AF65-F5344CB8AC3E}">
        <p14:creationId xmlns:p14="http://schemas.microsoft.com/office/powerpoint/2010/main" val="433274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9" y="3296687"/>
            <a:ext cx="6480000" cy="360000"/>
          </a:xfrm>
          <a:ln/>
        </p:spPr>
        <p:style>
          <a:lnRef idx="2">
            <a:schemeClr val="dk1"/>
          </a:lnRef>
          <a:fillRef idx="1">
            <a:schemeClr val="lt1"/>
          </a:fillRef>
          <a:effectRef idx="0">
            <a:schemeClr val="dk1"/>
          </a:effectRef>
          <a:fontRef idx="minor">
            <a:schemeClr val="dk1"/>
          </a:fontRef>
        </p:style>
        <p:txBody>
          <a:bodyPr vert="horz">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BİL. TEKN. İNS. KAYN. ve DEST. HİZM.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3" name="Dikdörtgen 2"/>
          <p:cNvSpPr/>
          <p:nvPr/>
        </p:nvSpPr>
        <p:spPr>
          <a:xfrm>
            <a:off x="2454322" y="1072144"/>
            <a:ext cx="7200000" cy="50590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EVRAK KAYIT</a:t>
            </a:r>
          </a:p>
        </p:txBody>
      </p:sp>
      <p:sp>
        <p:nvSpPr>
          <p:cNvPr id="8" name="Dikdörtgen 7"/>
          <p:cNvSpPr/>
          <p:nvPr/>
        </p:nvSpPr>
        <p:spPr>
          <a:xfrm>
            <a:off x="2454322" y="1789881"/>
            <a:ext cx="7200000"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-2022 yılı Gelen Evrak sayısı </a:t>
            </a: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17.286</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adet, Giden Evrak sayısı </a:t>
            </a: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13.929</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adet olarak gerçekleşmiştir.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-2023 yılı Gelen Evrak sayısı </a:t>
            </a: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15.226</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adet, Giden Evrak sayısı</a:t>
            </a: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11.350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adet olarak gerçekleşmiştir.</a:t>
            </a:r>
          </a:p>
        </p:txBody>
      </p:sp>
    </p:spTree>
    <p:extLst>
      <p:ext uri="{BB962C8B-B14F-4D97-AF65-F5344CB8AC3E}">
        <p14:creationId xmlns:p14="http://schemas.microsoft.com/office/powerpoint/2010/main" val="42179466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TABİAT VARLIKLARINI KORUMA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457200">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 </a:t>
            </a:r>
            <a:r>
              <a:rPr lang="tr-TR" sz="2000" b="1" dirty="0">
                <a:solidFill>
                  <a:prstClr val="black"/>
                </a:solidFill>
                <a:effectLst>
                  <a:outerShdw blurRad="38100" dist="38100" dir="2700000" algn="tl">
                    <a:srgbClr val="000000">
                      <a:alpha val="43137"/>
                    </a:srgbClr>
                  </a:outerShdw>
                </a:effectLst>
                <a:latin typeface="Tw Cen MT" panose="020B0602020104020603" pitchFamily="34" charset="0"/>
                <a:ea typeface="Times New Roman"/>
                <a:cs typeface="Times New Roman"/>
              </a:rPr>
              <a:t>MARDİN İLİ TESCİLLİ AĞAÇLAR, MAĞARALAR, </a:t>
            </a:r>
            <a:r>
              <a:rPr lang="tr-TR" sz="2000" b="1" baseline="0" dirty="0">
                <a:latin typeface="Tw Cen MT" panose="020B0602020104020603" pitchFamily="34" charset="0"/>
              </a:rPr>
              <a:t>KALDERALAR</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endParaRPr>
          </a:p>
        </p:txBody>
      </p:sp>
      <p:graphicFrame>
        <p:nvGraphicFramePr>
          <p:cNvPr id="9" name="Tablo 8">
            <a:extLst>
              <a:ext uri="{FF2B5EF4-FFF2-40B4-BE49-F238E27FC236}">
                <a16:creationId xmlns:a16="http://schemas.microsoft.com/office/drawing/2014/main" id="{1DEB6613-04FE-4B66-AA66-CCBEC45E40D0}"/>
              </a:ext>
            </a:extLst>
          </p:cNvPr>
          <p:cNvGraphicFramePr>
            <a:graphicFrameLocks noGrp="1"/>
          </p:cNvGraphicFramePr>
          <p:nvPr/>
        </p:nvGraphicFramePr>
        <p:xfrm>
          <a:off x="1506304" y="1974504"/>
          <a:ext cx="4803775" cy="1854200"/>
        </p:xfrm>
        <a:graphic>
          <a:graphicData uri="http://schemas.openxmlformats.org/drawingml/2006/table">
            <a:tbl>
              <a:tblPr firstRow="1" bandRow="1">
                <a:tableStyleId>{10A1B5D5-9B99-4C35-A422-299274C87663}</a:tableStyleId>
              </a:tblPr>
              <a:tblGrid>
                <a:gridCol w="744855">
                  <a:extLst>
                    <a:ext uri="{9D8B030D-6E8A-4147-A177-3AD203B41FA5}">
                      <a16:colId xmlns:a16="http://schemas.microsoft.com/office/drawing/2014/main" val="4282641506"/>
                    </a:ext>
                  </a:extLst>
                </a:gridCol>
                <a:gridCol w="738505">
                  <a:extLst>
                    <a:ext uri="{9D8B030D-6E8A-4147-A177-3AD203B41FA5}">
                      <a16:colId xmlns:a16="http://schemas.microsoft.com/office/drawing/2014/main" val="304675533"/>
                    </a:ext>
                  </a:extLst>
                </a:gridCol>
                <a:gridCol w="1429067">
                  <a:extLst>
                    <a:ext uri="{9D8B030D-6E8A-4147-A177-3AD203B41FA5}">
                      <a16:colId xmlns:a16="http://schemas.microsoft.com/office/drawing/2014/main" val="2259527822"/>
                    </a:ext>
                  </a:extLst>
                </a:gridCol>
                <a:gridCol w="1310005">
                  <a:extLst>
                    <a:ext uri="{9D8B030D-6E8A-4147-A177-3AD203B41FA5}">
                      <a16:colId xmlns:a16="http://schemas.microsoft.com/office/drawing/2014/main" val="3766418372"/>
                    </a:ext>
                  </a:extLst>
                </a:gridCol>
                <a:gridCol w="581343">
                  <a:extLst>
                    <a:ext uri="{9D8B030D-6E8A-4147-A177-3AD203B41FA5}">
                      <a16:colId xmlns:a16="http://schemas.microsoft.com/office/drawing/2014/main" val="2464084578"/>
                    </a:ext>
                  </a:extLst>
                </a:gridCol>
              </a:tblGrid>
              <a:tr h="370840">
                <a:tc gridSpan="5">
                  <a:txBody>
                    <a:bodyPr/>
                    <a:lstStyle/>
                    <a:p>
                      <a:pPr algn="ctr"/>
                      <a:r>
                        <a:rPr lang="tr-TR" sz="1200" dirty="0">
                          <a:solidFill>
                            <a:schemeClr val="bg1"/>
                          </a:solidFill>
                        </a:rPr>
                        <a:t>TESCİLLİ</a:t>
                      </a:r>
                      <a:r>
                        <a:rPr lang="tr-TR" sz="1200" baseline="0" dirty="0">
                          <a:solidFill>
                            <a:schemeClr val="bg1"/>
                          </a:solidFill>
                        </a:rPr>
                        <a:t> ANIT AĞAÇLAR</a:t>
                      </a:r>
                      <a:endParaRPr lang="tr-TR" sz="1200" b="1" dirty="0">
                        <a:solidFill>
                          <a:schemeClr val="bg1"/>
                        </a:solidFill>
                      </a:endParaRPr>
                    </a:p>
                  </a:txBody>
                  <a:tcPr anchor="ctr">
                    <a:solidFill>
                      <a:schemeClr val="accent1">
                        <a:lumMod val="20000"/>
                        <a:lumOff val="80000"/>
                      </a:schemeClr>
                    </a:solidFill>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1449940432"/>
                  </a:ext>
                </a:extLst>
              </a:tr>
              <a:tr h="370840">
                <a:tc>
                  <a:txBody>
                    <a:bodyPr/>
                    <a:lstStyle/>
                    <a:p>
                      <a:pPr algn="ctr"/>
                      <a:r>
                        <a:rPr lang="tr-TR" sz="1200" b="1" dirty="0"/>
                        <a:t>İl</a:t>
                      </a:r>
                    </a:p>
                  </a:txBody>
                  <a:tcPr anchor="ctr"/>
                </a:tc>
                <a:tc>
                  <a:txBody>
                    <a:bodyPr/>
                    <a:lstStyle/>
                    <a:p>
                      <a:pPr algn="ctr"/>
                      <a:r>
                        <a:rPr lang="tr-TR" sz="1200" b="1" dirty="0"/>
                        <a:t>İlçe</a:t>
                      </a:r>
                    </a:p>
                  </a:txBody>
                  <a:tcPr anchor="ctr"/>
                </a:tc>
                <a:tc>
                  <a:txBody>
                    <a:bodyPr/>
                    <a:lstStyle/>
                    <a:p>
                      <a:pPr algn="ctr"/>
                      <a:r>
                        <a:rPr lang="tr-TR" sz="1200" b="1" dirty="0"/>
                        <a:t>Köy-Mahalle</a:t>
                      </a:r>
                    </a:p>
                  </a:txBody>
                  <a:tcPr anchor="ctr"/>
                </a:tc>
                <a:tc>
                  <a:txBody>
                    <a:bodyPr/>
                    <a:lstStyle/>
                    <a:p>
                      <a:pPr algn="ctr"/>
                      <a:r>
                        <a:rPr lang="tr-TR" sz="1200" b="1" dirty="0"/>
                        <a:t>Cinsi</a:t>
                      </a:r>
                    </a:p>
                  </a:txBody>
                  <a:tcPr anchor="ctr"/>
                </a:tc>
                <a:tc>
                  <a:txBody>
                    <a:bodyPr/>
                    <a:lstStyle/>
                    <a:p>
                      <a:pPr algn="ctr"/>
                      <a:r>
                        <a:rPr lang="tr-TR" sz="1200" b="1" dirty="0"/>
                        <a:t>Adet</a:t>
                      </a:r>
                    </a:p>
                  </a:txBody>
                  <a:tcPr anchor="ctr"/>
                </a:tc>
                <a:extLst>
                  <a:ext uri="{0D108BD9-81ED-4DB2-BD59-A6C34878D82A}">
                    <a16:rowId xmlns:a16="http://schemas.microsoft.com/office/drawing/2014/main" val="738179332"/>
                  </a:ext>
                </a:extLst>
              </a:tr>
              <a:tr h="370840">
                <a:tc>
                  <a:txBody>
                    <a:bodyPr/>
                    <a:lstStyle/>
                    <a:p>
                      <a:pPr algn="ctr"/>
                      <a:r>
                        <a:rPr lang="tr-TR" sz="1200" dirty="0"/>
                        <a:t>Mardin</a:t>
                      </a:r>
                    </a:p>
                  </a:txBody>
                  <a:tcPr anchor="ctr"/>
                </a:tc>
                <a:tc>
                  <a:txBody>
                    <a:bodyPr/>
                    <a:lstStyle/>
                    <a:p>
                      <a:pPr algn="ctr"/>
                      <a:r>
                        <a:rPr lang="tr-TR" sz="1200" dirty="0" err="1"/>
                        <a:t>Artuklu</a:t>
                      </a:r>
                      <a:endParaRPr lang="tr-TR" sz="1200" dirty="0"/>
                    </a:p>
                  </a:txBody>
                  <a:tcPr anchor="ctr"/>
                </a:tc>
                <a:tc>
                  <a:txBody>
                    <a:bodyPr/>
                    <a:lstStyle/>
                    <a:p>
                      <a:pPr algn="ctr"/>
                      <a:r>
                        <a:rPr lang="tr-TR" sz="1200" dirty="0"/>
                        <a:t>Firdevs Köşkü</a:t>
                      </a:r>
                    </a:p>
                  </a:txBody>
                  <a:tcPr anchor="ctr"/>
                </a:tc>
                <a:tc>
                  <a:txBody>
                    <a:bodyPr/>
                    <a:lstStyle/>
                    <a:p>
                      <a:pPr algn="ctr"/>
                      <a:r>
                        <a:rPr lang="tr-TR" sz="1200" dirty="0"/>
                        <a:t>Çınar</a:t>
                      </a:r>
                    </a:p>
                  </a:txBody>
                  <a:tcPr anchor="ctr"/>
                </a:tc>
                <a:tc>
                  <a:txBody>
                    <a:bodyPr/>
                    <a:lstStyle/>
                    <a:p>
                      <a:pPr algn="ctr"/>
                      <a:r>
                        <a:rPr lang="tr-TR" sz="1200" dirty="0"/>
                        <a:t>3</a:t>
                      </a:r>
                    </a:p>
                  </a:txBody>
                  <a:tcPr anchor="ctr"/>
                </a:tc>
                <a:extLst>
                  <a:ext uri="{0D108BD9-81ED-4DB2-BD59-A6C34878D82A}">
                    <a16:rowId xmlns:a16="http://schemas.microsoft.com/office/drawing/2014/main" val="3873605345"/>
                  </a:ext>
                </a:extLst>
              </a:tr>
              <a:tr h="370840">
                <a:tc>
                  <a:txBody>
                    <a:bodyPr/>
                    <a:lstStyle/>
                    <a:p>
                      <a:pPr algn="ctr"/>
                      <a:r>
                        <a:rPr lang="tr-TR" sz="1200" dirty="0"/>
                        <a:t>Mardin</a:t>
                      </a:r>
                    </a:p>
                  </a:txBody>
                  <a:tcPr anchor="ctr"/>
                </a:tc>
                <a:tc>
                  <a:txBody>
                    <a:bodyPr/>
                    <a:lstStyle/>
                    <a:p>
                      <a:pPr algn="ctr"/>
                      <a:r>
                        <a:rPr lang="tr-TR" sz="1200" dirty="0" err="1"/>
                        <a:t>Artuklu</a:t>
                      </a:r>
                      <a:endParaRPr lang="tr-TR" sz="1200" dirty="0"/>
                    </a:p>
                  </a:txBody>
                  <a:tcPr anchor="ctr"/>
                </a:tc>
                <a:tc>
                  <a:txBody>
                    <a:bodyPr/>
                    <a:lstStyle/>
                    <a:p>
                      <a:pPr algn="ctr"/>
                      <a:r>
                        <a:rPr lang="tr-TR" sz="1200" dirty="0"/>
                        <a:t>Zınnar Mevki</a:t>
                      </a:r>
                    </a:p>
                  </a:txBody>
                  <a:tcPr anchor="ctr"/>
                </a:tc>
                <a:tc>
                  <a:txBody>
                    <a:bodyPr/>
                    <a:lstStyle/>
                    <a:p>
                      <a:pPr algn="ctr"/>
                      <a:r>
                        <a:rPr lang="tr-TR" sz="1200" dirty="0"/>
                        <a:t>Doğu Çınarı</a:t>
                      </a:r>
                    </a:p>
                  </a:txBody>
                  <a:tcPr anchor="ctr"/>
                </a:tc>
                <a:tc>
                  <a:txBody>
                    <a:bodyPr/>
                    <a:lstStyle/>
                    <a:p>
                      <a:pPr algn="ctr"/>
                      <a:r>
                        <a:rPr lang="tr-TR" sz="1200" dirty="0"/>
                        <a:t>1</a:t>
                      </a:r>
                    </a:p>
                  </a:txBody>
                  <a:tcPr anchor="ctr"/>
                </a:tc>
                <a:extLst>
                  <a:ext uri="{0D108BD9-81ED-4DB2-BD59-A6C34878D82A}">
                    <a16:rowId xmlns:a16="http://schemas.microsoft.com/office/drawing/2014/main" val="1545737229"/>
                  </a:ext>
                </a:extLst>
              </a:tr>
              <a:tr h="370840">
                <a:tc>
                  <a:txBody>
                    <a:bodyPr/>
                    <a:lstStyle/>
                    <a:p>
                      <a:pPr algn="ctr"/>
                      <a:r>
                        <a:rPr lang="tr-TR" sz="1200" dirty="0"/>
                        <a:t>Mardin</a:t>
                      </a:r>
                    </a:p>
                  </a:txBody>
                  <a:tcPr anchor="ctr"/>
                </a:tc>
                <a:tc>
                  <a:txBody>
                    <a:bodyPr/>
                    <a:lstStyle/>
                    <a:p>
                      <a:pPr algn="ctr"/>
                      <a:r>
                        <a:rPr lang="tr-TR" sz="1200" dirty="0"/>
                        <a:t>Midyat</a:t>
                      </a:r>
                    </a:p>
                  </a:txBody>
                  <a:tcPr anchor="ctr"/>
                </a:tc>
                <a:tc>
                  <a:txBody>
                    <a:bodyPr/>
                    <a:lstStyle/>
                    <a:p>
                      <a:pPr algn="ctr"/>
                      <a:r>
                        <a:rPr lang="tr-TR" sz="1200" dirty="0"/>
                        <a:t>Acırlı Mah.</a:t>
                      </a:r>
                      <a:r>
                        <a:rPr lang="tr-TR" sz="1200" baseline="0" dirty="0"/>
                        <a:t> </a:t>
                      </a:r>
                      <a:r>
                        <a:rPr lang="tr-TR" sz="1200" dirty="0"/>
                        <a:t> Elet</a:t>
                      </a:r>
                    </a:p>
                  </a:txBody>
                  <a:tcPr anchor="ctr"/>
                </a:tc>
                <a:tc>
                  <a:txBody>
                    <a:bodyPr/>
                    <a:lstStyle/>
                    <a:p>
                      <a:pPr algn="ctr"/>
                      <a:r>
                        <a:rPr lang="tr-TR" sz="1200" dirty="0"/>
                        <a:t>Meşe-</a:t>
                      </a:r>
                      <a:r>
                        <a:rPr lang="tr-TR" sz="1200" dirty="0" err="1"/>
                        <a:t>Çitlenbik</a:t>
                      </a:r>
                      <a:endParaRPr lang="tr-TR" sz="1200" dirty="0"/>
                    </a:p>
                  </a:txBody>
                  <a:tcPr anchor="ctr"/>
                </a:tc>
                <a:tc>
                  <a:txBody>
                    <a:bodyPr/>
                    <a:lstStyle/>
                    <a:p>
                      <a:pPr algn="ctr"/>
                      <a:r>
                        <a:rPr lang="tr-TR" sz="1200" dirty="0"/>
                        <a:t>8</a:t>
                      </a:r>
                    </a:p>
                  </a:txBody>
                  <a:tcPr anchor="ctr"/>
                </a:tc>
                <a:extLst>
                  <a:ext uri="{0D108BD9-81ED-4DB2-BD59-A6C34878D82A}">
                    <a16:rowId xmlns:a16="http://schemas.microsoft.com/office/drawing/2014/main" val="302153225"/>
                  </a:ext>
                </a:extLst>
              </a:tr>
            </a:tbl>
          </a:graphicData>
        </a:graphic>
      </p:graphicFrame>
      <p:graphicFrame>
        <p:nvGraphicFramePr>
          <p:cNvPr id="10" name="Tablo 9">
            <a:extLst>
              <a:ext uri="{FF2B5EF4-FFF2-40B4-BE49-F238E27FC236}">
                <a16:creationId xmlns:a16="http://schemas.microsoft.com/office/drawing/2014/main" id="{FCB54BD2-67B4-4B77-825A-E4ADCF7317D1}"/>
              </a:ext>
            </a:extLst>
          </p:cNvPr>
          <p:cNvGraphicFramePr>
            <a:graphicFrameLocks noGrp="1"/>
          </p:cNvGraphicFramePr>
          <p:nvPr/>
        </p:nvGraphicFramePr>
        <p:xfrm>
          <a:off x="6804283" y="1974504"/>
          <a:ext cx="4486016" cy="1854200"/>
        </p:xfrm>
        <a:graphic>
          <a:graphicData uri="http://schemas.openxmlformats.org/drawingml/2006/table">
            <a:tbl>
              <a:tblPr firstRow="1" bandRow="1">
                <a:tableStyleId>{10A1B5D5-9B99-4C35-A422-299274C87663}</a:tableStyleId>
              </a:tblPr>
              <a:tblGrid>
                <a:gridCol w="714117">
                  <a:extLst>
                    <a:ext uri="{9D8B030D-6E8A-4147-A177-3AD203B41FA5}">
                      <a16:colId xmlns:a16="http://schemas.microsoft.com/office/drawing/2014/main" val="4282641506"/>
                    </a:ext>
                  </a:extLst>
                </a:gridCol>
                <a:gridCol w="762000">
                  <a:extLst>
                    <a:ext uri="{9D8B030D-6E8A-4147-A177-3AD203B41FA5}">
                      <a16:colId xmlns:a16="http://schemas.microsoft.com/office/drawing/2014/main" val="304675533"/>
                    </a:ext>
                  </a:extLst>
                </a:gridCol>
                <a:gridCol w="990600">
                  <a:extLst>
                    <a:ext uri="{9D8B030D-6E8A-4147-A177-3AD203B41FA5}">
                      <a16:colId xmlns:a16="http://schemas.microsoft.com/office/drawing/2014/main" val="2259527822"/>
                    </a:ext>
                  </a:extLst>
                </a:gridCol>
                <a:gridCol w="747747">
                  <a:extLst>
                    <a:ext uri="{9D8B030D-6E8A-4147-A177-3AD203B41FA5}">
                      <a16:colId xmlns:a16="http://schemas.microsoft.com/office/drawing/2014/main" val="3766418372"/>
                    </a:ext>
                  </a:extLst>
                </a:gridCol>
                <a:gridCol w="1271552">
                  <a:extLst>
                    <a:ext uri="{9D8B030D-6E8A-4147-A177-3AD203B41FA5}">
                      <a16:colId xmlns:a16="http://schemas.microsoft.com/office/drawing/2014/main" val="2464084578"/>
                    </a:ext>
                  </a:extLst>
                </a:gridCol>
              </a:tblGrid>
              <a:tr h="463550">
                <a:tc gridSpan="5">
                  <a:txBody>
                    <a:bodyPr/>
                    <a:lstStyle/>
                    <a:p>
                      <a:pPr algn="ctr"/>
                      <a:r>
                        <a:rPr lang="tr-TR" sz="1200" dirty="0">
                          <a:solidFill>
                            <a:schemeClr val="bg1"/>
                          </a:solidFill>
                        </a:rPr>
                        <a:t>TESCİLLİ MAĞARALAR</a:t>
                      </a:r>
                      <a:endParaRPr lang="tr-TR" sz="1200" b="1" dirty="0">
                        <a:solidFill>
                          <a:schemeClr val="bg1"/>
                        </a:solidFill>
                      </a:endParaRPr>
                    </a:p>
                  </a:txBody>
                  <a:tcPr anchor="ctr">
                    <a:solidFill>
                      <a:schemeClr val="accent1">
                        <a:lumMod val="20000"/>
                        <a:lumOff val="80000"/>
                      </a:schemeClr>
                    </a:solidFill>
                  </a:tcPr>
                </a:tc>
                <a:tc hMerge="1">
                  <a:txBody>
                    <a:bodyPr/>
                    <a:lstStyle/>
                    <a:p>
                      <a:pPr algn="ctr"/>
                      <a:endParaRPr lang="tr-TR" sz="1200" dirty="0"/>
                    </a:p>
                  </a:txBody>
                  <a:tcPr anchor="ctr"/>
                </a:tc>
                <a:tc hMerge="1">
                  <a:txBody>
                    <a:bodyPr/>
                    <a:lstStyle/>
                    <a:p>
                      <a:pPr algn="ctr"/>
                      <a:endParaRPr lang="tr-TR" sz="1200" dirty="0"/>
                    </a:p>
                  </a:txBody>
                  <a:tcPr anchor="ctr"/>
                </a:tc>
                <a:tc hMerge="1">
                  <a:txBody>
                    <a:bodyPr/>
                    <a:lstStyle/>
                    <a:p>
                      <a:pPr algn="ctr"/>
                      <a:endParaRPr lang="tr-TR" sz="1200" dirty="0"/>
                    </a:p>
                  </a:txBody>
                  <a:tcPr anchor="ctr"/>
                </a:tc>
                <a:tc hMerge="1">
                  <a:txBody>
                    <a:bodyPr/>
                    <a:lstStyle/>
                    <a:p>
                      <a:pPr algn="ctr"/>
                      <a:endParaRPr lang="tr-TR" sz="1200" dirty="0"/>
                    </a:p>
                  </a:txBody>
                  <a:tcPr anchor="ctr"/>
                </a:tc>
                <a:extLst>
                  <a:ext uri="{0D108BD9-81ED-4DB2-BD59-A6C34878D82A}">
                    <a16:rowId xmlns:a16="http://schemas.microsoft.com/office/drawing/2014/main" val="1449940432"/>
                  </a:ext>
                </a:extLst>
              </a:tr>
              <a:tr h="463550">
                <a:tc>
                  <a:txBody>
                    <a:bodyPr/>
                    <a:lstStyle/>
                    <a:p>
                      <a:pPr algn="ctr"/>
                      <a:r>
                        <a:rPr lang="tr-TR" sz="1200" b="1" dirty="0"/>
                        <a:t>İl</a:t>
                      </a:r>
                    </a:p>
                  </a:txBody>
                  <a:tcPr anchor="ctr"/>
                </a:tc>
                <a:tc>
                  <a:txBody>
                    <a:bodyPr/>
                    <a:lstStyle/>
                    <a:p>
                      <a:pPr algn="ctr"/>
                      <a:r>
                        <a:rPr lang="tr-TR" sz="1200" b="1" dirty="0"/>
                        <a:t>İlçe</a:t>
                      </a:r>
                    </a:p>
                  </a:txBody>
                  <a:tcPr anchor="ctr"/>
                </a:tc>
                <a:tc>
                  <a:txBody>
                    <a:bodyPr/>
                    <a:lstStyle/>
                    <a:p>
                      <a:pPr algn="ctr"/>
                      <a:r>
                        <a:rPr lang="tr-TR" sz="1200" b="1" dirty="0"/>
                        <a:t>Mahalle/ Mevki</a:t>
                      </a:r>
                    </a:p>
                  </a:txBody>
                  <a:tcPr anchor="ctr"/>
                </a:tc>
                <a:tc>
                  <a:txBody>
                    <a:bodyPr/>
                    <a:lstStyle/>
                    <a:p>
                      <a:pPr algn="ctr"/>
                      <a:r>
                        <a:rPr lang="tr-TR" sz="1200" b="1" dirty="0"/>
                        <a:t>Cinsi</a:t>
                      </a:r>
                    </a:p>
                  </a:txBody>
                  <a:tcPr anchor="ctr"/>
                </a:tc>
                <a:tc>
                  <a:txBody>
                    <a:bodyPr/>
                    <a:lstStyle/>
                    <a:p>
                      <a:pPr algn="ctr"/>
                      <a:r>
                        <a:rPr lang="tr-TR" sz="1200" b="1" dirty="0"/>
                        <a:t>Durumu</a:t>
                      </a:r>
                    </a:p>
                  </a:txBody>
                  <a:tcPr anchor="ctr"/>
                </a:tc>
                <a:extLst>
                  <a:ext uri="{0D108BD9-81ED-4DB2-BD59-A6C34878D82A}">
                    <a16:rowId xmlns:a16="http://schemas.microsoft.com/office/drawing/2014/main" val="738179332"/>
                  </a:ext>
                </a:extLst>
              </a:tr>
              <a:tr h="463550">
                <a:tc>
                  <a:txBody>
                    <a:bodyPr/>
                    <a:lstStyle/>
                    <a:p>
                      <a:pPr algn="ctr"/>
                      <a:r>
                        <a:rPr lang="tr-TR" sz="1200" dirty="0"/>
                        <a:t>Mardin </a:t>
                      </a:r>
                    </a:p>
                  </a:txBody>
                  <a:tcPr anchor="ctr"/>
                </a:tc>
                <a:tc>
                  <a:txBody>
                    <a:bodyPr/>
                    <a:lstStyle/>
                    <a:p>
                      <a:pPr algn="ctr"/>
                      <a:r>
                        <a:rPr lang="tr-TR" sz="1200" dirty="0"/>
                        <a:t>Derik</a:t>
                      </a:r>
                    </a:p>
                  </a:txBody>
                  <a:tcPr anchor="ctr"/>
                </a:tc>
                <a:tc>
                  <a:txBody>
                    <a:bodyPr/>
                    <a:lstStyle/>
                    <a:p>
                      <a:pPr algn="ctr"/>
                      <a:r>
                        <a:rPr lang="tr-TR" sz="1200" dirty="0"/>
                        <a:t>Derinsu</a:t>
                      </a:r>
                    </a:p>
                  </a:txBody>
                  <a:tcPr anchor="ctr"/>
                </a:tc>
                <a:tc>
                  <a:txBody>
                    <a:bodyPr/>
                    <a:lstStyle/>
                    <a:p>
                      <a:pPr algn="ctr"/>
                      <a:r>
                        <a:rPr lang="tr-TR" sz="1200" dirty="0"/>
                        <a:t>Köy içi</a:t>
                      </a:r>
                    </a:p>
                  </a:txBody>
                  <a:tcPr anchor="ctr"/>
                </a:tc>
                <a:tc>
                  <a:txBody>
                    <a:bodyPr/>
                    <a:lstStyle/>
                    <a:p>
                      <a:pPr algn="ctr"/>
                      <a:r>
                        <a:rPr lang="tr-TR" sz="1200" dirty="0"/>
                        <a:t>Tabiat Varlığı</a:t>
                      </a:r>
                    </a:p>
                  </a:txBody>
                  <a:tcPr anchor="ctr"/>
                </a:tc>
                <a:extLst>
                  <a:ext uri="{0D108BD9-81ED-4DB2-BD59-A6C34878D82A}">
                    <a16:rowId xmlns:a16="http://schemas.microsoft.com/office/drawing/2014/main" val="3873605345"/>
                  </a:ext>
                </a:extLst>
              </a:tr>
              <a:tr h="463550">
                <a:tc>
                  <a:txBody>
                    <a:bodyPr/>
                    <a:lstStyle/>
                    <a:p>
                      <a:pPr algn="ctr"/>
                      <a:r>
                        <a:rPr lang="tr-TR" sz="1200" dirty="0"/>
                        <a:t>Mardin</a:t>
                      </a:r>
                    </a:p>
                  </a:txBody>
                  <a:tcPr anchor="ctr"/>
                </a:tc>
                <a:tc>
                  <a:txBody>
                    <a:bodyPr/>
                    <a:lstStyle/>
                    <a:p>
                      <a:pPr algn="ctr"/>
                      <a:r>
                        <a:rPr lang="tr-TR" sz="1200" dirty="0"/>
                        <a:t>Midyat</a:t>
                      </a:r>
                    </a:p>
                  </a:txBody>
                  <a:tcPr anchor="ctr"/>
                </a:tc>
                <a:tc>
                  <a:txBody>
                    <a:bodyPr/>
                    <a:lstStyle/>
                    <a:p>
                      <a:pPr algn="ctr"/>
                      <a:r>
                        <a:rPr lang="tr-TR" sz="1200" dirty="0"/>
                        <a:t>Acırlı  Mah. / Elet</a:t>
                      </a:r>
                    </a:p>
                  </a:txBody>
                  <a:tcPr anchor="ctr"/>
                </a:tc>
                <a:tc>
                  <a:txBody>
                    <a:bodyPr/>
                    <a:lstStyle/>
                    <a:p>
                      <a:pPr algn="ctr"/>
                      <a:endParaRPr lang="tr-TR" sz="1200" dirty="0"/>
                    </a:p>
                  </a:txBody>
                  <a:tcPr anchor="ctr"/>
                </a:tc>
                <a:tc>
                  <a:txBody>
                    <a:bodyPr/>
                    <a:lstStyle/>
                    <a:p>
                      <a:pPr algn="ctr"/>
                      <a:endParaRPr lang="tr-TR" sz="1200" dirty="0"/>
                    </a:p>
                  </a:txBody>
                  <a:tcPr anchor="ctr"/>
                </a:tc>
                <a:extLst>
                  <a:ext uri="{0D108BD9-81ED-4DB2-BD59-A6C34878D82A}">
                    <a16:rowId xmlns:a16="http://schemas.microsoft.com/office/drawing/2014/main" val="1545737229"/>
                  </a:ext>
                </a:extLst>
              </a:tr>
            </a:tbl>
          </a:graphicData>
        </a:graphic>
      </p:graphicFrame>
      <p:graphicFrame>
        <p:nvGraphicFramePr>
          <p:cNvPr id="11" name="Tablo 10">
            <a:extLst>
              <a:ext uri="{FF2B5EF4-FFF2-40B4-BE49-F238E27FC236}">
                <a16:creationId xmlns:a16="http://schemas.microsoft.com/office/drawing/2014/main" id="{CB0D2317-DC55-4A71-8637-E739B72466C4}"/>
              </a:ext>
            </a:extLst>
          </p:cNvPr>
          <p:cNvGraphicFramePr>
            <a:graphicFrameLocks noGrp="1"/>
          </p:cNvGraphicFramePr>
          <p:nvPr/>
        </p:nvGraphicFramePr>
        <p:xfrm>
          <a:off x="2686019" y="4356102"/>
          <a:ext cx="7692390" cy="2387784"/>
        </p:xfrm>
        <a:graphic>
          <a:graphicData uri="http://schemas.openxmlformats.org/drawingml/2006/table">
            <a:tbl>
              <a:tblPr firstRow="1" bandRow="1">
                <a:tableStyleId>{10A1B5D5-9B99-4C35-A422-299274C87663}</a:tableStyleId>
              </a:tblPr>
              <a:tblGrid>
                <a:gridCol w="1022301">
                  <a:extLst>
                    <a:ext uri="{9D8B030D-6E8A-4147-A177-3AD203B41FA5}">
                      <a16:colId xmlns:a16="http://schemas.microsoft.com/office/drawing/2014/main" val="3008799190"/>
                    </a:ext>
                  </a:extLst>
                </a:gridCol>
                <a:gridCol w="808777">
                  <a:extLst>
                    <a:ext uri="{9D8B030D-6E8A-4147-A177-3AD203B41FA5}">
                      <a16:colId xmlns:a16="http://schemas.microsoft.com/office/drawing/2014/main" val="3759296726"/>
                    </a:ext>
                  </a:extLst>
                </a:gridCol>
                <a:gridCol w="1980979">
                  <a:extLst>
                    <a:ext uri="{9D8B030D-6E8A-4147-A177-3AD203B41FA5}">
                      <a16:colId xmlns:a16="http://schemas.microsoft.com/office/drawing/2014/main" val="663908323"/>
                    </a:ext>
                  </a:extLst>
                </a:gridCol>
                <a:gridCol w="1333870">
                  <a:extLst>
                    <a:ext uri="{9D8B030D-6E8A-4147-A177-3AD203B41FA5}">
                      <a16:colId xmlns:a16="http://schemas.microsoft.com/office/drawing/2014/main" val="3264285250"/>
                    </a:ext>
                  </a:extLst>
                </a:gridCol>
                <a:gridCol w="1102917">
                  <a:extLst>
                    <a:ext uri="{9D8B030D-6E8A-4147-A177-3AD203B41FA5}">
                      <a16:colId xmlns:a16="http://schemas.microsoft.com/office/drawing/2014/main" val="2061496809"/>
                    </a:ext>
                  </a:extLst>
                </a:gridCol>
                <a:gridCol w="1443546">
                  <a:extLst>
                    <a:ext uri="{9D8B030D-6E8A-4147-A177-3AD203B41FA5}">
                      <a16:colId xmlns:a16="http://schemas.microsoft.com/office/drawing/2014/main" val="1284785432"/>
                    </a:ext>
                  </a:extLst>
                </a:gridCol>
              </a:tblGrid>
              <a:tr h="368346">
                <a:tc gridSpan="6">
                  <a:txBody>
                    <a:bodyPr/>
                    <a:lstStyle/>
                    <a:p>
                      <a:pPr algn="ctr"/>
                      <a:r>
                        <a:rPr lang="tr-TR" sz="1200" dirty="0">
                          <a:solidFill>
                            <a:schemeClr val="bg1"/>
                          </a:solidFill>
                        </a:rPr>
                        <a:t>TESCİLLİ</a:t>
                      </a:r>
                      <a:r>
                        <a:rPr lang="tr-TR" sz="1200" baseline="0" dirty="0">
                          <a:solidFill>
                            <a:schemeClr val="bg1"/>
                          </a:solidFill>
                        </a:rPr>
                        <a:t> KALDERALAR / VOLKAN KONİSİ</a:t>
                      </a:r>
                      <a:endParaRPr lang="tr-TR" sz="1200" b="1" dirty="0">
                        <a:solidFill>
                          <a:schemeClr val="bg1"/>
                        </a:solidFill>
                      </a:endParaRPr>
                    </a:p>
                  </a:txBody>
                  <a:tcPr anchor="ctr">
                    <a:solidFill>
                      <a:schemeClr val="accent1">
                        <a:lumMod val="20000"/>
                        <a:lumOff val="80000"/>
                      </a:schemeClr>
                    </a:solidFill>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solidFill>
                      <a:schemeClr val="accent4">
                        <a:lumMod val="20000"/>
                        <a:lumOff val="80000"/>
                      </a:schemeClr>
                    </a:solidFill>
                  </a:tcPr>
                </a:tc>
                <a:tc hMerge="1">
                  <a:txBody>
                    <a:bodyPr/>
                    <a:lstStyle/>
                    <a:p>
                      <a:endParaRPr lang="tr-TR" dirty="0"/>
                    </a:p>
                  </a:txBody>
                  <a:tcPr>
                    <a:solidFill>
                      <a:schemeClr val="accent4">
                        <a:lumMod val="20000"/>
                        <a:lumOff val="80000"/>
                      </a:schemeClr>
                    </a:solidFill>
                  </a:tcPr>
                </a:tc>
                <a:extLst>
                  <a:ext uri="{0D108BD9-81ED-4DB2-BD59-A6C34878D82A}">
                    <a16:rowId xmlns:a16="http://schemas.microsoft.com/office/drawing/2014/main" val="2643608122"/>
                  </a:ext>
                </a:extLst>
              </a:tr>
              <a:tr h="368346">
                <a:tc>
                  <a:txBody>
                    <a:bodyPr/>
                    <a:lstStyle/>
                    <a:p>
                      <a:pPr algn="ctr"/>
                      <a:r>
                        <a:rPr lang="tr-TR" sz="1200" b="1" dirty="0"/>
                        <a:t>İl</a:t>
                      </a:r>
                    </a:p>
                  </a:txBody>
                  <a:tcPr anchor="ctr"/>
                </a:tc>
                <a:tc>
                  <a:txBody>
                    <a:bodyPr/>
                    <a:lstStyle/>
                    <a:p>
                      <a:pPr algn="ctr"/>
                      <a:r>
                        <a:rPr lang="tr-TR" sz="1200" b="1" dirty="0"/>
                        <a:t>İlçe</a:t>
                      </a:r>
                    </a:p>
                  </a:txBody>
                  <a:tcPr anchor="ctr"/>
                </a:tc>
                <a:tc>
                  <a:txBody>
                    <a:bodyPr/>
                    <a:lstStyle/>
                    <a:p>
                      <a:pPr algn="ctr"/>
                      <a:r>
                        <a:rPr lang="tr-TR" sz="1200" b="1" dirty="0"/>
                        <a:t>Adı</a:t>
                      </a:r>
                    </a:p>
                  </a:txBody>
                  <a:tcPr anchor="ctr"/>
                </a:tc>
                <a:tc>
                  <a:txBody>
                    <a:bodyPr/>
                    <a:lstStyle/>
                    <a:p>
                      <a:pPr algn="ctr"/>
                      <a:r>
                        <a:rPr lang="tr-TR" sz="1200" b="1" dirty="0"/>
                        <a:t>Büyüklüğü</a:t>
                      </a:r>
                    </a:p>
                  </a:txBody>
                  <a:tcPr anchor="ctr"/>
                </a:tc>
                <a:tc>
                  <a:txBody>
                    <a:bodyPr/>
                    <a:lstStyle/>
                    <a:p>
                      <a:pPr algn="ctr"/>
                      <a:r>
                        <a:rPr lang="tr-TR" sz="1200" b="1" dirty="0"/>
                        <a:t>Durumu</a:t>
                      </a:r>
                    </a:p>
                  </a:txBody>
                  <a:tcPr anchor="ctr"/>
                </a:tc>
                <a:tc>
                  <a:txBody>
                    <a:bodyPr/>
                    <a:lstStyle/>
                    <a:p>
                      <a:pPr algn="ctr"/>
                      <a:r>
                        <a:rPr lang="tr-TR" sz="1200" b="1" dirty="0"/>
                        <a:t>Sit Durumu</a:t>
                      </a:r>
                    </a:p>
                  </a:txBody>
                  <a:tcPr anchor="ctr"/>
                </a:tc>
                <a:extLst>
                  <a:ext uri="{0D108BD9-81ED-4DB2-BD59-A6C34878D82A}">
                    <a16:rowId xmlns:a16="http://schemas.microsoft.com/office/drawing/2014/main" val="4160995771"/>
                  </a:ext>
                </a:extLst>
              </a:tr>
              <a:tr h="368346">
                <a:tc>
                  <a:txBody>
                    <a:bodyPr/>
                    <a:lstStyle/>
                    <a:p>
                      <a:pPr algn="ctr"/>
                      <a:r>
                        <a:rPr lang="tr-TR" sz="1200" dirty="0"/>
                        <a:t>Mardin</a:t>
                      </a:r>
                    </a:p>
                  </a:txBody>
                  <a:tcPr anchor="ctr"/>
                </a:tc>
                <a:tc>
                  <a:txBody>
                    <a:bodyPr/>
                    <a:lstStyle/>
                    <a:p>
                      <a:pPr algn="ctr"/>
                      <a:r>
                        <a:rPr lang="tr-TR" sz="1200" dirty="0"/>
                        <a:t>Derik</a:t>
                      </a:r>
                    </a:p>
                  </a:txBody>
                  <a:tcPr anchor="ctr"/>
                </a:tc>
                <a:tc>
                  <a:txBody>
                    <a:bodyPr/>
                    <a:lstStyle/>
                    <a:p>
                      <a:pPr algn="ctr"/>
                      <a:r>
                        <a:rPr lang="tr-TR" sz="1200" dirty="0"/>
                        <a:t>Kuşçu Kalderası</a:t>
                      </a:r>
                    </a:p>
                  </a:txBody>
                  <a:tcPr anchor="ctr"/>
                </a:tc>
                <a:tc>
                  <a:txBody>
                    <a:bodyPr/>
                    <a:lstStyle/>
                    <a:p>
                      <a:pPr algn="ctr"/>
                      <a:r>
                        <a:rPr lang="tr-TR" sz="1200" dirty="0"/>
                        <a:t>15.3 ha</a:t>
                      </a:r>
                    </a:p>
                  </a:txBody>
                  <a:tcPr anchor="ctr"/>
                </a:tc>
                <a:tc>
                  <a:txBody>
                    <a:bodyPr/>
                    <a:lstStyle/>
                    <a:p>
                      <a:pPr algn="ctr"/>
                      <a:r>
                        <a:rPr lang="tr-TR" sz="1200" dirty="0"/>
                        <a:t>Kesin</a:t>
                      </a:r>
                    </a:p>
                  </a:txBody>
                  <a:tcPr anchor="ctr"/>
                </a:tc>
                <a:tc>
                  <a:txBody>
                    <a:bodyPr/>
                    <a:lstStyle/>
                    <a:p>
                      <a:pPr algn="ctr"/>
                      <a:r>
                        <a:rPr lang="tr-TR" sz="1200" dirty="0"/>
                        <a:t>Sit Alanı</a:t>
                      </a:r>
                    </a:p>
                  </a:txBody>
                  <a:tcPr anchor="ctr"/>
                </a:tc>
                <a:extLst>
                  <a:ext uri="{0D108BD9-81ED-4DB2-BD59-A6C34878D82A}">
                    <a16:rowId xmlns:a16="http://schemas.microsoft.com/office/drawing/2014/main" val="3865249738"/>
                  </a:ext>
                </a:extLst>
              </a:tr>
              <a:tr h="368346">
                <a:tc>
                  <a:txBody>
                    <a:bodyPr/>
                    <a:lstStyle/>
                    <a:p>
                      <a:pPr algn="ctr"/>
                      <a:r>
                        <a:rPr lang="tr-TR" sz="1200" dirty="0"/>
                        <a:t>Mardin</a:t>
                      </a:r>
                    </a:p>
                  </a:txBody>
                  <a:tcPr anchor="ctr"/>
                </a:tc>
                <a:tc>
                  <a:txBody>
                    <a:bodyPr/>
                    <a:lstStyle/>
                    <a:p>
                      <a:pPr algn="ctr"/>
                      <a:r>
                        <a:rPr lang="tr-TR" sz="1200" dirty="0"/>
                        <a:t>Derik</a:t>
                      </a:r>
                    </a:p>
                  </a:txBody>
                  <a:tcPr anchor="ctr"/>
                </a:tc>
                <a:tc>
                  <a:txBody>
                    <a:bodyPr/>
                    <a:lstStyle/>
                    <a:p>
                      <a:pPr algn="ctr"/>
                      <a:r>
                        <a:rPr lang="tr-TR" sz="1200" dirty="0" err="1"/>
                        <a:t>Gregot</a:t>
                      </a:r>
                      <a:r>
                        <a:rPr lang="tr-TR" sz="1200" dirty="0"/>
                        <a:t> Kalderası</a:t>
                      </a:r>
                    </a:p>
                  </a:txBody>
                  <a:tcPr anchor="ctr"/>
                </a:tc>
                <a:tc>
                  <a:txBody>
                    <a:bodyPr/>
                    <a:lstStyle/>
                    <a:p>
                      <a:pPr algn="ctr"/>
                      <a:r>
                        <a:rPr lang="tr-TR" sz="1200" dirty="0"/>
                        <a:t>35.5 ha</a:t>
                      </a:r>
                    </a:p>
                  </a:txBody>
                  <a:tcPr anchor="ctr"/>
                </a:tc>
                <a:tc>
                  <a:txBody>
                    <a:bodyPr/>
                    <a:lstStyle/>
                    <a:p>
                      <a:pPr algn="ctr"/>
                      <a:r>
                        <a:rPr lang="tr-TR" sz="1200" dirty="0"/>
                        <a:t>Kesin</a:t>
                      </a:r>
                    </a:p>
                  </a:txBody>
                  <a:tcPr anchor="ctr"/>
                </a:tc>
                <a:tc>
                  <a:txBody>
                    <a:bodyPr/>
                    <a:lstStyle/>
                    <a:p>
                      <a:pPr algn="ctr"/>
                      <a:r>
                        <a:rPr lang="tr-TR" sz="1200" dirty="0"/>
                        <a:t>Sit Alanı</a:t>
                      </a:r>
                    </a:p>
                  </a:txBody>
                  <a:tcPr anchor="ctr"/>
                </a:tc>
                <a:extLst>
                  <a:ext uri="{0D108BD9-81ED-4DB2-BD59-A6C34878D82A}">
                    <a16:rowId xmlns:a16="http://schemas.microsoft.com/office/drawing/2014/main" val="1171848100"/>
                  </a:ext>
                </a:extLst>
              </a:tr>
              <a:tr h="368346">
                <a:tc>
                  <a:txBody>
                    <a:bodyPr/>
                    <a:lstStyle/>
                    <a:p>
                      <a:pPr algn="ctr"/>
                      <a:r>
                        <a:rPr lang="tr-TR" sz="1200" dirty="0"/>
                        <a:t>Mardin</a:t>
                      </a:r>
                    </a:p>
                  </a:txBody>
                  <a:tcPr anchor="ctr"/>
                </a:tc>
                <a:tc>
                  <a:txBody>
                    <a:bodyPr/>
                    <a:lstStyle/>
                    <a:p>
                      <a:pPr algn="ctr"/>
                      <a:r>
                        <a:rPr lang="tr-TR" sz="1200" dirty="0"/>
                        <a:t>Derik</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sz="1200" dirty="0" err="1"/>
                        <a:t>Kelektepe</a:t>
                      </a:r>
                      <a:r>
                        <a:rPr lang="tr-TR" sz="1200" baseline="0" dirty="0"/>
                        <a:t> Volkan Konisi</a:t>
                      </a:r>
                      <a:endParaRPr lang="tr-TR" sz="1200" dirty="0">
                        <a:latin typeface="+mn-lt"/>
                      </a:endParaRPr>
                    </a:p>
                  </a:txBody>
                  <a:tcPr anchor="ctr"/>
                </a:tc>
                <a:tc>
                  <a:txBody>
                    <a:bodyPr/>
                    <a:lstStyle/>
                    <a:p>
                      <a:pPr algn="ctr"/>
                      <a:endParaRPr lang="tr-TR" sz="12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sz="1200" dirty="0"/>
                        <a:t>Kesin</a:t>
                      </a:r>
                    </a:p>
                    <a:p>
                      <a:pPr algn="ctr"/>
                      <a:endParaRPr lang="tr-TR" sz="1200" dirty="0"/>
                    </a:p>
                  </a:txBody>
                  <a:tcPr anchor="ctr"/>
                </a:tc>
                <a:tc>
                  <a:txBody>
                    <a:bodyPr/>
                    <a:lstStyle/>
                    <a:p>
                      <a:pPr algn="ctr"/>
                      <a:r>
                        <a:rPr lang="tr-TR" sz="1200" dirty="0"/>
                        <a:t>Sit Alanı</a:t>
                      </a:r>
                    </a:p>
                    <a:p>
                      <a:pPr algn="ctr"/>
                      <a:endParaRPr lang="tr-TR" sz="1200" dirty="0"/>
                    </a:p>
                  </a:txBody>
                  <a:tcPr anchor="ctr"/>
                </a:tc>
                <a:extLst>
                  <a:ext uri="{0D108BD9-81ED-4DB2-BD59-A6C34878D82A}">
                    <a16:rowId xmlns:a16="http://schemas.microsoft.com/office/drawing/2014/main" val="670425569"/>
                  </a:ext>
                </a:extLst>
              </a:tr>
              <a:tr h="368346">
                <a:tc>
                  <a:txBody>
                    <a:bodyPr/>
                    <a:lstStyle/>
                    <a:p>
                      <a:pPr algn="ctr"/>
                      <a:r>
                        <a:rPr lang="tr-TR" sz="1200" dirty="0"/>
                        <a:t>Mardin</a:t>
                      </a:r>
                    </a:p>
                  </a:txBody>
                  <a:tcPr anchor="ctr"/>
                </a:tc>
                <a:tc>
                  <a:txBody>
                    <a:bodyPr/>
                    <a:lstStyle/>
                    <a:p>
                      <a:pPr algn="ctr"/>
                      <a:r>
                        <a:rPr lang="tr-TR" sz="1200" dirty="0"/>
                        <a:t>Derik</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sz="1200" dirty="0" err="1"/>
                        <a:t>Mercimektepe</a:t>
                      </a:r>
                      <a:r>
                        <a:rPr lang="tr-TR" sz="1200" baseline="0" dirty="0"/>
                        <a:t> Volkan Konisi</a:t>
                      </a:r>
                      <a:endParaRPr lang="tr-TR" sz="1200" dirty="0">
                        <a:latin typeface="+mn-lt"/>
                      </a:endParaRPr>
                    </a:p>
                  </a:txBody>
                  <a:tcPr anchor="ctr"/>
                </a:tc>
                <a:tc>
                  <a:txBody>
                    <a:bodyPr/>
                    <a:lstStyle/>
                    <a:p>
                      <a:pPr algn="ctr"/>
                      <a:endParaRPr lang="tr-TR" sz="12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sz="1200" dirty="0"/>
                        <a:t>Kesin</a:t>
                      </a:r>
                    </a:p>
                    <a:p>
                      <a:pPr algn="ctr"/>
                      <a:endParaRPr lang="tr-TR" sz="1200" dirty="0"/>
                    </a:p>
                  </a:txBody>
                  <a:tcPr anchor="ctr"/>
                </a:tc>
                <a:tc>
                  <a:txBody>
                    <a:bodyPr/>
                    <a:lstStyle/>
                    <a:p>
                      <a:pPr algn="ctr"/>
                      <a:r>
                        <a:rPr lang="tr-TR" sz="1200" dirty="0"/>
                        <a:t>Sit Alanı</a:t>
                      </a:r>
                    </a:p>
                  </a:txBody>
                  <a:tcPr anchor="ctr"/>
                </a:tc>
                <a:extLst>
                  <a:ext uri="{0D108BD9-81ED-4DB2-BD59-A6C34878D82A}">
                    <a16:rowId xmlns:a16="http://schemas.microsoft.com/office/drawing/2014/main" val="2604992267"/>
                  </a:ext>
                </a:extLst>
              </a:tr>
            </a:tbl>
          </a:graphicData>
        </a:graphic>
      </p:graphicFrame>
    </p:spTree>
    <p:extLst>
      <p:ext uri="{BB962C8B-B14F-4D97-AF65-F5344CB8AC3E}">
        <p14:creationId xmlns:p14="http://schemas.microsoft.com/office/powerpoint/2010/main" val="4213497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95" y="166252"/>
            <a:ext cx="1461340" cy="925515"/>
          </a:xfrm>
          <a:prstGeom prst="rect">
            <a:avLst/>
          </a:prstGeom>
        </p:spPr>
      </p:pic>
      <p:pic>
        <p:nvPicPr>
          <p:cNvPr id="11" name="Resim 10"/>
          <p:cNvPicPr>
            <a:picLocks noChangeAspect="1"/>
          </p:cNvPicPr>
          <p:nvPr/>
        </p:nvPicPr>
        <p:blipFill>
          <a:blip r:embed="rId3"/>
          <a:stretch>
            <a:fillRect/>
          </a:stretch>
        </p:blipFill>
        <p:spPr>
          <a:xfrm>
            <a:off x="10645109" y="166253"/>
            <a:ext cx="934520" cy="928315"/>
          </a:xfrm>
          <a:prstGeom prst="rect">
            <a:avLst/>
          </a:prstGeom>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065" y="1943183"/>
            <a:ext cx="5866450" cy="3910967"/>
          </a:xfrm>
          <a:prstGeom prst="rect">
            <a:avLst/>
          </a:prstGeom>
        </p:spPr>
      </p:pic>
      <p:sp>
        <p:nvSpPr>
          <p:cNvPr id="3" name="Metin kutusu 2"/>
          <p:cNvSpPr txBox="1"/>
          <p:nvPr/>
        </p:nvSpPr>
        <p:spPr>
          <a:xfrm>
            <a:off x="3627104" y="787897"/>
            <a:ext cx="4486118" cy="369332"/>
          </a:xfrm>
          <a:prstGeom prst="rect">
            <a:avLst/>
          </a:prstGeom>
          <a:solidFill>
            <a:srgbClr val="FF3300"/>
          </a:solidFill>
        </p:spPr>
        <p:txBody>
          <a:bodyPr wrap="square" rtlCol="0">
            <a:spAutoFit/>
          </a:bodyPr>
          <a:lstStyle/>
          <a:p>
            <a:r>
              <a:rPr lang="tr-TR" dirty="0" err="1"/>
              <a:t>Artuklu</a:t>
            </a:r>
            <a:r>
              <a:rPr lang="tr-TR" dirty="0"/>
              <a:t> İlçesi, Firdevs Köşkü Meşe Çınarı</a:t>
            </a:r>
          </a:p>
        </p:txBody>
      </p:sp>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3407" y="1219890"/>
            <a:ext cx="3571702" cy="5357554"/>
          </a:xfrm>
          <a:prstGeom prst="rect">
            <a:avLst/>
          </a:prstGeom>
        </p:spPr>
      </p:pic>
      <p:sp>
        <p:nvSpPr>
          <p:cNvPr id="8" name="Unvan 1">
            <a:extLst>
              <a:ext uri="{FF2B5EF4-FFF2-40B4-BE49-F238E27FC236}">
                <a16:creationId xmlns:a16="http://schemas.microsoft.com/office/drawing/2014/main" id="{FE3DFDC0-3E8C-4D7A-86AF-DB4A464C7386}"/>
              </a:ext>
            </a:extLst>
          </p:cNvPr>
          <p:cNvSpPr>
            <a:spLocks noGrp="1"/>
          </p:cNvSpPr>
          <p:nvPr>
            <p:ph type="title"/>
          </p:nvPr>
        </p:nvSpPr>
        <p:spPr>
          <a:xfrm rot="16200000">
            <a:off x="-2092720" y="3718666"/>
            <a:ext cx="49164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TABİAT VARLIKLARINI KORUMA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2792275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95" y="166252"/>
            <a:ext cx="1461340" cy="925515"/>
          </a:xfrm>
          <a:prstGeom prst="rect">
            <a:avLst/>
          </a:prstGeom>
        </p:spPr>
      </p:pic>
      <p:pic>
        <p:nvPicPr>
          <p:cNvPr id="11" name="Resim 10"/>
          <p:cNvPicPr>
            <a:picLocks noChangeAspect="1"/>
          </p:cNvPicPr>
          <p:nvPr/>
        </p:nvPicPr>
        <p:blipFill>
          <a:blip r:embed="rId3"/>
          <a:stretch>
            <a:fillRect/>
          </a:stretch>
        </p:blipFill>
        <p:spPr>
          <a:xfrm>
            <a:off x="10645109" y="166253"/>
            <a:ext cx="934520" cy="928315"/>
          </a:xfrm>
          <a:prstGeom prst="rect">
            <a:avLst/>
          </a:prstGeom>
        </p:spPr>
      </p:pic>
      <p:sp>
        <p:nvSpPr>
          <p:cNvPr id="3" name="Metin kutusu 2"/>
          <p:cNvSpPr txBox="1"/>
          <p:nvPr/>
        </p:nvSpPr>
        <p:spPr>
          <a:xfrm>
            <a:off x="4317061" y="722435"/>
            <a:ext cx="4461180" cy="369332"/>
          </a:xfrm>
          <a:prstGeom prst="rect">
            <a:avLst/>
          </a:prstGeom>
          <a:solidFill>
            <a:srgbClr val="FF3300"/>
          </a:solidFill>
        </p:spPr>
        <p:txBody>
          <a:bodyPr wrap="square" rtlCol="0">
            <a:spAutoFit/>
          </a:bodyPr>
          <a:lstStyle/>
          <a:p>
            <a:r>
              <a:rPr lang="tr-TR" dirty="0" err="1"/>
              <a:t>Artuklu</a:t>
            </a:r>
            <a:r>
              <a:rPr lang="tr-TR" dirty="0"/>
              <a:t> İlçesi, </a:t>
            </a:r>
            <a:r>
              <a:rPr lang="tr-TR" dirty="0" err="1"/>
              <a:t>Zınnar</a:t>
            </a:r>
            <a:r>
              <a:rPr lang="tr-TR" dirty="0"/>
              <a:t> Mevki Doğu Çınarı</a:t>
            </a:r>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248" y="1964573"/>
            <a:ext cx="5506488" cy="3670992"/>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8702" y="1964573"/>
            <a:ext cx="5515123" cy="3676748"/>
          </a:xfrm>
          <a:prstGeom prst="rect">
            <a:avLst/>
          </a:prstGeom>
        </p:spPr>
      </p:pic>
      <p:sp>
        <p:nvSpPr>
          <p:cNvPr id="8" name="Unvan 1">
            <a:extLst>
              <a:ext uri="{FF2B5EF4-FFF2-40B4-BE49-F238E27FC236}">
                <a16:creationId xmlns:a16="http://schemas.microsoft.com/office/drawing/2014/main" id="{ACCC004B-825C-423B-974A-27FE10F6CD43}"/>
              </a:ext>
            </a:extLst>
          </p:cNvPr>
          <p:cNvSpPr>
            <a:spLocks noGrp="1"/>
          </p:cNvSpPr>
          <p:nvPr>
            <p:ph type="title"/>
          </p:nvPr>
        </p:nvSpPr>
        <p:spPr>
          <a:xfrm rot="16200000">
            <a:off x="-2092720" y="3718666"/>
            <a:ext cx="49164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TABİAT VARLIKLARINI KORUMA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3990582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95" y="166252"/>
            <a:ext cx="1461340" cy="925515"/>
          </a:xfrm>
          <a:prstGeom prst="rect">
            <a:avLst/>
          </a:prstGeom>
        </p:spPr>
      </p:pic>
      <p:pic>
        <p:nvPicPr>
          <p:cNvPr id="11" name="Resim 10"/>
          <p:cNvPicPr>
            <a:picLocks noChangeAspect="1"/>
          </p:cNvPicPr>
          <p:nvPr/>
        </p:nvPicPr>
        <p:blipFill>
          <a:blip r:embed="rId3"/>
          <a:stretch>
            <a:fillRect/>
          </a:stretch>
        </p:blipFill>
        <p:spPr>
          <a:xfrm>
            <a:off x="10645109" y="166253"/>
            <a:ext cx="934520" cy="928315"/>
          </a:xfrm>
          <a:prstGeom prst="rect">
            <a:avLst/>
          </a:prstGeom>
        </p:spPr>
      </p:pic>
      <p:sp>
        <p:nvSpPr>
          <p:cNvPr id="3" name="Metin kutusu 2"/>
          <p:cNvSpPr txBox="1"/>
          <p:nvPr/>
        </p:nvSpPr>
        <p:spPr>
          <a:xfrm>
            <a:off x="2910832" y="722435"/>
            <a:ext cx="6347468" cy="369332"/>
          </a:xfrm>
          <a:prstGeom prst="rect">
            <a:avLst/>
          </a:prstGeom>
          <a:solidFill>
            <a:srgbClr val="FF3300"/>
          </a:solidFill>
        </p:spPr>
        <p:txBody>
          <a:bodyPr wrap="square" rtlCol="0">
            <a:spAutoFit/>
          </a:bodyPr>
          <a:lstStyle/>
          <a:p>
            <a:r>
              <a:rPr lang="tr-TR" dirty="0"/>
              <a:t>Midyat İlçesi, Acırlı Mahallesi, Elet Mevki Meşe Çınarı</a:t>
            </a:r>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31" y="1753206"/>
            <a:ext cx="6063094" cy="4547321"/>
          </a:xfrm>
          <a:prstGeom prst="rect">
            <a:avLst/>
          </a:prstGeom>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519" y="1191474"/>
            <a:ext cx="3609590" cy="5414385"/>
          </a:xfrm>
          <a:prstGeom prst="rect">
            <a:avLst/>
          </a:prstGeom>
        </p:spPr>
      </p:pic>
      <p:sp>
        <p:nvSpPr>
          <p:cNvPr id="8" name="Unvan 1">
            <a:extLst>
              <a:ext uri="{FF2B5EF4-FFF2-40B4-BE49-F238E27FC236}">
                <a16:creationId xmlns:a16="http://schemas.microsoft.com/office/drawing/2014/main" id="{52258526-7572-418D-B816-09238D938C3C}"/>
              </a:ext>
            </a:extLst>
          </p:cNvPr>
          <p:cNvSpPr>
            <a:spLocks noGrp="1"/>
          </p:cNvSpPr>
          <p:nvPr>
            <p:ph type="title"/>
          </p:nvPr>
        </p:nvSpPr>
        <p:spPr>
          <a:xfrm rot="16200000">
            <a:off x="-2092720" y="3718666"/>
            <a:ext cx="49164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TABİAT VARLIKLARINI KORUMA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3833656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95" y="166252"/>
            <a:ext cx="1461340" cy="925515"/>
          </a:xfrm>
          <a:prstGeom prst="rect">
            <a:avLst/>
          </a:prstGeom>
        </p:spPr>
      </p:pic>
      <p:pic>
        <p:nvPicPr>
          <p:cNvPr id="11" name="Resim 10"/>
          <p:cNvPicPr>
            <a:picLocks noChangeAspect="1"/>
          </p:cNvPicPr>
          <p:nvPr/>
        </p:nvPicPr>
        <p:blipFill>
          <a:blip r:embed="rId3"/>
          <a:stretch>
            <a:fillRect/>
          </a:stretch>
        </p:blipFill>
        <p:spPr>
          <a:xfrm>
            <a:off x="10645109" y="166253"/>
            <a:ext cx="934520" cy="928315"/>
          </a:xfrm>
          <a:prstGeom prst="rect">
            <a:avLst/>
          </a:prstGeom>
        </p:spPr>
      </p:pic>
      <p:sp>
        <p:nvSpPr>
          <p:cNvPr id="3" name="Metin kutusu 2"/>
          <p:cNvSpPr txBox="1"/>
          <p:nvPr/>
        </p:nvSpPr>
        <p:spPr>
          <a:xfrm>
            <a:off x="2910832" y="722435"/>
            <a:ext cx="5683151" cy="369332"/>
          </a:xfrm>
          <a:prstGeom prst="rect">
            <a:avLst/>
          </a:prstGeom>
          <a:solidFill>
            <a:srgbClr val="FF3300"/>
          </a:solidFill>
        </p:spPr>
        <p:txBody>
          <a:bodyPr wrap="square" rtlCol="0">
            <a:spAutoFit/>
          </a:bodyPr>
          <a:lstStyle/>
          <a:p>
            <a:r>
              <a:rPr lang="tr-TR" dirty="0"/>
              <a:t>Derik İlçesi, Derinsu Mahallesi, Derinsu Mağarası</a:t>
            </a:r>
          </a:p>
        </p:txBody>
      </p:sp>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8960" t="7186" r="6492" b="10885"/>
          <a:stretch/>
        </p:blipFill>
        <p:spPr>
          <a:xfrm>
            <a:off x="1486844" y="1154679"/>
            <a:ext cx="4067175" cy="5487975"/>
          </a:xfrm>
          <a:prstGeom prst="rect">
            <a:avLst/>
          </a:prstGeom>
        </p:spPr>
      </p:pic>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l="10094" t="7634" r="6200" b="11116"/>
          <a:stretch/>
        </p:blipFill>
        <p:spPr>
          <a:xfrm>
            <a:off x="6105525" y="1152525"/>
            <a:ext cx="4095750" cy="5490129"/>
          </a:xfrm>
          <a:prstGeom prst="rect">
            <a:avLst/>
          </a:prstGeom>
        </p:spPr>
      </p:pic>
      <p:sp>
        <p:nvSpPr>
          <p:cNvPr id="8" name="Unvan 1">
            <a:extLst>
              <a:ext uri="{FF2B5EF4-FFF2-40B4-BE49-F238E27FC236}">
                <a16:creationId xmlns:a16="http://schemas.microsoft.com/office/drawing/2014/main" id="{311398BE-9B67-40D1-8CFE-B6F36B9FAB4E}"/>
              </a:ext>
            </a:extLst>
          </p:cNvPr>
          <p:cNvSpPr>
            <a:spLocks noGrp="1"/>
          </p:cNvSpPr>
          <p:nvPr>
            <p:ph type="title"/>
          </p:nvPr>
        </p:nvSpPr>
        <p:spPr>
          <a:xfrm rot="16200000">
            <a:off x="-2092720" y="3718666"/>
            <a:ext cx="49164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TABİAT VARLIKLARINI KORUMA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86400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95" y="166252"/>
            <a:ext cx="1461340" cy="925515"/>
          </a:xfrm>
          <a:prstGeom prst="rect">
            <a:avLst/>
          </a:prstGeom>
        </p:spPr>
      </p:pic>
      <p:pic>
        <p:nvPicPr>
          <p:cNvPr id="11" name="Resim 10"/>
          <p:cNvPicPr>
            <a:picLocks noChangeAspect="1"/>
          </p:cNvPicPr>
          <p:nvPr/>
        </p:nvPicPr>
        <p:blipFill>
          <a:blip r:embed="rId3"/>
          <a:stretch>
            <a:fillRect/>
          </a:stretch>
        </p:blipFill>
        <p:spPr>
          <a:xfrm>
            <a:off x="10645109" y="166253"/>
            <a:ext cx="934520" cy="928315"/>
          </a:xfrm>
          <a:prstGeom prst="rect">
            <a:avLst/>
          </a:prstGeom>
        </p:spPr>
      </p:pic>
      <p:sp>
        <p:nvSpPr>
          <p:cNvPr id="3" name="Metin kutusu 2"/>
          <p:cNvSpPr txBox="1"/>
          <p:nvPr/>
        </p:nvSpPr>
        <p:spPr>
          <a:xfrm>
            <a:off x="3768069" y="816631"/>
            <a:ext cx="4099568" cy="369332"/>
          </a:xfrm>
          <a:prstGeom prst="rect">
            <a:avLst/>
          </a:prstGeom>
          <a:solidFill>
            <a:srgbClr val="FF3300"/>
          </a:solidFill>
        </p:spPr>
        <p:txBody>
          <a:bodyPr wrap="square" rtlCol="0">
            <a:spAutoFit/>
          </a:bodyPr>
          <a:lstStyle/>
          <a:p>
            <a:r>
              <a:rPr lang="tr-TR"/>
              <a:t>Derik </a:t>
            </a:r>
            <a:r>
              <a:rPr lang="tr-TR" dirty="0"/>
              <a:t>İlçesi, </a:t>
            </a:r>
            <a:r>
              <a:rPr lang="tr-TR" dirty="0" err="1"/>
              <a:t>Kelektepe</a:t>
            </a:r>
            <a:r>
              <a:rPr lang="tr-TR" dirty="0"/>
              <a:t> Volkan Konisi</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0735" y="1280157"/>
            <a:ext cx="3927764" cy="5237019"/>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9757" y="1283419"/>
            <a:ext cx="3925318" cy="5233757"/>
          </a:xfrm>
          <a:prstGeom prst="rect">
            <a:avLst/>
          </a:prstGeom>
        </p:spPr>
      </p:pic>
      <p:sp>
        <p:nvSpPr>
          <p:cNvPr id="8" name="Unvan 1">
            <a:extLst>
              <a:ext uri="{FF2B5EF4-FFF2-40B4-BE49-F238E27FC236}">
                <a16:creationId xmlns:a16="http://schemas.microsoft.com/office/drawing/2014/main" id="{15D32211-A251-483D-931C-11ECC1E0D761}"/>
              </a:ext>
            </a:extLst>
          </p:cNvPr>
          <p:cNvSpPr>
            <a:spLocks noGrp="1"/>
          </p:cNvSpPr>
          <p:nvPr>
            <p:ph type="title"/>
          </p:nvPr>
        </p:nvSpPr>
        <p:spPr>
          <a:xfrm rot="16200000">
            <a:off x="-2092720" y="3718666"/>
            <a:ext cx="49164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TABİAT VARLIKLARINI KORUMA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70948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95" y="166252"/>
            <a:ext cx="1461340" cy="925515"/>
          </a:xfrm>
          <a:prstGeom prst="rect">
            <a:avLst/>
          </a:prstGeom>
        </p:spPr>
      </p:pic>
      <p:pic>
        <p:nvPicPr>
          <p:cNvPr id="11" name="Resim 10"/>
          <p:cNvPicPr>
            <a:picLocks noChangeAspect="1"/>
          </p:cNvPicPr>
          <p:nvPr/>
        </p:nvPicPr>
        <p:blipFill>
          <a:blip r:embed="rId3"/>
          <a:stretch>
            <a:fillRect/>
          </a:stretch>
        </p:blipFill>
        <p:spPr>
          <a:xfrm>
            <a:off x="10645109" y="166253"/>
            <a:ext cx="934520" cy="928315"/>
          </a:xfrm>
          <a:prstGeom prst="rect">
            <a:avLst/>
          </a:prstGeom>
        </p:spPr>
      </p:pic>
      <p:sp>
        <p:nvSpPr>
          <p:cNvPr id="3" name="Metin kutusu 2"/>
          <p:cNvSpPr txBox="1"/>
          <p:nvPr/>
        </p:nvSpPr>
        <p:spPr>
          <a:xfrm>
            <a:off x="4576044" y="755873"/>
            <a:ext cx="3213756" cy="369332"/>
          </a:xfrm>
          <a:prstGeom prst="rect">
            <a:avLst/>
          </a:prstGeom>
          <a:solidFill>
            <a:srgbClr val="FF3300"/>
          </a:solidFill>
        </p:spPr>
        <p:txBody>
          <a:bodyPr wrap="square" rtlCol="0">
            <a:spAutoFit/>
          </a:bodyPr>
          <a:lstStyle/>
          <a:p>
            <a:r>
              <a:rPr lang="tr-TR" dirty="0"/>
              <a:t>Derik İlçesi, Kuşçu Kalderası</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565" y="1280155"/>
            <a:ext cx="3915310" cy="5220413"/>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1" y="1280156"/>
            <a:ext cx="3915310" cy="5220413"/>
          </a:xfrm>
          <a:prstGeom prst="rect">
            <a:avLst/>
          </a:prstGeom>
        </p:spPr>
      </p:pic>
      <p:sp>
        <p:nvSpPr>
          <p:cNvPr id="8" name="Unvan 1">
            <a:extLst>
              <a:ext uri="{FF2B5EF4-FFF2-40B4-BE49-F238E27FC236}">
                <a16:creationId xmlns:a16="http://schemas.microsoft.com/office/drawing/2014/main" id="{E345DA3E-AB35-4C8F-8DB8-8F78D47B8451}"/>
              </a:ext>
            </a:extLst>
          </p:cNvPr>
          <p:cNvSpPr>
            <a:spLocks noGrp="1"/>
          </p:cNvSpPr>
          <p:nvPr>
            <p:ph type="title"/>
          </p:nvPr>
        </p:nvSpPr>
        <p:spPr>
          <a:xfrm rot="16200000">
            <a:off x="-2092720" y="3718666"/>
            <a:ext cx="49164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TABİAT VARLIKLARINI KORUMA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3902548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95" y="166252"/>
            <a:ext cx="1461340" cy="925515"/>
          </a:xfrm>
          <a:prstGeom prst="rect">
            <a:avLst/>
          </a:prstGeom>
        </p:spPr>
      </p:pic>
      <p:pic>
        <p:nvPicPr>
          <p:cNvPr id="11" name="Resim 10"/>
          <p:cNvPicPr>
            <a:picLocks noChangeAspect="1"/>
          </p:cNvPicPr>
          <p:nvPr/>
        </p:nvPicPr>
        <p:blipFill>
          <a:blip r:embed="rId3"/>
          <a:stretch>
            <a:fillRect/>
          </a:stretch>
        </p:blipFill>
        <p:spPr>
          <a:xfrm>
            <a:off x="10645109" y="166253"/>
            <a:ext cx="934520" cy="928315"/>
          </a:xfrm>
          <a:prstGeom prst="rect">
            <a:avLst/>
          </a:prstGeom>
        </p:spPr>
      </p:pic>
      <p:sp>
        <p:nvSpPr>
          <p:cNvPr id="3" name="Metin kutusu 2"/>
          <p:cNvSpPr txBox="1"/>
          <p:nvPr/>
        </p:nvSpPr>
        <p:spPr>
          <a:xfrm>
            <a:off x="4576044" y="755873"/>
            <a:ext cx="3320182" cy="369332"/>
          </a:xfrm>
          <a:prstGeom prst="rect">
            <a:avLst/>
          </a:prstGeom>
          <a:solidFill>
            <a:srgbClr val="FF3300"/>
          </a:solidFill>
        </p:spPr>
        <p:txBody>
          <a:bodyPr wrap="square" rtlCol="0">
            <a:spAutoFit/>
          </a:bodyPr>
          <a:lstStyle/>
          <a:p>
            <a:r>
              <a:rPr lang="tr-TR" dirty="0"/>
              <a:t>Derik İlçesi, </a:t>
            </a:r>
            <a:r>
              <a:rPr lang="tr-TR" dirty="0" err="1"/>
              <a:t>Gregot</a:t>
            </a:r>
            <a:r>
              <a:rPr lang="tr-TR" dirty="0"/>
              <a:t> Kalderası</a:t>
            </a:r>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060" y="1978447"/>
            <a:ext cx="5316296" cy="3678447"/>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6134" y="1978447"/>
            <a:ext cx="5479063" cy="3672604"/>
          </a:xfrm>
          <a:prstGeom prst="rect">
            <a:avLst/>
          </a:prstGeom>
        </p:spPr>
      </p:pic>
      <p:sp>
        <p:nvSpPr>
          <p:cNvPr id="8" name="Unvan 1">
            <a:extLst>
              <a:ext uri="{FF2B5EF4-FFF2-40B4-BE49-F238E27FC236}">
                <a16:creationId xmlns:a16="http://schemas.microsoft.com/office/drawing/2014/main" id="{F3373961-E9D5-4C71-ABB8-DB599E201515}"/>
              </a:ext>
            </a:extLst>
          </p:cNvPr>
          <p:cNvSpPr>
            <a:spLocks noGrp="1"/>
          </p:cNvSpPr>
          <p:nvPr>
            <p:ph type="title"/>
          </p:nvPr>
        </p:nvSpPr>
        <p:spPr>
          <a:xfrm rot="16200000">
            <a:off x="-2092720" y="3718666"/>
            <a:ext cx="49164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TABİAT VARLIKLARINI KORUMA ŞUBE MÜD.</a:t>
            </a:r>
            <a:endParaRPr lang="tr-TR" sz="2000" dirty="0">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8615682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3960000"/>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rPr>
              <a:t>MİLLİ EMLAK </a:t>
            </a: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MÜDÜRLÜĞÜ</a:t>
            </a: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Tree>
    <p:extLst>
      <p:ext uri="{BB962C8B-B14F-4D97-AF65-F5344CB8AC3E}">
        <p14:creationId xmlns:p14="http://schemas.microsoft.com/office/powerpoint/2010/main" val="2923959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İLİMİZ GENEL DURUMU</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
        <p:nvSpPr>
          <p:cNvPr id="8" name="Dikdörtgen 7"/>
          <p:cNvSpPr/>
          <p:nvPr/>
        </p:nvSpPr>
        <p:spPr>
          <a:xfrm>
            <a:off x="2454322" y="1605544"/>
            <a:ext cx="7560000" cy="58477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52F61">
                    <a:lumMod val="50000"/>
                  </a:srgbClr>
                </a:solidFill>
                <a:effectLst/>
                <a:uLnTx/>
                <a:uFillTx/>
                <a:latin typeface="Times New Roman" panose="02020603050405020304" pitchFamily="18" charset="0"/>
                <a:ea typeface="ヒラギノ明朝 Pro W3"/>
                <a:cs typeface="Times New Roman" panose="02020603050405020304" pitchFamily="18" charset="0"/>
              </a:rPr>
              <a:t>	İlimiz sınırları içerisinde 37.601 adet ve 3,581,629,543.87 m2 yüzölçümlü hazineye ait taşınmaz (Tescilli, DHTA ve İlişikli) bulunmaktadır. </a:t>
            </a:r>
          </a:p>
        </p:txBody>
      </p:sp>
      <p:graphicFrame>
        <p:nvGraphicFramePr>
          <p:cNvPr id="10" name="Tablo 9"/>
          <p:cNvGraphicFramePr>
            <a:graphicFrameLocks noGrp="1"/>
          </p:cNvGraphicFramePr>
          <p:nvPr/>
        </p:nvGraphicFramePr>
        <p:xfrm>
          <a:off x="2454321" y="2515245"/>
          <a:ext cx="7560001" cy="3688067"/>
        </p:xfrm>
        <a:graphic>
          <a:graphicData uri="http://schemas.openxmlformats.org/drawingml/2006/table">
            <a:tbl>
              <a:tblPr/>
              <a:tblGrid>
                <a:gridCol w="2029622">
                  <a:extLst>
                    <a:ext uri="{9D8B030D-6E8A-4147-A177-3AD203B41FA5}">
                      <a16:colId xmlns:a16="http://schemas.microsoft.com/office/drawing/2014/main" val="1238266673"/>
                    </a:ext>
                  </a:extLst>
                </a:gridCol>
                <a:gridCol w="976614">
                  <a:extLst>
                    <a:ext uri="{9D8B030D-6E8A-4147-A177-3AD203B41FA5}">
                      <a16:colId xmlns:a16="http://schemas.microsoft.com/office/drawing/2014/main" val="4093573081"/>
                    </a:ext>
                  </a:extLst>
                </a:gridCol>
                <a:gridCol w="1257877">
                  <a:extLst>
                    <a:ext uri="{9D8B030D-6E8A-4147-A177-3AD203B41FA5}">
                      <a16:colId xmlns:a16="http://schemas.microsoft.com/office/drawing/2014/main" val="3546545667"/>
                    </a:ext>
                  </a:extLst>
                </a:gridCol>
                <a:gridCol w="1665170">
                  <a:extLst>
                    <a:ext uri="{9D8B030D-6E8A-4147-A177-3AD203B41FA5}">
                      <a16:colId xmlns:a16="http://schemas.microsoft.com/office/drawing/2014/main" val="1781925480"/>
                    </a:ext>
                  </a:extLst>
                </a:gridCol>
                <a:gridCol w="1630718">
                  <a:extLst>
                    <a:ext uri="{9D8B030D-6E8A-4147-A177-3AD203B41FA5}">
                      <a16:colId xmlns:a16="http://schemas.microsoft.com/office/drawing/2014/main" val="2968239795"/>
                    </a:ext>
                  </a:extLst>
                </a:gridCol>
              </a:tblGrid>
              <a:tr h="73106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b="1" u="none" strike="noStrike" dirty="0">
                          <a:solidFill>
                            <a:srgbClr val="FFFFFF"/>
                          </a:solidFill>
                          <a:effectLst/>
                          <a:latin typeface="Arial" panose="020B0604020202020204" pitchFamily="34" charset="0"/>
                        </a:rPr>
                        <a:t>TAŞINMAZIN CİNSİ</a:t>
                      </a:r>
                    </a:p>
                  </a:txBody>
                  <a:tcPr marL="0" marR="0" marT="0" marB="0" anchor="ctr">
                    <a:lnL w="9525" cap="flat" cmpd="sng" algn="ctr">
                      <a:solidFill>
                        <a:srgbClr val="3877A6"/>
                      </a:solidFill>
                      <a:prstDash val="solid"/>
                      <a:round/>
                      <a:headEnd type="none" w="med" len="med"/>
                      <a:tailEnd type="none" w="med" len="med"/>
                    </a:lnL>
                    <a:lnR w="9525" cap="flat" cmpd="sng" algn="ctr">
                      <a:solidFill>
                        <a:srgbClr val="3877A6"/>
                      </a:solidFill>
                      <a:prstDash val="solid"/>
                      <a:round/>
                      <a:headEnd type="none" w="med" len="med"/>
                      <a:tailEnd type="none" w="med" len="med"/>
                    </a:lnR>
                    <a:lnT w="9525" cap="flat" cmpd="sng" algn="ctr">
                      <a:solidFill>
                        <a:srgbClr val="3877A6"/>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b="1" u="none" strike="noStrike" dirty="0">
                          <a:solidFill>
                            <a:srgbClr val="FFFFFF"/>
                          </a:solidFill>
                          <a:effectLst/>
                          <a:latin typeface="Arial" panose="020B0604020202020204" pitchFamily="34" charset="0"/>
                        </a:rPr>
                        <a:t>ADEDİ</a:t>
                      </a:r>
                    </a:p>
                  </a:txBody>
                  <a:tcPr marL="0" marR="0" marT="0" marB="0" anchor="ctr">
                    <a:lnL w="9525" cap="flat" cmpd="sng" algn="ctr">
                      <a:solidFill>
                        <a:srgbClr val="3877A6"/>
                      </a:solidFill>
                      <a:prstDash val="solid"/>
                      <a:round/>
                      <a:headEnd type="none" w="med" len="med"/>
                      <a:tailEnd type="none" w="med" len="med"/>
                    </a:lnL>
                    <a:lnR w="9525" cap="flat" cmpd="sng" algn="ctr">
                      <a:solidFill>
                        <a:srgbClr val="3877A6"/>
                      </a:solidFill>
                      <a:prstDash val="solid"/>
                      <a:round/>
                      <a:headEnd type="none" w="med" len="med"/>
                      <a:tailEnd type="none" w="med" len="med"/>
                    </a:lnR>
                    <a:lnT w="9525" cap="flat" cmpd="sng" algn="ctr">
                      <a:solidFill>
                        <a:srgbClr val="3877A6"/>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b="1" u="none" strike="noStrike" dirty="0">
                          <a:solidFill>
                            <a:srgbClr val="FFFFFF"/>
                          </a:solidFill>
                          <a:effectLst/>
                          <a:latin typeface="Arial" panose="020B0604020202020204" pitchFamily="34" charset="0"/>
                        </a:rPr>
                        <a:t>ORAN ADET</a:t>
                      </a:r>
                      <a:br>
                        <a:rPr lang="tr-TR" sz="900" b="1" u="none" strike="noStrike" dirty="0">
                          <a:solidFill>
                            <a:srgbClr val="FFFFFF"/>
                          </a:solidFill>
                          <a:effectLst/>
                          <a:latin typeface="Arial" panose="020B0604020202020204" pitchFamily="34" charset="0"/>
                        </a:rPr>
                      </a:br>
                      <a:r>
                        <a:rPr lang="tr-TR" sz="900" b="1" u="none" strike="noStrike" dirty="0">
                          <a:solidFill>
                            <a:srgbClr val="FFFFFF"/>
                          </a:solidFill>
                          <a:effectLst/>
                          <a:latin typeface="Arial" panose="020B0604020202020204" pitchFamily="34" charset="0"/>
                        </a:rPr>
                        <a:t>BAZINDA</a:t>
                      </a:r>
                      <a:br>
                        <a:rPr lang="tr-TR" sz="900" b="1" u="none" strike="noStrike" dirty="0">
                          <a:solidFill>
                            <a:srgbClr val="FFFFFF"/>
                          </a:solidFill>
                          <a:effectLst/>
                          <a:latin typeface="Arial" panose="020B0604020202020204" pitchFamily="34" charset="0"/>
                        </a:rPr>
                      </a:br>
                      <a:r>
                        <a:rPr lang="tr-TR" sz="900" b="1" u="none" strike="noStrike" dirty="0">
                          <a:solidFill>
                            <a:srgbClr val="FFFFFF"/>
                          </a:solidFill>
                          <a:effectLst/>
                          <a:latin typeface="Arial" panose="020B0604020202020204" pitchFamily="34" charset="0"/>
                        </a:rPr>
                        <a:t>(%)</a:t>
                      </a:r>
                    </a:p>
                  </a:txBody>
                  <a:tcPr marL="0" marR="0" marT="0" marB="0" anchor="ctr">
                    <a:lnL w="9525" cap="flat" cmpd="sng" algn="ctr">
                      <a:solidFill>
                        <a:srgbClr val="3877A6"/>
                      </a:solidFill>
                      <a:prstDash val="solid"/>
                      <a:round/>
                      <a:headEnd type="none" w="med" len="med"/>
                      <a:tailEnd type="none" w="med" len="med"/>
                    </a:lnL>
                    <a:lnR w="9525" cap="flat" cmpd="sng" algn="ctr">
                      <a:solidFill>
                        <a:srgbClr val="3877A6"/>
                      </a:solidFill>
                      <a:prstDash val="solid"/>
                      <a:round/>
                      <a:headEnd type="none" w="med" len="med"/>
                      <a:tailEnd type="none" w="med" len="med"/>
                    </a:lnR>
                    <a:lnT w="9525" cap="flat" cmpd="sng" algn="ctr">
                      <a:solidFill>
                        <a:srgbClr val="3877A6"/>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b="1" u="none" strike="noStrike" dirty="0">
                          <a:solidFill>
                            <a:srgbClr val="FFFFFF"/>
                          </a:solidFill>
                          <a:effectLst/>
                          <a:latin typeface="Arial" panose="020B0604020202020204" pitchFamily="34" charset="0"/>
                        </a:rPr>
                        <a:t>HAZİNE</a:t>
                      </a:r>
                      <a:br>
                        <a:rPr lang="tr-TR" sz="900" b="1" u="none" strike="noStrike" dirty="0">
                          <a:solidFill>
                            <a:srgbClr val="FFFFFF"/>
                          </a:solidFill>
                          <a:effectLst/>
                          <a:latin typeface="Arial" panose="020B0604020202020204" pitchFamily="34" charset="0"/>
                        </a:rPr>
                      </a:br>
                      <a:r>
                        <a:rPr lang="tr-TR" sz="900" b="1" u="none" strike="noStrike" dirty="0">
                          <a:solidFill>
                            <a:srgbClr val="FFFFFF"/>
                          </a:solidFill>
                          <a:effectLst/>
                          <a:latin typeface="Arial" panose="020B0604020202020204" pitchFamily="34" charset="0"/>
                        </a:rPr>
                        <a:t>YÜZÖLÇÜMÜ</a:t>
                      </a:r>
                      <a:br>
                        <a:rPr lang="tr-TR" sz="900" b="1" u="none" strike="noStrike" dirty="0">
                          <a:solidFill>
                            <a:srgbClr val="FFFFFF"/>
                          </a:solidFill>
                          <a:effectLst/>
                          <a:latin typeface="Arial" panose="020B0604020202020204" pitchFamily="34" charset="0"/>
                        </a:rPr>
                      </a:br>
                      <a:r>
                        <a:rPr lang="tr-TR" sz="900" b="1" u="none" strike="noStrike" dirty="0">
                          <a:solidFill>
                            <a:srgbClr val="FFFFFF"/>
                          </a:solidFill>
                          <a:effectLst/>
                          <a:latin typeface="Arial" panose="020B0604020202020204" pitchFamily="34" charset="0"/>
                        </a:rPr>
                        <a:t>(m2)</a:t>
                      </a:r>
                    </a:p>
                  </a:txBody>
                  <a:tcPr marL="0" marR="0" marT="0" marB="0" anchor="ctr">
                    <a:lnL w="9525" cap="flat" cmpd="sng" algn="ctr">
                      <a:solidFill>
                        <a:srgbClr val="3877A6"/>
                      </a:solidFill>
                      <a:prstDash val="solid"/>
                      <a:round/>
                      <a:headEnd type="none" w="med" len="med"/>
                      <a:tailEnd type="none" w="med" len="med"/>
                    </a:lnL>
                    <a:lnR w="9525" cap="flat" cmpd="sng" algn="ctr">
                      <a:solidFill>
                        <a:srgbClr val="3877A6"/>
                      </a:solidFill>
                      <a:prstDash val="solid"/>
                      <a:round/>
                      <a:headEnd type="none" w="med" len="med"/>
                      <a:tailEnd type="none" w="med" len="med"/>
                    </a:lnR>
                    <a:lnT w="9525" cap="flat" cmpd="sng" algn="ctr">
                      <a:solidFill>
                        <a:srgbClr val="3877A6"/>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b="1" u="none" strike="noStrike" dirty="0">
                          <a:solidFill>
                            <a:srgbClr val="FFFFFF"/>
                          </a:solidFill>
                          <a:effectLst/>
                          <a:latin typeface="Arial" panose="020B0604020202020204" pitchFamily="34" charset="0"/>
                        </a:rPr>
                        <a:t>ORAN</a:t>
                      </a:r>
                      <a:br>
                        <a:rPr lang="tr-TR" sz="900" b="1" u="none" strike="noStrike" dirty="0">
                          <a:solidFill>
                            <a:srgbClr val="FFFFFF"/>
                          </a:solidFill>
                          <a:effectLst/>
                          <a:latin typeface="Arial" panose="020B0604020202020204" pitchFamily="34" charset="0"/>
                        </a:rPr>
                      </a:br>
                      <a:r>
                        <a:rPr lang="tr-TR" sz="900" b="1" u="none" strike="noStrike" dirty="0">
                          <a:solidFill>
                            <a:srgbClr val="FFFFFF"/>
                          </a:solidFill>
                          <a:effectLst/>
                          <a:latin typeface="Arial" panose="020B0604020202020204" pitchFamily="34" charset="0"/>
                        </a:rPr>
                        <a:t>YÜZÖLÇÜM</a:t>
                      </a:r>
                      <a:br>
                        <a:rPr lang="tr-TR" sz="900" b="1" u="none" strike="noStrike" dirty="0">
                          <a:solidFill>
                            <a:srgbClr val="FFFFFF"/>
                          </a:solidFill>
                          <a:effectLst/>
                          <a:latin typeface="Arial" panose="020B0604020202020204" pitchFamily="34" charset="0"/>
                        </a:rPr>
                      </a:br>
                      <a:r>
                        <a:rPr lang="tr-TR" sz="900" b="1" u="none" strike="noStrike" dirty="0">
                          <a:solidFill>
                            <a:srgbClr val="FFFFFF"/>
                          </a:solidFill>
                          <a:effectLst/>
                          <a:latin typeface="Arial" panose="020B0604020202020204" pitchFamily="34" charset="0"/>
                        </a:rPr>
                        <a:t>(m2) BAZINDA</a:t>
                      </a:r>
                      <a:br>
                        <a:rPr lang="tr-TR" sz="900" b="1" u="none" strike="noStrike" dirty="0">
                          <a:solidFill>
                            <a:srgbClr val="FFFFFF"/>
                          </a:solidFill>
                          <a:effectLst/>
                          <a:latin typeface="Arial" panose="020B0604020202020204" pitchFamily="34" charset="0"/>
                        </a:rPr>
                      </a:br>
                      <a:r>
                        <a:rPr lang="tr-TR" sz="900" b="1" u="none" strike="noStrike" dirty="0">
                          <a:solidFill>
                            <a:srgbClr val="FFFFFF"/>
                          </a:solidFill>
                          <a:effectLst/>
                          <a:latin typeface="Arial" panose="020B0604020202020204" pitchFamily="34" charset="0"/>
                        </a:rPr>
                        <a:t>(%)</a:t>
                      </a:r>
                    </a:p>
                  </a:txBody>
                  <a:tcPr marL="0" marR="0" marT="0" marB="0" anchor="ctr">
                    <a:lnL w="9525" cap="flat" cmpd="sng" algn="ctr">
                      <a:solidFill>
                        <a:srgbClr val="3877A6"/>
                      </a:solidFill>
                      <a:prstDash val="solid"/>
                      <a:round/>
                      <a:headEnd type="none" w="med" len="med"/>
                      <a:tailEnd type="none" w="med" len="med"/>
                    </a:lnL>
                    <a:lnR w="9525" cap="flat" cmpd="sng" algn="ctr">
                      <a:solidFill>
                        <a:srgbClr val="3877A6"/>
                      </a:solidFill>
                      <a:prstDash val="solid"/>
                      <a:round/>
                      <a:headEnd type="none" w="med" len="med"/>
                      <a:tailEnd type="none" w="med" len="med"/>
                    </a:lnR>
                    <a:lnT w="9525" cap="flat" cmpd="sng" algn="ctr">
                      <a:solidFill>
                        <a:srgbClr val="3877A6"/>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644907"/>
                  </a:ext>
                </a:extLst>
              </a:tr>
              <a:tr h="20887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u="none" strike="noStrike" dirty="0">
                          <a:solidFill>
                            <a:srgbClr val="333333"/>
                          </a:solidFill>
                          <a:effectLst/>
                          <a:latin typeface="Arial" panose="020B0604020202020204" pitchFamily="34" charset="0"/>
                        </a:rPr>
                        <a:t>Arazi</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dirty="0">
                          <a:solidFill>
                            <a:srgbClr val="333333"/>
                          </a:solidFill>
                          <a:effectLst/>
                          <a:latin typeface="Arial" panose="020B0604020202020204" pitchFamily="34" charset="0"/>
                        </a:rPr>
                        <a:t>15.047</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40,07%</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666.140.815,11</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18,61%</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947032961"/>
                  </a:ext>
                </a:extLst>
              </a:tr>
              <a:tr h="20887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u="none" strike="noStrike" dirty="0">
                          <a:solidFill>
                            <a:srgbClr val="333333"/>
                          </a:solidFill>
                          <a:effectLst/>
                          <a:latin typeface="Arial" panose="020B0604020202020204" pitchFamily="34" charset="0"/>
                        </a:rPr>
                        <a:t>Arsa</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5.533</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14,73%</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17.457.852,35</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0,49%</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2485967"/>
                  </a:ext>
                </a:extLst>
              </a:tr>
              <a:tr h="20887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u="none" strike="noStrike" dirty="0">
                          <a:solidFill>
                            <a:srgbClr val="333333"/>
                          </a:solidFill>
                          <a:effectLst/>
                          <a:latin typeface="Arial" panose="020B0604020202020204" pitchFamily="34" charset="0"/>
                        </a:rPr>
                        <a:t>Bağ-Bahçe</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1.214</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3,23%</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13.289.056,95</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0,37%</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3186499722"/>
                  </a:ext>
                </a:extLst>
              </a:tr>
              <a:tr h="20887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u="none" strike="noStrike" dirty="0">
                          <a:solidFill>
                            <a:srgbClr val="333333"/>
                          </a:solidFill>
                          <a:effectLst/>
                          <a:latin typeface="Arial" panose="020B0604020202020204" pitchFamily="34" charset="0"/>
                        </a:rPr>
                        <a:t>Bina</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3.052</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8,13%</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7.113.321,6</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0,20%</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79910608"/>
                  </a:ext>
                </a:extLst>
              </a:tr>
              <a:tr h="10443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u="none" strike="noStrike" dirty="0">
                          <a:solidFill>
                            <a:srgbClr val="333333"/>
                          </a:solidFill>
                          <a:effectLst/>
                          <a:latin typeface="Arial" panose="020B0604020202020204" pitchFamily="34" charset="0"/>
                        </a:rPr>
                        <a:t>Boşluk</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22</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0,06%</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72.244,64</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0,00%</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4070416642"/>
                  </a:ext>
                </a:extLst>
              </a:tr>
              <a:tr h="313315">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u="none" strike="noStrike" dirty="0">
                          <a:solidFill>
                            <a:srgbClr val="333333"/>
                          </a:solidFill>
                          <a:effectLst/>
                          <a:latin typeface="Arial" panose="020B0604020202020204" pitchFamily="34" charset="0"/>
                        </a:rPr>
                        <a:t>Maden ve Ocak Alanları</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22</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0,06%</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862.770,24</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0,02%</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98306154"/>
                  </a:ext>
                </a:extLst>
              </a:tr>
              <a:tr h="20887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u="none" strike="noStrike" dirty="0">
                          <a:solidFill>
                            <a:srgbClr val="333333"/>
                          </a:solidFill>
                          <a:effectLst/>
                          <a:latin typeface="Arial" panose="020B0604020202020204" pitchFamily="34" charset="0"/>
                        </a:rPr>
                        <a:t>Orman</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3.637</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9,68%</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2.209.737.974,23</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61,74%</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2419747628"/>
                  </a:ext>
                </a:extLst>
              </a:tr>
              <a:tr h="20887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u="none" strike="noStrike" dirty="0">
                          <a:solidFill>
                            <a:srgbClr val="333333"/>
                          </a:solidFill>
                          <a:effectLst/>
                          <a:latin typeface="Arial" panose="020B0604020202020204" pitchFamily="34" charset="0"/>
                        </a:rPr>
                        <a:t>Orta Malları</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dirty="0">
                          <a:solidFill>
                            <a:srgbClr val="333333"/>
                          </a:solidFill>
                          <a:effectLst/>
                          <a:latin typeface="Arial" panose="020B0604020202020204" pitchFamily="34" charset="0"/>
                        </a:rPr>
                        <a:t>678</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1,81%</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92.398.365,84</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2,58%</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26439063"/>
                  </a:ext>
                </a:extLst>
              </a:tr>
              <a:tr h="313315">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es-ES" sz="900" u="none" strike="noStrike" dirty="0">
                          <a:solidFill>
                            <a:srgbClr val="333333"/>
                          </a:solidFill>
                          <a:effectLst/>
                          <a:latin typeface="Arial" panose="020B0604020202020204" pitchFamily="34" charset="0"/>
                        </a:rPr>
                        <a:t>Su ve Su Ürünü Alanları</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dirty="0">
                          <a:solidFill>
                            <a:srgbClr val="333333"/>
                          </a:solidFill>
                          <a:effectLst/>
                          <a:latin typeface="Arial" panose="020B0604020202020204" pitchFamily="34" charset="0"/>
                        </a:rPr>
                        <a:t>83</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0,22%</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1.854.158,08</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0,05%</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1762256007"/>
                  </a:ext>
                </a:extLst>
              </a:tr>
              <a:tr h="313315">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u="none" strike="noStrike" dirty="0">
                          <a:solidFill>
                            <a:srgbClr val="333333"/>
                          </a:solidFill>
                          <a:effectLst/>
                          <a:latin typeface="Arial" panose="020B0604020202020204" pitchFamily="34" charset="0"/>
                        </a:rPr>
                        <a:t>Tarihi ve Kültürel Alanlar</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dirty="0">
                          <a:solidFill>
                            <a:srgbClr val="333333"/>
                          </a:solidFill>
                          <a:effectLst/>
                          <a:latin typeface="Arial" panose="020B0604020202020204" pitchFamily="34" charset="0"/>
                        </a:rPr>
                        <a:t>24</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0,06%</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522.758,81</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0,01%</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60819093"/>
                  </a:ext>
                </a:extLst>
              </a:tr>
              <a:tr h="20887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900" u="none" strike="noStrike" dirty="0">
                          <a:solidFill>
                            <a:srgbClr val="333333"/>
                          </a:solidFill>
                          <a:effectLst/>
                          <a:latin typeface="Arial" panose="020B0604020202020204" pitchFamily="34" charset="0"/>
                        </a:rPr>
                        <a:t>Tarla</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dirty="0">
                          <a:solidFill>
                            <a:srgbClr val="333333"/>
                          </a:solidFill>
                          <a:effectLst/>
                          <a:latin typeface="Arial" panose="020B0604020202020204" pitchFamily="34" charset="0"/>
                        </a:rPr>
                        <a:t>7.772</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20,69%</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524.844.892,2</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14,67%</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2806021221"/>
                  </a:ext>
                </a:extLst>
              </a:tr>
              <a:tr h="20887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ase"/>
                      <a:endParaRPr lang="tr-TR" sz="900" u="none" strike="noStrike" dirty="0">
                        <a:solidFill>
                          <a:srgbClr val="333333"/>
                        </a:solidFill>
                        <a:effectLst/>
                        <a:latin typeface="Arial" panose="020B0604020202020204" pitchFamily="34" charset="0"/>
                      </a:endParaRP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dirty="0">
                          <a:solidFill>
                            <a:srgbClr val="333333"/>
                          </a:solidFill>
                          <a:effectLst/>
                          <a:latin typeface="Arial" panose="020B0604020202020204" pitchFamily="34" charset="0"/>
                        </a:rPr>
                        <a:t>471</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1,25%</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44.526.689,67</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u="none" strike="noStrike">
                          <a:solidFill>
                            <a:srgbClr val="333333"/>
                          </a:solidFill>
                          <a:effectLst/>
                          <a:latin typeface="Arial" panose="020B0604020202020204" pitchFamily="34" charset="0"/>
                        </a:rPr>
                        <a:t>1,24%</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52278529"/>
                  </a:ext>
                </a:extLst>
              </a:tr>
              <a:tr h="20887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900" b="1" u="none" strike="noStrike">
                          <a:solidFill>
                            <a:srgbClr val="333333"/>
                          </a:solidFill>
                          <a:effectLst/>
                          <a:latin typeface="Arial" panose="020B0604020202020204" pitchFamily="34" charset="0"/>
                        </a:rPr>
                        <a:t>GENEL TOPLAM</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b="1" u="none" strike="noStrike" dirty="0">
                          <a:solidFill>
                            <a:srgbClr val="333333"/>
                          </a:solidFill>
                          <a:effectLst/>
                          <a:latin typeface="Arial" panose="020B0604020202020204" pitchFamily="34" charset="0"/>
                        </a:rPr>
                        <a:t>37.555</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b="1" u="none" strike="noStrike">
                          <a:solidFill>
                            <a:srgbClr val="333333"/>
                          </a:solidFill>
                          <a:effectLst/>
                          <a:latin typeface="Arial" panose="020B0604020202020204" pitchFamily="34" charset="0"/>
                        </a:rPr>
                        <a:t>100,00%</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b="1" u="none" strike="noStrike">
                          <a:solidFill>
                            <a:srgbClr val="333333"/>
                          </a:solidFill>
                          <a:effectLst/>
                          <a:latin typeface="Arial" panose="020B0604020202020204" pitchFamily="34" charset="0"/>
                        </a:rPr>
                        <a:t>3.578.820.899,72</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r" fontAlgn="auto"/>
                      <a:r>
                        <a:rPr lang="tr-TR" sz="900" b="1" u="none" strike="noStrike" dirty="0">
                          <a:solidFill>
                            <a:srgbClr val="333333"/>
                          </a:solidFill>
                          <a:effectLst/>
                          <a:latin typeface="Arial" panose="020B0604020202020204" pitchFamily="34" charset="0"/>
                        </a:rPr>
                        <a:t>100,00%</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73407108"/>
                  </a:ext>
                </a:extLst>
              </a:tr>
            </a:tbl>
          </a:graphicData>
        </a:graphic>
      </p:graphicFrame>
    </p:spTree>
    <p:extLst>
      <p:ext uri="{BB962C8B-B14F-4D97-AF65-F5344CB8AC3E}">
        <p14:creationId xmlns:p14="http://schemas.microsoft.com/office/powerpoint/2010/main" val="1781767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ÇEVRE YÖNETİMİ VE DENETİMİ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3960000"/>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endParaRPr>
          </a:p>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Times New Roman" pitchFamily="18" charset="0"/>
              </a:rPr>
              <a:t>ÇEVRE YÖNETİMİ VE DENETİMİ </a:t>
            </a:r>
            <a:r>
              <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rPr>
              <a:t>ŞUBE MÜDÜRLÜĞÜ</a:t>
            </a: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a:p>
            <a:pPr marL="0" marR="0" lvl="0" indent="449580" algn="ctr" defTabSz="457200" rtl="0" eaLnBrk="1" fontAlgn="auto" latinLnBrk="0" hangingPunct="1">
              <a:lnSpc>
                <a:spcPct val="15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Tree>
    <p:extLst>
      <p:ext uri="{BB962C8B-B14F-4D97-AF65-F5344CB8AC3E}">
        <p14:creationId xmlns:p14="http://schemas.microsoft.com/office/powerpoint/2010/main" val="10188768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İLİMİZ GENEL DURUMU</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Cambria"/>
              <a:cs typeface="Times New Roman"/>
            </a:endParaRPr>
          </a:p>
        </p:txBody>
      </p:sp>
      <p:sp>
        <p:nvSpPr>
          <p:cNvPr id="8" name="Dikdörtgen 7"/>
          <p:cNvSpPr/>
          <p:nvPr/>
        </p:nvSpPr>
        <p:spPr>
          <a:xfrm>
            <a:off x="2454322" y="1826928"/>
            <a:ext cx="7560000" cy="2800767"/>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52F61">
                    <a:lumMod val="50000"/>
                  </a:srgbClr>
                </a:solidFill>
                <a:effectLst/>
                <a:uLnTx/>
                <a:uFillTx/>
                <a:latin typeface="Times New Roman" panose="02020603050405020304" pitchFamily="18" charset="0"/>
                <a:ea typeface="+mn-ea"/>
                <a:cs typeface="Times New Roman" panose="02020603050405020304" pitchFamily="18" charset="0"/>
              </a:rPr>
              <a: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Hazineye ait taşınmazlardan 5.238 adet ve </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203.892,44 hektar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yüzölçümlü</a:t>
            </a:r>
            <a:r>
              <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kısmı kamu hizmetinde  kullanılmak için Müdürlüğümüzce diğer kurumlara tahsis edilmiştir.</a:t>
            </a:r>
          </a:p>
          <a:p>
            <a:pPr marL="0" marR="0" lvl="0" indent="0" algn="just" defTabSz="457200" rtl="0" eaLnBrk="1" fontAlgn="ctr" latinLnBrk="0" hangingPunct="1">
              <a:lnSpc>
                <a:spcPct val="100000"/>
              </a:lnSpc>
              <a:spcBef>
                <a:spcPts val="0"/>
              </a:spcBef>
              <a:spcAft>
                <a:spcPts val="0"/>
              </a:spcAft>
              <a:buClrTx/>
              <a:buSzTx/>
              <a:buFontTx/>
              <a:buNone/>
              <a:tabLst/>
              <a:defRPr/>
            </a:pPr>
            <a:r>
              <a:rPr lang="tr-TR" sz="1600" dirty="0">
                <a:solidFill>
                  <a:prstClr val="black"/>
                </a:solidFill>
                <a:latin typeface="Times New Roman" panose="02020603050405020304" pitchFamily="18" charset="0"/>
                <a:cs typeface="Times New Roman" panose="02020603050405020304" pitchFamily="18" charset="0"/>
              </a:rPr>
              <a: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İlimizde bugüne kadar 172 adet ve toplam 216,27 Hektar yüzölçümlü taşınmaz TOKİ ‘ye devredilmiştir.</a:t>
            </a:r>
          </a:p>
          <a:p>
            <a:pPr lvl="0" algn="just" fontAlgn="ctr"/>
            <a:r>
              <a:rPr lang="tr-TR" sz="1600" dirty="0">
                <a:solidFill>
                  <a:schemeClr val="accent1">
                    <a:lumMod val="50000"/>
                  </a:schemeClr>
                </a:solidFill>
                <a:latin typeface="Times New Roman" panose="02020603050405020304" pitchFamily="18" charset="0"/>
                <a:cs typeface="Times New Roman" panose="02020603050405020304" pitchFamily="18" charset="0"/>
              </a:rPr>
              <a:t>         İlimizde bugüne kadar 172 adet ve toplam 216,27 Hektar yüzölçümlü taşınmaz TOKİ ‘ye devredilmiştir.</a:t>
            </a:r>
          </a:p>
          <a:p>
            <a:pPr lvl="0" algn="just" fontAlgn="ctr"/>
            <a:r>
              <a:rPr lang="tr-TR" sz="1600" dirty="0">
                <a:solidFill>
                  <a:schemeClr val="accent1">
                    <a:lumMod val="50000"/>
                  </a:schemeClr>
                </a:solidFill>
                <a:latin typeface="Times New Roman" panose="02020603050405020304" pitchFamily="18" charset="0"/>
                <a:cs typeface="Times New Roman" panose="02020603050405020304" pitchFamily="18" charset="0"/>
              </a:rPr>
              <a:t>         2022 yılı içinde 45 adet taşınmaz olmak üzere toplam  3.124.338,57 m2 yüzölçümünde alan </a:t>
            </a:r>
            <a:r>
              <a:rPr lang="tr-TR" sz="1600" dirty="0" err="1">
                <a:solidFill>
                  <a:schemeClr val="accent1">
                    <a:lumMod val="50000"/>
                  </a:schemeClr>
                </a:solidFill>
                <a:latin typeface="Times New Roman" panose="02020603050405020304" pitchFamily="18" charset="0"/>
                <a:cs typeface="Times New Roman" panose="02020603050405020304" pitchFamily="18" charset="0"/>
              </a:rPr>
              <a:t>devr</a:t>
            </a:r>
            <a:r>
              <a:rPr lang="tr-TR" sz="1600" dirty="0">
                <a:solidFill>
                  <a:schemeClr val="accent1">
                    <a:lumMod val="50000"/>
                  </a:schemeClr>
                </a:solidFill>
                <a:latin typeface="Times New Roman" panose="02020603050405020304" pitchFamily="18" charset="0"/>
                <a:cs typeface="Times New Roman" panose="02020603050405020304" pitchFamily="18" charset="0"/>
              </a:rPr>
              <a:t> edilmiştir. </a:t>
            </a:r>
          </a:p>
          <a:p>
            <a:pPr lvl="0" algn="just" fontAlgn="ctr"/>
            <a:r>
              <a:rPr lang="tr-TR" sz="1600" dirty="0">
                <a:solidFill>
                  <a:schemeClr val="accent1">
                    <a:lumMod val="50000"/>
                  </a:schemeClr>
                </a:solidFill>
                <a:latin typeface="Times New Roman" panose="02020603050405020304" pitchFamily="18" charset="0"/>
                <a:cs typeface="Times New Roman" panose="02020603050405020304" pitchFamily="18" charset="0"/>
              </a:rPr>
              <a:t>         Böylece toplam devredilen taşınmaz sayısı 217 adet olup toplam 5.290.038,57 m2 </a:t>
            </a:r>
            <a:r>
              <a:rPr lang="tr-TR" sz="1600" dirty="0" err="1">
                <a:solidFill>
                  <a:schemeClr val="accent1">
                    <a:lumMod val="50000"/>
                  </a:schemeClr>
                </a:solidFill>
                <a:latin typeface="Times New Roman" panose="02020603050405020304" pitchFamily="18" charset="0"/>
                <a:cs typeface="Times New Roman" panose="02020603050405020304" pitchFamily="18" charset="0"/>
              </a:rPr>
              <a:t>dir</a:t>
            </a:r>
            <a:r>
              <a:rPr lang="tr-TR" sz="1600" dirty="0">
                <a:solidFill>
                  <a:schemeClr val="accent1">
                    <a:lumMod val="50000"/>
                  </a:schemeClr>
                </a:solidFill>
                <a:latin typeface="Times New Roman" panose="02020603050405020304" pitchFamily="18" charset="0"/>
                <a:cs typeface="Times New Roman" panose="02020603050405020304" pitchFamily="18" charset="0"/>
              </a:rPr>
              <a:t>.</a:t>
            </a:r>
          </a:p>
          <a:p>
            <a:pPr marL="0" marR="0" lvl="0" indent="0" algn="just" defTabSz="457200" rtl="0" eaLnBrk="1" fontAlgn="ctr"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endParaRPr>
          </a:p>
        </p:txBody>
      </p:sp>
    </p:spTree>
    <p:extLst>
      <p:ext uri="{BB962C8B-B14F-4D97-AF65-F5344CB8AC3E}">
        <p14:creationId xmlns:p14="http://schemas.microsoft.com/office/powerpoint/2010/main" val="10173574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MİLLET BAHÇESİ</a:t>
            </a:r>
          </a:p>
        </p:txBody>
      </p:sp>
      <p:sp>
        <p:nvSpPr>
          <p:cNvPr id="8" name="Dikdörtgen 7"/>
          <p:cNvSpPr/>
          <p:nvPr/>
        </p:nvSpPr>
        <p:spPr>
          <a:xfrm>
            <a:off x="2454322" y="1826928"/>
            <a:ext cx="7560000" cy="4093428"/>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52F61">
                    <a:lumMod val="50000"/>
                  </a:srgbClr>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İlimizde Hazineye ait taşınmazlardan;</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Bakanlığımızdan (Milli Emlak Genel Müdürlüğü) alınan 15/06/2022 tarih ve 3891030 sayılı yazılarında Yalım Mahallesinde bulunan  Millet Bahçesi projesi sınırları içerisinde ve mülkiyeti Hazineye ait 6 adet taşınmazın 17.102,99 m² lik kısmı  Büyükşehir Belediye Başkanlığı adına 2 yıl süreli ön tahsisi yapılmıştır.	</a:t>
            </a:r>
          </a:p>
          <a:p>
            <a:pPr marL="0" marR="0" lvl="0" indent="0" algn="l" defTabSz="457200"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İlimiz, Artuklu , Diyarbakırkapı mahallesinde kroki ile tespitli yaklaşık 65.885,85 m2 lik alanın “Millet Bahçesi” olarak düzenlenmesinin uygun bulunduğu belirtilerek, alana ilişkin tahsis, takas/trampa vb. işlemlerin Genel Müdürlüğümüzce yürütülmesi ve proje amacı doğrultusunda tahsis işleminin Bakanlığımız (</a:t>
            </a:r>
            <a:r>
              <a:rPr kumimoji="0" lang="tr-TR"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Mekansal</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Planlama Genel Müdürlüğü) adına yapılması talep edildiği, tahsisi talep edilen, ilgi yazı eki kroki ve listedeki taşınmazlardan, mülkiyeti Hazineye ait olduğu belirtilen 704 ada, 31 parsel sayılı taşınmazın yaklaşık 2.610,00 m2 lik kısmı ve 724 ada, 13 parsel sayılı taşınmazın yaklaşık 500,00 m2 lik kısmı ile tescil harici alan olarak belirtilen alanın “Millet Bahçesi” yapılmak üzere tahsisine esas bilgi ve belgelerin gönderilmesi Bakanlığımızın (Milli Emlak Genel Müdürlüğü 30.06.2022 tarihli ve 4043295 sayılı yazı ile istenilmiş, 22.08.2022 tarih ve 4393158 sayılı yazımız ile istenilen belge ve bilgiler gönderilmiştir.</a:t>
            </a:r>
            <a:endPar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endParaRPr>
          </a:p>
        </p:txBody>
      </p:sp>
    </p:spTree>
    <p:extLst>
      <p:ext uri="{BB962C8B-B14F-4D97-AF65-F5344CB8AC3E}">
        <p14:creationId xmlns:p14="http://schemas.microsoft.com/office/powerpoint/2010/main" val="1170632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MİLLET BAHÇESİ</a:t>
            </a:r>
          </a:p>
        </p:txBody>
      </p:sp>
      <p:sp>
        <p:nvSpPr>
          <p:cNvPr id="8" name="Dikdörtgen 7"/>
          <p:cNvSpPr/>
          <p:nvPr/>
        </p:nvSpPr>
        <p:spPr>
          <a:xfrm>
            <a:off x="2454322" y="1826928"/>
            <a:ext cx="7560000" cy="335476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52F61">
                    <a:lumMod val="50000"/>
                  </a:srgbClr>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İlimizde Hazineye ait taşınmazlardan;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Yeşilli Belediye Başkanlığının 25.05.2021 tarih ve E.66888375-000-849 sayılı yazılarıyla; İlimiz, Yeşilli , Gül mahallesi hudutları dâhilinde bulunan mera vasıflı 295 ada 166 parsel numaralı ve 77.373,42 m2 yüzölçümlü taşınmazın tamamının Millet Bahçesi yapılması amacıyla tahsis amacı değişikliği talep edildiği 4342 sayılı Mera Kanunun 14. maddesi mera vasıf değişikliği yapılması halinde Hazine adına tescil ve tahsis işlemi yapılacaktır.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	</a:t>
            </a:r>
            <a:r>
              <a:rPr kumimoji="0" lang="tr-TR" sz="1600" b="0" i="0" u="none" strike="noStrike" kern="1200" cap="none" spc="0" normalizeH="0" baseline="0" noProof="0" dirty="0" err="1">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Mekansal</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 Planlama Genel Müdürlüğünün 12.02.2021 tarihli ve 284370 sayılı yazısı ile Nusaybin  ,  Fırat,  Abdulkadirpaşa ve Devrim Mahalleleri‘ nde yer alan Tescilli ve tescil harici alanlardan oluşan, 93.742,34 m²yüzölçümlü alanın Millet Bahçesi olarak yer seçimi uygun görülmüştür. Söz konusu alanlar  Belediyenin mülkiyetinde olup, tescil harici alanlar ise yeşil alan olması nedeniyle tescili mümkün değildir. Bu çerçevede İdaremizce yapılacak tahsis işlemi </a:t>
            </a:r>
            <a:r>
              <a:rPr kumimoji="0" lang="tr-TR" sz="1600" b="0" i="0" u="none" strike="noStrike" kern="1200" cap="none" spc="0" normalizeH="0" baseline="0" noProof="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bulunmamaktadır.</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	</a:t>
            </a:r>
          </a:p>
        </p:txBody>
      </p:sp>
    </p:spTree>
    <p:extLst>
      <p:ext uri="{BB962C8B-B14F-4D97-AF65-F5344CB8AC3E}">
        <p14:creationId xmlns:p14="http://schemas.microsoft.com/office/powerpoint/2010/main" val="29933833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entury Gothic" panose="020B0502020202020204"/>
                <a:ea typeface="+mn-ea"/>
                <a:cs typeface="+mn-cs"/>
              </a:rPr>
              <a:t>SATIŞ</a:t>
            </a:r>
          </a:p>
        </p:txBody>
      </p:sp>
      <p:sp>
        <p:nvSpPr>
          <p:cNvPr id="8" name="Dikdörtgen 7"/>
          <p:cNvSpPr/>
          <p:nvPr/>
        </p:nvSpPr>
        <p:spPr>
          <a:xfrm>
            <a:off x="2223435" y="1826928"/>
            <a:ext cx="8219976" cy="2646878"/>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52F61">
                    <a:lumMod val="50000"/>
                  </a:srgbClr>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Yapı Kayıt Belgesine Konu Hazine Taşınmazlarının Satışı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İlimiz sınırları içerisinde 3194 sayılı Kanunun geçici 16 inci Maddesi kapsamında Hazineye ait taşınmazlarını satın alma için toplam 1302 adet talep mevcuttur. Bu taleplerden 11 adedi ile ilgili olan taşınmazların hak sahiplerine satışı yapılmıştır. Satın alma taleplerinden 284 adedi tescil harici alanda olup dilekçe sahiplerine bilgilendirme yazısı yazılarak  tescili için bilgi belgeler istenilmiştir.  212 adet taşınmazın ise Kanun kapsamına girmediğinden talep ret edilmiştir. Geriye kalan  890 adet taşınmazın satış ve tespit işlemleri devam etmektedir.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                Talebe konu alanların çoğu imar dışı ve tarım arazisi üzerinde yapılmış olması nedeniyle de bunlarında ret edileceği, ancak Bakanlığımızdan bu konuda görüş istenmesi ve bu görüşün gelmemesi nedeniyle retler yapılamamıştır.</a:t>
            </a:r>
          </a:p>
        </p:txBody>
      </p:sp>
    </p:spTree>
    <p:extLst>
      <p:ext uri="{BB962C8B-B14F-4D97-AF65-F5344CB8AC3E}">
        <p14:creationId xmlns:p14="http://schemas.microsoft.com/office/powerpoint/2010/main" val="9280242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entury Gothic" panose="020B0502020202020204"/>
                <a:ea typeface="+mn-ea"/>
                <a:cs typeface="+mn-cs"/>
              </a:rPr>
              <a:t>SATIŞ</a:t>
            </a:r>
          </a:p>
        </p:txBody>
      </p:sp>
      <p:graphicFrame>
        <p:nvGraphicFramePr>
          <p:cNvPr id="9" name="Tablo 8"/>
          <p:cNvGraphicFramePr>
            <a:graphicFrameLocks noGrp="1"/>
          </p:cNvGraphicFramePr>
          <p:nvPr>
            <p:extLst>
              <p:ext uri="{D42A27DB-BD31-4B8C-83A1-F6EECF244321}">
                <p14:modId xmlns:p14="http://schemas.microsoft.com/office/powerpoint/2010/main" val="3499366394"/>
              </p:ext>
            </p:extLst>
          </p:nvPr>
        </p:nvGraphicFramePr>
        <p:xfrm>
          <a:off x="1780675" y="1704711"/>
          <a:ext cx="8758987" cy="3551844"/>
        </p:xfrm>
        <a:graphic>
          <a:graphicData uri="http://schemas.openxmlformats.org/drawingml/2006/table">
            <a:tbl>
              <a:tblPr/>
              <a:tblGrid>
                <a:gridCol w="710171">
                  <a:extLst>
                    <a:ext uri="{9D8B030D-6E8A-4147-A177-3AD203B41FA5}">
                      <a16:colId xmlns:a16="http://schemas.microsoft.com/office/drawing/2014/main" val="3227042629"/>
                    </a:ext>
                  </a:extLst>
                </a:gridCol>
                <a:gridCol w="1126236">
                  <a:extLst>
                    <a:ext uri="{9D8B030D-6E8A-4147-A177-3AD203B41FA5}">
                      <a16:colId xmlns:a16="http://schemas.microsoft.com/office/drawing/2014/main" val="1313944371"/>
                    </a:ext>
                  </a:extLst>
                </a:gridCol>
                <a:gridCol w="527713">
                  <a:extLst>
                    <a:ext uri="{9D8B030D-6E8A-4147-A177-3AD203B41FA5}">
                      <a16:colId xmlns:a16="http://schemas.microsoft.com/office/drawing/2014/main" val="1190786028"/>
                    </a:ext>
                  </a:extLst>
                </a:gridCol>
                <a:gridCol w="1064031">
                  <a:extLst>
                    <a:ext uri="{9D8B030D-6E8A-4147-A177-3AD203B41FA5}">
                      <a16:colId xmlns:a16="http://schemas.microsoft.com/office/drawing/2014/main" val="895630515"/>
                    </a:ext>
                  </a:extLst>
                </a:gridCol>
                <a:gridCol w="1096199">
                  <a:extLst>
                    <a:ext uri="{9D8B030D-6E8A-4147-A177-3AD203B41FA5}">
                      <a16:colId xmlns:a16="http://schemas.microsoft.com/office/drawing/2014/main" val="971370148"/>
                    </a:ext>
                  </a:extLst>
                </a:gridCol>
                <a:gridCol w="1351478">
                  <a:extLst>
                    <a:ext uri="{9D8B030D-6E8A-4147-A177-3AD203B41FA5}">
                      <a16:colId xmlns:a16="http://schemas.microsoft.com/office/drawing/2014/main" val="3776056434"/>
                    </a:ext>
                  </a:extLst>
                </a:gridCol>
                <a:gridCol w="993538">
                  <a:extLst>
                    <a:ext uri="{9D8B030D-6E8A-4147-A177-3AD203B41FA5}">
                      <a16:colId xmlns:a16="http://schemas.microsoft.com/office/drawing/2014/main" val="4048141098"/>
                    </a:ext>
                  </a:extLst>
                </a:gridCol>
                <a:gridCol w="1889621">
                  <a:extLst>
                    <a:ext uri="{9D8B030D-6E8A-4147-A177-3AD203B41FA5}">
                      <a16:colId xmlns:a16="http://schemas.microsoft.com/office/drawing/2014/main" val="3806483756"/>
                    </a:ext>
                  </a:extLst>
                </a:gridCol>
              </a:tblGrid>
              <a:tr h="52449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u="none" strike="noStrike" dirty="0">
                          <a:solidFill>
                            <a:schemeClr val="tx1"/>
                          </a:solidFill>
                          <a:effectLst/>
                          <a:latin typeface="Times New Roman" panose="02020603050405020304" pitchFamily="18" charset="0"/>
                          <a:cs typeface="Times New Roman" panose="02020603050405020304" pitchFamily="18" charset="0"/>
                        </a:rPr>
                        <a:t>İl Adı</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u="none" strike="noStrike" dirty="0">
                          <a:solidFill>
                            <a:schemeClr val="tx1"/>
                          </a:solidFill>
                          <a:effectLst/>
                          <a:latin typeface="Times New Roman" panose="02020603050405020304" pitchFamily="18" charset="0"/>
                          <a:cs typeface="Times New Roman" panose="02020603050405020304" pitchFamily="18" charset="0"/>
                        </a:rPr>
                        <a:t>Yasal Dayanak</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u="none" strike="noStrike" dirty="0">
                          <a:solidFill>
                            <a:schemeClr val="tx1"/>
                          </a:solidFill>
                          <a:effectLst/>
                          <a:latin typeface="Times New Roman" panose="02020603050405020304" pitchFamily="18" charset="0"/>
                          <a:cs typeface="Times New Roman" panose="02020603050405020304" pitchFamily="18" charset="0"/>
                        </a:rPr>
                        <a:t>Satış</a:t>
                      </a:r>
                      <a:br>
                        <a:rPr lang="tr-TR" sz="1200" u="none" strike="noStrike" dirty="0">
                          <a:solidFill>
                            <a:schemeClr val="tx1"/>
                          </a:solidFill>
                          <a:effectLst/>
                          <a:latin typeface="Times New Roman" panose="02020603050405020304" pitchFamily="18" charset="0"/>
                          <a:cs typeface="Times New Roman" panose="02020603050405020304" pitchFamily="18" charset="0"/>
                        </a:rPr>
                      </a:br>
                      <a:r>
                        <a:rPr lang="tr-TR" sz="1200" u="none" strike="noStrike" dirty="0">
                          <a:solidFill>
                            <a:schemeClr val="tx1"/>
                          </a:solidFill>
                          <a:effectLst/>
                          <a:latin typeface="Times New Roman" panose="02020603050405020304" pitchFamily="18" charset="0"/>
                          <a:cs typeface="Times New Roman" panose="02020603050405020304" pitchFamily="18" charset="0"/>
                        </a:rPr>
                        <a:t>Adedi</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u="none" strike="noStrike" dirty="0">
                          <a:solidFill>
                            <a:schemeClr val="tx1"/>
                          </a:solidFill>
                          <a:effectLst/>
                          <a:latin typeface="Times New Roman" panose="02020603050405020304" pitchFamily="18" charset="0"/>
                          <a:cs typeface="Times New Roman" panose="02020603050405020304" pitchFamily="18" charset="0"/>
                        </a:rPr>
                        <a:t>Satın Alan</a:t>
                      </a:r>
                      <a:br>
                        <a:rPr lang="tr-TR" sz="1200" u="none" strike="noStrike" dirty="0">
                          <a:solidFill>
                            <a:schemeClr val="tx1"/>
                          </a:solidFill>
                          <a:effectLst/>
                          <a:latin typeface="Times New Roman" panose="02020603050405020304" pitchFamily="18" charset="0"/>
                          <a:cs typeface="Times New Roman" panose="02020603050405020304" pitchFamily="18" charset="0"/>
                        </a:rPr>
                      </a:br>
                      <a:r>
                        <a:rPr lang="tr-TR" sz="1200" u="none" strike="noStrike" dirty="0">
                          <a:solidFill>
                            <a:schemeClr val="tx1"/>
                          </a:solidFill>
                          <a:effectLst/>
                          <a:latin typeface="Times New Roman" panose="02020603050405020304" pitchFamily="18" charset="0"/>
                          <a:cs typeface="Times New Roman" panose="02020603050405020304" pitchFamily="18" charset="0"/>
                        </a:rPr>
                        <a:t>Kişi Sayısı</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u="none" strike="noStrike" dirty="0">
                          <a:solidFill>
                            <a:schemeClr val="tx1"/>
                          </a:solidFill>
                          <a:effectLst/>
                          <a:latin typeface="Times New Roman" panose="02020603050405020304" pitchFamily="18" charset="0"/>
                          <a:cs typeface="Times New Roman" panose="02020603050405020304" pitchFamily="18" charset="0"/>
                        </a:rPr>
                        <a:t>Taşınmaz Sayısı</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u="none" strike="noStrike" dirty="0">
                          <a:solidFill>
                            <a:schemeClr val="tx1"/>
                          </a:solidFill>
                          <a:effectLst/>
                          <a:latin typeface="Times New Roman" panose="02020603050405020304" pitchFamily="18" charset="0"/>
                          <a:cs typeface="Times New Roman" panose="02020603050405020304" pitchFamily="18" charset="0"/>
                        </a:rPr>
                        <a:t>Satın Alınan</a:t>
                      </a:r>
                      <a:br>
                        <a:rPr lang="tr-TR" sz="1200" u="none" strike="noStrike" dirty="0">
                          <a:solidFill>
                            <a:schemeClr val="tx1"/>
                          </a:solidFill>
                          <a:effectLst/>
                          <a:latin typeface="Times New Roman" panose="02020603050405020304" pitchFamily="18" charset="0"/>
                          <a:cs typeface="Times New Roman" panose="02020603050405020304" pitchFamily="18" charset="0"/>
                        </a:rPr>
                      </a:br>
                      <a:r>
                        <a:rPr lang="tr-TR" sz="1200" u="none" strike="noStrike" dirty="0">
                          <a:solidFill>
                            <a:schemeClr val="tx1"/>
                          </a:solidFill>
                          <a:effectLst/>
                          <a:latin typeface="Times New Roman" panose="02020603050405020304" pitchFamily="18" charset="0"/>
                          <a:cs typeface="Times New Roman" panose="02020603050405020304" pitchFamily="18" charset="0"/>
                        </a:rPr>
                        <a:t>Toplam m2</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u="none" strike="noStrike" dirty="0">
                          <a:solidFill>
                            <a:schemeClr val="tx1"/>
                          </a:solidFill>
                          <a:effectLst/>
                          <a:latin typeface="Times New Roman" panose="02020603050405020304" pitchFamily="18" charset="0"/>
                          <a:cs typeface="Times New Roman" panose="02020603050405020304" pitchFamily="18" charset="0"/>
                        </a:rPr>
                        <a:t> </a:t>
                      </a:r>
                      <a:r>
                        <a:rPr lang="tr-TR" sz="1200" u="none" strike="noStrike" dirty="0" err="1">
                          <a:solidFill>
                            <a:schemeClr val="tx1"/>
                          </a:solidFill>
                          <a:effectLst/>
                          <a:latin typeface="Times New Roman" panose="02020603050405020304" pitchFamily="18" charset="0"/>
                          <a:cs typeface="Times New Roman" panose="02020603050405020304" pitchFamily="18" charset="0"/>
                        </a:rPr>
                        <a:t>Satis</a:t>
                      </a:r>
                      <a:r>
                        <a:rPr lang="tr-TR" sz="1200" u="none" strike="noStrike" dirty="0">
                          <a:solidFill>
                            <a:schemeClr val="tx1"/>
                          </a:solidFill>
                          <a:effectLst/>
                          <a:latin typeface="Times New Roman" panose="02020603050405020304" pitchFamily="18" charset="0"/>
                          <a:cs typeface="Times New Roman" panose="02020603050405020304" pitchFamily="18" charset="0"/>
                        </a:rPr>
                        <a:t> Bedeli </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u="none" strike="noStrike" dirty="0">
                          <a:solidFill>
                            <a:schemeClr val="tx1"/>
                          </a:solidFill>
                          <a:effectLst/>
                          <a:latin typeface="Times New Roman" panose="02020603050405020304" pitchFamily="18" charset="0"/>
                          <a:cs typeface="Times New Roman" panose="02020603050405020304" pitchFamily="18" charset="0"/>
                        </a:rPr>
                        <a:t>ÖDENEN TUTAR</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9390787"/>
                  </a:ext>
                </a:extLst>
              </a:tr>
              <a:tr h="18857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a:solidFill>
                            <a:srgbClr val="333333"/>
                          </a:solidFill>
                          <a:effectLst/>
                          <a:latin typeface="Times New Roman" panose="02020603050405020304" pitchFamily="18" charset="0"/>
                          <a:cs typeface="Times New Roman" panose="02020603050405020304" pitchFamily="18" charset="0"/>
                        </a:rPr>
                        <a:t>2886 / 45</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598</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487</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595</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3,773,055.04</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68,380,911.97</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487</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67420042"/>
                  </a:ext>
                </a:extLst>
              </a:tr>
              <a:tr h="18857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a:solidFill>
                            <a:srgbClr val="333333"/>
                          </a:solidFill>
                          <a:effectLst/>
                          <a:latin typeface="Times New Roman" panose="02020603050405020304" pitchFamily="18" charset="0"/>
                          <a:cs typeface="Times New Roman" panose="02020603050405020304" pitchFamily="18" charset="0"/>
                        </a:rPr>
                        <a:t>2942 / 30</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4</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4</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4</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540,222.00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44,794.06</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4</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05449141"/>
                  </a:ext>
                </a:extLst>
              </a:tr>
              <a:tr h="18857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a:solidFill>
                            <a:srgbClr val="333333"/>
                          </a:solidFill>
                          <a:effectLst/>
                          <a:latin typeface="Times New Roman" panose="02020603050405020304" pitchFamily="18" charset="0"/>
                          <a:cs typeface="Times New Roman" panose="02020603050405020304" pitchFamily="18" charset="0"/>
                        </a:rPr>
                        <a:t>4070 / 6</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28,187.50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33,850.00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1677379"/>
                  </a:ext>
                </a:extLst>
              </a:tr>
              <a:tr h="18857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a:solidFill>
                            <a:srgbClr val="333333"/>
                          </a:solidFill>
                          <a:effectLst/>
                          <a:latin typeface="Times New Roman" panose="02020603050405020304" pitchFamily="18" charset="0"/>
                          <a:cs typeface="Times New Roman" panose="02020603050405020304" pitchFamily="18" charset="0"/>
                        </a:rPr>
                        <a:t>4070 / 7</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22</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22</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527,464.93</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554,450.66</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22</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25698288"/>
                  </a:ext>
                </a:extLst>
              </a:tr>
              <a:tr h="18857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a:solidFill>
                            <a:srgbClr val="333333"/>
                          </a:solidFill>
                          <a:effectLst/>
                          <a:latin typeface="Times New Roman" panose="02020603050405020304" pitchFamily="18" charset="0"/>
                          <a:cs typeface="Times New Roman" panose="02020603050405020304" pitchFamily="18" charset="0"/>
                        </a:rPr>
                        <a:t>4070 / 8</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2</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2</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2</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255,543.72</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190,000.00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2</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07116991"/>
                  </a:ext>
                </a:extLst>
              </a:tr>
              <a:tr h="18857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a:solidFill>
                            <a:srgbClr val="333333"/>
                          </a:solidFill>
                          <a:effectLst/>
                          <a:latin typeface="Times New Roman" panose="02020603050405020304" pitchFamily="18" charset="0"/>
                          <a:cs typeface="Times New Roman" panose="02020603050405020304" pitchFamily="18" charset="0"/>
                        </a:rPr>
                        <a:t>4706 / 4-B</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9</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9</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9</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566,147.20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20,277,373.96</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9</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89068500"/>
                  </a:ext>
                </a:extLst>
              </a:tr>
              <a:tr h="19632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4706 / 4-C</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164</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44</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162</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438,299.86</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4,387,113.56</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44</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8801468"/>
                  </a:ext>
                </a:extLst>
              </a:tr>
              <a:tr h="18978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4706 / 4-D</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320.00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1,440.00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04183449"/>
                  </a:ext>
                </a:extLst>
              </a:tr>
              <a:tr h="18857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a:solidFill>
                            <a:srgbClr val="333333"/>
                          </a:solidFill>
                          <a:effectLst/>
                          <a:latin typeface="Times New Roman" panose="02020603050405020304" pitchFamily="18" charset="0"/>
                          <a:cs typeface="Times New Roman" panose="02020603050405020304" pitchFamily="18" charset="0"/>
                        </a:rPr>
                        <a:t>4706 / 4-E</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2,427.38</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195,000.00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5918421"/>
                  </a:ext>
                </a:extLst>
              </a:tr>
              <a:tr h="18857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a:solidFill>
                            <a:srgbClr val="333333"/>
                          </a:solidFill>
                          <a:effectLst/>
                          <a:latin typeface="Times New Roman" panose="02020603050405020304" pitchFamily="18" charset="0"/>
                          <a:cs typeface="Times New Roman" panose="02020603050405020304" pitchFamily="18" charset="0"/>
                        </a:rPr>
                        <a:t>4706 / 4-F</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5,392.26</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135,000.00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69112935"/>
                  </a:ext>
                </a:extLst>
              </a:tr>
              <a:tr h="23532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4706 / 4-G</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214,505.11</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416,676.18</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8776885"/>
                  </a:ext>
                </a:extLst>
              </a:tr>
              <a:tr h="250166">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4706/4-Son Fıkra</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2</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2</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2</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271,781.19</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488,588.90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2</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34194263"/>
                  </a:ext>
                </a:extLst>
              </a:tr>
              <a:tr h="18857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4706 / 5</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2</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2</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2</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5,150.66</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8,043.70</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2</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93597320"/>
                  </a:ext>
                </a:extLst>
              </a:tr>
              <a:tr h="27000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u="none" strike="noStrike" dirty="0">
                          <a:solidFill>
                            <a:srgbClr val="333333"/>
                          </a:solidFill>
                          <a:effectLst/>
                          <a:latin typeface="Times New Roman" panose="02020603050405020304" pitchFamily="18" charset="0"/>
                          <a:cs typeface="Times New Roman" panose="02020603050405020304" pitchFamily="18" charset="0"/>
                        </a:rPr>
                        <a:t>5393</a:t>
                      </a:r>
                      <a:r>
                        <a:rPr lang="tr-TR" sz="1200" u="none" strike="noStrike" baseline="0" dirty="0">
                          <a:solidFill>
                            <a:srgbClr val="333333"/>
                          </a:solidFill>
                          <a:effectLst/>
                          <a:latin typeface="Times New Roman" panose="02020603050405020304" pitchFamily="18" charset="0"/>
                          <a:cs typeface="Times New Roman" panose="02020603050405020304" pitchFamily="18" charset="0"/>
                        </a:rPr>
                        <a:t>/</a:t>
                      </a:r>
                      <a:r>
                        <a:rPr lang="tr-TR" sz="1200" u="none" strike="noStrike" dirty="0">
                          <a:solidFill>
                            <a:srgbClr val="333333"/>
                          </a:solidFill>
                          <a:effectLst/>
                          <a:latin typeface="Times New Roman" panose="02020603050405020304" pitchFamily="18" charset="0"/>
                          <a:cs typeface="Times New Roman" panose="02020603050405020304" pitchFamily="18" charset="0"/>
                        </a:rPr>
                        <a:t>73.</a:t>
                      </a:r>
                      <a:r>
                        <a:rPr lang="tr-TR" sz="1200" u="none" strike="noStrike" baseline="0" dirty="0">
                          <a:solidFill>
                            <a:srgbClr val="333333"/>
                          </a:solidFill>
                          <a:effectLst/>
                          <a:latin typeface="Times New Roman" panose="02020603050405020304" pitchFamily="18" charset="0"/>
                          <a:cs typeface="Times New Roman" panose="02020603050405020304" pitchFamily="18" charset="0"/>
                        </a:rPr>
                        <a:t> </a:t>
                      </a:r>
                      <a:endParaRPr lang="tr-TR" sz="1200" u="none" strike="noStrike" dirty="0">
                        <a:solidFill>
                          <a:srgbClr val="333333"/>
                        </a:solidFill>
                        <a:effectLst/>
                        <a:latin typeface="Times New Roman" panose="02020603050405020304" pitchFamily="18" charset="0"/>
                        <a:cs typeface="Times New Roman" panose="02020603050405020304" pitchFamily="18" charset="0"/>
                      </a:endParaRP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14</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8</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14</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943,082.26</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763,310.02</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8</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76551511"/>
                  </a:ext>
                </a:extLst>
              </a:tr>
              <a:tr h="188574">
                <a:tc gridSpan="2">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b="1" u="none" strike="noStrike">
                          <a:solidFill>
                            <a:srgbClr val="333333"/>
                          </a:solidFill>
                          <a:effectLst/>
                          <a:latin typeface="Times New Roman" panose="02020603050405020304" pitchFamily="18" charset="0"/>
                          <a:cs typeface="Times New Roman" panose="02020603050405020304" pitchFamily="18" charset="0"/>
                        </a:rPr>
                        <a:t>Toplam:</a:t>
                      </a:r>
                    </a:p>
                  </a:txBody>
                  <a:tcPr marL="0" marR="0" marT="0"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tr-TR"/>
                    </a:p>
                  </a:txBody>
                  <a:tcPr/>
                </a:tc>
                <a:tc>
                  <a:txBody>
                    <a:bodyPr/>
                    <a:lstStyle/>
                    <a:p>
                      <a:pPr algn="r" fontAlgn="b"/>
                      <a:r>
                        <a:rPr lang="tr-TR" sz="1100" b="1" u="none" strike="noStrike" dirty="0">
                          <a:solidFill>
                            <a:schemeClr val="bg1"/>
                          </a:solidFill>
                          <a:effectLst/>
                        </a:rPr>
                        <a:t>822</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585</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805</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a:solidFill>
                            <a:schemeClr val="bg1"/>
                          </a:solidFill>
                          <a:effectLst/>
                        </a:rPr>
                        <a:t>7,571,579.11</a:t>
                      </a:r>
                      <a:endParaRPr lang="tr-TR" sz="1100" b="1" i="0" u="none" strike="noStrike">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95,876,553.01</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100" b="1" u="none" strike="noStrike" dirty="0">
                          <a:solidFill>
                            <a:schemeClr val="bg1"/>
                          </a:solidFill>
                          <a:effectLst/>
                        </a:rPr>
                        <a:t>585</a:t>
                      </a:r>
                      <a:endParaRPr lang="tr-TR" sz="1100" b="1" i="0" u="none" strike="noStrike" dirty="0">
                        <a:solidFill>
                          <a:schemeClr val="bg1"/>
                        </a:solidFill>
                        <a:effectLst/>
                        <a:latin typeface="Arial" panose="020B0604020202020204" pitchFamily="34" charset="0"/>
                      </a:endParaRPr>
                    </a:p>
                  </a:txBody>
                  <a:tcPr marL="7753" marR="7753" marT="7753" marB="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19474247"/>
                  </a:ext>
                </a:extLst>
              </a:tr>
            </a:tbl>
          </a:graphicData>
        </a:graphic>
      </p:graphicFrame>
    </p:spTree>
    <p:extLst>
      <p:ext uri="{BB962C8B-B14F-4D97-AF65-F5344CB8AC3E}">
        <p14:creationId xmlns:p14="http://schemas.microsoft.com/office/powerpoint/2010/main" val="33569776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entury Gothic" panose="020B0502020202020204"/>
                <a:ea typeface="+mn-ea"/>
                <a:cs typeface="+mn-cs"/>
              </a:rPr>
              <a:t>SATIŞ</a:t>
            </a:r>
          </a:p>
        </p:txBody>
      </p:sp>
      <p:sp>
        <p:nvSpPr>
          <p:cNvPr id="8" name="Dikdörtgen 7"/>
          <p:cNvSpPr/>
          <p:nvPr/>
        </p:nvSpPr>
        <p:spPr>
          <a:xfrm>
            <a:off x="2223435" y="1826928"/>
            <a:ext cx="8219976" cy="243143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52F61">
                    <a:lumMod val="50000"/>
                  </a:srgbClr>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Kamu Konutları Satışı</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İlimiz sınırları içerisinde kat mülkiyeti ve Bakanlığımızca satış talimatı verilen 51 adet konuttan 2020 yılında 13 adedinin satışı yapılarak 3.296.150,00-TL, 2021 ve 2022 yılında ise 36 adedinin satışı yapılarak 18.587.350,00-TL gelir sağlanmıştır.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	Satılamayan iki adet Kamu konutları ise Valilik Makamının (Defterdarlık Personel                    Müdürlüğü) talimatı Bakanlığımıza intikal ettirilmiş, ancak bu güne kadar cevap alınamadığından satılamamıştır. Lojmanlardan birinin Büyükşehir Belediyesi Genel Sekreteri, diğeri ise Defterdar ikamet etmektedir.  </a:t>
            </a:r>
          </a:p>
        </p:txBody>
      </p:sp>
    </p:spTree>
    <p:extLst>
      <p:ext uri="{BB962C8B-B14F-4D97-AF65-F5344CB8AC3E}">
        <p14:creationId xmlns:p14="http://schemas.microsoft.com/office/powerpoint/2010/main" val="4101586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entury Gothic" panose="020B0502020202020204"/>
                <a:ea typeface="+mn-ea"/>
                <a:cs typeface="+mn-cs"/>
              </a:rPr>
              <a:t>SATIŞ</a:t>
            </a:r>
          </a:p>
        </p:txBody>
      </p:sp>
      <p:sp>
        <p:nvSpPr>
          <p:cNvPr id="8" name="Dikdörtgen 7"/>
          <p:cNvSpPr/>
          <p:nvPr/>
        </p:nvSpPr>
        <p:spPr>
          <a:xfrm>
            <a:off x="2223435" y="1826928"/>
            <a:ext cx="8219976" cy="1692771"/>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52F61">
                    <a:lumMod val="50000"/>
                  </a:srgbClr>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2 / B Satışları</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İlimiz sınırları içerisinde 2/B kapsamında Kadastro Müdürlüğünce hak sahipliği tespit çalışması yapılmaması nedeniyle bu güne kadar İlimizde taşınmaz satışı gerçekleşmemiştir.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ヒラギノ明朝 Pro W3"/>
                <a:cs typeface="Times New Roman" panose="02020603050405020304" pitchFamily="18" charset="0"/>
              </a:rPr>
              <a:t>	6292 sayılı Kanunun 12.nci maddesi uyarınca satış izni 05.07.2021 tarih ve -1253213  sayılı yazı ile verilmiş olup satışı yapılan taşınmazlara ilişkin tablo ekte gönderilmektedir.</a:t>
            </a:r>
          </a:p>
        </p:txBody>
      </p:sp>
    </p:spTree>
    <p:extLst>
      <p:ext uri="{BB962C8B-B14F-4D97-AF65-F5344CB8AC3E}">
        <p14:creationId xmlns:p14="http://schemas.microsoft.com/office/powerpoint/2010/main" val="102349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333333"/>
                </a:solidFill>
                <a:effectLst>
                  <a:outerShdw blurRad="38100" dist="38100" dir="2700000" algn="tl">
                    <a:srgbClr val="000000">
                      <a:alpha val="43137"/>
                    </a:srgbClr>
                  </a:outerShdw>
                </a:effectLst>
                <a:uLnTx/>
                <a:uFillTx/>
                <a:latin typeface="Tw Cen MT" panose="020B0602020104020603" pitchFamily="34" charset="0"/>
                <a:ea typeface="+mn-ea"/>
                <a:cs typeface="+mn-cs"/>
              </a:rPr>
              <a:t>002 -TARIM ARAZISI GENEL İSTATISTIĞI</a:t>
            </a: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graphicFrame>
        <p:nvGraphicFramePr>
          <p:cNvPr id="9" name="Tablo 8"/>
          <p:cNvGraphicFramePr>
            <a:graphicFrameLocks noGrp="1"/>
          </p:cNvGraphicFramePr>
          <p:nvPr>
            <p:extLst>
              <p:ext uri="{D42A27DB-BD31-4B8C-83A1-F6EECF244321}">
                <p14:modId xmlns:p14="http://schemas.microsoft.com/office/powerpoint/2010/main" val="486928650"/>
              </p:ext>
            </p:extLst>
          </p:nvPr>
        </p:nvGraphicFramePr>
        <p:xfrm>
          <a:off x="1211715" y="1770700"/>
          <a:ext cx="9875746" cy="2096261"/>
        </p:xfrm>
        <a:graphic>
          <a:graphicData uri="http://schemas.openxmlformats.org/drawingml/2006/table">
            <a:tbl>
              <a:tblPr/>
              <a:tblGrid>
                <a:gridCol w="742866">
                  <a:extLst>
                    <a:ext uri="{9D8B030D-6E8A-4147-A177-3AD203B41FA5}">
                      <a16:colId xmlns:a16="http://schemas.microsoft.com/office/drawing/2014/main" val="2057755816"/>
                    </a:ext>
                  </a:extLst>
                </a:gridCol>
                <a:gridCol w="771997">
                  <a:extLst>
                    <a:ext uri="{9D8B030D-6E8A-4147-A177-3AD203B41FA5}">
                      <a16:colId xmlns:a16="http://schemas.microsoft.com/office/drawing/2014/main" val="3602361087"/>
                    </a:ext>
                  </a:extLst>
                </a:gridCol>
                <a:gridCol w="990488">
                  <a:extLst>
                    <a:ext uri="{9D8B030D-6E8A-4147-A177-3AD203B41FA5}">
                      <a16:colId xmlns:a16="http://schemas.microsoft.com/office/drawing/2014/main" val="2828498995"/>
                    </a:ext>
                  </a:extLst>
                </a:gridCol>
                <a:gridCol w="990488">
                  <a:extLst>
                    <a:ext uri="{9D8B030D-6E8A-4147-A177-3AD203B41FA5}">
                      <a16:colId xmlns:a16="http://schemas.microsoft.com/office/drawing/2014/main" val="2023154882"/>
                    </a:ext>
                  </a:extLst>
                </a:gridCol>
                <a:gridCol w="713396">
                  <a:extLst>
                    <a:ext uri="{9D8B030D-6E8A-4147-A177-3AD203B41FA5}">
                      <a16:colId xmlns:a16="http://schemas.microsoft.com/office/drawing/2014/main" val="3886631572"/>
                    </a:ext>
                  </a:extLst>
                </a:gridCol>
                <a:gridCol w="830599">
                  <a:extLst>
                    <a:ext uri="{9D8B030D-6E8A-4147-A177-3AD203B41FA5}">
                      <a16:colId xmlns:a16="http://schemas.microsoft.com/office/drawing/2014/main" val="238094561"/>
                    </a:ext>
                  </a:extLst>
                </a:gridCol>
                <a:gridCol w="873960">
                  <a:extLst>
                    <a:ext uri="{9D8B030D-6E8A-4147-A177-3AD203B41FA5}">
                      <a16:colId xmlns:a16="http://schemas.microsoft.com/office/drawing/2014/main" val="4118725439"/>
                    </a:ext>
                  </a:extLst>
                </a:gridCol>
                <a:gridCol w="873960">
                  <a:extLst>
                    <a:ext uri="{9D8B030D-6E8A-4147-A177-3AD203B41FA5}">
                      <a16:colId xmlns:a16="http://schemas.microsoft.com/office/drawing/2014/main" val="4104465998"/>
                    </a:ext>
                  </a:extLst>
                </a:gridCol>
                <a:gridCol w="788396">
                  <a:extLst>
                    <a:ext uri="{9D8B030D-6E8A-4147-A177-3AD203B41FA5}">
                      <a16:colId xmlns:a16="http://schemas.microsoft.com/office/drawing/2014/main" val="1403709594"/>
                    </a:ext>
                  </a:extLst>
                </a:gridCol>
                <a:gridCol w="1155032">
                  <a:extLst>
                    <a:ext uri="{9D8B030D-6E8A-4147-A177-3AD203B41FA5}">
                      <a16:colId xmlns:a16="http://schemas.microsoft.com/office/drawing/2014/main" val="3219289183"/>
                    </a:ext>
                  </a:extLst>
                </a:gridCol>
                <a:gridCol w="1144564">
                  <a:extLst>
                    <a:ext uri="{9D8B030D-6E8A-4147-A177-3AD203B41FA5}">
                      <a16:colId xmlns:a16="http://schemas.microsoft.com/office/drawing/2014/main" val="2143472793"/>
                    </a:ext>
                  </a:extLst>
                </a:gridCol>
              </a:tblGrid>
              <a:tr h="264020">
                <a:tc rowSpan="2">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İL ADI</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solidFill>
                  </a:tcPr>
                </a:tc>
                <a:tc gridSpan="4">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TALEP</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solidFill>
                  </a:tcPr>
                </a:tc>
                <a:tc hMerge="1">
                  <a:txBody>
                    <a:bodyPr/>
                    <a:lstStyle/>
                    <a:p>
                      <a:endParaRPr lang="tr-TR"/>
                    </a:p>
                  </a:txBody>
                  <a:tcPr/>
                </a:tc>
                <a:tc hMerge="1">
                  <a:txBody>
                    <a:bodyPr/>
                    <a:lstStyle/>
                    <a:p>
                      <a:endParaRPr lang="tr-TR"/>
                    </a:p>
                  </a:txBody>
                  <a:tcPr/>
                </a:tc>
                <a:tc hMerge="1">
                  <a:txBody>
                    <a:bodyPr/>
                    <a:lstStyle/>
                    <a:p>
                      <a:endParaRPr lang="tr-TR"/>
                    </a:p>
                  </a:txBody>
                  <a:tcPr/>
                </a:tc>
                <a:tc gridSpan="6">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SATIŞ</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14803457"/>
                  </a:ext>
                </a:extLst>
              </a:tr>
              <a:tr h="795107">
                <a:tc vMerge="1">
                  <a:txBody>
                    <a:bodyPr/>
                    <a:lstStyle/>
                    <a:p>
                      <a:endParaRPr lang="tr-TR"/>
                    </a:p>
                  </a:txBody>
                  <a:tcPr/>
                </a:tc>
                <a:tc>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TALEP</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BAŞVURU</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SAYISI</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solidFill>
                  </a:tcPr>
                </a:tc>
                <a:tc>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TALEP</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EDİLEN</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TAŞINMAZ</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SAYISI</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solidFill>
                  </a:tcPr>
                </a:tc>
                <a:tc>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TALEP</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EDİLEN</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YÜZÖLÇÜMÜ</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(m2)</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solidFill>
                  </a:tcPr>
                </a:tc>
                <a:tc>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KIYMET</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TAKDİRLİ</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TAŞINMAZ</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SAYISI</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solidFill>
                  </a:tcPr>
                </a:tc>
                <a:tc>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SATIŞI</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YAPILAN</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TALEP/</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BAŞVURU</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SAYISI</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solidFill>
                  </a:tcPr>
                </a:tc>
                <a:tc>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SATIŞI</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YAPILAN</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TAŞINMAZ</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SAYISI</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solidFill>
                  </a:tcPr>
                </a:tc>
                <a:tc>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HAZINE</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YÜZÖLÇÜM</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TOPLAMI</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(M2)</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1"/>
                    </a:solidFill>
                  </a:tcPr>
                </a:tc>
                <a:tc>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SATIN</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ALINAN</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TOPLAM</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M2</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chemeClr val="bg1"/>
                    </a:solidFill>
                  </a:tcPr>
                </a:tc>
                <a:tc>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SATIŞI YAPILAN</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TAŞINMAZLARIN</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TOPLAM SATIŞ</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BEDELİ</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chemeClr val="bg1"/>
                    </a:solidFill>
                  </a:tcPr>
                </a:tc>
                <a:tc>
                  <a:txBody>
                    <a:bodyPr/>
                    <a:lstStyle/>
                    <a:p>
                      <a:pPr algn="ctr" fontAlgn="auto"/>
                      <a:r>
                        <a:rPr lang="tr-TR" sz="1000" b="1" u="none" strike="noStrike" dirty="0">
                          <a:solidFill>
                            <a:schemeClr val="tx1"/>
                          </a:solidFill>
                          <a:effectLst/>
                          <a:latin typeface="Times New Roman" panose="02020603050405020304" pitchFamily="18" charset="0"/>
                          <a:cs typeface="Times New Roman" panose="02020603050405020304" pitchFamily="18" charset="0"/>
                        </a:rPr>
                        <a:t>SATIŞ</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SONRASI</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ÖDENEN</a:t>
                      </a:r>
                      <a:br>
                        <a:rPr lang="tr-TR" sz="1000" b="1" u="none" strike="noStrike" dirty="0">
                          <a:solidFill>
                            <a:schemeClr val="tx1"/>
                          </a:solidFill>
                          <a:effectLst/>
                          <a:latin typeface="Times New Roman" panose="02020603050405020304" pitchFamily="18" charset="0"/>
                          <a:cs typeface="Times New Roman" panose="02020603050405020304" pitchFamily="18" charset="0"/>
                        </a:rPr>
                      </a:br>
                      <a:r>
                        <a:rPr lang="tr-TR" sz="1000" b="1" u="none" strike="noStrike" dirty="0">
                          <a:solidFill>
                            <a:schemeClr val="tx1"/>
                          </a:solidFill>
                          <a:effectLst/>
                          <a:latin typeface="Times New Roman" panose="02020603050405020304" pitchFamily="18" charset="0"/>
                          <a:cs typeface="Times New Roman" panose="02020603050405020304" pitchFamily="18" charset="0"/>
                        </a:rPr>
                        <a:t>TUTAR</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chemeClr val="bg1"/>
                    </a:solidFill>
                  </a:tcPr>
                </a:tc>
                <a:extLst>
                  <a:ext uri="{0D108BD9-81ED-4DB2-BD59-A6C34878D82A}">
                    <a16:rowId xmlns:a16="http://schemas.microsoft.com/office/drawing/2014/main" val="2989820229"/>
                  </a:ext>
                </a:extLst>
              </a:tr>
              <a:tr h="518567">
                <a:tc>
                  <a:txBody>
                    <a:bodyPr/>
                    <a:lstStyle/>
                    <a:p>
                      <a:pPr algn="l" fontAlgn="auto"/>
                      <a:r>
                        <a:rPr lang="tr-TR" sz="1000" b="1" u="none" strike="noStrike" dirty="0">
                          <a:solidFill>
                            <a:srgbClr val="333333"/>
                          </a:solidFill>
                          <a:effectLst/>
                          <a:latin typeface="Times New Roman" panose="02020603050405020304" pitchFamily="18" charset="0"/>
                          <a:cs typeface="Times New Roman" panose="02020603050405020304" pitchFamily="18" charset="0"/>
                        </a:rPr>
                        <a:t>MARDİN</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6806</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2908</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245,536,735.62</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2031</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68</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55</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1,758,850.31</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rgbClr val="FFFFFF"/>
                    </a:solidFill>
                  </a:tcPr>
                </a:tc>
                <a:tc>
                  <a:txBody>
                    <a:bodyPr/>
                    <a:lstStyle/>
                    <a:p>
                      <a:pPr algn="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761,156.59</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rgbClr val="FFFFFF"/>
                    </a:solidFill>
                  </a:tcPr>
                </a:tc>
                <a:tc>
                  <a:txBody>
                    <a:bodyPr/>
                    <a:lstStyle/>
                    <a:p>
                      <a:pPr algn="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10,702,810.00</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rgbClr val="FFFFFF"/>
                    </a:solidFill>
                  </a:tcPr>
                </a:tc>
                <a:tc>
                  <a:txBody>
                    <a:bodyPr/>
                    <a:lstStyle/>
                    <a:p>
                      <a:pPr algn="ctr" fontAlgn="auto"/>
                      <a:r>
                        <a:rPr lang="tr-TR" sz="1000" b="1" u="none" strike="noStrike" dirty="0">
                          <a:solidFill>
                            <a:srgbClr val="333333"/>
                          </a:solidFill>
                          <a:effectLst/>
                          <a:latin typeface="Times New Roman" panose="02020603050405020304" pitchFamily="18" charset="0"/>
                          <a:cs typeface="Times New Roman" panose="02020603050405020304" pitchFamily="18" charset="0"/>
                        </a:rPr>
                        <a:t>5.141.733,24</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CAC9D9"/>
                      </a:solidFill>
                      <a:prstDash val="solid"/>
                      <a:round/>
                      <a:headEnd type="none" w="med" len="med"/>
                      <a:tailEnd type="none" w="med" len="med"/>
                    </a:lnB>
                    <a:solidFill>
                      <a:srgbClr val="FFFFFF"/>
                    </a:solidFill>
                  </a:tcPr>
                </a:tc>
                <a:extLst>
                  <a:ext uri="{0D108BD9-81ED-4DB2-BD59-A6C34878D82A}">
                    <a16:rowId xmlns:a16="http://schemas.microsoft.com/office/drawing/2014/main" val="2505287882"/>
                  </a:ext>
                </a:extLst>
              </a:tr>
              <a:tr h="518567">
                <a:tc>
                  <a:txBody>
                    <a:bodyPr/>
                    <a:lstStyle/>
                    <a:p>
                      <a:pPr algn="l" fontAlgn="auto"/>
                      <a:r>
                        <a:rPr lang="tr-TR" sz="1000" b="1" u="none" strike="noStrike" dirty="0">
                          <a:solidFill>
                            <a:srgbClr val="333333"/>
                          </a:solidFill>
                          <a:effectLst/>
                          <a:latin typeface="Times New Roman" panose="02020603050405020304" pitchFamily="18" charset="0"/>
                          <a:cs typeface="Times New Roman" panose="02020603050405020304" pitchFamily="18" charset="0"/>
                        </a:rPr>
                        <a:t>Toplam:</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6806</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2908</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245,536,735.62</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2031</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68</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55</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1,758,850.31</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761,156.59</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tr-TR" sz="1000" b="1" u="none" strike="noStrike" dirty="0">
                          <a:solidFill>
                            <a:schemeClr val="bg1"/>
                          </a:solidFill>
                          <a:effectLst/>
                          <a:latin typeface="Times New Roman" panose="02020603050405020304" pitchFamily="18" charset="0"/>
                          <a:cs typeface="Times New Roman" panose="02020603050405020304" pitchFamily="18" charset="0"/>
                        </a:rPr>
                        <a:t>10,702,810.00</a:t>
                      </a:r>
                      <a:endParaRPr lang="tr-TR"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auto"/>
                      <a:r>
                        <a:rPr lang="tr-TR" sz="1000" b="1" u="none" strike="noStrike" dirty="0">
                          <a:solidFill>
                            <a:srgbClr val="333333"/>
                          </a:solidFill>
                          <a:effectLst/>
                          <a:latin typeface="Times New Roman" panose="02020603050405020304" pitchFamily="18" charset="0"/>
                          <a:cs typeface="Times New Roman" panose="02020603050405020304" pitchFamily="18" charset="0"/>
                        </a:rPr>
                        <a:t>5.141.733,24</a:t>
                      </a:r>
                    </a:p>
                  </a:txBody>
                  <a:tcPr marL="0" marR="0" marT="0" marB="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752319381"/>
                  </a:ext>
                </a:extLst>
              </a:tr>
            </a:tbl>
          </a:graphicData>
        </a:graphic>
      </p:graphicFrame>
    </p:spTree>
    <p:extLst>
      <p:ext uri="{BB962C8B-B14F-4D97-AF65-F5344CB8AC3E}">
        <p14:creationId xmlns:p14="http://schemas.microsoft.com/office/powerpoint/2010/main" val="3073036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DOĞRUDAN KİRALAMA </a:t>
            </a:r>
          </a:p>
        </p:txBody>
      </p:sp>
      <p:sp>
        <p:nvSpPr>
          <p:cNvPr id="8" name="Dikdörtgen 7"/>
          <p:cNvSpPr/>
          <p:nvPr/>
        </p:nvSpPr>
        <p:spPr>
          <a:xfrm>
            <a:off x="2223435" y="1826928"/>
            <a:ext cx="8219976" cy="61555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052F61">
                    <a:lumMod val="50000"/>
                  </a:srgbClr>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4706 Sayılı Kanunun Ek 6. Maddesine göre MEOP kayıtlarından alınan verilere göre toplam 174 adet 5.135.117,10 m2 lik alan 135.120,39 TL bedel üzerinden kiraya verilmiştir.</a:t>
            </a:r>
          </a:p>
        </p:txBody>
      </p:sp>
    </p:spTree>
    <p:extLst>
      <p:ext uri="{BB962C8B-B14F-4D97-AF65-F5344CB8AC3E}">
        <p14:creationId xmlns:p14="http://schemas.microsoft.com/office/powerpoint/2010/main" val="10868620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DEVİR</a:t>
            </a:r>
          </a:p>
        </p:txBody>
      </p:sp>
      <p:graphicFrame>
        <p:nvGraphicFramePr>
          <p:cNvPr id="9" name="Tablo 8"/>
          <p:cNvGraphicFramePr>
            <a:graphicFrameLocks noGrp="1"/>
          </p:cNvGraphicFramePr>
          <p:nvPr>
            <p:extLst>
              <p:ext uri="{D42A27DB-BD31-4B8C-83A1-F6EECF244321}">
                <p14:modId xmlns:p14="http://schemas.microsoft.com/office/powerpoint/2010/main" val="2690722626"/>
              </p:ext>
            </p:extLst>
          </p:nvPr>
        </p:nvGraphicFramePr>
        <p:xfrm>
          <a:off x="1319140" y="1806734"/>
          <a:ext cx="9736789" cy="4322449"/>
        </p:xfrm>
        <a:graphic>
          <a:graphicData uri="http://schemas.openxmlformats.org/drawingml/2006/table">
            <a:tbl>
              <a:tblPr/>
              <a:tblGrid>
                <a:gridCol w="2896725">
                  <a:extLst>
                    <a:ext uri="{9D8B030D-6E8A-4147-A177-3AD203B41FA5}">
                      <a16:colId xmlns:a16="http://schemas.microsoft.com/office/drawing/2014/main" val="268821898"/>
                    </a:ext>
                  </a:extLst>
                </a:gridCol>
                <a:gridCol w="693019">
                  <a:extLst>
                    <a:ext uri="{9D8B030D-6E8A-4147-A177-3AD203B41FA5}">
                      <a16:colId xmlns:a16="http://schemas.microsoft.com/office/drawing/2014/main" val="2472095272"/>
                    </a:ext>
                  </a:extLst>
                </a:gridCol>
                <a:gridCol w="2040374">
                  <a:extLst>
                    <a:ext uri="{9D8B030D-6E8A-4147-A177-3AD203B41FA5}">
                      <a16:colId xmlns:a16="http://schemas.microsoft.com/office/drawing/2014/main" val="728420216"/>
                    </a:ext>
                  </a:extLst>
                </a:gridCol>
                <a:gridCol w="1424086">
                  <a:extLst>
                    <a:ext uri="{9D8B030D-6E8A-4147-A177-3AD203B41FA5}">
                      <a16:colId xmlns:a16="http://schemas.microsoft.com/office/drawing/2014/main" val="1002735185"/>
                    </a:ext>
                  </a:extLst>
                </a:gridCol>
                <a:gridCol w="1407528">
                  <a:extLst>
                    <a:ext uri="{9D8B030D-6E8A-4147-A177-3AD203B41FA5}">
                      <a16:colId xmlns:a16="http://schemas.microsoft.com/office/drawing/2014/main" val="4219112801"/>
                    </a:ext>
                  </a:extLst>
                </a:gridCol>
                <a:gridCol w="1275057">
                  <a:extLst>
                    <a:ext uri="{9D8B030D-6E8A-4147-A177-3AD203B41FA5}">
                      <a16:colId xmlns:a16="http://schemas.microsoft.com/office/drawing/2014/main" val="96967228"/>
                    </a:ext>
                  </a:extLst>
                </a:gridCol>
              </a:tblGrid>
              <a:tr h="94609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b="1" u="none" strike="noStrike" dirty="0">
                          <a:solidFill>
                            <a:schemeClr val="tx1"/>
                          </a:solidFill>
                          <a:effectLst/>
                          <a:latin typeface="Times New Roman" panose="02020603050405020304" pitchFamily="18" charset="0"/>
                          <a:cs typeface="Times New Roman" panose="02020603050405020304" pitchFamily="18" charset="0"/>
                        </a:rPr>
                        <a:t>Devir Yasal Dayanağı</a:t>
                      </a:r>
                    </a:p>
                  </a:txBody>
                  <a:tcPr marL="0" marR="0" marT="0" marB="0" anchor="ctr">
                    <a:lnL w="9525" cap="flat" cmpd="sng" algn="ctr">
                      <a:solidFill>
                        <a:srgbClr val="3877A6"/>
                      </a:solidFill>
                      <a:prstDash val="solid"/>
                      <a:round/>
                      <a:headEnd type="none" w="med" len="med"/>
                      <a:tailEnd type="none" w="med" len="med"/>
                    </a:lnL>
                    <a:lnR w="9525" cap="flat" cmpd="sng" algn="ctr">
                      <a:solidFill>
                        <a:srgbClr val="3877A6"/>
                      </a:solidFill>
                      <a:prstDash val="solid"/>
                      <a:round/>
                      <a:headEnd type="none" w="med" len="med"/>
                      <a:tailEnd type="none" w="med" len="med"/>
                    </a:lnR>
                    <a:lnT w="9525" cap="flat" cmpd="sng" algn="ctr">
                      <a:solidFill>
                        <a:srgbClr val="3877A6"/>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b="1" u="none" strike="noStrike" dirty="0">
                          <a:solidFill>
                            <a:schemeClr val="tx1"/>
                          </a:solidFill>
                          <a:effectLst/>
                          <a:latin typeface="Times New Roman" panose="02020603050405020304" pitchFamily="18" charset="0"/>
                          <a:cs typeface="Times New Roman" panose="02020603050405020304" pitchFamily="18" charset="0"/>
                        </a:rPr>
                        <a:t>Bedelsiz</a:t>
                      </a:r>
                      <a:br>
                        <a:rPr lang="tr-TR" sz="1200" b="1" u="none" strike="noStrike" dirty="0">
                          <a:solidFill>
                            <a:schemeClr val="tx1"/>
                          </a:solidFill>
                          <a:effectLst/>
                          <a:latin typeface="Times New Roman" panose="02020603050405020304" pitchFamily="18" charset="0"/>
                          <a:cs typeface="Times New Roman" panose="02020603050405020304" pitchFamily="18" charset="0"/>
                        </a:rPr>
                      </a:br>
                      <a:r>
                        <a:rPr lang="tr-TR" sz="1200" b="1" u="none" strike="noStrike" dirty="0">
                          <a:solidFill>
                            <a:schemeClr val="tx1"/>
                          </a:solidFill>
                          <a:effectLst/>
                          <a:latin typeface="Times New Roman" panose="02020603050405020304" pitchFamily="18" charset="0"/>
                          <a:cs typeface="Times New Roman" panose="02020603050405020304" pitchFamily="18" charset="0"/>
                        </a:rPr>
                        <a:t>Devir</a:t>
                      </a:r>
                      <a:br>
                        <a:rPr lang="tr-TR" sz="1200" b="1" u="none" strike="noStrike" dirty="0">
                          <a:solidFill>
                            <a:schemeClr val="tx1"/>
                          </a:solidFill>
                          <a:effectLst/>
                          <a:latin typeface="Times New Roman" panose="02020603050405020304" pitchFamily="18" charset="0"/>
                          <a:cs typeface="Times New Roman" panose="02020603050405020304" pitchFamily="18" charset="0"/>
                        </a:rPr>
                      </a:br>
                      <a:r>
                        <a:rPr lang="tr-TR" sz="1200" b="1" u="none" strike="noStrike" dirty="0">
                          <a:solidFill>
                            <a:schemeClr val="tx1"/>
                          </a:solidFill>
                          <a:effectLst/>
                          <a:latin typeface="Times New Roman" panose="02020603050405020304" pitchFamily="18" charset="0"/>
                          <a:cs typeface="Times New Roman" panose="02020603050405020304" pitchFamily="18" charset="0"/>
                        </a:rPr>
                        <a:t>Sayısı</a:t>
                      </a:r>
                    </a:p>
                  </a:txBody>
                  <a:tcPr marL="0" marR="0" marT="0" marB="0" anchor="ctr">
                    <a:lnL w="9525" cap="flat" cmpd="sng" algn="ctr">
                      <a:solidFill>
                        <a:srgbClr val="3877A6"/>
                      </a:solidFill>
                      <a:prstDash val="solid"/>
                      <a:round/>
                      <a:headEnd type="none" w="med" len="med"/>
                      <a:tailEnd type="none" w="med" len="med"/>
                    </a:lnL>
                    <a:lnR w="9525" cap="flat" cmpd="sng" algn="ctr">
                      <a:solidFill>
                        <a:srgbClr val="3877A6"/>
                      </a:solidFill>
                      <a:prstDash val="solid"/>
                      <a:round/>
                      <a:headEnd type="none" w="med" len="med"/>
                      <a:tailEnd type="none" w="med" len="med"/>
                    </a:lnR>
                    <a:lnT w="9525" cap="flat" cmpd="sng" algn="ctr">
                      <a:solidFill>
                        <a:srgbClr val="3877A6"/>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b="1" u="none" strike="noStrike" dirty="0">
                          <a:solidFill>
                            <a:schemeClr val="tx1"/>
                          </a:solidFill>
                          <a:effectLst/>
                          <a:latin typeface="Times New Roman" panose="02020603050405020304" pitchFamily="18" charset="0"/>
                          <a:cs typeface="Times New Roman" panose="02020603050405020304" pitchFamily="18" charset="0"/>
                        </a:rPr>
                        <a:t>Bedelsiz Devir Yapılan Taşınmaz</a:t>
                      </a:r>
                      <a:br>
                        <a:rPr lang="tr-TR" sz="1200" b="1" u="none" strike="noStrike" dirty="0">
                          <a:solidFill>
                            <a:schemeClr val="tx1"/>
                          </a:solidFill>
                          <a:effectLst/>
                          <a:latin typeface="Times New Roman" panose="02020603050405020304" pitchFamily="18" charset="0"/>
                          <a:cs typeface="Times New Roman" panose="02020603050405020304" pitchFamily="18" charset="0"/>
                        </a:rPr>
                      </a:br>
                      <a:r>
                        <a:rPr lang="tr-TR" sz="1200" b="1" u="none" strike="noStrike" dirty="0">
                          <a:solidFill>
                            <a:schemeClr val="tx1"/>
                          </a:solidFill>
                          <a:effectLst/>
                          <a:latin typeface="Times New Roman" panose="02020603050405020304" pitchFamily="18" charset="0"/>
                          <a:cs typeface="Times New Roman" panose="02020603050405020304" pitchFamily="18" charset="0"/>
                        </a:rPr>
                        <a:t>Sayısı</a:t>
                      </a:r>
                    </a:p>
                  </a:txBody>
                  <a:tcPr marL="0" marR="0" marT="0" marB="0" anchor="ctr">
                    <a:lnL w="9525" cap="flat" cmpd="sng" algn="ctr">
                      <a:solidFill>
                        <a:srgbClr val="3877A6"/>
                      </a:solidFill>
                      <a:prstDash val="solid"/>
                      <a:round/>
                      <a:headEnd type="none" w="med" len="med"/>
                      <a:tailEnd type="none" w="med" len="med"/>
                    </a:lnL>
                    <a:lnR w="9525" cap="flat" cmpd="sng" algn="ctr">
                      <a:solidFill>
                        <a:srgbClr val="3877A6"/>
                      </a:solidFill>
                      <a:prstDash val="solid"/>
                      <a:round/>
                      <a:headEnd type="none" w="med" len="med"/>
                      <a:tailEnd type="none" w="med" len="med"/>
                    </a:lnR>
                    <a:lnT w="9525" cap="flat" cmpd="sng" algn="ctr">
                      <a:solidFill>
                        <a:srgbClr val="3877A6"/>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b="1" u="none" strike="noStrike" dirty="0">
                          <a:solidFill>
                            <a:schemeClr val="tx1"/>
                          </a:solidFill>
                          <a:effectLst/>
                          <a:latin typeface="Times New Roman" panose="02020603050405020304" pitchFamily="18" charset="0"/>
                          <a:cs typeface="Times New Roman" panose="02020603050405020304" pitchFamily="18" charset="0"/>
                        </a:rPr>
                        <a:t>Devredilen Miktar(m2)</a:t>
                      </a:r>
                    </a:p>
                  </a:txBody>
                  <a:tcPr marL="0" marR="0" marT="0" marB="0" anchor="ctr">
                    <a:lnL w="9525" cap="flat" cmpd="sng" algn="ctr">
                      <a:solidFill>
                        <a:srgbClr val="3877A6"/>
                      </a:solidFill>
                      <a:prstDash val="solid"/>
                      <a:round/>
                      <a:headEnd type="none" w="med" len="med"/>
                      <a:tailEnd type="none" w="med" len="med"/>
                    </a:lnL>
                    <a:lnR w="9525" cap="flat" cmpd="sng" algn="ctr">
                      <a:solidFill>
                        <a:srgbClr val="3877A6"/>
                      </a:solidFill>
                      <a:prstDash val="solid"/>
                      <a:round/>
                      <a:headEnd type="none" w="med" len="med"/>
                      <a:tailEnd type="none" w="med" len="med"/>
                    </a:lnR>
                    <a:lnT w="9525" cap="flat" cmpd="sng" algn="ctr">
                      <a:solidFill>
                        <a:srgbClr val="3877A6"/>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b="1" u="none" strike="noStrike" dirty="0">
                          <a:solidFill>
                            <a:schemeClr val="tx1"/>
                          </a:solidFill>
                          <a:effectLst/>
                          <a:latin typeface="Times New Roman" panose="02020603050405020304" pitchFamily="18" charset="0"/>
                          <a:cs typeface="Times New Roman" panose="02020603050405020304" pitchFamily="18" charset="0"/>
                        </a:rPr>
                        <a:t>Hazine Hisse Miktarı(m2)</a:t>
                      </a:r>
                    </a:p>
                  </a:txBody>
                  <a:tcPr marL="0" marR="0" marT="0" marB="0" anchor="ctr">
                    <a:lnL w="9525" cap="flat" cmpd="sng" algn="ctr">
                      <a:solidFill>
                        <a:srgbClr val="3877A6"/>
                      </a:solidFill>
                      <a:prstDash val="solid"/>
                      <a:round/>
                      <a:headEnd type="none" w="med" len="med"/>
                      <a:tailEnd type="none" w="med" len="med"/>
                    </a:lnL>
                    <a:lnR w="9525" cap="flat" cmpd="sng" algn="ctr">
                      <a:solidFill>
                        <a:srgbClr val="3877A6"/>
                      </a:solidFill>
                      <a:prstDash val="solid"/>
                      <a:round/>
                      <a:headEnd type="none" w="med" len="med"/>
                      <a:tailEnd type="none" w="med" len="med"/>
                    </a:lnR>
                    <a:lnT w="9525" cap="flat" cmpd="sng" algn="ctr">
                      <a:solidFill>
                        <a:srgbClr val="3877A6"/>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auto"/>
                      <a:r>
                        <a:rPr lang="tr-TR" sz="1200" b="1" u="none" strike="noStrike" dirty="0">
                          <a:solidFill>
                            <a:schemeClr val="tx1"/>
                          </a:solidFill>
                          <a:effectLst/>
                          <a:latin typeface="Times New Roman" panose="02020603050405020304" pitchFamily="18" charset="0"/>
                          <a:cs typeface="Times New Roman" panose="02020603050405020304" pitchFamily="18" charset="0"/>
                        </a:rPr>
                        <a:t>Bedel Toplamı</a:t>
                      </a:r>
                    </a:p>
                  </a:txBody>
                  <a:tcPr marL="0" marR="0" marT="0" marB="0" anchor="ctr">
                    <a:lnL w="9525" cap="flat" cmpd="sng" algn="ctr">
                      <a:solidFill>
                        <a:srgbClr val="3877A6"/>
                      </a:solidFill>
                      <a:prstDash val="solid"/>
                      <a:round/>
                      <a:headEnd type="none" w="med" len="med"/>
                      <a:tailEnd type="none" w="med" len="med"/>
                    </a:lnL>
                    <a:lnR w="9525" cap="flat" cmpd="sng" algn="ctr">
                      <a:solidFill>
                        <a:srgbClr val="3877A6"/>
                      </a:solidFill>
                      <a:prstDash val="solid"/>
                      <a:round/>
                      <a:headEnd type="none" w="med" len="med"/>
                      <a:tailEnd type="none" w="med" len="med"/>
                    </a:lnR>
                    <a:lnT w="9525" cap="flat" cmpd="sng" algn="ctr">
                      <a:solidFill>
                        <a:srgbClr val="3877A6"/>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3143321"/>
                  </a:ext>
                </a:extLst>
              </a:tr>
              <a:tr h="40793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1164 Sayılı Kanunun Ek 4. Maddesi</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150</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150</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2911198.86</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2640227.82</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10740325</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2884525048"/>
                  </a:ext>
                </a:extLst>
              </a:tr>
              <a:tr h="40793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2942 Sayılı Kanunun 30. Maddesi</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2</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2</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22176.59</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22176.59</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55442</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8899166"/>
                  </a:ext>
                </a:extLst>
              </a:tr>
              <a:tr h="27195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2981 Sayılı Kanun</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66</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65</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18445.3</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19460</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1715094</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3040758076"/>
                  </a:ext>
                </a:extLst>
              </a:tr>
              <a:tr h="27195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3194 Sayılı Kanun</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12</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12</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75973.16</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126533.44</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6568857</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96643253"/>
                  </a:ext>
                </a:extLst>
              </a:tr>
              <a:tr h="27195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4562 Sayılı Kanun</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348181</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348181</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2437267</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2983695656"/>
                  </a:ext>
                </a:extLst>
              </a:tr>
              <a:tr h="27195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4706/5 Sayılı Kanun</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2</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2</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122760.3</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122760.3</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105984</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86908946"/>
                  </a:ext>
                </a:extLst>
              </a:tr>
              <a:tr h="27195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5018 Sayılı Kanun 45. Maddesi</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 </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 </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 </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4104680805"/>
                  </a:ext>
                </a:extLst>
              </a:tr>
              <a:tr h="27195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5084 Sayılı Kanun</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5</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5</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127559.02</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438779.45</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489460</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02493323"/>
                  </a:ext>
                </a:extLst>
              </a:tr>
              <a:tr h="13597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6200 Sayılı Kanun</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15</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15</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 </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 </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 </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669486848"/>
                  </a:ext>
                </a:extLst>
              </a:tr>
              <a:tr h="13597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u="none" strike="noStrike" dirty="0">
                          <a:solidFill>
                            <a:srgbClr val="333333"/>
                          </a:solidFill>
                          <a:effectLst/>
                          <a:latin typeface="Times New Roman" panose="02020603050405020304" pitchFamily="18" charset="0"/>
                          <a:cs typeface="Times New Roman" panose="02020603050405020304" pitchFamily="18" charset="0"/>
                        </a:rPr>
                        <a:t>775 Sayılı Kanun</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2</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2</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1865</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1865</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 </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03597754"/>
                  </a:ext>
                </a:extLst>
              </a:tr>
              <a:tr h="27195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ase"/>
                      <a:endParaRPr lang="tr-TR" sz="1200" u="none" strike="noStrike" dirty="0">
                        <a:solidFill>
                          <a:srgbClr val="333333"/>
                        </a:solidFill>
                        <a:effectLst/>
                        <a:latin typeface="Times New Roman" panose="02020603050405020304" pitchFamily="18" charset="0"/>
                        <a:cs typeface="Times New Roman" panose="02020603050405020304" pitchFamily="18" charset="0"/>
                      </a:endParaRP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a:solidFill>
                            <a:schemeClr val="bg1"/>
                          </a:solidFill>
                          <a:effectLst/>
                          <a:latin typeface="Times New Roman" panose="02020603050405020304" pitchFamily="18" charset="0"/>
                          <a:cs typeface="Times New Roman" panose="02020603050405020304" pitchFamily="18" charset="0"/>
                        </a:rPr>
                        <a:t>16</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16</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57108.66</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10632.99</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8FBFC"/>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0</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EBEBEB"/>
                      </a:solidFill>
                      <a:prstDash val="solid"/>
                      <a:round/>
                      <a:headEnd type="none" w="med" len="med"/>
                      <a:tailEnd type="none" w="med" len="med"/>
                    </a:lnT>
                    <a:lnB w="9525" cap="flat" cmpd="sng" algn="ctr">
                      <a:solidFill>
                        <a:srgbClr val="CAC9D9"/>
                      </a:solidFill>
                      <a:prstDash val="solid"/>
                      <a:round/>
                      <a:headEnd type="none" w="med" len="med"/>
                      <a:tailEnd type="none" w="med" len="med"/>
                    </a:lnB>
                    <a:lnTlToBr w="12700" cmpd="sng">
                      <a:noFill/>
                      <a:prstDash val="solid"/>
                    </a:lnTlToBr>
                    <a:lnBlToTr w="12700" cmpd="sng">
                      <a:noFill/>
                      <a:prstDash val="solid"/>
                    </a:lnBlToTr>
                    <a:solidFill>
                      <a:srgbClr val="F8FBFC"/>
                    </a:solidFill>
                  </a:tcPr>
                </a:tc>
                <a:extLst>
                  <a:ext uri="{0D108BD9-81ED-4DB2-BD59-A6C34878D82A}">
                    <a16:rowId xmlns:a16="http://schemas.microsoft.com/office/drawing/2014/main" val="443209462"/>
                  </a:ext>
                </a:extLst>
              </a:tr>
              <a:tr h="27195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auto"/>
                      <a:r>
                        <a:rPr lang="tr-TR" sz="1200" b="1" u="none" strike="noStrike">
                          <a:solidFill>
                            <a:srgbClr val="333333"/>
                          </a:solidFill>
                          <a:effectLst/>
                          <a:latin typeface="Times New Roman" panose="02020603050405020304" pitchFamily="18" charset="0"/>
                          <a:cs typeface="Times New Roman" panose="02020603050405020304" pitchFamily="18" charset="0"/>
                        </a:rPr>
                        <a:t>Toplam:</a:t>
                      </a:r>
                    </a:p>
                  </a:txBody>
                  <a:tcPr marL="0" marR="0" marT="0"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a:solidFill>
                            <a:schemeClr val="bg1"/>
                          </a:solidFill>
                          <a:effectLst/>
                          <a:latin typeface="Times New Roman" panose="02020603050405020304" pitchFamily="18" charset="0"/>
                          <a:cs typeface="Times New Roman" panose="02020603050405020304" pitchFamily="18" charset="0"/>
                        </a:rPr>
                        <a:t>272</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271</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3685267.89</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a:solidFill>
                            <a:schemeClr val="bg1"/>
                          </a:solidFill>
                          <a:effectLst/>
                          <a:latin typeface="Times New Roman" panose="02020603050405020304" pitchFamily="18" charset="0"/>
                          <a:cs typeface="Times New Roman" panose="02020603050405020304" pitchFamily="18" charset="0"/>
                        </a:rPr>
                        <a:t>3730616.59</a:t>
                      </a:r>
                      <a:endParaRPr lang="tr-TR" sz="1200" b="1" i="0" u="none" strike="noStrike">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tr-TR" sz="1200" b="1" u="none" strike="noStrike" dirty="0">
                          <a:solidFill>
                            <a:schemeClr val="bg1"/>
                          </a:solidFill>
                          <a:effectLst/>
                          <a:latin typeface="Times New Roman" panose="02020603050405020304" pitchFamily="18" charset="0"/>
                          <a:cs typeface="Times New Roman" panose="02020603050405020304" pitchFamily="18" charset="0"/>
                        </a:rPr>
                        <a:t>22112429</a:t>
                      </a:r>
                      <a:endParaRPr lang="tr-TR"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b">
                    <a:lnL w="9525" cap="flat" cmpd="sng" algn="ctr">
                      <a:solidFill>
                        <a:srgbClr val="EBEBEB"/>
                      </a:solidFill>
                      <a:prstDash val="solid"/>
                      <a:round/>
                      <a:headEnd type="none" w="med" len="med"/>
                      <a:tailEnd type="none" w="med" len="med"/>
                    </a:lnL>
                    <a:lnR w="9525" cap="flat" cmpd="sng" algn="ctr">
                      <a:solidFill>
                        <a:srgbClr val="EBEBEB"/>
                      </a:solidFill>
                      <a:prstDash val="solid"/>
                      <a:round/>
                      <a:headEnd type="none" w="med" len="med"/>
                      <a:tailEnd type="none" w="med" len="med"/>
                    </a:lnR>
                    <a:lnT w="9525" cap="flat" cmpd="sng" algn="ctr">
                      <a:solidFill>
                        <a:srgbClr val="CAC9D9"/>
                      </a:solidFill>
                      <a:prstDash val="solid"/>
                      <a:round/>
                      <a:headEnd type="none" w="med" len="med"/>
                      <a:tailEnd type="none" w="med" len="med"/>
                    </a:lnT>
                    <a:lnB w="9525"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82291179"/>
                  </a:ext>
                </a:extLst>
              </a:tr>
            </a:tbl>
          </a:graphicData>
        </a:graphic>
      </p:graphicFrame>
    </p:spTree>
    <p:extLst>
      <p:ext uri="{BB962C8B-B14F-4D97-AF65-F5344CB8AC3E}">
        <p14:creationId xmlns:p14="http://schemas.microsoft.com/office/powerpoint/2010/main" val="77499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ÇEVRE YÖNETİMİ VE DENETİMİ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ÇEVRE YÖNETİMİ ve DENETİMİ FAALİYETLERİ</a:t>
            </a:r>
          </a:p>
        </p:txBody>
      </p:sp>
      <p:sp>
        <p:nvSpPr>
          <p:cNvPr id="8" name="Dikdörtgen 7"/>
          <p:cNvSpPr/>
          <p:nvPr/>
        </p:nvSpPr>
        <p:spPr>
          <a:xfrm>
            <a:off x="2454322" y="1956063"/>
            <a:ext cx="7560000" cy="258532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2015</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154</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Denetim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ihlal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684.424</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TL İdari Yaptırım Kararı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2016</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Denetim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ihlal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80.606</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TL İdari Yaptırım Kararı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2017</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Denetim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ihlal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79.060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TL İdari Yaptırım Kararı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2018</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Denetim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ihlal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229.371</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TL İdari Yaptırım Kararı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2019</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80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Denetim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ihlal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52.100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TL</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İdari Yaptırım Kararı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Yılında</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71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Denetim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ihlal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4.637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TL</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İdari Yaptırım Kararı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2021</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89</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Denetim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ihlal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81.484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TL</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İdari Yaptırım Kararı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2022</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Yılında 215</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Denetim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ihlal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497.236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TL</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İdari Yaptırım Kararı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2023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Yılında 176 Denetim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ihlal 1.319.256,00</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TL</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İdari Yaptırım Kararı</a:t>
            </a:r>
          </a:p>
        </p:txBody>
      </p:sp>
    </p:spTree>
    <p:extLst>
      <p:ext uri="{BB962C8B-B14F-4D97-AF65-F5344CB8AC3E}">
        <p14:creationId xmlns:p14="http://schemas.microsoft.com/office/powerpoint/2010/main" val="5694957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MİLLİ EMLAK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4"/>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mn-ea"/>
                <a:cs typeface="+mn-cs"/>
              </a:rPr>
              <a:t>GELİR DURUMU</a:t>
            </a:r>
          </a:p>
        </p:txBody>
      </p:sp>
      <p:graphicFrame>
        <p:nvGraphicFramePr>
          <p:cNvPr id="8" name="Tablo 7"/>
          <p:cNvGraphicFramePr>
            <a:graphicFrameLocks noGrp="1"/>
          </p:cNvGraphicFramePr>
          <p:nvPr>
            <p:extLst>
              <p:ext uri="{D42A27DB-BD31-4B8C-83A1-F6EECF244321}">
                <p14:modId xmlns:p14="http://schemas.microsoft.com/office/powerpoint/2010/main" val="4208585655"/>
              </p:ext>
            </p:extLst>
          </p:nvPr>
        </p:nvGraphicFramePr>
        <p:xfrm>
          <a:off x="2280616" y="1847465"/>
          <a:ext cx="7907412" cy="4064557"/>
        </p:xfrm>
        <a:graphic>
          <a:graphicData uri="http://schemas.openxmlformats.org/drawingml/2006/table">
            <a:tbl>
              <a:tblPr/>
              <a:tblGrid>
                <a:gridCol w="2318698">
                  <a:extLst>
                    <a:ext uri="{9D8B030D-6E8A-4147-A177-3AD203B41FA5}">
                      <a16:colId xmlns:a16="http://schemas.microsoft.com/office/drawing/2014/main" val="282104181"/>
                    </a:ext>
                  </a:extLst>
                </a:gridCol>
                <a:gridCol w="1177719">
                  <a:extLst>
                    <a:ext uri="{9D8B030D-6E8A-4147-A177-3AD203B41FA5}">
                      <a16:colId xmlns:a16="http://schemas.microsoft.com/office/drawing/2014/main" val="2018455684"/>
                    </a:ext>
                  </a:extLst>
                </a:gridCol>
                <a:gridCol w="1145005">
                  <a:extLst>
                    <a:ext uri="{9D8B030D-6E8A-4147-A177-3AD203B41FA5}">
                      <a16:colId xmlns:a16="http://schemas.microsoft.com/office/drawing/2014/main" val="699798303"/>
                    </a:ext>
                  </a:extLst>
                </a:gridCol>
                <a:gridCol w="1030504">
                  <a:extLst>
                    <a:ext uri="{9D8B030D-6E8A-4147-A177-3AD203B41FA5}">
                      <a16:colId xmlns:a16="http://schemas.microsoft.com/office/drawing/2014/main" val="3708003804"/>
                    </a:ext>
                  </a:extLst>
                </a:gridCol>
                <a:gridCol w="1117743">
                  <a:extLst>
                    <a:ext uri="{9D8B030D-6E8A-4147-A177-3AD203B41FA5}">
                      <a16:colId xmlns:a16="http://schemas.microsoft.com/office/drawing/2014/main" val="3584813726"/>
                    </a:ext>
                  </a:extLst>
                </a:gridCol>
                <a:gridCol w="1117743">
                  <a:extLst>
                    <a:ext uri="{9D8B030D-6E8A-4147-A177-3AD203B41FA5}">
                      <a16:colId xmlns:a16="http://schemas.microsoft.com/office/drawing/2014/main" val="1828327538"/>
                    </a:ext>
                  </a:extLst>
                </a:gridCol>
              </a:tblGrid>
              <a:tr h="437870">
                <a:tc gridSpan="5">
                  <a:txBody>
                    <a:bodyPr/>
                    <a:lstStyle/>
                    <a:p>
                      <a:pPr algn="ctr">
                        <a:lnSpc>
                          <a:spcPct val="107000"/>
                        </a:lnSpc>
                        <a:spcAft>
                          <a:spcPts val="800"/>
                        </a:spcAft>
                      </a:pPr>
                      <a:r>
                        <a:rPr lang="tr-TR" sz="1200" b="1" dirty="0">
                          <a:effectLst/>
                          <a:latin typeface="Times New Roman" panose="02020603050405020304" pitchFamily="18" charset="0"/>
                          <a:ea typeface="Calibri" panose="020F0502020204030204" pitchFamily="34" charset="0"/>
                          <a:cs typeface="Times New Roman" panose="02020603050405020304" pitchFamily="18" charset="0"/>
                        </a:rPr>
                        <a:t>YILLAR İTİBARİYLE MİLLİ EMLAK GELİRLERİ</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07000"/>
                        </a:lnSpc>
                        <a:spcAft>
                          <a:spcPts val="800"/>
                        </a:spcAft>
                      </a:pPr>
                      <a:r>
                        <a:rPr lang="tr-TR"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3920356"/>
                  </a:ext>
                </a:extLst>
              </a:tr>
              <a:tr h="274960">
                <a:tc>
                  <a:txBody>
                    <a:bodyPr/>
                    <a:lstStyle/>
                    <a:p>
                      <a:pPr algn="ctr">
                        <a:lnSpc>
                          <a:spcPct val="107000"/>
                        </a:lnSpc>
                        <a:spcAft>
                          <a:spcPts val="800"/>
                        </a:spcAft>
                      </a:pPr>
                      <a:r>
                        <a:rPr lang="tr-TR"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GELİR TÜRÜ</a:t>
                      </a:r>
                      <a:endPar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tr-TR"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2018</a:t>
                      </a:r>
                      <a:endPar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tr-TR"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2019</a:t>
                      </a:r>
                      <a:endPar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tr-TR"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tr-TR"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2021</a:t>
                      </a:r>
                      <a:endPar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tr-TR"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2022 OCAK AĞUSTOS GELİRİ</a:t>
                      </a:r>
                      <a:endPar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4893722"/>
                  </a:ext>
                </a:extLst>
              </a:tr>
              <a:tr h="274960">
                <a:tc>
                  <a:txBody>
                    <a:bodyPr/>
                    <a:lstStyle/>
                    <a:p>
                      <a:pP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LOJMAN KİRA GELİRİ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8.005.361,26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8.612.394,00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9.083.386,00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10.021.608,00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10.426.649,00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465734926"/>
                  </a:ext>
                </a:extLst>
              </a:tr>
              <a:tr h="274960">
                <a:tc>
                  <a:txBody>
                    <a:bodyPr/>
                    <a:lstStyle/>
                    <a:p>
                      <a:pP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ECRİMİSİL GELİRİ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1.139.028,45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959.360,00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1.366.851,00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2.275.404,00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2.402.764,00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66125891"/>
                  </a:ext>
                </a:extLst>
              </a:tr>
              <a:tr h="274960">
                <a:tc>
                  <a:txBody>
                    <a:bodyPr/>
                    <a:lstStyle/>
                    <a:p>
                      <a:pP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KİRA GELİRİ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655.182,00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1.103.946,00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1.084.704,00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2.040.861,00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2.358.231,00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817085209"/>
                  </a:ext>
                </a:extLst>
              </a:tr>
              <a:tr h="274960">
                <a:tc>
                  <a:txBody>
                    <a:bodyPr/>
                    <a:lstStyle/>
                    <a:p>
                      <a:pP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İRTİFAK HAKKI GELİRLERİ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554.950,00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1.260.663,00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471.691,00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873.652,00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1.620.540,00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047613750"/>
                  </a:ext>
                </a:extLst>
              </a:tr>
              <a:tr h="508675">
                <a:tc>
                  <a:txBody>
                    <a:bodyPr/>
                    <a:lstStyle/>
                    <a:p>
                      <a:pP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ARSA,ARAZİ DİĞER TAŞINMAZ, DİĞER BİNA SATIŞ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2.163.304,00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1.314.409,00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5.237.699,00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13.148.858,00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15.570.029,00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961269622"/>
                  </a:ext>
                </a:extLst>
              </a:tr>
              <a:tr h="274960">
                <a:tc>
                  <a:txBody>
                    <a:bodyPr/>
                    <a:lstStyle/>
                    <a:p>
                      <a:pP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LOJMAN SATIŞ GELİRİ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1.695.015,00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4.042.146,00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3.202.005,00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43382747"/>
                  </a:ext>
                </a:extLst>
              </a:tr>
              <a:tr h="274960">
                <a:tc>
                  <a:txBody>
                    <a:bodyPr/>
                    <a:lstStyle/>
                    <a:p>
                      <a:pP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2/B SATIŞ GELİRLERİ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0,00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9285967"/>
                  </a:ext>
                </a:extLst>
              </a:tr>
              <a:tr h="274960">
                <a:tc>
                  <a:txBody>
                    <a:bodyPr/>
                    <a:lstStyle/>
                    <a:p>
                      <a:pP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TARIM ARAZİSİ SATIŞ GELİRLERİ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21.294,00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5.003.673,00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434187027"/>
                  </a:ext>
                </a:extLst>
              </a:tr>
              <a:tr h="274960">
                <a:tc>
                  <a:txBody>
                    <a:bodyPr/>
                    <a:lstStyle/>
                    <a:p>
                      <a:pP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TAŞINIR SATIŞ GELİRLERİ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65.218,00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471.588,00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251.650,00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1.316.585,00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4222816915"/>
                  </a:ext>
                </a:extLst>
              </a:tr>
              <a:tr h="175497">
                <a:tc>
                  <a:txBody>
                    <a:bodyPr/>
                    <a:lstStyle/>
                    <a:p>
                      <a:pPr>
                        <a:lnSpc>
                          <a:spcPct val="107000"/>
                        </a:lnSpc>
                        <a:spcAft>
                          <a:spcPts val="800"/>
                        </a:spcAft>
                      </a:pPr>
                      <a:r>
                        <a:rPr lang="tr-TR"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TOPLAM</a:t>
                      </a:r>
                      <a:endPar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a:lnSpc>
                          <a:spcPct val="107000"/>
                        </a:lnSpc>
                        <a:spcAft>
                          <a:spcPts val="800"/>
                        </a:spcAft>
                      </a:pPr>
                      <a:r>
                        <a:rPr lang="tr-TR"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12.583043,71</a:t>
                      </a:r>
                      <a:endPar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a:lnSpc>
                          <a:spcPct val="107000"/>
                        </a:lnSpc>
                        <a:spcAft>
                          <a:spcPts val="800"/>
                        </a:spcAft>
                      </a:pPr>
                      <a:r>
                        <a:rPr lang="tr-TR"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13.250.772,00</a:t>
                      </a:r>
                      <a:endPar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19.380.093,00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32.675.473,00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a:lnSpc>
                          <a:spcPct val="107000"/>
                        </a:lnSpc>
                        <a:spcAft>
                          <a:spcPts val="800"/>
                        </a:spcAft>
                      </a:pPr>
                      <a:r>
                        <a:rPr lang="tr-TR"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41.900.476,00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46399463"/>
                  </a:ext>
                </a:extLst>
              </a:tr>
            </a:tbl>
          </a:graphicData>
        </a:graphic>
      </p:graphicFrame>
    </p:spTree>
    <p:extLst>
      <p:ext uri="{BB962C8B-B14F-4D97-AF65-F5344CB8AC3E}">
        <p14:creationId xmlns:p14="http://schemas.microsoft.com/office/powerpoint/2010/main" val="1450544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200000">
            <a:off x="-2891298" y="3300633"/>
            <a:ext cx="6480000" cy="360000"/>
          </a:xfrm>
          <a:ln/>
        </p:spPr>
        <p:style>
          <a:lnRef idx="2">
            <a:schemeClr val="dk1"/>
          </a:lnRef>
          <a:fillRef idx="1">
            <a:schemeClr val="lt1"/>
          </a:fillRef>
          <a:effectRef idx="0">
            <a:schemeClr val="dk1"/>
          </a:effectRef>
          <a:fontRef idx="minor">
            <a:schemeClr val="dk1"/>
          </a:fontRef>
        </p:style>
        <p:txBody>
          <a:bodyPr>
            <a:noAutofit/>
          </a:bodyPr>
          <a:lstStyle/>
          <a:p>
            <a:pPr algn="ctr"/>
            <a:r>
              <a:rPr lang="tr-TR" sz="2000" b="1" dirty="0">
                <a:effectLst>
                  <a:outerShdw blurRad="38100" dist="38100" dir="2700000" algn="tl">
                    <a:srgbClr val="000000">
                      <a:alpha val="43137"/>
                    </a:srgbClr>
                  </a:outerShdw>
                </a:effectLst>
                <a:latin typeface="Tw Cen MT" panose="020B0602020104020603" pitchFamily="34" charset="0"/>
                <a:cs typeface="Times New Roman" pitchFamily="18" charset="0"/>
              </a:rPr>
              <a:t>ÇEVRE YÖNETİMİ VE DENETİMİ ŞUBE MÜD</a:t>
            </a:r>
            <a:r>
              <a:rPr lang="tr-TR" sz="2000" b="1" dirty="0">
                <a:latin typeface="Tw Cen MT" panose="020B0602020104020603" pitchFamily="34" charset="0"/>
                <a:cs typeface="Times New Roman" pitchFamily="18" charset="0"/>
              </a:rPr>
              <a:t>.</a:t>
            </a:r>
            <a:endParaRPr lang="tr-TR" sz="2000" dirty="0">
              <a:effectLst>
                <a:outerShdw blurRad="38100" dist="38100" dir="2700000" algn="tl">
                  <a:srgbClr val="000000">
                    <a:alpha val="43137"/>
                  </a:srgbClr>
                </a:outerShdw>
              </a:effectLst>
              <a:latin typeface="Tw Cen MT" panose="020B0602020104020603" pitchFamily="34" charset="0"/>
            </a:endParaRPr>
          </a:p>
        </p:txBody>
      </p:sp>
      <p:pic>
        <p:nvPicPr>
          <p:cNvPr id="5" name="Resim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087462" y="173584"/>
            <a:ext cx="900000" cy="898560"/>
          </a:xfrm>
          <a:prstGeom prst="rect">
            <a:avLst/>
          </a:prstGeom>
        </p:spPr>
      </p:pic>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591" y="164577"/>
            <a:ext cx="900000" cy="900000"/>
          </a:xfrm>
          <a:prstGeom prst="rect">
            <a:avLst/>
          </a:prstGeom>
        </p:spPr>
      </p:pic>
      <p:sp>
        <p:nvSpPr>
          <p:cNvPr id="6" name="Dikdörtgen 5"/>
          <p:cNvSpPr/>
          <p:nvPr/>
        </p:nvSpPr>
        <p:spPr>
          <a:xfrm>
            <a:off x="2454322" y="1072143"/>
            <a:ext cx="7560000" cy="40011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rPr>
              <a:t>ŞARTLI NAKDİ YARDIM</a:t>
            </a:r>
            <a:endParaRPr kumimoji="0" lang="tr-T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panose="020B0602020104020603" pitchFamily="34" charset="0"/>
              <a:ea typeface="Times New Roman"/>
              <a:cs typeface="Times New Roman"/>
            </a:endParaRPr>
          </a:p>
        </p:txBody>
      </p:sp>
      <p:sp>
        <p:nvSpPr>
          <p:cNvPr id="8" name="Dikdörtgen 7"/>
          <p:cNvSpPr/>
          <p:nvPr/>
        </p:nvSpPr>
        <p:spPr>
          <a:xfrm>
            <a:off x="2454322" y="1956063"/>
            <a:ext cx="7560000" cy="2308324"/>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2019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1.491.104,00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2020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1.626.559,00 </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TL.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2021 Yılında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5.848.092,00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TL.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2022 Yılında					7</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.023.222,00</a:t>
            </a: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TL.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2023 Yılında					8</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.645.164,87 TL.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Cambria"/>
                <a:cs typeface="Times New Roman" panose="02020603050405020304" pitchFamily="18" charset="0"/>
              </a:rPr>
              <a:t>TOPLAM				      24.634.141,87 TL.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Cambria"/>
              <a:cs typeface="Times New Roman" panose="02020603050405020304" pitchFamily="18" charset="0"/>
            </a:endParaRPr>
          </a:p>
        </p:txBody>
      </p:sp>
    </p:spTree>
    <p:extLst>
      <p:ext uri="{BB962C8B-B14F-4D97-AF65-F5344CB8AC3E}">
        <p14:creationId xmlns:p14="http://schemas.microsoft.com/office/powerpoint/2010/main" val="185006155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1894</TotalTime>
  <Words>7743</Words>
  <Application>Microsoft Office PowerPoint</Application>
  <PresentationFormat>Geniş ekran</PresentationFormat>
  <Paragraphs>1278</Paragraphs>
  <Slides>80</Slides>
  <Notes>0</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80</vt:i4>
      </vt:variant>
    </vt:vector>
  </HeadingPairs>
  <TitlesOfParts>
    <vt:vector size="90" baseType="lpstr">
      <vt:lpstr>Arial</vt:lpstr>
      <vt:lpstr>Calibri</vt:lpstr>
      <vt:lpstr>Calibri Light</vt:lpstr>
      <vt:lpstr>Century Gothic</vt:lpstr>
      <vt:lpstr>Times New Roman</vt:lpstr>
      <vt:lpstr>Tw Cen MT</vt:lpstr>
      <vt:lpstr>Wingdings</vt:lpstr>
      <vt:lpstr>Wingdings 3</vt:lpstr>
      <vt:lpstr>Office Teması</vt:lpstr>
      <vt:lpstr>Dilim</vt:lpstr>
      <vt:lpstr>PowerPoint Sunusu</vt:lpstr>
      <vt:lpstr>PowerPoint Sunusu</vt:lpstr>
      <vt:lpstr>PowerPoint Sunusu</vt:lpstr>
      <vt:lpstr>BİL. TEKN. İNS. KAYN. ve DEST. HİZM. ŞUBE MÜD.</vt:lpstr>
      <vt:lpstr>BİL. TEKN. İNS. KAYN. ve DEST. HİZM. ŞUBE MÜD.</vt:lpstr>
      <vt:lpstr>BİL. TEKN. İNS. KAYN. ve DEST. HİZM. ŞUBE MÜD.</vt:lpstr>
      <vt:lpstr>ÇEVRE YÖNETİMİ VE DENETİMİ ŞUBE MÜD.</vt:lpstr>
      <vt:lpstr>ÇEVRE YÖNETİMİ VE DENETİMİ ŞUBE MÜD.</vt:lpstr>
      <vt:lpstr>ÇEVRE YÖNETİMİ VE DENETİMİ ŞUBE MÜD.</vt:lpstr>
      <vt:lpstr>ÇEVRE YÖNETİMİ VE DENETİMİ ŞUBE MÜD.</vt:lpstr>
      <vt:lpstr>ÇEVRE YÖNETİMİ VE DENETİMİ ŞUBE MÜD.</vt:lpstr>
      <vt:lpstr>ÇEVRE YÖNETİMİ VE DENETİMİ ŞUBE MÜD.</vt:lpstr>
      <vt:lpstr>ÇEVRE YÖNETİMİ VE DENETİMİ ŞUBE MÜD.</vt:lpstr>
      <vt:lpstr>ÇEVRE YÖNETİMİ VE DENETİMİ ŞUBE MÜD.</vt:lpstr>
      <vt:lpstr>ÇEVRE YÖNETİMİ VE DENETİMİ ŞUBE MÜD.</vt:lpstr>
      <vt:lpstr>ÇED VE ÇEVRE İZİNLERİ ŞUBE MÜD.</vt:lpstr>
      <vt:lpstr>ÇED VE ÇEVRE İZİNLERİ ŞUBE MÜD.</vt:lpstr>
      <vt:lpstr>ALTYAPI VE KENTSEL DÖNÜŞÜM HİZ. ŞUBE MÜD.</vt:lpstr>
      <vt:lpstr>ALTYAPI VE KENTSEL DÖNÜŞÜM ŞUBE MÜD.</vt:lpstr>
      <vt:lpstr>ALTYAPI VE KENTSEL DÖNÜŞÜM ŞUBE MÜD.</vt:lpstr>
      <vt:lpstr>ALTYAPI VE KENTSEL DÖNÜŞÜM ŞUBE MÜD.</vt:lpstr>
      <vt:lpstr>ALTYAPI VE KENTSEL DÖNÜŞÜM ŞUBE MÜD.</vt:lpstr>
      <vt:lpstr>ALTYAPI VE KENTSEL DÖNÜŞÜM ŞUBE MÜD.</vt:lpstr>
      <vt:lpstr>ALTYAPI VE KENTSEL DÖNÜŞÜM ŞUBE MÜD.</vt:lpstr>
      <vt:lpstr>ALTYAPI VE KENTSEL DÖNÜŞÜM ŞUBE MÜD.</vt:lpstr>
      <vt:lpstr>ALTYAPI VE KENTSEL DÖNÜŞÜM ŞUBE MÜD.</vt:lpstr>
      <vt:lpstr>ALTYAPI VE KENTSEL DÖNÜŞÜM ŞUBE MÜD.</vt:lpstr>
      <vt:lpstr>ALTYAPI VE KENTSEL DÖNÜŞÜM ŞUBE MÜD.</vt:lpstr>
      <vt:lpstr>ALTYAPI VE KENTSEL DÖNÜŞÜM ŞUBE MÜD.</vt:lpstr>
      <vt:lpstr>İMAR VE PLANLAMA ŞUBE MÜD.</vt:lpstr>
      <vt:lpstr>İMAR VE PLANLAMA ŞUBE MÜD.</vt:lpstr>
      <vt:lpstr>İMAR VE PLANLAMA ŞUBE MÜD.</vt:lpstr>
      <vt:lpstr>İMAR VE PLANLAMA ŞUBE MÜD.</vt:lpstr>
      <vt:lpstr>İMAR VE PLANLAMA ŞUBE MÜD.</vt:lpstr>
      <vt:lpstr>PROJE VE YAPIM ŞUBE MÜD.</vt:lpstr>
      <vt:lpstr>PROJE VE YAPIM ŞUBE MÜD.</vt:lpstr>
      <vt:lpstr>PROJE VE YAPIM ŞUBE MÜD.</vt:lpstr>
      <vt:lpstr>PROJE VE YAPIM ŞUBE MÜD.</vt:lpstr>
      <vt:lpstr>PROJE VE YAPIM ŞUBE MÜD.</vt:lpstr>
      <vt:lpstr>PROJE VE YAPIM ŞUBE MÜD.</vt:lpstr>
      <vt:lpstr>PROJE VE YAPIM ŞUBE MÜD.</vt:lpstr>
      <vt:lpstr>PROJE VE YAPIM ŞUBE MÜD.</vt:lpstr>
      <vt:lpstr>PROJE VE YAPIM ŞUBE MÜD.</vt:lpstr>
      <vt:lpstr>PROJE VE YAPIM ŞUBE MÜD.</vt:lpstr>
      <vt:lpstr>PROJE VE YAPIM ŞUBE MÜD.</vt:lpstr>
      <vt:lpstr>PROJE VE YAPIM ŞUBE MÜD.</vt:lpstr>
      <vt:lpstr>PROJE VE YAPIM ŞUBE MÜD.</vt:lpstr>
      <vt:lpstr>PROJE VE YAPIM ŞUBE MÜD.</vt:lpstr>
      <vt:lpstr>PROJE VE YAPIM ŞUBE MÜD.</vt:lpstr>
      <vt:lpstr>PROJE VE YAPIM ŞUBE MÜD.</vt:lpstr>
      <vt:lpstr>YAPI DENETİMİ VE YAPI MALZ. ŞUBE MÜD.</vt:lpstr>
      <vt:lpstr>YAPI DENETİMİ VE YAPI MALZ. ŞUBE MÜD.</vt:lpstr>
      <vt:lpstr>YAPI DENETİMİ VE YAPI MALZ. ŞUBE MÜD.</vt:lpstr>
      <vt:lpstr>YAPI DENETİMİ VE YAPI MALZ. ŞUBE MÜD.</vt:lpstr>
      <vt:lpstr>YAPI DENETİMİ VE YAPI MALZ. ŞUBE MÜD.</vt:lpstr>
      <vt:lpstr>YEREL YÖNETİMLER ŞUBE MÜD.</vt:lpstr>
      <vt:lpstr>YEREL YÖNETİMLER ŞUBE MÜD.</vt:lpstr>
      <vt:lpstr>İMAR VE PLANLAMA ŞUBE MÜD.</vt:lpstr>
      <vt:lpstr>TABİAT VARLIKLARINI KORUMA ŞUBE MÜD.</vt:lpstr>
      <vt:lpstr>TABİAT VARLIKLARINI KORUMA ŞUBE MÜD.</vt:lpstr>
      <vt:lpstr>TABİAT VARLIKLARINI KORUMA ŞUBE MÜD.</vt:lpstr>
      <vt:lpstr>TABİAT VARLIKLARINI KORUMA ŞUBE MÜD.</vt:lpstr>
      <vt:lpstr>TABİAT VARLIKLARINI KORUMA ŞUBE MÜD.</vt:lpstr>
      <vt:lpstr>TABİAT VARLIKLARINI KORUMA ŞUBE MÜD.</vt:lpstr>
      <vt:lpstr>TABİAT VARLIKLARINI KORUMA ŞUBE MÜD.</vt:lpstr>
      <vt:lpstr>TABİAT VARLIKLARINI KORUMA ŞUBE MÜD.</vt:lpstr>
      <vt:lpstr>TABİAT VARLIKLARINI KORUMA ŞUBE MÜD.</vt:lpstr>
      <vt:lpstr>MİLLİ EMLAK MÜD.</vt:lpstr>
      <vt:lpstr>MİLLİ EMLAK MÜD.</vt:lpstr>
      <vt:lpstr>MİLLİ EMLAK MÜD.</vt:lpstr>
      <vt:lpstr>MİLLİ EMLAK MÜD.</vt:lpstr>
      <vt:lpstr>MİLLİ EMLAK MÜD.</vt:lpstr>
      <vt:lpstr>MİLLİ EMLAK MÜD.</vt:lpstr>
      <vt:lpstr>MİLLİ EMLAK MÜD.</vt:lpstr>
      <vt:lpstr>MİLLİ EMLAK MÜD.</vt:lpstr>
      <vt:lpstr>MİLLİ EMLAK MÜD.</vt:lpstr>
      <vt:lpstr>MİLLİ EMLAK MÜD.</vt:lpstr>
      <vt:lpstr>MİLLİ EMLAK MÜD.</vt:lpstr>
      <vt:lpstr>MİLLİ EMLAK MÜD.</vt:lpstr>
      <vt:lpstr>MİLLİ EMLAK MÜD.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Mehmet Artık</dc:creator>
  <cp:lastModifiedBy>Cengiz Sezgin</cp:lastModifiedBy>
  <cp:revision>109</cp:revision>
  <cp:lastPrinted>2023-06-22T08:04:32Z</cp:lastPrinted>
  <dcterms:created xsi:type="dcterms:W3CDTF">2022-12-07T09:06:59Z</dcterms:created>
  <dcterms:modified xsi:type="dcterms:W3CDTF">2023-10-09T12:50:42Z</dcterms:modified>
</cp:coreProperties>
</file>