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5" r:id="rId6"/>
    <p:sldId id="268" r:id="rId7"/>
    <p:sldId id="272" r:id="rId8"/>
    <p:sldId id="266" r:id="rId9"/>
    <p:sldId id="274" r:id="rId10"/>
    <p:sldId id="284" r:id="rId11"/>
    <p:sldId id="297" r:id="rId12"/>
    <p:sldId id="286" r:id="rId13"/>
    <p:sldId id="287" r:id="rId14"/>
    <p:sldId id="298" r:id="rId15"/>
    <p:sldId id="290" r:id="rId16"/>
    <p:sldId id="291" r:id="rId17"/>
    <p:sldId id="292" r:id="rId18"/>
    <p:sldId id="289" r:id="rId19"/>
    <p:sldId id="296" r:id="rId20"/>
    <p:sldId id="294" r:id="rId21"/>
    <p:sldId id="295" r:id="rId22"/>
    <p:sldId id="293" r:id="rId23"/>
    <p:sldId id="275"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3D1EAB50-F852-4754-90B3-3DE1EF2BABBD}" type="datetimeFigureOut">
              <a:rPr lang="tr-TR" smtClean="0"/>
              <a:t>22.08.2024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6A005C-11ED-43F2-A2B6-F6F153CA2959}" type="slidenum">
              <a:rPr lang="tr-TR" smtClean="0"/>
              <a:t>‹#›</a:t>
            </a:fld>
            <a:endParaRPr lang="tr-TR"/>
          </a:p>
        </p:txBody>
      </p:sp>
    </p:spTree>
    <p:extLst>
      <p:ext uri="{BB962C8B-B14F-4D97-AF65-F5344CB8AC3E}">
        <p14:creationId xmlns:p14="http://schemas.microsoft.com/office/powerpoint/2010/main" val="4196810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D1EAB50-F852-4754-90B3-3DE1EF2BABBD}" type="datetimeFigureOut">
              <a:rPr lang="tr-TR" smtClean="0"/>
              <a:t>22.08.2024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6A005C-11ED-43F2-A2B6-F6F153CA2959}" type="slidenum">
              <a:rPr lang="tr-TR" smtClean="0"/>
              <a:t>‹#›</a:t>
            </a:fld>
            <a:endParaRPr lang="tr-TR"/>
          </a:p>
        </p:txBody>
      </p:sp>
    </p:spTree>
    <p:extLst>
      <p:ext uri="{BB962C8B-B14F-4D97-AF65-F5344CB8AC3E}">
        <p14:creationId xmlns:p14="http://schemas.microsoft.com/office/powerpoint/2010/main" val="3836582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D1EAB50-F852-4754-90B3-3DE1EF2BABBD}" type="datetimeFigureOut">
              <a:rPr lang="tr-TR" smtClean="0"/>
              <a:t>22.08.2024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6A005C-11ED-43F2-A2B6-F6F153CA2959}" type="slidenum">
              <a:rPr lang="tr-TR" smtClean="0"/>
              <a:t>‹#›</a:t>
            </a:fld>
            <a:endParaRPr lang="tr-TR"/>
          </a:p>
        </p:txBody>
      </p:sp>
    </p:spTree>
    <p:extLst>
      <p:ext uri="{BB962C8B-B14F-4D97-AF65-F5344CB8AC3E}">
        <p14:creationId xmlns:p14="http://schemas.microsoft.com/office/powerpoint/2010/main" val="232650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D1EAB50-F852-4754-90B3-3DE1EF2BABBD}" type="datetimeFigureOut">
              <a:rPr lang="tr-TR" smtClean="0"/>
              <a:t>22.08.2024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6A005C-11ED-43F2-A2B6-F6F153CA2959}" type="slidenum">
              <a:rPr lang="tr-TR" smtClean="0"/>
              <a:t>‹#›</a:t>
            </a:fld>
            <a:endParaRPr lang="tr-TR"/>
          </a:p>
        </p:txBody>
      </p:sp>
    </p:spTree>
    <p:extLst>
      <p:ext uri="{BB962C8B-B14F-4D97-AF65-F5344CB8AC3E}">
        <p14:creationId xmlns:p14="http://schemas.microsoft.com/office/powerpoint/2010/main" val="227015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3D1EAB50-F852-4754-90B3-3DE1EF2BABBD}" type="datetimeFigureOut">
              <a:rPr lang="tr-TR" smtClean="0"/>
              <a:t>22.08.2024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6A005C-11ED-43F2-A2B6-F6F153CA2959}" type="slidenum">
              <a:rPr lang="tr-TR" smtClean="0"/>
              <a:t>‹#›</a:t>
            </a:fld>
            <a:endParaRPr lang="tr-TR"/>
          </a:p>
        </p:txBody>
      </p:sp>
    </p:spTree>
    <p:extLst>
      <p:ext uri="{BB962C8B-B14F-4D97-AF65-F5344CB8AC3E}">
        <p14:creationId xmlns:p14="http://schemas.microsoft.com/office/powerpoint/2010/main" val="225413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D1EAB50-F852-4754-90B3-3DE1EF2BABBD}" type="datetimeFigureOut">
              <a:rPr lang="tr-TR" smtClean="0"/>
              <a:t>22.08.2024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36A005C-11ED-43F2-A2B6-F6F153CA2959}" type="slidenum">
              <a:rPr lang="tr-TR" smtClean="0"/>
              <a:t>‹#›</a:t>
            </a:fld>
            <a:endParaRPr lang="tr-TR"/>
          </a:p>
        </p:txBody>
      </p:sp>
    </p:spTree>
    <p:extLst>
      <p:ext uri="{BB962C8B-B14F-4D97-AF65-F5344CB8AC3E}">
        <p14:creationId xmlns:p14="http://schemas.microsoft.com/office/powerpoint/2010/main" val="628518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D1EAB50-F852-4754-90B3-3DE1EF2BABBD}" type="datetimeFigureOut">
              <a:rPr lang="tr-TR" smtClean="0"/>
              <a:t>22.08.2024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36A005C-11ED-43F2-A2B6-F6F153CA2959}" type="slidenum">
              <a:rPr lang="tr-TR" smtClean="0"/>
              <a:t>‹#›</a:t>
            </a:fld>
            <a:endParaRPr lang="tr-TR"/>
          </a:p>
        </p:txBody>
      </p:sp>
    </p:spTree>
    <p:extLst>
      <p:ext uri="{BB962C8B-B14F-4D97-AF65-F5344CB8AC3E}">
        <p14:creationId xmlns:p14="http://schemas.microsoft.com/office/powerpoint/2010/main" val="3640856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D1EAB50-F852-4754-90B3-3DE1EF2BABBD}" type="datetimeFigureOut">
              <a:rPr lang="tr-TR" smtClean="0"/>
              <a:t>22.08.2024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36A005C-11ED-43F2-A2B6-F6F153CA2959}" type="slidenum">
              <a:rPr lang="tr-TR" smtClean="0"/>
              <a:t>‹#›</a:t>
            </a:fld>
            <a:endParaRPr lang="tr-TR"/>
          </a:p>
        </p:txBody>
      </p:sp>
    </p:spTree>
    <p:extLst>
      <p:ext uri="{BB962C8B-B14F-4D97-AF65-F5344CB8AC3E}">
        <p14:creationId xmlns:p14="http://schemas.microsoft.com/office/powerpoint/2010/main" val="19429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D1EAB50-F852-4754-90B3-3DE1EF2BABBD}" type="datetimeFigureOut">
              <a:rPr lang="tr-TR" smtClean="0"/>
              <a:t>22.08.2024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36A005C-11ED-43F2-A2B6-F6F153CA2959}" type="slidenum">
              <a:rPr lang="tr-TR" smtClean="0"/>
              <a:t>‹#›</a:t>
            </a:fld>
            <a:endParaRPr lang="tr-TR"/>
          </a:p>
        </p:txBody>
      </p:sp>
    </p:spTree>
    <p:extLst>
      <p:ext uri="{BB962C8B-B14F-4D97-AF65-F5344CB8AC3E}">
        <p14:creationId xmlns:p14="http://schemas.microsoft.com/office/powerpoint/2010/main" val="58645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D1EAB50-F852-4754-90B3-3DE1EF2BABBD}" type="datetimeFigureOut">
              <a:rPr lang="tr-TR" smtClean="0"/>
              <a:t>22.08.2024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36A005C-11ED-43F2-A2B6-F6F153CA2959}" type="slidenum">
              <a:rPr lang="tr-TR" smtClean="0"/>
              <a:t>‹#›</a:t>
            </a:fld>
            <a:endParaRPr lang="tr-TR"/>
          </a:p>
        </p:txBody>
      </p:sp>
    </p:spTree>
    <p:extLst>
      <p:ext uri="{BB962C8B-B14F-4D97-AF65-F5344CB8AC3E}">
        <p14:creationId xmlns:p14="http://schemas.microsoft.com/office/powerpoint/2010/main" val="2429399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D1EAB50-F852-4754-90B3-3DE1EF2BABBD}" type="datetimeFigureOut">
              <a:rPr lang="tr-TR" smtClean="0"/>
              <a:t>22.08.2024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36A005C-11ED-43F2-A2B6-F6F153CA2959}" type="slidenum">
              <a:rPr lang="tr-TR" smtClean="0"/>
              <a:t>‹#›</a:t>
            </a:fld>
            <a:endParaRPr lang="tr-TR"/>
          </a:p>
        </p:txBody>
      </p:sp>
    </p:spTree>
    <p:extLst>
      <p:ext uri="{BB962C8B-B14F-4D97-AF65-F5344CB8AC3E}">
        <p14:creationId xmlns:p14="http://schemas.microsoft.com/office/powerpoint/2010/main" val="990440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t="-39000" b="-39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EAB50-F852-4754-90B3-3DE1EF2BABBD}" type="datetimeFigureOut">
              <a:rPr lang="tr-TR" smtClean="0"/>
              <a:t>22.08.2024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A005C-11ED-43F2-A2B6-F6F153CA2959}" type="slidenum">
              <a:rPr lang="tr-TR" smtClean="0"/>
              <a:t>‹#›</a:t>
            </a:fld>
            <a:endParaRPr lang="tr-TR"/>
          </a:p>
        </p:txBody>
      </p:sp>
    </p:spTree>
    <p:extLst>
      <p:ext uri="{BB962C8B-B14F-4D97-AF65-F5344CB8AC3E}">
        <p14:creationId xmlns:p14="http://schemas.microsoft.com/office/powerpoint/2010/main" val="3748271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birimfiyat.net/y.26.005-304-42-5-x-42-5-cm-veya-45-x-45-cm-anma-ebatlarinda-her-turlu-desen-ve-yuzey-ozelliginde-i.kalite-beyaz-seramik-yer-karolari-ile-3-mm-derz-aralikli-doseme-kaplamasi-yapilmasi-karo-yapistiricisi-il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1.wdp"/><Relationship Id="rId10" Type="http://schemas.openxmlformats.org/officeDocument/2006/relationships/image" Target="../media/image20.jpg"/><Relationship Id="rId4" Type="http://schemas.openxmlformats.org/officeDocument/2006/relationships/image" Target="../media/image17.png"/><Relationship Id="rId9"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4.wdp"/><Relationship Id="rId4" Type="http://schemas.openxmlformats.org/officeDocument/2006/relationships/image" Target="../media/image22.png"/><Relationship Id="rId9"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1422725" y="276532"/>
            <a:ext cx="8911687" cy="1664412"/>
          </a:xfrm>
        </p:spPr>
        <p:txBody>
          <a:bodyPr>
            <a:noAutofit/>
          </a:bodyPr>
          <a:lstStyle/>
          <a:p>
            <a:pPr algn="ctr"/>
            <a:r>
              <a:rPr lang="tr-TR" sz="3600" b="1" dirty="0">
                <a:solidFill>
                  <a:srgbClr val="1F497D">
                    <a:lumMod val="60000"/>
                    <a:lumOff val="40000"/>
                  </a:srgbClr>
                </a:solidFill>
                <a:latin typeface="Times New Roman" panose="02020603050405020304" pitchFamily="18" charset="0"/>
                <a:ea typeface="+mn-ea"/>
                <a:cs typeface="Times New Roman" panose="02020603050405020304" pitchFamily="18" charset="0"/>
              </a:rPr>
              <a:t>T.C.</a:t>
            </a:r>
            <a:br>
              <a:rPr lang="tr-TR" sz="3600" b="1" dirty="0">
                <a:solidFill>
                  <a:srgbClr val="1F497D">
                    <a:lumMod val="60000"/>
                    <a:lumOff val="40000"/>
                  </a:srgbClr>
                </a:solidFill>
                <a:latin typeface="Times New Roman" panose="02020603050405020304" pitchFamily="18" charset="0"/>
                <a:ea typeface="+mn-ea"/>
                <a:cs typeface="Times New Roman" panose="02020603050405020304" pitchFamily="18" charset="0"/>
              </a:rPr>
            </a:br>
            <a:r>
              <a:rPr lang="tr-TR" sz="3600" b="1" dirty="0">
                <a:solidFill>
                  <a:srgbClr val="1F497D">
                    <a:lumMod val="60000"/>
                    <a:lumOff val="40000"/>
                  </a:srgbClr>
                </a:solidFill>
                <a:latin typeface="Times New Roman" panose="02020603050405020304" pitchFamily="18" charset="0"/>
                <a:ea typeface="+mn-ea"/>
                <a:cs typeface="Times New Roman" panose="02020603050405020304" pitchFamily="18" charset="0"/>
              </a:rPr>
              <a:t>MANİSA VALİLİĞİ</a:t>
            </a:r>
            <a:br>
              <a:rPr lang="tr-TR" sz="3600" b="1" dirty="0">
                <a:solidFill>
                  <a:srgbClr val="1F497D">
                    <a:lumMod val="60000"/>
                    <a:lumOff val="40000"/>
                  </a:srgbClr>
                </a:solidFill>
                <a:latin typeface="Times New Roman" panose="02020603050405020304" pitchFamily="18" charset="0"/>
                <a:ea typeface="+mn-ea"/>
                <a:cs typeface="Times New Roman" panose="02020603050405020304" pitchFamily="18" charset="0"/>
              </a:rPr>
            </a:br>
            <a:r>
              <a:rPr lang="tr-TR" sz="3600" b="1" dirty="0">
                <a:solidFill>
                  <a:srgbClr val="1F497D">
                    <a:lumMod val="60000"/>
                    <a:lumOff val="40000"/>
                  </a:srgbClr>
                </a:solidFill>
                <a:latin typeface="Times New Roman" panose="02020603050405020304" pitchFamily="18" charset="0"/>
                <a:ea typeface="+mn-ea"/>
                <a:cs typeface="Times New Roman" panose="02020603050405020304" pitchFamily="18" charset="0"/>
              </a:rPr>
              <a:t>Çevre, Şehircilik ve İklim Değişikliği İl Müdürlüğü</a:t>
            </a:r>
          </a:p>
        </p:txBody>
      </p:sp>
      <p:sp>
        <p:nvSpPr>
          <p:cNvPr id="7" name="İçerik Yer Tutucusu 6"/>
          <p:cNvSpPr>
            <a:spLocks noGrp="1"/>
          </p:cNvSpPr>
          <p:nvPr>
            <p:ph idx="1"/>
          </p:nvPr>
        </p:nvSpPr>
        <p:spPr>
          <a:xfrm>
            <a:off x="1306724" y="2315804"/>
            <a:ext cx="9143691" cy="3777622"/>
          </a:xfrm>
        </p:spPr>
        <p:txBody>
          <a:bodyPr>
            <a:normAutofit/>
          </a:bodyPr>
          <a:lstStyle/>
          <a:p>
            <a:pPr marL="0" indent="0" algn="ctr">
              <a:buNone/>
            </a:pPr>
            <a:endParaRPr lang="tr-TR" sz="4000" b="1" i="1" dirty="0" smtClean="0">
              <a:solidFill>
                <a:srgbClr val="00B0F0"/>
              </a:solidFill>
              <a:latin typeface="Times New Roman" panose="02020603050405020304" pitchFamily="18" charset="0"/>
              <a:cs typeface="Times New Roman" panose="02020603050405020304" pitchFamily="18" charset="0"/>
            </a:endParaRPr>
          </a:p>
          <a:p>
            <a:pPr marL="0" indent="0" algn="ctr">
              <a:buNone/>
              <a:defRPr/>
            </a:pPr>
            <a:r>
              <a:rPr lang="tr-TR" sz="4000" b="1" i="1" dirty="0" smtClean="0">
                <a:solidFill>
                  <a:srgbClr val="1F497D">
                    <a:lumMod val="60000"/>
                    <a:lumOff val="40000"/>
                  </a:srgbClr>
                </a:solidFill>
                <a:latin typeface="Times New Roman" panose="02020603050405020304" pitchFamily="18" charset="0"/>
                <a:cs typeface="Times New Roman" panose="02020603050405020304" pitchFamily="18" charset="0"/>
              </a:rPr>
              <a:t>YAPI DENETİM UYGULAMALARINDA YAPI MALZEMELERİ KONTROLÜ</a:t>
            </a:r>
            <a:endParaRPr lang="tr-TR" sz="1200" b="1" i="1" dirty="0" smtClean="0">
              <a:solidFill>
                <a:srgbClr val="1F497D">
                  <a:lumMod val="60000"/>
                  <a:lumOff val="40000"/>
                </a:srgbClr>
              </a:solidFill>
              <a:latin typeface="Times New Roman" panose="02020603050405020304" pitchFamily="18" charset="0"/>
              <a:cs typeface="Times New Roman" panose="02020603050405020304" pitchFamily="18" charset="0"/>
            </a:endParaRPr>
          </a:p>
          <a:p>
            <a:pPr marL="0" indent="0" algn="ctr">
              <a:buNone/>
              <a:defRPr/>
            </a:pPr>
            <a:endParaRPr lang="tr-TR" sz="1200" b="1" i="1" dirty="0">
              <a:solidFill>
                <a:srgbClr val="1F497D">
                  <a:lumMod val="60000"/>
                  <a:lumOff val="40000"/>
                </a:srgbClr>
              </a:solidFill>
              <a:latin typeface="Times New Roman" panose="02020603050405020304" pitchFamily="18" charset="0"/>
              <a:cs typeface="Times New Roman" panose="02020603050405020304" pitchFamily="18" charset="0"/>
            </a:endParaRPr>
          </a:p>
          <a:p>
            <a:pPr marL="0" indent="0" algn="ctr">
              <a:buNone/>
              <a:defRPr/>
            </a:pPr>
            <a:r>
              <a:rPr lang="tr-TR" sz="2400" b="1" dirty="0" smtClean="0">
                <a:solidFill>
                  <a:srgbClr val="1F497D">
                    <a:lumMod val="60000"/>
                    <a:lumOff val="40000"/>
                  </a:srgbClr>
                </a:solidFill>
                <a:latin typeface="Times New Roman" panose="02020603050405020304" pitchFamily="18" charset="0"/>
                <a:cs typeface="Times New Roman" panose="02020603050405020304" pitchFamily="18" charset="0"/>
              </a:rPr>
              <a:t>2024</a:t>
            </a:r>
            <a:endParaRPr lang="tr-TR" sz="2400" b="1" dirty="0">
              <a:solidFill>
                <a:srgbClr val="1F497D">
                  <a:lumMod val="60000"/>
                  <a:lumOff val="40000"/>
                </a:srgbClr>
              </a:solidFill>
              <a:latin typeface="Times New Roman" panose="02020603050405020304" pitchFamily="18" charset="0"/>
              <a:cs typeface="Times New Roman" panose="02020603050405020304" pitchFamily="18" charset="0"/>
            </a:endParaRPr>
          </a:p>
          <a:p>
            <a:pPr marL="0" indent="0" algn="ctr">
              <a:buNone/>
              <a:defRPr/>
            </a:pPr>
            <a:endParaRPr lang="tr-TR" sz="1600" b="1" dirty="0">
              <a:solidFill>
                <a:srgbClr val="1F497D">
                  <a:lumMod val="60000"/>
                  <a:lumOff val="40000"/>
                </a:srgbClr>
              </a:solidFill>
              <a:latin typeface="Times New Roman" panose="02020603050405020304" pitchFamily="18" charset="0"/>
              <a:cs typeface="Times New Roman" panose="02020603050405020304" pitchFamily="18" charset="0"/>
            </a:endParaRPr>
          </a:p>
          <a:p>
            <a:pPr marL="0" indent="0" algn="ctr">
              <a:buNone/>
              <a:defRPr/>
            </a:pPr>
            <a:r>
              <a:rPr lang="tr-TR" sz="1600" b="1" dirty="0" smtClean="0">
                <a:solidFill>
                  <a:srgbClr val="1F497D">
                    <a:lumMod val="60000"/>
                    <a:lumOff val="40000"/>
                  </a:srgbClr>
                </a:solidFill>
                <a:latin typeface="Times New Roman" panose="02020603050405020304" pitchFamily="18" charset="0"/>
                <a:cs typeface="Times New Roman" panose="02020603050405020304" pitchFamily="18" charset="0"/>
              </a:rPr>
              <a:t>   Piyasa </a:t>
            </a:r>
            <a:r>
              <a:rPr lang="tr-TR" sz="1600" b="1" dirty="0">
                <a:solidFill>
                  <a:srgbClr val="1F497D">
                    <a:lumMod val="60000"/>
                    <a:lumOff val="40000"/>
                  </a:srgbClr>
                </a:solidFill>
                <a:latin typeface="Times New Roman" panose="02020603050405020304" pitchFamily="18" charset="0"/>
                <a:cs typeface="Times New Roman" panose="02020603050405020304" pitchFamily="18" charset="0"/>
              </a:rPr>
              <a:t>Gözetimi ve Denetimi Ulusal Eylem Planı (2024-2025)</a:t>
            </a:r>
          </a:p>
        </p:txBody>
      </p:sp>
      <p:pic>
        <p:nvPicPr>
          <p:cNvPr id="5" name="Picture 1" descr="VALİLİ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5719" y="38108"/>
            <a:ext cx="1019648" cy="9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08" y="38108"/>
            <a:ext cx="994617" cy="991312"/>
          </a:xfrm>
          <a:prstGeom prst="rect">
            <a:avLst/>
          </a:prstGeom>
        </p:spPr>
      </p:pic>
      <p:sp>
        <p:nvSpPr>
          <p:cNvPr id="9" name="Unvan 5"/>
          <p:cNvSpPr txBox="1">
            <a:spLocks/>
          </p:cNvSpPr>
          <p:nvPr/>
        </p:nvSpPr>
        <p:spPr>
          <a:xfrm>
            <a:off x="1977183" y="6105229"/>
            <a:ext cx="7802770" cy="3748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1800" b="1" dirty="0">
              <a:solidFill>
                <a:srgbClr val="00B0F0"/>
              </a:solidFill>
              <a:latin typeface="Comic Sans MS" panose="030F0702030302020204" pitchFamily="66" charset="0"/>
            </a:endParaRPr>
          </a:p>
        </p:txBody>
      </p:sp>
      <p:sp>
        <p:nvSpPr>
          <p:cNvPr id="10" name="Altbilgi Yer Tutucusu 1"/>
          <p:cNvSpPr txBox="1">
            <a:spLocks/>
          </p:cNvSpPr>
          <p:nvPr/>
        </p:nvSpPr>
        <p:spPr>
          <a:xfrm>
            <a:off x="3616946" y="6492875"/>
            <a:ext cx="468052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b="1" i="1" dirty="0">
                <a:solidFill>
                  <a:srgbClr val="1F497D">
                    <a:lumMod val="60000"/>
                    <a:lumOff val="40000"/>
                  </a:srgbClr>
                </a:solidFill>
                <a:latin typeface="Times New Roman" panose="02020603050405020304" pitchFamily="18" charset="0"/>
                <a:cs typeface="Times New Roman" panose="02020603050405020304" pitchFamily="18" charset="0"/>
              </a:rPr>
              <a:t>Manisa Çevre, Şehircilik ve İklim Değişikliği İl Müdürlüğü</a:t>
            </a:r>
          </a:p>
        </p:txBody>
      </p:sp>
    </p:spTree>
    <p:extLst>
      <p:ext uri="{BB962C8B-B14F-4D97-AF65-F5344CB8AC3E}">
        <p14:creationId xmlns:p14="http://schemas.microsoft.com/office/powerpoint/2010/main" val="2580923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VALİLİ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5719" y="38108"/>
            <a:ext cx="1019648" cy="9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08" y="38108"/>
            <a:ext cx="994617" cy="991312"/>
          </a:xfrm>
          <a:prstGeom prst="rect">
            <a:avLst/>
          </a:prstGeom>
        </p:spPr>
      </p:pic>
      <p:sp>
        <p:nvSpPr>
          <p:cNvPr id="6" name="Altbilgi Yer Tutucusu 1"/>
          <p:cNvSpPr txBox="1">
            <a:spLocks/>
          </p:cNvSpPr>
          <p:nvPr/>
        </p:nvSpPr>
        <p:spPr>
          <a:xfrm>
            <a:off x="4151784" y="6538914"/>
            <a:ext cx="468052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b="1" i="1" dirty="0">
                <a:solidFill>
                  <a:srgbClr val="1F497D">
                    <a:lumMod val="60000"/>
                    <a:lumOff val="40000"/>
                  </a:srgbClr>
                </a:solidFill>
                <a:latin typeface="Times New Roman" panose="02020603050405020304" pitchFamily="18" charset="0"/>
                <a:cs typeface="Times New Roman" panose="02020603050405020304" pitchFamily="18" charset="0"/>
              </a:rPr>
              <a:t>Manisa Çevre, Şehircilik ve İklim Değişikliği İl Müdürlüğü</a:t>
            </a:r>
          </a:p>
        </p:txBody>
      </p:sp>
      <p:sp>
        <p:nvSpPr>
          <p:cNvPr id="8" name="Serbest Form 7"/>
          <p:cNvSpPr/>
          <p:nvPr/>
        </p:nvSpPr>
        <p:spPr>
          <a:xfrm>
            <a:off x="2722733" y="242245"/>
            <a:ext cx="7016489" cy="620398"/>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3600" dirty="0" smtClean="0"/>
              <a:t>HAZIR BETON</a:t>
            </a:r>
            <a:endParaRPr lang="tr-TR" sz="3600" kern="1200" dirty="0"/>
          </a:p>
        </p:txBody>
      </p:sp>
      <p:sp>
        <p:nvSpPr>
          <p:cNvPr id="11" name="Serbest Form 10"/>
          <p:cNvSpPr/>
          <p:nvPr/>
        </p:nvSpPr>
        <p:spPr>
          <a:xfrm>
            <a:off x="353684" y="1078302"/>
            <a:ext cx="11455878" cy="1286416"/>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r>
              <a:rPr lang="tr-TR" sz="1600" dirty="0" smtClean="0"/>
              <a:t>S1 </a:t>
            </a:r>
            <a:r>
              <a:rPr lang="tr-TR" sz="1600" dirty="0"/>
              <a:t>ila S5 Çökme (</a:t>
            </a:r>
            <a:r>
              <a:rPr lang="tr-TR" sz="1600" dirty="0" err="1" smtClean="0"/>
              <a:t>slump</a:t>
            </a:r>
            <a:r>
              <a:rPr lang="tr-TR" sz="1600" dirty="0"/>
              <a:t>) ile ifade edilen kıvam </a:t>
            </a:r>
            <a:r>
              <a:rPr lang="tr-TR" sz="1600" dirty="0" smtClean="0"/>
              <a:t>sınıfları. Çökme (</a:t>
            </a:r>
            <a:r>
              <a:rPr lang="tr-TR" sz="1600" dirty="0" err="1" smtClean="0"/>
              <a:t>Slump</a:t>
            </a:r>
            <a:r>
              <a:rPr lang="tr-TR" sz="1600" dirty="0" smtClean="0"/>
              <a:t>) tepsisinde yaptığı çökme miktarına göre ifade edilir.</a:t>
            </a:r>
            <a:endParaRPr lang="tr-TR" sz="1600" dirty="0"/>
          </a:p>
          <a:p>
            <a:r>
              <a:rPr lang="tr-TR" sz="1600" dirty="0"/>
              <a:t>C0 ila C4 Sıkıştırılabilme derecesi ile ifade edilen kıvam </a:t>
            </a:r>
            <a:r>
              <a:rPr lang="tr-TR" sz="1600" dirty="0" smtClean="0"/>
              <a:t>sınıfları. </a:t>
            </a:r>
            <a:r>
              <a:rPr lang="tr-TR" sz="1600" dirty="0" err="1"/>
              <a:t>Waltz</a:t>
            </a:r>
            <a:r>
              <a:rPr lang="tr-TR" sz="1600" dirty="0"/>
              <a:t> </a:t>
            </a:r>
            <a:r>
              <a:rPr lang="tr-TR" sz="1600" dirty="0" smtClean="0"/>
              <a:t>Kabı(20x20x40) kullanılarak</a:t>
            </a:r>
            <a:r>
              <a:rPr lang="tr-TR" dirty="0"/>
              <a:t> </a:t>
            </a:r>
            <a:r>
              <a:rPr lang="tr-TR" sz="1600" dirty="0"/>
              <a:t>sıkıştırılabilme </a:t>
            </a:r>
            <a:r>
              <a:rPr lang="tr-TR" sz="1600" dirty="0" smtClean="0"/>
              <a:t>derecesi </a:t>
            </a:r>
            <a:r>
              <a:rPr lang="tr-TR" sz="1600" dirty="0"/>
              <a:t>ölçümü </a:t>
            </a:r>
            <a:r>
              <a:rPr lang="tr-TR" sz="1600" dirty="0" smtClean="0"/>
              <a:t>yapılır</a:t>
            </a:r>
            <a:r>
              <a:rPr lang="tr-TR" sz="1600" dirty="0"/>
              <a:t>. </a:t>
            </a:r>
            <a:endParaRPr lang="tr-TR" sz="1600" dirty="0" smtClean="0"/>
          </a:p>
          <a:p>
            <a:r>
              <a:rPr lang="tr-TR" sz="1600" dirty="0" smtClean="0"/>
              <a:t>F1 </a:t>
            </a:r>
            <a:r>
              <a:rPr lang="tr-TR" sz="1600" dirty="0"/>
              <a:t>ila F6 Yayılma çapı ile ifade edilen kıvam </a:t>
            </a:r>
            <a:r>
              <a:rPr lang="tr-TR" sz="1600" dirty="0" smtClean="0"/>
              <a:t>sınıfları, Yayılma tablasının üzerine konulan malzemenin çevrilmesi ile yaptığı yayılımdır.</a:t>
            </a:r>
            <a:endParaRPr lang="tr-TR" sz="1600" dirty="0"/>
          </a:p>
          <a:p>
            <a:r>
              <a:rPr lang="tr-TR" sz="1600" dirty="0"/>
              <a:t>SF1 ila SF3 Çökme-yayılma ile ifade edilen kıvam </a:t>
            </a:r>
            <a:r>
              <a:rPr lang="tr-TR" sz="1600" dirty="0" smtClean="0"/>
              <a:t>sınıfları, hem </a:t>
            </a:r>
            <a:r>
              <a:rPr lang="tr-TR" sz="1600" dirty="0" err="1" smtClean="0"/>
              <a:t>slump</a:t>
            </a:r>
            <a:r>
              <a:rPr lang="tr-TR" sz="1600" dirty="0" smtClean="0"/>
              <a:t> hem yayılma sonucunda elde edilen sonuca göre bulunur.</a:t>
            </a:r>
            <a:endParaRPr lang="tr-TR" sz="1600" dirty="0"/>
          </a:p>
        </p:txBody>
      </p:sp>
      <p:sp>
        <p:nvSpPr>
          <p:cNvPr id="14" name="Serbest Form 13"/>
          <p:cNvSpPr/>
          <p:nvPr/>
        </p:nvSpPr>
        <p:spPr>
          <a:xfrm>
            <a:off x="353684" y="2461763"/>
            <a:ext cx="11455877" cy="1301766"/>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r>
              <a:rPr lang="tr-TR" dirty="0" smtClean="0"/>
              <a:t>Soğuk </a:t>
            </a:r>
            <a:r>
              <a:rPr lang="tr-TR" dirty="0"/>
              <a:t>havalar için </a:t>
            </a:r>
            <a:r>
              <a:rPr lang="tr-TR" dirty="0" smtClean="0"/>
              <a:t>kullanılan suya </a:t>
            </a:r>
            <a:r>
              <a:rPr lang="tr-TR" dirty="0" err="1" smtClean="0"/>
              <a:t>antifiriz</a:t>
            </a:r>
            <a:r>
              <a:rPr lang="tr-TR" dirty="0" smtClean="0"/>
              <a:t> ilave etmek </a:t>
            </a:r>
            <a:r>
              <a:rPr lang="tr-TR" dirty="0"/>
              <a:t>döküm sırasında donmayı engeller, fakat </a:t>
            </a:r>
            <a:r>
              <a:rPr lang="tr-TR" dirty="0" smtClean="0"/>
              <a:t>ürün dondan </a:t>
            </a:r>
            <a:r>
              <a:rPr lang="tr-TR" dirty="0"/>
              <a:t>korunmadığı </a:t>
            </a:r>
            <a:r>
              <a:rPr lang="tr-TR" dirty="0" smtClean="0"/>
              <a:t>müddetçe koruyuculuğu yoktur. Üst </a:t>
            </a:r>
            <a:r>
              <a:rPr lang="tr-TR" dirty="0"/>
              <a:t>üste 3 gün don derecesi gösteren hava şartlarında kalan </a:t>
            </a:r>
            <a:r>
              <a:rPr lang="tr-TR" dirty="0" smtClean="0"/>
              <a:t>beton, </a:t>
            </a:r>
            <a:r>
              <a:rPr lang="tr-TR" dirty="0"/>
              <a:t>donma çözünme sırasında </a:t>
            </a:r>
            <a:r>
              <a:rPr lang="tr-TR" dirty="0" err="1"/>
              <a:t>antifirizli</a:t>
            </a:r>
            <a:r>
              <a:rPr lang="tr-TR" dirty="0"/>
              <a:t> özelliğini kaybeder ve </a:t>
            </a:r>
            <a:r>
              <a:rPr lang="tr-TR" dirty="0" smtClean="0"/>
              <a:t>çimentonun su ve diğer bileşenlerle yaptığı reaksiyon </a:t>
            </a:r>
            <a:r>
              <a:rPr lang="tr-TR" dirty="0"/>
              <a:t>durur</a:t>
            </a:r>
            <a:r>
              <a:rPr lang="tr-TR" dirty="0" smtClean="0"/>
              <a:t>. Sıcak havalarda buharlaşma sonucu kaybolan su çimentonun yaptığı reaksiyonların durmasına ve dayanım azalmasına neden olur.</a:t>
            </a:r>
            <a:endParaRPr lang="tr-TR" dirty="0"/>
          </a:p>
        </p:txBody>
      </p:sp>
      <p:sp>
        <p:nvSpPr>
          <p:cNvPr id="15" name="Serbest Form 14"/>
          <p:cNvSpPr/>
          <p:nvPr/>
        </p:nvSpPr>
        <p:spPr>
          <a:xfrm>
            <a:off x="353684" y="3860574"/>
            <a:ext cx="11455877" cy="2781766"/>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r>
              <a:rPr lang="tr-TR" dirty="0" smtClean="0"/>
              <a:t>Hazır betonun </a:t>
            </a:r>
            <a:r>
              <a:rPr lang="tr-TR" dirty="0"/>
              <a:t>çevresel etki sınıflarına göre talebinde </a:t>
            </a:r>
            <a:r>
              <a:rPr lang="tr-TR" dirty="0" smtClean="0"/>
              <a:t>riske göre beton talep edilmelidir:</a:t>
            </a:r>
            <a:endParaRPr lang="tr-TR" dirty="0"/>
          </a:p>
          <a:p>
            <a:r>
              <a:rPr lang="tr-TR" dirty="0" smtClean="0"/>
              <a:t>- X0 </a:t>
            </a:r>
            <a:r>
              <a:rPr lang="tr-TR" dirty="0"/>
              <a:t>Korozyon veya zararlı etki tehlikesi olmayan etki </a:t>
            </a:r>
            <a:r>
              <a:rPr lang="tr-TR" dirty="0" smtClean="0"/>
              <a:t>sınıfları (</a:t>
            </a:r>
            <a:r>
              <a:rPr lang="tr-TR" dirty="0" err="1" smtClean="0"/>
              <a:t>Donatısız</a:t>
            </a:r>
            <a:r>
              <a:rPr lang="tr-TR" dirty="0" smtClean="0"/>
              <a:t> betonlar, dolgu, </a:t>
            </a:r>
            <a:r>
              <a:rPr lang="tr-TR" dirty="0" err="1" smtClean="0"/>
              <a:t>subasman</a:t>
            </a:r>
            <a:r>
              <a:rPr lang="tr-TR" dirty="0" smtClean="0"/>
              <a:t> </a:t>
            </a:r>
            <a:r>
              <a:rPr lang="tr-TR" dirty="0" err="1" smtClean="0"/>
              <a:t>vb</a:t>
            </a:r>
            <a:r>
              <a:rPr lang="tr-TR" dirty="0" smtClean="0"/>
              <a:t> yerler için) </a:t>
            </a:r>
            <a:endParaRPr lang="tr-TR" dirty="0"/>
          </a:p>
          <a:p>
            <a:r>
              <a:rPr lang="tr-TR" dirty="0" smtClean="0"/>
              <a:t>- XC1 </a:t>
            </a:r>
            <a:r>
              <a:rPr lang="tr-TR" dirty="0"/>
              <a:t>ila XC4 </a:t>
            </a:r>
            <a:r>
              <a:rPr lang="tr-TR" dirty="0" err="1" smtClean="0"/>
              <a:t>Karbonatlaşma</a:t>
            </a:r>
            <a:r>
              <a:rPr lang="tr-TR" dirty="0" smtClean="0"/>
              <a:t> sebepli </a:t>
            </a:r>
            <a:r>
              <a:rPr lang="tr-TR" dirty="0"/>
              <a:t>korozyon tehlikesi </a:t>
            </a:r>
            <a:r>
              <a:rPr lang="tr-TR" dirty="0" smtClean="0"/>
              <a:t>olan (yapıda oluşması muhtemel rutubete göre etki artar)</a:t>
            </a:r>
            <a:endParaRPr lang="tr-TR" dirty="0"/>
          </a:p>
          <a:p>
            <a:r>
              <a:rPr lang="tr-TR" dirty="0" smtClean="0"/>
              <a:t>- XD1 </a:t>
            </a:r>
            <a:r>
              <a:rPr lang="tr-TR" dirty="0"/>
              <a:t>ila XD3 Deniz suyu </a:t>
            </a:r>
            <a:r>
              <a:rPr lang="tr-TR" dirty="0" smtClean="0"/>
              <a:t>harici </a:t>
            </a:r>
            <a:r>
              <a:rPr lang="tr-TR" dirty="0"/>
              <a:t>klorürlerin sebep olduğu korozyon tehlikesi </a:t>
            </a:r>
            <a:r>
              <a:rPr lang="tr-TR" dirty="0" smtClean="0"/>
              <a:t>olan(Buz çözücü, temizlik kimyasalı </a:t>
            </a:r>
            <a:r>
              <a:rPr lang="tr-TR" dirty="0" err="1" smtClean="0"/>
              <a:t>vb</a:t>
            </a:r>
            <a:r>
              <a:rPr lang="tr-TR" dirty="0" smtClean="0"/>
              <a:t> kimyasala maruz kalma ihtimale göre tehlike artar)</a:t>
            </a:r>
            <a:endParaRPr lang="tr-TR" dirty="0"/>
          </a:p>
          <a:p>
            <a:r>
              <a:rPr lang="tr-TR" dirty="0"/>
              <a:t>XS1 ila XS3 Deniz suyundaki klorürlerin sebep olduğu korozyon tehlikesi olan etki </a:t>
            </a:r>
            <a:r>
              <a:rPr lang="tr-TR" dirty="0" smtClean="0"/>
              <a:t>sınıfları.(İlimizde ihtiyaç yoktur)</a:t>
            </a:r>
            <a:endParaRPr lang="tr-TR" dirty="0"/>
          </a:p>
          <a:p>
            <a:r>
              <a:rPr lang="tr-TR" dirty="0"/>
              <a:t>XF1 ila XF4 Zararlı donma çözülme tehlikesi olan etki </a:t>
            </a:r>
            <a:r>
              <a:rPr lang="tr-TR" dirty="0" smtClean="0"/>
              <a:t>sınıfları (Buz çözücü etkisine maruz kalma ihtimali olan)</a:t>
            </a:r>
            <a:endParaRPr lang="tr-TR" dirty="0"/>
          </a:p>
          <a:p>
            <a:r>
              <a:rPr lang="tr-TR" dirty="0"/>
              <a:t>XA1 ila XA3 Zararlı kimyasal etki tehlikesi olan etki sınıfları </a:t>
            </a:r>
            <a:r>
              <a:rPr lang="tr-TR" dirty="0" smtClean="0"/>
              <a:t>(</a:t>
            </a:r>
            <a:r>
              <a:rPr lang="tr-TR" dirty="0" err="1" smtClean="0"/>
              <a:t>Atıksu</a:t>
            </a:r>
            <a:r>
              <a:rPr lang="tr-TR" dirty="0" smtClean="0"/>
              <a:t> arıtma, rögar, hayvan besleme </a:t>
            </a:r>
            <a:r>
              <a:rPr lang="tr-TR" dirty="0" err="1" smtClean="0"/>
              <a:t>vb</a:t>
            </a:r>
            <a:r>
              <a:rPr lang="tr-TR" dirty="0" smtClean="0"/>
              <a:t> yerlerde)</a:t>
            </a:r>
            <a:endParaRPr lang="tr-TR" dirty="0"/>
          </a:p>
          <a:p>
            <a:r>
              <a:rPr lang="tr-TR" dirty="0" smtClean="0"/>
              <a:t>Beton; donatı çeliği veya gömülü </a:t>
            </a:r>
            <a:r>
              <a:rPr lang="tr-TR" dirty="0"/>
              <a:t>metal </a:t>
            </a:r>
            <a:r>
              <a:rPr lang="tr-TR" dirty="0" smtClean="0"/>
              <a:t>içeren ve risk içeren bir bölümde ise çevresel </a:t>
            </a:r>
            <a:r>
              <a:rPr lang="tr-TR" dirty="0"/>
              <a:t>etki sınıflarından </a:t>
            </a:r>
            <a:r>
              <a:rPr lang="tr-TR" dirty="0" smtClean="0"/>
              <a:t>uygun olan seçilerek Beton üreticisi ile riskin büyüklüğüne göre uygun olan talep edilmelidir.</a:t>
            </a:r>
            <a:endParaRPr lang="tr-TR" dirty="0"/>
          </a:p>
        </p:txBody>
      </p:sp>
    </p:spTree>
    <p:extLst>
      <p:ext uri="{BB962C8B-B14F-4D97-AF65-F5344CB8AC3E}">
        <p14:creationId xmlns:p14="http://schemas.microsoft.com/office/powerpoint/2010/main" val="140432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VALİLİ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5719" y="38108"/>
            <a:ext cx="1019648" cy="9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08" y="38108"/>
            <a:ext cx="994617" cy="991312"/>
          </a:xfrm>
          <a:prstGeom prst="rect">
            <a:avLst/>
          </a:prstGeom>
        </p:spPr>
      </p:pic>
      <p:sp>
        <p:nvSpPr>
          <p:cNvPr id="6" name="Altbilgi Yer Tutucusu 1"/>
          <p:cNvSpPr txBox="1">
            <a:spLocks/>
          </p:cNvSpPr>
          <p:nvPr/>
        </p:nvSpPr>
        <p:spPr>
          <a:xfrm>
            <a:off x="4151784" y="6538914"/>
            <a:ext cx="468052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b="1" i="1" dirty="0">
                <a:solidFill>
                  <a:srgbClr val="1F497D">
                    <a:lumMod val="60000"/>
                    <a:lumOff val="40000"/>
                  </a:srgbClr>
                </a:solidFill>
                <a:latin typeface="Times New Roman" panose="02020603050405020304" pitchFamily="18" charset="0"/>
                <a:cs typeface="Times New Roman" panose="02020603050405020304" pitchFamily="18" charset="0"/>
              </a:rPr>
              <a:t>Manisa Çevre, Şehircilik ve İklim Değişikliği İl Müdürlüğü</a:t>
            </a:r>
          </a:p>
        </p:txBody>
      </p:sp>
      <p:sp>
        <p:nvSpPr>
          <p:cNvPr id="8" name="Serbest Form 7"/>
          <p:cNvSpPr/>
          <p:nvPr/>
        </p:nvSpPr>
        <p:spPr>
          <a:xfrm>
            <a:off x="2722733" y="242245"/>
            <a:ext cx="7016489" cy="620398"/>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3600" dirty="0" smtClean="0"/>
              <a:t>HAZIR BETON</a:t>
            </a:r>
            <a:endParaRPr lang="tr-TR" sz="3600" kern="1200" dirty="0"/>
          </a:p>
        </p:txBody>
      </p:sp>
      <p:sp>
        <p:nvSpPr>
          <p:cNvPr id="11" name="Serbest Form 10"/>
          <p:cNvSpPr/>
          <p:nvPr/>
        </p:nvSpPr>
        <p:spPr>
          <a:xfrm>
            <a:off x="353682" y="1029420"/>
            <a:ext cx="11455878" cy="965215"/>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r>
              <a:rPr lang="tr-TR" sz="2000" dirty="0" smtClean="0"/>
              <a:t>Sahada Hazır Betona Yapılan İlaveler Mutlaka Beton Üreticisinin Kalite Sorumlusunca Yapılmalıdır.</a:t>
            </a:r>
          </a:p>
          <a:p>
            <a:r>
              <a:rPr lang="tr-TR" sz="2000" dirty="0" smtClean="0"/>
              <a:t>Hazır Beton üretimi için, TS EN 206 standardında beton dizaynı için önerilerde bulunmaktadır.</a:t>
            </a:r>
          </a:p>
          <a:p>
            <a:r>
              <a:rPr lang="tr-TR" sz="2000" dirty="0" smtClean="0"/>
              <a:t>XC3 dayanıklılık sınıfı C30/37 olan hazır betonun 280 kg çimento ve %55 su/çimento içereceği öngörülmüştür.</a:t>
            </a:r>
            <a:endParaRPr lang="tr-TR" sz="2000" dirty="0"/>
          </a:p>
        </p:txBody>
      </p:sp>
      <p:sp>
        <p:nvSpPr>
          <p:cNvPr id="14" name="Serbest Form 13"/>
          <p:cNvSpPr/>
          <p:nvPr/>
        </p:nvSpPr>
        <p:spPr>
          <a:xfrm>
            <a:off x="353680" y="2053425"/>
            <a:ext cx="11542146" cy="1301766"/>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r>
              <a:rPr lang="tr-TR" sz="2000" dirty="0" smtClean="0"/>
              <a:t>Bir beton trans mikseri için yaklaşık 12 m</a:t>
            </a:r>
            <a:r>
              <a:rPr lang="tr-TR" sz="2000" baseline="30000" dirty="0" smtClean="0"/>
              <a:t>3</a:t>
            </a:r>
            <a:r>
              <a:rPr lang="tr-TR" sz="2000" dirty="0" smtClean="0"/>
              <a:t> C30/37 hazır beton üretiminde 3360 kg çimento ve 1850 litre su kullanılır. Bu oranı yakalamak ve aşağı çekmek için konsantre beton katkıları kullanılmaktadır. Katkıdaki konsantrasyon oranına göre şantiye ortamında 5 litre konsantre katkı 1/5 oranında su ile seyreltildiğinde oluşan 30 litrelik karışım; kendi hacminin yaklaşık 5 katı, kısaca 150 litre su ilave edilmiş etkisi göstermektedir.</a:t>
            </a:r>
            <a:endParaRPr lang="tr-TR" sz="1600" dirty="0"/>
          </a:p>
        </p:txBody>
      </p:sp>
      <p:sp>
        <p:nvSpPr>
          <p:cNvPr id="9" name="Serbest Form 8"/>
          <p:cNvSpPr/>
          <p:nvPr/>
        </p:nvSpPr>
        <p:spPr>
          <a:xfrm>
            <a:off x="353680" y="3404231"/>
            <a:ext cx="11455877" cy="1197526"/>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r>
              <a:rPr lang="tr-TR" sz="2000" dirty="0" smtClean="0"/>
              <a:t>Kimi </a:t>
            </a:r>
            <a:r>
              <a:rPr lang="tr-TR" sz="2000" dirty="0" err="1" smtClean="0"/>
              <a:t>transmikserlerde</a:t>
            </a:r>
            <a:r>
              <a:rPr lang="tr-TR" sz="2000" dirty="0" smtClean="0"/>
              <a:t> yaklaşık 250 litre su deposu bulunmakta ve içinde kullanılan katkıyı seyreltme ve oluğu yıkama amaçlı su bulundurulmaktadır. Bu suyun, taşıma halinde veya ilk üretimde agreganın ısınmasıyla buharlaşan su yerine takviye yapılması, kimyasal katkının seyreltilmesi gibi nedenlerle kullanımı, mutlaka beton firmasının kalite kontrol teknik elemanı nezaretinde olmalı ve yapılan işlem irsaliyeye işlenmelidir.</a:t>
            </a:r>
            <a:endParaRPr lang="tr-TR" sz="2000" dirty="0"/>
          </a:p>
        </p:txBody>
      </p:sp>
      <p:sp>
        <p:nvSpPr>
          <p:cNvPr id="10" name="Serbest Form 9"/>
          <p:cNvSpPr/>
          <p:nvPr/>
        </p:nvSpPr>
        <p:spPr>
          <a:xfrm>
            <a:off x="353680" y="4650797"/>
            <a:ext cx="11455877" cy="1966696"/>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r>
              <a:rPr lang="tr-TR" sz="2000" dirty="0" smtClean="0"/>
              <a:t>Betonun basınç dayanım düşük olma nedenleri;</a:t>
            </a:r>
          </a:p>
          <a:p>
            <a:r>
              <a:rPr lang="tr-TR" sz="2000" dirty="0" smtClean="0"/>
              <a:t>-Santrale geri dönen </a:t>
            </a:r>
            <a:r>
              <a:rPr lang="tr-TR" sz="2000" dirty="0" err="1" smtClean="0"/>
              <a:t>transmikserin</a:t>
            </a:r>
            <a:r>
              <a:rPr lang="tr-TR" sz="2000" dirty="0" smtClean="0"/>
              <a:t> kazanının düzgün yıkanmaması ya da yıkanınca içinden atılamayan sudan, </a:t>
            </a:r>
          </a:p>
          <a:p>
            <a:r>
              <a:rPr lang="tr-TR" sz="2000" dirty="0" smtClean="0"/>
              <a:t>-Üretim sırasında kullanılan agreganın yağmur altında kalarak içinde fazla su tutmuş olmasından</a:t>
            </a:r>
          </a:p>
          <a:p>
            <a:r>
              <a:rPr lang="tr-TR" sz="2000" dirty="0" smtClean="0"/>
              <a:t>-Agreganın güneş altında kalarak aşırı ısınması sonucu eklenen suyun buharlaşmasından</a:t>
            </a:r>
          </a:p>
          <a:p>
            <a:r>
              <a:rPr lang="tr-TR" sz="2000" dirty="0" smtClean="0"/>
              <a:t>-</a:t>
            </a:r>
            <a:r>
              <a:rPr lang="tr-TR" sz="2000" dirty="0" err="1" smtClean="0"/>
              <a:t>Transmikser</a:t>
            </a:r>
            <a:r>
              <a:rPr lang="tr-TR" sz="2000" dirty="0" smtClean="0"/>
              <a:t> su deposundaki bütün suyun kalite elemanı olmayanlarca kazana ilavesinden</a:t>
            </a:r>
          </a:p>
          <a:p>
            <a:r>
              <a:rPr lang="tr-TR" sz="2000" dirty="0" smtClean="0"/>
              <a:t>-Üretim sırasında çimentonun beton üreticisi tarafından az eklenmesinden kaynaklanmaktadır.</a:t>
            </a:r>
            <a:endParaRPr lang="tr-TR" sz="2000" dirty="0"/>
          </a:p>
        </p:txBody>
      </p:sp>
    </p:spTree>
    <p:extLst>
      <p:ext uri="{BB962C8B-B14F-4D97-AF65-F5344CB8AC3E}">
        <p14:creationId xmlns:p14="http://schemas.microsoft.com/office/powerpoint/2010/main" val="315453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VALİLİ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5719" y="38108"/>
            <a:ext cx="1019648" cy="9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08" y="38108"/>
            <a:ext cx="994617" cy="991312"/>
          </a:xfrm>
          <a:prstGeom prst="rect">
            <a:avLst/>
          </a:prstGeom>
        </p:spPr>
      </p:pic>
      <p:sp>
        <p:nvSpPr>
          <p:cNvPr id="6" name="Altbilgi Yer Tutucusu 1"/>
          <p:cNvSpPr txBox="1">
            <a:spLocks/>
          </p:cNvSpPr>
          <p:nvPr/>
        </p:nvSpPr>
        <p:spPr>
          <a:xfrm>
            <a:off x="4151784" y="6538914"/>
            <a:ext cx="468052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b="1" i="1" dirty="0">
                <a:solidFill>
                  <a:srgbClr val="1F497D">
                    <a:lumMod val="60000"/>
                    <a:lumOff val="40000"/>
                  </a:srgbClr>
                </a:solidFill>
                <a:latin typeface="Times New Roman" panose="02020603050405020304" pitchFamily="18" charset="0"/>
                <a:cs typeface="Times New Roman" panose="02020603050405020304" pitchFamily="18" charset="0"/>
              </a:rPr>
              <a:t>Manisa Çevre, Şehircilik ve İklim Değişikliği İl Müdürlüğü</a:t>
            </a:r>
          </a:p>
        </p:txBody>
      </p:sp>
      <p:sp>
        <p:nvSpPr>
          <p:cNvPr id="8" name="Serbest Form 7"/>
          <p:cNvSpPr/>
          <p:nvPr/>
        </p:nvSpPr>
        <p:spPr>
          <a:xfrm>
            <a:off x="2722733" y="242245"/>
            <a:ext cx="7016489" cy="620398"/>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3600" dirty="0" smtClean="0"/>
              <a:t>BETONARME ÇELİĞİ</a:t>
            </a:r>
            <a:endParaRPr lang="tr-TR" sz="3600" kern="1200" dirty="0"/>
          </a:p>
        </p:txBody>
      </p:sp>
      <p:sp>
        <p:nvSpPr>
          <p:cNvPr id="11" name="Serbest Form 10"/>
          <p:cNvSpPr/>
          <p:nvPr/>
        </p:nvSpPr>
        <p:spPr>
          <a:xfrm>
            <a:off x="289489" y="1039670"/>
            <a:ext cx="11455878" cy="2047363"/>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r>
              <a:rPr lang="tr-TR" sz="2400" dirty="0"/>
              <a:t>Yönetmelik dayanım sınıfı olarak B420C ve B500C çeliğin kullanılmasına olanak tanımaktadır. S420 çeliğin; “çekme dayanımı/akma dayanımı” oranının 1.35 değerinden küçük olması (</a:t>
            </a:r>
            <a:r>
              <a:rPr lang="tr-TR" sz="2400" dirty="0" err="1"/>
              <a:t>Rm</a:t>
            </a:r>
            <a:r>
              <a:rPr lang="tr-TR" sz="2400" dirty="0"/>
              <a:t>/Re&lt;1.35) ve eşdeğer karbon oranının %0.55’i geçmemesi koşulu ile kullanımına da izin vermektedir.</a:t>
            </a:r>
          </a:p>
          <a:p>
            <a:r>
              <a:rPr lang="tr-TR" sz="2400" dirty="0"/>
              <a:t>B420C çelik için nervür tipine göre sol kenarda kalan düz tire işaretleme aranmalıdır</a:t>
            </a:r>
            <a:r>
              <a:rPr lang="tr-TR" sz="2400" dirty="0" smtClean="0"/>
              <a:t>.</a:t>
            </a:r>
            <a:endParaRPr lang="tr-TR" sz="2000" dirty="0"/>
          </a:p>
        </p:txBody>
      </p:sp>
      <p:pic>
        <p:nvPicPr>
          <p:cNvPr id="9" name="Resim 8"/>
          <p:cNvPicPr/>
          <p:nvPr/>
        </p:nvPicPr>
        <p:blipFill>
          <a:blip r:embed="rId4">
            <a:extLst>
              <a:ext uri="{28A0092B-C50C-407E-A947-70E740481C1C}">
                <a14:useLocalDpi xmlns:a14="http://schemas.microsoft.com/office/drawing/2010/main" val="0"/>
              </a:ext>
            </a:extLst>
          </a:blip>
          <a:stretch>
            <a:fillRect/>
          </a:stretch>
        </p:blipFill>
        <p:spPr>
          <a:xfrm>
            <a:off x="1712846" y="3199482"/>
            <a:ext cx="8609163" cy="3383179"/>
          </a:xfrm>
          <a:prstGeom prst="rect">
            <a:avLst/>
          </a:prstGeom>
        </p:spPr>
      </p:pic>
    </p:spTree>
    <p:extLst>
      <p:ext uri="{BB962C8B-B14F-4D97-AF65-F5344CB8AC3E}">
        <p14:creationId xmlns:p14="http://schemas.microsoft.com/office/powerpoint/2010/main" val="254164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VALİLİ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5719" y="38108"/>
            <a:ext cx="1019648" cy="9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08" y="38108"/>
            <a:ext cx="994617" cy="991312"/>
          </a:xfrm>
          <a:prstGeom prst="rect">
            <a:avLst/>
          </a:prstGeom>
        </p:spPr>
      </p:pic>
      <p:sp>
        <p:nvSpPr>
          <p:cNvPr id="6" name="Altbilgi Yer Tutucusu 1"/>
          <p:cNvSpPr txBox="1">
            <a:spLocks/>
          </p:cNvSpPr>
          <p:nvPr/>
        </p:nvSpPr>
        <p:spPr>
          <a:xfrm>
            <a:off x="4151784" y="6538914"/>
            <a:ext cx="468052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b="1" i="1" dirty="0">
                <a:solidFill>
                  <a:srgbClr val="1F497D">
                    <a:lumMod val="60000"/>
                    <a:lumOff val="40000"/>
                  </a:srgbClr>
                </a:solidFill>
                <a:latin typeface="Times New Roman" panose="02020603050405020304" pitchFamily="18" charset="0"/>
                <a:cs typeface="Times New Roman" panose="02020603050405020304" pitchFamily="18" charset="0"/>
              </a:rPr>
              <a:t>Manisa Çevre, Şehircilik ve İklim Değişikliği İl Müdürlüğü</a:t>
            </a:r>
          </a:p>
        </p:txBody>
      </p:sp>
      <p:sp>
        <p:nvSpPr>
          <p:cNvPr id="8" name="Serbest Form 7"/>
          <p:cNvSpPr/>
          <p:nvPr/>
        </p:nvSpPr>
        <p:spPr>
          <a:xfrm>
            <a:off x="2592394" y="121475"/>
            <a:ext cx="7016489" cy="620398"/>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3600" dirty="0" smtClean="0"/>
              <a:t>BETONARME ÇELİĞİ</a:t>
            </a:r>
            <a:endParaRPr lang="tr-TR" sz="3600" kern="1200" dirty="0"/>
          </a:p>
        </p:txBody>
      </p:sp>
      <p:sp>
        <p:nvSpPr>
          <p:cNvPr id="11" name="Serbest Form 10"/>
          <p:cNvSpPr/>
          <p:nvPr/>
        </p:nvSpPr>
        <p:spPr>
          <a:xfrm>
            <a:off x="326135" y="4462988"/>
            <a:ext cx="11549006" cy="2153563"/>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r>
              <a:rPr lang="tr-TR" dirty="0"/>
              <a:t>Donatıların </a:t>
            </a:r>
            <a:r>
              <a:rPr lang="tr-TR" dirty="0" smtClean="0"/>
              <a:t>şantiyeye </a:t>
            </a:r>
            <a:r>
              <a:rPr lang="tr-TR" dirty="0"/>
              <a:t>nakli sırasında bükülerek (orta kısmından </a:t>
            </a:r>
            <a:r>
              <a:rPr lang="tr-TR" dirty="0" smtClean="0"/>
              <a:t>firkete biçiminde katlanarak) getirildiği durumlarda, </a:t>
            </a:r>
            <a:r>
              <a:rPr lang="tr-TR" dirty="0"/>
              <a:t>katlanan kısımların </a:t>
            </a:r>
            <a:r>
              <a:rPr lang="tr-TR" dirty="0" smtClean="0"/>
              <a:t>düzeltilmeden, </a:t>
            </a:r>
            <a:r>
              <a:rPr lang="tr-TR" dirty="0"/>
              <a:t>kesilip </a:t>
            </a:r>
            <a:r>
              <a:rPr lang="tr-TR" dirty="0" smtClean="0"/>
              <a:t>uzaklaştırılmadan kullanımına izin verilmemelidir</a:t>
            </a:r>
            <a:r>
              <a:rPr lang="tr-TR" dirty="0"/>
              <a:t>.</a:t>
            </a:r>
          </a:p>
          <a:p>
            <a:r>
              <a:rPr lang="tr-TR" dirty="0"/>
              <a:t>4708 sayılı Yasa kapsamında ruhsatlandırılmış yapılarda kullanılan beton çelik çubuklarla ilgili deneyler, inşaat mahalline getirilen her çap, sınıf ve tipteki partiden TS 708 standardına göre tutanakla alınan numuneler üzerinde </a:t>
            </a:r>
            <a:r>
              <a:rPr lang="tr-TR" dirty="0" smtClean="0"/>
              <a:t>yapılmaktadır</a:t>
            </a:r>
            <a:r>
              <a:rPr lang="tr-TR" dirty="0"/>
              <a:t>.</a:t>
            </a:r>
          </a:p>
          <a:p>
            <a:r>
              <a:rPr lang="tr-TR" dirty="0"/>
              <a:t>İdare </a:t>
            </a:r>
            <a:r>
              <a:rPr lang="tr-TR" dirty="0" smtClean="0"/>
              <a:t>(Belediyeler) yasa </a:t>
            </a:r>
            <a:r>
              <a:rPr lang="tr-TR" dirty="0"/>
              <a:t>kapsamında ruhsatlandırmış olduğu yapıya ait beton çelik çubuk (demir) raporlarında verilen </a:t>
            </a:r>
            <a:r>
              <a:rPr lang="tr-TR" dirty="0" err="1"/>
              <a:t>ihzarat</a:t>
            </a:r>
            <a:r>
              <a:rPr lang="tr-TR" dirty="0"/>
              <a:t> miktarlarını toplayıp, raporların inşaatın tamamında kullanılması gereken beton çelik çubuk (demir) miktarını temsil edip etmediğini </a:t>
            </a:r>
            <a:r>
              <a:rPr lang="tr-TR" dirty="0" smtClean="0"/>
              <a:t>ve beyan edilen deney rapor sayısının nakil edilen demire karşılık geldiğini kontrol edecektir.</a:t>
            </a:r>
            <a:endParaRPr lang="tr-TR" dirty="0"/>
          </a:p>
        </p:txBody>
      </p:sp>
      <p:pic>
        <p:nvPicPr>
          <p:cNvPr id="10" name="Resim 9"/>
          <p:cNvPicPr/>
          <p:nvPr/>
        </p:nvPicPr>
        <p:blipFill>
          <a:blip r:embed="rId4">
            <a:extLst>
              <a:ext uri="{28A0092B-C50C-407E-A947-70E740481C1C}">
                <a14:useLocalDpi xmlns:a14="http://schemas.microsoft.com/office/drawing/2010/main" val="0"/>
              </a:ext>
            </a:extLst>
          </a:blip>
          <a:stretch>
            <a:fillRect/>
          </a:stretch>
        </p:blipFill>
        <p:spPr>
          <a:xfrm>
            <a:off x="1422725" y="777945"/>
            <a:ext cx="6207492" cy="3643478"/>
          </a:xfrm>
          <a:prstGeom prst="rect">
            <a:avLst/>
          </a:prstGeom>
        </p:spPr>
      </p:pic>
      <p:pic>
        <p:nvPicPr>
          <p:cNvPr id="2" name="Resim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7899" y="777945"/>
            <a:ext cx="2388047" cy="3643478"/>
          </a:xfrm>
          <a:prstGeom prst="rect">
            <a:avLst/>
          </a:prstGeom>
        </p:spPr>
      </p:pic>
      <p:cxnSp>
        <p:nvCxnSpPr>
          <p:cNvPr id="9" name="Düz Ok Bağlayıcısı 8"/>
          <p:cNvCxnSpPr/>
          <p:nvPr/>
        </p:nvCxnSpPr>
        <p:spPr>
          <a:xfrm flipH="1" flipV="1">
            <a:off x="9072091" y="2175135"/>
            <a:ext cx="1529773" cy="11805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Düz Ok Bağlayıcısı 11"/>
          <p:cNvCxnSpPr/>
          <p:nvPr/>
        </p:nvCxnSpPr>
        <p:spPr>
          <a:xfrm flipH="1" flipV="1">
            <a:off x="8856937" y="1559786"/>
            <a:ext cx="1658663" cy="4828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Serbest Form 15"/>
          <p:cNvSpPr/>
          <p:nvPr/>
        </p:nvSpPr>
        <p:spPr>
          <a:xfrm>
            <a:off x="10173628" y="1029420"/>
            <a:ext cx="1701513" cy="3301040"/>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dirty="0" smtClean="0"/>
              <a:t>Şantiyeye teslim edilen her çelik bağında G işaretlemesi ile gelen irsaliyenin uyumu, Çelik Sınıfının projeye uygunluğu kontrol edilmelidir</a:t>
            </a:r>
            <a:endParaRPr lang="tr-TR" kern="1200" dirty="0"/>
          </a:p>
        </p:txBody>
      </p:sp>
    </p:spTree>
    <p:extLst>
      <p:ext uri="{BB962C8B-B14F-4D97-AF65-F5344CB8AC3E}">
        <p14:creationId xmlns:p14="http://schemas.microsoft.com/office/powerpoint/2010/main" val="138633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VALİLİ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5719" y="38108"/>
            <a:ext cx="1019648" cy="9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08" y="38108"/>
            <a:ext cx="994617" cy="991312"/>
          </a:xfrm>
          <a:prstGeom prst="rect">
            <a:avLst/>
          </a:prstGeom>
        </p:spPr>
      </p:pic>
      <p:sp>
        <p:nvSpPr>
          <p:cNvPr id="6" name="Altbilgi Yer Tutucusu 1"/>
          <p:cNvSpPr txBox="1">
            <a:spLocks/>
          </p:cNvSpPr>
          <p:nvPr/>
        </p:nvSpPr>
        <p:spPr>
          <a:xfrm>
            <a:off x="4151784" y="6538914"/>
            <a:ext cx="468052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b="1" i="1" dirty="0">
                <a:solidFill>
                  <a:srgbClr val="1F497D">
                    <a:lumMod val="60000"/>
                    <a:lumOff val="40000"/>
                  </a:srgbClr>
                </a:solidFill>
                <a:latin typeface="Times New Roman" panose="02020603050405020304" pitchFamily="18" charset="0"/>
                <a:cs typeface="Times New Roman" panose="02020603050405020304" pitchFamily="18" charset="0"/>
              </a:rPr>
              <a:t>Manisa Çevre, Şehircilik ve İklim Değişikliği İl Müdürlüğü</a:t>
            </a:r>
          </a:p>
        </p:txBody>
      </p:sp>
      <p:sp>
        <p:nvSpPr>
          <p:cNvPr id="8" name="Serbest Form 7"/>
          <p:cNvSpPr/>
          <p:nvPr/>
        </p:nvSpPr>
        <p:spPr>
          <a:xfrm>
            <a:off x="2592394" y="121475"/>
            <a:ext cx="7016489" cy="620398"/>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3600" dirty="0" smtClean="0"/>
              <a:t>BETONARME ÇELİĞİ</a:t>
            </a:r>
            <a:endParaRPr lang="tr-TR" sz="3600" kern="1200" dirty="0"/>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24" y="1423832"/>
            <a:ext cx="7714283" cy="5128409"/>
          </a:xfrm>
          <a:prstGeom prst="rect">
            <a:avLst/>
          </a:prstGeom>
        </p:spPr>
      </p:pic>
      <p:sp>
        <p:nvSpPr>
          <p:cNvPr id="13" name="Serbest Form 12"/>
          <p:cNvSpPr/>
          <p:nvPr/>
        </p:nvSpPr>
        <p:spPr>
          <a:xfrm>
            <a:off x="7909659" y="2018767"/>
            <a:ext cx="3949775" cy="3128264"/>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endParaRPr lang="tr-TR" sz="3600" kern="1200" dirty="0"/>
          </a:p>
        </p:txBody>
      </p:sp>
      <p:cxnSp>
        <p:nvCxnSpPr>
          <p:cNvPr id="19" name="Düz Ok Bağlayıcısı 18"/>
          <p:cNvCxnSpPr/>
          <p:nvPr/>
        </p:nvCxnSpPr>
        <p:spPr>
          <a:xfrm flipH="1">
            <a:off x="3599140" y="3511534"/>
            <a:ext cx="4427260" cy="13777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Düz Ok Bağlayıcısı 21"/>
          <p:cNvCxnSpPr/>
          <p:nvPr/>
        </p:nvCxnSpPr>
        <p:spPr>
          <a:xfrm flipH="1">
            <a:off x="3151574" y="3912226"/>
            <a:ext cx="4868224" cy="9469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9" name="Resim 28"/>
          <p:cNvPicPr>
            <a:picLocks noChangeAspect="1"/>
          </p:cNvPicPr>
          <p:nvPr/>
        </p:nvPicPr>
        <p:blipFill>
          <a:blip r:embed="rId5"/>
          <a:stretch>
            <a:fillRect/>
          </a:stretch>
        </p:blipFill>
        <p:spPr>
          <a:xfrm>
            <a:off x="8766833" y="2154406"/>
            <a:ext cx="749206" cy="2704762"/>
          </a:xfrm>
          <a:prstGeom prst="rect">
            <a:avLst/>
          </a:prstGeom>
        </p:spPr>
      </p:pic>
      <p:cxnSp>
        <p:nvCxnSpPr>
          <p:cNvPr id="30" name="Düz Ok Bağlayıcısı 29"/>
          <p:cNvCxnSpPr/>
          <p:nvPr/>
        </p:nvCxnSpPr>
        <p:spPr>
          <a:xfrm flipH="1">
            <a:off x="1641199" y="2716908"/>
            <a:ext cx="6385201" cy="20954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Düz Ok Bağlayıcısı 31"/>
          <p:cNvCxnSpPr/>
          <p:nvPr/>
        </p:nvCxnSpPr>
        <p:spPr>
          <a:xfrm flipH="1">
            <a:off x="2491214" y="3089429"/>
            <a:ext cx="5535186" cy="17697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6" name="Resim 35"/>
          <p:cNvPicPr>
            <a:picLocks noChangeAspect="1"/>
          </p:cNvPicPr>
          <p:nvPr/>
        </p:nvPicPr>
        <p:blipFill>
          <a:blip r:embed="rId6"/>
          <a:stretch>
            <a:fillRect/>
          </a:stretch>
        </p:blipFill>
        <p:spPr>
          <a:xfrm>
            <a:off x="9500670" y="2541811"/>
            <a:ext cx="2244697" cy="2311111"/>
          </a:xfrm>
          <a:prstGeom prst="rect">
            <a:avLst/>
          </a:prstGeom>
        </p:spPr>
      </p:pic>
      <p:sp>
        <p:nvSpPr>
          <p:cNvPr id="55" name="Serbest Form 54"/>
          <p:cNvSpPr/>
          <p:nvPr/>
        </p:nvSpPr>
        <p:spPr>
          <a:xfrm>
            <a:off x="2159572" y="830835"/>
            <a:ext cx="8371642" cy="494190"/>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3600" dirty="0" smtClean="0"/>
              <a:t>Çelik Çubuk Deneyi Değerlendirilmesi</a:t>
            </a:r>
            <a:endParaRPr lang="tr-TR" sz="3600" kern="1200" dirty="0"/>
          </a:p>
        </p:txBody>
      </p:sp>
      <p:pic>
        <p:nvPicPr>
          <p:cNvPr id="2" name="Resim 1"/>
          <p:cNvPicPr>
            <a:picLocks noChangeAspect="1"/>
          </p:cNvPicPr>
          <p:nvPr/>
        </p:nvPicPr>
        <p:blipFill>
          <a:blip r:embed="rId7"/>
          <a:stretch>
            <a:fillRect/>
          </a:stretch>
        </p:blipFill>
        <p:spPr>
          <a:xfrm>
            <a:off x="8021573" y="2147822"/>
            <a:ext cx="752475" cy="2705100"/>
          </a:xfrm>
          <a:prstGeom prst="rect">
            <a:avLst/>
          </a:prstGeom>
        </p:spPr>
      </p:pic>
      <p:cxnSp>
        <p:nvCxnSpPr>
          <p:cNvPr id="17" name="Düz Ok Bağlayıcısı 16"/>
          <p:cNvCxnSpPr/>
          <p:nvPr/>
        </p:nvCxnSpPr>
        <p:spPr>
          <a:xfrm flipH="1">
            <a:off x="5270542" y="1818461"/>
            <a:ext cx="3062575" cy="7322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Serbest Form 22"/>
          <p:cNvSpPr/>
          <p:nvPr/>
        </p:nvSpPr>
        <p:spPr>
          <a:xfrm>
            <a:off x="8333117" y="1605322"/>
            <a:ext cx="3526317" cy="369433"/>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r>
              <a:rPr lang="tr-TR" sz="1600" dirty="0">
                <a:solidFill>
                  <a:schemeClr val="bg1"/>
                </a:solidFill>
              </a:rPr>
              <a:t>ÜRÜN MİKTARI KONTROL EDİLMELİDİR</a:t>
            </a:r>
          </a:p>
        </p:txBody>
      </p:sp>
    </p:spTree>
    <p:extLst>
      <p:ext uri="{BB962C8B-B14F-4D97-AF65-F5344CB8AC3E}">
        <p14:creationId xmlns:p14="http://schemas.microsoft.com/office/powerpoint/2010/main" val="3497005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VALİLİ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5719" y="38108"/>
            <a:ext cx="1019648" cy="9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08" y="38108"/>
            <a:ext cx="994617" cy="991312"/>
          </a:xfrm>
          <a:prstGeom prst="rect">
            <a:avLst/>
          </a:prstGeom>
        </p:spPr>
      </p:pic>
      <p:sp>
        <p:nvSpPr>
          <p:cNvPr id="6" name="Altbilgi Yer Tutucusu 1"/>
          <p:cNvSpPr txBox="1">
            <a:spLocks/>
          </p:cNvSpPr>
          <p:nvPr/>
        </p:nvSpPr>
        <p:spPr>
          <a:xfrm>
            <a:off x="4151784" y="6538914"/>
            <a:ext cx="468052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b="1" i="1" dirty="0">
                <a:solidFill>
                  <a:srgbClr val="1F497D">
                    <a:lumMod val="60000"/>
                    <a:lumOff val="40000"/>
                  </a:srgbClr>
                </a:solidFill>
                <a:latin typeface="Times New Roman" panose="02020603050405020304" pitchFamily="18" charset="0"/>
                <a:cs typeface="Times New Roman" panose="02020603050405020304" pitchFamily="18" charset="0"/>
              </a:rPr>
              <a:t>Manisa Çevre, Şehircilik ve İklim Değişikliği İl Müdürlüğü</a:t>
            </a:r>
          </a:p>
        </p:txBody>
      </p:sp>
      <p:sp>
        <p:nvSpPr>
          <p:cNvPr id="8" name="Serbest Form 7"/>
          <p:cNvSpPr/>
          <p:nvPr/>
        </p:nvSpPr>
        <p:spPr>
          <a:xfrm>
            <a:off x="1647645" y="242245"/>
            <a:ext cx="8091577" cy="620398"/>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algn="ctr" defTabSz="755650">
              <a:lnSpc>
                <a:spcPct val="90000"/>
              </a:lnSpc>
              <a:spcBef>
                <a:spcPct val="0"/>
              </a:spcBef>
              <a:spcAft>
                <a:spcPct val="35000"/>
              </a:spcAft>
            </a:pPr>
            <a:r>
              <a:rPr lang="tr-TR" sz="3200" dirty="0" smtClean="0"/>
              <a:t>SERAMİK DÖŞEME VE DUVAR KAROLARI</a:t>
            </a:r>
            <a:endParaRPr lang="tr-TR" sz="3200" kern="1200" dirty="0"/>
          </a:p>
        </p:txBody>
      </p:sp>
      <p:sp>
        <p:nvSpPr>
          <p:cNvPr id="14" name="Serbest Form 13"/>
          <p:cNvSpPr/>
          <p:nvPr/>
        </p:nvSpPr>
        <p:spPr>
          <a:xfrm>
            <a:off x="233921" y="1086367"/>
            <a:ext cx="11563203" cy="1688499"/>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r>
              <a:rPr lang="tr-TR" dirty="0"/>
              <a:t>Döşeme kaplamasının yapılacağı mekânın iç veya dış mekan olması, </a:t>
            </a:r>
            <a:r>
              <a:rPr lang="tr-TR" dirty="0" smtClean="0"/>
              <a:t>tercih edilen üründe farklılığa </a:t>
            </a:r>
            <a:r>
              <a:rPr lang="tr-TR" dirty="0"/>
              <a:t>neden </a:t>
            </a:r>
            <a:r>
              <a:rPr lang="tr-TR" dirty="0" smtClean="0"/>
              <a:t>olmaktadır</a:t>
            </a:r>
            <a:r>
              <a:rPr lang="tr-TR" dirty="0"/>
              <a:t>.</a:t>
            </a:r>
          </a:p>
          <a:p>
            <a:r>
              <a:rPr lang="tr-TR" dirty="0" smtClean="0"/>
              <a:t>İç mekanda ıslak alan, iç mekanda kimyasal olarak </a:t>
            </a:r>
            <a:r>
              <a:rPr lang="tr-TR" dirty="0" err="1" smtClean="0"/>
              <a:t>bozunmaya</a:t>
            </a:r>
            <a:r>
              <a:rPr lang="tr-TR" dirty="0" smtClean="0"/>
              <a:t> müsait alan, dış mekanda donma çözünmeye maruz alan, dış mekanda kaymayı engelleyici alan gibi özelliklerine göre uygun ürün talep edilmelidir:</a:t>
            </a:r>
            <a:endParaRPr lang="tr-TR" dirty="0"/>
          </a:p>
          <a:p>
            <a:r>
              <a:rPr lang="tr-TR" dirty="0" smtClean="0"/>
              <a:t>Örnek Poz: </a:t>
            </a:r>
            <a:r>
              <a:rPr lang="tr-TR" dirty="0"/>
              <a:t>15.375.1004 </a:t>
            </a:r>
            <a:r>
              <a:rPr lang="tr-TR" dirty="0" smtClean="0">
                <a:solidFill>
                  <a:srgbClr val="0070C0"/>
                </a:solidFill>
              </a:rPr>
              <a:t>(</a:t>
            </a:r>
            <a:r>
              <a:rPr lang="tr-TR" dirty="0" smtClean="0">
                <a:solidFill>
                  <a:srgbClr val="0070C0"/>
                </a:solidFill>
                <a:hlinkClick r:id="rId4" tooltip="Y.26.005/304"/>
              </a:rPr>
              <a:t>Eski </a:t>
            </a:r>
            <a:r>
              <a:rPr lang="tr-TR" dirty="0">
                <a:solidFill>
                  <a:srgbClr val="0070C0"/>
                </a:solidFill>
                <a:hlinkClick r:id="rId4" tooltip="Y.26.005/304"/>
              </a:rPr>
              <a:t>Poz No : </a:t>
            </a:r>
            <a:r>
              <a:rPr lang="tr-TR" dirty="0" smtClean="0">
                <a:solidFill>
                  <a:srgbClr val="0070C0"/>
                </a:solidFill>
                <a:hlinkClick r:id="rId4" tooltip="Y.26.005/304"/>
              </a:rPr>
              <a:t>Y.26.005/304</a:t>
            </a:r>
            <a:r>
              <a:rPr lang="tr-TR" dirty="0" smtClean="0">
                <a:solidFill>
                  <a:srgbClr val="0070C0"/>
                </a:solidFill>
              </a:rPr>
              <a:t>)</a:t>
            </a:r>
            <a:endParaRPr lang="tr-TR" dirty="0">
              <a:solidFill>
                <a:srgbClr val="0070C0"/>
              </a:solidFill>
            </a:endParaRPr>
          </a:p>
          <a:p>
            <a:r>
              <a:rPr lang="tr-TR" dirty="0" smtClean="0"/>
              <a:t>İmalatın Tarifi</a:t>
            </a:r>
            <a:r>
              <a:rPr lang="tr-TR" dirty="0"/>
              <a:t>: (42,5 x 42,5 cm) veya (45 x 45 cm) anma ebatlarında, her türlü desen ve yüzey özelliğinde, </a:t>
            </a:r>
            <a:r>
              <a:rPr lang="tr-TR" dirty="0" smtClean="0"/>
              <a:t>1.kalite</a:t>
            </a:r>
            <a:r>
              <a:rPr lang="tr-TR" dirty="0"/>
              <a:t>, beyaz seramik yer karoları ile 3 mm derz aralıklı döşeme kaplaması yapılması (karo yapıştırıcısı ile</a:t>
            </a:r>
            <a:r>
              <a:rPr lang="tr-TR" dirty="0" smtClean="0"/>
              <a:t>)</a:t>
            </a:r>
            <a:endParaRPr lang="tr-TR" sz="1600" dirty="0"/>
          </a:p>
        </p:txBody>
      </p:sp>
      <p:sp>
        <p:nvSpPr>
          <p:cNvPr id="15" name="Serbest Form 14"/>
          <p:cNvSpPr/>
          <p:nvPr/>
        </p:nvSpPr>
        <p:spPr>
          <a:xfrm>
            <a:off x="233921" y="4931273"/>
            <a:ext cx="11563203" cy="1496531"/>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r>
              <a:rPr lang="tr-TR" dirty="0" smtClean="0"/>
              <a:t>Görüleceği </a:t>
            </a:r>
            <a:r>
              <a:rPr lang="tr-TR" dirty="0"/>
              <a:t>üzere;</a:t>
            </a:r>
          </a:p>
          <a:p>
            <a:r>
              <a:rPr lang="tr-TR" dirty="0"/>
              <a:t>ÇŞB 10.240.3304 Poz </a:t>
            </a:r>
            <a:r>
              <a:rPr lang="tr-TR" dirty="0" err="1"/>
              <a:t>Nolu</a:t>
            </a:r>
            <a:r>
              <a:rPr lang="tr-TR" dirty="0"/>
              <a:t> Karo </a:t>
            </a:r>
            <a:r>
              <a:rPr lang="tr-TR" dirty="0" smtClean="0"/>
              <a:t>kullanılarak </a:t>
            </a:r>
            <a:r>
              <a:rPr lang="tr-TR" dirty="0"/>
              <a:t>yapılmış imalat tarifinde belirtilen özelliklerine ulaşmak için söz konusu rayicin teknik tarifine gidildiğinde:</a:t>
            </a:r>
          </a:p>
          <a:p>
            <a:r>
              <a:rPr lang="tr-TR" i="1" dirty="0" smtClean="0"/>
              <a:t>HER </a:t>
            </a:r>
            <a:r>
              <a:rPr lang="tr-TR" i="1" dirty="0"/>
              <a:t>TÜRLÜ DESEN VE YÜZEY ÖZELLİĞİNDE, BEYAZ, YER KAROSU (42,5 X 42,5 CM - 45 X 45 CM ANMA EBATLARINDA) Seramik Yer Karoları </a:t>
            </a:r>
            <a:r>
              <a:rPr lang="tr-TR" i="1" dirty="0" smtClean="0"/>
              <a:t>(1.Kalite</a:t>
            </a:r>
            <a:r>
              <a:rPr lang="tr-TR" i="1" dirty="0"/>
              <a:t>) (TS EN 14411 - Kuru preslenmiş seramik karolar-Düşük su emmeli % </a:t>
            </a:r>
            <a:r>
              <a:rPr lang="tr-TR" i="1" dirty="0" smtClean="0"/>
              <a:t>0,5</a:t>
            </a:r>
            <a:endParaRPr lang="tr-TR" dirty="0"/>
          </a:p>
        </p:txBody>
      </p:sp>
      <p:graphicFrame>
        <p:nvGraphicFramePr>
          <p:cNvPr id="2" name="Tablo 1"/>
          <p:cNvGraphicFramePr>
            <a:graphicFrameLocks noGrp="1"/>
          </p:cNvGraphicFramePr>
          <p:nvPr>
            <p:extLst>
              <p:ext uri="{D42A27DB-BD31-4B8C-83A1-F6EECF244321}">
                <p14:modId xmlns:p14="http://schemas.microsoft.com/office/powerpoint/2010/main" val="4197723909"/>
              </p:ext>
            </p:extLst>
          </p:nvPr>
        </p:nvGraphicFramePr>
        <p:xfrm>
          <a:off x="2608290" y="2885976"/>
          <a:ext cx="7130932" cy="1894091"/>
        </p:xfrm>
        <a:graphic>
          <a:graphicData uri="http://schemas.openxmlformats.org/drawingml/2006/table">
            <a:tbl>
              <a:tblPr firstRow="1" firstCol="1" bandRow="1">
                <a:tableStyleId>{5C22544A-7EE6-4342-B048-85BDC9FD1C3A}</a:tableStyleId>
              </a:tblPr>
              <a:tblGrid>
                <a:gridCol w="657832">
                  <a:extLst>
                    <a:ext uri="{9D8B030D-6E8A-4147-A177-3AD203B41FA5}">
                      <a16:colId xmlns:a16="http://schemas.microsoft.com/office/drawing/2014/main" val="213149752"/>
                    </a:ext>
                  </a:extLst>
                </a:gridCol>
                <a:gridCol w="1103242">
                  <a:extLst>
                    <a:ext uri="{9D8B030D-6E8A-4147-A177-3AD203B41FA5}">
                      <a16:colId xmlns:a16="http://schemas.microsoft.com/office/drawing/2014/main" val="2533693947"/>
                    </a:ext>
                  </a:extLst>
                </a:gridCol>
                <a:gridCol w="3975463">
                  <a:extLst>
                    <a:ext uri="{9D8B030D-6E8A-4147-A177-3AD203B41FA5}">
                      <a16:colId xmlns:a16="http://schemas.microsoft.com/office/drawing/2014/main" val="1485894391"/>
                    </a:ext>
                  </a:extLst>
                </a:gridCol>
                <a:gridCol w="680397">
                  <a:extLst>
                    <a:ext uri="{9D8B030D-6E8A-4147-A177-3AD203B41FA5}">
                      <a16:colId xmlns:a16="http://schemas.microsoft.com/office/drawing/2014/main" val="1373940043"/>
                    </a:ext>
                  </a:extLst>
                </a:gridCol>
                <a:gridCol w="713998">
                  <a:extLst>
                    <a:ext uri="{9D8B030D-6E8A-4147-A177-3AD203B41FA5}">
                      <a16:colId xmlns:a16="http://schemas.microsoft.com/office/drawing/2014/main" val="2213057169"/>
                    </a:ext>
                  </a:extLst>
                </a:gridCol>
              </a:tblGrid>
              <a:tr h="215900">
                <a:tc>
                  <a:txBody>
                    <a:bodyPr/>
                    <a:lstStyle/>
                    <a:p>
                      <a:pPr>
                        <a:lnSpc>
                          <a:spcPct val="107000"/>
                        </a:lnSpc>
                        <a:spcAft>
                          <a:spcPts val="0"/>
                        </a:spcAft>
                      </a:pPr>
                      <a:r>
                        <a:rPr lang="tr-TR" sz="1000" dirty="0">
                          <a:effectLst/>
                        </a:rPr>
                        <a:t>Kitap</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a:effectLst/>
                        </a:rPr>
                        <a:t>Poz No</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a:effectLst/>
                        </a:rPr>
                        <a:t>Tanımı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a:effectLst/>
                        </a:rPr>
                        <a:t>Birimi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a:effectLst/>
                        </a:rPr>
                        <a:t>Miktarı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7028476"/>
                  </a:ext>
                </a:extLst>
              </a:tr>
              <a:tr h="199646">
                <a:tc>
                  <a:txBody>
                    <a:bodyPr/>
                    <a:lstStyle/>
                    <a:p>
                      <a:endParaRPr lang="tr-TR" sz="1000" dirty="0">
                        <a:effectLst/>
                        <a:latin typeface="Calibri" panose="020F0502020204030204" pitchFamily="34" charset="0"/>
                        <a:cs typeface="Times New Roman" panose="02020603050405020304" pitchFamily="18" charset="0"/>
                      </a:endParaRPr>
                    </a:p>
                  </a:txBody>
                  <a:tcPr marL="68580" marR="68580" marT="0" marB="0"/>
                </a:tc>
                <a:tc>
                  <a:txBody>
                    <a:bodyPr/>
                    <a:lstStyle/>
                    <a:p>
                      <a:endParaRPr lang="tr-TR" sz="10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dirty="0">
                          <a:effectLst/>
                        </a:rPr>
                        <a:t>Malzeme:</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tr-TR" sz="1000">
                        <a:effectLst/>
                        <a:latin typeface="Calibri" panose="020F0502020204030204" pitchFamily="34" charset="0"/>
                        <a:cs typeface="Times New Roman" panose="02020603050405020304" pitchFamily="18" charset="0"/>
                      </a:endParaRPr>
                    </a:p>
                  </a:txBody>
                  <a:tcPr marL="68580" marR="68580" marT="0" marB="0"/>
                </a:tc>
                <a:tc>
                  <a:txBody>
                    <a:bodyPr/>
                    <a:lstStyle/>
                    <a:p>
                      <a:endParaRPr lang="tr-TR" sz="10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6613863"/>
                  </a:ext>
                </a:extLst>
              </a:tr>
              <a:tr h="337069">
                <a:tc>
                  <a:txBody>
                    <a:bodyPr/>
                    <a:lstStyle/>
                    <a:p>
                      <a:pPr>
                        <a:lnSpc>
                          <a:spcPct val="107000"/>
                        </a:lnSpc>
                        <a:spcAft>
                          <a:spcPts val="0"/>
                        </a:spcAft>
                      </a:pPr>
                      <a:r>
                        <a:rPr lang="tr-TR" sz="1000">
                          <a:effectLst/>
                        </a:rPr>
                        <a:t>ÇŞB</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dirty="0">
                          <a:effectLst/>
                        </a:rPr>
                        <a:t>10.240.3304</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dirty="0">
                          <a:effectLst/>
                        </a:rPr>
                        <a:t>Her türlü desen ve yüzey özelliğinde, beyaz, yer karosu (42,5 x 42,5 cm - 45 x 45 cm anma ebatlarında)</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dirty="0">
                          <a:effectLst/>
                        </a:rPr>
                        <a:t>M2</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a:effectLst/>
                        </a:rPr>
                        <a:t>1,06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6813109"/>
                  </a:ext>
                </a:extLst>
              </a:tr>
              <a:tr h="0">
                <a:tc>
                  <a:txBody>
                    <a:bodyPr/>
                    <a:lstStyle/>
                    <a:p>
                      <a:pPr>
                        <a:lnSpc>
                          <a:spcPct val="107000"/>
                        </a:lnSpc>
                        <a:spcAft>
                          <a:spcPts val="0"/>
                        </a:spcAft>
                      </a:pPr>
                      <a:r>
                        <a:rPr lang="tr-TR" sz="1000">
                          <a:effectLst/>
                        </a:rPr>
                        <a:t>ÇŞB</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a:effectLst/>
                        </a:rPr>
                        <a:t>10.300.2203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dirty="0">
                          <a:effectLst/>
                        </a:rPr>
                        <a:t>Çimento esaslı, yüksek performanslı, kayma özelliği azaltılmış, açık bekletme süresi uzatılmış karo yapıştırıcı </a:t>
                      </a:r>
                      <a:r>
                        <a:rPr lang="tr-TR" sz="1000" dirty="0" smtClean="0">
                          <a:effectLst/>
                        </a:rPr>
                        <a:t>(TS EN </a:t>
                      </a:r>
                      <a:r>
                        <a:rPr lang="tr-TR" sz="1000" dirty="0">
                          <a:effectLst/>
                        </a:rPr>
                        <a:t>12004 - c2te)</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a:effectLst/>
                        </a:rPr>
                        <a:t>KG</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0571278"/>
                  </a:ext>
                </a:extLst>
              </a:tr>
              <a:tr h="0">
                <a:tc>
                  <a:txBody>
                    <a:bodyPr/>
                    <a:lstStyle/>
                    <a:p>
                      <a:pPr>
                        <a:lnSpc>
                          <a:spcPct val="107000"/>
                        </a:lnSpc>
                        <a:spcAft>
                          <a:spcPts val="0"/>
                        </a:spcAft>
                      </a:pPr>
                      <a:r>
                        <a:rPr lang="tr-TR" sz="1000">
                          <a:effectLst/>
                        </a:rPr>
                        <a:t>ÇŞB</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a:effectLst/>
                        </a:rPr>
                        <a:t>10.300.2231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dirty="0">
                          <a:effectLst/>
                        </a:rPr>
                        <a:t>Çimento esaslı, standart performanslı derz dolgusu </a:t>
                      </a:r>
                      <a:r>
                        <a:rPr lang="tr-TR" sz="1000" dirty="0" smtClean="0">
                          <a:effectLst/>
                        </a:rPr>
                        <a:t>(TS EN </a:t>
                      </a:r>
                      <a:r>
                        <a:rPr lang="tr-TR" sz="1000" dirty="0">
                          <a:effectLst/>
                        </a:rPr>
                        <a:t>13888 - cg1)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a:effectLst/>
                        </a:rPr>
                        <a:t>KG</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a:effectLst/>
                        </a:rPr>
                        <a:t>0,4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8922443"/>
                  </a:ext>
                </a:extLst>
              </a:tr>
              <a:tr h="0">
                <a:tc>
                  <a:txBody>
                    <a:bodyPr/>
                    <a:lstStyle/>
                    <a:p>
                      <a:pPr>
                        <a:lnSpc>
                          <a:spcPct val="107000"/>
                        </a:lnSpc>
                        <a:spcAft>
                          <a:spcPts val="0"/>
                        </a:spcAft>
                      </a:pPr>
                      <a:r>
                        <a:rPr lang="tr-TR" sz="1000">
                          <a:effectLst/>
                        </a:rPr>
                        <a:t>ÇŞB</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a:effectLst/>
                        </a:rPr>
                        <a:t>10.130.9991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dirty="0">
                          <a:effectLst/>
                        </a:rPr>
                        <a:t>Su</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a:effectLst/>
                        </a:rPr>
                        <a:t>M3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a:effectLst/>
                        </a:rPr>
                        <a:t>0,002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8459546"/>
                  </a:ext>
                </a:extLst>
              </a:tr>
              <a:tr h="0">
                <a:tc>
                  <a:txBody>
                    <a:bodyPr/>
                    <a:lstStyle/>
                    <a:p>
                      <a:endParaRPr lang="tr-TR" sz="1000">
                        <a:effectLst/>
                        <a:latin typeface="Calibri" panose="020F0502020204030204" pitchFamily="34" charset="0"/>
                        <a:cs typeface="Times New Roman" panose="02020603050405020304" pitchFamily="18" charset="0"/>
                      </a:endParaRPr>
                    </a:p>
                  </a:txBody>
                  <a:tcPr marL="68580" marR="68580" marT="0" marB="0"/>
                </a:tc>
                <a:tc>
                  <a:txBody>
                    <a:bodyPr/>
                    <a:lstStyle/>
                    <a:p>
                      <a:endParaRPr lang="tr-TR" sz="10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dirty="0">
                          <a:effectLst/>
                        </a:rPr>
                        <a:t>İşçilik: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tr-TR" sz="1000">
                        <a:effectLst/>
                        <a:latin typeface="Calibri" panose="020F0502020204030204" pitchFamily="34" charset="0"/>
                        <a:cs typeface="Times New Roman" panose="02020603050405020304" pitchFamily="18" charset="0"/>
                      </a:endParaRPr>
                    </a:p>
                  </a:txBody>
                  <a:tcPr marL="68580" marR="68580" marT="0" marB="0"/>
                </a:tc>
                <a:tc>
                  <a:txBody>
                    <a:bodyPr/>
                    <a:lstStyle/>
                    <a:p>
                      <a:endParaRPr lang="tr-TR" sz="10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325008"/>
                  </a:ext>
                </a:extLst>
              </a:tr>
              <a:tr h="0">
                <a:tc>
                  <a:txBody>
                    <a:bodyPr/>
                    <a:lstStyle/>
                    <a:p>
                      <a:pPr>
                        <a:lnSpc>
                          <a:spcPct val="107000"/>
                        </a:lnSpc>
                        <a:spcAft>
                          <a:spcPts val="0"/>
                        </a:spcAft>
                      </a:pPr>
                      <a:r>
                        <a:rPr lang="tr-TR" sz="1000">
                          <a:effectLst/>
                        </a:rPr>
                        <a:t>ÇŞB</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a:effectLst/>
                        </a:rPr>
                        <a:t>10.100.1004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dirty="0">
                          <a:effectLst/>
                        </a:rPr>
                        <a:t>Seramik kaplama ustası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dirty="0">
                          <a:effectLst/>
                        </a:rPr>
                        <a:t>SA</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dirty="0">
                          <a:effectLst/>
                        </a:rPr>
                        <a:t>0,6</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0512054"/>
                  </a:ext>
                </a:extLst>
              </a:tr>
              <a:tr h="0">
                <a:tc>
                  <a:txBody>
                    <a:bodyPr/>
                    <a:lstStyle/>
                    <a:p>
                      <a:pPr>
                        <a:lnSpc>
                          <a:spcPct val="107000"/>
                        </a:lnSpc>
                        <a:spcAft>
                          <a:spcPts val="0"/>
                        </a:spcAft>
                      </a:pPr>
                      <a:r>
                        <a:rPr lang="tr-TR" sz="1000">
                          <a:effectLst/>
                        </a:rPr>
                        <a:t>ÇŞB</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a:effectLst/>
                        </a:rPr>
                        <a:t>10.100.1062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a:effectLst/>
                        </a:rPr>
                        <a:t>Düz işçi (inşaat işçisi)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a:effectLst/>
                        </a:rPr>
                        <a:t>SA</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000" dirty="0">
                          <a:effectLst/>
                        </a:rPr>
                        <a:t>0,5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6011644"/>
                  </a:ext>
                </a:extLst>
              </a:tr>
            </a:tbl>
          </a:graphicData>
        </a:graphic>
      </p:graphicFrame>
    </p:spTree>
    <p:extLst>
      <p:ext uri="{BB962C8B-B14F-4D97-AF65-F5344CB8AC3E}">
        <p14:creationId xmlns:p14="http://schemas.microsoft.com/office/powerpoint/2010/main" val="29739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VALİLİ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5719" y="38108"/>
            <a:ext cx="1019648" cy="9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08" y="38108"/>
            <a:ext cx="994617" cy="991312"/>
          </a:xfrm>
          <a:prstGeom prst="rect">
            <a:avLst/>
          </a:prstGeom>
        </p:spPr>
      </p:pic>
      <p:sp>
        <p:nvSpPr>
          <p:cNvPr id="6" name="Altbilgi Yer Tutucusu 1"/>
          <p:cNvSpPr txBox="1">
            <a:spLocks/>
          </p:cNvSpPr>
          <p:nvPr/>
        </p:nvSpPr>
        <p:spPr>
          <a:xfrm>
            <a:off x="4151784" y="6538914"/>
            <a:ext cx="468052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b="1" i="1" dirty="0">
                <a:solidFill>
                  <a:srgbClr val="1F497D">
                    <a:lumMod val="60000"/>
                    <a:lumOff val="40000"/>
                  </a:srgbClr>
                </a:solidFill>
                <a:latin typeface="Times New Roman" panose="02020603050405020304" pitchFamily="18" charset="0"/>
                <a:cs typeface="Times New Roman" panose="02020603050405020304" pitchFamily="18" charset="0"/>
              </a:rPr>
              <a:t>Manisa Çevre, Şehircilik ve İklim Değişikliği İl Müdürlüğü</a:t>
            </a:r>
          </a:p>
        </p:txBody>
      </p:sp>
      <p:sp>
        <p:nvSpPr>
          <p:cNvPr id="8" name="Serbest Form 7"/>
          <p:cNvSpPr/>
          <p:nvPr/>
        </p:nvSpPr>
        <p:spPr>
          <a:xfrm>
            <a:off x="2194698" y="216959"/>
            <a:ext cx="7905010" cy="620398"/>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algn="ctr" defTabSz="755650">
              <a:lnSpc>
                <a:spcPct val="90000"/>
              </a:lnSpc>
              <a:spcBef>
                <a:spcPct val="0"/>
              </a:spcBef>
              <a:spcAft>
                <a:spcPct val="35000"/>
              </a:spcAft>
            </a:pPr>
            <a:r>
              <a:rPr lang="tr-TR" sz="3600" dirty="0"/>
              <a:t>SERAMİK DÖŞEME VE DUVAR KAROLARI</a:t>
            </a:r>
          </a:p>
        </p:txBody>
      </p:sp>
      <p:sp>
        <p:nvSpPr>
          <p:cNvPr id="11" name="Serbest Form 10"/>
          <p:cNvSpPr/>
          <p:nvPr/>
        </p:nvSpPr>
        <p:spPr>
          <a:xfrm>
            <a:off x="3919778" y="987246"/>
            <a:ext cx="4256556" cy="5422432"/>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r>
              <a:rPr lang="tr-TR" sz="2200" dirty="0" smtClean="0"/>
              <a:t>Buna göre imalatın projesine uygun olması için, ilgili standardı TS EN14411’ in </a:t>
            </a:r>
            <a:r>
              <a:rPr lang="tr-TR" sz="2200" dirty="0"/>
              <a:t>EK ZA kısmında Grup1 %0,5 düşük su emmeli olarak arz edilmiş ürün talep edilmelidir.</a:t>
            </a:r>
          </a:p>
          <a:p>
            <a:r>
              <a:rPr lang="tr-TR" sz="2200" dirty="0" smtClean="0"/>
              <a:t>Grup </a:t>
            </a:r>
            <a:r>
              <a:rPr lang="tr-TR" sz="2200" dirty="0"/>
              <a:t>1 ürün kullanılması gerektiği anlaşılmakta ve bu ürüne dair asgari </a:t>
            </a:r>
            <a:r>
              <a:rPr lang="tr-TR" sz="2200" dirty="0" smtClean="0"/>
              <a:t>özellikler soldaki örnek </a:t>
            </a:r>
            <a:r>
              <a:rPr lang="tr-TR" sz="2200" dirty="0"/>
              <a:t>CE etiketinde beyan edilmektedir.</a:t>
            </a:r>
          </a:p>
          <a:p>
            <a:r>
              <a:rPr lang="tr-TR" sz="2200" dirty="0"/>
              <a:t>Benzer biçimde yangına, yüksek ısıya,  kimyasal reaksiyona maruz kalabilecek mahallerde kullanılacak seramikler için beyan değerlerine göre ürün seçilmelidir</a:t>
            </a:r>
            <a:r>
              <a:rPr lang="tr-TR" sz="2200" dirty="0" smtClean="0"/>
              <a:t>.</a:t>
            </a:r>
            <a:endParaRPr lang="tr-TR" sz="2200" dirty="0"/>
          </a:p>
        </p:txBody>
      </p:sp>
      <p:pic>
        <p:nvPicPr>
          <p:cNvPr id="9" name="Resim 8"/>
          <p:cNvPicPr/>
          <p:nvPr/>
        </p:nvPicPr>
        <p:blipFill>
          <a:blip r:embed="rId4">
            <a:extLst>
              <a:ext uri="{28A0092B-C50C-407E-A947-70E740481C1C}">
                <a14:useLocalDpi xmlns:a14="http://schemas.microsoft.com/office/drawing/2010/main" val="0"/>
              </a:ext>
            </a:extLst>
          </a:blip>
          <a:stretch>
            <a:fillRect/>
          </a:stretch>
        </p:blipFill>
        <p:spPr>
          <a:xfrm>
            <a:off x="258792" y="1105449"/>
            <a:ext cx="3597215" cy="5191834"/>
          </a:xfrm>
          <a:prstGeom prst="rect">
            <a:avLst/>
          </a:prstGeom>
        </p:spPr>
      </p:pic>
      <p:pic>
        <p:nvPicPr>
          <p:cNvPr id="12" name="Resim 11"/>
          <p:cNvPicPr/>
          <p:nvPr/>
        </p:nvPicPr>
        <p:blipFill>
          <a:blip r:embed="rId5">
            <a:extLst>
              <a:ext uri="{28A0092B-C50C-407E-A947-70E740481C1C}">
                <a14:useLocalDpi xmlns:a14="http://schemas.microsoft.com/office/drawing/2010/main" val="0"/>
              </a:ext>
            </a:extLst>
          </a:blip>
          <a:stretch>
            <a:fillRect/>
          </a:stretch>
        </p:blipFill>
        <p:spPr>
          <a:xfrm>
            <a:off x="8240105" y="1105449"/>
            <a:ext cx="3724733" cy="5191834"/>
          </a:xfrm>
          <a:prstGeom prst="rect">
            <a:avLst/>
          </a:prstGeom>
        </p:spPr>
      </p:pic>
    </p:spTree>
    <p:extLst>
      <p:ext uri="{BB962C8B-B14F-4D97-AF65-F5344CB8AC3E}">
        <p14:creationId xmlns:p14="http://schemas.microsoft.com/office/powerpoint/2010/main" val="149043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VALİLİ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5719" y="38108"/>
            <a:ext cx="1019648" cy="9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08" y="38108"/>
            <a:ext cx="994617" cy="991312"/>
          </a:xfrm>
          <a:prstGeom prst="rect">
            <a:avLst/>
          </a:prstGeom>
        </p:spPr>
      </p:pic>
      <p:sp>
        <p:nvSpPr>
          <p:cNvPr id="6" name="Altbilgi Yer Tutucusu 1"/>
          <p:cNvSpPr txBox="1">
            <a:spLocks/>
          </p:cNvSpPr>
          <p:nvPr/>
        </p:nvSpPr>
        <p:spPr>
          <a:xfrm>
            <a:off x="4151784" y="6538914"/>
            <a:ext cx="468052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b="1" i="1" dirty="0">
                <a:solidFill>
                  <a:srgbClr val="1F497D">
                    <a:lumMod val="60000"/>
                    <a:lumOff val="40000"/>
                  </a:srgbClr>
                </a:solidFill>
                <a:latin typeface="Times New Roman" panose="02020603050405020304" pitchFamily="18" charset="0"/>
                <a:cs typeface="Times New Roman" panose="02020603050405020304" pitchFamily="18" charset="0"/>
              </a:rPr>
              <a:t>Manisa Çevre, Şehircilik ve İklim Değişikliği İl Müdürlüğü</a:t>
            </a:r>
          </a:p>
        </p:txBody>
      </p:sp>
      <p:sp>
        <p:nvSpPr>
          <p:cNvPr id="8" name="Serbest Form 7"/>
          <p:cNvSpPr/>
          <p:nvPr/>
        </p:nvSpPr>
        <p:spPr>
          <a:xfrm>
            <a:off x="2194698" y="216959"/>
            <a:ext cx="7905010" cy="620398"/>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algn="ctr" defTabSz="755650">
              <a:lnSpc>
                <a:spcPct val="90000"/>
              </a:lnSpc>
              <a:spcBef>
                <a:spcPct val="0"/>
              </a:spcBef>
              <a:spcAft>
                <a:spcPct val="35000"/>
              </a:spcAft>
            </a:pPr>
            <a:r>
              <a:rPr lang="tr-TR" sz="3600" dirty="0"/>
              <a:t>SERAMİK DÖŞEME VE DUVAR KAROLARI</a:t>
            </a:r>
          </a:p>
        </p:txBody>
      </p:sp>
      <p:pic>
        <p:nvPicPr>
          <p:cNvPr id="9" name="Resim 8"/>
          <p:cNvPicPr/>
          <p:nvPr/>
        </p:nvPicPr>
        <p:blipFill>
          <a:blip r:embed="rId4">
            <a:extLst>
              <a:ext uri="{28A0092B-C50C-407E-A947-70E740481C1C}">
                <a14:useLocalDpi xmlns:a14="http://schemas.microsoft.com/office/drawing/2010/main" val="0"/>
              </a:ext>
            </a:extLst>
          </a:blip>
          <a:stretch>
            <a:fillRect/>
          </a:stretch>
        </p:blipFill>
        <p:spPr>
          <a:xfrm>
            <a:off x="170854" y="1154189"/>
            <a:ext cx="3858894" cy="5051301"/>
          </a:xfrm>
          <a:prstGeom prst="rect">
            <a:avLst/>
          </a:prstGeom>
        </p:spPr>
      </p:pic>
      <p:pic>
        <p:nvPicPr>
          <p:cNvPr id="12" name="Resim 11"/>
          <p:cNvPicPr/>
          <p:nvPr/>
        </p:nvPicPr>
        <p:blipFill>
          <a:blip r:embed="rId5">
            <a:extLst>
              <a:ext uri="{28A0092B-C50C-407E-A947-70E740481C1C}">
                <a14:useLocalDpi xmlns:a14="http://schemas.microsoft.com/office/drawing/2010/main" val="0"/>
              </a:ext>
            </a:extLst>
          </a:blip>
          <a:stretch>
            <a:fillRect/>
          </a:stretch>
        </p:blipFill>
        <p:spPr>
          <a:xfrm>
            <a:off x="8128480" y="1170781"/>
            <a:ext cx="3942455" cy="5034709"/>
          </a:xfrm>
          <a:prstGeom prst="rect">
            <a:avLst/>
          </a:prstGeom>
        </p:spPr>
      </p:pic>
      <p:pic>
        <p:nvPicPr>
          <p:cNvPr id="10" name="Resim 9"/>
          <p:cNvPicPr/>
          <p:nvPr/>
        </p:nvPicPr>
        <p:blipFill>
          <a:blip r:embed="rId6">
            <a:extLst>
              <a:ext uri="{28A0092B-C50C-407E-A947-70E740481C1C}">
                <a14:useLocalDpi xmlns:a14="http://schemas.microsoft.com/office/drawing/2010/main" val="0"/>
              </a:ext>
            </a:extLst>
          </a:blip>
          <a:stretch>
            <a:fillRect/>
          </a:stretch>
        </p:blipFill>
        <p:spPr>
          <a:xfrm>
            <a:off x="4197710" y="1154281"/>
            <a:ext cx="3731587" cy="5051209"/>
          </a:xfrm>
          <a:prstGeom prst="rect">
            <a:avLst/>
          </a:prstGeom>
        </p:spPr>
      </p:pic>
      <p:sp>
        <p:nvSpPr>
          <p:cNvPr id="2" name="Dikdörtgen 1"/>
          <p:cNvSpPr/>
          <p:nvPr/>
        </p:nvSpPr>
        <p:spPr>
          <a:xfrm>
            <a:off x="1544714" y="1948647"/>
            <a:ext cx="2317071" cy="3551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5469339" y="1948647"/>
            <a:ext cx="2275575" cy="3551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9536851" y="1948647"/>
            <a:ext cx="2377736" cy="3861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3779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VALİLİ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5719" y="38108"/>
            <a:ext cx="1019648" cy="9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08" y="38108"/>
            <a:ext cx="994617" cy="991312"/>
          </a:xfrm>
          <a:prstGeom prst="rect">
            <a:avLst/>
          </a:prstGeom>
        </p:spPr>
      </p:pic>
      <p:sp>
        <p:nvSpPr>
          <p:cNvPr id="6" name="Altbilgi Yer Tutucusu 1"/>
          <p:cNvSpPr txBox="1">
            <a:spLocks/>
          </p:cNvSpPr>
          <p:nvPr/>
        </p:nvSpPr>
        <p:spPr>
          <a:xfrm>
            <a:off x="4151784" y="6538914"/>
            <a:ext cx="468052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b="1" i="1" dirty="0">
                <a:solidFill>
                  <a:srgbClr val="1F497D">
                    <a:lumMod val="60000"/>
                    <a:lumOff val="40000"/>
                  </a:srgbClr>
                </a:solidFill>
                <a:latin typeface="Times New Roman" panose="02020603050405020304" pitchFamily="18" charset="0"/>
                <a:cs typeface="Times New Roman" panose="02020603050405020304" pitchFamily="18" charset="0"/>
              </a:rPr>
              <a:t>Manisa Çevre, Şehircilik ve İklim Değişikliği İl Müdürlüğü</a:t>
            </a:r>
          </a:p>
        </p:txBody>
      </p:sp>
      <p:sp>
        <p:nvSpPr>
          <p:cNvPr id="8" name="Serbest Form 7"/>
          <p:cNvSpPr/>
          <p:nvPr/>
        </p:nvSpPr>
        <p:spPr>
          <a:xfrm>
            <a:off x="1647645" y="242245"/>
            <a:ext cx="8091577" cy="620398"/>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algn="ctr" defTabSz="755650">
              <a:lnSpc>
                <a:spcPct val="90000"/>
              </a:lnSpc>
              <a:spcBef>
                <a:spcPct val="0"/>
              </a:spcBef>
              <a:spcAft>
                <a:spcPct val="35000"/>
              </a:spcAft>
            </a:pPr>
            <a:r>
              <a:rPr lang="tr-TR" sz="3200" dirty="0"/>
              <a:t>DOLGU DUVAR BLOKLARI: (TUĞLA BİMS VB</a:t>
            </a:r>
            <a:r>
              <a:rPr lang="tr-TR" sz="3200" dirty="0" smtClean="0"/>
              <a:t>.)</a:t>
            </a:r>
            <a:endParaRPr lang="tr-TR" sz="3200" kern="1200" dirty="0"/>
          </a:p>
        </p:txBody>
      </p:sp>
      <p:sp>
        <p:nvSpPr>
          <p:cNvPr id="11" name="Serbest Form 10"/>
          <p:cNvSpPr/>
          <p:nvPr/>
        </p:nvSpPr>
        <p:spPr>
          <a:xfrm>
            <a:off x="289488" y="1087612"/>
            <a:ext cx="11563205" cy="835988"/>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r>
              <a:rPr lang="tr-TR" dirty="0"/>
              <a:t>Dolgu Duvar </a:t>
            </a:r>
            <a:r>
              <a:rPr lang="tr-TR" dirty="0" smtClean="0"/>
              <a:t>Blok Üreticileri, Performans Beyanlarında </a:t>
            </a:r>
            <a:r>
              <a:rPr lang="tr-TR" dirty="0"/>
              <a:t>ısı iletkenlik katsayılarını, asgari basınç dayanımlarını </a:t>
            </a:r>
            <a:r>
              <a:rPr lang="tr-TR" dirty="0" smtClean="0"/>
              <a:t>ilan eder.</a:t>
            </a:r>
            <a:endParaRPr lang="tr-TR" dirty="0"/>
          </a:p>
          <a:p>
            <a:r>
              <a:rPr lang="tr-TR" dirty="0" smtClean="0"/>
              <a:t>Kullanılacak ürünün </a:t>
            </a:r>
            <a:r>
              <a:rPr lang="tr-TR" dirty="0"/>
              <a:t>ı</a:t>
            </a:r>
            <a:r>
              <a:rPr lang="tr-TR" dirty="0" smtClean="0"/>
              <a:t>sı </a:t>
            </a:r>
            <a:r>
              <a:rPr lang="tr-TR" dirty="0"/>
              <a:t>iletkenlik </a:t>
            </a:r>
            <a:r>
              <a:rPr lang="tr-TR" dirty="0" smtClean="0"/>
              <a:t>katsayısı </a:t>
            </a:r>
            <a:r>
              <a:rPr lang="tr-TR" dirty="0"/>
              <a:t>mimari proje, ısı yalıtım hesap raporunda </a:t>
            </a:r>
            <a:r>
              <a:rPr lang="tr-TR" dirty="0" smtClean="0"/>
              <a:t>kullanılan </a:t>
            </a:r>
            <a:r>
              <a:rPr lang="tr-TR" dirty="0"/>
              <a:t>ısı iletkenlik katsayısını sağlamalıdır</a:t>
            </a:r>
            <a:r>
              <a:rPr lang="tr-TR" dirty="0" smtClean="0"/>
              <a:t>. Projede belirtilen dolgu duvar bloğunun basınç dayanımını beyanla karşılaştırmalıdır.</a:t>
            </a:r>
            <a:endParaRPr lang="tr-TR" dirty="0"/>
          </a:p>
        </p:txBody>
      </p:sp>
      <p:sp>
        <p:nvSpPr>
          <p:cNvPr id="14" name="Serbest Form 13"/>
          <p:cNvSpPr/>
          <p:nvPr/>
        </p:nvSpPr>
        <p:spPr>
          <a:xfrm>
            <a:off x="289490" y="2002961"/>
            <a:ext cx="11563203" cy="1982444"/>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r>
              <a:rPr lang="tr-TR" dirty="0"/>
              <a:t>Asgari basınç dayanım </a:t>
            </a:r>
            <a:r>
              <a:rPr lang="tr-TR" dirty="0" smtClean="0"/>
              <a:t>ihtiyacı için hesap </a:t>
            </a:r>
            <a:r>
              <a:rPr lang="tr-TR" dirty="0"/>
              <a:t>örneği:</a:t>
            </a:r>
          </a:p>
          <a:p>
            <a:r>
              <a:rPr lang="tr-TR" dirty="0" smtClean="0"/>
              <a:t>220cm </a:t>
            </a:r>
            <a:r>
              <a:rPr lang="tr-TR" dirty="0"/>
              <a:t>kiriş altı </a:t>
            </a:r>
            <a:r>
              <a:rPr lang="tr-TR" dirty="0" smtClean="0"/>
              <a:t>yüksekliği olan bir yapıda; </a:t>
            </a:r>
            <a:r>
              <a:rPr lang="tr-TR" dirty="0"/>
              <a:t>18 cm gelen tuğla </a:t>
            </a:r>
            <a:r>
              <a:rPr lang="tr-TR" dirty="0" smtClean="0"/>
              <a:t>ve ara harcıyla 12 </a:t>
            </a:r>
            <a:r>
              <a:rPr lang="tr-TR" dirty="0"/>
              <a:t>sıra tuğla örülmektedir.</a:t>
            </a:r>
          </a:p>
          <a:p>
            <a:r>
              <a:rPr lang="tr-TR" dirty="0"/>
              <a:t>Kilit sistemi, derz harçları ve perdahta yaşanacak olumsuzluklar nedeniyle bir tuğlaya ilişiğindekinin de yükü gelebilmektedir. </a:t>
            </a:r>
          </a:p>
          <a:p>
            <a:r>
              <a:rPr lang="tr-TR" dirty="0"/>
              <a:t>En alt sıradaki </a:t>
            </a:r>
            <a:r>
              <a:rPr lang="tr-TR" dirty="0" smtClean="0"/>
              <a:t>tuğlaya:11x5,5 </a:t>
            </a:r>
            <a:r>
              <a:rPr lang="tr-TR" dirty="0"/>
              <a:t>tuğla ve derz harcı ve iki yönlü sıvasının ağırlığı (Ort:3,5+0,5=4,0 kg</a:t>
            </a:r>
            <a:r>
              <a:rPr lang="tr-TR" dirty="0" smtClean="0"/>
              <a:t>) ölü yük bulunmaktadır.</a:t>
            </a:r>
            <a:endParaRPr lang="tr-TR" dirty="0"/>
          </a:p>
          <a:p>
            <a:r>
              <a:rPr lang="tr-TR" dirty="0" smtClean="0"/>
              <a:t>=(11x5,5x4+2x(0,02x2,40 x1,2x1000)=357 kg yük en alttaki </a:t>
            </a:r>
            <a:r>
              <a:rPr lang="tr-TR" dirty="0"/>
              <a:t>tuğlanın </a:t>
            </a:r>
            <a:r>
              <a:rPr lang="tr-TR" dirty="0" smtClean="0"/>
              <a:t>0,18x0,13 </a:t>
            </a:r>
            <a:r>
              <a:rPr lang="tr-TR" dirty="0" err="1"/>
              <a:t>lik</a:t>
            </a:r>
            <a:r>
              <a:rPr lang="tr-TR" dirty="0"/>
              <a:t> yüzey alanına yüklenecektir.</a:t>
            </a:r>
          </a:p>
          <a:p>
            <a:r>
              <a:rPr lang="tr-TR" dirty="0" smtClean="0"/>
              <a:t>357x9,81 </a:t>
            </a:r>
            <a:r>
              <a:rPr lang="tr-TR" dirty="0"/>
              <a:t>/ </a:t>
            </a:r>
            <a:r>
              <a:rPr lang="tr-TR" dirty="0" smtClean="0"/>
              <a:t>180x130mm</a:t>
            </a:r>
            <a:r>
              <a:rPr lang="tr-TR" baseline="30000" dirty="0" smtClean="0"/>
              <a:t>2</a:t>
            </a:r>
            <a:r>
              <a:rPr lang="tr-TR" dirty="0" smtClean="0"/>
              <a:t> </a:t>
            </a:r>
            <a:r>
              <a:rPr lang="tr-TR" dirty="0"/>
              <a:t>=0,15 N/mm</a:t>
            </a:r>
            <a:r>
              <a:rPr lang="tr-TR" baseline="30000" dirty="0"/>
              <a:t>2</a:t>
            </a:r>
            <a:r>
              <a:rPr lang="tr-TR" dirty="0"/>
              <a:t> ölü </a:t>
            </a:r>
            <a:r>
              <a:rPr lang="tr-TR" dirty="0" smtClean="0"/>
              <a:t>yük </a:t>
            </a:r>
            <a:endParaRPr lang="tr-TR" sz="1600" dirty="0"/>
          </a:p>
        </p:txBody>
      </p:sp>
      <p:sp>
        <p:nvSpPr>
          <p:cNvPr id="15" name="Serbest Form 14"/>
          <p:cNvSpPr/>
          <p:nvPr/>
        </p:nvSpPr>
        <p:spPr>
          <a:xfrm>
            <a:off x="289490" y="4064766"/>
            <a:ext cx="11563203" cy="1496531"/>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r>
              <a:rPr lang="tr-TR" dirty="0"/>
              <a:t>Deprem hareketi sırasında yapının yapacağı olası öteleme sırasında oluşacak ilave basınç için pratik olarak kat diyaframlarının duvar üzerinde kalan kısımlarından döşeme ortalarına doğru bağlı olduğu 2 şer metreden sağ ve sol 4 er </a:t>
            </a:r>
            <a:r>
              <a:rPr lang="tr-TR" dirty="0" err="1"/>
              <a:t>mtlik</a:t>
            </a:r>
            <a:r>
              <a:rPr lang="tr-TR" dirty="0"/>
              <a:t> kısım ağırlığı durumunda oluşacak basınç</a:t>
            </a:r>
          </a:p>
          <a:p>
            <a:r>
              <a:rPr lang="tr-TR" dirty="0"/>
              <a:t>Metre tül için (</a:t>
            </a:r>
            <a:r>
              <a:rPr lang="tr-TR" dirty="0" err="1"/>
              <a:t>Qölü+Qhareketli</a:t>
            </a:r>
            <a:r>
              <a:rPr lang="tr-TR" dirty="0"/>
              <a:t>)x4=700x4=2800kg</a:t>
            </a:r>
          </a:p>
          <a:p>
            <a:r>
              <a:rPr lang="tr-TR" dirty="0" smtClean="0"/>
              <a:t>2800x9,81/180x130=1,17N/mm</a:t>
            </a:r>
            <a:r>
              <a:rPr lang="tr-TR" baseline="30000" dirty="0" smtClean="0"/>
              <a:t>2</a:t>
            </a:r>
            <a:r>
              <a:rPr lang="tr-TR" dirty="0" smtClean="0"/>
              <a:t> deprem sırasında ilave yük</a:t>
            </a:r>
            <a:endParaRPr lang="tr-TR" dirty="0"/>
          </a:p>
        </p:txBody>
      </p:sp>
      <p:sp>
        <p:nvSpPr>
          <p:cNvPr id="9" name="Serbest Form 8"/>
          <p:cNvSpPr/>
          <p:nvPr/>
        </p:nvSpPr>
        <p:spPr>
          <a:xfrm>
            <a:off x="289490" y="5640658"/>
            <a:ext cx="11563203" cy="768769"/>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r>
              <a:rPr lang="tr-TR" dirty="0" smtClean="0"/>
              <a:t>1,3 </a:t>
            </a:r>
            <a:r>
              <a:rPr lang="tr-TR" dirty="0"/>
              <a:t>N/mm2 asgari basınç dayanımlı </a:t>
            </a:r>
            <a:r>
              <a:rPr lang="tr-TR" dirty="0" smtClean="0"/>
              <a:t>tuğla, </a:t>
            </a:r>
            <a:r>
              <a:rPr lang="tr-TR" dirty="0"/>
              <a:t>binanın deprem hareketi sırasında hasar </a:t>
            </a:r>
            <a:r>
              <a:rPr lang="tr-TR" dirty="0" smtClean="0"/>
              <a:t>alacaktır. </a:t>
            </a:r>
            <a:r>
              <a:rPr lang="tr-TR" dirty="0"/>
              <a:t>B</a:t>
            </a:r>
            <a:r>
              <a:rPr lang="tr-TR" dirty="0" smtClean="0"/>
              <a:t>eyan değeri 1,3 N/mm2den daha üstün bir tuğlanın deprem sonrası ürün olarak sağlam </a:t>
            </a:r>
            <a:r>
              <a:rPr lang="tr-TR" dirty="0"/>
              <a:t>kalacağı </a:t>
            </a:r>
            <a:r>
              <a:rPr lang="tr-TR" dirty="0" smtClean="0"/>
              <a:t>da anlaşılmaktadır.</a:t>
            </a:r>
            <a:endParaRPr lang="tr-TR" dirty="0"/>
          </a:p>
        </p:txBody>
      </p:sp>
    </p:spTree>
    <p:extLst>
      <p:ext uri="{BB962C8B-B14F-4D97-AF65-F5344CB8AC3E}">
        <p14:creationId xmlns:p14="http://schemas.microsoft.com/office/powerpoint/2010/main" val="128571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VALİLİ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5719" y="38108"/>
            <a:ext cx="1019648" cy="9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08" y="38108"/>
            <a:ext cx="994617" cy="991312"/>
          </a:xfrm>
          <a:prstGeom prst="rect">
            <a:avLst/>
          </a:prstGeom>
        </p:spPr>
      </p:pic>
      <p:sp>
        <p:nvSpPr>
          <p:cNvPr id="6" name="Altbilgi Yer Tutucusu 1"/>
          <p:cNvSpPr txBox="1">
            <a:spLocks/>
          </p:cNvSpPr>
          <p:nvPr/>
        </p:nvSpPr>
        <p:spPr>
          <a:xfrm>
            <a:off x="4151784" y="6538914"/>
            <a:ext cx="468052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b="1" i="1" dirty="0">
                <a:solidFill>
                  <a:srgbClr val="1F497D">
                    <a:lumMod val="60000"/>
                    <a:lumOff val="40000"/>
                  </a:srgbClr>
                </a:solidFill>
                <a:latin typeface="Times New Roman" panose="02020603050405020304" pitchFamily="18" charset="0"/>
                <a:cs typeface="Times New Roman" panose="02020603050405020304" pitchFamily="18" charset="0"/>
              </a:rPr>
              <a:t>Manisa Çevre, Şehircilik ve İklim Değişikliği İl Müdürlüğü</a:t>
            </a:r>
          </a:p>
        </p:txBody>
      </p:sp>
      <p:sp>
        <p:nvSpPr>
          <p:cNvPr id="8" name="Serbest Form 7"/>
          <p:cNvSpPr/>
          <p:nvPr/>
        </p:nvSpPr>
        <p:spPr>
          <a:xfrm>
            <a:off x="1647645" y="242245"/>
            <a:ext cx="8091577" cy="620398"/>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algn="ctr" defTabSz="755650">
              <a:lnSpc>
                <a:spcPct val="90000"/>
              </a:lnSpc>
              <a:spcBef>
                <a:spcPct val="0"/>
              </a:spcBef>
              <a:spcAft>
                <a:spcPct val="35000"/>
              </a:spcAft>
            </a:pPr>
            <a:r>
              <a:rPr lang="tr-TR" sz="3200" dirty="0"/>
              <a:t>DOLGU DUVAR BLOKLARI: (TUĞLA BİMS VB</a:t>
            </a:r>
            <a:r>
              <a:rPr lang="tr-TR" sz="3200" dirty="0" smtClean="0"/>
              <a:t>.)</a:t>
            </a:r>
            <a:endParaRPr lang="tr-TR" sz="3200" kern="1200" dirty="0"/>
          </a:p>
        </p:txBody>
      </p:sp>
      <p:sp>
        <p:nvSpPr>
          <p:cNvPr id="11" name="Serbest Form 10"/>
          <p:cNvSpPr/>
          <p:nvPr/>
        </p:nvSpPr>
        <p:spPr>
          <a:xfrm>
            <a:off x="289488" y="1087612"/>
            <a:ext cx="11563205" cy="835988"/>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r>
              <a:rPr lang="tr-TR" dirty="0" smtClean="0"/>
              <a:t>Türkiye Bina Deprem Yönetmeliği kapsamında, biraz önce belirtilen yük aktarım sorununu gidermek için, dolgu duvar taşıyıcı birleşiminde uygulanacak detay belirtilmiştir.</a:t>
            </a:r>
            <a:endParaRPr lang="tr-TR" dirty="0"/>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4272" y="1976298"/>
            <a:ext cx="6525004" cy="4633859"/>
          </a:xfrm>
          <a:prstGeom prst="rect">
            <a:avLst/>
          </a:prstGeom>
          <a:ln>
            <a:solidFill>
              <a:schemeClr val="accent1"/>
            </a:solidFill>
          </a:ln>
        </p:spPr>
      </p:pic>
    </p:spTree>
    <p:extLst>
      <p:ext uri="{BB962C8B-B14F-4D97-AF65-F5344CB8AC3E}">
        <p14:creationId xmlns:p14="http://schemas.microsoft.com/office/powerpoint/2010/main" val="332085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VALİLİ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5719" y="38108"/>
            <a:ext cx="1019648" cy="9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08" y="38108"/>
            <a:ext cx="994617" cy="991312"/>
          </a:xfrm>
          <a:prstGeom prst="rect">
            <a:avLst/>
          </a:prstGeom>
        </p:spPr>
      </p:pic>
      <p:sp>
        <p:nvSpPr>
          <p:cNvPr id="9" name="Serbest Form 8"/>
          <p:cNvSpPr/>
          <p:nvPr/>
        </p:nvSpPr>
        <p:spPr>
          <a:xfrm>
            <a:off x="424351" y="1114578"/>
            <a:ext cx="5134620" cy="1497993"/>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rtl="0">
              <a:lnSpc>
                <a:spcPct val="90000"/>
              </a:lnSpc>
              <a:spcBef>
                <a:spcPct val="0"/>
              </a:spcBef>
              <a:spcAft>
                <a:spcPct val="35000"/>
              </a:spcAft>
            </a:pPr>
            <a:r>
              <a:rPr lang="tr-TR" sz="2800" kern="1200" dirty="0" smtClean="0"/>
              <a:t>4703 Sayılı Ürünlere İlişkin Teknik Mevzuatın Hazırlanması ve Uygulanmasına Dair Kanun(2002) </a:t>
            </a:r>
            <a:endParaRPr lang="tr-TR" sz="2800" kern="1200" dirty="0"/>
          </a:p>
        </p:txBody>
      </p:sp>
      <p:sp>
        <p:nvSpPr>
          <p:cNvPr id="7" name="Altbilgi Yer Tutucusu 1"/>
          <p:cNvSpPr txBox="1">
            <a:spLocks/>
          </p:cNvSpPr>
          <p:nvPr/>
        </p:nvSpPr>
        <p:spPr>
          <a:xfrm>
            <a:off x="4151784" y="6538914"/>
            <a:ext cx="468052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b="1" i="1" dirty="0">
                <a:solidFill>
                  <a:srgbClr val="1F497D">
                    <a:lumMod val="60000"/>
                    <a:lumOff val="40000"/>
                  </a:srgbClr>
                </a:solidFill>
                <a:latin typeface="Times New Roman" panose="02020603050405020304" pitchFamily="18" charset="0"/>
                <a:cs typeface="Times New Roman" panose="02020603050405020304" pitchFamily="18" charset="0"/>
              </a:rPr>
              <a:t>Manisa Çevre, Şehircilik ve İklim Değişikliği İl Müdürlüğü</a:t>
            </a:r>
          </a:p>
        </p:txBody>
      </p:sp>
      <p:sp>
        <p:nvSpPr>
          <p:cNvPr id="8" name="Altbilgi Yer Tutucusu 1"/>
          <p:cNvSpPr txBox="1">
            <a:spLocks/>
          </p:cNvSpPr>
          <p:nvPr/>
        </p:nvSpPr>
        <p:spPr>
          <a:xfrm>
            <a:off x="1559136" y="75567"/>
            <a:ext cx="8899557" cy="952439"/>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sz="3000" b="1" i="1" dirty="0" smtClean="0">
                <a:solidFill>
                  <a:srgbClr val="1F497D">
                    <a:lumMod val="60000"/>
                    <a:lumOff val="40000"/>
                  </a:srgbClr>
                </a:solidFill>
                <a:latin typeface="Times New Roman" panose="02020603050405020304" pitchFamily="18" charset="0"/>
                <a:cs typeface="Times New Roman" panose="02020603050405020304" pitchFamily="18" charset="0"/>
              </a:rPr>
              <a:t>ÜRÜN GÜVENLİĞİ DENETİMİNİN KANUNİ DÜZENLEMELERİ</a:t>
            </a:r>
            <a:endParaRPr lang="tr-TR" sz="3000" b="1" i="1" dirty="0">
              <a:solidFill>
                <a:srgbClr val="1F497D">
                  <a:lumMod val="60000"/>
                  <a:lumOff val="40000"/>
                </a:srgbClr>
              </a:solidFill>
              <a:latin typeface="Times New Roman" panose="02020603050405020304" pitchFamily="18" charset="0"/>
              <a:cs typeface="Times New Roman" panose="02020603050405020304" pitchFamily="18" charset="0"/>
            </a:endParaRPr>
          </a:p>
        </p:txBody>
      </p:sp>
      <p:sp>
        <p:nvSpPr>
          <p:cNvPr id="19" name="Serbest Form 18"/>
          <p:cNvSpPr/>
          <p:nvPr/>
        </p:nvSpPr>
        <p:spPr>
          <a:xfrm>
            <a:off x="5733164" y="1314477"/>
            <a:ext cx="5239636" cy="1478877"/>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rtl="0">
              <a:lnSpc>
                <a:spcPct val="90000"/>
              </a:lnSpc>
              <a:spcBef>
                <a:spcPct val="0"/>
              </a:spcBef>
              <a:spcAft>
                <a:spcPct val="35000"/>
              </a:spcAft>
            </a:pPr>
            <a:r>
              <a:rPr lang="tr-TR" sz="2800" kern="1200" dirty="0" smtClean="0"/>
              <a:t>Yapı Malzemeleri Yönetmeliği (305/2011/AB) (01.07.2013) </a:t>
            </a:r>
            <a:endParaRPr lang="tr-TR" sz="2800" kern="1200" dirty="0"/>
          </a:p>
        </p:txBody>
      </p:sp>
      <p:sp>
        <p:nvSpPr>
          <p:cNvPr id="23" name="Serbest Form 22"/>
          <p:cNvSpPr/>
          <p:nvPr/>
        </p:nvSpPr>
        <p:spPr>
          <a:xfrm>
            <a:off x="664735" y="2973052"/>
            <a:ext cx="5344180" cy="1337692"/>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rtl="0">
              <a:lnSpc>
                <a:spcPct val="90000"/>
              </a:lnSpc>
              <a:spcBef>
                <a:spcPct val="0"/>
              </a:spcBef>
              <a:spcAft>
                <a:spcPct val="35000"/>
              </a:spcAft>
            </a:pPr>
            <a:r>
              <a:rPr lang="tr-TR" sz="2800" kern="1200" dirty="0" smtClean="0"/>
              <a:t>Ürünlerin Piyasa Gözetimi ve Denetimine Dair Yönetmelik (2002) </a:t>
            </a:r>
            <a:endParaRPr lang="tr-TR" sz="2800" kern="1200" dirty="0"/>
          </a:p>
        </p:txBody>
      </p:sp>
      <p:sp>
        <p:nvSpPr>
          <p:cNvPr id="31" name="Serbest Form 30"/>
          <p:cNvSpPr/>
          <p:nvPr/>
        </p:nvSpPr>
        <p:spPr>
          <a:xfrm>
            <a:off x="6197961" y="3186234"/>
            <a:ext cx="5268685" cy="1358821"/>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rtl="0">
              <a:lnSpc>
                <a:spcPct val="90000"/>
              </a:lnSpc>
              <a:spcBef>
                <a:spcPct val="0"/>
              </a:spcBef>
              <a:spcAft>
                <a:spcPct val="35000"/>
              </a:spcAft>
            </a:pPr>
            <a:r>
              <a:rPr lang="tr-TR" sz="2800" kern="1200" dirty="0" smtClean="0"/>
              <a:t>7223 Sayılı Ürün Güvenliği ve Teknik Düzenlemeler Kanunu (05.03.2020)</a:t>
            </a:r>
            <a:endParaRPr lang="tr-TR" sz="2800" kern="1200" dirty="0"/>
          </a:p>
        </p:txBody>
      </p:sp>
      <p:sp>
        <p:nvSpPr>
          <p:cNvPr id="34" name="Serbest Form 33"/>
          <p:cNvSpPr/>
          <p:nvPr/>
        </p:nvSpPr>
        <p:spPr>
          <a:xfrm>
            <a:off x="1083843" y="4631627"/>
            <a:ext cx="5114118" cy="1396266"/>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rtl="0">
              <a:lnSpc>
                <a:spcPct val="90000"/>
              </a:lnSpc>
              <a:spcBef>
                <a:spcPct val="0"/>
              </a:spcBef>
              <a:spcAft>
                <a:spcPct val="35000"/>
              </a:spcAft>
            </a:pPr>
            <a:r>
              <a:rPr lang="tr-TR" sz="2800" kern="1200" dirty="0" smtClean="0"/>
              <a:t>Yapı Malzemeleri Yönetmeliği (89/106/EEC) (2007)ESKİ </a:t>
            </a:r>
            <a:endParaRPr lang="tr-TR" sz="2800" kern="1200" dirty="0"/>
          </a:p>
        </p:txBody>
      </p:sp>
      <p:sp>
        <p:nvSpPr>
          <p:cNvPr id="39" name="Serbest Form 38"/>
          <p:cNvSpPr/>
          <p:nvPr/>
        </p:nvSpPr>
        <p:spPr>
          <a:xfrm>
            <a:off x="6375930" y="4887177"/>
            <a:ext cx="5538800" cy="1372294"/>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rtl="0">
              <a:lnSpc>
                <a:spcPct val="90000"/>
              </a:lnSpc>
              <a:spcBef>
                <a:spcPct val="0"/>
              </a:spcBef>
              <a:spcAft>
                <a:spcPct val="35000"/>
              </a:spcAft>
            </a:pPr>
            <a:r>
              <a:rPr lang="tr-TR" sz="2800" kern="1200" dirty="0" smtClean="0"/>
              <a:t>Yapı Malzemeleri Piyasa Gözetimi ve Denetimi Yönetmeliği (28.10.2022)</a:t>
            </a:r>
            <a:endParaRPr lang="tr-TR" sz="2800" kern="1200" dirty="0"/>
          </a:p>
        </p:txBody>
      </p:sp>
    </p:spTree>
    <p:extLst>
      <p:ext uri="{BB962C8B-B14F-4D97-AF65-F5344CB8AC3E}">
        <p14:creationId xmlns:p14="http://schemas.microsoft.com/office/powerpoint/2010/main" val="346967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arn(inVertical)">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3" grpId="0" animBg="1"/>
      <p:bldP spid="31" grpId="0" animBg="1"/>
      <p:bldP spid="34" grpId="0" animBg="1"/>
      <p:bldP spid="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VALİLİ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5719" y="38108"/>
            <a:ext cx="1019648" cy="9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08" y="38108"/>
            <a:ext cx="994617" cy="991312"/>
          </a:xfrm>
          <a:prstGeom prst="rect">
            <a:avLst/>
          </a:prstGeom>
        </p:spPr>
      </p:pic>
      <p:sp>
        <p:nvSpPr>
          <p:cNvPr id="6" name="Altbilgi Yer Tutucusu 1"/>
          <p:cNvSpPr txBox="1">
            <a:spLocks/>
          </p:cNvSpPr>
          <p:nvPr/>
        </p:nvSpPr>
        <p:spPr>
          <a:xfrm>
            <a:off x="4151784" y="6538914"/>
            <a:ext cx="468052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b="1" i="1" dirty="0">
                <a:solidFill>
                  <a:srgbClr val="1F497D">
                    <a:lumMod val="60000"/>
                    <a:lumOff val="40000"/>
                  </a:srgbClr>
                </a:solidFill>
                <a:latin typeface="Times New Roman" panose="02020603050405020304" pitchFamily="18" charset="0"/>
                <a:cs typeface="Times New Roman" panose="02020603050405020304" pitchFamily="18" charset="0"/>
              </a:rPr>
              <a:t>Manisa Çevre, Şehircilik ve İklim Değişikliği İl Müdürlüğü</a:t>
            </a:r>
          </a:p>
        </p:txBody>
      </p:sp>
      <p:sp>
        <p:nvSpPr>
          <p:cNvPr id="8" name="Serbest Form 7"/>
          <p:cNvSpPr/>
          <p:nvPr/>
        </p:nvSpPr>
        <p:spPr>
          <a:xfrm>
            <a:off x="2194698" y="216959"/>
            <a:ext cx="7905010" cy="620398"/>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algn="ctr" defTabSz="755650">
              <a:lnSpc>
                <a:spcPct val="90000"/>
              </a:lnSpc>
              <a:spcBef>
                <a:spcPct val="0"/>
              </a:spcBef>
              <a:spcAft>
                <a:spcPct val="35000"/>
              </a:spcAft>
            </a:pPr>
            <a:r>
              <a:rPr lang="tr-TR" sz="3600" dirty="0" smtClean="0"/>
              <a:t>DOLGU DUVAR BLOKLARI (TUĞLA,BİMS..)</a:t>
            </a:r>
            <a:endParaRPr lang="tr-TR" sz="3600" dirty="0"/>
          </a:p>
        </p:txBody>
      </p:sp>
      <p:sp>
        <p:nvSpPr>
          <p:cNvPr id="11" name="Serbest Form 10"/>
          <p:cNvSpPr/>
          <p:nvPr/>
        </p:nvSpPr>
        <p:spPr>
          <a:xfrm>
            <a:off x="628529" y="5709447"/>
            <a:ext cx="10680701" cy="941519"/>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r>
              <a:rPr lang="tr-TR" sz="2200" dirty="0" smtClean="0"/>
              <a:t>Standarttan daha üstün üretilen ürünlerin kullanımı için </a:t>
            </a:r>
            <a:r>
              <a:rPr lang="tr-TR" sz="2400" dirty="0" smtClean="0"/>
              <a:t>Ulusal Teknik Onay</a:t>
            </a:r>
            <a:r>
              <a:rPr lang="tr-TR" sz="2200" dirty="0" smtClean="0"/>
              <a:t>, </a:t>
            </a:r>
            <a:r>
              <a:rPr lang="tr-TR" sz="2400" dirty="0" smtClean="0"/>
              <a:t>G Uygunluk Beyanı</a:t>
            </a:r>
            <a:r>
              <a:rPr lang="tr-TR" sz="2200" dirty="0" smtClean="0"/>
              <a:t>, </a:t>
            </a:r>
            <a:r>
              <a:rPr lang="tr-TR" sz="2400" dirty="0" smtClean="0"/>
              <a:t>Fabrika Üretim Kontrol Belgesi </a:t>
            </a:r>
            <a:r>
              <a:rPr lang="tr-TR" sz="2200" dirty="0" smtClean="0"/>
              <a:t>ve </a:t>
            </a:r>
            <a:r>
              <a:rPr lang="tr-TR" sz="2400" dirty="0" smtClean="0"/>
              <a:t>G etiketi </a:t>
            </a:r>
            <a:r>
              <a:rPr lang="tr-TR" sz="2200" dirty="0" smtClean="0"/>
              <a:t>üreticiden talep edilmelidir.</a:t>
            </a:r>
            <a:endParaRPr lang="tr-TR" sz="2200" dirty="0"/>
          </a:p>
        </p:txBody>
      </p:sp>
      <p:pic>
        <p:nvPicPr>
          <p:cNvPr id="9" name="Resim 8"/>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72471" y="1029420"/>
            <a:ext cx="2843037" cy="3896262"/>
          </a:xfrm>
          <a:prstGeom prst="rect">
            <a:avLst/>
          </a:prstGeom>
          <a:ln>
            <a:solidFill>
              <a:schemeClr val="tx1"/>
            </a:solidFill>
          </a:ln>
        </p:spPr>
      </p:pic>
      <p:pic>
        <p:nvPicPr>
          <p:cNvPr id="12" name="Resim 11"/>
          <p:cNvPicPr/>
          <p:nvPr/>
        </p:nvPicPr>
        <p:blipFill>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86183" y="1771348"/>
            <a:ext cx="2787981" cy="3861420"/>
          </a:xfrm>
          <a:prstGeom prst="rect">
            <a:avLst/>
          </a:prstGeom>
          <a:ln>
            <a:solidFill>
              <a:schemeClr val="tx1"/>
            </a:solidFill>
          </a:ln>
        </p:spPr>
      </p:pic>
      <p:pic>
        <p:nvPicPr>
          <p:cNvPr id="3" name="Resim 2"/>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961844" y="1418565"/>
            <a:ext cx="2938552" cy="4137524"/>
          </a:xfrm>
          <a:prstGeom prst="rect">
            <a:avLst/>
          </a:prstGeom>
          <a:ln>
            <a:solidFill>
              <a:schemeClr val="tx1"/>
            </a:solidFill>
          </a:ln>
        </p:spPr>
      </p:pic>
      <p:pic>
        <p:nvPicPr>
          <p:cNvPr id="10" name="Resim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44839" y="1029420"/>
            <a:ext cx="2923711" cy="4250209"/>
          </a:xfrm>
          <a:prstGeom prst="rect">
            <a:avLst/>
          </a:prstGeom>
          <a:ln>
            <a:solidFill>
              <a:schemeClr val="tx1"/>
            </a:solidFill>
          </a:ln>
        </p:spPr>
      </p:pic>
    </p:spTree>
    <p:extLst>
      <p:ext uri="{BB962C8B-B14F-4D97-AF65-F5344CB8AC3E}">
        <p14:creationId xmlns:p14="http://schemas.microsoft.com/office/powerpoint/2010/main" val="24823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VALİLİ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5719" y="38108"/>
            <a:ext cx="1019648" cy="9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08" y="38108"/>
            <a:ext cx="994617" cy="991312"/>
          </a:xfrm>
          <a:prstGeom prst="rect">
            <a:avLst/>
          </a:prstGeom>
        </p:spPr>
      </p:pic>
      <p:sp>
        <p:nvSpPr>
          <p:cNvPr id="6" name="Altbilgi Yer Tutucusu 1"/>
          <p:cNvSpPr txBox="1">
            <a:spLocks/>
          </p:cNvSpPr>
          <p:nvPr/>
        </p:nvSpPr>
        <p:spPr>
          <a:xfrm>
            <a:off x="4151784" y="6538914"/>
            <a:ext cx="468052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b="1" i="1" dirty="0">
                <a:solidFill>
                  <a:srgbClr val="1F497D">
                    <a:lumMod val="60000"/>
                    <a:lumOff val="40000"/>
                  </a:srgbClr>
                </a:solidFill>
                <a:latin typeface="Times New Roman" panose="02020603050405020304" pitchFamily="18" charset="0"/>
                <a:cs typeface="Times New Roman" panose="02020603050405020304" pitchFamily="18" charset="0"/>
              </a:rPr>
              <a:t>Manisa Çevre, Şehircilik ve İklim Değişikliği İl Müdürlüğü</a:t>
            </a:r>
          </a:p>
        </p:txBody>
      </p:sp>
      <p:sp>
        <p:nvSpPr>
          <p:cNvPr id="8" name="Serbest Form 7"/>
          <p:cNvSpPr/>
          <p:nvPr/>
        </p:nvSpPr>
        <p:spPr>
          <a:xfrm>
            <a:off x="2194698" y="216959"/>
            <a:ext cx="7905010" cy="620398"/>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algn="ctr" defTabSz="755650">
              <a:lnSpc>
                <a:spcPct val="90000"/>
              </a:lnSpc>
              <a:spcBef>
                <a:spcPct val="0"/>
              </a:spcBef>
              <a:spcAft>
                <a:spcPct val="35000"/>
              </a:spcAft>
            </a:pPr>
            <a:r>
              <a:rPr lang="tr-TR" sz="3600" dirty="0" smtClean="0"/>
              <a:t>DOLGU DUVAR BLOKLARI (TUĞLA,BİMS..)</a:t>
            </a:r>
            <a:endParaRPr lang="tr-TR" sz="3600" dirty="0"/>
          </a:p>
        </p:txBody>
      </p:sp>
      <p:sp>
        <p:nvSpPr>
          <p:cNvPr id="11" name="Serbest Form 10"/>
          <p:cNvSpPr/>
          <p:nvPr/>
        </p:nvSpPr>
        <p:spPr>
          <a:xfrm>
            <a:off x="5424817" y="1172810"/>
            <a:ext cx="5789523" cy="2329515"/>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r>
              <a:rPr lang="tr-TR" sz="2200" dirty="0" smtClean="0"/>
              <a:t>Ürünün projede kullanılması öngörülen özellikleri taşıdığı beyan üzerinden kontrol edilmelidir. Basınç dayanımı, ısıl iletkenlik katsayısı, brüt kuru birim hacim kütlesi ve ebatların uygunluğu ile ilgili kontroller yapılmalıdır.</a:t>
            </a:r>
            <a:endParaRPr lang="tr-TR" sz="2200" dirty="0"/>
          </a:p>
        </p:txBody>
      </p:sp>
      <p:pic>
        <p:nvPicPr>
          <p:cNvPr id="12" name="Resim 1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9110" y="1172810"/>
            <a:ext cx="3874377" cy="5366103"/>
          </a:xfrm>
          <a:prstGeom prst="rect">
            <a:avLst/>
          </a:prstGeom>
          <a:ln>
            <a:solidFill>
              <a:schemeClr val="tx1"/>
            </a:solidFill>
          </a:ln>
        </p:spPr>
      </p:pic>
      <p:cxnSp>
        <p:nvCxnSpPr>
          <p:cNvPr id="7" name="Düz Ok Bağlayıcısı 6"/>
          <p:cNvCxnSpPr/>
          <p:nvPr/>
        </p:nvCxnSpPr>
        <p:spPr>
          <a:xfrm flipH="1">
            <a:off x="3114136" y="3122763"/>
            <a:ext cx="2372264" cy="9575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Düz Ok Bağlayıcısı 12"/>
          <p:cNvCxnSpPr/>
          <p:nvPr/>
        </p:nvCxnSpPr>
        <p:spPr>
          <a:xfrm flipH="1">
            <a:off x="2829464" y="3312449"/>
            <a:ext cx="3317739" cy="13199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Düz Ok Bağlayıcısı 18"/>
          <p:cNvCxnSpPr/>
          <p:nvPr/>
        </p:nvCxnSpPr>
        <p:spPr>
          <a:xfrm flipH="1">
            <a:off x="2997163" y="3312449"/>
            <a:ext cx="3867931" cy="15699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Düz Ok Bağlayıcısı 23"/>
          <p:cNvCxnSpPr/>
          <p:nvPr/>
        </p:nvCxnSpPr>
        <p:spPr>
          <a:xfrm flipH="1">
            <a:off x="2997164" y="2691442"/>
            <a:ext cx="2489236" cy="10611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 name="Serbest Form 29"/>
          <p:cNvSpPr/>
          <p:nvPr/>
        </p:nvSpPr>
        <p:spPr>
          <a:xfrm>
            <a:off x="5424816" y="4438986"/>
            <a:ext cx="5789523" cy="1664399"/>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r>
              <a:rPr lang="tr-TR" sz="2200" dirty="0" smtClean="0"/>
              <a:t>Beyan değerlerinin kontrolü ile, yapının taşıyıcı sisteminin uygunluğu, enerji verimliliği, afetlere karşı dayanımı gibi hususları sağladığı teyit edilmelidir.</a:t>
            </a:r>
            <a:endParaRPr lang="tr-TR" sz="2200" dirty="0"/>
          </a:p>
        </p:txBody>
      </p:sp>
    </p:spTree>
    <p:extLst>
      <p:ext uri="{BB962C8B-B14F-4D97-AF65-F5344CB8AC3E}">
        <p14:creationId xmlns:p14="http://schemas.microsoft.com/office/powerpoint/2010/main" val="165661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VALİLİ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5719" y="38108"/>
            <a:ext cx="1019648" cy="9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08" y="38108"/>
            <a:ext cx="994617" cy="991312"/>
          </a:xfrm>
          <a:prstGeom prst="rect">
            <a:avLst/>
          </a:prstGeom>
        </p:spPr>
      </p:pic>
      <p:sp>
        <p:nvSpPr>
          <p:cNvPr id="6" name="Altbilgi Yer Tutucusu 1"/>
          <p:cNvSpPr txBox="1">
            <a:spLocks/>
          </p:cNvSpPr>
          <p:nvPr/>
        </p:nvSpPr>
        <p:spPr>
          <a:xfrm>
            <a:off x="4151784" y="6538914"/>
            <a:ext cx="468052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b="1" i="1" dirty="0">
                <a:solidFill>
                  <a:srgbClr val="1F497D">
                    <a:lumMod val="60000"/>
                    <a:lumOff val="40000"/>
                  </a:srgbClr>
                </a:solidFill>
                <a:latin typeface="Times New Roman" panose="02020603050405020304" pitchFamily="18" charset="0"/>
                <a:cs typeface="Times New Roman" panose="02020603050405020304" pitchFamily="18" charset="0"/>
              </a:rPr>
              <a:t>Manisa Çevre, Şehircilik ve İklim Değişikliği İl Müdürlüğü</a:t>
            </a:r>
          </a:p>
        </p:txBody>
      </p:sp>
      <p:sp>
        <p:nvSpPr>
          <p:cNvPr id="8" name="Serbest Form 7"/>
          <p:cNvSpPr/>
          <p:nvPr/>
        </p:nvSpPr>
        <p:spPr>
          <a:xfrm>
            <a:off x="2194698" y="216959"/>
            <a:ext cx="7905010" cy="620398"/>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algn="ctr" defTabSz="755650">
              <a:lnSpc>
                <a:spcPct val="90000"/>
              </a:lnSpc>
              <a:spcBef>
                <a:spcPct val="0"/>
              </a:spcBef>
              <a:spcAft>
                <a:spcPct val="35000"/>
              </a:spcAft>
            </a:pPr>
            <a:r>
              <a:rPr lang="tr-TR" sz="3600" dirty="0" smtClean="0"/>
              <a:t>EPS ISI YALITIM BLOKLARI</a:t>
            </a:r>
            <a:endParaRPr lang="tr-TR" sz="3600" dirty="0"/>
          </a:p>
        </p:txBody>
      </p:sp>
      <p:sp>
        <p:nvSpPr>
          <p:cNvPr id="11" name="Serbest Form 10"/>
          <p:cNvSpPr/>
          <p:nvPr/>
        </p:nvSpPr>
        <p:spPr>
          <a:xfrm>
            <a:off x="3919778" y="987246"/>
            <a:ext cx="4137294" cy="3701113"/>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marL="342900" indent="-342900">
              <a:buFontTx/>
              <a:buChar char="-"/>
            </a:pPr>
            <a:r>
              <a:rPr lang="tr-TR" sz="2200" dirty="0" smtClean="0"/>
              <a:t>Performans Beyanı ürün şantiyeye indirilmeden önce yükleniciden talep edilir ve uygun ürün seçilerek, seçilen ürünün geldiği CE Etiketi üzerinden kontrol edilir.</a:t>
            </a:r>
          </a:p>
          <a:p>
            <a:pPr marL="342900" indent="-342900">
              <a:buFontTx/>
              <a:buChar char="-"/>
            </a:pPr>
            <a:r>
              <a:rPr lang="tr-TR" sz="2200" dirty="0" smtClean="0"/>
              <a:t>Isıl iletkenlik, Kalınlık Eğilme Dayanımı gibi değerlerin poz tarifindeki asgari şartları sağlamasına göre ürün kabul edilir.</a:t>
            </a:r>
            <a:endParaRPr lang="tr-TR" sz="2200" dirty="0"/>
          </a:p>
        </p:txBody>
      </p:sp>
      <p:pic>
        <p:nvPicPr>
          <p:cNvPr id="9" name="Resim 8"/>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51888" y="1029421"/>
            <a:ext cx="3384042" cy="2955984"/>
          </a:xfrm>
          <a:prstGeom prst="rect">
            <a:avLst/>
          </a:prstGeom>
        </p:spPr>
      </p:pic>
      <p:pic>
        <p:nvPicPr>
          <p:cNvPr id="12" name="Resim 1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51888" y="3985405"/>
            <a:ext cx="3401335" cy="2684349"/>
          </a:xfrm>
          <a:prstGeom prst="rect">
            <a:avLst/>
          </a:prstGeom>
        </p:spPr>
      </p:pic>
      <p:pic>
        <p:nvPicPr>
          <p:cNvPr id="2" name="Resim 1"/>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140920" y="1029420"/>
            <a:ext cx="4015666" cy="5555412"/>
          </a:xfrm>
          <a:prstGeom prst="rect">
            <a:avLst/>
          </a:prstGeom>
        </p:spPr>
      </p:pic>
      <p:cxnSp>
        <p:nvCxnSpPr>
          <p:cNvPr id="7" name="Düz Ok Bağlayıcısı 6"/>
          <p:cNvCxnSpPr/>
          <p:nvPr/>
        </p:nvCxnSpPr>
        <p:spPr>
          <a:xfrm flipH="1">
            <a:off x="3631722" y="5788325"/>
            <a:ext cx="520062" cy="172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Düz Ok Bağlayıcısı 14"/>
          <p:cNvCxnSpPr/>
          <p:nvPr/>
        </p:nvCxnSpPr>
        <p:spPr>
          <a:xfrm flipH="1">
            <a:off x="3417009" y="5552536"/>
            <a:ext cx="520062" cy="172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Düz Ok Bağlayıcısı 15"/>
          <p:cNvCxnSpPr/>
          <p:nvPr/>
        </p:nvCxnSpPr>
        <p:spPr>
          <a:xfrm flipH="1">
            <a:off x="8971472" y="1524841"/>
            <a:ext cx="500332" cy="537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Düz Ok Bağlayıcısı 17"/>
          <p:cNvCxnSpPr/>
          <p:nvPr/>
        </p:nvCxnSpPr>
        <p:spPr>
          <a:xfrm flipH="1">
            <a:off x="10791646" y="1471048"/>
            <a:ext cx="603848" cy="1075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Satır Belirtme Çizgisi 1 18"/>
          <p:cNvSpPr/>
          <p:nvPr/>
        </p:nvSpPr>
        <p:spPr>
          <a:xfrm>
            <a:off x="4381040" y="4838248"/>
            <a:ext cx="3461320" cy="1700666"/>
          </a:xfrm>
          <a:prstGeom prst="borderCallout1">
            <a:avLst>
              <a:gd name="adj1" fmla="val 25646"/>
              <a:gd name="adj2" fmla="val 3089"/>
              <a:gd name="adj3" fmla="val -41731"/>
              <a:gd name="adj4" fmla="val -484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Örnekteki ürün kalınlığı nedeniyle kabul edilmemelidir. Kalınlığı uygun modeli için ayrıca</a:t>
            </a:r>
          </a:p>
          <a:p>
            <a:pPr algn="ctr"/>
            <a:r>
              <a:rPr lang="tr-TR" dirty="0"/>
              <a:t>d</a:t>
            </a:r>
            <a:r>
              <a:rPr lang="tr-TR" dirty="0" smtClean="0"/>
              <a:t>ifüzyon ve ısı Yalıtım değerleri için Isı Yalıtım Hesabı ile de karşılaştırma yapılmalıdır.</a:t>
            </a:r>
            <a:endParaRPr lang="tr-TR" dirty="0"/>
          </a:p>
        </p:txBody>
      </p:sp>
    </p:spTree>
    <p:extLst>
      <p:ext uri="{BB962C8B-B14F-4D97-AF65-F5344CB8AC3E}">
        <p14:creationId xmlns:p14="http://schemas.microsoft.com/office/powerpoint/2010/main" val="179990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VALİLİ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5719" y="38108"/>
            <a:ext cx="1019648" cy="9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08" y="38108"/>
            <a:ext cx="994617" cy="991312"/>
          </a:xfrm>
          <a:prstGeom prst="rect">
            <a:avLst/>
          </a:prstGeom>
        </p:spPr>
      </p:pic>
      <p:sp>
        <p:nvSpPr>
          <p:cNvPr id="6" name="Altbilgi Yer Tutucusu 1"/>
          <p:cNvSpPr txBox="1">
            <a:spLocks/>
          </p:cNvSpPr>
          <p:nvPr/>
        </p:nvSpPr>
        <p:spPr>
          <a:xfrm>
            <a:off x="4151784" y="6538914"/>
            <a:ext cx="468052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b="1" i="1" dirty="0">
                <a:solidFill>
                  <a:srgbClr val="1F497D">
                    <a:lumMod val="60000"/>
                    <a:lumOff val="40000"/>
                  </a:srgbClr>
                </a:solidFill>
                <a:latin typeface="Times New Roman" panose="02020603050405020304" pitchFamily="18" charset="0"/>
                <a:cs typeface="Times New Roman" panose="02020603050405020304" pitchFamily="18" charset="0"/>
              </a:rPr>
              <a:t>Manisa Çevre, Şehircilik ve İklim Değişikliği İl Müdürlüğü</a:t>
            </a:r>
          </a:p>
        </p:txBody>
      </p:sp>
      <p:sp>
        <p:nvSpPr>
          <p:cNvPr id="8" name="Serbest Form 7"/>
          <p:cNvSpPr/>
          <p:nvPr/>
        </p:nvSpPr>
        <p:spPr>
          <a:xfrm>
            <a:off x="2093004" y="466531"/>
            <a:ext cx="7007863" cy="5425311"/>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3600" dirty="0" smtClean="0"/>
              <a:t>Dinlediğiniz için</a:t>
            </a:r>
          </a:p>
          <a:p>
            <a:pPr lvl="0" algn="ctr" defTabSz="755650">
              <a:lnSpc>
                <a:spcPct val="90000"/>
              </a:lnSpc>
              <a:spcBef>
                <a:spcPct val="0"/>
              </a:spcBef>
              <a:spcAft>
                <a:spcPct val="35000"/>
              </a:spcAft>
            </a:pPr>
            <a:r>
              <a:rPr lang="tr-TR" sz="3600" kern="1200" dirty="0" smtClean="0"/>
              <a:t>Teşekkür Ederiz…</a:t>
            </a:r>
          </a:p>
          <a:p>
            <a:pPr lvl="0" algn="ctr" defTabSz="755650">
              <a:lnSpc>
                <a:spcPct val="90000"/>
              </a:lnSpc>
              <a:spcBef>
                <a:spcPct val="0"/>
              </a:spcBef>
              <a:spcAft>
                <a:spcPct val="35000"/>
              </a:spcAft>
            </a:pPr>
            <a:endParaRPr lang="tr-TR" sz="3600" kern="1200" dirty="0" smtClean="0"/>
          </a:p>
        </p:txBody>
      </p:sp>
    </p:spTree>
    <p:extLst>
      <p:ext uri="{BB962C8B-B14F-4D97-AF65-F5344CB8AC3E}">
        <p14:creationId xmlns:p14="http://schemas.microsoft.com/office/powerpoint/2010/main" val="3599737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VALİLİ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5719" y="38108"/>
            <a:ext cx="1019648" cy="9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08" y="38108"/>
            <a:ext cx="994617" cy="991312"/>
          </a:xfrm>
          <a:prstGeom prst="rect">
            <a:avLst/>
          </a:prstGeom>
        </p:spPr>
      </p:pic>
      <p:sp>
        <p:nvSpPr>
          <p:cNvPr id="9" name="Serbest Form 8"/>
          <p:cNvSpPr/>
          <p:nvPr/>
        </p:nvSpPr>
        <p:spPr>
          <a:xfrm>
            <a:off x="1001351" y="1015399"/>
            <a:ext cx="4760820" cy="1487965"/>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2800" dirty="0"/>
              <a:t>Ürünlerin Piyasaya arz </a:t>
            </a:r>
            <a:r>
              <a:rPr lang="tr-TR" sz="2800" dirty="0" smtClean="0"/>
              <a:t>koşullarını</a:t>
            </a:r>
            <a:endParaRPr lang="tr-TR" sz="2800" kern="1200" dirty="0"/>
          </a:p>
        </p:txBody>
      </p:sp>
      <p:sp>
        <p:nvSpPr>
          <p:cNvPr id="7" name="Altbilgi Yer Tutucusu 1"/>
          <p:cNvSpPr txBox="1">
            <a:spLocks/>
          </p:cNvSpPr>
          <p:nvPr/>
        </p:nvSpPr>
        <p:spPr>
          <a:xfrm>
            <a:off x="4151784" y="6538914"/>
            <a:ext cx="468052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b="1" i="1" dirty="0">
                <a:solidFill>
                  <a:srgbClr val="1F497D">
                    <a:lumMod val="60000"/>
                    <a:lumOff val="40000"/>
                  </a:srgbClr>
                </a:solidFill>
                <a:latin typeface="Times New Roman" panose="02020603050405020304" pitchFamily="18" charset="0"/>
                <a:cs typeface="Times New Roman" panose="02020603050405020304" pitchFamily="18" charset="0"/>
              </a:rPr>
              <a:t>Manisa Çevre, Şehircilik ve İklim Değişikliği İl Müdürlüğü</a:t>
            </a:r>
          </a:p>
        </p:txBody>
      </p:sp>
      <p:sp>
        <p:nvSpPr>
          <p:cNvPr id="8" name="Altbilgi Yer Tutucusu 1"/>
          <p:cNvSpPr txBox="1">
            <a:spLocks/>
          </p:cNvSpPr>
          <p:nvPr/>
        </p:nvSpPr>
        <p:spPr>
          <a:xfrm>
            <a:off x="1539089" y="147244"/>
            <a:ext cx="8899557" cy="608071"/>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sz="3000" b="1" i="1" dirty="0" smtClean="0">
                <a:solidFill>
                  <a:srgbClr val="1F497D">
                    <a:lumMod val="60000"/>
                    <a:lumOff val="40000"/>
                  </a:srgbClr>
                </a:solidFill>
                <a:latin typeface="Times New Roman" panose="02020603050405020304" pitchFamily="18" charset="0"/>
                <a:cs typeface="Times New Roman" panose="02020603050405020304" pitchFamily="18" charset="0"/>
              </a:rPr>
              <a:t>7223 SAYILI KANUN</a:t>
            </a:r>
            <a:endParaRPr lang="tr-TR" sz="3000" b="1" i="1" dirty="0">
              <a:solidFill>
                <a:srgbClr val="1F497D">
                  <a:lumMod val="60000"/>
                  <a:lumOff val="40000"/>
                </a:srgbClr>
              </a:solidFill>
              <a:latin typeface="Times New Roman" panose="02020603050405020304" pitchFamily="18" charset="0"/>
              <a:cs typeface="Times New Roman" panose="02020603050405020304" pitchFamily="18" charset="0"/>
            </a:endParaRPr>
          </a:p>
        </p:txBody>
      </p:sp>
      <p:sp>
        <p:nvSpPr>
          <p:cNvPr id="17" name="Serbest Form 16"/>
          <p:cNvSpPr/>
          <p:nvPr/>
        </p:nvSpPr>
        <p:spPr>
          <a:xfrm>
            <a:off x="6335414" y="1186689"/>
            <a:ext cx="4617581" cy="1473944"/>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2800" dirty="0"/>
              <a:t>Üreticilerin ve dağıtıcıların yükümlülüklerini</a:t>
            </a:r>
            <a:endParaRPr lang="tr-TR" sz="2800" kern="1200" dirty="0"/>
          </a:p>
        </p:txBody>
      </p:sp>
      <p:sp>
        <p:nvSpPr>
          <p:cNvPr id="21" name="Serbest Form 20"/>
          <p:cNvSpPr/>
          <p:nvPr/>
        </p:nvSpPr>
        <p:spPr>
          <a:xfrm>
            <a:off x="1422725" y="2915310"/>
            <a:ext cx="4918487" cy="1604615"/>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2800" dirty="0"/>
              <a:t>Piyasa gözetimi ve denetimi yapacak yetkili kuruluşların sorumluluklarını</a:t>
            </a:r>
            <a:endParaRPr lang="tr-TR" sz="2800" kern="1200" dirty="0"/>
          </a:p>
        </p:txBody>
      </p:sp>
      <p:sp>
        <p:nvSpPr>
          <p:cNvPr id="27" name="Serbest Form 26"/>
          <p:cNvSpPr/>
          <p:nvPr/>
        </p:nvSpPr>
        <p:spPr>
          <a:xfrm>
            <a:off x="6892709" y="3018213"/>
            <a:ext cx="4852658" cy="1596035"/>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2800" dirty="0" smtClean="0"/>
              <a:t>Uygunluk değerlendirme Kuruluşlarının sorumluluklarını</a:t>
            </a:r>
            <a:endParaRPr lang="tr-TR" sz="2800" kern="1200" dirty="0"/>
          </a:p>
        </p:txBody>
      </p:sp>
      <p:sp>
        <p:nvSpPr>
          <p:cNvPr id="31" name="Serbest Form 30"/>
          <p:cNvSpPr/>
          <p:nvPr/>
        </p:nvSpPr>
        <p:spPr>
          <a:xfrm>
            <a:off x="3352732" y="4844090"/>
            <a:ext cx="6644711" cy="1541806"/>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2800" dirty="0"/>
              <a:t>Ürünlerin piyasaya arzının yasaklanması, toplatılması ve </a:t>
            </a:r>
            <a:r>
              <a:rPr lang="tr-TR" sz="2800" dirty="0" err="1"/>
              <a:t>bertarafına</a:t>
            </a:r>
            <a:r>
              <a:rPr lang="tr-TR" sz="2800" dirty="0"/>
              <a:t> ilişkin hükümler düzenler</a:t>
            </a:r>
          </a:p>
        </p:txBody>
      </p:sp>
    </p:spTree>
    <p:extLst>
      <p:ext uri="{BB962C8B-B14F-4D97-AF65-F5344CB8AC3E}">
        <p14:creationId xmlns:p14="http://schemas.microsoft.com/office/powerpoint/2010/main" val="371578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21" grpId="0" animBg="1"/>
      <p:bldP spid="27"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VALİLİ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5719" y="38108"/>
            <a:ext cx="1019648" cy="9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08" y="38108"/>
            <a:ext cx="994617" cy="991312"/>
          </a:xfrm>
          <a:prstGeom prst="rect">
            <a:avLst/>
          </a:prstGeom>
        </p:spPr>
      </p:pic>
      <p:sp>
        <p:nvSpPr>
          <p:cNvPr id="7" name="Altbilgi Yer Tutucusu 1"/>
          <p:cNvSpPr txBox="1">
            <a:spLocks/>
          </p:cNvSpPr>
          <p:nvPr/>
        </p:nvSpPr>
        <p:spPr>
          <a:xfrm>
            <a:off x="4151784" y="6538914"/>
            <a:ext cx="468052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b="1" i="1" dirty="0">
                <a:solidFill>
                  <a:srgbClr val="1F497D">
                    <a:lumMod val="60000"/>
                    <a:lumOff val="40000"/>
                  </a:srgbClr>
                </a:solidFill>
                <a:latin typeface="Times New Roman" panose="02020603050405020304" pitchFamily="18" charset="0"/>
                <a:cs typeface="Times New Roman" panose="02020603050405020304" pitchFamily="18" charset="0"/>
              </a:rPr>
              <a:t>Manisa Çevre, Şehircilik ve İklim Değişikliği İl Müdürlüğü</a:t>
            </a:r>
          </a:p>
        </p:txBody>
      </p:sp>
      <p:graphicFrame>
        <p:nvGraphicFramePr>
          <p:cNvPr id="4" name="Tablo 3"/>
          <p:cNvGraphicFramePr>
            <a:graphicFrameLocks noGrp="1"/>
          </p:cNvGraphicFramePr>
          <p:nvPr>
            <p:extLst/>
          </p:nvPr>
        </p:nvGraphicFramePr>
        <p:xfrm>
          <a:off x="245804" y="1029420"/>
          <a:ext cx="11499565" cy="5335167"/>
        </p:xfrm>
        <a:graphic>
          <a:graphicData uri="http://schemas.openxmlformats.org/drawingml/2006/table">
            <a:tbl>
              <a:tblPr firstRow="1" bandRow="1">
                <a:tableStyleId>{5C22544A-7EE6-4342-B048-85BDC9FD1C3A}</a:tableStyleId>
              </a:tblPr>
              <a:tblGrid>
                <a:gridCol w="5303971">
                  <a:extLst>
                    <a:ext uri="{9D8B030D-6E8A-4147-A177-3AD203B41FA5}">
                      <a16:colId xmlns:a16="http://schemas.microsoft.com/office/drawing/2014/main" val="1602918171"/>
                    </a:ext>
                  </a:extLst>
                </a:gridCol>
                <a:gridCol w="1919335">
                  <a:extLst>
                    <a:ext uri="{9D8B030D-6E8A-4147-A177-3AD203B41FA5}">
                      <a16:colId xmlns:a16="http://schemas.microsoft.com/office/drawing/2014/main" val="3799621389"/>
                    </a:ext>
                  </a:extLst>
                </a:gridCol>
                <a:gridCol w="2761307">
                  <a:extLst>
                    <a:ext uri="{9D8B030D-6E8A-4147-A177-3AD203B41FA5}">
                      <a16:colId xmlns:a16="http://schemas.microsoft.com/office/drawing/2014/main" val="2814110052"/>
                    </a:ext>
                  </a:extLst>
                </a:gridCol>
                <a:gridCol w="1514952">
                  <a:extLst>
                    <a:ext uri="{9D8B030D-6E8A-4147-A177-3AD203B41FA5}">
                      <a16:colId xmlns:a16="http://schemas.microsoft.com/office/drawing/2014/main" val="1705146113"/>
                    </a:ext>
                  </a:extLst>
                </a:gridCol>
              </a:tblGrid>
              <a:tr h="412052">
                <a:tc>
                  <a:txBody>
                    <a:bodyPr/>
                    <a:lstStyle/>
                    <a:p>
                      <a:r>
                        <a:rPr lang="tr-TR" dirty="0" smtClean="0"/>
                        <a:t>YÜKÜMLÜLÜKLER</a:t>
                      </a:r>
                      <a:endParaRPr lang="tr-TR" dirty="0"/>
                    </a:p>
                  </a:txBody>
                  <a:tcPr/>
                </a:tc>
                <a:tc>
                  <a:txBody>
                    <a:bodyPr/>
                    <a:lstStyle/>
                    <a:p>
                      <a:pPr algn="ctr"/>
                      <a:r>
                        <a:rPr lang="tr-TR" dirty="0" smtClean="0"/>
                        <a:t>ÜRETİCİ</a:t>
                      </a:r>
                      <a:endParaRPr lang="tr-TR" dirty="0"/>
                    </a:p>
                  </a:txBody>
                  <a:tcPr anchor="ctr"/>
                </a:tc>
                <a:tc>
                  <a:txBody>
                    <a:bodyPr/>
                    <a:lstStyle/>
                    <a:p>
                      <a:pPr algn="ctr"/>
                      <a:r>
                        <a:rPr lang="tr-TR" dirty="0" smtClean="0"/>
                        <a:t>İTHALATÇI</a:t>
                      </a:r>
                      <a:endParaRPr lang="tr-TR" dirty="0"/>
                    </a:p>
                  </a:txBody>
                  <a:tcPr anchor="ctr"/>
                </a:tc>
                <a:tc>
                  <a:txBody>
                    <a:bodyPr/>
                    <a:lstStyle/>
                    <a:p>
                      <a:pPr algn="ctr"/>
                      <a:r>
                        <a:rPr lang="tr-TR" dirty="0" smtClean="0"/>
                        <a:t>DAĞITICI</a:t>
                      </a:r>
                      <a:endParaRPr lang="tr-TR" dirty="0"/>
                    </a:p>
                  </a:txBody>
                  <a:tcPr anchor="ctr"/>
                </a:tc>
                <a:extLst>
                  <a:ext uri="{0D108BD9-81ED-4DB2-BD59-A6C34878D82A}">
                    <a16:rowId xmlns:a16="http://schemas.microsoft.com/office/drawing/2014/main" val="2826423373"/>
                  </a:ext>
                </a:extLst>
              </a:tr>
              <a:tr h="925076">
                <a:tc>
                  <a:txBody>
                    <a:bodyPr/>
                    <a:lstStyle/>
                    <a:p>
                      <a:pPr algn="l" fontAlgn="b"/>
                      <a:r>
                        <a:rPr lang="tr-TR" sz="1800" b="0" i="0" u="none" strike="noStrike" dirty="0" err="1">
                          <a:solidFill>
                            <a:srgbClr val="000000"/>
                          </a:solidFill>
                          <a:effectLst/>
                          <a:latin typeface="Calibri" panose="020F0502020204030204" pitchFamily="34" charset="0"/>
                        </a:rPr>
                        <a:t>Harmonize</a:t>
                      </a:r>
                      <a:r>
                        <a:rPr lang="tr-TR" sz="1800" b="0" i="0" u="none" strike="noStrike" dirty="0">
                          <a:solidFill>
                            <a:srgbClr val="000000"/>
                          </a:solidFill>
                          <a:effectLst/>
                          <a:latin typeface="Calibri" panose="020F0502020204030204" pitchFamily="34" charset="0"/>
                        </a:rPr>
                        <a:t> </a:t>
                      </a:r>
                      <a:r>
                        <a:rPr lang="tr-TR" sz="1800" b="0" i="0" u="none" strike="noStrike" dirty="0" smtClean="0">
                          <a:solidFill>
                            <a:srgbClr val="000000"/>
                          </a:solidFill>
                          <a:effectLst/>
                          <a:latin typeface="Calibri" panose="020F0502020204030204" pitchFamily="34" charset="0"/>
                        </a:rPr>
                        <a:t>standart Ve Ulusal </a:t>
                      </a:r>
                      <a:r>
                        <a:rPr lang="tr-TR" sz="1800" b="0" i="0" u="none" strike="noStrike" dirty="0">
                          <a:solidFill>
                            <a:srgbClr val="000000"/>
                          </a:solidFill>
                          <a:effectLst/>
                          <a:latin typeface="Calibri" panose="020F0502020204030204" pitchFamily="34" charset="0"/>
                        </a:rPr>
                        <a:t>kapsamındaki ürünler için Performans Beyanı ve </a:t>
                      </a:r>
                      <a:r>
                        <a:rPr lang="tr-TR" sz="1800" b="0" i="0" u="none" strike="noStrike" dirty="0" smtClean="0">
                          <a:solidFill>
                            <a:srgbClr val="000000"/>
                          </a:solidFill>
                          <a:effectLst/>
                          <a:latin typeface="Calibri" panose="020F0502020204030204" pitchFamily="34" charset="0"/>
                        </a:rPr>
                        <a:t>CE (Gerekiyorsa G) </a:t>
                      </a:r>
                      <a:r>
                        <a:rPr lang="tr-TR" sz="1800" b="0" i="0" u="none" strike="noStrike" dirty="0">
                          <a:solidFill>
                            <a:srgbClr val="000000"/>
                          </a:solidFill>
                          <a:effectLst/>
                          <a:latin typeface="Calibri" panose="020F0502020204030204" pitchFamily="34" charset="0"/>
                        </a:rPr>
                        <a:t>İşaretlemesi yapmak , kullanım ve güvenlik formlarını düzenlemek </a:t>
                      </a: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X</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800" b="0" i="0" u="none" strike="noStrike" dirty="0">
                          <a:solidFill>
                            <a:srgbClr val="000000"/>
                          </a:solidFill>
                          <a:effectLst/>
                          <a:latin typeface="Calibri" panose="020F0502020204030204" pitchFamily="34" charset="0"/>
                        </a:rPr>
                        <a:t>Üreticiden talep eder, yapmaması durumunda üretici adına hazırlar</a:t>
                      </a:r>
                    </a:p>
                  </a:txBody>
                  <a:tcPr marL="9525" marR="9525" marT="9525" marB="0" anchor="ctr"/>
                </a:tc>
                <a:tc>
                  <a:txBody>
                    <a:bodyPr/>
                    <a:lstStyle/>
                    <a:p>
                      <a:pPr algn="ctr" fontAlgn="b"/>
                      <a:r>
                        <a:rPr lang="tr-TR" sz="1800" b="0" i="0" u="none" strike="noStrike">
                          <a:solidFill>
                            <a:srgbClr val="000000"/>
                          </a:solidFill>
                          <a:effectLst/>
                          <a:latin typeface="Calibri" panose="020F0502020204030204" pitchFamily="34" charset="0"/>
                        </a:rPr>
                        <a:t>Beyanların çevirisini oluşturur</a:t>
                      </a:r>
                    </a:p>
                  </a:txBody>
                  <a:tcPr marL="9525" marR="9525" marT="9525" marB="0" anchor="ctr"/>
                </a:tc>
                <a:extLst>
                  <a:ext uri="{0D108BD9-81ED-4DB2-BD59-A6C34878D82A}">
                    <a16:rowId xmlns:a16="http://schemas.microsoft.com/office/drawing/2014/main" val="665504542"/>
                  </a:ext>
                </a:extLst>
              </a:tr>
              <a:tr h="291948">
                <a:tc>
                  <a:txBody>
                    <a:bodyPr/>
                    <a:lstStyle/>
                    <a:p>
                      <a:pPr algn="l" fontAlgn="b"/>
                      <a:r>
                        <a:rPr lang="tr-TR" sz="1800" b="0" i="0" u="none" strike="noStrike" dirty="0">
                          <a:solidFill>
                            <a:srgbClr val="000000"/>
                          </a:solidFill>
                          <a:effectLst/>
                          <a:latin typeface="Calibri" panose="020F0502020204030204" pitchFamily="34" charset="0"/>
                        </a:rPr>
                        <a:t>Dokümantasyonu 10 yıl saklamak </a:t>
                      </a: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X</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X</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X</a:t>
                      </a:r>
                      <a:endParaRPr lang="tr-T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37797520"/>
                  </a:ext>
                </a:extLst>
              </a:tr>
              <a:tr h="856249">
                <a:tc>
                  <a:txBody>
                    <a:bodyPr/>
                    <a:lstStyle/>
                    <a:p>
                      <a:pPr algn="l" fontAlgn="b"/>
                      <a:r>
                        <a:rPr lang="tr-TR" sz="1800" b="0" i="0" u="none" strike="noStrike" dirty="0">
                          <a:solidFill>
                            <a:srgbClr val="000000"/>
                          </a:solidFill>
                          <a:effectLst/>
                          <a:latin typeface="Calibri" panose="020F0502020204030204" pitchFamily="34" charset="0"/>
                        </a:rPr>
                        <a:t>Üretimin sürekliliğini ve beyan edilen performansın doğruluğunu sağlamak, teknik </a:t>
                      </a:r>
                      <a:r>
                        <a:rPr lang="tr-TR" sz="1800" b="0" i="0" u="none" strike="noStrike" dirty="0" smtClean="0">
                          <a:solidFill>
                            <a:srgbClr val="000000"/>
                          </a:solidFill>
                          <a:effectLst/>
                          <a:latin typeface="Calibri" panose="020F0502020204030204" pitchFamily="34" charset="0"/>
                        </a:rPr>
                        <a:t>şartname </a:t>
                      </a:r>
                      <a:r>
                        <a:rPr lang="tr-TR" sz="1800" b="0" i="0" u="none" strike="noStrike" dirty="0">
                          <a:solidFill>
                            <a:srgbClr val="000000"/>
                          </a:solidFill>
                          <a:effectLst/>
                          <a:latin typeface="Calibri" panose="020F0502020204030204" pitchFamily="34" charset="0"/>
                        </a:rPr>
                        <a:t>değişikliğini takip etmek gerektiğinde bunları beyana yansıtmak </a:t>
                      </a: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X</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65397063"/>
                  </a:ext>
                </a:extLst>
              </a:tr>
              <a:tr h="291948">
                <a:tc>
                  <a:txBody>
                    <a:bodyPr/>
                    <a:lstStyle/>
                    <a:p>
                      <a:pPr algn="l" fontAlgn="b"/>
                      <a:r>
                        <a:rPr lang="tr-TR" sz="1800" b="0" i="0" u="none" strike="noStrike">
                          <a:solidFill>
                            <a:srgbClr val="000000"/>
                          </a:solidFill>
                          <a:effectLst/>
                          <a:latin typeface="Calibri" panose="020F0502020204030204" pitchFamily="34" charset="0"/>
                        </a:rPr>
                        <a:t>Ürünün izlenebilirliğini temin etmek </a:t>
                      </a: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X</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75540218"/>
                  </a:ext>
                </a:extLst>
              </a:tr>
              <a:tr h="574099">
                <a:tc>
                  <a:txBody>
                    <a:bodyPr/>
                    <a:lstStyle/>
                    <a:p>
                      <a:pPr algn="l" fontAlgn="b"/>
                      <a:r>
                        <a:rPr lang="tr-TR" sz="1800" b="0" i="0" u="none" strike="noStrike">
                          <a:solidFill>
                            <a:srgbClr val="000000"/>
                          </a:solidFill>
                          <a:effectLst/>
                          <a:latin typeface="Calibri" panose="020F0502020204030204" pitchFamily="34" charset="0"/>
                        </a:rPr>
                        <a:t>Üründe sadece irtibat kişisinin adresinin yer almasını sağlamak </a:t>
                      </a: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X</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X</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X</a:t>
                      </a:r>
                      <a:endParaRPr lang="tr-T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03304545"/>
                  </a:ext>
                </a:extLst>
              </a:tr>
              <a:tr h="373858">
                <a:tc>
                  <a:txBody>
                    <a:bodyPr/>
                    <a:lstStyle/>
                    <a:p>
                      <a:pPr algn="l" fontAlgn="b"/>
                      <a:r>
                        <a:rPr lang="tr-TR" sz="1800" b="0" i="0" u="none" strike="noStrike" dirty="0">
                          <a:solidFill>
                            <a:srgbClr val="000000"/>
                          </a:solidFill>
                          <a:effectLst/>
                          <a:latin typeface="Calibri" panose="020F0502020204030204" pitchFamily="34" charset="0"/>
                        </a:rPr>
                        <a:t>Kullanım ve güvenliğe ilişkin </a:t>
                      </a:r>
                      <a:r>
                        <a:rPr lang="tr-TR" sz="1800" b="0" i="0" u="none" strike="noStrike" dirty="0" smtClean="0">
                          <a:solidFill>
                            <a:srgbClr val="000000"/>
                          </a:solidFill>
                          <a:effectLst/>
                          <a:latin typeface="Calibri" panose="020F0502020204030204" pitchFamily="34" charset="0"/>
                        </a:rPr>
                        <a:t>bilgi formları </a:t>
                      </a:r>
                      <a:r>
                        <a:rPr lang="tr-TR" sz="1800" b="0" i="0" u="none" strike="noStrike" dirty="0">
                          <a:solidFill>
                            <a:srgbClr val="000000"/>
                          </a:solidFill>
                          <a:effectLst/>
                          <a:latin typeface="Calibri" panose="020F0502020204030204" pitchFamily="34" charset="0"/>
                        </a:rPr>
                        <a:t>bulundurmak </a:t>
                      </a: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X</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X</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X</a:t>
                      </a:r>
                      <a:endParaRPr lang="tr-T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88880204"/>
                  </a:ext>
                </a:extLst>
              </a:tr>
              <a:tr h="862221">
                <a:tc>
                  <a:txBody>
                    <a:bodyPr/>
                    <a:lstStyle/>
                    <a:p>
                      <a:pPr algn="l" fontAlgn="b"/>
                      <a:r>
                        <a:rPr lang="tr-TR" sz="1800" b="0" i="0" u="none" strike="noStrike">
                          <a:solidFill>
                            <a:srgbClr val="000000"/>
                          </a:solidFill>
                          <a:effectLst/>
                          <a:latin typeface="Calibri" panose="020F0502020204030204" pitchFamily="34" charset="0"/>
                        </a:rPr>
                        <a:t>Gerektiğinde düzeltici önlemler almak </a:t>
                      </a: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X</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800" b="0" i="0" u="none" strike="noStrike" dirty="0">
                          <a:solidFill>
                            <a:srgbClr val="000000"/>
                          </a:solidFill>
                          <a:effectLst/>
                          <a:latin typeface="Calibri" panose="020F0502020204030204" pitchFamily="34" charset="0"/>
                        </a:rPr>
                        <a:t>Düzeltici önlemleri dağıtıcıya iletir, Risklerde üreticiyi ve Bakanlığı bilgilendirir</a:t>
                      </a:r>
                    </a:p>
                  </a:txBody>
                  <a:tcPr marL="9525" marR="9525" marT="9525" marB="0" anchor="ctr"/>
                </a:tc>
                <a:tc>
                  <a:txBody>
                    <a:bodyPr/>
                    <a:lstStyle/>
                    <a:p>
                      <a:pPr algn="ctr" fontAlgn="b"/>
                      <a:r>
                        <a:rPr lang="tr-TR" sz="1800" b="0" i="0" u="none" strike="noStrike" dirty="0">
                          <a:solidFill>
                            <a:srgbClr val="000000"/>
                          </a:solidFill>
                          <a:effectLst/>
                          <a:latin typeface="Calibri" panose="020F0502020204030204" pitchFamily="34" charset="0"/>
                        </a:rPr>
                        <a:t>İthalatçıyı bilgilendirir</a:t>
                      </a:r>
                    </a:p>
                  </a:txBody>
                  <a:tcPr marL="9525" marR="9525" marT="9525" marB="0" anchor="ctr"/>
                </a:tc>
                <a:extLst>
                  <a:ext uri="{0D108BD9-81ED-4DB2-BD59-A6C34878D82A}">
                    <a16:rowId xmlns:a16="http://schemas.microsoft.com/office/drawing/2014/main" val="4248445020"/>
                  </a:ext>
                </a:extLst>
              </a:tr>
              <a:tr h="373858">
                <a:tc>
                  <a:txBody>
                    <a:bodyPr/>
                    <a:lstStyle/>
                    <a:p>
                      <a:pPr algn="l" fontAlgn="b"/>
                      <a:r>
                        <a:rPr lang="tr-TR" sz="1800" b="0" i="0" u="none" strike="noStrike">
                          <a:solidFill>
                            <a:srgbClr val="000000"/>
                          </a:solidFill>
                          <a:effectLst/>
                          <a:latin typeface="Calibri" panose="020F0502020204030204" pitchFamily="34" charset="0"/>
                        </a:rPr>
                        <a:t>Ürünleri uygun şekilde depolamak ve taşımak </a:t>
                      </a:r>
                    </a:p>
                  </a:txBody>
                  <a:tcPr marL="9525" marR="9525" marT="9525" marB="0" anchor="ctr"/>
                </a:tc>
                <a:tc>
                  <a:txBody>
                    <a:bodyPr/>
                    <a:lstStyle/>
                    <a:p>
                      <a:pPr algn="ctr" fontAlgn="b"/>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X</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X</a:t>
                      </a:r>
                      <a:endParaRPr lang="tr-T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75101220"/>
                  </a:ext>
                </a:extLst>
              </a:tr>
              <a:tr h="373858">
                <a:tc>
                  <a:txBody>
                    <a:bodyPr/>
                    <a:lstStyle/>
                    <a:p>
                      <a:pPr algn="l" fontAlgn="b"/>
                      <a:r>
                        <a:rPr lang="nb-NO" sz="1800" b="0" i="0" u="none" strike="noStrike" dirty="0">
                          <a:solidFill>
                            <a:srgbClr val="000000"/>
                          </a:solidFill>
                          <a:effectLst/>
                          <a:latin typeface="Calibri" panose="020F0502020204030204" pitchFamily="34" charset="0"/>
                        </a:rPr>
                        <a:t>Yetkili otoritelerle talepleri halinde işbirliği yapmak</a:t>
                      </a: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X</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X</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X</a:t>
                      </a:r>
                      <a:endParaRPr lang="tr-T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05358213"/>
                  </a:ext>
                </a:extLst>
              </a:tr>
            </a:tbl>
          </a:graphicData>
        </a:graphic>
      </p:graphicFrame>
      <p:sp>
        <p:nvSpPr>
          <p:cNvPr id="8" name="Altbilgi Yer Tutucusu 1"/>
          <p:cNvSpPr txBox="1">
            <a:spLocks/>
          </p:cNvSpPr>
          <p:nvPr/>
        </p:nvSpPr>
        <p:spPr>
          <a:xfrm>
            <a:off x="1545807" y="229728"/>
            <a:ext cx="8899557" cy="608071"/>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sz="3000" b="1" i="1" dirty="0" smtClean="0">
                <a:solidFill>
                  <a:srgbClr val="1F497D">
                    <a:lumMod val="60000"/>
                    <a:lumOff val="40000"/>
                  </a:srgbClr>
                </a:solidFill>
                <a:latin typeface="Times New Roman" panose="02020603050405020304" pitchFamily="18" charset="0"/>
                <a:cs typeface="Times New Roman" panose="02020603050405020304" pitchFamily="18" charset="0"/>
              </a:rPr>
              <a:t>ÜRÜN TEDARİKÇİLERİNİN GÖREVLERİ</a:t>
            </a:r>
            <a:endParaRPr lang="tr-TR" sz="3000" b="1" i="1" dirty="0">
              <a:solidFill>
                <a:srgbClr val="1F497D">
                  <a:lumMod val="60000"/>
                  <a:lumOff val="4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2599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VALİLİ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5719" y="38108"/>
            <a:ext cx="1019648" cy="9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08" y="38108"/>
            <a:ext cx="994617" cy="991312"/>
          </a:xfrm>
          <a:prstGeom prst="rect">
            <a:avLst/>
          </a:prstGeom>
        </p:spPr>
      </p:pic>
      <p:sp>
        <p:nvSpPr>
          <p:cNvPr id="6" name="Altbilgi Yer Tutucusu 1"/>
          <p:cNvSpPr txBox="1">
            <a:spLocks/>
          </p:cNvSpPr>
          <p:nvPr/>
        </p:nvSpPr>
        <p:spPr>
          <a:xfrm>
            <a:off x="4151784" y="6538914"/>
            <a:ext cx="468052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b="1" i="1" dirty="0">
                <a:solidFill>
                  <a:srgbClr val="1F497D">
                    <a:lumMod val="60000"/>
                    <a:lumOff val="40000"/>
                  </a:srgbClr>
                </a:solidFill>
                <a:latin typeface="Times New Roman" panose="02020603050405020304" pitchFamily="18" charset="0"/>
                <a:cs typeface="Times New Roman" panose="02020603050405020304" pitchFamily="18" charset="0"/>
              </a:rPr>
              <a:t>Manisa Çevre, Şehircilik ve İklim Değişikliği İl Müdürlüğü</a:t>
            </a:r>
          </a:p>
        </p:txBody>
      </p:sp>
      <p:sp>
        <p:nvSpPr>
          <p:cNvPr id="8" name="Serbest Form 7"/>
          <p:cNvSpPr/>
          <p:nvPr/>
        </p:nvSpPr>
        <p:spPr>
          <a:xfrm>
            <a:off x="2398617" y="234289"/>
            <a:ext cx="7219835" cy="786517"/>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3600" dirty="0" smtClean="0"/>
              <a:t>Güvenlik Teyit Sistemleri</a:t>
            </a:r>
            <a:endParaRPr lang="tr-TR" sz="3600" kern="1200" dirty="0"/>
          </a:p>
        </p:txBody>
      </p:sp>
      <p:sp>
        <p:nvSpPr>
          <p:cNvPr id="9" name="Serbest Form 8"/>
          <p:cNvSpPr/>
          <p:nvPr/>
        </p:nvSpPr>
        <p:spPr>
          <a:xfrm>
            <a:off x="837241" y="1351261"/>
            <a:ext cx="3756825" cy="718144"/>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2400" dirty="0" smtClean="0"/>
              <a:t>Sistem 1+</a:t>
            </a:r>
            <a:endParaRPr lang="tr-TR" sz="2400" kern="1200" dirty="0"/>
          </a:p>
        </p:txBody>
      </p:sp>
      <p:sp>
        <p:nvSpPr>
          <p:cNvPr id="2" name="Metin kutusu 1"/>
          <p:cNvSpPr txBox="1"/>
          <p:nvPr/>
        </p:nvSpPr>
        <p:spPr>
          <a:xfrm>
            <a:off x="837241" y="2102553"/>
            <a:ext cx="3756824" cy="1200329"/>
          </a:xfrm>
          <a:prstGeom prst="rect">
            <a:avLst/>
          </a:prstGeom>
          <a:noFill/>
        </p:spPr>
        <p:txBody>
          <a:bodyPr wrap="square" rtlCol="0">
            <a:spAutoFit/>
          </a:bodyPr>
          <a:lstStyle/>
          <a:p>
            <a:pPr marL="285750" indent="-285750">
              <a:buFont typeface="Arial" panose="020B0604020202020204" pitchFamily="34" charset="0"/>
              <a:buChar char="•"/>
            </a:pPr>
            <a:r>
              <a:rPr lang="tr-TR" dirty="0" smtClean="0">
                <a:solidFill>
                  <a:schemeClr val="accent1">
                    <a:lumMod val="75000"/>
                  </a:schemeClr>
                </a:solidFill>
              </a:rPr>
              <a:t>Hazır Beton </a:t>
            </a:r>
          </a:p>
          <a:p>
            <a:pPr marL="285750" indent="-285750">
              <a:buFont typeface="Arial" panose="020B0604020202020204" pitchFamily="34" charset="0"/>
              <a:buChar char="•"/>
            </a:pPr>
            <a:r>
              <a:rPr lang="tr-TR" dirty="0" smtClean="0">
                <a:solidFill>
                  <a:schemeClr val="accent1">
                    <a:lumMod val="75000"/>
                  </a:schemeClr>
                </a:solidFill>
              </a:rPr>
              <a:t>İnşaat Çeliği</a:t>
            </a:r>
          </a:p>
          <a:p>
            <a:pPr marL="285750" indent="-285750">
              <a:buFont typeface="Arial" panose="020B0604020202020204" pitchFamily="34" charset="0"/>
              <a:buChar char="•"/>
            </a:pPr>
            <a:r>
              <a:rPr lang="tr-TR" dirty="0" smtClean="0">
                <a:solidFill>
                  <a:schemeClr val="accent1">
                    <a:lumMod val="75000"/>
                  </a:schemeClr>
                </a:solidFill>
              </a:rPr>
              <a:t>Çimentolar</a:t>
            </a:r>
          </a:p>
          <a:p>
            <a:pPr marL="285750" indent="-285750">
              <a:buFont typeface="Arial" panose="020B0604020202020204" pitchFamily="34" charset="0"/>
              <a:buChar char="•"/>
            </a:pPr>
            <a:r>
              <a:rPr lang="tr-TR" dirty="0" smtClean="0">
                <a:solidFill>
                  <a:schemeClr val="accent1">
                    <a:lumMod val="75000"/>
                  </a:schemeClr>
                </a:solidFill>
              </a:rPr>
              <a:t>Sıhhi Tesisat (Bataryalar)</a:t>
            </a:r>
            <a:endParaRPr lang="tr-TR" dirty="0">
              <a:solidFill>
                <a:schemeClr val="accent1">
                  <a:lumMod val="75000"/>
                </a:schemeClr>
              </a:solidFill>
            </a:endParaRPr>
          </a:p>
        </p:txBody>
      </p:sp>
      <p:sp>
        <p:nvSpPr>
          <p:cNvPr id="10" name="Serbest Form 9"/>
          <p:cNvSpPr/>
          <p:nvPr/>
        </p:nvSpPr>
        <p:spPr>
          <a:xfrm>
            <a:off x="5433264" y="1837603"/>
            <a:ext cx="3756825" cy="718144"/>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2400" dirty="0" smtClean="0"/>
              <a:t>Sistem 1</a:t>
            </a:r>
            <a:endParaRPr lang="tr-TR" sz="2400" kern="1200" dirty="0"/>
          </a:p>
        </p:txBody>
      </p:sp>
      <p:sp>
        <p:nvSpPr>
          <p:cNvPr id="12" name="Metin kutusu 11"/>
          <p:cNvSpPr txBox="1"/>
          <p:nvPr/>
        </p:nvSpPr>
        <p:spPr>
          <a:xfrm>
            <a:off x="5433264" y="2581473"/>
            <a:ext cx="3756825" cy="646331"/>
          </a:xfrm>
          <a:prstGeom prst="rect">
            <a:avLst/>
          </a:prstGeom>
          <a:noFill/>
        </p:spPr>
        <p:txBody>
          <a:bodyPr wrap="square" rtlCol="0">
            <a:spAutoFit/>
          </a:bodyPr>
          <a:lstStyle/>
          <a:p>
            <a:pPr marL="285750" indent="-285750">
              <a:buFont typeface="Arial" panose="020B0604020202020204" pitchFamily="34" charset="0"/>
              <a:buChar char="•"/>
            </a:pPr>
            <a:r>
              <a:rPr lang="tr-TR" dirty="0" smtClean="0">
                <a:solidFill>
                  <a:schemeClr val="accent1">
                    <a:lumMod val="75000"/>
                  </a:schemeClr>
                </a:solidFill>
              </a:rPr>
              <a:t>Boyalar</a:t>
            </a:r>
          </a:p>
          <a:p>
            <a:pPr marL="285750" indent="-285750">
              <a:buFont typeface="Arial" panose="020B0604020202020204" pitchFamily="34" charset="0"/>
              <a:buChar char="•"/>
            </a:pPr>
            <a:endParaRPr lang="tr-TR" dirty="0">
              <a:solidFill>
                <a:schemeClr val="accent1">
                  <a:lumMod val="75000"/>
                </a:schemeClr>
              </a:solidFill>
            </a:endParaRPr>
          </a:p>
        </p:txBody>
      </p:sp>
      <p:sp>
        <p:nvSpPr>
          <p:cNvPr id="13" name="Serbest Form 12"/>
          <p:cNvSpPr/>
          <p:nvPr/>
        </p:nvSpPr>
        <p:spPr>
          <a:xfrm>
            <a:off x="837240" y="3336030"/>
            <a:ext cx="3756825" cy="718144"/>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2400" dirty="0" smtClean="0"/>
              <a:t>Sistem 2+</a:t>
            </a:r>
            <a:endParaRPr lang="tr-TR" sz="2400" kern="1200" dirty="0"/>
          </a:p>
        </p:txBody>
      </p:sp>
      <p:sp>
        <p:nvSpPr>
          <p:cNvPr id="15" name="Metin kutusu 14"/>
          <p:cNvSpPr txBox="1"/>
          <p:nvPr/>
        </p:nvSpPr>
        <p:spPr>
          <a:xfrm>
            <a:off x="837239" y="4068884"/>
            <a:ext cx="3756825" cy="646331"/>
          </a:xfrm>
          <a:prstGeom prst="rect">
            <a:avLst/>
          </a:prstGeom>
          <a:noFill/>
        </p:spPr>
        <p:txBody>
          <a:bodyPr wrap="square" rtlCol="0">
            <a:spAutoFit/>
          </a:bodyPr>
          <a:lstStyle/>
          <a:p>
            <a:pPr marL="285750" indent="-285750">
              <a:buFont typeface="Arial" panose="020B0604020202020204" pitchFamily="34" charset="0"/>
              <a:buChar char="•"/>
            </a:pPr>
            <a:r>
              <a:rPr lang="tr-TR" dirty="0" smtClean="0">
                <a:solidFill>
                  <a:schemeClr val="accent1">
                    <a:lumMod val="75000"/>
                  </a:schemeClr>
                </a:solidFill>
              </a:rPr>
              <a:t>Agregalar</a:t>
            </a:r>
          </a:p>
          <a:p>
            <a:pPr marL="285750" indent="-285750">
              <a:buFont typeface="Arial" panose="020B0604020202020204" pitchFamily="34" charset="0"/>
              <a:buChar char="•"/>
            </a:pPr>
            <a:r>
              <a:rPr lang="tr-TR" dirty="0" smtClean="0">
                <a:solidFill>
                  <a:schemeClr val="accent1">
                    <a:lumMod val="75000"/>
                  </a:schemeClr>
                </a:solidFill>
              </a:rPr>
              <a:t>Kireçler</a:t>
            </a:r>
            <a:endParaRPr lang="tr-TR" dirty="0">
              <a:solidFill>
                <a:schemeClr val="accent1">
                  <a:lumMod val="75000"/>
                </a:schemeClr>
              </a:solidFill>
            </a:endParaRPr>
          </a:p>
        </p:txBody>
      </p:sp>
      <p:sp>
        <p:nvSpPr>
          <p:cNvPr id="16" name="Serbest Form 15"/>
          <p:cNvSpPr/>
          <p:nvPr/>
        </p:nvSpPr>
        <p:spPr>
          <a:xfrm>
            <a:off x="5496148" y="3783581"/>
            <a:ext cx="3756825" cy="718144"/>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2400" dirty="0" smtClean="0"/>
              <a:t>Sistem 3</a:t>
            </a:r>
            <a:endParaRPr lang="tr-TR" sz="2400" kern="1200" dirty="0"/>
          </a:p>
        </p:txBody>
      </p:sp>
      <p:sp>
        <p:nvSpPr>
          <p:cNvPr id="18" name="Metin kutusu 17"/>
          <p:cNvSpPr txBox="1"/>
          <p:nvPr/>
        </p:nvSpPr>
        <p:spPr>
          <a:xfrm>
            <a:off x="5496148" y="4455638"/>
            <a:ext cx="3756825" cy="923330"/>
          </a:xfrm>
          <a:prstGeom prst="rect">
            <a:avLst/>
          </a:prstGeom>
          <a:noFill/>
        </p:spPr>
        <p:txBody>
          <a:bodyPr wrap="square" rtlCol="0">
            <a:spAutoFit/>
          </a:bodyPr>
          <a:lstStyle/>
          <a:p>
            <a:pPr marL="285750" indent="-285750">
              <a:buFont typeface="Arial" panose="020B0604020202020204" pitchFamily="34" charset="0"/>
              <a:buChar char="•"/>
            </a:pPr>
            <a:r>
              <a:rPr lang="tr-TR" dirty="0" smtClean="0">
                <a:solidFill>
                  <a:schemeClr val="accent1">
                    <a:lumMod val="75000"/>
                  </a:schemeClr>
                </a:solidFill>
              </a:rPr>
              <a:t>Isı Yalıtım Levhaları</a:t>
            </a:r>
          </a:p>
          <a:p>
            <a:pPr marL="285750" indent="-285750">
              <a:buFont typeface="Arial" panose="020B0604020202020204" pitchFamily="34" charset="0"/>
              <a:buChar char="•"/>
            </a:pPr>
            <a:r>
              <a:rPr lang="tr-TR" dirty="0" smtClean="0">
                <a:solidFill>
                  <a:schemeClr val="accent1">
                    <a:lumMod val="75000"/>
                  </a:schemeClr>
                </a:solidFill>
              </a:rPr>
              <a:t>Yalıtım Camları</a:t>
            </a:r>
          </a:p>
          <a:p>
            <a:pPr marL="285750" indent="-285750">
              <a:buFont typeface="Arial" panose="020B0604020202020204" pitchFamily="34" charset="0"/>
              <a:buChar char="•"/>
            </a:pPr>
            <a:r>
              <a:rPr lang="tr-TR" dirty="0" smtClean="0">
                <a:solidFill>
                  <a:schemeClr val="accent1">
                    <a:lumMod val="75000"/>
                  </a:schemeClr>
                </a:solidFill>
              </a:rPr>
              <a:t>Kaynak Elektrotları</a:t>
            </a:r>
          </a:p>
        </p:txBody>
      </p:sp>
      <p:sp>
        <p:nvSpPr>
          <p:cNvPr id="19" name="Serbest Form 18"/>
          <p:cNvSpPr/>
          <p:nvPr/>
        </p:nvSpPr>
        <p:spPr>
          <a:xfrm>
            <a:off x="837237" y="4881725"/>
            <a:ext cx="3756825" cy="718144"/>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2400" dirty="0" smtClean="0"/>
              <a:t>Sistem 4</a:t>
            </a:r>
            <a:endParaRPr lang="tr-TR" sz="2400" kern="1200" dirty="0"/>
          </a:p>
        </p:txBody>
      </p:sp>
      <p:sp>
        <p:nvSpPr>
          <p:cNvPr id="21" name="Metin kutusu 20"/>
          <p:cNvSpPr txBox="1"/>
          <p:nvPr/>
        </p:nvSpPr>
        <p:spPr>
          <a:xfrm>
            <a:off x="837237" y="5577923"/>
            <a:ext cx="3756825" cy="1200329"/>
          </a:xfrm>
          <a:prstGeom prst="rect">
            <a:avLst/>
          </a:prstGeom>
          <a:noFill/>
        </p:spPr>
        <p:txBody>
          <a:bodyPr wrap="square" rtlCol="0">
            <a:spAutoFit/>
          </a:bodyPr>
          <a:lstStyle/>
          <a:p>
            <a:pPr marL="285750" indent="-285750">
              <a:buFont typeface="Arial" panose="020B0604020202020204" pitchFamily="34" charset="0"/>
              <a:buChar char="•"/>
            </a:pPr>
            <a:r>
              <a:rPr lang="tr-TR" dirty="0" smtClean="0">
                <a:solidFill>
                  <a:schemeClr val="accent1">
                    <a:lumMod val="75000"/>
                  </a:schemeClr>
                </a:solidFill>
              </a:rPr>
              <a:t>Dolgu Duvar Blokları</a:t>
            </a:r>
          </a:p>
          <a:p>
            <a:pPr marL="285750" indent="-285750">
              <a:buFont typeface="Arial" panose="020B0604020202020204" pitchFamily="34" charset="0"/>
              <a:buChar char="•"/>
            </a:pPr>
            <a:r>
              <a:rPr lang="tr-TR" dirty="0" smtClean="0">
                <a:solidFill>
                  <a:schemeClr val="accent1">
                    <a:lumMod val="75000"/>
                  </a:schemeClr>
                </a:solidFill>
              </a:rPr>
              <a:t>Seramik Karolar</a:t>
            </a:r>
          </a:p>
          <a:p>
            <a:pPr marL="285750" indent="-285750">
              <a:buFont typeface="Arial" panose="020B0604020202020204" pitchFamily="34" charset="0"/>
              <a:buChar char="•"/>
            </a:pPr>
            <a:r>
              <a:rPr lang="tr-TR" dirty="0" smtClean="0">
                <a:solidFill>
                  <a:schemeClr val="accent1">
                    <a:lumMod val="75000"/>
                  </a:schemeClr>
                </a:solidFill>
              </a:rPr>
              <a:t>Sağlık Gereçleri (Lavabo, Duş Teknesi vb.)</a:t>
            </a:r>
            <a:endParaRPr lang="tr-TR" dirty="0">
              <a:solidFill>
                <a:schemeClr val="accent1">
                  <a:lumMod val="75000"/>
                </a:schemeClr>
              </a:solidFill>
            </a:endParaRPr>
          </a:p>
        </p:txBody>
      </p:sp>
      <p:sp>
        <p:nvSpPr>
          <p:cNvPr id="23" name="Serbest Form 22"/>
          <p:cNvSpPr/>
          <p:nvPr/>
        </p:nvSpPr>
        <p:spPr>
          <a:xfrm>
            <a:off x="9611591" y="1351261"/>
            <a:ext cx="2117558" cy="4778090"/>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113195" tIns="113195" rIns="113195" bIns="113195" numCol="1" spcCol="1270" anchor="ctr" anchorCtr="0">
            <a:noAutofit/>
          </a:bodyPr>
          <a:lstStyle/>
          <a:p>
            <a:pPr lvl="0" algn="ctr" defTabSz="755650">
              <a:lnSpc>
                <a:spcPct val="90000"/>
              </a:lnSpc>
              <a:spcBef>
                <a:spcPct val="0"/>
              </a:spcBef>
              <a:spcAft>
                <a:spcPct val="35000"/>
              </a:spcAft>
            </a:pPr>
            <a:r>
              <a:rPr lang="tr-TR" sz="2400" dirty="0" smtClean="0"/>
              <a:t>Can Güvenliği Riski Azalması ile</a:t>
            </a:r>
          </a:p>
          <a:p>
            <a:pPr lvl="0" algn="ctr" defTabSz="755650">
              <a:lnSpc>
                <a:spcPct val="90000"/>
              </a:lnSpc>
              <a:spcBef>
                <a:spcPct val="0"/>
              </a:spcBef>
              <a:spcAft>
                <a:spcPct val="35000"/>
              </a:spcAft>
            </a:pPr>
            <a:r>
              <a:rPr lang="tr-TR" sz="2400" dirty="0" smtClean="0"/>
              <a:t>Ürünün Teyit Sistem Derecesi Artmaktadır</a:t>
            </a:r>
          </a:p>
          <a:p>
            <a:pPr lvl="0" algn="ctr" defTabSz="755650">
              <a:lnSpc>
                <a:spcPct val="90000"/>
              </a:lnSpc>
              <a:spcBef>
                <a:spcPct val="0"/>
              </a:spcBef>
              <a:spcAft>
                <a:spcPct val="35000"/>
              </a:spcAft>
            </a:pPr>
            <a:r>
              <a:rPr lang="tr-TR" sz="2400" dirty="0" smtClean="0"/>
              <a:t>&lt;&lt;&lt;&lt;&lt;&lt;</a:t>
            </a:r>
            <a:r>
              <a:rPr lang="tr-TR" sz="2400" kern="1200" dirty="0" smtClean="0"/>
              <a:t>-------------------------&lt;&lt;&lt;&lt;&lt;&lt;</a:t>
            </a:r>
            <a:endParaRPr lang="tr-TR" sz="2400" kern="1200" dirty="0"/>
          </a:p>
        </p:txBody>
      </p:sp>
    </p:spTree>
    <p:extLst>
      <p:ext uri="{BB962C8B-B14F-4D97-AF65-F5344CB8AC3E}">
        <p14:creationId xmlns:p14="http://schemas.microsoft.com/office/powerpoint/2010/main" val="3694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10" grpId="0" animBg="1"/>
      <p:bldP spid="12" grpId="0"/>
      <p:bldP spid="13" grpId="0" animBg="1"/>
      <p:bldP spid="15" grpId="0"/>
      <p:bldP spid="16" grpId="0" animBg="1"/>
      <p:bldP spid="18" grpId="0"/>
      <p:bldP spid="19" grpId="0" animBg="1"/>
      <p:bldP spid="21" grpId="0"/>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VALİLİ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5719" y="38108"/>
            <a:ext cx="1019648" cy="9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08" y="38108"/>
            <a:ext cx="994617" cy="991312"/>
          </a:xfrm>
          <a:prstGeom prst="rect">
            <a:avLst/>
          </a:prstGeom>
        </p:spPr>
      </p:pic>
      <p:sp>
        <p:nvSpPr>
          <p:cNvPr id="7" name="Altbilgi Yer Tutucusu 1"/>
          <p:cNvSpPr txBox="1">
            <a:spLocks/>
          </p:cNvSpPr>
          <p:nvPr/>
        </p:nvSpPr>
        <p:spPr>
          <a:xfrm>
            <a:off x="4151784" y="6538914"/>
            <a:ext cx="468052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b="1" i="1" dirty="0">
                <a:solidFill>
                  <a:srgbClr val="1F497D">
                    <a:lumMod val="60000"/>
                    <a:lumOff val="40000"/>
                  </a:srgbClr>
                </a:solidFill>
                <a:latin typeface="Times New Roman" panose="02020603050405020304" pitchFamily="18" charset="0"/>
                <a:cs typeface="Times New Roman" panose="02020603050405020304" pitchFamily="18" charset="0"/>
              </a:rPr>
              <a:t>Manisa Çevre, Şehircilik ve İklim Değişikliği İl Müdürlüğü</a:t>
            </a:r>
          </a:p>
        </p:txBody>
      </p:sp>
      <p:graphicFrame>
        <p:nvGraphicFramePr>
          <p:cNvPr id="4" name="Tablo 3"/>
          <p:cNvGraphicFramePr>
            <a:graphicFrameLocks noGrp="1"/>
          </p:cNvGraphicFramePr>
          <p:nvPr>
            <p:extLst>
              <p:ext uri="{D42A27DB-BD31-4B8C-83A1-F6EECF244321}">
                <p14:modId xmlns:p14="http://schemas.microsoft.com/office/powerpoint/2010/main" val="3968623818"/>
              </p:ext>
            </p:extLst>
          </p:nvPr>
        </p:nvGraphicFramePr>
        <p:xfrm>
          <a:off x="245804" y="1029420"/>
          <a:ext cx="11499567" cy="4918860"/>
        </p:xfrm>
        <a:graphic>
          <a:graphicData uri="http://schemas.openxmlformats.org/drawingml/2006/table">
            <a:tbl>
              <a:tblPr firstRow="1" bandRow="1">
                <a:tableStyleId>{5C22544A-7EE6-4342-B048-85BDC9FD1C3A}</a:tableStyleId>
              </a:tblPr>
              <a:tblGrid>
                <a:gridCol w="1643381">
                  <a:extLst>
                    <a:ext uri="{9D8B030D-6E8A-4147-A177-3AD203B41FA5}">
                      <a16:colId xmlns:a16="http://schemas.microsoft.com/office/drawing/2014/main" val="1602918171"/>
                    </a:ext>
                  </a:extLst>
                </a:gridCol>
                <a:gridCol w="1613140">
                  <a:extLst>
                    <a:ext uri="{9D8B030D-6E8A-4147-A177-3AD203B41FA5}">
                      <a16:colId xmlns:a16="http://schemas.microsoft.com/office/drawing/2014/main" val="3799621389"/>
                    </a:ext>
                  </a:extLst>
                </a:gridCol>
                <a:gridCol w="2380890">
                  <a:extLst>
                    <a:ext uri="{9D8B030D-6E8A-4147-A177-3AD203B41FA5}">
                      <a16:colId xmlns:a16="http://schemas.microsoft.com/office/drawing/2014/main" val="1207930536"/>
                    </a:ext>
                  </a:extLst>
                </a:gridCol>
                <a:gridCol w="1837427">
                  <a:extLst>
                    <a:ext uri="{9D8B030D-6E8A-4147-A177-3AD203B41FA5}">
                      <a16:colId xmlns:a16="http://schemas.microsoft.com/office/drawing/2014/main" val="670947691"/>
                    </a:ext>
                  </a:extLst>
                </a:gridCol>
                <a:gridCol w="2277373">
                  <a:extLst>
                    <a:ext uri="{9D8B030D-6E8A-4147-A177-3AD203B41FA5}">
                      <a16:colId xmlns:a16="http://schemas.microsoft.com/office/drawing/2014/main" val="2814110052"/>
                    </a:ext>
                  </a:extLst>
                </a:gridCol>
                <a:gridCol w="1747356">
                  <a:extLst>
                    <a:ext uri="{9D8B030D-6E8A-4147-A177-3AD203B41FA5}">
                      <a16:colId xmlns:a16="http://schemas.microsoft.com/office/drawing/2014/main" val="1705146113"/>
                    </a:ext>
                  </a:extLst>
                </a:gridCol>
              </a:tblGrid>
              <a:tr h="412052">
                <a:tc>
                  <a:txBody>
                    <a:bodyPr/>
                    <a:lstStyle/>
                    <a:p>
                      <a:r>
                        <a:rPr lang="tr-TR" dirty="0" smtClean="0"/>
                        <a:t>Uygunluk Teyit Sistemleri</a:t>
                      </a:r>
                      <a:endParaRPr lang="tr-TR" dirty="0"/>
                    </a:p>
                  </a:txBody>
                  <a:tcPr/>
                </a:tc>
                <a:tc>
                  <a:txBody>
                    <a:bodyPr/>
                    <a:lstStyle/>
                    <a:p>
                      <a:pPr algn="ctr"/>
                      <a:r>
                        <a:rPr lang="tr-TR" dirty="0" smtClean="0"/>
                        <a:t>İLK TİP TESTİ</a:t>
                      </a:r>
                      <a:endParaRPr lang="tr-TR" dirty="0"/>
                    </a:p>
                  </a:txBody>
                  <a:tcPr anchor="ctr"/>
                </a:tc>
                <a:tc>
                  <a:txBody>
                    <a:bodyPr/>
                    <a:lstStyle/>
                    <a:p>
                      <a:pPr algn="ctr"/>
                      <a:r>
                        <a:rPr lang="tr-TR" dirty="0" smtClean="0"/>
                        <a:t>ÜRÜN UYGUNLUK</a:t>
                      </a:r>
                      <a:r>
                        <a:rPr lang="tr-TR" baseline="0" dirty="0" smtClean="0"/>
                        <a:t> &amp; PERFORMANS DEĞİŞMEZLİK BELGESİ</a:t>
                      </a:r>
                      <a:endParaRPr lang="tr-TR" dirty="0"/>
                    </a:p>
                  </a:txBody>
                  <a:tcPr anchor="ctr"/>
                </a:tc>
                <a:tc>
                  <a:txBody>
                    <a:bodyPr/>
                    <a:lstStyle/>
                    <a:p>
                      <a:pPr algn="ctr"/>
                      <a:r>
                        <a:rPr lang="tr-TR" dirty="0" smtClean="0"/>
                        <a:t>FABRİKA ÜRETİM KONTROL  BELGESİ</a:t>
                      </a:r>
                      <a:endParaRPr lang="tr-TR" dirty="0"/>
                    </a:p>
                  </a:txBody>
                  <a:tcPr anchor="ctr"/>
                </a:tc>
                <a:tc>
                  <a:txBody>
                    <a:bodyPr/>
                    <a:lstStyle/>
                    <a:p>
                      <a:pPr algn="ctr"/>
                      <a:r>
                        <a:rPr lang="tr-TR" dirty="0" smtClean="0"/>
                        <a:t>PERFORMANS</a:t>
                      </a:r>
                      <a:r>
                        <a:rPr lang="tr-TR" baseline="0" dirty="0" smtClean="0"/>
                        <a:t> BEYANI HAZIRLANMASI</a:t>
                      </a:r>
                      <a:endParaRPr lang="tr-TR" dirty="0"/>
                    </a:p>
                  </a:txBody>
                  <a:tcPr anchor="ctr"/>
                </a:tc>
                <a:tc>
                  <a:txBody>
                    <a:bodyPr/>
                    <a:lstStyle/>
                    <a:p>
                      <a:pPr algn="ctr"/>
                      <a:r>
                        <a:rPr lang="tr-TR" dirty="0" smtClean="0"/>
                        <a:t>CE ve G İŞARETLEMESİ</a:t>
                      </a:r>
                      <a:endParaRPr lang="tr-TR" dirty="0"/>
                    </a:p>
                  </a:txBody>
                  <a:tcPr anchor="ctr"/>
                </a:tc>
                <a:extLst>
                  <a:ext uri="{0D108BD9-81ED-4DB2-BD59-A6C34878D82A}">
                    <a16:rowId xmlns:a16="http://schemas.microsoft.com/office/drawing/2014/main" val="2826423373"/>
                  </a:ext>
                </a:extLst>
              </a:tr>
              <a:tr h="925076">
                <a:tc>
                  <a:txBody>
                    <a:bodyPr/>
                    <a:lstStyle/>
                    <a:p>
                      <a:pPr algn="l" fontAlgn="b"/>
                      <a:r>
                        <a:rPr lang="tr-TR" sz="1800" b="0" i="0" u="none" strike="noStrike" dirty="0" smtClean="0">
                          <a:solidFill>
                            <a:srgbClr val="000000"/>
                          </a:solidFill>
                          <a:effectLst/>
                          <a:latin typeface="Calibri" panose="020F0502020204030204" pitchFamily="34" charset="0"/>
                        </a:rPr>
                        <a:t>Sistem 1+</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ONAYLANMIŞ</a:t>
                      </a:r>
                      <a:r>
                        <a:rPr lang="tr-TR" sz="1800" b="0" i="0" u="none" strike="noStrike" baseline="0" dirty="0" smtClean="0">
                          <a:solidFill>
                            <a:srgbClr val="000000"/>
                          </a:solidFill>
                          <a:effectLst/>
                          <a:latin typeface="Calibri" panose="020F0502020204030204" pitchFamily="34" charset="0"/>
                        </a:rPr>
                        <a:t> KURULUŞ</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800" b="0" i="0" u="none" strike="noStrike" dirty="0" smtClean="0">
                          <a:solidFill>
                            <a:srgbClr val="000000"/>
                          </a:solidFill>
                          <a:effectLst/>
                          <a:latin typeface="Calibri" panose="020F0502020204030204" pitchFamily="34" charset="0"/>
                        </a:rPr>
                        <a:t>ONAYLANMIŞ</a:t>
                      </a:r>
                      <a:r>
                        <a:rPr lang="tr-TR" sz="1800" b="0" i="0" u="none" strike="noStrike" baseline="0" dirty="0" smtClean="0">
                          <a:solidFill>
                            <a:srgbClr val="000000"/>
                          </a:solidFill>
                          <a:effectLst/>
                          <a:latin typeface="Calibri" panose="020F0502020204030204" pitchFamily="34" charset="0"/>
                        </a:rPr>
                        <a:t> KURULUŞ</a:t>
                      </a:r>
                      <a:endParaRPr lang="tr-TR" sz="1800" b="0" i="0" u="none" strike="noStrike" dirty="0" smtClean="0">
                        <a:solidFill>
                          <a:srgbClr val="000000"/>
                        </a:solidFill>
                        <a:effectLst/>
                        <a:latin typeface="Calibri" panose="020F0502020204030204" pitchFamily="34" charset="0"/>
                      </a:endParaRP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ÜRETİCİ</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ÜRETİCİ</a:t>
                      </a: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665504542"/>
                  </a:ext>
                </a:extLst>
              </a:tr>
              <a:tr h="291948">
                <a:tc>
                  <a:txBody>
                    <a:bodyPr/>
                    <a:lstStyle/>
                    <a:p>
                      <a:pPr algn="l" fontAlgn="b"/>
                      <a:r>
                        <a:rPr lang="tr-TR" sz="1800" b="0" i="0" u="none" strike="noStrike" dirty="0" smtClean="0">
                          <a:solidFill>
                            <a:srgbClr val="000000"/>
                          </a:solidFill>
                          <a:effectLst/>
                          <a:latin typeface="Calibri" panose="020F0502020204030204" pitchFamily="34" charset="0"/>
                        </a:rPr>
                        <a:t>Sistem</a:t>
                      </a:r>
                      <a:r>
                        <a:rPr lang="tr-TR" sz="1800" b="0" i="0" u="none" strike="noStrike" baseline="0" dirty="0" smtClean="0">
                          <a:solidFill>
                            <a:srgbClr val="000000"/>
                          </a:solidFill>
                          <a:effectLst/>
                          <a:latin typeface="Calibri" panose="020F0502020204030204" pitchFamily="34" charset="0"/>
                        </a:rPr>
                        <a:t> 1</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ONAYLANMIŞ</a:t>
                      </a:r>
                      <a:r>
                        <a:rPr lang="tr-TR" sz="1800" b="0" i="0" u="none" strike="noStrike" baseline="0" dirty="0" smtClean="0">
                          <a:solidFill>
                            <a:srgbClr val="000000"/>
                          </a:solidFill>
                          <a:effectLst/>
                          <a:latin typeface="Calibri" panose="020F0502020204030204" pitchFamily="34" charset="0"/>
                        </a:rPr>
                        <a:t> KURULUŞ</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800" b="0" i="0" u="none" strike="noStrike" dirty="0" smtClean="0">
                          <a:solidFill>
                            <a:srgbClr val="000000"/>
                          </a:solidFill>
                          <a:effectLst/>
                          <a:latin typeface="Calibri" panose="020F0502020204030204" pitchFamily="34" charset="0"/>
                        </a:rPr>
                        <a:t>ONAYLANMIŞ</a:t>
                      </a:r>
                      <a:r>
                        <a:rPr lang="tr-TR" sz="1800" b="0" i="0" u="none" strike="noStrike" baseline="0" dirty="0" smtClean="0">
                          <a:solidFill>
                            <a:srgbClr val="000000"/>
                          </a:solidFill>
                          <a:effectLst/>
                          <a:latin typeface="Calibri" panose="020F0502020204030204" pitchFamily="34" charset="0"/>
                        </a:rPr>
                        <a:t> KURULUŞ</a:t>
                      </a:r>
                      <a:endParaRPr lang="tr-TR" sz="1800" b="0" i="0" u="none" strike="noStrike" dirty="0" smtClean="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ÜRETİCİ</a:t>
                      </a: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ÜRETİCİ</a:t>
                      </a: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337797520"/>
                  </a:ext>
                </a:extLst>
              </a:tr>
              <a:tr h="856249">
                <a:tc>
                  <a:txBody>
                    <a:bodyPr/>
                    <a:lstStyle/>
                    <a:p>
                      <a:pPr algn="l" fontAlgn="b"/>
                      <a:r>
                        <a:rPr lang="tr-TR" sz="1800" b="0" i="0" u="none" strike="noStrike" dirty="0" smtClean="0">
                          <a:solidFill>
                            <a:srgbClr val="000000"/>
                          </a:solidFill>
                          <a:effectLst/>
                          <a:latin typeface="Calibri" panose="020F0502020204030204" pitchFamily="34" charset="0"/>
                        </a:rPr>
                        <a:t>Sistem 2+</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ONAYLANMIŞ</a:t>
                      </a:r>
                      <a:r>
                        <a:rPr lang="tr-TR" sz="1800" b="0" i="0" u="none" strike="noStrike" baseline="0" dirty="0" smtClean="0">
                          <a:solidFill>
                            <a:srgbClr val="000000"/>
                          </a:solidFill>
                          <a:effectLst/>
                          <a:latin typeface="Calibri" panose="020F0502020204030204" pitchFamily="34" charset="0"/>
                        </a:rPr>
                        <a:t> KURULUŞ</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800" b="0" i="0" u="none" strike="noStrike" dirty="0" smtClean="0">
                          <a:solidFill>
                            <a:srgbClr val="000000"/>
                          </a:solidFill>
                          <a:effectLst/>
                          <a:latin typeface="Calibri" panose="020F0502020204030204" pitchFamily="34" charset="0"/>
                        </a:rPr>
                        <a:t>ONAYLANMIŞ</a:t>
                      </a:r>
                      <a:r>
                        <a:rPr lang="tr-TR" sz="1800" b="0" i="0" u="none" strike="noStrike" baseline="0" dirty="0" smtClean="0">
                          <a:solidFill>
                            <a:srgbClr val="000000"/>
                          </a:solidFill>
                          <a:effectLst/>
                          <a:latin typeface="Calibri" panose="020F0502020204030204" pitchFamily="34" charset="0"/>
                        </a:rPr>
                        <a:t> KURULUŞ</a:t>
                      </a:r>
                      <a:endParaRPr lang="tr-TR" sz="1800" b="0" i="0" u="none" strike="noStrike" dirty="0" smtClean="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ÜRETİCİ</a:t>
                      </a: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ÜRETİCİ</a:t>
                      </a: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665397063"/>
                  </a:ext>
                </a:extLst>
              </a:tr>
              <a:tr h="291948">
                <a:tc>
                  <a:txBody>
                    <a:bodyPr/>
                    <a:lstStyle/>
                    <a:p>
                      <a:pPr algn="l" fontAlgn="b"/>
                      <a:r>
                        <a:rPr lang="tr-TR" sz="1800" b="0" i="0" u="none" strike="noStrike" dirty="0" smtClean="0">
                          <a:solidFill>
                            <a:srgbClr val="000000"/>
                          </a:solidFill>
                          <a:effectLst/>
                          <a:latin typeface="Calibri" panose="020F0502020204030204" pitchFamily="34" charset="0"/>
                        </a:rPr>
                        <a:t>Sistem 3</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ONAYLANMIŞ</a:t>
                      </a:r>
                      <a:r>
                        <a:rPr lang="tr-TR" sz="1800" b="0" i="0" u="none" strike="noStrike" baseline="0" dirty="0" smtClean="0">
                          <a:solidFill>
                            <a:srgbClr val="000000"/>
                          </a:solidFill>
                          <a:effectLst/>
                          <a:latin typeface="Calibri" panose="020F0502020204030204" pitchFamily="34" charset="0"/>
                        </a:rPr>
                        <a:t> DENEY LABORATUARI</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ÜRETİCİ</a:t>
                      </a: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ÜRETİCİ</a:t>
                      </a: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775540218"/>
                  </a:ext>
                </a:extLst>
              </a:tr>
              <a:tr h="574099">
                <a:tc>
                  <a:txBody>
                    <a:bodyPr/>
                    <a:lstStyle/>
                    <a:p>
                      <a:pPr algn="l" fontAlgn="b"/>
                      <a:r>
                        <a:rPr lang="tr-TR" sz="1800" b="0" i="0" u="none" strike="noStrike" dirty="0" smtClean="0">
                          <a:solidFill>
                            <a:srgbClr val="000000"/>
                          </a:solidFill>
                          <a:effectLst/>
                          <a:latin typeface="Calibri" panose="020F0502020204030204" pitchFamily="34" charset="0"/>
                        </a:rPr>
                        <a:t>Sistem 4</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800" b="0" i="0" u="none" strike="noStrike" dirty="0" smtClean="0">
                          <a:solidFill>
                            <a:srgbClr val="000000"/>
                          </a:solidFill>
                          <a:effectLst/>
                          <a:latin typeface="Calibri" panose="020F0502020204030204" pitchFamily="34" charset="0"/>
                        </a:rPr>
                        <a:t>ÜRÜNE UYGUN DENEY LABORATUARI</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ÜRETİCİ</a:t>
                      </a: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ÜRETİCİ</a:t>
                      </a:r>
                      <a:endParaRPr kumimoji="0" 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603304545"/>
                  </a:ext>
                </a:extLst>
              </a:tr>
            </a:tbl>
          </a:graphicData>
        </a:graphic>
      </p:graphicFrame>
      <p:sp>
        <p:nvSpPr>
          <p:cNvPr id="8" name="Altbilgi Yer Tutucusu 1"/>
          <p:cNvSpPr txBox="1">
            <a:spLocks/>
          </p:cNvSpPr>
          <p:nvPr/>
        </p:nvSpPr>
        <p:spPr>
          <a:xfrm>
            <a:off x="1539089" y="345925"/>
            <a:ext cx="8899557" cy="608071"/>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sz="3000" b="1" i="1" dirty="0" smtClean="0">
                <a:solidFill>
                  <a:srgbClr val="1F497D">
                    <a:lumMod val="60000"/>
                    <a:lumOff val="40000"/>
                  </a:srgbClr>
                </a:solidFill>
                <a:latin typeface="Times New Roman" panose="02020603050405020304" pitchFamily="18" charset="0"/>
                <a:cs typeface="Times New Roman" panose="02020603050405020304" pitchFamily="18" charset="0"/>
              </a:rPr>
              <a:t>ÜRÜN TEDARİKÇİLERİNİN GÖREVLERİ</a:t>
            </a:r>
            <a:endParaRPr lang="tr-TR" sz="3000" b="1" i="1" dirty="0">
              <a:solidFill>
                <a:srgbClr val="1F497D">
                  <a:lumMod val="60000"/>
                  <a:lumOff val="4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406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VALİLİ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5719" y="38108"/>
            <a:ext cx="1019648" cy="9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08" y="38108"/>
            <a:ext cx="994617" cy="991312"/>
          </a:xfrm>
          <a:prstGeom prst="rect">
            <a:avLst/>
          </a:prstGeom>
        </p:spPr>
      </p:pic>
      <p:sp>
        <p:nvSpPr>
          <p:cNvPr id="6" name="Altbilgi Yer Tutucusu 1"/>
          <p:cNvSpPr txBox="1">
            <a:spLocks/>
          </p:cNvSpPr>
          <p:nvPr/>
        </p:nvSpPr>
        <p:spPr>
          <a:xfrm>
            <a:off x="4151784" y="6538914"/>
            <a:ext cx="468052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b="1" i="1" dirty="0">
                <a:solidFill>
                  <a:srgbClr val="1F497D">
                    <a:lumMod val="60000"/>
                    <a:lumOff val="40000"/>
                  </a:srgbClr>
                </a:solidFill>
                <a:latin typeface="Times New Roman" panose="02020603050405020304" pitchFamily="18" charset="0"/>
                <a:cs typeface="Times New Roman" panose="02020603050405020304" pitchFamily="18" charset="0"/>
              </a:rPr>
              <a:t>Manisa Çevre, Şehircilik ve İklim Değişikliği İl Müdürlüğü</a:t>
            </a:r>
          </a:p>
        </p:txBody>
      </p:sp>
      <p:sp>
        <p:nvSpPr>
          <p:cNvPr id="8" name="Serbest Form 7"/>
          <p:cNvSpPr/>
          <p:nvPr/>
        </p:nvSpPr>
        <p:spPr>
          <a:xfrm>
            <a:off x="2320979" y="228715"/>
            <a:ext cx="7219835" cy="786517"/>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3600" dirty="0" smtClean="0"/>
              <a:t>Genel Yapı Malzemesi Uygunluğu</a:t>
            </a:r>
            <a:endParaRPr lang="tr-TR" sz="3600" kern="1200" dirty="0"/>
          </a:p>
        </p:txBody>
      </p:sp>
      <p:sp>
        <p:nvSpPr>
          <p:cNvPr id="9" name="Serbest Form 8"/>
          <p:cNvSpPr/>
          <p:nvPr/>
        </p:nvSpPr>
        <p:spPr>
          <a:xfrm>
            <a:off x="428108" y="1158993"/>
            <a:ext cx="5408284" cy="1953870"/>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marL="342900" lvl="0" indent="-342900" algn="ctr" defTabSz="755650">
              <a:lnSpc>
                <a:spcPct val="90000"/>
              </a:lnSpc>
              <a:spcBef>
                <a:spcPct val="0"/>
              </a:spcBef>
              <a:spcAft>
                <a:spcPct val="35000"/>
              </a:spcAft>
              <a:buFontTx/>
              <a:buChar char="-"/>
            </a:pPr>
            <a:r>
              <a:rPr lang="tr-TR" sz="2400" dirty="0" smtClean="0"/>
              <a:t>Yapı Malzemelerinin Şantiye Kontrolünde:</a:t>
            </a:r>
          </a:p>
          <a:p>
            <a:pPr lvl="0" algn="ctr" defTabSz="755650">
              <a:lnSpc>
                <a:spcPct val="90000"/>
              </a:lnSpc>
              <a:spcBef>
                <a:spcPct val="0"/>
              </a:spcBef>
              <a:spcAft>
                <a:spcPct val="35000"/>
              </a:spcAft>
            </a:pPr>
            <a:r>
              <a:rPr lang="tr-TR" sz="2400" kern="1200" dirty="0" smtClean="0"/>
              <a:t>İrsaliye, varsa eki ve </a:t>
            </a:r>
            <a:r>
              <a:rPr lang="tr-TR" sz="2400" dirty="0"/>
              <a:t>ü</a:t>
            </a:r>
            <a:r>
              <a:rPr lang="tr-TR" sz="2400" dirty="0" smtClean="0"/>
              <a:t>rün </a:t>
            </a:r>
            <a:r>
              <a:rPr lang="tr-TR" sz="2400" dirty="0"/>
              <a:t>ü</a:t>
            </a:r>
            <a:r>
              <a:rPr lang="tr-TR" sz="2400" dirty="0" smtClean="0"/>
              <a:t>zerindeki beyan değerleri karşılaştırılır</a:t>
            </a:r>
            <a:endParaRPr lang="tr-TR" sz="2400" kern="1200" dirty="0"/>
          </a:p>
        </p:txBody>
      </p:sp>
      <p:sp>
        <p:nvSpPr>
          <p:cNvPr id="10" name="Serbest Form 9"/>
          <p:cNvSpPr/>
          <p:nvPr/>
        </p:nvSpPr>
        <p:spPr>
          <a:xfrm>
            <a:off x="6452558" y="1765933"/>
            <a:ext cx="5292809" cy="2011139"/>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2400" smtClean="0"/>
              <a:t>Üretici geniş </a:t>
            </a:r>
            <a:r>
              <a:rPr lang="tr-TR" sz="2400" dirty="0" smtClean="0"/>
              <a:t>ürün grupları için  ürünün teknik özelliklerini web sitesi üzerinden de beyanda bulunabilir.</a:t>
            </a:r>
            <a:endParaRPr lang="tr-TR" sz="2400" kern="1200" dirty="0"/>
          </a:p>
        </p:txBody>
      </p:sp>
      <p:sp>
        <p:nvSpPr>
          <p:cNvPr id="13" name="Serbest Form 12"/>
          <p:cNvSpPr/>
          <p:nvPr/>
        </p:nvSpPr>
        <p:spPr>
          <a:xfrm>
            <a:off x="428108" y="3691049"/>
            <a:ext cx="5408284" cy="1968358"/>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2400" kern="1200" dirty="0" smtClean="0"/>
              <a:t>Uygun olmadığı düşünülen yapı malzemeleri için İl Müdürlüğümüze bildirimde bulunulması süreci hızlandıracaktır.</a:t>
            </a:r>
            <a:endParaRPr lang="tr-TR" sz="2400" kern="1200" dirty="0"/>
          </a:p>
        </p:txBody>
      </p:sp>
      <p:sp>
        <p:nvSpPr>
          <p:cNvPr id="12" name="Serbest Form 11"/>
          <p:cNvSpPr/>
          <p:nvPr/>
        </p:nvSpPr>
        <p:spPr>
          <a:xfrm>
            <a:off x="6556833" y="4333537"/>
            <a:ext cx="5292809" cy="1929493"/>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2400" dirty="0" smtClean="0"/>
              <a:t>Farklı illerde üretilen ürünler için üretimin yapıldığı ile bildirimde bulunularak denetlenmesi ve ürün beyanlarının alınması sağlanmaktadır.</a:t>
            </a:r>
            <a:endParaRPr lang="tr-TR" sz="2400" kern="1200" dirty="0"/>
          </a:p>
        </p:txBody>
      </p:sp>
    </p:spTree>
    <p:extLst>
      <p:ext uri="{BB962C8B-B14F-4D97-AF65-F5344CB8AC3E}">
        <p14:creationId xmlns:p14="http://schemas.microsoft.com/office/powerpoint/2010/main" val="10073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VALİLİ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5719" y="38108"/>
            <a:ext cx="1019648" cy="9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08" y="38108"/>
            <a:ext cx="994617" cy="991312"/>
          </a:xfrm>
          <a:prstGeom prst="rect">
            <a:avLst/>
          </a:prstGeom>
        </p:spPr>
      </p:pic>
      <p:sp>
        <p:nvSpPr>
          <p:cNvPr id="6" name="Altbilgi Yer Tutucusu 1"/>
          <p:cNvSpPr txBox="1">
            <a:spLocks/>
          </p:cNvSpPr>
          <p:nvPr/>
        </p:nvSpPr>
        <p:spPr>
          <a:xfrm>
            <a:off x="4151784" y="6538914"/>
            <a:ext cx="468052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b="1" i="1" dirty="0">
                <a:solidFill>
                  <a:srgbClr val="1F497D">
                    <a:lumMod val="60000"/>
                    <a:lumOff val="40000"/>
                  </a:srgbClr>
                </a:solidFill>
                <a:latin typeface="Times New Roman" panose="02020603050405020304" pitchFamily="18" charset="0"/>
                <a:cs typeface="Times New Roman" panose="02020603050405020304" pitchFamily="18" charset="0"/>
              </a:rPr>
              <a:t>Manisa Çevre, Şehircilik ve İklim Değişikliği İl Müdürlüğü</a:t>
            </a:r>
          </a:p>
        </p:txBody>
      </p:sp>
      <p:sp>
        <p:nvSpPr>
          <p:cNvPr id="8" name="Serbest Form 7"/>
          <p:cNvSpPr/>
          <p:nvPr/>
        </p:nvSpPr>
        <p:spPr>
          <a:xfrm>
            <a:off x="2320979" y="228715"/>
            <a:ext cx="7219835" cy="786517"/>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3600" dirty="0" smtClean="0"/>
              <a:t>Değerlendirme Metotları</a:t>
            </a:r>
            <a:endParaRPr lang="tr-TR" sz="3600" kern="1200" dirty="0"/>
          </a:p>
        </p:txBody>
      </p:sp>
      <p:sp>
        <p:nvSpPr>
          <p:cNvPr id="9" name="Serbest Form 8"/>
          <p:cNvSpPr/>
          <p:nvPr/>
        </p:nvSpPr>
        <p:spPr>
          <a:xfrm>
            <a:off x="837240" y="1151639"/>
            <a:ext cx="3756825" cy="718144"/>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2400" dirty="0" smtClean="0"/>
              <a:t>Periyodik Tesis Denetimleri</a:t>
            </a:r>
            <a:endParaRPr lang="tr-TR" sz="2400" kern="1200" dirty="0"/>
          </a:p>
        </p:txBody>
      </p:sp>
      <p:sp>
        <p:nvSpPr>
          <p:cNvPr id="10" name="Serbest Form 9"/>
          <p:cNvSpPr/>
          <p:nvPr/>
        </p:nvSpPr>
        <p:spPr>
          <a:xfrm>
            <a:off x="6375450" y="2288671"/>
            <a:ext cx="3756825" cy="718144"/>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2400" dirty="0" smtClean="0"/>
              <a:t>Ürün Uygunluk Denetimleri</a:t>
            </a:r>
            <a:endParaRPr lang="tr-TR" sz="2400" kern="1200" dirty="0"/>
          </a:p>
        </p:txBody>
      </p:sp>
      <p:sp>
        <p:nvSpPr>
          <p:cNvPr id="13" name="Serbest Form 12"/>
          <p:cNvSpPr/>
          <p:nvPr/>
        </p:nvSpPr>
        <p:spPr>
          <a:xfrm>
            <a:off x="837240" y="3972007"/>
            <a:ext cx="3756825" cy="718144"/>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2400" dirty="0" smtClean="0"/>
              <a:t>Şikayet Değerlendirmeleri</a:t>
            </a:r>
            <a:endParaRPr lang="tr-TR" sz="2400" kern="1200" dirty="0"/>
          </a:p>
        </p:txBody>
      </p:sp>
      <p:sp>
        <p:nvSpPr>
          <p:cNvPr id="3" name="Metin kutusu 2"/>
          <p:cNvSpPr txBox="1"/>
          <p:nvPr/>
        </p:nvSpPr>
        <p:spPr>
          <a:xfrm>
            <a:off x="602419" y="1944218"/>
            <a:ext cx="4616561" cy="2031325"/>
          </a:xfrm>
          <a:prstGeom prst="rect">
            <a:avLst/>
          </a:prstGeom>
          <a:noFill/>
        </p:spPr>
        <p:txBody>
          <a:bodyPr wrap="square" rtlCol="0">
            <a:spAutoFit/>
          </a:bodyPr>
          <a:lstStyle/>
          <a:p>
            <a:r>
              <a:rPr lang="tr-TR" dirty="0" smtClean="0"/>
              <a:t>BAKANLIĞIMIZ SENELİK PROGRAMINA GÖRE;</a:t>
            </a:r>
          </a:p>
          <a:p>
            <a:pPr marL="285750" indent="-285750">
              <a:buFontTx/>
              <a:buChar char="-"/>
            </a:pPr>
            <a:r>
              <a:rPr lang="tr-TR" dirty="0" smtClean="0"/>
              <a:t>PİYASAYA ARZ EDİLEN ÜRÜNE AİT TEKNİK DOSYA İNCELEMESİ</a:t>
            </a:r>
          </a:p>
          <a:p>
            <a:pPr marL="285750" indent="-285750">
              <a:buFontTx/>
              <a:buChar char="-"/>
            </a:pPr>
            <a:r>
              <a:rPr lang="tr-TR" dirty="0" smtClean="0"/>
              <a:t>TESİSİN ÜRETİME UYGUNLUĞUNA DAİR İNCELEME</a:t>
            </a:r>
          </a:p>
          <a:p>
            <a:pPr marL="285750" indent="-285750">
              <a:buFontTx/>
              <a:buChar char="-"/>
            </a:pPr>
            <a:r>
              <a:rPr lang="tr-TR" dirty="0" smtClean="0"/>
              <a:t>ÜRÜNÜN TİP TESTİNE UYGUNLUĞUNA DAİR KONTROLLER YAPILMAKTADIR.</a:t>
            </a:r>
            <a:endParaRPr lang="tr-TR" dirty="0"/>
          </a:p>
        </p:txBody>
      </p:sp>
      <p:sp>
        <p:nvSpPr>
          <p:cNvPr id="20" name="Metin kutusu 19"/>
          <p:cNvSpPr txBox="1"/>
          <p:nvPr/>
        </p:nvSpPr>
        <p:spPr>
          <a:xfrm>
            <a:off x="6140630" y="2978472"/>
            <a:ext cx="4226466" cy="2308324"/>
          </a:xfrm>
          <a:prstGeom prst="rect">
            <a:avLst/>
          </a:prstGeom>
          <a:noFill/>
        </p:spPr>
        <p:txBody>
          <a:bodyPr wrap="square" rtlCol="0">
            <a:spAutoFit/>
          </a:bodyPr>
          <a:lstStyle/>
          <a:p>
            <a:pPr marL="285750" indent="-285750">
              <a:buFontTx/>
              <a:buChar char="-"/>
            </a:pPr>
            <a:r>
              <a:rPr lang="tr-TR" dirty="0" smtClean="0"/>
              <a:t>ÜRÜNÜN ÜRETİM YERİNDEN, TAŞIMA SIRASINDA NUMUNE ALINARAK BAKANLIKÇA YETKİLENDİRİLMİŞ DENEY LABORATUARINA GÖNDERİLMESİ</a:t>
            </a:r>
          </a:p>
          <a:p>
            <a:pPr marL="285750" indent="-285750">
              <a:buFontTx/>
              <a:buChar char="-"/>
            </a:pPr>
            <a:r>
              <a:rPr lang="tr-TR" dirty="0" smtClean="0"/>
              <a:t>HAZIR BETON ÜRÜNÜ İÇİN TAZE BETON NUMUNESİ ALINARAK DAYANIM SINIFININ UYGUNLUĞUNUN KONTROLÜ YAPILMAKTADIR.</a:t>
            </a:r>
          </a:p>
        </p:txBody>
      </p:sp>
      <p:sp>
        <p:nvSpPr>
          <p:cNvPr id="11" name="Metin kutusu 10"/>
          <p:cNvSpPr txBox="1"/>
          <p:nvPr/>
        </p:nvSpPr>
        <p:spPr>
          <a:xfrm>
            <a:off x="602420" y="4690151"/>
            <a:ext cx="4226466" cy="2031325"/>
          </a:xfrm>
          <a:prstGeom prst="rect">
            <a:avLst/>
          </a:prstGeom>
          <a:noFill/>
        </p:spPr>
        <p:txBody>
          <a:bodyPr wrap="square" rtlCol="0">
            <a:spAutoFit/>
          </a:bodyPr>
          <a:lstStyle/>
          <a:p>
            <a:pPr marL="285750" indent="-285750">
              <a:buFontTx/>
              <a:buChar char="-"/>
            </a:pPr>
            <a:r>
              <a:rPr lang="tr-TR" dirty="0" smtClean="0"/>
              <a:t>ÜRETİCİLER, TÜKETİCİLER VE DENETÇİLERCE, KANITI OLUŞTURULAN ŞİKAYETLER, İL MÜDÜRLÜĞÜMÜZ, BAKANLIĞIMIZ, </a:t>
            </a:r>
            <a:r>
              <a:rPr lang="tr-TR" dirty="0"/>
              <a:t>CİMER KANALI VE ALO 183 </a:t>
            </a:r>
            <a:r>
              <a:rPr lang="tr-TR" dirty="0" smtClean="0"/>
              <a:t>HATTIYLA TARAFIMIZA İNTİKAL ETMEKTE VE DENETİMLERİ SAĞLANMAKTADIR. </a:t>
            </a:r>
            <a:endParaRPr lang="tr-TR" dirty="0"/>
          </a:p>
        </p:txBody>
      </p:sp>
    </p:spTree>
    <p:extLst>
      <p:ext uri="{BB962C8B-B14F-4D97-AF65-F5344CB8AC3E}">
        <p14:creationId xmlns:p14="http://schemas.microsoft.com/office/powerpoint/2010/main" val="267183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3" grpId="0"/>
      <p:bldP spid="2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VALİLİ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5719" y="38108"/>
            <a:ext cx="1019648" cy="9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08" y="38108"/>
            <a:ext cx="994617" cy="991312"/>
          </a:xfrm>
          <a:prstGeom prst="rect">
            <a:avLst/>
          </a:prstGeom>
        </p:spPr>
      </p:pic>
      <p:sp>
        <p:nvSpPr>
          <p:cNvPr id="6" name="Altbilgi Yer Tutucusu 1"/>
          <p:cNvSpPr txBox="1">
            <a:spLocks/>
          </p:cNvSpPr>
          <p:nvPr/>
        </p:nvSpPr>
        <p:spPr>
          <a:xfrm>
            <a:off x="4151784" y="6538914"/>
            <a:ext cx="468052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tr-TR" b="1" i="1" dirty="0">
                <a:solidFill>
                  <a:srgbClr val="1F497D">
                    <a:lumMod val="60000"/>
                    <a:lumOff val="40000"/>
                  </a:srgbClr>
                </a:solidFill>
                <a:latin typeface="Times New Roman" panose="02020603050405020304" pitchFamily="18" charset="0"/>
                <a:cs typeface="Times New Roman" panose="02020603050405020304" pitchFamily="18" charset="0"/>
              </a:rPr>
              <a:t>Manisa Çevre, Şehircilik ve İklim Değişikliği İl Müdürlüğü</a:t>
            </a:r>
          </a:p>
        </p:txBody>
      </p:sp>
      <p:sp>
        <p:nvSpPr>
          <p:cNvPr id="8" name="Serbest Form 7"/>
          <p:cNvSpPr/>
          <p:nvPr/>
        </p:nvSpPr>
        <p:spPr>
          <a:xfrm>
            <a:off x="2722733" y="242245"/>
            <a:ext cx="7016489" cy="620398"/>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pPr lvl="0" algn="ctr" defTabSz="755650">
              <a:lnSpc>
                <a:spcPct val="90000"/>
              </a:lnSpc>
              <a:spcBef>
                <a:spcPct val="0"/>
              </a:spcBef>
              <a:spcAft>
                <a:spcPct val="35000"/>
              </a:spcAft>
            </a:pPr>
            <a:r>
              <a:rPr lang="tr-TR" sz="3600" dirty="0" smtClean="0"/>
              <a:t>HAZIR BETON</a:t>
            </a:r>
            <a:endParaRPr lang="tr-TR" sz="3600" kern="1200" dirty="0"/>
          </a:p>
        </p:txBody>
      </p:sp>
      <p:sp>
        <p:nvSpPr>
          <p:cNvPr id="11" name="Serbest Form 10"/>
          <p:cNvSpPr/>
          <p:nvPr/>
        </p:nvSpPr>
        <p:spPr>
          <a:xfrm>
            <a:off x="428109" y="1057057"/>
            <a:ext cx="11326182" cy="1201453"/>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r>
              <a:rPr lang="tr-TR" sz="2400" dirty="0" smtClean="0"/>
              <a:t>Deprem Yönetmeliğinde yapılarda kullanılacak </a:t>
            </a:r>
            <a:r>
              <a:rPr lang="tr-TR" sz="2400" dirty="0"/>
              <a:t>asgari </a:t>
            </a:r>
            <a:r>
              <a:rPr lang="tr-TR" sz="2400" dirty="0" smtClean="0"/>
              <a:t>hazır beton dayanım </a:t>
            </a:r>
            <a:r>
              <a:rPr lang="tr-TR" sz="2400" dirty="0"/>
              <a:t>sınıfı </a:t>
            </a:r>
            <a:r>
              <a:rPr lang="tr-TR" sz="2400" dirty="0" err="1"/>
              <a:t>sınırlandırılmışıtır</a:t>
            </a:r>
            <a:r>
              <a:rPr lang="tr-TR" sz="2400" dirty="0"/>
              <a:t>. Yönetmelik kapsamında yapılacak tüm betonarme binalarda C25’ten (30 </a:t>
            </a:r>
            <a:r>
              <a:rPr lang="tr-TR" sz="2400" dirty="0" err="1"/>
              <a:t>Mpa</a:t>
            </a:r>
            <a:r>
              <a:rPr lang="tr-TR" sz="2400" dirty="0"/>
              <a:t> küp eş değer) daha düşük dayanımlı beton kullanılamaz</a:t>
            </a:r>
            <a:r>
              <a:rPr lang="tr-TR" sz="2400" dirty="0" smtClean="0"/>
              <a:t>.</a:t>
            </a:r>
            <a:endParaRPr lang="tr-TR" sz="2400" dirty="0"/>
          </a:p>
        </p:txBody>
      </p:sp>
      <p:sp>
        <p:nvSpPr>
          <p:cNvPr id="14" name="Serbest Form 13"/>
          <p:cNvSpPr/>
          <p:nvPr/>
        </p:nvSpPr>
        <p:spPr>
          <a:xfrm>
            <a:off x="428109" y="2350524"/>
            <a:ext cx="11317258" cy="1184692"/>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r>
              <a:rPr lang="tr-TR" sz="2400" dirty="0"/>
              <a:t>Ürünün kıvam sınıfları kalıp tipine göre </a:t>
            </a:r>
            <a:r>
              <a:rPr lang="tr-TR" sz="2400" dirty="0" smtClean="0"/>
              <a:t>ve uygulanacak yapı elemanına göre talep edilmesi gerekmektedir. </a:t>
            </a:r>
            <a:r>
              <a:rPr lang="tr-TR" sz="2400" dirty="0"/>
              <a:t>Dar derin kalıp için kıvam sınıfı düşük, Geniş alçak kalıp için kıvam sınıfı yüksek beton, yerleştirmede uygulama kolaylığı sağlamaktadır. </a:t>
            </a:r>
          </a:p>
        </p:txBody>
      </p:sp>
      <p:sp>
        <p:nvSpPr>
          <p:cNvPr id="15" name="Serbest Form 14"/>
          <p:cNvSpPr/>
          <p:nvPr/>
        </p:nvSpPr>
        <p:spPr>
          <a:xfrm>
            <a:off x="428108" y="3623376"/>
            <a:ext cx="11317259" cy="2881128"/>
          </a:xfrm>
          <a:custGeom>
            <a:avLst/>
            <a:gdLst>
              <a:gd name="connsiteX0" fmla="*/ 0 w 1653340"/>
              <a:gd name="connsiteY0" fmla="*/ 165334 h 5170646"/>
              <a:gd name="connsiteX1" fmla="*/ 165334 w 1653340"/>
              <a:gd name="connsiteY1" fmla="*/ 0 h 5170646"/>
              <a:gd name="connsiteX2" fmla="*/ 1488006 w 1653340"/>
              <a:gd name="connsiteY2" fmla="*/ 0 h 5170646"/>
              <a:gd name="connsiteX3" fmla="*/ 1653340 w 1653340"/>
              <a:gd name="connsiteY3" fmla="*/ 165334 h 5170646"/>
              <a:gd name="connsiteX4" fmla="*/ 1653340 w 1653340"/>
              <a:gd name="connsiteY4" fmla="*/ 5005312 h 5170646"/>
              <a:gd name="connsiteX5" fmla="*/ 1488006 w 1653340"/>
              <a:gd name="connsiteY5" fmla="*/ 5170646 h 5170646"/>
              <a:gd name="connsiteX6" fmla="*/ 165334 w 1653340"/>
              <a:gd name="connsiteY6" fmla="*/ 5170646 h 5170646"/>
              <a:gd name="connsiteX7" fmla="*/ 0 w 1653340"/>
              <a:gd name="connsiteY7" fmla="*/ 5005312 h 5170646"/>
              <a:gd name="connsiteX8" fmla="*/ 0 w 1653340"/>
              <a:gd name="connsiteY8" fmla="*/ 165334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40" h="5170646">
                <a:moveTo>
                  <a:pt x="0" y="165334"/>
                </a:moveTo>
                <a:cubicBezTo>
                  <a:pt x="0" y="74023"/>
                  <a:pt x="74023" y="0"/>
                  <a:pt x="165334" y="0"/>
                </a:cubicBezTo>
                <a:lnTo>
                  <a:pt x="1488006" y="0"/>
                </a:lnTo>
                <a:cubicBezTo>
                  <a:pt x="1579317" y="0"/>
                  <a:pt x="1653340" y="74023"/>
                  <a:pt x="1653340" y="165334"/>
                </a:cubicBezTo>
                <a:lnTo>
                  <a:pt x="1653340" y="5005312"/>
                </a:lnTo>
                <a:cubicBezTo>
                  <a:pt x="1653340" y="5096623"/>
                  <a:pt x="1579317" y="5170646"/>
                  <a:pt x="1488006" y="5170646"/>
                </a:cubicBezTo>
                <a:lnTo>
                  <a:pt x="165334" y="5170646"/>
                </a:lnTo>
                <a:cubicBezTo>
                  <a:pt x="74023" y="5170646"/>
                  <a:pt x="0" y="5096623"/>
                  <a:pt x="0" y="5005312"/>
                </a:cubicBezTo>
                <a:lnTo>
                  <a:pt x="0" y="165334"/>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195" tIns="113195" rIns="113195" bIns="113195" numCol="1" spcCol="1270" anchor="ctr" anchorCtr="0">
            <a:noAutofit/>
          </a:bodyPr>
          <a:lstStyle/>
          <a:p>
            <a:r>
              <a:rPr lang="tr-TR" sz="2400" dirty="0"/>
              <a:t>Betonun yerleştirileceği andaki beton kıvamı, kıvam sınıfı </a:t>
            </a:r>
            <a:r>
              <a:rPr lang="tr-TR" sz="2400" dirty="0" smtClean="0"/>
              <a:t>için irsaliyesinde bildirilen </a:t>
            </a:r>
            <a:r>
              <a:rPr lang="tr-TR" sz="2400" dirty="0"/>
              <a:t>sınır değerler içerisinde olmalıdır. Belirli hacimdeki betondan alınan numuneler üzerinde yapılan deneylerden elde edilen her bir deney sonucu için TS EN 206:2013+A2, Çizelge 21'de verilen kriterler sağlandığında, betonun kıvam bakımından uygun olduğu kabul edilir. Kıvamı, beton şartnamesinde belirtilen kıvam sınıfına uygun olmayan (TS EN 206:2013+A2, Çizelge 21'de verilen ilgili toleranslar dışında kalan) </a:t>
            </a:r>
            <a:r>
              <a:rPr lang="tr-TR" sz="2400" b="1" dirty="0"/>
              <a:t>taze</a:t>
            </a:r>
            <a:r>
              <a:rPr lang="tr-TR" sz="2400" dirty="0"/>
              <a:t> </a:t>
            </a:r>
            <a:r>
              <a:rPr lang="tr-TR" sz="2400" b="1" dirty="0"/>
              <a:t>betonun kalıba (yapıya</a:t>
            </a:r>
            <a:r>
              <a:rPr lang="tr-TR" sz="2400" b="1" dirty="0" smtClean="0"/>
              <a:t>) dökülmesine </a:t>
            </a:r>
            <a:r>
              <a:rPr lang="tr-TR" sz="2400" b="1" dirty="0"/>
              <a:t>izin verilmez</a:t>
            </a:r>
            <a:r>
              <a:rPr lang="tr-TR" sz="2400" dirty="0" smtClean="0"/>
              <a:t>. </a:t>
            </a:r>
            <a:endParaRPr lang="tr-TR" sz="2400" dirty="0"/>
          </a:p>
        </p:txBody>
      </p:sp>
    </p:spTree>
    <p:extLst>
      <p:ext uri="{BB962C8B-B14F-4D97-AF65-F5344CB8AC3E}">
        <p14:creationId xmlns:p14="http://schemas.microsoft.com/office/powerpoint/2010/main" val="134254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2620</TotalTime>
  <Words>2452</Words>
  <Application>Microsoft Office PowerPoint</Application>
  <PresentationFormat>Geniş ekran</PresentationFormat>
  <Paragraphs>273</Paragraphs>
  <Slides>23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Arial</vt:lpstr>
      <vt:lpstr>Calibri</vt:lpstr>
      <vt:lpstr>Calibri Light</vt:lpstr>
      <vt:lpstr>Comic Sans MS</vt:lpstr>
      <vt:lpstr>Times New Roman</vt:lpstr>
      <vt:lpstr>Office Teması</vt:lpstr>
      <vt:lpstr>T.C. MANİSA VALİLİĞİ Çevre, Şehircilik ve İklim Değişikliği İl Müdürlüğü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SCCM06S01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MANİSA VALİLİĞİ Çevre, Şehircilik ve İklim Değişikliği İl Müdürlüğü</dc:title>
  <dc:creator>Aydin Gocmen</dc:creator>
  <cp:lastModifiedBy>Aydin Gocmen</cp:lastModifiedBy>
  <cp:revision>112</cp:revision>
  <dcterms:created xsi:type="dcterms:W3CDTF">2024-05-20T08:38:25Z</dcterms:created>
  <dcterms:modified xsi:type="dcterms:W3CDTF">2024-08-22T11:20:41Z</dcterms:modified>
</cp:coreProperties>
</file>