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256" r:id="rId2"/>
    <p:sldId id="331" r:id="rId3"/>
    <p:sldId id="332" r:id="rId4"/>
    <p:sldId id="333" r:id="rId5"/>
    <p:sldId id="334" r:id="rId6"/>
    <p:sldId id="335" r:id="rId7"/>
    <p:sldId id="302" r:id="rId8"/>
    <p:sldId id="303" r:id="rId9"/>
    <p:sldId id="304" r:id="rId10"/>
    <p:sldId id="305" r:id="rId11"/>
    <p:sldId id="306" r:id="rId12"/>
    <p:sldId id="309" r:id="rId13"/>
    <p:sldId id="310" r:id="rId14"/>
    <p:sldId id="311" r:id="rId15"/>
    <p:sldId id="313" r:id="rId16"/>
    <p:sldId id="312" r:id="rId17"/>
    <p:sldId id="314" r:id="rId18"/>
    <p:sldId id="315" r:id="rId19"/>
    <p:sldId id="317" r:id="rId20"/>
    <p:sldId id="318" r:id="rId21"/>
    <p:sldId id="320" r:id="rId22"/>
    <p:sldId id="322" r:id="rId23"/>
    <p:sldId id="336" r:id="rId24"/>
    <p:sldId id="339" r:id="rId25"/>
    <p:sldId id="337" r:id="rId26"/>
    <p:sldId id="338" r:id="rId27"/>
    <p:sldId id="259" r:id="rId28"/>
    <p:sldId id="258" r:id="rId29"/>
    <p:sldId id="260" r:id="rId30"/>
    <p:sldId id="261" r:id="rId31"/>
    <p:sldId id="262" r:id="rId32"/>
    <p:sldId id="263" r:id="rId33"/>
    <p:sldId id="264" r:id="rId34"/>
    <p:sldId id="265" r:id="rId35"/>
    <p:sldId id="266" r:id="rId36"/>
    <p:sldId id="267" r:id="rId37"/>
    <p:sldId id="268" r:id="rId38"/>
    <p:sldId id="269" r:id="rId39"/>
    <p:sldId id="270" r:id="rId40"/>
    <p:sldId id="271" r:id="rId41"/>
    <p:sldId id="272" r:id="rId42"/>
    <p:sldId id="273" r:id="rId43"/>
    <p:sldId id="274" r:id="rId44"/>
    <p:sldId id="275" r:id="rId45"/>
    <p:sldId id="340" r:id="rId46"/>
    <p:sldId id="341" r:id="rId47"/>
    <p:sldId id="342" r:id="rId48"/>
    <p:sldId id="276" r:id="rId49"/>
    <p:sldId id="277" r:id="rId50"/>
    <p:sldId id="278" r:id="rId51"/>
    <p:sldId id="279" r:id="rId52"/>
    <p:sldId id="280" r:id="rId53"/>
    <p:sldId id="281" r:id="rId54"/>
    <p:sldId id="282" r:id="rId55"/>
    <p:sldId id="283" r:id="rId56"/>
    <p:sldId id="284" r:id="rId57"/>
    <p:sldId id="285" r:id="rId58"/>
    <p:sldId id="286" r:id="rId59"/>
    <p:sldId id="307" r:id="rId60"/>
    <p:sldId id="308" r:id="rId61"/>
    <p:sldId id="287" r:id="rId62"/>
    <p:sldId id="288" r:id="rId63"/>
    <p:sldId id="289" r:id="rId64"/>
    <p:sldId id="290" r:id="rId65"/>
    <p:sldId id="291" r:id="rId66"/>
    <p:sldId id="292" r:id="rId67"/>
    <p:sldId id="293" r:id="rId68"/>
    <p:sldId id="294" r:id="rId69"/>
    <p:sldId id="295" r:id="rId70"/>
    <p:sldId id="296" r:id="rId71"/>
    <p:sldId id="297" r:id="rId72"/>
    <p:sldId id="298" r:id="rId73"/>
    <p:sldId id="323" r:id="rId74"/>
    <p:sldId id="324" r:id="rId75"/>
    <p:sldId id="325" r:id="rId76"/>
    <p:sldId id="326" r:id="rId77"/>
    <p:sldId id="327" r:id="rId78"/>
    <p:sldId id="328" r:id="rId79"/>
    <p:sldId id="299" r:id="rId80"/>
    <p:sldId id="300" r:id="rId81"/>
    <p:sldId id="301" r:id="rId8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1" d="100"/>
          <a:sy n="101" d="100"/>
        </p:scale>
        <p:origin x="-181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A01538-2D1F-487C-9A40-9521C8E2BA4A}" type="datetimeFigureOut">
              <a:rPr lang="tr-TR" smtClean="0"/>
              <a:t>1.10.2018</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A87FD-A6B5-4DB5-A6A9-E488947C25A6}" type="slidenum">
              <a:rPr lang="tr-TR" smtClean="0"/>
              <a:t>‹#›</a:t>
            </a:fld>
            <a:endParaRPr lang="tr-TR"/>
          </a:p>
        </p:txBody>
      </p:sp>
    </p:spTree>
    <p:extLst>
      <p:ext uri="{BB962C8B-B14F-4D97-AF65-F5344CB8AC3E}">
        <p14:creationId xmlns:p14="http://schemas.microsoft.com/office/powerpoint/2010/main" val="3064092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2BA87FD-A6B5-4DB5-A6A9-E488947C25A6}" type="slidenum">
              <a:rPr lang="tr-TR" smtClean="0"/>
              <a:t>66</a:t>
            </a:fld>
            <a:endParaRPr lang="tr-TR"/>
          </a:p>
        </p:txBody>
      </p:sp>
    </p:spTree>
    <p:extLst>
      <p:ext uri="{BB962C8B-B14F-4D97-AF65-F5344CB8AC3E}">
        <p14:creationId xmlns:p14="http://schemas.microsoft.com/office/powerpoint/2010/main" val="595605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31413061-3FEE-4BE0-B264-05A2FCAB0056}" type="datetimeFigureOut">
              <a:rPr lang="tr-TR" smtClean="0"/>
              <a:t>1.10.2018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BEF01EE-9980-4581-8E70-FA9623B2052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31413061-3FEE-4BE0-B264-05A2FCAB0056}" type="datetimeFigureOut">
              <a:rPr lang="tr-TR" smtClean="0"/>
              <a:t>1.10.2018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BEF01EE-9980-4581-8E70-FA9623B2052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1413061-3FEE-4BE0-B264-05A2FCAB0056}" type="datetimeFigureOut">
              <a:rPr lang="tr-TR" smtClean="0"/>
              <a:t>1.10.2018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BEF01EE-9980-4581-8E70-FA9623B20526}" type="slidenum">
              <a:rPr lang="tr-TR" smtClean="0"/>
              <a:t>‹#›</a:t>
            </a:fld>
            <a:endParaRPr lang="tr-T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31413061-3FEE-4BE0-B264-05A2FCAB0056}" type="datetimeFigureOut">
              <a:rPr lang="tr-TR" smtClean="0"/>
              <a:t>1.10.2018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BEF01EE-9980-4581-8E70-FA9623B20526}" type="slidenum">
              <a:rPr lang="tr-TR" smtClean="0"/>
              <a:t>‹#›</a:t>
            </a:fld>
            <a:endParaRPr lang="tr-TR"/>
          </a:p>
        </p:txBody>
      </p:sp>
      <p:sp>
        <p:nvSpPr>
          <p:cNvPr id="7" name="Title 6"/>
          <p:cNvSpPr>
            <a:spLocks noGrp="1"/>
          </p:cNvSpPr>
          <p:nvPr>
            <p:ph type="title"/>
          </p:nvPr>
        </p:nvSpPr>
        <p:spPr/>
        <p:txBody>
          <a:bodyPr/>
          <a:lstStyle/>
          <a:p>
            <a:r>
              <a:rPr lang="tr-TR" smtClean="0"/>
              <a:t>Asıl başlık stili için tıklatın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31413061-3FEE-4BE0-B264-05A2FCAB0056}" type="datetimeFigureOut">
              <a:rPr lang="tr-TR" smtClean="0"/>
              <a:t>1.10.2018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BEF01EE-9980-4581-8E70-FA9623B2052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5" name="Date Placeholder 4"/>
          <p:cNvSpPr>
            <a:spLocks noGrp="1"/>
          </p:cNvSpPr>
          <p:nvPr>
            <p:ph type="dt" sz="half" idx="10"/>
          </p:nvPr>
        </p:nvSpPr>
        <p:spPr/>
        <p:txBody>
          <a:bodyPr/>
          <a:lstStyle/>
          <a:p>
            <a:fld id="{31413061-3FEE-4BE0-B264-05A2FCAB0056}" type="datetimeFigureOut">
              <a:rPr lang="tr-TR" smtClean="0"/>
              <a:t>1.10.2018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BEF01EE-9980-4581-8E70-FA9623B20526}" type="slidenum">
              <a:rPr lang="tr-TR" smtClean="0"/>
              <a:t>‹#›</a:t>
            </a:fld>
            <a:endParaRPr lang="tr-TR"/>
          </a:p>
        </p:txBody>
      </p:sp>
      <p:sp>
        <p:nvSpPr>
          <p:cNvPr id="9" name="Content Placeholder 8"/>
          <p:cNvSpPr>
            <a:spLocks noGrp="1"/>
          </p:cNvSpPr>
          <p:nvPr>
            <p:ph sz="quarter" idx="13"/>
          </p:nvPr>
        </p:nvSpPr>
        <p:spPr>
          <a:xfrm>
            <a:off x="676655" y="2679192"/>
            <a:ext cx="3822192" cy="34472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31413061-3FEE-4BE0-B264-05A2FCAB0056}" type="datetimeFigureOut">
              <a:rPr lang="tr-TR" smtClean="0"/>
              <a:t>1.10.2018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BEF01EE-9980-4581-8E70-FA9623B2052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31413061-3FEE-4BE0-B264-05A2FCAB0056}" type="datetimeFigureOut">
              <a:rPr lang="tr-TR" smtClean="0"/>
              <a:t>1.10.2018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BEF01EE-9980-4581-8E70-FA9623B2052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31413061-3FEE-4BE0-B264-05A2FCAB0056}" type="datetimeFigureOut">
              <a:rPr lang="tr-TR" smtClean="0"/>
              <a:t>1.10.2018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BEF01EE-9980-4581-8E70-FA9623B2052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1413061-3FEE-4BE0-B264-05A2FCAB0056}" type="datetimeFigureOut">
              <a:rPr lang="tr-TR" smtClean="0"/>
              <a:t>1.10.2018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BEF01EE-9980-4581-8E70-FA9623B20526}" type="slidenum">
              <a:rPr lang="tr-TR" smtClean="0"/>
              <a:t>‹#›</a:t>
            </a:fld>
            <a:endParaRPr lang="tr-T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31413061-3FEE-4BE0-B264-05A2FCAB0056}" type="datetimeFigureOut">
              <a:rPr lang="tr-TR" smtClean="0"/>
              <a:t>1.10.2018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BEF01EE-9980-4581-8E70-FA9623B20526}" type="slidenum">
              <a:rPr lang="tr-TR" smtClean="0"/>
              <a:t>‹#›</a:t>
            </a:fld>
            <a:endParaRPr lang="tr-T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31413061-3FEE-4BE0-B264-05A2FCAB0056}" type="datetimeFigureOut">
              <a:rPr lang="tr-TR" smtClean="0"/>
              <a:t>1.10.2018</a:t>
            </a:fld>
            <a:endParaRPr lang="tr-T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tr-T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DBEF01EE-9980-4581-8E70-FA9623B20526}" type="slidenum">
              <a:rPr lang="tr-TR" smtClean="0"/>
              <a:t>‹#›</a:t>
            </a:fld>
            <a:endParaRPr lang="tr-T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5.emf"/></Relationships>
</file>

<file path=ppt/slides/_rels/slide7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emf"/></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çerik Yer Tutucusu 10"/>
          <p:cNvSpPr>
            <a:spLocks noGrp="1"/>
          </p:cNvSpPr>
          <p:nvPr>
            <p:ph idx="1"/>
          </p:nvPr>
        </p:nvSpPr>
        <p:spPr/>
        <p:txBody>
          <a:bodyPr>
            <a:normAutofit fontScale="85000" lnSpcReduction="20000"/>
          </a:bodyPr>
          <a:lstStyle/>
          <a:p>
            <a:r>
              <a:rPr lang="tr-TR" sz="3600" b="1" dirty="0" smtClean="0">
                <a:latin typeface="Times New Roman" pitchFamily="18" charset="0"/>
                <a:cs typeface="Times New Roman" pitchFamily="18" charset="0"/>
              </a:rPr>
              <a:t>Kanun</a:t>
            </a:r>
          </a:p>
          <a:p>
            <a:r>
              <a:rPr lang="tr-TR" sz="3600" b="1" dirty="0" smtClean="0">
                <a:latin typeface="Times New Roman" pitchFamily="18" charset="0"/>
                <a:cs typeface="Times New Roman" pitchFamily="18" charset="0"/>
              </a:rPr>
              <a:t>Çevre </a:t>
            </a:r>
          </a:p>
          <a:p>
            <a:r>
              <a:rPr lang="tr-TR" sz="3600" b="1" dirty="0" smtClean="0">
                <a:latin typeface="Times New Roman" pitchFamily="18" charset="0"/>
                <a:cs typeface="Times New Roman" pitchFamily="18" charset="0"/>
              </a:rPr>
              <a:t>Atık Yönetimi</a:t>
            </a:r>
          </a:p>
          <a:p>
            <a:r>
              <a:rPr lang="tr-TR" sz="3600" b="1" dirty="0" smtClean="0">
                <a:latin typeface="Times New Roman" pitchFamily="18" charset="0"/>
                <a:cs typeface="Times New Roman" pitchFamily="18" charset="0"/>
              </a:rPr>
              <a:t>Tıbbi Atıkların Yönetimi ve</a:t>
            </a:r>
          </a:p>
          <a:p>
            <a:pPr marL="0" indent="0">
              <a:buNone/>
            </a:pPr>
            <a:r>
              <a:rPr lang="tr-TR" sz="3600" b="1" dirty="0" smtClean="0">
                <a:latin typeface="Times New Roman" pitchFamily="18" charset="0"/>
                <a:cs typeface="Times New Roman" pitchFamily="18" charset="0"/>
              </a:rPr>
              <a:t>   Sağlık Kuruluşlarından Kaynaklanan      </a:t>
            </a:r>
          </a:p>
          <a:p>
            <a:pPr marL="0" indent="0">
              <a:buNone/>
            </a:pPr>
            <a:r>
              <a:rPr lang="tr-TR" sz="3600" b="1" dirty="0">
                <a:latin typeface="Times New Roman" pitchFamily="18" charset="0"/>
                <a:cs typeface="Times New Roman" pitchFamily="18" charset="0"/>
              </a:rPr>
              <a:t> </a:t>
            </a:r>
            <a:r>
              <a:rPr lang="tr-TR" sz="3600" b="1" dirty="0" smtClean="0">
                <a:latin typeface="Times New Roman" pitchFamily="18" charset="0"/>
                <a:cs typeface="Times New Roman" pitchFamily="18" charset="0"/>
              </a:rPr>
              <a:t>  Atıklar</a:t>
            </a:r>
          </a:p>
          <a:p>
            <a:r>
              <a:rPr lang="tr-TR" sz="3600" b="1" dirty="0" smtClean="0">
                <a:latin typeface="Times New Roman" pitchFamily="18" charset="0"/>
                <a:cs typeface="Times New Roman" pitchFamily="18" charset="0"/>
              </a:rPr>
              <a:t>Uygulama</a:t>
            </a:r>
          </a:p>
        </p:txBody>
      </p:sp>
      <p:sp>
        <p:nvSpPr>
          <p:cNvPr id="14" name="Başlık 13"/>
          <p:cNvSpPr>
            <a:spLocks noGrp="1"/>
          </p:cNvSpPr>
          <p:nvPr>
            <p:ph type="title"/>
          </p:nvPr>
        </p:nvSpPr>
        <p:spPr/>
        <p:txBody>
          <a:bodyPr/>
          <a:lstStyle/>
          <a:p>
            <a:r>
              <a:rPr lang="tr-TR" dirty="0" smtClean="0">
                <a:solidFill>
                  <a:schemeClr val="bg2">
                    <a:lumMod val="10000"/>
                  </a:schemeClr>
                </a:solidFill>
                <a:latin typeface="Times New Roman" pitchFamily="18" charset="0"/>
                <a:cs typeface="Times New Roman" pitchFamily="18" charset="0"/>
              </a:rPr>
              <a:t>İçerik</a:t>
            </a:r>
            <a:endParaRPr lang="tr-TR" dirty="0">
              <a:solidFill>
                <a:schemeClr val="bg2">
                  <a:lumMod val="10000"/>
                </a:schemeClr>
              </a:solidFill>
              <a:latin typeface="Times New Roman" pitchFamily="18" charset="0"/>
              <a:cs typeface="Times New Roman" pitchFamily="18" charset="0"/>
            </a:endParaRPr>
          </a:p>
        </p:txBody>
      </p:sp>
      <p:pic>
        <p:nvPicPr>
          <p:cNvPr id="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1270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Amaç</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1296144"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323528" y="1844824"/>
            <a:ext cx="4572000" cy="4370427"/>
          </a:xfrm>
          <a:prstGeom prst="rect">
            <a:avLst/>
          </a:prstGeom>
        </p:spPr>
        <p:txBody>
          <a:bodyPr>
            <a:spAutoFit/>
          </a:bodyPr>
          <a:lstStyle/>
          <a:p>
            <a:endParaRPr lang="tr-TR" dirty="0"/>
          </a:p>
          <a:p>
            <a:r>
              <a:rPr lang="tr-TR" sz="2000" dirty="0" smtClean="0">
                <a:solidFill>
                  <a:schemeClr val="tx2"/>
                </a:solidFill>
                <a:latin typeface="Times New Roman" pitchFamily="18" charset="0"/>
                <a:cs typeface="Times New Roman" pitchFamily="18" charset="0"/>
              </a:rPr>
              <a:t>Atıkların </a:t>
            </a:r>
            <a:r>
              <a:rPr lang="tr-TR" sz="2000" dirty="0">
                <a:solidFill>
                  <a:schemeClr val="tx2"/>
                </a:solidFill>
                <a:latin typeface="Times New Roman" pitchFamily="18" charset="0"/>
                <a:cs typeface="Times New Roman" pitchFamily="18" charset="0"/>
              </a:rPr>
              <a:t>oluşumundan </a:t>
            </a:r>
            <a:r>
              <a:rPr lang="tr-TR" sz="2000" dirty="0" err="1">
                <a:solidFill>
                  <a:schemeClr val="tx2"/>
                </a:solidFill>
                <a:latin typeface="Times New Roman" pitchFamily="18" charset="0"/>
                <a:cs typeface="Times New Roman" pitchFamily="18" charset="0"/>
              </a:rPr>
              <a:t>bertarafına</a:t>
            </a:r>
            <a:r>
              <a:rPr lang="tr-TR" sz="2000" dirty="0">
                <a:solidFill>
                  <a:schemeClr val="tx2"/>
                </a:solidFill>
                <a:latin typeface="Times New Roman" pitchFamily="18" charset="0"/>
                <a:cs typeface="Times New Roman" pitchFamily="18" charset="0"/>
              </a:rPr>
              <a:t> kadar çevre ve insan sağlığına zarar vermeden yönetiminin sağlanması, </a:t>
            </a:r>
          </a:p>
          <a:p>
            <a:r>
              <a:rPr lang="tr-TR" sz="2000" dirty="0">
                <a:solidFill>
                  <a:schemeClr val="tx2"/>
                </a:solidFill>
                <a:latin typeface="Times New Roman" pitchFamily="18" charset="0"/>
                <a:cs typeface="Times New Roman" pitchFamily="18" charset="0"/>
              </a:rPr>
              <a:t>–Atık oluşumunun azaltılması, atıkların yeniden kullanımı, geri dönüşümü, geri kazanımı gibi yollar ile doğal kaynak kullanımının azaltılması ve atık yönetiminin sağlanması, </a:t>
            </a:r>
          </a:p>
          <a:p>
            <a:r>
              <a:rPr lang="tr-TR" sz="2000" dirty="0">
                <a:solidFill>
                  <a:schemeClr val="tx2"/>
                </a:solidFill>
                <a:latin typeface="Times New Roman" pitchFamily="18" charset="0"/>
                <a:cs typeface="Times New Roman" pitchFamily="18" charset="0"/>
              </a:rPr>
              <a:t>–Çevre ve insan sağlığı açısından belirli ölçütlere, temel şart ve özelliklere sahip ürünlerin üretimi ile piyasa gözetimi ve </a:t>
            </a:r>
            <a:r>
              <a:rPr lang="tr-TR" sz="2000" dirty="0" smtClean="0">
                <a:solidFill>
                  <a:schemeClr val="tx2"/>
                </a:solidFill>
                <a:latin typeface="Times New Roman" pitchFamily="18" charset="0"/>
                <a:cs typeface="Times New Roman" pitchFamily="18" charset="0"/>
              </a:rPr>
              <a:t>denetimi ile </a:t>
            </a:r>
            <a:r>
              <a:rPr lang="tr-TR" sz="2000" dirty="0">
                <a:solidFill>
                  <a:schemeClr val="tx2"/>
                </a:solidFill>
                <a:latin typeface="Times New Roman" pitchFamily="18" charset="0"/>
                <a:cs typeface="Times New Roman" pitchFamily="18" charset="0"/>
              </a:rPr>
              <a:t>ilgili genel usul ve esasların belirlenmesidir.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2636912"/>
            <a:ext cx="2736304" cy="317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05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Yükümlülük</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1296144"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395536" y="2204864"/>
            <a:ext cx="2520280" cy="461665"/>
          </a:xfrm>
          <a:prstGeom prst="rect">
            <a:avLst/>
          </a:prstGeom>
          <a:solidFill>
            <a:schemeClr val="accent1">
              <a:lumMod val="60000"/>
              <a:lumOff val="40000"/>
            </a:schemeClr>
          </a:solidFill>
        </p:spPr>
        <p:txBody>
          <a:bodyPr wrap="square" rtlCol="0">
            <a:spAutoFit/>
          </a:bodyPr>
          <a:lstStyle/>
          <a:p>
            <a:r>
              <a:rPr lang="tr-TR" sz="2400" dirty="0" smtClean="0">
                <a:solidFill>
                  <a:schemeClr val="accent2">
                    <a:lumMod val="50000"/>
                  </a:schemeClr>
                </a:solidFill>
                <a:latin typeface="Times New Roman" pitchFamily="18" charset="0"/>
                <a:cs typeface="Times New Roman" pitchFamily="18" charset="0"/>
              </a:rPr>
              <a:t>YÜKÜMLÜLÜK</a:t>
            </a:r>
            <a:endParaRPr lang="tr-TR" sz="2400" dirty="0">
              <a:solidFill>
                <a:schemeClr val="accent2">
                  <a:lumMod val="50000"/>
                </a:schemeClr>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644" y="2204864"/>
            <a:ext cx="2616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251520" y="2855237"/>
            <a:ext cx="4572000" cy="1200329"/>
          </a:xfrm>
          <a:prstGeom prst="rect">
            <a:avLst/>
          </a:prstGeom>
        </p:spPr>
        <p:txBody>
          <a:bodyPr>
            <a:spAutoFit/>
          </a:bodyPr>
          <a:lstStyle/>
          <a:p>
            <a:r>
              <a:rPr lang="tr-TR" b="1" dirty="0">
                <a:latin typeface="Times New Roman" pitchFamily="18" charset="0"/>
                <a:cs typeface="Times New Roman" pitchFamily="18" charset="0"/>
              </a:rPr>
              <a:t>Lisans alma:</a:t>
            </a:r>
          </a:p>
          <a:p>
            <a:r>
              <a:rPr lang="tr-TR" dirty="0">
                <a:latin typeface="Times New Roman" pitchFamily="18" charset="0"/>
                <a:cs typeface="Times New Roman" pitchFamily="18" charset="0"/>
              </a:rPr>
              <a:t>•Atık </a:t>
            </a:r>
            <a:r>
              <a:rPr lang="tr-TR" dirty="0" err="1">
                <a:latin typeface="Times New Roman" pitchFamily="18" charset="0"/>
                <a:cs typeface="Times New Roman" pitchFamily="18" charset="0"/>
              </a:rPr>
              <a:t>bertarafı</a:t>
            </a:r>
            <a:r>
              <a:rPr lang="tr-TR" dirty="0">
                <a:latin typeface="Times New Roman" pitchFamily="18" charset="0"/>
                <a:cs typeface="Times New Roman" pitchFamily="18" charset="0"/>
              </a:rPr>
              <a:t> ve geri kazanımı yapan gerçek ve tüzel kişiler Bakanlıktan lisans almakla yükümlüdürler.</a:t>
            </a:r>
          </a:p>
        </p:txBody>
      </p:sp>
      <p:sp>
        <p:nvSpPr>
          <p:cNvPr id="7" name="Dikdörtgen 6"/>
          <p:cNvSpPr/>
          <p:nvPr/>
        </p:nvSpPr>
        <p:spPr>
          <a:xfrm>
            <a:off x="371563" y="4062134"/>
            <a:ext cx="4572000" cy="1477328"/>
          </a:xfrm>
          <a:prstGeom prst="rect">
            <a:avLst/>
          </a:prstGeom>
        </p:spPr>
        <p:txBody>
          <a:bodyPr>
            <a:spAutoFit/>
          </a:bodyPr>
          <a:lstStyle/>
          <a:p>
            <a:r>
              <a:rPr lang="tr-TR" b="1" dirty="0" smtClean="0">
                <a:latin typeface="Times New Roman" pitchFamily="18" charset="0"/>
                <a:cs typeface="Times New Roman" pitchFamily="18" charset="0"/>
              </a:rPr>
              <a:t>Taşıma </a:t>
            </a:r>
            <a:r>
              <a:rPr lang="tr-TR" b="1" dirty="0">
                <a:latin typeface="Times New Roman" pitchFamily="18" charset="0"/>
                <a:cs typeface="Times New Roman" pitchFamily="18" charset="0"/>
              </a:rPr>
              <a:t>lisansı </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•Atık toplama ve/veya taşıma işlerini yapan kişi, kurum veya kuruluşlar il müdürlüklerinden taşıma lisansı almakla yükümlüdürler. </a:t>
            </a:r>
          </a:p>
        </p:txBody>
      </p:sp>
      <p:sp>
        <p:nvSpPr>
          <p:cNvPr id="8" name="Dikdörtgen 7"/>
          <p:cNvSpPr/>
          <p:nvPr/>
        </p:nvSpPr>
        <p:spPr>
          <a:xfrm>
            <a:off x="4823520" y="2850977"/>
            <a:ext cx="4248472" cy="1369606"/>
          </a:xfrm>
          <a:prstGeom prst="rect">
            <a:avLst/>
          </a:prstGeom>
        </p:spPr>
        <p:txBody>
          <a:bodyPr wrap="square">
            <a:spAutoFit/>
          </a:bodyPr>
          <a:lstStyle/>
          <a:p>
            <a:endParaRPr lang="tr-TR" sz="1100" dirty="0">
              <a:solidFill>
                <a:srgbClr val="000000"/>
              </a:solidFill>
              <a:latin typeface="Calibri"/>
            </a:endParaRPr>
          </a:p>
          <a:p>
            <a:r>
              <a:rPr lang="tr-TR" b="1" dirty="0">
                <a:latin typeface="Times New Roman" pitchFamily="18" charset="0"/>
                <a:cs typeface="Times New Roman" pitchFamily="18" charset="0"/>
              </a:rPr>
              <a:t>Kayıt tutma </a:t>
            </a:r>
            <a:r>
              <a:rPr lang="tr-TR" dirty="0">
                <a:latin typeface="Times New Roman" pitchFamily="18" charset="0"/>
                <a:cs typeface="Times New Roman" pitchFamily="18" charset="0"/>
              </a:rPr>
              <a:t>Atık üreten tesis ve işletmeler ile bertaraf ve geri kazanım işlemlerini yapan kişi, kurum ve kuruluşlar kayıt tutmakla yükümlüdürler. </a:t>
            </a:r>
          </a:p>
        </p:txBody>
      </p:sp>
      <p:sp>
        <p:nvSpPr>
          <p:cNvPr id="9" name="Dikdörtgen 8"/>
          <p:cNvSpPr/>
          <p:nvPr/>
        </p:nvSpPr>
        <p:spPr>
          <a:xfrm>
            <a:off x="4808813" y="4223997"/>
            <a:ext cx="3240361" cy="2469907"/>
          </a:xfrm>
          <a:prstGeom prst="rect">
            <a:avLst/>
          </a:prstGeom>
        </p:spPr>
        <p:txBody>
          <a:bodyPr wrap="square">
            <a:spAutoFit/>
          </a:bodyPr>
          <a:lstStyle/>
          <a:p>
            <a:endParaRPr lang="tr-TR" sz="1050" dirty="0">
              <a:solidFill>
                <a:srgbClr val="000000"/>
              </a:solidFill>
              <a:latin typeface="Calibri"/>
            </a:endParaRPr>
          </a:p>
          <a:p>
            <a:r>
              <a:rPr lang="tr-TR" b="1" dirty="0">
                <a:latin typeface="Calibri"/>
              </a:rPr>
              <a:t>Mali sorumluluk sigortası </a:t>
            </a:r>
            <a:r>
              <a:rPr lang="tr-TR" dirty="0">
                <a:latin typeface="Calibri"/>
              </a:rPr>
              <a:t>Tehlikeli atıkların; </a:t>
            </a:r>
          </a:p>
          <a:p>
            <a:r>
              <a:rPr lang="tr-TR" dirty="0">
                <a:latin typeface="Arial"/>
              </a:rPr>
              <a:t>•</a:t>
            </a:r>
            <a:r>
              <a:rPr lang="tr-TR" dirty="0">
                <a:latin typeface="Calibri"/>
              </a:rPr>
              <a:t>toplanması, </a:t>
            </a:r>
          </a:p>
          <a:p>
            <a:r>
              <a:rPr lang="tr-TR" dirty="0">
                <a:latin typeface="Arial"/>
              </a:rPr>
              <a:t>•</a:t>
            </a:r>
            <a:r>
              <a:rPr lang="tr-TR" dirty="0">
                <a:latin typeface="Calibri"/>
              </a:rPr>
              <a:t>taşınması, </a:t>
            </a:r>
          </a:p>
          <a:p>
            <a:r>
              <a:rPr lang="tr-TR" dirty="0">
                <a:latin typeface="Arial"/>
              </a:rPr>
              <a:t>•</a:t>
            </a:r>
            <a:r>
              <a:rPr lang="tr-TR" dirty="0">
                <a:latin typeface="Calibri"/>
              </a:rPr>
              <a:t>geçici ve ara depolanması, </a:t>
            </a:r>
          </a:p>
          <a:p>
            <a:r>
              <a:rPr lang="tr-TR" dirty="0">
                <a:latin typeface="Arial"/>
              </a:rPr>
              <a:t>•</a:t>
            </a:r>
            <a:r>
              <a:rPr lang="tr-TR" dirty="0">
                <a:latin typeface="Calibri"/>
              </a:rPr>
              <a:t>geri kazanımı, </a:t>
            </a:r>
          </a:p>
          <a:p>
            <a:r>
              <a:rPr lang="tr-TR" dirty="0">
                <a:latin typeface="Arial"/>
              </a:rPr>
              <a:t>•</a:t>
            </a:r>
            <a:r>
              <a:rPr lang="tr-TR" dirty="0">
                <a:latin typeface="Calibri"/>
              </a:rPr>
              <a:t>yeniden kullanılması, </a:t>
            </a:r>
          </a:p>
          <a:p>
            <a:r>
              <a:rPr lang="tr-TR" dirty="0">
                <a:latin typeface="Arial"/>
              </a:rPr>
              <a:t>•</a:t>
            </a:r>
            <a:r>
              <a:rPr lang="tr-TR" dirty="0" err="1">
                <a:latin typeface="Calibri"/>
              </a:rPr>
              <a:t>bertarafı</a:t>
            </a:r>
            <a:r>
              <a:rPr lang="tr-TR" dirty="0">
                <a:latin typeface="Calibri"/>
              </a:rPr>
              <a:t> </a:t>
            </a:r>
          </a:p>
        </p:txBody>
      </p:sp>
    </p:spTree>
    <p:extLst>
      <p:ext uri="{BB962C8B-B14F-4D97-AF65-F5344CB8AC3E}">
        <p14:creationId xmlns:p14="http://schemas.microsoft.com/office/powerpoint/2010/main" val="2753915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dirty="0">
                <a:solidFill>
                  <a:schemeClr val="tx1"/>
                </a:solidFill>
                <a:latin typeface="Times New Roman" pitchFamily="18" charset="0"/>
                <a:cs typeface="Times New Roman" pitchFamily="18" charset="0"/>
              </a:rPr>
              <a:t>Bertaraf Yöntemleri</a:t>
            </a:r>
            <a:endParaRPr lang="tr-TR" dirty="0">
              <a:solidFill>
                <a:schemeClr val="tx1"/>
              </a:solidFill>
            </a:endParaRPr>
          </a:p>
        </p:txBody>
      </p:sp>
      <p:sp>
        <p:nvSpPr>
          <p:cNvPr id="4" name="İçerik Yer Tutucusu 3"/>
          <p:cNvSpPr>
            <a:spLocks noGrp="1"/>
          </p:cNvSpPr>
          <p:nvPr>
            <p:ph idx="1"/>
          </p:nvPr>
        </p:nvSpPr>
        <p:spPr/>
        <p:txBody>
          <a:bodyPr>
            <a:normAutofit fontScale="62500" lnSpcReduction="20000"/>
          </a:bodyPr>
          <a:lstStyle/>
          <a:p>
            <a:r>
              <a:rPr lang="tr-TR" dirty="0">
                <a:latin typeface="Times New Roman" pitchFamily="18" charset="0"/>
                <a:cs typeface="Times New Roman" pitchFamily="18" charset="0"/>
              </a:rPr>
              <a:t>D1	Toprağın altında veya üstünde düzenli depolama (örneğin, düzenli depolama ve benzeri) </a:t>
            </a:r>
          </a:p>
          <a:p>
            <a:r>
              <a:rPr lang="tr-TR" dirty="0">
                <a:latin typeface="Times New Roman" pitchFamily="18" charset="0"/>
                <a:cs typeface="Times New Roman" pitchFamily="18" charset="0"/>
              </a:rPr>
              <a:t>D2 	Arazi ıslahı (örneğin, sıvı veya çamur atıkların toprakta biyolojik bozulmaya uğraması ve benzeri) </a:t>
            </a:r>
          </a:p>
          <a:p>
            <a:r>
              <a:rPr lang="tr-TR" dirty="0">
                <a:latin typeface="Times New Roman" pitchFamily="18" charset="0"/>
                <a:cs typeface="Times New Roman" pitchFamily="18" charset="0"/>
              </a:rPr>
              <a:t>D3 	Derine enjeksiyon (1) (örneğin, pompalanabilir atıkların kuyulara, tuz kayalarına veya doğal olarak bulunan boşluklara enjeksiyonu ve benzeri) </a:t>
            </a:r>
          </a:p>
          <a:p>
            <a:r>
              <a:rPr lang="tr-TR" dirty="0">
                <a:latin typeface="Times New Roman" pitchFamily="18" charset="0"/>
                <a:cs typeface="Times New Roman" pitchFamily="18" charset="0"/>
              </a:rPr>
              <a:t>D4 	Yüzey doldurma (örneğin, sıvı ya da çamur atıkların kovuklara, havuzlara ve lagünlere doldurulması ve benzeri) (2)</a:t>
            </a:r>
          </a:p>
          <a:p>
            <a:r>
              <a:rPr lang="tr-TR" dirty="0">
                <a:latin typeface="Times New Roman" pitchFamily="18" charset="0"/>
                <a:cs typeface="Times New Roman" pitchFamily="18" charset="0"/>
              </a:rPr>
              <a:t>D5 	Özel mühendislik gerektiren düzenli depolama (çevreden ve her biri ayrı olarak izole edilmiş ve örtülmüş hücresel depolama ve benzeri)</a:t>
            </a:r>
          </a:p>
          <a:p>
            <a:r>
              <a:rPr lang="tr-TR" dirty="0">
                <a:latin typeface="Times New Roman" pitchFamily="18" charset="0"/>
                <a:cs typeface="Times New Roman" pitchFamily="18" charset="0"/>
              </a:rPr>
              <a:t>D6	Deniz/okyanus hariç bir su kütlesine boşaltım (3)</a:t>
            </a:r>
          </a:p>
          <a:p>
            <a:r>
              <a:rPr lang="tr-TR" dirty="0">
                <a:latin typeface="Times New Roman" pitchFamily="18" charset="0"/>
                <a:cs typeface="Times New Roman" pitchFamily="18" charset="0"/>
              </a:rPr>
              <a:t>D7	Deniz yatakları dahil deniz/okyanuslara boşaltım (3)</a:t>
            </a:r>
          </a:p>
          <a:p>
            <a:r>
              <a:rPr lang="tr-TR" dirty="0">
                <a:latin typeface="Times New Roman" pitchFamily="18" charset="0"/>
                <a:cs typeface="Times New Roman" pitchFamily="18" charset="0"/>
              </a:rPr>
              <a:t>D8 	D1 ile D7 ve D9 ile D12 arasında verilen işlemlerden herhangi biri yoluyla atılan nihai bileşiklerin veya karışımların oluşmasına neden olan ve bu ekin başka bir yerinde ifade edilmeyen biyolojik işlemler </a:t>
            </a:r>
          </a:p>
          <a:p>
            <a:endParaRPr lang="tr-TR"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20688"/>
            <a:ext cx="1296144"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3090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normAutofit fontScale="62500" lnSpcReduction="20000"/>
          </a:bodyPr>
          <a:lstStyle/>
          <a:p>
            <a:r>
              <a:rPr lang="tr-TR" dirty="0">
                <a:latin typeface="Times New Roman" pitchFamily="18" charset="0"/>
                <a:cs typeface="Times New Roman" pitchFamily="18" charset="0"/>
              </a:rPr>
              <a:t>D9 	D1 ile D8 ve D10 ile D12 arasında verilen işlemlerden herhangi biri yoluyla atılan nihai bileşiklerin veya karışımların oluşmasına neden olan fiziksel-kimyasal işlemler (örneğin, buharlaştırma, kurutma, </a:t>
            </a:r>
            <a:r>
              <a:rPr lang="tr-TR" dirty="0" err="1">
                <a:latin typeface="Times New Roman" pitchFamily="18" charset="0"/>
                <a:cs typeface="Times New Roman" pitchFamily="18" charset="0"/>
              </a:rPr>
              <a:t>kalsinasyon</a:t>
            </a:r>
            <a:r>
              <a:rPr lang="tr-TR" dirty="0">
                <a:latin typeface="Times New Roman" pitchFamily="18" charset="0"/>
                <a:cs typeface="Times New Roman" pitchFamily="18" charset="0"/>
              </a:rPr>
              <a:t> ve benzeri)</a:t>
            </a:r>
          </a:p>
          <a:p>
            <a:r>
              <a:rPr lang="tr-TR" dirty="0">
                <a:latin typeface="Times New Roman" pitchFamily="18" charset="0"/>
                <a:cs typeface="Times New Roman" pitchFamily="18" charset="0"/>
              </a:rPr>
              <a:t>D10 	Yakma (Karada)</a:t>
            </a:r>
          </a:p>
          <a:p>
            <a:r>
              <a:rPr lang="tr-TR" dirty="0">
                <a:latin typeface="Times New Roman" pitchFamily="18" charset="0"/>
                <a:cs typeface="Times New Roman" pitchFamily="18" charset="0"/>
              </a:rPr>
              <a:t>D11	Yakma (Deniz üstünde) (4)</a:t>
            </a:r>
          </a:p>
          <a:p>
            <a:r>
              <a:rPr lang="tr-TR" dirty="0">
                <a:latin typeface="Times New Roman" pitchFamily="18" charset="0"/>
                <a:cs typeface="Times New Roman" pitchFamily="18" charset="0"/>
              </a:rPr>
              <a:t>D12	Sürekli depolama (5) (bir madende konteynerlerin yerleştirilmesi ve benzeri)</a:t>
            </a:r>
          </a:p>
          <a:p>
            <a:r>
              <a:rPr lang="tr-TR" dirty="0">
                <a:latin typeface="Times New Roman" pitchFamily="18" charset="0"/>
                <a:cs typeface="Times New Roman" pitchFamily="18" charset="0"/>
              </a:rPr>
              <a:t>D13 	D1 ila D12 arasında belirtilen işlemlerden herhangi birine tabi tutulmadan önce harmanlama veya karıştırma </a:t>
            </a:r>
          </a:p>
          <a:p>
            <a:r>
              <a:rPr lang="tr-TR" dirty="0">
                <a:latin typeface="Times New Roman" pitchFamily="18" charset="0"/>
                <a:cs typeface="Times New Roman" pitchFamily="18" charset="0"/>
              </a:rPr>
              <a:t>D14 	D1 ila D13 arasında belirtilen işlemlerden herhangi birine tabi tutulmadan önce yeniden ambalajlama</a:t>
            </a:r>
          </a:p>
          <a:p>
            <a:r>
              <a:rPr lang="tr-TR" dirty="0">
                <a:latin typeface="Times New Roman" pitchFamily="18" charset="0"/>
                <a:cs typeface="Times New Roman" pitchFamily="18" charset="0"/>
              </a:rPr>
              <a:t>D15 	D1 ila D14 arasında belirtilen işlemlerden herhangi birine tabi tutuluncaya kadar depolama (atığın üretildiği alan içinde geçici depolama, toplama hariç)</a:t>
            </a:r>
          </a:p>
          <a:p>
            <a:endParaRPr lang="tr-TR" dirty="0">
              <a:latin typeface="Times New Roman" pitchFamily="18" charset="0"/>
              <a:cs typeface="Times New Roman" pitchFamily="18" charset="0"/>
            </a:endParaRPr>
          </a:p>
        </p:txBody>
      </p:sp>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Bertaraf Yöntemleri</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1296144"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2168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3568" y="2132856"/>
            <a:ext cx="7408333" cy="3450696"/>
          </a:xfrm>
        </p:spPr>
        <p:txBody>
          <a:bodyPr>
            <a:noAutofit/>
          </a:bodyPr>
          <a:lstStyle/>
          <a:p>
            <a:r>
              <a:rPr lang="tr-TR" sz="1400" dirty="0">
                <a:latin typeface="Times New Roman" pitchFamily="18" charset="0"/>
                <a:cs typeface="Times New Roman" pitchFamily="18" charset="0"/>
              </a:rPr>
              <a:t>R1	Enerji üretimi amacıyla başlıca yakıt olarak veya başka şekillerde kullanma </a:t>
            </a:r>
          </a:p>
          <a:p>
            <a:r>
              <a:rPr lang="tr-TR" sz="1400" dirty="0">
                <a:latin typeface="Times New Roman" pitchFamily="18" charset="0"/>
                <a:cs typeface="Times New Roman" pitchFamily="18" charset="0"/>
              </a:rPr>
              <a:t>R2 	</a:t>
            </a:r>
            <a:r>
              <a:rPr lang="tr-TR" sz="1400" dirty="0" err="1">
                <a:latin typeface="Times New Roman" pitchFamily="18" charset="0"/>
                <a:cs typeface="Times New Roman" pitchFamily="18" charset="0"/>
              </a:rPr>
              <a:t>Solvent</a:t>
            </a:r>
            <a:r>
              <a:rPr lang="tr-TR" sz="1400" dirty="0">
                <a:latin typeface="Times New Roman" pitchFamily="18" charset="0"/>
                <a:cs typeface="Times New Roman" pitchFamily="18" charset="0"/>
              </a:rPr>
              <a:t> (çözücü) ıslahı/yeniden üretimi </a:t>
            </a:r>
          </a:p>
          <a:p>
            <a:r>
              <a:rPr lang="tr-TR" sz="1400" dirty="0">
                <a:latin typeface="Times New Roman" pitchFamily="18" charset="0"/>
                <a:cs typeface="Times New Roman" pitchFamily="18" charset="0"/>
              </a:rPr>
              <a:t>R3	</a:t>
            </a:r>
            <a:r>
              <a:rPr lang="tr-TR" sz="1400" dirty="0" err="1">
                <a:latin typeface="Times New Roman" pitchFamily="18" charset="0"/>
                <a:cs typeface="Times New Roman" pitchFamily="18" charset="0"/>
              </a:rPr>
              <a:t>Solvent</a:t>
            </a:r>
            <a:r>
              <a:rPr lang="tr-TR" sz="1400" dirty="0">
                <a:latin typeface="Times New Roman" pitchFamily="18" charset="0"/>
                <a:cs typeface="Times New Roman" pitchFamily="18" charset="0"/>
              </a:rPr>
              <a:t> olarak kullanılmayan organik maddelerin ıslahı/geri dönüşümü (</a:t>
            </a:r>
            <a:r>
              <a:rPr lang="tr-TR" sz="1400" dirty="0" err="1">
                <a:latin typeface="Times New Roman" pitchFamily="18" charset="0"/>
                <a:cs typeface="Times New Roman" pitchFamily="18" charset="0"/>
              </a:rPr>
              <a:t>kompost</a:t>
            </a:r>
            <a:r>
              <a:rPr lang="tr-TR" sz="1400" dirty="0">
                <a:latin typeface="Times New Roman" pitchFamily="18" charset="0"/>
                <a:cs typeface="Times New Roman" pitchFamily="18" charset="0"/>
              </a:rPr>
              <a:t> ve diğer biyolojik dönüşüm prosesleri dahil) </a:t>
            </a:r>
          </a:p>
          <a:p>
            <a:r>
              <a:rPr lang="tr-TR" sz="1400" dirty="0">
                <a:latin typeface="Times New Roman" pitchFamily="18" charset="0"/>
                <a:cs typeface="Times New Roman" pitchFamily="18" charset="0"/>
              </a:rPr>
              <a:t>R4 	Metallerin ve metal bileşiklerinin ıslahı/geri dönüşümü</a:t>
            </a:r>
          </a:p>
          <a:p>
            <a:r>
              <a:rPr lang="tr-TR" sz="1400" dirty="0">
                <a:latin typeface="Times New Roman" pitchFamily="18" charset="0"/>
                <a:cs typeface="Times New Roman" pitchFamily="18" charset="0"/>
              </a:rPr>
              <a:t>R5 	(Değişik:RG-23/3/2017-30016) Diğer inorganik malzemelerin ıslahı/geri dönüşümü</a:t>
            </a:r>
          </a:p>
          <a:p>
            <a:r>
              <a:rPr lang="tr-TR" sz="1400" dirty="0">
                <a:latin typeface="Times New Roman" pitchFamily="18" charset="0"/>
                <a:cs typeface="Times New Roman" pitchFamily="18" charset="0"/>
              </a:rPr>
              <a:t>R6 	Asitlerin veya bazların yeniden üretimi</a:t>
            </a:r>
          </a:p>
          <a:p>
            <a:r>
              <a:rPr lang="tr-TR" sz="1400" dirty="0">
                <a:latin typeface="Times New Roman" pitchFamily="18" charset="0"/>
                <a:cs typeface="Times New Roman" pitchFamily="18" charset="0"/>
              </a:rPr>
              <a:t>R7 	Kirliliğin azaltılması için kullanılan parçaların (bileşenlerin) geri kazanımı</a:t>
            </a:r>
          </a:p>
          <a:p>
            <a:r>
              <a:rPr lang="tr-TR" sz="1400" dirty="0">
                <a:latin typeface="Times New Roman" pitchFamily="18" charset="0"/>
                <a:cs typeface="Times New Roman" pitchFamily="18" charset="0"/>
              </a:rPr>
              <a:t>R8 	Katalizör parçalarının (bileşenlerinin) geri kazanımı </a:t>
            </a:r>
          </a:p>
          <a:p>
            <a:r>
              <a:rPr lang="tr-TR" sz="1400" dirty="0">
                <a:latin typeface="Times New Roman" pitchFamily="18" charset="0"/>
                <a:cs typeface="Times New Roman" pitchFamily="18" charset="0"/>
              </a:rPr>
              <a:t>R9 	Yağların yeniden rafine edilmesi veya diğer yeniden kullanımları </a:t>
            </a:r>
          </a:p>
          <a:p>
            <a:r>
              <a:rPr lang="tr-TR" sz="1400" dirty="0">
                <a:latin typeface="Times New Roman" pitchFamily="18" charset="0"/>
                <a:cs typeface="Times New Roman" pitchFamily="18" charset="0"/>
              </a:rPr>
              <a:t>R10 	Ekolojik iyileştirme veya tarımcılık yararına sonuç verecek arazi ıslahı </a:t>
            </a:r>
          </a:p>
          <a:p>
            <a:r>
              <a:rPr lang="tr-TR" sz="1400" dirty="0">
                <a:latin typeface="Times New Roman" pitchFamily="18" charset="0"/>
                <a:cs typeface="Times New Roman" pitchFamily="18" charset="0"/>
              </a:rPr>
              <a:t>R11	R1 ila R10 arasındaki işlemlerden elde edilecek atıkların kullanımı </a:t>
            </a:r>
          </a:p>
          <a:p>
            <a:r>
              <a:rPr lang="tr-TR" sz="1400" dirty="0">
                <a:latin typeface="Times New Roman" pitchFamily="18" charset="0"/>
                <a:cs typeface="Times New Roman" pitchFamily="18" charset="0"/>
              </a:rPr>
              <a:t>R12 	Atıkların R1 ila R11 arasındaki işlemlerden herhangi birine tabi tutulmak üzere değişimi (1) </a:t>
            </a:r>
          </a:p>
          <a:p>
            <a:r>
              <a:rPr lang="tr-TR" sz="1400" dirty="0">
                <a:latin typeface="Times New Roman" pitchFamily="18" charset="0"/>
                <a:cs typeface="Times New Roman" pitchFamily="18" charset="0"/>
              </a:rPr>
              <a:t>R13 	R1 ila R12 arasında belirtilen işlemlerden herhangi birine tabi tutuluncaya kadar atıkların ara depolanması (atığın üretildiği alan içinde geçici depolama, toplama hariç) </a:t>
            </a:r>
          </a:p>
          <a:p>
            <a:endParaRPr lang="tr-TR" sz="1600" dirty="0">
              <a:latin typeface="Times New Roman" pitchFamily="18" charset="0"/>
              <a:cs typeface="Times New Roman" pitchFamily="18" charset="0"/>
            </a:endParaRPr>
          </a:p>
        </p:txBody>
      </p:sp>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Geri Kazanım Yöntemleri</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1296144"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7707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99592" y="2420888"/>
            <a:ext cx="7408333" cy="3744416"/>
          </a:xfrm>
        </p:spPr>
        <p:txBody>
          <a:bodyPr>
            <a:normAutofit fontScale="25000" lnSpcReduction="20000"/>
          </a:bodyPr>
          <a:lstStyle/>
          <a:p>
            <a:endParaRPr lang="tr-TR" dirty="0"/>
          </a:p>
          <a:p>
            <a:r>
              <a:rPr lang="tr-TR" sz="5500" dirty="0">
                <a:latin typeface="Times New Roman" pitchFamily="18" charset="0"/>
                <a:cs typeface="Times New Roman" pitchFamily="18" charset="0"/>
              </a:rPr>
              <a:t>H1 Patlayıcı </a:t>
            </a:r>
          </a:p>
          <a:p>
            <a:r>
              <a:rPr lang="tr-TR" sz="5500" dirty="0">
                <a:latin typeface="Times New Roman" pitchFamily="18" charset="0"/>
                <a:cs typeface="Times New Roman" pitchFamily="18" charset="0"/>
              </a:rPr>
              <a:t>H2 Oksitleyici </a:t>
            </a:r>
          </a:p>
          <a:p>
            <a:r>
              <a:rPr lang="tr-TR" sz="5500" dirty="0">
                <a:latin typeface="Times New Roman" pitchFamily="18" charset="0"/>
                <a:cs typeface="Times New Roman" pitchFamily="18" charset="0"/>
              </a:rPr>
              <a:t>H3-A Yüksek oranda alevlenir </a:t>
            </a:r>
          </a:p>
          <a:p>
            <a:r>
              <a:rPr lang="tr-TR" sz="5500" dirty="0">
                <a:latin typeface="Times New Roman" pitchFamily="18" charset="0"/>
                <a:cs typeface="Times New Roman" pitchFamily="18" charset="0"/>
              </a:rPr>
              <a:t>H3-B Alevlenir </a:t>
            </a:r>
          </a:p>
          <a:p>
            <a:r>
              <a:rPr lang="tr-TR" sz="5500" dirty="0">
                <a:latin typeface="Times New Roman" pitchFamily="18" charset="0"/>
                <a:cs typeface="Times New Roman" pitchFamily="18" charset="0"/>
              </a:rPr>
              <a:t>H4 Tahriş edici </a:t>
            </a:r>
          </a:p>
          <a:p>
            <a:r>
              <a:rPr lang="tr-TR" sz="5500" dirty="0">
                <a:latin typeface="Times New Roman" pitchFamily="18" charset="0"/>
                <a:cs typeface="Times New Roman" pitchFamily="18" charset="0"/>
              </a:rPr>
              <a:t>H5 Zararlı </a:t>
            </a:r>
          </a:p>
          <a:p>
            <a:r>
              <a:rPr lang="tr-TR" sz="5500" dirty="0">
                <a:latin typeface="Times New Roman" pitchFamily="18" charset="0"/>
                <a:cs typeface="Times New Roman" pitchFamily="18" charset="0"/>
              </a:rPr>
              <a:t>H6 </a:t>
            </a:r>
            <a:r>
              <a:rPr lang="tr-TR" sz="5500" dirty="0" err="1">
                <a:latin typeface="Times New Roman" pitchFamily="18" charset="0"/>
                <a:cs typeface="Times New Roman" pitchFamily="18" charset="0"/>
              </a:rPr>
              <a:t>Toksik</a:t>
            </a:r>
            <a:r>
              <a:rPr lang="tr-TR" sz="5500" dirty="0">
                <a:latin typeface="Times New Roman" pitchFamily="18" charset="0"/>
                <a:cs typeface="Times New Roman" pitchFamily="18" charset="0"/>
              </a:rPr>
              <a:t> </a:t>
            </a:r>
          </a:p>
          <a:p>
            <a:r>
              <a:rPr lang="tr-TR" sz="5500" dirty="0">
                <a:latin typeface="Times New Roman" pitchFamily="18" charset="0"/>
                <a:cs typeface="Times New Roman" pitchFamily="18" charset="0"/>
              </a:rPr>
              <a:t>H7 Kanserojen </a:t>
            </a:r>
          </a:p>
          <a:p>
            <a:r>
              <a:rPr lang="tr-TR" sz="5500" dirty="0">
                <a:latin typeface="Times New Roman" pitchFamily="18" charset="0"/>
                <a:cs typeface="Times New Roman" pitchFamily="18" charset="0"/>
              </a:rPr>
              <a:t>H8 Aşındırıcı (</a:t>
            </a:r>
            <a:r>
              <a:rPr lang="tr-TR" sz="5500" dirty="0" err="1">
                <a:latin typeface="Times New Roman" pitchFamily="18" charset="0"/>
                <a:cs typeface="Times New Roman" pitchFamily="18" charset="0"/>
              </a:rPr>
              <a:t>Korozif</a:t>
            </a:r>
            <a:r>
              <a:rPr lang="tr-TR" sz="5500" dirty="0">
                <a:latin typeface="Times New Roman" pitchFamily="18" charset="0"/>
                <a:cs typeface="Times New Roman" pitchFamily="18" charset="0"/>
              </a:rPr>
              <a:t>) </a:t>
            </a:r>
          </a:p>
          <a:p>
            <a:r>
              <a:rPr lang="tr-TR" sz="5500" dirty="0">
                <a:latin typeface="Times New Roman" pitchFamily="18" charset="0"/>
                <a:cs typeface="Times New Roman" pitchFamily="18" charset="0"/>
              </a:rPr>
              <a:t>H9 Enfeksiyon yapıcı </a:t>
            </a:r>
          </a:p>
          <a:p>
            <a:r>
              <a:rPr lang="tr-TR" sz="5500" dirty="0">
                <a:latin typeface="Times New Roman" pitchFamily="18" charset="0"/>
                <a:cs typeface="Times New Roman" pitchFamily="18" charset="0"/>
              </a:rPr>
              <a:t>H10 Üreme sistemine </a:t>
            </a:r>
            <a:r>
              <a:rPr lang="tr-TR" sz="5500" dirty="0" err="1">
                <a:latin typeface="Times New Roman" pitchFamily="18" charset="0"/>
                <a:cs typeface="Times New Roman" pitchFamily="18" charset="0"/>
              </a:rPr>
              <a:t>toksik</a:t>
            </a:r>
            <a:r>
              <a:rPr lang="tr-TR" sz="5500" dirty="0">
                <a:latin typeface="Times New Roman" pitchFamily="18" charset="0"/>
                <a:cs typeface="Times New Roman" pitchFamily="18" charset="0"/>
              </a:rPr>
              <a:t> </a:t>
            </a:r>
          </a:p>
          <a:p>
            <a:r>
              <a:rPr lang="tr-TR" sz="5500" dirty="0">
                <a:latin typeface="Times New Roman" pitchFamily="18" charset="0"/>
                <a:cs typeface="Times New Roman" pitchFamily="18" charset="0"/>
              </a:rPr>
              <a:t>H11 </a:t>
            </a:r>
            <a:r>
              <a:rPr lang="tr-TR" sz="5500" dirty="0" err="1">
                <a:latin typeface="Times New Roman" pitchFamily="18" charset="0"/>
                <a:cs typeface="Times New Roman" pitchFamily="18" charset="0"/>
              </a:rPr>
              <a:t>Mutajenik</a:t>
            </a:r>
            <a:r>
              <a:rPr lang="tr-TR" sz="5500" dirty="0">
                <a:latin typeface="Times New Roman" pitchFamily="18" charset="0"/>
                <a:cs typeface="Times New Roman" pitchFamily="18" charset="0"/>
              </a:rPr>
              <a:t> </a:t>
            </a:r>
          </a:p>
          <a:p>
            <a:r>
              <a:rPr lang="tr-TR" sz="5500" dirty="0">
                <a:latin typeface="Times New Roman" pitchFamily="18" charset="0"/>
                <a:cs typeface="Times New Roman" pitchFamily="18" charset="0"/>
              </a:rPr>
              <a:t>H12 Havayla, suyla veya asitle temasında </a:t>
            </a:r>
            <a:r>
              <a:rPr lang="tr-TR" sz="5500" dirty="0" err="1">
                <a:latin typeface="Times New Roman" pitchFamily="18" charset="0"/>
                <a:cs typeface="Times New Roman" pitchFamily="18" charset="0"/>
              </a:rPr>
              <a:t>toksik</a:t>
            </a:r>
            <a:r>
              <a:rPr lang="tr-TR" sz="5500" dirty="0">
                <a:latin typeface="Times New Roman" pitchFamily="18" charset="0"/>
                <a:cs typeface="Times New Roman" pitchFamily="18" charset="0"/>
              </a:rPr>
              <a:t> veya aşırı </a:t>
            </a:r>
            <a:r>
              <a:rPr lang="tr-TR" sz="5500" dirty="0" err="1">
                <a:latin typeface="Times New Roman" pitchFamily="18" charset="0"/>
                <a:cs typeface="Times New Roman" pitchFamily="18" charset="0"/>
              </a:rPr>
              <a:t>toksik</a:t>
            </a:r>
            <a:r>
              <a:rPr lang="tr-TR" sz="5500" dirty="0">
                <a:latin typeface="Times New Roman" pitchFamily="18" charset="0"/>
                <a:cs typeface="Times New Roman" pitchFamily="18" charset="0"/>
              </a:rPr>
              <a:t> gazları üreten maddeler </a:t>
            </a:r>
          </a:p>
          <a:p>
            <a:r>
              <a:rPr lang="tr-TR" sz="5500" dirty="0">
                <a:latin typeface="Times New Roman" pitchFamily="18" charset="0"/>
                <a:cs typeface="Times New Roman" pitchFamily="18" charset="0"/>
              </a:rPr>
              <a:t>H13 Hassaslaştırıcı </a:t>
            </a:r>
          </a:p>
          <a:p>
            <a:r>
              <a:rPr lang="tr-TR" sz="5500" dirty="0">
                <a:latin typeface="Times New Roman" pitchFamily="18" charset="0"/>
                <a:cs typeface="Times New Roman" pitchFamily="18" charset="0"/>
              </a:rPr>
              <a:t>H14 </a:t>
            </a:r>
            <a:r>
              <a:rPr lang="tr-TR" sz="5500" dirty="0" err="1">
                <a:latin typeface="Times New Roman" pitchFamily="18" charset="0"/>
                <a:cs typeface="Times New Roman" pitchFamily="18" charset="0"/>
              </a:rPr>
              <a:t>Ekotoksik</a:t>
            </a:r>
            <a:r>
              <a:rPr lang="tr-TR" sz="5500" dirty="0">
                <a:latin typeface="Times New Roman" pitchFamily="18" charset="0"/>
                <a:cs typeface="Times New Roman" pitchFamily="18" charset="0"/>
              </a:rPr>
              <a:t> </a:t>
            </a:r>
          </a:p>
          <a:p>
            <a:r>
              <a:rPr lang="tr-TR" sz="5500" dirty="0">
                <a:latin typeface="Times New Roman" pitchFamily="18" charset="0"/>
                <a:cs typeface="Times New Roman" pitchFamily="18" charset="0"/>
              </a:rPr>
              <a:t>H15 Atıldığında veya başka bir madde üretirken, örnek olarak süzüntü suyu, yukardaki özelliklerden birini gösteren madde ve preparatlar </a:t>
            </a:r>
          </a:p>
        </p:txBody>
      </p:sp>
      <p:sp>
        <p:nvSpPr>
          <p:cNvPr id="3" name="Başlık 2"/>
          <p:cNvSpPr>
            <a:spLocks noGrp="1"/>
          </p:cNvSpPr>
          <p:nvPr>
            <p:ph type="title"/>
          </p:nvPr>
        </p:nvSpPr>
        <p:spPr/>
        <p:txBody>
          <a:bodyPr/>
          <a:lstStyle/>
          <a:p>
            <a:r>
              <a:rPr lang="tr-TR" dirty="0">
                <a:solidFill>
                  <a:schemeClr val="tx1"/>
                </a:solidFill>
                <a:latin typeface="Times New Roman" pitchFamily="18" charset="0"/>
                <a:cs typeface="Times New Roman" pitchFamily="18" charset="0"/>
              </a:rPr>
              <a:t>Tehlikelilik Özellikleri</a:t>
            </a:r>
            <a:endParaRPr lang="tr-TR" dirty="0">
              <a:solidFill>
                <a:schemeClr val="tx1"/>
              </a:solidFill>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48680"/>
            <a:ext cx="1296144"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469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Tehlikelilik Özellikleri</a:t>
            </a:r>
            <a:endParaRPr lang="tr-TR" sz="3600" dirty="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204864"/>
            <a:ext cx="5976664" cy="4389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56" y="476672"/>
            <a:ext cx="1296144"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1399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99592" y="2636912"/>
            <a:ext cx="7408333" cy="3240359"/>
          </a:xfrm>
        </p:spPr>
        <p:txBody>
          <a:bodyPr/>
          <a:lstStyle/>
          <a:p>
            <a:r>
              <a:rPr lang="tr-TR" dirty="0"/>
              <a:t>839 Atık</a:t>
            </a:r>
          </a:p>
          <a:p>
            <a:r>
              <a:rPr lang="tr-TR" dirty="0"/>
              <a:t>405 Tehlikeli Atık</a:t>
            </a:r>
          </a:p>
          <a:p>
            <a:r>
              <a:rPr lang="tr-TR" dirty="0" smtClean="0"/>
              <a:t>434 Tehlikeli </a:t>
            </a:r>
            <a:r>
              <a:rPr lang="tr-TR" dirty="0"/>
              <a:t>Olmayan Atık</a:t>
            </a:r>
          </a:p>
        </p:txBody>
      </p:sp>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Atık Listesi</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20" y="548680"/>
            <a:ext cx="1296144"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847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72067" y="2276872"/>
            <a:ext cx="7408333" cy="4104456"/>
          </a:xfrm>
        </p:spPr>
        <p:txBody>
          <a:bodyPr>
            <a:normAutofit fontScale="77500" lnSpcReduction="20000"/>
          </a:bodyPr>
          <a:lstStyle/>
          <a:p>
            <a:endParaRPr lang="tr-TR" dirty="0"/>
          </a:p>
          <a:p>
            <a:endParaRPr lang="tr-TR" dirty="0"/>
          </a:p>
          <a:p>
            <a:r>
              <a:rPr lang="tr-TR" sz="2800" dirty="0">
                <a:latin typeface="Times New Roman" pitchFamily="18" charset="0"/>
                <a:cs typeface="Times New Roman" pitchFamily="18" charset="0"/>
              </a:rPr>
              <a:t>Atık kodlarında 6 haneli kod sistemini kullanılmaktadır. Bu kodlama sisteminin ilk iki basamağı atığın kaynaklandığı sektörü göstermektedir. İkinci ikili basamağı bu sektörün alt başlığını detaylandırmakta ve son iki basamağı ise atığın kodunu vermektedir. </a:t>
            </a:r>
            <a:r>
              <a:rPr lang="tr-TR" sz="2800" b="1" dirty="0">
                <a:latin typeface="Times New Roman" pitchFamily="18" charset="0"/>
                <a:cs typeface="Times New Roman" pitchFamily="18" charset="0"/>
              </a:rPr>
              <a:t>Atık Kategorisi Atık Tanımı XX YY ZZ Atık A XX Bölüm (01’den 20’ye kadar) YY Alt bölüm (01’den en fazla 14’e kadar) ZZ Listeleme (01’den en fazla 41 ve 99’a kadar) * Tehlikelilik işareti </a:t>
            </a:r>
            <a:endParaRPr lang="tr-TR" sz="2800" dirty="0">
              <a:latin typeface="Times New Roman" pitchFamily="18" charset="0"/>
              <a:cs typeface="Times New Roman" pitchFamily="18" charset="0"/>
            </a:endParaRPr>
          </a:p>
          <a:p>
            <a:r>
              <a:rPr lang="tr-TR" sz="2800" dirty="0" smtClean="0">
                <a:latin typeface="Times New Roman" pitchFamily="18" charset="0"/>
                <a:cs typeface="Times New Roman" pitchFamily="18" charset="0"/>
              </a:rPr>
              <a:t>Atıklar </a:t>
            </a:r>
            <a:r>
              <a:rPr lang="tr-TR" sz="2800" dirty="0">
                <a:latin typeface="Times New Roman" pitchFamily="18" charset="0"/>
                <a:cs typeface="Times New Roman" pitchFamily="18" charset="0"/>
              </a:rPr>
              <a:t>ile ilgili yapılacak bütün çalışmalarda, atığın tanımına karşılık gelen altı haneli atık kodunun tam olarak kullanılması zorunludur. </a:t>
            </a:r>
          </a:p>
          <a:p>
            <a:endParaRPr lang="tr-TR" dirty="0"/>
          </a:p>
        </p:txBody>
      </p:sp>
      <p:sp>
        <p:nvSpPr>
          <p:cNvPr id="3" name="Başlık 2"/>
          <p:cNvSpPr>
            <a:spLocks noGrp="1"/>
          </p:cNvSpPr>
          <p:nvPr>
            <p:ph type="title"/>
          </p:nvPr>
        </p:nvSpPr>
        <p:spPr/>
        <p:txBody>
          <a:bodyPr/>
          <a:lstStyle/>
          <a:p>
            <a:r>
              <a:rPr lang="tr-TR" dirty="0">
                <a:solidFill>
                  <a:schemeClr val="tx1"/>
                </a:solidFill>
                <a:latin typeface="Times New Roman" pitchFamily="18" charset="0"/>
                <a:cs typeface="Times New Roman" pitchFamily="18" charset="0"/>
              </a:rPr>
              <a:t>Atık Listesi</a:t>
            </a:r>
            <a:endParaRPr lang="tr-TR" dirty="0">
              <a:solidFill>
                <a:schemeClr val="tx1"/>
              </a:solidFill>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20" y="548680"/>
            <a:ext cx="1296144"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5233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normAutofit fontScale="77500" lnSpcReduction="20000"/>
          </a:bodyPr>
          <a:lstStyle/>
          <a:p>
            <a:endParaRPr lang="tr-TR" dirty="0"/>
          </a:p>
          <a:p>
            <a:endParaRPr lang="tr-TR" dirty="0"/>
          </a:p>
          <a:p>
            <a:r>
              <a:rPr lang="tr-TR" dirty="0">
                <a:latin typeface="Times New Roman" pitchFamily="18" charset="0"/>
                <a:cs typeface="Times New Roman" pitchFamily="18" charset="0"/>
              </a:rPr>
              <a:t>* </a:t>
            </a:r>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işaretli olanlar tehlikeli atıktır, </a:t>
            </a:r>
          </a:p>
          <a:p>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•Tehlikeli atıklar, EK-III A’daki özelliklerden bir veya daha fazlasına sahiptirler, </a:t>
            </a:r>
          </a:p>
          <a:p>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•Atık Listesinde (A) işaretli atıklar, EK-III B’de yer alan tehlikeli atık konsantrasyonuna bakılmaksızın tehlikeli atık sınıfına girer. </a:t>
            </a:r>
          </a:p>
          <a:p>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•Atık Listesinde (M) işaretleri atıklar tehlikeli olma olasılığı bulunan atıklardır. Değerlendirme EK-III A ve EK-III B’ye göre yapılır. </a:t>
            </a:r>
          </a:p>
          <a:p>
            <a:endParaRPr lang="tr-TR" dirty="0">
              <a:latin typeface="Times New Roman" pitchFamily="18" charset="0"/>
              <a:cs typeface="Times New Roman" pitchFamily="18" charset="0"/>
            </a:endParaRPr>
          </a:p>
        </p:txBody>
      </p:sp>
      <p:sp>
        <p:nvSpPr>
          <p:cNvPr id="3" name="Başlık 2"/>
          <p:cNvSpPr>
            <a:spLocks noGrp="1"/>
          </p:cNvSpPr>
          <p:nvPr>
            <p:ph type="title"/>
          </p:nvPr>
        </p:nvSpPr>
        <p:spPr/>
        <p:txBody>
          <a:bodyPr/>
          <a:lstStyle/>
          <a:p>
            <a:r>
              <a:rPr lang="tr-TR" dirty="0">
                <a:solidFill>
                  <a:schemeClr val="tx1"/>
                </a:solidFill>
                <a:latin typeface="Times New Roman" pitchFamily="18" charset="0"/>
                <a:cs typeface="Times New Roman" pitchFamily="18" charset="0"/>
              </a:rPr>
              <a:t>Atık Listesi</a:t>
            </a:r>
            <a:endParaRPr lang="tr-TR" dirty="0">
              <a:solidFill>
                <a:schemeClr val="tx1"/>
              </a:solidFill>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20" y="548680"/>
            <a:ext cx="1296144"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370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r>
              <a:rPr lang="tr-TR" b="1" dirty="0" smtClean="0">
                <a:latin typeface="Times New Roman" pitchFamily="18" charset="0"/>
                <a:cs typeface="Times New Roman" pitchFamily="18" charset="0"/>
              </a:rPr>
              <a:t>Kabul Tarihi:09/08/1983</a:t>
            </a:r>
          </a:p>
          <a:p>
            <a:r>
              <a:rPr lang="tr-TR" b="1" dirty="0" smtClean="0">
                <a:latin typeface="Times New Roman" pitchFamily="18" charset="0"/>
                <a:cs typeface="Times New Roman" pitchFamily="18" charset="0"/>
              </a:rPr>
              <a:t>Değişiklik:26/04/2006          5491 sayılı Kanun</a:t>
            </a:r>
          </a:p>
          <a:p>
            <a:pPr marL="0" indent="0">
              <a:buNone/>
            </a:pPr>
            <a:endParaRPr lang="tr-TR" b="1" dirty="0" smtClean="0">
              <a:latin typeface="Times New Roman" pitchFamily="18" charset="0"/>
              <a:cs typeface="Times New Roman" pitchFamily="18" charset="0"/>
            </a:endParaRPr>
          </a:p>
          <a:p>
            <a:pPr marL="0" indent="0">
              <a:buNone/>
            </a:pPr>
            <a:r>
              <a:rPr lang="tr-TR" b="1" dirty="0" smtClean="0">
                <a:latin typeface="Times New Roman" pitchFamily="18" charset="0"/>
                <a:cs typeface="Times New Roman" pitchFamily="18" charset="0"/>
              </a:rPr>
              <a:t>Amaç:</a:t>
            </a:r>
            <a:endParaRPr lang="tr-TR" b="1" dirty="0">
              <a:latin typeface="Times New Roman" pitchFamily="18" charset="0"/>
              <a:cs typeface="Times New Roman" pitchFamily="18" charset="0"/>
            </a:endParaRPr>
          </a:p>
          <a:p>
            <a:pPr marL="0" indent="0">
              <a:buNone/>
            </a:pPr>
            <a:r>
              <a:rPr lang="tr-TR" b="1" dirty="0" smtClean="0">
                <a:latin typeface="Times New Roman" pitchFamily="18" charset="0"/>
                <a:cs typeface="Times New Roman" pitchFamily="18" charset="0"/>
              </a:rPr>
              <a:t>Bütün </a:t>
            </a:r>
            <a:r>
              <a:rPr lang="tr-TR" b="1" dirty="0">
                <a:latin typeface="Times New Roman" pitchFamily="18" charset="0"/>
                <a:cs typeface="Times New Roman" pitchFamily="18" charset="0"/>
              </a:rPr>
              <a:t>canlıların ortak varlığı olan çevrenin, sürdürülebilir çevre ve sürdürülebilir kalkınma ilkeleri doğrultusunda korunmasını sağlamaktır. </a:t>
            </a:r>
          </a:p>
        </p:txBody>
      </p:sp>
      <p:sp>
        <p:nvSpPr>
          <p:cNvPr id="3" name="Başlık 2"/>
          <p:cNvSpPr>
            <a:spLocks noGrp="1"/>
          </p:cNvSpPr>
          <p:nvPr>
            <p:ph type="title"/>
          </p:nvPr>
        </p:nvSpPr>
        <p:spPr/>
        <p:txBody>
          <a:bodyPr/>
          <a:lstStyle/>
          <a:p>
            <a:r>
              <a:rPr lang="tr-TR" dirty="0" smtClean="0">
                <a:solidFill>
                  <a:schemeClr val="tx1"/>
                </a:solidFill>
                <a:latin typeface="Times New Roman" pitchFamily="18" charset="0"/>
                <a:cs typeface="Times New Roman" pitchFamily="18" charset="0"/>
              </a:rPr>
              <a:t>Kanun</a:t>
            </a:r>
            <a:endParaRPr lang="tr-TR" dirty="0">
              <a:solidFill>
                <a:schemeClr val="tx1"/>
              </a:solidFill>
              <a:latin typeface="Times New Roman" pitchFamily="18" charset="0"/>
              <a:cs typeface="Times New Roman" pitchFamily="18" charset="0"/>
            </a:endParaRPr>
          </a:p>
        </p:txBody>
      </p:sp>
      <p:sp>
        <p:nvSpPr>
          <p:cNvPr id="4" name="Dikdörtgen 3"/>
          <p:cNvSpPr/>
          <p:nvPr/>
        </p:nvSpPr>
        <p:spPr>
          <a:xfrm>
            <a:off x="899592" y="1988840"/>
            <a:ext cx="4137608" cy="523220"/>
          </a:xfrm>
          <a:prstGeom prst="rect">
            <a:avLst/>
          </a:prstGeom>
        </p:spPr>
        <p:txBody>
          <a:bodyPr wrap="none">
            <a:spAutoFit/>
          </a:bodyPr>
          <a:lstStyle/>
          <a:p>
            <a:pPr lvl="0">
              <a:spcBef>
                <a:spcPct val="20000"/>
              </a:spcBef>
              <a:buClr>
                <a:srgbClr val="31B6FD"/>
              </a:buClr>
              <a:buSzPct val="100000"/>
            </a:pPr>
            <a:r>
              <a:rPr lang="tr-TR" sz="2800" b="1" dirty="0">
                <a:solidFill>
                  <a:srgbClr val="073E87"/>
                </a:solidFill>
                <a:latin typeface="Times New Roman" pitchFamily="18" charset="0"/>
                <a:cs typeface="Times New Roman" pitchFamily="18" charset="0"/>
              </a:rPr>
              <a:t>2872 sayılı Çevre Kanunu</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489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27584" y="1916832"/>
            <a:ext cx="7408333" cy="4608512"/>
          </a:xfrm>
        </p:spPr>
        <p:txBody>
          <a:bodyPr>
            <a:noAutofit/>
          </a:bodyPr>
          <a:lstStyle/>
          <a:p>
            <a:r>
              <a:rPr lang="tr-TR" sz="2000" dirty="0">
                <a:latin typeface="Times New Roman" pitchFamily="18" charset="0"/>
                <a:cs typeface="Times New Roman" pitchFamily="18" charset="0"/>
              </a:rPr>
              <a:t>Atık üzerine bir örnek</a:t>
            </a:r>
          </a:p>
          <a:p>
            <a:r>
              <a:rPr lang="tr-TR" sz="2000" dirty="0">
                <a:latin typeface="Times New Roman" pitchFamily="18" charset="0"/>
                <a:cs typeface="Times New Roman" pitchFamily="18" charset="0"/>
              </a:rPr>
              <a:t>18 01 08* - </a:t>
            </a:r>
            <a:r>
              <a:rPr lang="tr-TR" sz="2000" dirty="0" err="1">
                <a:latin typeface="Times New Roman" pitchFamily="18" charset="0"/>
                <a:cs typeface="Times New Roman" pitchFamily="18" charset="0"/>
              </a:rPr>
              <a:t>Sitotoksik</a:t>
            </a:r>
            <a:r>
              <a:rPr lang="tr-TR" sz="2000" dirty="0">
                <a:latin typeface="Times New Roman" pitchFamily="18" charset="0"/>
                <a:cs typeface="Times New Roman" pitchFamily="18" charset="0"/>
              </a:rPr>
              <a:t> ve </a:t>
            </a:r>
            <a:r>
              <a:rPr lang="tr-TR" sz="2000" dirty="0" err="1">
                <a:latin typeface="Times New Roman" pitchFamily="18" charset="0"/>
                <a:cs typeface="Times New Roman" pitchFamily="18" charset="0"/>
              </a:rPr>
              <a:t>sitostatik</a:t>
            </a:r>
            <a:r>
              <a:rPr lang="tr-TR" sz="2000" dirty="0">
                <a:latin typeface="Times New Roman" pitchFamily="18" charset="0"/>
                <a:cs typeface="Times New Roman" pitchFamily="18" charset="0"/>
              </a:rPr>
              <a:t> ilaçlar (A)</a:t>
            </a:r>
          </a:p>
          <a:p>
            <a:pPr marL="0" indent="0">
              <a:buNone/>
            </a:pPr>
            <a:r>
              <a:rPr lang="tr-TR" sz="2000" dirty="0">
                <a:latin typeface="Times New Roman" pitchFamily="18" charset="0"/>
                <a:cs typeface="Times New Roman" pitchFamily="18" charset="0"/>
              </a:rPr>
              <a:t>Burada</a:t>
            </a:r>
          </a:p>
          <a:p>
            <a:r>
              <a:rPr lang="tr-TR" sz="2000" dirty="0">
                <a:latin typeface="Times New Roman" pitchFamily="18" charset="0"/>
                <a:cs typeface="Times New Roman" pitchFamily="18" charset="0"/>
              </a:rPr>
              <a:t>18 Bölüm </a:t>
            </a:r>
            <a:endParaRPr lang="tr-TR" sz="2000" dirty="0" smtClean="0">
              <a:latin typeface="Times New Roman" pitchFamily="18" charset="0"/>
              <a:cs typeface="Times New Roman" pitchFamily="18" charset="0"/>
            </a:endParaRPr>
          </a:p>
          <a:p>
            <a:r>
              <a:rPr lang="tr-TR" sz="2000" dirty="0" smtClean="0">
                <a:latin typeface="Times New Roman" pitchFamily="18" charset="0"/>
                <a:cs typeface="Times New Roman" pitchFamily="18" charset="0"/>
              </a:rPr>
              <a:t>18 </a:t>
            </a:r>
            <a:r>
              <a:rPr lang="tr-TR" sz="2000" dirty="0">
                <a:latin typeface="Times New Roman" pitchFamily="18" charset="0"/>
                <a:cs typeface="Times New Roman" pitchFamily="18" charset="0"/>
              </a:rPr>
              <a:t>İnsan ve Hayvan Sağlığı ve/veya Bu Konulardaki Araştırmalardan Kaynaklanan Atıklar (Doğrudan Sağlığa İlişkin Olmayan Mutfak ve Restoran Atıkları Hariç)</a:t>
            </a:r>
          </a:p>
          <a:p>
            <a:r>
              <a:rPr lang="tr-TR" sz="2000" dirty="0" smtClean="0">
                <a:latin typeface="Times New Roman" pitchFamily="18" charset="0"/>
                <a:cs typeface="Times New Roman" pitchFamily="18" charset="0"/>
              </a:rPr>
              <a:t> </a:t>
            </a:r>
            <a:r>
              <a:rPr lang="tr-TR" sz="2000" dirty="0">
                <a:latin typeface="Times New Roman" pitchFamily="18" charset="0"/>
                <a:cs typeface="Times New Roman" pitchFamily="18" charset="0"/>
              </a:rPr>
              <a:t>18 01 Alt bölümü </a:t>
            </a:r>
            <a:endParaRPr lang="tr-TR" sz="2000" dirty="0" smtClean="0">
              <a:latin typeface="Times New Roman" pitchFamily="18" charset="0"/>
              <a:cs typeface="Times New Roman" pitchFamily="18" charset="0"/>
            </a:endParaRPr>
          </a:p>
          <a:p>
            <a:r>
              <a:rPr lang="tr-TR" sz="2000" dirty="0" smtClean="0">
                <a:latin typeface="Times New Roman" pitchFamily="18" charset="0"/>
                <a:cs typeface="Times New Roman" pitchFamily="18" charset="0"/>
              </a:rPr>
              <a:t>İnsanlarda </a:t>
            </a:r>
            <a:r>
              <a:rPr lang="tr-TR" sz="2000" dirty="0">
                <a:latin typeface="Times New Roman" pitchFamily="18" charset="0"/>
                <a:cs typeface="Times New Roman" pitchFamily="18" charset="0"/>
              </a:rPr>
              <a:t>Doğum, Teşhis, Tedavi ya da Hastalık Önleme Çalışmalarından Kaynaklanan Atıklar</a:t>
            </a:r>
          </a:p>
          <a:p>
            <a:r>
              <a:rPr lang="tr-TR" sz="2000" dirty="0">
                <a:latin typeface="Times New Roman" pitchFamily="18" charset="0"/>
                <a:cs typeface="Times New Roman" pitchFamily="18" charset="0"/>
              </a:rPr>
              <a:t>08 </a:t>
            </a:r>
            <a:r>
              <a:rPr lang="tr-TR" sz="2000" dirty="0" err="1">
                <a:latin typeface="Times New Roman" pitchFamily="18" charset="0"/>
                <a:cs typeface="Times New Roman" pitchFamily="18" charset="0"/>
              </a:rPr>
              <a:t>Sitotoksik</a:t>
            </a:r>
            <a:r>
              <a:rPr lang="tr-TR" sz="2000" dirty="0">
                <a:latin typeface="Times New Roman" pitchFamily="18" charset="0"/>
                <a:cs typeface="Times New Roman" pitchFamily="18" charset="0"/>
              </a:rPr>
              <a:t> ve </a:t>
            </a:r>
            <a:r>
              <a:rPr lang="tr-TR" sz="2000" dirty="0" err="1">
                <a:latin typeface="Times New Roman" pitchFamily="18" charset="0"/>
                <a:cs typeface="Times New Roman" pitchFamily="18" charset="0"/>
              </a:rPr>
              <a:t>sitostatik</a:t>
            </a:r>
            <a:r>
              <a:rPr lang="tr-TR" sz="2000" dirty="0">
                <a:latin typeface="Times New Roman" pitchFamily="18" charset="0"/>
                <a:cs typeface="Times New Roman" pitchFamily="18" charset="0"/>
              </a:rPr>
              <a:t> ilaçlar</a:t>
            </a:r>
          </a:p>
          <a:p>
            <a:r>
              <a:rPr lang="tr-TR" sz="2000" dirty="0">
                <a:latin typeface="Times New Roman" pitchFamily="18" charset="0"/>
                <a:cs typeface="Times New Roman" pitchFamily="18" charset="0"/>
              </a:rPr>
              <a:t>* Tehlikelilik işareti (A)</a:t>
            </a:r>
          </a:p>
        </p:txBody>
      </p:sp>
      <p:sp>
        <p:nvSpPr>
          <p:cNvPr id="3" name="Başlık 2"/>
          <p:cNvSpPr>
            <a:spLocks noGrp="1"/>
          </p:cNvSpPr>
          <p:nvPr>
            <p:ph type="title"/>
          </p:nvPr>
        </p:nvSpPr>
        <p:spPr/>
        <p:txBody>
          <a:bodyPr/>
          <a:lstStyle/>
          <a:p>
            <a:r>
              <a:rPr lang="tr-TR" dirty="0">
                <a:solidFill>
                  <a:schemeClr val="tx1"/>
                </a:solidFill>
                <a:latin typeface="Times New Roman" pitchFamily="18" charset="0"/>
                <a:cs typeface="Times New Roman" pitchFamily="18" charset="0"/>
              </a:rPr>
              <a:t>Atık Listesi</a:t>
            </a:r>
            <a:endParaRPr lang="tr-TR" dirty="0">
              <a:solidFill>
                <a:schemeClr val="tx1"/>
              </a:solidFill>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20" y="548680"/>
            <a:ext cx="1296144"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1874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dirty="0">
                <a:solidFill>
                  <a:schemeClr val="tx1"/>
                </a:solidFill>
                <a:latin typeface="Times New Roman" pitchFamily="18" charset="0"/>
                <a:cs typeface="Times New Roman" pitchFamily="18" charset="0"/>
              </a:rPr>
              <a:t>Atık Listesi</a:t>
            </a:r>
            <a:endParaRPr lang="tr-TR" dirty="0">
              <a:solidFill>
                <a:schemeClr val="tx1"/>
              </a:solidFill>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20" y="548680"/>
            <a:ext cx="1296144"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İçerik Yer Tutucusu 6"/>
          <p:cNvGraphicFramePr>
            <a:graphicFrameLocks noGrp="1"/>
          </p:cNvGraphicFramePr>
          <p:nvPr>
            <p:ph idx="1"/>
            <p:extLst>
              <p:ext uri="{D42A27DB-BD31-4B8C-83A1-F6EECF244321}">
                <p14:modId xmlns:p14="http://schemas.microsoft.com/office/powerpoint/2010/main" val="1197462553"/>
              </p:ext>
            </p:extLst>
          </p:nvPr>
        </p:nvGraphicFramePr>
        <p:xfrm>
          <a:off x="395536" y="2132861"/>
          <a:ext cx="8208911" cy="4464490"/>
        </p:xfrm>
        <a:graphic>
          <a:graphicData uri="http://schemas.openxmlformats.org/drawingml/2006/table">
            <a:tbl>
              <a:tblPr firstRow="1" firstCol="1" lastRow="1" lastCol="1" bandRow="1" bandCol="1"/>
              <a:tblGrid>
                <a:gridCol w="1071521"/>
                <a:gridCol w="7137390"/>
              </a:tblGrid>
              <a:tr h="582326">
                <a:tc>
                  <a:txBody>
                    <a:bodyPr/>
                    <a:lstStyle/>
                    <a:p>
                      <a:pPr algn="just">
                        <a:lnSpc>
                          <a:spcPct val="115000"/>
                        </a:lnSpc>
                        <a:spcAft>
                          <a:spcPts val="0"/>
                        </a:spcAft>
                      </a:pPr>
                      <a:r>
                        <a:rPr lang="tr-TR" sz="900" b="1">
                          <a:effectLst/>
                          <a:latin typeface="Times New Roman"/>
                          <a:ea typeface="Calibri"/>
                          <a:cs typeface="Times New Roman"/>
                        </a:rPr>
                        <a:t>18</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b="1">
                          <a:effectLst/>
                          <a:latin typeface="Times New Roman"/>
                          <a:ea typeface="Calibri"/>
                          <a:cs typeface="Times New Roman"/>
                        </a:rPr>
                        <a:t>İNSAN VE HAYVAN SAĞLIĞI VE/VEYA BU KONULARDAKİ ARAŞTIRMALARDAN KAYNAKLANAN ATIKLAR (DOĞRUDAN SAĞLIĞA İLİŞKİN OLMAYAN MUTFAK VE RESTORAN ATIKLARI HARİÇ)</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108">
                <a:tc>
                  <a:txBody>
                    <a:bodyPr/>
                    <a:lstStyle/>
                    <a:p>
                      <a:pPr algn="just">
                        <a:lnSpc>
                          <a:spcPct val="115000"/>
                        </a:lnSpc>
                        <a:spcAft>
                          <a:spcPts val="0"/>
                        </a:spcAft>
                      </a:pPr>
                      <a:r>
                        <a:rPr lang="tr-TR" sz="900" b="1">
                          <a:effectLst/>
                          <a:latin typeface="Times New Roman"/>
                          <a:ea typeface="Calibri"/>
                          <a:cs typeface="Times New Roman"/>
                        </a:rPr>
                        <a:t>18 01</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b="1">
                          <a:effectLst/>
                          <a:latin typeface="Times New Roman"/>
                          <a:ea typeface="Calibri"/>
                          <a:cs typeface="Times New Roman"/>
                        </a:rPr>
                        <a:t>İnsanlarda Doğum, Teşhis, Tedavi ya da Hastalık Önleme Çalışmalarından Kaynaklanan Atıklar</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108">
                <a:tc>
                  <a:txBody>
                    <a:bodyPr/>
                    <a:lstStyle/>
                    <a:p>
                      <a:pPr algn="just">
                        <a:lnSpc>
                          <a:spcPct val="115000"/>
                        </a:lnSpc>
                        <a:spcAft>
                          <a:spcPts val="0"/>
                        </a:spcAft>
                      </a:pPr>
                      <a:r>
                        <a:rPr lang="tr-TR" sz="900">
                          <a:effectLst/>
                          <a:latin typeface="Times New Roman"/>
                          <a:ea typeface="Calibri"/>
                          <a:cs typeface="Times New Roman"/>
                        </a:rPr>
                        <a:t>18 01 01</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a:effectLst/>
                          <a:latin typeface="Times New Roman"/>
                          <a:ea typeface="Calibri"/>
                          <a:cs typeface="Times New Roman"/>
                        </a:rPr>
                        <a:t>Kesiciler (18 01 03 hariç)</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108">
                <a:tc>
                  <a:txBody>
                    <a:bodyPr/>
                    <a:lstStyle/>
                    <a:p>
                      <a:pPr algn="just">
                        <a:lnSpc>
                          <a:spcPct val="115000"/>
                        </a:lnSpc>
                        <a:spcAft>
                          <a:spcPts val="0"/>
                        </a:spcAft>
                      </a:pPr>
                      <a:r>
                        <a:rPr lang="tr-TR" sz="900">
                          <a:effectLst/>
                          <a:latin typeface="Times New Roman"/>
                          <a:ea typeface="Calibri"/>
                          <a:cs typeface="Times New Roman"/>
                        </a:rPr>
                        <a:t>18 01 02</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a:effectLst/>
                          <a:latin typeface="Times New Roman"/>
                          <a:ea typeface="Calibri"/>
                          <a:cs typeface="Times New Roman"/>
                        </a:rPr>
                        <a:t>Kan torbaları ve kan yedekleri dahil vücut parçaları ve organları (18 01 03 hariç)</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108">
                <a:tc>
                  <a:txBody>
                    <a:bodyPr/>
                    <a:lstStyle/>
                    <a:p>
                      <a:pPr algn="just">
                        <a:lnSpc>
                          <a:spcPct val="115000"/>
                        </a:lnSpc>
                        <a:spcAft>
                          <a:spcPts val="0"/>
                        </a:spcAft>
                      </a:pPr>
                      <a:r>
                        <a:rPr lang="tr-TR" sz="900">
                          <a:effectLst/>
                          <a:latin typeface="Times New Roman"/>
                          <a:ea typeface="Calibri"/>
                          <a:cs typeface="Times New Roman"/>
                        </a:rPr>
                        <a:t>18 01 03*</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a:effectLst/>
                          <a:latin typeface="Times New Roman"/>
                          <a:ea typeface="Calibri"/>
                          <a:cs typeface="Times New Roman"/>
                        </a:rPr>
                        <a:t>Enfeksiyonu önlemek amacı ile toplanmaları ve bertarafı özel işleme tabi olan atıklar</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218">
                <a:tc>
                  <a:txBody>
                    <a:bodyPr/>
                    <a:lstStyle/>
                    <a:p>
                      <a:pPr algn="just">
                        <a:lnSpc>
                          <a:spcPct val="115000"/>
                        </a:lnSpc>
                        <a:spcAft>
                          <a:spcPts val="0"/>
                        </a:spcAft>
                      </a:pPr>
                      <a:r>
                        <a:rPr lang="tr-TR" sz="900">
                          <a:effectLst/>
                          <a:latin typeface="Times New Roman"/>
                          <a:ea typeface="Calibri"/>
                          <a:cs typeface="Times New Roman"/>
                        </a:rPr>
                        <a:t>18 01 04</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a:effectLst/>
                          <a:latin typeface="Times New Roman"/>
                          <a:ea typeface="Calibri"/>
                          <a:cs typeface="Times New Roman"/>
                        </a:rPr>
                        <a:t>Enfeksiyonu önlemek amacı ile toplanmaları ve bertarafı özel işleme tabi olmayan atıklar (örneğin sargılar, vücut alçıları, tek kullanımlık giysiler, alt bezleri)</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108">
                <a:tc>
                  <a:txBody>
                    <a:bodyPr/>
                    <a:lstStyle/>
                    <a:p>
                      <a:pPr algn="just">
                        <a:lnSpc>
                          <a:spcPct val="115000"/>
                        </a:lnSpc>
                        <a:spcAft>
                          <a:spcPts val="0"/>
                        </a:spcAft>
                      </a:pPr>
                      <a:r>
                        <a:rPr lang="tr-TR" sz="900">
                          <a:effectLst/>
                          <a:latin typeface="Times New Roman"/>
                          <a:ea typeface="Calibri"/>
                          <a:cs typeface="Times New Roman"/>
                        </a:rPr>
                        <a:t>18 01 06*</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a:effectLst/>
                          <a:latin typeface="Times New Roman"/>
                          <a:ea typeface="Calibri"/>
                          <a:cs typeface="Times New Roman"/>
                        </a:rPr>
                        <a:t>Tehlikeli maddeler içeren ya da tehlikeli maddelerden oluşan kimyasallar</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108">
                <a:tc>
                  <a:txBody>
                    <a:bodyPr/>
                    <a:lstStyle/>
                    <a:p>
                      <a:pPr algn="just">
                        <a:lnSpc>
                          <a:spcPct val="115000"/>
                        </a:lnSpc>
                        <a:spcAft>
                          <a:spcPts val="0"/>
                        </a:spcAft>
                      </a:pPr>
                      <a:r>
                        <a:rPr lang="tr-TR" sz="900">
                          <a:effectLst/>
                          <a:latin typeface="Times New Roman"/>
                          <a:ea typeface="Calibri"/>
                          <a:cs typeface="Times New Roman"/>
                        </a:rPr>
                        <a:t>18 01 07</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a:effectLst/>
                          <a:latin typeface="Times New Roman"/>
                          <a:ea typeface="Calibri"/>
                          <a:cs typeface="Times New Roman"/>
                        </a:rPr>
                        <a:t>18 01 06 dışındaki kimyasallar</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108">
                <a:tc>
                  <a:txBody>
                    <a:bodyPr/>
                    <a:lstStyle/>
                    <a:p>
                      <a:pPr algn="just">
                        <a:lnSpc>
                          <a:spcPct val="115000"/>
                        </a:lnSpc>
                        <a:spcAft>
                          <a:spcPts val="0"/>
                        </a:spcAft>
                      </a:pPr>
                      <a:r>
                        <a:rPr lang="tr-TR" sz="900">
                          <a:effectLst/>
                          <a:latin typeface="Times New Roman"/>
                          <a:ea typeface="Calibri"/>
                          <a:cs typeface="Times New Roman"/>
                        </a:rPr>
                        <a:t>18 01 08*</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a:effectLst/>
                          <a:latin typeface="Times New Roman"/>
                          <a:ea typeface="Calibri"/>
                          <a:cs typeface="Times New Roman"/>
                        </a:rPr>
                        <a:t>Sitotoksik ve sitostatik ilaçlar  </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108">
                <a:tc>
                  <a:txBody>
                    <a:bodyPr/>
                    <a:lstStyle/>
                    <a:p>
                      <a:pPr algn="just">
                        <a:lnSpc>
                          <a:spcPct val="115000"/>
                        </a:lnSpc>
                        <a:spcAft>
                          <a:spcPts val="0"/>
                        </a:spcAft>
                      </a:pPr>
                      <a:r>
                        <a:rPr lang="tr-TR" sz="900">
                          <a:effectLst/>
                          <a:latin typeface="Times New Roman"/>
                          <a:ea typeface="Calibri"/>
                          <a:cs typeface="Times New Roman"/>
                        </a:rPr>
                        <a:t>18 01 09</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a:effectLst/>
                          <a:latin typeface="Times New Roman"/>
                          <a:ea typeface="Calibri"/>
                          <a:cs typeface="Times New Roman"/>
                        </a:rPr>
                        <a:t>18 01 08 dışındaki ilaçlar</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108">
                <a:tc>
                  <a:txBody>
                    <a:bodyPr/>
                    <a:lstStyle/>
                    <a:p>
                      <a:pPr algn="just">
                        <a:lnSpc>
                          <a:spcPct val="115000"/>
                        </a:lnSpc>
                        <a:spcAft>
                          <a:spcPts val="0"/>
                        </a:spcAft>
                      </a:pPr>
                      <a:r>
                        <a:rPr lang="tr-TR" sz="900">
                          <a:effectLst/>
                          <a:latin typeface="Times New Roman"/>
                          <a:ea typeface="Calibri"/>
                          <a:cs typeface="Times New Roman"/>
                        </a:rPr>
                        <a:t>18 01 10*</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a:effectLst/>
                          <a:latin typeface="Times New Roman"/>
                          <a:ea typeface="Calibri"/>
                          <a:cs typeface="Times New Roman"/>
                        </a:rPr>
                        <a:t>Diş tedavisinden kaynaklanan amalgam atıkları</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218">
                <a:tc>
                  <a:txBody>
                    <a:bodyPr/>
                    <a:lstStyle/>
                    <a:p>
                      <a:pPr algn="just">
                        <a:lnSpc>
                          <a:spcPct val="115000"/>
                        </a:lnSpc>
                        <a:spcAft>
                          <a:spcPts val="0"/>
                        </a:spcAft>
                      </a:pPr>
                      <a:r>
                        <a:rPr lang="tr-TR" sz="900" b="1">
                          <a:effectLst/>
                          <a:latin typeface="Times New Roman"/>
                          <a:ea typeface="Calibri"/>
                          <a:cs typeface="Times New Roman"/>
                        </a:rPr>
                        <a:t>18 02</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b="1">
                          <a:effectLst/>
                          <a:latin typeface="Times New Roman"/>
                          <a:ea typeface="Calibri"/>
                          <a:cs typeface="Times New Roman"/>
                        </a:rPr>
                        <a:t>Hayvanlarla İlgili Araştırma, Teşhis, Tedavi ya da Hastalık Önleme Çalışmalarından Kaynaklanan Atıklar</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108">
                <a:tc>
                  <a:txBody>
                    <a:bodyPr/>
                    <a:lstStyle/>
                    <a:p>
                      <a:pPr algn="just">
                        <a:lnSpc>
                          <a:spcPct val="115000"/>
                        </a:lnSpc>
                        <a:spcAft>
                          <a:spcPts val="0"/>
                        </a:spcAft>
                      </a:pPr>
                      <a:r>
                        <a:rPr lang="tr-TR" sz="900">
                          <a:effectLst/>
                          <a:latin typeface="Times New Roman"/>
                          <a:ea typeface="Calibri"/>
                          <a:cs typeface="Times New Roman"/>
                        </a:rPr>
                        <a:t>18 02 01</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a:effectLst/>
                          <a:latin typeface="Times New Roman"/>
                          <a:ea typeface="Calibri"/>
                          <a:cs typeface="Times New Roman"/>
                        </a:rPr>
                        <a:t>Kesiciler (18 02 02 hariç) </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108">
                <a:tc>
                  <a:txBody>
                    <a:bodyPr/>
                    <a:lstStyle/>
                    <a:p>
                      <a:pPr algn="just">
                        <a:lnSpc>
                          <a:spcPct val="115000"/>
                        </a:lnSpc>
                        <a:spcAft>
                          <a:spcPts val="0"/>
                        </a:spcAft>
                      </a:pPr>
                      <a:r>
                        <a:rPr lang="tr-TR" sz="900">
                          <a:effectLst/>
                          <a:latin typeface="Times New Roman"/>
                          <a:ea typeface="Calibri"/>
                          <a:cs typeface="Times New Roman"/>
                        </a:rPr>
                        <a:t>18 02 02*</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a:effectLst/>
                          <a:latin typeface="Times New Roman"/>
                          <a:ea typeface="Calibri"/>
                          <a:cs typeface="Times New Roman"/>
                        </a:rPr>
                        <a:t>Enfeksiyonu önlemek amacı ile toplanmaları ve bertarafı özel işleme tabi olan atıklar</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108">
                <a:tc>
                  <a:txBody>
                    <a:bodyPr/>
                    <a:lstStyle/>
                    <a:p>
                      <a:pPr algn="just">
                        <a:lnSpc>
                          <a:spcPct val="115000"/>
                        </a:lnSpc>
                        <a:spcAft>
                          <a:spcPts val="0"/>
                        </a:spcAft>
                      </a:pPr>
                      <a:r>
                        <a:rPr lang="tr-TR" sz="900">
                          <a:effectLst/>
                          <a:latin typeface="Times New Roman"/>
                          <a:ea typeface="Calibri"/>
                          <a:cs typeface="Times New Roman"/>
                        </a:rPr>
                        <a:t>18 02 03</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a:effectLst/>
                          <a:latin typeface="Times New Roman"/>
                          <a:ea typeface="Calibri"/>
                          <a:cs typeface="Times New Roman"/>
                        </a:rPr>
                        <a:t>Enfeksiyonu önlemek amacı ile toplanmaları ve bertarafı özel işleme tabi olmayan atıklar</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108">
                <a:tc>
                  <a:txBody>
                    <a:bodyPr/>
                    <a:lstStyle/>
                    <a:p>
                      <a:pPr algn="just">
                        <a:lnSpc>
                          <a:spcPct val="115000"/>
                        </a:lnSpc>
                        <a:spcAft>
                          <a:spcPts val="0"/>
                        </a:spcAft>
                      </a:pPr>
                      <a:r>
                        <a:rPr lang="tr-TR" sz="900">
                          <a:effectLst/>
                          <a:latin typeface="Times New Roman"/>
                          <a:ea typeface="Calibri"/>
                          <a:cs typeface="Times New Roman"/>
                        </a:rPr>
                        <a:t>18 02 05*</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a:effectLst/>
                          <a:latin typeface="Times New Roman"/>
                          <a:ea typeface="Calibri"/>
                          <a:cs typeface="Times New Roman"/>
                        </a:rPr>
                        <a:t>Tehlikeli maddeler içeren ya da tehlikeli maddelerden oluşan kimyasallar</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108">
                <a:tc>
                  <a:txBody>
                    <a:bodyPr/>
                    <a:lstStyle/>
                    <a:p>
                      <a:pPr algn="just">
                        <a:lnSpc>
                          <a:spcPct val="115000"/>
                        </a:lnSpc>
                        <a:spcAft>
                          <a:spcPts val="0"/>
                        </a:spcAft>
                      </a:pPr>
                      <a:r>
                        <a:rPr lang="tr-TR" sz="900">
                          <a:effectLst/>
                          <a:latin typeface="Times New Roman"/>
                          <a:ea typeface="Calibri"/>
                          <a:cs typeface="Times New Roman"/>
                        </a:rPr>
                        <a:t>18 02 06</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a:effectLst/>
                          <a:latin typeface="Times New Roman"/>
                          <a:ea typeface="Calibri"/>
                          <a:cs typeface="Times New Roman"/>
                        </a:rPr>
                        <a:t>18 02 05 dışındaki kimyasallar</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108">
                <a:tc>
                  <a:txBody>
                    <a:bodyPr/>
                    <a:lstStyle/>
                    <a:p>
                      <a:pPr algn="just">
                        <a:lnSpc>
                          <a:spcPct val="115000"/>
                        </a:lnSpc>
                        <a:spcAft>
                          <a:spcPts val="0"/>
                        </a:spcAft>
                      </a:pPr>
                      <a:r>
                        <a:rPr lang="tr-TR" sz="900">
                          <a:effectLst/>
                          <a:latin typeface="Times New Roman"/>
                          <a:ea typeface="Calibri"/>
                          <a:cs typeface="Times New Roman"/>
                        </a:rPr>
                        <a:t>18 02 07*</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a:effectLst/>
                          <a:latin typeface="Times New Roman"/>
                          <a:ea typeface="Calibri"/>
                          <a:cs typeface="Times New Roman"/>
                        </a:rPr>
                        <a:t>Sitotoksik ve sitostatik ilaçlar</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108">
                <a:tc>
                  <a:txBody>
                    <a:bodyPr/>
                    <a:lstStyle/>
                    <a:p>
                      <a:pPr algn="just">
                        <a:lnSpc>
                          <a:spcPct val="115000"/>
                        </a:lnSpc>
                        <a:spcAft>
                          <a:spcPts val="0"/>
                        </a:spcAft>
                      </a:pPr>
                      <a:r>
                        <a:rPr lang="tr-TR" sz="900">
                          <a:effectLst/>
                          <a:latin typeface="Times New Roman"/>
                          <a:ea typeface="Calibri"/>
                          <a:cs typeface="Times New Roman"/>
                        </a:rPr>
                        <a:t>18 02 08</a:t>
                      </a:r>
                      <a:endParaRPr lang="tr-TR" sz="80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tr-TR" sz="900" dirty="0">
                          <a:effectLst/>
                          <a:latin typeface="Times New Roman"/>
                          <a:ea typeface="Calibri"/>
                          <a:cs typeface="Times New Roman"/>
                        </a:rPr>
                        <a:t>18 02 07 dışındaki ilaçlar</a:t>
                      </a:r>
                      <a:endParaRPr lang="tr-TR" sz="800" dirty="0">
                        <a:effectLst/>
                        <a:latin typeface="Calibri"/>
                        <a:ea typeface="Calibri"/>
                        <a:cs typeface="Times New Roman"/>
                      </a:endParaRPr>
                    </a:p>
                  </a:txBody>
                  <a:tcPr marL="48930" marR="489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21077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pPr lvl="0">
              <a:buClr>
                <a:srgbClr val="0BD0D9"/>
              </a:buClr>
              <a:buSzPct val="95000"/>
              <a:buFont typeface="Wingdings 2"/>
              <a:buChar char=""/>
            </a:pPr>
            <a:r>
              <a:rPr lang="tr-TR" b="1" dirty="0">
                <a:solidFill>
                  <a:prstClr val="black"/>
                </a:solidFill>
                <a:latin typeface="Times New Roman" pitchFamily="18" charset="0"/>
                <a:cs typeface="Times New Roman" pitchFamily="18" charset="0"/>
              </a:rPr>
              <a:t>25/01/2017 tarihli ve 29959 sayılı Resmi </a:t>
            </a:r>
            <a:r>
              <a:rPr lang="tr-TR" b="1" dirty="0" err="1" smtClean="0">
                <a:solidFill>
                  <a:prstClr val="black"/>
                </a:solidFill>
                <a:latin typeface="Times New Roman" pitchFamily="18" charset="0"/>
                <a:cs typeface="Times New Roman" pitchFamily="18" charset="0"/>
              </a:rPr>
              <a:t>Gazete’de</a:t>
            </a:r>
            <a:r>
              <a:rPr lang="tr-TR" b="1" dirty="0" smtClean="0">
                <a:solidFill>
                  <a:prstClr val="black"/>
                </a:solidFill>
                <a:latin typeface="Times New Roman" pitchFamily="18" charset="0"/>
                <a:cs typeface="Times New Roman" pitchFamily="18" charset="0"/>
              </a:rPr>
              <a:t> yayımlanarak yürürlüğe girmiştir. </a:t>
            </a:r>
            <a:endParaRPr lang="tr-TR" dirty="0">
              <a:solidFill>
                <a:prstClr val="black"/>
              </a:solidFill>
              <a:latin typeface="Times New Roman" pitchFamily="18" charset="0"/>
              <a:cs typeface="Times New Roman" pitchFamily="18" charset="0"/>
            </a:endParaRPr>
          </a:p>
          <a:p>
            <a:pPr marL="0" indent="0">
              <a:buNone/>
            </a:pPr>
            <a:endParaRPr lang="tr-TR" b="1" dirty="0" smtClean="0">
              <a:solidFill>
                <a:prstClr val="black"/>
              </a:solidFill>
              <a:latin typeface="Times New Roman" pitchFamily="18" charset="0"/>
              <a:cs typeface="Times New Roman" pitchFamily="18" charset="0"/>
            </a:endParaRPr>
          </a:p>
          <a:p>
            <a:pPr marL="0" indent="0">
              <a:buNone/>
            </a:pPr>
            <a:endParaRPr lang="tr-TR" b="1" dirty="0">
              <a:solidFill>
                <a:prstClr val="black"/>
              </a:solidFill>
              <a:latin typeface="Times New Roman" pitchFamily="18" charset="0"/>
              <a:cs typeface="Times New Roman" pitchFamily="18" charset="0"/>
            </a:endParaRPr>
          </a:p>
          <a:p>
            <a:pPr marL="0" indent="0">
              <a:buNone/>
            </a:pPr>
            <a:r>
              <a:rPr lang="tr-TR" b="1" dirty="0" smtClean="0">
                <a:solidFill>
                  <a:prstClr val="black"/>
                </a:solidFill>
                <a:latin typeface="Times New Roman" pitchFamily="18" charset="0"/>
                <a:cs typeface="Times New Roman" pitchFamily="18" charset="0"/>
              </a:rPr>
              <a:t>            Tıbbi </a:t>
            </a:r>
            <a:r>
              <a:rPr lang="tr-TR" b="1" dirty="0">
                <a:solidFill>
                  <a:prstClr val="black"/>
                </a:solidFill>
                <a:latin typeface="Times New Roman" pitchFamily="18" charset="0"/>
                <a:cs typeface="Times New Roman" pitchFamily="18" charset="0"/>
              </a:rPr>
              <a:t>Atıkların Kontrolü Yönetmeliği</a:t>
            </a:r>
          </a:p>
        </p:txBody>
      </p:sp>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Tıbbi Atıklar</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7328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99592" y="2132856"/>
            <a:ext cx="7408333" cy="4281339"/>
          </a:xfrm>
        </p:spPr>
        <p:txBody>
          <a:bodyPr>
            <a:normAutofit fontScale="92500" lnSpcReduction="20000"/>
          </a:bodyPr>
          <a:lstStyle/>
          <a:p>
            <a:r>
              <a:rPr lang="tr-TR" dirty="0">
                <a:solidFill>
                  <a:srgbClr val="FF0000"/>
                </a:solidFill>
                <a:latin typeface="Times New Roman" pitchFamily="18" charset="0"/>
                <a:cs typeface="Times New Roman" pitchFamily="18" charset="0"/>
              </a:rPr>
              <a:t>Enfeksiyon yapıcı atık: </a:t>
            </a:r>
            <a:r>
              <a:rPr lang="tr-TR" sz="2000" dirty="0">
                <a:latin typeface="Times New Roman" pitchFamily="18" charset="0"/>
                <a:cs typeface="Times New Roman" pitchFamily="18" charset="0"/>
              </a:rPr>
              <a:t>Enfeksiyon yapıcı etkenleri taşıdığı bilinen veya taşıması muhtemel; başta kan ve kan ürünleri olmak üzere her türlü vücut sıvısı, insan dokuları, organları, anatomik parçaları, otopsi materyali, plasenta, </a:t>
            </a:r>
            <a:r>
              <a:rPr lang="tr-TR" sz="2000" dirty="0" err="1">
                <a:latin typeface="Times New Roman" pitchFamily="18" charset="0"/>
                <a:cs typeface="Times New Roman" pitchFamily="18" charset="0"/>
              </a:rPr>
              <a:t>fetus</a:t>
            </a:r>
            <a:r>
              <a:rPr lang="tr-TR" sz="2000" dirty="0">
                <a:latin typeface="Times New Roman" pitchFamily="18" charset="0"/>
                <a:cs typeface="Times New Roman" pitchFamily="18" charset="0"/>
              </a:rPr>
              <a:t> ve diğer patolojik materyali, bu tür materyal ile bulaşmış eldiven, örtü, çarşaf, bandaj, </a:t>
            </a:r>
            <a:r>
              <a:rPr lang="tr-TR" sz="2000" dirty="0" err="1">
                <a:latin typeface="Times New Roman" pitchFamily="18" charset="0"/>
                <a:cs typeface="Times New Roman" pitchFamily="18" charset="0"/>
              </a:rPr>
              <a:t>flaster</a:t>
            </a:r>
            <a:r>
              <a:rPr lang="tr-TR" sz="2000" dirty="0">
                <a:latin typeface="Times New Roman" pitchFamily="18" charset="0"/>
                <a:cs typeface="Times New Roman" pitchFamily="18" charset="0"/>
              </a:rPr>
              <a:t>, tamponlar, </a:t>
            </a:r>
            <a:r>
              <a:rPr lang="tr-TR" sz="2000" dirty="0" err="1">
                <a:latin typeface="Times New Roman" pitchFamily="18" charset="0"/>
                <a:cs typeface="Times New Roman" pitchFamily="18" charset="0"/>
              </a:rPr>
              <a:t>eküvyon</a:t>
            </a:r>
            <a:r>
              <a:rPr lang="tr-TR" sz="2000" dirty="0">
                <a:latin typeface="Times New Roman" pitchFamily="18" charset="0"/>
                <a:cs typeface="Times New Roman" pitchFamily="18" charset="0"/>
              </a:rPr>
              <a:t> ve benzeri atıkları, karantina altındaki hastaların vücut çıkartılarını, bakteri ve virüs tutucu hava filtrelerini, enfeksiyon yapıcı ajanların laboratuvar kültürlerini ve kültür stoklarını, </a:t>
            </a:r>
            <a:r>
              <a:rPr lang="tr-TR" sz="2000" dirty="0" err="1">
                <a:latin typeface="Times New Roman" pitchFamily="18" charset="0"/>
                <a:cs typeface="Times New Roman" pitchFamily="18" charset="0"/>
              </a:rPr>
              <a:t>enfekte</a:t>
            </a:r>
            <a:r>
              <a:rPr lang="tr-TR" sz="2000" dirty="0">
                <a:latin typeface="Times New Roman" pitchFamily="18" charset="0"/>
                <a:cs typeface="Times New Roman" pitchFamily="18" charset="0"/>
              </a:rPr>
              <a:t> hayvanlara ve çıkartılarına temas etmiş her türlü malzemeyi, veterinerlik hizmetlerinden kaynaklanan atıkları</a:t>
            </a:r>
            <a:r>
              <a:rPr lang="tr-TR" sz="2000" dirty="0" smtClean="0">
                <a:latin typeface="Times New Roman" pitchFamily="18" charset="0"/>
                <a:cs typeface="Times New Roman" pitchFamily="18" charset="0"/>
              </a:rPr>
              <a:t>,</a:t>
            </a:r>
          </a:p>
          <a:p>
            <a:r>
              <a:rPr lang="tr-TR" sz="2100" dirty="0" err="1">
                <a:solidFill>
                  <a:srgbClr val="FF0000"/>
                </a:solidFill>
                <a:latin typeface="Times New Roman" pitchFamily="18" charset="0"/>
                <a:cs typeface="Times New Roman" pitchFamily="18" charset="0"/>
              </a:rPr>
              <a:t>Genotoksik</a:t>
            </a:r>
            <a:r>
              <a:rPr lang="tr-TR" sz="2100" dirty="0">
                <a:solidFill>
                  <a:srgbClr val="FF0000"/>
                </a:solidFill>
                <a:latin typeface="Times New Roman" pitchFamily="18" charset="0"/>
                <a:cs typeface="Times New Roman" pitchFamily="18" charset="0"/>
              </a:rPr>
              <a:t> atık: </a:t>
            </a:r>
            <a:r>
              <a:rPr lang="tr-TR" sz="2100" dirty="0">
                <a:latin typeface="Times New Roman" pitchFamily="18" charset="0"/>
                <a:cs typeface="Times New Roman" pitchFamily="18" charset="0"/>
              </a:rPr>
              <a:t>Hücre DNA’sı üzerinde mutasyon yapıcı, kanserojen veya insan ya da hayvanda düşüğe neden olabilen türden </a:t>
            </a:r>
            <a:r>
              <a:rPr lang="tr-TR" sz="2100" dirty="0" err="1">
                <a:latin typeface="Times New Roman" pitchFamily="18" charset="0"/>
                <a:cs typeface="Times New Roman" pitchFamily="18" charset="0"/>
              </a:rPr>
              <a:t>farmasötik</a:t>
            </a:r>
            <a:r>
              <a:rPr lang="tr-TR" sz="2100" dirty="0">
                <a:latin typeface="Times New Roman" pitchFamily="18" charset="0"/>
                <a:cs typeface="Times New Roman" pitchFamily="18" charset="0"/>
              </a:rPr>
              <a:t> ve kimyasal maddeleri, kanser tedavisinde kullanılan </a:t>
            </a:r>
            <a:r>
              <a:rPr lang="tr-TR" sz="2100" dirty="0" err="1">
                <a:latin typeface="Times New Roman" pitchFamily="18" charset="0"/>
                <a:cs typeface="Times New Roman" pitchFamily="18" charset="0"/>
              </a:rPr>
              <a:t>sitotoksik</a:t>
            </a:r>
            <a:r>
              <a:rPr lang="tr-TR" sz="2100" dirty="0">
                <a:latin typeface="Times New Roman" pitchFamily="18" charset="0"/>
                <a:cs typeface="Times New Roman" pitchFamily="18" charset="0"/>
              </a:rPr>
              <a:t> (</a:t>
            </a:r>
            <a:r>
              <a:rPr lang="tr-TR" sz="2100" dirty="0" err="1">
                <a:latin typeface="Times New Roman" pitchFamily="18" charset="0"/>
                <a:cs typeface="Times New Roman" pitchFamily="18" charset="0"/>
              </a:rPr>
              <a:t>antineoplastik</a:t>
            </a:r>
            <a:r>
              <a:rPr lang="tr-TR" sz="2100" dirty="0">
                <a:latin typeface="Times New Roman" pitchFamily="18" charset="0"/>
                <a:cs typeface="Times New Roman" pitchFamily="18" charset="0"/>
              </a:rPr>
              <a:t>) ürünleri ve radyoaktif materyali ihtiva eden atıklar ile bu tür ajanlarla tedavi gören hastaların idrar ve dışkı gibi vücut çıkartılarını</a:t>
            </a:r>
            <a:r>
              <a:rPr lang="tr-TR" sz="2100" dirty="0" smtClean="0">
                <a:latin typeface="Times New Roman" pitchFamily="18" charset="0"/>
                <a:cs typeface="Times New Roman" pitchFamily="18" charset="0"/>
              </a:rPr>
              <a:t>,</a:t>
            </a:r>
          </a:p>
        </p:txBody>
      </p:sp>
      <p:sp>
        <p:nvSpPr>
          <p:cNvPr id="3" name="Başlık 2"/>
          <p:cNvSpPr>
            <a:spLocks noGrp="1"/>
          </p:cNvSpPr>
          <p:nvPr>
            <p:ph type="title"/>
          </p:nvPr>
        </p:nvSpPr>
        <p:spPr/>
        <p:txBody>
          <a:bodyPr>
            <a:normAutofit/>
          </a:bodyPr>
          <a:lstStyle/>
          <a:p>
            <a:r>
              <a:rPr lang="tr-TR" sz="3600" dirty="0">
                <a:solidFill>
                  <a:schemeClr val="tx1"/>
                </a:solidFill>
                <a:latin typeface="Times New Roman" pitchFamily="18" charset="0"/>
                <a:cs typeface="Times New Roman" pitchFamily="18" charset="0"/>
              </a:rPr>
              <a:t>Tıbbi Atık</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350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normAutofit fontScale="92500" lnSpcReduction="10000"/>
          </a:bodyPr>
          <a:lstStyle/>
          <a:p>
            <a:endParaRPr lang="tr-TR" dirty="0" smtClean="0"/>
          </a:p>
          <a:p>
            <a:r>
              <a:rPr lang="tr-TR" dirty="0">
                <a:solidFill>
                  <a:srgbClr val="FF0000"/>
                </a:solidFill>
                <a:latin typeface="Times New Roman" pitchFamily="18" charset="0"/>
                <a:cs typeface="Times New Roman" pitchFamily="18" charset="0"/>
              </a:rPr>
              <a:t>Kesici-Delici atık</a:t>
            </a:r>
            <a:r>
              <a:rPr lang="tr-TR" dirty="0">
                <a:latin typeface="Times New Roman" pitchFamily="18" charset="0"/>
                <a:cs typeface="Times New Roman" pitchFamily="18" charset="0"/>
              </a:rPr>
              <a:t>: Enjektör ve diğer tüm tıbbi girişim iğneleri, </a:t>
            </a:r>
            <a:r>
              <a:rPr lang="tr-TR" dirty="0" err="1">
                <a:latin typeface="Times New Roman" pitchFamily="18" charset="0"/>
                <a:cs typeface="Times New Roman" pitchFamily="18" charset="0"/>
              </a:rPr>
              <a:t>lanset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kapiller</a:t>
            </a:r>
            <a:r>
              <a:rPr lang="tr-TR" dirty="0">
                <a:latin typeface="Times New Roman" pitchFamily="18" charset="0"/>
                <a:cs typeface="Times New Roman" pitchFamily="18" charset="0"/>
              </a:rPr>
              <a:t> tüp, bisturi, bıçak, serum seti iğnesi, cerrahi </a:t>
            </a:r>
            <a:r>
              <a:rPr lang="tr-TR" dirty="0" err="1">
                <a:latin typeface="Times New Roman" pitchFamily="18" charset="0"/>
                <a:cs typeface="Times New Roman" pitchFamily="18" charset="0"/>
              </a:rPr>
              <a:t>sütur</a:t>
            </a:r>
            <a:r>
              <a:rPr lang="tr-TR" dirty="0">
                <a:latin typeface="Times New Roman" pitchFamily="18" charset="0"/>
                <a:cs typeface="Times New Roman" pitchFamily="18" charset="0"/>
              </a:rPr>
              <a:t> iğneleri, biyopsi iğneleri, </a:t>
            </a:r>
            <a:r>
              <a:rPr lang="tr-TR" dirty="0" err="1">
                <a:latin typeface="Times New Roman" pitchFamily="18" charset="0"/>
                <a:cs typeface="Times New Roman" pitchFamily="18" charset="0"/>
              </a:rPr>
              <a:t>intraket</a:t>
            </a:r>
            <a:r>
              <a:rPr lang="tr-TR" dirty="0">
                <a:latin typeface="Times New Roman" pitchFamily="18" charset="0"/>
                <a:cs typeface="Times New Roman" pitchFamily="18" charset="0"/>
              </a:rPr>
              <a:t>, kırık cam, ampul, lam-lamel, kırılmış cam tüp ve </a:t>
            </a:r>
            <a:r>
              <a:rPr lang="tr-TR" dirty="0" err="1">
                <a:latin typeface="Times New Roman" pitchFamily="18" charset="0"/>
                <a:cs typeface="Times New Roman" pitchFamily="18" charset="0"/>
              </a:rPr>
              <a:t>petri</a:t>
            </a:r>
            <a:r>
              <a:rPr lang="tr-TR" dirty="0">
                <a:latin typeface="Times New Roman" pitchFamily="18" charset="0"/>
                <a:cs typeface="Times New Roman" pitchFamily="18" charset="0"/>
              </a:rPr>
              <a:t> kapları gibi batma, delme, sıyrık ve yaralanmalara neden olabilecek atıkları</a:t>
            </a:r>
            <a:r>
              <a:rPr lang="tr-TR" dirty="0" smtClean="0">
                <a:latin typeface="Times New Roman" pitchFamily="18" charset="0"/>
                <a:cs typeface="Times New Roman" pitchFamily="18" charset="0"/>
              </a:rPr>
              <a:t>,</a:t>
            </a:r>
          </a:p>
          <a:p>
            <a:r>
              <a:rPr lang="tr-TR" dirty="0">
                <a:solidFill>
                  <a:srgbClr val="FF0000"/>
                </a:solidFill>
                <a:latin typeface="Times New Roman" pitchFamily="18" charset="0"/>
                <a:cs typeface="Times New Roman" pitchFamily="18" charset="0"/>
              </a:rPr>
              <a:t>Patolojik atık: </a:t>
            </a:r>
            <a:r>
              <a:rPr lang="tr-TR" dirty="0">
                <a:latin typeface="Times New Roman" pitchFamily="18" charset="0"/>
                <a:cs typeface="Times New Roman" pitchFamily="18" charset="0"/>
              </a:rPr>
              <a:t>Cerrahi girişim, otopsi, anatomi veya patoloji çalışması sonucu ortaya çıkan dokuları, organları, vücut parçalarını, vücut sıvılarını ve </a:t>
            </a:r>
            <a:r>
              <a:rPr lang="tr-TR" dirty="0" err="1">
                <a:latin typeface="Times New Roman" pitchFamily="18" charset="0"/>
                <a:cs typeface="Times New Roman" pitchFamily="18" charset="0"/>
              </a:rPr>
              <a:t>fetusu</a:t>
            </a:r>
            <a:endParaRPr lang="tr-TR" dirty="0">
              <a:latin typeface="Times New Roman" pitchFamily="18" charset="0"/>
              <a:cs typeface="Times New Roman" pitchFamily="18" charset="0"/>
            </a:endParaRPr>
          </a:p>
        </p:txBody>
      </p:sp>
      <p:sp>
        <p:nvSpPr>
          <p:cNvPr id="3" name="Başlık 2"/>
          <p:cNvSpPr>
            <a:spLocks noGrp="1"/>
          </p:cNvSpPr>
          <p:nvPr>
            <p:ph type="title"/>
          </p:nvPr>
        </p:nvSpPr>
        <p:spPr/>
        <p:txBody>
          <a:bodyPr/>
          <a:lstStyle/>
          <a:p>
            <a:r>
              <a:rPr lang="tr-TR" dirty="0">
                <a:solidFill>
                  <a:schemeClr val="tx1"/>
                </a:solidFill>
                <a:latin typeface="Times New Roman" pitchFamily="18" charset="0"/>
                <a:cs typeface="Times New Roman" pitchFamily="18" charset="0"/>
              </a:rPr>
              <a:t>Tıbbi Atık</a:t>
            </a:r>
            <a:endParaRPr lang="tr-TR" dirty="0">
              <a:solidFill>
                <a:schemeClr val="tx1"/>
              </a:solidFill>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75" y="401930"/>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502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72067" y="2132856"/>
            <a:ext cx="7588365" cy="4176464"/>
          </a:xfrm>
        </p:spPr>
        <p:txBody>
          <a:bodyPr>
            <a:normAutofit fontScale="77500" lnSpcReduction="20000"/>
          </a:bodyPr>
          <a:lstStyle/>
          <a:p>
            <a:pPr algn="just"/>
            <a:r>
              <a:rPr lang="tr-TR" sz="2300" dirty="0">
                <a:latin typeface="Times New Roman" pitchFamily="18" charset="0"/>
                <a:cs typeface="Times New Roman" pitchFamily="18" charset="0"/>
              </a:rPr>
              <a:t>Tıbbi atıkların çevreye ve insan sağlığına zarar verecek şekilde </a:t>
            </a:r>
            <a:r>
              <a:rPr lang="tr-TR" sz="2300" dirty="0" smtClean="0">
                <a:latin typeface="Times New Roman" pitchFamily="18" charset="0"/>
                <a:cs typeface="Times New Roman" pitchFamily="18" charset="0"/>
              </a:rPr>
              <a:t>doğrudan </a:t>
            </a:r>
            <a:r>
              <a:rPr lang="tr-TR" sz="2300" dirty="0">
                <a:latin typeface="Times New Roman" pitchFamily="18" charset="0"/>
                <a:cs typeface="Times New Roman" pitchFamily="18" charset="0"/>
              </a:rPr>
              <a:t>veya dolaylı olarak alıcı ortama verilmesi yasaktır</a:t>
            </a:r>
            <a:r>
              <a:rPr lang="tr-TR" sz="2300" dirty="0" smtClean="0">
                <a:latin typeface="Times New Roman" pitchFamily="18" charset="0"/>
                <a:cs typeface="Times New Roman" pitchFamily="18" charset="0"/>
              </a:rPr>
              <a:t>.</a:t>
            </a:r>
          </a:p>
          <a:p>
            <a:pPr algn="just"/>
            <a:r>
              <a:rPr lang="tr-TR" sz="2300" dirty="0">
                <a:latin typeface="Times New Roman" pitchFamily="18" charset="0"/>
                <a:cs typeface="Times New Roman" pitchFamily="18" charset="0"/>
              </a:rPr>
              <a:t>Tıbbi atıkların, tehlikeli, tehlikesiz, belediye veya ambalaj atıkları </a:t>
            </a:r>
            <a:r>
              <a:rPr lang="tr-TR" sz="2300" dirty="0" smtClean="0">
                <a:latin typeface="Times New Roman" pitchFamily="18" charset="0"/>
                <a:cs typeface="Times New Roman" pitchFamily="18" charset="0"/>
              </a:rPr>
              <a:t>gibi </a:t>
            </a:r>
            <a:r>
              <a:rPr lang="tr-TR" sz="2300" dirty="0">
                <a:latin typeface="Times New Roman" pitchFamily="18" charset="0"/>
                <a:cs typeface="Times New Roman" pitchFamily="18" charset="0"/>
              </a:rPr>
              <a:t>diğer atıklar ile karıştırılmaması esastır</a:t>
            </a:r>
            <a:r>
              <a:rPr lang="tr-TR" sz="2300" dirty="0" smtClean="0">
                <a:latin typeface="Times New Roman" pitchFamily="18" charset="0"/>
                <a:cs typeface="Times New Roman" pitchFamily="18" charset="0"/>
              </a:rPr>
              <a:t>.</a:t>
            </a:r>
          </a:p>
          <a:p>
            <a:pPr algn="just"/>
            <a:r>
              <a:rPr lang="tr-TR" sz="2300" dirty="0">
                <a:latin typeface="Times New Roman" pitchFamily="18" charset="0"/>
                <a:cs typeface="Times New Roman" pitchFamily="18" charset="0"/>
              </a:rPr>
              <a:t>Tıbbi atıkların, kaynağında diğer atıklardan ayrı olarak toplanması, geçici depolanması, taşınması ve </a:t>
            </a:r>
            <a:r>
              <a:rPr lang="tr-TR" sz="2300" dirty="0" err="1">
                <a:latin typeface="Times New Roman" pitchFamily="18" charset="0"/>
                <a:cs typeface="Times New Roman" pitchFamily="18" charset="0"/>
              </a:rPr>
              <a:t>bertarafı</a:t>
            </a:r>
            <a:r>
              <a:rPr lang="tr-TR" sz="2300" dirty="0">
                <a:latin typeface="Times New Roman" pitchFamily="18" charset="0"/>
                <a:cs typeface="Times New Roman" pitchFamily="18" charset="0"/>
              </a:rPr>
              <a:t> esastır</a:t>
            </a:r>
            <a:r>
              <a:rPr lang="tr-TR" sz="2300" dirty="0" smtClean="0">
                <a:latin typeface="Times New Roman" pitchFamily="18" charset="0"/>
                <a:cs typeface="Times New Roman" pitchFamily="18" charset="0"/>
              </a:rPr>
              <a:t>.</a:t>
            </a:r>
          </a:p>
          <a:p>
            <a:pPr algn="just"/>
            <a:r>
              <a:rPr lang="tr-TR" sz="2300" dirty="0">
                <a:latin typeface="Times New Roman" pitchFamily="18" charset="0"/>
                <a:cs typeface="Times New Roman" pitchFamily="18" charset="0"/>
              </a:rPr>
              <a:t>Tıbbi atıkların neden olduğu çevresel kirlenme ve bozulmadan kaynaklanan zararlardan dolayı tıbbi atığın toplanması, taşınması, geçici depolanması ve </a:t>
            </a:r>
            <a:r>
              <a:rPr lang="tr-TR" sz="2300" dirty="0" err="1">
                <a:latin typeface="Times New Roman" pitchFamily="18" charset="0"/>
                <a:cs typeface="Times New Roman" pitchFamily="18" charset="0"/>
              </a:rPr>
              <a:t>bertarafı</a:t>
            </a:r>
            <a:r>
              <a:rPr lang="tr-TR" sz="2300" dirty="0">
                <a:latin typeface="Times New Roman" pitchFamily="18" charset="0"/>
                <a:cs typeface="Times New Roman" pitchFamily="18" charset="0"/>
              </a:rPr>
              <a:t> faaliyetlerinde bulunanlar </a:t>
            </a:r>
            <a:r>
              <a:rPr lang="tr-TR" sz="2300" dirty="0" err="1">
                <a:latin typeface="Times New Roman" pitchFamily="18" charset="0"/>
                <a:cs typeface="Times New Roman" pitchFamily="18" charset="0"/>
              </a:rPr>
              <a:t>müteselsilen</a:t>
            </a:r>
            <a:r>
              <a:rPr lang="tr-TR" sz="2300" dirty="0">
                <a:latin typeface="Times New Roman" pitchFamily="18" charset="0"/>
                <a:cs typeface="Times New Roman" pitchFamily="18" charset="0"/>
              </a:rPr>
              <a:t> sorumludurlar. </a:t>
            </a:r>
            <a:endParaRPr lang="tr-TR" sz="2300" dirty="0" smtClean="0">
              <a:latin typeface="Times New Roman" pitchFamily="18" charset="0"/>
              <a:cs typeface="Times New Roman" pitchFamily="18" charset="0"/>
            </a:endParaRPr>
          </a:p>
          <a:p>
            <a:pPr algn="just"/>
            <a:r>
              <a:rPr lang="tr-TR" sz="2300" dirty="0" smtClean="0">
                <a:latin typeface="Times New Roman" pitchFamily="18" charset="0"/>
                <a:cs typeface="Times New Roman" pitchFamily="18" charset="0"/>
              </a:rPr>
              <a:t>Sorumluların </a:t>
            </a:r>
            <a:r>
              <a:rPr lang="tr-TR" sz="2300" dirty="0">
                <a:latin typeface="Times New Roman" pitchFamily="18" charset="0"/>
                <a:cs typeface="Times New Roman" pitchFamily="18" charset="0"/>
              </a:rPr>
              <a:t>bu faaliyetler sonucu meydana gelen zararlardan dolayı genel hükümlere göre de tazminat sorumluluğu saklıdır. Tıbbi atıkların yönetiminden sorumlu kişilerin çevresel zararı durdurmak, gidermek ve azaltmak için gerekli önlemleri almaması veya bu önlemlerin yetkili makamlarca doğrudan alınması nedeniyle kamu kurum ve kuruluşlarınca yapılan ve/veya yapılması gereken harcamalar, 21/7/1953 tarihli ve 6183 sayılı Amme Alacaklarının Tahsil Usulü Hakkında Kanun hükümlerine göre atıkların yönetiminden sorumlu olanlardan tahsil edilir.</a:t>
            </a:r>
          </a:p>
          <a:p>
            <a:endParaRPr lang="tr-TR" sz="2000" dirty="0">
              <a:latin typeface="Times New Roman" pitchFamily="18" charset="0"/>
              <a:cs typeface="Times New Roman" pitchFamily="18" charset="0"/>
            </a:endParaRPr>
          </a:p>
        </p:txBody>
      </p:sp>
      <p:sp>
        <p:nvSpPr>
          <p:cNvPr id="3" name="Başlık 2"/>
          <p:cNvSpPr>
            <a:spLocks noGrp="1"/>
          </p:cNvSpPr>
          <p:nvPr>
            <p:ph type="title"/>
          </p:nvPr>
        </p:nvSpPr>
        <p:spPr/>
        <p:txBody>
          <a:bodyPr/>
          <a:lstStyle/>
          <a:p>
            <a:r>
              <a:rPr lang="tr-TR" dirty="0" smtClean="0">
                <a:solidFill>
                  <a:schemeClr val="tx1"/>
                </a:solidFill>
                <a:latin typeface="Times New Roman" pitchFamily="18" charset="0"/>
                <a:cs typeface="Times New Roman" pitchFamily="18" charset="0"/>
              </a:rPr>
              <a:t>Genel İlkeler</a:t>
            </a:r>
            <a:endParaRPr lang="tr-TR"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3741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72067" y="2276872"/>
            <a:ext cx="7408333" cy="3849291"/>
          </a:xfrm>
        </p:spPr>
        <p:txBody>
          <a:bodyPr>
            <a:normAutofit fontScale="70000" lnSpcReduction="20000"/>
          </a:bodyPr>
          <a:lstStyle/>
          <a:p>
            <a:pPr algn="just"/>
            <a:r>
              <a:rPr lang="tr-TR" dirty="0">
                <a:latin typeface="Times New Roman" pitchFamily="18" charset="0"/>
                <a:cs typeface="Times New Roman" pitchFamily="18" charset="0"/>
              </a:rPr>
              <a:t>Tıbbi atıkların yönetiminden sorumlu kişi, kurum/kuruluşlar, bu atıkların çevre ve insan sağlığına olabilecek zararlı etkilerinin azaltılması için gerekli tedbirleri almakla yükümlüdürler</a:t>
            </a:r>
            <a:r>
              <a:rPr lang="tr-TR" dirty="0" smtClean="0">
                <a:latin typeface="Times New Roman" pitchFamily="18" charset="0"/>
                <a:cs typeface="Times New Roman" pitchFamily="18" charset="0"/>
              </a:rPr>
              <a:t>.</a:t>
            </a:r>
          </a:p>
          <a:p>
            <a:pPr algn="just"/>
            <a:endParaRPr lang="tr-TR" dirty="0">
              <a:latin typeface="Times New Roman" pitchFamily="18" charset="0"/>
              <a:cs typeface="Times New Roman" pitchFamily="18" charset="0"/>
            </a:endParaRPr>
          </a:p>
          <a:p>
            <a:pPr algn="just"/>
            <a:r>
              <a:rPr lang="tr-TR" dirty="0">
                <a:latin typeface="Times New Roman" pitchFamily="18" charset="0"/>
                <a:cs typeface="Times New Roman" pitchFamily="18" charset="0"/>
              </a:rPr>
              <a:t>Sağlık kuruluşları, atıklarının toplanması, taşınması, sterilizasyonu ve </a:t>
            </a:r>
            <a:r>
              <a:rPr lang="tr-TR" dirty="0" err="1">
                <a:latin typeface="Times New Roman" pitchFamily="18" charset="0"/>
                <a:cs typeface="Times New Roman" pitchFamily="18" charset="0"/>
              </a:rPr>
              <a:t>bertarafı</a:t>
            </a:r>
            <a:r>
              <a:rPr lang="tr-TR" dirty="0">
                <a:latin typeface="Times New Roman" pitchFamily="18" charset="0"/>
                <a:cs typeface="Times New Roman" pitchFamily="18" charset="0"/>
              </a:rPr>
              <a:t> için gerekli harcamaları karşılamakla yükümlüdür</a:t>
            </a:r>
            <a:r>
              <a:rPr lang="tr-TR" dirty="0" smtClean="0">
                <a:latin typeface="Times New Roman" pitchFamily="18" charset="0"/>
                <a:cs typeface="Times New Roman" pitchFamily="18" charset="0"/>
              </a:rPr>
              <a:t>.</a:t>
            </a:r>
          </a:p>
          <a:p>
            <a:pPr algn="just"/>
            <a:endParaRPr lang="tr-TR" dirty="0">
              <a:latin typeface="Times New Roman" pitchFamily="18" charset="0"/>
              <a:cs typeface="Times New Roman" pitchFamily="18" charset="0"/>
            </a:endParaRPr>
          </a:p>
          <a:p>
            <a:pPr algn="just"/>
            <a:r>
              <a:rPr lang="tr-TR" dirty="0">
                <a:latin typeface="Times New Roman" pitchFamily="18" charset="0"/>
                <a:cs typeface="Times New Roman" pitchFamily="18" charset="0"/>
              </a:rPr>
              <a:t> Tıbbi atıkların toplanması, taşınması, sterilizasyonu ve </a:t>
            </a:r>
            <a:r>
              <a:rPr lang="tr-TR" dirty="0" err="1">
                <a:latin typeface="Times New Roman" pitchFamily="18" charset="0"/>
                <a:cs typeface="Times New Roman" pitchFamily="18" charset="0"/>
              </a:rPr>
              <a:t>bertarafında</a:t>
            </a:r>
            <a:r>
              <a:rPr lang="tr-TR" dirty="0">
                <a:latin typeface="Times New Roman" pitchFamily="18" charset="0"/>
                <a:cs typeface="Times New Roman" pitchFamily="18" charset="0"/>
              </a:rPr>
              <a:t> uygulanacak ücret mahalli çevre kurulu tarafından belirlenir</a:t>
            </a:r>
            <a:r>
              <a:rPr lang="tr-TR" dirty="0" smtClean="0">
                <a:latin typeface="Times New Roman" pitchFamily="18" charset="0"/>
                <a:cs typeface="Times New Roman" pitchFamily="18" charset="0"/>
              </a:rPr>
              <a:t>.</a:t>
            </a:r>
          </a:p>
          <a:p>
            <a:pPr algn="just"/>
            <a:endParaRPr lang="tr-TR" dirty="0">
              <a:latin typeface="Times New Roman" pitchFamily="18" charset="0"/>
              <a:cs typeface="Times New Roman" pitchFamily="18" charset="0"/>
            </a:endParaRPr>
          </a:p>
          <a:p>
            <a:pPr algn="just"/>
            <a:r>
              <a:rPr lang="tr-TR" dirty="0">
                <a:latin typeface="Times New Roman" pitchFamily="18" charset="0"/>
                <a:cs typeface="Times New Roman" pitchFamily="18" charset="0"/>
              </a:rPr>
              <a:t> Sağlık kuruluşları ile bu atıkların toplanması, taşınması ve </a:t>
            </a:r>
            <a:r>
              <a:rPr lang="tr-TR" dirty="0" err="1">
                <a:latin typeface="Times New Roman" pitchFamily="18" charset="0"/>
                <a:cs typeface="Times New Roman" pitchFamily="18" charset="0"/>
              </a:rPr>
              <a:t>bertarafından</a:t>
            </a:r>
            <a:r>
              <a:rPr lang="tr-TR" dirty="0">
                <a:latin typeface="Times New Roman" pitchFamily="18" charset="0"/>
                <a:cs typeface="Times New Roman" pitchFamily="18" charset="0"/>
              </a:rPr>
              <a:t> sorumlu belediyelerin ya da belediyelerin yetkilerini devrettiği firmaların, tıbbi atık yönetimi faaliyetlerini yerine getiren ilgili personelini periyodik olarak eğitimden ve sağlık kontrolünden geçirmesi ve tıbbi atık yönetimi kapsamındaki faaliyetlerin bu personel tarafından yapılması esastır.</a:t>
            </a:r>
          </a:p>
          <a:p>
            <a:endParaRPr lang="tr-TR" dirty="0">
              <a:latin typeface="Times New Roman" pitchFamily="18" charset="0"/>
              <a:cs typeface="Times New Roman" pitchFamily="18" charset="0"/>
            </a:endParaRPr>
          </a:p>
          <a:p>
            <a:endParaRPr lang="tr-TR" dirty="0"/>
          </a:p>
        </p:txBody>
      </p:sp>
      <p:sp>
        <p:nvSpPr>
          <p:cNvPr id="3" name="Başlık 2"/>
          <p:cNvSpPr>
            <a:spLocks noGrp="1"/>
          </p:cNvSpPr>
          <p:nvPr>
            <p:ph type="title"/>
          </p:nvPr>
        </p:nvSpPr>
        <p:spPr/>
        <p:txBody>
          <a:bodyPr/>
          <a:lstStyle/>
          <a:p>
            <a:r>
              <a:rPr lang="tr-TR" dirty="0" smtClean="0">
                <a:solidFill>
                  <a:schemeClr val="tx1"/>
                </a:solidFill>
                <a:latin typeface="Times New Roman" pitchFamily="18" charset="0"/>
                <a:cs typeface="Times New Roman" pitchFamily="18" charset="0"/>
              </a:rPr>
              <a:t>Genel İlkeler</a:t>
            </a:r>
            <a:endParaRPr lang="tr-TR" dirty="0">
              <a:solidFill>
                <a:schemeClr val="tx1"/>
              </a:solidFill>
              <a:latin typeface="Times New Roman" pitchFamily="18" charset="0"/>
              <a:cs typeface="Times New Roman" pitchFamily="18"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874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5724128" y="6393578"/>
            <a:ext cx="3096344" cy="307777"/>
          </a:xfrm>
          <a:prstGeom prst="rect">
            <a:avLst/>
          </a:prstGeom>
          <a:noFill/>
        </p:spPr>
        <p:txBody>
          <a:bodyPr wrap="square" rtlCol="0">
            <a:spAutoFit/>
          </a:bodyPr>
          <a:lstStyle/>
          <a:p>
            <a:pPr algn="ctr"/>
            <a:r>
              <a:rPr lang="tr-TR" sz="1400" dirty="0">
                <a:solidFill>
                  <a:prstClr val="black"/>
                </a:solidFill>
                <a:latin typeface="Times New Roman" pitchFamily="18" charset="0"/>
                <a:cs typeface="Times New Roman" pitchFamily="18" charset="0"/>
              </a:rPr>
              <a:t>Tıbbi Atık Eğitimi 06.03.2018</a:t>
            </a: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1296144"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Yuvarlatılmış Dikdörtgen 1"/>
          <p:cNvSpPr/>
          <p:nvPr/>
        </p:nvSpPr>
        <p:spPr>
          <a:xfrm>
            <a:off x="467544" y="1988840"/>
            <a:ext cx="1440160" cy="21602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200" b="1" dirty="0" smtClean="0">
                <a:solidFill>
                  <a:schemeClr val="bg2">
                    <a:lumMod val="10000"/>
                  </a:schemeClr>
                </a:solidFill>
                <a:latin typeface="Times New Roman" pitchFamily="18" charset="0"/>
                <a:cs typeface="Times New Roman" pitchFamily="18" charset="0"/>
              </a:rPr>
              <a:t>Sağlık Kuruluşu</a:t>
            </a:r>
            <a:endParaRPr lang="tr-TR" sz="1200" b="1" dirty="0">
              <a:solidFill>
                <a:schemeClr val="bg2">
                  <a:lumMod val="10000"/>
                </a:schemeClr>
              </a:solidFill>
              <a:latin typeface="Times New Roman" pitchFamily="18" charset="0"/>
              <a:cs typeface="Times New Roman" pitchFamily="18" charset="0"/>
            </a:endParaRPr>
          </a:p>
        </p:txBody>
      </p:sp>
      <p:sp>
        <p:nvSpPr>
          <p:cNvPr id="7" name="Yuvarlatılmış Dikdörtgen 6"/>
          <p:cNvSpPr/>
          <p:nvPr/>
        </p:nvSpPr>
        <p:spPr>
          <a:xfrm>
            <a:off x="467544" y="2579266"/>
            <a:ext cx="1440160" cy="3516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200" b="1" dirty="0" smtClean="0">
                <a:solidFill>
                  <a:schemeClr val="bg2">
                    <a:lumMod val="10000"/>
                  </a:schemeClr>
                </a:solidFill>
                <a:latin typeface="Times New Roman" pitchFamily="18" charset="0"/>
                <a:cs typeface="Times New Roman" pitchFamily="18" charset="0"/>
              </a:rPr>
              <a:t>Tıbbi Atıkların Sınıflandırılması</a:t>
            </a:r>
            <a:endParaRPr lang="tr-TR" sz="1200" b="1" dirty="0">
              <a:solidFill>
                <a:schemeClr val="bg2">
                  <a:lumMod val="10000"/>
                </a:schemeClr>
              </a:solidFill>
              <a:latin typeface="Times New Roman" pitchFamily="18" charset="0"/>
              <a:cs typeface="Times New Roman" pitchFamily="18" charset="0"/>
            </a:endParaRPr>
          </a:p>
        </p:txBody>
      </p:sp>
      <p:sp>
        <p:nvSpPr>
          <p:cNvPr id="8" name="Yuvarlatılmış Dikdörtgen 7"/>
          <p:cNvSpPr/>
          <p:nvPr/>
        </p:nvSpPr>
        <p:spPr>
          <a:xfrm>
            <a:off x="539552" y="3240232"/>
            <a:ext cx="1440160" cy="3516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200" b="1" dirty="0" smtClean="0">
                <a:solidFill>
                  <a:schemeClr val="bg2">
                    <a:lumMod val="10000"/>
                  </a:schemeClr>
                </a:solidFill>
                <a:latin typeface="Times New Roman" pitchFamily="18" charset="0"/>
                <a:cs typeface="Times New Roman" pitchFamily="18" charset="0"/>
              </a:rPr>
              <a:t>Tıbbi Atık Geçici Depolama Alanı</a:t>
            </a:r>
            <a:endParaRPr lang="tr-TR" sz="1200" b="1" dirty="0">
              <a:solidFill>
                <a:schemeClr val="bg2">
                  <a:lumMod val="10000"/>
                </a:schemeClr>
              </a:solidFill>
              <a:latin typeface="Times New Roman" pitchFamily="18" charset="0"/>
              <a:cs typeface="Times New Roman" pitchFamily="18" charset="0"/>
            </a:endParaRPr>
          </a:p>
        </p:txBody>
      </p:sp>
      <p:sp>
        <p:nvSpPr>
          <p:cNvPr id="9" name="Yuvarlatılmış Dikdörtgen 8"/>
          <p:cNvSpPr/>
          <p:nvPr/>
        </p:nvSpPr>
        <p:spPr>
          <a:xfrm>
            <a:off x="2369254" y="2417739"/>
            <a:ext cx="1440160" cy="3516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200" b="1" dirty="0" smtClean="0">
                <a:solidFill>
                  <a:schemeClr val="bg2">
                    <a:lumMod val="10000"/>
                  </a:schemeClr>
                </a:solidFill>
                <a:latin typeface="Times New Roman" pitchFamily="18" charset="0"/>
                <a:cs typeface="Times New Roman" pitchFamily="18" charset="0"/>
              </a:rPr>
              <a:t>Tıbbi Atıkların Sınıflandırılması</a:t>
            </a:r>
            <a:endParaRPr lang="tr-TR" sz="1200" b="1" dirty="0">
              <a:solidFill>
                <a:schemeClr val="bg2">
                  <a:lumMod val="10000"/>
                </a:schemeClr>
              </a:solidFill>
              <a:latin typeface="Times New Roman" pitchFamily="18" charset="0"/>
              <a:cs typeface="Times New Roman" pitchFamily="18" charset="0"/>
            </a:endParaRPr>
          </a:p>
        </p:txBody>
      </p:sp>
      <p:sp>
        <p:nvSpPr>
          <p:cNvPr id="10" name="Yuvarlatılmış Dikdörtgen 9"/>
          <p:cNvSpPr/>
          <p:nvPr/>
        </p:nvSpPr>
        <p:spPr>
          <a:xfrm>
            <a:off x="2334661" y="1853208"/>
            <a:ext cx="1440160" cy="3516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200" b="1" dirty="0" smtClean="0">
                <a:solidFill>
                  <a:schemeClr val="bg2">
                    <a:lumMod val="10000"/>
                  </a:schemeClr>
                </a:solidFill>
                <a:latin typeface="Times New Roman" pitchFamily="18" charset="0"/>
                <a:cs typeface="Times New Roman" pitchFamily="18" charset="0"/>
              </a:rPr>
              <a:t>Tıbbi Atık Yönetim Planı</a:t>
            </a:r>
            <a:endParaRPr lang="tr-TR" sz="1200" b="1" dirty="0">
              <a:solidFill>
                <a:schemeClr val="bg2">
                  <a:lumMod val="10000"/>
                </a:schemeClr>
              </a:solidFill>
              <a:latin typeface="Times New Roman" pitchFamily="18" charset="0"/>
              <a:cs typeface="Times New Roman" pitchFamily="18" charset="0"/>
            </a:endParaRPr>
          </a:p>
        </p:txBody>
      </p:sp>
      <p:cxnSp>
        <p:nvCxnSpPr>
          <p:cNvPr id="5" name="Düz Ok Bağlayıcısı 4"/>
          <p:cNvCxnSpPr>
            <a:stCxn id="2" idx="3"/>
          </p:cNvCxnSpPr>
          <p:nvPr/>
        </p:nvCxnSpPr>
        <p:spPr>
          <a:xfrm>
            <a:off x="1907704" y="2096852"/>
            <a:ext cx="3549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Yuvarlatılmış Dikdörtgen 12"/>
          <p:cNvSpPr/>
          <p:nvPr/>
        </p:nvSpPr>
        <p:spPr>
          <a:xfrm>
            <a:off x="2369254" y="2884748"/>
            <a:ext cx="1440160" cy="53131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200" b="1" dirty="0" smtClean="0">
                <a:solidFill>
                  <a:schemeClr val="bg2">
                    <a:lumMod val="10000"/>
                  </a:schemeClr>
                </a:solidFill>
                <a:latin typeface="Times New Roman" pitchFamily="18" charset="0"/>
                <a:cs typeface="Times New Roman" pitchFamily="18" charset="0"/>
              </a:rPr>
              <a:t>Personel:</a:t>
            </a:r>
          </a:p>
          <a:p>
            <a:pPr algn="ctr"/>
            <a:r>
              <a:rPr lang="tr-TR" sz="1200" b="1" dirty="0" smtClean="0">
                <a:solidFill>
                  <a:schemeClr val="bg2">
                    <a:lumMod val="10000"/>
                  </a:schemeClr>
                </a:solidFill>
                <a:latin typeface="Times New Roman" pitchFamily="18" charset="0"/>
                <a:cs typeface="Times New Roman" pitchFamily="18" charset="0"/>
              </a:rPr>
              <a:t>Eğitim</a:t>
            </a:r>
          </a:p>
          <a:p>
            <a:pPr algn="ctr"/>
            <a:r>
              <a:rPr lang="tr-TR" sz="1200" b="1" dirty="0" smtClean="0">
                <a:solidFill>
                  <a:schemeClr val="bg2">
                    <a:lumMod val="10000"/>
                  </a:schemeClr>
                </a:solidFill>
                <a:latin typeface="Times New Roman" pitchFamily="18" charset="0"/>
                <a:cs typeface="Times New Roman" pitchFamily="18" charset="0"/>
              </a:rPr>
              <a:t>Bağışıklama</a:t>
            </a:r>
            <a:endParaRPr lang="tr-TR" sz="1200" b="1" dirty="0">
              <a:solidFill>
                <a:schemeClr val="bg2">
                  <a:lumMod val="10000"/>
                </a:schemeClr>
              </a:solidFill>
              <a:latin typeface="Times New Roman" pitchFamily="18" charset="0"/>
              <a:cs typeface="Times New Roman" pitchFamily="18" charset="0"/>
            </a:endParaRPr>
          </a:p>
        </p:txBody>
      </p:sp>
      <p:cxnSp>
        <p:nvCxnSpPr>
          <p:cNvPr id="12" name="Düz Ok Bağlayıcısı 11"/>
          <p:cNvCxnSpPr>
            <a:stCxn id="2" idx="3"/>
          </p:cNvCxnSpPr>
          <p:nvPr/>
        </p:nvCxnSpPr>
        <p:spPr>
          <a:xfrm>
            <a:off x="1907704" y="2096852"/>
            <a:ext cx="432048" cy="3208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Düz Ok Bağlayıcısı 15"/>
          <p:cNvCxnSpPr/>
          <p:nvPr/>
        </p:nvCxnSpPr>
        <p:spPr>
          <a:xfrm>
            <a:off x="1836962" y="2204864"/>
            <a:ext cx="533558" cy="679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Düz Ok Bağlayıcısı 20"/>
          <p:cNvCxnSpPr>
            <a:stCxn id="2" idx="2"/>
          </p:cNvCxnSpPr>
          <p:nvPr/>
        </p:nvCxnSpPr>
        <p:spPr>
          <a:xfrm>
            <a:off x="1187624" y="2204864"/>
            <a:ext cx="0" cy="3282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Düz Ok Bağlayıcısı 22"/>
          <p:cNvCxnSpPr>
            <a:stCxn id="7" idx="2"/>
          </p:cNvCxnSpPr>
          <p:nvPr/>
        </p:nvCxnSpPr>
        <p:spPr>
          <a:xfrm>
            <a:off x="1187624" y="2930922"/>
            <a:ext cx="8802" cy="3295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Yuvarlatılmış Dikdörtgen 25"/>
          <p:cNvSpPr/>
          <p:nvPr/>
        </p:nvSpPr>
        <p:spPr>
          <a:xfrm>
            <a:off x="2411760" y="3487501"/>
            <a:ext cx="1440160" cy="3516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200" b="1" dirty="0" smtClean="0">
                <a:solidFill>
                  <a:schemeClr val="bg2">
                    <a:lumMod val="10000"/>
                  </a:schemeClr>
                </a:solidFill>
                <a:latin typeface="Times New Roman" pitchFamily="18" charset="0"/>
                <a:cs typeface="Times New Roman" pitchFamily="18" charset="0"/>
              </a:rPr>
              <a:t>Online Atık Beyanı</a:t>
            </a:r>
            <a:endParaRPr lang="tr-TR" sz="1200" b="1" dirty="0">
              <a:solidFill>
                <a:schemeClr val="bg2">
                  <a:lumMod val="10000"/>
                </a:schemeClr>
              </a:solidFill>
              <a:latin typeface="Times New Roman" pitchFamily="18" charset="0"/>
              <a:cs typeface="Times New Roman" pitchFamily="18" charset="0"/>
            </a:endParaRPr>
          </a:p>
        </p:txBody>
      </p:sp>
      <p:cxnSp>
        <p:nvCxnSpPr>
          <p:cNvPr id="25" name="Düz Ok Bağlayıcısı 24"/>
          <p:cNvCxnSpPr/>
          <p:nvPr/>
        </p:nvCxnSpPr>
        <p:spPr>
          <a:xfrm>
            <a:off x="1836962" y="2257295"/>
            <a:ext cx="574798" cy="13877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Yuvarlatılmış Dikdörtgen 31"/>
          <p:cNvSpPr/>
          <p:nvPr/>
        </p:nvSpPr>
        <p:spPr>
          <a:xfrm>
            <a:off x="539552" y="4077072"/>
            <a:ext cx="1440160" cy="3516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200" b="1" dirty="0" smtClean="0">
                <a:solidFill>
                  <a:schemeClr val="bg2">
                    <a:lumMod val="10000"/>
                  </a:schemeClr>
                </a:solidFill>
                <a:latin typeface="Times New Roman" pitchFamily="18" charset="0"/>
                <a:cs typeface="Times New Roman" pitchFamily="18" charset="0"/>
              </a:rPr>
              <a:t>Taşıma Aracı</a:t>
            </a:r>
            <a:endParaRPr lang="tr-TR" sz="1200" b="1" dirty="0">
              <a:solidFill>
                <a:schemeClr val="bg2">
                  <a:lumMod val="10000"/>
                </a:schemeClr>
              </a:solidFill>
              <a:latin typeface="Times New Roman" pitchFamily="18" charset="0"/>
              <a:cs typeface="Times New Roman" pitchFamily="18" charset="0"/>
            </a:endParaRPr>
          </a:p>
        </p:txBody>
      </p:sp>
      <p:cxnSp>
        <p:nvCxnSpPr>
          <p:cNvPr id="31" name="Düz Ok Bağlayıcısı 30"/>
          <p:cNvCxnSpPr>
            <a:stCxn id="8" idx="2"/>
            <a:endCxn id="32" idx="0"/>
          </p:cNvCxnSpPr>
          <p:nvPr/>
        </p:nvCxnSpPr>
        <p:spPr>
          <a:xfrm>
            <a:off x="1259632" y="3591888"/>
            <a:ext cx="0" cy="485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Yuvarlatılmış Dikdörtgen 34"/>
          <p:cNvSpPr/>
          <p:nvPr/>
        </p:nvSpPr>
        <p:spPr>
          <a:xfrm>
            <a:off x="490602" y="4941168"/>
            <a:ext cx="1440160" cy="3516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200" b="1" dirty="0" smtClean="0">
                <a:solidFill>
                  <a:schemeClr val="bg2">
                    <a:lumMod val="10000"/>
                  </a:schemeClr>
                </a:solidFill>
                <a:latin typeface="Times New Roman" pitchFamily="18" charset="0"/>
                <a:cs typeface="Times New Roman" pitchFamily="18" charset="0"/>
              </a:rPr>
              <a:t>Sterilizasyon tesisi</a:t>
            </a:r>
            <a:endParaRPr lang="tr-TR" sz="1200" b="1" dirty="0">
              <a:solidFill>
                <a:schemeClr val="bg2">
                  <a:lumMod val="10000"/>
                </a:schemeClr>
              </a:solidFill>
              <a:latin typeface="Times New Roman" pitchFamily="18" charset="0"/>
              <a:cs typeface="Times New Roman" pitchFamily="18" charset="0"/>
            </a:endParaRPr>
          </a:p>
        </p:txBody>
      </p:sp>
      <p:sp>
        <p:nvSpPr>
          <p:cNvPr id="36" name="Yuvarlatılmış Dikdörtgen 35"/>
          <p:cNvSpPr/>
          <p:nvPr/>
        </p:nvSpPr>
        <p:spPr>
          <a:xfrm>
            <a:off x="2262652" y="4941168"/>
            <a:ext cx="1440160" cy="3516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200" b="1" dirty="0" smtClean="0">
                <a:solidFill>
                  <a:schemeClr val="bg2">
                    <a:lumMod val="10000"/>
                  </a:schemeClr>
                </a:solidFill>
                <a:latin typeface="Times New Roman" pitchFamily="18" charset="0"/>
                <a:cs typeface="Times New Roman" pitchFamily="18" charset="0"/>
              </a:rPr>
              <a:t>Yakma Tesisi</a:t>
            </a:r>
            <a:endParaRPr lang="tr-TR" sz="1200" b="1" dirty="0">
              <a:solidFill>
                <a:schemeClr val="bg2">
                  <a:lumMod val="10000"/>
                </a:schemeClr>
              </a:solidFill>
              <a:latin typeface="Times New Roman" pitchFamily="18" charset="0"/>
              <a:cs typeface="Times New Roman" pitchFamily="18" charset="0"/>
            </a:endParaRPr>
          </a:p>
        </p:txBody>
      </p:sp>
      <p:cxnSp>
        <p:nvCxnSpPr>
          <p:cNvPr id="38" name="Düz Ok Bağlayıcısı 37"/>
          <p:cNvCxnSpPr/>
          <p:nvPr/>
        </p:nvCxnSpPr>
        <p:spPr>
          <a:xfrm>
            <a:off x="1115616" y="4428728"/>
            <a:ext cx="0" cy="5124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Düz Ok Bağlayıcısı 39"/>
          <p:cNvCxnSpPr/>
          <p:nvPr/>
        </p:nvCxnSpPr>
        <p:spPr>
          <a:xfrm>
            <a:off x="1930762" y="4428728"/>
            <a:ext cx="841038" cy="5124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Yuvarlatılmış Dikdörtgen 42"/>
          <p:cNvSpPr/>
          <p:nvPr/>
        </p:nvSpPr>
        <p:spPr>
          <a:xfrm>
            <a:off x="179512" y="5656901"/>
            <a:ext cx="1584176" cy="4363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200" b="1" dirty="0" smtClean="0">
                <a:solidFill>
                  <a:schemeClr val="bg2">
                    <a:lumMod val="10000"/>
                  </a:schemeClr>
                </a:solidFill>
                <a:latin typeface="Times New Roman" pitchFamily="18" charset="0"/>
                <a:cs typeface="Times New Roman" pitchFamily="18" charset="0"/>
              </a:rPr>
              <a:t>Personel Eğitimi/Bağışıklama</a:t>
            </a:r>
            <a:endParaRPr lang="tr-TR" sz="1200" b="1" dirty="0">
              <a:solidFill>
                <a:schemeClr val="bg2">
                  <a:lumMod val="10000"/>
                </a:schemeClr>
              </a:solidFill>
              <a:latin typeface="Times New Roman" pitchFamily="18" charset="0"/>
              <a:cs typeface="Times New Roman" pitchFamily="18" charset="0"/>
            </a:endParaRPr>
          </a:p>
        </p:txBody>
      </p:sp>
      <p:sp>
        <p:nvSpPr>
          <p:cNvPr id="44" name="Yuvarlatılmış Dikdörtgen 43"/>
          <p:cNvSpPr/>
          <p:nvPr/>
        </p:nvSpPr>
        <p:spPr>
          <a:xfrm>
            <a:off x="1849764" y="5656900"/>
            <a:ext cx="1440160" cy="4363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200" b="1" dirty="0" smtClean="0">
                <a:solidFill>
                  <a:schemeClr val="bg2">
                    <a:lumMod val="10000"/>
                  </a:schemeClr>
                </a:solidFill>
                <a:latin typeface="Times New Roman" pitchFamily="18" charset="0"/>
                <a:cs typeface="Times New Roman" pitchFamily="18" charset="0"/>
              </a:rPr>
              <a:t>Online Kütle Denge Bildirimi </a:t>
            </a:r>
            <a:endParaRPr lang="tr-TR" sz="1200" b="1" dirty="0">
              <a:solidFill>
                <a:schemeClr val="bg2">
                  <a:lumMod val="10000"/>
                </a:schemeClr>
              </a:solidFill>
              <a:latin typeface="Times New Roman" pitchFamily="18" charset="0"/>
              <a:cs typeface="Times New Roman" pitchFamily="18" charset="0"/>
            </a:endParaRPr>
          </a:p>
        </p:txBody>
      </p:sp>
      <p:sp>
        <p:nvSpPr>
          <p:cNvPr id="45" name="Yuvarlatılmış Dikdörtgen 44"/>
          <p:cNvSpPr/>
          <p:nvPr/>
        </p:nvSpPr>
        <p:spPr>
          <a:xfrm>
            <a:off x="3419872" y="5656900"/>
            <a:ext cx="1440160" cy="4363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200" b="1" dirty="0" smtClean="0">
                <a:solidFill>
                  <a:schemeClr val="bg2">
                    <a:lumMod val="10000"/>
                  </a:schemeClr>
                </a:solidFill>
                <a:latin typeface="Times New Roman" pitchFamily="18" charset="0"/>
                <a:cs typeface="Times New Roman" pitchFamily="18" charset="0"/>
              </a:rPr>
              <a:t>Raporlama</a:t>
            </a:r>
            <a:endParaRPr lang="tr-TR" sz="1200" b="1" dirty="0">
              <a:solidFill>
                <a:schemeClr val="bg2">
                  <a:lumMod val="10000"/>
                </a:schemeClr>
              </a:solidFill>
              <a:latin typeface="Times New Roman" pitchFamily="18" charset="0"/>
              <a:cs typeface="Times New Roman" pitchFamily="18" charset="0"/>
            </a:endParaRPr>
          </a:p>
        </p:txBody>
      </p:sp>
      <p:cxnSp>
        <p:nvCxnSpPr>
          <p:cNvPr id="47" name="Dirsek Bağlayıcısı 46"/>
          <p:cNvCxnSpPr>
            <a:stCxn id="35" idx="2"/>
          </p:cNvCxnSpPr>
          <p:nvPr/>
        </p:nvCxnSpPr>
        <p:spPr>
          <a:xfrm rot="16200000" flipH="1">
            <a:off x="1778059" y="4725447"/>
            <a:ext cx="224408" cy="135916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52" name="Yuvarlatılmış Dikdörtgen 51"/>
          <p:cNvSpPr/>
          <p:nvPr/>
        </p:nvSpPr>
        <p:spPr>
          <a:xfrm>
            <a:off x="298865" y="6349699"/>
            <a:ext cx="1440160" cy="3516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200" b="1" dirty="0" smtClean="0">
                <a:solidFill>
                  <a:schemeClr val="bg2">
                    <a:lumMod val="10000"/>
                  </a:schemeClr>
                </a:solidFill>
                <a:latin typeface="Times New Roman" pitchFamily="18" charset="0"/>
                <a:cs typeface="Times New Roman" pitchFamily="18" charset="0"/>
              </a:rPr>
              <a:t>Patolojik Atıklar</a:t>
            </a:r>
            <a:endParaRPr lang="tr-TR" sz="1200" b="1" dirty="0">
              <a:solidFill>
                <a:schemeClr val="bg2">
                  <a:lumMod val="10000"/>
                </a:schemeClr>
              </a:solidFill>
              <a:latin typeface="Times New Roman" pitchFamily="18" charset="0"/>
              <a:cs typeface="Times New Roman" pitchFamily="18" charset="0"/>
            </a:endParaRPr>
          </a:p>
        </p:txBody>
      </p:sp>
      <p:cxnSp>
        <p:nvCxnSpPr>
          <p:cNvPr id="54" name="Dirsek Bağlayıcısı 53"/>
          <p:cNvCxnSpPr>
            <a:stCxn id="35" idx="1"/>
          </p:cNvCxnSpPr>
          <p:nvPr/>
        </p:nvCxnSpPr>
        <p:spPr>
          <a:xfrm rot="10800000" flipV="1">
            <a:off x="107504" y="5116996"/>
            <a:ext cx="383099" cy="145241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59" name="Düz Ok Bağlayıcısı 58"/>
          <p:cNvCxnSpPr/>
          <p:nvPr/>
        </p:nvCxnSpPr>
        <p:spPr>
          <a:xfrm flipV="1">
            <a:off x="86588" y="6569405"/>
            <a:ext cx="19136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8" name="Düz Bağlayıcı 1027"/>
          <p:cNvCxnSpPr>
            <a:stCxn id="52" idx="3"/>
          </p:cNvCxnSpPr>
          <p:nvPr/>
        </p:nvCxnSpPr>
        <p:spPr>
          <a:xfrm>
            <a:off x="1739025" y="6525527"/>
            <a:ext cx="36970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1" name="Düz Bağlayıcı 1030"/>
          <p:cNvCxnSpPr/>
          <p:nvPr/>
        </p:nvCxnSpPr>
        <p:spPr>
          <a:xfrm flipV="1">
            <a:off x="5436096" y="5116996"/>
            <a:ext cx="0" cy="1408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5" name="Düz Ok Bağlayıcısı 1034"/>
          <p:cNvCxnSpPr>
            <a:endCxn id="36" idx="3"/>
          </p:cNvCxnSpPr>
          <p:nvPr/>
        </p:nvCxnSpPr>
        <p:spPr>
          <a:xfrm flipH="1">
            <a:off x="3702812" y="5116996"/>
            <a:ext cx="173328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36" name="Metin kutusu 1035"/>
          <p:cNvSpPr txBox="1"/>
          <p:nvPr/>
        </p:nvSpPr>
        <p:spPr>
          <a:xfrm>
            <a:off x="2239769" y="418506"/>
            <a:ext cx="4801478" cy="646331"/>
          </a:xfrm>
          <a:prstGeom prst="rect">
            <a:avLst/>
          </a:prstGeom>
          <a:noFill/>
        </p:spPr>
        <p:txBody>
          <a:bodyPr wrap="square" rtlCol="0">
            <a:spAutoFit/>
          </a:bodyPr>
          <a:lstStyle/>
          <a:p>
            <a:r>
              <a:rPr lang="tr-TR" sz="3600" dirty="0" smtClean="0">
                <a:latin typeface="Times New Roman" pitchFamily="18" charset="0"/>
                <a:cs typeface="Times New Roman" pitchFamily="18" charset="0"/>
              </a:rPr>
              <a:t>İş Akım Diyagramı</a:t>
            </a:r>
            <a:endParaRPr lang="tr-TR" sz="3600" dirty="0">
              <a:latin typeface="Times New Roman" pitchFamily="18" charset="0"/>
              <a:cs typeface="Times New Roman" pitchFamily="18" charset="0"/>
            </a:endParaRPr>
          </a:p>
        </p:txBody>
      </p:sp>
      <p:cxnSp>
        <p:nvCxnSpPr>
          <p:cNvPr id="1038" name="Düz Bağlayıcı 1037"/>
          <p:cNvCxnSpPr/>
          <p:nvPr/>
        </p:nvCxnSpPr>
        <p:spPr>
          <a:xfrm>
            <a:off x="2473768" y="5517232"/>
            <a:ext cx="1231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1" name="Düz Bağlayıcı 1040"/>
          <p:cNvCxnSpPr/>
          <p:nvPr/>
        </p:nvCxnSpPr>
        <p:spPr>
          <a:xfrm flipV="1">
            <a:off x="3702812" y="5292824"/>
            <a:ext cx="0" cy="2244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5" name="Düz Ok Bağlayıcısı 1044"/>
          <p:cNvCxnSpPr/>
          <p:nvPr/>
        </p:nvCxnSpPr>
        <p:spPr>
          <a:xfrm>
            <a:off x="3587560" y="5517232"/>
            <a:ext cx="0" cy="1396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7" name="Düz Ok Bağlayıcısı 1046"/>
          <p:cNvCxnSpPr/>
          <p:nvPr/>
        </p:nvCxnSpPr>
        <p:spPr>
          <a:xfrm>
            <a:off x="2843808" y="5517232"/>
            <a:ext cx="0" cy="1396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9" name="Düz Ok Bağlayıcısı 1048"/>
          <p:cNvCxnSpPr/>
          <p:nvPr/>
        </p:nvCxnSpPr>
        <p:spPr>
          <a:xfrm>
            <a:off x="1475656" y="5517232"/>
            <a:ext cx="0" cy="1396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2" name="Yuvarlatılmış Dikdörtgen 91"/>
          <p:cNvSpPr/>
          <p:nvPr/>
        </p:nvSpPr>
        <p:spPr>
          <a:xfrm>
            <a:off x="3054741" y="4149080"/>
            <a:ext cx="1440160" cy="3516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200" b="1" dirty="0" smtClean="0">
                <a:solidFill>
                  <a:schemeClr val="bg2">
                    <a:lumMod val="10000"/>
                  </a:schemeClr>
                </a:solidFill>
                <a:latin typeface="Times New Roman" pitchFamily="18" charset="0"/>
                <a:cs typeface="Times New Roman" pitchFamily="18" charset="0"/>
              </a:rPr>
              <a:t>DENETİM</a:t>
            </a:r>
            <a:endParaRPr lang="tr-TR" sz="1200" b="1" dirty="0">
              <a:solidFill>
                <a:schemeClr val="bg2">
                  <a:lumMod val="10000"/>
                </a:schemeClr>
              </a:solidFill>
              <a:latin typeface="Times New Roman" pitchFamily="18" charset="0"/>
              <a:cs typeface="Times New Roman" pitchFamily="18" charset="0"/>
            </a:endParaRPr>
          </a:p>
        </p:txBody>
      </p:sp>
      <p:cxnSp>
        <p:nvCxnSpPr>
          <p:cNvPr id="1052" name="Düz Ok Bağlayıcısı 1051"/>
          <p:cNvCxnSpPr>
            <a:stCxn id="92" idx="1"/>
          </p:cNvCxnSpPr>
          <p:nvPr/>
        </p:nvCxnSpPr>
        <p:spPr>
          <a:xfrm flipH="1" flipV="1">
            <a:off x="2003177" y="4316359"/>
            <a:ext cx="1051564" cy="85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55" name="Düz Ok Bağlayıcısı 1054"/>
          <p:cNvCxnSpPr/>
          <p:nvPr/>
        </p:nvCxnSpPr>
        <p:spPr>
          <a:xfrm>
            <a:off x="3289924" y="4500736"/>
            <a:ext cx="0" cy="4404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59" name="Düz Ok Bağlayıcısı 1058"/>
          <p:cNvCxnSpPr>
            <a:stCxn id="92" idx="1"/>
          </p:cNvCxnSpPr>
          <p:nvPr/>
        </p:nvCxnSpPr>
        <p:spPr>
          <a:xfrm flipH="1" flipV="1">
            <a:off x="1619672" y="3591888"/>
            <a:ext cx="1435069" cy="733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571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1656184"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2843808" y="508320"/>
            <a:ext cx="5177892" cy="646331"/>
          </a:xfrm>
          <a:prstGeom prst="rect">
            <a:avLst/>
          </a:prstGeom>
          <a:noFill/>
        </p:spPr>
        <p:txBody>
          <a:bodyPr wrap="none" rtlCol="0">
            <a:spAutoFit/>
          </a:bodyPr>
          <a:lstStyle/>
          <a:p>
            <a:r>
              <a:rPr lang="tr-TR" sz="3600" dirty="0" smtClean="0">
                <a:latin typeface="Times New Roman" pitchFamily="18" charset="0"/>
                <a:cs typeface="Times New Roman" pitchFamily="18" charset="0"/>
              </a:rPr>
              <a:t>EK 1 Tıbbi Atık Üreticileri</a:t>
            </a:r>
            <a:endParaRPr lang="tr-TR" sz="3600" dirty="0">
              <a:latin typeface="Times New Roman" pitchFamily="18" charset="0"/>
              <a:cs typeface="Times New Roman" pitchFamily="18" charset="0"/>
            </a:endParaRPr>
          </a:p>
        </p:txBody>
      </p:sp>
      <p:sp>
        <p:nvSpPr>
          <p:cNvPr id="3" name="Yuvarlatılmış Dikdörtgen 2"/>
          <p:cNvSpPr/>
          <p:nvPr/>
        </p:nvSpPr>
        <p:spPr>
          <a:xfrm>
            <a:off x="591582" y="1484784"/>
            <a:ext cx="2772308" cy="142998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tr-TR" dirty="0"/>
          </a:p>
          <a:p>
            <a:endParaRPr lang="tr-TR" dirty="0"/>
          </a:p>
          <a:p>
            <a:endParaRPr lang="tr-TR" dirty="0" smtClean="0"/>
          </a:p>
          <a:p>
            <a:endParaRPr lang="tr-TR" dirty="0"/>
          </a:p>
          <a:p>
            <a:endParaRPr lang="tr-TR" dirty="0" smtClean="0"/>
          </a:p>
          <a:p>
            <a:endParaRPr lang="tr-TR" sz="1400" dirty="0" smtClean="0">
              <a:solidFill>
                <a:schemeClr val="bg2">
                  <a:lumMod val="25000"/>
                </a:schemeClr>
              </a:solidFill>
              <a:latin typeface="Times New Roman" pitchFamily="18" charset="0"/>
              <a:cs typeface="Times New Roman" pitchFamily="18" charset="0"/>
            </a:endParaRPr>
          </a:p>
          <a:p>
            <a:endParaRPr lang="tr-TR" sz="1400" dirty="0">
              <a:solidFill>
                <a:schemeClr val="bg2">
                  <a:lumMod val="25000"/>
                </a:schemeClr>
              </a:solidFill>
              <a:latin typeface="Times New Roman" pitchFamily="18" charset="0"/>
              <a:cs typeface="Times New Roman" pitchFamily="18" charset="0"/>
            </a:endParaRPr>
          </a:p>
          <a:p>
            <a:endParaRPr lang="tr-TR" sz="1400" dirty="0" smtClean="0">
              <a:solidFill>
                <a:schemeClr val="bg2">
                  <a:lumMod val="25000"/>
                </a:schemeClr>
              </a:solidFill>
              <a:latin typeface="Times New Roman" pitchFamily="18" charset="0"/>
              <a:cs typeface="Times New Roman" pitchFamily="18" charset="0"/>
            </a:endParaRPr>
          </a:p>
          <a:p>
            <a:endParaRPr lang="tr-TR" sz="1400" dirty="0">
              <a:solidFill>
                <a:schemeClr val="bg2">
                  <a:lumMod val="25000"/>
                </a:schemeClr>
              </a:solidFill>
              <a:latin typeface="Times New Roman" pitchFamily="18" charset="0"/>
              <a:cs typeface="Times New Roman" pitchFamily="18" charset="0"/>
            </a:endParaRPr>
          </a:p>
          <a:p>
            <a:endParaRPr lang="tr-TR" sz="1400" dirty="0" smtClean="0">
              <a:solidFill>
                <a:schemeClr val="bg2">
                  <a:lumMod val="25000"/>
                </a:schemeClr>
              </a:solidFill>
              <a:latin typeface="Times New Roman" pitchFamily="18" charset="0"/>
              <a:cs typeface="Times New Roman" pitchFamily="18" charset="0"/>
            </a:endParaRPr>
          </a:p>
          <a:p>
            <a:endParaRPr lang="tr-TR" sz="1400" dirty="0">
              <a:solidFill>
                <a:schemeClr val="bg2">
                  <a:lumMod val="25000"/>
                </a:schemeClr>
              </a:solidFill>
              <a:latin typeface="Times New Roman" pitchFamily="18" charset="0"/>
              <a:cs typeface="Times New Roman" pitchFamily="18" charset="0"/>
            </a:endParaRPr>
          </a:p>
          <a:p>
            <a:pPr marL="285750" indent="-285750">
              <a:buFont typeface="Arial" pitchFamily="34" charset="0"/>
              <a:buChar char="•"/>
            </a:pPr>
            <a:endParaRPr lang="tr-TR" sz="1400" dirty="0" smtClean="0">
              <a:solidFill>
                <a:schemeClr val="tx1">
                  <a:lumMod val="95000"/>
                  <a:lumOff val="5000"/>
                </a:schemeClr>
              </a:solidFill>
              <a:latin typeface="Times New Roman" pitchFamily="18" charset="0"/>
              <a:cs typeface="Times New Roman" pitchFamily="18" charset="0"/>
            </a:endParaRPr>
          </a:p>
          <a:p>
            <a:pPr marL="285750" indent="-285750">
              <a:buFont typeface="Arial" pitchFamily="34" charset="0"/>
              <a:buChar char="•"/>
            </a:pPr>
            <a:r>
              <a:rPr lang="tr-TR" sz="1200" dirty="0" smtClean="0">
                <a:solidFill>
                  <a:schemeClr val="tx1">
                    <a:lumMod val="95000"/>
                    <a:lumOff val="5000"/>
                  </a:schemeClr>
                </a:solidFill>
                <a:latin typeface="Times New Roman" pitchFamily="18" charset="0"/>
                <a:cs typeface="Times New Roman" pitchFamily="18" charset="0"/>
              </a:rPr>
              <a:t>Üniversite </a:t>
            </a:r>
            <a:r>
              <a:rPr lang="tr-TR" sz="1200" dirty="0">
                <a:solidFill>
                  <a:schemeClr val="tx1">
                    <a:lumMod val="95000"/>
                    <a:lumOff val="5000"/>
                  </a:schemeClr>
                </a:solidFill>
                <a:latin typeface="Times New Roman" pitchFamily="18" charset="0"/>
                <a:cs typeface="Times New Roman" pitchFamily="18" charset="0"/>
              </a:rPr>
              <a:t>hastaneleri ve </a:t>
            </a:r>
            <a:r>
              <a:rPr lang="tr-TR" sz="1200" dirty="0" smtClean="0">
                <a:solidFill>
                  <a:schemeClr val="tx1">
                    <a:lumMod val="95000"/>
                    <a:lumOff val="5000"/>
                  </a:schemeClr>
                </a:solidFill>
                <a:latin typeface="Times New Roman" pitchFamily="18" charset="0"/>
                <a:cs typeface="Times New Roman" pitchFamily="18" charset="0"/>
              </a:rPr>
              <a:t>klinikleri</a:t>
            </a:r>
          </a:p>
          <a:p>
            <a:pPr marL="285750" indent="-285750">
              <a:buFont typeface="Arial" pitchFamily="34" charset="0"/>
              <a:buChar char="•"/>
            </a:pPr>
            <a:r>
              <a:rPr lang="tr-TR" sz="1200" dirty="0">
                <a:solidFill>
                  <a:schemeClr val="tx1">
                    <a:lumMod val="95000"/>
                    <a:lumOff val="5000"/>
                  </a:schemeClr>
                </a:solidFill>
                <a:latin typeface="Times New Roman" pitchFamily="18" charset="0"/>
                <a:cs typeface="Times New Roman" pitchFamily="18" charset="0"/>
              </a:rPr>
              <a:t>Genel maksatlı hastaneler ve klinikleri </a:t>
            </a:r>
          </a:p>
          <a:p>
            <a:pPr marL="285750" indent="-285750">
              <a:buFont typeface="Arial" pitchFamily="34" charset="0"/>
              <a:buChar char="•"/>
            </a:pPr>
            <a:r>
              <a:rPr lang="tr-TR" sz="1200" dirty="0">
                <a:solidFill>
                  <a:schemeClr val="tx1">
                    <a:lumMod val="95000"/>
                    <a:lumOff val="5000"/>
                  </a:schemeClr>
                </a:solidFill>
                <a:latin typeface="Times New Roman" pitchFamily="18" charset="0"/>
                <a:cs typeface="Times New Roman" pitchFamily="18" charset="0"/>
              </a:rPr>
              <a:t>Doğum hastaneleri ve klinikleri </a:t>
            </a:r>
          </a:p>
          <a:p>
            <a:pPr marL="285750" indent="-285750">
              <a:buFont typeface="Arial" pitchFamily="34" charset="0"/>
              <a:buChar char="•"/>
            </a:pPr>
            <a:r>
              <a:rPr lang="tr-TR" sz="1200" dirty="0" smtClean="0">
                <a:solidFill>
                  <a:schemeClr val="tx1">
                    <a:lumMod val="95000"/>
                    <a:lumOff val="5000"/>
                  </a:schemeClr>
                </a:solidFill>
                <a:latin typeface="Times New Roman" pitchFamily="18" charset="0"/>
                <a:cs typeface="Times New Roman" pitchFamily="18" charset="0"/>
              </a:rPr>
              <a:t>Askeri </a:t>
            </a:r>
            <a:r>
              <a:rPr lang="tr-TR" sz="1200" dirty="0">
                <a:solidFill>
                  <a:schemeClr val="tx1">
                    <a:lumMod val="95000"/>
                    <a:lumOff val="5000"/>
                  </a:schemeClr>
                </a:solidFill>
                <a:latin typeface="Times New Roman" pitchFamily="18" charset="0"/>
                <a:cs typeface="Times New Roman" pitchFamily="18" charset="0"/>
              </a:rPr>
              <a:t>hastaneler ve klinikleri </a:t>
            </a:r>
          </a:p>
          <a:p>
            <a:endParaRPr lang="tr-TR" sz="1400" dirty="0">
              <a:solidFill>
                <a:schemeClr val="bg2">
                  <a:lumMod val="25000"/>
                </a:schemeClr>
              </a:solidFill>
              <a:latin typeface="Times New Roman" pitchFamily="18" charset="0"/>
              <a:cs typeface="Times New Roman" pitchFamily="18" charset="0"/>
            </a:endParaRPr>
          </a:p>
          <a:p>
            <a:r>
              <a:rPr lang="tr-TR" dirty="0" smtClean="0">
                <a:solidFill>
                  <a:schemeClr val="bg2">
                    <a:lumMod val="25000"/>
                  </a:schemeClr>
                </a:solidFill>
              </a:rPr>
              <a:t> </a:t>
            </a:r>
          </a:p>
          <a:p>
            <a:endParaRPr lang="tr-TR" dirty="0">
              <a:solidFill>
                <a:schemeClr val="bg2">
                  <a:lumMod val="25000"/>
                </a:schemeClr>
              </a:solidFill>
            </a:endParaRPr>
          </a:p>
          <a:p>
            <a:endParaRPr lang="tr-TR" dirty="0">
              <a:solidFill>
                <a:schemeClr val="bg2">
                  <a:lumMod val="25000"/>
                </a:schemeClr>
              </a:solidFill>
            </a:endParaRPr>
          </a:p>
          <a:p>
            <a:endParaRPr lang="tr-TR" dirty="0"/>
          </a:p>
          <a:p>
            <a:endParaRPr lang="tr-TR" dirty="0" smtClean="0"/>
          </a:p>
          <a:p>
            <a:endParaRPr lang="tr-TR" dirty="0" smtClean="0"/>
          </a:p>
          <a:p>
            <a:endParaRPr lang="tr-TR" dirty="0"/>
          </a:p>
          <a:p>
            <a:endParaRPr lang="tr-TR" dirty="0"/>
          </a:p>
          <a:p>
            <a:endParaRPr lang="tr-TR" dirty="0"/>
          </a:p>
          <a:p>
            <a:r>
              <a:rPr lang="tr-TR" dirty="0"/>
              <a:t>Genel maksatlı hastaneler ve klinikleri </a:t>
            </a:r>
          </a:p>
          <a:p>
            <a:pPr algn="ctr"/>
            <a:endParaRPr lang="tr-TR" dirty="0">
              <a:solidFill>
                <a:schemeClr val="accent2">
                  <a:lumMod val="75000"/>
                </a:schemeClr>
              </a:solidFill>
            </a:endParaRPr>
          </a:p>
        </p:txBody>
      </p:sp>
      <p:sp>
        <p:nvSpPr>
          <p:cNvPr id="5" name="Metin kutusu 4"/>
          <p:cNvSpPr txBox="1"/>
          <p:nvPr/>
        </p:nvSpPr>
        <p:spPr>
          <a:xfrm>
            <a:off x="405911" y="1098128"/>
            <a:ext cx="5314844" cy="307777"/>
          </a:xfrm>
          <a:prstGeom prst="rect">
            <a:avLst/>
          </a:prstGeom>
          <a:noFill/>
        </p:spPr>
        <p:txBody>
          <a:bodyPr wrap="square" rtlCol="0">
            <a:spAutoFit/>
          </a:bodyPr>
          <a:lstStyle/>
          <a:p>
            <a:r>
              <a:rPr lang="tr-TR" sz="1400" dirty="0" smtClean="0">
                <a:latin typeface="Times New Roman" pitchFamily="18" charset="0"/>
                <a:cs typeface="Times New Roman" pitchFamily="18" charset="0"/>
              </a:rPr>
              <a:t>Büyük miktarda Atık Oluşturan Sağlık Kuruluşları</a:t>
            </a:r>
            <a:endParaRPr lang="tr-TR" sz="1400" dirty="0">
              <a:latin typeface="Times New Roman" pitchFamily="18" charset="0"/>
              <a:cs typeface="Times New Roman" pitchFamily="18" charset="0"/>
            </a:endParaRPr>
          </a:p>
        </p:txBody>
      </p:sp>
      <p:sp>
        <p:nvSpPr>
          <p:cNvPr id="10" name="Metin kutusu 9"/>
          <p:cNvSpPr txBox="1"/>
          <p:nvPr/>
        </p:nvSpPr>
        <p:spPr>
          <a:xfrm>
            <a:off x="284533" y="2812206"/>
            <a:ext cx="5314844" cy="307777"/>
          </a:xfrm>
          <a:prstGeom prst="rect">
            <a:avLst/>
          </a:prstGeom>
          <a:noFill/>
        </p:spPr>
        <p:txBody>
          <a:bodyPr wrap="square" rtlCol="0">
            <a:spAutoFit/>
          </a:bodyPr>
          <a:lstStyle/>
          <a:p>
            <a:r>
              <a:rPr lang="tr-TR" sz="1400" dirty="0" smtClean="0">
                <a:latin typeface="Times New Roman" pitchFamily="18" charset="0"/>
                <a:cs typeface="Times New Roman" pitchFamily="18" charset="0"/>
              </a:rPr>
              <a:t>Orta miktarda Atık Oluşturan Sağlık Kuruluşları</a:t>
            </a:r>
            <a:endParaRPr lang="tr-TR" sz="1400" dirty="0">
              <a:latin typeface="Times New Roman" pitchFamily="18" charset="0"/>
              <a:cs typeface="Times New Roman" pitchFamily="18" charset="0"/>
            </a:endParaRPr>
          </a:p>
        </p:txBody>
      </p:sp>
      <p:sp>
        <p:nvSpPr>
          <p:cNvPr id="11" name="Yuvarlatılmış Dikdörtgen 10"/>
          <p:cNvSpPr/>
          <p:nvPr/>
        </p:nvSpPr>
        <p:spPr>
          <a:xfrm>
            <a:off x="625308" y="3105730"/>
            <a:ext cx="2772308" cy="177568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tr-TR" dirty="0" smtClean="0"/>
          </a:p>
          <a:p>
            <a:endParaRPr lang="tr-TR" dirty="0" smtClean="0"/>
          </a:p>
          <a:p>
            <a:endParaRPr lang="tr-TR" dirty="0"/>
          </a:p>
          <a:p>
            <a:endParaRPr lang="tr-TR" dirty="0" smtClean="0"/>
          </a:p>
          <a:p>
            <a:endParaRPr lang="tr-TR" dirty="0" smtClean="0"/>
          </a:p>
          <a:p>
            <a:endParaRPr lang="tr-TR" dirty="0"/>
          </a:p>
          <a:p>
            <a:endParaRPr lang="tr-TR" dirty="0" smtClean="0"/>
          </a:p>
          <a:p>
            <a:endParaRPr lang="tr-TR" dirty="0"/>
          </a:p>
          <a:p>
            <a:endParaRPr lang="tr-TR" dirty="0" smtClean="0"/>
          </a:p>
          <a:p>
            <a:endParaRPr lang="tr-TR" dirty="0"/>
          </a:p>
          <a:p>
            <a:endParaRPr lang="tr-TR" dirty="0"/>
          </a:p>
          <a:p>
            <a:endParaRPr lang="tr-TR" dirty="0" smtClean="0"/>
          </a:p>
          <a:p>
            <a:endParaRPr lang="tr-TR" sz="1400" dirty="0" smtClean="0">
              <a:solidFill>
                <a:schemeClr val="bg2">
                  <a:lumMod val="25000"/>
                </a:schemeClr>
              </a:solidFill>
              <a:latin typeface="Times New Roman" pitchFamily="18" charset="0"/>
              <a:cs typeface="Times New Roman" pitchFamily="18" charset="0"/>
            </a:endParaRPr>
          </a:p>
          <a:p>
            <a:endParaRPr lang="tr-TR" sz="1400" dirty="0">
              <a:solidFill>
                <a:schemeClr val="bg2">
                  <a:lumMod val="25000"/>
                </a:schemeClr>
              </a:solidFill>
              <a:latin typeface="Times New Roman" pitchFamily="18" charset="0"/>
              <a:cs typeface="Times New Roman" pitchFamily="18" charset="0"/>
            </a:endParaRPr>
          </a:p>
          <a:p>
            <a:endParaRPr lang="tr-TR" sz="1400" dirty="0" smtClean="0">
              <a:solidFill>
                <a:schemeClr val="bg2">
                  <a:lumMod val="25000"/>
                </a:schemeClr>
              </a:solidFill>
              <a:latin typeface="Times New Roman" pitchFamily="18" charset="0"/>
              <a:cs typeface="Times New Roman" pitchFamily="18" charset="0"/>
            </a:endParaRPr>
          </a:p>
          <a:p>
            <a:endParaRPr lang="tr-TR" sz="1400" dirty="0">
              <a:solidFill>
                <a:schemeClr val="bg2">
                  <a:lumMod val="25000"/>
                </a:schemeClr>
              </a:solidFill>
              <a:latin typeface="Times New Roman" pitchFamily="18" charset="0"/>
              <a:cs typeface="Times New Roman" pitchFamily="18" charset="0"/>
            </a:endParaRPr>
          </a:p>
          <a:p>
            <a:endParaRPr lang="tr-TR" sz="1400" dirty="0" smtClean="0">
              <a:solidFill>
                <a:schemeClr val="bg2">
                  <a:lumMod val="25000"/>
                </a:schemeClr>
              </a:solidFill>
              <a:latin typeface="Times New Roman" pitchFamily="18" charset="0"/>
              <a:cs typeface="Times New Roman" pitchFamily="18" charset="0"/>
            </a:endParaRPr>
          </a:p>
          <a:p>
            <a:endParaRPr lang="tr-TR" sz="1400" dirty="0">
              <a:solidFill>
                <a:schemeClr val="bg2">
                  <a:lumMod val="25000"/>
                </a:schemeClr>
              </a:solidFill>
              <a:latin typeface="Times New Roman" pitchFamily="18" charset="0"/>
              <a:cs typeface="Times New Roman" pitchFamily="18" charset="0"/>
            </a:endParaRPr>
          </a:p>
          <a:p>
            <a:pPr marL="285750" indent="-285750">
              <a:buFont typeface="Arial" pitchFamily="34" charset="0"/>
              <a:buChar char="•"/>
            </a:pPr>
            <a:endParaRPr lang="tr-TR" sz="1400" dirty="0" smtClean="0">
              <a:solidFill>
                <a:schemeClr val="tx1">
                  <a:lumMod val="95000"/>
                  <a:lumOff val="5000"/>
                </a:schemeClr>
              </a:solidFill>
              <a:latin typeface="Times New Roman" pitchFamily="18" charset="0"/>
              <a:cs typeface="Times New Roman" pitchFamily="18" charset="0"/>
            </a:endParaRPr>
          </a:p>
          <a:p>
            <a:pPr marL="285750" indent="-285750">
              <a:buFont typeface="Arial" pitchFamily="34" charset="0"/>
              <a:buChar char="•"/>
            </a:pPr>
            <a:r>
              <a:rPr lang="tr-TR" sz="1400" dirty="0" smtClean="0">
                <a:solidFill>
                  <a:schemeClr val="tx1">
                    <a:lumMod val="95000"/>
                    <a:lumOff val="5000"/>
                  </a:schemeClr>
                </a:solidFill>
                <a:latin typeface="Times New Roman" pitchFamily="18" charset="0"/>
                <a:cs typeface="Times New Roman" pitchFamily="18" charset="0"/>
              </a:rPr>
              <a:t> </a:t>
            </a:r>
            <a:endParaRPr lang="tr-TR" sz="1400" dirty="0">
              <a:solidFill>
                <a:schemeClr val="tx1">
                  <a:lumMod val="95000"/>
                  <a:lumOff val="5000"/>
                </a:schemeClr>
              </a:solidFill>
              <a:latin typeface="Times New Roman" pitchFamily="18" charset="0"/>
              <a:cs typeface="Times New Roman" pitchFamily="18" charset="0"/>
            </a:endParaRPr>
          </a:p>
          <a:p>
            <a:endParaRPr lang="tr-TR" sz="1400" dirty="0">
              <a:solidFill>
                <a:schemeClr val="bg2">
                  <a:lumMod val="25000"/>
                </a:schemeClr>
              </a:solidFill>
              <a:latin typeface="Times New Roman" pitchFamily="18" charset="0"/>
              <a:cs typeface="Times New Roman" pitchFamily="18" charset="0"/>
            </a:endParaRPr>
          </a:p>
          <a:p>
            <a:r>
              <a:rPr lang="tr-TR" dirty="0" smtClean="0">
                <a:solidFill>
                  <a:schemeClr val="bg2">
                    <a:lumMod val="25000"/>
                  </a:schemeClr>
                </a:solidFill>
              </a:rPr>
              <a:t> </a:t>
            </a:r>
          </a:p>
          <a:p>
            <a:endParaRPr lang="tr-TR" dirty="0">
              <a:solidFill>
                <a:schemeClr val="bg2">
                  <a:lumMod val="25000"/>
                </a:schemeClr>
              </a:solidFill>
            </a:endParaRPr>
          </a:p>
          <a:p>
            <a:endParaRPr lang="tr-TR" dirty="0">
              <a:solidFill>
                <a:schemeClr val="bg2">
                  <a:lumMod val="25000"/>
                </a:schemeClr>
              </a:solidFill>
            </a:endParaRPr>
          </a:p>
          <a:p>
            <a:endParaRPr lang="tr-TR" dirty="0"/>
          </a:p>
          <a:p>
            <a:endParaRPr lang="tr-TR" dirty="0" smtClean="0"/>
          </a:p>
          <a:p>
            <a:endParaRPr lang="tr-TR" dirty="0" smtClean="0"/>
          </a:p>
          <a:p>
            <a:endParaRPr lang="tr-TR" dirty="0"/>
          </a:p>
          <a:p>
            <a:endParaRPr lang="tr-TR" dirty="0"/>
          </a:p>
          <a:p>
            <a:endParaRPr lang="tr-TR" dirty="0"/>
          </a:p>
          <a:p>
            <a:r>
              <a:rPr lang="tr-TR" dirty="0"/>
              <a:t>Genel maksatlı hastaneler ve klinikleri </a:t>
            </a:r>
          </a:p>
          <a:p>
            <a:pPr algn="ctr"/>
            <a:endParaRPr lang="tr-TR" dirty="0">
              <a:solidFill>
                <a:schemeClr val="accent2">
                  <a:lumMod val="75000"/>
                </a:schemeClr>
              </a:solidFill>
            </a:endParaRPr>
          </a:p>
        </p:txBody>
      </p:sp>
      <p:sp>
        <p:nvSpPr>
          <p:cNvPr id="12" name="Yuvarlatılmış Dikdörtgen 11"/>
          <p:cNvSpPr/>
          <p:nvPr/>
        </p:nvSpPr>
        <p:spPr>
          <a:xfrm>
            <a:off x="591582" y="5157192"/>
            <a:ext cx="2772308" cy="16561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tr-TR" dirty="0"/>
          </a:p>
          <a:p>
            <a:endParaRPr lang="tr-TR" dirty="0"/>
          </a:p>
          <a:p>
            <a:endParaRPr lang="tr-TR" sz="1200" dirty="0" smtClean="0">
              <a:latin typeface="Times New Roman" pitchFamily="18" charset="0"/>
              <a:cs typeface="Times New Roman" pitchFamily="18" charset="0"/>
            </a:endParaRPr>
          </a:p>
          <a:p>
            <a:endParaRPr lang="tr-TR" sz="1200" dirty="0">
              <a:latin typeface="Times New Roman" pitchFamily="18" charset="0"/>
              <a:cs typeface="Times New Roman" pitchFamily="18" charset="0"/>
            </a:endParaRPr>
          </a:p>
          <a:p>
            <a:pPr marL="171450" indent="-171450">
              <a:buFont typeface="Arial" pitchFamily="34" charset="0"/>
              <a:buChar char="•"/>
            </a:pPr>
            <a:endParaRPr lang="tr-TR" sz="1200" dirty="0" smtClean="0">
              <a:solidFill>
                <a:schemeClr val="tx1">
                  <a:lumMod val="95000"/>
                  <a:lumOff val="5000"/>
                </a:schemeClr>
              </a:solidFill>
              <a:latin typeface="Times New Roman" pitchFamily="18" charset="0"/>
              <a:cs typeface="Times New Roman" pitchFamily="18" charset="0"/>
            </a:endParaRPr>
          </a:p>
          <a:p>
            <a:pPr marL="171450" indent="-171450">
              <a:buFont typeface="Arial" pitchFamily="34" charset="0"/>
              <a:buChar char="•"/>
            </a:pPr>
            <a:r>
              <a:rPr lang="tr-TR" sz="1200" dirty="0" smtClean="0">
                <a:solidFill>
                  <a:schemeClr val="tx1">
                    <a:lumMod val="95000"/>
                    <a:lumOff val="5000"/>
                  </a:schemeClr>
                </a:solidFill>
                <a:latin typeface="Times New Roman" pitchFamily="18" charset="0"/>
                <a:cs typeface="Times New Roman" pitchFamily="18" charset="0"/>
              </a:rPr>
              <a:t>Sağlık </a:t>
            </a:r>
            <a:r>
              <a:rPr lang="tr-TR" sz="1200" dirty="0">
                <a:solidFill>
                  <a:schemeClr val="tx1">
                    <a:lumMod val="95000"/>
                    <a:lumOff val="5000"/>
                  </a:schemeClr>
                </a:solidFill>
                <a:latin typeface="Times New Roman" pitchFamily="18" charset="0"/>
                <a:cs typeface="Times New Roman" pitchFamily="18" charset="0"/>
              </a:rPr>
              <a:t>merkezleri, tıp merkezleri, </a:t>
            </a:r>
            <a:r>
              <a:rPr lang="tr-TR" sz="1200" dirty="0" smtClean="0">
                <a:solidFill>
                  <a:schemeClr val="tx1">
                    <a:lumMod val="95000"/>
                    <a:lumOff val="5000"/>
                  </a:schemeClr>
                </a:solidFill>
                <a:latin typeface="Times New Roman" pitchFamily="18" charset="0"/>
                <a:cs typeface="Times New Roman" pitchFamily="18" charset="0"/>
              </a:rPr>
              <a:t>  </a:t>
            </a:r>
          </a:p>
          <a:p>
            <a:r>
              <a:rPr lang="tr-TR" sz="1200" dirty="0" smtClean="0">
                <a:solidFill>
                  <a:schemeClr val="tx1">
                    <a:lumMod val="95000"/>
                    <a:lumOff val="5000"/>
                  </a:schemeClr>
                </a:solidFill>
                <a:latin typeface="Times New Roman" pitchFamily="18" charset="0"/>
                <a:cs typeface="Times New Roman" pitchFamily="18" charset="0"/>
              </a:rPr>
              <a:t>   dispanserler </a:t>
            </a:r>
            <a:endParaRPr lang="tr-TR" sz="1200" dirty="0">
              <a:solidFill>
                <a:schemeClr val="tx1">
                  <a:lumMod val="95000"/>
                  <a:lumOff val="5000"/>
                </a:schemeClr>
              </a:solidFill>
              <a:latin typeface="Times New Roman" pitchFamily="18" charset="0"/>
              <a:cs typeface="Times New Roman" pitchFamily="18" charset="0"/>
            </a:endParaRPr>
          </a:p>
          <a:p>
            <a:r>
              <a:rPr lang="tr-TR" sz="1200" dirty="0">
                <a:solidFill>
                  <a:schemeClr val="tx1">
                    <a:lumMod val="95000"/>
                    <a:lumOff val="5000"/>
                  </a:schemeClr>
                </a:solidFill>
                <a:latin typeface="Times New Roman" pitchFamily="18" charset="0"/>
                <a:cs typeface="Times New Roman" pitchFamily="18" charset="0"/>
              </a:rPr>
              <a:t>•Ayakta tedavi merkezleri </a:t>
            </a:r>
          </a:p>
          <a:p>
            <a:r>
              <a:rPr lang="tr-TR" sz="1200" dirty="0">
                <a:solidFill>
                  <a:schemeClr val="tx1">
                    <a:lumMod val="95000"/>
                    <a:lumOff val="5000"/>
                  </a:schemeClr>
                </a:solidFill>
                <a:latin typeface="Times New Roman" pitchFamily="18" charset="0"/>
                <a:cs typeface="Times New Roman" pitchFamily="18" charset="0"/>
              </a:rPr>
              <a:t>•Morglar ve otopsi merkezleri </a:t>
            </a:r>
          </a:p>
          <a:p>
            <a:r>
              <a:rPr lang="tr-TR" sz="1200" dirty="0">
                <a:solidFill>
                  <a:schemeClr val="tx1">
                    <a:lumMod val="95000"/>
                    <a:lumOff val="5000"/>
                  </a:schemeClr>
                </a:solidFill>
                <a:latin typeface="Times New Roman" pitchFamily="18" charset="0"/>
                <a:cs typeface="Times New Roman" pitchFamily="18" charset="0"/>
              </a:rPr>
              <a:t>•Hayvanlar üzerinde araştırma ve deneyler yapan kuruluşlar </a:t>
            </a:r>
          </a:p>
          <a:p>
            <a:r>
              <a:rPr lang="tr-TR" sz="1200" dirty="0">
                <a:solidFill>
                  <a:schemeClr val="tx1">
                    <a:lumMod val="95000"/>
                    <a:lumOff val="5000"/>
                  </a:schemeClr>
                </a:solidFill>
                <a:latin typeface="Times New Roman" pitchFamily="18" charset="0"/>
                <a:cs typeface="Times New Roman" pitchFamily="18" charset="0"/>
              </a:rPr>
              <a:t>•Bakımevleri ve huzurevleri </a:t>
            </a:r>
          </a:p>
          <a:p>
            <a:r>
              <a:rPr lang="tr-TR" sz="1200" dirty="0">
                <a:solidFill>
                  <a:schemeClr val="tx1">
                    <a:lumMod val="95000"/>
                    <a:lumOff val="5000"/>
                  </a:schemeClr>
                </a:solidFill>
                <a:latin typeface="Times New Roman" pitchFamily="18" charset="0"/>
                <a:cs typeface="Times New Roman" pitchFamily="18" charset="0"/>
              </a:rPr>
              <a:t>•Tıbbi ve biyomedikal laboratuvarlar </a:t>
            </a:r>
          </a:p>
          <a:p>
            <a:r>
              <a:rPr lang="tr-TR" sz="1200" dirty="0">
                <a:solidFill>
                  <a:schemeClr val="tx1">
                    <a:lumMod val="95000"/>
                    <a:lumOff val="5000"/>
                  </a:schemeClr>
                </a:solidFill>
                <a:latin typeface="Times New Roman" pitchFamily="18" charset="0"/>
                <a:cs typeface="Times New Roman" pitchFamily="18" charset="0"/>
              </a:rPr>
              <a:t>•Hayvan hastaneleri </a:t>
            </a:r>
          </a:p>
          <a:p>
            <a:endParaRPr lang="tr-TR" dirty="0"/>
          </a:p>
          <a:p>
            <a:pPr marL="171450" indent="-171450">
              <a:buFont typeface="Arial" pitchFamily="34" charset="0"/>
              <a:buChar char="•"/>
            </a:pPr>
            <a:r>
              <a:rPr lang="tr-TR" sz="1200" dirty="0" smtClean="0">
                <a:solidFill>
                  <a:schemeClr val="tx1">
                    <a:lumMod val="95000"/>
                    <a:lumOff val="5000"/>
                  </a:schemeClr>
                </a:solidFill>
                <a:latin typeface="Times New Roman" pitchFamily="18" charset="0"/>
                <a:cs typeface="Times New Roman" pitchFamily="18" charset="0"/>
              </a:rPr>
              <a:t>Sağlık </a:t>
            </a:r>
            <a:r>
              <a:rPr lang="tr-TR" sz="1200" dirty="0">
                <a:solidFill>
                  <a:schemeClr val="tx1">
                    <a:lumMod val="95000"/>
                    <a:lumOff val="5000"/>
                  </a:schemeClr>
                </a:solidFill>
                <a:latin typeface="Times New Roman" pitchFamily="18" charset="0"/>
                <a:cs typeface="Times New Roman" pitchFamily="18" charset="0"/>
              </a:rPr>
              <a:t>hizmeti verilen diğer üniteler (muayenehaneler, diş ve ağız sağlığı muayenehaneleri </a:t>
            </a:r>
            <a:r>
              <a:rPr lang="tr-TR" sz="1200" dirty="0" err="1">
                <a:solidFill>
                  <a:schemeClr val="tx1">
                    <a:lumMod val="95000"/>
                    <a:lumOff val="5000"/>
                  </a:schemeClr>
                </a:solidFill>
                <a:latin typeface="Times New Roman" pitchFamily="18" charset="0"/>
                <a:cs typeface="Times New Roman" pitchFamily="18" charset="0"/>
              </a:rPr>
              <a:t>vb</a:t>
            </a:r>
            <a:r>
              <a:rPr lang="tr-TR" sz="1200" dirty="0">
                <a:solidFill>
                  <a:schemeClr val="tx1">
                    <a:lumMod val="95000"/>
                    <a:lumOff val="5000"/>
                  </a:schemeClr>
                </a:solidFill>
                <a:latin typeface="Times New Roman" pitchFamily="18" charset="0"/>
                <a:cs typeface="Times New Roman" pitchFamily="18" charset="0"/>
              </a:rPr>
              <a:t>) </a:t>
            </a:r>
          </a:p>
          <a:p>
            <a:r>
              <a:rPr lang="tr-TR" sz="1200" dirty="0" smtClean="0">
                <a:solidFill>
                  <a:schemeClr val="tx1">
                    <a:lumMod val="95000"/>
                    <a:lumOff val="5000"/>
                  </a:schemeClr>
                </a:solidFill>
                <a:latin typeface="Times New Roman" pitchFamily="18" charset="0"/>
                <a:cs typeface="Times New Roman" pitchFamily="18" charset="0"/>
              </a:rPr>
              <a:t>• Veteriner </a:t>
            </a:r>
            <a:r>
              <a:rPr lang="tr-TR" sz="1200" dirty="0">
                <a:solidFill>
                  <a:schemeClr val="tx1">
                    <a:lumMod val="95000"/>
                    <a:lumOff val="5000"/>
                  </a:schemeClr>
                </a:solidFill>
                <a:latin typeface="Times New Roman" pitchFamily="18" charset="0"/>
                <a:cs typeface="Times New Roman" pitchFamily="18" charset="0"/>
              </a:rPr>
              <a:t>muayenehaneleri </a:t>
            </a:r>
          </a:p>
          <a:p>
            <a:r>
              <a:rPr lang="tr-TR" sz="1200" dirty="0">
                <a:solidFill>
                  <a:schemeClr val="tx1">
                    <a:lumMod val="95000"/>
                    <a:lumOff val="5000"/>
                  </a:schemeClr>
                </a:solidFill>
                <a:latin typeface="Times New Roman" pitchFamily="18" charset="0"/>
                <a:cs typeface="Times New Roman" pitchFamily="18" charset="0"/>
              </a:rPr>
              <a:t>•</a:t>
            </a:r>
            <a:r>
              <a:rPr lang="tr-TR" sz="1200" dirty="0" err="1">
                <a:solidFill>
                  <a:schemeClr val="tx1">
                    <a:lumMod val="95000"/>
                    <a:lumOff val="5000"/>
                  </a:schemeClr>
                </a:solidFill>
                <a:latin typeface="Times New Roman" pitchFamily="18" charset="0"/>
                <a:cs typeface="Times New Roman" pitchFamily="18" charset="0"/>
              </a:rPr>
              <a:t>Akapunktur</a:t>
            </a:r>
            <a:r>
              <a:rPr lang="tr-TR" sz="1200" dirty="0">
                <a:solidFill>
                  <a:schemeClr val="tx1">
                    <a:lumMod val="95000"/>
                    <a:lumOff val="5000"/>
                  </a:schemeClr>
                </a:solidFill>
                <a:latin typeface="Times New Roman" pitchFamily="18" charset="0"/>
                <a:cs typeface="Times New Roman" pitchFamily="18" charset="0"/>
              </a:rPr>
              <a:t> merkezleri </a:t>
            </a:r>
          </a:p>
          <a:p>
            <a:r>
              <a:rPr lang="tr-TR" sz="1200" dirty="0">
                <a:solidFill>
                  <a:schemeClr val="tx1">
                    <a:lumMod val="95000"/>
                    <a:lumOff val="5000"/>
                  </a:schemeClr>
                </a:solidFill>
                <a:latin typeface="Times New Roman" pitchFamily="18" charset="0"/>
                <a:cs typeface="Times New Roman" pitchFamily="18" charset="0"/>
              </a:rPr>
              <a:t>•Fizik tedavi merkezleri </a:t>
            </a:r>
          </a:p>
          <a:p>
            <a:r>
              <a:rPr lang="tr-TR" sz="1200" dirty="0">
                <a:solidFill>
                  <a:schemeClr val="tx1">
                    <a:lumMod val="95000"/>
                    <a:lumOff val="5000"/>
                  </a:schemeClr>
                </a:solidFill>
                <a:latin typeface="Times New Roman" pitchFamily="18" charset="0"/>
                <a:cs typeface="Times New Roman" pitchFamily="18" charset="0"/>
              </a:rPr>
              <a:t>•Evde yapılan tedavi ve </a:t>
            </a:r>
            <a:r>
              <a:rPr lang="tr-TR" sz="1200" dirty="0" smtClean="0">
                <a:solidFill>
                  <a:schemeClr val="tx1">
                    <a:lumMod val="95000"/>
                    <a:lumOff val="5000"/>
                  </a:schemeClr>
                </a:solidFill>
                <a:latin typeface="Times New Roman" pitchFamily="18" charset="0"/>
                <a:cs typeface="Times New Roman" pitchFamily="18" charset="0"/>
              </a:rPr>
              <a:t>hemşire</a:t>
            </a:r>
            <a:endParaRPr lang="tr-TR" sz="1400" dirty="0">
              <a:solidFill>
                <a:schemeClr val="bg2">
                  <a:lumMod val="25000"/>
                </a:schemeClr>
              </a:solidFill>
              <a:latin typeface="Times New Roman" pitchFamily="18" charset="0"/>
              <a:cs typeface="Times New Roman" pitchFamily="18" charset="0"/>
            </a:endParaRPr>
          </a:p>
          <a:p>
            <a:endParaRPr lang="tr-TR" sz="1400" dirty="0" smtClean="0">
              <a:solidFill>
                <a:schemeClr val="bg2">
                  <a:lumMod val="25000"/>
                </a:schemeClr>
              </a:solidFill>
              <a:latin typeface="Times New Roman" pitchFamily="18" charset="0"/>
              <a:cs typeface="Times New Roman" pitchFamily="18" charset="0"/>
            </a:endParaRPr>
          </a:p>
          <a:p>
            <a:pPr marL="285750" indent="-285750">
              <a:buFont typeface="Arial" pitchFamily="34" charset="0"/>
              <a:buChar char="•"/>
            </a:pPr>
            <a:endParaRPr lang="tr-TR" sz="1400" dirty="0" smtClean="0">
              <a:solidFill>
                <a:schemeClr val="tx1">
                  <a:lumMod val="95000"/>
                  <a:lumOff val="5000"/>
                </a:schemeClr>
              </a:solidFill>
              <a:latin typeface="Times New Roman" pitchFamily="18" charset="0"/>
              <a:cs typeface="Times New Roman" pitchFamily="18" charset="0"/>
            </a:endParaRPr>
          </a:p>
          <a:p>
            <a:endParaRPr lang="tr-TR" sz="1400" dirty="0">
              <a:solidFill>
                <a:schemeClr val="bg2">
                  <a:lumMod val="25000"/>
                </a:schemeClr>
              </a:solidFill>
              <a:latin typeface="Times New Roman" pitchFamily="18" charset="0"/>
              <a:cs typeface="Times New Roman" pitchFamily="18" charset="0"/>
            </a:endParaRPr>
          </a:p>
          <a:p>
            <a:r>
              <a:rPr lang="tr-TR" dirty="0" smtClean="0">
                <a:solidFill>
                  <a:schemeClr val="bg2">
                    <a:lumMod val="25000"/>
                  </a:schemeClr>
                </a:solidFill>
              </a:rPr>
              <a:t> </a:t>
            </a:r>
          </a:p>
          <a:p>
            <a:endParaRPr lang="tr-TR" dirty="0">
              <a:solidFill>
                <a:schemeClr val="bg2">
                  <a:lumMod val="25000"/>
                </a:schemeClr>
              </a:solidFill>
            </a:endParaRPr>
          </a:p>
          <a:p>
            <a:endParaRPr lang="tr-TR" dirty="0">
              <a:solidFill>
                <a:schemeClr val="bg2">
                  <a:lumMod val="25000"/>
                </a:schemeClr>
              </a:solidFill>
            </a:endParaRPr>
          </a:p>
          <a:p>
            <a:endParaRPr lang="tr-TR" dirty="0"/>
          </a:p>
          <a:p>
            <a:endParaRPr lang="tr-TR" dirty="0" smtClean="0"/>
          </a:p>
          <a:p>
            <a:endParaRPr lang="tr-TR" dirty="0" smtClean="0"/>
          </a:p>
          <a:p>
            <a:endParaRPr lang="tr-TR" dirty="0"/>
          </a:p>
          <a:p>
            <a:endParaRPr lang="tr-TR" dirty="0"/>
          </a:p>
          <a:p>
            <a:endParaRPr lang="tr-TR" dirty="0"/>
          </a:p>
          <a:p>
            <a:pPr algn="ctr"/>
            <a:endParaRPr lang="tr-TR" dirty="0">
              <a:solidFill>
                <a:schemeClr val="accent2">
                  <a:lumMod val="75000"/>
                </a:schemeClr>
              </a:solidFill>
            </a:endParaRPr>
          </a:p>
        </p:txBody>
      </p:sp>
      <p:sp>
        <p:nvSpPr>
          <p:cNvPr id="13" name="Metin kutusu 12"/>
          <p:cNvSpPr txBox="1"/>
          <p:nvPr/>
        </p:nvSpPr>
        <p:spPr>
          <a:xfrm>
            <a:off x="343200" y="4881410"/>
            <a:ext cx="5314844" cy="307777"/>
          </a:xfrm>
          <a:prstGeom prst="rect">
            <a:avLst/>
          </a:prstGeom>
          <a:noFill/>
        </p:spPr>
        <p:txBody>
          <a:bodyPr wrap="square" rtlCol="0">
            <a:spAutoFit/>
          </a:bodyPr>
          <a:lstStyle/>
          <a:p>
            <a:r>
              <a:rPr lang="tr-TR" sz="1400" dirty="0" smtClean="0">
                <a:latin typeface="Times New Roman" pitchFamily="18" charset="0"/>
                <a:cs typeface="Times New Roman" pitchFamily="18" charset="0"/>
              </a:rPr>
              <a:t>Az miktarda Atık Oluşturan Sağlık Kuruluşları</a:t>
            </a:r>
            <a:endParaRPr lang="tr-TR" sz="1400" dirty="0">
              <a:latin typeface="Times New Roman" pitchFamily="18" charset="0"/>
              <a:cs typeface="Times New Roman" pitchFamily="18" charset="0"/>
            </a:endParaRPr>
          </a:p>
        </p:txBody>
      </p:sp>
      <p:sp>
        <p:nvSpPr>
          <p:cNvPr id="14" name="Yuvarlatılmış Dikdörtgen 13"/>
          <p:cNvSpPr/>
          <p:nvPr/>
        </p:nvSpPr>
        <p:spPr>
          <a:xfrm>
            <a:off x="4860032" y="2966095"/>
            <a:ext cx="2772308" cy="206920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tr-TR" dirty="0"/>
          </a:p>
          <a:p>
            <a:endParaRPr lang="tr-TR" dirty="0"/>
          </a:p>
          <a:p>
            <a:endParaRPr lang="tr-TR" dirty="0" smtClean="0"/>
          </a:p>
          <a:p>
            <a:endParaRPr lang="tr-TR" dirty="0"/>
          </a:p>
          <a:p>
            <a:endParaRPr lang="tr-TR" dirty="0"/>
          </a:p>
          <a:p>
            <a:endParaRPr lang="tr-TR" sz="1200" dirty="0" smtClean="0">
              <a:latin typeface="Times New Roman" pitchFamily="18" charset="0"/>
              <a:cs typeface="Times New Roman" pitchFamily="18" charset="0"/>
            </a:endParaRPr>
          </a:p>
          <a:p>
            <a:endParaRPr lang="tr-TR" sz="1200" dirty="0">
              <a:latin typeface="Times New Roman" pitchFamily="18" charset="0"/>
              <a:cs typeface="Times New Roman" pitchFamily="18" charset="0"/>
            </a:endParaRPr>
          </a:p>
          <a:p>
            <a:endParaRPr lang="tr-TR" dirty="0"/>
          </a:p>
          <a:p>
            <a:endParaRPr lang="tr-TR" dirty="0" smtClean="0"/>
          </a:p>
          <a:p>
            <a:endParaRPr lang="tr-TR" sz="1400" dirty="0" smtClean="0">
              <a:solidFill>
                <a:schemeClr val="bg2">
                  <a:lumMod val="25000"/>
                </a:schemeClr>
              </a:solidFill>
              <a:latin typeface="Times New Roman" pitchFamily="18" charset="0"/>
              <a:cs typeface="Times New Roman" pitchFamily="18" charset="0"/>
            </a:endParaRPr>
          </a:p>
          <a:p>
            <a:endParaRPr lang="tr-TR" sz="1400" dirty="0">
              <a:solidFill>
                <a:schemeClr val="bg2">
                  <a:lumMod val="25000"/>
                </a:schemeClr>
              </a:solidFill>
              <a:latin typeface="Times New Roman" pitchFamily="18" charset="0"/>
              <a:cs typeface="Times New Roman" pitchFamily="18" charset="0"/>
            </a:endParaRPr>
          </a:p>
          <a:p>
            <a:endParaRPr lang="tr-TR" sz="1400" dirty="0" smtClean="0">
              <a:solidFill>
                <a:schemeClr val="bg2">
                  <a:lumMod val="25000"/>
                </a:schemeClr>
              </a:solidFill>
              <a:latin typeface="Times New Roman" pitchFamily="18" charset="0"/>
              <a:cs typeface="Times New Roman" pitchFamily="18" charset="0"/>
            </a:endParaRPr>
          </a:p>
          <a:p>
            <a:endParaRPr lang="tr-TR" sz="1400" dirty="0"/>
          </a:p>
          <a:p>
            <a:endParaRPr lang="tr-TR" sz="1400" dirty="0"/>
          </a:p>
          <a:p>
            <a:pPr marL="171450" indent="-171450">
              <a:buFont typeface="Arial" pitchFamily="34" charset="0"/>
              <a:buChar char="•"/>
            </a:pPr>
            <a:r>
              <a:rPr lang="tr-TR" sz="1200" dirty="0">
                <a:solidFill>
                  <a:schemeClr val="tx1">
                    <a:lumMod val="95000"/>
                    <a:lumOff val="5000"/>
                  </a:schemeClr>
                </a:solidFill>
                <a:latin typeface="Times New Roman" pitchFamily="18" charset="0"/>
                <a:cs typeface="Times New Roman" pitchFamily="18" charset="0"/>
              </a:rPr>
              <a:t>Kan bankaları ve transfüzyon merkezleri </a:t>
            </a:r>
          </a:p>
          <a:p>
            <a:pPr marL="171450" indent="-171450">
              <a:buFont typeface="Arial" pitchFamily="34" charset="0"/>
              <a:buChar char="•"/>
            </a:pPr>
            <a:r>
              <a:rPr lang="tr-TR" sz="1200" dirty="0" smtClean="0">
                <a:solidFill>
                  <a:schemeClr val="tx1">
                    <a:lumMod val="95000"/>
                    <a:lumOff val="5000"/>
                  </a:schemeClr>
                </a:solidFill>
                <a:latin typeface="Times New Roman" pitchFamily="18" charset="0"/>
                <a:cs typeface="Times New Roman" pitchFamily="18" charset="0"/>
              </a:rPr>
              <a:t>Aci</a:t>
            </a:r>
            <a:r>
              <a:rPr lang="tr-TR" sz="1400" dirty="0" smtClean="0">
                <a:solidFill>
                  <a:schemeClr val="tx1">
                    <a:lumMod val="95000"/>
                    <a:lumOff val="5000"/>
                  </a:schemeClr>
                </a:solidFill>
              </a:rPr>
              <a:t>l </a:t>
            </a:r>
            <a:r>
              <a:rPr lang="tr-TR" sz="1200" dirty="0" smtClean="0">
                <a:solidFill>
                  <a:schemeClr val="tx1">
                    <a:lumMod val="95000"/>
                    <a:lumOff val="5000"/>
                  </a:schemeClr>
                </a:solidFill>
                <a:latin typeface="Times New Roman" pitchFamily="18" charset="0"/>
                <a:cs typeface="Times New Roman" pitchFamily="18" charset="0"/>
              </a:rPr>
              <a:t>yardım ve </a:t>
            </a:r>
            <a:r>
              <a:rPr lang="tr-TR" sz="1200" dirty="0">
                <a:solidFill>
                  <a:schemeClr val="tx1">
                    <a:lumMod val="95000"/>
                    <a:lumOff val="5000"/>
                  </a:schemeClr>
                </a:solidFill>
                <a:latin typeface="Times New Roman" pitchFamily="18" charset="0"/>
                <a:cs typeface="Times New Roman" pitchFamily="18" charset="0"/>
              </a:rPr>
              <a:t>ilk yardım merkezleri </a:t>
            </a:r>
          </a:p>
          <a:p>
            <a:pPr marL="171450" indent="-171450">
              <a:buFont typeface="Arial" pitchFamily="34" charset="0"/>
              <a:buChar char="•"/>
            </a:pPr>
            <a:r>
              <a:rPr lang="tr-TR" sz="1200" dirty="0" smtClean="0">
                <a:solidFill>
                  <a:schemeClr val="tx1">
                    <a:lumMod val="95000"/>
                    <a:lumOff val="5000"/>
                  </a:schemeClr>
                </a:solidFill>
                <a:latin typeface="Times New Roman" pitchFamily="18" charset="0"/>
                <a:cs typeface="Times New Roman" pitchFamily="18" charset="0"/>
              </a:rPr>
              <a:t>Diyaliz </a:t>
            </a:r>
            <a:r>
              <a:rPr lang="tr-TR" sz="1200" dirty="0">
                <a:solidFill>
                  <a:schemeClr val="tx1">
                    <a:lumMod val="95000"/>
                    <a:lumOff val="5000"/>
                  </a:schemeClr>
                </a:solidFill>
                <a:latin typeface="Times New Roman" pitchFamily="18" charset="0"/>
                <a:cs typeface="Times New Roman" pitchFamily="18" charset="0"/>
              </a:rPr>
              <a:t>merkezleri </a:t>
            </a:r>
          </a:p>
          <a:p>
            <a:pPr marL="171450" indent="-171450">
              <a:buFont typeface="Arial" pitchFamily="34" charset="0"/>
              <a:buChar char="•"/>
            </a:pPr>
            <a:r>
              <a:rPr lang="tr-TR" sz="1200" dirty="0" smtClean="0">
                <a:solidFill>
                  <a:schemeClr val="tx1">
                    <a:lumMod val="95000"/>
                    <a:lumOff val="5000"/>
                  </a:schemeClr>
                </a:solidFill>
                <a:latin typeface="Times New Roman" pitchFamily="18" charset="0"/>
                <a:cs typeface="Times New Roman" pitchFamily="18" charset="0"/>
              </a:rPr>
              <a:t>Rehabilitasyon </a:t>
            </a:r>
            <a:r>
              <a:rPr lang="tr-TR" sz="1200" dirty="0">
                <a:solidFill>
                  <a:schemeClr val="tx1">
                    <a:lumMod val="95000"/>
                    <a:lumOff val="5000"/>
                  </a:schemeClr>
                </a:solidFill>
                <a:latin typeface="Times New Roman" pitchFamily="18" charset="0"/>
                <a:cs typeface="Times New Roman" pitchFamily="18" charset="0"/>
              </a:rPr>
              <a:t>merkezleri </a:t>
            </a:r>
          </a:p>
          <a:p>
            <a:pPr marL="171450" indent="-171450">
              <a:buFont typeface="Arial" pitchFamily="34" charset="0"/>
              <a:buChar char="•"/>
            </a:pPr>
            <a:r>
              <a:rPr lang="tr-TR" sz="1200" dirty="0" err="1" smtClean="0">
                <a:solidFill>
                  <a:schemeClr val="tx1">
                    <a:lumMod val="95000"/>
                    <a:lumOff val="5000"/>
                  </a:schemeClr>
                </a:solidFill>
                <a:latin typeface="Times New Roman" pitchFamily="18" charset="0"/>
                <a:cs typeface="Times New Roman" pitchFamily="18" charset="0"/>
              </a:rPr>
              <a:t>Biyoteknoloji</a:t>
            </a:r>
            <a:r>
              <a:rPr lang="tr-TR" sz="1200" dirty="0" smtClean="0">
                <a:solidFill>
                  <a:schemeClr val="tx1">
                    <a:lumMod val="95000"/>
                    <a:lumOff val="5000"/>
                  </a:schemeClr>
                </a:solidFill>
                <a:latin typeface="Times New Roman" pitchFamily="18" charset="0"/>
                <a:cs typeface="Times New Roman" pitchFamily="18" charset="0"/>
              </a:rPr>
              <a:t> </a:t>
            </a:r>
            <a:r>
              <a:rPr lang="tr-TR" sz="1200" dirty="0">
                <a:solidFill>
                  <a:schemeClr val="tx1">
                    <a:lumMod val="95000"/>
                    <a:lumOff val="5000"/>
                  </a:schemeClr>
                </a:solidFill>
                <a:latin typeface="Times New Roman" pitchFamily="18" charset="0"/>
                <a:cs typeface="Times New Roman" pitchFamily="18" charset="0"/>
              </a:rPr>
              <a:t>laboratuvarları ve enstitüleri, </a:t>
            </a:r>
          </a:p>
          <a:p>
            <a:pPr marL="171450" indent="-171450">
              <a:buFont typeface="Arial" pitchFamily="34" charset="0"/>
              <a:buChar char="•"/>
            </a:pPr>
            <a:r>
              <a:rPr lang="tr-TR" sz="1200" dirty="0" smtClean="0">
                <a:solidFill>
                  <a:schemeClr val="tx1">
                    <a:lumMod val="95000"/>
                    <a:lumOff val="5000"/>
                  </a:schemeClr>
                </a:solidFill>
                <a:latin typeface="Times New Roman" pitchFamily="18" charset="0"/>
                <a:cs typeface="Times New Roman" pitchFamily="18" charset="0"/>
              </a:rPr>
              <a:t>Tıbbi </a:t>
            </a:r>
            <a:r>
              <a:rPr lang="tr-TR" sz="1200" dirty="0">
                <a:solidFill>
                  <a:schemeClr val="tx1">
                    <a:lumMod val="95000"/>
                    <a:lumOff val="5000"/>
                  </a:schemeClr>
                </a:solidFill>
                <a:latin typeface="Times New Roman" pitchFamily="18" charset="0"/>
                <a:cs typeface="Times New Roman" pitchFamily="18" charset="0"/>
              </a:rPr>
              <a:t>araştırma merkezleri </a:t>
            </a:r>
            <a:endParaRPr lang="tr-TR" sz="1400" dirty="0">
              <a:solidFill>
                <a:schemeClr val="tx1">
                  <a:lumMod val="95000"/>
                  <a:lumOff val="5000"/>
                </a:schemeClr>
              </a:solidFill>
              <a:latin typeface="Times New Roman" pitchFamily="18" charset="0"/>
              <a:cs typeface="Times New Roman" pitchFamily="18" charset="0"/>
            </a:endParaRPr>
          </a:p>
          <a:p>
            <a:endParaRPr lang="tr-TR" sz="1400" dirty="0" smtClean="0">
              <a:solidFill>
                <a:schemeClr val="tx1">
                  <a:lumMod val="95000"/>
                  <a:lumOff val="5000"/>
                </a:schemeClr>
              </a:solidFill>
              <a:latin typeface="Times New Roman" pitchFamily="18" charset="0"/>
              <a:cs typeface="Times New Roman" pitchFamily="18" charset="0"/>
            </a:endParaRPr>
          </a:p>
          <a:p>
            <a:endParaRPr lang="tr-TR" sz="1400" dirty="0">
              <a:solidFill>
                <a:schemeClr val="tx1">
                  <a:lumMod val="95000"/>
                  <a:lumOff val="5000"/>
                </a:schemeClr>
              </a:solidFill>
              <a:latin typeface="Times New Roman" pitchFamily="18" charset="0"/>
              <a:cs typeface="Times New Roman" pitchFamily="18" charset="0"/>
            </a:endParaRPr>
          </a:p>
          <a:p>
            <a:r>
              <a:rPr lang="tr-TR" dirty="0" smtClean="0">
                <a:solidFill>
                  <a:schemeClr val="tx1">
                    <a:lumMod val="95000"/>
                    <a:lumOff val="5000"/>
                  </a:schemeClr>
                </a:solidFill>
              </a:rPr>
              <a:t> </a:t>
            </a:r>
          </a:p>
          <a:p>
            <a:endParaRPr lang="tr-TR" dirty="0">
              <a:solidFill>
                <a:schemeClr val="bg2">
                  <a:lumMod val="25000"/>
                </a:schemeClr>
              </a:solidFill>
            </a:endParaRPr>
          </a:p>
          <a:p>
            <a:endParaRPr lang="tr-TR" dirty="0">
              <a:solidFill>
                <a:schemeClr val="bg2">
                  <a:lumMod val="25000"/>
                </a:schemeClr>
              </a:solidFill>
            </a:endParaRPr>
          </a:p>
          <a:p>
            <a:endParaRPr lang="tr-TR" dirty="0"/>
          </a:p>
          <a:p>
            <a:endParaRPr lang="tr-TR" dirty="0" smtClean="0"/>
          </a:p>
          <a:p>
            <a:endParaRPr lang="tr-TR" dirty="0" smtClean="0"/>
          </a:p>
          <a:p>
            <a:endParaRPr lang="tr-TR" dirty="0"/>
          </a:p>
          <a:p>
            <a:endParaRPr lang="tr-TR" dirty="0"/>
          </a:p>
          <a:p>
            <a:endParaRPr lang="tr-TR" dirty="0"/>
          </a:p>
          <a:p>
            <a:pPr algn="ctr"/>
            <a:endParaRPr lang="tr-TR" dirty="0">
              <a:solidFill>
                <a:schemeClr val="accent2">
                  <a:lumMod val="75000"/>
                </a:schemeClr>
              </a:solidFill>
            </a:endParaRPr>
          </a:p>
        </p:txBody>
      </p:sp>
      <p:sp>
        <p:nvSpPr>
          <p:cNvPr id="15" name="Yuvarlatılmış Dikdörtgen 14"/>
          <p:cNvSpPr/>
          <p:nvPr/>
        </p:nvSpPr>
        <p:spPr>
          <a:xfrm>
            <a:off x="4881285" y="5189187"/>
            <a:ext cx="2772308" cy="151216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tr-TR" dirty="0"/>
          </a:p>
          <a:p>
            <a:endParaRPr lang="tr-TR" dirty="0"/>
          </a:p>
          <a:p>
            <a:endParaRPr lang="tr-TR" sz="1400" dirty="0" smtClean="0">
              <a:solidFill>
                <a:schemeClr val="bg2">
                  <a:lumMod val="25000"/>
                </a:schemeClr>
              </a:solidFill>
              <a:latin typeface="Times New Roman" pitchFamily="18" charset="0"/>
              <a:cs typeface="Times New Roman" pitchFamily="18" charset="0"/>
            </a:endParaRPr>
          </a:p>
          <a:p>
            <a:pPr marL="285750" indent="-285750">
              <a:buFont typeface="Arial" pitchFamily="34" charset="0"/>
              <a:buChar char="•"/>
            </a:pPr>
            <a:r>
              <a:rPr lang="tr-TR" sz="1200" dirty="0" smtClean="0">
                <a:solidFill>
                  <a:schemeClr val="tx1">
                    <a:lumMod val="95000"/>
                    <a:lumOff val="5000"/>
                  </a:schemeClr>
                </a:solidFill>
                <a:latin typeface="Times New Roman" pitchFamily="18" charset="0"/>
                <a:cs typeface="Times New Roman" pitchFamily="18" charset="0"/>
              </a:rPr>
              <a:t>Güzellik Merkezleri</a:t>
            </a:r>
          </a:p>
          <a:p>
            <a:pPr marL="285750" indent="-285750">
              <a:buFont typeface="Arial" pitchFamily="34" charset="0"/>
              <a:buChar char="•"/>
            </a:pPr>
            <a:r>
              <a:rPr lang="tr-TR" sz="1200" dirty="0" smtClean="0">
                <a:solidFill>
                  <a:schemeClr val="tx1">
                    <a:lumMod val="95000"/>
                    <a:lumOff val="5000"/>
                  </a:schemeClr>
                </a:solidFill>
                <a:latin typeface="Times New Roman" pitchFamily="18" charset="0"/>
                <a:cs typeface="Times New Roman" pitchFamily="18" charset="0"/>
              </a:rPr>
              <a:t>Eczane</a:t>
            </a:r>
          </a:p>
          <a:p>
            <a:pPr marL="285750" indent="-285750">
              <a:buFont typeface="Arial" pitchFamily="34" charset="0"/>
              <a:buChar char="•"/>
            </a:pPr>
            <a:r>
              <a:rPr lang="tr-TR" sz="1200" dirty="0" smtClean="0">
                <a:solidFill>
                  <a:schemeClr val="tx1">
                    <a:lumMod val="95000"/>
                    <a:lumOff val="5000"/>
                  </a:schemeClr>
                </a:solidFill>
                <a:latin typeface="Times New Roman" pitchFamily="18" charset="0"/>
                <a:cs typeface="Times New Roman" pitchFamily="18" charset="0"/>
              </a:rPr>
              <a:t>Ambulans Hizmetleri</a:t>
            </a:r>
          </a:p>
          <a:p>
            <a:pPr marL="285750" indent="-285750">
              <a:buFont typeface="Arial" pitchFamily="34" charset="0"/>
              <a:buChar char="•"/>
            </a:pPr>
            <a:r>
              <a:rPr lang="tr-TR" sz="1200" dirty="0" smtClean="0">
                <a:solidFill>
                  <a:schemeClr val="tx1">
                    <a:lumMod val="95000"/>
                    <a:lumOff val="5000"/>
                  </a:schemeClr>
                </a:solidFill>
                <a:latin typeface="Times New Roman" pitchFamily="18" charset="0"/>
                <a:cs typeface="Times New Roman" pitchFamily="18" charset="0"/>
              </a:rPr>
              <a:t>Hayvanat Bahçeleri</a:t>
            </a:r>
            <a:r>
              <a:rPr lang="tr-TR" dirty="0" smtClean="0">
                <a:solidFill>
                  <a:schemeClr val="tx1">
                    <a:lumMod val="95000"/>
                    <a:lumOff val="5000"/>
                  </a:schemeClr>
                </a:solidFill>
              </a:rPr>
              <a:t> </a:t>
            </a:r>
            <a:endParaRPr lang="tr-TR" dirty="0">
              <a:solidFill>
                <a:schemeClr val="bg2">
                  <a:lumMod val="25000"/>
                </a:schemeClr>
              </a:solidFill>
            </a:endParaRPr>
          </a:p>
          <a:p>
            <a:endParaRPr lang="tr-TR" dirty="0">
              <a:solidFill>
                <a:schemeClr val="bg2">
                  <a:lumMod val="25000"/>
                </a:schemeClr>
              </a:solidFill>
            </a:endParaRPr>
          </a:p>
          <a:p>
            <a:endParaRPr lang="tr-TR" dirty="0"/>
          </a:p>
          <a:p>
            <a:endParaRPr lang="tr-TR" dirty="0"/>
          </a:p>
          <a:p>
            <a:pPr algn="ctr"/>
            <a:endParaRPr lang="tr-TR" dirty="0">
              <a:solidFill>
                <a:schemeClr val="accent2">
                  <a:lumMod val="75000"/>
                </a:schemeClr>
              </a:solidFill>
            </a:endParaRPr>
          </a:p>
        </p:txBody>
      </p:sp>
    </p:spTree>
    <p:extLst>
      <p:ext uri="{BB962C8B-B14F-4D97-AF65-F5344CB8AC3E}">
        <p14:creationId xmlns:p14="http://schemas.microsoft.com/office/powerpoint/2010/main" val="38805711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2800" dirty="0" smtClean="0">
                <a:solidFill>
                  <a:schemeClr val="tx1">
                    <a:lumMod val="95000"/>
                    <a:lumOff val="5000"/>
                  </a:schemeClr>
                </a:solidFill>
                <a:latin typeface="Times New Roman" pitchFamily="18" charset="0"/>
                <a:cs typeface="Times New Roman" pitchFamily="18" charset="0"/>
              </a:rPr>
              <a:t>     </a:t>
            </a:r>
            <a:r>
              <a:rPr lang="tr-TR" sz="3600" dirty="0" smtClean="0">
                <a:solidFill>
                  <a:schemeClr val="tx1">
                    <a:lumMod val="95000"/>
                    <a:lumOff val="5000"/>
                  </a:schemeClr>
                </a:solidFill>
                <a:latin typeface="Times New Roman" pitchFamily="18" charset="0"/>
                <a:cs typeface="Times New Roman" pitchFamily="18" charset="0"/>
              </a:rPr>
              <a:t>SAĞLIK KURULUŞLARI </a:t>
            </a:r>
            <a:br>
              <a:rPr lang="tr-TR" sz="3600" dirty="0" smtClean="0">
                <a:solidFill>
                  <a:schemeClr val="tx1">
                    <a:lumMod val="95000"/>
                    <a:lumOff val="5000"/>
                  </a:schemeClr>
                </a:solidFill>
                <a:latin typeface="Times New Roman" pitchFamily="18" charset="0"/>
                <a:cs typeface="Times New Roman" pitchFamily="18" charset="0"/>
              </a:rPr>
            </a:br>
            <a:r>
              <a:rPr lang="tr-TR" sz="3600" dirty="0" smtClean="0">
                <a:solidFill>
                  <a:schemeClr val="tx1">
                    <a:lumMod val="95000"/>
                    <a:lumOff val="5000"/>
                  </a:schemeClr>
                </a:solidFill>
                <a:latin typeface="Times New Roman" pitchFamily="18" charset="0"/>
                <a:cs typeface="Times New Roman" pitchFamily="18" charset="0"/>
              </a:rPr>
              <a:t>ATIKLARI</a:t>
            </a:r>
            <a:endParaRPr lang="tr-TR" sz="3600" dirty="0">
              <a:solidFill>
                <a:schemeClr val="tx1">
                  <a:lumMod val="95000"/>
                  <a:lumOff val="5000"/>
                </a:schemeClr>
              </a:solidFill>
              <a:latin typeface="Times New Roman" pitchFamily="18" charset="0"/>
              <a:cs typeface="Times New Roman" pitchFamily="18" charset="0"/>
            </a:endParaRPr>
          </a:p>
        </p:txBody>
      </p:sp>
      <p:sp>
        <p:nvSpPr>
          <p:cNvPr id="5" name="Yuvarlatılmış Dikdörtgen 4"/>
          <p:cNvSpPr/>
          <p:nvPr/>
        </p:nvSpPr>
        <p:spPr>
          <a:xfrm>
            <a:off x="611560" y="2060848"/>
            <a:ext cx="1152128" cy="129614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tr-TR" dirty="0" smtClean="0"/>
              <a:t>EVSEL ATIKLAR</a:t>
            </a:r>
            <a:endParaRPr lang="tr-TR" dirty="0"/>
          </a:p>
        </p:txBody>
      </p:sp>
      <p:sp>
        <p:nvSpPr>
          <p:cNvPr id="11" name="Yuvarlatılmış Dikdörtgen 10"/>
          <p:cNvSpPr/>
          <p:nvPr/>
        </p:nvSpPr>
        <p:spPr>
          <a:xfrm>
            <a:off x="2411760" y="2060848"/>
            <a:ext cx="1152128" cy="129614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tr-TR" dirty="0" smtClean="0"/>
              <a:t>TIBBİ ATIKLAR</a:t>
            </a:r>
            <a:endParaRPr lang="tr-TR" dirty="0"/>
          </a:p>
        </p:txBody>
      </p:sp>
      <p:sp>
        <p:nvSpPr>
          <p:cNvPr id="12" name="Yuvarlatılmış Dikdörtgen 11"/>
          <p:cNvSpPr/>
          <p:nvPr/>
        </p:nvSpPr>
        <p:spPr>
          <a:xfrm>
            <a:off x="4317703" y="2060848"/>
            <a:ext cx="1368152" cy="1296144"/>
          </a:xfrm>
          <a:prstGeom prst="roundRect">
            <a:avLst/>
          </a:prstGeom>
          <a:solidFill>
            <a:srgbClr val="C00000"/>
          </a:solidFill>
        </p:spPr>
        <p:style>
          <a:lnRef idx="1">
            <a:schemeClr val="dk1"/>
          </a:lnRef>
          <a:fillRef idx="2">
            <a:schemeClr val="dk1"/>
          </a:fillRef>
          <a:effectRef idx="1">
            <a:schemeClr val="dk1"/>
          </a:effectRef>
          <a:fontRef idx="minor">
            <a:schemeClr val="dk1"/>
          </a:fontRef>
        </p:style>
        <p:txBody>
          <a:bodyPr rtlCol="0" anchor="ctr"/>
          <a:lstStyle/>
          <a:p>
            <a:pPr algn="ctr"/>
            <a:r>
              <a:rPr lang="tr-TR" dirty="0" smtClean="0"/>
              <a:t>TEHLİKELİ ATIKLAR</a:t>
            </a:r>
            <a:endParaRPr lang="tr-TR" dirty="0"/>
          </a:p>
        </p:txBody>
      </p:sp>
      <p:sp>
        <p:nvSpPr>
          <p:cNvPr id="13" name="Yuvarlatılmış Dikdörtgen 12"/>
          <p:cNvSpPr/>
          <p:nvPr/>
        </p:nvSpPr>
        <p:spPr>
          <a:xfrm>
            <a:off x="6372200" y="2063343"/>
            <a:ext cx="1656184" cy="1296144"/>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tr-TR" dirty="0" smtClean="0"/>
              <a:t>RADYOAKTİF ATIKLAR</a:t>
            </a:r>
            <a:endParaRPr lang="tr-TR" dirty="0"/>
          </a:p>
        </p:txBody>
      </p:sp>
      <p:sp>
        <p:nvSpPr>
          <p:cNvPr id="14" name="Yuvarlatılmış Dikdörtgen 13"/>
          <p:cNvSpPr/>
          <p:nvPr/>
        </p:nvSpPr>
        <p:spPr>
          <a:xfrm>
            <a:off x="2267744" y="3645024"/>
            <a:ext cx="1440160" cy="855712"/>
          </a:xfrm>
          <a:prstGeom prst="roundRect">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r>
              <a:rPr lang="tr-TR" sz="1400" dirty="0" smtClean="0">
                <a:latin typeface="Times New Roman" pitchFamily="18" charset="0"/>
                <a:cs typeface="Times New Roman" pitchFamily="18" charset="0"/>
              </a:rPr>
              <a:t>ENFEKSİYON YAPICI</a:t>
            </a:r>
            <a:endParaRPr lang="tr-TR" sz="1400" dirty="0">
              <a:latin typeface="Times New Roman" pitchFamily="18" charset="0"/>
              <a:cs typeface="Times New Roman" pitchFamily="18" charset="0"/>
            </a:endParaRPr>
          </a:p>
        </p:txBody>
      </p:sp>
      <p:sp>
        <p:nvSpPr>
          <p:cNvPr id="15" name="Yuvarlatılmış Dikdörtgen 14"/>
          <p:cNvSpPr/>
          <p:nvPr/>
        </p:nvSpPr>
        <p:spPr>
          <a:xfrm>
            <a:off x="2314137" y="4630513"/>
            <a:ext cx="1440160" cy="855712"/>
          </a:xfrm>
          <a:prstGeom prst="roundRect">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r>
              <a:rPr lang="tr-TR" sz="1400" dirty="0" smtClean="0">
                <a:latin typeface="Times New Roman" pitchFamily="18" charset="0"/>
                <a:cs typeface="Times New Roman" pitchFamily="18" charset="0"/>
              </a:rPr>
              <a:t>PATOLOJİK</a:t>
            </a:r>
            <a:endParaRPr lang="tr-TR" sz="1400" dirty="0">
              <a:latin typeface="Times New Roman" pitchFamily="18" charset="0"/>
              <a:cs typeface="Times New Roman" pitchFamily="18" charset="0"/>
            </a:endParaRPr>
          </a:p>
        </p:txBody>
      </p:sp>
      <p:sp>
        <p:nvSpPr>
          <p:cNvPr id="16" name="Yuvarlatılmış Dikdörtgen 15"/>
          <p:cNvSpPr/>
          <p:nvPr/>
        </p:nvSpPr>
        <p:spPr>
          <a:xfrm>
            <a:off x="2305962" y="5706441"/>
            <a:ext cx="1440160" cy="855712"/>
          </a:xfrm>
          <a:prstGeom prst="roundRect">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r>
              <a:rPr lang="tr-TR" sz="1400" dirty="0" smtClean="0">
                <a:latin typeface="Times New Roman" pitchFamily="18" charset="0"/>
                <a:cs typeface="Times New Roman" pitchFamily="18" charset="0"/>
              </a:rPr>
              <a:t>KESİCİ DELİCİ</a:t>
            </a:r>
            <a:endParaRPr lang="tr-TR" sz="1400" dirty="0">
              <a:latin typeface="Times New Roman" pitchFamily="18" charset="0"/>
              <a:cs typeface="Times New Roman" pitchFamily="18" charset="0"/>
            </a:endParaRPr>
          </a:p>
        </p:txBody>
      </p:sp>
      <p:sp>
        <p:nvSpPr>
          <p:cNvPr id="17" name="Yuvarlatılmış Dikdörtgen 16"/>
          <p:cNvSpPr/>
          <p:nvPr/>
        </p:nvSpPr>
        <p:spPr>
          <a:xfrm>
            <a:off x="661851" y="3645024"/>
            <a:ext cx="1152128" cy="129614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tr-TR" dirty="0" smtClean="0"/>
              <a:t>GENEL ATIKLAR</a:t>
            </a:r>
            <a:endParaRPr lang="tr-TR" dirty="0"/>
          </a:p>
        </p:txBody>
      </p:sp>
      <p:sp>
        <p:nvSpPr>
          <p:cNvPr id="18" name="Yuvarlatılmış Dikdörtgen 17"/>
          <p:cNvSpPr/>
          <p:nvPr/>
        </p:nvSpPr>
        <p:spPr>
          <a:xfrm>
            <a:off x="604396" y="5058369"/>
            <a:ext cx="1318730" cy="129614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tr-TR" dirty="0" smtClean="0"/>
              <a:t>AMBALAJ</a:t>
            </a:r>
            <a:endParaRPr lang="tr-TR" dirty="0"/>
          </a:p>
        </p:txBody>
      </p:sp>
      <p:sp>
        <p:nvSpPr>
          <p:cNvPr id="6" name="Dikdörtgen 5"/>
          <p:cNvSpPr/>
          <p:nvPr/>
        </p:nvSpPr>
        <p:spPr>
          <a:xfrm>
            <a:off x="4086200" y="4310197"/>
            <a:ext cx="4572000" cy="1477328"/>
          </a:xfrm>
          <a:prstGeom prst="rect">
            <a:avLst/>
          </a:prstGeom>
        </p:spPr>
        <p:txBody>
          <a:bodyPr>
            <a:spAutoFit/>
          </a:bodyPr>
          <a:lstStyle/>
          <a:p>
            <a:r>
              <a:rPr lang="tr-TR" dirty="0" smtClean="0"/>
              <a:t>Tıbbi atıkların; </a:t>
            </a:r>
          </a:p>
          <a:p>
            <a:pPr marL="285750" indent="-285750">
              <a:buFont typeface="Arial" pitchFamily="34" charset="0"/>
              <a:buChar char="•"/>
            </a:pPr>
            <a:r>
              <a:rPr lang="tr-TR" dirty="0" smtClean="0"/>
              <a:t>üretildikleri yerlerde ayrı toplanması </a:t>
            </a:r>
          </a:p>
          <a:p>
            <a:pPr marL="285750" indent="-285750">
              <a:buFont typeface="Arial" pitchFamily="34" charset="0"/>
              <a:buChar char="•"/>
            </a:pPr>
            <a:r>
              <a:rPr lang="tr-TR" dirty="0" smtClean="0"/>
              <a:t> geçici depolanması </a:t>
            </a:r>
          </a:p>
          <a:p>
            <a:pPr marL="285750" indent="-285750">
              <a:buFont typeface="Arial" pitchFamily="34" charset="0"/>
              <a:buChar char="•"/>
            </a:pPr>
            <a:r>
              <a:rPr lang="tr-TR" dirty="0" smtClean="0"/>
              <a:t>taşınması </a:t>
            </a:r>
            <a:endParaRPr lang="tr-TR" dirty="0"/>
          </a:p>
          <a:p>
            <a:pPr marL="285750" indent="-285750">
              <a:buFont typeface="Arial" pitchFamily="34" charset="0"/>
              <a:buChar char="•"/>
            </a:pPr>
            <a:r>
              <a:rPr lang="tr-TR" dirty="0" smtClean="0"/>
              <a:t> bertaraf edilmesi </a:t>
            </a:r>
            <a:endParaRPr lang="tr-TR" dirty="0"/>
          </a:p>
        </p:txBody>
      </p:sp>
      <p:pic>
        <p:nvPicPr>
          <p:cNvPr id="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214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normAutofit lnSpcReduction="10000"/>
          </a:bodyPr>
          <a:lstStyle/>
          <a:p>
            <a:pPr algn="just"/>
            <a:r>
              <a:rPr lang="tr-TR" dirty="0">
                <a:solidFill>
                  <a:srgbClr val="FF0000"/>
                </a:solidFill>
                <a:latin typeface="Times New Roman" pitchFamily="18" charset="0"/>
                <a:cs typeface="Times New Roman" pitchFamily="18" charset="0"/>
              </a:rPr>
              <a:t>Çevre</a:t>
            </a:r>
            <a:r>
              <a:rPr lang="tr-TR" dirty="0">
                <a:latin typeface="Times New Roman" pitchFamily="18" charset="0"/>
                <a:cs typeface="Times New Roman" pitchFamily="18" charset="0"/>
              </a:rPr>
              <a:t>: Canlıların yaşamları boyunca ilişkilerini sürdürdükleri ve karşılıklı olarak etkileşim içinde bulundukları biyolojik, fiziksel, sosyal, ekonomik ve kültürel </a:t>
            </a:r>
            <a:r>
              <a:rPr lang="tr-TR" dirty="0" smtClean="0">
                <a:latin typeface="Times New Roman" pitchFamily="18" charset="0"/>
                <a:cs typeface="Times New Roman" pitchFamily="18" charset="0"/>
              </a:rPr>
              <a:t>ortamı.</a:t>
            </a:r>
          </a:p>
          <a:p>
            <a:pPr algn="just"/>
            <a:r>
              <a:rPr lang="tr-TR" dirty="0">
                <a:solidFill>
                  <a:srgbClr val="FF0000"/>
                </a:solidFill>
                <a:latin typeface="Times New Roman" pitchFamily="18" charset="0"/>
                <a:cs typeface="Times New Roman" pitchFamily="18" charset="0"/>
              </a:rPr>
              <a:t>Çevre korunması</a:t>
            </a:r>
            <a:r>
              <a:rPr lang="tr-TR" dirty="0">
                <a:latin typeface="Times New Roman" pitchFamily="18" charset="0"/>
                <a:cs typeface="Times New Roman" pitchFamily="18" charset="0"/>
              </a:rPr>
              <a:t>: Çevresel değerlerin ve ekolojik dengenin tahribini, bozulmasını ve yok olmasını önlemeye, mevcut bozulmaları gidermeye, çevreyi iyileştirmeye ve geliştirmeye, çevre kirliliğini önlemeye yönelik çalışmaların </a:t>
            </a:r>
            <a:r>
              <a:rPr lang="tr-TR" dirty="0" smtClean="0">
                <a:latin typeface="Times New Roman" pitchFamily="18" charset="0"/>
                <a:cs typeface="Times New Roman" pitchFamily="18" charset="0"/>
              </a:rPr>
              <a:t>bütününü</a:t>
            </a:r>
            <a:r>
              <a:rPr lang="tr-TR" dirty="0">
                <a:latin typeface="Times New Roman" pitchFamily="18" charset="0"/>
                <a:cs typeface="Times New Roman" pitchFamily="18" charset="0"/>
              </a:rPr>
              <a:t>.</a:t>
            </a:r>
          </a:p>
        </p:txBody>
      </p:sp>
      <p:sp>
        <p:nvSpPr>
          <p:cNvPr id="3" name="Başlık 2"/>
          <p:cNvSpPr>
            <a:spLocks noGrp="1"/>
          </p:cNvSpPr>
          <p:nvPr>
            <p:ph type="title"/>
          </p:nvPr>
        </p:nvSpPr>
        <p:spPr/>
        <p:txBody>
          <a:bodyPr/>
          <a:lstStyle/>
          <a:p>
            <a:r>
              <a:rPr lang="tr-TR" dirty="0" smtClean="0">
                <a:solidFill>
                  <a:schemeClr val="tx1"/>
                </a:solidFill>
                <a:latin typeface="Times New Roman" pitchFamily="18" charset="0"/>
                <a:cs typeface="Times New Roman" pitchFamily="18" charset="0"/>
              </a:rPr>
              <a:t>Çevre</a:t>
            </a:r>
            <a:endParaRPr lang="tr-TR"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95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57200" y="193492"/>
            <a:ext cx="8229600" cy="1252728"/>
          </a:xfrm>
        </p:spPr>
        <p:txBody>
          <a:bodyPr>
            <a:normAutofit/>
          </a:bodyPr>
          <a:lstStyle/>
          <a:p>
            <a:r>
              <a:rPr lang="tr-TR" sz="3600" dirty="0" smtClean="0">
                <a:solidFill>
                  <a:schemeClr val="tx1"/>
                </a:solidFill>
                <a:latin typeface="Times New Roman" pitchFamily="18" charset="0"/>
                <a:cs typeface="Times New Roman" pitchFamily="18" charset="0"/>
              </a:rPr>
              <a:t>SAĞLIK KURULUŞLARI </a:t>
            </a:r>
            <a:br>
              <a:rPr lang="tr-TR" sz="3600" dirty="0" smtClean="0">
                <a:solidFill>
                  <a:schemeClr val="tx1"/>
                </a:solidFill>
                <a:latin typeface="Times New Roman" pitchFamily="18" charset="0"/>
                <a:cs typeface="Times New Roman" pitchFamily="18" charset="0"/>
              </a:rPr>
            </a:br>
            <a:r>
              <a:rPr lang="tr-TR" sz="3600" dirty="0" smtClean="0">
                <a:solidFill>
                  <a:schemeClr val="tx1"/>
                </a:solidFill>
                <a:latin typeface="Times New Roman" pitchFamily="18" charset="0"/>
                <a:cs typeface="Times New Roman" pitchFamily="18" charset="0"/>
              </a:rPr>
              <a:t>ATIKLARI</a:t>
            </a:r>
            <a:endParaRPr lang="tr-TR" sz="3600" dirty="0">
              <a:solidFill>
                <a:schemeClr val="tx1"/>
              </a:solidFill>
              <a:latin typeface="Times New Roman" pitchFamily="18" charset="0"/>
              <a:cs typeface="Times New Roman" pitchFamily="18"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188640"/>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268760"/>
            <a:ext cx="9020175" cy="558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19100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55055" y="1731063"/>
            <a:ext cx="3606659" cy="2585323"/>
          </a:xfrm>
          <a:prstGeom prst="rect">
            <a:avLst/>
          </a:prstGeom>
        </p:spPr>
        <p:txBody>
          <a:bodyPr wrap="square">
            <a:spAutoFit/>
          </a:bodyPr>
          <a:lstStyle/>
          <a:p>
            <a:endParaRPr lang="tr-TR" dirty="0"/>
          </a:p>
          <a:p>
            <a:pPr marL="285750" indent="-285750">
              <a:buFont typeface="Arial" pitchFamily="34" charset="0"/>
              <a:buChar char="•"/>
            </a:pPr>
            <a:r>
              <a:rPr lang="tr-TR" sz="2400" b="1" dirty="0">
                <a:latin typeface="Times New Roman" pitchFamily="18" charset="0"/>
                <a:cs typeface="Times New Roman" pitchFamily="18" charset="0"/>
              </a:rPr>
              <a:t>A</a:t>
            </a:r>
            <a:r>
              <a:rPr lang="tr-TR" sz="2400" b="1" dirty="0" smtClean="0">
                <a:latin typeface="Times New Roman" pitchFamily="18" charset="0"/>
                <a:cs typeface="Times New Roman" pitchFamily="18" charset="0"/>
              </a:rPr>
              <a:t>tıkların </a:t>
            </a:r>
            <a:r>
              <a:rPr lang="tr-TR" sz="2400" b="1" dirty="0">
                <a:latin typeface="Times New Roman" pitchFamily="18" charset="0"/>
                <a:cs typeface="Times New Roman" pitchFamily="18" charset="0"/>
              </a:rPr>
              <a:t>üretildikleri yerlerde ayrı </a:t>
            </a:r>
            <a:r>
              <a:rPr lang="tr-TR" sz="2400" b="1" dirty="0" smtClean="0">
                <a:latin typeface="Times New Roman" pitchFamily="18" charset="0"/>
                <a:cs typeface="Times New Roman" pitchFamily="18" charset="0"/>
              </a:rPr>
              <a:t>toplanması</a:t>
            </a:r>
          </a:p>
          <a:p>
            <a:pPr marL="342900" indent="-342900">
              <a:buFont typeface="Arial" pitchFamily="34" charset="0"/>
              <a:buChar char="•"/>
            </a:pPr>
            <a:r>
              <a:rPr lang="tr-TR" sz="2400" b="1" dirty="0" smtClean="0">
                <a:latin typeface="Times New Roman" pitchFamily="18" charset="0"/>
                <a:cs typeface="Times New Roman" pitchFamily="18" charset="0"/>
              </a:rPr>
              <a:t> Geçici depolanması</a:t>
            </a:r>
          </a:p>
          <a:p>
            <a:pPr marL="342900" indent="-342900">
              <a:buFont typeface="Arial" pitchFamily="34" charset="0"/>
              <a:buChar char="•"/>
            </a:pPr>
            <a:r>
              <a:rPr lang="tr-TR" sz="2400" b="1" dirty="0">
                <a:latin typeface="Times New Roman" pitchFamily="18" charset="0"/>
                <a:cs typeface="Times New Roman" pitchFamily="18" charset="0"/>
              </a:rPr>
              <a:t> </a:t>
            </a:r>
            <a:r>
              <a:rPr lang="tr-TR" sz="2400" b="1" dirty="0" smtClean="0">
                <a:latin typeface="Times New Roman" pitchFamily="18" charset="0"/>
                <a:cs typeface="Times New Roman" pitchFamily="18" charset="0"/>
              </a:rPr>
              <a:t>Taşınması</a:t>
            </a:r>
            <a:endParaRPr lang="tr-TR" sz="2400" b="1" dirty="0">
              <a:latin typeface="Times New Roman" pitchFamily="18" charset="0"/>
              <a:cs typeface="Times New Roman" pitchFamily="18" charset="0"/>
            </a:endParaRPr>
          </a:p>
          <a:p>
            <a:pPr marL="285750" indent="-285750">
              <a:buFont typeface="Arial" pitchFamily="34" charset="0"/>
              <a:buChar char="•"/>
            </a:pPr>
            <a:r>
              <a:rPr lang="tr-TR" sz="2400" b="1" dirty="0" smtClean="0">
                <a:latin typeface="Times New Roman" pitchFamily="18" charset="0"/>
                <a:cs typeface="Times New Roman" pitchFamily="18" charset="0"/>
              </a:rPr>
              <a:t> Bertaraf </a:t>
            </a:r>
            <a:r>
              <a:rPr lang="tr-TR" sz="2400" b="1" dirty="0">
                <a:latin typeface="Times New Roman" pitchFamily="18" charset="0"/>
                <a:cs typeface="Times New Roman" pitchFamily="18" charset="0"/>
              </a:rPr>
              <a:t>edilmesi </a:t>
            </a:r>
            <a:endParaRPr lang="tr-TR" sz="2400" dirty="0">
              <a:latin typeface="Times New Roman" pitchFamily="18" charset="0"/>
              <a:cs typeface="Times New Roman" pitchFamily="18" charset="0"/>
            </a:endParaRPr>
          </a:p>
        </p:txBody>
      </p:sp>
      <p:sp>
        <p:nvSpPr>
          <p:cNvPr id="5" name="Metin kutusu 4"/>
          <p:cNvSpPr txBox="1"/>
          <p:nvPr/>
        </p:nvSpPr>
        <p:spPr>
          <a:xfrm>
            <a:off x="2411760" y="620688"/>
            <a:ext cx="4248472" cy="646331"/>
          </a:xfrm>
          <a:prstGeom prst="rect">
            <a:avLst/>
          </a:prstGeom>
          <a:noFill/>
        </p:spPr>
        <p:txBody>
          <a:bodyPr wrap="square" rtlCol="0">
            <a:spAutoFit/>
          </a:bodyPr>
          <a:lstStyle/>
          <a:p>
            <a:pPr algn="ctr"/>
            <a:r>
              <a:rPr lang="tr-TR" sz="3600" dirty="0" smtClean="0">
                <a:latin typeface="Times New Roman" pitchFamily="18" charset="0"/>
                <a:cs typeface="Times New Roman" pitchFamily="18" charset="0"/>
              </a:rPr>
              <a:t>KAPSAM</a:t>
            </a:r>
            <a:endParaRPr lang="tr-TR" sz="3600" dirty="0">
              <a:latin typeface="Times New Roman" pitchFamily="18" charset="0"/>
              <a:cs typeface="Times New Roman" pitchFamily="18" charset="0"/>
            </a:endParaRP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905" y="1744166"/>
            <a:ext cx="1896626"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1715" y="3429000"/>
            <a:ext cx="1348561" cy="1710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3393057"/>
            <a:ext cx="2016223" cy="1722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5376" y="5236003"/>
            <a:ext cx="2024856" cy="128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8" y="5299249"/>
            <a:ext cx="1859471" cy="1378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3728" y="5299248"/>
            <a:ext cx="2160240" cy="1378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81613" y="5230629"/>
            <a:ext cx="1290788" cy="1295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9399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Atıkların Ayrıştırılması</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14180" y="2674938"/>
            <a:ext cx="6523578"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1115616" y="1844824"/>
            <a:ext cx="6984776" cy="923330"/>
          </a:xfrm>
          <a:prstGeom prst="rect">
            <a:avLst/>
          </a:prstGeom>
          <a:noFill/>
        </p:spPr>
        <p:txBody>
          <a:bodyPr wrap="square" rtlCol="0">
            <a:spAutoFit/>
          </a:bodyPr>
          <a:lstStyle/>
          <a:p>
            <a:endParaRPr lang="tr-TR" dirty="0"/>
          </a:p>
          <a:p>
            <a:r>
              <a:rPr lang="tr-TR" dirty="0"/>
              <a:t>Sağlık kuruluşlarından çıkan tüm atıkların toplanmasında farklı renkli torbalar kullanılmalıdır. </a:t>
            </a:r>
          </a:p>
        </p:txBody>
      </p:sp>
    </p:spTree>
    <p:extLst>
      <p:ext uri="{BB962C8B-B14F-4D97-AF65-F5344CB8AC3E}">
        <p14:creationId xmlns:p14="http://schemas.microsoft.com/office/powerpoint/2010/main" val="25130772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755576" y="2276872"/>
            <a:ext cx="7408333" cy="3450696"/>
          </a:xfrm>
        </p:spPr>
        <p:txBody>
          <a:bodyPr>
            <a:normAutofit lnSpcReduction="10000"/>
          </a:bodyPr>
          <a:lstStyle/>
          <a:p>
            <a:pPr marL="0" indent="0">
              <a:buNone/>
            </a:pPr>
            <a:r>
              <a:rPr lang="tr-TR" sz="2600" dirty="0">
                <a:latin typeface="Times New Roman" pitchFamily="18" charset="0"/>
                <a:cs typeface="Times New Roman" pitchFamily="18" charset="0"/>
              </a:rPr>
              <a:t>Mavi atık poşetine </a:t>
            </a:r>
            <a:r>
              <a:rPr lang="tr-TR" sz="2600" dirty="0" smtClean="0">
                <a:latin typeface="Times New Roman" pitchFamily="18" charset="0"/>
                <a:cs typeface="Times New Roman" pitchFamily="18" charset="0"/>
              </a:rPr>
              <a:t>atılacaklar</a:t>
            </a:r>
          </a:p>
          <a:p>
            <a:pPr marL="0" indent="0">
              <a:buNone/>
            </a:pPr>
            <a:endParaRPr lang="tr-TR" sz="2600" dirty="0">
              <a:latin typeface="Times New Roman" pitchFamily="18" charset="0"/>
              <a:cs typeface="Times New Roman" pitchFamily="18" charset="0"/>
            </a:endParaRPr>
          </a:p>
          <a:p>
            <a:r>
              <a:rPr lang="tr-TR" b="1" dirty="0" smtClean="0">
                <a:latin typeface="Times New Roman" pitchFamily="18" charset="0"/>
                <a:cs typeface="Times New Roman" pitchFamily="18" charset="0"/>
              </a:rPr>
              <a:t>KAĞIT </a:t>
            </a:r>
            <a:endParaRPr lang="tr-TR" dirty="0">
              <a:latin typeface="Times New Roman" pitchFamily="18" charset="0"/>
              <a:cs typeface="Times New Roman" pitchFamily="18" charset="0"/>
            </a:endParaRPr>
          </a:p>
          <a:p>
            <a:r>
              <a:rPr lang="tr-TR" b="1" dirty="0" smtClean="0">
                <a:latin typeface="Times New Roman" pitchFamily="18" charset="0"/>
                <a:cs typeface="Times New Roman" pitchFamily="18" charset="0"/>
              </a:rPr>
              <a:t>KARTON </a:t>
            </a:r>
            <a:endParaRPr lang="tr-TR" dirty="0">
              <a:latin typeface="Times New Roman" pitchFamily="18" charset="0"/>
              <a:cs typeface="Times New Roman" pitchFamily="18" charset="0"/>
            </a:endParaRPr>
          </a:p>
          <a:p>
            <a:r>
              <a:rPr lang="tr-TR" b="1" dirty="0" smtClean="0">
                <a:latin typeface="Times New Roman" pitchFamily="18" charset="0"/>
                <a:cs typeface="Times New Roman" pitchFamily="18" charset="0"/>
              </a:rPr>
              <a:t>METAL </a:t>
            </a:r>
            <a:r>
              <a:rPr lang="tr-TR" b="1" dirty="0">
                <a:latin typeface="Times New Roman" pitchFamily="18" charset="0"/>
                <a:cs typeface="Times New Roman" pitchFamily="18" charset="0"/>
              </a:rPr>
              <a:t>MALZEMELER </a:t>
            </a:r>
            <a:endParaRPr lang="tr-TR" dirty="0">
              <a:latin typeface="Times New Roman" pitchFamily="18" charset="0"/>
              <a:cs typeface="Times New Roman" pitchFamily="18" charset="0"/>
            </a:endParaRPr>
          </a:p>
          <a:p>
            <a:r>
              <a:rPr lang="tr-TR" b="1" dirty="0" smtClean="0">
                <a:latin typeface="Times New Roman" pitchFamily="18" charset="0"/>
                <a:cs typeface="Times New Roman" pitchFamily="18" charset="0"/>
              </a:rPr>
              <a:t>PLASTİK </a:t>
            </a:r>
            <a:endParaRPr lang="tr-TR" dirty="0">
              <a:latin typeface="Times New Roman" pitchFamily="18" charset="0"/>
              <a:cs typeface="Times New Roman" pitchFamily="18" charset="0"/>
            </a:endParaRPr>
          </a:p>
          <a:p>
            <a:r>
              <a:rPr lang="tr-TR" b="1" dirty="0" smtClean="0">
                <a:latin typeface="Times New Roman" pitchFamily="18" charset="0"/>
                <a:cs typeface="Times New Roman" pitchFamily="18" charset="0"/>
              </a:rPr>
              <a:t>CAM </a:t>
            </a:r>
            <a:endParaRPr lang="tr-TR" dirty="0">
              <a:latin typeface="Times New Roman" pitchFamily="18" charset="0"/>
              <a:cs typeface="Times New Roman" pitchFamily="18" charset="0"/>
            </a:endParaRPr>
          </a:p>
          <a:p>
            <a:r>
              <a:rPr lang="tr-TR" b="1" dirty="0" smtClean="0">
                <a:latin typeface="Times New Roman" pitchFamily="18" charset="0"/>
                <a:cs typeface="Times New Roman" pitchFamily="18" charset="0"/>
              </a:rPr>
              <a:t>MUKAVVA </a:t>
            </a:r>
            <a:endParaRPr lang="tr-TR" dirty="0">
              <a:latin typeface="Times New Roman" pitchFamily="18" charset="0"/>
              <a:cs typeface="Times New Roman" pitchFamily="18" charset="0"/>
            </a:endParaRPr>
          </a:p>
          <a:p>
            <a:pPr marL="0" indent="0">
              <a:buNone/>
            </a:pPr>
            <a:endParaRPr lang="tr-TR" dirty="0"/>
          </a:p>
        </p:txBody>
      </p:sp>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Ambalaj Atıkları</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43896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normAutofit fontScale="70000" lnSpcReduction="20000"/>
          </a:bodyPr>
          <a:lstStyle/>
          <a:p>
            <a:pPr marL="0" indent="0">
              <a:buNone/>
            </a:pPr>
            <a:r>
              <a:rPr lang="tr-TR" sz="3400" b="1" dirty="0" smtClean="0">
                <a:solidFill>
                  <a:schemeClr val="tx1"/>
                </a:solidFill>
                <a:latin typeface="Times New Roman" pitchFamily="18" charset="0"/>
                <a:cs typeface="Times New Roman" pitchFamily="18" charset="0"/>
              </a:rPr>
              <a:t>Siyah </a:t>
            </a:r>
            <a:r>
              <a:rPr lang="tr-TR" sz="3400" b="1" dirty="0">
                <a:solidFill>
                  <a:schemeClr val="tx1"/>
                </a:solidFill>
                <a:latin typeface="Times New Roman" pitchFamily="18" charset="0"/>
                <a:cs typeface="Times New Roman" pitchFamily="18" charset="0"/>
              </a:rPr>
              <a:t>çöp poşetine </a:t>
            </a:r>
            <a:r>
              <a:rPr lang="tr-TR" sz="3400" b="1" dirty="0" smtClean="0">
                <a:solidFill>
                  <a:schemeClr val="tx1"/>
                </a:solidFill>
                <a:latin typeface="Times New Roman" pitchFamily="18" charset="0"/>
                <a:cs typeface="Times New Roman" pitchFamily="18" charset="0"/>
              </a:rPr>
              <a:t>atılacaklar </a:t>
            </a:r>
          </a:p>
          <a:p>
            <a:endParaRPr lang="tr-TR" dirty="0"/>
          </a:p>
          <a:p>
            <a:endParaRPr lang="tr-TR" dirty="0"/>
          </a:p>
          <a:p>
            <a:r>
              <a:rPr lang="tr-TR" sz="2800" b="1" dirty="0">
                <a:latin typeface="Times New Roman" pitchFamily="18" charset="0"/>
                <a:cs typeface="Times New Roman" pitchFamily="18" charset="0"/>
              </a:rPr>
              <a:t>BÜRO ATIKLARI </a:t>
            </a:r>
            <a:endParaRPr lang="tr-TR" sz="2800" dirty="0">
              <a:latin typeface="Times New Roman" pitchFamily="18" charset="0"/>
              <a:cs typeface="Times New Roman" pitchFamily="18" charset="0"/>
            </a:endParaRPr>
          </a:p>
          <a:p>
            <a:r>
              <a:rPr lang="tr-TR" sz="2800" b="1" dirty="0" smtClean="0">
                <a:latin typeface="Times New Roman" pitchFamily="18" charset="0"/>
                <a:cs typeface="Times New Roman" pitchFamily="18" charset="0"/>
              </a:rPr>
              <a:t>DOKTOR </a:t>
            </a:r>
            <a:r>
              <a:rPr lang="tr-TR" sz="2800" b="1" dirty="0">
                <a:latin typeface="Times New Roman" pitchFamily="18" charset="0"/>
                <a:cs typeface="Times New Roman" pitchFamily="18" charset="0"/>
              </a:rPr>
              <a:t>ODASI ATIKLARI </a:t>
            </a:r>
            <a:endParaRPr lang="tr-TR" sz="2800" dirty="0">
              <a:latin typeface="Times New Roman" pitchFamily="18" charset="0"/>
              <a:cs typeface="Times New Roman" pitchFamily="18" charset="0"/>
            </a:endParaRPr>
          </a:p>
          <a:p>
            <a:r>
              <a:rPr lang="tr-TR" sz="2800" b="1" dirty="0" smtClean="0">
                <a:latin typeface="Times New Roman" pitchFamily="18" charset="0"/>
                <a:cs typeface="Times New Roman" pitchFamily="18" charset="0"/>
              </a:rPr>
              <a:t>HEMŞİRE </a:t>
            </a:r>
            <a:r>
              <a:rPr lang="tr-TR" sz="2800" b="1" dirty="0">
                <a:latin typeface="Times New Roman" pitchFamily="18" charset="0"/>
                <a:cs typeface="Times New Roman" pitchFamily="18" charset="0"/>
              </a:rPr>
              <a:t>ODASI ATIKLARI </a:t>
            </a:r>
            <a:endParaRPr lang="tr-TR" sz="2800" dirty="0">
              <a:latin typeface="Times New Roman" pitchFamily="18" charset="0"/>
              <a:cs typeface="Times New Roman" pitchFamily="18" charset="0"/>
            </a:endParaRPr>
          </a:p>
          <a:p>
            <a:r>
              <a:rPr lang="tr-TR" sz="2800" b="1" dirty="0" smtClean="0">
                <a:latin typeface="Times New Roman" pitchFamily="18" charset="0"/>
                <a:cs typeface="Times New Roman" pitchFamily="18" charset="0"/>
              </a:rPr>
              <a:t>YİYECEK </a:t>
            </a:r>
            <a:r>
              <a:rPr lang="tr-TR" sz="2800" b="1" dirty="0">
                <a:latin typeface="Times New Roman" pitchFamily="18" charset="0"/>
                <a:cs typeface="Times New Roman" pitchFamily="18" charset="0"/>
              </a:rPr>
              <a:t>ATIKLARI </a:t>
            </a:r>
            <a:endParaRPr lang="tr-TR" sz="2800" dirty="0">
              <a:latin typeface="Times New Roman" pitchFamily="18" charset="0"/>
              <a:cs typeface="Times New Roman" pitchFamily="18" charset="0"/>
            </a:endParaRPr>
          </a:p>
          <a:p>
            <a:r>
              <a:rPr lang="tr-TR" sz="2800" b="1" dirty="0" smtClean="0">
                <a:latin typeface="Times New Roman" pitchFamily="18" charset="0"/>
                <a:cs typeface="Times New Roman" pitchFamily="18" charset="0"/>
              </a:rPr>
              <a:t>MUTFAK </a:t>
            </a:r>
            <a:r>
              <a:rPr lang="tr-TR" sz="2800" b="1" dirty="0">
                <a:latin typeface="Times New Roman" pitchFamily="18" charset="0"/>
                <a:cs typeface="Times New Roman" pitchFamily="18" charset="0"/>
              </a:rPr>
              <a:t>ATIKLARI </a:t>
            </a:r>
            <a:endParaRPr lang="tr-TR" sz="2800" dirty="0">
              <a:latin typeface="Times New Roman" pitchFamily="18" charset="0"/>
              <a:cs typeface="Times New Roman" pitchFamily="18" charset="0"/>
            </a:endParaRPr>
          </a:p>
          <a:p>
            <a:r>
              <a:rPr lang="tr-TR" sz="2800" b="1" dirty="0" smtClean="0">
                <a:latin typeface="Times New Roman" pitchFamily="18" charset="0"/>
                <a:cs typeface="Times New Roman" pitchFamily="18" charset="0"/>
              </a:rPr>
              <a:t>DEPO</a:t>
            </a:r>
            <a:r>
              <a:rPr lang="tr-TR" sz="2800" b="1" dirty="0">
                <a:latin typeface="Times New Roman" pitchFamily="18" charset="0"/>
                <a:cs typeface="Times New Roman" pitchFamily="18" charset="0"/>
              </a:rPr>
              <a:t>, AMBAR ATIKLARI </a:t>
            </a:r>
            <a:endParaRPr lang="tr-TR" sz="2800" dirty="0">
              <a:latin typeface="Times New Roman" pitchFamily="18" charset="0"/>
              <a:cs typeface="Times New Roman" pitchFamily="18" charset="0"/>
            </a:endParaRPr>
          </a:p>
          <a:p>
            <a:r>
              <a:rPr lang="tr-TR" sz="2800" b="1" dirty="0" smtClean="0">
                <a:latin typeface="Times New Roman" pitchFamily="18" charset="0"/>
                <a:cs typeface="Times New Roman" pitchFamily="18" charset="0"/>
              </a:rPr>
              <a:t>TEHLİKELİ </a:t>
            </a:r>
            <a:r>
              <a:rPr lang="tr-TR" sz="2800" b="1" dirty="0">
                <a:latin typeface="Times New Roman" pitchFamily="18" charset="0"/>
                <a:cs typeface="Times New Roman" pitchFamily="18" charset="0"/>
              </a:rPr>
              <a:t>ve TIBBİ OLMAYAN GERİ DÖNÜŞÜMSÜZ ATIKLAR </a:t>
            </a:r>
            <a:endParaRPr lang="tr-TR" sz="2800" dirty="0">
              <a:latin typeface="Times New Roman" pitchFamily="18" charset="0"/>
              <a:cs typeface="Times New Roman" pitchFamily="18" charset="0"/>
            </a:endParaRPr>
          </a:p>
          <a:p>
            <a:pPr marL="0" indent="0">
              <a:buNone/>
            </a:pPr>
            <a:endParaRPr lang="tr-TR" dirty="0">
              <a:latin typeface="Times New Roman" pitchFamily="18" charset="0"/>
              <a:cs typeface="Times New Roman" pitchFamily="18" charset="0"/>
            </a:endParaRPr>
          </a:p>
        </p:txBody>
      </p:sp>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Evsel Nitelikli Atıklar</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6154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normAutofit fontScale="62500" lnSpcReduction="20000"/>
          </a:bodyPr>
          <a:lstStyle/>
          <a:p>
            <a:pPr marL="0" indent="0">
              <a:buNone/>
            </a:pPr>
            <a:r>
              <a:rPr lang="tr-TR" sz="3400" dirty="0">
                <a:solidFill>
                  <a:srgbClr val="FF0000"/>
                </a:solidFill>
                <a:latin typeface="Times New Roman" pitchFamily="18" charset="0"/>
                <a:cs typeface="Times New Roman" pitchFamily="18" charset="0"/>
              </a:rPr>
              <a:t>Kırmızı atık poşetine atılacaklar </a:t>
            </a:r>
          </a:p>
          <a:p>
            <a:endParaRPr lang="tr-TR" dirty="0"/>
          </a:p>
          <a:p>
            <a:r>
              <a:rPr lang="tr-TR" sz="3100" dirty="0" smtClean="0">
                <a:latin typeface="Times New Roman" pitchFamily="18" charset="0"/>
                <a:cs typeface="Times New Roman" pitchFamily="18" charset="0"/>
              </a:rPr>
              <a:t>Enjektörler </a:t>
            </a:r>
            <a:endParaRPr lang="tr-TR" sz="3100" dirty="0">
              <a:latin typeface="Times New Roman" pitchFamily="18" charset="0"/>
              <a:cs typeface="Times New Roman" pitchFamily="18" charset="0"/>
            </a:endParaRPr>
          </a:p>
          <a:p>
            <a:r>
              <a:rPr lang="tr-TR" sz="3100" dirty="0" smtClean="0">
                <a:latin typeface="Times New Roman" pitchFamily="18" charset="0"/>
                <a:cs typeface="Times New Roman" pitchFamily="18" charset="0"/>
              </a:rPr>
              <a:t>sonda </a:t>
            </a:r>
            <a:endParaRPr lang="tr-TR" sz="3100" dirty="0">
              <a:latin typeface="Times New Roman" pitchFamily="18" charset="0"/>
              <a:cs typeface="Times New Roman" pitchFamily="18" charset="0"/>
            </a:endParaRPr>
          </a:p>
          <a:p>
            <a:r>
              <a:rPr lang="tr-TR" sz="3100" dirty="0" smtClean="0">
                <a:latin typeface="Times New Roman" pitchFamily="18" charset="0"/>
                <a:cs typeface="Times New Roman" pitchFamily="18" charset="0"/>
              </a:rPr>
              <a:t>İdrar </a:t>
            </a:r>
            <a:r>
              <a:rPr lang="tr-TR" sz="3100" dirty="0">
                <a:latin typeface="Times New Roman" pitchFamily="18" charset="0"/>
                <a:cs typeface="Times New Roman" pitchFamily="18" charset="0"/>
              </a:rPr>
              <a:t>torbası </a:t>
            </a:r>
          </a:p>
          <a:p>
            <a:r>
              <a:rPr lang="tr-TR" sz="3100" dirty="0" smtClean="0">
                <a:latin typeface="Times New Roman" pitchFamily="18" charset="0"/>
                <a:cs typeface="Times New Roman" pitchFamily="18" charset="0"/>
              </a:rPr>
              <a:t>İzolasyon </a:t>
            </a:r>
            <a:r>
              <a:rPr lang="tr-TR" sz="3100" dirty="0">
                <a:latin typeface="Times New Roman" pitchFamily="18" charset="0"/>
                <a:cs typeface="Times New Roman" pitchFamily="18" charset="0"/>
              </a:rPr>
              <a:t>atıkları </a:t>
            </a:r>
          </a:p>
          <a:p>
            <a:r>
              <a:rPr lang="tr-TR" sz="3100" dirty="0" smtClean="0">
                <a:latin typeface="Times New Roman" pitchFamily="18" charset="0"/>
                <a:cs typeface="Times New Roman" pitchFamily="18" charset="0"/>
              </a:rPr>
              <a:t>Pansuman </a:t>
            </a:r>
            <a:r>
              <a:rPr lang="tr-TR" sz="3100" dirty="0">
                <a:latin typeface="Times New Roman" pitchFamily="18" charset="0"/>
                <a:cs typeface="Times New Roman" pitchFamily="18" charset="0"/>
              </a:rPr>
              <a:t>malzemeleri </a:t>
            </a:r>
          </a:p>
          <a:p>
            <a:r>
              <a:rPr lang="tr-TR" sz="3100" dirty="0" smtClean="0">
                <a:latin typeface="Times New Roman" pitchFamily="18" charset="0"/>
                <a:cs typeface="Times New Roman" pitchFamily="18" charset="0"/>
              </a:rPr>
              <a:t>Eldiven</a:t>
            </a:r>
            <a:r>
              <a:rPr lang="tr-TR" sz="3100" dirty="0">
                <a:latin typeface="Times New Roman" pitchFamily="18" charset="0"/>
                <a:cs typeface="Times New Roman" pitchFamily="18" charset="0"/>
              </a:rPr>
              <a:t>, </a:t>
            </a:r>
            <a:r>
              <a:rPr lang="tr-TR" sz="3100" dirty="0" err="1">
                <a:latin typeface="Times New Roman" pitchFamily="18" charset="0"/>
                <a:cs typeface="Times New Roman" pitchFamily="18" charset="0"/>
              </a:rPr>
              <a:t>gaita,idrar</a:t>
            </a:r>
            <a:r>
              <a:rPr lang="tr-TR" sz="3100" dirty="0">
                <a:latin typeface="Times New Roman" pitchFamily="18" charset="0"/>
                <a:cs typeface="Times New Roman" pitchFamily="18" charset="0"/>
              </a:rPr>
              <a:t> ve balgam kapları </a:t>
            </a:r>
          </a:p>
          <a:p>
            <a:r>
              <a:rPr lang="tr-TR" sz="3100" dirty="0" smtClean="0">
                <a:latin typeface="Times New Roman" pitchFamily="18" charset="0"/>
                <a:cs typeface="Times New Roman" pitchFamily="18" charset="0"/>
              </a:rPr>
              <a:t>Cerrahi </a:t>
            </a:r>
            <a:r>
              <a:rPr lang="tr-TR" sz="3100" dirty="0">
                <a:latin typeface="Times New Roman" pitchFamily="18" charset="0"/>
                <a:cs typeface="Times New Roman" pitchFamily="18" charset="0"/>
              </a:rPr>
              <a:t>pansuman aletleri </a:t>
            </a:r>
          </a:p>
          <a:p>
            <a:r>
              <a:rPr lang="tr-TR" sz="3100" dirty="0" smtClean="0">
                <a:latin typeface="Times New Roman" pitchFamily="18" charset="0"/>
                <a:cs typeface="Times New Roman" pitchFamily="18" charset="0"/>
              </a:rPr>
              <a:t>Diyaliz </a:t>
            </a:r>
            <a:r>
              <a:rPr lang="tr-TR" sz="3100" dirty="0">
                <a:latin typeface="Times New Roman" pitchFamily="18" charset="0"/>
                <a:cs typeface="Times New Roman" pitchFamily="18" charset="0"/>
              </a:rPr>
              <a:t>setleri </a:t>
            </a:r>
          </a:p>
          <a:p>
            <a:r>
              <a:rPr lang="tr-TR" sz="3100" dirty="0" err="1" smtClean="0">
                <a:latin typeface="Times New Roman" pitchFamily="18" charset="0"/>
                <a:cs typeface="Times New Roman" pitchFamily="18" charset="0"/>
              </a:rPr>
              <a:t>Diyalizer</a:t>
            </a:r>
            <a:r>
              <a:rPr lang="tr-TR" sz="3100" dirty="0" smtClean="0">
                <a:latin typeface="Times New Roman" pitchFamily="18" charset="0"/>
                <a:cs typeface="Times New Roman" pitchFamily="18" charset="0"/>
              </a:rPr>
              <a:t> </a:t>
            </a:r>
            <a:r>
              <a:rPr lang="tr-TR" sz="3100" dirty="0">
                <a:latin typeface="Times New Roman" pitchFamily="18" charset="0"/>
                <a:cs typeface="Times New Roman" pitchFamily="18" charset="0"/>
              </a:rPr>
              <a:t>(Filtre) </a:t>
            </a:r>
          </a:p>
        </p:txBody>
      </p:sp>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Tıbbi Atıklar</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873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dirty="0"/>
          </a:p>
          <a:p>
            <a:pPr algn="just"/>
            <a:r>
              <a:rPr lang="tr-TR" dirty="0">
                <a:solidFill>
                  <a:schemeClr val="tx1"/>
                </a:solidFill>
                <a:latin typeface="Times New Roman" pitchFamily="18" charset="0"/>
                <a:cs typeface="Times New Roman" pitchFamily="18" charset="0"/>
              </a:rPr>
              <a:t>Tıbbi Atıkların Kontrolü Yönetmeliği EK-2’de F grubu altında yer alan </a:t>
            </a:r>
            <a:r>
              <a:rPr lang="tr-TR" dirty="0" err="1">
                <a:solidFill>
                  <a:schemeClr val="tx1"/>
                </a:solidFill>
                <a:latin typeface="Times New Roman" pitchFamily="18" charset="0"/>
                <a:cs typeface="Times New Roman" pitchFamily="18" charset="0"/>
              </a:rPr>
              <a:t>genotoksik</a:t>
            </a:r>
            <a:r>
              <a:rPr lang="tr-TR" dirty="0">
                <a:solidFill>
                  <a:schemeClr val="tx1"/>
                </a:solidFill>
                <a:latin typeface="Times New Roman" pitchFamily="18" charset="0"/>
                <a:cs typeface="Times New Roman" pitchFamily="18" charset="0"/>
              </a:rPr>
              <a:t> atıklar, </a:t>
            </a:r>
            <a:r>
              <a:rPr lang="tr-TR" dirty="0" err="1">
                <a:solidFill>
                  <a:schemeClr val="tx1"/>
                </a:solidFill>
                <a:latin typeface="Times New Roman" pitchFamily="18" charset="0"/>
                <a:cs typeface="Times New Roman" pitchFamily="18" charset="0"/>
              </a:rPr>
              <a:t>farmasötik</a:t>
            </a:r>
            <a:r>
              <a:rPr lang="tr-TR" dirty="0">
                <a:solidFill>
                  <a:schemeClr val="tx1"/>
                </a:solidFill>
                <a:latin typeface="Times New Roman" pitchFamily="18" charset="0"/>
                <a:cs typeface="Times New Roman" pitchFamily="18" charset="0"/>
              </a:rPr>
              <a:t> atıklar, </a:t>
            </a:r>
            <a:r>
              <a:rPr lang="tr-TR" dirty="0" err="1">
                <a:solidFill>
                  <a:schemeClr val="tx1"/>
                </a:solidFill>
                <a:latin typeface="Times New Roman" pitchFamily="18" charset="0"/>
                <a:cs typeface="Times New Roman" pitchFamily="18" charset="0"/>
              </a:rPr>
              <a:t>ağırmetal</a:t>
            </a:r>
            <a:r>
              <a:rPr lang="tr-TR" dirty="0">
                <a:solidFill>
                  <a:schemeClr val="tx1"/>
                </a:solidFill>
                <a:latin typeface="Times New Roman" pitchFamily="18" charset="0"/>
                <a:cs typeface="Times New Roman" pitchFamily="18" charset="0"/>
              </a:rPr>
              <a:t> içeren atıklar, kimyasal atıklar ve basınçlı kaplar diğer atıklardan ayrı olarak toplanırlar. Bu atıkların </a:t>
            </a:r>
            <a:r>
              <a:rPr lang="tr-TR" dirty="0" err="1">
                <a:solidFill>
                  <a:schemeClr val="tx1"/>
                </a:solidFill>
                <a:latin typeface="Times New Roman" pitchFamily="18" charset="0"/>
                <a:cs typeface="Times New Roman" pitchFamily="18" charset="0"/>
              </a:rPr>
              <a:t>bertarafı</a:t>
            </a:r>
            <a:r>
              <a:rPr lang="tr-TR" dirty="0">
                <a:solidFill>
                  <a:schemeClr val="tx1"/>
                </a:solidFill>
                <a:latin typeface="Times New Roman" pitchFamily="18" charset="0"/>
                <a:cs typeface="Times New Roman" pitchFamily="18" charset="0"/>
              </a:rPr>
              <a:t> Atık Yönetimi Yönetmeliğine göre yapılır. </a:t>
            </a:r>
          </a:p>
        </p:txBody>
      </p:sp>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Tehlikeli Atıklar</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98343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normAutofit fontScale="85000" lnSpcReduction="10000"/>
          </a:bodyPr>
          <a:lstStyle/>
          <a:p>
            <a:pPr algn="just"/>
            <a:r>
              <a:rPr lang="tr-TR" sz="2600" dirty="0" smtClean="0">
                <a:solidFill>
                  <a:schemeClr val="tx1"/>
                </a:solidFill>
                <a:latin typeface="Times New Roman" pitchFamily="18" charset="0"/>
                <a:cs typeface="Times New Roman" pitchFamily="18" charset="0"/>
              </a:rPr>
              <a:t>Yırtılmaya</a:t>
            </a:r>
            <a:r>
              <a:rPr lang="tr-TR" sz="2600" dirty="0">
                <a:solidFill>
                  <a:schemeClr val="tx1"/>
                </a:solidFill>
                <a:latin typeface="Times New Roman" pitchFamily="18" charset="0"/>
                <a:cs typeface="Times New Roman" pitchFamily="18" charset="0"/>
              </a:rPr>
              <a:t>, delinmeye, patlamaya ve taşımaya dayanıklı; </a:t>
            </a:r>
            <a:endParaRPr lang="tr-TR" sz="2600" dirty="0" smtClean="0">
              <a:solidFill>
                <a:schemeClr val="tx1"/>
              </a:solidFill>
              <a:latin typeface="Times New Roman" pitchFamily="18" charset="0"/>
              <a:cs typeface="Times New Roman" pitchFamily="18" charset="0"/>
            </a:endParaRPr>
          </a:p>
          <a:p>
            <a:pPr algn="just"/>
            <a:r>
              <a:rPr lang="tr-TR" sz="2600" dirty="0" smtClean="0">
                <a:solidFill>
                  <a:schemeClr val="tx1"/>
                </a:solidFill>
                <a:latin typeface="Times New Roman" pitchFamily="18" charset="0"/>
                <a:cs typeface="Times New Roman" pitchFamily="18" charset="0"/>
              </a:rPr>
              <a:t>Orijinal </a:t>
            </a:r>
            <a:r>
              <a:rPr lang="tr-TR" sz="2600" dirty="0">
                <a:solidFill>
                  <a:schemeClr val="tx1"/>
                </a:solidFill>
                <a:latin typeface="Times New Roman" pitchFamily="18" charset="0"/>
                <a:cs typeface="Times New Roman" pitchFamily="18" charset="0"/>
              </a:rPr>
              <a:t>orta yoğunluklu polietilen hammaddeden sızdırmaz, çift taban dikişli ve körüksüz olarak üretilen, </a:t>
            </a:r>
            <a:endParaRPr lang="tr-TR" sz="2600" dirty="0" smtClean="0">
              <a:solidFill>
                <a:schemeClr val="tx1"/>
              </a:solidFill>
              <a:latin typeface="Times New Roman" pitchFamily="18" charset="0"/>
              <a:cs typeface="Times New Roman" pitchFamily="18" charset="0"/>
            </a:endParaRPr>
          </a:p>
          <a:p>
            <a:pPr algn="just"/>
            <a:r>
              <a:rPr lang="tr-TR" sz="2600" dirty="0" smtClean="0">
                <a:solidFill>
                  <a:schemeClr val="tx1"/>
                </a:solidFill>
                <a:latin typeface="Times New Roman" pitchFamily="18" charset="0"/>
                <a:cs typeface="Times New Roman" pitchFamily="18" charset="0"/>
              </a:rPr>
              <a:t>Kırmızı </a:t>
            </a:r>
            <a:r>
              <a:rPr lang="tr-TR" sz="2600" dirty="0">
                <a:solidFill>
                  <a:schemeClr val="tx1"/>
                </a:solidFill>
                <a:latin typeface="Times New Roman" pitchFamily="18" charset="0"/>
                <a:cs typeface="Times New Roman" pitchFamily="18" charset="0"/>
              </a:rPr>
              <a:t>renkli plastik torbalar kullanılır. </a:t>
            </a:r>
            <a:endParaRPr lang="tr-TR" sz="2600" dirty="0" smtClean="0">
              <a:solidFill>
                <a:schemeClr val="tx1"/>
              </a:solidFill>
              <a:latin typeface="Times New Roman" pitchFamily="18" charset="0"/>
              <a:cs typeface="Times New Roman" pitchFamily="18" charset="0"/>
            </a:endParaRPr>
          </a:p>
          <a:p>
            <a:pPr algn="just"/>
            <a:r>
              <a:rPr lang="tr-TR" sz="2600" dirty="0" smtClean="0">
                <a:solidFill>
                  <a:schemeClr val="tx1"/>
                </a:solidFill>
                <a:latin typeface="Times New Roman" pitchFamily="18" charset="0"/>
                <a:cs typeface="Times New Roman" pitchFamily="18" charset="0"/>
              </a:rPr>
              <a:t>Torbalar </a:t>
            </a:r>
            <a:r>
              <a:rPr lang="tr-TR" sz="2600" dirty="0">
                <a:solidFill>
                  <a:schemeClr val="tx1"/>
                </a:solidFill>
                <a:latin typeface="Times New Roman" pitchFamily="18" charset="0"/>
                <a:cs typeface="Times New Roman" pitchFamily="18" charset="0"/>
              </a:rPr>
              <a:t>en fazla ¾ oranında doldurulur, ağızları sıkıca bağlanır ve gerekli görüldüğü hallerde her bir torba yine aynı özelliklere sahip diğer bir torbaya konularak kesin sızdırmazlık sağlanır. </a:t>
            </a:r>
            <a:endParaRPr lang="tr-TR" sz="2600" dirty="0" smtClean="0">
              <a:solidFill>
                <a:schemeClr val="tx1"/>
              </a:solidFill>
              <a:latin typeface="Times New Roman" pitchFamily="18" charset="0"/>
              <a:cs typeface="Times New Roman" pitchFamily="18" charset="0"/>
            </a:endParaRPr>
          </a:p>
          <a:p>
            <a:pPr algn="just"/>
            <a:r>
              <a:rPr lang="tr-TR" sz="2600" dirty="0" smtClean="0">
                <a:solidFill>
                  <a:schemeClr val="tx1"/>
                </a:solidFill>
                <a:latin typeface="Times New Roman" pitchFamily="18" charset="0"/>
                <a:cs typeface="Times New Roman" pitchFamily="18" charset="0"/>
              </a:rPr>
              <a:t>Bu </a:t>
            </a:r>
            <a:r>
              <a:rPr lang="tr-TR" sz="2600" dirty="0">
                <a:solidFill>
                  <a:schemeClr val="tx1"/>
                </a:solidFill>
                <a:latin typeface="Times New Roman" pitchFamily="18" charset="0"/>
                <a:cs typeface="Times New Roman" pitchFamily="18" charset="0"/>
              </a:rPr>
              <a:t>torbalar hiçbir şekilde geri kazanılmaz ve tekrar kullanılmaz. </a:t>
            </a:r>
          </a:p>
          <a:p>
            <a:endParaRPr lang="tr-TR" dirty="0"/>
          </a:p>
          <a:p>
            <a:endParaRPr lang="tr-TR" dirty="0"/>
          </a:p>
          <a:p>
            <a:endParaRPr lang="tr-TR" dirty="0"/>
          </a:p>
          <a:p>
            <a:endParaRPr lang="tr-TR" dirty="0"/>
          </a:p>
        </p:txBody>
      </p:sp>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Tıbbi Atıkların Toplanması</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508632"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8675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72067" y="2675467"/>
            <a:ext cx="5716157" cy="3450696"/>
          </a:xfrm>
        </p:spPr>
        <p:txBody>
          <a:bodyPr>
            <a:normAutofit lnSpcReduction="10000"/>
          </a:bodyPr>
          <a:lstStyle/>
          <a:p>
            <a:endParaRPr lang="tr-TR" dirty="0"/>
          </a:p>
          <a:p>
            <a:r>
              <a:rPr lang="tr-TR" dirty="0" smtClean="0">
                <a:solidFill>
                  <a:schemeClr val="tx1"/>
                </a:solidFill>
                <a:latin typeface="Times New Roman" pitchFamily="18" charset="0"/>
                <a:cs typeface="Times New Roman" pitchFamily="18" charset="0"/>
              </a:rPr>
              <a:t>Kırmızı </a:t>
            </a:r>
            <a:r>
              <a:rPr lang="tr-TR" dirty="0">
                <a:solidFill>
                  <a:schemeClr val="tx1"/>
                </a:solidFill>
                <a:latin typeface="Times New Roman" pitchFamily="18" charset="0"/>
                <a:cs typeface="Times New Roman" pitchFamily="18" charset="0"/>
              </a:rPr>
              <a:t>renkli </a:t>
            </a:r>
          </a:p>
          <a:p>
            <a:r>
              <a:rPr lang="tr-TR" dirty="0" smtClean="0">
                <a:solidFill>
                  <a:schemeClr val="tx1"/>
                </a:solidFill>
                <a:latin typeface="Times New Roman" pitchFamily="18" charset="0"/>
                <a:cs typeface="Times New Roman" pitchFamily="18" charset="0"/>
              </a:rPr>
              <a:t>Torbalar </a:t>
            </a:r>
            <a:r>
              <a:rPr lang="tr-TR" dirty="0">
                <a:solidFill>
                  <a:schemeClr val="tx1"/>
                </a:solidFill>
                <a:latin typeface="Times New Roman" pitchFamily="18" charset="0"/>
                <a:cs typeface="Times New Roman" pitchFamily="18" charset="0"/>
              </a:rPr>
              <a:t>¾ oranında doldurulmalı </a:t>
            </a:r>
          </a:p>
          <a:p>
            <a:r>
              <a:rPr lang="el-GR" dirty="0" smtClean="0">
                <a:solidFill>
                  <a:schemeClr val="tx1"/>
                </a:solidFill>
                <a:latin typeface="Times New Roman" pitchFamily="18" charset="0"/>
                <a:cs typeface="Times New Roman" pitchFamily="18" charset="0"/>
              </a:rPr>
              <a:t>150 </a:t>
            </a:r>
            <a:r>
              <a:rPr lang="el-GR" dirty="0">
                <a:solidFill>
                  <a:schemeClr val="tx1"/>
                </a:solidFill>
                <a:latin typeface="Times New Roman" pitchFamily="18" charset="0"/>
                <a:cs typeface="Times New Roman" pitchFamily="18" charset="0"/>
              </a:rPr>
              <a:t>μ</a:t>
            </a:r>
            <a:r>
              <a:rPr lang="tr-TR" dirty="0">
                <a:solidFill>
                  <a:schemeClr val="tx1"/>
                </a:solidFill>
                <a:latin typeface="Times New Roman" pitchFamily="18" charset="0"/>
                <a:cs typeface="Times New Roman" pitchFamily="18" charset="0"/>
              </a:rPr>
              <a:t>m kalınlığında </a:t>
            </a:r>
          </a:p>
          <a:p>
            <a:r>
              <a:rPr lang="tr-TR" dirty="0" smtClean="0">
                <a:solidFill>
                  <a:schemeClr val="tx1"/>
                </a:solidFill>
                <a:latin typeface="Times New Roman" pitchFamily="18" charset="0"/>
                <a:cs typeface="Times New Roman" pitchFamily="18" charset="0"/>
              </a:rPr>
              <a:t>Yırtılma </a:t>
            </a:r>
            <a:r>
              <a:rPr lang="tr-TR" dirty="0">
                <a:solidFill>
                  <a:schemeClr val="tx1"/>
                </a:solidFill>
                <a:latin typeface="Times New Roman" pitchFamily="18" charset="0"/>
                <a:cs typeface="Times New Roman" pitchFamily="18" charset="0"/>
              </a:rPr>
              <a:t>ve delinmeye dayanıklı </a:t>
            </a:r>
          </a:p>
          <a:p>
            <a:r>
              <a:rPr lang="tr-TR" dirty="0" smtClean="0">
                <a:solidFill>
                  <a:schemeClr val="tx1"/>
                </a:solidFill>
                <a:latin typeface="Times New Roman" pitchFamily="18" charset="0"/>
                <a:cs typeface="Times New Roman" pitchFamily="18" charset="0"/>
              </a:rPr>
              <a:t>Sızdırmaz </a:t>
            </a:r>
            <a:r>
              <a:rPr lang="tr-TR" dirty="0">
                <a:solidFill>
                  <a:schemeClr val="tx1"/>
                </a:solidFill>
                <a:latin typeface="Times New Roman" pitchFamily="18" charset="0"/>
                <a:cs typeface="Times New Roman" pitchFamily="18" charset="0"/>
              </a:rPr>
              <a:t>ve taşınmaya dayanıklı </a:t>
            </a:r>
          </a:p>
          <a:p>
            <a:r>
              <a:rPr lang="tr-TR" dirty="0" smtClean="0">
                <a:solidFill>
                  <a:schemeClr val="tx1"/>
                </a:solidFill>
                <a:latin typeface="Times New Roman" pitchFamily="18" charset="0"/>
                <a:cs typeface="Times New Roman" pitchFamily="18" charset="0"/>
              </a:rPr>
              <a:t>Üzerinde </a:t>
            </a:r>
            <a:r>
              <a:rPr lang="tr-TR" dirty="0">
                <a:solidFill>
                  <a:schemeClr val="tx1"/>
                </a:solidFill>
                <a:latin typeface="Times New Roman" pitchFamily="18" charset="0"/>
                <a:cs typeface="Times New Roman" pitchFamily="18" charset="0"/>
              </a:rPr>
              <a:t>‘Tıbbi atık’ ve/veya uluslar arası amblem olmalı </a:t>
            </a:r>
          </a:p>
          <a:p>
            <a:endParaRPr lang="tr-TR" dirty="0"/>
          </a:p>
        </p:txBody>
      </p:sp>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Tıbbi Atık Torbası</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2708920"/>
            <a:ext cx="2563366" cy="285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4109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29260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387889"/>
            <a:ext cx="1400175" cy="26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061" y="3572428"/>
            <a:ext cx="2458025" cy="2738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5724128" y="2636912"/>
            <a:ext cx="2163621" cy="2215991"/>
          </a:xfrm>
          <a:prstGeom prst="rect">
            <a:avLst/>
          </a:prstGeom>
        </p:spPr>
        <p:txBody>
          <a:bodyPr wrap="square">
            <a:spAutoFit/>
          </a:bodyPr>
          <a:lstStyle/>
          <a:p>
            <a:endParaRPr lang="tr-TR" dirty="0"/>
          </a:p>
          <a:p>
            <a:r>
              <a:rPr lang="tr-TR" sz="2400" dirty="0">
                <a:latin typeface="Times New Roman" pitchFamily="18" charset="0"/>
                <a:cs typeface="Times New Roman" pitchFamily="18" charset="0"/>
              </a:rPr>
              <a:t>En fazla 10 kilogram </a:t>
            </a:r>
          </a:p>
          <a:p>
            <a:r>
              <a:rPr lang="tr-TR" sz="2400" dirty="0">
                <a:latin typeface="Times New Roman" pitchFamily="18" charset="0"/>
                <a:cs typeface="Times New Roman" pitchFamily="18" charset="0"/>
              </a:rPr>
              <a:t>kaldırma kapasiteli </a:t>
            </a:r>
          </a:p>
          <a:p>
            <a:r>
              <a:rPr lang="tr-TR" sz="2400" dirty="0">
                <a:latin typeface="Times New Roman" pitchFamily="18" charset="0"/>
                <a:cs typeface="Times New Roman" pitchFamily="18" charset="0"/>
              </a:rPr>
              <a:t>olmalı </a:t>
            </a:r>
          </a:p>
        </p:txBody>
      </p:sp>
    </p:spTree>
    <p:extLst>
      <p:ext uri="{BB962C8B-B14F-4D97-AF65-F5344CB8AC3E}">
        <p14:creationId xmlns:p14="http://schemas.microsoft.com/office/powerpoint/2010/main" val="490319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normAutofit lnSpcReduction="10000"/>
          </a:bodyPr>
          <a:lstStyle/>
          <a:p>
            <a:pPr algn="just"/>
            <a:r>
              <a:rPr lang="tr-TR" dirty="0" smtClean="0">
                <a:solidFill>
                  <a:srgbClr val="FF0000"/>
                </a:solidFill>
                <a:latin typeface="Times New Roman" pitchFamily="18" charset="0"/>
                <a:cs typeface="Times New Roman" pitchFamily="18" charset="0"/>
              </a:rPr>
              <a:t>Çevre </a:t>
            </a:r>
            <a:r>
              <a:rPr lang="tr-TR" dirty="0">
                <a:solidFill>
                  <a:srgbClr val="FF0000"/>
                </a:solidFill>
                <a:latin typeface="Times New Roman" pitchFamily="18" charset="0"/>
                <a:cs typeface="Times New Roman" pitchFamily="18" charset="0"/>
              </a:rPr>
              <a:t>kirliliği</a:t>
            </a:r>
            <a:r>
              <a:rPr lang="tr-TR" dirty="0">
                <a:latin typeface="Times New Roman" pitchFamily="18" charset="0"/>
                <a:cs typeface="Times New Roman" pitchFamily="18" charset="0"/>
              </a:rPr>
              <a:t>: Çevrede meydana gelen ve canlıların sağlığını, çevresel değerleri ve ekolojik dengeyi bozabilecek her türlü olumsuz </a:t>
            </a:r>
            <a:r>
              <a:rPr lang="tr-TR" dirty="0" smtClean="0">
                <a:latin typeface="Times New Roman" pitchFamily="18" charset="0"/>
                <a:cs typeface="Times New Roman" pitchFamily="18" charset="0"/>
              </a:rPr>
              <a:t>etkiyi.</a:t>
            </a:r>
          </a:p>
          <a:p>
            <a:pPr algn="just"/>
            <a:r>
              <a:rPr lang="tr-TR" dirty="0" smtClean="0">
                <a:solidFill>
                  <a:srgbClr val="FF0000"/>
                </a:solidFill>
                <a:latin typeface="Times New Roman" pitchFamily="18" charset="0"/>
                <a:cs typeface="Times New Roman" pitchFamily="18" charset="0"/>
              </a:rPr>
              <a:t>Sürdürülebilir çevre</a:t>
            </a:r>
            <a:r>
              <a:rPr lang="tr-TR" dirty="0">
                <a:latin typeface="Times New Roman" pitchFamily="18" charset="0"/>
                <a:cs typeface="Times New Roman" pitchFamily="18" charset="0"/>
              </a:rPr>
              <a:t>: Gelecek kuşakların ihtiyaç duyacağı kaynakların varlığını ve kalitesini tehlikeye atmadan, hem bugünün hem de gelecek kuşakların çevresini oluşturan tüm çevresel değerlerin her alanda (sosyal, ekonomik, fizikî vb.) ıslahı, korunması ve geliştirilmesi sürecini</a:t>
            </a:r>
          </a:p>
        </p:txBody>
      </p:sp>
      <p:sp>
        <p:nvSpPr>
          <p:cNvPr id="3" name="Başlık 2"/>
          <p:cNvSpPr>
            <a:spLocks noGrp="1"/>
          </p:cNvSpPr>
          <p:nvPr>
            <p:ph type="title"/>
          </p:nvPr>
        </p:nvSpPr>
        <p:spPr/>
        <p:txBody>
          <a:bodyPr/>
          <a:lstStyle/>
          <a:p>
            <a:r>
              <a:rPr lang="tr-TR" dirty="0" smtClean="0">
                <a:solidFill>
                  <a:schemeClr val="tx1"/>
                </a:solidFill>
                <a:latin typeface="Times New Roman" pitchFamily="18" charset="0"/>
                <a:cs typeface="Times New Roman" pitchFamily="18" charset="0"/>
              </a:rPr>
              <a:t>Çevre</a:t>
            </a:r>
            <a:endParaRPr lang="tr-TR"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626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69124" y="1988840"/>
            <a:ext cx="7408333" cy="3168351"/>
          </a:xfrm>
        </p:spPr>
        <p:txBody>
          <a:bodyPr>
            <a:noAutofit/>
          </a:bodyPr>
          <a:lstStyle/>
          <a:p>
            <a:r>
              <a:rPr lang="tr-TR" dirty="0">
                <a:solidFill>
                  <a:schemeClr val="tx1"/>
                </a:solidFill>
                <a:latin typeface="Times New Roman" pitchFamily="18" charset="0"/>
                <a:cs typeface="Times New Roman" pitchFamily="18" charset="0"/>
              </a:rPr>
              <a:t>Kesici delici atık kutuları </a:t>
            </a:r>
          </a:p>
          <a:p>
            <a:r>
              <a:rPr lang="tr-TR" dirty="0" smtClean="0">
                <a:solidFill>
                  <a:schemeClr val="tx1"/>
                </a:solidFill>
                <a:latin typeface="Times New Roman" pitchFamily="18" charset="0"/>
                <a:cs typeface="Times New Roman" pitchFamily="18" charset="0"/>
              </a:rPr>
              <a:t>Kesici </a:t>
            </a:r>
            <a:r>
              <a:rPr lang="tr-TR" dirty="0">
                <a:solidFill>
                  <a:schemeClr val="tx1"/>
                </a:solidFill>
                <a:latin typeface="Times New Roman" pitchFamily="18" charset="0"/>
                <a:cs typeface="Times New Roman" pitchFamily="18" charset="0"/>
              </a:rPr>
              <a:t>delici özelliği olan atıklar diğer tıbbi atıklardan ayrı olarak ÖZEL kutularında toplanır. </a:t>
            </a:r>
          </a:p>
          <a:p>
            <a:r>
              <a:rPr lang="tr-TR" dirty="0" smtClean="0">
                <a:solidFill>
                  <a:schemeClr val="tx1"/>
                </a:solidFill>
                <a:latin typeface="Times New Roman" pitchFamily="18" charset="0"/>
                <a:cs typeface="Times New Roman" pitchFamily="18" charset="0"/>
              </a:rPr>
              <a:t>Enjektör </a:t>
            </a:r>
            <a:r>
              <a:rPr lang="tr-TR" dirty="0">
                <a:solidFill>
                  <a:schemeClr val="tx1"/>
                </a:solidFill>
                <a:latin typeface="Times New Roman" pitchFamily="18" charset="0"/>
                <a:cs typeface="Times New Roman" pitchFamily="18" charset="0"/>
              </a:rPr>
              <a:t>iğnesi, iğne içeren diğer kesiciler, </a:t>
            </a:r>
            <a:r>
              <a:rPr lang="tr-TR" dirty="0" err="1">
                <a:solidFill>
                  <a:schemeClr val="tx1"/>
                </a:solidFill>
                <a:latin typeface="Times New Roman" pitchFamily="18" charset="0"/>
                <a:cs typeface="Times New Roman" pitchFamily="18" charset="0"/>
              </a:rPr>
              <a:t>bistüri</a:t>
            </a:r>
            <a:r>
              <a:rPr lang="tr-TR" dirty="0">
                <a:solidFill>
                  <a:schemeClr val="tx1"/>
                </a:solidFill>
                <a:latin typeface="Times New Roman" pitchFamily="18" charset="0"/>
                <a:cs typeface="Times New Roman" pitchFamily="18" charset="0"/>
              </a:rPr>
              <a:t>, lam lamel, cam </a:t>
            </a:r>
            <a:r>
              <a:rPr lang="tr-TR" dirty="0" err="1">
                <a:solidFill>
                  <a:schemeClr val="tx1"/>
                </a:solidFill>
                <a:latin typeface="Times New Roman" pitchFamily="18" charset="0"/>
                <a:cs typeface="Times New Roman" pitchFamily="18" charset="0"/>
              </a:rPr>
              <a:t>pastör</a:t>
            </a:r>
            <a:r>
              <a:rPr lang="tr-TR" dirty="0">
                <a:solidFill>
                  <a:schemeClr val="tx1"/>
                </a:solidFill>
                <a:latin typeface="Times New Roman" pitchFamily="18" charset="0"/>
                <a:cs typeface="Times New Roman" pitchFamily="18" charset="0"/>
              </a:rPr>
              <a:t> pipeti, kırılmış diğer cam vb. atıklardır. </a:t>
            </a:r>
          </a:p>
          <a:p>
            <a:r>
              <a:rPr lang="tr-TR" dirty="0" smtClean="0">
                <a:solidFill>
                  <a:schemeClr val="tx1"/>
                </a:solidFill>
                <a:latin typeface="Times New Roman" pitchFamily="18" charset="0"/>
                <a:cs typeface="Times New Roman" pitchFamily="18" charset="0"/>
              </a:rPr>
              <a:t>Enjektörler </a:t>
            </a:r>
            <a:r>
              <a:rPr lang="tr-TR" dirty="0">
                <a:solidFill>
                  <a:schemeClr val="tx1"/>
                </a:solidFill>
                <a:latin typeface="Times New Roman" pitchFamily="18" charset="0"/>
                <a:cs typeface="Times New Roman" pitchFamily="18" charset="0"/>
              </a:rPr>
              <a:t>kullanıldıktan sonra enjektör uçları bükülmeden ve ağzı kapatılmadan kutulara atılmalıdır. </a:t>
            </a:r>
          </a:p>
        </p:txBody>
      </p:sp>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Kesici Delici Atıklar</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29260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5498179"/>
            <a:ext cx="2214562" cy="125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descr="http://valegroup.com.tr/5-litre-tibbi-atik-kutusu-1276-77-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438" y="5373216"/>
            <a:ext cx="2232248" cy="1282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450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72067" y="1772816"/>
            <a:ext cx="5356117" cy="4353347"/>
          </a:xfrm>
        </p:spPr>
        <p:txBody>
          <a:bodyPr>
            <a:normAutofit fontScale="55000" lnSpcReduction="20000"/>
          </a:bodyPr>
          <a:lstStyle/>
          <a:p>
            <a:endParaRPr lang="tr-TR" dirty="0"/>
          </a:p>
          <a:p>
            <a:endParaRPr lang="tr-TR" dirty="0"/>
          </a:p>
          <a:p>
            <a:r>
              <a:rPr lang="tr-TR" sz="3200" b="1" dirty="0">
                <a:solidFill>
                  <a:schemeClr val="tx1"/>
                </a:solidFill>
                <a:latin typeface="Times New Roman" pitchFamily="18" charset="0"/>
                <a:cs typeface="Times New Roman" pitchFamily="18" charset="0"/>
              </a:rPr>
              <a:t>Delinmeye, yırtılmaya, kırılmaya ve patlamaya dayanıklı, </a:t>
            </a:r>
            <a:endParaRPr lang="tr-TR" sz="3200" dirty="0">
              <a:solidFill>
                <a:schemeClr val="tx1"/>
              </a:solidFill>
              <a:latin typeface="Times New Roman" pitchFamily="18" charset="0"/>
              <a:cs typeface="Times New Roman" pitchFamily="18" charset="0"/>
            </a:endParaRPr>
          </a:p>
          <a:p>
            <a:r>
              <a:rPr lang="tr-TR" sz="3200" b="1" dirty="0" smtClean="0">
                <a:solidFill>
                  <a:schemeClr val="tx1"/>
                </a:solidFill>
                <a:latin typeface="Times New Roman" pitchFamily="18" charset="0"/>
                <a:cs typeface="Times New Roman" pitchFamily="18" charset="0"/>
              </a:rPr>
              <a:t>Su </a:t>
            </a:r>
            <a:r>
              <a:rPr lang="tr-TR" sz="3200" b="1" dirty="0">
                <a:solidFill>
                  <a:schemeClr val="tx1"/>
                </a:solidFill>
                <a:latin typeface="Times New Roman" pitchFamily="18" charset="0"/>
                <a:cs typeface="Times New Roman" pitchFamily="18" charset="0"/>
              </a:rPr>
              <a:t>geçirmez ve sızdırmaz, </a:t>
            </a:r>
            <a:endParaRPr lang="tr-TR" sz="3200" dirty="0">
              <a:solidFill>
                <a:schemeClr val="tx1"/>
              </a:solidFill>
              <a:latin typeface="Times New Roman" pitchFamily="18" charset="0"/>
              <a:cs typeface="Times New Roman" pitchFamily="18" charset="0"/>
            </a:endParaRPr>
          </a:p>
          <a:p>
            <a:r>
              <a:rPr lang="tr-TR" sz="3200" b="1" dirty="0" smtClean="0">
                <a:solidFill>
                  <a:schemeClr val="tx1"/>
                </a:solidFill>
                <a:latin typeface="Times New Roman" pitchFamily="18" charset="0"/>
                <a:cs typeface="Times New Roman" pitchFamily="18" charset="0"/>
              </a:rPr>
              <a:t>Açılması </a:t>
            </a:r>
            <a:r>
              <a:rPr lang="tr-TR" sz="3200" b="1" dirty="0">
                <a:solidFill>
                  <a:schemeClr val="tx1"/>
                </a:solidFill>
                <a:latin typeface="Times New Roman" pitchFamily="18" charset="0"/>
                <a:cs typeface="Times New Roman" pitchFamily="18" charset="0"/>
              </a:rPr>
              <a:t>ve karıştırılması mümkün olmayan, </a:t>
            </a:r>
            <a:endParaRPr lang="tr-TR" sz="3200" dirty="0">
              <a:solidFill>
                <a:schemeClr val="tx1"/>
              </a:solidFill>
              <a:latin typeface="Times New Roman" pitchFamily="18" charset="0"/>
              <a:cs typeface="Times New Roman" pitchFamily="18" charset="0"/>
            </a:endParaRPr>
          </a:p>
          <a:p>
            <a:r>
              <a:rPr lang="tr-TR" sz="3200" b="1" dirty="0" smtClean="0">
                <a:solidFill>
                  <a:schemeClr val="tx1"/>
                </a:solidFill>
                <a:latin typeface="Times New Roman" pitchFamily="18" charset="0"/>
                <a:cs typeface="Times New Roman" pitchFamily="18" charset="0"/>
              </a:rPr>
              <a:t>Üzerinde </a:t>
            </a:r>
            <a:r>
              <a:rPr lang="tr-TR" sz="3200" b="1" dirty="0">
                <a:solidFill>
                  <a:schemeClr val="tx1"/>
                </a:solidFill>
                <a:latin typeface="Times New Roman" pitchFamily="18" charset="0"/>
                <a:cs typeface="Times New Roman" pitchFamily="18" charset="0"/>
              </a:rPr>
              <a:t>“Uluslararası </a:t>
            </a:r>
            <a:r>
              <a:rPr lang="tr-TR" sz="3200" b="1" dirty="0" err="1">
                <a:solidFill>
                  <a:schemeClr val="tx1"/>
                </a:solidFill>
                <a:latin typeface="Times New Roman" pitchFamily="18" charset="0"/>
                <a:cs typeface="Times New Roman" pitchFamily="18" charset="0"/>
              </a:rPr>
              <a:t>Biyotehlike</a:t>
            </a:r>
            <a:r>
              <a:rPr lang="tr-TR" sz="3200" b="1" dirty="0">
                <a:solidFill>
                  <a:schemeClr val="tx1"/>
                </a:solidFill>
                <a:latin typeface="Times New Roman" pitchFamily="18" charset="0"/>
                <a:cs typeface="Times New Roman" pitchFamily="18" charset="0"/>
              </a:rPr>
              <a:t>” amblemi ile “DİKKAT! KESİCİ ve DELİCİ TIBBİ ATIK” ibaresi taşıyan plastik veya aynı özelliklere sahip lamine kartondan yapılmış nitelikte olmalıdır. </a:t>
            </a:r>
            <a:endParaRPr lang="tr-TR" sz="3200" dirty="0">
              <a:solidFill>
                <a:schemeClr val="tx1"/>
              </a:solidFill>
              <a:latin typeface="Times New Roman" pitchFamily="18" charset="0"/>
              <a:cs typeface="Times New Roman" pitchFamily="18" charset="0"/>
            </a:endParaRPr>
          </a:p>
          <a:p>
            <a:r>
              <a:rPr lang="tr-TR" sz="3200" dirty="0" smtClean="0">
                <a:solidFill>
                  <a:schemeClr val="tx1"/>
                </a:solidFill>
                <a:latin typeface="Times New Roman" pitchFamily="18" charset="0"/>
                <a:cs typeface="Times New Roman" pitchFamily="18" charset="0"/>
              </a:rPr>
              <a:t>Kesici </a:t>
            </a:r>
            <a:r>
              <a:rPr lang="tr-TR" sz="3200" dirty="0">
                <a:solidFill>
                  <a:schemeClr val="tx1"/>
                </a:solidFill>
                <a:latin typeface="Times New Roman" pitchFamily="18" charset="0"/>
                <a:cs typeface="Times New Roman" pitchFamily="18" charset="0"/>
              </a:rPr>
              <a:t>ve delici nitelikte tıbbi atıklar diğer tıbbi atıklardan ayrı olmalıdır. </a:t>
            </a:r>
          </a:p>
          <a:p>
            <a:r>
              <a:rPr lang="tr-TR" sz="3200" dirty="0" smtClean="0">
                <a:solidFill>
                  <a:schemeClr val="tx1"/>
                </a:solidFill>
                <a:latin typeface="Times New Roman" pitchFamily="18" charset="0"/>
                <a:cs typeface="Times New Roman" pitchFamily="18" charset="0"/>
              </a:rPr>
              <a:t>Bu </a:t>
            </a:r>
            <a:r>
              <a:rPr lang="tr-TR" sz="3200" dirty="0">
                <a:solidFill>
                  <a:schemeClr val="tx1"/>
                </a:solidFill>
                <a:latin typeface="Times New Roman" pitchFamily="18" charset="0"/>
                <a:cs typeface="Times New Roman" pitchFamily="18" charset="0"/>
              </a:rPr>
              <a:t>biriktirme kapları, en fazla ¾ oranında doldurulur, ağızları kapatılır ve kırmızı plastik torbalara konulur. </a:t>
            </a:r>
          </a:p>
          <a:p>
            <a:r>
              <a:rPr lang="tr-TR" sz="3200" b="1" dirty="0" smtClean="0">
                <a:solidFill>
                  <a:schemeClr val="tx1"/>
                </a:solidFill>
                <a:latin typeface="Times New Roman" pitchFamily="18" charset="0"/>
                <a:cs typeface="Times New Roman" pitchFamily="18" charset="0"/>
              </a:rPr>
              <a:t>Kesici-delici </a:t>
            </a:r>
            <a:r>
              <a:rPr lang="tr-TR" sz="3200" b="1" dirty="0">
                <a:solidFill>
                  <a:schemeClr val="tx1"/>
                </a:solidFill>
                <a:latin typeface="Times New Roman" pitchFamily="18" charset="0"/>
                <a:cs typeface="Times New Roman" pitchFamily="18" charset="0"/>
              </a:rPr>
              <a:t>atık biriktirme kapları dolduktan sonra kesinlikle sıkıştırılmaz, açılmaz, boşaltılmaz ve geri </a:t>
            </a:r>
            <a:r>
              <a:rPr lang="tr-TR" sz="3200" b="1" dirty="0" smtClean="0">
                <a:solidFill>
                  <a:schemeClr val="tx1"/>
                </a:solidFill>
                <a:latin typeface="Times New Roman" pitchFamily="18" charset="0"/>
                <a:cs typeface="Times New Roman" pitchFamily="18" charset="0"/>
              </a:rPr>
              <a:t>kazanılmaz</a:t>
            </a:r>
            <a:r>
              <a:rPr lang="tr-TR" sz="3200" b="1" dirty="0">
                <a:solidFill>
                  <a:schemeClr val="tx1"/>
                </a:solidFill>
                <a:latin typeface="Times New Roman" pitchFamily="18" charset="0"/>
                <a:cs typeface="Times New Roman" pitchFamily="18" charset="0"/>
              </a:rPr>
              <a:t>.</a:t>
            </a:r>
            <a:endParaRPr lang="tr-TR" sz="3200" dirty="0">
              <a:solidFill>
                <a:schemeClr val="tx1"/>
              </a:solidFill>
              <a:latin typeface="Times New Roman" pitchFamily="18" charset="0"/>
              <a:cs typeface="Times New Roman" pitchFamily="18" charset="0"/>
            </a:endParaRPr>
          </a:p>
        </p:txBody>
      </p:sp>
      <p:sp>
        <p:nvSpPr>
          <p:cNvPr id="3" name="Başlık 2"/>
          <p:cNvSpPr>
            <a:spLocks noGrp="1"/>
          </p:cNvSpPr>
          <p:nvPr>
            <p:ph type="title"/>
          </p:nvPr>
        </p:nvSpPr>
        <p:spPr/>
        <p:txBody>
          <a:bodyPr>
            <a:normAutofit/>
          </a:bodyPr>
          <a:lstStyle/>
          <a:p>
            <a:r>
              <a:rPr lang="tr-TR" sz="3600" dirty="0">
                <a:solidFill>
                  <a:schemeClr val="tx1"/>
                </a:solidFill>
                <a:latin typeface="Times New Roman" pitchFamily="18" charset="0"/>
                <a:cs typeface="Times New Roman" pitchFamily="18" charset="0"/>
              </a:rPr>
              <a:t>Kesici Delici Atıklar</a:t>
            </a:r>
            <a:endParaRPr lang="tr-TR" sz="3600" dirty="0"/>
          </a:p>
        </p:txBody>
      </p:sp>
      <p:pic>
        <p:nvPicPr>
          <p:cNvPr id="4" name="Picture 7" descr="http://valegroup.com.tr/5-litre-tibbi-atik-kutusu-1276-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2924944"/>
            <a:ext cx="2232248" cy="14986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2481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72067" y="2675467"/>
            <a:ext cx="4924069" cy="2409717"/>
          </a:xfrm>
        </p:spPr>
        <p:txBody>
          <a:bodyPr>
            <a:normAutofit fontScale="92500" lnSpcReduction="20000"/>
          </a:bodyPr>
          <a:lstStyle/>
          <a:p>
            <a:r>
              <a:rPr lang="tr-TR" b="1" dirty="0" smtClean="0">
                <a:latin typeface="Times New Roman" pitchFamily="18" charset="0"/>
                <a:cs typeface="Times New Roman" pitchFamily="18" charset="0"/>
              </a:rPr>
              <a:t>Atıkların </a:t>
            </a:r>
            <a:r>
              <a:rPr lang="tr-TR" b="1" dirty="0">
                <a:latin typeface="Times New Roman" pitchFamily="18" charset="0"/>
                <a:cs typeface="Times New Roman" pitchFamily="18" charset="0"/>
              </a:rPr>
              <a:t>taşınmasıyla görevli personel turuncu renkli </a:t>
            </a:r>
            <a:r>
              <a:rPr lang="tr-TR" b="1" dirty="0" smtClean="0">
                <a:latin typeface="Times New Roman" pitchFamily="18" charset="0"/>
                <a:cs typeface="Times New Roman" pitchFamily="18" charset="0"/>
              </a:rPr>
              <a:t>öz</a:t>
            </a:r>
            <a:r>
              <a:rPr lang="tr-TR" b="1" dirty="0">
                <a:latin typeface="Times New Roman" pitchFamily="18" charset="0"/>
                <a:cs typeface="Times New Roman" pitchFamily="18" charset="0"/>
              </a:rPr>
              <a:t>el elbise </a:t>
            </a:r>
            <a:r>
              <a:rPr lang="tr-TR" b="1" dirty="0" smtClean="0">
                <a:latin typeface="Times New Roman" pitchFamily="18" charset="0"/>
                <a:cs typeface="Times New Roman" pitchFamily="18" charset="0"/>
              </a:rPr>
              <a:t>giyer. </a:t>
            </a:r>
            <a:endParaRPr lang="tr-TR" dirty="0">
              <a:latin typeface="Times New Roman" pitchFamily="18" charset="0"/>
              <a:cs typeface="Times New Roman" pitchFamily="18" charset="0"/>
            </a:endParaRPr>
          </a:p>
          <a:p>
            <a:r>
              <a:rPr lang="tr-TR" b="1" dirty="0" smtClean="0">
                <a:latin typeface="Times New Roman" pitchFamily="18" charset="0"/>
                <a:cs typeface="Times New Roman" pitchFamily="18" charset="0"/>
              </a:rPr>
              <a:t>Eldiven</a:t>
            </a:r>
            <a:r>
              <a:rPr lang="tr-TR" b="1" dirty="0">
                <a:latin typeface="Times New Roman" pitchFamily="18" charset="0"/>
                <a:cs typeface="Times New Roman" pitchFamily="18" charset="0"/>
              </a:rPr>
              <a:t>, </a:t>
            </a:r>
            <a:endParaRPr lang="tr-TR" dirty="0">
              <a:latin typeface="Times New Roman" pitchFamily="18" charset="0"/>
              <a:cs typeface="Times New Roman" pitchFamily="18" charset="0"/>
            </a:endParaRPr>
          </a:p>
          <a:p>
            <a:r>
              <a:rPr lang="tr-TR" b="1" dirty="0" smtClean="0">
                <a:latin typeface="Times New Roman" pitchFamily="18" charset="0"/>
                <a:cs typeface="Times New Roman" pitchFamily="18" charset="0"/>
              </a:rPr>
              <a:t>Koruyucu </a:t>
            </a:r>
            <a:r>
              <a:rPr lang="tr-TR" b="1" dirty="0">
                <a:latin typeface="Times New Roman" pitchFamily="18" charset="0"/>
                <a:cs typeface="Times New Roman" pitchFamily="18" charset="0"/>
              </a:rPr>
              <a:t>gözlük, </a:t>
            </a:r>
            <a:endParaRPr lang="tr-TR" dirty="0">
              <a:latin typeface="Times New Roman" pitchFamily="18" charset="0"/>
              <a:cs typeface="Times New Roman" pitchFamily="18" charset="0"/>
            </a:endParaRPr>
          </a:p>
          <a:p>
            <a:r>
              <a:rPr lang="tr-TR" b="1" dirty="0" smtClean="0">
                <a:latin typeface="Times New Roman" pitchFamily="18" charset="0"/>
                <a:cs typeface="Times New Roman" pitchFamily="18" charset="0"/>
              </a:rPr>
              <a:t>Maske</a:t>
            </a:r>
            <a:r>
              <a:rPr lang="tr-TR" b="1" dirty="0">
                <a:latin typeface="Times New Roman" pitchFamily="18" charset="0"/>
                <a:cs typeface="Times New Roman" pitchFamily="18" charset="0"/>
              </a:rPr>
              <a:t>, </a:t>
            </a:r>
            <a:endParaRPr lang="tr-TR" dirty="0">
              <a:latin typeface="Times New Roman" pitchFamily="18" charset="0"/>
              <a:cs typeface="Times New Roman" pitchFamily="18" charset="0"/>
            </a:endParaRPr>
          </a:p>
          <a:p>
            <a:r>
              <a:rPr lang="tr-TR" b="1" dirty="0" smtClean="0">
                <a:latin typeface="Times New Roman" pitchFamily="18" charset="0"/>
                <a:cs typeface="Times New Roman" pitchFamily="18" charset="0"/>
              </a:rPr>
              <a:t>Çizme </a:t>
            </a:r>
            <a:endParaRPr lang="tr-TR" dirty="0">
              <a:latin typeface="Times New Roman" pitchFamily="18" charset="0"/>
              <a:cs typeface="Times New Roman" pitchFamily="18" charset="0"/>
            </a:endParaRPr>
          </a:p>
        </p:txBody>
      </p:sp>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Atıkların Ünite </a:t>
            </a:r>
            <a:br>
              <a:rPr lang="tr-TR" sz="3600" dirty="0" smtClean="0">
                <a:solidFill>
                  <a:schemeClr val="tx1"/>
                </a:solidFill>
                <a:latin typeface="Times New Roman" pitchFamily="18" charset="0"/>
                <a:cs typeface="Times New Roman" pitchFamily="18" charset="0"/>
              </a:rPr>
            </a:br>
            <a:r>
              <a:rPr lang="tr-TR" sz="3600" dirty="0" smtClean="0">
                <a:solidFill>
                  <a:schemeClr val="tx1"/>
                </a:solidFill>
                <a:latin typeface="Times New Roman" pitchFamily="18" charset="0"/>
                <a:cs typeface="Times New Roman" pitchFamily="18" charset="0"/>
              </a:rPr>
              <a:t>İçerisinde Taşınması</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365104"/>
            <a:ext cx="1944216"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4" descr="tıbbi atıkların taşınması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AutoShape 6" descr="tıbbi atıkların taşınması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22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4725144"/>
            <a:ext cx="233362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7094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Ünite İçi Taşıma</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descr="tıbbi atıkların taşınması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708920"/>
            <a:ext cx="5616624" cy="3742506"/>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2300256" y="1556792"/>
            <a:ext cx="5368088" cy="1015663"/>
          </a:xfrm>
          <a:prstGeom prst="rect">
            <a:avLst/>
          </a:prstGeom>
        </p:spPr>
        <p:txBody>
          <a:bodyPr wrap="square">
            <a:spAutoFit/>
          </a:bodyPr>
          <a:lstStyle/>
          <a:p>
            <a:endParaRPr lang="tr-TR" dirty="0"/>
          </a:p>
          <a:p>
            <a:endParaRPr lang="tr-TR" dirty="0"/>
          </a:p>
          <a:p>
            <a:r>
              <a:rPr lang="tr-TR" sz="2400" dirty="0">
                <a:latin typeface="Times New Roman" pitchFamily="18" charset="0"/>
                <a:cs typeface="Times New Roman" pitchFamily="18" charset="0"/>
              </a:rPr>
              <a:t>Tıbbi atık poşetleri asla ellenmemeli </a:t>
            </a:r>
          </a:p>
        </p:txBody>
      </p:sp>
    </p:spTree>
    <p:extLst>
      <p:ext uri="{BB962C8B-B14F-4D97-AF65-F5344CB8AC3E}">
        <p14:creationId xmlns:p14="http://schemas.microsoft.com/office/powerpoint/2010/main" val="34038355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4661" y="1916832"/>
            <a:ext cx="5921595" cy="2376264"/>
          </a:xfrm>
        </p:spPr>
        <p:txBody>
          <a:bodyPr>
            <a:normAutofit fontScale="25000" lnSpcReduction="20000"/>
          </a:bodyPr>
          <a:lstStyle/>
          <a:p>
            <a:endParaRPr lang="tr-TR" dirty="0"/>
          </a:p>
          <a:p>
            <a:pPr marL="0" indent="0">
              <a:buNone/>
            </a:pPr>
            <a:r>
              <a:rPr lang="tr-TR" sz="4500" b="1" dirty="0">
                <a:solidFill>
                  <a:schemeClr val="tx1"/>
                </a:solidFill>
                <a:latin typeface="Times New Roman" pitchFamily="18" charset="0"/>
                <a:cs typeface="Times New Roman" pitchFamily="18" charset="0"/>
              </a:rPr>
              <a:t>Tıbbi atık torbaları sağlık kuruluşu içinde özel araçlar ile toplanır. </a:t>
            </a:r>
            <a:endParaRPr lang="tr-TR" sz="4500" dirty="0">
              <a:solidFill>
                <a:schemeClr val="tx1"/>
              </a:solidFill>
              <a:latin typeface="Times New Roman" pitchFamily="18" charset="0"/>
              <a:cs typeface="Times New Roman" pitchFamily="18" charset="0"/>
            </a:endParaRPr>
          </a:p>
          <a:p>
            <a:endParaRPr lang="tr-TR" sz="3800" b="1" dirty="0" smtClean="0">
              <a:latin typeface="Times New Roman" pitchFamily="18" charset="0"/>
              <a:cs typeface="Times New Roman" pitchFamily="18" charset="0"/>
            </a:endParaRPr>
          </a:p>
          <a:p>
            <a:r>
              <a:rPr lang="tr-TR" sz="5500" b="1" dirty="0" smtClean="0">
                <a:latin typeface="Times New Roman" pitchFamily="18" charset="0"/>
                <a:cs typeface="Times New Roman" pitchFamily="18" charset="0"/>
              </a:rPr>
              <a:t>Tekerlekli </a:t>
            </a:r>
            <a:r>
              <a:rPr lang="tr-TR" sz="5500" b="1" dirty="0">
                <a:latin typeface="Times New Roman" pitchFamily="18" charset="0"/>
                <a:cs typeface="Times New Roman" pitchFamily="18" charset="0"/>
              </a:rPr>
              <a:t>ve kapaklı, </a:t>
            </a:r>
            <a:endParaRPr lang="tr-TR" sz="5500" dirty="0">
              <a:latin typeface="Times New Roman" pitchFamily="18" charset="0"/>
              <a:cs typeface="Times New Roman" pitchFamily="18" charset="0"/>
            </a:endParaRPr>
          </a:p>
          <a:p>
            <a:r>
              <a:rPr lang="tr-TR" sz="5500" b="1" dirty="0" smtClean="0">
                <a:latin typeface="Times New Roman" pitchFamily="18" charset="0"/>
                <a:cs typeface="Times New Roman" pitchFamily="18" charset="0"/>
              </a:rPr>
              <a:t>Paslanmaz </a:t>
            </a:r>
            <a:r>
              <a:rPr lang="tr-TR" sz="5500" b="1" dirty="0">
                <a:latin typeface="Times New Roman" pitchFamily="18" charset="0"/>
                <a:cs typeface="Times New Roman" pitchFamily="18" charset="0"/>
              </a:rPr>
              <a:t>metal, plastik veya benzeri malzemeden yapılmış, </a:t>
            </a:r>
            <a:endParaRPr lang="tr-TR" sz="5500" dirty="0">
              <a:latin typeface="Times New Roman" pitchFamily="18" charset="0"/>
              <a:cs typeface="Times New Roman" pitchFamily="18" charset="0"/>
            </a:endParaRPr>
          </a:p>
          <a:p>
            <a:r>
              <a:rPr lang="tr-TR" sz="5500" b="1" dirty="0" smtClean="0">
                <a:latin typeface="Times New Roman" pitchFamily="18" charset="0"/>
                <a:cs typeface="Times New Roman" pitchFamily="18" charset="0"/>
              </a:rPr>
              <a:t>Keskin </a:t>
            </a:r>
            <a:r>
              <a:rPr lang="tr-TR" sz="5500" b="1" dirty="0">
                <a:latin typeface="Times New Roman" pitchFamily="18" charset="0"/>
                <a:cs typeface="Times New Roman" pitchFamily="18" charset="0"/>
              </a:rPr>
              <a:t>kenarları olmayan, </a:t>
            </a:r>
            <a:endParaRPr lang="tr-TR" sz="5500" dirty="0">
              <a:latin typeface="Times New Roman" pitchFamily="18" charset="0"/>
              <a:cs typeface="Times New Roman" pitchFamily="18" charset="0"/>
            </a:endParaRPr>
          </a:p>
          <a:p>
            <a:r>
              <a:rPr lang="tr-TR" sz="5500" b="1" dirty="0" smtClean="0">
                <a:latin typeface="Times New Roman" pitchFamily="18" charset="0"/>
                <a:cs typeface="Times New Roman" pitchFamily="18" charset="0"/>
              </a:rPr>
              <a:t>Temizlenmesi</a:t>
            </a:r>
            <a:r>
              <a:rPr lang="tr-TR" sz="5500" b="1" dirty="0">
                <a:latin typeface="Times New Roman" pitchFamily="18" charset="0"/>
                <a:cs typeface="Times New Roman" pitchFamily="18" charset="0"/>
              </a:rPr>
              <a:t>, dezenfeksiyonu kolay, </a:t>
            </a:r>
            <a:endParaRPr lang="tr-TR" sz="5500" dirty="0">
              <a:latin typeface="Times New Roman" pitchFamily="18" charset="0"/>
              <a:cs typeface="Times New Roman" pitchFamily="18" charset="0"/>
            </a:endParaRPr>
          </a:p>
          <a:p>
            <a:r>
              <a:rPr lang="tr-TR" sz="5500" b="1" dirty="0" smtClean="0">
                <a:latin typeface="Times New Roman" pitchFamily="18" charset="0"/>
                <a:cs typeface="Times New Roman" pitchFamily="18" charset="0"/>
              </a:rPr>
              <a:t>Sadece </a:t>
            </a:r>
            <a:r>
              <a:rPr lang="tr-TR" sz="5500" b="1" dirty="0">
                <a:latin typeface="Times New Roman" pitchFamily="18" charset="0"/>
                <a:cs typeface="Times New Roman" pitchFamily="18" charset="0"/>
              </a:rPr>
              <a:t>bu iş için ayrılmış, </a:t>
            </a:r>
            <a:endParaRPr lang="tr-TR" sz="5500" dirty="0">
              <a:latin typeface="Times New Roman" pitchFamily="18" charset="0"/>
              <a:cs typeface="Times New Roman" pitchFamily="18" charset="0"/>
            </a:endParaRPr>
          </a:p>
          <a:p>
            <a:r>
              <a:rPr lang="tr-TR" sz="5500" b="1" dirty="0" smtClean="0">
                <a:latin typeface="Times New Roman" pitchFamily="18" charset="0"/>
                <a:cs typeface="Times New Roman" pitchFamily="18" charset="0"/>
              </a:rPr>
              <a:t>Turuncu </a:t>
            </a:r>
            <a:r>
              <a:rPr lang="tr-TR" sz="5500" b="1" dirty="0">
                <a:latin typeface="Times New Roman" pitchFamily="18" charset="0"/>
                <a:cs typeface="Times New Roman" pitchFamily="18" charset="0"/>
              </a:rPr>
              <a:t>renkli, </a:t>
            </a:r>
            <a:endParaRPr lang="tr-TR" sz="5500" dirty="0">
              <a:latin typeface="Times New Roman" pitchFamily="18" charset="0"/>
              <a:cs typeface="Times New Roman" pitchFamily="18" charset="0"/>
            </a:endParaRPr>
          </a:p>
          <a:p>
            <a:r>
              <a:rPr lang="tr-TR" sz="5500" b="1" dirty="0" smtClean="0">
                <a:latin typeface="Times New Roman" pitchFamily="18" charset="0"/>
                <a:cs typeface="Times New Roman" pitchFamily="18" charset="0"/>
              </a:rPr>
              <a:t>Uluslararası </a:t>
            </a:r>
            <a:r>
              <a:rPr lang="tr-TR" sz="5500" b="1" dirty="0" err="1">
                <a:latin typeface="Times New Roman" pitchFamily="18" charset="0"/>
                <a:cs typeface="Times New Roman" pitchFamily="18" charset="0"/>
              </a:rPr>
              <a:t>Biyotehlike</a:t>
            </a:r>
            <a:r>
              <a:rPr lang="tr-TR" sz="5500" b="1" dirty="0">
                <a:latin typeface="Times New Roman" pitchFamily="18" charset="0"/>
                <a:cs typeface="Times New Roman" pitchFamily="18" charset="0"/>
              </a:rPr>
              <a:t>’ amblemi ve ‘Dikkat Tıbbi Atık’ ibaresi </a:t>
            </a:r>
            <a:endParaRPr lang="tr-TR" sz="5500" dirty="0">
              <a:latin typeface="Times New Roman" pitchFamily="18" charset="0"/>
              <a:cs typeface="Times New Roman" pitchFamily="18" charset="0"/>
            </a:endParaRPr>
          </a:p>
          <a:p>
            <a:endParaRPr lang="tr-TR" dirty="0"/>
          </a:p>
        </p:txBody>
      </p:sp>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Tıbbi Atıkların Taşınması</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2" descr="tıbbi atıkların taşınması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AutoShape 4" descr="tıbbi atıkların taşınması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AutoShape 6" descr="tıbbi atıkların taşınması ile ilgili görsel sonucu"/>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 name="AutoShape 8" descr="tıbbi atıkların taşınması ile ilgili görsel sonucu"/>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AutoShape 12" descr="tıbbi atıkların taşınması ile ilgili görsel sonucu"/>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 name="AutoShape 14" descr="tıbbi atıkların taşınması ile ilgili görsel sonucu"/>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AutoShape 16" descr="tıbbi atıkların taşınması ile ilgili görsel sonucu"/>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5378" name="Picture 18" descr="tıbbi atıkların taşınması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4149080"/>
            <a:ext cx="3528392" cy="2072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8043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72067" y="2348880"/>
            <a:ext cx="7408333" cy="3777283"/>
          </a:xfrm>
        </p:spPr>
        <p:txBody>
          <a:bodyPr>
            <a:normAutofit fontScale="77500" lnSpcReduction="20000"/>
          </a:bodyPr>
          <a:lstStyle/>
          <a:p>
            <a:r>
              <a:rPr lang="tr-TR" dirty="0">
                <a:latin typeface="Times New Roman" pitchFamily="18" charset="0"/>
                <a:cs typeface="Times New Roman" pitchFamily="18" charset="0"/>
              </a:rPr>
              <a:t>Tıbbi atık geçici deposunun özellikleri şunlardır</a:t>
            </a:r>
            <a:r>
              <a:rPr lang="tr-TR" dirty="0" smtClean="0">
                <a:latin typeface="Times New Roman" pitchFamily="18" charset="0"/>
                <a:cs typeface="Times New Roman" pitchFamily="18" charset="0"/>
              </a:rPr>
              <a:t>:</a:t>
            </a:r>
          </a:p>
          <a:p>
            <a:endParaRPr lang="tr-TR" dirty="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Deponun </a:t>
            </a:r>
            <a:r>
              <a:rPr lang="tr-TR" dirty="0">
                <a:latin typeface="Times New Roman" pitchFamily="18" charset="0"/>
                <a:cs typeface="Times New Roman" pitchFamily="18" charset="0"/>
              </a:rPr>
              <a:t>hacmi en az iki günlük atığı alabilecek boyutlarda olur.</a:t>
            </a:r>
          </a:p>
          <a:p>
            <a:pPr algn="just"/>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Deponun hacmi, 12 </a:t>
            </a:r>
            <a:r>
              <a:rPr lang="tr-TR" dirty="0" err="1">
                <a:latin typeface="Times New Roman" pitchFamily="18" charset="0"/>
                <a:cs typeface="Times New Roman" pitchFamily="18" charset="0"/>
              </a:rPr>
              <a:t>nci</a:t>
            </a:r>
            <a:r>
              <a:rPr lang="tr-TR" dirty="0">
                <a:latin typeface="Times New Roman" pitchFamily="18" charset="0"/>
                <a:cs typeface="Times New Roman" pitchFamily="18" charset="0"/>
              </a:rPr>
              <a:t> maddenin ikinci fıkrasının uygulanması durumunda en az bir haftalık atığı alabilecek boyutta olur.</a:t>
            </a:r>
          </a:p>
          <a:p>
            <a:pPr algn="just"/>
            <a:r>
              <a:rPr lang="tr-TR" dirty="0" smtClean="0">
                <a:latin typeface="Times New Roman" pitchFamily="18" charset="0"/>
                <a:cs typeface="Times New Roman" pitchFamily="18" charset="0"/>
              </a:rPr>
              <a:t>Deponun </a:t>
            </a:r>
            <a:r>
              <a:rPr lang="tr-TR" dirty="0">
                <a:latin typeface="Times New Roman" pitchFamily="18" charset="0"/>
                <a:cs typeface="Times New Roman" pitchFamily="18" charset="0"/>
              </a:rPr>
              <a:t>tabanı ve duvarları sağlam, geçirimsiz, mikroorganizma ve kir tutmayan, temizlenmesi ve dezenfeksiyonu kolay bir malzeme ile kaplanır. Depolarda yeterli aydınlatma bulunur.</a:t>
            </a:r>
          </a:p>
          <a:p>
            <a:pPr algn="just"/>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Soğutulmayan depolarda pasif havalandırma sistemi bulunur.</a:t>
            </a:r>
          </a:p>
          <a:p>
            <a:pPr algn="just"/>
            <a:r>
              <a:rPr lang="tr-TR" dirty="0" smtClean="0">
                <a:latin typeface="Times New Roman" pitchFamily="18" charset="0"/>
                <a:cs typeface="Times New Roman" pitchFamily="18" charset="0"/>
              </a:rPr>
              <a:t>Deponun </a:t>
            </a:r>
            <a:r>
              <a:rPr lang="tr-TR" dirty="0">
                <a:latin typeface="Times New Roman" pitchFamily="18" charset="0"/>
                <a:cs typeface="Times New Roman" pitchFamily="18" charset="0"/>
              </a:rPr>
              <a:t>kapısı turuncu renkli olur ya da turuncu renge boyanır, üzerinde görülebilecek şekilde ve siyah renkli “Uluslararası </a:t>
            </a:r>
            <a:r>
              <a:rPr lang="tr-TR" dirty="0" err="1">
                <a:latin typeface="Times New Roman" pitchFamily="18" charset="0"/>
                <a:cs typeface="Times New Roman" pitchFamily="18" charset="0"/>
              </a:rPr>
              <a:t>Biyotehlike</a:t>
            </a:r>
            <a:r>
              <a:rPr lang="tr-TR" dirty="0">
                <a:latin typeface="Times New Roman" pitchFamily="18" charset="0"/>
                <a:cs typeface="Times New Roman" pitchFamily="18" charset="0"/>
              </a:rPr>
              <a:t>” amblemi ile siyah renkli “DİKKAT! TIBBİ ATIK” ibaresi bulunur. Kapı daima temiz ve boyanmış durumda olur.</a:t>
            </a:r>
          </a:p>
          <a:p>
            <a:pPr algn="just"/>
            <a:r>
              <a:rPr lang="tr-TR" dirty="0" smtClean="0">
                <a:latin typeface="Times New Roman" pitchFamily="18" charset="0"/>
                <a:cs typeface="Times New Roman" pitchFamily="18" charset="0"/>
              </a:rPr>
              <a:t>Depo </a:t>
            </a:r>
            <a:r>
              <a:rPr lang="tr-TR" dirty="0">
                <a:latin typeface="Times New Roman" pitchFamily="18" charset="0"/>
                <a:cs typeface="Times New Roman" pitchFamily="18" charset="0"/>
              </a:rPr>
              <a:t>kapısı dışarıya doğru açılır veya sürmeli yapılır</a:t>
            </a:r>
            <a:r>
              <a:rPr lang="tr-TR" dirty="0" smtClean="0">
                <a:latin typeface="Times New Roman" pitchFamily="18" charset="0"/>
                <a:cs typeface="Times New Roman" pitchFamily="18" charset="0"/>
              </a:rPr>
              <a:t>.</a:t>
            </a:r>
          </a:p>
          <a:p>
            <a:endParaRPr lang="tr-TR" dirty="0">
              <a:latin typeface="Times New Roman" pitchFamily="18" charset="0"/>
              <a:cs typeface="Times New Roman" pitchFamily="18" charset="0"/>
            </a:endParaRPr>
          </a:p>
          <a:p>
            <a:endParaRPr lang="tr-TR" dirty="0"/>
          </a:p>
        </p:txBody>
      </p:sp>
      <p:sp>
        <p:nvSpPr>
          <p:cNvPr id="3" name="Başlık 2"/>
          <p:cNvSpPr>
            <a:spLocks noGrp="1"/>
          </p:cNvSpPr>
          <p:nvPr>
            <p:ph type="title"/>
          </p:nvPr>
        </p:nvSpPr>
        <p:spPr/>
        <p:txBody>
          <a:bodyPr>
            <a:normAutofit/>
          </a:bodyPr>
          <a:lstStyle/>
          <a:p>
            <a:r>
              <a:rPr lang="tr-TR" sz="4000" dirty="0" smtClean="0">
                <a:solidFill>
                  <a:schemeClr val="tx1"/>
                </a:solidFill>
                <a:latin typeface="Times New Roman" pitchFamily="18" charset="0"/>
                <a:cs typeface="Times New Roman" pitchFamily="18" charset="0"/>
              </a:rPr>
              <a:t>Geçici Depolama</a:t>
            </a:r>
            <a:endParaRPr lang="tr-TR" sz="40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976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normAutofit fontScale="77500" lnSpcReduction="20000"/>
          </a:bodyPr>
          <a:lstStyle/>
          <a:p>
            <a:r>
              <a:rPr lang="tr-TR" dirty="0">
                <a:latin typeface="Times New Roman" pitchFamily="18" charset="0"/>
                <a:cs typeface="Times New Roman" pitchFamily="18" charset="0"/>
              </a:rPr>
              <a:t>Depo kapısı kullanımları dışında daima kapalı ve kilitli tutulur, yetkili olmayan kişilerin girmelerine izin verilmez</a:t>
            </a:r>
            <a:r>
              <a:rPr lang="tr-TR" dirty="0" smtClean="0">
                <a:latin typeface="Times New Roman" pitchFamily="18" charset="0"/>
                <a:cs typeface="Times New Roman" pitchFamily="18" charset="0"/>
              </a:rPr>
              <a:t>.</a:t>
            </a:r>
          </a:p>
          <a:p>
            <a:r>
              <a:rPr lang="tr-TR" dirty="0" smtClean="0">
                <a:latin typeface="Times New Roman" pitchFamily="18" charset="0"/>
                <a:cs typeface="Times New Roman" pitchFamily="18" charset="0"/>
              </a:rPr>
              <a:t>Depo </a:t>
            </a:r>
            <a:r>
              <a:rPr lang="tr-TR" dirty="0">
                <a:latin typeface="Times New Roman" pitchFamily="18" charset="0"/>
                <a:cs typeface="Times New Roman" pitchFamily="18" charset="0"/>
              </a:rPr>
              <a:t>ve kapısı, içeriye herhangi bir hayvan girmeyecek şekilde tesis edilir.</a:t>
            </a:r>
          </a:p>
          <a:p>
            <a:r>
              <a:rPr lang="tr-TR" dirty="0" smtClean="0">
                <a:latin typeface="Times New Roman" pitchFamily="18" charset="0"/>
                <a:cs typeface="Times New Roman" pitchFamily="18" charset="0"/>
              </a:rPr>
              <a:t>Deponun </a:t>
            </a:r>
            <a:r>
              <a:rPr lang="tr-TR" dirty="0">
                <a:latin typeface="Times New Roman" pitchFamily="18" charset="0"/>
                <a:cs typeface="Times New Roman" pitchFamily="18" charset="0"/>
              </a:rPr>
              <a:t>içi ve kapıları görevli personelin rahatlıkla çalışabileceği, atıkların kolaylıkla boşaltılabileceği, depolanabileceği ve yüklenebileceği boyutlarda tesis edilir.</a:t>
            </a:r>
          </a:p>
          <a:p>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Depo, sağlık kuruluşu giriş-çıkışı gibi yoğun insan ve hasta trafiğinin olduğu yerler ile gıda depolama, hazırlama ve satış yerlerinin yakınlarına tesis edilmez.</a:t>
            </a:r>
          </a:p>
          <a:p>
            <a:r>
              <a:rPr lang="tr-TR" dirty="0" smtClean="0">
                <a:latin typeface="Times New Roman" pitchFamily="18" charset="0"/>
                <a:cs typeface="Times New Roman" pitchFamily="18" charset="0"/>
              </a:rPr>
              <a:t>Deponun </a:t>
            </a:r>
            <a:r>
              <a:rPr lang="tr-TR" dirty="0">
                <a:latin typeface="Times New Roman" pitchFamily="18" charset="0"/>
                <a:cs typeface="Times New Roman" pitchFamily="18" charset="0"/>
              </a:rPr>
              <a:t>temizliği ve dezenfeksiyonu uygun dezenfektan kullanılarak yapılır. Depoda ızgaralı drenaj sistemi ve su musluğu bulunmaz.</a:t>
            </a:r>
          </a:p>
          <a:p>
            <a:pPr marL="0" indent="0">
              <a:buNone/>
            </a:pPr>
            <a:r>
              <a:rPr lang="tr-TR" dirty="0" smtClean="0">
                <a:latin typeface="Times New Roman" pitchFamily="18" charset="0"/>
                <a:cs typeface="Times New Roman" pitchFamily="18" charset="0"/>
              </a:rPr>
              <a:t> </a:t>
            </a:r>
            <a:endParaRPr lang="tr-TR" dirty="0"/>
          </a:p>
        </p:txBody>
      </p:sp>
      <p:sp>
        <p:nvSpPr>
          <p:cNvPr id="3" name="Başlık 2"/>
          <p:cNvSpPr>
            <a:spLocks noGrp="1"/>
          </p:cNvSpPr>
          <p:nvPr>
            <p:ph type="title"/>
          </p:nvPr>
        </p:nvSpPr>
        <p:spPr/>
        <p:txBody>
          <a:bodyPr/>
          <a:lstStyle/>
          <a:p>
            <a:r>
              <a:rPr lang="tr-TR" dirty="0">
                <a:solidFill>
                  <a:schemeClr val="tx1"/>
                </a:solidFill>
                <a:latin typeface="Times New Roman" pitchFamily="18" charset="0"/>
                <a:cs typeface="Times New Roman" pitchFamily="18" charset="0"/>
              </a:rPr>
              <a:t>Geçici Depolama</a:t>
            </a:r>
            <a:endParaRPr lang="tr-TR"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6263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72067" y="2492896"/>
            <a:ext cx="7408333" cy="3633267"/>
          </a:xfrm>
        </p:spPr>
        <p:txBody>
          <a:bodyPr>
            <a:normAutofit fontScale="92500" lnSpcReduction="20000"/>
          </a:bodyPr>
          <a:lstStyle/>
          <a:p>
            <a:pPr algn="just"/>
            <a:r>
              <a:rPr lang="tr-TR" dirty="0">
                <a:latin typeface="Times New Roman" pitchFamily="18" charset="0"/>
                <a:cs typeface="Times New Roman" pitchFamily="18" charset="0"/>
              </a:rPr>
              <a:t>Depo, atıkların boşaltılmasını müteakiben temizlenir, dezenfekte edilir ve gerekirse ilaçlanır. Tıbbi atık içeren bir torbanın yırtılması veya boşalması sonucu dökülen atıklar uygun ekipman ile toplandıktan, sıvı atıklar ise uygun emici malzeme ile yoğunlaştırıldıktan sonra tekrar tıbbi atık torbasına konulur ve kullanılan ekipman ile birlikte depo derhal dezenfekte edilir.</a:t>
            </a:r>
          </a:p>
          <a:p>
            <a:pPr algn="just"/>
            <a:r>
              <a:rPr lang="tr-TR" dirty="0">
                <a:latin typeface="Times New Roman" pitchFamily="18" charset="0"/>
                <a:cs typeface="Times New Roman" pitchFamily="18" charset="0"/>
              </a:rPr>
              <a:t>Temizlik malzemeleri, özel giysi ve koruyucu ekipmanlar, tıbbi atık torbaları, kapları, kovaları ve konteynerler depoya yakın yerlerde bulundurulur. Temizlik ve dezenfeksiyon talimatı ile takip çizelgesi depo dışına görülebilecek şekilde asılır.</a:t>
            </a:r>
          </a:p>
          <a:p>
            <a:endParaRPr lang="tr-TR" dirty="0"/>
          </a:p>
        </p:txBody>
      </p:sp>
      <p:sp>
        <p:nvSpPr>
          <p:cNvPr id="3" name="Başlık 2"/>
          <p:cNvSpPr>
            <a:spLocks noGrp="1"/>
          </p:cNvSpPr>
          <p:nvPr>
            <p:ph type="title"/>
          </p:nvPr>
        </p:nvSpPr>
        <p:spPr/>
        <p:txBody>
          <a:bodyPr/>
          <a:lstStyle/>
          <a:p>
            <a:r>
              <a:rPr lang="tr-TR" dirty="0">
                <a:solidFill>
                  <a:schemeClr val="tx1"/>
                </a:solidFill>
                <a:latin typeface="Times New Roman" pitchFamily="18" charset="0"/>
                <a:cs typeface="Times New Roman" pitchFamily="18" charset="0"/>
              </a:rPr>
              <a:t>Geçici Depolama</a:t>
            </a:r>
            <a:endParaRPr lang="tr-TR"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8288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Yönetmelik Genel İlkeler</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1331640" y="3284984"/>
            <a:ext cx="6624736" cy="2185214"/>
          </a:xfrm>
          <a:prstGeom prst="rect">
            <a:avLst/>
          </a:prstGeom>
        </p:spPr>
        <p:txBody>
          <a:bodyPr wrap="square">
            <a:spAutoFit/>
          </a:bodyPr>
          <a:lstStyle/>
          <a:p>
            <a:endParaRPr lang="tr-TR" sz="1000" dirty="0">
              <a:solidFill>
                <a:srgbClr val="000000"/>
              </a:solidFill>
              <a:latin typeface="Wingdings"/>
            </a:endParaRPr>
          </a:p>
          <a:p>
            <a:r>
              <a:rPr lang="tr-TR" dirty="0">
                <a:solidFill>
                  <a:srgbClr val="000000"/>
                </a:solidFill>
                <a:latin typeface="Wingdings"/>
              </a:rPr>
              <a:t></a:t>
            </a:r>
            <a:r>
              <a:rPr lang="tr-TR" b="1" dirty="0">
                <a:solidFill>
                  <a:srgbClr val="000000"/>
                </a:solidFill>
                <a:latin typeface="Calibri"/>
              </a:rPr>
              <a:t>en aza indirme </a:t>
            </a:r>
            <a:endParaRPr lang="tr-TR" dirty="0">
              <a:solidFill>
                <a:srgbClr val="000000"/>
              </a:solidFill>
              <a:latin typeface="Calibri"/>
            </a:endParaRPr>
          </a:p>
          <a:p>
            <a:r>
              <a:rPr lang="tr-TR" dirty="0">
                <a:solidFill>
                  <a:srgbClr val="000000"/>
                </a:solidFill>
                <a:latin typeface="Wingdings"/>
              </a:rPr>
              <a:t></a:t>
            </a:r>
            <a:r>
              <a:rPr lang="tr-TR" b="1" dirty="0">
                <a:solidFill>
                  <a:srgbClr val="000000"/>
                </a:solidFill>
                <a:latin typeface="Calibri"/>
              </a:rPr>
              <a:t>karıştırmama, ayrı toplama, biriktirme, taşıma, bertaraf </a:t>
            </a:r>
            <a:endParaRPr lang="tr-TR" dirty="0">
              <a:solidFill>
                <a:srgbClr val="000000"/>
              </a:solidFill>
              <a:latin typeface="Calibri"/>
            </a:endParaRPr>
          </a:p>
          <a:p>
            <a:r>
              <a:rPr lang="tr-TR" dirty="0">
                <a:solidFill>
                  <a:srgbClr val="000000"/>
                </a:solidFill>
                <a:latin typeface="Wingdings"/>
              </a:rPr>
              <a:t></a:t>
            </a:r>
            <a:r>
              <a:rPr lang="tr-TR" b="1" dirty="0">
                <a:solidFill>
                  <a:srgbClr val="000000"/>
                </a:solidFill>
                <a:latin typeface="Calibri"/>
              </a:rPr>
              <a:t>kusur şartı olmaksızın sorumluluk </a:t>
            </a:r>
            <a:endParaRPr lang="tr-TR" dirty="0">
              <a:solidFill>
                <a:srgbClr val="000000"/>
              </a:solidFill>
              <a:latin typeface="Calibri"/>
            </a:endParaRPr>
          </a:p>
          <a:p>
            <a:r>
              <a:rPr lang="tr-TR" dirty="0">
                <a:solidFill>
                  <a:srgbClr val="000000"/>
                </a:solidFill>
                <a:latin typeface="Wingdings"/>
              </a:rPr>
              <a:t></a:t>
            </a:r>
            <a:r>
              <a:rPr lang="tr-TR" b="1" dirty="0">
                <a:solidFill>
                  <a:srgbClr val="000000"/>
                </a:solidFill>
                <a:latin typeface="Calibri"/>
              </a:rPr>
              <a:t>gerekli harcamaları karşılama yükümlülüğü </a:t>
            </a:r>
            <a:endParaRPr lang="tr-TR" dirty="0">
              <a:solidFill>
                <a:srgbClr val="000000"/>
              </a:solidFill>
              <a:latin typeface="Calibri"/>
            </a:endParaRPr>
          </a:p>
          <a:p>
            <a:r>
              <a:rPr lang="tr-TR" dirty="0">
                <a:solidFill>
                  <a:srgbClr val="000000"/>
                </a:solidFill>
                <a:latin typeface="Wingdings"/>
              </a:rPr>
              <a:t></a:t>
            </a:r>
            <a:r>
              <a:rPr lang="tr-TR" b="1" dirty="0">
                <a:solidFill>
                  <a:srgbClr val="000000"/>
                </a:solidFill>
                <a:latin typeface="Calibri"/>
              </a:rPr>
              <a:t>gerekli tedbirleri alma yükümlülüğü </a:t>
            </a:r>
            <a:endParaRPr lang="tr-TR" dirty="0">
              <a:solidFill>
                <a:srgbClr val="000000"/>
              </a:solidFill>
              <a:latin typeface="Calibri"/>
            </a:endParaRPr>
          </a:p>
          <a:p>
            <a:r>
              <a:rPr lang="tr-TR" dirty="0">
                <a:solidFill>
                  <a:srgbClr val="000000"/>
                </a:solidFill>
                <a:latin typeface="Wingdings"/>
              </a:rPr>
              <a:t></a:t>
            </a:r>
            <a:r>
              <a:rPr lang="tr-TR" b="1" dirty="0">
                <a:solidFill>
                  <a:srgbClr val="000000"/>
                </a:solidFill>
                <a:latin typeface="Calibri"/>
              </a:rPr>
              <a:t>eğitim ve sağlık kontrolü </a:t>
            </a:r>
            <a:endParaRPr lang="tr-TR" dirty="0">
              <a:solidFill>
                <a:srgbClr val="000000"/>
              </a:solidFill>
              <a:latin typeface="Calibri"/>
            </a:endParaRPr>
          </a:p>
          <a:p>
            <a:endParaRPr lang="tr-TR" dirty="0"/>
          </a:p>
        </p:txBody>
      </p:sp>
    </p:spTree>
    <p:extLst>
      <p:ext uri="{BB962C8B-B14F-4D97-AF65-F5344CB8AC3E}">
        <p14:creationId xmlns:p14="http://schemas.microsoft.com/office/powerpoint/2010/main" val="6984270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dirty="0" smtClean="0">
                <a:solidFill>
                  <a:schemeClr val="tx1"/>
                </a:solidFill>
                <a:latin typeface="Times New Roman" pitchFamily="18" charset="0"/>
                <a:cs typeface="Times New Roman" pitchFamily="18" charset="0"/>
              </a:rPr>
              <a:t>Yönetmelik</a:t>
            </a:r>
            <a:endParaRPr lang="tr-TR"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1331640" y="3212976"/>
            <a:ext cx="6192688" cy="2308324"/>
          </a:xfrm>
          <a:prstGeom prst="rect">
            <a:avLst/>
          </a:prstGeom>
        </p:spPr>
        <p:txBody>
          <a:bodyPr wrap="square">
            <a:spAutoFit/>
          </a:bodyPr>
          <a:lstStyle/>
          <a:p>
            <a:r>
              <a:rPr lang="tr-TR" b="1" dirty="0">
                <a:solidFill>
                  <a:srgbClr val="000000"/>
                </a:solidFill>
                <a:latin typeface="Calibri"/>
              </a:rPr>
              <a:t>Yönetmelik ile; </a:t>
            </a:r>
            <a:endParaRPr lang="tr-TR" dirty="0">
              <a:solidFill>
                <a:srgbClr val="000000"/>
              </a:solidFill>
              <a:latin typeface="Calibri"/>
            </a:endParaRPr>
          </a:p>
          <a:p>
            <a:r>
              <a:rPr lang="tr-TR" dirty="0">
                <a:solidFill>
                  <a:srgbClr val="000000"/>
                </a:solidFill>
                <a:latin typeface="Wingdings"/>
              </a:rPr>
              <a:t> </a:t>
            </a:r>
            <a:r>
              <a:rPr lang="tr-TR" b="1" dirty="0">
                <a:solidFill>
                  <a:srgbClr val="000000"/>
                </a:solidFill>
                <a:latin typeface="Calibri"/>
              </a:rPr>
              <a:t>Bakanlık ve Mülki Amirlere </a:t>
            </a:r>
            <a:endParaRPr lang="tr-TR" dirty="0">
              <a:solidFill>
                <a:srgbClr val="000000"/>
              </a:solidFill>
              <a:latin typeface="Calibri"/>
            </a:endParaRPr>
          </a:p>
          <a:p>
            <a:endParaRPr lang="tr-TR" dirty="0">
              <a:solidFill>
                <a:srgbClr val="000000"/>
              </a:solidFill>
              <a:latin typeface="Calibri"/>
            </a:endParaRPr>
          </a:p>
          <a:p>
            <a:r>
              <a:rPr lang="tr-TR" b="1" dirty="0">
                <a:solidFill>
                  <a:srgbClr val="000000"/>
                </a:solidFill>
                <a:latin typeface="Calibri"/>
              </a:rPr>
              <a:t>görev ve yetkiler </a:t>
            </a:r>
            <a:endParaRPr lang="tr-TR" dirty="0">
              <a:solidFill>
                <a:srgbClr val="000000"/>
              </a:solidFill>
              <a:latin typeface="Calibri"/>
            </a:endParaRPr>
          </a:p>
          <a:p>
            <a:r>
              <a:rPr lang="tr-TR" dirty="0">
                <a:solidFill>
                  <a:srgbClr val="000000"/>
                </a:solidFill>
                <a:latin typeface="Wingdings"/>
              </a:rPr>
              <a:t> </a:t>
            </a:r>
            <a:r>
              <a:rPr lang="tr-TR" b="1" dirty="0">
                <a:solidFill>
                  <a:srgbClr val="000000"/>
                </a:solidFill>
                <a:latin typeface="Calibri"/>
              </a:rPr>
              <a:t>Tıbbi Atık Üreticileri ve Belediyelere yükümlülükler </a:t>
            </a:r>
            <a:endParaRPr lang="tr-TR" dirty="0">
              <a:solidFill>
                <a:srgbClr val="000000"/>
              </a:solidFill>
              <a:latin typeface="Calibri"/>
            </a:endParaRPr>
          </a:p>
          <a:p>
            <a:endParaRPr lang="tr-TR" dirty="0">
              <a:solidFill>
                <a:srgbClr val="000000"/>
              </a:solidFill>
              <a:latin typeface="Calibri"/>
            </a:endParaRPr>
          </a:p>
          <a:p>
            <a:r>
              <a:rPr lang="tr-TR" b="1" dirty="0">
                <a:solidFill>
                  <a:srgbClr val="000000"/>
                </a:solidFill>
                <a:latin typeface="Calibri"/>
              </a:rPr>
              <a:t>verilmiştir. </a:t>
            </a:r>
            <a:endParaRPr lang="tr-TR" dirty="0">
              <a:solidFill>
                <a:srgbClr val="000000"/>
              </a:solidFill>
              <a:latin typeface="Calibri"/>
            </a:endParaRPr>
          </a:p>
          <a:p>
            <a:endParaRPr lang="tr-TR" dirty="0"/>
          </a:p>
        </p:txBody>
      </p:sp>
    </p:spTree>
    <p:extLst>
      <p:ext uri="{BB962C8B-B14F-4D97-AF65-F5344CB8AC3E}">
        <p14:creationId xmlns:p14="http://schemas.microsoft.com/office/powerpoint/2010/main" val="21600612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71600" y="1916832"/>
            <a:ext cx="7408333" cy="3450696"/>
          </a:xfrm>
        </p:spPr>
        <p:txBody>
          <a:bodyPr>
            <a:noAutofit/>
          </a:bodyPr>
          <a:lstStyle/>
          <a:p>
            <a:pPr marL="0" indent="0">
              <a:buNone/>
            </a:pPr>
            <a:r>
              <a:rPr lang="tr-TR" dirty="0" smtClean="0">
                <a:latin typeface="Times New Roman" pitchFamily="18" charset="0"/>
                <a:cs typeface="Times New Roman" pitchFamily="18" charset="0"/>
              </a:rPr>
              <a:t>2872 sayılı Çevre Kanunu Madde 8:</a:t>
            </a:r>
          </a:p>
          <a:p>
            <a:pPr algn="just"/>
            <a:r>
              <a:rPr lang="tr-TR" dirty="0">
                <a:latin typeface="Times New Roman" pitchFamily="18" charset="0"/>
                <a:cs typeface="Times New Roman" pitchFamily="18" charset="0"/>
              </a:rPr>
              <a:t>Her türlü atık ve artığı, çevreye zarar verecek şekilde, ilgili yönetmeliklerde belirlenen standartlara ve yöntemlere aykırı olarak doğrudan ve dolaylı biçimde alıcı ortama vermek, depolamak, taşımak, uzaklaştırmak ve benzeri faaliyetlerde bulunmak yasaktır. </a:t>
            </a:r>
            <a:endParaRPr lang="tr-TR" dirty="0" smtClean="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Kirlenme </a:t>
            </a:r>
            <a:r>
              <a:rPr lang="tr-TR" dirty="0">
                <a:latin typeface="Times New Roman" pitchFamily="18" charset="0"/>
                <a:cs typeface="Times New Roman" pitchFamily="18" charset="0"/>
              </a:rPr>
              <a:t>ihtimalinin bulunduğu durumlarda ilgililer kirlenmeyi önlemekle; kirlenmenin meydana geldiği hallerde kirleten, kirlenmeyi durdurmak, kirlenmenin etkilerini gidermek veya azaltmak için gerekli tedbirleri almakla yükümlüdürler.</a:t>
            </a:r>
          </a:p>
        </p:txBody>
      </p:sp>
      <p:sp>
        <p:nvSpPr>
          <p:cNvPr id="3" name="Başlık 2"/>
          <p:cNvSpPr>
            <a:spLocks noGrp="1"/>
          </p:cNvSpPr>
          <p:nvPr>
            <p:ph type="title"/>
          </p:nvPr>
        </p:nvSpPr>
        <p:spPr/>
        <p:txBody>
          <a:bodyPr/>
          <a:lstStyle/>
          <a:p>
            <a:r>
              <a:rPr lang="tr-TR" dirty="0" smtClean="0">
                <a:solidFill>
                  <a:schemeClr val="tx1"/>
                </a:solidFill>
                <a:latin typeface="Times New Roman" pitchFamily="18" charset="0"/>
                <a:cs typeface="Times New Roman" pitchFamily="18" charset="0"/>
              </a:rPr>
              <a:t>Çevre</a:t>
            </a:r>
            <a:endParaRPr lang="tr-TR"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1529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dirty="0" smtClean="0">
                <a:solidFill>
                  <a:schemeClr val="tx1"/>
                </a:solidFill>
                <a:latin typeface="Times New Roman" pitchFamily="18" charset="0"/>
                <a:cs typeface="Times New Roman" pitchFamily="18" charset="0"/>
              </a:rPr>
              <a:t>Bakanlık</a:t>
            </a:r>
            <a:endParaRPr lang="tr-TR"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755576" y="2780928"/>
            <a:ext cx="7344816" cy="3293209"/>
          </a:xfrm>
          <a:prstGeom prst="rect">
            <a:avLst/>
          </a:prstGeom>
        </p:spPr>
        <p:txBody>
          <a:bodyPr wrap="square">
            <a:spAutoFit/>
          </a:bodyPr>
          <a:lstStyle/>
          <a:p>
            <a:endParaRPr lang="tr-TR" sz="1000" dirty="0">
              <a:solidFill>
                <a:srgbClr val="000000"/>
              </a:solidFill>
              <a:latin typeface="Calibri"/>
            </a:endParaRPr>
          </a:p>
          <a:p>
            <a:pPr marL="285750" indent="-285750">
              <a:buFont typeface="Wingdings" pitchFamily="2" charset="2"/>
              <a:buChar char="ü"/>
            </a:pPr>
            <a:r>
              <a:rPr lang="tr-TR" b="1" dirty="0">
                <a:solidFill>
                  <a:srgbClr val="000000"/>
                </a:solidFill>
                <a:latin typeface="Times New Roman" pitchFamily="18" charset="0"/>
                <a:cs typeface="Times New Roman" pitchFamily="18" charset="0"/>
              </a:rPr>
              <a:t>Program ve politikaları saptamak, uygulamaya yönelik işbirliği ve koordinasyonu sağlamak, gerekli idari tedbirleri </a:t>
            </a:r>
            <a:r>
              <a:rPr lang="tr-TR" b="1" dirty="0" smtClean="0">
                <a:solidFill>
                  <a:srgbClr val="000000"/>
                </a:solidFill>
                <a:latin typeface="Times New Roman" pitchFamily="18" charset="0"/>
                <a:cs typeface="Times New Roman" pitchFamily="18" charset="0"/>
              </a:rPr>
              <a:t>almak.</a:t>
            </a:r>
          </a:p>
          <a:p>
            <a:pPr marL="285750" indent="-285750">
              <a:buFont typeface="Wingdings" pitchFamily="2" charset="2"/>
              <a:buChar char="ü"/>
            </a:pPr>
            <a:r>
              <a:rPr lang="tr-TR" b="1" dirty="0">
                <a:solidFill>
                  <a:srgbClr val="000000"/>
                </a:solidFill>
                <a:latin typeface="Times New Roman" pitchFamily="18" charset="0"/>
                <a:cs typeface="Times New Roman" pitchFamily="18" charset="0"/>
              </a:rPr>
              <a:t>Tıbbi atıkların oluşumundan </a:t>
            </a:r>
            <a:r>
              <a:rPr lang="tr-TR" b="1" dirty="0" err="1">
                <a:solidFill>
                  <a:srgbClr val="000000"/>
                </a:solidFill>
                <a:latin typeface="Times New Roman" pitchFamily="18" charset="0"/>
                <a:cs typeface="Times New Roman" pitchFamily="18" charset="0"/>
              </a:rPr>
              <a:t>bertarafına</a:t>
            </a:r>
            <a:r>
              <a:rPr lang="tr-TR" b="1" dirty="0">
                <a:solidFill>
                  <a:srgbClr val="000000"/>
                </a:solidFill>
                <a:latin typeface="Times New Roman" pitchFamily="18" charset="0"/>
                <a:cs typeface="Times New Roman" pitchFamily="18" charset="0"/>
              </a:rPr>
              <a:t> kadar yönetimlerini kapsayan bütün faaliyetlerin kontrolünü ve periyodik denetimlerini yapmak,</a:t>
            </a:r>
          </a:p>
          <a:p>
            <a:pPr marL="285750" indent="-285750">
              <a:buFont typeface="Wingdings" pitchFamily="2" charset="2"/>
              <a:buChar char="ü"/>
            </a:pPr>
            <a:r>
              <a:rPr lang="tr-TR" b="1" dirty="0">
                <a:solidFill>
                  <a:srgbClr val="000000"/>
                </a:solidFill>
                <a:latin typeface="Times New Roman" pitchFamily="18" charset="0"/>
                <a:cs typeface="Times New Roman" pitchFamily="18" charset="0"/>
              </a:rPr>
              <a:t>Tıbbi atıkların çevreyle uyumlu yönetimine ilişkin sistem ve teknolojilerin uygulanmasında ulusal ve uluslararası koordinasyonu sağlamak,</a:t>
            </a:r>
          </a:p>
          <a:p>
            <a:pPr marL="285750" indent="-285750">
              <a:buFont typeface="Wingdings" pitchFamily="2" charset="2"/>
              <a:buChar char="ü"/>
            </a:pPr>
            <a:r>
              <a:rPr lang="tr-TR" b="1" dirty="0" smtClean="0">
                <a:solidFill>
                  <a:srgbClr val="000000"/>
                </a:solidFill>
                <a:latin typeface="Times New Roman" pitchFamily="18" charset="0"/>
                <a:cs typeface="Times New Roman" pitchFamily="18" charset="0"/>
              </a:rPr>
              <a:t>Tıbbi </a:t>
            </a:r>
            <a:r>
              <a:rPr lang="tr-TR" b="1" dirty="0">
                <a:solidFill>
                  <a:srgbClr val="000000"/>
                </a:solidFill>
                <a:latin typeface="Times New Roman" pitchFamily="18" charset="0"/>
                <a:cs typeface="Times New Roman" pitchFamily="18" charset="0"/>
              </a:rPr>
              <a:t>atıkların yönetimiyle ilgili faaliyetlerin denetimini yapmak </a:t>
            </a:r>
            <a:endParaRPr lang="tr-TR" dirty="0">
              <a:solidFill>
                <a:srgbClr val="000000"/>
              </a:solidFill>
              <a:latin typeface="Times New Roman" pitchFamily="18" charset="0"/>
              <a:cs typeface="Times New Roman" pitchFamily="18" charset="0"/>
            </a:endParaRPr>
          </a:p>
          <a:p>
            <a:r>
              <a:rPr lang="tr-TR" b="1" dirty="0" smtClean="0">
                <a:solidFill>
                  <a:srgbClr val="000000"/>
                </a:solidFill>
                <a:latin typeface="Times New Roman" pitchFamily="18" charset="0"/>
                <a:cs typeface="Times New Roman" pitchFamily="18" charset="0"/>
              </a:rPr>
              <a:t>Tıbbi </a:t>
            </a:r>
            <a:r>
              <a:rPr lang="tr-TR" b="1" dirty="0">
                <a:solidFill>
                  <a:srgbClr val="000000"/>
                </a:solidFill>
                <a:latin typeface="Times New Roman" pitchFamily="18" charset="0"/>
                <a:cs typeface="Times New Roman" pitchFamily="18" charset="0"/>
              </a:rPr>
              <a:t>atık bertaraf tesisleri ile sterilizasyon tesislerine çevre lisansı </a:t>
            </a:r>
            <a:r>
              <a:rPr lang="tr-TR" b="1" dirty="0" smtClean="0">
                <a:solidFill>
                  <a:srgbClr val="000000"/>
                </a:solidFill>
                <a:latin typeface="Times New Roman" pitchFamily="18" charset="0"/>
                <a:cs typeface="Times New Roman" pitchFamily="18" charset="0"/>
              </a:rPr>
              <a:t>vermek. </a:t>
            </a:r>
            <a:endParaRPr lang="tr-TR"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495421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sz="1100" dirty="0">
              <a:solidFill>
                <a:srgbClr val="000000"/>
              </a:solidFill>
              <a:latin typeface="Calibri"/>
            </a:endParaRPr>
          </a:p>
          <a:p>
            <a:r>
              <a:rPr lang="tr-TR" b="1" dirty="0">
                <a:solidFill>
                  <a:srgbClr val="000000"/>
                </a:solidFill>
                <a:latin typeface="Calibri"/>
              </a:rPr>
              <a:t>denetim yapmak, aykırılık halinde yaptırım uygulamak </a:t>
            </a:r>
            <a:endParaRPr lang="tr-TR" dirty="0">
              <a:solidFill>
                <a:srgbClr val="000000"/>
              </a:solidFill>
              <a:latin typeface="Calibri"/>
            </a:endParaRPr>
          </a:p>
          <a:p>
            <a:r>
              <a:rPr lang="tr-TR" dirty="0">
                <a:solidFill>
                  <a:srgbClr val="000000"/>
                </a:solidFill>
                <a:latin typeface="Wingdings"/>
              </a:rPr>
              <a:t></a:t>
            </a:r>
            <a:r>
              <a:rPr lang="tr-TR" b="1" dirty="0">
                <a:solidFill>
                  <a:srgbClr val="000000"/>
                </a:solidFill>
                <a:latin typeface="Calibri"/>
              </a:rPr>
              <a:t>raporlama yapmak </a:t>
            </a:r>
            <a:endParaRPr lang="tr-TR" dirty="0">
              <a:solidFill>
                <a:srgbClr val="000000"/>
              </a:solidFill>
              <a:latin typeface="Calibri"/>
            </a:endParaRPr>
          </a:p>
          <a:p>
            <a:r>
              <a:rPr lang="tr-TR" dirty="0">
                <a:solidFill>
                  <a:srgbClr val="000000"/>
                </a:solidFill>
                <a:latin typeface="Wingdings"/>
              </a:rPr>
              <a:t></a:t>
            </a:r>
            <a:r>
              <a:rPr lang="tr-TR" b="1" dirty="0">
                <a:solidFill>
                  <a:srgbClr val="000000"/>
                </a:solidFill>
                <a:latin typeface="Calibri"/>
              </a:rPr>
              <a:t>taşıma lisansı vermek </a:t>
            </a:r>
            <a:endParaRPr lang="tr-TR" dirty="0">
              <a:solidFill>
                <a:srgbClr val="000000"/>
              </a:solidFill>
              <a:latin typeface="Calibri"/>
            </a:endParaRPr>
          </a:p>
          <a:p>
            <a:r>
              <a:rPr lang="tr-TR" dirty="0">
                <a:solidFill>
                  <a:srgbClr val="000000"/>
                </a:solidFill>
                <a:latin typeface="Wingdings"/>
              </a:rPr>
              <a:t></a:t>
            </a:r>
            <a:r>
              <a:rPr lang="tr-TR" b="1" dirty="0">
                <a:solidFill>
                  <a:srgbClr val="000000"/>
                </a:solidFill>
                <a:latin typeface="Calibri"/>
              </a:rPr>
              <a:t>tıbbi atıkların toplama, taşıma ve bertaraf ücretini MÇK aracılığıyla belirlemek </a:t>
            </a:r>
            <a:endParaRPr lang="tr-TR" dirty="0">
              <a:solidFill>
                <a:srgbClr val="000000"/>
              </a:solidFill>
              <a:latin typeface="Calibri"/>
            </a:endParaRPr>
          </a:p>
          <a:p>
            <a:endParaRPr lang="tr-TR" dirty="0"/>
          </a:p>
        </p:txBody>
      </p:sp>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Mülki Amirler</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06021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Tıbbi Atık Üreticileri</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50" y="2066478"/>
            <a:ext cx="3070434" cy="4649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3779912" y="2517645"/>
            <a:ext cx="4572000" cy="3747180"/>
          </a:xfrm>
          <a:prstGeom prst="rect">
            <a:avLst/>
          </a:prstGeom>
        </p:spPr>
        <p:txBody>
          <a:bodyPr>
            <a:spAutoFit/>
          </a:bodyPr>
          <a:lstStyle/>
          <a:p>
            <a:endParaRPr lang="tr-TR" sz="1100" dirty="0">
              <a:solidFill>
                <a:srgbClr val="000000"/>
              </a:solidFill>
              <a:latin typeface="Wingdings"/>
            </a:endParaRPr>
          </a:p>
          <a:p>
            <a:r>
              <a:rPr lang="tr-TR" dirty="0">
                <a:solidFill>
                  <a:srgbClr val="000000"/>
                </a:solidFill>
                <a:latin typeface="Wingdings"/>
              </a:rPr>
              <a:t></a:t>
            </a:r>
            <a:r>
              <a:rPr lang="tr-TR" b="1" dirty="0">
                <a:solidFill>
                  <a:srgbClr val="000000"/>
                </a:solidFill>
                <a:latin typeface="Calibri"/>
              </a:rPr>
              <a:t>Ünite içi atık yönetim planını hazırlamak ve uygulamak </a:t>
            </a:r>
            <a:endParaRPr lang="tr-TR" dirty="0">
              <a:solidFill>
                <a:srgbClr val="000000"/>
              </a:solidFill>
              <a:latin typeface="Calibri"/>
            </a:endParaRPr>
          </a:p>
          <a:p>
            <a:endParaRPr lang="tr-TR" dirty="0">
              <a:solidFill>
                <a:srgbClr val="000000"/>
              </a:solidFill>
              <a:latin typeface="Calibri"/>
            </a:endParaRPr>
          </a:p>
          <a:p>
            <a:r>
              <a:rPr lang="tr-TR" dirty="0">
                <a:solidFill>
                  <a:srgbClr val="000000"/>
                </a:solidFill>
                <a:latin typeface="Arial"/>
              </a:rPr>
              <a:t>•</a:t>
            </a:r>
            <a:r>
              <a:rPr lang="tr-TR" dirty="0">
                <a:solidFill>
                  <a:srgbClr val="000000"/>
                </a:solidFill>
                <a:latin typeface="Calibri"/>
              </a:rPr>
              <a:t>atıkların kaynağında ayrı toplanması, </a:t>
            </a:r>
          </a:p>
          <a:p>
            <a:r>
              <a:rPr lang="tr-TR" dirty="0">
                <a:solidFill>
                  <a:srgbClr val="000000"/>
                </a:solidFill>
                <a:latin typeface="Arial"/>
              </a:rPr>
              <a:t>•</a:t>
            </a:r>
            <a:r>
              <a:rPr lang="tr-TR" dirty="0">
                <a:solidFill>
                  <a:srgbClr val="000000"/>
                </a:solidFill>
                <a:latin typeface="Calibri"/>
              </a:rPr>
              <a:t>kullanılacak ekipman ve araçlar, </a:t>
            </a:r>
          </a:p>
          <a:p>
            <a:r>
              <a:rPr lang="tr-TR" dirty="0">
                <a:solidFill>
                  <a:srgbClr val="000000"/>
                </a:solidFill>
                <a:latin typeface="Arial"/>
              </a:rPr>
              <a:t>•</a:t>
            </a:r>
            <a:r>
              <a:rPr lang="tr-TR" dirty="0">
                <a:solidFill>
                  <a:srgbClr val="000000"/>
                </a:solidFill>
                <a:latin typeface="Calibri"/>
              </a:rPr>
              <a:t>atık miktarları, </a:t>
            </a:r>
          </a:p>
          <a:p>
            <a:r>
              <a:rPr lang="tr-TR" dirty="0">
                <a:solidFill>
                  <a:srgbClr val="000000"/>
                </a:solidFill>
                <a:latin typeface="Arial"/>
              </a:rPr>
              <a:t>•</a:t>
            </a:r>
            <a:r>
              <a:rPr lang="tr-TR" dirty="0">
                <a:solidFill>
                  <a:srgbClr val="000000"/>
                </a:solidFill>
                <a:latin typeface="Calibri"/>
              </a:rPr>
              <a:t>toplama sıklığı, </a:t>
            </a:r>
          </a:p>
          <a:p>
            <a:r>
              <a:rPr lang="tr-TR" dirty="0">
                <a:solidFill>
                  <a:srgbClr val="000000"/>
                </a:solidFill>
                <a:latin typeface="Arial"/>
              </a:rPr>
              <a:t>•</a:t>
            </a:r>
            <a:r>
              <a:rPr lang="tr-TR" dirty="0">
                <a:solidFill>
                  <a:srgbClr val="000000"/>
                </a:solidFill>
                <a:latin typeface="Calibri"/>
              </a:rPr>
              <a:t>geçici depolama sistemleri, </a:t>
            </a:r>
          </a:p>
          <a:p>
            <a:r>
              <a:rPr lang="tr-TR" dirty="0">
                <a:solidFill>
                  <a:srgbClr val="000000"/>
                </a:solidFill>
                <a:latin typeface="Arial"/>
              </a:rPr>
              <a:t>•</a:t>
            </a:r>
            <a:r>
              <a:rPr lang="tr-TR" dirty="0">
                <a:solidFill>
                  <a:srgbClr val="000000"/>
                </a:solidFill>
                <a:latin typeface="Calibri"/>
              </a:rPr>
              <a:t>toplama ekipmanlarının temizliği, dezenfeksiyonu, </a:t>
            </a:r>
          </a:p>
          <a:p>
            <a:r>
              <a:rPr lang="tr-TR" dirty="0">
                <a:solidFill>
                  <a:srgbClr val="000000"/>
                </a:solidFill>
                <a:latin typeface="Arial"/>
              </a:rPr>
              <a:t>•</a:t>
            </a:r>
            <a:r>
              <a:rPr lang="tr-TR" dirty="0">
                <a:solidFill>
                  <a:srgbClr val="000000"/>
                </a:solidFill>
                <a:latin typeface="Calibri"/>
              </a:rPr>
              <a:t>kaza anında alınacak önlemler, </a:t>
            </a:r>
          </a:p>
          <a:p>
            <a:r>
              <a:rPr lang="tr-TR" dirty="0">
                <a:solidFill>
                  <a:srgbClr val="000000"/>
                </a:solidFill>
                <a:latin typeface="Arial"/>
              </a:rPr>
              <a:t>•</a:t>
            </a:r>
            <a:r>
              <a:rPr lang="tr-TR" dirty="0">
                <a:solidFill>
                  <a:srgbClr val="000000"/>
                </a:solidFill>
                <a:latin typeface="Calibri"/>
              </a:rPr>
              <a:t>sorumlu personel ve eğitimleri. </a:t>
            </a:r>
          </a:p>
          <a:p>
            <a:r>
              <a:rPr lang="tr-TR" sz="1050" dirty="0" smtClean="0">
                <a:solidFill>
                  <a:srgbClr val="000000"/>
                </a:solidFill>
                <a:latin typeface="Calibri"/>
              </a:rPr>
              <a:t> </a:t>
            </a:r>
            <a:endParaRPr lang="tr-TR" dirty="0"/>
          </a:p>
        </p:txBody>
      </p:sp>
    </p:spTree>
    <p:extLst>
      <p:ext uri="{BB962C8B-B14F-4D97-AF65-F5344CB8AC3E}">
        <p14:creationId xmlns:p14="http://schemas.microsoft.com/office/powerpoint/2010/main" val="19825102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Tıbbi Atık Üreticileri </a:t>
            </a:r>
            <a:br>
              <a:rPr lang="tr-TR" sz="3600" dirty="0" smtClean="0">
                <a:solidFill>
                  <a:schemeClr val="tx1"/>
                </a:solidFill>
                <a:latin typeface="Times New Roman" pitchFamily="18" charset="0"/>
                <a:cs typeface="Times New Roman" pitchFamily="18" charset="0"/>
              </a:rPr>
            </a:br>
            <a:r>
              <a:rPr lang="tr-TR" sz="3600" dirty="0" smtClean="0">
                <a:solidFill>
                  <a:schemeClr val="tx1"/>
                </a:solidFill>
                <a:latin typeface="Times New Roman" pitchFamily="18" charset="0"/>
                <a:cs typeface="Times New Roman" pitchFamily="18" charset="0"/>
              </a:rPr>
              <a:t>(Sağlık Kuruluşları)</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47" y="2060848"/>
            <a:ext cx="2933700" cy="2828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4139952" y="2060848"/>
            <a:ext cx="4572000" cy="538609"/>
          </a:xfrm>
          <a:prstGeom prst="rect">
            <a:avLst/>
          </a:prstGeom>
        </p:spPr>
        <p:txBody>
          <a:bodyPr>
            <a:spAutoFit/>
          </a:bodyPr>
          <a:lstStyle/>
          <a:p>
            <a:endParaRPr lang="tr-TR" sz="1100" dirty="0">
              <a:solidFill>
                <a:srgbClr val="000000"/>
              </a:solidFill>
              <a:latin typeface="Wingdings"/>
            </a:endParaRPr>
          </a:p>
          <a:p>
            <a:r>
              <a:rPr lang="tr-TR" dirty="0">
                <a:solidFill>
                  <a:srgbClr val="000000"/>
                </a:solidFill>
                <a:latin typeface="Wingdings"/>
              </a:rPr>
              <a:t></a:t>
            </a:r>
            <a:r>
              <a:rPr lang="tr-TR" b="1" dirty="0">
                <a:solidFill>
                  <a:srgbClr val="000000"/>
                </a:solidFill>
                <a:latin typeface="Calibri"/>
              </a:rPr>
              <a:t>Atıkları kaynağında ayrı toplamak </a:t>
            </a:r>
            <a:endParaRPr lang="tr-TR" dirty="0">
              <a:solidFill>
                <a:srgbClr val="000000"/>
              </a:solidFill>
              <a:latin typeface="Calibri"/>
            </a:endParaRPr>
          </a:p>
        </p:txBody>
      </p:sp>
    </p:spTree>
    <p:extLst>
      <p:ext uri="{BB962C8B-B14F-4D97-AF65-F5344CB8AC3E}">
        <p14:creationId xmlns:p14="http://schemas.microsoft.com/office/powerpoint/2010/main" val="109845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a:solidFill>
                  <a:schemeClr val="tx1"/>
                </a:solidFill>
                <a:latin typeface="Times New Roman" pitchFamily="18" charset="0"/>
                <a:cs typeface="Times New Roman" pitchFamily="18" charset="0"/>
              </a:rPr>
              <a:t>Tıbbi Atık Üreticileri </a:t>
            </a:r>
            <a:br>
              <a:rPr lang="tr-TR" sz="3600" dirty="0">
                <a:solidFill>
                  <a:schemeClr val="tx1"/>
                </a:solidFill>
                <a:latin typeface="Times New Roman" pitchFamily="18" charset="0"/>
                <a:cs typeface="Times New Roman" pitchFamily="18" charset="0"/>
              </a:rPr>
            </a:br>
            <a:r>
              <a:rPr lang="tr-TR" sz="3600" dirty="0">
                <a:solidFill>
                  <a:schemeClr val="tx1"/>
                </a:solidFill>
                <a:latin typeface="Times New Roman" pitchFamily="18" charset="0"/>
                <a:cs typeface="Times New Roman" pitchFamily="18" charset="0"/>
              </a:rPr>
              <a:t>(Sağlık Kuruluşları)</a:t>
            </a:r>
            <a:endParaRPr lang="tr-TR" sz="3600"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4551387" y="2780928"/>
            <a:ext cx="4572000" cy="523220"/>
          </a:xfrm>
          <a:prstGeom prst="rect">
            <a:avLst/>
          </a:prstGeom>
        </p:spPr>
        <p:txBody>
          <a:bodyPr>
            <a:spAutoFit/>
          </a:bodyPr>
          <a:lstStyle/>
          <a:p>
            <a:endParaRPr lang="tr-TR" sz="1000" dirty="0">
              <a:solidFill>
                <a:srgbClr val="000000"/>
              </a:solidFill>
              <a:latin typeface="Wingdings"/>
            </a:endParaRPr>
          </a:p>
          <a:p>
            <a:r>
              <a:rPr lang="tr-TR" dirty="0">
                <a:solidFill>
                  <a:srgbClr val="000000"/>
                </a:solidFill>
                <a:latin typeface="Wingdings"/>
              </a:rPr>
              <a:t></a:t>
            </a:r>
            <a:r>
              <a:rPr lang="tr-TR" b="1" dirty="0">
                <a:solidFill>
                  <a:srgbClr val="000000"/>
                </a:solidFill>
                <a:latin typeface="Calibri"/>
              </a:rPr>
              <a:t>Atıkları geçici depolamak </a:t>
            </a:r>
            <a:endParaRPr lang="tr-TR" dirty="0">
              <a:solidFill>
                <a:srgbClr val="000000"/>
              </a:solidFill>
              <a:latin typeface="Calibri"/>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132856"/>
            <a:ext cx="3427079" cy="423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17902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fontScale="90000"/>
          </a:bodyPr>
          <a:lstStyle/>
          <a:p>
            <a:r>
              <a:rPr lang="tr-TR" dirty="0">
                <a:solidFill>
                  <a:schemeClr val="tx1"/>
                </a:solidFill>
                <a:latin typeface="Times New Roman" pitchFamily="18" charset="0"/>
                <a:cs typeface="Times New Roman" pitchFamily="18" charset="0"/>
              </a:rPr>
              <a:t>Tıbbi Atık Üreticileri </a:t>
            </a:r>
            <a:br>
              <a:rPr lang="tr-TR" dirty="0">
                <a:solidFill>
                  <a:schemeClr val="tx1"/>
                </a:solidFill>
                <a:latin typeface="Times New Roman" pitchFamily="18" charset="0"/>
                <a:cs typeface="Times New Roman" pitchFamily="18" charset="0"/>
              </a:rPr>
            </a:br>
            <a:r>
              <a:rPr lang="tr-TR" dirty="0">
                <a:solidFill>
                  <a:schemeClr val="tx1"/>
                </a:solidFill>
                <a:latin typeface="Times New Roman" pitchFamily="18" charset="0"/>
                <a:cs typeface="Times New Roman" pitchFamily="18" charset="0"/>
              </a:rPr>
              <a:t>(Sağlık Kuruluşları)</a:t>
            </a:r>
            <a:endParaRPr lang="tr-TR"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2051720" y="2060848"/>
            <a:ext cx="4572000" cy="523220"/>
          </a:xfrm>
          <a:prstGeom prst="rect">
            <a:avLst/>
          </a:prstGeom>
        </p:spPr>
        <p:txBody>
          <a:bodyPr>
            <a:spAutoFit/>
          </a:bodyPr>
          <a:lstStyle/>
          <a:p>
            <a:endParaRPr lang="tr-TR" sz="1000" dirty="0">
              <a:solidFill>
                <a:srgbClr val="000000"/>
              </a:solidFill>
              <a:latin typeface="Wingdings"/>
            </a:endParaRPr>
          </a:p>
          <a:p>
            <a:r>
              <a:rPr lang="tr-TR" sz="1200" dirty="0">
                <a:solidFill>
                  <a:srgbClr val="000000"/>
                </a:solidFill>
                <a:latin typeface="Wingdings"/>
              </a:rPr>
              <a:t> </a:t>
            </a:r>
            <a:r>
              <a:rPr lang="tr-TR" b="1" dirty="0" smtClean="0">
                <a:solidFill>
                  <a:srgbClr val="000000"/>
                </a:solidFill>
                <a:latin typeface="Calibri"/>
              </a:rPr>
              <a:t>Günlük 50 kg ve üstü tıbbi atık üretenler</a:t>
            </a:r>
            <a:endParaRPr lang="tr-TR" dirty="0">
              <a:solidFill>
                <a:srgbClr val="000000"/>
              </a:solidFill>
              <a:latin typeface="Calibri"/>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356992"/>
            <a:ext cx="3428752"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7557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fontScale="90000"/>
          </a:bodyPr>
          <a:lstStyle/>
          <a:p>
            <a:r>
              <a:rPr lang="tr-TR" dirty="0">
                <a:solidFill>
                  <a:schemeClr val="tx1"/>
                </a:solidFill>
                <a:latin typeface="Times New Roman" pitchFamily="18" charset="0"/>
                <a:cs typeface="Times New Roman" pitchFamily="18" charset="0"/>
              </a:rPr>
              <a:t>Tıbbi Atık Üreticileri </a:t>
            </a:r>
            <a:br>
              <a:rPr lang="tr-TR" dirty="0">
                <a:solidFill>
                  <a:schemeClr val="tx1"/>
                </a:solidFill>
                <a:latin typeface="Times New Roman" pitchFamily="18" charset="0"/>
                <a:cs typeface="Times New Roman" pitchFamily="18" charset="0"/>
              </a:rPr>
            </a:br>
            <a:r>
              <a:rPr lang="tr-TR" dirty="0">
                <a:solidFill>
                  <a:schemeClr val="tx1"/>
                </a:solidFill>
                <a:latin typeface="Times New Roman" pitchFamily="18" charset="0"/>
                <a:cs typeface="Times New Roman" pitchFamily="18" charset="0"/>
              </a:rPr>
              <a:t>(Sağlık Kuruluşları)</a:t>
            </a:r>
            <a:endParaRPr lang="tr-TR"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2051720" y="1916832"/>
            <a:ext cx="4572000" cy="523220"/>
          </a:xfrm>
          <a:prstGeom prst="rect">
            <a:avLst/>
          </a:prstGeom>
        </p:spPr>
        <p:txBody>
          <a:bodyPr>
            <a:spAutoFit/>
          </a:bodyPr>
          <a:lstStyle/>
          <a:p>
            <a:endParaRPr lang="tr-TR" sz="1000" dirty="0">
              <a:solidFill>
                <a:srgbClr val="000000"/>
              </a:solidFill>
              <a:latin typeface="Wingdings"/>
            </a:endParaRPr>
          </a:p>
          <a:p>
            <a:r>
              <a:rPr lang="tr-TR" dirty="0">
                <a:solidFill>
                  <a:srgbClr val="000000"/>
                </a:solidFill>
                <a:latin typeface="Wingdings"/>
              </a:rPr>
              <a:t> </a:t>
            </a:r>
            <a:r>
              <a:rPr lang="tr-TR" b="1" dirty="0" smtClean="0">
                <a:solidFill>
                  <a:srgbClr val="000000"/>
                </a:solidFill>
                <a:latin typeface="Calibri"/>
              </a:rPr>
              <a:t>50 kg ve altı tıbbi atık üretenler</a:t>
            </a:r>
            <a:endParaRPr lang="tr-TR" dirty="0">
              <a:solidFill>
                <a:srgbClr val="000000"/>
              </a:solidFill>
              <a:latin typeface="Calibri"/>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3282" y="2852936"/>
            <a:ext cx="24288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6888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fontScale="90000"/>
          </a:bodyPr>
          <a:lstStyle/>
          <a:p>
            <a:r>
              <a:rPr lang="tr-TR" dirty="0">
                <a:solidFill>
                  <a:schemeClr val="tx1"/>
                </a:solidFill>
                <a:latin typeface="Times New Roman" pitchFamily="18" charset="0"/>
                <a:cs typeface="Times New Roman" pitchFamily="18" charset="0"/>
              </a:rPr>
              <a:t>Tıbbi Atık Üreticileri </a:t>
            </a:r>
            <a:br>
              <a:rPr lang="tr-TR" dirty="0">
                <a:solidFill>
                  <a:schemeClr val="tx1"/>
                </a:solidFill>
                <a:latin typeface="Times New Roman" pitchFamily="18" charset="0"/>
                <a:cs typeface="Times New Roman" pitchFamily="18" charset="0"/>
              </a:rPr>
            </a:br>
            <a:r>
              <a:rPr lang="tr-TR" dirty="0">
                <a:solidFill>
                  <a:schemeClr val="tx1"/>
                </a:solidFill>
                <a:latin typeface="Times New Roman" pitchFamily="18" charset="0"/>
                <a:cs typeface="Times New Roman" pitchFamily="18" charset="0"/>
              </a:rPr>
              <a:t>(Sağlık Kuruluşları)</a:t>
            </a:r>
            <a:endParaRPr lang="tr-TR"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140968"/>
            <a:ext cx="374441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212976"/>
            <a:ext cx="2133600" cy="264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2358008" y="2228672"/>
            <a:ext cx="4572000" cy="800219"/>
          </a:xfrm>
          <a:prstGeom prst="rect">
            <a:avLst/>
          </a:prstGeom>
        </p:spPr>
        <p:txBody>
          <a:bodyPr>
            <a:spAutoFit/>
          </a:bodyPr>
          <a:lstStyle/>
          <a:p>
            <a:endParaRPr lang="tr-TR" sz="1000" dirty="0">
              <a:solidFill>
                <a:srgbClr val="000000"/>
              </a:solidFill>
              <a:latin typeface="Wingdings"/>
            </a:endParaRPr>
          </a:p>
          <a:p>
            <a:r>
              <a:rPr lang="tr-TR" dirty="0">
                <a:solidFill>
                  <a:srgbClr val="000000"/>
                </a:solidFill>
                <a:latin typeface="Wingdings"/>
              </a:rPr>
              <a:t></a:t>
            </a:r>
            <a:r>
              <a:rPr lang="tr-TR" b="1" dirty="0">
                <a:solidFill>
                  <a:srgbClr val="000000"/>
                </a:solidFill>
                <a:latin typeface="Calibri"/>
              </a:rPr>
              <a:t>Görevli personeli eğitmek/eğitimini ve özel giysilerini sağlamak </a:t>
            </a:r>
            <a:endParaRPr lang="tr-TR" dirty="0">
              <a:solidFill>
                <a:srgbClr val="000000"/>
              </a:solidFill>
              <a:latin typeface="Calibri"/>
            </a:endParaRPr>
          </a:p>
        </p:txBody>
      </p:sp>
    </p:spTree>
    <p:extLst>
      <p:ext uri="{BB962C8B-B14F-4D97-AF65-F5344CB8AC3E}">
        <p14:creationId xmlns:p14="http://schemas.microsoft.com/office/powerpoint/2010/main" val="22552804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fontScale="90000"/>
          </a:bodyPr>
          <a:lstStyle/>
          <a:p>
            <a:r>
              <a:rPr lang="tr-TR" dirty="0">
                <a:solidFill>
                  <a:schemeClr val="tx1"/>
                </a:solidFill>
                <a:latin typeface="Times New Roman" pitchFamily="18" charset="0"/>
                <a:cs typeface="Times New Roman" pitchFamily="18" charset="0"/>
              </a:rPr>
              <a:t>Tıbbi Atık Üreticileri </a:t>
            </a:r>
            <a:br>
              <a:rPr lang="tr-TR" dirty="0">
                <a:solidFill>
                  <a:schemeClr val="tx1"/>
                </a:solidFill>
                <a:latin typeface="Times New Roman" pitchFamily="18" charset="0"/>
                <a:cs typeface="Times New Roman" pitchFamily="18" charset="0"/>
              </a:rPr>
            </a:br>
            <a:r>
              <a:rPr lang="tr-TR" dirty="0">
                <a:solidFill>
                  <a:schemeClr val="tx1"/>
                </a:solidFill>
                <a:latin typeface="Times New Roman" pitchFamily="18" charset="0"/>
                <a:cs typeface="Times New Roman" pitchFamily="18" charset="0"/>
              </a:rPr>
              <a:t>(Sağlık Kuruluşları)</a:t>
            </a:r>
            <a:endParaRPr lang="tr-TR"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3851920" y="2780928"/>
            <a:ext cx="4572000" cy="1077218"/>
          </a:xfrm>
          <a:prstGeom prst="rect">
            <a:avLst/>
          </a:prstGeom>
        </p:spPr>
        <p:txBody>
          <a:bodyPr>
            <a:spAutoFit/>
          </a:bodyPr>
          <a:lstStyle/>
          <a:p>
            <a:endParaRPr lang="tr-TR" sz="1000" dirty="0">
              <a:solidFill>
                <a:srgbClr val="000000"/>
              </a:solidFill>
              <a:latin typeface="Wingdings"/>
            </a:endParaRPr>
          </a:p>
          <a:p>
            <a:r>
              <a:rPr lang="tr-TR" sz="1400" dirty="0">
                <a:solidFill>
                  <a:srgbClr val="000000"/>
                </a:solidFill>
                <a:latin typeface="Wingdings"/>
              </a:rPr>
              <a:t> </a:t>
            </a:r>
            <a:r>
              <a:rPr lang="tr-TR" b="1" dirty="0">
                <a:solidFill>
                  <a:srgbClr val="000000"/>
                </a:solidFill>
                <a:latin typeface="Calibri"/>
              </a:rPr>
              <a:t>İl mahalli çevre kurulu tarafından tespit edilen tıbbi atık bertaraf ücretini bertaraf eden kurum ve kuruluşa ödemek </a:t>
            </a:r>
            <a:endParaRPr lang="tr-TR" dirty="0">
              <a:solidFill>
                <a:srgbClr val="000000"/>
              </a:solidFill>
              <a:latin typeface="Calibri"/>
            </a:endParaRPr>
          </a:p>
        </p:txBody>
      </p:sp>
      <p:sp>
        <p:nvSpPr>
          <p:cNvPr id="6" name="AutoShape 2" descr="para ödeme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4365104"/>
            <a:ext cx="2959497" cy="201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97" y="2780928"/>
            <a:ext cx="3241024" cy="250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6458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72067" y="2675467"/>
            <a:ext cx="6508245" cy="1545621"/>
          </a:xfrm>
        </p:spPr>
        <p:txBody>
          <a:bodyPr>
            <a:noAutofit/>
          </a:bodyPr>
          <a:lstStyle/>
          <a:p>
            <a:pPr algn="just"/>
            <a:r>
              <a:rPr lang="tr-TR" dirty="0">
                <a:latin typeface="Times New Roman" pitchFamily="18" charset="0"/>
                <a:cs typeface="Times New Roman" pitchFamily="18" charset="0"/>
              </a:rPr>
              <a:t>Tıbbi </a:t>
            </a:r>
            <a:r>
              <a:rPr lang="tr-TR" dirty="0" smtClean="0">
                <a:latin typeface="Times New Roman" pitchFamily="18" charset="0"/>
                <a:cs typeface="Times New Roman" pitchFamily="18" charset="0"/>
              </a:rPr>
              <a:t>atıkların yönetimiyle </a:t>
            </a:r>
            <a:r>
              <a:rPr lang="tr-TR" dirty="0">
                <a:latin typeface="Times New Roman" pitchFamily="18" charset="0"/>
                <a:cs typeface="Times New Roman" pitchFamily="18" charset="0"/>
              </a:rPr>
              <a:t>görevli personelini </a:t>
            </a:r>
            <a:r>
              <a:rPr lang="tr-TR" dirty="0" err="1">
                <a:latin typeface="Times New Roman" pitchFamily="18" charset="0"/>
                <a:cs typeface="Times New Roman" pitchFamily="18" charset="0"/>
              </a:rPr>
              <a:t>bağışıklamakla</a:t>
            </a:r>
            <a:r>
              <a:rPr lang="tr-TR" dirty="0">
                <a:latin typeface="Times New Roman" pitchFamily="18" charset="0"/>
                <a:cs typeface="Times New Roman" pitchFamily="18" charset="0"/>
              </a:rPr>
              <a:t>, en fazla altı ayda bir sağlık kontrolünden geçirmek ve diğer koruyucu tedbirleri almakla,</a:t>
            </a:r>
          </a:p>
        </p:txBody>
      </p:sp>
      <p:sp>
        <p:nvSpPr>
          <p:cNvPr id="3" name="Başlık 2"/>
          <p:cNvSpPr>
            <a:spLocks noGrp="1"/>
          </p:cNvSpPr>
          <p:nvPr>
            <p:ph type="title"/>
          </p:nvPr>
        </p:nvSpPr>
        <p:spPr/>
        <p:txBody>
          <a:bodyPr>
            <a:normAutofit fontScale="90000"/>
          </a:bodyPr>
          <a:lstStyle/>
          <a:p>
            <a:r>
              <a:rPr lang="tr-TR" dirty="0">
                <a:solidFill>
                  <a:schemeClr val="tx1"/>
                </a:solidFill>
                <a:latin typeface="Times New Roman" pitchFamily="18" charset="0"/>
                <a:cs typeface="Times New Roman" pitchFamily="18" charset="0"/>
              </a:rPr>
              <a:t>Tıbbi Atık Üreticileri </a:t>
            </a:r>
            <a:br>
              <a:rPr lang="tr-TR" dirty="0">
                <a:solidFill>
                  <a:schemeClr val="tx1"/>
                </a:solidFill>
                <a:latin typeface="Times New Roman" pitchFamily="18" charset="0"/>
                <a:cs typeface="Times New Roman" pitchFamily="18" charset="0"/>
              </a:rPr>
            </a:br>
            <a:r>
              <a:rPr lang="tr-TR" dirty="0">
                <a:solidFill>
                  <a:schemeClr val="tx1"/>
                </a:solidFill>
                <a:latin typeface="Times New Roman" pitchFamily="18" charset="0"/>
                <a:cs typeface="Times New Roman" pitchFamily="18" charset="0"/>
              </a:rPr>
              <a:t>(Sağlık Kuruluşları)</a:t>
            </a:r>
            <a:endParaRPr lang="tr-TR"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4365104"/>
            <a:ext cx="3240360"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506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normAutofit lnSpcReduction="10000"/>
          </a:bodyPr>
          <a:lstStyle/>
          <a:p>
            <a:pPr algn="just"/>
            <a:r>
              <a:rPr lang="tr-TR" dirty="0" smtClean="0">
                <a:solidFill>
                  <a:srgbClr val="FF0000"/>
                </a:solidFill>
                <a:latin typeface="Times New Roman" pitchFamily="18" charset="0"/>
                <a:cs typeface="Times New Roman" pitchFamily="18" charset="0"/>
              </a:rPr>
              <a:t>Atık</a:t>
            </a:r>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Herhangi bir faaliyet sonucunda oluşan, çevreye atılan veya bırakılan her türlü </a:t>
            </a:r>
            <a:r>
              <a:rPr lang="tr-TR" dirty="0" smtClean="0">
                <a:latin typeface="Times New Roman" pitchFamily="18" charset="0"/>
                <a:cs typeface="Times New Roman" pitchFamily="18" charset="0"/>
              </a:rPr>
              <a:t>maddeyi.</a:t>
            </a:r>
          </a:p>
          <a:p>
            <a:pPr algn="just"/>
            <a:r>
              <a:rPr lang="tr-TR" dirty="0">
                <a:solidFill>
                  <a:srgbClr val="FF0000"/>
                </a:solidFill>
                <a:latin typeface="Times New Roman" pitchFamily="18" charset="0"/>
                <a:cs typeface="Times New Roman" pitchFamily="18" charset="0"/>
              </a:rPr>
              <a:t>Tehlikeli atık</a:t>
            </a:r>
            <a:r>
              <a:rPr lang="tr-TR" dirty="0">
                <a:latin typeface="Times New Roman" pitchFamily="18" charset="0"/>
                <a:cs typeface="Times New Roman" pitchFamily="18" charset="0"/>
              </a:rPr>
              <a:t>: Fiziksel, kimyasal ve/veya biyolojik yönden olumsuz etki yaparak ekolojik denge ile insan ve diğer canlıların doğal yapılarının bozulmasına neden olan atıklar ve bu atıklarla kirlenmiş </a:t>
            </a:r>
            <a:r>
              <a:rPr lang="tr-TR" dirty="0" smtClean="0">
                <a:latin typeface="Times New Roman" pitchFamily="18" charset="0"/>
                <a:cs typeface="Times New Roman" pitchFamily="18" charset="0"/>
              </a:rPr>
              <a:t>maddeleri.</a:t>
            </a:r>
          </a:p>
          <a:p>
            <a:pPr algn="just"/>
            <a:r>
              <a:rPr lang="tr-TR" dirty="0" smtClean="0">
                <a:solidFill>
                  <a:srgbClr val="FF0000"/>
                </a:solidFill>
                <a:latin typeface="Times New Roman" pitchFamily="18" charset="0"/>
                <a:cs typeface="Times New Roman" pitchFamily="18" charset="0"/>
              </a:rPr>
              <a:t>Tıbbi </a:t>
            </a:r>
            <a:r>
              <a:rPr lang="tr-TR" dirty="0">
                <a:solidFill>
                  <a:srgbClr val="FF0000"/>
                </a:solidFill>
                <a:latin typeface="Times New Roman" pitchFamily="18" charset="0"/>
                <a:cs typeface="Times New Roman" pitchFamily="18" charset="0"/>
              </a:rPr>
              <a:t>atık</a:t>
            </a:r>
            <a:r>
              <a:rPr lang="tr-TR" dirty="0" smtClean="0">
                <a:solidFill>
                  <a:srgbClr val="FF0000"/>
                </a:solidFill>
                <a:latin typeface="Times New Roman" pitchFamily="18" charset="0"/>
                <a:cs typeface="Times New Roman" pitchFamily="18" charset="0"/>
              </a:rPr>
              <a:t>: </a:t>
            </a:r>
            <a:r>
              <a:rPr lang="tr-TR" dirty="0" smtClean="0">
                <a:latin typeface="Times New Roman" pitchFamily="18" charset="0"/>
                <a:cs typeface="Times New Roman" pitchFamily="18" charset="0"/>
              </a:rPr>
              <a:t>Enfeksiyon </a:t>
            </a:r>
            <a:r>
              <a:rPr lang="tr-TR" dirty="0">
                <a:latin typeface="Times New Roman" pitchFamily="18" charset="0"/>
                <a:cs typeface="Times New Roman" pitchFamily="18" charset="0"/>
              </a:rPr>
              <a:t>yapıcı atıkları, patolojik atıkları ve kesici-delici atıkları</a:t>
            </a:r>
            <a:r>
              <a:rPr lang="tr-TR" dirty="0"/>
              <a:t>,</a:t>
            </a:r>
            <a:endParaRPr lang="tr-TR" dirty="0" smtClean="0">
              <a:solidFill>
                <a:srgbClr val="FF0000"/>
              </a:solidFill>
              <a:latin typeface="Times New Roman" pitchFamily="18" charset="0"/>
              <a:cs typeface="Times New Roman" pitchFamily="18" charset="0"/>
            </a:endParaRPr>
          </a:p>
          <a:p>
            <a:pPr marL="0" indent="0" algn="just">
              <a:buNone/>
            </a:pPr>
            <a:r>
              <a:rPr lang="tr-TR" dirty="0" smtClean="0">
                <a:latin typeface="Times New Roman" pitchFamily="18" charset="0"/>
                <a:cs typeface="Times New Roman" pitchFamily="18" charset="0"/>
              </a:rPr>
              <a:t>  ifade etmektedir.</a:t>
            </a:r>
            <a:endParaRPr lang="tr-TR" dirty="0">
              <a:latin typeface="Times New Roman" pitchFamily="18" charset="0"/>
              <a:cs typeface="Times New Roman" pitchFamily="18" charset="0"/>
            </a:endParaRPr>
          </a:p>
        </p:txBody>
      </p:sp>
      <p:sp>
        <p:nvSpPr>
          <p:cNvPr id="3" name="Başlık 2"/>
          <p:cNvSpPr>
            <a:spLocks noGrp="1"/>
          </p:cNvSpPr>
          <p:nvPr>
            <p:ph type="title"/>
          </p:nvPr>
        </p:nvSpPr>
        <p:spPr/>
        <p:txBody>
          <a:bodyPr/>
          <a:lstStyle/>
          <a:p>
            <a:r>
              <a:rPr lang="tr-TR" dirty="0" smtClean="0">
                <a:solidFill>
                  <a:schemeClr val="tx1"/>
                </a:solidFill>
                <a:latin typeface="Times New Roman" pitchFamily="18" charset="0"/>
                <a:cs typeface="Times New Roman" pitchFamily="18" charset="0"/>
              </a:rPr>
              <a:t>Atık Yönetimi</a:t>
            </a:r>
            <a:endParaRPr lang="tr-TR"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0105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normAutofit lnSpcReduction="10000"/>
          </a:bodyPr>
          <a:lstStyle/>
          <a:p>
            <a:pPr algn="just"/>
            <a:r>
              <a:rPr lang="tr-TR" dirty="0" smtClean="0">
                <a:latin typeface="Times New Roman" pitchFamily="18" charset="0"/>
                <a:cs typeface="Times New Roman" pitchFamily="18" charset="0"/>
              </a:rPr>
              <a:t>Bağışıklama: </a:t>
            </a:r>
            <a:r>
              <a:rPr lang="tr-TR" dirty="0">
                <a:latin typeface="Times New Roman" pitchFamily="18" charset="0"/>
                <a:cs typeface="Times New Roman" pitchFamily="18" charset="0"/>
              </a:rPr>
              <a:t>virüs ve bakterilerin meydana getirdiği hastalıklardan korunmak üzere vücudun kendi bağışıklık sistemini hazır hale getirmesidir. </a:t>
            </a:r>
            <a:endParaRPr lang="tr-TR" dirty="0" smtClean="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Bağışıklama</a:t>
            </a:r>
            <a:r>
              <a:rPr lang="tr-TR" dirty="0">
                <a:latin typeface="Times New Roman" pitchFamily="18" charset="0"/>
                <a:cs typeface="Times New Roman" pitchFamily="18" charset="0"/>
              </a:rPr>
              <a:t>; aşılama ile aktif şekilde yada </a:t>
            </a:r>
            <a:r>
              <a:rPr lang="tr-TR" dirty="0" err="1">
                <a:latin typeface="Times New Roman" pitchFamily="18" charset="0"/>
                <a:cs typeface="Times New Roman" pitchFamily="18" charset="0"/>
              </a:rPr>
              <a:t>immuglobulin</a:t>
            </a:r>
            <a:r>
              <a:rPr lang="tr-TR" dirty="0">
                <a:latin typeface="Times New Roman" pitchFamily="18" charset="0"/>
                <a:cs typeface="Times New Roman" pitchFamily="18" charset="0"/>
              </a:rPr>
              <a:t> adı verilen özel serumlarla pasif bir şekilde sağlanabilir. </a:t>
            </a:r>
            <a:endParaRPr lang="tr-TR" dirty="0" smtClean="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Aşılanmış </a:t>
            </a:r>
            <a:r>
              <a:rPr lang="tr-TR" dirty="0">
                <a:latin typeface="Times New Roman" pitchFamily="18" charset="0"/>
                <a:cs typeface="Times New Roman" pitchFamily="18" charset="0"/>
              </a:rPr>
              <a:t>bir kişi o hastalığın etkeni ile karşılaştığında vücudun savunma sistemi hastalığı önlemek üzere hızlı ve etkin bir şekilde harekete geçer</a:t>
            </a:r>
            <a:r>
              <a:rPr lang="tr-TR" dirty="0" smtClean="0">
                <a:latin typeface="Times New Roman" pitchFamily="18" charset="0"/>
                <a:cs typeface="Times New Roman" pitchFamily="18" charset="0"/>
              </a:rPr>
              <a:t>. </a:t>
            </a:r>
            <a:endParaRPr lang="tr-TR" dirty="0">
              <a:latin typeface="Times New Roman" pitchFamily="18" charset="0"/>
              <a:cs typeface="Times New Roman" pitchFamily="18" charset="0"/>
            </a:endParaRPr>
          </a:p>
        </p:txBody>
      </p:sp>
      <p:sp>
        <p:nvSpPr>
          <p:cNvPr id="3" name="Başlık 2"/>
          <p:cNvSpPr>
            <a:spLocks noGrp="1"/>
          </p:cNvSpPr>
          <p:nvPr>
            <p:ph type="title"/>
          </p:nvPr>
        </p:nvSpPr>
        <p:spPr/>
        <p:txBody>
          <a:bodyPr>
            <a:normAutofit fontScale="90000"/>
          </a:bodyPr>
          <a:lstStyle/>
          <a:p>
            <a:r>
              <a:rPr lang="tr-TR" dirty="0">
                <a:solidFill>
                  <a:schemeClr val="tx1"/>
                </a:solidFill>
                <a:latin typeface="Times New Roman" pitchFamily="18" charset="0"/>
                <a:cs typeface="Times New Roman" pitchFamily="18" charset="0"/>
              </a:rPr>
              <a:t>Tıbbi Atık Üreticileri </a:t>
            </a:r>
            <a:br>
              <a:rPr lang="tr-TR" dirty="0">
                <a:solidFill>
                  <a:schemeClr val="tx1"/>
                </a:solidFill>
                <a:latin typeface="Times New Roman" pitchFamily="18" charset="0"/>
                <a:cs typeface="Times New Roman" pitchFamily="18" charset="0"/>
              </a:rPr>
            </a:br>
            <a:r>
              <a:rPr lang="tr-TR" dirty="0">
                <a:solidFill>
                  <a:schemeClr val="tx1"/>
                </a:solidFill>
                <a:latin typeface="Times New Roman" pitchFamily="18" charset="0"/>
                <a:cs typeface="Times New Roman" pitchFamily="18" charset="0"/>
              </a:rPr>
              <a:t>(Sağlık Kuruluşları)</a:t>
            </a:r>
            <a:endParaRPr lang="tr-TR"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7159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fontScale="90000"/>
          </a:bodyPr>
          <a:lstStyle/>
          <a:p>
            <a:r>
              <a:rPr lang="tr-TR" sz="4000" dirty="0">
                <a:solidFill>
                  <a:prstClr val="black"/>
                </a:solidFill>
                <a:latin typeface="Times New Roman" pitchFamily="18" charset="0"/>
                <a:cs typeface="Times New Roman" pitchFamily="18" charset="0"/>
              </a:rPr>
              <a:t>Tıbbi Atık Üreticileri </a:t>
            </a:r>
            <a:br>
              <a:rPr lang="tr-TR" sz="4000" dirty="0">
                <a:solidFill>
                  <a:prstClr val="black"/>
                </a:solidFill>
                <a:latin typeface="Times New Roman" pitchFamily="18" charset="0"/>
                <a:cs typeface="Times New Roman" pitchFamily="18" charset="0"/>
              </a:rPr>
            </a:br>
            <a:r>
              <a:rPr lang="tr-TR" sz="4000" dirty="0">
                <a:solidFill>
                  <a:prstClr val="black"/>
                </a:solidFill>
                <a:latin typeface="Times New Roman" pitchFamily="18" charset="0"/>
                <a:cs typeface="Times New Roman" pitchFamily="18" charset="0"/>
              </a:rPr>
              <a:t>(Sağlık Kuruluşları)</a:t>
            </a:r>
            <a:endParaRPr lang="tr-TR" dirty="0"/>
          </a:p>
        </p:txBody>
      </p:sp>
      <p:sp>
        <p:nvSpPr>
          <p:cNvPr id="5" name="Dikdörtgen 4"/>
          <p:cNvSpPr/>
          <p:nvPr/>
        </p:nvSpPr>
        <p:spPr>
          <a:xfrm>
            <a:off x="3275856" y="3501008"/>
            <a:ext cx="4572000" cy="1077218"/>
          </a:xfrm>
          <a:prstGeom prst="rect">
            <a:avLst/>
          </a:prstGeom>
        </p:spPr>
        <p:txBody>
          <a:bodyPr>
            <a:spAutoFit/>
          </a:bodyPr>
          <a:lstStyle/>
          <a:p>
            <a:endParaRPr lang="tr-TR" sz="1000" dirty="0">
              <a:solidFill>
                <a:srgbClr val="000000"/>
              </a:solidFill>
              <a:latin typeface="Wingdings"/>
            </a:endParaRPr>
          </a:p>
          <a:p>
            <a:r>
              <a:rPr lang="tr-TR" dirty="0">
                <a:solidFill>
                  <a:srgbClr val="000000"/>
                </a:solidFill>
                <a:latin typeface="Wingdings"/>
              </a:rPr>
              <a:t></a:t>
            </a:r>
            <a:r>
              <a:rPr lang="tr-TR" b="1" dirty="0">
                <a:solidFill>
                  <a:srgbClr val="000000"/>
                </a:solidFill>
                <a:latin typeface="Calibri"/>
              </a:rPr>
              <a:t>Oluşan tıbbi atık miktarını düzenli olarak kayıt altına almak ve yıl sonu itibari ile valiliğe göndermek </a:t>
            </a:r>
            <a:endParaRPr lang="tr-TR" dirty="0">
              <a:solidFill>
                <a:srgbClr val="000000"/>
              </a:solidFill>
              <a:latin typeface="Calibri"/>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924944"/>
            <a:ext cx="240982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1056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fontScale="90000"/>
          </a:bodyPr>
          <a:lstStyle/>
          <a:p>
            <a:r>
              <a:rPr lang="tr-TR" dirty="0">
                <a:solidFill>
                  <a:prstClr val="black"/>
                </a:solidFill>
                <a:latin typeface="Times New Roman" pitchFamily="18" charset="0"/>
                <a:cs typeface="Times New Roman" pitchFamily="18" charset="0"/>
              </a:rPr>
              <a:t>Tıbbi Atık Üreticileri </a:t>
            </a:r>
            <a:br>
              <a:rPr lang="tr-TR" dirty="0">
                <a:solidFill>
                  <a:prstClr val="black"/>
                </a:solidFill>
                <a:latin typeface="Times New Roman" pitchFamily="18" charset="0"/>
                <a:cs typeface="Times New Roman" pitchFamily="18" charset="0"/>
              </a:rPr>
            </a:br>
            <a:r>
              <a:rPr lang="tr-TR" dirty="0">
                <a:solidFill>
                  <a:prstClr val="black"/>
                </a:solidFill>
                <a:latin typeface="Times New Roman" pitchFamily="18" charset="0"/>
                <a:cs typeface="Times New Roman" pitchFamily="18" charset="0"/>
              </a:rPr>
              <a:t>(Sağlık Kuruluşları)</a:t>
            </a:r>
            <a:endParaRPr lang="tr-TR"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539552" y="2132856"/>
            <a:ext cx="7200800" cy="3477875"/>
          </a:xfrm>
          <a:prstGeom prst="rect">
            <a:avLst/>
          </a:prstGeom>
        </p:spPr>
        <p:txBody>
          <a:bodyPr wrap="square">
            <a:spAutoFit/>
          </a:bodyPr>
          <a:lstStyle/>
          <a:p>
            <a:pPr marL="285750" indent="-285750" algn="just">
              <a:buFont typeface="Arial" pitchFamily="34" charset="0"/>
              <a:buChar char="•"/>
            </a:pPr>
            <a:r>
              <a:rPr lang="tr-TR" sz="2000" dirty="0" smtClean="0">
                <a:solidFill>
                  <a:srgbClr val="1C283D"/>
                </a:solidFill>
                <a:latin typeface="Times New Roman" pitchFamily="18" charset="0"/>
                <a:cs typeface="Times New Roman" pitchFamily="18" charset="0"/>
              </a:rPr>
              <a:t>Günlük </a:t>
            </a:r>
            <a:r>
              <a:rPr lang="tr-TR" sz="2000" dirty="0">
                <a:solidFill>
                  <a:srgbClr val="1C283D"/>
                </a:solidFill>
                <a:latin typeface="Times New Roman" pitchFamily="18" charset="0"/>
                <a:cs typeface="Times New Roman" pitchFamily="18" charset="0"/>
              </a:rPr>
              <a:t>1 kilograma kadar tıbbi atık üreten sağlık kuruluşlarından tıbbi atıkların alınması sırasında; tıbbi atıkların taşıyıcıya verildiğinin, taşıyıcı tarafından teslim alındığının ve taşıyıcı tarafından da bertaraf tesisine verildiğinin belgelenmesi amacıyla sağlık kuruluşu ile taşıyıcı/bertaraf eden kurum/kuruluş arasında </a:t>
            </a:r>
            <a:r>
              <a:rPr lang="tr-TR" sz="2000" dirty="0">
                <a:solidFill>
                  <a:srgbClr val="FF0000"/>
                </a:solidFill>
                <a:latin typeface="Times New Roman" pitchFamily="18" charset="0"/>
                <a:cs typeface="Times New Roman" pitchFamily="18" charset="0"/>
              </a:rPr>
              <a:t>tıbbi atık alındı belgesi/makbuzu düzenlenir. </a:t>
            </a:r>
            <a:endParaRPr lang="tr-TR" sz="2000" dirty="0" smtClean="0">
              <a:solidFill>
                <a:srgbClr val="FF0000"/>
              </a:solidFill>
              <a:latin typeface="Times New Roman" pitchFamily="18" charset="0"/>
              <a:cs typeface="Times New Roman" pitchFamily="18" charset="0"/>
            </a:endParaRPr>
          </a:p>
          <a:p>
            <a:pPr marL="285750" indent="-285750" algn="just">
              <a:buFont typeface="Arial" pitchFamily="34" charset="0"/>
              <a:buChar char="•"/>
            </a:pPr>
            <a:r>
              <a:rPr lang="tr-TR" sz="2000" dirty="0" smtClean="0">
                <a:solidFill>
                  <a:srgbClr val="1C283D"/>
                </a:solidFill>
                <a:latin typeface="Times New Roman" pitchFamily="18" charset="0"/>
                <a:cs typeface="Times New Roman" pitchFamily="18" charset="0"/>
              </a:rPr>
              <a:t>Bu </a:t>
            </a:r>
            <a:r>
              <a:rPr lang="tr-TR" sz="2000" dirty="0">
                <a:solidFill>
                  <a:srgbClr val="1C283D"/>
                </a:solidFill>
                <a:latin typeface="Times New Roman" pitchFamily="18" charset="0"/>
                <a:cs typeface="Times New Roman" pitchFamily="18" charset="0"/>
              </a:rPr>
              <a:t>belge/makbuz üzerinde tıbbi atığı üreten sağlık kuruluşunun ismi, adresi, sorumlu kişinin ismi ve irtibat telefonu, tarih, tıbbi atığın kodu ve miktarı, taşıyıcı kurum/kuruluşun ismi, şoförün ismi, aracın plakası, lisans numarası ve tıbbi atık işleme tesisi ile ilgili bilgiler bulunur.</a:t>
            </a:r>
            <a:endParaRPr lang="tr-TR" sz="2000" dirty="0">
              <a:latin typeface="Times New Roman" pitchFamily="18" charset="0"/>
              <a:cs typeface="Times New Roman" pitchFamily="18" charset="0"/>
            </a:endParaRPr>
          </a:p>
        </p:txBody>
      </p:sp>
    </p:spTree>
    <p:extLst>
      <p:ext uri="{BB962C8B-B14F-4D97-AF65-F5344CB8AC3E}">
        <p14:creationId xmlns:p14="http://schemas.microsoft.com/office/powerpoint/2010/main" val="37406187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Büyükşehir Belediyeleri</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87" y="2132856"/>
            <a:ext cx="2941258" cy="4363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3635896" y="1268760"/>
            <a:ext cx="4572000" cy="4708981"/>
          </a:xfrm>
          <a:prstGeom prst="rect">
            <a:avLst/>
          </a:prstGeom>
        </p:spPr>
        <p:txBody>
          <a:bodyPr>
            <a:spAutoFit/>
          </a:bodyPr>
          <a:lstStyle/>
          <a:p>
            <a:r>
              <a:rPr lang="tr-TR" sz="2000" b="1" dirty="0" smtClean="0">
                <a:latin typeface="Times New Roman" pitchFamily="18" charset="0"/>
                <a:cs typeface="Times New Roman" pitchFamily="18" charset="0"/>
              </a:rPr>
              <a:t>Tıbbi </a:t>
            </a:r>
            <a:r>
              <a:rPr lang="tr-TR" sz="2000" b="1" dirty="0">
                <a:latin typeface="Times New Roman" pitchFamily="18" charset="0"/>
                <a:cs typeface="Times New Roman" pitchFamily="18" charset="0"/>
              </a:rPr>
              <a:t>atık yönetim planını hazırlamak, uygulamak ve halkın bilgilenmesini sağlamak </a:t>
            </a:r>
            <a:endParaRPr lang="tr-TR" sz="2000" dirty="0">
              <a:latin typeface="Times New Roman" pitchFamily="18" charset="0"/>
              <a:cs typeface="Times New Roman" pitchFamily="18" charset="0"/>
            </a:endParaRPr>
          </a:p>
          <a:p>
            <a:endParaRPr lang="tr-TR" sz="2000" dirty="0">
              <a:latin typeface="Times New Roman" pitchFamily="18" charset="0"/>
              <a:cs typeface="Times New Roman" pitchFamily="18" charset="0"/>
            </a:endParaRPr>
          </a:p>
          <a:p>
            <a:r>
              <a:rPr lang="tr-TR" sz="2000" dirty="0">
                <a:latin typeface="Times New Roman" pitchFamily="18" charset="0"/>
                <a:cs typeface="Times New Roman" pitchFamily="18" charset="0"/>
              </a:rPr>
              <a:t>•hizmet verdikleri sağlık kuruluşları, </a:t>
            </a:r>
          </a:p>
          <a:p>
            <a:r>
              <a:rPr lang="tr-TR" sz="2000" dirty="0">
                <a:latin typeface="Times New Roman" pitchFamily="18" charset="0"/>
                <a:cs typeface="Times New Roman" pitchFamily="18" charset="0"/>
              </a:rPr>
              <a:t>•bu kuruluşların tıbbi atık miktarları, </a:t>
            </a:r>
          </a:p>
          <a:p>
            <a:r>
              <a:rPr lang="tr-TR" sz="2000" dirty="0">
                <a:latin typeface="Times New Roman" pitchFamily="18" charset="0"/>
                <a:cs typeface="Times New Roman" pitchFamily="18" charset="0"/>
              </a:rPr>
              <a:t>•geçici depolama sistemleri, </a:t>
            </a:r>
          </a:p>
          <a:p>
            <a:r>
              <a:rPr lang="tr-TR" sz="2000" dirty="0">
                <a:latin typeface="Times New Roman" pitchFamily="18" charset="0"/>
                <a:cs typeface="Times New Roman" pitchFamily="18" charset="0"/>
              </a:rPr>
              <a:t>•toplama ve taşınmada kullanılacak ekipman ve araçlar, toplama rotaları, </a:t>
            </a:r>
          </a:p>
          <a:p>
            <a:r>
              <a:rPr lang="tr-TR" sz="2000" dirty="0">
                <a:latin typeface="Times New Roman" pitchFamily="18" charset="0"/>
                <a:cs typeface="Times New Roman" pitchFamily="18" charset="0"/>
              </a:rPr>
              <a:t>•araç temizleme ve dezenfeksiyon, </a:t>
            </a:r>
          </a:p>
          <a:p>
            <a:r>
              <a:rPr lang="tr-TR" sz="2000" dirty="0">
                <a:latin typeface="Times New Roman" pitchFamily="18" charset="0"/>
                <a:cs typeface="Times New Roman" pitchFamily="18" charset="0"/>
              </a:rPr>
              <a:t>•kaza anında alınacak önlemler, yapılacak işlemler, </a:t>
            </a:r>
          </a:p>
          <a:p>
            <a:r>
              <a:rPr lang="tr-TR" sz="2000" dirty="0">
                <a:latin typeface="Times New Roman" pitchFamily="18" charset="0"/>
                <a:cs typeface="Times New Roman" pitchFamily="18" charset="0"/>
              </a:rPr>
              <a:t>•sorumlular ve eğitim, </a:t>
            </a:r>
          </a:p>
          <a:p>
            <a:r>
              <a:rPr lang="tr-TR" sz="2000" dirty="0">
                <a:latin typeface="Times New Roman" pitchFamily="18" charset="0"/>
                <a:cs typeface="Times New Roman" pitchFamily="18" charset="0"/>
              </a:rPr>
              <a:t>•tıbbi atıkların </a:t>
            </a:r>
            <a:r>
              <a:rPr lang="tr-TR" sz="2000" dirty="0" err="1">
                <a:latin typeface="Times New Roman" pitchFamily="18" charset="0"/>
                <a:cs typeface="Times New Roman" pitchFamily="18" charset="0"/>
              </a:rPr>
              <a:t>bertarafında</a:t>
            </a:r>
            <a:r>
              <a:rPr lang="tr-TR" sz="2000" dirty="0">
                <a:latin typeface="Times New Roman" pitchFamily="18" charset="0"/>
                <a:cs typeface="Times New Roman" pitchFamily="18" charset="0"/>
              </a:rPr>
              <a:t> uyguladıkları sistemler, </a:t>
            </a:r>
          </a:p>
        </p:txBody>
      </p:sp>
    </p:spTree>
    <p:extLst>
      <p:ext uri="{BB962C8B-B14F-4D97-AF65-F5344CB8AC3E}">
        <p14:creationId xmlns:p14="http://schemas.microsoft.com/office/powerpoint/2010/main" val="2557184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Büyükşehir Belediyeleri</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2411760" y="1777217"/>
            <a:ext cx="4572000" cy="1200329"/>
          </a:xfrm>
          <a:prstGeom prst="rect">
            <a:avLst/>
          </a:prstGeom>
        </p:spPr>
        <p:txBody>
          <a:bodyPr>
            <a:spAutoFit/>
          </a:bodyPr>
          <a:lstStyle/>
          <a:p>
            <a:endParaRPr lang="tr-TR" dirty="0"/>
          </a:p>
          <a:p>
            <a:pPr marL="342900" indent="-342900">
              <a:buFont typeface="Wingdings" pitchFamily="2" charset="2"/>
              <a:buChar char="ü"/>
            </a:pPr>
            <a:r>
              <a:rPr lang="tr-TR" b="1" dirty="0" smtClean="0">
                <a:latin typeface="Times New Roman" pitchFamily="18" charset="0"/>
                <a:cs typeface="Times New Roman" pitchFamily="18" charset="0"/>
              </a:rPr>
              <a:t>Tıbbi </a:t>
            </a:r>
            <a:r>
              <a:rPr lang="tr-TR" b="1" dirty="0">
                <a:latin typeface="Times New Roman" pitchFamily="18" charset="0"/>
                <a:cs typeface="Times New Roman" pitchFamily="18" charset="0"/>
              </a:rPr>
              <a:t>atıkları geçici atık depolarından alarak bertaraf tesisine taşımak/taşıttırmak </a:t>
            </a:r>
            <a:endParaRPr lang="tr-TR" dirty="0">
              <a:latin typeface="Times New Roman" pitchFamily="18" charset="0"/>
              <a:cs typeface="Times New Roman" pitchFamily="18" charset="0"/>
            </a:endParaRPr>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725144"/>
            <a:ext cx="3312368" cy="202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2267744" y="3356992"/>
            <a:ext cx="4572000" cy="800219"/>
          </a:xfrm>
          <a:prstGeom prst="rect">
            <a:avLst/>
          </a:prstGeom>
        </p:spPr>
        <p:txBody>
          <a:bodyPr>
            <a:spAutoFit/>
          </a:bodyPr>
          <a:lstStyle/>
          <a:p>
            <a:endParaRPr lang="tr-TR" sz="1000" dirty="0">
              <a:solidFill>
                <a:srgbClr val="000000"/>
              </a:solidFill>
              <a:latin typeface="Wingdings"/>
            </a:endParaRPr>
          </a:p>
          <a:p>
            <a:pPr marL="285750" indent="-285750">
              <a:buFont typeface="Wingdings" pitchFamily="2" charset="2"/>
              <a:buChar char="ü"/>
            </a:pPr>
            <a:r>
              <a:rPr lang="tr-TR" b="1" dirty="0" smtClean="0">
                <a:solidFill>
                  <a:srgbClr val="000000"/>
                </a:solidFill>
                <a:latin typeface="Times New Roman" pitchFamily="18" charset="0"/>
                <a:cs typeface="Times New Roman" pitchFamily="18" charset="0"/>
              </a:rPr>
              <a:t>Tıbbi </a:t>
            </a:r>
            <a:r>
              <a:rPr lang="tr-TR" b="1" dirty="0">
                <a:solidFill>
                  <a:srgbClr val="000000"/>
                </a:solidFill>
                <a:latin typeface="Times New Roman" pitchFamily="18" charset="0"/>
                <a:cs typeface="Times New Roman" pitchFamily="18" charset="0"/>
              </a:rPr>
              <a:t>atık taşıma araçlarına taşıma lisansı almak </a:t>
            </a:r>
            <a:endParaRPr lang="tr-TR"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27131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a:solidFill>
                  <a:schemeClr val="tx1"/>
                </a:solidFill>
                <a:latin typeface="Times New Roman" pitchFamily="18" charset="0"/>
                <a:cs typeface="Times New Roman" pitchFamily="18" charset="0"/>
              </a:rPr>
              <a:t>Büyükşehir Belediyeleri</a:t>
            </a:r>
            <a:endParaRPr lang="tr-TR" sz="3600"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3022693" y="1844824"/>
            <a:ext cx="4572000" cy="1200329"/>
          </a:xfrm>
          <a:prstGeom prst="rect">
            <a:avLst/>
          </a:prstGeom>
        </p:spPr>
        <p:txBody>
          <a:bodyPr>
            <a:spAutoFit/>
          </a:bodyPr>
          <a:lstStyle/>
          <a:p>
            <a:endParaRPr lang="tr-TR" dirty="0"/>
          </a:p>
          <a:p>
            <a:pPr marL="285750" indent="-285750">
              <a:buFont typeface="Wingdings" pitchFamily="2" charset="2"/>
              <a:buChar char="ü"/>
            </a:pPr>
            <a:r>
              <a:rPr lang="tr-TR" b="1" dirty="0">
                <a:latin typeface="Times New Roman" pitchFamily="18" charset="0"/>
                <a:cs typeface="Times New Roman" pitchFamily="18" charset="0"/>
              </a:rPr>
              <a:t>Tıbbi atık bertaraf/sterilizasyon tesislerini kurmak/kurdurmak, işletmek/işlettirmek </a:t>
            </a:r>
            <a:endParaRPr lang="tr-TR" dirty="0">
              <a:latin typeface="Times New Roman" pitchFamily="18" charset="0"/>
              <a:cs typeface="Times New Roman" pitchFamily="18" charset="0"/>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693" y="3068960"/>
            <a:ext cx="4176464"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055" y="3717032"/>
            <a:ext cx="2444737"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01393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sz="3600" dirty="0">
                <a:solidFill>
                  <a:prstClr val="black"/>
                </a:solidFill>
                <a:latin typeface="Times New Roman" pitchFamily="18" charset="0"/>
                <a:cs typeface="Times New Roman" pitchFamily="18" charset="0"/>
              </a:rPr>
              <a:t>Büyükşehir Belediyeleri</a:t>
            </a:r>
            <a:endParaRPr lang="tr-TR"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2339752" y="2348880"/>
            <a:ext cx="4572000" cy="800219"/>
          </a:xfrm>
          <a:prstGeom prst="rect">
            <a:avLst/>
          </a:prstGeom>
        </p:spPr>
        <p:txBody>
          <a:bodyPr>
            <a:spAutoFit/>
          </a:bodyPr>
          <a:lstStyle/>
          <a:p>
            <a:endParaRPr lang="tr-TR" sz="1000" dirty="0">
              <a:solidFill>
                <a:srgbClr val="000000"/>
              </a:solidFill>
              <a:latin typeface="Wingdings"/>
            </a:endParaRPr>
          </a:p>
          <a:p>
            <a:r>
              <a:rPr lang="tr-TR" dirty="0">
                <a:solidFill>
                  <a:srgbClr val="000000"/>
                </a:solidFill>
                <a:latin typeface="Wingdings"/>
              </a:rPr>
              <a:t></a:t>
            </a:r>
            <a:r>
              <a:rPr lang="tr-TR" b="1" dirty="0">
                <a:solidFill>
                  <a:srgbClr val="000000"/>
                </a:solidFill>
                <a:latin typeface="Calibri"/>
              </a:rPr>
              <a:t>Tıbbi atık bertaraf tesisleri ile sterilizasyon tesisleri için çevre lisansı almak </a:t>
            </a:r>
            <a:endParaRPr lang="tr-TR" dirty="0">
              <a:solidFill>
                <a:srgbClr val="000000"/>
              </a:solidFill>
              <a:latin typeface="Calibri"/>
            </a:endParaRPr>
          </a:p>
        </p:txBody>
      </p:sp>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7502" y="3933056"/>
            <a:ext cx="2476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77470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dirty="0">
                <a:solidFill>
                  <a:prstClr val="black"/>
                </a:solidFill>
                <a:latin typeface="Times New Roman" pitchFamily="18" charset="0"/>
                <a:cs typeface="Times New Roman" pitchFamily="18" charset="0"/>
              </a:rPr>
              <a:t>Büyükşehir Belediyeleri</a:t>
            </a:r>
            <a:endParaRPr lang="tr-TR"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2267744" y="2284997"/>
            <a:ext cx="4572000" cy="523220"/>
          </a:xfrm>
          <a:prstGeom prst="rect">
            <a:avLst/>
          </a:prstGeom>
        </p:spPr>
        <p:txBody>
          <a:bodyPr>
            <a:spAutoFit/>
          </a:bodyPr>
          <a:lstStyle/>
          <a:p>
            <a:endParaRPr lang="tr-TR" sz="1000" dirty="0">
              <a:solidFill>
                <a:srgbClr val="000000"/>
              </a:solidFill>
              <a:latin typeface="Wingdings"/>
            </a:endParaRPr>
          </a:p>
          <a:p>
            <a:r>
              <a:rPr lang="tr-TR" dirty="0">
                <a:solidFill>
                  <a:srgbClr val="000000"/>
                </a:solidFill>
                <a:latin typeface="Wingdings"/>
              </a:rPr>
              <a:t></a:t>
            </a:r>
            <a:r>
              <a:rPr lang="tr-TR" b="1" dirty="0">
                <a:solidFill>
                  <a:srgbClr val="000000"/>
                </a:solidFill>
                <a:latin typeface="Calibri"/>
              </a:rPr>
              <a:t>Geçici atık depolarına yapı ruhsatı vermek </a:t>
            </a:r>
            <a:endParaRPr lang="tr-TR" dirty="0">
              <a:solidFill>
                <a:srgbClr val="000000"/>
              </a:solidFill>
              <a:latin typeface="Calibri"/>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830786"/>
            <a:ext cx="3816424" cy="3350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9150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dirty="0">
                <a:solidFill>
                  <a:prstClr val="black"/>
                </a:solidFill>
                <a:latin typeface="Times New Roman" pitchFamily="18" charset="0"/>
                <a:cs typeface="Times New Roman" pitchFamily="18" charset="0"/>
              </a:rPr>
              <a:t>Büyükşehir Belediyeleri</a:t>
            </a:r>
            <a:endParaRPr lang="tr-TR"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3563888" y="2352324"/>
            <a:ext cx="4572000" cy="1077218"/>
          </a:xfrm>
          <a:prstGeom prst="rect">
            <a:avLst/>
          </a:prstGeom>
        </p:spPr>
        <p:txBody>
          <a:bodyPr>
            <a:spAutoFit/>
          </a:bodyPr>
          <a:lstStyle/>
          <a:p>
            <a:endParaRPr lang="tr-TR" sz="1000" dirty="0">
              <a:solidFill>
                <a:srgbClr val="000000"/>
              </a:solidFill>
              <a:latin typeface="Wingdings"/>
            </a:endParaRPr>
          </a:p>
          <a:p>
            <a:r>
              <a:rPr lang="tr-TR" dirty="0">
                <a:solidFill>
                  <a:srgbClr val="000000"/>
                </a:solidFill>
                <a:latin typeface="Wingdings"/>
              </a:rPr>
              <a:t></a:t>
            </a:r>
            <a:r>
              <a:rPr lang="tr-TR" b="1" dirty="0">
                <a:solidFill>
                  <a:srgbClr val="000000"/>
                </a:solidFill>
                <a:latin typeface="Calibri"/>
              </a:rPr>
              <a:t>Sağlık kuruluşlarından toplanan, taşınan ve bertaraf edilen tıbbi atık miktarını kayıt altına almak ve yıl sonu itibari ile valiliğe göndermek </a:t>
            </a:r>
            <a:endParaRPr lang="tr-TR" dirty="0">
              <a:solidFill>
                <a:srgbClr val="000000"/>
              </a:solidFill>
              <a:latin typeface="Calibri"/>
            </a:endParaRP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352324"/>
            <a:ext cx="2085975"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94044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Sterilizasyon</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4" descr="tıbbi atık sterilizasy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212976"/>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3419872" y="2780928"/>
            <a:ext cx="4572000" cy="3208571"/>
          </a:xfrm>
          <a:prstGeom prst="rect">
            <a:avLst/>
          </a:prstGeom>
        </p:spPr>
        <p:txBody>
          <a:bodyPr>
            <a:spAutoFit/>
          </a:bodyPr>
          <a:lstStyle/>
          <a:p>
            <a:endParaRPr lang="tr-TR" sz="1050" dirty="0">
              <a:solidFill>
                <a:srgbClr val="000000"/>
              </a:solidFill>
              <a:latin typeface="Calibri"/>
            </a:endParaRPr>
          </a:p>
          <a:p>
            <a:pPr marL="342900" indent="-342900">
              <a:buFont typeface="Wingdings" pitchFamily="2" charset="2"/>
              <a:buChar char="ü"/>
            </a:pPr>
            <a:r>
              <a:rPr lang="tr-TR" sz="2400" b="1" dirty="0">
                <a:solidFill>
                  <a:srgbClr val="000000"/>
                </a:solidFill>
                <a:latin typeface="Times New Roman" pitchFamily="18" charset="0"/>
                <a:cs typeface="Times New Roman" pitchFamily="18" charset="0"/>
              </a:rPr>
              <a:t>Bakteri sporları dahil her türlü </a:t>
            </a:r>
            <a:r>
              <a:rPr lang="tr-TR" sz="2400" b="1" dirty="0" err="1">
                <a:solidFill>
                  <a:srgbClr val="000000"/>
                </a:solidFill>
                <a:latin typeface="Times New Roman" pitchFamily="18" charset="0"/>
                <a:cs typeface="Times New Roman" pitchFamily="18" charset="0"/>
              </a:rPr>
              <a:t>mikrobiyal</a:t>
            </a:r>
            <a:r>
              <a:rPr lang="tr-TR" sz="2400" b="1" dirty="0">
                <a:solidFill>
                  <a:srgbClr val="000000"/>
                </a:solidFill>
                <a:latin typeface="Times New Roman" pitchFamily="18" charset="0"/>
                <a:cs typeface="Times New Roman" pitchFamily="18" charset="0"/>
              </a:rPr>
              <a:t> yaşamın fiziksel, kimyasal, mekanik metotlar veya radyasyon yoluyla tamamen yok edilmesi veya bu mikroorganizmaların seviyesinin %99,9999 oranında azaltılması olarak tanımlanır. </a:t>
            </a:r>
            <a:endParaRPr lang="tr-TR" sz="2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1598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71600" y="2348880"/>
            <a:ext cx="7408333" cy="3450696"/>
          </a:xfrm>
        </p:spPr>
        <p:txBody>
          <a:bodyPr>
            <a:normAutofit fontScale="92500" lnSpcReduction="10000"/>
          </a:bodyPr>
          <a:lstStyle/>
          <a:p>
            <a:endParaRPr lang="tr-TR" dirty="0"/>
          </a:p>
          <a:p>
            <a:r>
              <a:rPr lang="tr-TR" b="1" dirty="0">
                <a:latin typeface="Times New Roman" pitchFamily="18" charset="0"/>
                <a:cs typeface="Times New Roman" pitchFamily="18" charset="0"/>
              </a:rPr>
              <a:t>Atığın </a:t>
            </a:r>
          </a:p>
          <a:p>
            <a:r>
              <a:rPr lang="tr-TR" b="1" dirty="0">
                <a:latin typeface="Times New Roman" pitchFamily="18" charset="0"/>
                <a:cs typeface="Times New Roman" pitchFamily="18" charset="0"/>
              </a:rPr>
              <a:t>–toplanması, </a:t>
            </a:r>
          </a:p>
          <a:p>
            <a:r>
              <a:rPr lang="tr-TR" b="1" dirty="0">
                <a:latin typeface="Times New Roman" pitchFamily="18" charset="0"/>
                <a:cs typeface="Times New Roman" pitchFamily="18" charset="0"/>
              </a:rPr>
              <a:t>–taşınması, </a:t>
            </a:r>
          </a:p>
          <a:p>
            <a:r>
              <a:rPr lang="tr-TR" b="1" dirty="0">
                <a:latin typeface="Times New Roman" pitchFamily="18" charset="0"/>
                <a:cs typeface="Times New Roman" pitchFamily="18" charset="0"/>
              </a:rPr>
              <a:t>–geri kazanılması, </a:t>
            </a:r>
          </a:p>
          <a:p>
            <a:r>
              <a:rPr lang="tr-TR" b="1" dirty="0">
                <a:latin typeface="Times New Roman" pitchFamily="18" charset="0"/>
                <a:cs typeface="Times New Roman" pitchFamily="18" charset="0"/>
              </a:rPr>
              <a:t>–bertaraf edilmesi, </a:t>
            </a:r>
          </a:p>
          <a:p>
            <a:r>
              <a:rPr lang="tr-TR" b="1" dirty="0">
                <a:latin typeface="Times New Roman" pitchFamily="18" charset="0"/>
                <a:cs typeface="Times New Roman" pitchFamily="18" charset="0"/>
              </a:rPr>
              <a:t>–bertaraf sahalarının kapatılma sonrası bakımı ve </a:t>
            </a:r>
          </a:p>
          <a:p>
            <a:pPr marL="0" indent="0">
              <a:buNone/>
            </a:pPr>
            <a:r>
              <a:rPr lang="tr-TR" b="1" dirty="0" smtClean="0">
                <a:latin typeface="Times New Roman" pitchFamily="18" charset="0"/>
                <a:cs typeface="Times New Roman" pitchFamily="18" charset="0"/>
              </a:rPr>
              <a:t>bu </a:t>
            </a:r>
            <a:r>
              <a:rPr lang="tr-TR" b="1" dirty="0">
                <a:latin typeface="Times New Roman" pitchFamily="18" charset="0"/>
                <a:cs typeface="Times New Roman" pitchFamily="18" charset="0"/>
              </a:rPr>
              <a:t>tür faaliyetlerin gözetim, denetim ve izlenmesi </a:t>
            </a:r>
          </a:p>
          <a:p>
            <a:pPr marL="0" indent="0">
              <a:buNone/>
            </a:pPr>
            <a:r>
              <a:rPr lang="tr-TR" b="1" dirty="0">
                <a:latin typeface="Times New Roman" pitchFamily="18" charset="0"/>
                <a:cs typeface="Times New Roman" pitchFamily="18" charset="0"/>
              </a:rPr>
              <a:t>ve benzeri işlemleri içeren bir yönetim biçimidir. </a:t>
            </a:r>
          </a:p>
        </p:txBody>
      </p:sp>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Atık Yönetimi</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94708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dirty="0">
                <a:solidFill>
                  <a:schemeClr val="tx1"/>
                </a:solidFill>
                <a:latin typeface="Times New Roman" pitchFamily="18" charset="0"/>
                <a:cs typeface="Times New Roman" pitchFamily="18" charset="0"/>
              </a:rPr>
              <a:t>Sterilizasyon</a:t>
            </a:r>
            <a:endParaRPr lang="tr-TR"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827584" y="2276872"/>
            <a:ext cx="4572000" cy="1638910"/>
          </a:xfrm>
          <a:prstGeom prst="rect">
            <a:avLst/>
          </a:prstGeom>
        </p:spPr>
        <p:txBody>
          <a:bodyPr>
            <a:spAutoFit/>
          </a:bodyPr>
          <a:lstStyle/>
          <a:p>
            <a:endParaRPr lang="tr-TR" sz="1050" dirty="0">
              <a:solidFill>
                <a:srgbClr val="000000"/>
              </a:solidFill>
              <a:latin typeface="Wingdings"/>
            </a:endParaRPr>
          </a:p>
          <a:p>
            <a:pPr marL="285750" indent="-285750">
              <a:buFont typeface="Wingdings" pitchFamily="2" charset="2"/>
              <a:buChar char="ü"/>
            </a:pPr>
            <a:r>
              <a:rPr lang="tr-TR" b="1" dirty="0" err="1" smtClean="0">
                <a:solidFill>
                  <a:srgbClr val="000000"/>
                </a:solidFill>
                <a:latin typeface="Times New Roman" pitchFamily="18" charset="0"/>
                <a:cs typeface="Times New Roman" pitchFamily="18" charset="0"/>
              </a:rPr>
              <a:t>Enfeksiyöz</a:t>
            </a:r>
            <a:r>
              <a:rPr lang="tr-TR" b="1" dirty="0" smtClean="0">
                <a:solidFill>
                  <a:srgbClr val="000000"/>
                </a:solidFill>
                <a:latin typeface="Times New Roman" pitchFamily="18" charset="0"/>
                <a:cs typeface="Times New Roman" pitchFamily="18" charset="0"/>
              </a:rPr>
              <a:t> </a:t>
            </a:r>
            <a:r>
              <a:rPr lang="tr-TR" b="1" dirty="0">
                <a:solidFill>
                  <a:srgbClr val="000000"/>
                </a:solidFill>
                <a:latin typeface="Times New Roman" pitchFamily="18" charset="0"/>
                <a:cs typeface="Times New Roman" pitchFamily="18" charset="0"/>
              </a:rPr>
              <a:t>atıklar ile kesici-delici atıklar sterilizasyon yöntemi ile zararsız hale getirilebilirler. Zararsız hale getirilen atıklar, evsel atık depolama alanlarında depolanarak bertaraf edilebilirler. </a:t>
            </a:r>
            <a:endParaRPr lang="tr-TR" dirty="0">
              <a:solidFill>
                <a:srgbClr val="000000"/>
              </a:solidFill>
              <a:latin typeface="Times New Roman" pitchFamily="18" charset="0"/>
              <a:cs typeface="Times New Roman" pitchFamily="18" charset="0"/>
            </a:endParaRPr>
          </a:p>
        </p:txBody>
      </p:sp>
      <p:sp>
        <p:nvSpPr>
          <p:cNvPr id="6" name="Dikdörtgen 5"/>
          <p:cNvSpPr/>
          <p:nvPr/>
        </p:nvSpPr>
        <p:spPr>
          <a:xfrm>
            <a:off x="938310" y="4293096"/>
            <a:ext cx="4572000" cy="1361911"/>
          </a:xfrm>
          <a:prstGeom prst="rect">
            <a:avLst/>
          </a:prstGeom>
        </p:spPr>
        <p:txBody>
          <a:bodyPr>
            <a:spAutoFit/>
          </a:bodyPr>
          <a:lstStyle/>
          <a:p>
            <a:endParaRPr lang="tr-TR" sz="1050" dirty="0">
              <a:solidFill>
                <a:srgbClr val="000000"/>
              </a:solidFill>
              <a:latin typeface="Wingdings"/>
            </a:endParaRPr>
          </a:p>
          <a:p>
            <a:pPr marL="285750" indent="-285750">
              <a:buFont typeface="Wingdings" pitchFamily="2" charset="2"/>
              <a:buChar char="ü"/>
            </a:pPr>
            <a:r>
              <a:rPr lang="tr-TR" dirty="0">
                <a:solidFill>
                  <a:srgbClr val="000000"/>
                </a:solidFill>
                <a:latin typeface="Times New Roman" pitchFamily="18" charset="0"/>
                <a:cs typeface="Times New Roman" pitchFamily="18" charset="0"/>
              </a:rPr>
              <a:t></a:t>
            </a:r>
            <a:r>
              <a:rPr lang="tr-TR" b="1" dirty="0">
                <a:solidFill>
                  <a:srgbClr val="000000"/>
                </a:solidFill>
                <a:latin typeface="Times New Roman" pitchFamily="18" charset="0"/>
                <a:cs typeface="Times New Roman" pitchFamily="18" charset="0"/>
              </a:rPr>
              <a:t>Patolojik atıklar ile kimyasal maddeler, </a:t>
            </a:r>
            <a:r>
              <a:rPr lang="tr-TR" b="1" dirty="0" err="1">
                <a:solidFill>
                  <a:srgbClr val="000000"/>
                </a:solidFill>
                <a:latin typeface="Times New Roman" pitchFamily="18" charset="0"/>
                <a:cs typeface="Times New Roman" pitchFamily="18" charset="0"/>
              </a:rPr>
              <a:t>genotoksik</a:t>
            </a:r>
            <a:r>
              <a:rPr lang="tr-TR" b="1" dirty="0">
                <a:solidFill>
                  <a:srgbClr val="000000"/>
                </a:solidFill>
                <a:latin typeface="Times New Roman" pitchFamily="18" charset="0"/>
                <a:cs typeface="Times New Roman" pitchFamily="18" charset="0"/>
              </a:rPr>
              <a:t>/</a:t>
            </a:r>
            <a:r>
              <a:rPr lang="tr-TR" b="1" dirty="0" err="1">
                <a:solidFill>
                  <a:srgbClr val="000000"/>
                </a:solidFill>
                <a:latin typeface="Times New Roman" pitchFamily="18" charset="0"/>
                <a:cs typeface="Times New Roman" pitchFamily="18" charset="0"/>
              </a:rPr>
              <a:t>sitotoksik</a:t>
            </a:r>
            <a:r>
              <a:rPr lang="tr-TR" b="1" dirty="0">
                <a:solidFill>
                  <a:srgbClr val="000000"/>
                </a:solidFill>
                <a:latin typeface="Times New Roman" pitchFamily="18" charset="0"/>
                <a:cs typeface="Times New Roman" pitchFamily="18" charset="0"/>
              </a:rPr>
              <a:t> ajanlar, radyolojik atıklar ve basınçlı kaplar sterilizasyona tabi tutulamaz. </a:t>
            </a:r>
            <a:endParaRPr lang="tr-TR"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92816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dirty="0" smtClean="0">
                <a:solidFill>
                  <a:schemeClr val="tx1"/>
                </a:solidFill>
                <a:latin typeface="Times New Roman" pitchFamily="18" charset="0"/>
                <a:cs typeface="Times New Roman" pitchFamily="18" charset="0"/>
              </a:rPr>
              <a:t>Sterilizasyon Tesisi</a:t>
            </a:r>
            <a:endParaRPr lang="tr-TR"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3923928" y="1478740"/>
            <a:ext cx="4572000" cy="1915909"/>
          </a:xfrm>
          <a:prstGeom prst="rect">
            <a:avLst/>
          </a:prstGeom>
        </p:spPr>
        <p:txBody>
          <a:bodyPr>
            <a:spAutoFit/>
          </a:bodyPr>
          <a:lstStyle/>
          <a:p>
            <a:endParaRPr lang="tr-TR" sz="1050" dirty="0">
              <a:solidFill>
                <a:srgbClr val="000000"/>
              </a:solidFill>
              <a:latin typeface="Wingdings"/>
            </a:endParaRPr>
          </a:p>
          <a:p>
            <a:r>
              <a:rPr lang="tr-TR" dirty="0">
                <a:solidFill>
                  <a:srgbClr val="000000"/>
                </a:solidFill>
                <a:latin typeface="Wingdings"/>
              </a:rPr>
              <a:t> </a:t>
            </a:r>
            <a:r>
              <a:rPr lang="tr-TR" dirty="0">
                <a:solidFill>
                  <a:srgbClr val="000000"/>
                </a:solidFill>
                <a:latin typeface="Calibri"/>
              </a:rPr>
              <a:t>Mekanik güvenlik ve performans açısından uluslar arası standartlara uygunluk </a:t>
            </a:r>
          </a:p>
          <a:p>
            <a:r>
              <a:rPr lang="tr-TR" dirty="0">
                <a:solidFill>
                  <a:srgbClr val="000000"/>
                </a:solidFill>
                <a:latin typeface="Wingdings"/>
              </a:rPr>
              <a:t> </a:t>
            </a:r>
            <a:r>
              <a:rPr lang="tr-TR" dirty="0">
                <a:solidFill>
                  <a:srgbClr val="000000"/>
                </a:solidFill>
                <a:latin typeface="Calibri"/>
              </a:rPr>
              <a:t>Atık parçalama mekanizması </a:t>
            </a:r>
          </a:p>
          <a:p>
            <a:r>
              <a:rPr lang="tr-TR" dirty="0">
                <a:solidFill>
                  <a:srgbClr val="000000"/>
                </a:solidFill>
                <a:latin typeface="Wingdings"/>
              </a:rPr>
              <a:t> </a:t>
            </a:r>
            <a:r>
              <a:rPr lang="tr-TR" dirty="0">
                <a:solidFill>
                  <a:srgbClr val="000000"/>
                </a:solidFill>
                <a:latin typeface="Calibri"/>
              </a:rPr>
              <a:t>Yardımcı üniteler (buhar kazanı, kompresör, su yumuşatma ünitesi ) </a:t>
            </a:r>
          </a:p>
          <a:p>
            <a:endParaRPr lang="tr-TR" dirty="0"/>
          </a:p>
        </p:txBody>
      </p:sp>
      <p:sp>
        <p:nvSpPr>
          <p:cNvPr id="6" name="Dikdörtgen 5"/>
          <p:cNvSpPr/>
          <p:nvPr/>
        </p:nvSpPr>
        <p:spPr>
          <a:xfrm>
            <a:off x="755576" y="3209983"/>
            <a:ext cx="4089581" cy="369332"/>
          </a:xfrm>
          <a:prstGeom prst="rect">
            <a:avLst/>
          </a:prstGeom>
        </p:spPr>
        <p:txBody>
          <a:bodyPr wrap="none">
            <a:spAutoFit/>
          </a:bodyPr>
          <a:lstStyle/>
          <a:p>
            <a:r>
              <a:rPr lang="tr-TR" b="1" dirty="0"/>
              <a:t>STERİLİZASYON İŞLEMİNİN KONTROLÜ </a:t>
            </a:r>
            <a:endParaRPr lang="tr-TR" dirty="0"/>
          </a:p>
        </p:txBody>
      </p:sp>
      <p:sp>
        <p:nvSpPr>
          <p:cNvPr id="7" name="Dikdörtgen 6"/>
          <p:cNvSpPr/>
          <p:nvPr/>
        </p:nvSpPr>
        <p:spPr>
          <a:xfrm>
            <a:off x="755576" y="3598693"/>
            <a:ext cx="4572000" cy="1638910"/>
          </a:xfrm>
          <a:prstGeom prst="rect">
            <a:avLst/>
          </a:prstGeom>
        </p:spPr>
        <p:txBody>
          <a:bodyPr>
            <a:spAutoFit/>
          </a:bodyPr>
          <a:lstStyle/>
          <a:p>
            <a:endParaRPr lang="tr-TR" sz="1050" dirty="0">
              <a:solidFill>
                <a:srgbClr val="000000"/>
              </a:solidFill>
              <a:latin typeface="Wingdings"/>
            </a:endParaRPr>
          </a:p>
          <a:p>
            <a:r>
              <a:rPr lang="tr-TR" dirty="0">
                <a:solidFill>
                  <a:srgbClr val="000000"/>
                </a:solidFill>
                <a:latin typeface="Wingdings"/>
              </a:rPr>
              <a:t></a:t>
            </a:r>
            <a:r>
              <a:rPr lang="tr-TR" dirty="0">
                <a:solidFill>
                  <a:srgbClr val="000000"/>
                </a:solidFill>
                <a:latin typeface="Calibri"/>
              </a:rPr>
              <a:t>Kimyasal indikatörler (renk değişikliği) </a:t>
            </a:r>
          </a:p>
          <a:p>
            <a:r>
              <a:rPr lang="tr-TR" dirty="0">
                <a:solidFill>
                  <a:srgbClr val="000000"/>
                </a:solidFill>
                <a:latin typeface="Wingdings"/>
              </a:rPr>
              <a:t></a:t>
            </a:r>
            <a:r>
              <a:rPr lang="tr-TR" dirty="0">
                <a:solidFill>
                  <a:srgbClr val="000000"/>
                </a:solidFill>
                <a:latin typeface="Calibri"/>
              </a:rPr>
              <a:t>Biyolojik </a:t>
            </a:r>
            <a:r>
              <a:rPr lang="tr-TR" dirty="0" err="1">
                <a:solidFill>
                  <a:srgbClr val="000000"/>
                </a:solidFill>
                <a:latin typeface="Calibri"/>
              </a:rPr>
              <a:t>indikatöler</a:t>
            </a:r>
            <a:r>
              <a:rPr lang="tr-TR" dirty="0">
                <a:solidFill>
                  <a:srgbClr val="000000"/>
                </a:solidFill>
                <a:latin typeface="Calibri"/>
              </a:rPr>
              <a:t> (</a:t>
            </a:r>
            <a:r>
              <a:rPr lang="tr-TR" dirty="0" err="1">
                <a:solidFill>
                  <a:srgbClr val="000000"/>
                </a:solidFill>
                <a:latin typeface="Calibri"/>
              </a:rPr>
              <a:t>Bacillus</a:t>
            </a:r>
            <a:r>
              <a:rPr lang="tr-TR" dirty="0">
                <a:solidFill>
                  <a:srgbClr val="000000"/>
                </a:solidFill>
                <a:latin typeface="Calibri"/>
              </a:rPr>
              <a:t> </a:t>
            </a:r>
            <a:r>
              <a:rPr lang="tr-TR" dirty="0" err="1">
                <a:solidFill>
                  <a:srgbClr val="000000"/>
                </a:solidFill>
                <a:latin typeface="Calibri"/>
              </a:rPr>
              <a:t>stearothermophilus</a:t>
            </a:r>
            <a:r>
              <a:rPr lang="tr-TR" dirty="0">
                <a:solidFill>
                  <a:srgbClr val="000000"/>
                </a:solidFill>
                <a:latin typeface="Calibri"/>
              </a:rPr>
              <a:t>, </a:t>
            </a:r>
            <a:r>
              <a:rPr lang="tr-TR" dirty="0" err="1">
                <a:solidFill>
                  <a:srgbClr val="000000"/>
                </a:solidFill>
                <a:latin typeface="Calibri"/>
              </a:rPr>
              <a:t>Bacillus</a:t>
            </a:r>
            <a:r>
              <a:rPr lang="tr-TR" dirty="0">
                <a:solidFill>
                  <a:srgbClr val="000000"/>
                </a:solidFill>
                <a:latin typeface="Calibri"/>
              </a:rPr>
              <a:t> </a:t>
            </a:r>
            <a:r>
              <a:rPr lang="tr-TR" dirty="0" err="1">
                <a:solidFill>
                  <a:srgbClr val="000000"/>
                </a:solidFill>
                <a:latin typeface="Calibri"/>
              </a:rPr>
              <a:t>subtilis</a:t>
            </a:r>
            <a:r>
              <a:rPr lang="tr-TR" dirty="0">
                <a:solidFill>
                  <a:srgbClr val="000000"/>
                </a:solidFill>
                <a:latin typeface="Calibri"/>
              </a:rPr>
              <a:t> Minimum 4 log10-6 log10 azalma) </a:t>
            </a:r>
          </a:p>
          <a:p>
            <a:r>
              <a:rPr lang="tr-TR" dirty="0">
                <a:solidFill>
                  <a:srgbClr val="000000"/>
                </a:solidFill>
                <a:latin typeface="Wingdings"/>
              </a:rPr>
              <a:t></a:t>
            </a:r>
            <a:r>
              <a:rPr lang="tr-TR" dirty="0">
                <a:solidFill>
                  <a:srgbClr val="000000"/>
                </a:solidFill>
                <a:latin typeface="Calibri"/>
              </a:rPr>
              <a:t>Rutin testler (haftalık, altı aylık) </a:t>
            </a:r>
          </a:p>
        </p:txBody>
      </p:sp>
      <p:pic>
        <p:nvPicPr>
          <p:cNvPr id="3686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5264326"/>
            <a:ext cx="1726133" cy="147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5237603"/>
            <a:ext cx="1872208" cy="14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6983" y="5287701"/>
            <a:ext cx="2327306" cy="14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0428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dirty="0">
                <a:solidFill>
                  <a:schemeClr val="tx1"/>
                </a:solidFill>
                <a:latin typeface="Times New Roman" pitchFamily="18" charset="0"/>
                <a:cs typeface="Times New Roman" pitchFamily="18" charset="0"/>
              </a:rPr>
              <a:t>Sterilizasyon Tesisi</a:t>
            </a:r>
            <a:endParaRPr lang="tr-TR" dirty="0"/>
          </a:p>
        </p:txBody>
      </p:sp>
      <p:sp>
        <p:nvSpPr>
          <p:cNvPr id="4" name="Dikdörtgen 3"/>
          <p:cNvSpPr/>
          <p:nvPr/>
        </p:nvSpPr>
        <p:spPr>
          <a:xfrm>
            <a:off x="2411760" y="1628800"/>
            <a:ext cx="4572000" cy="2469907"/>
          </a:xfrm>
          <a:prstGeom prst="rect">
            <a:avLst/>
          </a:prstGeom>
        </p:spPr>
        <p:txBody>
          <a:bodyPr>
            <a:spAutoFit/>
          </a:bodyPr>
          <a:lstStyle/>
          <a:p>
            <a:endParaRPr lang="tr-TR" sz="1050" dirty="0">
              <a:solidFill>
                <a:srgbClr val="000000"/>
              </a:solidFill>
              <a:latin typeface="Wingdings"/>
            </a:endParaRPr>
          </a:p>
          <a:p>
            <a:r>
              <a:rPr lang="tr-TR" dirty="0">
                <a:solidFill>
                  <a:srgbClr val="000000"/>
                </a:solidFill>
                <a:latin typeface="Wingdings"/>
              </a:rPr>
              <a:t></a:t>
            </a:r>
            <a:r>
              <a:rPr lang="tr-TR" dirty="0">
                <a:solidFill>
                  <a:srgbClr val="000000"/>
                </a:solidFill>
                <a:latin typeface="Calibri"/>
              </a:rPr>
              <a:t>Kayıt (Miktar, Basınç, Sıcaklık, Süre, Testler) </a:t>
            </a:r>
          </a:p>
          <a:p>
            <a:endParaRPr lang="tr-TR" dirty="0">
              <a:solidFill>
                <a:srgbClr val="000000"/>
              </a:solidFill>
              <a:latin typeface="Calibri"/>
            </a:endParaRPr>
          </a:p>
          <a:p>
            <a:r>
              <a:rPr lang="tr-TR" dirty="0">
                <a:solidFill>
                  <a:srgbClr val="000000"/>
                </a:solidFill>
                <a:latin typeface="Wingdings"/>
              </a:rPr>
              <a:t></a:t>
            </a:r>
            <a:r>
              <a:rPr lang="tr-TR" dirty="0">
                <a:solidFill>
                  <a:srgbClr val="000000"/>
                </a:solidFill>
                <a:latin typeface="Calibri"/>
              </a:rPr>
              <a:t>Konteyner/araç yıkama-dezenfeksiyon ünitesi </a:t>
            </a:r>
          </a:p>
          <a:p>
            <a:r>
              <a:rPr lang="tr-TR" dirty="0">
                <a:solidFill>
                  <a:srgbClr val="000000"/>
                </a:solidFill>
                <a:latin typeface="Calibri"/>
              </a:rPr>
              <a:t>(Konteynerler ve araçlar günde en az bir kere dezenfekte edilir) </a:t>
            </a:r>
          </a:p>
          <a:p>
            <a:r>
              <a:rPr lang="tr-TR" dirty="0">
                <a:solidFill>
                  <a:srgbClr val="000000"/>
                </a:solidFill>
                <a:latin typeface="Wingdings"/>
              </a:rPr>
              <a:t></a:t>
            </a:r>
            <a:r>
              <a:rPr lang="tr-TR" dirty="0">
                <a:solidFill>
                  <a:srgbClr val="000000"/>
                </a:solidFill>
                <a:latin typeface="Calibri"/>
              </a:rPr>
              <a:t>İdari bölümler (Büro, Laboratuvar, Yemekhane, Soyunma odası, WC-duş) </a:t>
            </a:r>
          </a:p>
          <a:p>
            <a:endParaRPr lang="tr-TR"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4581128"/>
            <a:ext cx="2452315" cy="191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4581128"/>
            <a:ext cx="2471809" cy="193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4581128"/>
            <a:ext cx="2445330" cy="192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361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dirty="0" smtClean="0">
                <a:solidFill>
                  <a:schemeClr val="tx1"/>
                </a:solidFill>
                <a:latin typeface="Times New Roman" pitchFamily="18" charset="0"/>
                <a:cs typeface="Times New Roman" pitchFamily="18" charset="0"/>
              </a:rPr>
              <a:t>Uygulama</a:t>
            </a:r>
            <a:endParaRPr lang="tr-TR" dirty="0">
              <a:solidFill>
                <a:schemeClr val="tx1"/>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564904"/>
            <a:ext cx="5760640" cy="368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3758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dirty="0" smtClean="0">
                <a:solidFill>
                  <a:schemeClr val="tx1"/>
                </a:solidFill>
                <a:latin typeface="Times New Roman" pitchFamily="18" charset="0"/>
                <a:cs typeface="Times New Roman" pitchFamily="18" charset="0"/>
              </a:rPr>
              <a:t>Uygulama</a:t>
            </a:r>
            <a:endParaRPr lang="tr-TR" dirty="0">
              <a:solidFill>
                <a:schemeClr val="tx1"/>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132856"/>
            <a:ext cx="4609863" cy="441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56" y="398620"/>
            <a:ext cx="143662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6032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dirty="0" smtClean="0">
                <a:solidFill>
                  <a:schemeClr val="tx1"/>
                </a:solidFill>
                <a:latin typeface="Times New Roman" pitchFamily="18" charset="0"/>
                <a:cs typeface="Times New Roman" pitchFamily="18" charset="0"/>
              </a:rPr>
              <a:t>Uygulama</a:t>
            </a:r>
            <a:endParaRPr lang="tr-TR" dirty="0">
              <a:solidFill>
                <a:schemeClr val="tx1"/>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780928"/>
            <a:ext cx="3543300"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780927"/>
            <a:ext cx="3455222"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76672"/>
            <a:ext cx="143827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5862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dirty="0" smtClean="0">
                <a:solidFill>
                  <a:schemeClr val="tx1"/>
                </a:solidFill>
                <a:latin typeface="Times New Roman" pitchFamily="18" charset="0"/>
                <a:cs typeface="Times New Roman" pitchFamily="18" charset="0"/>
              </a:rPr>
              <a:t>Uygulama</a:t>
            </a:r>
            <a:endParaRPr lang="tr-TR" dirty="0">
              <a:solidFill>
                <a:schemeClr val="tx1"/>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99" y="3284983"/>
            <a:ext cx="3844485" cy="2644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284984"/>
            <a:ext cx="3672408" cy="2644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76672"/>
            <a:ext cx="143827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8065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endParaRPr lang="tr-T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29850" cy="747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43742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72067" y="1916832"/>
            <a:ext cx="7408333" cy="4209331"/>
          </a:xfrm>
        </p:spPr>
        <p:txBody>
          <a:bodyPr>
            <a:normAutofit fontScale="92500" lnSpcReduction="20000"/>
          </a:bodyPr>
          <a:lstStyle/>
          <a:p>
            <a:endParaRPr lang="tr-TR" sz="1400" dirty="0">
              <a:solidFill>
                <a:srgbClr val="000000"/>
              </a:solidFill>
              <a:latin typeface="Arial"/>
            </a:endParaRPr>
          </a:p>
          <a:p>
            <a:endParaRPr lang="tr-TR" sz="1400" dirty="0">
              <a:latin typeface="Arial"/>
            </a:endParaRPr>
          </a:p>
          <a:p>
            <a:pPr algn="just"/>
            <a:r>
              <a:rPr lang="tr-TR" dirty="0">
                <a:latin typeface="Times New Roman" pitchFamily="18" charset="0"/>
                <a:cs typeface="Times New Roman" pitchFamily="18" charset="0"/>
              </a:rPr>
              <a:t>Her türlü atık ve artığı, çevreye zarar verecek şekilde, ilgili yönetmeliklerde belirlenen standartlara ve yöntemlere aykırı olarak doğrudan ve dolaylı biçimde alıcı ortama vermek, depolamak, taşımak ve benzeri faaliyetlerde bulunmak yasaktır. </a:t>
            </a:r>
          </a:p>
          <a:p>
            <a:pPr algn="just"/>
            <a:r>
              <a:rPr lang="tr-TR" dirty="0" smtClean="0">
                <a:latin typeface="Times New Roman" pitchFamily="18" charset="0"/>
                <a:cs typeface="Times New Roman" pitchFamily="18" charset="0"/>
              </a:rPr>
              <a:t>Üretim</a:t>
            </a:r>
            <a:r>
              <a:rPr lang="tr-TR" dirty="0">
                <a:latin typeface="Times New Roman" pitchFamily="18" charset="0"/>
                <a:cs typeface="Times New Roman" pitchFamily="18" charset="0"/>
              </a:rPr>
              <a:t>, tüketim ve hizmet faaliyetleri sonucunda oluşan atıklarını alıcı ortamlara doğrudan veya dolaylı vermeleri uygun görülmeyen tesis ve işletmeler ile yerleşim birimleri atıklarını yönetmeliklerde belirlenen standart ve yöntemlere uygun olarak arıtmak ve bertaraf etmekle veya ettirmekle ve öngörülen izinleri almakla yükümlüdürler. </a:t>
            </a:r>
            <a:endParaRPr lang="tr-TR" dirty="0" smtClean="0">
              <a:latin typeface="Times New Roman" pitchFamily="18" charset="0"/>
              <a:cs typeface="Times New Roman" pitchFamily="18" charset="0"/>
            </a:endParaRPr>
          </a:p>
          <a:p>
            <a:pPr algn="just"/>
            <a:r>
              <a:rPr lang="tr-TR" dirty="0" smtClean="0">
                <a:latin typeface="Times New Roman" pitchFamily="18" charset="0"/>
                <a:cs typeface="Times New Roman" pitchFamily="18" charset="0"/>
              </a:rPr>
              <a:t>Çevre Kanununa aykırılık durumunda Kanunun Madde 20  kapsamında idari yaptırımlar uygulanmaktadır.</a:t>
            </a:r>
          </a:p>
          <a:p>
            <a:pPr algn="just"/>
            <a:endParaRPr lang="tr-TR" dirty="0">
              <a:latin typeface="Times New Roman" pitchFamily="18" charset="0"/>
              <a:cs typeface="Times New Roman" pitchFamily="18" charset="0"/>
            </a:endParaRPr>
          </a:p>
          <a:p>
            <a:endParaRPr lang="tr-TR" dirty="0"/>
          </a:p>
        </p:txBody>
      </p:sp>
      <p:sp>
        <p:nvSpPr>
          <p:cNvPr id="3" name="Başlık 2"/>
          <p:cNvSpPr>
            <a:spLocks noGrp="1"/>
          </p:cNvSpPr>
          <p:nvPr>
            <p:ph type="title"/>
          </p:nvPr>
        </p:nvSpPr>
        <p:spPr/>
        <p:txBody>
          <a:bodyPr/>
          <a:lstStyle/>
          <a:p>
            <a:r>
              <a:rPr lang="tr-TR" dirty="0" smtClean="0">
                <a:solidFill>
                  <a:schemeClr val="tx1"/>
                </a:solidFill>
                <a:latin typeface="Times New Roman" pitchFamily="18" charset="0"/>
                <a:cs typeface="Times New Roman" pitchFamily="18" charset="0"/>
              </a:rPr>
              <a:t>İdari Yaptırım</a:t>
            </a:r>
            <a:endParaRPr lang="tr-TR" dirty="0">
              <a:solidFill>
                <a:schemeClr val="tx1"/>
              </a:solidFill>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143827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1048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Çevre Lisansı</a:t>
            </a:r>
            <a:endParaRPr lang="tr-TR" sz="3600" dirty="0">
              <a:solidFill>
                <a:schemeClr val="tx1"/>
              </a:solidFill>
              <a:latin typeface="Times New Roman" pitchFamily="18" charset="0"/>
              <a:cs typeface="Times New Roman" pitchFamily="18" charset="0"/>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143827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1913865" y="2564904"/>
            <a:ext cx="5762525" cy="3016210"/>
          </a:xfrm>
          <a:prstGeom prst="rect">
            <a:avLst/>
          </a:prstGeom>
        </p:spPr>
        <p:txBody>
          <a:bodyPr wrap="square">
            <a:spAutoFit/>
          </a:bodyPr>
          <a:lstStyle/>
          <a:p>
            <a:endParaRPr lang="tr-TR" sz="1000" dirty="0">
              <a:solidFill>
                <a:srgbClr val="000000"/>
              </a:solidFill>
              <a:latin typeface="Wingdings"/>
            </a:endParaRPr>
          </a:p>
          <a:p>
            <a:pPr marL="285750" indent="-285750" algn="just">
              <a:buFont typeface="Wingdings" pitchFamily="2" charset="2"/>
              <a:buChar char="ü"/>
            </a:pPr>
            <a:r>
              <a:rPr lang="tr-TR" b="1" dirty="0" smtClean="0">
                <a:solidFill>
                  <a:srgbClr val="000000"/>
                </a:solidFill>
                <a:latin typeface="Times New Roman" pitchFamily="18" charset="0"/>
                <a:cs typeface="Times New Roman" pitchFamily="18" charset="0"/>
              </a:rPr>
              <a:t>Yakma </a:t>
            </a:r>
            <a:r>
              <a:rPr lang="tr-TR" b="1" dirty="0">
                <a:solidFill>
                  <a:srgbClr val="000000"/>
                </a:solidFill>
                <a:latin typeface="Times New Roman" pitchFamily="18" charset="0"/>
                <a:cs typeface="Times New Roman" pitchFamily="18" charset="0"/>
              </a:rPr>
              <a:t>sistemleri ve sterilizasyon sistemleri büyükşehirlerde büyükşehir belediyeleri, diğer yerlerde ise belediyeler veya yetkilerini devrettiği kişi ve kuruluşlar tarafından kurulur ve işletilir. </a:t>
            </a:r>
            <a:endParaRPr lang="tr-TR" dirty="0">
              <a:solidFill>
                <a:srgbClr val="000000"/>
              </a:solidFill>
              <a:latin typeface="Times New Roman" pitchFamily="18" charset="0"/>
              <a:cs typeface="Times New Roman" pitchFamily="18" charset="0"/>
            </a:endParaRPr>
          </a:p>
          <a:p>
            <a:pPr marL="285750" indent="-285750" algn="just">
              <a:buFont typeface="Wingdings" pitchFamily="2" charset="2"/>
              <a:buChar char="ü"/>
            </a:pPr>
            <a:r>
              <a:rPr lang="tr-TR" b="1" dirty="0" smtClean="0">
                <a:solidFill>
                  <a:srgbClr val="000000"/>
                </a:solidFill>
                <a:latin typeface="Times New Roman" pitchFamily="18" charset="0"/>
                <a:cs typeface="Times New Roman" pitchFamily="18" charset="0"/>
              </a:rPr>
              <a:t>Tıbbi </a:t>
            </a:r>
            <a:r>
              <a:rPr lang="tr-TR" b="1" dirty="0">
                <a:solidFill>
                  <a:srgbClr val="000000"/>
                </a:solidFill>
                <a:latin typeface="Times New Roman" pitchFamily="18" charset="0"/>
                <a:cs typeface="Times New Roman" pitchFamily="18" charset="0"/>
              </a:rPr>
              <a:t>atık sterilizasyon ve/veya bertaraf tesisi kurmak ve işletmek isteyen kişi, kurum ve kuruluşlar Bakanlıktan çevre lisansı almak zorundadır. </a:t>
            </a:r>
            <a:endParaRPr lang="tr-TR" dirty="0">
              <a:solidFill>
                <a:srgbClr val="000000"/>
              </a:solidFill>
              <a:latin typeface="Times New Roman" pitchFamily="18" charset="0"/>
              <a:cs typeface="Times New Roman" pitchFamily="18" charset="0"/>
            </a:endParaRPr>
          </a:p>
          <a:p>
            <a:pPr marL="285750" indent="-285750" algn="just">
              <a:buFont typeface="Wingdings" pitchFamily="2" charset="2"/>
              <a:buChar char="ü"/>
            </a:pPr>
            <a:r>
              <a:rPr lang="tr-TR" b="1" dirty="0" smtClean="0">
                <a:solidFill>
                  <a:srgbClr val="000000"/>
                </a:solidFill>
                <a:latin typeface="Times New Roman" pitchFamily="18" charset="0"/>
                <a:cs typeface="Times New Roman" pitchFamily="18" charset="0"/>
              </a:rPr>
              <a:t>Çevre </a:t>
            </a:r>
            <a:r>
              <a:rPr lang="tr-TR" b="1" dirty="0">
                <a:solidFill>
                  <a:srgbClr val="000000"/>
                </a:solidFill>
                <a:latin typeface="Times New Roman" pitchFamily="18" charset="0"/>
                <a:cs typeface="Times New Roman" pitchFamily="18" charset="0"/>
              </a:rPr>
              <a:t>lisansı alınması işlemlerinde 10.09.2014 tarihli ve 29115 sayılı Resmi </a:t>
            </a:r>
            <a:r>
              <a:rPr lang="tr-TR" b="1" dirty="0" err="1">
                <a:solidFill>
                  <a:srgbClr val="000000"/>
                </a:solidFill>
                <a:latin typeface="Times New Roman" pitchFamily="18" charset="0"/>
                <a:cs typeface="Times New Roman" pitchFamily="18" charset="0"/>
              </a:rPr>
              <a:t>Gazete’de</a:t>
            </a:r>
            <a:r>
              <a:rPr lang="tr-TR" b="1" dirty="0">
                <a:solidFill>
                  <a:srgbClr val="000000"/>
                </a:solidFill>
                <a:latin typeface="Times New Roman" pitchFamily="18" charset="0"/>
                <a:cs typeface="Times New Roman" pitchFamily="18" charset="0"/>
              </a:rPr>
              <a:t> yayımlanan Çevre İzin ve Lisans Yönetmeliği hükümleri uygulanır </a:t>
            </a:r>
            <a:endParaRPr lang="tr-TR"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41541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Atık Yönetimi Hiyerarşisi</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492896"/>
            <a:ext cx="3888432" cy="403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8334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Tesisler</a:t>
            </a:r>
            <a:endParaRPr lang="tr-TR" sz="3600" dirty="0">
              <a:solidFill>
                <a:schemeClr val="tx1"/>
              </a:solidFill>
              <a:latin typeface="Times New Roman" pitchFamily="18" charset="0"/>
              <a:cs typeface="Times New Roman" pitchFamily="18" charset="0"/>
            </a:endParaRPr>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348880"/>
            <a:ext cx="7714258" cy="351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04664"/>
            <a:ext cx="143827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756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143827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1403648" y="3068960"/>
            <a:ext cx="6552728" cy="707886"/>
          </a:xfrm>
          <a:prstGeom prst="rect">
            <a:avLst/>
          </a:prstGeom>
          <a:noFill/>
        </p:spPr>
        <p:txBody>
          <a:bodyPr wrap="square" rtlCol="0">
            <a:spAutoFit/>
          </a:bodyPr>
          <a:lstStyle/>
          <a:p>
            <a:pPr algn="ctr"/>
            <a:r>
              <a:rPr lang="tr-TR" sz="4000" dirty="0" smtClean="0">
                <a:latin typeface="Times New Roman" pitchFamily="18" charset="0"/>
                <a:cs typeface="Times New Roman" pitchFamily="18" charset="0"/>
              </a:rPr>
              <a:t>TEŞEKKÜR EDERİM</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178" y="5157192"/>
            <a:ext cx="3603625"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1785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dirty="0" smtClean="0">
                <a:solidFill>
                  <a:schemeClr val="tx1"/>
                </a:solidFill>
                <a:latin typeface="Times New Roman" pitchFamily="18" charset="0"/>
                <a:cs typeface="Times New Roman" pitchFamily="18" charset="0"/>
              </a:rPr>
              <a:t>Atık Yönetimi</a:t>
            </a:r>
            <a:endParaRPr lang="tr-TR" sz="36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151216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539552" y="2420888"/>
            <a:ext cx="237626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solidFill>
                  <a:schemeClr val="tx2"/>
                </a:solidFill>
                <a:latin typeface="Times New Roman" pitchFamily="18" charset="0"/>
                <a:cs typeface="Times New Roman" pitchFamily="18" charset="0"/>
              </a:rPr>
              <a:t>Atık Çerçeve Direktifi</a:t>
            </a:r>
          </a:p>
          <a:p>
            <a:pPr algn="ctr"/>
            <a:r>
              <a:rPr lang="tr-TR" sz="2400" dirty="0" smtClean="0">
                <a:solidFill>
                  <a:schemeClr val="tx2"/>
                </a:solidFill>
                <a:latin typeface="Times New Roman" pitchFamily="18" charset="0"/>
                <a:cs typeface="Times New Roman" pitchFamily="18" charset="0"/>
              </a:rPr>
              <a:t>(2008/98/AT)</a:t>
            </a:r>
            <a:endParaRPr lang="tr-TR" sz="2400" dirty="0">
              <a:solidFill>
                <a:schemeClr val="tx2"/>
              </a:solidFill>
              <a:latin typeface="Times New Roman" pitchFamily="18" charset="0"/>
              <a:cs typeface="Times New Roman" pitchFamily="18" charset="0"/>
            </a:endParaRPr>
          </a:p>
        </p:txBody>
      </p:sp>
      <p:sp>
        <p:nvSpPr>
          <p:cNvPr id="6" name="Dikdörtgen 5"/>
          <p:cNvSpPr/>
          <p:nvPr/>
        </p:nvSpPr>
        <p:spPr>
          <a:xfrm>
            <a:off x="3131840" y="4005064"/>
            <a:ext cx="4536504"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solidFill>
                  <a:schemeClr val="tx2"/>
                </a:solidFill>
                <a:latin typeface="Times New Roman" pitchFamily="18" charset="0"/>
                <a:cs typeface="Times New Roman" pitchFamily="18" charset="0"/>
              </a:rPr>
              <a:t>Atık Yönetimi Yönetmeliği</a:t>
            </a:r>
          </a:p>
          <a:p>
            <a:pPr algn="ctr"/>
            <a:r>
              <a:rPr lang="tr-TR" sz="2400" dirty="0" smtClean="0">
                <a:solidFill>
                  <a:schemeClr val="tx2"/>
                </a:solidFill>
                <a:latin typeface="Times New Roman" pitchFamily="18" charset="0"/>
                <a:cs typeface="Times New Roman" pitchFamily="18" charset="0"/>
              </a:rPr>
              <a:t>02.04.2015 tarih ve 29314 sayılı Resmi Gazete</a:t>
            </a:r>
            <a:endParaRPr lang="tr-TR" sz="2400" dirty="0">
              <a:solidFill>
                <a:schemeClr val="tx2"/>
              </a:solidFill>
              <a:latin typeface="Times New Roman" pitchFamily="18" charset="0"/>
              <a:cs typeface="Times New Roman" pitchFamily="18" charset="0"/>
            </a:endParaRPr>
          </a:p>
        </p:txBody>
      </p:sp>
      <p:sp>
        <p:nvSpPr>
          <p:cNvPr id="7" name="Dikdörtgen 6"/>
          <p:cNvSpPr/>
          <p:nvPr/>
        </p:nvSpPr>
        <p:spPr>
          <a:xfrm>
            <a:off x="3851920" y="6021288"/>
            <a:ext cx="453650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smtClean="0">
                <a:solidFill>
                  <a:schemeClr val="tx2"/>
                </a:solidFill>
                <a:latin typeface="Times New Roman" pitchFamily="18" charset="0"/>
                <a:cs typeface="Times New Roman" pitchFamily="18" charset="0"/>
              </a:rPr>
              <a:t>Atık </a:t>
            </a:r>
            <a:r>
              <a:rPr lang="tr-TR" dirty="0">
                <a:solidFill>
                  <a:schemeClr val="tx2"/>
                </a:solidFill>
                <a:latin typeface="Times New Roman" pitchFamily="18" charset="0"/>
                <a:cs typeface="Times New Roman" pitchFamily="18" charset="0"/>
              </a:rPr>
              <a:t>Listesinin Oluşturulmasına Dair Komisyon Kararı (2000/532/EC, 03/05/2000) </a:t>
            </a:r>
          </a:p>
        </p:txBody>
      </p:sp>
      <p:sp>
        <p:nvSpPr>
          <p:cNvPr id="8" name="Sağa Bükülü Ok 7"/>
          <p:cNvSpPr/>
          <p:nvPr/>
        </p:nvSpPr>
        <p:spPr>
          <a:xfrm>
            <a:off x="1619672" y="3645024"/>
            <a:ext cx="1008112" cy="79208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Yukarı Ok 13"/>
          <p:cNvSpPr/>
          <p:nvPr/>
        </p:nvSpPr>
        <p:spPr>
          <a:xfrm>
            <a:off x="6660232" y="5349656"/>
            <a:ext cx="288032" cy="5996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806626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lga Biçimi">
  <a:themeElements>
    <a:clrScheme name="Dalga Biçimi">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Dalga Biçimi">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alga Biçimi">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731</TotalTime>
  <Words>3663</Words>
  <Application>Microsoft Office PowerPoint</Application>
  <PresentationFormat>Ekran Gösterisi (4:3)</PresentationFormat>
  <Paragraphs>640</Paragraphs>
  <Slides>81</Slides>
  <Notes>1</Notes>
  <HiddenSlides>0</HiddenSlides>
  <MMClips>0</MMClips>
  <ScaleCrop>false</ScaleCrop>
  <HeadingPairs>
    <vt:vector size="4" baseType="variant">
      <vt:variant>
        <vt:lpstr>Tema</vt:lpstr>
      </vt:variant>
      <vt:variant>
        <vt:i4>1</vt:i4>
      </vt:variant>
      <vt:variant>
        <vt:lpstr>Slayt Başlıkları</vt:lpstr>
      </vt:variant>
      <vt:variant>
        <vt:i4>81</vt:i4>
      </vt:variant>
    </vt:vector>
  </HeadingPairs>
  <TitlesOfParts>
    <vt:vector size="82" baseType="lpstr">
      <vt:lpstr>Dalga Biçimi</vt:lpstr>
      <vt:lpstr>İçerik</vt:lpstr>
      <vt:lpstr>Kanun</vt:lpstr>
      <vt:lpstr>Çevre</vt:lpstr>
      <vt:lpstr>Çevre</vt:lpstr>
      <vt:lpstr>Çevre</vt:lpstr>
      <vt:lpstr>Atık Yönetimi</vt:lpstr>
      <vt:lpstr>Atık Yönetimi</vt:lpstr>
      <vt:lpstr>Atık Yönetimi Hiyerarşisi</vt:lpstr>
      <vt:lpstr>Atık Yönetimi</vt:lpstr>
      <vt:lpstr>Amaç</vt:lpstr>
      <vt:lpstr>Yükümlülük</vt:lpstr>
      <vt:lpstr>Bertaraf Yöntemleri</vt:lpstr>
      <vt:lpstr>Bertaraf Yöntemleri</vt:lpstr>
      <vt:lpstr>Geri Kazanım Yöntemleri</vt:lpstr>
      <vt:lpstr>Tehlikelilik Özellikleri</vt:lpstr>
      <vt:lpstr>Tehlikelilik Özellikleri</vt:lpstr>
      <vt:lpstr>Atık Listesi</vt:lpstr>
      <vt:lpstr>Atık Listesi</vt:lpstr>
      <vt:lpstr>Atık Listesi</vt:lpstr>
      <vt:lpstr>Atık Listesi</vt:lpstr>
      <vt:lpstr>Atık Listesi</vt:lpstr>
      <vt:lpstr>Tıbbi Atıklar</vt:lpstr>
      <vt:lpstr>Tıbbi Atık</vt:lpstr>
      <vt:lpstr>Tıbbi Atık</vt:lpstr>
      <vt:lpstr>Genel İlkeler</vt:lpstr>
      <vt:lpstr>Genel İlkeler</vt:lpstr>
      <vt:lpstr>PowerPoint Sunusu</vt:lpstr>
      <vt:lpstr>PowerPoint Sunusu</vt:lpstr>
      <vt:lpstr>     SAĞLIK KURULUŞLARI  ATIKLARI</vt:lpstr>
      <vt:lpstr>SAĞLIK KURULUŞLARI  ATIKLARI</vt:lpstr>
      <vt:lpstr>PowerPoint Sunusu</vt:lpstr>
      <vt:lpstr>Atıkların Ayrıştırılması</vt:lpstr>
      <vt:lpstr>Ambalaj Atıkları</vt:lpstr>
      <vt:lpstr>Evsel Nitelikli Atıklar</vt:lpstr>
      <vt:lpstr>Tıbbi Atıklar</vt:lpstr>
      <vt:lpstr>Tehlikeli Atıklar</vt:lpstr>
      <vt:lpstr>Tıbbi Atıkların Toplanması</vt:lpstr>
      <vt:lpstr>Tıbbi Atık Torbası</vt:lpstr>
      <vt:lpstr>PowerPoint Sunusu</vt:lpstr>
      <vt:lpstr>Kesici Delici Atıklar</vt:lpstr>
      <vt:lpstr>Kesici Delici Atıklar</vt:lpstr>
      <vt:lpstr>Atıkların Ünite  İçerisinde Taşınması</vt:lpstr>
      <vt:lpstr>Ünite İçi Taşıma</vt:lpstr>
      <vt:lpstr>Tıbbi Atıkların Taşınması</vt:lpstr>
      <vt:lpstr>Geçici Depolama</vt:lpstr>
      <vt:lpstr>Geçici Depolama</vt:lpstr>
      <vt:lpstr>Geçici Depolama</vt:lpstr>
      <vt:lpstr>Yönetmelik Genel İlkeler</vt:lpstr>
      <vt:lpstr>Yönetmelik</vt:lpstr>
      <vt:lpstr>Bakanlık</vt:lpstr>
      <vt:lpstr>Mülki Amirler</vt:lpstr>
      <vt:lpstr>Tıbbi Atık Üreticileri</vt:lpstr>
      <vt:lpstr>Tıbbi Atık Üreticileri  (Sağlık Kuruluşları)</vt:lpstr>
      <vt:lpstr>Tıbbi Atık Üreticileri  (Sağlık Kuruluşları)</vt:lpstr>
      <vt:lpstr>Tıbbi Atık Üreticileri  (Sağlık Kuruluşları)</vt:lpstr>
      <vt:lpstr>Tıbbi Atık Üreticileri  (Sağlık Kuruluşları)</vt:lpstr>
      <vt:lpstr>Tıbbi Atık Üreticileri  (Sağlık Kuruluşları)</vt:lpstr>
      <vt:lpstr>Tıbbi Atık Üreticileri  (Sağlık Kuruluşları)</vt:lpstr>
      <vt:lpstr>Tıbbi Atık Üreticileri  (Sağlık Kuruluşları)</vt:lpstr>
      <vt:lpstr>Tıbbi Atık Üreticileri  (Sağlık Kuruluşları)</vt:lpstr>
      <vt:lpstr>Tıbbi Atık Üreticileri  (Sağlık Kuruluşları)</vt:lpstr>
      <vt:lpstr>Tıbbi Atık Üreticileri  (Sağlık Kuruluşları)</vt:lpstr>
      <vt:lpstr>Büyükşehir Belediyeleri</vt:lpstr>
      <vt:lpstr>Büyükşehir Belediyeleri</vt:lpstr>
      <vt:lpstr>Büyükşehir Belediyeleri</vt:lpstr>
      <vt:lpstr>Büyükşehir Belediyeleri</vt:lpstr>
      <vt:lpstr>Büyükşehir Belediyeleri</vt:lpstr>
      <vt:lpstr>Büyükşehir Belediyeleri</vt:lpstr>
      <vt:lpstr>Sterilizasyon</vt:lpstr>
      <vt:lpstr>Sterilizasyon</vt:lpstr>
      <vt:lpstr>Sterilizasyon Tesisi</vt:lpstr>
      <vt:lpstr>Sterilizasyon Tesisi</vt:lpstr>
      <vt:lpstr>Uygulama</vt:lpstr>
      <vt:lpstr>Uygulama</vt:lpstr>
      <vt:lpstr>Uygulama</vt:lpstr>
      <vt:lpstr>Uygulama</vt:lpstr>
      <vt:lpstr>PowerPoint Sunusu</vt:lpstr>
      <vt:lpstr>İdari Yaptırım</vt:lpstr>
      <vt:lpstr>Çevre Lisansı</vt:lpstr>
      <vt:lpstr>Tesisler</vt:lpstr>
      <vt:lpstr>PowerPoint Sunusu</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Oral Özcan</dc:creator>
  <cp:lastModifiedBy>Güven Yuğuranlar</cp:lastModifiedBy>
  <cp:revision>64</cp:revision>
  <dcterms:created xsi:type="dcterms:W3CDTF">2018-03-02T09:11:29Z</dcterms:created>
  <dcterms:modified xsi:type="dcterms:W3CDTF">2018-10-01T06:19:28Z</dcterms:modified>
</cp:coreProperties>
</file>