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5" r:id="rId1"/>
  </p:sldMasterIdLst>
  <p:notesMasterIdLst>
    <p:notesMasterId r:id="rId61"/>
  </p:notesMasterIdLst>
  <p:sldIdLst>
    <p:sldId id="256" r:id="rId2"/>
    <p:sldId id="259" r:id="rId3"/>
    <p:sldId id="261" r:id="rId4"/>
    <p:sldId id="328" r:id="rId5"/>
    <p:sldId id="263" r:id="rId6"/>
    <p:sldId id="262" r:id="rId7"/>
    <p:sldId id="264" r:id="rId8"/>
    <p:sldId id="285" r:id="rId9"/>
    <p:sldId id="286" r:id="rId10"/>
    <p:sldId id="329" r:id="rId11"/>
    <p:sldId id="326" r:id="rId12"/>
    <p:sldId id="327" r:id="rId13"/>
    <p:sldId id="267" r:id="rId14"/>
    <p:sldId id="339" r:id="rId15"/>
    <p:sldId id="340" r:id="rId16"/>
    <p:sldId id="341" r:id="rId17"/>
    <p:sldId id="342" r:id="rId18"/>
    <p:sldId id="325" r:id="rId19"/>
    <p:sldId id="324" r:id="rId20"/>
    <p:sldId id="323" r:id="rId21"/>
    <p:sldId id="334" r:id="rId22"/>
    <p:sldId id="336" r:id="rId23"/>
    <p:sldId id="337" r:id="rId24"/>
    <p:sldId id="335" r:id="rId25"/>
    <p:sldId id="266" r:id="rId26"/>
    <p:sldId id="332" r:id="rId27"/>
    <p:sldId id="302" r:id="rId28"/>
    <p:sldId id="353" r:id="rId29"/>
    <p:sldId id="354" r:id="rId30"/>
    <p:sldId id="333" r:id="rId31"/>
    <p:sldId id="343" r:id="rId32"/>
    <p:sldId id="344" r:id="rId33"/>
    <p:sldId id="345" r:id="rId34"/>
    <p:sldId id="346" r:id="rId35"/>
    <p:sldId id="355" r:id="rId36"/>
    <p:sldId id="356" r:id="rId37"/>
    <p:sldId id="357" r:id="rId38"/>
    <p:sldId id="358" r:id="rId39"/>
    <p:sldId id="359" r:id="rId40"/>
    <p:sldId id="276" r:id="rId41"/>
    <p:sldId id="290" r:id="rId42"/>
    <p:sldId id="347" r:id="rId43"/>
    <p:sldId id="348" r:id="rId44"/>
    <p:sldId id="349" r:id="rId45"/>
    <p:sldId id="331" r:id="rId46"/>
    <p:sldId id="350" r:id="rId47"/>
    <p:sldId id="351" r:id="rId48"/>
    <p:sldId id="360" r:id="rId49"/>
    <p:sldId id="316" r:id="rId50"/>
    <p:sldId id="352" r:id="rId51"/>
    <p:sldId id="319" r:id="rId52"/>
    <p:sldId id="322" r:id="rId53"/>
    <p:sldId id="320" r:id="rId54"/>
    <p:sldId id="321" r:id="rId55"/>
    <p:sldId id="307" r:id="rId56"/>
    <p:sldId id="297" r:id="rId57"/>
    <p:sldId id="296" r:id="rId58"/>
    <p:sldId id="279" r:id="rId59"/>
    <p:sldId id="308" r:id="rId6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581" autoAdjust="0"/>
  </p:normalViewPr>
  <p:slideViewPr>
    <p:cSldViewPr snapToGrid="0">
      <p:cViewPr varScale="1">
        <p:scale>
          <a:sx n="66" d="100"/>
          <a:sy n="66" d="100"/>
        </p:scale>
        <p:origin x="644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72.86527" units="1/cm"/>
          <inkml:channelProperty channel="Y" name="resolution" value="36.48649" units="1/cm"/>
          <inkml:channelProperty channel="T" name="resolution" value="1" units="1/dev"/>
        </inkml:channelProperties>
      </inkml:inkSource>
      <inkml:timestamp xml:id="ts0" timeString="2020-10-30T10:42:56.270"/>
    </inkml:context>
    <inkml:brush xml:id="br0">
      <inkml:brushProperty name="width" value="0.06667" units="cm"/>
      <inkml:brushProperty name="height" value="0.06667" units="cm"/>
      <inkml:brushProperty name="color" value="#E1EEE9"/>
      <inkml:brushProperty name="fitToCurve" value="1"/>
    </inkml:brush>
  </inkml:definitions>
  <inkml:traceGroup>
    <inkml:annotationXML>
      <emma:emma xmlns:emma="http://www.w3.org/2003/04/emma" version="1.0">
        <emma:interpretation id="{92F5E7B8-28E1-432F-B911-3BAF830DEC41}" emma:medium="tactile" emma:mode="ink">
          <msink:context xmlns:msink="http://schemas.microsoft.com/ink/2010/main" type="writingRegion" rotatedBoundingBox="15912,17669 18223,16584 18642,17478 16331,18563"/>
        </emma:interpretation>
      </emma:emma>
    </inkml:annotationXML>
    <inkml:traceGroup>
      <inkml:annotationXML>
        <emma:emma xmlns:emma="http://www.w3.org/2003/04/emma" version="1.0">
          <emma:interpretation id="{453B5471-CC7E-4E0E-B9EF-644538A65D80}" emma:medium="tactile" emma:mode="ink">
            <msink:context xmlns:msink="http://schemas.microsoft.com/ink/2010/main" type="paragraph" rotatedBoundingBox="15912,17669 18223,16584 18642,17478 16331,1856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434EC5A-0BB6-448B-AE8C-409B5A5F084E}" emma:medium="tactile" emma:mode="ink">
              <msink:context xmlns:msink="http://schemas.microsoft.com/ink/2010/main" type="line" rotatedBoundingBox="15912,17669 18223,16584 18642,17478 16331,18563"/>
            </emma:interpretation>
          </emma:emma>
        </inkml:annotationXML>
        <inkml:traceGroup>
          <inkml:annotationXML>
            <emma:emma xmlns:emma="http://www.w3.org/2003/04/emma" version="1.0">
              <emma:interpretation id="{1E3749F4-7048-41A1-B837-E31DCAC63D4D}" emma:medium="tactile" emma:mode="ink">
                <msink:context xmlns:msink="http://schemas.microsoft.com/ink/2010/main" type="inkWord" rotatedBoundingBox="15923,17693 18217,16616 18455,17123 16161,1820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145 1185 0,'0'-24'16,"24"24"31,0 0 78,0-25-109,0 25-16,1-24 15,-25 0-15,24 24 16,-24-24-1,24 24-15,0 0 16,0-24 0,1 0 31,-1-1-32,0 25 1,0-24-1,0 24-15,1-24 32,-1 0-17,0 24-15,0-24 0,0-1 32,1 25-32,-1 0 31,0-24-16,0 0 1,0 24 0,0-24 31,1 24-16,-1 0-31,0 0 31,0-24 0,0 24 32,1-25-48,-1 25 17,-24-24-32,24 24 15,0 0-15,0-24 32,1 24 14,23-24-30,-24 0 0,0 24 15,1 0-15,-1-25-16,24 1 31,-24 0 0,0 24 16,1-24-47,23 24 31,-48-24-15,24 24-16,0 0 15,1 0 1,-1-24 0,0-1-1,0 25 1,0 0 0,1-24-16,-1 0 15,0 24 1,0 0-1,0-24-15,1 24 16,-1 0 0,0 0-1,0 0 1,-24-24-16,24 24 31,0 0-15,1-25-1,-1 1 48,0 24 15,0 0-31,0-24-31,1 0 62,-1 24-16,24-24 16,-48-1-15,24 25-32,1 0-15,-1-24-1,0 24 17,0-24-17,49-24-15,-49 48 16,0-25-1,0 1 1,0 0 47,1 24-1,-25 24 157,0 0-219,0 1 15,-25-25 1,25 24-16,-48-24 16,48 24-16,-24 0 15,0-24-15,0 24 16,-1-24-16,1 25 16,0-25-1,24 24-15,-48-24 16,23 24-1,1-24 1,24 24 0,-24-24-1,0 24-15,0 1 16,-1-25 31,25 24-47,-48-24 15,24 0 1,0 24-16,-1-24 16,25 24-1,-24-24-15,0 0 16,0 24 0,0-24 15,0 0 0,-1 25-15,1-1-1,-24-24 1,48 24-16,-49-24 16,1 24-1,0 0-15,23-24 16,1 0-1,0 0 1,0 24-16,0-24 16,24 25-16,-25-25 15,1 0-15,-24 24 16,24 0 0,0-24-16,-1 0 15,-23 0-15,48 24 16,-48-24-16,23 0 15,1 0 1,0 24-16,0-24 16,0 0-1,-1 25 17,-23-1-17,24-24 32,0 24-31,-1-24-1,-23 24 1,24-24-16,24 24 16,-24-24-16,0 0 15,-1 25 1,1-25-16,0 0 47,24 24-47,-24-24 31,0 24-15,-1 0-1,1 0 16,0-24 1,0 25-32,0-25 47,24 24-16,0 0 109,0 0-108,-25 0-17,25-48 157,25 24-156,-1-48-1,0 24-15,-24-1 16,24 25-16,-24-24 16,49 24-16,-25-24 15,48 0-15,-47 24 16,47 0-16,-24-24 16,1-1-16,-1 25 15,-24 0-15,1 0 63,-25-24-32,-25 48 141,-23 25-172,0-25 15,-1-24-15,-23 48 16,-1-48-16,-24 49 16,49-49-16,-25 0 15,49 24-15,-24 0 16,48-48 218,0 0-218,48 0 218,-48-1-187,24 25-31,1 0-1,-1 0 1,24 0 15,-24 0-15,1 0 0,-1-24-16,0 24 15,0-24 48,-24 0 15,0 0-47,0-1-15,0 1-1,0 0 32,-24 24 94,0 0-126,0 0 1,-1 0-16,25 24 16,-24-24-1,0 24 1,0-24 0,24 25-1,-24-25-15,24 24 16,-25 0-1,1-24 1,0 24 0,0-24-1,0 24 17,-1-24-32,1 25 31,0-1 31,24 0 110,-24 0-172,0 0 16,0 25-1,-1-25 1,1 0 0,24 0 15,0 0 63,24-24-16,1 0-47,-1 0 0,0 0-15,24 0 0,-24 0-16,25 0 31,-25-24-31,24 24 15,25-24-15,-49 24 16,25-24-16,-25 24 16,0-24-16,24 24 15,-23-25 1,-1 1 46,0 0-46,-24 0 109,-24 24-109,0 0-1,-1 0 17,1 24-17,0-24 1,24 24-16,-24-24 15,0 0 204,24-24-203,0 0 31,-25 24 93,1 0-140,0 0 16,-24 0-16,23 0 16,1 0 155,48-24-155,1 0 31,-74 24 78,-48 0-109,25 24-16,-25 0 15,49-24 1,24 0-16,-1 24 0,50-48 203,-1 0-203,0 24 16,0 0-16,0-24 15,1 24-15,-1 0 16,24-25-16,-24 25 31,0 0-15,1 0 77,-25 25-77,0-1-16,0 24 16,-25-48-1,25 24-15,0 0 16,49-24 140,23 0-156,-23-24 16,-1 24-16,-24-24 15,1 0-15,-1 24 16,0-24-16,24 0 16,-23 24 15,-25-25-31,48 25 16,-48-24-1,24 24-15,0 0 16,0-24-16,1 0 15,47 0 1,-23 24 0,23-25-16,-23 1 15,-1 0 1,0 0 0,-23 24 15,-1-24-31,0 24 15,24 0-15,-24-25 16,-24 1 15,25 24 79,-1-24-95,0 0 32,0 0-16,-24-1-15,24 1 0,1 24-1,-25-24 1,24 0-16,0 24 16,0-24-1,0 0 1,-48 24 203,0 0-204,0 24 1,-25 0-1,49 0 1,-24-24-16,-24 24 31,24-24-31,24 24 16,-49 1 0,25-1-1,0-24 1,0 0-1,24 24 1,0-48 156,24 0-172,0-1 16,-24 1-16,24 24 31,-24-24 0,24 24-15,1-24-1,-1 0-15,0 0 47,0 24-31,0-25-1,1 1 1,-1 24 0,-24-24 15,24 24 0,0-24-15,25 0-1,-25-1 1,0 25 15,0-24-15,25 0 15,-25 24-15,0-24 15,0 24-15,-24-24 15,24 24 0,0-25-15,1 25 15,-25-24 0,24 24-15,0 0 0,0-24 30,-24 0 17,24 24-16,1 0-16,-1-24-15,0 24 15,0-25 0,0 25-15,1-24-1,-1 24 17,-24-24-32,24 24 31,0-24 0,0 24-15,1 0 15,-1-24 0,24 0 1,-24 24 46,-24 24 62,0 0-140,-24-24 16,0 48-16,0-48 0,0 49 16,-1-25-16,1 0 15,0-24-15,0 24 16,0 0-16,-25 1 15,49-1-15,-48-24 16,48 24 0,-24-24 15,-1 24 0,50-24 172,-25-24-187,24 24-16,0-24 16,-24 0-1,24-1 1,0 1 31,-24 0-32,25 24-15,-1 0 16,-24-24 0,24 24-16,0-24 140,-48 24-15,-24 0-109,23 0-16,-23 0 15,0 0 1,23 0-16,25 24 16,-24-24-1,0 24-15,0-24 63,24 24-16,-49-24-16,49 24-15,-24-24-1,24 25 1,-24-1-1,-24 0 17,24 0 15,-1 0-16,1-24-16,0 0 1,24 25 0,-24-25-1,0 24 1,-1-24 0,25 24-1,-48 0 1,24 0 15,0 1 0,-1-1-15,1 0-16,0 0 31,0 0 16,0 0 0,-1 1-16,-23-25 0,24 0 1,0 24-1,0-24 31,-1 0-30,50 0 140,-1 0-157,0-24 1,0 24-16,-24-25 15,48 1-15,-48 0 16,25 0-16,-1 0 16,0 24-1,0-24 1,-24-1 0,24 25 15,-24-24 188,-24 24-141,-24 0-63,24 0 1,-1 0 0,1 24-1,0-24-15,0 25 16,0-25-1,0 0 1,24 24 0,-25-24-16,25 24 15,-24-24-15,0 0 16,24 24-16,-24-24 16,0 0-1,-1 0 1,50 0 156,-1 0-157,0 0 17,0 0-1,0 0-16,1 0-15,-25-24 32,24 24-17,0 0 1,-48 24 203,0 0-204,-25 25 1,25-25 0,0 24-16,-25-24 15,25 25-15,-24-25 16,-1 24-16,25-23 31,0-1-31,-49 0 16,49 24-16,-48-23 15,23 23-15,25-24 16,-24 0-16,24-24 16,-1 24-16,1 1 15,48-25 110,1 0-109,-1 0-16,24 0 15,1 0-15,-25 0 16,24 0-16,25 0 16,-49 0-16,73 0 15,-25-25-15,-23 25 16,-1-24-16,-24 24 16,-72 49 187,24-49-188</inkml:trace>
        </inkml:traceGroup>
        <inkml:traceGroup>
          <inkml:annotationXML>
            <emma:emma xmlns:emma="http://www.w3.org/2003/04/emma" version="1.0">
              <emma:interpretation id="{EA9209D7-19F7-4019-AF12-B8903819003D}" emma:medium="tactile" emma:mode="ink">
                <msink:context xmlns:msink="http://schemas.microsoft.com/ink/2010/main" type="inkWord" rotatedBoundingBox="16039,17609 18223,16584 18642,17478 16459,18503"/>
              </emma:interpretation>
              <emma:one-of disjunction-type="recognition" id="oneOf1">
                <emma:interpretation id="interp1" emma:lang="" emma:confidence="0">
                  <emma:literal>orağa</emma:literal>
                </emma:interpretation>
                <emma:interpretation id="interp2" emma:lang="" emma:confidence="0">
                  <emma:literal>arağa</emma:literal>
                </emma:interpretation>
                <emma:interpretation id="interp3" emma:lang="" emma:confidence="0">
                  <emma:literal>otağa</emma:literal>
                </emma:interpretation>
                <emma:interpretation id="interp4" emma:lang="" emma:confidence="0">
                  <emma:literal>atağa</emma:literal>
                </emma:interpretation>
                <emma:interpretation id="interp5" emma:lang="" emma:confidence="0">
                  <emma:literal>ayağa</emma:literal>
                </emma:interpretation>
              </emma:one-of>
            </emma:emma>
          </inkml:annotationXML>
          <inkml:trace contextRef="#ctx0" brushRef="#br0" timeOffset="21557.2227">1064 1112 0,'-24'0'218,"24"24"-218,-24-24 16,-1 25-16,-23-1 16,0 0-16,-25 0 15,25-24-15,-49 49 16,24-49 15,49 24-31,24-48 219,24-1-204,1-23-15,-1 24 16,24 0-16,-48-1 16,48 1-16,-23 24 31,-1 0-31,-24-24 16,24 24-1,-48 24 157,0-24-156,24 24-16,-25-24 15,1 25 1,0-25 0,48-25 202,0 25-218,-24-24 16,25 24-16,-1 0 16,-48 0 109,-25 24-110,1 1 1,0-1-16,-1 0 15,1 0-15,-1 0 16,1-24-16,24 0 16,0 0-16,24-24 218,48 24-218,-24-24 16,25 0-16,47 0 16,-47 24-16,-1 0 15,-24 0 1,-24 48 109,-48-24-109,24 25-16,-49-1 15,73-24-15,-24 0 16,24 1 140,48-25-156,-23 0 31,-1-25-31,0 25 32,0 0 93,-24 25-125,-24-25 15,24 24 95,0-73-64,0 25-30,0 0 109,-24 24-94,24-24 157,24 24-188,-24-24 15,-24 24 126,0 0-125,-1 0-1,-23 0 313,24 0-328,0 0 16,-1 0 0,122-49 124,-48 49-124,-74 0 125,1 49-141,-24-25 15,24-24-15,-1 24 16,-23-24 515,48 24-515,-48 0-16,23-24 15,1 25-15,0-1 16,0-24 156,24-24-157,24-1 1,0 1-16,-24 0 16,24 0-16,1 0 15,-1-1 1,0 1 0,0 24 93,-24 49-109,0-1 16,-24 0-16,24 1 15,0-25-15,0 0 110,24-24-95,73 0-15,24-24 16,24 0-16,73 0 15,-25-1-15,-72 1 16,0 0-16,-97 0 16,1 24-16,-74 0 109,49 24-78,24-48 79,-24 0-95,25 24 1,-25 24 109,0 0-109,0 0 62,48-24-63,0-48 1,25 24-16,-73-1 16,-24 25 93,0 0-93,-1 0-16,1 0 15,0 0 48,0 0-16,0 0-1,-1 0-30,1-24 31,24-24-31,0 24-1,0-1-15,0 1 16,0 0 15,0 0 32,0 0-48,0 0 1,0-1-1,0 1 1,0 0 0,0 0-1,0 0 1,24 24 234,25-25-250,-25 1 16,0 24-1,25-24 188,-25 0-187,0 24 0,0 0 280,0 0-264,0-24-17,1 24 17,-25-25-1,24 25-31,-24-24 15,24 24-15,0 0 16,0-24 15,1 24 1,-1-24-17,0 24 1,0-24 281,0 24-235,-24-25-46,25 25 31,-1-24 15,0 0-15,24 0 16,-48 0-48,25 24 1,-25-24-1,24 24 1,24-25 0,-48 1 15,24 24-15,0-24 30,1 24-14,-25-24-17,24 24 1,0 0 15,-24-24-15,24 24-1,0-25 1,1 25-16,-1-24 31,-48 24 126,-1 0-157,1 24 15,0 1 1,0-25-16,0 24 31,-1-24-15,1 0 15,0 0-15,0 0 15,0 0-16,0 24-15,-1 0 16,1-24 0,-24 0-1,-1 0-15,25 0 16,0 0 0,24 24-16,-24-24 31,48 0 156,24-24-171,1 0-16,-25 0 16,24 24-16,-48-24 15,49-1-15,-25 25 16,0 0-1,0 0 32,-48 0 110,0 0-157,-49 25 15,25-1 1,24-24-1,24 24-15,-49-24 16,25 0-16,-24 0 16,24 24-1,-1-24-15,1 24 16,0-24-16,0 0 16,0 0-1,72 0 204,0 0-219,-23-24 31,23 0-31,-24 24 16,0 0 15,25-24-15,-25 24 93,-72 0 47,-1 24-140,25-24 0,0 0-1,24 24 1,-49-24-16,25 0 15,0 24 1,0-24-16,-25 25 16,25-25-1,0 0 1,0 0-16,-24 24 16,23-24-16,1 0 15,-24 24-15,24-24 16,-1 0 15,1 0 0,48 0 329,1 0-298,-25 24 391,0 24-437,0-23 0,0-1 15,0 0 0,-25 24-15,1-48 31,24 25-32,0-1 1,0 0-16,-24-24 31,24 24-31,24-24 250,49 0-250,-25 0 16,-24 0-16,49 0 15,-49 0-15,24 0 32,1 0-17,-25 0 1,0 0-1,0 0 48,-24-24 46,0 0 204,0 0-282,0-25-15,0 25-1,0 0 1,0 0-16,25-1 16,-1 1 15,0 0 219,-48 24-16,0 0-234,-25 0 16,1 24-16,24-24 15,-25 0-15,1 24 16,-25-24-16,1 0 16,23 25-16,25-25 15,0 0-15,0 0 16,0 0 0,-1 24 15,1-24 47,0 0-62,0 0-1,0 0 1,-1 0-1,1 24-15,0-24 16,0 0 0,24 24-16,-24-24 31,0 0-15,-1 0-16,25 24 15,-24-24-15,0 25 16,-24-25-16,23 0 15,1 24 1,0-24 0,0 24-1,0-24 17,-1 24-17,1-24 16,0 24-15,24 1 0,-24-25-1,0 24 1,-1-24 0,25 24 15,49-24 172,-1 0-203,25 0 16,-25 0-16,1-24 15,-1 24-15,49 0 0,-25-24 16,1 24-16,-1-25 15,-23 25-15,-25 0 16,0 0 0,-24 49 140,-24-25-125,0-24-15,0 24-1,-25 0 220,49 1-235,-24-1 31,24 0-31,-24-24 31,0 24-15,-1-24 0,1 0 140,24-24-141,24 0 1,1 0 15,23 24-31,-24-25 16,0 25-16,-24-24 16,25 24-16,-1 0 15,0-24 1,0 24-1,0-24 1,-24 0 15,25 24-15,-1 0 0,-48 0 109,-1 0-110,-23 0 1,24 24-16,-49 0 15,25-24-15,24 0 16,-25 24-16,25-24 16,-73 0-1,25 24-15,-1-24 16,1 0-16,-1 0 16,0 25-16,49-1 15,0-24-15,0 0 16,0 0 203,24-24-204,0-1-15,48 1 16,25-24-16,-49 48 15,24-24-15,1-1 16,-1 25-16,-24-24 16,49 0-16,-49 24 15,0-24 1,0 24 0,1 0-1,-25-24 1,24 24-1,24-25 1,-24 25 15,-24 25 110,0-1-125,-24 24-16,0-24 15,0 1-15,-49-1 16,1 0-16,-1 24 15,0-48-15,49 0 16,-48 25-16,47-1 16,1-24-1,24-24 423,24 24-423,1-25-15,23 25 16,25-48-16,-1 24 16,-48 0-16,1 24 15,-1 0-15,0 0 16,0-25 15,0 25-15,1 0 15,-1 0-15,0 0 15,-24-24-31,24 24 0,0 0 0,0 0 31,1 0-15,-1-24-16,0 24 125,0 0-94,0-24-31,1 24 16,-1 0-1,0 0-15,0 0 16,-24-24-16,24 24 31,1 0-15,-1 0-1,0 0 1,0 0 0,0 0 15,1 0-31,-1-25 16,0 1 15,0 24 109,0 0 32,-48 24-156,24 1-16,-24-25 0,24 24 31,-24-24-31,0 0 16,-1 24-1,-23 0 1,24-24-16,0 0 31,-25 24-31,25-24 16,0 25-16,-25-25 16,1 0-16,24 24 15,0-24-15,-25 24 16,25-24-16,0 0 0,-24 24 15,23-24-15,-23 24 16,24-24-16,-25 0 16,25 25-1,0-1 48,0-24-32,48 0 141,73-49-172,0 49 16,-1-24-16,49-24 15,1-1-15,-50 49 16,-23-24-16,-1 0 15,-23 24-15,-1-24 16,-24 24-16,25-24 16,-25 24-16,24 0 15,-48-25-15,25 25 16,23-24-16,-24 24 47,25-24 31,-25 24-47,0-24-15,0 24 15,-24-24-31,0 48 156,-48 48-140,-73-23-16,-24 23 16,24-47-16,-49 23 15,1 0-15,0 1 16,24-1-16,48-48 15,0 0-15,24 24 16,49-24-16,0 0 16,0 0-1,0 0 142,24-24-142,0-24 1,72-25-1,-48 25-15,49 24 16,-25-1 0,1 1-16,23 0 15,-47 0-15,23 0 16,-24 24-16,24-25 16,-23 1-1,-1 24 1,0 0-1,0-24 1,0 24 31,-24 48 125,-24-23-172,0 23 15,0-48-15,0 24 16,48-24 125,73 0-141,-25-24 15,1 24-15,-1-24 16,1 24-16,-49 0 16,0-24-1,-24 48 266,-24-24-281,0 24 16,24 0-16,-48-24 16,-1 24-1,25-24 1,0 0-16,0 0 31,-1 25-15,1-25 15,48-25 188,49-23-204,0 24-15,47-49 16,-47 49-16,-25 0 16,25 0-16,-49-1 15,0 25-15,-72 0 219,24 0-203,0 0-16,-1 0 15,1 0-15,0 0 32,24-24 155,24-24-187,49 24 16,-25-49-16,-24 73 15,1-24-15,-1 24 47,-48 0 78,-25 24-109,1 0-16,-1 1 15,-23-1-15,48 0 16,-25 0-16,25-24 16,0 24-16,-49-24 15,49 0-15,-24 24 16,24-24 109,48-48-109,0 48-16,0-24 15,0 0-15,-24 0 16,25 24-1,-1-25 17,0 25-17,0-24 17,-24 0 202,0 72 0,-48-23-234,-49-25 16,-48 24-16,24-24 16,0 24-16,0 0 31,0 0-31,48-24 15,25 24-15,72-48 188,97 0-188,-48-24 16,72-1-16,-24 1 15,-24 0-15,-49 48 16,0-25-16,-48 50 187,-24-25-171,0 0 0,0 24-1</inkml:trace>
        </inkml:traceGroup>
      </inkml:traceGroup>
    </inkml:traceGroup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81.70213" units="1/cm"/>
          <inkml:channelProperty channel="Y" name="resolution" value="81.81818" units="1/cm"/>
          <inkml:channelProperty channel="T" name="resolution" value="1" units="1/dev"/>
        </inkml:channelProperties>
      </inkml:inkSource>
      <inkml:timestamp xml:id="ts0" timeString="2020-11-03T09:24:38.214"/>
    </inkml:context>
    <inkml:brush xml:id="br0">
      <inkml:brushProperty name="width" value="0.1" units="cm"/>
      <inkml:brushProperty name="height" value="0.1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82315164-9DB2-42D1-B177-C36451B0DEA3}" emma:medium="tactile" emma:mode="ink">
          <msink:context xmlns:msink="http://schemas.microsoft.com/ink/2010/main" type="writingRegion" rotatedBoundingBox="15690,17250 6784,17195 6794,15559 15700,15613"/>
        </emma:interpretation>
      </emma:emma>
    </inkml:annotationXML>
    <inkml:traceGroup>
      <inkml:annotationXML>
        <emma:emma xmlns:emma="http://www.w3.org/2003/04/emma" version="1.0">
          <emma:interpretation id="{C32B5106-2265-41EA-B3FE-6BFF32AA35D8}" emma:medium="tactile" emma:mode="ink">
            <msink:context xmlns:msink="http://schemas.microsoft.com/ink/2010/main" type="paragraph" rotatedBoundingBox="15690,17250 6784,17195 6794,15559 15700,1561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0CE444C-9835-442E-8493-FE3A7EBDE79D}" emma:medium="tactile" emma:mode="ink">
              <msink:context xmlns:msink="http://schemas.microsoft.com/ink/2010/main" type="line" rotatedBoundingBox="15690,17250 6784,17195 6794,15559 15700,15613"/>
            </emma:interpretation>
          </emma:emma>
        </inkml:annotationXML>
        <inkml:traceGroup>
          <inkml:annotationXML>
            <emma:emma xmlns:emma="http://www.w3.org/2003/04/emma" version="1.0">
              <emma:interpretation id="{8EBF7213-55CF-4168-827C-334035B0B4E3}" emma:medium="tactile" emma:mode="ink">
                <msink:context xmlns:msink="http://schemas.microsoft.com/ink/2010/main" type="inkWord" rotatedBoundingBox="15690,17250 10152,17216 10162,15579 15700,15613"/>
              </emma:interpretation>
            </emma:emma>
          </inkml:annotationXML>
          <inkml:trace contextRef="#ctx0" brushRef="#br0">121 172 0,'-27'0'78,"0"27"-15,27-1-32,0 1-16,0 0 1,-27 0 0,27-1-1,-26 1 1,26 0-16,0 0 16,0-1-1,0 1 1,0 0-16,0-1 15,0 1-15,0 0 16,0 0 0,0-1 15,0 1-15,0 0-1,0 0 1,0-1-16,0 1 15,0 0 17,0 0-17,0-1 1,0 1 15,0 0-15,0 0-16,26-27 31,-26 26-31,0 1 31,0 0-15,27-27 0,-27 26-1,27 1 16,0-27 1,-27 27-17,26-27-15,-26 27 16,27-27 0,-27 26-16,27-26 15,-27 27 1,0 0-16,0 0 31,27-27 0,-27 26-15,26-26 0,-26 27-1,27-27 63,0 0-62,-27 27-16,0 0 16,26-27-16,-26 26 78,27-26 31,-27 27-93,0 0 31,0 0-32,0-1 1,27-26-1,0 0 32,-27 27-15,26-27-32,1 0 15,0 0 32,-27 27-16,27-27 16,-1 0-31,1 0 15,0 0 0,-27 26-15,27-26 0,-1 0-16,1 0 31,0 0-16,0 0 1,-1 0 0,1 0-1,0 0 17,-1 0-17,1 0 1,0 0-1,0 0-15,-1 0 16,1 0 0,0 0-1,26 0-15,1 0 16,-1 0-16,1 0 16,-27 0-16,53 0 15,-54 0 1,28 0-1,-27 0-15,-1 0 16,1 0 0,0 0-16,26 0 15,1 0 1,-27 0-16,-1 0 16,28 0-16,-1 27 15,-26-27-15,53 27 16,0-27-1,-26 0-15,-1 0 16,1 0-16,-1 0 16,-26 0-16,27 0 15,26 0-15,-54 0 16,28 0-16,-27 0 16,26 0-16,1 0 15,-1 0-15,27 0 16,-26 0-1,-27 0 1,26 0-16,-26 0 16,26 0-16,1 0 15,-1 27-15,-26-27 16,0 0-16,-1 0 16,28 0-16,-1 0 15,-26 0-15,27 0 16,-1 0-1,0 0-15,-26 0 16,0 0-16,26 0 16,1 0-16,-1 0 15,-26 0 1,27 0-16,-28 0 16,28 0-16,-27 0 15,-1 0 1,1 0-16,0 0 15,-1 0-15,1 0 16,0 0-16,0 0 16,-1 0-1,28 0 17,-27 0-17,-1 0-15,-26 26 16,27-26-1,0 0-15,0 0 16,-1 0 0,1 0-16,0 0 15,0 0 1,-1 0-16,1 0 16,0 0-1,-1 0-15,1 0 16,0 0-1,0 0 1,-1 0-16,1 0 16,0 0-1,0 0 1,-1 0 15,1 0-15,0 0-16,0 27 15,-1-27-15,1 0 16,0 0 15,0 0-15,-1 0 0,1 0-1,0 0 1,-1 0-16,1 0 31,27 0-15,-28 0-1,1 0 1,0 0 0,-27-27-16,27 27 15,-1 0-15,1 0 16,0 0-1,0 0-15,-1 0 16,1 0 0,0-26-1,0 26 1,-27-27-16,26 27 16,1 0-16,0 0 15,-27-27 32,26 0-31,-26 1-1,27-1-15,0 27 16,-27-27 0,0 1-1,27-1-15,-27 0 16,0 0-1,0 1-15,0-1 32,0 0-17,0 0 1,0 1-16,0-1 16,0 0-1,0 0-15,26 1 16,1-1-1,-27 0-15,0 0 16,0 1-16,0-1 16,0 0-16,0 1 15,0-1 1,0 0-16,0 0 16,0 1-1,0-1 1,0 0-16,0 0 31,0 1-15,0-1-1,0 0 1,0 0 0,0 1-1,0-1 1,0 0-1,-27 0 17,27 1-17,0-1 1,-26 27-16,-1-27 31,0 1-15,0 26-16,27-27 15,-26 27 1,26-27 0,-54 27-16,54-27 15,-26 27-15,-1 0 16,0 0-16,0 0 16,1 0-1,26-26-15,-27 26 16,0 0-16,0 0 15,1 0-15,-1-27 16,0 27 0,0 0-16,1 0 15,-28-27-15,27 27 16,-26 0-16,26 0 16,1 0-1,-1 0-15,0 0 16,0 0-16,1 0 15,-1-27 1,0 27-16,0 0 16,-26 0-1,26 0-15,0 0 32,1 0-32,-1 0 15,0 0-15,-26 0 16,26 0-16,0 0 15,-26 0 1,26-26-16,0 26 16,1 0-16,-1 0 15,0 0 1,0 0-16,-26 0 16,26 0-16,-26 0 15,26 0-15,0-27 16,0 27-1,-26 0 1,26 0 0,1 0-16,-1 0 15,0 0 1,-26 0 0,26 0-16,-27 0 15,28-27-15,-1 27 16,0 0-1,0 0-15,1 0 16,-1 0-16,0 0 16,0 0-16,1-27 15,-1 27 1,0 0-16,1 0 16,-1 0-16,0 0 15,0 0 1,1 0-16,-1 0 15,0 0 1,0 0 0,1 0-1,-1-26 1,0 26-16,-26 0 16,-1 0-16,27 0 15,1 0-15,-1 0 16,-26 0-16,26-27 15,0 27-15,-26 0 16,-1 0-16,27 0 16,-26 0-1,26 0-15,-26 0 16,26 0-16,-27 0 16,28 0-16,-1 0 15,0 0-15,-26-27 16,26 27-16,0 0 15,1 0-15,-1 0 16,0 0-16,0 0 16,-26 0-16,-1 0 15,1 0 1,26 0 0,-26 0-16,26 0 31,0 0-31,1 0 15,-28 0-15,27 0 16,1 0 0,-28 0-1,27 0-15,1 0 16,-1 0-16,0 0 16,0 0-1,1 0-15,-1 0 16,0 0-16,0 0 15,1 0-15,-1 0 32,0 0-32,1 0 15,-1 0 1,0 0-16,0-27 16,1 27-1,-1 0 1,0 0-1,0 0-15,1 0 47,-1 0-15,0 0-17,0 0 1,1 0-1,-1 0-15,0 0 16,0 0 0,1 0-1,-1 0-15,0 0 16,1 0-16,-1 0 16,0 0 15,0 0-16,1 0 1,-1 0-16,0 0 31,0 0 1,1 0 14,-1 0-30,0 0 0,0 0-1,1 0 1,-1 0 15,0 0 0,27 27-31,-27-27 16,1 0 0,-1 0-1,0 0 17,27 27-1,-26-27 0,-1 27-15,27-1 15,-27-26-31,0 0 16,1 27 15,-1-27-16,27 27 48,0 0 265,0-1-312,0 1-1,0 0 32</inkml:trace>
        </inkml:traceGroup>
        <inkml:traceGroup>
          <inkml:annotationXML>
            <emma:emma xmlns:emma="http://www.w3.org/2003/04/emma" version="1.0">
              <emma:interpretation id="{5DD214D3-5246-4574-BB50-6557C4259FE9}" emma:medium="tactile" emma:mode="ink">
                <msink:context xmlns:msink="http://schemas.microsoft.com/ink/2010/main" type="inkWord" rotatedBoundingBox="9143,17066 6785,17051 6793,15873 9150,15888"/>
              </emma:interpretation>
            </emma:emma>
          </inkml:annotationXML>
          <inkml:trace contextRef="#ctx0" brushRef="#br0" timeOffset="5687.7653">-1938 332 0,'-27'0'16,"0"0"-1,1-26 1,-1 26-16,0 0 16,0 0-16,1 0 31,-1 0-31,0 0 0,0 0 15,1 0-15,-1 0 16,0 0-16,1 0 16,-28 0-16,27 0 15,1 0-15,-1 0 16,-27 0 0,28 0-1,-28 0-15,27 0 16,1 0-16,-1 0 15,0 0-15,-26 0 16,26 0-16,-26 0 16,26 0-16,0 0 15,0 0 1,-26 0-16,-1 0 16,28 0-1,-1 0 1,0 0-1,0 0 1,1 0 0,-1 0-1,0 0 1,-26 0 0,53 26-16,0 1 31,-27-27-16,27 27 17,0 0-32,-27-27 15,27 26 1,-26 1 0,26 0 15,0-1 0,0 28-15,0-27-1,0-1 1,-27-26 0,27 27-16,0 0 15,0 0 1,0-1-1,0 1-15,0 0 16,0 0 15,0-1-15,0 1 0,0 0-1,0 0 1,0-1-1,0 1 17,0 0-32,0-1 15,0 1 1,0 0 0,27 0-1,-27-1 16,26-26-31,-26 27 16,0 0-16,27-27 31,-27 27-15,0-1 15,0 1-15,27 0-1,-1-27 1,1 27 0,0-1-1,0-26-15,-27 27 32,26 0-32,1-27 31,-27 27 0,27-27-31,0 0 16,26 0-1,-26 0 1,0 0-16,-27 26 16,26-26-1,1 0 1,0 0-1,0 0-15,-1 0 16,1 0 0,0 0-16,-1 0 31,1 0-15,0 0-1,0 0 95,-1 0-95,1 0 16,0 0-31,0 0 16,-1 0 0,1 0-16,0 0 15,0 0 1,-1 0 0,1 0-16,0 27 15,0-27-15,-1 0 16,1 0-1,0 0 1,-1 0-16,1 0 16,0 0-16,0 0 15,-1 0 1,1 0 0,0 0-1,0 0 1,-1 0-1,1 0 17,0 0-17,0 0 1,-1 0-16,1 0 16,0 0-1,0 0 1,-1 0-16,28 0 15,-28 0 17,1 0-32,0 0 15,0 0 32,-1 0-31,1 0-16,0 0 31,0 0-15,-1 0 15,1 0 0,0 0 0,0 0-31,-1 0 16,1 0 0,0 0 15,0 0-15,-1 0 15,1 0-16,0-27 1,-1 27 0,1 0-1,0 0 1,0 0 0,-1 0-1,1 0 1,-27-26-1,27 26 1,-27-27 47,0 0-32,0 0-16,27 27 1,-27-26 0,0-1-1,0 0 17,0 0-17,0 1 1,0-28-1,0 1 1,0 26 0,0 0-1,0 0-15,0 1 16,0-1-16,0 0 16,0 1-1,0-1 16,0 0-15,0 0 0,0 1-1,0-1 1,0 0-16,0 0 31,-27 1-31,27-1 16,0 0-1,0 0-15,0 1 16,-27 26 0,27-27-1,-27 27 1,27-27-16,-26 27 31,26-27-15,-27 27-1,27-26 1,-27-1 0,0 27-1,27-27 1,-26 27-16,-1 0 16,0 0-16,1 0 15,-1-26-15,0-1 16,-26 27-1,26 0-15,0 0 16,0-27 0,1 27 15,-1 0 0,0 0-15,0 0-1,1 0 17,-1 0-17,0 0 48,0 0-48,1 0 1,-1 0 15,0 0-15,1 0 0,-1 0 30,0 0-14,0 0 30,1 0-46,-1 0 15,0 0-15,0 0 77,1 0-30</inkml:trace>
        </inkml:traceGroup>
      </inkml:traceGroup>
    </inkml:traceGroup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81.70213" units="1/cm"/>
          <inkml:channelProperty channel="Y" name="resolution" value="81.81818" units="1/cm"/>
          <inkml:channelProperty channel="T" name="resolution" value="1" units="1/dev"/>
        </inkml:channelProperties>
      </inkml:inkSource>
      <inkml:timestamp xml:id="ts0" timeString="2020-11-03T09:24:51.355"/>
    </inkml:context>
    <inkml:brush xml:id="br0">
      <inkml:brushProperty name="width" value="0.1" units="cm"/>
      <inkml:brushProperty name="height" value="0.1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217037AF-F8EA-46F4-8F56-B64F3DCB390F}" emma:medium="tactile" emma:mode="ink">
          <msink:context xmlns:msink="http://schemas.microsoft.com/ink/2010/main" type="writingRegion" rotatedBoundingBox="25502,17174 23255,17159 23263,15846 25511,15861"/>
        </emma:interpretation>
      </emma:emma>
    </inkml:annotationXML>
    <inkml:traceGroup>
      <inkml:annotationXML>
        <emma:emma xmlns:emma="http://www.w3.org/2003/04/emma" version="1.0">
          <emma:interpretation id="{46388C49-50EC-4D6E-A38C-DF0558C381D0}" emma:medium="tactile" emma:mode="ink">
            <msink:context xmlns:msink="http://schemas.microsoft.com/ink/2010/main" type="paragraph" rotatedBoundingBox="25502,17174 23255,17159 23263,15846 25511,1586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428E691-6946-45B3-B9D3-C34FD75F6522}" emma:medium="tactile" emma:mode="ink">
              <msink:context xmlns:msink="http://schemas.microsoft.com/ink/2010/main" type="line" rotatedBoundingBox="25502,17174 23255,17159 23263,15846 25511,15861"/>
            </emma:interpretation>
          </emma:emma>
        </inkml:annotationXML>
        <inkml:traceGroup>
          <inkml:annotationXML>
            <emma:emma xmlns:emma="http://www.w3.org/2003/04/emma" version="1.0">
              <emma:interpretation id="{28AB5E6B-AEB3-473A-AC11-ADC5E581569D}" emma:medium="tactile" emma:mode="ink">
                <msink:context xmlns:msink="http://schemas.microsoft.com/ink/2010/main" type="inkWord" rotatedBoundingBox="25502,17174 23255,17159 23263,15846 25511,15861"/>
              </emma:interpretation>
            </emma:emma>
          </inkml:annotationXML>
          <inkml:trace contextRef="#ctx0" brushRef="#br0">784 62 0,'-27'0'15,"1"0"1,-1 0-16,0 0 16,0 0 15,1 0 0,-1 0-15,0 0 31,0 0-47,1 0 15,-1 0-15,0 0 32,0 0-17,1 0 1,-1 0-16,27 27 15,-27-27 1,27 27 15,-26-27 1,-1 27-1,0-27-16,0 0 1,1 26-16,-1-26 16,27 27-1,-27-27 17,0 27-17,1-27 1,26 26 31,-27-26-32,27 27 1,0 0 0,-27 0-16,0-27 31,27 26-31,0 1 15,0 0 1,0 0 15,-26-27-15,26 26 0,0 1-1,0 0 16,0 0 1,0-1-17,0 1 17,0 0-17,0 0-15,0-1 47,0 1-16,0 0-15,0-1 15,0 1-15,0 0-1,0 0 32,0-1-47,0 1 16,26 0 15,-26 0-15,0-1-1,27-26-15,0 0 32,-27 27-17,0 0-15,27 0 32,-27-1-1,26-26-31,-26 27 15,27-27 1,-27 27 0,27 0 15,0-1-31,-27 1 16,26-27-1,1 0 1,0 0-1,0 0-15,-27 27 16,26-27 0,-26 26-1,27-26-15,0 0 16,-1 0 0,1 0-1,0 0 1,0 0-1,26 0 1,-26 27 0,0-27-16,-1 0 15,1 0 1,0 0 0,0 0-1,-1 0-15,1 0 16,0 0-1,0 0 17,-27 27-32,26-27 15,28 0-15,-1 0 16,-26 0 0,0 0-16,-1 0 15,1 0 1,0 0-16,0 0 15,-1 0 1,1 0-16,0 0 16,0 0-1,-1 0 1,1 0 0,0 0-1,0 0 16,-1 0-15,1 0 0,0 0-1,-1 0 1,1 0 0,0 0-1,0 0 1,-1 0-16,1 0 15,0 0 1,0 0-16,-1 0 16,1 0-1,0 0 1,0 0 0,-1 0-1,1-27 1,0 27-1,0 0 1,-1 0 0,1 0 15,-27-27-15,27 27-16,-1 0 15,1 0 16,0-26-15,-27-1 0,27 0 15,-27 1-31,0-1 16,26 27-16,1 0 15,-27-27 1,0 0-16,27 27 15,-27-26-15,0-1 16,0 0 0,0 0 15,0 1-31,27 26 16,-27-27-16,26 0 31,1 0-16,-27 1-15,27-28 16,-27 27 0,0 1-1,0-1-15,27 0 16,-27 1 0,0-1 15,0 0-31,0 0 31,0 1-31,0-1 16,0 0-1,0 0 1,0 1 0,0-1-1,0 0 1,-27 0-1,0 27 1,27-26 0,0-1 31,0 0-32,-27 27-15,27-27 16,-26 1 15,-1 26-15,0-27-1,27 0 1,-27 27-16,1 0 16,-1 0-1,27-26 1,-27-1-1,0 27-15,1 0 32,-1 0-32,0 0 15,27-27 1,-26 27-16,-1-27 31,0 27-15,0 0-16,1-26 15,-1 26 1,0 0 0,0 0-1,1 0 1,-1 0 0,0 0-16,0 0 15,1 0 1,-1 0-1,0 0 1,0 0 0,1 0-16,-1 0 15,0 0 1,1 0 0,-1 0-16,0-27 15,0 27-15,1 0 16,-1 0 31,0 0-32,0 0 1,1 0 15,-1 0-15,0 0-1,0 0 17,1 0-32,-1 0 15,0 0 17,0 0-1,1 0-31,-1 0 31,0 0-15,1 0 15,-1 0 0,0 0 32</inkml:trace>
        </inkml:traceGroup>
      </inkml:traceGroup>
    </inkml:traceGroup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72.86527" units="1/cm"/>
          <inkml:channelProperty channel="Y" name="resolution" value="36.48649" units="1/cm"/>
          <inkml:channelProperty channel="T" name="resolution" value="1" units="1/dev"/>
        </inkml:channelProperties>
      </inkml:inkSource>
      <inkml:timestamp xml:id="ts0" timeString="2020-10-30T10:45:47.762"/>
    </inkml:context>
    <inkml:brush xml:id="br0">
      <inkml:brushProperty name="width" value="0.06667" units="cm"/>
      <inkml:brushProperty name="height" value="0.06667" units="cm"/>
      <inkml:brushProperty name="color" value="#E1EEE9"/>
      <inkml:brushProperty name="fitToCurve" value="1"/>
    </inkml:brush>
  </inkml:definitions>
  <inkml:traceGroup>
    <inkml:annotationXML>
      <emma:emma xmlns:emma="http://www.w3.org/2003/04/emma" version="1.0">
        <emma:interpretation id="{D8971249-890B-4D41-8A61-6E5B93E05597}" emma:medium="tactile" emma:mode="ink">
          <msink:context xmlns:msink="http://schemas.microsoft.com/ink/2010/main" type="writingRegion" rotatedBoundingBox="25980,9023 25995,9023 25995,9038 25980,9038"/>
        </emma:interpretation>
      </emma:emma>
    </inkml:annotationXML>
    <inkml:traceGroup>
      <inkml:annotationXML>
        <emma:emma xmlns:emma="http://www.w3.org/2003/04/emma" version="1.0">
          <emma:interpretation id="{EA7D9538-D97D-4166-A889-85018AB38522}" emma:medium="tactile" emma:mode="ink">
            <msink:context xmlns:msink="http://schemas.microsoft.com/ink/2010/main" type="paragraph" rotatedBoundingBox="25980,9023 25995,9023 25995,9038 25980,903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684A9D9-C90A-4C7D-B09A-49DA8D1A22F8}" emma:medium="tactile" emma:mode="ink">
              <msink:context xmlns:msink="http://schemas.microsoft.com/ink/2010/main" type="line" rotatedBoundingBox="25980,9023 25995,9023 25995,9038 25980,9038"/>
            </emma:interpretation>
          </emma:emma>
        </inkml:annotationXML>
        <inkml:traceGroup>
          <inkml:annotationXML>
            <emma:emma xmlns:emma="http://www.w3.org/2003/04/emma" version="1.0">
              <emma:interpretation id="{099F08A2-F7BC-4FA7-9EBC-07BBE3A7B7A1}" emma:medium="tactile" emma:mode="ink">
                <msink:context xmlns:msink="http://schemas.microsoft.com/ink/2010/main" type="inkWord" rotatedBoundingBox="25980,9023 25995,9023 25995,9038 25980,9038"/>
              </emma:interpretation>
              <emma:one-of disjunction-type="recognition" id="oneOf0">
                <emma:interpretation id="interp0" emma:lang="" emma:confidence="0">
                  <emma:literal>.</emma:literal>
                </emma:interpretation>
                <emma:interpretation id="interp1" emma:lang="" emma:confidence="0">
                  <emma:literal>-</emma:literal>
                </emma:interpretation>
                <emma:interpretation id="interp2" emma:lang="" emma:confidence="0">
                  <emma:literal>'</emma:literal>
                </emma:interpretation>
                <emma:interpretation id="interp3" emma:lang="" emma:confidence="0">
                  <emma:literal>_</emma:literal>
                </emma:interpretation>
                <emma:interpretation id="interp4" emma:lang="" emma:confidence="0">
                  <emma:literal>ı</emma:literal>
                </emma:interpretation>
              </emma:one-of>
            </emma:emma>
          </inkml:annotationXML>
          <inkml:trace contextRef="#ctx0" brushRef="#br0">0 0 0</inkml:trace>
        </inkml:traceGroup>
      </inkml:traceGroup>
    </inkml:traceGroup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72.86527" units="1/cm"/>
          <inkml:channelProperty channel="Y" name="resolution" value="36.48649" units="1/cm"/>
          <inkml:channelProperty channel="T" name="resolution" value="1" units="1/dev"/>
        </inkml:channelProperties>
      </inkml:inkSource>
      <inkml:timestamp xml:id="ts0" timeString="2020-10-30T10:45:48.653"/>
    </inkml:context>
    <inkml:brush xml:id="br0">
      <inkml:brushProperty name="width" value="0.06667" units="cm"/>
      <inkml:brushProperty name="height" value="0.06667" units="cm"/>
      <inkml:brushProperty name="color" value="#E1EEE9"/>
      <inkml:brushProperty name="fitToCurve" value="1"/>
    </inkml:brush>
  </inkml:definitions>
  <inkml:traceGroup>
    <inkml:annotationXML>
      <emma:emma xmlns:emma="http://www.w3.org/2003/04/emma" version="1.0">
        <emma:interpretation id="{4B795E8F-7A14-4073-A7B2-881F5E4109BA}" emma:medium="tactile" emma:mode="ink">
          <msink:context xmlns:msink="http://schemas.microsoft.com/ink/2010/main" type="writingRegion" rotatedBoundingBox="9265,3918 9280,3918 9280,3933 9265,3933"/>
        </emma:interpretation>
      </emma:emma>
    </inkml:annotationXML>
    <inkml:traceGroup>
      <inkml:annotationXML>
        <emma:emma xmlns:emma="http://www.w3.org/2003/04/emma" version="1.0">
          <emma:interpretation id="{B1EA13DA-0E13-447E-8334-EC353419BCCC}" emma:medium="tactile" emma:mode="ink">
            <msink:context xmlns:msink="http://schemas.microsoft.com/ink/2010/main" type="paragraph" rotatedBoundingBox="9265,3918 9280,3918 9280,3933 9265,393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E16B797-A66C-43B5-988A-CCBA380F529F}" emma:medium="tactile" emma:mode="ink">
              <msink:context xmlns:msink="http://schemas.microsoft.com/ink/2010/main" type="line" rotatedBoundingBox="9265,3918 9280,3918 9280,3933 9265,3933"/>
            </emma:interpretation>
          </emma:emma>
        </inkml:annotationXML>
        <inkml:traceGroup>
          <inkml:annotationXML>
            <emma:emma xmlns:emma="http://www.w3.org/2003/04/emma" version="1.0">
              <emma:interpretation id="{21E977B7-A2F8-4B8F-AE97-39F7FC700FC1}" emma:medium="tactile" emma:mode="ink">
                <msink:context xmlns:msink="http://schemas.microsoft.com/ink/2010/main" type="inkWord" rotatedBoundingBox="9265,3918 9280,3918 9280,3933 9265,3933"/>
              </emma:interpretation>
              <emma:one-of disjunction-type="recognition" id="oneOf0">
                <emma:interpretation id="interp0" emma:lang="" emma:confidence="0">
                  <emma:literal>.</emma:literal>
                </emma:interpretation>
                <emma:interpretation id="interp1" emma:lang="" emma:confidence="0">
                  <emma:literal>-</emma:literal>
                </emma:interpretation>
                <emma:interpretation id="interp2" emma:lang="" emma:confidence="0">
                  <emma:literal>'</emma:literal>
                </emma:interpretation>
                <emma:interpretation id="interp3" emma:lang="" emma:confidence="0">
                  <emma:literal>_</emma:literal>
                </emma:interpretation>
                <emma:interpretation id="interp4" emma:lang="" emma:confidence="0">
                  <emma:literal>ı</emma:literal>
                </emma:interpretation>
              </emma:one-of>
            </emma:emma>
          </inkml:annotationXML>
          <inkml:trace contextRef="#ctx0" brushRef="#br0">0 0 0</inkml:trace>
        </inkml:traceGroup>
      </inkml:traceGroup>
    </inkml:traceGroup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72.86527" units="1/cm"/>
          <inkml:channelProperty channel="Y" name="resolution" value="36.48649" units="1/cm"/>
          <inkml:channelProperty channel="T" name="resolution" value="1" units="1/dev"/>
        </inkml:channelProperties>
      </inkml:inkSource>
      <inkml:timestamp xml:id="ts0" timeString="2020-10-30T10:45:54.194"/>
    </inkml:context>
    <inkml:brush xml:id="br0">
      <inkml:brushProperty name="width" value="0.06667" units="cm"/>
      <inkml:brushProperty name="height" value="0.06667" units="cm"/>
      <inkml:brushProperty name="color" value="#E1EEE9"/>
      <inkml:brushProperty name="fitToCurve" value="1"/>
    </inkml:brush>
  </inkml:definitions>
  <inkml:traceGroup>
    <inkml:annotationXML>
      <emma:emma xmlns:emma="http://www.w3.org/2003/04/emma" version="1.0">
        <emma:interpretation id="{D47732F8-26CC-44D5-9C76-C4BADFEE063E}" emma:medium="tactile" emma:mode="ink">
          <msink:context xmlns:msink="http://schemas.microsoft.com/ink/2010/main" type="inkDrawing" rotatedBoundingBox="16111,604 16111,628 16096,628 16096,604" shapeName="Other"/>
        </emma:interpretation>
      </emma:emma>
    </inkml:annotationXML>
    <inkml:trace contextRef="#ctx0" brushRef="#br0">0 0 0,'0'24'63</inkml:trace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72.86527" units="1/cm"/>
          <inkml:channelProperty channel="Y" name="resolution" value="36.48649" units="1/cm"/>
          <inkml:channelProperty channel="T" name="resolution" value="1" units="1/dev"/>
        </inkml:channelProperties>
      </inkml:inkSource>
      <inkml:timestamp xml:id="ts0" timeString="2020-10-30T10:42:56.270"/>
    </inkml:context>
    <inkml:brush xml:id="br0">
      <inkml:brushProperty name="width" value="0.06667" units="cm"/>
      <inkml:brushProperty name="height" value="0.06667" units="cm"/>
      <inkml:brushProperty name="color" value="#E1EEE9"/>
      <inkml:brushProperty name="fitToCurve" value="1"/>
    </inkml:brush>
  </inkml:definitions>
  <inkml:trace contextRef="#ctx0" brushRef="#br0">145 1185 0,'0'-24'16,"24"24"31,0 0 78,0-25-109,0 25-16,1-24 15,-25 0-15,24 24 16,-24-24-1,24 24-15,0 0 16,0-24 0,1 0 31,-1-1-32,0 25 1,0-24-1,0 24-15,1-24 32,-1 0-17,0 24-15,0-24 0,0-1 32,1 25-32,-1 0 31,0-24-16,0 0 1,0 24 0,0-24 31,1 24-16,-1 0-31,0 0 31,0-24 0,0 24 32,1-25-48,-1 25 17,-24-24-32,24 24 15,0 0-15,0-24 32,1 24 14,23-24-30,-24 0 0,0 24 15,1 0-15,-1-25-16,24 1 31,-24 0 0,0 24 16,1-24-47,23 24 31,-48-24-15,24 24-16,0 0 15,1 0 1,-1-24 0,0-1-1,0 25 1,0 0 0,1-24-16,-1 0 15,0 24 1,0 0-1,0-24-15,1 24 16,-1 0 0,0 0-1,0 0 1,-24-24-16,24 24 31,0 0-15,1-25-1,-1 1 48,0 24 15,0 0-31,0-24-31,1 0 62,-1 24-16,24-24 16,-48-1-15,24 25-32,1 0-15,-1-24-1,0 24 17,0-24-17,49-24-15,-49 48 16,0-25-1,0 1 1,0 0 47,1 24-1,-25 24 157,0 0-219,0 1 15,-25-25 1,25 24-16,-48-24 16,48 24-16,-24 0 15,0-24-15,0 24 16,-1-24-16,1 25 16,0-25-1,24 24-15,-48-24 16,23 24-1,1-24 1,24 24 0,-24-24-1,0 24-15,0 1 16,-1-25 31,25 24-47,-48-24 15,24 0 1,0 24-16,-1-24 16,25 24-1,-24-24-15,0 0 16,0 24 0,0-24 15,0 0 0,-1 25-15,1-1-1,-24-24 1,48 24-16,-49-24 16,1 24-1,0 0-15,23-24 16,1 0-1,0 0 1,0 24-16,0-24 16,24 25-16,-25-25 15,1 0-15,-24 24 16,24 0 0,0-24-16,-1 0 15,-23 0-15,48 24 16,-48-24-16,23 0 15,1 0 1,0 24-16,0-24 16,0 0-1,-1 25 17,-23-1-17,24-24 32,0 24-31,-1-24-1,-23 24 1,24-24-16,24 24 16,-24-24-16,0 0 15,-1 25 1,1-25-16,0 0 47,24 24-47,-24-24 31,0 24-15,-1 0-1,1 0 16,0-24 1,0 25-32,0-25 47,24 24-16,0 0 109,0 0-108,-25 0-17,25-48 157,25 24-156,-1-48-1,0 24-15,-24-1 16,24 25-16,-24-24 16,49 24-16,-25-24 15,48 0-15,-47 24 16,47 0-16,-24-24 16,1-1-16,-1 25 15,-24 0-15,1 0 63,-25-24-32,-25 48 141,-23 25-172,0-25 15,-1-24-15,-23 48 16,-1-48-16,-24 49 16,49-49-16,-25 0 15,49 24-15,-24 0 16,48-48 218,0 0-218,48 0 218,-48-1-187,24 25-31,1 0-1,-1 0 1,24 0 15,-24 0-15,1 0 0,-1-24-16,0 24 15,0-24 48,-24 0 15,0 0-47,0-1-15,0 1-1,0 0 32,-24 24 94,0 0-126,0 0 1,-1 0-16,25 24 16,-24-24-1,0 24 1,0-24 0,24 25-1,-24-25-15,24 24 16,-25 0-1,1-24 1,0 24 0,0-24-1,0 24 17,-1-24-32,1 25 31,0-1 31,24 0 110,-24 0-172,0 0 16,0 25-1,-1-25 1,1 0 0,24 0 15,0 0 63,24-24-16,1 0-47,-1 0 0,0 0-15,24 0 0,-24 0-16,25 0 31,-25-24-31,24 24 15,25-24-15,-49 24 16,25-24-16,-25 24 16,0-24-16,24 24 15,-23-25 1,-1 1 46,0 0-46,-24 0 109,-24 24-109,0 0-1,-1 0 17,1 24-17,0-24 1,24 24-16,-24-24 15,0 0 204,24-24-203,0 0 31,-25 24 93,1 0-140,0 0 16,-24 0-16,23 0 16,1 0 155,48-24-155,1 0 31,-74 24 78,-48 0-109,25 24-16,-25 0 15,49-24 1,24 0-16,-1 24 0,50-48 203,-1 0-203,0 24 16,0 0-16,0-24 15,1 24-15,-1 0 16,24-25-16,-24 25 31,0 0-15,1 0 77,-25 25-77,0-1-16,0 24 16,-25-48-1,25 24-15,0 0 16,49-24 140,23 0-156,-23-24 16,-1 24-16,-24-24 15,1 0-15,-1 24 16,0-24-16,24 0 16,-23 24 15,-25-25-31,48 25 16,-48-24-1,24 24-15,0 0 16,0-24-16,1 0 15,47 0 1,-23 24 0,23-25-16,-23 1 15,-1 0 1,0 0 0,-23 24 15,-1-24-31,0 24 15,24 0-15,-24-25 16,-24 1 15,25 24 79,-1-24-95,0 0 32,0 0-16,-24-1-15,24 1 0,1 24-1,-25-24 1,24 0-16,0 24 16,0-24-1,0 0 1,-48 24 203,0 0-204,0 24 1,-25 0-1,49 0 1,-24-24-16,-24 24 31,24-24-31,24 24 16,-49 1 0,25-1-1,0-24 1,0 0-1,24 24 1,0-48 156,24 0-172,0-1 16,-24 1-16,24 24 31,-24-24 0,24 24-15,1-24-1,-1 0-15,0 0 47,0 24-31,0-25-1,1 1 1,-1 24 0,-24-24 15,24 24 0,0-24-15,25 0-1,-25-1 1,0 25 15,0-24-15,25 0 15,-25 24-15,0-24 15,0 24-15,-24-24 15,24 24 0,0-25-15,1 25 15,-25-24 0,24 24-15,0 0 0,0-24 30,-24 0 17,24 24-16,1 0-16,-1-24-15,0 24 15,0-25 0,0 25-15,1-24-1,-1 24 17,-24-24-32,24 24 31,0-24 0,0 24-15,1 0 15,-1-24 0,24 0 1,-24 24 46,-24 24 62,0 0-140,-24-24 16,0 48-16,0-48 0,0 49 16,-1-25-16,1 0 15,0-24-15,0 24 16,0 0-16,-25 1 15,49-1-15,-48-24 16,48 24 0,-24-24 15,-1 24 0,50-24 172,-25-24-187,24 24-16,0-24 16,-24 0-1,24-1 1,0 1 31,-24 0-32,25 24-15,-1 0 16,-24-24 0,24 24-16,0-24 140,-48 24-15,-24 0-109,23 0-16,-23 0 15,0 0 1,23 0-16,25 24 16,-24-24-1,0 24-15,0-24 63,24 24-16,-49-24-16,49 24-15,-24-24-1,24 25 1,-24-1-1,-24 0 17,24 0 15,-1 0-16,1-24-16,0 0 1,24 25 0,-24-25-1,0 24 1,-1-24 0,25 24-1,-48 0 1,24 0 15,0 1 0,-1-1-15,1 0-16,0 0 31,0 0 16,0 0 0,-1 1-16,-23-25 0,24 0 1,0 24-1,0-24 31,-1 0-30,50 0 140,-1 0-157,0-24 1,0 24-16,-24-25 15,48 1-15,-48 0 16,25 0-16,-1 0 16,0 24-1,0-24 1,-24-1 0,24 25 15,-24-24 188,-24 24-141,-24 0-63,24 0 1,-1 0 0,1 24-1,0-24-15,0 25 16,0-25-1,0 0 1,24 24 0,-25-24-16,25 24 15,-24-24-15,0 0 16,24 24-16,-24-24 16,0 0-1,-1 0 1,50 0 156,-1 0-157,0 0 17,0 0-1,0 0-16,1 0-15,-25-24 32,24 24-17,0 0 1,-48 24 203,0 0-204,-25 25 1,25-25 0,0 24-16,-25-24 15,25 25-15,-24-25 16,-1 24-16,25-23 31,0-1-31,-49 0 16,49 24-16,-48-23 15,23 23-15,25-24 16,-24 0-16,24-24 16,-1 24-16,1 1 15,48-25 110,1 0-109,-1 0-16,24 0 15,1 0-15,-25 0 16,24 0-16,25 0 16,-49 0-16,73 0 15,-25-25-15,-23 25 16,-1-24-16,-24 24 16,-72 49 187,24-49-188</inkml:trace>
  <inkml:trace contextRef="#ctx0" brushRef="#br0" timeOffset="21557.2227">1064 1112 0,'-24'0'218,"24"24"-218,-24-24 16,-1 25-16,-23-1 16,0 0-16,-25 0 15,25-24-15,-49 49 16,24-49 15,49 24-31,24-48 219,24-1-204,1-23-15,-1 24 16,24 0-16,-48-1 16,48 1-16,-23 24 31,-1 0-31,-24-24 16,24 24-1,-48 24 157,0-24-156,24 24-16,-25-24 15,1 25 1,0-25 0,48-25 202,0 25-218,-24-24 16,25 24-16,-1 0 16,-48 0 109,-25 24-110,1 1 1,0-1-16,-1 0 15,1 0-15,-1 0 16,1-24-16,24 0 16,0 0-16,24-24 218,48 24-218,-24-24 16,25 0-16,47 0 16,-47 24-16,-1 0 15,-24 0 1,-24 48 109,-48-24-109,24 25-16,-49-1 15,73-24-15,-24 0 16,24 1 140,48-25-156,-23 0 31,-1-25-31,0 25 32,0 0 93,-24 25-125,-24-25 15,24 24 95,0-73-64,0 25-30,0 0 109,-24 24-94,24-24 157,24 24-188,-24-24 15,-24 24 126,0 0-125,-1 0-1,-23 0 313,24 0-328,0 0 16,-1 0 0,122-49 124,-48 49-124,-74 0 125,1 49-141,-24-25 15,24-24-15,-1 24 16,-23-24 515,48 24-515,-48 0-16,23-24 15,1 25-15,0-1 16,0-24 156,24-24-157,24-1 1,0 1-16,-24 0 16,24 0-16,1 0 15,-1-1 1,0 1 0,0 24 93,-24 49-109,0-1 16,-24 0-16,24 1 15,0-25-15,0 0 110,24-24-95,73 0-15,24-24 16,24 0-16,73 0 15,-25-1-15,-72 1 16,0 0-16,-97 0 16,1 24-16,-74 0 109,49 24-78,24-48 79,-24 0-95,25 24 1,-25 24 109,0 0-109,0 0 62,48-24-63,0-48 1,25 24-16,-73-1 16,-24 25 93,0 0-93,-1 0-16,1 0 15,0 0 48,0 0-16,0 0-1,-1 0-30,1-24 31,24-24-31,0 24-1,0-1-15,0 1 16,0 0 15,0 0 32,0 0-48,0 0 1,0-1-1,0 1 1,0 0 0,0 0-1,0 0 1,24 24 234,25-25-250,-25 1 16,0 24-1,25-24 188,-25 0-187,0 24 0,0 0 280,0 0-264,0-24-17,1 24 17,-25-25-1,24 25-31,-24-24 15,24 24-15,0 0 16,0-24 15,1 24 1,-1-24-17,0 24 1,0-24 281,0 24-235,-24-25-46,25 25 31,-1-24 15,0 0-15,24 0 16,-48 0-48,25 24 1,-25-24-1,24 24 1,24-25 0,-48 1 15,24 24-15,0-24 30,1 24-14,-25-24-17,24 24 1,0 0 15,-24-24-15,24 24-1,0-25 1,1 25-16,-1-24 31,-48 24 126,-1 0-157,1 24 15,0 1 1,0-25-16,0 24 31,-1-24-15,1 0 15,0 0-15,0 0 15,0 0-16,0 24-15,-1 0 16,1-24 0,-24 0-1,-1 0-15,25 0 16,0 0 0,24 24-16,-24-24 31,48 0 156,24-24-171,1 0-16,-25 0 16,24 24-16,-48-24 15,49-1-15,-25 25 16,0 0-1,0 0 32,-48 0 110,0 0-157,-49 25 15,25-1 1,24-24-1,24 24-15,-49-24 16,25 0-16,-24 0 16,24 24-1,-1-24-15,1 24 16,0-24-16,0 0 16,0 0-1,72 0 204,0 0-219,-23-24 31,23 0-31,-24 24 16,0 0 15,25-24-15,-25 24 93,-72 0 47,-1 24-140,25-24 0,0 0-1,24 24 1,-49-24-16,25 0 15,0 24 1,0-24-16,-25 25 16,25-25-1,0 0 1,0 0-16,-24 24 16,23-24-16,1 0 15,-24 24-15,24-24 16,-1 0 15,1 0 0,48 0 329,1 0-298,-25 24 391,0 24-437,0-23 0,0-1 15,0 0 0,-25 24-15,1-48 31,24 25-32,0-1 1,0 0-16,-24-24 31,24 24-31,24-24 250,49 0-250,-25 0 16,-24 0-16,49 0 15,-49 0-15,24 0 32,1 0-17,-25 0 1,0 0-1,0 0 48,-24-24 46,0 0 204,0 0-282,0-25-15,0 25-1,0 0 1,0 0-16,25-1 16,-1 1 15,0 0 219,-48 24-16,0 0-234,-25 0 16,1 24-16,24-24 15,-25 0-15,1 24 16,-25-24-16,1 0 16,23 25-16,25-25 15,0 0-15,0 0 16,0 0 0,-1 24 15,1-24 47,0 0-62,0 0-1,0 0 1,-1 0-1,1 24-15,0-24 16,0 0 0,24 24-16,-24-24 31,0 0-15,-1 0-16,25 24 15,-24-24-15,0 25 16,-24-25-16,23 0 15,1 24 1,0-24 0,0 24-1,0-24 17,-1 24-17,1-24 16,0 24-15,24 1 0,-24-25-1,0 24 1,-1-24 0,25 24 15,49-24 172,-1 0-203,25 0 16,-25 0-16,1-24 15,-1 24-15,49 0 0,-25-24 16,1 24-16,-1-25 15,-23 25-15,-25 0 16,0 0 0,-24 49 140,-24-25-125,0-24-15,0 24-1,-25 0 220,49 1-235,-24-1 31,24 0-31,-24-24 31,0 24-15,-1-24 0,1 0 140,24-24-141,24 0 1,1 0 15,23 24-31,-24-25 16,0 25-16,-24-24 16,25 24-16,-1 0 15,0-24 1,0 24-1,0-24 1,-24 0 15,25 24-15,-1 0 0,-48 0 109,-1 0-110,-23 0 1,24 24-16,-49 0 15,25-24-15,24 0 16,-25 24-16,25-24 16,-73 0-1,25 24-15,-1-24 16,1 0-16,-1 0 16,0 25-16,49-1 15,0-24-15,0 0 16,0 0 203,24-24-204,0-1-15,48 1 16,25-24-16,-49 48 15,24-24-15,1-1 16,-1 25-16,-24-24 16,49 0-16,-49 24 15,0-24 1,0 24 0,1 0-1,-25-24 1,24 24-1,24-25 1,-24 25 15,-24 25 110,0-1-125,-24 24-16,0-24 15,0 1-15,-49-1 16,1 0-16,-1 24 15,0-48-15,49 0 16,-48 25-16,47-1 16,1-24-1,24-24 423,24 24-423,1-25-15,23 25 16,25-48-16,-1 24 16,-48 0-16,1 24 15,-1 0-15,0 0 16,0-25 15,0 25-15,1 0 15,-1 0-15,0 0 15,-24-24-31,24 24 0,0 0 0,0 0 31,1 0-15,-1-24-16,0 24 125,0 0-94,0-24-31,1 24 16,-1 0-1,0 0-15,0 0 16,-24-24-16,24 24 31,1 0-15,-1 0-1,0 0 1,0 0 0,0 0 15,1 0-31,-1-25 16,0 1 15,0 24 109,0 0 32,-48 24-156,24 1-16,-24-25 0,24 24 31,-24-24-31,0 0 16,-1 24-1,-23 0 1,24-24-16,0 0 31,-25 24-31,25-24 16,0 25-16,-25-25 16,1 0-16,24 24 15,0-24-15,-25 24 16,25-24-16,0 0 0,-24 24 15,23-24-15,-23 24 16,24-24-16,-25 0 16,25 25-1,0-1 48,0-24-32,48 0 141,73-49-172,0 49 16,-1-24-16,49-24 15,1-1-15,-50 49 16,-23-24-16,-1 0 15,-23 24-15,-1-24 16,-24 24-16,25-24 16,-25 24-16,24 0 15,-48-25-15,25 25 16,23-24-16,-24 24 47,25-24 31,-25 24-47,0-24-15,0 24 15,-24-24-31,0 48 156,-48 48-140,-73-23-16,-24 23 16,24-47-16,-49 23 15,1 0-15,0 1 16,24-1-16,48-48 15,0 0-15,24 24 16,49-24-16,0 0 16,0 0-1,0 0 142,24-24-142,0-24 1,72-25-1,-48 25-15,49 24 16,-25-1 0,1 1-16,23 0 15,-47 0-15,23 0 16,-24 24-16,24-25 16,-23 1-1,-1 24 1,0 0-1,0-24 1,0 24 31,-24 48 125,-24-23-172,0 23 15,0-48-15,0 24 16,48-24 125,73 0-141,-25-24 15,1 24-15,-1-24 16,1 24-16,-49 0 16,0-24-1,-24 48 266,-24-24-281,0 24 16,24 0-16,-48-24 16,-1 24-1,25-24 1,0 0-16,0 0 31,-1 25-15,1-25 15,48-25 188,49-23-204,0 24-15,47-49 16,-47 49-16,-25 0 16,25 0-16,-49-1 15,0 25-15,-72 0 219,24 0-203,0 0-16,-1 0 15,1 0-15,0 0 32,24-24 155,24-24-187,49 24 16,-25-49-16,-24 73 15,1-24-15,-1 24 47,-48 0 78,-25 24-109,1 0-16,-1 1 15,-23-1-15,48 0 16,-25 0-16,25-24 16,0 24-16,-49-24 15,49 0-15,-24 24 16,24-24 109,48-48-109,0 48-16,0-24 15,0 0-15,-24 0 16,25 24-1,-1-25 17,0 25-17,0-24 17,-24 0 202,0 72 0,-48-23-234,-49-25 16,-48 24-16,24-24 16,0 24-16,0 0 31,0 0-31,48-24 15,25 24-15,72-48 188,97 0-188,-48-24 16,72-1-16,-24 1 15,-24 0-15,-49 48 16,0-25-16,-48 50 187,-24-25-171,0 0 0,0 24-1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72.86527" units="1/cm"/>
          <inkml:channelProperty channel="Y" name="resolution" value="36.48649" units="1/cm"/>
          <inkml:channelProperty channel="T" name="resolution" value="1" units="1/dev"/>
        </inkml:channelProperties>
      </inkml:inkSource>
      <inkml:timestamp xml:id="ts0" timeString="2020-10-30T10:45:47.762"/>
    </inkml:context>
    <inkml:brush xml:id="br0">
      <inkml:brushProperty name="width" value="0.06667" units="cm"/>
      <inkml:brushProperty name="height" value="0.06667" units="cm"/>
      <inkml:brushProperty name="color" value="#E1EEE9"/>
      <inkml:brushProperty name="fitToCurve" value="1"/>
    </inkml:brush>
  </inkml:definitions>
  <inkml:trace contextRef="#ctx0" brushRef="#br0">0 0 0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72.86527" units="1/cm"/>
          <inkml:channelProperty channel="Y" name="resolution" value="36.48649" units="1/cm"/>
          <inkml:channelProperty channel="T" name="resolution" value="1" units="1/dev"/>
        </inkml:channelProperties>
      </inkml:inkSource>
      <inkml:timestamp xml:id="ts0" timeString="2020-10-30T10:45:48.653"/>
    </inkml:context>
    <inkml:brush xml:id="br0">
      <inkml:brushProperty name="width" value="0.06667" units="cm"/>
      <inkml:brushProperty name="height" value="0.06667" units="cm"/>
      <inkml:brushProperty name="color" value="#E1EEE9"/>
      <inkml:brushProperty name="fitToCurve" value="1"/>
    </inkml:brush>
  </inkml:definitions>
  <inkml:trace contextRef="#ctx0" brushRef="#br0">0 0 0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72.86527" units="1/cm"/>
          <inkml:channelProperty channel="Y" name="resolution" value="36.48649" units="1/cm"/>
          <inkml:channelProperty channel="T" name="resolution" value="1" units="1/dev"/>
        </inkml:channelProperties>
      </inkml:inkSource>
      <inkml:timestamp xml:id="ts0" timeString="2020-10-30T10:45:54.194"/>
    </inkml:context>
    <inkml:brush xml:id="br0">
      <inkml:brushProperty name="width" value="0.06667" units="cm"/>
      <inkml:brushProperty name="height" value="0.06667" units="cm"/>
      <inkml:brushProperty name="color" value="#E1EEE9"/>
      <inkml:brushProperty name="fitToCurve" value="1"/>
    </inkml:brush>
  </inkml:definitions>
  <inkml:trace contextRef="#ctx0" brushRef="#br0">0 0 0,'0'24'63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81.70213" units="1/cm"/>
          <inkml:channelProperty channel="Y" name="resolution" value="81.81818" units="1/cm"/>
          <inkml:channelProperty channel="T" name="resolution" value="1" units="1/dev"/>
        </inkml:channelProperties>
      </inkml:inkSource>
      <inkml:timestamp xml:id="ts0" timeString="2020-11-03T09:23:58.449"/>
    </inkml:context>
    <inkml:brush xml:id="br0">
      <inkml:brushProperty name="width" value="0.1" units="cm"/>
      <inkml:brushProperty name="height" value="0.1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7E8333FD-B572-4B78-8151-8FBC28E4A6B6}" emma:medium="tactile" emma:mode="ink">
          <msink:context xmlns:msink="http://schemas.microsoft.com/ink/2010/main" type="writingRegion" rotatedBoundingBox="23734,15913 22139,15691 22243,14945 23838,15166"/>
        </emma:interpretation>
      </emma:emma>
    </inkml:annotationXML>
    <inkml:traceGroup>
      <inkml:annotationXML>
        <emma:emma xmlns:emma="http://www.w3.org/2003/04/emma" version="1.0">
          <emma:interpretation id="{2FCF522B-D080-4C36-A3DB-161BD914DA17}" emma:medium="tactile" emma:mode="ink">
            <msink:context xmlns:msink="http://schemas.microsoft.com/ink/2010/main" type="paragraph" rotatedBoundingBox="23734,15913 22139,15691 22243,14945 23838,1516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FCB786C-A224-4FA7-99EC-2E20C7CE1925}" emma:medium="tactile" emma:mode="ink">
              <msink:context xmlns:msink="http://schemas.microsoft.com/ink/2010/main" type="line" rotatedBoundingBox="23734,15913 22139,15691 22243,14945 23838,15166"/>
            </emma:interpretation>
          </emma:emma>
        </inkml:annotationXML>
        <inkml:traceGroup>
          <inkml:annotationXML>
            <emma:emma xmlns:emma="http://www.w3.org/2003/04/emma" version="1.0">
              <emma:interpretation id="{EF4D0B19-7CBC-4CE0-B432-8BDC0A6E5473}" emma:medium="tactile" emma:mode="ink">
                <msink:context xmlns:msink="http://schemas.microsoft.com/ink/2010/main" type="inkWord" rotatedBoundingBox="23734,15913 22139,15691 22243,14945 23838,15166"/>
              </emma:interpretation>
            </emma:emma>
          </inkml:annotationXML>
          <inkml:trace contextRef="#ctx0" brushRef="#br0">0 345 0,'0'27'172,"0"0"-157,0 0 1,27-1 0,0-26-1,-27 27 1,0 0-1,0-1 32,26-26-47,-26 27 16,27-27 0,-27 27-1,27 0 1,0-27 62,-1 26-31,1-26 140,-27 27-171,27-27 31,0 0 0,-1 0-32,1 0 32,0 0 16,0 0-16,-1 0 15,1 0-31,0 0 1,-1 0-1,1 0 31,0 0-46,-27 27 0,27-27 46,-1 0-31,1 0-15,0 0 15,0 0-15,-1 0 15,1 0 16,0 0 47,-27 27-63,27-27-31,-1 0 31,1 0-15,0 0 203,0 0-173,-1 0-14,1 0-17,0 0 17,-27 26-17,26-26 1,1 0 31,0 0-16,-27 27-15,27-27-16,-1 0 46,1 0-30,-27 27 31,27-27-31,0 0 30,-1 0-14,1 0-1,0 0 0,0 0-15,-1 0 15,1 0 16,0 0-31,0 0 15,-1 0 0,1 0 0,0 0 1,-1 0 46,1 0-16,0 0-31,-27-27-15,0 0 31,0 1 0,0-1-32,0 0 48,0 0-32,27 1-15,-27-1 15,0 0 0,0 0 1,0 1 14,0-1-30,0 0 15,0 1 1,26 26-17,-26-27 1,0 0 15,0 0 78,-26 27-77,-1 0-1,27-26 0,-27 26 32,27-27 15,-27 27-63,27-27 173,-26 27-126,-1-27-30,27 1 15,-27 26-1,1 0 33,26-27-33,-27 27 126,0 0-125,27-27 0,-27 27-47,1 0 16,26-27-1,-27 27 1,0 0 0,27-26-1,-27 26 16,27-27 1,-26 27-17,-1 0 17,0 0-17,27-27 1,-27 27-16,1 0 15,-1 0 1,0 0 0,27-27-1,-27 27 1,1 0 0,-1 0 124,0 0-109,1 0 16,-1 0-31,0 0 46,0 0-46,1 0 0,-1 0-1,0 0 1,0 0 31,1 0-16,-1 0-31,0 0 16,0 0-1,1 0 1,-1 0 31,0 0-32,0 0 1,1 0 0,-1 0-1,0 0 32,1 0 0,-1 0-16,0 0-15,0 0 0,27 27 15,-26-27-16,26 27 17,0 0 15,-27-27-47,0 0 46,0 0-30,27 26 0,-26-26-1,-1 0 17,27 27-1,-27-27-16,0 0 17,27 27 46,-26-27-63,-1 0 17,27 27 15,0-1 15,0 1-46,-27-27 15,27 27 0,0 0 16,0-1 94</inkml:trace>
        </inkml:traceGroup>
      </inkml:traceGroup>
    </inkml:traceGroup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DC8550-E5A3-476C-946F-2E65C5B94227}" type="datetimeFigureOut">
              <a:rPr lang="tr-TR" smtClean="0"/>
              <a:t>03-11-2020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EF4367-6F01-472E-9C1A-89D66036580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31653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E12FB-4054-49FC-8A06-BA4A6B81F68A}" type="datetime1">
              <a:rPr lang="tr-TR" smtClean="0"/>
              <a:t>03-11-2020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7A17C6E8-D461-4673-A4AF-5C1C329C98C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08582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29DDF-8EA0-4A7A-9BE1-E8657E2403FB}" type="datetime1">
              <a:rPr lang="tr-TR" smtClean="0"/>
              <a:t>03-11-2020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A17C6E8-D461-4673-A4AF-5C1C329C98C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9926308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29DDF-8EA0-4A7A-9BE1-E8657E2403FB}" type="datetime1">
              <a:rPr lang="tr-TR" smtClean="0"/>
              <a:t>03-11-2020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A17C6E8-D461-4673-A4AF-5C1C329C98C6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82828022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29DDF-8EA0-4A7A-9BE1-E8657E2403FB}" type="datetime1">
              <a:rPr lang="tr-TR" smtClean="0"/>
              <a:t>03-11-2020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A17C6E8-D461-4673-A4AF-5C1C329C98C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43414616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29DDF-8EA0-4A7A-9BE1-E8657E2403FB}" type="datetime1">
              <a:rPr lang="tr-TR" smtClean="0"/>
              <a:t>03-11-2020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A17C6E8-D461-4673-A4AF-5C1C329C98C6}" type="slidenum">
              <a:rPr lang="tr-TR" smtClean="0"/>
              <a:t>‹#›</a:t>
            </a:fld>
            <a:endParaRPr lang="tr-T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65764880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29DDF-8EA0-4A7A-9BE1-E8657E2403FB}" type="datetime1">
              <a:rPr lang="tr-TR" smtClean="0"/>
              <a:t>03-11-2020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A17C6E8-D461-4673-A4AF-5C1C329C98C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53470923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B129C-33B0-4BF6-9727-B49ADCAF7B7D}" type="datetime1">
              <a:rPr lang="tr-TR" smtClean="0"/>
              <a:t>03-11-2020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7C6E8-D461-4673-A4AF-5C1C329C98C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808957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6837C-0B8A-4BCD-954D-361DB5753101}" type="datetime1">
              <a:rPr lang="tr-TR" smtClean="0"/>
              <a:t>03-11-2020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7C6E8-D461-4673-A4AF-5C1C329C98C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76819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7832C-4B13-4D57-93FB-E8940E92032C}" type="datetime1">
              <a:rPr lang="tr-TR" smtClean="0"/>
              <a:t>03-11-2020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7C6E8-D461-4673-A4AF-5C1C329C98C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64931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B7D4B-B96F-4897-AE34-41FACC90770E}" type="datetime1">
              <a:rPr lang="tr-TR" smtClean="0"/>
              <a:t>03-11-2020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A17C6E8-D461-4673-A4AF-5C1C329C98C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22598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5F736-ED32-4F37-81AE-06AFAE0A9316}" type="datetime1">
              <a:rPr lang="tr-TR" smtClean="0"/>
              <a:t>03-11-2020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A17C6E8-D461-4673-A4AF-5C1C329C98C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02935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C0C45-FB04-46B7-BE0A-AA4FDF9659B5}" type="datetime1">
              <a:rPr lang="tr-TR" smtClean="0"/>
              <a:t>03-11-2020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A17C6E8-D461-4673-A4AF-5C1C329C98C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07111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E61F3-151A-40A8-AE31-DFCEEF97520E}" type="datetime1">
              <a:rPr lang="tr-TR" smtClean="0"/>
              <a:t>03-11-2020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7C6E8-D461-4673-A4AF-5C1C329C98C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80161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EDDF8-9356-41FF-B5D3-FC325B357985}" type="datetime1">
              <a:rPr lang="tr-TR" smtClean="0"/>
              <a:t>03-11-2020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7C6E8-D461-4673-A4AF-5C1C329C98C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03032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72793-97B1-4AE1-81B5-3865A6988A1D}" type="datetime1">
              <a:rPr lang="tr-TR" smtClean="0"/>
              <a:t>03-11-2020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7C6E8-D461-4673-A4AF-5C1C329C98C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98436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F8BEE-0239-4ADC-B70F-B206CB0256C9}" type="datetime1">
              <a:rPr lang="tr-TR" smtClean="0"/>
              <a:t>03-11-2020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A17C6E8-D461-4673-A4AF-5C1C329C98C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04979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529DDF-8EA0-4A7A-9BE1-E8657E2403FB}" type="datetime1">
              <a:rPr lang="tr-TR" smtClean="0"/>
              <a:t>03-11-2020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A17C6E8-D461-4673-A4AF-5C1C329C98C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96350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image" Target="../media/image11.emf"/><Relationship Id="rId7" Type="http://schemas.openxmlformats.org/officeDocument/2006/relationships/image" Target="../media/image1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11" Type="http://schemas.openxmlformats.org/officeDocument/2006/relationships/image" Target="../media/image15.emf"/><Relationship Id="rId5" Type="http://schemas.openxmlformats.org/officeDocument/2006/relationships/image" Target="../media/image12.emf"/><Relationship Id="rId10" Type="http://schemas.openxmlformats.org/officeDocument/2006/relationships/customXml" Target="../ink/ink4.xml"/><Relationship Id="rId4" Type="http://schemas.openxmlformats.org/officeDocument/2006/relationships/customXml" Target="../ink/ink1.xml"/><Relationship Id="rId9" Type="http://schemas.openxmlformats.org/officeDocument/2006/relationships/image" Target="../media/image14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customXml" Target="../ink/ink5.xml"/><Relationship Id="rId7" Type="http://schemas.openxmlformats.org/officeDocument/2006/relationships/customXml" Target="../ink/ink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11" Type="http://schemas.openxmlformats.org/officeDocument/2006/relationships/image" Target="../media/image12.jpg"/><Relationship Id="rId5" Type="http://schemas.openxmlformats.org/officeDocument/2006/relationships/customXml" Target="../ink/ink6.xml"/><Relationship Id="rId10" Type="http://schemas.openxmlformats.org/officeDocument/2006/relationships/image" Target="../media/image15.emf"/><Relationship Id="rId4" Type="http://schemas.openxmlformats.org/officeDocument/2006/relationships/image" Target="../media/image12.emf"/><Relationship Id="rId9" Type="http://schemas.openxmlformats.org/officeDocument/2006/relationships/customXml" Target="../ink/ink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image" Target="../media/image21.jpg"/><Relationship Id="rId7" Type="http://schemas.openxmlformats.org/officeDocument/2006/relationships/image" Target="../media/image2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emf"/><Relationship Id="rId4" Type="http://schemas.openxmlformats.org/officeDocument/2006/relationships/customXml" Target="../ink/ink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7" Type="http://schemas.openxmlformats.org/officeDocument/2006/relationships/image" Target="../media/image3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1.xml"/><Relationship Id="rId5" Type="http://schemas.openxmlformats.org/officeDocument/2006/relationships/image" Target="../media/image31.emf"/><Relationship Id="rId4" Type="http://schemas.openxmlformats.org/officeDocument/2006/relationships/customXml" Target="../ink/ink10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emf"/><Relationship Id="rId4" Type="http://schemas.openxmlformats.org/officeDocument/2006/relationships/image" Target="../media/image35.emf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854688" y="257535"/>
            <a:ext cx="9206753" cy="890357"/>
          </a:xfrm>
        </p:spPr>
        <p:txBody>
          <a:bodyPr>
            <a:normAutofit/>
          </a:bodyPr>
          <a:lstStyle/>
          <a:p>
            <a:pPr algn="ctr"/>
            <a:r>
              <a:rPr lang="tr-TR" sz="2400" dirty="0" smtClean="0">
                <a:solidFill>
                  <a:srgbClr val="0070C0"/>
                </a:solidFill>
              </a:rPr>
              <a:t>ÇED, İZİN VE DENETİM GENEL MÜDÜRLÜĞÜ                                        LABORATUVAR, ÖLÇÜM VE İZLEME DAİRESİ BAŞKANLIĞI</a:t>
            </a:r>
            <a:endParaRPr lang="tr-TR" sz="2400" dirty="0">
              <a:solidFill>
                <a:srgbClr val="0070C0"/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979370" y="1485899"/>
            <a:ext cx="8957387" cy="4347887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tr-TR" sz="16000" dirty="0" smtClean="0"/>
              <a:t> </a:t>
            </a:r>
          </a:p>
          <a:p>
            <a:pPr algn="ctr"/>
            <a:r>
              <a:rPr lang="tr-TR" sz="16000" dirty="0" smtClean="0">
                <a:solidFill>
                  <a:srgbClr val="FF0000"/>
                </a:solidFill>
              </a:rPr>
              <a:t>S</a:t>
            </a:r>
            <a:r>
              <a:rPr lang="tr-TR" sz="16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ÜREKLİ </a:t>
            </a:r>
            <a:r>
              <a:rPr lang="tr-TR" sz="16000" dirty="0">
                <a:solidFill>
                  <a:srgbClr val="FF0000"/>
                </a:solidFill>
              </a:rPr>
              <a:t>E</a:t>
            </a:r>
            <a:r>
              <a:rPr lang="tr-TR" sz="16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MİSYON </a:t>
            </a:r>
            <a:r>
              <a:rPr lang="tr-TR" sz="16000" dirty="0">
                <a:solidFill>
                  <a:srgbClr val="FF0000"/>
                </a:solidFill>
              </a:rPr>
              <a:t>Ö</a:t>
            </a:r>
            <a:r>
              <a:rPr lang="tr-TR" sz="16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LÇÜM </a:t>
            </a:r>
            <a:r>
              <a:rPr lang="tr-TR" sz="16000" dirty="0">
                <a:solidFill>
                  <a:srgbClr val="FF0000"/>
                </a:solidFill>
              </a:rPr>
              <a:t>S</a:t>
            </a:r>
            <a:r>
              <a:rPr lang="tr-TR" sz="16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İSTEMİ </a:t>
            </a:r>
            <a:endParaRPr lang="tr-TR" sz="16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tr-TR" dirty="0"/>
          </a:p>
          <a:p>
            <a:endParaRPr lang="tr-TR" dirty="0"/>
          </a:p>
          <a:p>
            <a:pPr algn="ctr"/>
            <a:r>
              <a:rPr lang="tr-TR" sz="1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tr-TR" sz="11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Nedim AKTAĞ Elektrik Mühendisi </a:t>
            </a:r>
            <a:endParaRPr lang="tr-TR" sz="112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tr-TR" sz="11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Endüstriyel Kirlilik İzleme Şube Müdürlüğü</a:t>
            </a:r>
          </a:p>
          <a:p>
            <a:pPr algn="ctr"/>
            <a:r>
              <a:rPr lang="tr-TR" sz="11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</a:t>
            </a:r>
            <a:r>
              <a:rPr lang="tr-TR" sz="11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edim.aktag@csb.gov.tr </a:t>
            </a:r>
            <a:endParaRPr lang="tr-TR" sz="112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tr-TR" sz="11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0312 498 21 50 - 1284 </a:t>
            </a:r>
          </a:p>
          <a:p>
            <a:pPr algn="ctr"/>
            <a:r>
              <a:rPr lang="tr-TR" sz="11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Kasım 2020</a:t>
            </a:r>
          </a:p>
          <a:p>
            <a:pPr algn="ctr"/>
            <a:endParaRPr lang="tr-TR" sz="96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026" name="Picture 2" descr="csb Ã§Ä±kartma ile ilgili gÃ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4922" y="87922"/>
            <a:ext cx="1334280" cy="1264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136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İçerik Yer Tutucusu 5"/>
          <p:cNvSpPr>
            <a:spLocks noGrp="1"/>
          </p:cNvSpPr>
          <p:nvPr>
            <p:ph idx="1"/>
          </p:nvPr>
        </p:nvSpPr>
        <p:spPr>
          <a:xfrm>
            <a:off x="1354341" y="1230924"/>
            <a:ext cx="10137205" cy="54086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/>
              <a:t>		</a:t>
            </a:r>
          </a:p>
          <a:p>
            <a:pPr marL="0" indent="0">
              <a:buNone/>
            </a:pPr>
            <a:endParaRPr lang="tr-TR" dirty="0" smtClean="0"/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>
          <a:xfrm>
            <a:off x="466971" y="6453477"/>
            <a:ext cx="331170" cy="365125"/>
          </a:xfrm>
        </p:spPr>
        <p:txBody>
          <a:bodyPr/>
          <a:lstStyle/>
          <a:p>
            <a:fld id="{7A17C6E8-D461-4673-A4AF-5C1C329C98C6}" type="slidenum">
              <a:rPr lang="tr-TR" sz="2400" smtClean="0"/>
              <a:t>10</a:t>
            </a:fld>
            <a:endParaRPr lang="tr-TR" sz="2400" dirty="0"/>
          </a:p>
        </p:txBody>
      </p:sp>
      <p:sp>
        <p:nvSpPr>
          <p:cNvPr id="8" name="AutoShape 3"/>
          <p:cNvSpPr>
            <a:spLocks noChangeAspect="1" noChangeArrowheads="1" noTextEdit="1"/>
          </p:cNvSpPr>
          <p:nvPr/>
        </p:nvSpPr>
        <p:spPr bwMode="auto">
          <a:xfrm>
            <a:off x="10379075" y="87313"/>
            <a:ext cx="1692275" cy="111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5" name="Picture 2" descr="csb Ã§Ä±kartma ile ilgili gÃ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7720" y="0"/>
            <a:ext cx="1334280" cy="1264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İçerik Yer Tutucusu 5"/>
          <p:cNvSpPr txBox="1">
            <a:spLocks/>
          </p:cNvSpPr>
          <p:nvPr/>
        </p:nvSpPr>
        <p:spPr>
          <a:xfrm>
            <a:off x="677334" y="1276108"/>
            <a:ext cx="9189042" cy="51773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tr-TR" dirty="0" smtClean="0"/>
              <a:t>							</a:t>
            </a:r>
          </a:p>
          <a:p>
            <a:pPr marL="0" indent="0" algn="ctr">
              <a:buFont typeface="Wingdings 3" charset="2"/>
              <a:buNone/>
            </a:pPr>
            <a:endParaRPr lang="tr-TR" sz="5400" dirty="0" smtClean="0">
              <a:solidFill>
                <a:srgbClr val="FF0000"/>
              </a:solidFill>
            </a:endParaRPr>
          </a:p>
          <a:p>
            <a:pPr marL="0" indent="0" algn="ctr">
              <a:buFont typeface="Wingdings 3" charset="2"/>
              <a:buNone/>
            </a:pPr>
            <a:endParaRPr lang="tr-TR" sz="5400" dirty="0">
              <a:solidFill>
                <a:srgbClr val="FF0000"/>
              </a:solidFill>
            </a:endParaRPr>
          </a:p>
        </p:txBody>
      </p:sp>
      <p:sp>
        <p:nvSpPr>
          <p:cNvPr id="13" name="İçerik Yer Tutucusu 5"/>
          <p:cNvSpPr txBox="1">
            <a:spLocks/>
          </p:cNvSpPr>
          <p:nvPr/>
        </p:nvSpPr>
        <p:spPr>
          <a:xfrm>
            <a:off x="829734" y="1428508"/>
            <a:ext cx="9189042" cy="51773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tr-TR" dirty="0" smtClean="0"/>
              <a:t>							</a:t>
            </a:r>
          </a:p>
          <a:p>
            <a:pPr marL="0" indent="0" algn="ctr">
              <a:buFont typeface="Wingdings 3" charset="2"/>
              <a:buNone/>
            </a:pPr>
            <a:endParaRPr lang="tr-TR" sz="5400" dirty="0" smtClean="0">
              <a:solidFill>
                <a:srgbClr val="FF0000"/>
              </a:solidFill>
            </a:endParaRPr>
          </a:p>
          <a:p>
            <a:pPr marL="0" indent="0" algn="ctr">
              <a:buFont typeface="Wingdings 3" charset="2"/>
              <a:buNone/>
            </a:pPr>
            <a:endParaRPr lang="tr-TR" sz="5400" dirty="0">
              <a:solidFill>
                <a:srgbClr val="FF0000"/>
              </a:solidFill>
            </a:endParaRPr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7543" y="1393599"/>
            <a:ext cx="9098746" cy="1946512"/>
          </a:xfrm>
          <a:prstGeom prst="rect">
            <a:avLst/>
          </a:prstGeom>
        </p:spPr>
      </p:pic>
      <p:pic>
        <p:nvPicPr>
          <p:cNvPr id="15" name="Resim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8834" y="3870698"/>
            <a:ext cx="9083039" cy="2058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24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İçerik Yer Tutucusu 5"/>
          <p:cNvSpPr>
            <a:spLocks noGrp="1"/>
          </p:cNvSpPr>
          <p:nvPr>
            <p:ph idx="1"/>
          </p:nvPr>
        </p:nvSpPr>
        <p:spPr>
          <a:xfrm>
            <a:off x="1354341" y="993531"/>
            <a:ext cx="9750343" cy="564606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tr-TR" sz="3600" b="1" dirty="0" smtClean="0"/>
              <a:t>7-</a:t>
            </a:r>
            <a:r>
              <a:rPr lang="tr-TR" sz="3600" dirty="0" smtClean="0"/>
              <a:t> Seçilecek olan Analizörlerin her bir parametresi KGS2-YGT esnasındaki Doğrusal </a:t>
            </a:r>
            <a:r>
              <a:rPr lang="tr-TR" sz="3600" dirty="0" err="1" smtClean="0"/>
              <a:t>lık</a:t>
            </a:r>
            <a:r>
              <a:rPr lang="tr-TR" sz="3600" dirty="0" smtClean="0"/>
              <a:t> ölçümlerini yapabilir ve KGS3 işlemine imkan verecek şekilde seçilmiş olmalıdır. </a:t>
            </a:r>
            <a:r>
              <a:rPr lang="tr-TR" sz="3600" dirty="0" smtClean="0">
                <a:solidFill>
                  <a:srgbClr val="FF0000"/>
                </a:solidFill>
              </a:rPr>
              <a:t>ÖNEMLİ</a:t>
            </a:r>
          </a:p>
          <a:p>
            <a:pPr marL="0" indent="0">
              <a:buNone/>
            </a:pPr>
            <a:r>
              <a:rPr lang="tr-TR" sz="3600" b="1" dirty="0" smtClean="0">
                <a:solidFill>
                  <a:schemeClr val="tx1"/>
                </a:solidFill>
              </a:rPr>
              <a:t>8- </a:t>
            </a:r>
            <a:r>
              <a:rPr lang="tr-TR" sz="3600" dirty="0" smtClean="0">
                <a:solidFill>
                  <a:schemeClr val="tx1"/>
                </a:solidFill>
              </a:rPr>
              <a:t>Analizörlerin veri aktarım çıkışları Dijital (RS232-RS485-MB-PB- TCP/IP vb.) olmalıdır. Analog tan dijitale çevirim ile bağlanacak veri çıkışı </a:t>
            </a:r>
            <a:r>
              <a:rPr lang="tr-TR" sz="3600" b="1" u="sng" dirty="0" smtClean="0">
                <a:solidFill>
                  <a:schemeClr val="tx1"/>
                </a:solidFill>
              </a:rPr>
              <a:t>olamaz.</a:t>
            </a:r>
          </a:p>
          <a:p>
            <a:pPr marL="0" indent="0">
              <a:buNone/>
            </a:pPr>
            <a:r>
              <a:rPr lang="tr-TR" sz="3600" b="1" dirty="0" smtClean="0">
                <a:solidFill>
                  <a:schemeClr val="tx1"/>
                </a:solidFill>
              </a:rPr>
              <a:t>9- </a:t>
            </a:r>
            <a:r>
              <a:rPr lang="tr-TR" sz="3600" dirty="0" smtClean="0">
                <a:solidFill>
                  <a:schemeClr val="tx1"/>
                </a:solidFill>
              </a:rPr>
              <a:t>KGS3 işlemi otomatik düzenekli yazılım üzerinden başlatılabilir olmalıdır.</a:t>
            </a:r>
          </a:p>
          <a:p>
            <a:pPr marL="0" indent="0">
              <a:buNone/>
            </a:pPr>
            <a:r>
              <a:rPr lang="tr-TR" sz="3600" b="1" dirty="0" smtClean="0">
                <a:solidFill>
                  <a:schemeClr val="tx1"/>
                </a:solidFill>
              </a:rPr>
              <a:t>10-</a:t>
            </a:r>
            <a:r>
              <a:rPr lang="tr-TR" sz="3600" dirty="0" smtClean="0">
                <a:solidFill>
                  <a:schemeClr val="tx1"/>
                </a:solidFill>
              </a:rPr>
              <a:t> KGS3 de kullanılacak olan referans malzemeler İzlenebilir sertifikalı (gaz-kit vb.) ve  ELD </a:t>
            </a:r>
            <a:r>
              <a:rPr lang="tr-TR" sz="3600" dirty="0" err="1" smtClean="0">
                <a:solidFill>
                  <a:schemeClr val="tx1"/>
                </a:solidFill>
              </a:rPr>
              <a:t>nin</a:t>
            </a:r>
            <a:r>
              <a:rPr lang="tr-TR" sz="3600" dirty="0" smtClean="0">
                <a:solidFill>
                  <a:schemeClr val="tx1"/>
                </a:solidFill>
              </a:rPr>
              <a:t> </a:t>
            </a:r>
            <a:r>
              <a:rPr lang="tr-TR" sz="3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± %10 u kadar olmalıdır. </a:t>
            </a:r>
            <a:r>
              <a:rPr lang="tr-TR" sz="3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ÖNEMLİ</a:t>
            </a:r>
          </a:p>
          <a:p>
            <a:pPr marL="0" indent="0">
              <a:buNone/>
            </a:pPr>
            <a:endParaRPr lang="tr-TR" sz="33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tr-TR" dirty="0"/>
              <a:t>			</a:t>
            </a:r>
          </a:p>
          <a:p>
            <a:pPr marL="0" indent="0">
              <a:buNone/>
            </a:pPr>
            <a:r>
              <a:rPr lang="tr-TR" dirty="0"/>
              <a:t>		</a:t>
            </a:r>
          </a:p>
          <a:p>
            <a:endParaRPr lang="tr-TR" dirty="0" smtClean="0"/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>
          <a:xfrm>
            <a:off x="466971" y="6453477"/>
            <a:ext cx="331170" cy="365125"/>
          </a:xfrm>
        </p:spPr>
        <p:txBody>
          <a:bodyPr/>
          <a:lstStyle/>
          <a:p>
            <a:fld id="{7A17C6E8-D461-4673-A4AF-5C1C329C98C6}" type="slidenum">
              <a:rPr lang="tr-TR" sz="2400" smtClean="0"/>
              <a:t>11</a:t>
            </a:fld>
            <a:endParaRPr lang="tr-TR" sz="2400" dirty="0"/>
          </a:p>
        </p:txBody>
      </p:sp>
      <p:sp>
        <p:nvSpPr>
          <p:cNvPr id="8" name="AutoShape 3"/>
          <p:cNvSpPr>
            <a:spLocks noChangeAspect="1" noChangeArrowheads="1" noTextEdit="1"/>
          </p:cNvSpPr>
          <p:nvPr/>
        </p:nvSpPr>
        <p:spPr bwMode="auto">
          <a:xfrm>
            <a:off x="10379075" y="87313"/>
            <a:ext cx="1692275" cy="111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5" name="Picture 2" descr="csb Ã§Ä±kartma ile ilgili gÃ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7720" y="0"/>
            <a:ext cx="1334280" cy="1264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582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İçerik Yer Tutucusu 5"/>
          <p:cNvSpPr>
            <a:spLocks noGrp="1"/>
          </p:cNvSpPr>
          <p:nvPr>
            <p:ph idx="1"/>
          </p:nvPr>
        </p:nvSpPr>
        <p:spPr>
          <a:xfrm>
            <a:off x="1354341" y="993531"/>
            <a:ext cx="9750343" cy="564606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tr-TR" sz="3600" b="1" dirty="0" smtClean="0"/>
              <a:t>11-</a:t>
            </a:r>
            <a:r>
              <a:rPr lang="tr-TR" sz="3600" dirty="0" smtClean="0"/>
              <a:t> Baca Çalışma Platformu: Platform TS EN 15259 şartlarına uygun ölçülerde olmalı. Detaylarına mutlaka dikkat edilmeli.</a:t>
            </a:r>
          </a:p>
          <a:p>
            <a:pPr marL="0" indent="0">
              <a:buNone/>
            </a:pPr>
            <a:r>
              <a:rPr lang="tr-TR" sz="3600" b="1" dirty="0" smtClean="0">
                <a:solidFill>
                  <a:schemeClr val="tx1"/>
                </a:solidFill>
              </a:rPr>
              <a:t>12- </a:t>
            </a:r>
            <a:r>
              <a:rPr lang="tr-TR" sz="3600" dirty="0" smtClean="0">
                <a:solidFill>
                  <a:schemeClr val="tx1"/>
                </a:solidFill>
              </a:rPr>
              <a:t>Çalışma Platformuna ulaşım KESİNLİKLE Yürüyerek veya asansör ile ulaşım yapılabilir olmalı. Gemici merdiveni vs. kabul </a:t>
            </a:r>
            <a:r>
              <a:rPr lang="tr-TR" sz="3600" b="1" dirty="0" smtClean="0">
                <a:solidFill>
                  <a:schemeClr val="tx1"/>
                </a:solidFill>
              </a:rPr>
              <a:t>edilemez.</a:t>
            </a:r>
          </a:p>
          <a:p>
            <a:pPr marL="0" indent="0">
              <a:buNone/>
            </a:pPr>
            <a:r>
              <a:rPr lang="tr-TR" sz="3600" b="1" dirty="0" smtClean="0">
                <a:solidFill>
                  <a:schemeClr val="tx1"/>
                </a:solidFill>
              </a:rPr>
              <a:t>13- </a:t>
            </a:r>
            <a:r>
              <a:rPr lang="tr-TR" sz="3600" dirty="0" smtClean="0">
                <a:solidFill>
                  <a:schemeClr val="tx1"/>
                </a:solidFill>
              </a:rPr>
              <a:t>Platformda Enerji, Aydınlatma, korunak vb. tedbirler alınmış olmalıdır.</a:t>
            </a:r>
          </a:p>
          <a:p>
            <a:pPr marL="0" indent="0">
              <a:buNone/>
            </a:pPr>
            <a:r>
              <a:rPr lang="tr-TR" sz="3600" b="1" dirty="0" smtClean="0">
                <a:solidFill>
                  <a:schemeClr val="tx1"/>
                </a:solidFill>
              </a:rPr>
              <a:t>14-</a:t>
            </a:r>
            <a:r>
              <a:rPr lang="tr-TR" sz="3600" dirty="0" smtClean="0">
                <a:solidFill>
                  <a:schemeClr val="tx1"/>
                </a:solidFill>
              </a:rPr>
              <a:t> Analizörlerin baca platformu üzerindeki yerleşimleri KGS3 de kullanılacak olan referans malzemeler İzlenebilir sertifikalı (gaz-kit vb.) ve  ELD </a:t>
            </a:r>
            <a:r>
              <a:rPr lang="tr-TR" sz="3600" dirty="0" err="1" smtClean="0">
                <a:solidFill>
                  <a:schemeClr val="tx1"/>
                </a:solidFill>
              </a:rPr>
              <a:t>nin</a:t>
            </a:r>
            <a:r>
              <a:rPr lang="tr-TR" sz="3600" dirty="0" smtClean="0">
                <a:solidFill>
                  <a:schemeClr val="tx1"/>
                </a:solidFill>
              </a:rPr>
              <a:t> </a:t>
            </a:r>
            <a:r>
              <a:rPr lang="tr-TR" sz="3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± %10 u kadar olmalıdır. </a:t>
            </a:r>
            <a:r>
              <a:rPr lang="tr-TR" sz="3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ÖNEMLİ</a:t>
            </a:r>
          </a:p>
          <a:p>
            <a:pPr marL="0" indent="0">
              <a:buNone/>
            </a:pPr>
            <a:endParaRPr lang="tr-TR" sz="33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tr-TR" dirty="0"/>
              <a:t>			</a:t>
            </a:r>
          </a:p>
          <a:p>
            <a:pPr marL="0" indent="0">
              <a:buNone/>
            </a:pPr>
            <a:r>
              <a:rPr lang="tr-TR" dirty="0"/>
              <a:t>		</a:t>
            </a:r>
          </a:p>
          <a:p>
            <a:endParaRPr lang="tr-TR" dirty="0" smtClean="0"/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>
          <a:xfrm>
            <a:off x="466971" y="6453477"/>
            <a:ext cx="331170" cy="365125"/>
          </a:xfrm>
        </p:spPr>
        <p:txBody>
          <a:bodyPr/>
          <a:lstStyle/>
          <a:p>
            <a:fld id="{7A17C6E8-D461-4673-A4AF-5C1C329C98C6}" type="slidenum">
              <a:rPr lang="tr-TR" sz="2400" smtClean="0"/>
              <a:t>12</a:t>
            </a:fld>
            <a:endParaRPr lang="tr-TR" sz="2400" dirty="0"/>
          </a:p>
        </p:txBody>
      </p:sp>
      <p:sp>
        <p:nvSpPr>
          <p:cNvPr id="8" name="AutoShape 3"/>
          <p:cNvSpPr>
            <a:spLocks noChangeAspect="1" noChangeArrowheads="1" noTextEdit="1"/>
          </p:cNvSpPr>
          <p:nvPr/>
        </p:nvSpPr>
        <p:spPr bwMode="auto">
          <a:xfrm>
            <a:off x="10379075" y="87313"/>
            <a:ext cx="1692275" cy="111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5" name="Picture 2" descr="csb Ã§Ä±kartma ile ilgili gÃ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7720" y="0"/>
            <a:ext cx="1334280" cy="1264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359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İçerik Yer Tutucusu 5"/>
          <p:cNvSpPr>
            <a:spLocks noGrp="1"/>
          </p:cNvSpPr>
          <p:nvPr>
            <p:ph idx="1"/>
          </p:nvPr>
        </p:nvSpPr>
        <p:spPr>
          <a:xfrm>
            <a:off x="1327965" y="1232146"/>
            <a:ext cx="9671212" cy="53898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i="1" dirty="0"/>
              <a:t>Baca üzerinde numune alma düzlemi ve numune alma noktalarının açık ve net olarak çizilmiş </a:t>
            </a:r>
            <a:r>
              <a:rPr lang="tr-TR" i="1" dirty="0" smtClean="0"/>
              <a:t>şekli;</a:t>
            </a:r>
            <a:endParaRPr lang="tr-TR" i="1" dirty="0"/>
          </a:p>
          <a:p>
            <a:pPr marL="0" indent="0">
              <a:buNone/>
            </a:pPr>
            <a:endParaRPr lang="tr-TR" dirty="0" smtClean="0"/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>
          <a:xfrm>
            <a:off x="466971" y="6453477"/>
            <a:ext cx="331170" cy="365125"/>
          </a:xfrm>
        </p:spPr>
        <p:txBody>
          <a:bodyPr/>
          <a:lstStyle/>
          <a:p>
            <a:fld id="{7A17C6E8-D461-4673-A4AF-5C1C329C98C6}" type="slidenum">
              <a:rPr lang="tr-TR" sz="2400" smtClean="0"/>
              <a:t>13</a:t>
            </a:fld>
            <a:endParaRPr lang="tr-TR" sz="2400" dirty="0"/>
          </a:p>
        </p:txBody>
      </p:sp>
      <p:sp>
        <p:nvSpPr>
          <p:cNvPr id="8" name="AutoShape 3"/>
          <p:cNvSpPr>
            <a:spLocks noChangeAspect="1" noChangeArrowheads="1" noTextEdit="1"/>
          </p:cNvSpPr>
          <p:nvPr/>
        </p:nvSpPr>
        <p:spPr bwMode="auto">
          <a:xfrm>
            <a:off x="10379075" y="87313"/>
            <a:ext cx="1692275" cy="111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5" name="Picture 2" descr="csb Ã§Ä±kartma ile ilgili gÃ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486" y="0"/>
            <a:ext cx="1334280" cy="1264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Resim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491" y="1820092"/>
            <a:ext cx="6244046" cy="5037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Tablo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5286790"/>
              </p:ext>
            </p:extLst>
          </p:nvPr>
        </p:nvGraphicFramePr>
        <p:xfrm>
          <a:off x="7532914" y="1554480"/>
          <a:ext cx="4093029" cy="52423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3419">
                  <a:extLst>
                    <a:ext uri="{9D8B030D-6E8A-4147-A177-3AD203B41FA5}">
                      <a16:colId xmlns="" xmlns:a16="http://schemas.microsoft.com/office/drawing/2014/main" val="3164899861"/>
                    </a:ext>
                  </a:extLst>
                </a:gridCol>
                <a:gridCol w="2929610">
                  <a:extLst>
                    <a:ext uri="{9D8B030D-6E8A-4147-A177-3AD203B41FA5}">
                      <a16:colId xmlns="" xmlns:a16="http://schemas.microsoft.com/office/drawing/2014/main" val="447000527"/>
                    </a:ext>
                  </a:extLst>
                </a:gridCol>
              </a:tblGrid>
              <a:tr h="348287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32327494"/>
                  </a:ext>
                </a:extLst>
              </a:tr>
              <a:tr h="348287">
                <a:tc>
                  <a:txBody>
                    <a:bodyPr/>
                    <a:lstStyle/>
                    <a:p>
                      <a:r>
                        <a:rPr lang="tr-TR" dirty="0" smtClean="0"/>
                        <a:t>S1/A1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Referans </a:t>
                      </a:r>
                      <a:r>
                        <a:rPr lang="tr-TR" dirty="0" err="1" smtClean="0"/>
                        <a:t>Metod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4924869"/>
                  </a:ext>
                </a:extLst>
              </a:tr>
              <a:tr h="348287">
                <a:tc>
                  <a:txBody>
                    <a:bodyPr/>
                    <a:lstStyle/>
                    <a:p>
                      <a:r>
                        <a:rPr lang="tr-TR" dirty="0" smtClean="0"/>
                        <a:t>S2/A2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Referans </a:t>
                      </a:r>
                      <a:r>
                        <a:rPr lang="tr-TR" dirty="0" err="1" smtClean="0"/>
                        <a:t>Metod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89595213"/>
                  </a:ext>
                </a:extLst>
              </a:tr>
              <a:tr h="348287">
                <a:tc>
                  <a:txBody>
                    <a:bodyPr/>
                    <a:lstStyle/>
                    <a:p>
                      <a:r>
                        <a:rPr lang="tr-TR" dirty="0" smtClean="0"/>
                        <a:t>S3/A3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TOZ </a:t>
                      </a:r>
                      <a:r>
                        <a:rPr lang="tr-TR" dirty="0" err="1" smtClean="0"/>
                        <a:t>seös</a:t>
                      </a:r>
                      <a:r>
                        <a:rPr lang="tr-TR" dirty="0" smtClean="0"/>
                        <a:t> (Optik)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41119589"/>
                  </a:ext>
                </a:extLst>
              </a:tr>
              <a:tr h="348287">
                <a:tc>
                  <a:txBody>
                    <a:bodyPr/>
                    <a:lstStyle/>
                    <a:p>
                      <a:r>
                        <a:rPr lang="tr-TR" dirty="0" smtClean="0"/>
                        <a:t>S3a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TOZ</a:t>
                      </a:r>
                      <a:r>
                        <a:rPr lang="tr-TR" baseline="0" dirty="0" smtClean="0"/>
                        <a:t> </a:t>
                      </a:r>
                      <a:r>
                        <a:rPr lang="tr-TR" baseline="0" dirty="0" err="1" smtClean="0"/>
                        <a:t>seös</a:t>
                      </a:r>
                      <a:r>
                        <a:rPr lang="tr-TR" baseline="0" dirty="0" smtClean="0"/>
                        <a:t> (Reflektör)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12882900"/>
                  </a:ext>
                </a:extLst>
              </a:tr>
              <a:tr h="348287">
                <a:tc>
                  <a:txBody>
                    <a:bodyPr/>
                    <a:lstStyle/>
                    <a:p>
                      <a:r>
                        <a:rPr lang="tr-TR" dirty="0" smtClean="0"/>
                        <a:t>S4/A4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CO,</a:t>
                      </a:r>
                      <a:r>
                        <a:rPr lang="tr-TR" baseline="0" dirty="0" smtClean="0"/>
                        <a:t> NO, SO2, O2 </a:t>
                      </a:r>
                      <a:r>
                        <a:rPr lang="tr-TR" baseline="0" dirty="0" err="1" smtClean="0"/>
                        <a:t>seös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90891267"/>
                  </a:ext>
                </a:extLst>
              </a:tr>
              <a:tr h="348287">
                <a:tc>
                  <a:txBody>
                    <a:bodyPr/>
                    <a:lstStyle/>
                    <a:p>
                      <a:r>
                        <a:rPr lang="tr-TR" dirty="0" smtClean="0"/>
                        <a:t>S5/A5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Referans </a:t>
                      </a:r>
                      <a:r>
                        <a:rPr lang="tr-TR" dirty="0" err="1" smtClean="0"/>
                        <a:t>Metod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01108332"/>
                  </a:ext>
                </a:extLst>
              </a:tr>
              <a:tr h="348287">
                <a:tc>
                  <a:txBody>
                    <a:bodyPr/>
                    <a:lstStyle/>
                    <a:p>
                      <a:r>
                        <a:rPr lang="tr-TR" dirty="0" smtClean="0"/>
                        <a:t>S6/A6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HCl</a:t>
                      </a:r>
                      <a:r>
                        <a:rPr lang="tr-TR" dirty="0" smtClean="0"/>
                        <a:t>, HF, TOC, NEM </a:t>
                      </a:r>
                      <a:r>
                        <a:rPr lang="tr-TR" dirty="0" err="1" smtClean="0"/>
                        <a:t>seös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13724042"/>
                  </a:ext>
                </a:extLst>
              </a:tr>
              <a:tr h="348287">
                <a:tc>
                  <a:txBody>
                    <a:bodyPr/>
                    <a:lstStyle/>
                    <a:p>
                      <a:r>
                        <a:rPr lang="tr-TR" dirty="0" smtClean="0"/>
                        <a:t>S7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Referans </a:t>
                      </a:r>
                      <a:r>
                        <a:rPr lang="tr-TR" dirty="0" err="1" smtClean="0"/>
                        <a:t>Metod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28387233"/>
                  </a:ext>
                </a:extLst>
              </a:tr>
              <a:tr h="609503">
                <a:tc>
                  <a:txBody>
                    <a:bodyPr/>
                    <a:lstStyle/>
                    <a:p>
                      <a:r>
                        <a:rPr lang="tr-TR" dirty="0" smtClean="0"/>
                        <a:t>S8/A8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Hacimsel Debi </a:t>
                      </a:r>
                      <a:r>
                        <a:rPr lang="tr-TR" dirty="0" err="1" smtClean="0"/>
                        <a:t>seös</a:t>
                      </a:r>
                      <a:r>
                        <a:rPr lang="tr-TR" dirty="0" smtClean="0"/>
                        <a:t> (</a:t>
                      </a:r>
                      <a:r>
                        <a:rPr lang="tr-TR" dirty="0" err="1" smtClean="0"/>
                        <a:t>trs</a:t>
                      </a:r>
                      <a:r>
                        <a:rPr lang="tr-TR" dirty="0" smtClean="0"/>
                        <a:t>)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59069743"/>
                  </a:ext>
                </a:extLst>
              </a:tr>
              <a:tr h="609503">
                <a:tc>
                  <a:txBody>
                    <a:bodyPr/>
                    <a:lstStyle/>
                    <a:p>
                      <a:r>
                        <a:rPr lang="tr-TR" dirty="0" smtClean="0"/>
                        <a:t>S8a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Hacimsel Debi </a:t>
                      </a:r>
                      <a:r>
                        <a:rPr lang="tr-TR" dirty="0" err="1" smtClean="0"/>
                        <a:t>seös</a:t>
                      </a:r>
                      <a:r>
                        <a:rPr lang="tr-TR" dirty="0" smtClean="0"/>
                        <a:t> (</a:t>
                      </a:r>
                      <a:r>
                        <a:rPr lang="tr-TR" dirty="0" err="1" smtClean="0"/>
                        <a:t>rcv</a:t>
                      </a:r>
                      <a:r>
                        <a:rPr lang="tr-TR" dirty="0" smtClean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05832218"/>
                  </a:ext>
                </a:extLst>
              </a:tr>
              <a:tr h="348287">
                <a:tc>
                  <a:txBody>
                    <a:bodyPr/>
                    <a:lstStyle/>
                    <a:p>
                      <a:r>
                        <a:rPr lang="tr-TR" dirty="0" smtClean="0"/>
                        <a:t>S9/A9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SICAKLIK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55709160"/>
                  </a:ext>
                </a:extLst>
              </a:tr>
              <a:tr h="348287">
                <a:tc>
                  <a:txBody>
                    <a:bodyPr/>
                    <a:lstStyle/>
                    <a:p>
                      <a:r>
                        <a:rPr lang="tr-TR" dirty="0" smtClean="0"/>
                        <a:t>S9a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BASINÇ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697693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76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>
          <a:xfrm>
            <a:off x="466971" y="6453477"/>
            <a:ext cx="331170" cy="365125"/>
          </a:xfrm>
        </p:spPr>
        <p:txBody>
          <a:bodyPr/>
          <a:lstStyle/>
          <a:p>
            <a:fld id="{7A17C6E8-D461-4673-A4AF-5C1C329C98C6}" type="slidenum">
              <a:rPr lang="tr-TR" sz="2400" smtClean="0"/>
              <a:t>14</a:t>
            </a:fld>
            <a:endParaRPr lang="tr-TR" sz="2400" dirty="0"/>
          </a:p>
        </p:txBody>
      </p:sp>
      <p:sp>
        <p:nvSpPr>
          <p:cNvPr id="8" name="AutoShape 3"/>
          <p:cNvSpPr>
            <a:spLocks noChangeAspect="1" noChangeArrowheads="1" noTextEdit="1"/>
          </p:cNvSpPr>
          <p:nvPr/>
        </p:nvSpPr>
        <p:spPr bwMode="auto">
          <a:xfrm>
            <a:off x="10379075" y="87313"/>
            <a:ext cx="1692275" cy="111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5" name="Picture 2" descr="csb Ã§Ä±kartma ile ilgili gÃ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486" y="0"/>
            <a:ext cx="1334280" cy="1264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754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21055" y="1063914"/>
            <a:ext cx="6139543" cy="5389563"/>
          </a:xfrm>
          <a:prstGeom prst="rect">
            <a:avLst/>
          </a:prstGeom>
        </p:spPr>
      </p:pic>
      <p:sp>
        <p:nvSpPr>
          <p:cNvPr id="10" name="Dikdörtgen 9"/>
          <p:cNvSpPr/>
          <p:nvPr/>
        </p:nvSpPr>
        <p:spPr>
          <a:xfrm>
            <a:off x="3246068" y="517578"/>
            <a:ext cx="6152710" cy="3737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19405" marR="284480" indent="-6350" algn="ctr">
              <a:lnSpc>
                <a:spcPct val="107000"/>
              </a:lnSpc>
              <a:spcAft>
                <a:spcPts val="535"/>
              </a:spcAft>
            </a:pPr>
            <a:r>
              <a:rPr lang="tr-TR" b="1" dirty="0">
                <a:solidFill>
                  <a:srgbClr val="000000"/>
                </a:solidFill>
                <a:latin typeface="Franklin Gothic"/>
                <a:ea typeface="Franklin Gothic"/>
                <a:cs typeface="Franklin Gothic"/>
              </a:rPr>
              <a:t>Ölçüm Düzlemi ve Numune Alma Noktası Seçimi </a:t>
            </a:r>
            <a:endParaRPr lang="tr-TR" sz="9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2" name="İçerik Yer Tutucusu 5"/>
          <p:cNvSpPr txBox="1">
            <a:spLocks/>
          </p:cNvSpPr>
          <p:nvPr/>
        </p:nvSpPr>
        <p:spPr>
          <a:xfrm>
            <a:off x="8625522" y="1869884"/>
            <a:ext cx="3445828" cy="3777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endParaRPr lang="tr-TR" dirty="0" smtClean="0"/>
          </a:p>
          <a:p>
            <a:endParaRPr lang="tr-TR" dirty="0" smtClean="0"/>
          </a:p>
          <a:p>
            <a:r>
              <a:rPr lang="tr-TR" b="1" dirty="0" smtClean="0"/>
              <a:t>1) Numune alma hattı </a:t>
            </a:r>
            <a:endParaRPr lang="tr-TR" dirty="0" smtClean="0"/>
          </a:p>
          <a:p>
            <a:r>
              <a:rPr lang="tr-TR" b="1" dirty="0" smtClean="0"/>
              <a:t>2) Numune alma düzlemi </a:t>
            </a:r>
            <a:endParaRPr lang="tr-TR" dirty="0" smtClean="0"/>
          </a:p>
          <a:p>
            <a:r>
              <a:rPr lang="tr-TR" b="1" dirty="0" smtClean="0"/>
              <a:t>3) Giriş delikleri </a:t>
            </a:r>
            <a:endParaRPr lang="tr-TR" dirty="0" smtClean="0"/>
          </a:p>
          <a:p>
            <a:r>
              <a:rPr lang="tr-TR" b="1" dirty="0" smtClean="0"/>
              <a:t>4) Akış yönü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5254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>
          <a:xfrm>
            <a:off x="466971" y="6453477"/>
            <a:ext cx="331170" cy="365125"/>
          </a:xfrm>
        </p:spPr>
        <p:txBody>
          <a:bodyPr/>
          <a:lstStyle/>
          <a:p>
            <a:fld id="{7A17C6E8-D461-4673-A4AF-5C1C329C98C6}" type="slidenum">
              <a:rPr lang="tr-TR" sz="2400" smtClean="0"/>
              <a:t>15</a:t>
            </a:fld>
            <a:endParaRPr lang="tr-TR" sz="2400" dirty="0"/>
          </a:p>
        </p:txBody>
      </p:sp>
      <p:sp>
        <p:nvSpPr>
          <p:cNvPr id="8" name="AutoShape 3"/>
          <p:cNvSpPr>
            <a:spLocks noChangeAspect="1" noChangeArrowheads="1" noTextEdit="1"/>
          </p:cNvSpPr>
          <p:nvPr/>
        </p:nvSpPr>
        <p:spPr bwMode="auto">
          <a:xfrm>
            <a:off x="10379075" y="87313"/>
            <a:ext cx="1692275" cy="111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5" name="Picture 2" descr="csb Ã§Ä±kartma ile ilgili gÃ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486" y="0"/>
            <a:ext cx="1334280" cy="1264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İçerik Yer Tutucusu 10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74" y="1299098"/>
            <a:ext cx="6020920" cy="5345541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060" y="1309425"/>
            <a:ext cx="5512185" cy="5352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5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>
          <a:xfrm>
            <a:off x="466971" y="6453477"/>
            <a:ext cx="331170" cy="365125"/>
          </a:xfrm>
        </p:spPr>
        <p:txBody>
          <a:bodyPr/>
          <a:lstStyle/>
          <a:p>
            <a:fld id="{7A17C6E8-D461-4673-A4AF-5C1C329C98C6}" type="slidenum">
              <a:rPr lang="tr-TR" sz="2400" smtClean="0"/>
              <a:t>16</a:t>
            </a:fld>
            <a:endParaRPr lang="tr-TR" sz="2400" dirty="0"/>
          </a:p>
        </p:txBody>
      </p:sp>
      <p:sp>
        <p:nvSpPr>
          <p:cNvPr id="8" name="AutoShape 3"/>
          <p:cNvSpPr>
            <a:spLocks noChangeAspect="1" noChangeArrowheads="1" noTextEdit="1"/>
          </p:cNvSpPr>
          <p:nvPr/>
        </p:nvSpPr>
        <p:spPr bwMode="auto">
          <a:xfrm>
            <a:off x="10379075" y="87313"/>
            <a:ext cx="1692275" cy="111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5" name="Picture 2" descr="csb Ã§Ä±kartma ile ilgili gÃ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486" y="0"/>
            <a:ext cx="1334280" cy="1264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İçerik Yer Tutucusu 8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63337" y="957945"/>
            <a:ext cx="5033554" cy="575201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Mürekkep 5"/>
              <p14:cNvContentPartPr/>
              <p14:nvPr/>
            </p14:nvContentPartPr>
            <p14:xfrm>
              <a:off x="5747811" y="5991669"/>
              <a:ext cx="871200" cy="536400"/>
            </p14:xfrm>
          </p:contentPart>
        </mc:Choice>
        <mc:Fallback xmlns="">
          <p:pic>
            <p:nvPicPr>
              <p:cNvPr id="6" name="Mürekkep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35931" y="5979789"/>
                <a:ext cx="894960" cy="56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4" name="Mürekkep 13"/>
              <p14:cNvContentPartPr/>
              <p14:nvPr/>
            </p14:nvContentPartPr>
            <p14:xfrm>
              <a:off x="9352851" y="3248469"/>
              <a:ext cx="360" cy="360"/>
            </p14:xfrm>
          </p:contentPart>
        </mc:Choice>
        <mc:Fallback xmlns="">
          <p:pic>
            <p:nvPicPr>
              <p:cNvPr id="14" name="Mürekkep 1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340971" y="3236589"/>
                <a:ext cx="241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5" name="Mürekkep 14"/>
              <p14:cNvContentPartPr/>
              <p14:nvPr/>
            </p14:nvContentPartPr>
            <p14:xfrm>
              <a:off x="3335451" y="1410669"/>
              <a:ext cx="360" cy="360"/>
            </p14:xfrm>
          </p:contentPart>
        </mc:Choice>
        <mc:Fallback xmlns="">
          <p:pic>
            <p:nvPicPr>
              <p:cNvPr id="15" name="Mürekkep 1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323571" y="1398789"/>
                <a:ext cx="241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7" name="Mürekkep 16"/>
              <p14:cNvContentPartPr/>
              <p14:nvPr/>
            </p14:nvContentPartPr>
            <p14:xfrm>
              <a:off x="5800011" y="217629"/>
              <a:ext cx="360" cy="9000"/>
            </p14:xfrm>
          </p:contentPart>
        </mc:Choice>
        <mc:Fallback xmlns="">
          <p:pic>
            <p:nvPicPr>
              <p:cNvPr id="17" name="Mürekkep 1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788131" y="205749"/>
                <a:ext cx="24120" cy="32760"/>
              </a:xfrm>
              <a:prstGeom prst="rect">
                <a:avLst/>
              </a:prstGeom>
            </p:spPr>
          </p:pic>
        </mc:Fallback>
      </mc:AlternateContent>
      <p:sp>
        <p:nvSpPr>
          <p:cNvPr id="18" name="Dikdörtgen 17"/>
          <p:cNvSpPr/>
          <p:nvPr/>
        </p:nvSpPr>
        <p:spPr>
          <a:xfrm>
            <a:off x="6949440" y="2139184"/>
            <a:ext cx="502484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b="1" dirty="0"/>
              <a:t>SEÖS Kurulmadan Önce Bacada Mutlaka HIZ Taraması Yapılmalıdır</a:t>
            </a:r>
            <a:r>
              <a:rPr lang="tr-TR" sz="3200" b="1" dirty="0" smtClean="0"/>
              <a:t>.  Sonucuna göre işlem yapılmalıdır.</a:t>
            </a:r>
            <a:endParaRPr lang="tr-TR" sz="3200" b="1" dirty="0"/>
          </a:p>
        </p:txBody>
      </p:sp>
    </p:spTree>
    <p:extLst>
      <p:ext uri="{BB962C8B-B14F-4D97-AF65-F5344CB8AC3E}">
        <p14:creationId xmlns:p14="http://schemas.microsoft.com/office/powerpoint/2010/main" val="304734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>
          <a:xfrm>
            <a:off x="466971" y="6453477"/>
            <a:ext cx="331170" cy="365125"/>
          </a:xfrm>
        </p:spPr>
        <p:txBody>
          <a:bodyPr/>
          <a:lstStyle/>
          <a:p>
            <a:fld id="{7A17C6E8-D461-4673-A4AF-5C1C329C98C6}" type="slidenum">
              <a:rPr lang="tr-TR" sz="2400" smtClean="0"/>
              <a:t>17</a:t>
            </a:fld>
            <a:endParaRPr lang="tr-TR" sz="2400" dirty="0"/>
          </a:p>
        </p:txBody>
      </p:sp>
      <p:sp>
        <p:nvSpPr>
          <p:cNvPr id="8" name="AutoShape 3"/>
          <p:cNvSpPr>
            <a:spLocks noChangeAspect="1" noChangeArrowheads="1" noTextEdit="1"/>
          </p:cNvSpPr>
          <p:nvPr/>
        </p:nvSpPr>
        <p:spPr bwMode="auto">
          <a:xfrm>
            <a:off x="10379075" y="87313"/>
            <a:ext cx="1692275" cy="111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5" name="Picture 2" descr="csb Ã§Ä±kartma ile ilgili gÃ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486" y="0"/>
            <a:ext cx="1334280" cy="1264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Mürekkep 5"/>
              <p14:cNvContentPartPr/>
              <p14:nvPr/>
            </p14:nvContentPartPr>
            <p14:xfrm>
              <a:off x="5747811" y="5991669"/>
              <a:ext cx="871200" cy="536400"/>
            </p14:xfrm>
          </p:contentPart>
        </mc:Choice>
        <mc:Fallback xmlns="">
          <p:pic>
            <p:nvPicPr>
              <p:cNvPr id="6" name="Mürekkep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35931" y="5979789"/>
                <a:ext cx="894960" cy="56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" name="Mürekkep 13"/>
              <p14:cNvContentPartPr/>
              <p14:nvPr/>
            </p14:nvContentPartPr>
            <p14:xfrm>
              <a:off x="9352851" y="3248469"/>
              <a:ext cx="360" cy="360"/>
            </p14:xfrm>
          </p:contentPart>
        </mc:Choice>
        <mc:Fallback xmlns="">
          <p:pic>
            <p:nvPicPr>
              <p:cNvPr id="14" name="Mürekkep 1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340971" y="3236589"/>
                <a:ext cx="241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5" name="Mürekkep 14"/>
              <p14:cNvContentPartPr/>
              <p14:nvPr/>
            </p14:nvContentPartPr>
            <p14:xfrm>
              <a:off x="3335451" y="1410669"/>
              <a:ext cx="360" cy="360"/>
            </p14:xfrm>
          </p:contentPart>
        </mc:Choice>
        <mc:Fallback xmlns="">
          <p:pic>
            <p:nvPicPr>
              <p:cNvPr id="15" name="Mürekkep 14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323571" y="1398789"/>
                <a:ext cx="241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7" name="Mürekkep 16"/>
              <p14:cNvContentPartPr/>
              <p14:nvPr/>
            </p14:nvContentPartPr>
            <p14:xfrm>
              <a:off x="5800011" y="217629"/>
              <a:ext cx="360" cy="9000"/>
            </p14:xfrm>
          </p:contentPart>
        </mc:Choice>
        <mc:Fallback xmlns="">
          <p:pic>
            <p:nvPicPr>
              <p:cNvPr id="17" name="Mürekkep 16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788131" y="205749"/>
                <a:ext cx="24120" cy="32760"/>
              </a:xfrm>
              <a:prstGeom prst="rect">
                <a:avLst/>
              </a:prstGeom>
            </p:spPr>
          </p:pic>
        </mc:Fallback>
      </mc:AlternateContent>
      <p:pic>
        <p:nvPicPr>
          <p:cNvPr id="13" name="İçerik Yer Tutucusu 12"/>
          <p:cNvPicPr>
            <a:picLocks noGrp="1" noChangeAspect="1"/>
          </p:cNvPicPr>
          <p:nvPr>
            <p:ph idx="1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654" y="0"/>
            <a:ext cx="105833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67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>
          <a:xfrm>
            <a:off x="466971" y="6453477"/>
            <a:ext cx="331170" cy="365125"/>
          </a:xfrm>
        </p:spPr>
        <p:txBody>
          <a:bodyPr/>
          <a:lstStyle/>
          <a:p>
            <a:fld id="{7A17C6E8-D461-4673-A4AF-5C1C329C98C6}" type="slidenum">
              <a:rPr lang="tr-TR" sz="2400" smtClean="0"/>
              <a:t>18</a:t>
            </a:fld>
            <a:endParaRPr lang="tr-TR" sz="2400" dirty="0"/>
          </a:p>
        </p:txBody>
      </p:sp>
      <p:sp>
        <p:nvSpPr>
          <p:cNvPr id="8" name="AutoShape 3"/>
          <p:cNvSpPr>
            <a:spLocks noChangeAspect="1" noChangeArrowheads="1" noTextEdit="1"/>
          </p:cNvSpPr>
          <p:nvPr/>
        </p:nvSpPr>
        <p:spPr bwMode="auto">
          <a:xfrm>
            <a:off x="10379075" y="87313"/>
            <a:ext cx="1692275" cy="111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5" name="Picture 2" descr="csb Ã§Ä±kartma ile ilgili gÃ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486" y="0"/>
            <a:ext cx="1334280" cy="1264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1"/>
          <p:cNvSpPr txBox="1">
            <a:spLocks noChangeArrowheads="1"/>
          </p:cNvSpPr>
          <p:nvPr/>
        </p:nvSpPr>
        <p:spPr bwMode="auto">
          <a:xfrm>
            <a:off x="3997568" y="322384"/>
            <a:ext cx="399463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dirty="0"/>
              <a:t>Çalışma Platformu</a:t>
            </a:r>
          </a:p>
        </p:txBody>
      </p:sp>
      <p:pic>
        <p:nvPicPr>
          <p:cNvPr id="9" name="Picture 2" descr="C:\Users\vpolat\Desktop\SEÖS Ek Bilgi\İstanbul-Kocaeli fotolar\DSC0071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23" y="2279001"/>
            <a:ext cx="5898783" cy="3383280"/>
          </a:xfrm>
          <a:prstGeom prst="rect">
            <a:avLst/>
          </a:prstGeom>
          <a:noFill/>
          <a:scene3d>
            <a:camera prst="orthographicFront">
              <a:rot lat="0" lon="0" rev="162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365" y="1023281"/>
            <a:ext cx="4520713" cy="5834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34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İçerik Yer Tutucusu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875" y="946088"/>
            <a:ext cx="4433933" cy="5911911"/>
          </a:xfrm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>
          <a:xfrm>
            <a:off x="466971" y="6453477"/>
            <a:ext cx="331170" cy="365125"/>
          </a:xfrm>
        </p:spPr>
        <p:txBody>
          <a:bodyPr/>
          <a:lstStyle/>
          <a:p>
            <a:fld id="{7A17C6E8-D461-4673-A4AF-5C1C329C98C6}" type="slidenum">
              <a:rPr lang="tr-TR" sz="2400" smtClean="0"/>
              <a:t>19</a:t>
            </a:fld>
            <a:endParaRPr lang="tr-TR" sz="2400" dirty="0"/>
          </a:p>
        </p:txBody>
      </p:sp>
      <p:sp>
        <p:nvSpPr>
          <p:cNvPr id="8" name="AutoShape 3"/>
          <p:cNvSpPr>
            <a:spLocks noChangeAspect="1" noChangeArrowheads="1" noTextEdit="1"/>
          </p:cNvSpPr>
          <p:nvPr/>
        </p:nvSpPr>
        <p:spPr bwMode="auto">
          <a:xfrm>
            <a:off x="10379075" y="87313"/>
            <a:ext cx="1692275" cy="111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5" name="Picture 2" descr="csb Ã§Ä±kartma ile ilgili gÃ¶rsel sonuc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486" y="0"/>
            <a:ext cx="1334280" cy="1264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266" y="940776"/>
            <a:ext cx="5143500" cy="591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90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İçerik Yer Tutucusu 5"/>
          <p:cNvSpPr>
            <a:spLocks noGrp="1"/>
          </p:cNvSpPr>
          <p:nvPr>
            <p:ph idx="1"/>
          </p:nvPr>
        </p:nvSpPr>
        <p:spPr>
          <a:xfrm>
            <a:off x="1362635" y="1276107"/>
            <a:ext cx="9698087" cy="5069829"/>
          </a:xfrm>
        </p:spPr>
        <p:txBody>
          <a:bodyPr/>
          <a:lstStyle/>
          <a:p>
            <a:pPr algn="ctr"/>
            <a:endParaRPr lang="tr-TR" dirty="0"/>
          </a:p>
          <a:p>
            <a:pPr marL="0" indent="0" algn="ctr">
              <a:buNone/>
            </a:pPr>
            <a:r>
              <a:rPr lang="tr-TR" sz="2800" dirty="0" smtClean="0">
                <a:latin typeface="Arial Black" panose="020B0A04020102020204" pitchFamily="34" charset="0"/>
              </a:rPr>
              <a:t> Bacalarda Sürekli Olarak;</a:t>
            </a:r>
          </a:p>
          <a:p>
            <a:pPr marL="0" indent="0" algn="ctr">
              <a:buNone/>
            </a:pPr>
            <a:endParaRPr lang="tr-TR" sz="2800" dirty="0" smtClean="0"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tr-TR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CO–NO–NO</a:t>
            </a:r>
            <a:r>
              <a:rPr lang="tr-TR" sz="2800" baseline="-25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tr-TR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-NO</a:t>
            </a:r>
            <a:r>
              <a:rPr lang="tr-TR" sz="2800" baseline="-25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tr-TR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-SO</a:t>
            </a:r>
            <a:r>
              <a:rPr lang="tr-TR" sz="2800" baseline="-25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tr-TR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–TOC–CH</a:t>
            </a:r>
            <a:r>
              <a:rPr lang="tr-TR" sz="2800" baseline="-25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tr-TR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-HF-HCl–NH</a:t>
            </a:r>
            <a:r>
              <a:rPr lang="tr-TR" sz="2800" baseline="-25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tr-TR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–Hg-TOZ-O</a:t>
            </a:r>
            <a:r>
              <a:rPr lang="tr-TR" sz="2800" baseline="-25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tr-TR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–O</a:t>
            </a:r>
            <a:r>
              <a:rPr lang="tr-TR" sz="2800" baseline="-25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tr-TR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wet–CO</a:t>
            </a:r>
            <a:r>
              <a:rPr lang="tr-TR" sz="2800" baseline="-25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tr-TR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NEM–ISITMALI HAT–ISITMALI PROB–YANMA SICAKLIK–BACA SICAKLIK–BASINÇ–DEBİ-HIZ </a:t>
            </a:r>
          </a:p>
          <a:p>
            <a:pPr marL="0" indent="0" algn="ctr">
              <a:buNone/>
            </a:pPr>
            <a:endParaRPr lang="tr-TR" sz="2800" dirty="0"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tr-TR" sz="2800" dirty="0" smtClean="0">
                <a:latin typeface="Arial Black" panose="020B0A04020102020204" pitchFamily="34" charset="0"/>
              </a:rPr>
              <a:t>Parametreleri Ölçülebilmektedir.</a:t>
            </a:r>
          </a:p>
          <a:p>
            <a:pPr marL="0" indent="0" algn="ctr">
              <a:buNone/>
            </a:pPr>
            <a:endParaRPr lang="tr-TR" sz="2000" dirty="0">
              <a:latin typeface="Arial Black" panose="020B0A04020102020204" pitchFamily="34" charset="0"/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>
          <a:xfrm>
            <a:off x="466971" y="6453477"/>
            <a:ext cx="331170" cy="365125"/>
          </a:xfrm>
        </p:spPr>
        <p:txBody>
          <a:bodyPr/>
          <a:lstStyle/>
          <a:p>
            <a:fld id="{7A17C6E8-D461-4673-A4AF-5C1C329C98C6}" type="slidenum">
              <a:rPr lang="tr-TR" sz="2400" smtClean="0"/>
              <a:t>2</a:t>
            </a:fld>
            <a:endParaRPr lang="tr-TR" sz="2400" dirty="0"/>
          </a:p>
        </p:txBody>
      </p:sp>
      <p:sp>
        <p:nvSpPr>
          <p:cNvPr id="8" name="AutoShape 3"/>
          <p:cNvSpPr>
            <a:spLocks noChangeAspect="1" noChangeArrowheads="1" noTextEdit="1"/>
          </p:cNvSpPr>
          <p:nvPr/>
        </p:nvSpPr>
        <p:spPr bwMode="auto">
          <a:xfrm>
            <a:off x="10379075" y="87313"/>
            <a:ext cx="1692275" cy="111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5" name="Picture 2" descr="csb Ã§Ä±kartma ile ilgili gÃ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7284" y="64109"/>
            <a:ext cx="1334280" cy="1264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541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>
          <a:xfrm>
            <a:off x="466971" y="6453477"/>
            <a:ext cx="331170" cy="365125"/>
          </a:xfrm>
        </p:spPr>
        <p:txBody>
          <a:bodyPr/>
          <a:lstStyle/>
          <a:p>
            <a:fld id="{7A17C6E8-D461-4673-A4AF-5C1C329C98C6}" type="slidenum">
              <a:rPr lang="tr-TR" sz="2400" smtClean="0"/>
              <a:t>20</a:t>
            </a:fld>
            <a:endParaRPr lang="tr-TR" sz="2400" dirty="0"/>
          </a:p>
        </p:txBody>
      </p:sp>
      <p:sp>
        <p:nvSpPr>
          <p:cNvPr id="8" name="AutoShape 3"/>
          <p:cNvSpPr>
            <a:spLocks noChangeAspect="1" noChangeArrowheads="1" noTextEdit="1"/>
          </p:cNvSpPr>
          <p:nvPr/>
        </p:nvSpPr>
        <p:spPr bwMode="auto">
          <a:xfrm>
            <a:off x="10379075" y="87313"/>
            <a:ext cx="1692275" cy="111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5" name="Picture 2" descr="csb Ã§Ä±kartma ile ilgili gÃ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486" y="0"/>
            <a:ext cx="1334280" cy="1264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923" y="2308956"/>
            <a:ext cx="4749800" cy="3336577"/>
          </a:xfr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263" y="2269147"/>
            <a:ext cx="4692886" cy="3349137"/>
          </a:xfrm>
          <a:prstGeom prst="rect">
            <a:avLst/>
          </a:prstGeom>
        </p:spPr>
      </p:pic>
      <p:sp>
        <p:nvSpPr>
          <p:cNvPr id="10" name="Metin kutusu 1"/>
          <p:cNvSpPr txBox="1">
            <a:spLocks noChangeArrowheads="1"/>
          </p:cNvSpPr>
          <p:nvPr/>
        </p:nvSpPr>
        <p:spPr bwMode="auto">
          <a:xfrm>
            <a:off x="2819399" y="1421423"/>
            <a:ext cx="706315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dirty="0"/>
              <a:t>Çalışma </a:t>
            </a:r>
            <a:r>
              <a:rPr lang="tr-TR" altLang="tr-TR" dirty="0" smtClean="0"/>
              <a:t>Platformu Uygun Değilse….</a:t>
            </a:r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val="323635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>
          <a:xfrm>
            <a:off x="466971" y="6453477"/>
            <a:ext cx="331170" cy="365125"/>
          </a:xfrm>
        </p:spPr>
        <p:txBody>
          <a:bodyPr/>
          <a:lstStyle/>
          <a:p>
            <a:fld id="{7A17C6E8-D461-4673-A4AF-5C1C329C98C6}" type="slidenum">
              <a:rPr lang="tr-TR" sz="2400" smtClean="0"/>
              <a:t>21</a:t>
            </a:fld>
            <a:endParaRPr lang="tr-TR" sz="2400" dirty="0"/>
          </a:p>
        </p:txBody>
      </p:sp>
      <p:sp>
        <p:nvSpPr>
          <p:cNvPr id="8" name="AutoShape 3"/>
          <p:cNvSpPr>
            <a:spLocks noChangeAspect="1" noChangeArrowheads="1" noTextEdit="1"/>
          </p:cNvSpPr>
          <p:nvPr/>
        </p:nvSpPr>
        <p:spPr bwMode="auto">
          <a:xfrm>
            <a:off x="10379075" y="87313"/>
            <a:ext cx="1692275" cy="111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5" name="Picture 2" descr="csb Ã§Ä±kartma ile ilgili gÃ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486" y="0"/>
            <a:ext cx="1334280" cy="1264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Metin kutusu 1"/>
          <p:cNvSpPr txBox="1">
            <a:spLocks noChangeArrowheads="1"/>
          </p:cNvSpPr>
          <p:nvPr/>
        </p:nvSpPr>
        <p:spPr bwMode="auto">
          <a:xfrm>
            <a:off x="3141616" y="672485"/>
            <a:ext cx="706315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dirty="0" smtClean="0"/>
              <a:t>SEÖS MONTAJ ÖRNEKLERİ</a:t>
            </a:r>
            <a:endParaRPr lang="tr-TR" altLang="tr-TR" dirty="0"/>
          </a:p>
        </p:txBody>
      </p:sp>
      <p:grpSp>
        <p:nvGrpSpPr>
          <p:cNvPr id="11" name="Group 37858"/>
          <p:cNvGrpSpPr/>
          <p:nvPr/>
        </p:nvGrpSpPr>
        <p:grpSpPr>
          <a:xfrm>
            <a:off x="1903320" y="1428207"/>
            <a:ext cx="8398919" cy="5312228"/>
            <a:chOff x="0" y="0"/>
            <a:chExt cx="8089393" cy="5011801"/>
          </a:xfrm>
        </p:grpSpPr>
        <p:sp>
          <p:nvSpPr>
            <p:cNvPr id="12" name="Rectangle 1874"/>
            <p:cNvSpPr/>
            <p:nvPr/>
          </p:nvSpPr>
          <p:spPr>
            <a:xfrm>
              <a:off x="285712" y="186089"/>
              <a:ext cx="98964" cy="41965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tr-TR" sz="260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tr-T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3" name="Rectangle 1875"/>
            <p:cNvSpPr/>
            <p:nvPr/>
          </p:nvSpPr>
          <p:spPr>
            <a:xfrm>
              <a:off x="559981" y="186089"/>
              <a:ext cx="98964" cy="41965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tr-TR" sz="2600" b="1">
                  <a:solidFill>
                    <a:srgbClr val="CC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tr-T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pic>
          <p:nvPicPr>
            <p:cNvPr id="14" name="Picture 1894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8089393" cy="50118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077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>
          <a:xfrm>
            <a:off x="466971" y="6453477"/>
            <a:ext cx="331170" cy="365125"/>
          </a:xfrm>
        </p:spPr>
        <p:txBody>
          <a:bodyPr/>
          <a:lstStyle/>
          <a:p>
            <a:fld id="{7A17C6E8-D461-4673-A4AF-5C1C329C98C6}" type="slidenum">
              <a:rPr lang="tr-TR" sz="2400" smtClean="0"/>
              <a:t>22</a:t>
            </a:fld>
            <a:endParaRPr lang="tr-TR" sz="2400" dirty="0"/>
          </a:p>
        </p:txBody>
      </p:sp>
      <p:sp>
        <p:nvSpPr>
          <p:cNvPr id="8" name="AutoShape 3"/>
          <p:cNvSpPr>
            <a:spLocks noChangeAspect="1" noChangeArrowheads="1" noTextEdit="1"/>
          </p:cNvSpPr>
          <p:nvPr/>
        </p:nvSpPr>
        <p:spPr bwMode="auto">
          <a:xfrm>
            <a:off x="10379075" y="87313"/>
            <a:ext cx="1692275" cy="111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5" name="Picture 2" descr="csb Ã§Ä±kartma ile ilgili gÃ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486" y="0"/>
            <a:ext cx="1334280" cy="1264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Metin kutusu 1"/>
          <p:cNvSpPr txBox="1">
            <a:spLocks noChangeArrowheads="1"/>
          </p:cNvSpPr>
          <p:nvPr/>
        </p:nvSpPr>
        <p:spPr bwMode="auto">
          <a:xfrm>
            <a:off x="3141616" y="672485"/>
            <a:ext cx="706315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dirty="0" smtClean="0"/>
              <a:t>SEÖS MONTAJ ÖRNEKLERİ</a:t>
            </a:r>
            <a:endParaRPr lang="tr-TR" altLang="tr-TR" dirty="0"/>
          </a:p>
        </p:txBody>
      </p:sp>
      <p:grpSp>
        <p:nvGrpSpPr>
          <p:cNvPr id="15" name="Group 37842"/>
          <p:cNvGrpSpPr/>
          <p:nvPr/>
        </p:nvGrpSpPr>
        <p:grpSpPr>
          <a:xfrm>
            <a:off x="1637212" y="1065487"/>
            <a:ext cx="8604068" cy="5648822"/>
            <a:chOff x="-243858" y="84730"/>
            <a:chExt cx="8212076" cy="5325561"/>
          </a:xfrm>
        </p:grpSpPr>
        <p:sp>
          <p:nvSpPr>
            <p:cNvPr id="16" name="Rectangle 1839"/>
            <p:cNvSpPr/>
            <p:nvPr/>
          </p:nvSpPr>
          <p:spPr>
            <a:xfrm>
              <a:off x="38875" y="84730"/>
              <a:ext cx="98964" cy="41965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tr-TR" sz="260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tr-T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7" name="Rectangle 1840"/>
            <p:cNvSpPr/>
            <p:nvPr/>
          </p:nvSpPr>
          <p:spPr>
            <a:xfrm>
              <a:off x="313144" y="84730"/>
              <a:ext cx="98964" cy="41965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tr-TR" sz="2600" b="1">
                  <a:solidFill>
                    <a:srgbClr val="CC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tr-T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pic>
          <p:nvPicPr>
            <p:cNvPr id="18" name="Picture 1859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-243858" y="513806"/>
              <a:ext cx="8212076" cy="489648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3669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>
          <a:xfrm>
            <a:off x="466971" y="6453477"/>
            <a:ext cx="331170" cy="365125"/>
          </a:xfrm>
        </p:spPr>
        <p:txBody>
          <a:bodyPr/>
          <a:lstStyle/>
          <a:p>
            <a:fld id="{7A17C6E8-D461-4673-A4AF-5C1C329C98C6}" type="slidenum">
              <a:rPr lang="tr-TR" sz="2400" smtClean="0"/>
              <a:t>23</a:t>
            </a:fld>
            <a:endParaRPr lang="tr-TR" sz="2400" dirty="0"/>
          </a:p>
        </p:txBody>
      </p:sp>
      <p:sp>
        <p:nvSpPr>
          <p:cNvPr id="8" name="AutoShape 3"/>
          <p:cNvSpPr>
            <a:spLocks noChangeAspect="1" noChangeArrowheads="1" noTextEdit="1"/>
          </p:cNvSpPr>
          <p:nvPr/>
        </p:nvSpPr>
        <p:spPr bwMode="auto">
          <a:xfrm>
            <a:off x="10379075" y="87313"/>
            <a:ext cx="1692275" cy="111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5" name="Picture 2" descr="csb Ã§Ä±kartma ile ilgili gÃ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486" y="0"/>
            <a:ext cx="1334280" cy="1264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Metin kutusu 1"/>
          <p:cNvSpPr txBox="1">
            <a:spLocks noChangeArrowheads="1"/>
          </p:cNvSpPr>
          <p:nvPr/>
        </p:nvSpPr>
        <p:spPr bwMode="auto">
          <a:xfrm>
            <a:off x="3141616" y="672485"/>
            <a:ext cx="706315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dirty="0" smtClean="0"/>
              <a:t>SEÖS MONTAJ ÖRNEKLERİ</a:t>
            </a:r>
            <a:endParaRPr lang="tr-TR" altLang="tr-TR" dirty="0"/>
          </a:p>
        </p:txBody>
      </p:sp>
      <p:grpSp>
        <p:nvGrpSpPr>
          <p:cNvPr id="11" name="Group 37791"/>
          <p:cNvGrpSpPr/>
          <p:nvPr/>
        </p:nvGrpSpPr>
        <p:grpSpPr>
          <a:xfrm>
            <a:off x="1543323" y="1252764"/>
            <a:ext cx="9629774" cy="5487670"/>
            <a:chOff x="0" y="0"/>
            <a:chExt cx="8409013" cy="4788218"/>
          </a:xfrm>
        </p:grpSpPr>
        <p:sp>
          <p:nvSpPr>
            <p:cNvPr id="12" name="Rectangle 1792"/>
            <p:cNvSpPr/>
            <p:nvPr/>
          </p:nvSpPr>
          <p:spPr>
            <a:xfrm>
              <a:off x="605295" y="67294"/>
              <a:ext cx="98964" cy="41965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tr-TR" sz="260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tr-T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3" name="Rectangle 1793"/>
            <p:cNvSpPr/>
            <p:nvPr/>
          </p:nvSpPr>
          <p:spPr>
            <a:xfrm>
              <a:off x="879564" y="67294"/>
              <a:ext cx="98964" cy="41965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tr-TR" sz="2600" b="1">
                  <a:solidFill>
                    <a:srgbClr val="CC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tr-T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pic>
          <p:nvPicPr>
            <p:cNvPr id="14" name="Picture 1808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8225" y="2358746"/>
              <a:ext cx="2857500" cy="2412492"/>
            </a:xfrm>
            <a:prstGeom prst="rect">
              <a:avLst/>
            </a:prstGeom>
          </p:spPr>
        </p:pic>
        <p:pic>
          <p:nvPicPr>
            <p:cNvPr id="19" name="Picture 1810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2990812" y="2358746"/>
              <a:ext cx="2786126" cy="2412492"/>
            </a:xfrm>
            <a:prstGeom prst="rect">
              <a:avLst/>
            </a:prstGeom>
          </p:spPr>
        </p:pic>
        <p:sp>
          <p:nvSpPr>
            <p:cNvPr id="20" name="Rectangle 1811"/>
            <p:cNvSpPr/>
            <p:nvPr/>
          </p:nvSpPr>
          <p:spPr>
            <a:xfrm>
              <a:off x="194729" y="1008872"/>
              <a:ext cx="98964" cy="41965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tr-TR" sz="260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tr-T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1" name="Rectangle 1812"/>
            <p:cNvSpPr/>
            <p:nvPr/>
          </p:nvSpPr>
          <p:spPr>
            <a:xfrm>
              <a:off x="469049" y="1008872"/>
              <a:ext cx="98964" cy="41965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tr-TR" sz="2600" b="1">
                  <a:solidFill>
                    <a:srgbClr val="CC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tr-T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pic>
          <p:nvPicPr>
            <p:cNvPr id="22" name="Picture 1814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0" y="20193"/>
              <a:ext cx="2875788" cy="2122551"/>
            </a:xfrm>
            <a:prstGeom prst="rect">
              <a:avLst/>
            </a:prstGeom>
          </p:spPr>
        </p:pic>
        <p:pic>
          <p:nvPicPr>
            <p:cNvPr id="23" name="Picture 1816"/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2990812" y="0"/>
              <a:ext cx="2786126" cy="2154047"/>
            </a:xfrm>
            <a:prstGeom prst="rect">
              <a:avLst/>
            </a:prstGeom>
          </p:spPr>
        </p:pic>
        <p:pic>
          <p:nvPicPr>
            <p:cNvPr id="24" name="Picture 1818"/>
            <p:cNvPicPr/>
            <p:nvPr/>
          </p:nvPicPr>
          <p:blipFill>
            <a:blip r:embed="rId7"/>
            <a:stretch>
              <a:fillRect/>
            </a:stretch>
          </p:blipFill>
          <p:spPr>
            <a:xfrm>
              <a:off x="5866727" y="0"/>
              <a:ext cx="2542286" cy="2142744"/>
            </a:xfrm>
            <a:prstGeom prst="rect">
              <a:avLst/>
            </a:prstGeom>
          </p:spPr>
        </p:pic>
        <p:pic>
          <p:nvPicPr>
            <p:cNvPr id="25" name="Picture 1820"/>
            <p:cNvPicPr/>
            <p:nvPr/>
          </p:nvPicPr>
          <p:blipFill>
            <a:blip r:embed="rId8"/>
            <a:stretch>
              <a:fillRect/>
            </a:stretch>
          </p:blipFill>
          <p:spPr>
            <a:xfrm>
              <a:off x="5866727" y="2358708"/>
              <a:ext cx="2542286" cy="24295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8384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>
          <a:xfrm>
            <a:off x="466971" y="6453477"/>
            <a:ext cx="331170" cy="365125"/>
          </a:xfrm>
        </p:spPr>
        <p:txBody>
          <a:bodyPr/>
          <a:lstStyle/>
          <a:p>
            <a:fld id="{7A17C6E8-D461-4673-A4AF-5C1C329C98C6}" type="slidenum">
              <a:rPr lang="tr-TR" sz="2400" smtClean="0"/>
              <a:t>24</a:t>
            </a:fld>
            <a:endParaRPr lang="tr-TR" sz="2400" dirty="0"/>
          </a:p>
        </p:txBody>
      </p:sp>
      <p:sp>
        <p:nvSpPr>
          <p:cNvPr id="8" name="AutoShape 3"/>
          <p:cNvSpPr>
            <a:spLocks noChangeAspect="1" noChangeArrowheads="1" noTextEdit="1"/>
          </p:cNvSpPr>
          <p:nvPr/>
        </p:nvSpPr>
        <p:spPr bwMode="auto">
          <a:xfrm>
            <a:off x="10379075" y="87313"/>
            <a:ext cx="1692275" cy="111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5" name="Picture 2" descr="csb Ã§Ä±kartma ile ilgili gÃ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486" y="0"/>
            <a:ext cx="1334280" cy="1264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Metin kutusu 1"/>
          <p:cNvSpPr txBox="1">
            <a:spLocks noChangeArrowheads="1"/>
          </p:cNvSpPr>
          <p:nvPr/>
        </p:nvSpPr>
        <p:spPr bwMode="auto">
          <a:xfrm>
            <a:off x="4404359" y="968578"/>
            <a:ext cx="706315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dirty="0" smtClean="0"/>
              <a:t>Veri Kayıt Sistemi</a:t>
            </a:r>
            <a:endParaRPr lang="tr-TR" alt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53189" y="1645920"/>
            <a:ext cx="8915400" cy="377762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tr-TR" sz="2800" b="1" dirty="0" smtClean="0"/>
          </a:p>
          <a:p>
            <a:pPr marL="0" indent="0" algn="ctr">
              <a:buNone/>
            </a:pPr>
            <a:r>
              <a:rPr lang="tr-TR" sz="2800" b="1" dirty="0" smtClean="0"/>
              <a:t>Sürekli Çalışmaya uygun (İş İstasyonu) bir bilgisayar olmalıdır.</a:t>
            </a:r>
          </a:p>
          <a:p>
            <a:pPr marL="0" indent="0" algn="ctr">
              <a:buNone/>
            </a:pPr>
            <a:endParaRPr lang="tr-TR" sz="2800" b="1" dirty="0" smtClean="0"/>
          </a:p>
          <a:p>
            <a:pPr marL="0" indent="0" algn="ctr">
              <a:buNone/>
            </a:pPr>
            <a:r>
              <a:rPr lang="tr-TR" sz="2800" b="1" dirty="0" smtClean="0"/>
              <a:t>Yazılım Bakanlık normlarına uygun olmalıdır.</a:t>
            </a:r>
            <a:endParaRPr lang="tr-TR" sz="2800" b="1" dirty="0"/>
          </a:p>
        </p:txBody>
      </p:sp>
    </p:spTree>
    <p:extLst>
      <p:ext uri="{BB962C8B-B14F-4D97-AF65-F5344CB8AC3E}">
        <p14:creationId xmlns:p14="http://schemas.microsoft.com/office/powerpoint/2010/main" val="244768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İçerik Yer Tutucusu 5"/>
          <p:cNvSpPr>
            <a:spLocks noGrp="1"/>
          </p:cNvSpPr>
          <p:nvPr>
            <p:ph idx="1"/>
          </p:nvPr>
        </p:nvSpPr>
        <p:spPr>
          <a:xfrm>
            <a:off x="1336431" y="1276107"/>
            <a:ext cx="9794632" cy="538986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tr-TR" sz="2000" dirty="0">
              <a:solidFill>
                <a:schemeClr val="accent5"/>
              </a:solidFill>
            </a:endParaRPr>
          </a:p>
          <a:p>
            <a:pPr marL="0" indent="0">
              <a:buNone/>
            </a:pPr>
            <a:endParaRPr lang="tr-TR" sz="2000" dirty="0" smtClean="0">
              <a:solidFill>
                <a:schemeClr val="accent5"/>
              </a:solidFill>
            </a:endParaRPr>
          </a:p>
          <a:p>
            <a:pPr marL="0" indent="0">
              <a:buNone/>
            </a:pPr>
            <a:endParaRPr lang="tr-TR" sz="2000" dirty="0">
              <a:solidFill>
                <a:schemeClr val="accent5"/>
              </a:solidFill>
            </a:endParaRPr>
          </a:p>
          <a:p>
            <a:pPr marL="0" indent="0" algn="ctr">
              <a:buNone/>
            </a:pPr>
            <a:r>
              <a:rPr lang="tr-TR" sz="4000" b="1" dirty="0"/>
              <a:t>KGS 2 – QAL 2 İkinci Seviye Kalite Güvence Sistemi </a:t>
            </a:r>
          </a:p>
          <a:p>
            <a:endParaRPr lang="tr-TR" dirty="0" smtClean="0"/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>
          <a:xfrm>
            <a:off x="466970" y="6453477"/>
            <a:ext cx="557157" cy="365125"/>
          </a:xfrm>
        </p:spPr>
        <p:txBody>
          <a:bodyPr/>
          <a:lstStyle/>
          <a:p>
            <a:fld id="{7A17C6E8-D461-4673-A4AF-5C1C329C98C6}" type="slidenum">
              <a:rPr lang="tr-TR" sz="2400" smtClean="0"/>
              <a:t>25</a:t>
            </a:fld>
            <a:endParaRPr lang="tr-TR" sz="2400" dirty="0"/>
          </a:p>
        </p:txBody>
      </p:sp>
      <p:sp>
        <p:nvSpPr>
          <p:cNvPr id="8" name="AutoShape 3"/>
          <p:cNvSpPr>
            <a:spLocks noChangeAspect="1" noChangeArrowheads="1" noTextEdit="1"/>
          </p:cNvSpPr>
          <p:nvPr/>
        </p:nvSpPr>
        <p:spPr bwMode="auto">
          <a:xfrm>
            <a:off x="10379075" y="87313"/>
            <a:ext cx="1692275" cy="111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5" name="Picture 2" descr="csb Ã§Ä±kartma ile ilgili gÃ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7720" y="0"/>
            <a:ext cx="1334280" cy="1264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150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İçerik Yer Tutucusu 5"/>
          <p:cNvSpPr>
            <a:spLocks noGrp="1"/>
          </p:cNvSpPr>
          <p:nvPr>
            <p:ph idx="1"/>
          </p:nvPr>
        </p:nvSpPr>
        <p:spPr>
          <a:xfrm>
            <a:off x="1336431" y="1276107"/>
            <a:ext cx="9794632" cy="538986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tr-TR" sz="2000" dirty="0">
              <a:solidFill>
                <a:schemeClr val="accent5"/>
              </a:solidFill>
            </a:endParaRPr>
          </a:p>
          <a:p>
            <a:pPr marL="0" indent="0">
              <a:buNone/>
            </a:pPr>
            <a:r>
              <a:rPr lang="tr-TR" sz="2800" b="1" dirty="0" smtClean="0"/>
              <a:t>	</a:t>
            </a:r>
            <a:r>
              <a:rPr lang="tr-TR" sz="2800" b="1" dirty="0" err="1" smtClean="0"/>
              <a:t>SEÖS’ün</a:t>
            </a:r>
            <a:r>
              <a:rPr lang="tr-TR" sz="2800" b="1" dirty="0" smtClean="0"/>
              <a:t> </a:t>
            </a:r>
            <a:r>
              <a:rPr lang="tr-TR" sz="2800" b="1" dirty="0"/>
              <a:t>uygun kurulumu tamamlandıktan sonra sistemin işletmeye alınmasından önce, Standart Referans Metotlar ile (SRM) yapılan paralel ölçümler sonucu (15 ölçüm) kalibrasyon fonksiyonu oluşturma prosedürdür. </a:t>
            </a:r>
            <a:endParaRPr lang="tr-TR" sz="2800" dirty="0"/>
          </a:p>
          <a:p>
            <a:pPr marL="0" indent="0">
              <a:buNone/>
            </a:pPr>
            <a:r>
              <a:rPr lang="tr-TR" sz="2800" b="1" dirty="0" smtClean="0"/>
              <a:t>	Bu </a:t>
            </a:r>
            <a:r>
              <a:rPr lang="tr-TR" sz="2800" b="1" dirty="0"/>
              <a:t>ölçümler Bakanlığımızca SEÖS konusunda yetkilendirilmiş laboratuvarlar tarafından yapılmak zorundadır. http://lab.csb.gov.tr </a:t>
            </a:r>
            <a:endParaRPr lang="tr-TR" sz="2800" dirty="0"/>
          </a:p>
          <a:p>
            <a:pPr marL="0" indent="0">
              <a:buNone/>
            </a:pPr>
            <a:endParaRPr lang="tr-TR" sz="2000" dirty="0" smtClean="0">
              <a:solidFill>
                <a:schemeClr val="accent5"/>
              </a:solidFill>
            </a:endParaRPr>
          </a:p>
          <a:p>
            <a:pPr marL="0" indent="0">
              <a:buNone/>
            </a:pPr>
            <a:endParaRPr lang="tr-TR" sz="2000" dirty="0">
              <a:solidFill>
                <a:schemeClr val="accent5"/>
              </a:solidFill>
            </a:endParaRPr>
          </a:p>
          <a:p>
            <a:pPr marL="0" indent="0">
              <a:buNone/>
            </a:pPr>
            <a:endParaRPr lang="tr-TR" dirty="0" smtClean="0"/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>
          <a:xfrm>
            <a:off x="466970" y="6453477"/>
            <a:ext cx="557157" cy="365125"/>
          </a:xfrm>
        </p:spPr>
        <p:txBody>
          <a:bodyPr/>
          <a:lstStyle/>
          <a:p>
            <a:fld id="{7A17C6E8-D461-4673-A4AF-5C1C329C98C6}" type="slidenum">
              <a:rPr lang="tr-TR" sz="2400" smtClean="0"/>
              <a:t>26</a:t>
            </a:fld>
            <a:endParaRPr lang="tr-TR" sz="2400" dirty="0"/>
          </a:p>
        </p:txBody>
      </p:sp>
      <p:sp>
        <p:nvSpPr>
          <p:cNvPr id="8" name="AutoShape 3"/>
          <p:cNvSpPr>
            <a:spLocks noChangeAspect="1" noChangeArrowheads="1" noTextEdit="1"/>
          </p:cNvSpPr>
          <p:nvPr/>
        </p:nvSpPr>
        <p:spPr bwMode="auto">
          <a:xfrm>
            <a:off x="10379075" y="87313"/>
            <a:ext cx="1692275" cy="111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5" name="Picture 2" descr="csb Ã§Ä±kartma ile ilgili gÃ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7720" y="0"/>
            <a:ext cx="1334280" cy="1264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313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İçerik Yer Tutucusu 5"/>
          <p:cNvSpPr>
            <a:spLocks noGrp="1"/>
          </p:cNvSpPr>
          <p:nvPr>
            <p:ph idx="1"/>
          </p:nvPr>
        </p:nvSpPr>
        <p:spPr>
          <a:xfrm>
            <a:off x="1572484" y="1187516"/>
            <a:ext cx="9189042" cy="51773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/>
              <a:t>							</a:t>
            </a:r>
          </a:p>
          <a:p>
            <a:pPr marL="0" indent="0" algn="ctr">
              <a:buNone/>
            </a:pPr>
            <a:endParaRPr lang="tr-TR" sz="5400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tr-TR" sz="54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tr-TR" sz="2400" b="1" dirty="0" smtClean="0">
                <a:solidFill>
                  <a:srgbClr val="FF0000"/>
                </a:solidFill>
              </a:rPr>
              <a:t>DOĞRUSALLIK TESTİ YAPAMAYACAK BİR LABORATUVAR İLE ÖLÇÜME BAŞLAMAYIN.</a:t>
            </a: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>
          <a:xfrm>
            <a:off x="466970" y="6453477"/>
            <a:ext cx="566301" cy="365125"/>
          </a:xfrm>
        </p:spPr>
        <p:txBody>
          <a:bodyPr/>
          <a:lstStyle/>
          <a:p>
            <a:fld id="{7A17C6E8-D461-4673-A4AF-5C1C329C98C6}" type="slidenum">
              <a:rPr lang="tr-TR" sz="2400" smtClean="0"/>
              <a:t>27</a:t>
            </a:fld>
            <a:endParaRPr lang="tr-TR" sz="2400" dirty="0"/>
          </a:p>
        </p:txBody>
      </p:sp>
      <p:sp>
        <p:nvSpPr>
          <p:cNvPr id="8" name="AutoShape 3"/>
          <p:cNvSpPr>
            <a:spLocks noChangeAspect="1" noChangeArrowheads="1" noTextEdit="1"/>
          </p:cNvSpPr>
          <p:nvPr/>
        </p:nvSpPr>
        <p:spPr bwMode="auto">
          <a:xfrm>
            <a:off x="10379075" y="87313"/>
            <a:ext cx="1692275" cy="111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5" name="Picture 2" descr="csb Ã§Ä±kartma ile ilgili gÃ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01" y="11355"/>
            <a:ext cx="1334280" cy="1264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028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İçerik Yer Tutucusu 5"/>
          <p:cNvSpPr>
            <a:spLocks noGrp="1"/>
          </p:cNvSpPr>
          <p:nvPr>
            <p:ph idx="1"/>
          </p:nvPr>
        </p:nvSpPr>
        <p:spPr>
          <a:xfrm>
            <a:off x="1336431" y="1276107"/>
            <a:ext cx="9794632" cy="538986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tr-TR" sz="2000" dirty="0">
              <a:solidFill>
                <a:schemeClr val="accent5"/>
              </a:solidFill>
            </a:endParaRPr>
          </a:p>
          <a:p>
            <a:pPr marL="0" indent="0" algn="ctr">
              <a:buNone/>
            </a:pPr>
            <a:r>
              <a:rPr lang="tr-TR" sz="4000" b="1" dirty="0" smtClean="0">
                <a:solidFill>
                  <a:srgbClr val="FF0000"/>
                </a:solidFill>
              </a:rPr>
              <a:t>ÇOK ÖNEMLİ</a:t>
            </a:r>
          </a:p>
          <a:p>
            <a:pPr marL="0" indent="0" algn="just">
              <a:buNone/>
            </a:pPr>
            <a:r>
              <a:rPr lang="tr-TR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Sizler Şu anda Emisyon Ölçüm İşlemleri Eğitimi Alıyorsunuz. </a:t>
            </a:r>
          </a:p>
          <a:p>
            <a:pPr marL="0" indent="0" algn="just">
              <a:buNone/>
            </a:pPr>
            <a:endParaRPr lang="tr-TR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tr-TR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nedenle KGS2 – YGT Yapıyorsanız Eğer;</a:t>
            </a:r>
          </a:p>
          <a:p>
            <a:pPr marL="0" indent="0" algn="just">
              <a:buNone/>
            </a:pPr>
            <a:r>
              <a:rPr lang="tr-TR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Yaptığınız İşi UNUTUN.</a:t>
            </a:r>
          </a:p>
          <a:p>
            <a:pPr marL="0" indent="0" algn="just">
              <a:buNone/>
            </a:pPr>
            <a:endParaRPr lang="tr-TR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tr-TR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 işlemler Bir Emisyon Ölçüm İşi DEĞİLDİR.</a:t>
            </a:r>
          </a:p>
          <a:p>
            <a:pPr marL="0" indent="0" algn="just">
              <a:buNone/>
            </a:pPr>
            <a:r>
              <a:rPr lang="tr-TR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 İş Emisyon Ölçüm Sonuçlarından İstatistiksel Bir Çalışma ve Rapor Üretme İşidir.</a:t>
            </a:r>
          </a:p>
          <a:p>
            <a:pPr marL="0" indent="0">
              <a:buNone/>
            </a:pPr>
            <a:endParaRPr lang="tr-TR" sz="2000" dirty="0" smtClean="0">
              <a:solidFill>
                <a:schemeClr val="accent5"/>
              </a:solidFill>
            </a:endParaRPr>
          </a:p>
          <a:p>
            <a:pPr marL="0" indent="0">
              <a:buNone/>
            </a:pPr>
            <a:endParaRPr lang="tr-TR" sz="2000" dirty="0">
              <a:solidFill>
                <a:schemeClr val="accent5"/>
              </a:solidFill>
            </a:endParaRPr>
          </a:p>
          <a:p>
            <a:pPr marL="0" indent="0">
              <a:buNone/>
            </a:pPr>
            <a:endParaRPr lang="tr-TR" dirty="0" smtClean="0"/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>
          <a:xfrm>
            <a:off x="466970" y="6453477"/>
            <a:ext cx="557157" cy="365125"/>
          </a:xfrm>
        </p:spPr>
        <p:txBody>
          <a:bodyPr/>
          <a:lstStyle/>
          <a:p>
            <a:fld id="{7A17C6E8-D461-4673-A4AF-5C1C329C98C6}" type="slidenum">
              <a:rPr lang="tr-TR" sz="2400" smtClean="0"/>
              <a:t>28</a:t>
            </a:fld>
            <a:endParaRPr lang="tr-TR" sz="2400" dirty="0"/>
          </a:p>
        </p:txBody>
      </p:sp>
      <p:sp>
        <p:nvSpPr>
          <p:cNvPr id="8" name="AutoShape 3"/>
          <p:cNvSpPr>
            <a:spLocks noChangeAspect="1" noChangeArrowheads="1" noTextEdit="1"/>
          </p:cNvSpPr>
          <p:nvPr/>
        </p:nvSpPr>
        <p:spPr bwMode="auto">
          <a:xfrm>
            <a:off x="10379075" y="87313"/>
            <a:ext cx="1692275" cy="111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5" name="Picture 2" descr="csb Ã§Ä±kartma ile ilgili gÃ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7720" y="0"/>
            <a:ext cx="1334280" cy="1264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358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İçerik Yer Tutucusu 5"/>
          <p:cNvSpPr>
            <a:spLocks noGrp="1"/>
          </p:cNvSpPr>
          <p:nvPr>
            <p:ph idx="1"/>
          </p:nvPr>
        </p:nvSpPr>
        <p:spPr>
          <a:xfrm>
            <a:off x="1336431" y="1276107"/>
            <a:ext cx="9794632" cy="538986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Rapor İçerisinde Emisyon Değerlerinde Limiti çok çok Aşan Değerlerde kullanılacak, Çok Düşük Değerlerde ve Bu Durumu Siz oluşturmak ve Ölçmek Zorundasınız.</a:t>
            </a:r>
          </a:p>
          <a:p>
            <a:pPr marL="0" indent="0" algn="ctr">
              <a:buNone/>
            </a:pPr>
            <a:r>
              <a:rPr lang="tr-TR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Aksi Halde Raporunuz Geçersiz Kalabilir.</a:t>
            </a:r>
          </a:p>
          <a:p>
            <a:pPr marL="0" indent="0" algn="ctr">
              <a:buNone/>
            </a:pPr>
            <a:r>
              <a:rPr lang="tr-TR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(R</a:t>
            </a:r>
            <a:r>
              <a:rPr lang="tr-TR" sz="2800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tr-TR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)-</a:t>
            </a:r>
            <a:r>
              <a:rPr lang="tr-TR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(R</a:t>
            </a:r>
            <a:r>
              <a:rPr lang="tr-TR" sz="2800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tr-TR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)-</a:t>
            </a:r>
            <a:r>
              <a:rPr lang="tr-TR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(R</a:t>
            </a:r>
            <a:r>
              <a:rPr lang="tr-TR" sz="2800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tr-TR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algn="just">
              <a:buNone/>
            </a:pPr>
            <a:r>
              <a:rPr lang="tr-TR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Veri Kayıt Sistemi Sürekli Kontrolünüz Altında Olmalı.</a:t>
            </a:r>
          </a:p>
          <a:p>
            <a:pPr marL="0" indent="0" algn="just">
              <a:buNone/>
            </a:pPr>
            <a:r>
              <a:rPr lang="tr-TR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Siz İstediğiniz Kadar Ölçümleri Tamamlayın, Bilgisayarda ve kayıtta bir Problem varsa Ölçtüğünüz Tüm Sonuçları ve Emeğinizi Çöpe Atabilirsiniz.</a:t>
            </a:r>
            <a:endParaRPr lang="tr-TR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tr-TR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sz="2000" dirty="0" smtClean="0">
              <a:solidFill>
                <a:schemeClr val="accent5"/>
              </a:solidFill>
            </a:endParaRPr>
          </a:p>
          <a:p>
            <a:pPr marL="0" indent="0">
              <a:buNone/>
            </a:pPr>
            <a:endParaRPr lang="tr-TR" sz="2000" dirty="0">
              <a:solidFill>
                <a:schemeClr val="accent5"/>
              </a:solidFill>
            </a:endParaRPr>
          </a:p>
          <a:p>
            <a:pPr marL="0" indent="0">
              <a:buNone/>
            </a:pPr>
            <a:endParaRPr lang="tr-TR" dirty="0" smtClean="0"/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>
          <a:xfrm>
            <a:off x="466970" y="6453477"/>
            <a:ext cx="557157" cy="365125"/>
          </a:xfrm>
        </p:spPr>
        <p:txBody>
          <a:bodyPr/>
          <a:lstStyle/>
          <a:p>
            <a:fld id="{7A17C6E8-D461-4673-A4AF-5C1C329C98C6}" type="slidenum">
              <a:rPr lang="tr-TR" sz="2400" smtClean="0"/>
              <a:t>29</a:t>
            </a:fld>
            <a:endParaRPr lang="tr-TR" sz="2400" dirty="0"/>
          </a:p>
        </p:txBody>
      </p:sp>
      <p:sp>
        <p:nvSpPr>
          <p:cNvPr id="8" name="AutoShape 3"/>
          <p:cNvSpPr>
            <a:spLocks noChangeAspect="1" noChangeArrowheads="1" noTextEdit="1"/>
          </p:cNvSpPr>
          <p:nvPr/>
        </p:nvSpPr>
        <p:spPr bwMode="auto">
          <a:xfrm>
            <a:off x="10379075" y="87313"/>
            <a:ext cx="1692275" cy="111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5" name="Picture 2" descr="csb Ã§Ä±kartma ile ilgili gÃ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7720" y="0"/>
            <a:ext cx="1334280" cy="1264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328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İçerik Yer Tutucusu 5"/>
          <p:cNvSpPr>
            <a:spLocks noGrp="1"/>
          </p:cNvSpPr>
          <p:nvPr>
            <p:ph idx="1"/>
          </p:nvPr>
        </p:nvSpPr>
        <p:spPr>
          <a:xfrm>
            <a:off x="1582614" y="861646"/>
            <a:ext cx="9214339" cy="59348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4400" b="1" dirty="0" smtClean="0"/>
              <a:t>SEÖS Kurulu Olan Tüm Tesisler SEÖS Tebliği Hükümlerine Göre Fizibilite Raporu Hazırlamak Zorundadır.</a:t>
            </a:r>
          </a:p>
          <a:p>
            <a:pPr marL="0" indent="0" algn="just">
              <a:buNone/>
            </a:pPr>
            <a:r>
              <a:rPr lang="tr-TR" sz="4400" dirty="0" smtClean="0"/>
              <a:t>-</a:t>
            </a:r>
            <a:r>
              <a:rPr lang="tr-TR" sz="2800" b="1" dirty="0" err="1" smtClean="0"/>
              <a:t>Fizibilite’nin</a:t>
            </a:r>
            <a:r>
              <a:rPr lang="tr-TR" sz="2800" b="1" dirty="0" smtClean="0"/>
              <a:t> kelime anlamı; </a:t>
            </a:r>
            <a:r>
              <a:rPr lang="tr-TR" sz="2800" dirty="0"/>
              <a:t>“yapılabilirlik”, “olabilirlik”, “uygulanabilirlik</a:t>
            </a:r>
            <a:r>
              <a:rPr lang="tr-TR" sz="2800" dirty="0" smtClean="0"/>
              <a:t>” demektir.</a:t>
            </a:r>
          </a:p>
          <a:p>
            <a:pPr marL="0" indent="0" algn="just">
              <a:buNone/>
            </a:pPr>
            <a:r>
              <a:rPr lang="tr-TR" sz="2800" dirty="0" smtClean="0"/>
              <a:t>Dolayısı ile kurulumu yapılmış bir sisteme </a:t>
            </a:r>
            <a:r>
              <a:rPr lang="tr-TR" sz="2800" b="1" dirty="0" smtClean="0"/>
              <a:t>FİZİBİLİTE RAPORU </a:t>
            </a:r>
            <a:r>
              <a:rPr lang="tr-TR" sz="2800" dirty="0" smtClean="0"/>
              <a:t>adı altında rapor hazırlamak hatalıdır. SEÖS mevcut olan bir durumda rapora </a:t>
            </a:r>
            <a:r>
              <a:rPr lang="tr-TR" sz="2800" b="1" dirty="0" smtClean="0"/>
              <a:t>«DURUM TESPİTİ RAPORU» </a:t>
            </a:r>
            <a:r>
              <a:rPr lang="tr-TR" sz="2800" dirty="0" smtClean="0"/>
              <a:t>ibaresi de eklenmelidir.</a:t>
            </a: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>
          <a:xfrm>
            <a:off x="466971" y="6453477"/>
            <a:ext cx="331170" cy="365125"/>
          </a:xfrm>
        </p:spPr>
        <p:txBody>
          <a:bodyPr/>
          <a:lstStyle/>
          <a:p>
            <a:fld id="{7A17C6E8-D461-4673-A4AF-5C1C329C98C6}" type="slidenum">
              <a:rPr lang="tr-TR" sz="2400" smtClean="0"/>
              <a:t>3</a:t>
            </a:fld>
            <a:endParaRPr lang="tr-TR" sz="2400" dirty="0"/>
          </a:p>
        </p:txBody>
      </p:sp>
      <p:sp>
        <p:nvSpPr>
          <p:cNvPr id="8" name="AutoShape 3"/>
          <p:cNvSpPr>
            <a:spLocks noChangeAspect="1" noChangeArrowheads="1" noTextEdit="1"/>
          </p:cNvSpPr>
          <p:nvPr/>
        </p:nvSpPr>
        <p:spPr bwMode="auto">
          <a:xfrm>
            <a:off x="10379075" y="87313"/>
            <a:ext cx="1692275" cy="111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5" name="Picture 2" descr="csb Ã§Ä±kartma ile ilgili gÃ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9694" y="81694"/>
            <a:ext cx="1334280" cy="1264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286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İçerik Yer Tutucusu 5"/>
          <p:cNvSpPr>
            <a:spLocks noGrp="1"/>
          </p:cNvSpPr>
          <p:nvPr>
            <p:ph idx="1"/>
          </p:nvPr>
        </p:nvSpPr>
        <p:spPr>
          <a:xfrm>
            <a:off x="1336431" y="1276107"/>
            <a:ext cx="9794632" cy="538986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LABORATUVARLARIN SORUMLULUKLARI: </a:t>
            </a:r>
            <a:endParaRPr lang="tr-TR" sz="2800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Laboratuvarlar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İşlevsellik Testine başlamadan önce; </a:t>
            </a:r>
          </a:p>
          <a:p>
            <a:pPr marL="0" indent="0">
              <a:buNone/>
            </a:pP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1-SEÖS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Fizibilite Raporunun 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Valilikçe Onaylandığını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teyit eder. </a:t>
            </a:r>
          </a:p>
          <a:p>
            <a:pPr marL="0" indent="0">
              <a:buNone/>
            </a:pP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2-Kurulumunun tekniğine uygunluğunu inceler. </a:t>
            </a:r>
            <a:endParaRPr lang="tr-T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Fizibilite Raporunda belirtilen cihazların olup olmadığı, </a:t>
            </a:r>
          </a:p>
          <a:p>
            <a:pPr marL="0" indent="0">
              <a:buNone/>
            </a:pP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Baca üzerindeki analizör yerleşimlerinin kontrolü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>
              <a:buNone/>
            </a:pP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Baca platformu ve platforma ulaşımın uygunluğu,  </a:t>
            </a:r>
          </a:p>
          <a:p>
            <a:pPr marL="0" indent="0">
              <a:buNone/>
            </a:pP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Platform üzerinde bulunması gereken düzeneklerin kontrolü (priz-aydınlatma-hava-korunak vs.) 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sz="2000" dirty="0" smtClean="0">
              <a:solidFill>
                <a:schemeClr val="accent5"/>
              </a:solidFill>
            </a:endParaRPr>
          </a:p>
          <a:p>
            <a:pPr marL="0" indent="0">
              <a:buNone/>
            </a:pPr>
            <a:endParaRPr lang="tr-TR" sz="2000" dirty="0">
              <a:solidFill>
                <a:schemeClr val="accent5"/>
              </a:solidFill>
            </a:endParaRPr>
          </a:p>
          <a:p>
            <a:pPr marL="0" indent="0">
              <a:buNone/>
            </a:pPr>
            <a:endParaRPr lang="tr-TR" dirty="0" smtClean="0"/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>
          <a:xfrm>
            <a:off x="466970" y="6453477"/>
            <a:ext cx="557157" cy="365125"/>
          </a:xfrm>
        </p:spPr>
        <p:txBody>
          <a:bodyPr/>
          <a:lstStyle/>
          <a:p>
            <a:fld id="{7A17C6E8-D461-4673-A4AF-5C1C329C98C6}" type="slidenum">
              <a:rPr lang="tr-TR" sz="2400" smtClean="0"/>
              <a:t>30</a:t>
            </a:fld>
            <a:endParaRPr lang="tr-TR" sz="2400" dirty="0"/>
          </a:p>
        </p:txBody>
      </p:sp>
      <p:sp>
        <p:nvSpPr>
          <p:cNvPr id="8" name="AutoShape 3"/>
          <p:cNvSpPr>
            <a:spLocks noChangeAspect="1" noChangeArrowheads="1" noTextEdit="1"/>
          </p:cNvSpPr>
          <p:nvPr/>
        </p:nvSpPr>
        <p:spPr bwMode="auto">
          <a:xfrm>
            <a:off x="10379075" y="87313"/>
            <a:ext cx="1692275" cy="111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5" name="Picture 2" descr="csb Ã§Ä±kartma ile ilgili gÃ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7720" y="0"/>
            <a:ext cx="1334280" cy="1264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986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İçerik Yer Tutucusu 5"/>
          <p:cNvSpPr>
            <a:spLocks noGrp="1"/>
          </p:cNvSpPr>
          <p:nvPr>
            <p:ph idx="1"/>
          </p:nvPr>
        </p:nvSpPr>
        <p:spPr>
          <a:xfrm>
            <a:off x="1336431" y="1276107"/>
            <a:ext cx="9794632" cy="5389869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LABORATUVARLARIN SORUMLULUKLARI: </a:t>
            </a:r>
            <a:endParaRPr lang="tr-TR" sz="2800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3-SRM portlarının uygunluğu, </a:t>
            </a:r>
            <a:endParaRPr lang="tr-T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4-</a:t>
            </a:r>
            <a:r>
              <a:rPr lang="tr-TR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(Önemli)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Tesisin 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KGS2/YGT işlemine başlamadan önce SEÖS ün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bakımını yaptığı/yaptırdığı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nı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belgeleyen bir tutanak tesis yetkilisinden mutlaka 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alınmalı ve Rapora da konulmalıdır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tr-T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5-</a:t>
            </a:r>
            <a:r>
              <a:rPr lang="tr-TR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(Önemli)</a:t>
            </a:r>
            <a:r>
              <a:rPr lang="tr-TR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Özelikle TOZ analizörlerinde cihaz içerisinde bulunan  Y=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Ax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B katsayılarının kontrolü yapılarak Y=1x + 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olması sağlanmalıdır. 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sz="2000" dirty="0" smtClean="0">
              <a:solidFill>
                <a:schemeClr val="accent5"/>
              </a:solidFill>
            </a:endParaRPr>
          </a:p>
          <a:p>
            <a:pPr marL="0" indent="0">
              <a:buNone/>
            </a:pPr>
            <a:endParaRPr lang="tr-TR" sz="2000" dirty="0">
              <a:solidFill>
                <a:schemeClr val="accent5"/>
              </a:solidFill>
            </a:endParaRPr>
          </a:p>
          <a:p>
            <a:pPr marL="0" indent="0">
              <a:buNone/>
            </a:pPr>
            <a:endParaRPr lang="tr-TR" dirty="0" smtClean="0"/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>
          <a:xfrm>
            <a:off x="466970" y="6453477"/>
            <a:ext cx="557157" cy="365125"/>
          </a:xfrm>
        </p:spPr>
        <p:txBody>
          <a:bodyPr/>
          <a:lstStyle/>
          <a:p>
            <a:fld id="{7A17C6E8-D461-4673-A4AF-5C1C329C98C6}" type="slidenum">
              <a:rPr lang="tr-TR" sz="2400" smtClean="0"/>
              <a:t>31</a:t>
            </a:fld>
            <a:endParaRPr lang="tr-TR" sz="2400" dirty="0"/>
          </a:p>
        </p:txBody>
      </p:sp>
      <p:sp>
        <p:nvSpPr>
          <p:cNvPr id="8" name="AutoShape 3"/>
          <p:cNvSpPr>
            <a:spLocks noChangeAspect="1" noChangeArrowheads="1" noTextEdit="1"/>
          </p:cNvSpPr>
          <p:nvPr/>
        </p:nvSpPr>
        <p:spPr bwMode="auto">
          <a:xfrm>
            <a:off x="10379075" y="87313"/>
            <a:ext cx="1692275" cy="111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5" name="Picture 2" descr="csb Ã§Ä±kartma ile ilgili gÃ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7720" y="0"/>
            <a:ext cx="1334280" cy="1264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131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İçerik Yer Tutucusu 5"/>
          <p:cNvSpPr>
            <a:spLocks noGrp="1"/>
          </p:cNvSpPr>
          <p:nvPr>
            <p:ph idx="1"/>
          </p:nvPr>
        </p:nvSpPr>
        <p:spPr>
          <a:xfrm>
            <a:off x="1336431" y="1276107"/>
            <a:ext cx="9794632" cy="538986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LABORATUVARLARIN </a:t>
            </a: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SORUMLULUKLARI: </a:t>
            </a:r>
            <a:endParaRPr lang="tr-TR" sz="2800" b="1" dirty="0" smtClean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6- Geçmişe dönük veri kayıtları ve yazılımdaki formüller incelenerek; </a:t>
            </a:r>
          </a:p>
          <a:p>
            <a:pPr marL="0" lvl="0" indent="0" fontAlgn="base">
              <a:buNone/>
            </a:pP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-Düşük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konsantrasyon okumaları gözlemlenen kanallar için mutlaka program yapılmalı, dışardan manipülasyon gerekli ise bu durum başta kararlaştırılmalıdır. </a:t>
            </a:r>
          </a:p>
          <a:p>
            <a:pPr marL="0" lvl="0" indent="0" fontAlgn="base">
              <a:buNone/>
            </a:pP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-TOZ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analizörleri başta olmak üzere geçmişe dönük veri değerlendirmesinde değerlerin ELD değerlerinin %30’u altında seyretmesi durumunda SRM ölçümlerinin sayısının düşürülme işlemi başta kararlaştırılmalıdır.  </a:t>
            </a:r>
          </a:p>
          <a:p>
            <a:pPr marL="0" indent="0">
              <a:buNone/>
            </a:pP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sz="2000" dirty="0" smtClean="0">
              <a:solidFill>
                <a:schemeClr val="accent5"/>
              </a:solidFill>
            </a:endParaRPr>
          </a:p>
          <a:p>
            <a:pPr marL="0" indent="0">
              <a:buNone/>
            </a:pPr>
            <a:endParaRPr lang="tr-TR" sz="2000" dirty="0">
              <a:solidFill>
                <a:schemeClr val="accent5"/>
              </a:solidFill>
            </a:endParaRPr>
          </a:p>
          <a:p>
            <a:pPr marL="0" indent="0">
              <a:buNone/>
            </a:pPr>
            <a:endParaRPr lang="tr-TR" dirty="0" smtClean="0"/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>
          <a:xfrm>
            <a:off x="466970" y="6453477"/>
            <a:ext cx="557157" cy="365125"/>
          </a:xfrm>
        </p:spPr>
        <p:txBody>
          <a:bodyPr/>
          <a:lstStyle/>
          <a:p>
            <a:fld id="{7A17C6E8-D461-4673-A4AF-5C1C329C98C6}" type="slidenum">
              <a:rPr lang="tr-TR" sz="2400" smtClean="0"/>
              <a:t>32</a:t>
            </a:fld>
            <a:endParaRPr lang="tr-TR" sz="2400" dirty="0"/>
          </a:p>
        </p:txBody>
      </p:sp>
      <p:sp>
        <p:nvSpPr>
          <p:cNvPr id="8" name="AutoShape 3"/>
          <p:cNvSpPr>
            <a:spLocks noChangeAspect="1" noChangeArrowheads="1" noTextEdit="1"/>
          </p:cNvSpPr>
          <p:nvPr/>
        </p:nvSpPr>
        <p:spPr bwMode="auto">
          <a:xfrm>
            <a:off x="10379075" y="87313"/>
            <a:ext cx="1692275" cy="111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5" name="Picture 2" descr="csb Ã§Ä±kartma ile ilgili gÃ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7720" y="0"/>
            <a:ext cx="1334280" cy="1264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598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İçerik Yer Tutucusu 5"/>
          <p:cNvSpPr>
            <a:spLocks noGrp="1"/>
          </p:cNvSpPr>
          <p:nvPr>
            <p:ph idx="1"/>
          </p:nvPr>
        </p:nvSpPr>
        <p:spPr>
          <a:xfrm>
            <a:off x="1336431" y="1276107"/>
            <a:ext cx="9794632" cy="538986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LABORATUVARLARIN </a:t>
            </a: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SORUMLULUKLARI: </a:t>
            </a:r>
            <a:endParaRPr lang="tr-TR" sz="2800" b="1" dirty="0" smtClean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maddede sıralanan durumların kontrolündeki amacın,  oluşturulacak olan Y=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Ax+B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normundaki KGS2 fonksiyonunun R</a:t>
            </a:r>
            <a:r>
              <a:rPr lang="tr-TR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≥0,90 olmasını sağlamaktır. </a:t>
            </a:r>
            <a:endParaRPr lang="tr-T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tr-TR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≥0,90 olması fonksiyonun geçerli olduğunun bir göstergesidir. </a:t>
            </a:r>
          </a:p>
          <a:p>
            <a:pPr marL="0" indent="0">
              <a:buNone/>
            </a:pP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Örnek:  Y=44,20x + 0   R</a:t>
            </a:r>
            <a:r>
              <a:rPr lang="tr-TR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=0,0066 </a:t>
            </a:r>
          </a:p>
          <a:p>
            <a:pPr marL="0" indent="0">
              <a:buNone/>
            </a:pP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CO=4 mg/m</a:t>
            </a:r>
            <a:r>
              <a:rPr lang="tr-TR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 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Y=44,20 x 4 + 0 fonksiyonundan hesaplanan değer </a:t>
            </a:r>
            <a:r>
              <a:rPr lang="tr-TR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177 mg/Nm</a:t>
            </a:r>
            <a:r>
              <a:rPr lang="tr-TR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olacaktır. </a:t>
            </a:r>
          </a:p>
          <a:p>
            <a:pPr marL="0" indent="0">
              <a:buNone/>
            </a:pP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sz="2000" dirty="0" smtClean="0">
              <a:solidFill>
                <a:schemeClr val="accent5"/>
              </a:solidFill>
            </a:endParaRPr>
          </a:p>
          <a:p>
            <a:pPr marL="0" indent="0">
              <a:buNone/>
            </a:pPr>
            <a:endParaRPr lang="tr-TR" sz="2000" dirty="0">
              <a:solidFill>
                <a:schemeClr val="accent5"/>
              </a:solidFill>
            </a:endParaRPr>
          </a:p>
          <a:p>
            <a:pPr marL="0" indent="0">
              <a:buNone/>
            </a:pPr>
            <a:endParaRPr lang="tr-TR" dirty="0" smtClean="0"/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>
          <a:xfrm>
            <a:off x="466970" y="6453477"/>
            <a:ext cx="557157" cy="365125"/>
          </a:xfrm>
        </p:spPr>
        <p:txBody>
          <a:bodyPr/>
          <a:lstStyle/>
          <a:p>
            <a:fld id="{7A17C6E8-D461-4673-A4AF-5C1C329C98C6}" type="slidenum">
              <a:rPr lang="tr-TR" sz="2400" smtClean="0"/>
              <a:t>33</a:t>
            </a:fld>
            <a:endParaRPr lang="tr-TR" sz="2400" dirty="0"/>
          </a:p>
        </p:txBody>
      </p:sp>
      <p:sp>
        <p:nvSpPr>
          <p:cNvPr id="8" name="AutoShape 3"/>
          <p:cNvSpPr>
            <a:spLocks noChangeAspect="1" noChangeArrowheads="1" noTextEdit="1"/>
          </p:cNvSpPr>
          <p:nvPr/>
        </p:nvSpPr>
        <p:spPr bwMode="auto">
          <a:xfrm>
            <a:off x="10379075" y="87313"/>
            <a:ext cx="1692275" cy="111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5" name="Picture 2" descr="csb Ã§Ä±kartma ile ilgili gÃ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7720" y="0"/>
            <a:ext cx="1334280" cy="1264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701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İçerik Yer Tutucusu 5"/>
          <p:cNvSpPr>
            <a:spLocks noGrp="1"/>
          </p:cNvSpPr>
          <p:nvPr>
            <p:ph idx="1"/>
          </p:nvPr>
        </p:nvSpPr>
        <p:spPr>
          <a:xfrm>
            <a:off x="1336431" y="1276107"/>
            <a:ext cx="9794632" cy="538986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LABORATUVARLARIN </a:t>
            </a: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SORUMLULUKLARI: </a:t>
            </a:r>
            <a:endParaRPr lang="tr-TR" sz="2800" b="1" dirty="0" smtClean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7- Yukarıda belirtilen işlemler tamamlanarak bir ölçüm planı oluşturulmalı ve bu plandan İl Müdürlüğümüz bilgilendirilmelidir. </a:t>
            </a:r>
          </a:p>
          <a:p>
            <a:pPr marL="0" indent="0">
              <a:buNone/>
            </a:pP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8-Laboratuvar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KGS2 ölçümünü yapacakları tüm parametreler için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doğrusallık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testinde kullanacakları referans 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malzemeleri ve düzeneklerini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mutlaka tedarik 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etmeli/ettirtmeli </a:t>
            </a:r>
            <a:r>
              <a:rPr lang="tr-T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dirler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TOZ HF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HCl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bu parametrelere dahildir. </a:t>
            </a:r>
          </a:p>
          <a:p>
            <a:pPr marL="0" indent="0">
              <a:buNone/>
            </a:pP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SEÖS veri kayıt siteminin de sorunsuz kayıt yaptığını sürekli kontrol altında tutarak, Tebliğinin Madde 15 de belirtilen şartlarla KGS2 ölçüm çalışmalarına başlayabilir. </a:t>
            </a:r>
          </a:p>
          <a:p>
            <a:pPr marL="0" indent="0">
              <a:buNone/>
            </a:pP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9-</a:t>
            </a:r>
            <a:r>
              <a:rPr lang="tr-TR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RAPORLARI ZAMANINDA TESLİM EDER.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sz="2000" dirty="0" smtClean="0">
              <a:solidFill>
                <a:schemeClr val="accent5"/>
              </a:solidFill>
            </a:endParaRPr>
          </a:p>
          <a:p>
            <a:pPr marL="0" indent="0">
              <a:buNone/>
            </a:pPr>
            <a:endParaRPr lang="tr-TR" sz="2000" dirty="0">
              <a:solidFill>
                <a:schemeClr val="accent5"/>
              </a:solidFill>
            </a:endParaRPr>
          </a:p>
          <a:p>
            <a:pPr marL="0" indent="0">
              <a:buNone/>
            </a:pPr>
            <a:endParaRPr lang="tr-TR" dirty="0" smtClean="0"/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>
          <a:xfrm>
            <a:off x="466970" y="6453477"/>
            <a:ext cx="557157" cy="365125"/>
          </a:xfrm>
        </p:spPr>
        <p:txBody>
          <a:bodyPr/>
          <a:lstStyle/>
          <a:p>
            <a:fld id="{7A17C6E8-D461-4673-A4AF-5C1C329C98C6}" type="slidenum">
              <a:rPr lang="tr-TR" sz="2400" smtClean="0"/>
              <a:t>34</a:t>
            </a:fld>
            <a:endParaRPr lang="tr-TR" sz="2400" dirty="0"/>
          </a:p>
        </p:txBody>
      </p:sp>
      <p:sp>
        <p:nvSpPr>
          <p:cNvPr id="8" name="AutoShape 3"/>
          <p:cNvSpPr>
            <a:spLocks noChangeAspect="1" noChangeArrowheads="1" noTextEdit="1"/>
          </p:cNvSpPr>
          <p:nvPr/>
        </p:nvSpPr>
        <p:spPr bwMode="auto">
          <a:xfrm>
            <a:off x="10379075" y="87313"/>
            <a:ext cx="1692275" cy="111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5" name="Picture 2" descr="csb Ã§Ä±kartma ile ilgili gÃ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7720" y="0"/>
            <a:ext cx="1334280" cy="1264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679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İçerik Yer Tutucusu 5"/>
          <p:cNvSpPr>
            <a:spLocks noGrp="1"/>
          </p:cNvSpPr>
          <p:nvPr>
            <p:ph idx="1"/>
          </p:nvPr>
        </p:nvSpPr>
        <p:spPr>
          <a:xfrm>
            <a:off x="1336431" y="1276107"/>
            <a:ext cx="9794632" cy="538986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DİĞER ÖNEMLİ HUSULAR</a:t>
            </a:r>
          </a:p>
          <a:p>
            <a:pPr marL="0" indent="0" algn="just">
              <a:buNone/>
            </a:pP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 Ölçeceğiniz her parametrenin veri kayıt Sisteminden Kontrolünü yapın. Değerler çok düşük ise </a:t>
            </a:r>
            <a:r>
              <a:rPr lang="tr-TR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Manüpülasyon</a:t>
            </a: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işlemine başvurun. HF-</a:t>
            </a:r>
            <a:r>
              <a:rPr lang="tr-TR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HCl</a:t>
            </a: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-CO da çok sık rastlanan bir durumdur.</a:t>
            </a:r>
          </a:p>
          <a:p>
            <a:pPr marL="0" indent="0" algn="just">
              <a:buNone/>
            </a:pP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2-Yazılım Üzerindeki Ham kanal birimi ile Analizör Üzerindeki birim Mutlaka aynı olmalı (</a:t>
            </a:r>
            <a:r>
              <a:rPr lang="tr-TR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ppm-ppm</a:t>
            </a: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gibi). Raporlamada mg/m</a:t>
            </a:r>
            <a:r>
              <a:rPr lang="tr-TR" sz="28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şeklinde işlem yaparken dönüşümlere DİKKAT edin.</a:t>
            </a:r>
          </a:p>
          <a:p>
            <a:pPr marL="0" indent="0" algn="just">
              <a:buNone/>
            </a:pP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3-Ham veri Kanalında herhangi bir </a:t>
            </a:r>
            <a:r>
              <a:rPr lang="tr-TR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formülasyon</a:t>
            </a: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olmadığına DİKKAT edin. (KGS2 </a:t>
            </a:r>
            <a:r>
              <a:rPr lang="tr-TR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Fonk</a:t>
            </a: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tr-TR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ppm</a:t>
            </a: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dönüşümü </a:t>
            </a:r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s.)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sz="2000" dirty="0" smtClean="0">
              <a:solidFill>
                <a:schemeClr val="accent5"/>
              </a:solidFill>
            </a:endParaRPr>
          </a:p>
          <a:p>
            <a:pPr marL="0" indent="0">
              <a:buNone/>
            </a:pPr>
            <a:endParaRPr lang="tr-TR" sz="2000" dirty="0">
              <a:solidFill>
                <a:schemeClr val="accent5"/>
              </a:solidFill>
            </a:endParaRPr>
          </a:p>
          <a:p>
            <a:pPr marL="0" indent="0">
              <a:buNone/>
            </a:pPr>
            <a:endParaRPr lang="tr-TR" dirty="0" smtClean="0"/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>
          <a:xfrm>
            <a:off x="466970" y="6453477"/>
            <a:ext cx="557157" cy="365125"/>
          </a:xfrm>
        </p:spPr>
        <p:txBody>
          <a:bodyPr/>
          <a:lstStyle/>
          <a:p>
            <a:fld id="{7A17C6E8-D461-4673-A4AF-5C1C329C98C6}" type="slidenum">
              <a:rPr lang="tr-TR" sz="2400" smtClean="0"/>
              <a:t>35</a:t>
            </a:fld>
            <a:endParaRPr lang="tr-TR" sz="2400" dirty="0"/>
          </a:p>
        </p:txBody>
      </p:sp>
      <p:sp>
        <p:nvSpPr>
          <p:cNvPr id="8" name="AutoShape 3"/>
          <p:cNvSpPr>
            <a:spLocks noChangeAspect="1" noChangeArrowheads="1" noTextEdit="1"/>
          </p:cNvSpPr>
          <p:nvPr/>
        </p:nvSpPr>
        <p:spPr bwMode="auto">
          <a:xfrm>
            <a:off x="10379075" y="87313"/>
            <a:ext cx="1692275" cy="111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5" name="Picture 2" descr="csb Ã§Ä±kartma ile ilgili gÃ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7720" y="0"/>
            <a:ext cx="1334280" cy="1264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144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İçerik Yer Tutucusu 5"/>
          <p:cNvSpPr>
            <a:spLocks noGrp="1"/>
          </p:cNvSpPr>
          <p:nvPr>
            <p:ph idx="1"/>
          </p:nvPr>
        </p:nvSpPr>
        <p:spPr>
          <a:xfrm>
            <a:off x="1336431" y="1276107"/>
            <a:ext cx="9794632" cy="538986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DİĞER ÖNEMLİ HUSULAR</a:t>
            </a:r>
          </a:p>
          <a:p>
            <a:pPr marL="0" indent="0" algn="just">
              <a:buNone/>
            </a:pP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4- TOC de Analizörler </a:t>
            </a:r>
            <a:r>
              <a:rPr lang="tr-TR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ppmC</a:t>
            </a: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veya </a:t>
            </a:r>
            <a:r>
              <a:rPr lang="tr-TR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mgC</a:t>
            </a: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/m</a:t>
            </a:r>
            <a:r>
              <a:rPr lang="tr-TR" sz="28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normunda okuma yaparlar. Burada Analizörün Mutlaka C Karbon cinsinden </a:t>
            </a:r>
            <a:r>
              <a:rPr lang="tr-TR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propan</a:t>
            </a: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ile (C</a:t>
            </a:r>
            <a:r>
              <a:rPr lang="tr-TR" sz="28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tr-TR" sz="28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kalibre edildiğini doğrulayın. 100 </a:t>
            </a:r>
            <a:r>
              <a:rPr lang="tr-TR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ppm</a:t>
            </a: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veya mg/m</a:t>
            </a:r>
            <a:r>
              <a:rPr lang="tr-TR" sz="28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bir tüpü analizöre verdiğinizde ekranda 300 görmelisiniz. Tabi set işlemi de bu değere göre yapılmış olmalıdır.</a:t>
            </a:r>
          </a:p>
          <a:p>
            <a:pPr marL="0" indent="0" algn="just">
              <a:buNone/>
            </a:pPr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Eğer Analizör C</a:t>
            </a:r>
            <a:r>
              <a:rPr lang="tr-TR" sz="28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 </a:t>
            </a: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göre kalibre edilmiş ise düzelttirin.  Ve kendi cihazlarınızda aynı normda olmasını sağlayın.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sz="2000" dirty="0" smtClean="0">
              <a:solidFill>
                <a:schemeClr val="accent5"/>
              </a:solidFill>
            </a:endParaRPr>
          </a:p>
          <a:p>
            <a:pPr marL="0" indent="0">
              <a:buNone/>
            </a:pPr>
            <a:endParaRPr lang="tr-TR" sz="2000" dirty="0">
              <a:solidFill>
                <a:schemeClr val="accent5"/>
              </a:solidFill>
            </a:endParaRPr>
          </a:p>
          <a:p>
            <a:pPr marL="0" indent="0">
              <a:buNone/>
            </a:pPr>
            <a:endParaRPr lang="tr-TR" dirty="0" smtClean="0"/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>
          <a:xfrm>
            <a:off x="466970" y="6453477"/>
            <a:ext cx="557157" cy="365125"/>
          </a:xfrm>
        </p:spPr>
        <p:txBody>
          <a:bodyPr/>
          <a:lstStyle/>
          <a:p>
            <a:fld id="{7A17C6E8-D461-4673-A4AF-5C1C329C98C6}" type="slidenum">
              <a:rPr lang="tr-TR" sz="2400" smtClean="0"/>
              <a:t>36</a:t>
            </a:fld>
            <a:endParaRPr lang="tr-TR" sz="2400" dirty="0"/>
          </a:p>
        </p:txBody>
      </p:sp>
      <p:sp>
        <p:nvSpPr>
          <p:cNvPr id="8" name="AutoShape 3"/>
          <p:cNvSpPr>
            <a:spLocks noChangeAspect="1" noChangeArrowheads="1" noTextEdit="1"/>
          </p:cNvSpPr>
          <p:nvPr/>
        </p:nvSpPr>
        <p:spPr bwMode="auto">
          <a:xfrm>
            <a:off x="10379075" y="87313"/>
            <a:ext cx="1692275" cy="111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5" name="Picture 2" descr="csb Ã§Ä±kartma ile ilgili gÃ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7720" y="0"/>
            <a:ext cx="1334280" cy="1264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466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İçerik Yer Tutucusu 5"/>
          <p:cNvSpPr>
            <a:spLocks noGrp="1"/>
          </p:cNvSpPr>
          <p:nvPr>
            <p:ph idx="1"/>
          </p:nvPr>
        </p:nvSpPr>
        <p:spPr>
          <a:xfrm>
            <a:off x="1336431" y="1276107"/>
            <a:ext cx="9794632" cy="538986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DİĞER ÖNEMLİ HUSULAR</a:t>
            </a:r>
          </a:p>
          <a:p>
            <a:pPr marL="0" indent="0" algn="just">
              <a:buNone/>
            </a:pP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5-  NO  Ölçümleri;</a:t>
            </a:r>
          </a:p>
          <a:p>
            <a:pPr marL="0" indent="0" algn="just">
              <a:buNone/>
            </a:pPr>
            <a:r>
              <a:rPr lang="tr-TR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Tesisler  NO </a:t>
            </a:r>
            <a:r>
              <a:rPr lang="tr-TR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larını</a:t>
            </a:r>
            <a:r>
              <a:rPr lang="tr-TR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NO2 cinsinden açıklamak zorundadır.</a:t>
            </a:r>
          </a:p>
          <a:p>
            <a:pPr marL="0" indent="0" algn="just">
              <a:buNone/>
            </a:pPr>
            <a:r>
              <a:rPr lang="tr-TR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Sizler öncelikle Sistemde Ölçülen parametreyi kontrol edin.</a:t>
            </a:r>
            <a:endParaRPr lang="tr-TR" sz="2800" dirty="0" smtClean="0">
              <a:solidFill>
                <a:schemeClr val="tx1"/>
              </a:solidFill>
            </a:endParaRPr>
          </a:p>
          <a:p>
            <a:pPr marL="457200" indent="-457200">
              <a:buAutoNum type="arabicPeriod"/>
            </a:pPr>
            <a:r>
              <a:rPr lang="tr-TR" sz="2800" b="1" dirty="0" smtClean="0">
                <a:solidFill>
                  <a:schemeClr val="tx1"/>
                </a:solidFill>
              </a:rPr>
              <a:t>Durum; Sistemde Sadece </a:t>
            </a:r>
            <a:r>
              <a:rPr lang="tr-TR" sz="2800" b="1" dirty="0" smtClean="0">
                <a:solidFill>
                  <a:srgbClr val="FF0000"/>
                </a:solidFill>
              </a:rPr>
              <a:t>NO</a:t>
            </a:r>
            <a:r>
              <a:rPr lang="tr-TR" sz="2800" b="1" dirty="0" smtClean="0">
                <a:solidFill>
                  <a:schemeClr val="tx1"/>
                </a:solidFill>
              </a:rPr>
              <a:t> analizörü var.</a:t>
            </a:r>
          </a:p>
          <a:p>
            <a:pPr marL="0" indent="0">
              <a:buNone/>
            </a:pPr>
            <a:r>
              <a:rPr lang="tr-TR" sz="2800" b="1" dirty="0">
                <a:solidFill>
                  <a:schemeClr val="tx1"/>
                </a:solidFill>
              </a:rPr>
              <a:t> </a:t>
            </a:r>
            <a:r>
              <a:rPr lang="tr-TR" sz="2800" b="1" dirty="0" smtClean="0">
                <a:solidFill>
                  <a:schemeClr val="tx1"/>
                </a:solidFill>
              </a:rPr>
              <a:t>     - KGS2 için siz;  NO ve NO</a:t>
            </a:r>
            <a:r>
              <a:rPr lang="tr-TR" sz="2800" b="1" baseline="-25000" dirty="0" smtClean="0">
                <a:solidFill>
                  <a:schemeClr val="tx1"/>
                </a:solidFill>
              </a:rPr>
              <a:t>2</a:t>
            </a:r>
            <a:r>
              <a:rPr lang="tr-TR" sz="2800" b="1" dirty="0" smtClean="0">
                <a:solidFill>
                  <a:schemeClr val="tx1"/>
                </a:solidFill>
              </a:rPr>
              <a:t> </a:t>
            </a:r>
            <a:r>
              <a:rPr lang="tr-TR" sz="2800" b="1" dirty="0" err="1" smtClean="0">
                <a:solidFill>
                  <a:schemeClr val="tx1"/>
                </a:solidFill>
              </a:rPr>
              <a:t>lerini</a:t>
            </a:r>
            <a:r>
              <a:rPr lang="tr-TR" sz="2800" b="1" dirty="0" smtClean="0">
                <a:solidFill>
                  <a:schemeClr val="tx1"/>
                </a:solidFill>
              </a:rPr>
              <a:t> ayrı ayrı ölçerek, Sadece NO</a:t>
            </a:r>
            <a:r>
              <a:rPr lang="tr-TR" sz="2800" b="1" baseline="-25000" dirty="0" smtClean="0">
                <a:solidFill>
                  <a:schemeClr val="tx1"/>
                </a:solidFill>
              </a:rPr>
              <a:t>SEÖS</a:t>
            </a:r>
            <a:r>
              <a:rPr lang="tr-TR" sz="2800" b="1" dirty="0" smtClean="0">
                <a:solidFill>
                  <a:schemeClr val="tx1"/>
                </a:solidFill>
              </a:rPr>
              <a:t>/NO</a:t>
            </a:r>
            <a:r>
              <a:rPr lang="tr-TR" sz="2800" b="1" baseline="-25000" dirty="0" smtClean="0">
                <a:solidFill>
                  <a:schemeClr val="tx1"/>
                </a:solidFill>
              </a:rPr>
              <a:t>SRM</a:t>
            </a:r>
            <a:endParaRPr lang="tr-TR" sz="2800" b="1" baseline="-25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tr-TR" sz="2800" b="1" dirty="0" smtClean="0"/>
              <a:t>Şeklinde bir NO KGS2 Fonksiyonu Oluşturun. NO</a:t>
            </a:r>
            <a:r>
              <a:rPr lang="tr-TR" sz="2800" b="1" baseline="-25000" dirty="0" smtClean="0"/>
              <a:t>2</a:t>
            </a:r>
            <a:r>
              <a:rPr lang="tr-TR" sz="2800" b="1" dirty="0" smtClean="0"/>
              <a:t> değerini de Raporda Yetkili Merciinin değerlendirmesine MUTLAKA Sunun.</a:t>
            </a:r>
          </a:p>
          <a:p>
            <a:pPr marL="0" indent="0">
              <a:buNone/>
            </a:pPr>
            <a:endParaRPr lang="tr-TR" b="1" dirty="0" smtClean="0"/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>
          <a:xfrm>
            <a:off x="466970" y="6453477"/>
            <a:ext cx="557157" cy="365125"/>
          </a:xfrm>
        </p:spPr>
        <p:txBody>
          <a:bodyPr/>
          <a:lstStyle/>
          <a:p>
            <a:fld id="{7A17C6E8-D461-4673-A4AF-5C1C329C98C6}" type="slidenum">
              <a:rPr lang="tr-TR" sz="2400" smtClean="0"/>
              <a:t>37</a:t>
            </a:fld>
            <a:endParaRPr lang="tr-TR" sz="2400" dirty="0"/>
          </a:p>
        </p:txBody>
      </p:sp>
      <p:sp>
        <p:nvSpPr>
          <p:cNvPr id="8" name="AutoShape 3"/>
          <p:cNvSpPr>
            <a:spLocks noChangeAspect="1" noChangeArrowheads="1" noTextEdit="1"/>
          </p:cNvSpPr>
          <p:nvPr/>
        </p:nvSpPr>
        <p:spPr bwMode="auto">
          <a:xfrm>
            <a:off x="10379075" y="87313"/>
            <a:ext cx="1692275" cy="111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5" name="Picture 2" descr="csb Ã§Ä±kartma ile ilgili gÃ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7720" y="0"/>
            <a:ext cx="1334280" cy="1264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733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İçerik Yer Tutucusu 5"/>
          <p:cNvSpPr>
            <a:spLocks noGrp="1"/>
          </p:cNvSpPr>
          <p:nvPr>
            <p:ph idx="1"/>
          </p:nvPr>
        </p:nvSpPr>
        <p:spPr>
          <a:xfrm>
            <a:off x="1336431" y="1276107"/>
            <a:ext cx="9794632" cy="538986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DİĞER ÖNEMLİ HUSULAR</a:t>
            </a:r>
          </a:p>
          <a:p>
            <a:pPr marL="0" indent="0">
              <a:buNone/>
            </a:pPr>
            <a:r>
              <a:rPr lang="tr-TR" sz="2800" b="1" dirty="0" smtClean="0">
                <a:solidFill>
                  <a:schemeClr val="accent1"/>
                </a:solidFill>
              </a:rPr>
              <a:t>2-</a:t>
            </a:r>
            <a:r>
              <a:rPr lang="tr-TR" sz="2800" b="1" dirty="0" smtClean="0"/>
              <a:t> Durum;</a:t>
            </a:r>
            <a:r>
              <a:rPr lang="tr-TR" sz="2800" b="1" dirty="0">
                <a:solidFill>
                  <a:schemeClr val="tx1"/>
                </a:solidFill>
              </a:rPr>
              <a:t> Sistemde </a:t>
            </a:r>
            <a:r>
              <a:rPr lang="tr-TR" sz="2800" b="1" dirty="0" smtClean="0">
                <a:solidFill>
                  <a:schemeClr val="tx1"/>
                </a:solidFill>
              </a:rPr>
              <a:t> </a:t>
            </a:r>
            <a:r>
              <a:rPr lang="tr-TR" sz="2800" b="1" dirty="0">
                <a:solidFill>
                  <a:srgbClr val="FF0000"/>
                </a:solidFill>
              </a:rPr>
              <a:t>NO </a:t>
            </a:r>
            <a:r>
              <a:rPr lang="tr-TR" sz="2800" b="1" dirty="0" smtClean="0">
                <a:solidFill>
                  <a:srgbClr val="FF0000"/>
                </a:solidFill>
              </a:rPr>
              <a:t>+ NO</a:t>
            </a:r>
            <a:r>
              <a:rPr lang="tr-TR" sz="2800" b="1" baseline="-25000" dirty="0" smtClean="0">
                <a:solidFill>
                  <a:srgbClr val="FF0000"/>
                </a:solidFill>
              </a:rPr>
              <a:t>2 </a:t>
            </a:r>
            <a:r>
              <a:rPr lang="tr-TR" sz="2800" b="1" dirty="0" smtClean="0">
                <a:solidFill>
                  <a:schemeClr val="tx1"/>
                </a:solidFill>
              </a:rPr>
              <a:t>analizörü </a:t>
            </a:r>
            <a:r>
              <a:rPr lang="tr-TR" sz="2800" b="1" dirty="0">
                <a:solidFill>
                  <a:schemeClr val="tx1"/>
                </a:solidFill>
              </a:rPr>
              <a:t>var</a:t>
            </a:r>
            <a:r>
              <a:rPr lang="tr-TR" sz="2800" b="1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tr-TR" sz="2800" b="1" dirty="0">
                <a:solidFill>
                  <a:schemeClr val="tx1"/>
                </a:solidFill>
              </a:rPr>
              <a:t> </a:t>
            </a:r>
            <a:r>
              <a:rPr lang="tr-TR" sz="2800" b="1" dirty="0" smtClean="0">
                <a:solidFill>
                  <a:schemeClr val="tx1"/>
                </a:solidFill>
              </a:rPr>
              <a:t>    KGS2 Fonksiyonunu </a:t>
            </a:r>
            <a:r>
              <a:rPr lang="tr-TR" sz="2800" b="1" dirty="0" err="1" smtClean="0">
                <a:solidFill>
                  <a:srgbClr val="FF0000"/>
                </a:solidFill>
              </a:rPr>
              <a:t>NO</a:t>
            </a:r>
            <a:r>
              <a:rPr lang="tr-TR" sz="2800" b="1" baseline="-25000" dirty="0" err="1" smtClean="0">
                <a:solidFill>
                  <a:srgbClr val="FF0000"/>
                </a:solidFill>
              </a:rPr>
              <a:t>x</a:t>
            </a:r>
            <a:r>
              <a:rPr lang="tr-TR" sz="2800" b="1" baseline="-25000" dirty="0" smtClean="0">
                <a:solidFill>
                  <a:schemeClr val="tx1"/>
                </a:solidFill>
              </a:rPr>
              <a:t>  </a:t>
            </a:r>
            <a:r>
              <a:rPr lang="tr-TR" sz="2800" b="1" dirty="0" smtClean="0"/>
              <a:t>Olarak Oluşturun. NO </a:t>
            </a:r>
            <a:r>
              <a:rPr lang="tr-TR" sz="2800" b="1" dirty="0" err="1" smtClean="0"/>
              <a:t>yu</a:t>
            </a:r>
            <a:r>
              <a:rPr lang="tr-TR" sz="2800" b="1" dirty="0" smtClean="0"/>
              <a:t> da NO</a:t>
            </a:r>
            <a:r>
              <a:rPr lang="tr-TR" sz="2800" b="1" baseline="-25000" dirty="0" smtClean="0"/>
              <a:t>2</a:t>
            </a:r>
            <a:r>
              <a:rPr lang="tr-TR" sz="2800" b="1" dirty="0" smtClean="0"/>
              <a:t> cinsinden İfade ederek. (46/30) </a:t>
            </a:r>
          </a:p>
          <a:p>
            <a:pPr marL="0" indent="0">
              <a:buNone/>
            </a:pPr>
            <a:endParaRPr lang="tr-TR" sz="2800" b="1" dirty="0"/>
          </a:p>
          <a:p>
            <a:pPr marL="0" indent="0">
              <a:buNone/>
            </a:pPr>
            <a:r>
              <a:rPr lang="tr-TR" sz="2800" b="1" dirty="0" smtClean="0">
                <a:solidFill>
                  <a:schemeClr val="accent1"/>
                </a:solidFill>
              </a:rPr>
              <a:t>3-</a:t>
            </a:r>
            <a:r>
              <a:rPr lang="tr-TR" sz="2800" b="1" dirty="0" smtClean="0"/>
              <a:t> </a:t>
            </a:r>
            <a:r>
              <a:rPr lang="tr-TR" sz="2800" b="1" dirty="0"/>
              <a:t>Durum;</a:t>
            </a:r>
            <a:r>
              <a:rPr lang="tr-TR" sz="2800" b="1" dirty="0">
                <a:solidFill>
                  <a:schemeClr val="tx1"/>
                </a:solidFill>
              </a:rPr>
              <a:t> Sistemde </a:t>
            </a:r>
            <a:r>
              <a:rPr lang="tr-TR" sz="2800" b="1" u="sng" dirty="0">
                <a:solidFill>
                  <a:srgbClr val="FF0000"/>
                </a:solidFill>
              </a:rPr>
              <a:t>NO</a:t>
            </a:r>
            <a:r>
              <a:rPr lang="tr-TR" sz="2800" b="1" u="sng" baseline="-25000" dirty="0">
                <a:solidFill>
                  <a:srgbClr val="FF0000"/>
                </a:solidFill>
              </a:rPr>
              <a:t>2 </a:t>
            </a:r>
            <a:r>
              <a:rPr lang="tr-TR" sz="2800" b="1" u="sng" dirty="0" err="1" smtClean="0">
                <a:solidFill>
                  <a:srgbClr val="FF0000"/>
                </a:solidFill>
              </a:rPr>
              <a:t>Konvertörü</a:t>
            </a:r>
            <a:r>
              <a:rPr lang="tr-TR" sz="2800" b="1" u="sng" dirty="0" smtClean="0">
                <a:solidFill>
                  <a:srgbClr val="FF0000"/>
                </a:solidFill>
              </a:rPr>
              <a:t> +  NO </a:t>
            </a:r>
            <a:r>
              <a:rPr lang="tr-TR" sz="2800" b="1" u="sng" baseline="-25000" dirty="0" smtClean="0">
                <a:solidFill>
                  <a:srgbClr val="FF0000"/>
                </a:solidFill>
              </a:rPr>
              <a:t> </a:t>
            </a:r>
            <a:r>
              <a:rPr lang="tr-TR" sz="2800" b="1" dirty="0">
                <a:solidFill>
                  <a:schemeClr val="tx1"/>
                </a:solidFill>
              </a:rPr>
              <a:t>analizörü var.</a:t>
            </a:r>
          </a:p>
          <a:p>
            <a:pPr marL="0" indent="0">
              <a:buNone/>
            </a:pPr>
            <a:r>
              <a:rPr lang="tr-TR" sz="2800" b="1" dirty="0">
                <a:solidFill>
                  <a:schemeClr val="tx1"/>
                </a:solidFill>
              </a:rPr>
              <a:t>     KGS2 Fonksiyonunu </a:t>
            </a:r>
            <a:r>
              <a:rPr lang="tr-TR" sz="2800" b="1" dirty="0" err="1">
                <a:solidFill>
                  <a:srgbClr val="FF0000"/>
                </a:solidFill>
              </a:rPr>
              <a:t>NO</a:t>
            </a:r>
            <a:r>
              <a:rPr lang="tr-TR" sz="2800" b="1" baseline="-25000" dirty="0" err="1">
                <a:solidFill>
                  <a:srgbClr val="FF0000"/>
                </a:solidFill>
              </a:rPr>
              <a:t>x</a:t>
            </a:r>
            <a:r>
              <a:rPr lang="tr-TR" sz="2800" b="1" baseline="-25000" dirty="0">
                <a:solidFill>
                  <a:schemeClr val="tx1"/>
                </a:solidFill>
              </a:rPr>
              <a:t>  </a:t>
            </a:r>
            <a:r>
              <a:rPr lang="tr-TR" sz="2800" b="1" dirty="0"/>
              <a:t>Olarak Oluşturun. NO </a:t>
            </a:r>
            <a:r>
              <a:rPr lang="tr-TR" sz="2800" b="1" dirty="0" err="1"/>
              <a:t>yu</a:t>
            </a:r>
            <a:r>
              <a:rPr lang="tr-TR" sz="2800" b="1" dirty="0"/>
              <a:t> NO</a:t>
            </a:r>
            <a:r>
              <a:rPr lang="tr-TR" sz="2800" b="1" baseline="-25000" dirty="0"/>
              <a:t>2</a:t>
            </a:r>
            <a:r>
              <a:rPr lang="tr-TR" sz="2800" b="1" dirty="0"/>
              <a:t> cinsinden İfade ederek. (46/30) </a:t>
            </a:r>
          </a:p>
          <a:p>
            <a:pPr marL="0" indent="0">
              <a:buNone/>
            </a:pPr>
            <a:endParaRPr lang="tr-TR" sz="2800" b="1" dirty="0" smtClean="0"/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>
          <a:xfrm>
            <a:off x="466970" y="6453477"/>
            <a:ext cx="557157" cy="365125"/>
          </a:xfrm>
        </p:spPr>
        <p:txBody>
          <a:bodyPr/>
          <a:lstStyle/>
          <a:p>
            <a:fld id="{7A17C6E8-D461-4673-A4AF-5C1C329C98C6}" type="slidenum">
              <a:rPr lang="tr-TR" sz="2400" smtClean="0"/>
              <a:t>38</a:t>
            </a:fld>
            <a:endParaRPr lang="tr-TR" sz="2400" dirty="0"/>
          </a:p>
        </p:txBody>
      </p:sp>
      <p:sp>
        <p:nvSpPr>
          <p:cNvPr id="8" name="AutoShape 3"/>
          <p:cNvSpPr>
            <a:spLocks noChangeAspect="1" noChangeArrowheads="1" noTextEdit="1"/>
          </p:cNvSpPr>
          <p:nvPr/>
        </p:nvSpPr>
        <p:spPr bwMode="auto">
          <a:xfrm>
            <a:off x="10379075" y="87313"/>
            <a:ext cx="1692275" cy="111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5" name="Picture 2" descr="csb Ã§Ä±kartma ile ilgili gÃ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7720" y="0"/>
            <a:ext cx="1334280" cy="1264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401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İçerik Yer Tutucusu 5"/>
          <p:cNvSpPr>
            <a:spLocks noGrp="1"/>
          </p:cNvSpPr>
          <p:nvPr>
            <p:ph idx="1"/>
          </p:nvPr>
        </p:nvSpPr>
        <p:spPr>
          <a:xfrm>
            <a:off x="1336431" y="1276107"/>
            <a:ext cx="9794632" cy="538986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DİĞER ÖNEMLİ HUSULAR</a:t>
            </a:r>
          </a:p>
          <a:p>
            <a:pPr marL="0" indent="0">
              <a:buNone/>
            </a:pPr>
            <a:r>
              <a:rPr lang="tr-TR" sz="2800" b="1" dirty="0" smtClean="0">
                <a:solidFill>
                  <a:schemeClr val="tx1"/>
                </a:solidFill>
              </a:rPr>
              <a:t>	Verilen </a:t>
            </a:r>
            <a:r>
              <a:rPr lang="tr-TR" sz="2800" b="1" dirty="0" err="1" smtClean="0">
                <a:solidFill>
                  <a:schemeClr val="tx1"/>
                </a:solidFill>
              </a:rPr>
              <a:t>NO</a:t>
            </a:r>
            <a:r>
              <a:rPr lang="tr-TR" sz="2800" b="1" baseline="-25000" dirty="0" err="1" smtClean="0">
                <a:solidFill>
                  <a:schemeClr val="tx1"/>
                </a:solidFill>
              </a:rPr>
              <a:t>x</a:t>
            </a:r>
            <a:r>
              <a:rPr lang="tr-TR" sz="2800" b="1" dirty="0" smtClean="0">
                <a:solidFill>
                  <a:schemeClr val="tx1"/>
                </a:solidFill>
              </a:rPr>
              <a:t> Emisyon Limit Değerleri Bilindiği gibi NO</a:t>
            </a:r>
            <a:r>
              <a:rPr lang="tr-TR" sz="2800" b="1" baseline="-25000" dirty="0" smtClean="0">
                <a:solidFill>
                  <a:schemeClr val="tx1"/>
                </a:solidFill>
              </a:rPr>
              <a:t>2</a:t>
            </a:r>
            <a:r>
              <a:rPr lang="tr-TR" sz="2800" b="1" dirty="0" smtClean="0">
                <a:solidFill>
                  <a:schemeClr val="tx1"/>
                </a:solidFill>
              </a:rPr>
              <a:t> cinsindendir.</a:t>
            </a:r>
          </a:p>
          <a:p>
            <a:pPr marL="0" indent="0">
              <a:buNone/>
            </a:pPr>
            <a:r>
              <a:rPr lang="tr-TR" sz="2800" b="1" dirty="0" smtClean="0">
                <a:solidFill>
                  <a:schemeClr val="tx1"/>
                </a:solidFill>
              </a:rPr>
              <a:t>	Bu nedenledir ki Tüm </a:t>
            </a:r>
            <a:r>
              <a:rPr lang="tr-TR" sz="2800" b="1" dirty="0" err="1" smtClean="0">
                <a:solidFill>
                  <a:schemeClr val="tx1"/>
                </a:solidFill>
              </a:rPr>
              <a:t>NO</a:t>
            </a:r>
            <a:r>
              <a:rPr lang="tr-TR" sz="2800" b="1" baseline="-25000" dirty="0" err="1" smtClean="0">
                <a:solidFill>
                  <a:schemeClr val="tx1"/>
                </a:solidFill>
              </a:rPr>
              <a:t>x</a:t>
            </a:r>
            <a:r>
              <a:rPr lang="tr-TR" sz="2800" b="1" dirty="0" smtClean="0">
                <a:solidFill>
                  <a:schemeClr val="tx1"/>
                </a:solidFill>
              </a:rPr>
              <a:t> ELD </a:t>
            </a:r>
            <a:r>
              <a:rPr lang="tr-TR" sz="2800" b="1" dirty="0" err="1" smtClean="0">
                <a:solidFill>
                  <a:schemeClr val="tx1"/>
                </a:solidFill>
              </a:rPr>
              <a:t>lerini</a:t>
            </a:r>
            <a:r>
              <a:rPr lang="tr-TR" sz="2800" b="1" dirty="0" smtClean="0">
                <a:solidFill>
                  <a:schemeClr val="tx1"/>
                </a:solidFill>
              </a:rPr>
              <a:t> Tüp Kullanım esnasında NO tüpü kullanacağın için NO cinsine çevirmeyi Unutma</a:t>
            </a:r>
            <a:r>
              <a:rPr lang="tr-TR" sz="2800" b="1" dirty="0" smtClean="0"/>
              <a:t>.</a:t>
            </a:r>
          </a:p>
          <a:p>
            <a:pPr marL="0" indent="0">
              <a:buNone/>
            </a:pPr>
            <a:endParaRPr lang="tr-TR" sz="28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tr-TR" sz="2800" b="1" dirty="0" smtClean="0">
                <a:solidFill>
                  <a:srgbClr val="FF0000"/>
                </a:solidFill>
              </a:rPr>
              <a:t>Örnek: </a:t>
            </a:r>
            <a:r>
              <a:rPr lang="tr-TR" sz="2800" b="1" dirty="0" err="1" smtClean="0">
                <a:solidFill>
                  <a:schemeClr val="tx1"/>
                </a:solidFill>
              </a:rPr>
              <a:t>NOx</a:t>
            </a:r>
            <a:r>
              <a:rPr lang="tr-TR" sz="2800" b="1" dirty="0" smtClean="0">
                <a:solidFill>
                  <a:schemeClr val="tx1"/>
                </a:solidFill>
              </a:rPr>
              <a:t> ELD si 800 mg/Nm</a:t>
            </a:r>
            <a:r>
              <a:rPr lang="tr-TR" sz="2800" b="1" baseline="30000" dirty="0" smtClean="0">
                <a:solidFill>
                  <a:schemeClr val="tx1"/>
                </a:solidFill>
              </a:rPr>
              <a:t>3  </a:t>
            </a:r>
            <a:r>
              <a:rPr lang="tr-TR" sz="2800" b="1" dirty="0" smtClean="0">
                <a:solidFill>
                  <a:schemeClr val="tx1"/>
                </a:solidFill>
              </a:rPr>
              <a:t>Olan bir Bacanın NO cinsinden ELD si 800/1,53 = 523 </a:t>
            </a:r>
            <a:r>
              <a:rPr lang="tr-TR" sz="2800" b="1" dirty="0">
                <a:solidFill>
                  <a:schemeClr val="tx1"/>
                </a:solidFill>
              </a:rPr>
              <a:t>mg/Nm</a:t>
            </a:r>
            <a:r>
              <a:rPr lang="tr-TR" sz="2800" b="1" baseline="30000" dirty="0">
                <a:solidFill>
                  <a:schemeClr val="tx1"/>
                </a:solidFill>
              </a:rPr>
              <a:t>3 </a:t>
            </a:r>
            <a:r>
              <a:rPr lang="tr-TR" sz="2800" b="1" dirty="0" smtClean="0">
                <a:solidFill>
                  <a:schemeClr val="tx1"/>
                </a:solidFill>
              </a:rPr>
              <a:t>dür. Kullanılacak olan Tüplerde bu değer dikkat edilmelidir.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>
          <a:xfrm>
            <a:off x="466970" y="6453477"/>
            <a:ext cx="557157" cy="365125"/>
          </a:xfrm>
        </p:spPr>
        <p:txBody>
          <a:bodyPr/>
          <a:lstStyle/>
          <a:p>
            <a:fld id="{7A17C6E8-D461-4673-A4AF-5C1C329C98C6}" type="slidenum">
              <a:rPr lang="tr-TR" sz="2400" smtClean="0"/>
              <a:t>39</a:t>
            </a:fld>
            <a:endParaRPr lang="tr-TR" sz="2400" dirty="0"/>
          </a:p>
        </p:txBody>
      </p:sp>
      <p:sp>
        <p:nvSpPr>
          <p:cNvPr id="8" name="AutoShape 3"/>
          <p:cNvSpPr>
            <a:spLocks noChangeAspect="1" noChangeArrowheads="1" noTextEdit="1"/>
          </p:cNvSpPr>
          <p:nvPr/>
        </p:nvSpPr>
        <p:spPr bwMode="auto">
          <a:xfrm>
            <a:off x="10379075" y="87313"/>
            <a:ext cx="1692275" cy="111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5" name="Picture 2" descr="csb Ã§Ä±kartma ile ilgili gÃ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7720" y="0"/>
            <a:ext cx="1334280" cy="1264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759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İçerik Yer Tutucusu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25734" y="1423970"/>
            <a:ext cx="8327858" cy="4810161"/>
          </a:xfrm>
          <a:prstGeom prst="rect">
            <a:avLst/>
          </a:prstGeom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>
          <a:xfrm>
            <a:off x="466971" y="6453477"/>
            <a:ext cx="331170" cy="365125"/>
          </a:xfrm>
        </p:spPr>
        <p:txBody>
          <a:bodyPr/>
          <a:lstStyle/>
          <a:p>
            <a:fld id="{7A17C6E8-D461-4673-A4AF-5C1C329C98C6}" type="slidenum">
              <a:rPr lang="tr-TR" sz="2400" smtClean="0"/>
              <a:t>4</a:t>
            </a:fld>
            <a:endParaRPr lang="tr-TR" sz="2400" dirty="0"/>
          </a:p>
        </p:txBody>
      </p:sp>
      <p:sp>
        <p:nvSpPr>
          <p:cNvPr id="8" name="AutoShape 3"/>
          <p:cNvSpPr>
            <a:spLocks noChangeAspect="1" noChangeArrowheads="1" noTextEdit="1"/>
          </p:cNvSpPr>
          <p:nvPr/>
        </p:nvSpPr>
        <p:spPr bwMode="auto">
          <a:xfrm>
            <a:off x="10379075" y="87313"/>
            <a:ext cx="1692275" cy="111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5" name="Picture 2" descr="csb Ã§Ä±kartma ile ilgili gÃ¶rsel sonuc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9694" y="81694"/>
            <a:ext cx="1334280" cy="1264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3324" y="1276925"/>
            <a:ext cx="7285351" cy="4304149"/>
          </a:xfrm>
          <a:prstGeom prst="rect">
            <a:avLst/>
          </a:prstGeom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690077" y="2434981"/>
            <a:ext cx="1600200" cy="644525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tr-TR" altLang="tr-TR" sz="1800"/>
              <a:t>Fizibilite Raporu</a:t>
            </a:r>
          </a:p>
        </p:txBody>
      </p:sp>
      <p:sp>
        <p:nvSpPr>
          <p:cNvPr id="10" name="İçerik Yer Tutucusu 5"/>
          <p:cNvSpPr txBox="1">
            <a:spLocks/>
          </p:cNvSpPr>
          <p:nvPr/>
        </p:nvSpPr>
        <p:spPr>
          <a:xfrm>
            <a:off x="2891246" y="383176"/>
            <a:ext cx="5991497" cy="7141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tr-TR" dirty="0" smtClean="0"/>
          </a:p>
        </p:txBody>
      </p:sp>
      <p:sp>
        <p:nvSpPr>
          <p:cNvPr id="11" name="İçerik Yer Tutucusu 5"/>
          <p:cNvSpPr txBox="1">
            <a:spLocks/>
          </p:cNvSpPr>
          <p:nvPr/>
        </p:nvSpPr>
        <p:spPr>
          <a:xfrm>
            <a:off x="1301675" y="405251"/>
            <a:ext cx="9698087" cy="50915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r-TR" dirty="0" smtClean="0"/>
          </a:p>
          <a:p>
            <a:pPr marL="0" indent="0" algn="ctr">
              <a:buFont typeface="Wingdings 3" charset="2"/>
              <a:buNone/>
            </a:pPr>
            <a:r>
              <a:rPr lang="tr-TR" sz="2800" dirty="0" smtClean="0">
                <a:latin typeface="Arial Black" panose="020B0A04020102020204" pitchFamily="34" charset="0"/>
              </a:rPr>
              <a:t> </a:t>
            </a:r>
            <a:r>
              <a:rPr lang="tr-TR" sz="8000" dirty="0" smtClean="0">
                <a:latin typeface="Arial Black" panose="020B0A04020102020204" pitchFamily="34" charset="0"/>
              </a:rPr>
              <a:t>SEÖS ün KURULUM VE İŞLETİM AŞAMALARI</a:t>
            </a:r>
            <a:endParaRPr lang="tr-TR" sz="8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06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İçerik Yer Tutucusu 5"/>
          <p:cNvSpPr>
            <a:spLocks noGrp="1"/>
          </p:cNvSpPr>
          <p:nvPr>
            <p:ph idx="1"/>
          </p:nvPr>
        </p:nvSpPr>
        <p:spPr>
          <a:xfrm>
            <a:off x="131001" y="1276108"/>
            <a:ext cx="10958757" cy="51773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smtClean="0">
                <a:solidFill>
                  <a:srgbClr val="FF0000"/>
                </a:solidFill>
              </a:rPr>
              <a:t>                             RAPORLAMADA BU TABLO MUTLAKA AYRI BİR SAYFA OLARAK VERİLMELİ</a:t>
            </a:r>
            <a:endParaRPr lang="tr-TR" dirty="0"/>
          </a:p>
          <a:p>
            <a:pPr marL="0" indent="0">
              <a:buNone/>
            </a:pPr>
            <a:r>
              <a:rPr lang="tr-TR" dirty="0"/>
              <a:t>						</a:t>
            </a:r>
          </a:p>
          <a:p>
            <a:pPr marL="0" indent="0" algn="ctr">
              <a:buNone/>
            </a:pPr>
            <a:endParaRPr lang="tr-TR" sz="5400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tr-TR" sz="5400" dirty="0">
              <a:solidFill>
                <a:srgbClr val="FF0000"/>
              </a:solidFill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>
          <a:xfrm>
            <a:off x="466970" y="6453477"/>
            <a:ext cx="566301" cy="365125"/>
          </a:xfrm>
        </p:spPr>
        <p:txBody>
          <a:bodyPr/>
          <a:lstStyle/>
          <a:p>
            <a:fld id="{7A17C6E8-D461-4673-A4AF-5C1C329C98C6}" type="slidenum">
              <a:rPr lang="tr-TR" sz="2400" smtClean="0"/>
              <a:t>40</a:t>
            </a:fld>
            <a:endParaRPr lang="tr-TR" sz="2400" dirty="0"/>
          </a:p>
        </p:txBody>
      </p:sp>
      <p:sp>
        <p:nvSpPr>
          <p:cNvPr id="8" name="AutoShape 3"/>
          <p:cNvSpPr>
            <a:spLocks noChangeAspect="1" noChangeArrowheads="1" noTextEdit="1"/>
          </p:cNvSpPr>
          <p:nvPr/>
        </p:nvSpPr>
        <p:spPr bwMode="auto">
          <a:xfrm>
            <a:off x="10379075" y="87313"/>
            <a:ext cx="1692275" cy="111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5" name="Picture 2" descr="csb Ã§Ä±kartma ile ilgili gÃ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8041" y="0"/>
            <a:ext cx="1334280" cy="1264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959" y="1793154"/>
            <a:ext cx="8754568" cy="465790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Mürekkep 9"/>
              <p14:cNvContentPartPr/>
              <p14:nvPr/>
            </p14:nvContentPartPr>
            <p14:xfrm>
              <a:off x="7988893" y="5419838"/>
              <a:ext cx="578520" cy="292680"/>
            </p14:xfrm>
          </p:contentPart>
        </mc:Choice>
        <mc:Fallback xmlns="">
          <p:pic>
            <p:nvPicPr>
              <p:cNvPr id="10" name="Mürekkep 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970893" y="5401838"/>
                <a:ext cx="614520" cy="328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1715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/>
          <p:cNvSpPr>
            <a:spLocks noGrp="1"/>
          </p:cNvSpPr>
          <p:nvPr>
            <p:ph type="ctrTitle"/>
          </p:nvPr>
        </p:nvSpPr>
        <p:spPr>
          <a:xfrm>
            <a:off x="1729250" y="87313"/>
            <a:ext cx="8915399" cy="600530"/>
          </a:xfrm>
        </p:spPr>
        <p:txBody>
          <a:bodyPr>
            <a:normAutofit/>
          </a:bodyPr>
          <a:lstStyle/>
          <a:p>
            <a:r>
              <a:rPr lang="tr-TR" sz="2000" dirty="0" smtClean="0">
                <a:solidFill>
                  <a:srgbClr val="FF0000"/>
                </a:solidFill>
              </a:rPr>
              <a:t>HER PARAMETRE İÇİN DOĞRUSALLIK TESTİ MUTLAKA YAPILMALIDIR.</a:t>
            </a:r>
            <a:endParaRPr lang="tr-TR" sz="2000" dirty="0">
              <a:solidFill>
                <a:srgbClr val="FF0000"/>
              </a:solidFill>
            </a:endParaRPr>
          </a:p>
        </p:txBody>
      </p:sp>
      <p:sp>
        <p:nvSpPr>
          <p:cNvPr id="6" name="İçerik Yer Tutucusu 5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/>
              <a:t>							</a:t>
            </a:r>
          </a:p>
          <a:p>
            <a:pPr marL="0" indent="0" algn="ctr">
              <a:buNone/>
            </a:pPr>
            <a:endParaRPr lang="tr-TR" sz="5400" dirty="0">
              <a:solidFill>
                <a:schemeClr val="tx1"/>
              </a:solidFill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>
          <a:xfrm>
            <a:off x="492342" y="4594816"/>
            <a:ext cx="779767" cy="365125"/>
          </a:xfrm>
        </p:spPr>
        <p:txBody>
          <a:bodyPr/>
          <a:lstStyle/>
          <a:p>
            <a:fld id="{7A17C6E8-D461-4673-A4AF-5C1C329C98C6}" type="slidenum">
              <a:rPr lang="tr-TR" sz="2400" smtClean="0"/>
              <a:t>41</a:t>
            </a:fld>
            <a:endParaRPr lang="tr-TR" sz="2400" dirty="0"/>
          </a:p>
        </p:txBody>
      </p:sp>
      <p:sp>
        <p:nvSpPr>
          <p:cNvPr id="8" name="AutoShape 3"/>
          <p:cNvSpPr>
            <a:spLocks noChangeAspect="1" noChangeArrowheads="1" noTextEdit="1"/>
          </p:cNvSpPr>
          <p:nvPr/>
        </p:nvSpPr>
        <p:spPr bwMode="auto">
          <a:xfrm>
            <a:off x="10379075" y="87313"/>
            <a:ext cx="1692275" cy="111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5" name="Picture 2" descr="csb Ã§Ä±kartma ile ilgili gÃ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7720" y="0"/>
            <a:ext cx="1334280" cy="1264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213" y="687843"/>
            <a:ext cx="7208412" cy="6170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03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İçerik Yer Tutucusu 5"/>
          <p:cNvSpPr>
            <a:spLocks noGrp="1"/>
          </p:cNvSpPr>
          <p:nvPr>
            <p:ph idx="1"/>
          </p:nvPr>
        </p:nvSpPr>
        <p:spPr>
          <a:xfrm>
            <a:off x="1336431" y="1276107"/>
            <a:ext cx="9794632" cy="53898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sz="2000" dirty="0" smtClean="0">
              <a:solidFill>
                <a:schemeClr val="accent5"/>
              </a:solidFill>
            </a:endParaRPr>
          </a:p>
          <a:p>
            <a:pPr marL="0" indent="0">
              <a:buNone/>
            </a:pPr>
            <a:endParaRPr lang="tr-TR" sz="2000" dirty="0">
              <a:solidFill>
                <a:schemeClr val="accent5"/>
              </a:solidFill>
            </a:endParaRPr>
          </a:p>
          <a:p>
            <a:pPr marL="0" indent="0">
              <a:buNone/>
            </a:pPr>
            <a:endParaRPr lang="tr-TR" dirty="0" smtClean="0"/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>
          <a:xfrm>
            <a:off x="466970" y="6453477"/>
            <a:ext cx="557157" cy="365125"/>
          </a:xfrm>
        </p:spPr>
        <p:txBody>
          <a:bodyPr/>
          <a:lstStyle/>
          <a:p>
            <a:fld id="{7A17C6E8-D461-4673-A4AF-5C1C329C98C6}" type="slidenum">
              <a:rPr lang="tr-TR" sz="2400" smtClean="0"/>
              <a:t>42</a:t>
            </a:fld>
            <a:endParaRPr lang="tr-TR" sz="2400" dirty="0"/>
          </a:p>
        </p:txBody>
      </p:sp>
      <p:sp>
        <p:nvSpPr>
          <p:cNvPr id="8" name="AutoShape 3"/>
          <p:cNvSpPr>
            <a:spLocks noChangeAspect="1" noChangeArrowheads="1" noTextEdit="1"/>
          </p:cNvSpPr>
          <p:nvPr/>
        </p:nvSpPr>
        <p:spPr bwMode="auto">
          <a:xfrm>
            <a:off x="10379075" y="87313"/>
            <a:ext cx="1692275" cy="111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5" name="Picture 2" descr="csb Ã§Ä±kartma ile ilgili gÃ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7720" y="0"/>
            <a:ext cx="1334280" cy="1264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735" y="435428"/>
            <a:ext cx="9488522" cy="642257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Mürekkep 9"/>
              <p14:cNvContentPartPr/>
              <p14:nvPr/>
            </p14:nvContentPartPr>
            <p14:xfrm>
              <a:off x="2439493" y="5607398"/>
              <a:ext cx="3214440" cy="601920"/>
            </p14:xfrm>
          </p:contentPart>
        </mc:Choice>
        <mc:Fallback xmlns="">
          <p:pic>
            <p:nvPicPr>
              <p:cNvPr id="10" name="Mürekkep 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21493" y="5589398"/>
                <a:ext cx="3250440" cy="63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" name="Mürekkep 11"/>
              <p14:cNvContentPartPr/>
              <p14:nvPr/>
            </p14:nvContentPartPr>
            <p14:xfrm>
              <a:off x="8370853" y="5704598"/>
              <a:ext cx="815040" cy="483480"/>
            </p14:xfrm>
          </p:contentPart>
        </mc:Choice>
        <mc:Fallback xmlns="">
          <p:pic>
            <p:nvPicPr>
              <p:cNvPr id="12" name="Mürekkep 1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352853" y="5686598"/>
                <a:ext cx="851040" cy="519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34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7C6E8-D461-4673-A4AF-5C1C329C98C6}" type="slidenum">
              <a:rPr lang="tr-TR" smtClean="0"/>
              <a:t>43</a:t>
            </a:fld>
            <a:endParaRPr lang="tr-TR"/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8469" y="590454"/>
            <a:ext cx="9172785" cy="6115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09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7C6E8-D461-4673-A4AF-5C1C329C98C6}" type="slidenum">
              <a:rPr lang="tr-TR" smtClean="0"/>
              <a:t>44</a:t>
            </a:fld>
            <a:endParaRPr lang="tr-TR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9280" y="-3119"/>
            <a:ext cx="6868995" cy="3349823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3541" y="0"/>
            <a:ext cx="6264334" cy="3438144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28311" y="3449498"/>
            <a:ext cx="6124014" cy="3369103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7102" y="3265045"/>
            <a:ext cx="6639609" cy="359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92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İçerik Yer Tutucusu 5"/>
          <p:cNvSpPr>
            <a:spLocks noGrp="1"/>
          </p:cNvSpPr>
          <p:nvPr>
            <p:ph idx="1"/>
          </p:nvPr>
        </p:nvSpPr>
        <p:spPr>
          <a:xfrm>
            <a:off x="1336431" y="1276107"/>
            <a:ext cx="9794632" cy="538986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tr-TR" sz="2000" dirty="0">
              <a:solidFill>
                <a:schemeClr val="accent5"/>
              </a:solidFill>
            </a:endParaRPr>
          </a:p>
          <a:p>
            <a:pPr marL="0" indent="0">
              <a:buNone/>
            </a:pPr>
            <a:endParaRPr lang="tr-TR" sz="2000" dirty="0" smtClean="0">
              <a:solidFill>
                <a:schemeClr val="accent5"/>
              </a:solidFill>
            </a:endParaRPr>
          </a:p>
          <a:p>
            <a:pPr marL="0" indent="0">
              <a:buNone/>
            </a:pPr>
            <a:endParaRPr lang="tr-TR" sz="2000" dirty="0">
              <a:solidFill>
                <a:schemeClr val="accent5"/>
              </a:solidFill>
            </a:endParaRPr>
          </a:p>
          <a:p>
            <a:pPr marL="0" indent="0" algn="ctr">
              <a:buNone/>
            </a:pPr>
            <a:r>
              <a:rPr lang="tr-TR" sz="4000" b="1" dirty="0" smtClean="0"/>
              <a:t>YGT </a:t>
            </a:r>
            <a:r>
              <a:rPr lang="tr-TR" sz="4000" b="1" dirty="0"/>
              <a:t>– </a:t>
            </a:r>
            <a:r>
              <a:rPr lang="tr-TR" sz="4000" b="1" dirty="0" smtClean="0"/>
              <a:t>AST  Yıllık Geçerlilik Testi</a:t>
            </a:r>
            <a:endParaRPr lang="tr-TR" dirty="0" smtClean="0"/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>
          <a:xfrm>
            <a:off x="466970" y="6453477"/>
            <a:ext cx="557157" cy="365125"/>
          </a:xfrm>
        </p:spPr>
        <p:txBody>
          <a:bodyPr/>
          <a:lstStyle/>
          <a:p>
            <a:fld id="{7A17C6E8-D461-4673-A4AF-5C1C329C98C6}" type="slidenum">
              <a:rPr lang="tr-TR" sz="2400" smtClean="0"/>
              <a:t>45</a:t>
            </a:fld>
            <a:endParaRPr lang="tr-TR" sz="2400" dirty="0"/>
          </a:p>
        </p:txBody>
      </p:sp>
      <p:sp>
        <p:nvSpPr>
          <p:cNvPr id="8" name="AutoShape 3"/>
          <p:cNvSpPr>
            <a:spLocks noChangeAspect="1" noChangeArrowheads="1" noTextEdit="1"/>
          </p:cNvSpPr>
          <p:nvPr/>
        </p:nvSpPr>
        <p:spPr bwMode="auto">
          <a:xfrm>
            <a:off x="10379075" y="87313"/>
            <a:ext cx="1692275" cy="111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5" name="Picture 2" descr="csb Ã§Ä±kartma ile ilgili gÃ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7720" y="0"/>
            <a:ext cx="1334280" cy="1264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741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İçerik Yer Tutucusu 5"/>
          <p:cNvSpPr>
            <a:spLocks noGrp="1"/>
          </p:cNvSpPr>
          <p:nvPr>
            <p:ph idx="1"/>
          </p:nvPr>
        </p:nvSpPr>
        <p:spPr>
          <a:xfrm>
            <a:off x="1336431" y="1276107"/>
            <a:ext cx="9794632" cy="5389869"/>
          </a:xfrm>
        </p:spPr>
        <p:txBody>
          <a:bodyPr>
            <a:normAutofit/>
          </a:bodyPr>
          <a:lstStyle/>
          <a:p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YGT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SEÖS’ün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yıılık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olarak SRM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ler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ile yapılan paralel ölçümler sonucu KGS2 de oluşturulan kalibrasyon fonksiyonunun halen geçerli olduğunun tespiti yapmak için yapılan işlemdir. </a:t>
            </a:r>
          </a:p>
          <a:p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Bakıldığında, işlem sıralaması ve adımları açısından KGS2 ile aynı prosedürü içermektedir. </a:t>
            </a:r>
          </a:p>
          <a:p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Aradaki fark KGS2 yapılan 15 adet SRM ölçümü, YGT de 5 adet olarak yapılmaktadır. </a:t>
            </a:r>
          </a:p>
          <a:p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Tesis, KGS2 raporundaki son SRM tarihini baz alarak 1 yıl sonra YGT ölçümlerini yetkili Laboratuvara yaptırır. </a:t>
            </a:r>
          </a:p>
          <a:p>
            <a:pPr marL="0" indent="0" algn="ctr">
              <a:buNone/>
            </a:pPr>
            <a:endParaRPr lang="tr-TR" sz="2000" dirty="0">
              <a:solidFill>
                <a:schemeClr val="accent5"/>
              </a:solidFill>
            </a:endParaRPr>
          </a:p>
          <a:p>
            <a:pPr marL="0" indent="0">
              <a:buNone/>
            </a:pPr>
            <a:endParaRPr lang="tr-TR" sz="2000" dirty="0" smtClean="0">
              <a:solidFill>
                <a:schemeClr val="accent5"/>
              </a:solidFill>
            </a:endParaRPr>
          </a:p>
          <a:p>
            <a:pPr marL="0" indent="0">
              <a:buNone/>
            </a:pPr>
            <a:endParaRPr lang="tr-TR" sz="2000" dirty="0">
              <a:solidFill>
                <a:schemeClr val="accent5"/>
              </a:solidFill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>
          <a:xfrm>
            <a:off x="466970" y="6453477"/>
            <a:ext cx="557157" cy="365125"/>
          </a:xfrm>
        </p:spPr>
        <p:txBody>
          <a:bodyPr/>
          <a:lstStyle/>
          <a:p>
            <a:fld id="{7A17C6E8-D461-4673-A4AF-5C1C329C98C6}" type="slidenum">
              <a:rPr lang="tr-TR" sz="2400" smtClean="0"/>
              <a:t>46</a:t>
            </a:fld>
            <a:endParaRPr lang="tr-TR" sz="2400" dirty="0"/>
          </a:p>
        </p:txBody>
      </p:sp>
      <p:sp>
        <p:nvSpPr>
          <p:cNvPr id="8" name="AutoShape 3"/>
          <p:cNvSpPr>
            <a:spLocks noChangeAspect="1" noChangeArrowheads="1" noTextEdit="1"/>
          </p:cNvSpPr>
          <p:nvPr/>
        </p:nvSpPr>
        <p:spPr bwMode="auto">
          <a:xfrm>
            <a:off x="10379075" y="87313"/>
            <a:ext cx="1692275" cy="111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5" name="Picture 2" descr="csb Ã§Ä±kartma ile ilgili gÃ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7720" y="0"/>
            <a:ext cx="1334280" cy="1264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042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İçerik Yer Tutucusu 5"/>
          <p:cNvSpPr>
            <a:spLocks noGrp="1"/>
          </p:cNvSpPr>
          <p:nvPr>
            <p:ph idx="1"/>
          </p:nvPr>
        </p:nvSpPr>
        <p:spPr>
          <a:xfrm>
            <a:off x="1336431" y="1276107"/>
            <a:ext cx="9794632" cy="5389869"/>
          </a:xfrm>
        </p:spPr>
        <p:txBody>
          <a:bodyPr>
            <a:normAutofit fontScale="92500" lnSpcReduction="10000"/>
          </a:bodyPr>
          <a:lstStyle/>
          <a:p>
            <a:r>
              <a:rPr lang="tr-TR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Laboratuvar </a:t>
            </a:r>
            <a:r>
              <a:rPr lang="tr-T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YGT işlemine başlamadan önce; </a:t>
            </a:r>
          </a:p>
          <a:p>
            <a:r>
              <a:rPr lang="tr-T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1-SEÖS’ün 1 yıllık geçmiş verilerini prosedürüne uygun olarak ay ortalamaları olarak ELD uygunluğunu ve veri oranını kontrolünü yapar (12 adet ) raporuna koyar. </a:t>
            </a:r>
          </a:p>
          <a:p>
            <a:r>
              <a:rPr lang="tr-T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 	Geçmiş 	1 	yıllık 	KGS3 	sonuçlarının kontrolünü yaparak rapora koyar. </a:t>
            </a:r>
          </a:p>
          <a:p>
            <a:r>
              <a:rPr lang="tr-T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3-İşlemlere başlamadan önce tesisin </a:t>
            </a:r>
            <a:r>
              <a:rPr lang="tr-TR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SEÖS’ün</a:t>
            </a:r>
            <a:r>
              <a:rPr lang="tr-T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bakımlarını yaptığı/yaptırdığı tutanağı temin eder. </a:t>
            </a:r>
          </a:p>
          <a:p>
            <a:r>
              <a:rPr lang="tr-T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4-Sırasıyla işlevsellik testlerine ve SRM ile yapılacak paralel ölçümlerine başlar. </a:t>
            </a:r>
          </a:p>
          <a:p>
            <a:r>
              <a:rPr lang="tr-T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YGT Raporları en geç 2 ay içerisinde İl Müdürlüğüne  sunulmalıdır. </a:t>
            </a:r>
          </a:p>
          <a:p>
            <a:pPr marL="0" indent="0" algn="ctr">
              <a:buNone/>
            </a:pPr>
            <a:endParaRPr lang="tr-TR" sz="2000" dirty="0">
              <a:solidFill>
                <a:schemeClr val="accent5"/>
              </a:solidFill>
            </a:endParaRPr>
          </a:p>
          <a:p>
            <a:pPr marL="0" indent="0">
              <a:buNone/>
            </a:pPr>
            <a:endParaRPr lang="tr-TR" sz="2000" dirty="0" smtClean="0">
              <a:solidFill>
                <a:schemeClr val="accent5"/>
              </a:solidFill>
            </a:endParaRPr>
          </a:p>
          <a:p>
            <a:pPr marL="0" indent="0">
              <a:buNone/>
            </a:pPr>
            <a:endParaRPr lang="tr-TR" sz="2000" dirty="0">
              <a:solidFill>
                <a:schemeClr val="accent5"/>
              </a:solidFill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>
          <a:xfrm>
            <a:off x="466970" y="6453477"/>
            <a:ext cx="557157" cy="365125"/>
          </a:xfrm>
        </p:spPr>
        <p:txBody>
          <a:bodyPr/>
          <a:lstStyle/>
          <a:p>
            <a:fld id="{7A17C6E8-D461-4673-A4AF-5C1C329C98C6}" type="slidenum">
              <a:rPr lang="tr-TR" sz="2400" smtClean="0"/>
              <a:t>47</a:t>
            </a:fld>
            <a:endParaRPr lang="tr-TR" sz="2400" dirty="0"/>
          </a:p>
        </p:txBody>
      </p:sp>
      <p:sp>
        <p:nvSpPr>
          <p:cNvPr id="8" name="AutoShape 3"/>
          <p:cNvSpPr>
            <a:spLocks noChangeAspect="1" noChangeArrowheads="1" noTextEdit="1"/>
          </p:cNvSpPr>
          <p:nvPr/>
        </p:nvSpPr>
        <p:spPr bwMode="auto">
          <a:xfrm>
            <a:off x="10379075" y="87313"/>
            <a:ext cx="1692275" cy="111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5" name="Picture 2" descr="csb Ã§Ä±kartma ile ilgili gÃ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7720" y="0"/>
            <a:ext cx="1334280" cy="1264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46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İçerik Yer Tutucusu 5"/>
          <p:cNvSpPr>
            <a:spLocks noGrp="1"/>
          </p:cNvSpPr>
          <p:nvPr>
            <p:ph idx="1"/>
          </p:nvPr>
        </p:nvSpPr>
        <p:spPr>
          <a:xfrm>
            <a:off x="1336431" y="1276107"/>
            <a:ext cx="9794632" cy="538986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2800" b="1" dirty="0" smtClean="0">
                <a:solidFill>
                  <a:schemeClr val="tx1"/>
                </a:solidFill>
              </a:rPr>
              <a:t>RAPORLARIN SUNULMASI</a:t>
            </a:r>
          </a:p>
          <a:p>
            <a:pPr marL="0" indent="0" algn="just">
              <a:buNone/>
            </a:pPr>
            <a:r>
              <a:rPr lang="tr-TR" sz="2800" b="1" dirty="0" smtClean="0">
                <a:solidFill>
                  <a:schemeClr val="tx1"/>
                </a:solidFill>
              </a:rPr>
              <a:t>Bakanlığımızın SİM projesi tamamlanınca (Aralık 2020), Laboratuvarlar olarak Raporların sonuçlarını (KGS2 Fonksiyonu – R</a:t>
            </a:r>
            <a:r>
              <a:rPr lang="tr-TR" sz="2800" b="1" baseline="30000" dirty="0" smtClean="0">
                <a:solidFill>
                  <a:schemeClr val="tx1"/>
                </a:solidFill>
              </a:rPr>
              <a:t>2</a:t>
            </a:r>
            <a:r>
              <a:rPr lang="tr-TR" sz="2800" b="1" dirty="0" smtClean="0">
                <a:solidFill>
                  <a:schemeClr val="tx1"/>
                </a:solidFill>
              </a:rPr>
              <a:t> – Geçerli Kalibrasyon Aralığı – İlk Ölçüm Tarihi – Son Ölçüm Tarihi (SRM </a:t>
            </a:r>
            <a:r>
              <a:rPr lang="tr-TR" sz="2800" b="1" dirty="0" err="1" smtClean="0">
                <a:solidFill>
                  <a:schemeClr val="tx1"/>
                </a:solidFill>
              </a:rPr>
              <a:t>lerin</a:t>
            </a:r>
            <a:r>
              <a:rPr lang="tr-TR" sz="2800" b="1" dirty="0" smtClean="0">
                <a:solidFill>
                  <a:schemeClr val="tx1"/>
                </a:solidFill>
              </a:rPr>
              <a:t>) – Sıcaklık Değeri 15 Ölçüm Ortalaması (</a:t>
            </a:r>
            <a:r>
              <a:rPr lang="tr-TR" sz="2800" b="1" baseline="30000" dirty="0" err="1" smtClean="0">
                <a:solidFill>
                  <a:schemeClr val="tx1"/>
                </a:solidFill>
              </a:rPr>
              <a:t>o</a:t>
            </a:r>
            <a:r>
              <a:rPr lang="tr-TR" sz="2800" b="1" dirty="0" err="1" smtClean="0">
                <a:solidFill>
                  <a:schemeClr val="tx1"/>
                </a:solidFill>
              </a:rPr>
              <a:t>C</a:t>
            </a:r>
            <a:r>
              <a:rPr lang="tr-TR" sz="2800" b="1" dirty="0" smtClean="0">
                <a:solidFill>
                  <a:schemeClr val="tx1"/>
                </a:solidFill>
              </a:rPr>
              <a:t>) - Basınç </a:t>
            </a:r>
            <a:r>
              <a:rPr lang="tr-TR" sz="2800" b="1" dirty="0">
                <a:solidFill>
                  <a:schemeClr val="tx1"/>
                </a:solidFill>
              </a:rPr>
              <a:t>Değeri 15 Ölçüm Ortalaması </a:t>
            </a:r>
            <a:r>
              <a:rPr lang="tr-TR" sz="2800" b="1" dirty="0" smtClean="0">
                <a:solidFill>
                  <a:schemeClr val="tx1"/>
                </a:solidFill>
              </a:rPr>
              <a:t>(</a:t>
            </a:r>
            <a:r>
              <a:rPr lang="tr-TR" sz="2800" b="1" dirty="0" err="1" smtClean="0">
                <a:solidFill>
                  <a:schemeClr val="tx1"/>
                </a:solidFill>
              </a:rPr>
              <a:t>hPa</a:t>
            </a:r>
            <a:r>
              <a:rPr lang="tr-TR" sz="2800" b="1" dirty="0" smtClean="0">
                <a:solidFill>
                  <a:schemeClr val="tx1"/>
                </a:solidFill>
              </a:rPr>
              <a:t>)- NEM </a:t>
            </a:r>
            <a:r>
              <a:rPr lang="tr-TR" sz="2800" b="1" dirty="0">
                <a:solidFill>
                  <a:schemeClr val="tx1"/>
                </a:solidFill>
              </a:rPr>
              <a:t>Değeri 15 </a:t>
            </a:r>
            <a:r>
              <a:rPr lang="tr-TR" sz="2800" b="1" dirty="0" smtClean="0">
                <a:solidFill>
                  <a:schemeClr val="tx1"/>
                </a:solidFill>
              </a:rPr>
              <a:t>Ölçümün En Yükseği (%</a:t>
            </a:r>
            <a:r>
              <a:rPr lang="tr-TR" sz="2800" b="1" dirty="0" err="1" smtClean="0">
                <a:solidFill>
                  <a:schemeClr val="tx1"/>
                </a:solidFill>
              </a:rPr>
              <a:t>Vol</a:t>
            </a:r>
            <a:r>
              <a:rPr lang="tr-TR" sz="2800" b="1" dirty="0" smtClean="0">
                <a:solidFill>
                  <a:schemeClr val="tx1"/>
                </a:solidFill>
              </a:rPr>
              <a:t>) ) girilmesini sağlayacaklardır. </a:t>
            </a:r>
          </a:p>
          <a:p>
            <a:pPr marL="0" indent="0" algn="just">
              <a:buNone/>
            </a:pPr>
            <a:r>
              <a:rPr lang="tr-TR" sz="2800" b="1" dirty="0" smtClean="0">
                <a:solidFill>
                  <a:schemeClr val="tx1"/>
                </a:solidFill>
              </a:rPr>
              <a:t>Bu işlem SİM-SEÖS takibi açısından </a:t>
            </a:r>
            <a:r>
              <a:rPr lang="tr-TR" sz="2800" b="1" dirty="0" smtClean="0">
                <a:solidFill>
                  <a:srgbClr val="FF0000"/>
                </a:solidFill>
              </a:rPr>
              <a:t>ÖNEMLİ</a:t>
            </a:r>
            <a:r>
              <a:rPr lang="tr-TR" sz="2800" b="1" dirty="0" smtClean="0">
                <a:solidFill>
                  <a:schemeClr val="tx1"/>
                </a:solidFill>
              </a:rPr>
              <a:t> bir husustur.</a:t>
            </a:r>
            <a:endParaRPr lang="tr-TR" sz="2800" b="1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tr-TR" sz="2000" b="1" dirty="0" smtClean="0">
                <a:solidFill>
                  <a:schemeClr val="tx1"/>
                </a:solidFill>
              </a:rPr>
              <a:t> </a:t>
            </a:r>
            <a:endParaRPr lang="tr-TR" sz="2000" b="1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tr-TR" sz="20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tr-TR" sz="2000" dirty="0" smtClean="0">
              <a:solidFill>
                <a:schemeClr val="accent5"/>
              </a:solidFill>
            </a:endParaRPr>
          </a:p>
          <a:p>
            <a:pPr marL="0" indent="0">
              <a:buNone/>
            </a:pPr>
            <a:endParaRPr lang="tr-TR" sz="2000" dirty="0">
              <a:solidFill>
                <a:schemeClr val="accent5"/>
              </a:solidFill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>
          <a:xfrm>
            <a:off x="466970" y="6453477"/>
            <a:ext cx="557157" cy="365125"/>
          </a:xfrm>
        </p:spPr>
        <p:txBody>
          <a:bodyPr/>
          <a:lstStyle/>
          <a:p>
            <a:fld id="{7A17C6E8-D461-4673-A4AF-5C1C329C98C6}" type="slidenum">
              <a:rPr lang="tr-TR" sz="2400" smtClean="0"/>
              <a:t>48</a:t>
            </a:fld>
            <a:endParaRPr lang="tr-TR" sz="2400" dirty="0"/>
          </a:p>
        </p:txBody>
      </p:sp>
      <p:sp>
        <p:nvSpPr>
          <p:cNvPr id="8" name="AutoShape 3"/>
          <p:cNvSpPr>
            <a:spLocks noChangeAspect="1" noChangeArrowheads="1" noTextEdit="1"/>
          </p:cNvSpPr>
          <p:nvPr/>
        </p:nvSpPr>
        <p:spPr bwMode="auto">
          <a:xfrm>
            <a:off x="10379075" y="87313"/>
            <a:ext cx="1692275" cy="111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5" name="Picture 2" descr="csb Ã§Ä±kartma ile ilgili gÃ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7720" y="0"/>
            <a:ext cx="1334280" cy="1264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136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İçerik Yer Tutucusu 5"/>
          <p:cNvSpPr>
            <a:spLocks noGrp="1"/>
          </p:cNvSpPr>
          <p:nvPr>
            <p:ph idx="1"/>
          </p:nvPr>
        </p:nvSpPr>
        <p:spPr>
          <a:xfrm>
            <a:off x="1626903" y="1196976"/>
            <a:ext cx="9189042" cy="56610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tr-TR" sz="28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tr-TR" sz="28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tr-TR" sz="28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tr-TR" sz="28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tr-TR" sz="2800" b="1" dirty="0" smtClean="0">
                <a:solidFill>
                  <a:srgbClr val="FF0000"/>
                </a:solidFill>
              </a:rPr>
              <a:t>ÖRNEK ÇALIŞMA</a:t>
            </a:r>
            <a:endParaRPr lang="tr-TR" sz="2800" dirty="0" smtClean="0"/>
          </a:p>
          <a:p>
            <a:pPr algn="just"/>
            <a:endParaRPr lang="tr-TR" sz="2800" dirty="0"/>
          </a:p>
          <a:p>
            <a:pPr algn="just"/>
            <a:endParaRPr lang="tr-TR" sz="2800" dirty="0" smtClean="0"/>
          </a:p>
          <a:p>
            <a:pPr algn="just"/>
            <a:endParaRPr lang="tr-TR" sz="2800" dirty="0"/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>
          <a:xfrm>
            <a:off x="466971" y="6453477"/>
            <a:ext cx="331170" cy="365125"/>
          </a:xfrm>
        </p:spPr>
        <p:txBody>
          <a:bodyPr/>
          <a:lstStyle/>
          <a:p>
            <a:fld id="{7A17C6E8-D461-4673-A4AF-5C1C329C98C6}" type="slidenum">
              <a:rPr lang="tr-TR" sz="2400" smtClean="0"/>
              <a:t>49</a:t>
            </a:fld>
            <a:endParaRPr lang="tr-TR" sz="2400" dirty="0"/>
          </a:p>
        </p:txBody>
      </p:sp>
      <p:sp>
        <p:nvSpPr>
          <p:cNvPr id="8" name="AutoShape 3"/>
          <p:cNvSpPr>
            <a:spLocks noChangeAspect="1" noChangeArrowheads="1" noTextEdit="1"/>
          </p:cNvSpPr>
          <p:nvPr/>
        </p:nvSpPr>
        <p:spPr bwMode="auto">
          <a:xfrm>
            <a:off x="10379075" y="87313"/>
            <a:ext cx="1692275" cy="111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5" name="Picture 2" descr="csb Ã§Ä±kartma ile ilgili gÃ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4524" y="72901"/>
            <a:ext cx="1334280" cy="1264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88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İçerik Yer Tutucusu 5"/>
          <p:cNvSpPr>
            <a:spLocks noGrp="1"/>
          </p:cNvSpPr>
          <p:nvPr>
            <p:ph idx="1"/>
          </p:nvPr>
        </p:nvSpPr>
        <p:spPr>
          <a:xfrm>
            <a:off x="1327693" y="1232145"/>
            <a:ext cx="9189042" cy="506982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tr-TR" sz="2800" dirty="0" smtClean="0"/>
          </a:p>
          <a:p>
            <a:pPr marL="0" indent="0">
              <a:buNone/>
            </a:pPr>
            <a:r>
              <a:rPr lang="tr-TR" sz="2800" dirty="0" smtClean="0"/>
              <a:t>-Kurulumu tamamlanmış veya Analizör alımı işlemleri tamamlanmış bir Fizibilite Raporu Onaylanma Zorunluluğu bulunmaktadır. Dolayısı ile tesisler SEÖS kurulumu yapacakları zaman ÖZELLİKLE Analizör alımı yapılmadan FİZİBİLİTE RAPOR unu Onaya sunmalıdırlar.</a:t>
            </a:r>
          </a:p>
          <a:p>
            <a:pPr marL="0" indent="0">
              <a:buNone/>
            </a:pPr>
            <a:endParaRPr lang="tr-TR" sz="2800" dirty="0" smtClean="0"/>
          </a:p>
          <a:p>
            <a:pPr marL="0" indent="0">
              <a:buNone/>
            </a:pPr>
            <a:r>
              <a:rPr lang="tr-TR" sz="2800" dirty="0" smtClean="0"/>
              <a:t>-SEÖS Tebliği kapsamında hazırlanan FİZİBİLİTE RAPOR unu, SEÖS konusunda Akredite olmuş Yetkili bir Laboratuvar Onaylamak zorundadır. </a:t>
            </a:r>
          </a:p>
          <a:p>
            <a:pPr marL="0" indent="0" algn="ctr">
              <a:buNone/>
            </a:pPr>
            <a:endParaRPr lang="tr-TR" sz="4400" dirty="0" smtClean="0"/>
          </a:p>
          <a:p>
            <a:pPr marL="0" indent="0" algn="ctr">
              <a:buNone/>
            </a:pPr>
            <a:endParaRPr lang="tr-TR" sz="4400" dirty="0"/>
          </a:p>
          <a:p>
            <a:pPr marL="0" indent="0" algn="ctr">
              <a:buNone/>
            </a:pPr>
            <a:endParaRPr lang="tr-TR" sz="6000" dirty="0">
              <a:solidFill>
                <a:srgbClr val="C00000"/>
              </a:solidFill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>
          <a:xfrm>
            <a:off x="466971" y="6453477"/>
            <a:ext cx="331170" cy="365125"/>
          </a:xfrm>
        </p:spPr>
        <p:txBody>
          <a:bodyPr/>
          <a:lstStyle/>
          <a:p>
            <a:fld id="{7A17C6E8-D461-4673-A4AF-5C1C329C98C6}" type="slidenum">
              <a:rPr lang="tr-TR" sz="2400" smtClean="0"/>
              <a:t>5</a:t>
            </a:fld>
            <a:endParaRPr lang="tr-TR" sz="2400" dirty="0"/>
          </a:p>
        </p:txBody>
      </p:sp>
      <p:sp>
        <p:nvSpPr>
          <p:cNvPr id="8" name="AutoShape 3"/>
          <p:cNvSpPr>
            <a:spLocks noChangeAspect="1" noChangeArrowheads="1" noTextEdit="1"/>
          </p:cNvSpPr>
          <p:nvPr/>
        </p:nvSpPr>
        <p:spPr bwMode="auto">
          <a:xfrm>
            <a:off x="10379075" y="87313"/>
            <a:ext cx="1692275" cy="111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5" name="Picture 2" descr="csb Ã§Ä±kartma ile ilgili gÃ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0901" y="0"/>
            <a:ext cx="1334280" cy="1264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245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İçerik Yer Tutucusu 5"/>
          <p:cNvSpPr>
            <a:spLocks noGrp="1"/>
          </p:cNvSpPr>
          <p:nvPr>
            <p:ph idx="1"/>
          </p:nvPr>
        </p:nvSpPr>
        <p:spPr>
          <a:xfrm>
            <a:off x="1626903" y="1196976"/>
            <a:ext cx="9189042" cy="5661024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tr-TR" sz="2800" b="1" dirty="0" smtClean="0">
                <a:solidFill>
                  <a:srgbClr val="FF0000"/>
                </a:solidFill>
              </a:rPr>
              <a:t>1-</a:t>
            </a:r>
            <a:r>
              <a:rPr lang="tr-TR" sz="2800" dirty="0" smtClean="0"/>
              <a:t>SEÖS </a:t>
            </a:r>
            <a:r>
              <a:rPr lang="tr-TR" sz="2800" dirty="0"/>
              <a:t>Kurulacak Ünitenin; Kuruluş Yılı / Yakıt Cinsi / Tüketilen Yakıt Miktarı (kg/h) / Isıl Gücü Mutlaka / ELD </a:t>
            </a:r>
            <a:r>
              <a:rPr lang="tr-TR" sz="2800" dirty="0" err="1"/>
              <a:t>ler</a:t>
            </a:r>
            <a:r>
              <a:rPr lang="tr-TR" sz="2800" dirty="0"/>
              <a:t> ile </a:t>
            </a:r>
            <a:r>
              <a:rPr lang="tr-TR" sz="2800" dirty="0" err="1"/>
              <a:t>ilgil</a:t>
            </a:r>
            <a:r>
              <a:rPr lang="tr-TR" sz="2800" dirty="0"/>
              <a:t> Yönetmelik hükümlerine göre vermiş olduğu taahhüt olup olmadığı belirtilmelidir</a:t>
            </a:r>
            <a:r>
              <a:rPr lang="tr-TR" sz="2800" dirty="0" smtClean="0"/>
              <a:t>.</a:t>
            </a:r>
          </a:p>
          <a:p>
            <a:pPr marL="0" indent="0" algn="just">
              <a:buNone/>
            </a:pPr>
            <a:r>
              <a:rPr lang="tr-TR" sz="2800" dirty="0" smtClean="0"/>
              <a:t>       Örnek:</a:t>
            </a:r>
          </a:p>
          <a:p>
            <a:pPr algn="just"/>
            <a:r>
              <a:rPr lang="tr-TR" sz="2800" dirty="0" smtClean="0"/>
              <a:t>ÜNİTENİN KURULUŞ YILI             : 1983</a:t>
            </a:r>
          </a:p>
          <a:p>
            <a:pPr algn="just"/>
            <a:r>
              <a:rPr lang="tr-TR" sz="2800" dirty="0" smtClean="0"/>
              <a:t>ÜRETİM KONUSU                       : Enerji Üretim Santrali</a:t>
            </a:r>
          </a:p>
          <a:p>
            <a:pPr algn="just"/>
            <a:r>
              <a:rPr lang="tr-TR" sz="2800" dirty="0" smtClean="0"/>
              <a:t>YAKIT CİNSİ : KÖMÜR / LİNYİT  : Alt Isıl Değeri : 4396 </a:t>
            </a:r>
            <a:r>
              <a:rPr lang="tr-TR" sz="2800" dirty="0" err="1" smtClean="0"/>
              <a:t>kJ</a:t>
            </a:r>
            <a:r>
              <a:rPr lang="tr-TR" sz="2800" dirty="0" smtClean="0"/>
              <a:t>/kg</a:t>
            </a:r>
          </a:p>
          <a:p>
            <a:pPr algn="just"/>
            <a:r>
              <a:rPr lang="tr-TR" sz="2800" dirty="0" smtClean="0"/>
              <a:t>Tüketilen Yakıt Miktarı              : 330.000 kg/saat</a:t>
            </a:r>
          </a:p>
          <a:p>
            <a:pPr algn="just"/>
            <a:r>
              <a:rPr lang="tr-TR" sz="2800" dirty="0" smtClean="0"/>
              <a:t>Ünitenin Isıl Gücü (beyan Edilen) : 396 </a:t>
            </a:r>
            <a:r>
              <a:rPr lang="tr-TR" sz="2800" dirty="0" err="1" smtClean="0"/>
              <a:t>MWt</a:t>
            </a:r>
            <a:endParaRPr lang="tr-TR" sz="2800" dirty="0" smtClean="0"/>
          </a:p>
          <a:p>
            <a:pPr algn="just"/>
            <a:r>
              <a:rPr lang="tr-TR" sz="2800" dirty="0" smtClean="0"/>
              <a:t>Hesaplanan Isıl Güç (Yakıta Göre) : </a:t>
            </a:r>
          </a:p>
          <a:p>
            <a:pPr marL="0" indent="0" algn="just">
              <a:buNone/>
            </a:pPr>
            <a:r>
              <a:rPr lang="tr-TR" sz="2800" dirty="0"/>
              <a:t> </a:t>
            </a:r>
            <a:r>
              <a:rPr lang="tr-TR" sz="2800" dirty="0" smtClean="0"/>
              <a:t>        (330.000 x (4396x0,2389) x 4,18 ) / 3.600.000 = 402 </a:t>
            </a:r>
            <a:r>
              <a:rPr lang="tr-TR" sz="2800" dirty="0" err="1" smtClean="0"/>
              <a:t>MWt</a:t>
            </a:r>
            <a:r>
              <a:rPr lang="tr-TR" sz="2800" dirty="0" smtClean="0"/>
              <a:t> </a:t>
            </a:r>
            <a:r>
              <a:rPr lang="tr-TR" sz="2800" dirty="0" err="1" smtClean="0"/>
              <a:t>dir</a:t>
            </a:r>
            <a:r>
              <a:rPr lang="tr-TR" sz="2800" dirty="0" smtClean="0"/>
              <a:t>. </a:t>
            </a:r>
            <a:endParaRPr lang="tr-TR" sz="2800" dirty="0"/>
          </a:p>
          <a:p>
            <a:pPr algn="just"/>
            <a:r>
              <a:rPr lang="tr-TR" sz="2800" dirty="0" smtClean="0"/>
              <a:t>Ünitenin Elektriksel Gücü               :150 </a:t>
            </a:r>
            <a:r>
              <a:rPr lang="tr-TR" sz="2800" dirty="0" err="1" smtClean="0"/>
              <a:t>MWe</a:t>
            </a:r>
            <a:r>
              <a:rPr lang="tr-TR" sz="2800" dirty="0" smtClean="0"/>
              <a:t>  (verim =150/396   %38 </a:t>
            </a:r>
            <a:r>
              <a:rPr lang="tr-TR" sz="2800" dirty="0" err="1" smtClean="0"/>
              <a:t>dir</a:t>
            </a:r>
            <a:r>
              <a:rPr lang="tr-TR" sz="2800" dirty="0" smtClean="0"/>
              <a:t>.) </a:t>
            </a:r>
          </a:p>
          <a:p>
            <a:pPr marL="0" indent="0" algn="ctr">
              <a:buNone/>
            </a:pPr>
            <a:r>
              <a:rPr lang="tr-TR" sz="2800" dirty="0" smtClean="0"/>
              <a:t>Bu tesis kuruluş yılı ve yakıt cinsine göre; SKHKKY EK-5/A.1.4.1 e tabii bir tesistir. </a:t>
            </a:r>
          </a:p>
          <a:p>
            <a:pPr marL="0" indent="0" algn="ctr">
              <a:buNone/>
            </a:pPr>
            <a:r>
              <a:rPr lang="tr-TR" sz="2800" dirty="0" smtClean="0"/>
              <a:t>ELD </a:t>
            </a:r>
            <a:r>
              <a:rPr lang="tr-TR" sz="2800" dirty="0" err="1" smtClean="0"/>
              <a:t>leri</a:t>
            </a:r>
            <a:r>
              <a:rPr lang="tr-TR" sz="2800" dirty="0" smtClean="0"/>
              <a:t> bu çerçevede Belirlenmelidir.</a:t>
            </a:r>
          </a:p>
          <a:p>
            <a:pPr algn="just"/>
            <a:endParaRPr lang="tr-TR" sz="2800" dirty="0"/>
          </a:p>
          <a:p>
            <a:pPr algn="just"/>
            <a:endParaRPr lang="tr-TR" sz="2800" dirty="0" smtClean="0"/>
          </a:p>
          <a:p>
            <a:pPr algn="just"/>
            <a:endParaRPr lang="tr-TR" sz="2800" dirty="0"/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>
          <a:xfrm>
            <a:off x="466971" y="6453477"/>
            <a:ext cx="331170" cy="365125"/>
          </a:xfrm>
        </p:spPr>
        <p:txBody>
          <a:bodyPr/>
          <a:lstStyle/>
          <a:p>
            <a:fld id="{7A17C6E8-D461-4673-A4AF-5C1C329C98C6}" type="slidenum">
              <a:rPr lang="tr-TR" sz="2400" smtClean="0"/>
              <a:t>50</a:t>
            </a:fld>
            <a:endParaRPr lang="tr-TR" sz="2400" dirty="0"/>
          </a:p>
        </p:txBody>
      </p:sp>
      <p:sp>
        <p:nvSpPr>
          <p:cNvPr id="8" name="AutoShape 3"/>
          <p:cNvSpPr>
            <a:spLocks noChangeAspect="1" noChangeArrowheads="1" noTextEdit="1"/>
          </p:cNvSpPr>
          <p:nvPr/>
        </p:nvSpPr>
        <p:spPr bwMode="auto">
          <a:xfrm>
            <a:off x="10379075" y="87313"/>
            <a:ext cx="1692275" cy="111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5" name="Picture 2" descr="csb Ã§Ä±kartma ile ilgili gÃ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4524" y="72901"/>
            <a:ext cx="1334280" cy="1264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54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İçerik Yer Tutucusu 5"/>
          <p:cNvSpPr>
            <a:spLocks noGrp="1"/>
          </p:cNvSpPr>
          <p:nvPr>
            <p:ph idx="1"/>
          </p:nvPr>
        </p:nvSpPr>
        <p:spPr>
          <a:xfrm>
            <a:off x="1626903" y="1196976"/>
            <a:ext cx="9189042" cy="56610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2800" b="1" dirty="0" smtClean="0">
                <a:solidFill>
                  <a:srgbClr val="FF0000"/>
                </a:solidFill>
              </a:rPr>
              <a:t>EMİSYON LİMİT DEĞERİNİ BELİRLEME (ELD)</a:t>
            </a:r>
          </a:p>
          <a:p>
            <a:pPr marL="0" indent="0" algn="ctr">
              <a:buNone/>
            </a:pPr>
            <a:endParaRPr lang="tr-TR" sz="28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tr-TR" sz="2800" b="1" dirty="0" smtClean="0">
                <a:solidFill>
                  <a:schemeClr val="tx1"/>
                </a:solidFill>
              </a:rPr>
              <a:t>Bu Tesiste SKHKKY ne Göre;</a:t>
            </a:r>
          </a:p>
          <a:p>
            <a:pPr marL="0" indent="0" algn="ctr">
              <a:buNone/>
            </a:pPr>
            <a:endParaRPr lang="tr-TR" sz="2800" b="1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tr-TR" sz="2800" b="1" dirty="0" smtClean="0">
                <a:solidFill>
                  <a:schemeClr val="tx1"/>
                </a:solidFill>
              </a:rPr>
              <a:t>CO  /  NO2  (NO + NO2) / SO2 / TOZ / O2 / </a:t>
            </a:r>
            <a:r>
              <a:rPr lang="tr-TR" sz="2800" b="1" dirty="0" smtClean="0">
                <a:solidFill>
                  <a:srgbClr val="FF0000"/>
                </a:solidFill>
              </a:rPr>
              <a:t>NEM</a:t>
            </a:r>
            <a:r>
              <a:rPr lang="tr-TR" sz="2800" b="1" dirty="0" smtClean="0">
                <a:solidFill>
                  <a:schemeClr val="tx1"/>
                </a:solidFill>
              </a:rPr>
              <a:t> BACA_SICAKLIĞI / HIZ parametreli SEÖS Kurulması zorunludur. Tesisin seçeceği Analizörün </a:t>
            </a:r>
            <a:r>
              <a:rPr lang="tr-TR" sz="2800" b="1" dirty="0" err="1" smtClean="0">
                <a:solidFill>
                  <a:schemeClr val="tx1"/>
                </a:solidFill>
              </a:rPr>
              <a:t>Ekstraktif</a:t>
            </a:r>
            <a:r>
              <a:rPr lang="tr-TR" sz="2800" b="1" dirty="0" smtClean="0">
                <a:solidFill>
                  <a:schemeClr val="tx1"/>
                </a:solidFill>
              </a:rPr>
              <a:t> olması durumunda ise PROB_SICAKLIĞI / ISITMALI HAT_SICAKLIĞI / GAZ SOĞUTUCU_SICAKLIĞI verileri de SEÖS içerisinde yer almalıdır.</a:t>
            </a:r>
          </a:p>
          <a:p>
            <a:pPr marL="0" indent="0" algn="just">
              <a:buNone/>
            </a:pPr>
            <a:endParaRPr lang="tr-TR" sz="2800" dirty="0" smtClean="0">
              <a:solidFill>
                <a:schemeClr val="tx1"/>
              </a:solidFill>
            </a:endParaRPr>
          </a:p>
          <a:p>
            <a:pPr algn="just"/>
            <a:endParaRPr lang="tr-TR" sz="2800" dirty="0"/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>
          <a:xfrm>
            <a:off x="466971" y="6453477"/>
            <a:ext cx="331170" cy="365125"/>
          </a:xfrm>
        </p:spPr>
        <p:txBody>
          <a:bodyPr/>
          <a:lstStyle/>
          <a:p>
            <a:fld id="{7A17C6E8-D461-4673-A4AF-5C1C329C98C6}" type="slidenum">
              <a:rPr lang="tr-TR" sz="2400" smtClean="0"/>
              <a:t>51</a:t>
            </a:fld>
            <a:endParaRPr lang="tr-TR" sz="2400" dirty="0"/>
          </a:p>
        </p:txBody>
      </p:sp>
      <p:sp>
        <p:nvSpPr>
          <p:cNvPr id="8" name="AutoShape 3"/>
          <p:cNvSpPr>
            <a:spLocks noChangeAspect="1" noChangeArrowheads="1" noTextEdit="1"/>
          </p:cNvSpPr>
          <p:nvPr/>
        </p:nvSpPr>
        <p:spPr bwMode="auto">
          <a:xfrm>
            <a:off x="10379075" y="87313"/>
            <a:ext cx="1692275" cy="111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5" name="Picture 2" descr="csb Ã§Ä±kartma ile ilgili gÃ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4524" y="72901"/>
            <a:ext cx="1334280" cy="1264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41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İçerik Yer Tutucusu 5"/>
          <p:cNvSpPr>
            <a:spLocks noGrp="1"/>
          </p:cNvSpPr>
          <p:nvPr>
            <p:ph idx="1"/>
          </p:nvPr>
        </p:nvSpPr>
        <p:spPr>
          <a:xfrm>
            <a:off x="1626903" y="1196976"/>
            <a:ext cx="9189042" cy="566102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tr-TR" sz="2800" dirty="0" smtClean="0">
              <a:solidFill>
                <a:schemeClr val="tx1"/>
              </a:solidFill>
            </a:endParaRPr>
          </a:p>
          <a:p>
            <a:pPr algn="just"/>
            <a:endParaRPr lang="tr-TR" sz="2800" dirty="0"/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>
          <a:xfrm>
            <a:off x="466971" y="6453477"/>
            <a:ext cx="331170" cy="365125"/>
          </a:xfrm>
        </p:spPr>
        <p:txBody>
          <a:bodyPr/>
          <a:lstStyle/>
          <a:p>
            <a:fld id="{7A17C6E8-D461-4673-A4AF-5C1C329C98C6}" type="slidenum">
              <a:rPr lang="tr-TR" sz="2400" smtClean="0"/>
              <a:t>52</a:t>
            </a:fld>
            <a:endParaRPr lang="tr-TR" sz="2400" dirty="0"/>
          </a:p>
        </p:txBody>
      </p:sp>
      <p:sp>
        <p:nvSpPr>
          <p:cNvPr id="8" name="AutoShape 3"/>
          <p:cNvSpPr>
            <a:spLocks noChangeAspect="1" noChangeArrowheads="1" noTextEdit="1"/>
          </p:cNvSpPr>
          <p:nvPr/>
        </p:nvSpPr>
        <p:spPr bwMode="auto">
          <a:xfrm>
            <a:off x="10379075" y="87313"/>
            <a:ext cx="1692275" cy="111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5" name="Picture 2" descr="csb Ã§Ä±kartma ile ilgili gÃ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4524" y="72901"/>
            <a:ext cx="1334280" cy="1264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75" y="1423987"/>
            <a:ext cx="11677650" cy="401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2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İçerik Yer Tutucusu 5"/>
          <p:cNvSpPr>
            <a:spLocks noGrp="1"/>
          </p:cNvSpPr>
          <p:nvPr>
            <p:ph idx="1"/>
          </p:nvPr>
        </p:nvSpPr>
        <p:spPr>
          <a:xfrm>
            <a:off x="1354015" y="1196976"/>
            <a:ext cx="9539654" cy="566102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tr-TR" sz="2800" b="1" dirty="0" smtClean="0">
                <a:solidFill>
                  <a:srgbClr val="FF0000"/>
                </a:solidFill>
              </a:rPr>
              <a:t>EMİSYON LİMİT DEĞERİNİ BELİRLEME (ELD)</a:t>
            </a:r>
          </a:p>
          <a:p>
            <a:pPr marL="0" indent="0" algn="ctr">
              <a:buNone/>
            </a:pPr>
            <a:r>
              <a:rPr lang="tr-TR" sz="2400" b="1" dirty="0" smtClean="0">
                <a:solidFill>
                  <a:schemeClr val="tx1"/>
                </a:solidFill>
              </a:rPr>
              <a:t>Tesis; 100 MW ≤ Yakıt Isıl Gücü ≤ 500 MW olan Tesis sınıfındadır.</a:t>
            </a:r>
          </a:p>
          <a:p>
            <a:pPr marL="0" indent="0" algn="ctr">
              <a:buNone/>
            </a:pPr>
            <a:r>
              <a:rPr lang="tr-TR" sz="2800" b="1" dirty="0" smtClean="0">
                <a:solidFill>
                  <a:schemeClr val="tx1"/>
                </a:solidFill>
              </a:rPr>
              <a:t>Oksijen Düzeltmesi : % 6 </a:t>
            </a:r>
            <a:r>
              <a:rPr lang="tr-TR" sz="2800" b="1" dirty="0" err="1" smtClean="0">
                <a:solidFill>
                  <a:schemeClr val="tx1"/>
                </a:solidFill>
              </a:rPr>
              <a:t>dır</a:t>
            </a:r>
            <a:r>
              <a:rPr lang="tr-TR" sz="2800" b="1" dirty="0" smtClean="0">
                <a:solidFill>
                  <a:schemeClr val="tx1"/>
                </a:solidFill>
              </a:rPr>
              <a:t>.</a:t>
            </a:r>
          </a:p>
          <a:p>
            <a:pPr marL="0" indent="0" algn="just">
              <a:buNone/>
            </a:pPr>
            <a:r>
              <a:rPr lang="tr-TR" sz="2800" b="1" dirty="0" smtClean="0">
                <a:solidFill>
                  <a:schemeClr val="tx1"/>
                </a:solidFill>
              </a:rPr>
              <a:t>CO  : 200 mg/Nm</a:t>
            </a:r>
            <a:r>
              <a:rPr lang="tr-TR" sz="2800" b="1" baseline="30000" dirty="0" smtClean="0">
                <a:solidFill>
                  <a:schemeClr val="tx1"/>
                </a:solidFill>
              </a:rPr>
              <a:t>3</a:t>
            </a:r>
          </a:p>
          <a:p>
            <a:pPr marL="0" indent="0" algn="just">
              <a:buNone/>
            </a:pPr>
            <a:r>
              <a:rPr lang="tr-TR" sz="2800" b="1" dirty="0" err="1" smtClean="0">
                <a:solidFill>
                  <a:schemeClr val="tx1"/>
                </a:solidFill>
              </a:rPr>
              <a:t>NO</a:t>
            </a:r>
            <a:r>
              <a:rPr lang="tr-TR" sz="2800" b="1" baseline="-25000" dirty="0" err="1" smtClean="0">
                <a:solidFill>
                  <a:schemeClr val="tx1"/>
                </a:solidFill>
              </a:rPr>
              <a:t>x</a:t>
            </a:r>
            <a:r>
              <a:rPr lang="tr-TR" sz="2800" b="1" dirty="0" smtClean="0">
                <a:solidFill>
                  <a:schemeClr val="tx1"/>
                </a:solidFill>
              </a:rPr>
              <a:t>: 600 </a:t>
            </a:r>
            <a:r>
              <a:rPr lang="tr-TR" sz="2800" b="1" dirty="0">
                <a:solidFill>
                  <a:schemeClr val="tx1"/>
                </a:solidFill>
              </a:rPr>
              <a:t>mg/Nm</a:t>
            </a:r>
            <a:r>
              <a:rPr lang="tr-TR" sz="2800" b="1" baseline="30000" dirty="0">
                <a:solidFill>
                  <a:schemeClr val="tx1"/>
                </a:solidFill>
              </a:rPr>
              <a:t>3</a:t>
            </a:r>
          </a:p>
          <a:p>
            <a:pPr marL="0" indent="0" algn="just">
              <a:buNone/>
            </a:pPr>
            <a:r>
              <a:rPr lang="tr-TR" sz="2800" b="1" dirty="0" smtClean="0">
                <a:solidFill>
                  <a:schemeClr val="tx1"/>
                </a:solidFill>
              </a:rPr>
              <a:t>TOZ : 100 mg/Nm</a:t>
            </a:r>
            <a:r>
              <a:rPr lang="tr-TR" sz="2800" b="1" baseline="30000" dirty="0" smtClean="0">
                <a:solidFill>
                  <a:schemeClr val="tx1"/>
                </a:solidFill>
              </a:rPr>
              <a:t>3</a:t>
            </a:r>
          </a:p>
          <a:p>
            <a:pPr marL="0" indent="0" algn="just">
              <a:buNone/>
            </a:pPr>
            <a:r>
              <a:rPr lang="tr-TR" sz="2800" b="1" dirty="0" smtClean="0">
                <a:solidFill>
                  <a:schemeClr val="tx1"/>
                </a:solidFill>
              </a:rPr>
              <a:t>SO</a:t>
            </a:r>
            <a:r>
              <a:rPr lang="tr-TR" sz="2800" b="1" baseline="-25000" dirty="0" smtClean="0">
                <a:solidFill>
                  <a:schemeClr val="tx1"/>
                </a:solidFill>
              </a:rPr>
              <a:t>2</a:t>
            </a:r>
            <a:r>
              <a:rPr lang="tr-TR" sz="2800" b="1" dirty="0" smtClean="0">
                <a:solidFill>
                  <a:schemeClr val="tx1"/>
                </a:solidFill>
              </a:rPr>
              <a:t> : 2000 – 400 mg/Nm</a:t>
            </a:r>
            <a:r>
              <a:rPr lang="tr-TR" sz="2800" b="1" baseline="30000" dirty="0" smtClean="0">
                <a:solidFill>
                  <a:schemeClr val="tx1"/>
                </a:solidFill>
              </a:rPr>
              <a:t>3</a:t>
            </a:r>
            <a:r>
              <a:rPr lang="tr-TR" sz="2800" b="1" dirty="0" smtClean="0">
                <a:solidFill>
                  <a:schemeClr val="tx1"/>
                </a:solidFill>
              </a:rPr>
              <a:t> arasında olduğundan Isıl Güce göre </a:t>
            </a:r>
            <a:r>
              <a:rPr lang="tr-TR" sz="2800" b="1" dirty="0">
                <a:solidFill>
                  <a:schemeClr val="tx1"/>
                </a:solidFill>
              </a:rPr>
              <a:t>d</a:t>
            </a:r>
            <a:r>
              <a:rPr lang="tr-TR" sz="2800" b="1" dirty="0" smtClean="0">
                <a:solidFill>
                  <a:schemeClr val="tx1"/>
                </a:solidFill>
              </a:rPr>
              <a:t>enkleminden yeni ELD belirlenmelidir. </a:t>
            </a:r>
          </a:p>
          <a:p>
            <a:pPr marL="0" indent="0" algn="just">
              <a:buNone/>
            </a:pPr>
            <a:r>
              <a:rPr lang="tr-TR" sz="2800" b="1" dirty="0" smtClean="0">
                <a:solidFill>
                  <a:schemeClr val="tx1"/>
                </a:solidFill>
              </a:rPr>
              <a:t>Y = -4 . </a:t>
            </a:r>
            <a:r>
              <a:rPr lang="tr-TR" sz="2800" b="1" dirty="0" err="1" smtClean="0">
                <a:solidFill>
                  <a:schemeClr val="tx1"/>
                </a:solidFill>
              </a:rPr>
              <a:t>MWt</a:t>
            </a:r>
            <a:r>
              <a:rPr lang="tr-TR" sz="2800" b="1" dirty="0" smtClean="0">
                <a:solidFill>
                  <a:schemeClr val="tx1"/>
                </a:solidFill>
              </a:rPr>
              <a:t>  + 2400 denkleminden</a:t>
            </a:r>
            <a:endParaRPr lang="tr-TR" sz="2800" b="1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tr-TR" sz="2800" b="1" dirty="0" smtClean="0">
                <a:solidFill>
                  <a:schemeClr val="tx1"/>
                </a:solidFill>
              </a:rPr>
              <a:t>SO</a:t>
            </a:r>
            <a:r>
              <a:rPr lang="tr-TR" sz="2800" b="1" baseline="-25000" dirty="0" smtClean="0">
                <a:solidFill>
                  <a:schemeClr val="tx1"/>
                </a:solidFill>
              </a:rPr>
              <a:t>2</a:t>
            </a:r>
            <a:r>
              <a:rPr lang="tr-TR" sz="2800" b="1" dirty="0" smtClean="0">
                <a:solidFill>
                  <a:schemeClr val="tx1"/>
                </a:solidFill>
              </a:rPr>
              <a:t> = (-4 x 396 ) + 2400 = 816 mg/Nm</a:t>
            </a:r>
            <a:r>
              <a:rPr lang="tr-TR" sz="2800" b="1" baseline="30000" dirty="0" smtClean="0">
                <a:solidFill>
                  <a:schemeClr val="tx1"/>
                </a:solidFill>
              </a:rPr>
              <a:t>3                                    </a:t>
            </a:r>
            <a:r>
              <a:rPr lang="tr-TR" sz="2800" b="1" dirty="0" smtClean="0">
                <a:solidFill>
                  <a:schemeClr val="tx1"/>
                </a:solidFill>
              </a:rPr>
              <a:t>değeri belirlenir.</a:t>
            </a:r>
            <a:endParaRPr lang="tr-TR" sz="2800" b="1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tr-TR" sz="2800" b="1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tr-TR" sz="2800" b="1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tr-TR" sz="2800" b="1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tr-TR" sz="2800" dirty="0" smtClean="0">
              <a:solidFill>
                <a:schemeClr val="tx1"/>
              </a:solidFill>
            </a:endParaRPr>
          </a:p>
          <a:p>
            <a:pPr algn="just"/>
            <a:endParaRPr lang="tr-TR" sz="2800" dirty="0"/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>
          <a:xfrm>
            <a:off x="466971" y="6453477"/>
            <a:ext cx="331170" cy="365125"/>
          </a:xfrm>
        </p:spPr>
        <p:txBody>
          <a:bodyPr/>
          <a:lstStyle/>
          <a:p>
            <a:fld id="{7A17C6E8-D461-4673-A4AF-5C1C329C98C6}" type="slidenum">
              <a:rPr lang="tr-TR" sz="2400" smtClean="0"/>
              <a:t>53</a:t>
            </a:fld>
            <a:endParaRPr lang="tr-TR" sz="2400" dirty="0"/>
          </a:p>
        </p:txBody>
      </p:sp>
      <p:sp>
        <p:nvSpPr>
          <p:cNvPr id="8" name="AutoShape 3"/>
          <p:cNvSpPr>
            <a:spLocks noChangeAspect="1" noChangeArrowheads="1" noTextEdit="1"/>
          </p:cNvSpPr>
          <p:nvPr/>
        </p:nvSpPr>
        <p:spPr bwMode="auto">
          <a:xfrm>
            <a:off x="10379075" y="87313"/>
            <a:ext cx="1692275" cy="111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5" name="Picture 2" descr="csb Ã§Ä±kartma ile ilgili gÃ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7720" y="11355"/>
            <a:ext cx="1334280" cy="1264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974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İçerik Yer Tutucusu 5"/>
          <p:cNvSpPr>
            <a:spLocks noGrp="1"/>
          </p:cNvSpPr>
          <p:nvPr>
            <p:ph idx="1"/>
          </p:nvPr>
        </p:nvSpPr>
        <p:spPr>
          <a:xfrm>
            <a:off x="1354015" y="1196976"/>
            <a:ext cx="9539654" cy="566102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tr-TR" sz="2800" b="1" dirty="0" smtClean="0">
                <a:solidFill>
                  <a:srgbClr val="FF0000"/>
                </a:solidFill>
              </a:rPr>
              <a:t>ELD</a:t>
            </a:r>
            <a:r>
              <a:rPr lang="tr-TR" sz="2800" b="1" dirty="0">
                <a:solidFill>
                  <a:srgbClr val="FF0000"/>
                </a:solidFill>
              </a:rPr>
              <a:t> </a:t>
            </a:r>
            <a:r>
              <a:rPr lang="tr-TR" sz="2800" b="1" dirty="0" smtClean="0">
                <a:solidFill>
                  <a:srgbClr val="FF0000"/>
                </a:solidFill>
              </a:rPr>
              <a:t>GÖRE ANALİZÖRÜN ÖLÇÜM ARALIĞINI BELİRLEME</a:t>
            </a:r>
          </a:p>
          <a:p>
            <a:pPr marL="0" indent="0" algn="ctr">
              <a:buNone/>
            </a:pPr>
            <a:r>
              <a:rPr lang="tr-TR" sz="2400" b="1" dirty="0" smtClean="0">
                <a:solidFill>
                  <a:schemeClr val="tx1"/>
                </a:solidFill>
              </a:rPr>
              <a:t>TGN M20 ye göre Bir Tesisin belirlenen ELD </a:t>
            </a:r>
            <a:r>
              <a:rPr lang="tr-TR" sz="2400" b="1" dirty="0" err="1" smtClean="0">
                <a:solidFill>
                  <a:schemeClr val="tx1"/>
                </a:solidFill>
              </a:rPr>
              <a:t>lerinin</a:t>
            </a:r>
            <a:r>
              <a:rPr lang="tr-TR" sz="2400" b="1" dirty="0" smtClean="0">
                <a:solidFill>
                  <a:schemeClr val="tx1"/>
                </a:solidFill>
              </a:rPr>
              <a:t> 2,5 Katı kadar </a:t>
            </a:r>
            <a:r>
              <a:rPr lang="tr-TR" sz="2400" b="1" dirty="0" err="1" smtClean="0">
                <a:solidFill>
                  <a:schemeClr val="tx1"/>
                </a:solidFill>
              </a:rPr>
              <a:t>Analiözrün</a:t>
            </a:r>
            <a:r>
              <a:rPr lang="tr-TR" sz="2400" b="1" dirty="0" smtClean="0">
                <a:solidFill>
                  <a:schemeClr val="tx1"/>
                </a:solidFill>
              </a:rPr>
              <a:t> Ölçüm Aralığı (</a:t>
            </a:r>
            <a:r>
              <a:rPr lang="tr-TR" sz="2400" b="1" dirty="0" err="1" smtClean="0">
                <a:solidFill>
                  <a:schemeClr val="tx1"/>
                </a:solidFill>
              </a:rPr>
              <a:t>range</a:t>
            </a:r>
            <a:r>
              <a:rPr lang="tr-TR" sz="2400" b="1" dirty="0" smtClean="0">
                <a:solidFill>
                  <a:schemeClr val="tx1"/>
                </a:solidFill>
              </a:rPr>
              <a:t>) olmalıdır.</a:t>
            </a:r>
          </a:p>
          <a:p>
            <a:pPr marL="0" indent="0" algn="ctr">
              <a:buNone/>
            </a:pPr>
            <a:r>
              <a:rPr lang="tr-TR" sz="2400" b="1" dirty="0" smtClean="0">
                <a:solidFill>
                  <a:schemeClr val="tx1"/>
                </a:solidFill>
              </a:rPr>
              <a:t>Bu değer Atık Yakma Tesisleri için 1,5 Katı olarak kullanılmalıdır.                       (ELD </a:t>
            </a:r>
            <a:r>
              <a:rPr lang="tr-TR" sz="2400" b="1" dirty="0" err="1" smtClean="0">
                <a:solidFill>
                  <a:schemeClr val="tx1"/>
                </a:solidFill>
              </a:rPr>
              <a:t>ler</a:t>
            </a:r>
            <a:r>
              <a:rPr lang="tr-TR" sz="2400" b="1" dirty="0" smtClean="0">
                <a:solidFill>
                  <a:schemeClr val="tx1"/>
                </a:solidFill>
              </a:rPr>
              <a:t> AYİY EK-5.b %100 A sütunu değerleri kullanılmalıdır.)</a:t>
            </a:r>
          </a:p>
          <a:p>
            <a:pPr marL="0" indent="0" algn="just">
              <a:buNone/>
            </a:pPr>
            <a:endParaRPr lang="tr-TR" sz="2800" b="1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tr-TR" sz="2800" b="1" dirty="0" smtClean="0">
                <a:solidFill>
                  <a:schemeClr val="tx1"/>
                </a:solidFill>
              </a:rPr>
              <a:t>CO  : 200 mg/Nm</a:t>
            </a:r>
            <a:r>
              <a:rPr lang="tr-TR" sz="2800" b="1" baseline="30000" dirty="0" smtClean="0">
                <a:solidFill>
                  <a:schemeClr val="tx1"/>
                </a:solidFill>
              </a:rPr>
              <a:t>3     </a:t>
            </a:r>
            <a:r>
              <a:rPr lang="tr-TR" sz="2800" b="1" dirty="0" smtClean="0">
                <a:solidFill>
                  <a:schemeClr val="tx1"/>
                </a:solidFill>
              </a:rPr>
              <a:t>200 x 2,5               =  0-500 mg/m</a:t>
            </a:r>
            <a:r>
              <a:rPr lang="tr-TR" sz="2800" b="1" baseline="30000" dirty="0" smtClean="0">
                <a:solidFill>
                  <a:schemeClr val="tx1"/>
                </a:solidFill>
              </a:rPr>
              <a:t>3 </a:t>
            </a:r>
          </a:p>
          <a:p>
            <a:pPr marL="0" indent="0" algn="just">
              <a:buNone/>
            </a:pPr>
            <a:r>
              <a:rPr lang="tr-TR" sz="2800" b="1" dirty="0" err="1" smtClean="0">
                <a:solidFill>
                  <a:schemeClr val="tx1"/>
                </a:solidFill>
              </a:rPr>
              <a:t>NO</a:t>
            </a:r>
            <a:r>
              <a:rPr lang="tr-TR" sz="2800" b="1" baseline="-25000" dirty="0" err="1" smtClean="0">
                <a:solidFill>
                  <a:schemeClr val="tx1"/>
                </a:solidFill>
              </a:rPr>
              <a:t>x</a:t>
            </a:r>
            <a:r>
              <a:rPr lang="tr-TR" sz="2800" b="1" dirty="0" smtClean="0">
                <a:solidFill>
                  <a:schemeClr val="tx1"/>
                </a:solidFill>
              </a:rPr>
              <a:t>: 600 mg/Nm</a:t>
            </a:r>
            <a:r>
              <a:rPr lang="tr-TR" sz="2800" b="1" baseline="30000" dirty="0" smtClean="0">
                <a:solidFill>
                  <a:schemeClr val="tx1"/>
                </a:solidFill>
              </a:rPr>
              <a:t>3      </a:t>
            </a:r>
            <a:r>
              <a:rPr lang="tr-TR" sz="2800" b="1" dirty="0" smtClean="0">
                <a:solidFill>
                  <a:schemeClr val="tx1"/>
                </a:solidFill>
              </a:rPr>
              <a:t>600/(46/30) x 2,5 =</a:t>
            </a:r>
            <a:endParaRPr lang="tr-TR" sz="2800" b="1" baseline="300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tr-TR" sz="2800" b="1" dirty="0" smtClean="0">
                <a:solidFill>
                  <a:schemeClr val="tx1"/>
                </a:solidFill>
              </a:rPr>
              <a:t>TOZ : 100 mg/Nm</a:t>
            </a:r>
            <a:r>
              <a:rPr lang="tr-TR" sz="2800" b="1" baseline="30000" dirty="0" smtClean="0">
                <a:solidFill>
                  <a:schemeClr val="tx1"/>
                </a:solidFill>
              </a:rPr>
              <a:t>3</a:t>
            </a:r>
          </a:p>
          <a:p>
            <a:pPr marL="0" indent="0" algn="just">
              <a:buNone/>
            </a:pPr>
            <a:r>
              <a:rPr lang="tr-TR" sz="2800" b="1" dirty="0" smtClean="0">
                <a:solidFill>
                  <a:schemeClr val="tx1"/>
                </a:solidFill>
              </a:rPr>
              <a:t>SO</a:t>
            </a:r>
            <a:r>
              <a:rPr lang="tr-TR" sz="2800" b="1" baseline="-25000" dirty="0" smtClean="0">
                <a:solidFill>
                  <a:schemeClr val="tx1"/>
                </a:solidFill>
              </a:rPr>
              <a:t>2</a:t>
            </a:r>
            <a:r>
              <a:rPr lang="tr-TR" sz="2800" b="1" dirty="0" smtClean="0">
                <a:solidFill>
                  <a:schemeClr val="tx1"/>
                </a:solidFill>
              </a:rPr>
              <a:t> : 2000 – 400 mg/Nm</a:t>
            </a:r>
            <a:r>
              <a:rPr lang="tr-TR" sz="2800" b="1" baseline="30000" dirty="0" smtClean="0">
                <a:solidFill>
                  <a:schemeClr val="tx1"/>
                </a:solidFill>
              </a:rPr>
              <a:t>3</a:t>
            </a:r>
            <a:r>
              <a:rPr lang="tr-TR" sz="2800" b="1" dirty="0" smtClean="0">
                <a:solidFill>
                  <a:schemeClr val="tx1"/>
                </a:solidFill>
              </a:rPr>
              <a:t> arasında olduğundan Isıl Güce göre </a:t>
            </a:r>
            <a:r>
              <a:rPr lang="tr-TR" sz="2800" b="1" dirty="0">
                <a:solidFill>
                  <a:schemeClr val="tx1"/>
                </a:solidFill>
              </a:rPr>
              <a:t>d</a:t>
            </a:r>
            <a:r>
              <a:rPr lang="tr-TR" sz="2800" b="1" dirty="0" smtClean="0">
                <a:solidFill>
                  <a:schemeClr val="tx1"/>
                </a:solidFill>
              </a:rPr>
              <a:t>enkleminden yeni ELD belirlenmelidir. </a:t>
            </a:r>
          </a:p>
          <a:p>
            <a:pPr marL="0" indent="0" algn="just">
              <a:buNone/>
            </a:pPr>
            <a:r>
              <a:rPr lang="tr-TR" sz="2800" b="1" dirty="0" smtClean="0">
                <a:solidFill>
                  <a:schemeClr val="tx1"/>
                </a:solidFill>
              </a:rPr>
              <a:t>Y = -4 . </a:t>
            </a:r>
            <a:r>
              <a:rPr lang="tr-TR" sz="2800" b="1" dirty="0" err="1" smtClean="0">
                <a:solidFill>
                  <a:schemeClr val="tx1"/>
                </a:solidFill>
              </a:rPr>
              <a:t>MWt</a:t>
            </a:r>
            <a:r>
              <a:rPr lang="tr-TR" sz="2800" b="1" dirty="0" smtClean="0">
                <a:solidFill>
                  <a:schemeClr val="tx1"/>
                </a:solidFill>
              </a:rPr>
              <a:t>  + 2400 denkleminden</a:t>
            </a:r>
            <a:endParaRPr lang="tr-TR" sz="2800" b="1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tr-TR" sz="2800" b="1" dirty="0" smtClean="0">
                <a:solidFill>
                  <a:schemeClr val="tx1"/>
                </a:solidFill>
              </a:rPr>
              <a:t>SO</a:t>
            </a:r>
            <a:r>
              <a:rPr lang="tr-TR" sz="2800" b="1" baseline="-25000" dirty="0" smtClean="0">
                <a:solidFill>
                  <a:schemeClr val="tx1"/>
                </a:solidFill>
              </a:rPr>
              <a:t>2</a:t>
            </a:r>
            <a:r>
              <a:rPr lang="tr-TR" sz="2800" b="1" dirty="0" smtClean="0">
                <a:solidFill>
                  <a:schemeClr val="tx1"/>
                </a:solidFill>
              </a:rPr>
              <a:t> = (-4 x 396 ) + 2400 = 816 mg/Nm</a:t>
            </a:r>
            <a:r>
              <a:rPr lang="tr-TR" sz="2800" b="1" baseline="30000" dirty="0" smtClean="0">
                <a:solidFill>
                  <a:schemeClr val="tx1"/>
                </a:solidFill>
              </a:rPr>
              <a:t>3                                    </a:t>
            </a:r>
            <a:r>
              <a:rPr lang="tr-TR" sz="2800" b="1" dirty="0" smtClean="0">
                <a:solidFill>
                  <a:schemeClr val="tx1"/>
                </a:solidFill>
              </a:rPr>
              <a:t>değeri belirlenir.</a:t>
            </a:r>
            <a:endParaRPr lang="tr-TR" sz="2800" b="1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tr-TR" sz="2800" b="1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tr-TR" sz="2800" b="1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tr-TR" sz="2800" b="1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tr-TR" sz="2800" dirty="0" smtClean="0">
              <a:solidFill>
                <a:schemeClr val="tx1"/>
              </a:solidFill>
            </a:endParaRPr>
          </a:p>
          <a:p>
            <a:pPr algn="just"/>
            <a:endParaRPr lang="tr-TR" sz="2800" dirty="0"/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>
          <a:xfrm>
            <a:off x="466971" y="6453477"/>
            <a:ext cx="331170" cy="365125"/>
          </a:xfrm>
        </p:spPr>
        <p:txBody>
          <a:bodyPr/>
          <a:lstStyle/>
          <a:p>
            <a:fld id="{7A17C6E8-D461-4673-A4AF-5C1C329C98C6}" type="slidenum">
              <a:rPr lang="tr-TR" sz="2400" smtClean="0"/>
              <a:t>54</a:t>
            </a:fld>
            <a:endParaRPr lang="tr-TR" sz="2400" dirty="0"/>
          </a:p>
        </p:txBody>
      </p:sp>
      <p:sp>
        <p:nvSpPr>
          <p:cNvPr id="8" name="AutoShape 3"/>
          <p:cNvSpPr>
            <a:spLocks noChangeAspect="1" noChangeArrowheads="1" noTextEdit="1"/>
          </p:cNvSpPr>
          <p:nvPr/>
        </p:nvSpPr>
        <p:spPr bwMode="auto">
          <a:xfrm>
            <a:off x="10379075" y="87313"/>
            <a:ext cx="1692275" cy="111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5" name="Picture 2" descr="csb Ã§Ä±kartma ile ilgili gÃ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7720" y="11355"/>
            <a:ext cx="1334280" cy="1264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583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İçerik Yer Tutucusu 5"/>
          <p:cNvSpPr>
            <a:spLocks noGrp="1"/>
          </p:cNvSpPr>
          <p:nvPr>
            <p:ph idx="1"/>
          </p:nvPr>
        </p:nvSpPr>
        <p:spPr>
          <a:xfrm>
            <a:off x="677333" y="1276108"/>
            <a:ext cx="9701741" cy="517737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 algn="ctr">
              <a:buNone/>
            </a:pPr>
            <a:r>
              <a:rPr lang="tr-TR" sz="6000" b="1" dirty="0" smtClean="0"/>
              <a:t>KGS </a:t>
            </a:r>
            <a:r>
              <a:rPr lang="tr-TR" sz="6000" b="1" dirty="0"/>
              <a:t>3</a:t>
            </a:r>
            <a:r>
              <a:rPr lang="tr-TR" sz="6000" b="1" dirty="0" smtClean="0"/>
              <a:t> / QAL 3</a:t>
            </a:r>
            <a:endParaRPr lang="tr-TR" sz="6000" b="1" dirty="0"/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>
          <a:xfrm>
            <a:off x="466970" y="6453477"/>
            <a:ext cx="566301" cy="365125"/>
          </a:xfrm>
        </p:spPr>
        <p:txBody>
          <a:bodyPr/>
          <a:lstStyle/>
          <a:p>
            <a:fld id="{7A17C6E8-D461-4673-A4AF-5C1C329C98C6}" type="slidenum">
              <a:rPr lang="tr-TR" sz="2400" smtClean="0"/>
              <a:t>55</a:t>
            </a:fld>
            <a:endParaRPr lang="tr-TR" sz="2400" dirty="0"/>
          </a:p>
        </p:txBody>
      </p:sp>
      <p:sp>
        <p:nvSpPr>
          <p:cNvPr id="8" name="AutoShape 3"/>
          <p:cNvSpPr>
            <a:spLocks noChangeAspect="1" noChangeArrowheads="1" noTextEdit="1"/>
          </p:cNvSpPr>
          <p:nvPr/>
        </p:nvSpPr>
        <p:spPr bwMode="auto">
          <a:xfrm>
            <a:off x="10379075" y="87313"/>
            <a:ext cx="1692275" cy="111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5" name="Picture 2" descr="csb Ã§Ä±kartma ile ilgili gÃ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7720" y="11356"/>
            <a:ext cx="1334280" cy="1264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279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İçerik Yer Tutucusu 5"/>
          <p:cNvSpPr>
            <a:spLocks noGrp="1"/>
          </p:cNvSpPr>
          <p:nvPr>
            <p:ph idx="1"/>
          </p:nvPr>
        </p:nvSpPr>
        <p:spPr>
          <a:xfrm>
            <a:off x="1764989" y="1073977"/>
            <a:ext cx="9189042" cy="5177370"/>
          </a:xfrm>
        </p:spPr>
        <p:txBody>
          <a:bodyPr>
            <a:normAutofit/>
          </a:bodyPr>
          <a:lstStyle/>
          <a:p>
            <a:r>
              <a:rPr lang="tr-TR" sz="2800" dirty="0" smtClean="0"/>
              <a:t>Kurulacak Olan SEÖS Sistemi İçin Gerek Gazlı, Gerekse Kitli Sistemlerde Referans Malzeme Tedariki Mutlaka Yapılmalıdır.</a:t>
            </a:r>
          </a:p>
          <a:p>
            <a:r>
              <a:rPr lang="tr-TR" sz="2800" dirty="0" smtClean="0"/>
              <a:t>Referans Malzeme Değerleri ELD ± %10 u Kadar Olmalıdır.</a:t>
            </a:r>
          </a:p>
          <a:p>
            <a:r>
              <a:rPr lang="tr-TR" sz="2800" dirty="0" smtClean="0"/>
              <a:t>Gaz Silindirleri Mutlaka TS ISO 17025 Sertifikalı Olmalıdır.</a:t>
            </a:r>
          </a:p>
          <a:p>
            <a:r>
              <a:rPr lang="tr-TR" sz="2800" dirty="0" smtClean="0"/>
              <a:t>Sıfır Hava İçin Azot Olmalıdır.</a:t>
            </a:r>
          </a:p>
          <a:p>
            <a:r>
              <a:rPr lang="tr-TR" sz="2800" dirty="0" smtClean="0"/>
              <a:t>Kalibrasyon İçin Otomatik Düzenek Kurulmalı ve Yazılım İle Kontrolü Sağlanmalı</a:t>
            </a:r>
            <a:endParaRPr lang="tr-TR" sz="2800" dirty="0"/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>
          <a:xfrm>
            <a:off x="466970" y="6453477"/>
            <a:ext cx="566301" cy="365125"/>
          </a:xfrm>
        </p:spPr>
        <p:txBody>
          <a:bodyPr/>
          <a:lstStyle/>
          <a:p>
            <a:fld id="{7A17C6E8-D461-4673-A4AF-5C1C329C98C6}" type="slidenum">
              <a:rPr lang="tr-TR" sz="2400" smtClean="0"/>
              <a:t>56</a:t>
            </a:fld>
            <a:endParaRPr lang="tr-TR" sz="2400" dirty="0"/>
          </a:p>
        </p:txBody>
      </p:sp>
      <p:sp>
        <p:nvSpPr>
          <p:cNvPr id="8" name="AutoShape 3"/>
          <p:cNvSpPr>
            <a:spLocks noChangeAspect="1" noChangeArrowheads="1" noTextEdit="1"/>
          </p:cNvSpPr>
          <p:nvPr/>
        </p:nvSpPr>
        <p:spPr bwMode="auto">
          <a:xfrm>
            <a:off x="10379075" y="87313"/>
            <a:ext cx="1692275" cy="111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5" name="Picture 2" descr="csb Ã§Ä±kartma ile ilgili gÃ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5551" y="0"/>
            <a:ext cx="1334280" cy="1264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744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İçerik Yer Tutucusu 5"/>
          <p:cNvSpPr>
            <a:spLocks noGrp="1"/>
          </p:cNvSpPr>
          <p:nvPr>
            <p:ph idx="1"/>
          </p:nvPr>
        </p:nvSpPr>
        <p:spPr>
          <a:xfrm>
            <a:off x="677334" y="1276108"/>
            <a:ext cx="9189042" cy="51773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/>
              <a:t>							</a:t>
            </a: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>
          <a:xfrm>
            <a:off x="466970" y="6453477"/>
            <a:ext cx="566301" cy="365125"/>
          </a:xfrm>
        </p:spPr>
        <p:txBody>
          <a:bodyPr/>
          <a:lstStyle/>
          <a:p>
            <a:fld id="{7A17C6E8-D461-4673-A4AF-5C1C329C98C6}" type="slidenum">
              <a:rPr lang="tr-TR" sz="2400" smtClean="0"/>
              <a:t>57</a:t>
            </a:fld>
            <a:endParaRPr lang="tr-TR" sz="2400" dirty="0"/>
          </a:p>
        </p:txBody>
      </p:sp>
      <p:sp>
        <p:nvSpPr>
          <p:cNvPr id="8" name="AutoShape 3"/>
          <p:cNvSpPr>
            <a:spLocks noChangeAspect="1" noChangeArrowheads="1" noTextEdit="1"/>
          </p:cNvSpPr>
          <p:nvPr/>
        </p:nvSpPr>
        <p:spPr bwMode="auto">
          <a:xfrm>
            <a:off x="10379075" y="87313"/>
            <a:ext cx="1692275" cy="111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5" name="Picture 2" descr="csb Ã§Ä±kartma ile ilgili gÃ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7720" y="11356"/>
            <a:ext cx="1334280" cy="1264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134" y="1085755"/>
            <a:ext cx="8410575" cy="493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74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İçerik Yer Tutucusu 5"/>
          <p:cNvSpPr>
            <a:spLocks noGrp="1"/>
          </p:cNvSpPr>
          <p:nvPr>
            <p:ph idx="1"/>
          </p:nvPr>
        </p:nvSpPr>
        <p:spPr>
          <a:xfrm>
            <a:off x="677334" y="1276108"/>
            <a:ext cx="9189042" cy="51773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/>
              <a:t>							</a:t>
            </a:r>
          </a:p>
          <a:p>
            <a:pPr marL="0" indent="0" algn="ctr">
              <a:buNone/>
            </a:pPr>
            <a:endParaRPr lang="tr-TR" sz="5400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tr-TR" sz="54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tr-TR" sz="5400" dirty="0" smtClean="0">
              <a:solidFill>
                <a:srgbClr val="FF0000"/>
              </a:solidFill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>
          <a:xfrm>
            <a:off x="466970" y="6453477"/>
            <a:ext cx="566301" cy="365125"/>
          </a:xfrm>
        </p:spPr>
        <p:txBody>
          <a:bodyPr/>
          <a:lstStyle/>
          <a:p>
            <a:fld id="{7A17C6E8-D461-4673-A4AF-5C1C329C98C6}" type="slidenum">
              <a:rPr lang="tr-TR" sz="2400" smtClean="0"/>
              <a:t>58</a:t>
            </a:fld>
            <a:endParaRPr lang="tr-TR" sz="2400" dirty="0"/>
          </a:p>
        </p:txBody>
      </p:sp>
      <p:sp>
        <p:nvSpPr>
          <p:cNvPr id="8" name="AutoShape 3"/>
          <p:cNvSpPr>
            <a:spLocks noChangeAspect="1" noChangeArrowheads="1" noTextEdit="1"/>
          </p:cNvSpPr>
          <p:nvPr/>
        </p:nvSpPr>
        <p:spPr bwMode="auto">
          <a:xfrm>
            <a:off x="10379075" y="87313"/>
            <a:ext cx="1692275" cy="111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5" name="Picture 2" descr="csb Ã§Ä±kartma ile ilgili gÃ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7720" y="0"/>
            <a:ext cx="1334280" cy="1264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8504" y="39398"/>
            <a:ext cx="7808495" cy="6818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85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İçerik Yer Tutucusu 5"/>
          <p:cNvSpPr>
            <a:spLocks noGrp="1"/>
          </p:cNvSpPr>
          <p:nvPr>
            <p:ph idx="1"/>
          </p:nvPr>
        </p:nvSpPr>
        <p:spPr>
          <a:xfrm>
            <a:off x="1389603" y="1200150"/>
            <a:ext cx="9701741" cy="517737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 algn="ctr">
              <a:buNone/>
            </a:pPr>
            <a:endParaRPr lang="tr-TR" sz="4800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tr-TR" sz="4800" dirty="0" smtClean="0">
                <a:solidFill>
                  <a:srgbClr val="FF0000"/>
                </a:solidFill>
              </a:rPr>
              <a:t>TEŞEKKÜRLER</a:t>
            </a: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>
          <a:xfrm>
            <a:off x="466970" y="6453477"/>
            <a:ext cx="566301" cy="365125"/>
          </a:xfrm>
        </p:spPr>
        <p:txBody>
          <a:bodyPr/>
          <a:lstStyle/>
          <a:p>
            <a:fld id="{7A17C6E8-D461-4673-A4AF-5C1C329C98C6}" type="slidenum">
              <a:rPr lang="tr-TR" sz="2400" smtClean="0"/>
              <a:t>59</a:t>
            </a:fld>
            <a:endParaRPr lang="tr-TR" sz="2400" dirty="0"/>
          </a:p>
        </p:txBody>
      </p:sp>
      <p:sp>
        <p:nvSpPr>
          <p:cNvPr id="8" name="AutoShape 3"/>
          <p:cNvSpPr>
            <a:spLocks noChangeAspect="1" noChangeArrowheads="1" noTextEdit="1"/>
          </p:cNvSpPr>
          <p:nvPr/>
        </p:nvSpPr>
        <p:spPr bwMode="auto">
          <a:xfrm>
            <a:off x="10379075" y="87313"/>
            <a:ext cx="1692275" cy="111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5" name="Picture 2" descr="csb Ã§Ä±kartma ile ilgili gÃ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7720" y="0"/>
            <a:ext cx="1334280" cy="1264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924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İçerik Yer Tutucusu 5"/>
          <p:cNvSpPr>
            <a:spLocks noGrp="1"/>
          </p:cNvSpPr>
          <p:nvPr>
            <p:ph idx="1"/>
          </p:nvPr>
        </p:nvSpPr>
        <p:spPr>
          <a:xfrm>
            <a:off x="1573823" y="949570"/>
            <a:ext cx="9372600" cy="5681238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tr-TR" sz="4000" b="1" dirty="0" smtClean="0">
                <a:solidFill>
                  <a:srgbClr val="C00000"/>
                </a:solidFill>
              </a:rPr>
              <a:t>FİZİBİLİTE RAPORU ONAYLAMA İŞLEMİ</a:t>
            </a:r>
            <a:r>
              <a:rPr lang="tr-TR" sz="4000" dirty="0"/>
              <a:t>	</a:t>
            </a:r>
            <a:endParaRPr lang="tr-TR" sz="4000" dirty="0" smtClean="0"/>
          </a:p>
          <a:p>
            <a:pPr marL="0" indent="0" algn="just">
              <a:buNone/>
            </a:pPr>
            <a:r>
              <a:rPr lang="tr-TR" sz="4000" b="1" dirty="0" smtClean="0"/>
              <a:t>1-</a:t>
            </a:r>
            <a:r>
              <a:rPr lang="tr-TR" sz="4000" dirty="0" smtClean="0"/>
              <a:t> Laboratuvar Öncelikle Tesis de SEÖS kurulacak bacanın Yönetmelikteki yerini belirler (SKHKKY-AYİY).</a:t>
            </a:r>
          </a:p>
          <a:p>
            <a:pPr marL="0" indent="0" algn="just">
              <a:buNone/>
            </a:pPr>
            <a:endParaRPr lang="tr-TR" sz="4000" dirty="0" smtClean="0"/>
          </a:p>
          <a:p>
            <a:pPr marL="0" indent="0" algn="just">
              <a:buNone/>
            </a:pPr>
            <a:r>
              <a:rPr lang="tr-TR" sz="4000" b="1" dirty="0" smtClean="0"/>
              <a:t>2-</a:t>
            </a:r>
            <a:r>
              <a:rPr lang="tr-TR" sz="4000" dirty="0" smtClean="0"/>
              <a:t> Yönetmelikteki yerine göre </a:t>
            </a:r>
            <a:r>
              <a:rPr lang="tr-TR" sz="4000" dirty="0" smtClean="0">
                <a:solidFill>
                  <a:srgbClr val="FF0000"/>
                </a:solidFill>
              </a:rPr>
              <a:t>E</a:t>
            </a:r>
            <a:r>
              <a:rPr lang="tr-TR" sz="4000" dirty="0" smtClean="0"/>
              <a:t>misyon </a:t>
            </a:r>
            <a:r>
              <a:rPr lang="tr-TR" sz="4000" dirty="0" smtClean="0">
                <a:solidFill>
                  <a:srgbClr val="FF0000"/>
                </a:solidFill>
              </a:rPr>
              <a:t>L</a:t>
            </a:r>
            <a:r>
              <a:rPr lang="tr-TR" sz="4000" dirty="0" smtClean="0"/>
              <a:t>imit </a:t>
            </a:r>
            <a:r>
              <a:rPr lang="tr-TR" sz="4000" dirty="0" smtClean="0">
                <a:solidFill>
                  <a:srgbClr val="FF0000"/>
                </a:solidFill>
              </a:rPr>
              <a:t>D</a:t>
            </a:r>
            <a:r>
              <a:rPr lang="tr-TR" sz="4000" dirty="0" smtClean="0"/>
              <a:t>eğeri (</a:t>
            </a:r>
            <a:r>
              <a:rPr lang="tr-TR" sz="4000" dirty="0" smtClean="0">
                <a:solidFill>
                  <a:srgbClr val="FF0000"/>
                </a:solidFill>
              </a:rPr>
              <a:t>ELD</a:t>
            </a:r>
            <a:r>
              <a:rPr lang="tr-TR" sz="4000" dirty="0" smtClean="0"/>
              <a:t>)</a:t>
            </a:r>
            <a:r>
              <a:rPr lang="tr-TR" sz="4000" dirty="0" err="1" smtClean="0"/>
              <a:t>lerini</a:t>
            </a:r>
            <a:r>
              <a:rPr lang="tr-TR" sz="4000" dirty="0" smtClean="0"/>
              <a:t> belirler. Bacanın; İç Çapı – Boyu – GPS Koordinatları – Yüksekliği – Rakım bilgileri belirlenir. </a:t>
            </a:r>
          </a:p>
          <a:p>
            <a:pPr marL="0" indent="0" algn="just">
              <a:buNone/>
            </a:pPr>
            <a:endParaRPr lang="tr-TR" sz="4000" dirty="0" smtClean="0"/>
          </a:p>
          <a:p>
            <a:pPr marL="0" indent="0" algn="just">
              <a:buNone/>
            </a:pPr>
            <a:r>
              <a:rPr lang="tr-TR" sz="4000" b="1" dirty="0" smtClean="0"/>
              <a:t>3-</a:t>
            </a:r>
            <a:r>
              <a:rPr lang="tr-TR" sz="4000" dirty="0" smtClean="0"/>
              <a:t> Yönetmeliğe göre Ölçümü yapılacak olan kirletici parametreler belirlenir. (Yetkili mercii Yönetmelik hükümleri haricinde bir başka parametrenin ölçümünü de istemiş ise dikkate alınır.)</a:t>
            </a:r>
          </a:p>
          <a:p>
            <a:pPr marL="0" indent="0" algn="ctr">
              <a:buNone/>
            </a:pPr>
            <a:r>
              <a:rPr lang="tr-TR" sz="4000" dirty="0" smtClean="0"/>
              <a:t> </a:t>
            </a:r>
            <a:r>
              <a:rPr lang="tr-TR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CO–NO–NO</a:t>
            </a:r>
            <a:r>
              <a:rPr lang="tr-TR" sz="4000" baseline="-25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tr-TR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-NO</a:t>
            </a:r>
            <a:r>
              <a:rPr lang="tr-TR" sz="4000" baseline="-25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tr-TR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-SO</a:t>
            </a:r>
            <a:r>
              <a:rPr lang="tr-TR" sz="4000" baseline="-25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tr-TR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–TOC–CH</a:t>
            </a:r>
            <a:r>
              <a:rPr lang="tr-TR" sz="4000" baseline="-25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tr-TR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-HF-HCl–NH</a:t>
            </a:r>
            <a:r>
              <a:rPr lang="tr-TR" sz="4000" baseline="-25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tr-TR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–Hg-TOZ</a:t>
            </a:r>
            <a:endParaRPr lang="tr-TR" sz="4000" dirty="0" smtClean="0"/>
          </a:p>
          <a:p>
            <a:pPr marL="0" indent="0" algn="just">
              <a:buNone/>
            </a:pPr>
            <a:r>
              <a:rPr lang="tr-TR" sz="2000" dirty="0"/>
              <a:t>					</a:t>
            </a:r>
          </a:p>
          <a:p>
            <a:pPr marL="0" indent="0">
              <a:buNone/>
            </a:pPr>
            <a:endParaRPr lang="tr-TR" dirty="0" smtClean="0"/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>
          <a:xfrm>
            <a:off x="466971" y="6453477"/>
            <a:ext cx="331170" cy="365125"/>
          </a:xfrm>
        </p:spPr>
        <p:txBody>
          <a:bodyPr/>
          <a:lstStyle/>
          <a:p>
            <a:fld id="{7A17C6E8-D461-4673-A4AF-5C1C329C98C6}" type="slidenum">
              <a:rPr lang="tr-TR" sz="2400" smtClean="0"/>
              <a:t>6</a:t>
            </a:fld>
            <a:endParaRPr lang="tr-TR" sz="2400" dirty="0"/>
          </a:p>
        </p:txBody>
      </p:sp>
      <p:sp>
        <p:nvSpPr>
          <p:cNvPr id="8" name="AutoShape 3"/>
          <p:cNvSpPr>
            <a:spLocks noChangeAspect="1" noChangeArrowheads="1" noTextEdit="1"/>
          </p:cNvSpPr>
          <p:nvPr/>
        </p:nvSpPr>
        <p:spPr bwMode="auto">
          <a:xfrm>
            <a:off x="10379075" y="87313"/>
            <a:ext cx="1692275" cy="111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5" name="Picture 2" descr="csb Ã§Ä±kartma ile ilgili gÃ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7720" y="0"/>
            <a:ext cx="1334280" cy="1264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İçerik Yer Tutucusu 5"/>
          <p:cNvSpPr txBox="1">
            <a:spLocks/>
          </p:cNvSpPr>
          <p:nvPr/>
        </p:nvSpPr>
        <p:spPr>
          <a:xfrm>
            <a:off x="933366" y="0"/>
            <a:ext cx="9189042" cy="1276107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 smtClean="0"/>
          </a:p>
          <a:p>
            <a:pPr marL="0" indent="0" algn="ctr">
              <a:buFont typeface="Wingdings 3" charset="2"/>
              <a:buNone/>
            </a:pPr>
            <a:endParaRPr lang="tr-TR" sz="4400" dirty="0" smtClean="0"/>
          </a:p>
          <a:p>
            <a:pPr marL="0" indent="0" algn="ctr">
              <a:buFont typeface="Wingdings 3" charset="2"/>
              <a:buNone/>
            </a:pPr>
            <a:endParaRPr lang="tr-TR" sz="4400" dirty="0" smtClean="0"/>
          </a:p>
          <a:p>
            <a:pPr marL="0" indent="0" algn="ctr">
              <a:buFont typeface="Wingdings 3" charset="2"/>
              <a:buNone/>
            </a:pPr>
            <a:r>
              <a:rPr lang="tr-TR" sz="7000" b="1" dirty="0" smtClean="0">
                <a:solidFill>
                  <a:srgbClr val="FF0000"/>
                </a:solidFill>
              </a:rPr>
              <a:t> </a:t>
            </a:r>
            <a:endParaRPr lang="tr-TR" sz="7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41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İçerik Yer Tutucusu 5"/>
          <p:cNvSpPr>
            <a:spLocks noGrp="1"/>
          </p:cNvSpPr>
          <p:nvPr>
            <p:ph idx="1"/>
          </p:nvPr>
        </p:nvSpPr>
        <p:spPr>
          <a:xfrm>
            <a:off x="1354341" y="1230924"/>
            <a:ext cx="10137205" cy="5408676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tr-TR" sz="4500" b="1" dirty="0"/>
              <a:t>4-</a:t>
            </a:r>
            <a:r>
              <a:rPr lang="tr-TR" sz="4500" dirty="0"/>
              <a:t> Ölçüm sistemine (</a:t>
            </a:r>
            <a:r>
              <a:rPr lang="tr-TR" sz="4500" dirty="0" err="1"/>
              <a:t>ekstraktif</a:t>
            </a:r>
            <a:r>
              <a:rPr lang="tr-TR" sz="4500" dirty="0"/>
              <a:t> – in/</a:t>
            </a:r>
            <a:r>
              <a:rPr lang="tr-TR" sz="4500" dirty="0" err="1"/>
              <a:t>situ</a:t>
            </a:r>
            <a:r>
              <a:rPr lang="tr-TR" sz="4500" dirty="0"/>
              <a:t>) göre yardımcı parametrelerde belirlenir. 	</a:t>
            </a:r>
          </a:p>
          <a:p>
            <a:pPr marL="0" indent="0" algn="ctr">
              <a:buNone/>
            </a:pPr>
            <a:r>
              <a:rPr lang="tr-TR" sz="45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tr-TR" sz="4500" baseline="-25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tr-TR" sz="45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–O</a:t>
            </a:r>
            <a:r>
              <a:rPr lang="tr-TR" sz="4500" baseline="-25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tr-TR" sz="45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wet–CO</a:t>
            </a:r>
            <a:r>
              <a:rPr lang="tr-TR" sz="4500" baseline="-25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tr-TR" sz="45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–NEM–ISITMALI HAT–ISITMALI PROB–YANMA SICAKLIK–BACA SICAKLIK–BASINÇ–DEBİ-HIZ-TONAJ-YUK-</a:t>
            </a:r>
            <a:r>
              <a:rPr lang="tr-TR" sz="45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MWe</a:t>
            </a:r>
            <a:r>
              <a:rPr lang="tr-TR" sz="45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tr-TR" sz="4500" b="1" dirty="0" smtClean="0"/>
              <a:t>5-</a:t>
            </a:r>
            <a:r>
              <a:rPr lang="tr-TR" sz="4500" dirty="0" smtClean="0"/>
              <a:t> Daha Sonra belirlenmiş olan ELD </a:t>
            </a:r>
            <a:r>
              <a:rPr lang="tr-TR" sz="4500" dirty="0" err="1" smtClean="0"/>
              <a:t>lere</a:t>
            </a:r>
            <a:r>
              <a:rPr lang="tr-TR" sz="4500" dirty="0" smtClean="0"/>
              <a:t> göre ve QAL1 (KGS1) Sertifikalı ve Sertifikasında %95 G.A (Güven Aralığı) değerlerini sağlayan Analizör seçimi yapılır. (Sertifika kontrolü TUV veya MCERTS üzerinden yapılabilir.)</a:t>
            </a:r>
          </a:p>
          <a:p>
            <a:pPr marL="0" indent="0">
              <a:buNone/>
            </a:pPr>
            <a:r>
              <a:rPr lang="tr-TR" sz="4500" b="1" dirty="0" smtClean="0"/>
              <a:t>6-</a:t>
            </a:r>
            <a:r>
              <a:rPr lang="tr-TR" sz="4500" dirty="0" smtClean="0"/>
              <a:t> Seçilecek Analizörlerin Ölçüm Aralığı (Sertifika Aralığı ile karıştırılmasın) ELD x 2,5 katı kadar ölçüm aralığına sahip Analizör seçimi yapılır.  (Atık Yakan Tesisler İçin ELD x 1,5 dur.</a:t>
            </a:r>
            <a:r>
              <a:rPr lang="tr-TR" sz="4500" dirty="0"/>
              <a:t>	</a:t>
            </a:r>
            <a:r>
              <a:rPr lang="tr-TR" sz="4500" dirty="0" smtClean="0"/>
              <a:t> 30 </a:t>
            </a:r>
            <a:r>
              <a:rPr lang="tr-TR" sz="4500" dirty="0" err="1" smtClean="0"/>
              <a:t>dk</a:t>
            </a:r>
            <a:r>
              <a:rPr lang="tr-TR" sz="4500" dirty="0" smtClean="0"/>
              <a:t> / A sütun değerleri)</a:t>
            </a:r>
          </a:p>
          <a:p>
            <a:pPr marL="0" indent="0">
              <a:buNone/>
            </a:pPr>
            <a:r>
              <a:rPr lang="tr-TR" dirty="0"/>
              <a:t>		</a:t>
            </a:r>
          </a:p>
          <a:p>
            <a:endParaRPr lang="tr-TR" dirty="0" smtClean="0"/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>
          <a:xfrm>
            <a:off x="466971" y="6453477"/>
            <a:ext cx="331170" cy="365125"/>
          </a:xfrm>
        </p:spPr>
        <p:txBody>
          <a:bodyPr/>
          <a:lstStyle/>
          <a:p>
            <a:fld id="{7A17C6E8-D461-4673-A4AF-5C1C329C98C6}" type="slidenum">
              <a:rPr lang="tr-TR" sz="2400" smtClean="0"/>
              <a:t>7</a:t>
            </a:fld>
            <a:endParaRPr lang="tr-TR" sz="2400" dirty="0"/>
          </a:p>
        </p:txBody>
      </p:sp>
      <p:sp>
        <p:nvSpPr>
          <p:cNvPr id="8" name="AutoShape 3"/>
          <p:cNvSpPr>
            <a:spLocks noChangeAspect="1" noChangeArrowheads="1" noTextEdit="1"/>
          </p:cNvSpPr>
          <p:nvPr/>
        </p:nvSpPr>
        <p:spPr bwMode="auto">
          <a:xfrm>
            <a:off x="10379075" y="87313"/>
            <a:ext cx="1692275" cy="111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5" name="Picture 2" descr="csb Ã§Ä±kartma ile ilgili gÃ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7720" y="0"/>
            <a:ext cx="1334280" cy="1264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284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İçerik Yer Tutucusu 5"/>
          <p:cNvSpPr>
            <a:spLocks noGrp="1"/>
          </p:cNvSpPr>
          <p:nvPr>
            <p:ph idx="1"/>
          </p:nvPr>
        </p:nvSpPr>
        <p:spPr>
          <a:xfrm>
            <a:off x="677334" y="1276108"/>
            <a:ext cx="9189042" cy="517737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dirty="0" smtClean="0"/>
              <a:t> </a:t>
            </a:r>
            <a:endParaRPr lang="tr-TR" dirty="0"/>
          </a:p>
          <a:p>
            <a:pPr marL="0" indent="0" algn="ctr">
              <a:buNone/>
            </a:pPr>
            <a:r>
              <a:rPr lang="tr-TR" sz="2800" b="1" dirty="0"/>
              <a:t>KGS1 – QAL1 </a:t>
            </a:r>
            <a:endParaRPr lang="tr-TR" sz="2800" dirty="0"/>
          </a:p>
          <a:p>
            <a:pPr marL="0" indent="0" algn="ctr">
              <a:buNone/>
            </a:pPr>
            <a:r>
              <a:rPr lang="tr-TR" sz="2400" b="1" dirty="0" smtClean="0"/>
              <a:t>Sürekli </a:t>
            </a:r>
            <a:r>
              <a:rPr lang="tr-TR" sz="2400" b="1" dirty="0"/>
              <a:t>Emisyon Ölçüm cihazlarının performans kriterleri ve test prosedürlerinin EN 15267-3 standardına, belirsizlik hesaplarının ise EN ISO 14956 standardına göre hesaplamasının sağlandığı prosedürdür. </a:t>
            </a:r>
            <a:endParaRPr lang="tr-TR" sz="2400" dirty="0"/>
          </a:p>
          <a:p>
            <a:pPr marL="0" indent="0" algn="ctr">
              <a:buNone/>
            </a:pPr>
            <a:r>
              <a:rPr lang="tr-TR" sz="3600" b="1" dirty="0">
                <a:solidFill>
                  <a:srgbClr val="FF0000"/>
                </a:solidFill>
              </a:rPr>
              <a:t>SEÖS </a:t>
            </a:r>
            <a:r>
              <a:rPr lang="tr-TR" sz="3600" b="1" dirty="0" smtClean="0">
                <a:solidFill>
                  <a:srgbClr val="FF0000"/>
                </a:solidFill>
              </a:rPr>
              <a:t>Kurulumu Yapacak </a:t>
            </a:r>
            <a:r>
              <a:rPr lang="tr-TR" sz="3600" b="1" dirty="0">
                <a:solidFill>
                  <a:srgbClr val="FF0000"/>
                </a:solidFill>
              </a:rPr>
              <a:t>veya </a:t>
            </a:r>
            <a:r>
              <a:rPr lang="tr-TR" sz="3600" b="1" dirty="0" smtClean="0">
                <a:solidFill>
                  <a:srgbClr val="FF0000"/>
                </a:solidFill>
              </a:rPr>
              <a:t>Mevcut </a:t>
            </a:r>
            <a:r>
              <a:rPr lang="tr-TR" sz="3600" b="1" dirty="0">
                <a:solidFill>
                  <a:srgbClr val="FF0000"/>
                </a:solidFill>
              </a:rPr>
              <a:t>S</a:t>
            </a:r>
            <a:r>
              <a:rPr lang="tr-TR" sz="3600" b="1" dirty="0" smtClean="0">
                <a:solidFill>
                  <a:srgbClr val="FF0000"/>
                </a:solidFill>
              </a:rPr>
              <a:t>istemini </a:t>
            </a:r>
            <a:r>
              <a:rPr lang="tr-TR" sz="3600" b="1" dirty="0">
                <a:solidFill>
                  <a:srgbClr val="FF0000"/>
                </a:solidFill>
              </a:rPr>
              <a:t>Y</a:t>
            </a:r>
            <a:r>
              <a:rPr lang="tr-TR" sz="3600" b="1" dirty="0" smtClean="0">
                <a:solidFill>
                  <a:srgbClr val="FF0000"/>
                </a:solidFill>
              </a:rPr>
              <a:t>enileyecek </a:t>
            </a:r>
            <a:r>
              <a:rPr lang="tr-TR" sz="3600" b="1" dirty="0">
                <a:solidFill>
                  <a:srgbClr val="FF0000"/>
                </a:solidFill>
              </a:rPr>
              <a:t>T</a:t>
            </a:r>
            <a:r>
              <a:rPr lang="tr-TR" sz="3600" b="1" dirty="0" smtClean="0">
                <a:solidFill>
                  <a:srgbClr val="FF0000"/>
                </a:solidFill>
              </a:rPr>
              <a:t>esisler </a:t>
            </a:r>
            <a:r>
              <a:rPr lang="tr-TR" sz="3600" b="1" dirty="0">
                <a:solidFill>
                  <a:srgbClr val="FF0000"/>
                </a:solidFill>
              </a:rPr>
              <a:t>KGS1 </a:t>
            </a:r>
            <a:r>
              <a:rPr lang="tr-TR" sz="3600" b="1" dirty="0" smtClean="0">
                <a:solidFill>
                  <a:srgbClr val="FF0000"/>
                </a:solidFill>
              </a:rPr>
              <a:t>sertifikalı Cihaz </a:t>
            </a:r>
            <a:r>
              <a:rPr lang="tr-TR" sz="3600" b="1" dirty="0">
                <a:solidFill>
                  <a:srgbClr val="FF0000"/>
                </a:solidFill>
              </a:rPr>
              <a:t>S</a:t>
            </a:r>
            <a:r>
              <a:rPr lang="tr-TR" sz="3600" b="1" dirty="0" smtClean="0">
                <a:solidFill>
                  <a:srgbClr val="FF0000"/>
                </a:solidFill>
              </a:rPr>
              <a:t>eçmek </a:t>
            </a:r>
            <a:r>
              <a:rPr lang="tr-TR" sz="3600" b="1" dirty="0">
                <a:solidFill>
                  <a:srgbClr val="FF0000"/>
                </a:solidFill>
              </a:rPr>
              <a:t>Z</a:t>
            </a:r>
            <a:r>
              <a:rPr lang="tr-TR" sz="3600" b="1" dirty="0" smtClean="0">
                <a:solidFill>
                  <a:srgbClr val="FF0000"/>
                </a:solidFill>
              </a:rPr>
              <a:t>orundadırlar</a:t>
            </a:r>
            <a:r>
              <a:rPr lang="tr-TR" sz="3600" b="1" dirty="0">
                <a:solidFill>
                  <a:srgbClr val="FF0000"/>
                </a:solidFill>
              </a:rPr>
              <a:t>. </a:t>
            </a:r>
            <a:endParaRPr lang="tr-TR" sz="36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tr-TR" sz="3600" b="1" dirty="0" smtClean="0">
                <a:solidFill>
                  <a:schemeClr val="tx1"/>
                </a:solidFill>
              </a:rPr>
              <a:t>www.qal1.de   veya    www.mcerts.com</a:t>
            </a:r>
            <a:r>
              <a:rPr lang="tr-TR" sz="3600" dirty="0">
                <a:solidFill>
                  <a:srgbClr val="FF0000"/>
                </a:solidFill>
              </a:rPr>
              <a:t>		</a:t>
            </a:r>
            <a:r>
              <a:rPr lang="tr-TR" dirty="0"/>
              <a:t>					</a:t>
            </a:r>
          </a:p>
          <a:p>
            <a:pPr marL="0" indent="0" algn="ctr">
              <a:buNone/>
            </a:pPr>
            <a:endParaRPr lang="tr-TR" sz="5400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tr-TR" sz="5400" dirty="0">
              <a:solidFill>
                <a:srgbClr val="FF0000"/>
              </a:solidFill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>
          <a:xfrm>
            <a:off x="466970" y="6453477"/>
            <a:ext cx="566301" cy="365125"/>
          </a:xfrm>
        </p:spPr>
        <p:txBody>
          <a:bodyPr/>
          <a:lstStyle/>
          <a:p>
            <a:fld id="{7A17C6E8-D461-4673-A4AF-5C1C329C98C6}" type="slidenum">
              <a:rPr lang="tr-TR" sz="2400" smtClean="0"/>
              <a:t>8</a:t>
            </a:fld>
            <a:endParaRPr lang="tr-TR" sz="2400" dirty="0"/>
          </a:p>
        </p:txBody>
      </p:sp>
      <p:sp>
        <p:nvSpPr>
          <p:cNvPr id="8" name="AutoShape 3"/>
          <p:cNvSpPr>
            <a:spLocks noChangeAspect="1" noChangeArrowheads="1" noTextEdit="1"/>
          </p:cNvSpPr>
          <p:nvPr/>
        </p:nvSpPr>
        <p:spPr bwMode="auto">
          <a:xfrm>
            <a:off x="10379075" y="87313"/>
            <a:ext cx="1692275" cy="111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5" name="Picture 2" descr="csb Ã§Ä±kartma ile ilgili gÃ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01" y="11355"/>
            <a:ext cx="1334280" cy="1264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089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İçerik Yer Tutucusu 5"/>
          <p:cNvSpPr>
            <a:spLocks noGrp="1"/>
          </p:cNvSpPr>
          <p:nvPr>
            <p:ph idx="1"/>
          </p:nvPr>
        </p:nvSpPr>
        <p:spPr>
          <a:xfrm>
            <a:off x="677334" y="1276108"/>
            <a:ext cx="9189042" cy="51773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/>
              <a:t>							</a:t>
            </a:r>
          </a:p>
          <a:p>
            <a:pPr marL="0" indent="0" algn="ctr">
              <a:buNone/>
            </a:pPr>
            <a:r>
              <a:rPr lang="tr-TR" sz="2800" b="1" dirty="0" smtClean="0">
                <a:solidFill>
                  <a:schemeClr val="tx1"/>
                </a:solidFill>
              </a:rPr>
              <a:t>SKHKKY EK-5 /1.8.8   ve      AYİY EK-3 / 3                   Göre %95 Güven Aralığı Değerleri</a:t>
            </a:r>
          </a:p>
          <a:p>
            <a:pPr marL="0" indent="0" algn="ctr">
              <a:buNone/>
            </a:pPr>
            <a:endParaRPr lang="tr-TR" sz="5400" dirty="0">
              <a:solidFill>
                <a:srgbClr val="FF0000"/>
              </a:solidFill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>
          <a:xfrm>
            <a:off x="466970" y="6453477"/>
            <a:ext cx="566301" cy="365125"/>
          </a:xfrm>
        </p:spPr>
        <p:txBody>
          <a:bodyPr/>
          <a:lstStyle/>
          <a:p>
            <a:fld id="{7A17C6E8-D461-4673-A4AF-5C1C329C98C6}" type="slidenum">
              <a:rPr lang="tr-TR" sz="2400" smtClean="0"/>
              <a:t>9</a:t>
            </a:fld>
            <a:endParaRPr lang="tr-TR" sz="2400" dirty="0"/>
          </a:p>
        </p:txBody>
      </p:sp>
      <p:sp>
        <p:nvSpPr>
          <p:cNvPr id="8" name="AutoShape 3"/>
          <p:cNvSpPr>
            <a:spLocks noChangeAspect="1" noChangeArrowheads="1" noTextEdit="1"/>
          </p:cNvSpPr>
          <p:nvPr/>
        </p:nvSpPr>
        <p:spPr bwMode="auto">
          <a:xfrm>
            <a:off x="10379075" y="87313"/>
            <a:ext cx="1692275" cy="111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5" name="Picture 2" descr="csb Ã§Ä±kartma ile ilgili gÃ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01" y="11355"/>
            <a:ext cx="1334280" cy="1264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419" y="2772170"/>
            <a:ext cx="3944679" cy="386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99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uman">
  <a:themeElements>
    <a:clrScheme name="Duma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Duma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uma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1768</TotalTime>
  <Words>1949</Words>
  <Application>Microsoft Office PowerPoint</Application>
  <PresentationFormat>Geniş ekran</PresentationFormat>
  <Paragraphs>368</Paragraphs>
  <Slides>59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59</vt:i4>
      </vt:variant>
    </vt:vector>
  </HeadingPairs>
  <TitlesOfParts>
    <vt:vector size="67" baseType="lpstr">
      <vt:lpstr>Arial</vt:lpstr>
      <vt:lpstr>Arial Black</vt:lpstr>
      <vt:lpstr>Calibri</vt:lpstr>
      <vt:lpstr>Century Gothic</vt:lpstr>
      <vt:lpstr>Franklin Gothic</vt:lpstr>
      <vt:lpstr>Times New Roman</vt:lpstr>
      <vt:lpstr>Wingdings 3</vt:lpstr>
      <vt:lpstr>Duman</vt:lpstr>
      <vt:lpstr>ÇED, İZİN VE DENETİM GENEL MÜDÜRLÜĞÜ                                        LABORATUVAR, ÖLÇÜM VE İZLEME DAİRESİ BAŞKANLIĞI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HER PARAMETRE İÇİN DOĞRUSALLIK TESTİ MUTLAKA YAPILMALIDIR.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Cevre ve Sehircilik Bakanligi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KOCAELİ VALİLİĞİ                                        ÇEVRE VE ŞEHİRCİLİK İL MÜDÜRLÜĞÜ</dc:title>
  <dc:creator>Nedim Aktağ</dc:creator>
  <cp:lastModifiedBy>Nedim AKTAG</cp:lastModifiedBy>
  <cp:revision>142</cp:revision>
  <dcterms:created xsi:type="dcterms:W3CDTF">2019-09-10T10:29:50Z</dcterms:created>
  <dcterms:modified xsi:type="dcterms:W3CDTF">2020-11-03T10:20:07Z</dcterms:modified>
</cp:coreProperties>
</file>