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6"/>
  </p:notesMasterIdLst>
  <p:sldIdLst>
    <p:sldId id="256" r:id="rId2"/>
    <p:sldId id="276" r:id="rId3"/>
    <p:sldId id="277" r:id="rId4"/>
    <p:sldId id="278" r:id="rId5"/>
    <p:sldId id="279" r:id="rId6"/>
    <p:sldId id="296" r:id="rId7"/>
    <p:sldId id="297" r:id="rId8"/>
    <p:sldId id="280" r:id="rId9"/>
    <p:sldId id="281" r:id="rId10"/>
    <p:sldId id="282" r:id="rId11"/>
    <p:sldId id="298" r:id="rId12"/>
    <p:sldId id="299" r:id="rId13"/>
    <p:sldId id="283" r:id="rId14"/>
    <p:sldId id="300" r:id="rId15"/>
    <p:sldId id="301" r:id="rId16"/>
    <p:sldId id="302" r:id="rId17"/>
    <p:sldId id="303" r:id="rId18"/>
    <p:sldId id="284" r:id="rId19"/>
    <p:sldId id="285" r:id="rId20"/>
    <p:sldId id="286" r:id="rId21"/>
    <p:sldId id="287" r:id="rId22"/>
    <p:sldId id="288" r:id="rId23"/>
    <p:sldId id="289" r:id="rId24"/>
    <p:sldId id="304" r:id="rId25"/>
    <p:sldId id="305" r:id="rId26"/>
    <p:sldId id="306" r:id="rId27"/>
    <p:sldId id="290" r:id="rId28"/>
    <p:sldId id="291" r:id="rId29"/>
    <p:sldId id="292" r:id="rId30"/>
    <p:sldId id="307" r:id="rId31"/>
    <p:sldId id="293" r:id="rId32"/>
    <p:sldId id="294" r:id="rId33"/>
    <p:sldId id="295" r:id="rId34"/>
    <p:sldId id="274" r:id="rId35"/>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152" autoAdjust="0"/>
    <p:restoredTop sz="94660"/>
  </p:normalViewPr>
  <p:slideViewPr>
    <p:cSldViewPr snapToGrid="0">
      <p:cViewPr varScale="1">
        <p:scale>
          <a:sx n="62" d="100"/>
          <a:sy n="62" d="100"/>
        </p:scale>
        <p:origin x="96" y="93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78A841E-69A9-4781-8F23-45D528D3002B}" type="datetimeFigureOut">
              <a:rPr lang="tr-TR" smtClean="0"/>
              <a:t>10.12.2021</a:t>
            </a:fld>
            <a:endParaRPr lang="tr-TR"/>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0FCF68C-2E17-41A7-BF22-ED50A0761738}" type="slidenum">
              <a:rPr lang="tr-TR" smtClean="0"/>
              <a:t>‹#›</a:t>
            </a:fld>
            <a:endParaRPr lang="tr-TR"/>
          </a:p>
        </p:txBody>
      </p:sp>
    </p:spTree>
    <p:extLst>
      <p:ext uri="{BB962C8B-B14F-4D97-AF65-F5344CB8AC3E}">
        <p14:creationId xmlns:p14="http://schemas.microsoft.com/office/powerpoint/2010/main" val="22901739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smtClean="0"/>
              <a:t>Asıl başlık stili için tıklatın</a:t>
            </a:r>
            <a:endParaRPr lang="tr-T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tıklayın</a:t>
            </a:r>
            <a:endParaRPr lang="tr-TR"/>
          </a:p>
        </p:txBody>
      </p:sp>
      <p:sp>
        <p:nvSpPr>
          <p:cNvPr id="4" name="Veri Yer Tutucusu 3"/>
          <p:cNvSpPr>
            <a:spLocks noGrp="1"/>
          </p:cNvSpPr>
          <p:nvPr>
            <p:ph type="dt" sz="half" idx="10"/>
          </p:nvPr>
        </p:nvSpPr>
        <p:spPr/>
        <p:txBody>
          <a:bodyPr/>
          <a:lstStyle/>
          <a:p>
            <a:fld id="{5EA55EDE-C27B-4417-A4BA-3FA07BA1178F}" type="datetime1">
              <a:rPr lang="tr-TR" smtClean="0"/>
              <a:t>10.12.2021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867B2D67-3604-4605-9DC1-A9CD8FF98088}" type="slidenum">
              <a:rPr lang="tr-TR" smtClean="0"/>
              <a:t>‹#›</a:t>
            </a:fld>
            <a:endParaRPr lang="tr-TR"/>
          </a:p>
        </p:txBody>
      </p:sp>
    </p:spTree>
    <p:extLst>
      <p:ext uri="{BB962C8B-B14F-4D97-AF65-F5344CB8AC3E}">
        <p14:creationId xmlns:p14="http://schemas.microsoft.com/office/powerpoint/2010/main" val="28146704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FB457006-D82F-4EDD-B543-12D070582499}" type="datetime1">
              <a:rPr lang="tr-TR" smtClean="0"/>
              <a:t>10.12.2021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867B2D67-3604-4605-9DC1-A9CD8FF98088}" type="slidenum">
              <a:rPr lang="tr-TR" smtClean="0"/>
              <a:t>‹#›</a:t>
            </a:fld>
            <a:endParaRPr lang="tr-TR"/>
          </a:p>
        </p:txBody>
      </p:sp>
    </p:spTree>
    <p:extLst>
      <p:ext uri="{BB962C8B-B14F-4D97-AF65-F5344CB8AC3E}">
        <p14:creationId xmlns:p14="http://schemas.microsoft.com/office/powerpoint/2010/main" val="7991394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8558664C-7336-42E6-9183-5BB4A9BAF4DF}" type="datetime1">
              <a:rPr lang="tr-TR" smtClean="0"/>
              <a:t>10.12.2021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867B2D67-3604-4605-9DC1-A9CD8FF98088}" type="slidenum">
              <a:rPr lang="tr-TR" smtClean="0"/>
              <a:t>‹#›</a:t>
            </a:fld>
            <a:endParaRPr lang="tr-TR"/>
          </a:p>
        </p:txBody>
      </p:sp>
    </p:spTree>
    <p:extLst>
      <p:ext uri="{BB962C8B-B14F-4D97-AF65-F5344CB8AC3E}">
        <p14:creationId xmlns:p14="http://schemas.microsoft.com/office/powerpoint/2010/main" val="35352376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FAEF005A-9424-48E2-9C3D-F7F1FE4DDAA9}" type="datetime1">
              <a:rPr lang="tr-TR" smtClean="0"/>
              <a:t>10.12.2021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867B2D67-3604-4605-9DC1-A9CD8FF98088}" type="slidenum">
              <a:rPr lang="tr-TR" smtClean="0"/>
              <a:t>‹#›</a:t>
            </a:fld>
            <a:endParaRPr lang="tr-TR"/>
          </a:p>
        </p:txBody>
      </p:sp>
    </p:spTree>
    <p:extLst>
      <p:ext uri="{BB962C8B-B14F-4D97-AF65-F5344CB8AC3E}">
        <p14:creationId xmlns:p14="http://schemas.microsoft.com/office/powerpoint/2010/main" val="32368005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smtClean="0"/>
              <a:t>Asıl başlık stili için tıklatın</a:t>
            </a:r>
            <a:endParaRPr lang="tr-T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a:t>
            </a:r>
          </a:p>
        </p:txBody>
      </p:sp>
      <p:sp>
        <p:nvSpPr>
          <p:cNvPr id="4" name="Veri Yer Tutucusu 3"/>
          <p:cNvSpPr>
            <a:spLocks noGrp="1"/>
          </p:cNvSpPr>
          <p:nvPr>
            <p:ph type="dt" sz="half" idx="10"/>
          </p:nvPr>
        </p:nvSpPr>
        <p:spPr/>
        <p:txBody>
          <a:bodyPr/>
          <a:lstStyle/>
          <a:p>
            <a:fld id="{7A0C825F-BBF9-4B8F-B6EE-0A198CC30E96}" type="datetime1">
              <a:rPr lang="tr-TR" smtClean="0"/>
              <a:t>10.12.2021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867B2D67-3604-4605-9DC1-A9CD8FF98088}" type="slidenum">
              <a:rPr lang="tr-TR" smtClean="0"/>
              <a:t>‹#›</a:t>
            </a:fld>
            <a:endParaRPr lang="tr-TR"/>
          </a:p>
        </p:txBody>
      </p:sp>
    </p:spTree>
    <p:extLst>
      <p:ext uri="{BB962C8B-B14F-4D97-AF65-F5344CB8AC3E}">
        <p14:creationId xmlns:p14="http://schemas.microsoft.com/office/powerpoint/2010/main" val="39804059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838200" y="1825625"/>
            <a:ext cx="51816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6172200" y="1825625"/>
            <a:ext cx="51816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07133253-AD4C-40FE-ABB6-DB13270F1F31}" type="datetime1">
              <a:rPr lang="tr-TR" smtClean="0"/>
              <a:t>10.12.2021</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867B2D67-3604-4605-9DC1-A9CD8FF98088}" type="slidenum">
              <a:rPr lang="tr-TR" smtClean="0"/>
              <a:t>‹#›</a:t>
            </a:fld>
            <a:endParaRPr lang="tr-TR"/>
          </a:p>
        </p:txBody>
      </p:sp>
    </p:spTree>
    <p:extLst>
      <p:ext uri="{BB962C8B-B14F-4D97-AF65-F5344CB8AC3E}">
        <p14:creationId xmlns:p14="http://schemas.microsoft.com/office/powerpoint/2010/main" val="8968719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smtClean="0"/>
              <a:t>Asıl başlık stili için tıklatın</a:t>
            </a:r>
            <a:endParaRPr lang="tr-T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4" name="İçerik Yer Tutucusu 3"/>
          <p:cNvSpPr>
            <a:spLocks noGrp="1"/>
          </p:cNvSpPr>
          <p:nvPr>
            <p:ph sz="half" idx="2"/>
          </p:nvPr>
        </p:nvSpPr>
        <p:spPr>
          <a:xfrm>
            <a:off x="839788" y="2505075"/>
            <a:ext cx="5157787"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6" name="İçerik Yer Tutucusu 5"/>
          <p:cNvSpPr>
            <a:spLocks noGrp="1"/>
          </p:cNvSpPr>
          <p:nvPr>
            <p:ph sz="quarter" idx="4"/>
          </p:nvPr>
        </p:nvSpPr>
        <p:spPr>
          <a:xfrm>
            <a:off x="6172200" y="2505075"/>
            <a:ext cx="5183188"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4A609543-018D-4DFF-9F61-E9CFBFC17701}" type="datetime1">
              <a:rPr lang="tr-TR" smtClean="0"/>
              <a:t>10.12.2021</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867B2D67-3604-4605-9DC1-A9CD8FF98088}" type="slidenum">
              <a:rPr lang="tr-TR" smtClean="0"/>
              <a:t>‹#›</a:t>
            </a:fld>
            <a:endParaRPr lang="tr-TR"/>
          </a:p>
        </p:txBody>
      </p:sp>
    </p:spTree>
    <p:extLst>
      <p:ext uri="{BB962C8B-B14F-4D97-AF65-F5344CB8AC3E}">
        <p14:creationId xmlns:p14="http://schemas.microsoft.com/office/powerpoint/2010/main" val="9738462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77D02FDD-7AA8-4EC7-8406-E39C235B4382}" type="datetime1">
              <a:rPr lang="tr-TR" smtClean="0"/>
              <a:t>10.12.2021</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867B2D67-3604-4605-9DC1-A9CD8FF98088}" type="slidenum">
              <a:rPr lang="tr-TR" smtClean="0"/>
              <a:t>‹#›</a:t>
            </a:fld>
            <a:endParaRPr lang="tr-TR"/>
          </a:p>
        </p:txBody>
      </p:sp>
    </p:spTree>
    <p:extLst>
      <p:ext uri="{BB962C8B-B14F-4D97-AF65-F5344CB8AC3E}">
        <p14:creationId xmlns:p14="http://schemas.microsoft.com/office/powerpoint/2010/main" val="27347180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AF503ED9-4DE6-44B8-8DFA-7CA27CC1F703}" type="datetime1">
              <a:rPr lang="tr-TR" smtClean="0"/>
              <a:t>10.12.2021</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867B2D67-3604-4605-9DC1-A9CD8FF98088}" type="slidenum">
              <a:rPr lang="tr-TR" smtClean="0"/>
              <a:t>‹#›</a:t>
            </a:fld>
            <a:endParaRPr lang="tr-TR"/>
          </a:p>
        </p:txBody>
      </p:sp>
    </p:spTree>
    <p:extLst>
      <p:ext uri="{BB962C8B-B14F-4D97-AF65-F5344CB8AC3E}">
        <p14:creationId xmlns:p14="http://schemas.microsoft.com/office/powerpoint/2010/main" val="36640784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Veri Yer Tutucusu 4"/>
          <p:cNvSpPr>
            <a:spLocks noGrp="1"/>
          </p:cNvSpPr>
          <p:nvPr>
            <p:ph type="dt" sz="half" idx="10"/>
          </p:nvPr>
        </p:nvSpPr>
        <p:spPr/>
        <p:txBody>
          <a:bodyPr/>
          <a:lstStyle/>
          <a:p>
            <a:fld id="{CC9E9330-FB23-42AE-9F61-4606ED4DDA21}" type="datetime1">
              <a:rPr lang="tr-TR" smtClean="0"/>
              <a:t>10.12.2021</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867B2D67-3604-4605-9DC1-A9CD8FF98088}" type="slidenum">
              <a:rPr lang="tr-TR" smtClean="0"/>
              <a:t>‹#›</a:t>
            </a:fld>
            <a:endParaRPr lang="tr-TR"/>
          </a:p>
        </p:txBody>
      </p:sp>
    </p:spTree>
    <p:extLst>
      <p:ext uri="{BB962C8B-B14F-4D97-AF65-F5344CB8AC3E}">
        <p14:creationId xmlns:p14="http://schemas.microsoft.com/office/powerpoint/2010/main" val="32696814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Veri Yer Tutucusu 4"/>
          <p:cNvSpPr>
            <a:spLocks noGrp="1"/>
          </p:cNvSpPr>
          <p:nvPr>
            <p:ph type="dt" sz="half" idx="10"/>
          </p:nvPr>
        </p:nvSpPr>
        <p:spPr/>
        <p:txBody>
          <a:bodyPr/>
          <a:lstStyle/>
          <a:p>
            <a:fld id="{BCD0BDAA-0618-47E8-B293-5C4E8FFAA349}" type="datetime1">
              <a:rPr lang="tr-TR" smtClean="0"/>
              <a:t>10.12.2021</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867B2D67-3604-4605-9DC1-A9CD8FF98088}" type="slidenum">
              <a:rPr lang="tr-TR" smtClean="0"/>
              <a:t>‹#›</a:t>
            </a:fld>
            <a:endParaRPr lang="tr-TR"/>
          </a:p>
        </p:txBody>
      </p:sp>
    </p:spTree>
    <p:extLst>
      <p:ext uri="{BB962C8B-B14F-4D97-AF65-F5344CB8AC3E}">
        <p14:creationId xmlns:p14="http://schemas.microsoft.com/office/powerpoint/2010/main" val="34724189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9196A3F-B96F-4F08-B5B3-49C120415A43}" type="datetime1">
              <a:rPr lang="tr-TR" smtClean="0"/>
              <a:t>10.12.2021</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7B2D67-3604-4605-9DC1-A9CD8FF98088}" type="slidenum">
              <a:rPr lang="tr-TR" smtClean="0"/>
              <a:t>‹#›</a:t>
            </a:fld>
            <a:endParaRPr lang="tr-TR"/>
          </a:p>
        </p:txBody>
      </p:sp>
    </p:spTree>
    <p:extLst>
      <p:ext uri="{BB962C8B-B14F-4D97-AF65-F5344CB8AC3E}">
        <p14:creationId xmlns:p14="http://schemas.microsoft.com/office/powerpoint/2010/main" val="10609001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3.jpe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3.jpeg"/><Relationship Id="rId4" Type="http://schemas.openxmlformats.org/officeDocument/2006/relationships/image" Target="../media/image12.jpeg"/></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2.jpe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8.jpeg"/></Relationships>
</file>

<file path=ppt/slides/_rels/slide14.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21.emf"/><Relationship Id="rId4" Type="http://schemas.openxmlformats.org/officeDocument/2006/relationships/image" Target="../media/image20.emf"/></Relationships>
</file>

<file path=ppt/slides/_rels/slide15.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23.emf"/><Relationship Id="rId4" Type="http://schemas.openxmlformats.org/officeDocument/2006/relationships/image" Target="../media/image22.emf"/></Relationships>
</file>

<file path=ppt/slides/_rels/slide16.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25.emf"/></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27.emf"/></Relationships>
</file>

<file path=ppt/slides/_rels/slide1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4.jpeg"/><Relationship Id="rId7" Type="http://schemas.openxmlformats.org/officeDocument/2006/relationships/image" Target="../media/image2.png"/><Relationship Id="rId2" Type="http://schemas.openxmlformats.org/officeDocument/2006/relationships/image" Target="../media/image33.jpeg"/><Relationship Id="rId1" Type="http://schemas.openxmlformats.org/officeDocument/2006/relationships/slideLayout" Target="../slideLayouts/slideLayout2.xml"/><Relationship Id="rId6" Type="http://schemas.openxmlformats.org/officeDocument/2006/relationships/image" Target="../media/image37.jpeg"/><Relationship Id="rId5" Type="http://schemas.openxmlformats.org/officeDocument/2006/relationships/image" Target="../media/image36.jpeg"/><Relationship Id="rId4" Type="http://schemas.openxmlformats.org/officeDocument/2006/relationships/image" Target="../media/image35.jpeg"/></Relationships>
</file>

<file path=ppt/slides/_rels/slide24.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tint val="93000"/>
                <a:satMod val="150000"/>
                <a:shade val="98000"/>
                <a:lumMod val="96000"/>
                <a:lumOff val="4000"/>
              </a:schemeClr>
            </a:gs>
            <a:gs pos="33000">
              <a:srgbClr val="FEFEFE"/>
            </a:gs>
            <a:gs pos="46000">
              <a:schemeClr val="bg1">
                <a:tint val="98000"/>
                <a:satMod val="130000"/>
                <a:shade val="90000"/>
                <a:lumMod val="103000"/>
              </a:schemeClr>
            </a:gs>
            <a:gs pos="83000">
              <a:schemeClr val="bg1">
                <a:shade val="63000"/>
                <a:satMod val="120000"/>
              </a:schemeClr>
            </a:gs>
          </a:gsLst>
          <a:lin ang="2700000" scaled="1"/>
          <a:tileRect/>
        </a:gradFill>
        <a:effectLst/>
      </p:bgPr>
    </p:bg>
    <p:spTree>
      <p:nvGrpSpPr>
        <p:cNvPr id="1" name=""/>
        <p:cNvGrpSpPr/>
        <p:nvPr/>
      </p:nvGrpSpPr>
      <p:grpSpPr>
        <a:xfrm>
          <a:off x="0" y="0"/>
          <a:ext cx="0" cy="0"/>
          <a:chOff x="0" y="0"/>
          <a:chExt cx="0" cy="0"/>
        </a:xfrm>
      </p:grpSpPr>
      <p:pic>
        <p:nvPicPr>
          <p:cNvPr id="4" name="Resim 3"/>
          <p:cNvPicPr>
            <a:picLocks noChangeAspect="1"/>
          </p:cNvPicPr>
          <p:nvPr/>
        </p:nvPicPr>
        <p:blipFill rotWithShape="1">
          <a:blip r:embed="rId2">
            <a:extLst>
              <a:ext uri="{28A0092B-C50C-407E-A947-70E740481C1C}">
                <a14:useLocalDpi xmlns:a14="http://schemas.microsoft.com/office/drawing/2010/main" val="0"/>
              </a:ext>
            </a:extLst>
          </a:blip>
          <a:srcRect l="-1" t="782" r="-947"/>
          <a:stretch/>
        </p:blipFill>
        <p:spPr>
          <a:xfrm>
            <a:off x="1" y="1"/>
            <a:ext cx="1892896" cy="1838424"/>
          </a:xfrm>
          <a:prstGeom prst="rect">
            <a:avLst/>
          </a:prstGeom>
        </p:spPr>
      </p:pic>
      <p:sp>
        <p:nvSpPr>
          <p:cNvPr id="2" name="Unvan 1"/>
          <p:cNvSpPr>
            <a:spLocks noGrp="1"/>
          </p:cNvSpPr>
          <p:nvPr>
            <p:ph type="ctrTitle"/>
          </p:nvPr>
        </p:nvSpPr>
        <p:spPr>
          <a:xfrm>
            <a:off x="1298362" y="421708"/>
            <a:ext cx="9443432" cy="3438022"/>
          </a:xfrm>
        </p:spPr>
        <p:txBody>
          <a:bodyPr>
            <a:normAutofit/>
          </a:bodyPr>
          <a:lstStyle/>
          <a:p>
            <a:r>
              <a:rPr lang="tr-TR" sz="4400" b="1" dirty="0" smtClean="0">
                <a:latin typeface="Times New Roman" panose="02020603050405020304" pitchFamily="18" charset="0"/>
                <a:cs typeface="Times New Roman" panose="02020603050405020304" pitchFamily="18" charset="0"/>
              </a:rPr>
              <a:t>T.C.</a:t>
            </a:r>
            <a:r>
              <a:rPr lang="tr-TR" sz="4000" b="1" dirty="0" smtClean="0">
                <a:latin typeface="Times New Roman" panose="02020603050405020304" pitchFamily="18" charset="0"/>
                <a:cs typeface="Times New Roman" panose="02020603050405020304" pitchFamily="18" charset="0"/>
              </a:rPr>
              <a:t/>
            </a:r>
            <a:br>
              <a:rPr lang="tr-TR" sz="4000" b="1" dirty="0" smtClean="0">
                <a:latin typeface="Times New Roman" panose="02020603050405020304" pitchFamily="18" charset="0"/>
                <a:cs typeface="Times New Roman" panose="02020603050405020304" pitchFamily="18" charset="0"/>
              </a:rPr>
            </a:br>
            <a:r>
              <a:rPr lang="tr-TR" sz="4000" b="1" dirty="0" smtClean="0">
                <a:latin typeface="Times New Roman" panose="02020603050405020304" pitchFamily="18" charset="0"/>
                <a:cs typeface="Times New Roman" panose="02020603050405020304" pitchFamily="18" charset="0"/>
              </a:rPr>
              <a:t> ÇEVRE, ŞEHİRCİLİK VE </a:t>
            </a:r>
            <a:br>
              <a:rPr lang="tr-TR" sz="4000" b="1" dirty="0" smtClean="0">
                <a:latin typeface="Times New Roman" panose="02020603050405020304" pitchFamily="18" charset="0"/>
                <a:cs typeface="Times New Roman" panose="02020603050405020304" pitchFamily="18" charset="0"/>
              </a:rPr>
            </a:br>
            <a:r>
              <a:rPr lang="tr-TR" sz="4000" b="1" dirty="0" smtClean="0">
                <a:latin typeface="Times New Roman" panose="02020603050405020304" pitchFamily="18" charset="0"/>
                <a:cs typeface="Times New Roman" panose="02020603050405020304" pitchFamily="18" charset="0"/>
              </a:rPr>
              <a:t> İKLİM DEĞİŞİKLİĞİ BAKANLIĞI</a:t>
            </a:r>
            <a:r>
              <a:rPr lang="tr-TR" sz="3600" b="1" dirty="0" smtClean="0">
                <a:latin typeface="Times New Roman" panose="02020603050405020304" pitchFamily="18" charset="0"/>
                <a:cs typeface="Times New Roman" panose="02020603050405020304" pitchFamily="18" charset="0"/>
              </a:rPr>
              <a:t/>
            </a:r>
            <a:br>
              <a:rPr lang="tr-TR" sz="3600" b="1" dirty="0" smtClean="0">
                <a:latin typeface="Times New Roman" panose="02020603050405020304" pitchFamily="18" charset="0"/>
                <a:cs typeface="Times New Roman" panose="02020603050405020304" pitchFamily="18" charset="0"/>
              </a:rPr>
            </a:br>
            <a:r>
              <a:rPr lang="tr-TR" sz="3600" b="1" dirty="0" smtClean="0">
                <a:latin typeface="Times New Roman" panose="02020603050405020304" pitchFamily="18" charset="0"/>
                <a:cs typeface="Times New Roman" panose="02020603050405020304" pitchFamily="18" charset="0"/>
              </a:rPr>
              <a:t> </a:t>
            </a:r>
            <a:r>
              <a:rPr lang="tr-TR" sz="3200" b="1" dirty="0" smtClean="0">
                <a:latin typeface="Times New Roman" panose="02020603050405020304" pitchFamily="18" charset="0"/>
                <a:cs typeface="Times New Roman" panose="02020603050405020304" pitchFamily="18" charset="0"/>
              </a:rPr>
              <a:t>ÇED, İZİN VE DENETİM GENEL MÜDÜRLÜĞÜ</a:t>
            </a:r>
            <a:r>
              <a:rPr lang="tr-TR" sz="3600" b="1" dirty="0" smtClean="0">
                <a:latin typeface="Times New Roman" panose="02020603050405020304" pitchFamily="18" charset="0"/>
                <a:cs typeface="Times New Roman" panose="02020603050405020304" pitchFamily="18" charset="0"/>
              </a:rPr>
              <a:t/>
            </a:r>
            <a:br>
              <a:rPr lang="tr-TR" sz="3600" b="1" dirty="0" smtClean="0">
                <a:latin typeface="Times New Roman" panose="02020603050405020304" pitchFamily="18" charset="0"/>
                <a:cs typeface="Times New Roman" panose="02020603050405020304" pitchFamily="18" charset="0"/>
              </a:rPr>
            </a:br>
            <a:r>
              <a:rPr lang="tr-TR" sz="2800" b="1" dirty="0" smtClean="0">
                <a:latin typeface="Times New Roman" panose="02020603050405020304" pitchFamily="18" charset="0"/>
                <a:cs typeface="Times New Roman" panose="02020603050405020304" pitchFamily="18" charset="0"/>
              </a:rPr>
              <a:t>Laboratuvar, Ölçüm ve İzleme Dairesi Başkanlığı</a:t>
            </a:r>
            <a:r>
              <a:rPr lang="tr-TR" sz="3600" dirty="0" smtClean="0">
                <a:latin typeface="Times New Roman" panose="02020603050405020304" pitchFamily="18" charset="0"/>
                <a:cs typeface="Times New Roman" panose="02020603050405020304" pitchFamily="18" charset="0"/>
              </a:rPr>
              <a:t/>
            </a:r>
            <a:br>
              <a:rPr lang="tr-TR" sz="3600" dirty="0" smtClean="0">
                <a:latin typeface="Times New Roman" panose="02020603050405020304" pitchFamily="18" charset="0"/>
                <a:cs typeface="Times New Roman" panose="02020603050405020304" pitchFamily="18" charset="0"/>
              </a:rPr>
            </a:br>
            <a:endParaRPr lang="tr-TR" sz="3600" b="1" dirty="0">
              <a:latin typeface="Times New Roman" panose="02020603050405020304" pitchFamily="18" charset="0"/>
              <a:cs typeface="Times New Roman" panose="02020603050405020304" pitchFamily="18" charset="0"/>
            </a:endParaRPr>
          </a:p>
        </p:txBody>
      </p:sp>
      <p:sp>
        <p:nvSpPr>
          <p:cNvPr id="3" name="Alt Başlık 2"/>
          <p:cNvSpPr>
            <a:spLocks noGrp="1"/>
          </p:cNvSpPr>
          <p:nvPr>
            <p:ph type="subTitle" idx="1"/>
          </p:nvPr>
        </p:nvSpPr>
        <p:spPr>
          <a:xfrm>
            <a:off x="1014941" y="4210495"/>
            <a:ext cx="10010273" cy="1655762"/>
          </a:xfrm>
          <a:noFill/>
        </p:spPr>
        <p:txBody>
          <a:bodyPr>
            <a:normAutofit lnSpcReduction="10000"/>
          </a:bodyPr>
          <a:lstStyle/>
          <a:p>
            <a:r>
              <a:rPr lang="tr-TR" sz="2800" b="1" dirty="0">
                <a:latin typeface="Times New Roman" panose="02020603050405020304" pitchFamily="18" charset="0"/>
                <a:cs typeface="Times New Roman" panose="02020603050405020304" pitchFamily="18" charset="0"/>
              </a:rPr>
              <a:t>ÖLÇÜM BELİRSİZLİĞİNDE KULLANILAN TEMEL İSTATİSTİK </a:t>
            </a:r>
            <a:r>
              <a:rPr lang="tr-TR" sz="2800" b="1" dirty="0" smtClean="0">
                <a:latin typeface="Times New Roman" panose="02020603050405020304" pitchFamily="18" charset="0"/>
                <a:cs typeface="Times New Roman" panose="02020603050405020304" pitchFamily="18" charset="0"/>
              </a:rPr>
              <a:t>KAVRAMLAR</a:t>
            </a:r>
          </a:p>
          <a:p>
            <a:r>
              <a:rPr lang="tr-TR" b="1" dirty="0" smtClean="0">
                <a:latin typeface="Times New Roman" panose="02020603050405020304" pitchFamily="18" charset="0"/>
                <a:cs typeface="Times New Roman" panose="02020603050405020304" pitchFamily="18" charset="0"/>
              </a:rPr>
              <a:t>Halis Emre GÜNEŞ</a:t>
            </a:r>
          </a:p>
          <a:p>
            <a:r>
              <a:rPr lang="tr-TR" b="1" dirty="0" smtClean="0">
                <a:latin typeface="Times New Roman" panose="02020603050405020304" pitchFamily="18" charset="0"/>
                <a:cs typeface="Times New Roman" panose="02020603050405020304" pitchFamily="18" charset="0"/>
              </a:rPr>
              <a:t>Çevre Mühendisi</a:t>
            </a:r>
            <a:endParaRPr lang="tr-TR"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3112712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İçerik Yer Tutucusu 2"/>
          <p:cNvSpPr>
            <a:spLocks noGrp="1"/>
          </p:cNvSpPr>
          <p:nvPr>
            <p:ph idx="1"/>
          </p:nvPr>
        </p:nvSpPr>
        <p:spPr>
          <a:xfrm>
            <a:off x="2060331" y="1524000"/>
            <a:ext cx="8763000" cy="5334000"/>
          </a:xfrm>
        </p:spPr>
        <p:txBody>
          <a:bodyPr/>
          <a:lstStyle/>
          <a:p>
            <a:pPr marL="0" indent="0" algn="just">
              <a:buNone/>
            </a:pPr>
            <a:r>
              <a:rPr lang="tr-TR" altLang="tr-TR" sz="2400" b="1" dirty="0">
                <a:latin typeface="Times New Roman" panose="02020603050405020304" pitchFamily="18" charset="0"/>
                <a:cs typeface="Times New Roman" panose="02020603050405020304" pitchFamily="18" charset="0"/>
              </a:rPr>
              <a:t>Etkili Özgürlük Derecesi:</a:t>
            </a:r>
          </a:p>
          <a:p>
            <a:pPr marL="0" indent="0" algn="just">
              <a:buNone/>
            </a:pPr>
            <a:r>
              <a:rPr lang="tr-TR" altLang="tr-TR" sz="2000" dirty="0">
                <a:latin typeface="Times New Roman" panose="02020603050405020304" pitchFamily="18" charset="0"/>
                <a:cs typeface="Times New Roman" panose="02020603050405020304" pitchFamily="18" charset="0"/>
              </a:rPr>
              <a:t>T-dağılımının yaklaştığı bir değişken için yaklaşık Serbestlik derecesidir. Kapsam faktörü bulmak için </a:t>
            </a:r>
            <a:r>
              <a:rPr lang="tr-TR" altLang="tr-TR" sz="2000" dirty="0" err="1">
                <a:latin typeface="Times New Roman" panose="02020603050405020304" pitchFamily="18" charset="0"/>
                <a:cs typeface="Times New Roman" panose="02020603050405020304" pitchFamily="18" charset="0"/>
              </a:rPr>
              <a:t>Student</a:t>
            </a:r>
            <a:r>
              <a:rPr lang="tr-TR" altLang="tr-TR" sz="2000" dirty="0">
                <a:latin typeface="Times New Roman" panose="02020603050405020304" pitchFamily="18" charset="0"/>
                <a:cs typeface="Times New Roman" panose="02020603050405020304" pitchFamily="18" charset="0"/>
              </a:rPr>
              <a:t>-T dağılımı kullanıldığında, Etkili serbestlik derecelerinizi tahmin etmek için </a:t>
            </a:r>
            <a:r>
              <a:rPr lang="tr-TR" altLang="tr-TR" sz="2000" dirty="0" err="1">
                <a:latin typeface="Times New Roman" panose="02020603050405020304" pitchFamily="18" charset="0"/>
                <a:cs typeface="Times New Roman" panose="02020603050405020304" pitchFamily="18" charset="0"/>
              </a:rPr>
              <a:t>Welch-Satterthwaite</a:t>
            </a:r>
            <a:r>
              <a:rPr lang="tr-TR" altLang="tr-TR" sz="2000" dirty="0">
                <a:latin typeface="Times New Roman" panose="02020603050405020304" pitchFamily="18" charset="0"/>
                <a:cs typeface="Times New Roman" panose="02020603050405020304" pitchFamily="18" charset="0"/>
              </a:rPr>
              <a:t> denklemini kullanılır. Aşağıdaki denklem ile hesaplanır.</a:t>
            </a:r>
          </a:p>
          <a:p>
            <a:pPr marL="0" indent="0" algn="just">
              <a:buNone/>
            </a:pPr>
            <a:r>
              <a:rPr lang="tr-TR" altLang="tr-TR" sz="2000" dirty="0">
                <a:latin typeface="Times New Roman" panose="02020603050405020304" pitchFamily="18" charset="0"/>
                <a:cs typeface="Times New Roman" panose="02020603050405020304" pitchFamily="18" charset="0"/>
              </a:rPr>
              <a:t>					</a:t>
            </a:r>
            <a:r>
              <a:rPr lang="tr-TR" altLang="tr-TR" sz="1600" b="1" dirty="0" err="1">
                <a:latin typeface="Times New Roman" panose="02020603050405020304" pitchFamily="18" charset="0"/>
                <a:cs typeface="Times New Roman" panose="02020603050405020304" pitchFamily="18" charset="0"/>
              </a:rPr>
              <a:t>Uc</a:t>
            </a:r>
            <a:r>
              <a:rPr lang="tr-TR" altLang="tr-TR" sz="1600" b="1" dirty="0">
                <a:latin typeface="Times New Roman" panose="02020603050405020304" pitchFamily="18" charset="0"/>
                <a:cs typeface="Times New Roman" panose="02020603050405020304" pitchFamily="18" charset="0"/>
              </a:rPr>
              <a:t>: Bileşik belirsizlik</a:t>
            </a:r>
          </a:p>
          <a:p>
            <a:pPr marL="0" indent="0" algn="just">
              <a:buNone/>
            </a:pPr>
            <a:r>
              <a:rPr lang="tr-TR" altLang="tr-TR" sz="1600" dirty="0">
                <a:latin typeface="Times New Roman" panose="02020603050405020304" pitchFamily="18" charset="0"/>
                <a:cs typeface="Times New Roman" panose="02020603050405020304" pitchFamily="18" charset="0"/>
              </a:rPr>
              <a:t>					</a:t>
            </a:r>
            <a:r>
              <a:rPr lang="tr-TR" altLang="tr-TR" sz="1600" b="1" dirty="0" err="1">
                <a:latin typeface="Times New Roman" panose="02020603050405020304" pitchFamily="18" charset="0"/>
                <a:cs typeface="Times New Roman" panose="02020603050405020304" pitchFamily="18" charset="0"/>
              </a:rPr>
              <a:t>Ci</a:t>
            </a:r>
            <a:r>
              <a:rPr lang="tr-TR" altLang="tr-TR" sz="1600" b="1" dirty="0">
                <a:latin typeface="Times New Roman" panose="02020603050405020304" pitchFamily="18" charset="0"/>
                <a:cs typeface="Times New Roman" panose="02020603050405020304" pitchFamily="18" charset="0"/>
              </a:rPr>
              <a:t>: Duyarlılık katsayısı</a:t>
            </a:r>
          </a:p>
          <a:p>
            <a:pPr marL="0" indent="0" algn="just">
              <a:buNone/>
            </a:pPr>
            <a:r>
              <a:rPr lang="tr-TR" altLang="tr-TR" sz="1600" dirty="0">
                <a:latin typeface="Times New Roman" panose="02020603050405020304" pitchFamily="18" charset="0"/>
                <a:cs typeface="Times New Roman" panose="02020603050405020304" pitchFamily="18" charset="0"/>
              </a:rPr>
              <a:t>					</a:t>
            </a:r>
            <a:r>
              <a:rPr lang="tr-TR" altLang="tr-TR" sz="1600" b="1" dirty="0">
                <a:latin typeface="Times New Roman" panose="02020603050405020304" pitchFamily="18" charset="0"/>
                <a:cs typeface="Times New Roman" panose="02020603050405020304" pitchFamily="18" charset="0"/>
              </a:rPr>
              <a:t>U(</a:t>
            </a:r>
            <a:r>
              <a:rPr lang="tr-TR" altLang="tr-TR" sz="1600" b="1" dirty="0" err="1">
                <a:latin typeface="Times New Roman" panose="02020603050405020304" pitchFamily="18" charset="0"/>
                <a:cs typeface="Times New Roman" panose="02020603050405020304" pitchFamily="18" charset="0"/>
              </a:rPr>
              <a:t>Xi</a:t>
            </a:r>
            <a:r>
              <a:rPr lang="tr-TR" altLang="tr-TR" sz="1600" b="1" dirty="0">
                <a:latin typeface="Times New Roman" panose="02020603050405020304" pitchFamily="18" charset="0"/>
                <a:cs typeface="Times New Roman" panose="02020603050405020304" pitchFamily="18" charset="0"/>
              </a:rPr>
              <a:t>): Standart Belirsizlik</a:t>
            </a:r>
          </a:p>
          <a:p>
            <a:pPr marL="0" indent="0" algn="just">
              <a:buNone/>
            </a:pPr>
            <a:r>
              <a:rPr lang="tr-TR" altLang="tr-TR" sz="1600" dirty="0">
                <a:latin typeface="Times New Roman" panose="02020603050405020304" pitchFamily="18" charset="0"/>
                <a:cs typeface="Times New Roman" panose="02020603050405020304" pitchFamily="18" charset="0"/>
              </a:rPr>
              <a:t>					</a:t>
            </a:r>
            <a:r>
              <a:rPr lang="tr-TR" altLang="tr-TR" sz="1600" b="1" dirty="0" err="1">
                <a:latin typeface="Times New Roman" panose="02020603050405020304" pitchFamily="18" charset="0"/>
                <a:cs typeface="Times New Roman" panose="02020603050405020304" pitchFamily="18" charset="0"/>
              </a:rPr>
              <a:t>Vi</a:t>
            </a:r>
            <a:r>
              <a:rPr lang="tr-TR" altLang="tr-TR" sz="1600" b="1" dirty="0">
                <a:latin typeface="Times New Roman" panose="02020603050405020304" pitchFamily="18" charset="0"/>
                <a:cs typeface="Times New Roman" panose="02020603050405020304" pitchFamily="18" charset="0"/>
              </a:rPr>
              <a:t>: Serbestlik derecesi </a:t>
            </a:r>
          </a:p>
          <a:p>
            <a:pPr marL="0" indent="0" algn="just">
              <a:buNone/>
            </a:pPr>
            <a:r>
              <a:rPr lang="tr-TR" altLang="tr-TR" sz="2400" b="1" dirty="0" smtClean="0">
                <a:latin typeface="Times New Roman" panose="02020603050405020304" pitchFamily="18" charset="0"/>
                <a:cs typeface="Times New Roman" panose="02020603050405020304" pitchFamily="18" charset="0"/>
              </a:rPr>
              <a:t>Doğrusal </a:t>
            </a:r>
            <a:r>
              <a:rPr lang="tr-TR" altLang="tr-TR" sz="2400" b="1" dirty="0" err="1" smtClean="0">
                <a:latin typeface="Times New Roman" panose="02020603050405020304" pitchFamily="18" charset="0"/>
                <a:cs typeface="Times New Roman" panose="02020603050405020304" pitchFamily="18" charset="0"/>
              </a:rPr>
              <a:t>Enterpolasyon</a:t>
            </a:r>
            <a:r>
              <a:rPr lang="tr-TR" altLang="tr-TR" sz="2400" b="1" dirty="0" smtClean="0">
                <a:latin typeface="Times New Roman" panose="02020603050405020304" pitchFamily="18" charset="0"/>
                <a:cs typeface="Times New Roman" panose="02020603050405020304" pitchFamily="18" charset="0"/>
              </a:rPr>
              <a:t>:</a:t>
            </a:r>
          </a:p>
          <a:p>
            <a:pPr marL="0" indent="0" algn="just">
              <a:buNone/>
            </a:pPr>
            <a:r>
              <a:rPr lang="tr-TR" altLang="tr-TR" sz="2000" dirty="0" smtClean="0">
                <a:latin typeface="Times New Roman" panose="02020603050405020304" pitchFamily="18" charset="0"/>
                <a:cs typeface="Times New Roman" panose="02020603050405020304" pitchFamily="18" charset="0"/>
              </a:rPr>
              <a:t>Bilinen </a:t>
            </a:r>
            <a:r>
              <a:rPr lang="tr-TR" altLang="tr-TR" sz="2000" dirty="0">
                <a:latin typeface="Times New Roman" panose="02020603050405020304" pitchFamily="18" charset="0"/>
                <a:cs typeface="Times New Roman" panose="02020603050405020304" pitchFamily="18" charset="0"/>
              </a:rPr>
              <a:t>iki veri noktası arasında yeni veri noktalarının tahminidir. Aşağıdaki denklem ile hesaplanır.</a:t>
            </a:r>
          </a:p>
          <a:p>
            <a:pPr marL="0" indent="0" algn="just">
              <a:buNone/>
            </a:pPr>
            <a:endParaRPr lang="tr-TR" altLang="tr-TR" sz="2000" dirty="0">
              <a:latin typeface="Times New Roman" panose="02020603050405020304" pitchFamily="18" charset="0"/>
              <a:cs typeface="Times New Roman" panose="02020603050405020304" pitchFamily="18" charset="0"/>
            </a:endParaRPr>
          </a:p>
          <a:p>
            <a:pPr marL="0" indent="0" algn="just">
              <a:buNone/>
            </a:pPr>
            <a:endParaRPr lang="tr-TR" altLang="tr-TR" sz="2400" dirty="0">
              <a:latin typeface="Times New Roman" panose="02020603050405020304" pitchFamily="18" charset="0"/>
              <a:cs typeface="Times New Roman" panose="02020603050405020304" pitchFamily="18" charset="0"/>
            </a:endParaRPr>
          </a:p>
        </p:txBody>
      </p:sp>
      <p:pic>
        <p:nvPicPr>
          <p:cNvPr id="10243" name="Resim 5" descr="etkili serbestlik dereceler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77308" y="3070166"/>
            <a:ext cx="2622550" cy="131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4" name="Resim 6" descr="Doğrusal Denkle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60331" y="5875964"/>
            <a:ext cx="22987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5" name="Resim 7" descr="doğrusal enterpolasyon formülü"/>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12777" y="5435294"/>
            <a:ext cx="28575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Unvan 1"/>
          <p:cNvSpPr>
            <a:spLocks noGrp="1"/>
          </p:cNvSpPr>
          <p:nvPr>
            <p:ph type="title"/>
          </p:nvPr>
        </p:nvSpPr>
        <p:spPr>
          <a:xfrm>
            <a:off x="1608992" y="256430"/>
            <a:ext cx="9831436" cy="1325563"/>
          </a:xfrm>
        </p:spPr>
        <p:txBody>
          <a:bodyPr>
            <a:normAutofit/>
          </a:bodyPr>
          <a:lstStyle/>
          <a:p>
            <a:pPr algn="ctr"/>
            <a:r>
              <a:rPr lang="tr-TR" altLang="tr-TR" sz="3600" b="1" dirty="0">
                <a:latin typeface="Times New Roman" panose="02020603050405020304" pitchFamily="18" charset="0"/>
                <a:cs typeface="Times New Roman" panose="02020603050405020304" pitchFamily="18" charset="0"/>
              </a:rPr>
              <a:t>ÖLÇÜM BELİRSİZLİĞİNDE KULLANILAN TEMEL İSTATİSTİK KAVRAMLAR</a:t>
            </a:r>
          </a:p>
        </p:txBody>
      </p:sp>
      <p:pic>
        <p:nvPicPr>
          <p:cNvPr id="9" name="Resim 8"/>
          <p:cNvPicPr>
            <a:picLocks noChangeAspect="1"/>
          </p:cNvPicPr>
          <p:nvPr/>
        </p:nvPicPr>
        <p:blipFill>
          <a:blip r:embed="rId5"/>
          <a:stretch>
            <a:fillRect/>
          </a:stretch>
        </p:blipFill>
        <p:spPr>
          <a:xfrm>
            <a:off x="0" y="0"/>
            <a:ext cx="1860777" cy="1838425"/>
          </a:xfrm>
          <a:prstGeom prst="rect">
            <a:avLst/>
          </a:prstGeom>
        </p:spPr>
      </p:pic>
      <p:sp>
        <p:nvSpPr>
          <p:cNvPr id="3" name="Slayt Numarası Yer Tutucusu 2"/>
          <p:cNvSpPr>
            <a:spLocks noGrp="1"/>
          </p:cNvSpPr>
          <p:nvPr>
            <p:ph type="sldNum" sz="quarter" idx="12"/>
          </p:nvPr>
        </p:nvSpPr>
        <p:spPr/>
        <p:txBody>
          <a:bodyPr/>
          <a:lstStyle/>
          <a:p>
            <a:fld id="{867B2D67-3604-4605-9DC1-A9CD8FF98088}" type="slidenum">
              <a:rPr lang="tr-TR" smtClean="0"/>
              <a:t>10</a:t>
            </a:fld>
            <a:endParaRPr lang="tr-TR"/>
          </a:p>
        </p:txBody>
      </p:sp>
    </p:spTree>
    <p:extLst>
      <p:ext uri="{BB962C8B-B14F-4D97-AF65-F5344CB8AC3E}">
        <p14:creationId xmlns:p14="http://schemas.microsoft.com/office/powerpoint/2010/main" val="1694784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İçerik Yer Tutucusu 2"/>
          <p:cNvSpPr>
            <a:spLocks noGrp="1"/>
          </p:cNvSpPr>
          <p:nvPr>
            <p:ph idx="1"/>
          </p:nvPr>
        </p:nvSpPr>
        <p:spPr>
          <a:xfrm>
            <a:off x="1860777" y="1642992"/>
            <a:ext cx="3687616" cy="451863"/>
          </a:xfrm>
        </p:spPr>
        <p:txBody>
          <a:bodyPr/>
          <a:lstStyle/>
          <a:p>
            <a:pPr marL="0" indent="0" algn="just">
              <a:buNone/>
            </a:pPr>
            <a:r>
              <a:rPr lang="tr-TR" altLang="tr-TR" sz="2400" b="1" dirty="0">
                <a:latin typeface="Times New Roman" panose="02020603050405020304" pitchFamily="18" charset="0"/>
                <a:cs typeface="Times New Roman" panose="02020603050405020304" pitchFamily="18" charset="0"/>
              </a:rPr>
              <a:t>Etkili Özgürlük </a:t>
            </a:r>
            <a:r>
              <a:rPr lang="tr-TR" altLang="tr-TR" sz="2400" b="1" dirty="0" smtClean="0">
                <a:latin typeface="Times New Roman" panose="02020603050405020304" pitchFamily="18" charset="0"/>
                <a:cs typeface="Times New Roman" panose="02020603050405020304" pitchFamily="18" charset="0"/>
              </a:rPr>
              <a:t>Derecesi:</a:t>
            </a:r>
            <a:endParaRPr lang="tr-TR" altLang="tr-TR" sz="2000" dirty="0">
              <a:latin typeface="Times New Roman" panose="02020603050405020304" pitchFamily="18" charset="0"/>
              <a:cs typeface="Times New Roman" panose="02020603050405020304" pitchFamily="18" charset="0"/>
            </a:endParaRPr>
          </a:p>
          <a:p>
            <a:pPr marL="0" indent="0" algn="just">
              <a:buNone/>
            </a:pPr>
            <a:endParaRPr lang="tr-TR" altLang="tr-TR" sz="2400" dirty="0">
              <a:latin typeface="Times New Roman" panose="02020603050405020304" pitchFamily="18" charset="0"/>
              <a:cs typeface="Times New Roman" panose="02020603050405020304" pitchFamily="18" charset="0"/>
            </a:endParaRPr>
          </a:p>
        </p:txBody>
      </p:sp>
      <p:sp>
        <p:nvSpPr>
          <p:cNvPr id="7" name="Unvan 1"/>
          <p:cNvSpPr>
            <a:spLocks noGrp="1"/>
          </p:cNvSpPr>
          <p:nvPr>
            <p:ph type="title"/>
          </p:nvPr>
        </p:nvSpPr>
        <p:spPr>
          <a:xfrm>
            <a:off x="1608992" y="256430"/>
            <a:ext cx="9831436" cy="1325563"/>
          </a:xfrm>
        </p:spPr>
        <p:txBody>
          <a:bodyPr>
            <a:normAutofit/>
          </a:bodyPr>
          <a:lstStyle/>
          <a:p>
            <a:pPr algn="ctr"/>
            <a:r>
              <a:rPr lang="tr-TR" altLang="tr-TR" sz="3600" b="1" dirty="0">
                <a:latin typeface="Times New Roman" panose="02020603050405020304" pitchFamily="18" charset="0"/>
                <a:cs typeface="Times New Roman" panose="02020603050405020304" pitchFamily="18" charset="0"/>
              </a:rPr>
              <a:t>ÖLÇÜM BELİRSİZLİĞİNDE KULLANILAN TEMEL İSTATİSTİK KAVRAMLAR</a:t>
            </a:r>
          </a:p>
        </p:txBody>
      </p:sp>
      <p:pic>
        <p:nvPicPr>
          <p:cNvPr id="9" name="Resim 8"/>
          <p:cNvPicPr>
            <a:picLocks noChangeAspect="1"/>
          </p:cNvPicPr>
          <p:nvPr/>
        </p:nvPicPr>
        <p:blipFill>
          <a:blip r:embed="rId2"/>
          <a:stretch>
            <a:fillRect/>
          </a:stretch>
        </p:blipFill>
        <p:spPr>
          <a:xfrm>
            <a:off x="0" y="0"/>
            <a:ext cx="1860777" cy="1838425"/>
          </a:xfrm>
          <a:prstGeom prst="rect">
            <a:avLst/>
          </a:prstGeom>
        </p:spPr>
      </p:pic>
      <p:sp>
        <p:nvSpPr>
          <p:cNvPr id="3" name="Slayt Numarası Yer Tutucusu 2"/>
          <p:cNvSpPr>
            <a:spLocks noGrp="1"/>
          </p:cNvSpPr>
          <p:nvPr>
            <p:ph type="sldNum" sz="quarter" idx="12"/>
          </p:nvPr>
        </p:nvSpPr>
        <p:spPr/>
        <p:txBody>
          <a:bodyPr/>
          <a:lstStyle/>
          <a:p>
            <a:fld id="{867B2D67-3604-4605-9DC1-A9CD8FF98088}" type="slidenum">
              <a:rPr lang="tr-TR" smtClean="0"/>
              <a:t>11</a:t>
            </a:fld>
            <a:endParaRPr lang="tr-TR"/>
          </a:p>
        </p:txBody>
      </p:sp>
      <p:pic>
        <p:nvPicPr>
          <p:cNvPr id="10" name="Resim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60778" y="2155854"/>
            <a:ext cx="9258690" cy="4433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250367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İçerik Yer Tutucusu 2"/>
          <p:cNvSpPr>
            <a:spLocks noGrp="1"/>
          </p:cNvSpPr>
          <p:nvPr>
            <p:ph idx="1"/>
          </p:nvPr>
        </p:nvSpPr>
        <p:spPr>
          <a:xfrm>
            <a:off x="2060331" y="1524000"/>
            <a:ext cx="3658544" cy="314423"/>
          </a:xfrm>
        </p:spPr>
        <p:txBody>
          <a:bodyPr>
            <a:noAutofit/>
          </a:bodyPr>
          <a:lstStyle/>
          <a:p>
            <a:pPr marL="0" indent="0" algn="just">
              <a:buNone/>
            </a:pPr>
            <a:r>
              <a:rPr lang="tr-TR" altLang="tr-TR" sz="2400" b="1" dirty="0" smtClean="0">
                <a:latin typeface="Times New Roman" panose="02020603050405020304" pitchFamily="18" charset="0"/>
                <a:cs typeface="Times New Roman" panose="02020603050405020304" pitchFamily="18" charset="0"/>
              </a:rPr>
              <a:t>Doğrusal </a:t>
            </a:r>
            <a:r>
              <a:rPr lang="tr-TR" altLang="tr-TR" sz="2400" b="1" dirty="0" err="1" smtClean="0">
                <a:latin typeface="Times New Roman" panose="02020603050405020304" pitchFamily="18" charset="0"/>
                <a:cs typeface="Times New Roman" panose="02020603050405020304" pitchFamily="18" charset="0"/>
              </a:rPr>
              <a:t>Enterpolasyon</a:t>
            </a:r>
            <a:r>
              <a:rPr lang="tr-TR" altLang="tr-TR" sz="2400" b="1" dirty="0" smtClean="0">
                <a:latin typeface="Times New Roman" panose="02020603050405020304" pitchFamily="18" charset="0"/>
                <a:cs typeface="Times New Roman" panose="02020603050405020304" pitchFamily="18" charset="0"/>
              </a:rPr>
              <a:t>:</a:t>
            </a:r>
          </a:p>
          <a:p>
            <a:pPr marL="0" indent="0" algn="just">
              <a:buNone/>
            </a:pPr>
            <a:endParaRPr lang="tr-TR" altLang="tr-TR" sz="2400" dirty="0">
              <a:latin typeface="Times New Roman" panose="02020603050405020304" pitchFamily="18" charset="0"/>
              <a:cs typeface="Times New Roman" panose="02020603050405020304" pitchFamily="18" charset="0"/>
            </a:endParaRPr>
          </a:p>
          <a:p>
            <a:pPr marL="0" indent="0" algn="just">
              <a:buNone/>
            </a:pPr>
            <a:endParaRPr lang="tr-TR" altLang="tr-TR" sz="2400" dirty="0">
              <a:latin typeface="Times New Roman" panose="02020603050405020304" pitchFamily="18" charset="0"/>
              <a:cs typeface="Times New Roman" panose="02020603050405020304" pitchFamily="18" charset="0"/>
            </a:endParaRPr>
          </a:p>
        </p:txBody>
      </p:sp>
      <p:sp>
        <p:nvSpPr>
          <p:cNvPr id="7" name="Unvan 1"/>
          <p:cNvSpPr>
            <a:spLocks noGrp="1"/>
          </p:cNvSpPr>
          <p:nvPr>
            <p:ph type="title"/>
          </p:nvPr>
        </p:nvSpPr>
        <p:spPr>
          <a:xfrm>
            <a:off x="1608992" y="256430"/>
            <a:ext cx="9831436" cy="1325563"/>
          </a:xfrm>
        </p:spPr>
        <p:txBody>
          <a:bodyPr>
            <a:normAutofit/>
          </a:bodyPr>
          <a:lstStyle/>
          <a:p>
            <a:pPr algn="ctr"/>
            <a:r>
              <a:rPr lang="tr-TR" altLang="tr-TR" sz="3600" b="1" dirty="0">
                <a:latin typeface="Times New Roman" panose="02020603050405020304" pitchFamily="18" charset="0"/>
                <a:cs typeface="Times New Roman" panose="02020603050405020304" pitchFamily="18" charset="0"/>
              </a:rPr>
              <a:t>ÖLÇÜM BELİRSİZLİĞİNDE KULLANILAN TEMEL İSTATİSTİK KAVRAMLAR</a:t>
            </a:r>
          </a:p>
        </p:txBody>
      </p:sp>
      <p:pic>
        <p:nvPicPr>
          <p:cNvPr id="9" name="Resim 8"/>
          <p:cNvPicPr>
            <a:picLocks noChangeAspect="1"/>
          </p:cNvPicPr>
          <p:nvPr/>
        </p:nvPicPr>
        <p:blipFill>
          <a:blip r:embed="rId2"/>
          <a:stretch>
            <a:fillRect/>
          </a:stretch>
        </p:blipFill>
        <p:spPr>
          <a:xfrm>
            <a:off x="0" y="0"/>
            <a:ext cx="1860777" cy="1838425"/>
          </a:xfrm>
          <a:prstGeom prst="rect">
            <a:avLst/>
          </a:prstGeom>
        </p:spPr>
      </p:pic>
      <p:sp>
        <p:nvSpPr>
          <p:cNvPr id="3" name="Slayt Numarası Yer Tutucusu 2"/>
          <p:cNvSpPr>
            <a:spLocks noGrp="1"/>
          </p:cNvSpPr>
          <p:nvPr>
            <p:ph type="sldNum" sz="quarter" idx="12"/>
          </p:nvPr>
        </p:nvSpPr>
        <p:spPr/>
        <p:txBody>
          <a:bodyPr/>
          <a:lstStyle/>
          <a:p>
            <a:fld id="{867B2D67-3604-4605-9DC1-A9CD8FF98088}" type="slidenum">
              <a:rPr lang="tr-TR" smtClean="0"/>
              <a:t>12</a:t>
            </a:fld>
            <a:endParaRPr lang="tr-TR"/>
          </a:p>
        </p:txBody>
      </p:sp>
      <p:pic>
        <p:nvPicPr>
          <p:cNvPr id="10" name="Resim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060331" y="2482662"/>
            <a:ext cx="2665413" cy="2755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Resim 6" descr="Doğrusal Denkle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60330" y="5623110"/>
            <a:ext cx="2665413" cy="733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Resim 7" descr="doğrusal enterpolasyon formülü"/>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68891" y="2482661"/>
            <a:ext cx="2643187" cy="1531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Resim 6"/>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115050" y="4014060"/>
            <a:ext cx="4991100" cy="158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097323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İçerik Yer Tutucusu 2"/>
          <p:cNvSpPr>
            <a:spLocks noGrp="1"/>
          </p:cNvSpPr>
          <p:nvPr>
            <p:ph idx="1"/>
          </p:nvPr>
        </p:nvSpPr>
        <p:spPr>
          <a:xfrm>
            <a:off x="1787769" y="1595438"/>
            <a:ext cx="8686800" cy="4648200"/>
          </a:xfrm>
        </p:spPr>
        <p:txBody>
          <a:bodyPr>
            <a:normAutofit lnSpcReduction="10000"/>
          </a:bodyPr>
          <a:lstStyle/>
          <a:p>
            <a:pPr marL="0" indent="0" algn="just">
              <a:buNone/>
            </a:pPr>
            <a:r>
              <a:rPr lang="tr-TR" altLang="tr-TR" sz="2400" b="1" dirty="0">
                <a:latin typeface="Times New Roman" panose="02020603050405020304" pitchFamily="18" charset="0"/>
                <a:cs typeface="Times New Roman" panose="02020603050405020304" pitchFamily="18" charset="0"/>
              </a:rPr>
              <a:t>Doğrusal Regresyon:</a:t>
            </a:r>
          </a:p>
          <a:p>
            <a:pPr marL="0" indent="0" algn="just">
              <a:buNone/>
            </a:pPr>
            <a:r>
              <a:rPr lang="tr-TR" altLang="tr-TR" sz="2000" dirty="0">
                <a:latin typeface="Times New Roman" panose="02020603050405020304" pitchFamily="18" charset="0"/>
                <a:cs typeface="Times New Roman" panose="02020603050405020304" pitchFamily="18" charset="0"/>
              </a:rPr>
              <a:t>Belirli bir popülasyon için bağımlı değişken (y) ile bir veya daha fazla bağımsız değişken (x) arasındaki ilişkiyi tahmin etmek için bir prosedürdür. İkiden fazla veri noktası kullanarak belirsizlik için bir tahmin modeli bulunması gerekiyorsa, daha doğru doğrusal denklem bulmak için doğrusal regresyon kullanılmalıdır. Aşağıdaki denklem ile hesaplanır.</a:t>
            </a:r>
          </a:p>
          <a:p>
            <a:pPr marL="0" indent="0" algn="just">
              <a:buNone/>
            </a:pPr>
            <a:endParaRPr lang="tr-TR" altLang="tr-TR" sz="2400" dirty="0"/>
          </a:p>
          <a:p>
            <a:pPr marL="0" indent="0" algn="just">
              <a:buNone/>
            </a:pPr>
            <a:endParaRPr lang="tr-TR" altLang="tr-TR" sz="2400" dirty="0"/>
          </a:p>
          <a:p>
            <a:pPr marL="0" indent="0" algn="just">
              <a:buNone/>
            </a:pPr>
            <a:endParaRPr lang="tr-TR" altLang="tr-TR" sz="1000" dirty="0"/>
          </a:p>
          <a:p>
            <a:pPr marL="0" indent="0" algn="just">
              <a:buNone/>
            </a:pPr>
            <a:r>
              <a:rPr lang="tr-TR" altLang="tr-TR" sz="2400" b="1" dirty="0">
                <a:latin typeface="Times New Roman" panose="02020603050405020304" pitchFamily="18" charset="0"/>
                <a:cs typeface="Times New Roman" panose="02020603050405020304" pitchFamily="18" charset="0"/>
              </a:rPr>
              <a:t>Duyarlılık Katsayısı:</a:t>
            </a:r>
          </a:p>
          <a:p>
            <a:pPr marL="0" indent="0" algn="just">
              <a:buNone/>
            </a:pPr>
            <a:r>
              <a:rPr lang="tr-TR" altLang="tr-TR" sz="2000" dirty="0">
                <a:latin typeface="Times New Roman" panose="02020603050405020304" pitchFamily="18" charset="0"/>
                <a:cs typeface="Times New Roman" panose="02020603050405020304" pitchFamily="18" charset="0"/>
              </a:rPr>
              <a:t>Bireysel değişken (yani belirsizlik katkısı) arasındaki ilişki ile nihai sonuç üzerindeki etkisini ilişkilendiren bir faktör. Yani duyarlılık katsayıları, belirsizlik etkilerini birleşik belirsizliği hesaplamadan önce benzer ölçüm birimlerine dönüştürmek için kullanılır. Aşağıdaki denklem ile hesaplanır</a:t>
            </a:r>
            <a:r>
              <a:rPr lang="tr-TR" altLang="tr-TR" sz="2000" dirty="0" smtClean="0">
                <a:latin typeface="Times New Roman" panose="02020603050405020304" pitchFamily="18" charset="0"/>
                <a:cs typeface="Times New Roman" panose="02020603050405020304" pitchFamily="18" charset="0"/>
              </a:rPr>
              <a:t>.</a:t>
            </a:r>
            <a:r>
              <a:rPr lang="tr-TR" altLang="tr-TR" sz="2400" dirty="0">
                <a:latin typeface="Times New Roman" panose="02020603050405020304" pitchFamily="18" charset="0"/>
                <a:cs typeface="Times New Roman" panose="02020603050405020304" pitchFamily="18" charset="0"/>
              </a:rPr>
              <a:t>	</a:t>
            </a:r>
            <a:endParaRPr lang="tr-TR" altLang="tr-TR" sz="2000" i="1" dirty="0">
              <a:latin typeface="Times New Roman" panose="02020603050405020304" pitchFamily="18" charset="0"/>
              <a:cs typeface="Times New Roman" panose="02020603050405020304" pitchFamily="18" charset="0"/>
            </a:endParaRPr>
          </a:p>
        </p:txBody>
      </p:sp>
      <p:pic>
        <p:nvPicPr>
          <p:cNvPr id="11267" name="Resim 7" descr="Doğrusal Denkle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3411539"/>
            <a:ext cx="2298700"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8" name="Resim 8" descr="doğrusal regresyon formülü"/>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30617" y="3227877"/>
            <a:ext cx="3617913"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9" name="Resim 9" descr="duyarlılık katsayısı formülü"/>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22438" y="5943601"/>
            <a:ext cx="1676400"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Unvan 1"/>
          <p:cNvSpPr>
            <a:spLocks noGrp="1"/>
          </p:cNvSpPr>
          <p:nvPr>
            <p:ph type="title"/>
          </p:nvPr>
        </p:nvSpPr>
        <p:spPr>
          <a:xfrm>
            <a:off x="1608992" y="256430"/>
            <a:ext cx="9831436" cy="1325563"/>
          </a:xfrm>
        </p:spPr>
        <p:txBody>
          <a:bodyPr>
            <a:normAutofit/>
          </a:bodyPr>
          <a:lstStyle/>
          <a:p>
            <a:pPr algn="ctr"/>
            <a:r>
              <a:rPr lang="tr-TR" altLang="tr-TR" sz="3600" b="1" dirty="0">
                <a:latin typeface="Times New Roman" panose="02020603050405020304" pitchFamily="18" charset="0"/>
                <a:cs typeface="Times New Roman" panose="02020603050405020304" pitchFamily="18" charset="0"/>
              </a:rPr>
              <a:t>ÖLÇÜM BELİRSİZLİĞİNDE KULLANILAN TEMEL İSTATİSTİK KAVRAMLAR</a:t>
            </a:r>
          </a:p>
        </p:txBody>
      </p:sp>
      <p:pic>
        <p:nvPicPr>
          <p:cNvPr id="9" name="Resim 8"/>
          <p:cNvPicPr>
            <a:picLocks noChangeAspect="1"/>
          </p:cNvPicPr>
          <p:nvPr/>
        </p:nvPicPr>
        <p:blipFill>
          <a:blip r:embed="rId5"/>
          <a:stretch>
            <a:fillRect/>
          </a:stretch>
        </p:blipFill>
        <p:spPr>
          <a:xfrm>
            <a:off x="0" y="0"/>
            <a:ext cx="1860777" cy="1838425"/>
          </a:xfrm>
          <a:prstGeom prst="rect">
            <a:avLst/>
          </a:prstGeom>
        </p:spPr>
      </p:pic>
      <p:sp>
        <p:nvSpPr>
          <p:cNvPr id="3" name="Slayt Numarası Yer Tutucusu 2"/>
          <p:cNvSpPr>
            <a:spLocks noGrp="1"/>
          </p:cNvSpPr>
          <p:nvPr>
            <p:ph type="sldNum" sz="quarter" idx="12"/>
          </p:nvPr>
        </p:nvSpPr>
        <p:spPr/>
        <p:txBody>
          <a:bodyPr/>
          <a:lstStyle/>
          <a:p>
            <a:fld id="{867B2D67-3604-4605-9DC1-A9CD8FF98088}" type="slidenum">
              <a:rPr lang="tr-TR" smtClean="0"/>
              <a:t>13</a:t>
            </a:fld>
            <a:endParaRPr lang="tr-TR"/>
          </a:p>
        </p:txBody>
      </p:sp>
    </p:spTree>
    <p:extLst>
      <p:ext uri="{BB962C8B-B14F-4D97-AF65-F5344CB8AC3E}">
        <p14:creationId xmlns:p14="http://schemas.microsoft.com/office/powerpoint/2010/main" val="24560977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İçerik Yer Tutucusu 2"/>
          <p:cNvSpPr>
            <a:spLocks noGrp="1"/>
          </p:cNvSpPr>
          <p:nvPr>
            <p:ph idx="1"/>
          </p:nvPr>
        </p:nvSpPr>
        <p:spPr>
          <a:xfrm>
            <a:off x="1787768" y="1595437"/>
            <a:ext cx="9092041" cy="5126037"/>
          </a:xfrm>
        </p:spPr>
        <p:txBody>
          <a:bodyPr>
            <a:normAutofit lnSpcReduction="10000"/>
          </a:bodyPr>
          <a:lstStyle/>
          <a:p>
            <a:pPr marL="0" indent="0" algn="just">
              <a:buNone/>
            </a:pPr>
            <a:r>
              <a:rPr lang="tr-TR" altLang="tr-TR" sz="2400" b="1" dirty="0" smtClean="0">
                <a:latin typeface="Times New Roman" panose="02020603050405020304" pitchFamily="18" charset="0"/>
                <a:cs typeface="Times New Roman" panose="02020603050405020304" pitchFamily="18" charset="0"/>
              </a:rPr>
              <a:t>Duyarlılık Katsayısı:</a:t>
            </a:r>
          </a:p>
          <a:p>
            <a:pPr marL="0" indent="0" algn="just">
              <a:buNone/>
            </a:pPr>
            <a:endParaRPr lang="tr-TR" altLang="tr-TR" sz="2400" b="1" dirty="0">
              <a:latin typeface="Times New Roman" panose="02020603050405020304" pitchFamily="18" charset="0"/>
              <a:cs typeface="Times New Roman" panose="02020603050405020304" pitchFamily="18" charset="0"/>
            </a:endParaRPr>
          </a:p>
          <a:p>
            <a:pPr marL="0" indent="0" algn="just">
              <a:buNone/>
            </a:pPr>
            <a:endParaRPr lang="tr-TR" altLang="tr-TR" sz="2400" b="1" dirty="0" smtClean="0">
              <a:latin typeface="Times New Roman" panose="02020603050405020304" pitchFamily="18" charset="0"/>
              <a:cs typeface="Times New Roman" panose="02020603050405020304" pitchFamily="18" charset="0"/>
            </a:endParaRPr>
          </a:p>
          <a:p>
            <a:pPr marL="0" indent="0" algn="just">
              <a:buNone/>
            </a:pPr>
            <a:endParaRPr lang="tr-TR" altLang="tr-TR" sz="2400" b="1" dirty="0">
              <a:latin typeface="Times New Roman" panose="02020603050405020304" pitchFamily="18" charset="0"/>
              <a:cs typeface="Times New Roman" panose="02020603050405020304" pitchFamily="18" charset="0"/>
            </a:endParaRPr>
          </a:p>
          <a:p>
            <a:pPr marL="0" indent="0" algn="just">
              <a:buNone/>
            </a:pPr>
            <a:endParaRPr lang="tr-TR" altLang="tr-TR" sz="2400" b="1" dirty="0" smtClean="0">
              <a:latin typeface="Times New Roman" panose="02020603050405020304" pitchFamily="18" charset="0"/>
              <a:cs typeface="Times New Roman" panose="02020603050405020304" pitchFamily="18" charset="0"/>
            </a:endParaRPr>
          </a:p>
          <a:p>
            <a:pPr marL="0" indent="0" algn="just">
              <a:buNone/>
            </a:pPr>
            <a:endParaRPr lang="tr-TR" altLang="tr-TR" sz="2400" b="1" dirty="0">
              <a:latin typeface="Times New Roman" panose="02020603050405020304" pitchFamily="18" charset="0"/>
              <a:cs typeface="Times New Roman" panose="02020603050405020304" pitchFamily="18" charset="0"/>
            </a:endParaRPr>
          </a:p>
          <a:p>
            <a:pPr marL="0" indent="0" algn="just">
              <a:buNone/>
            </a:pPr>
            <a:endParaRPr lang="tr-TR" altLang="tr-TR" sz="2400" b="1" dirty="0" smtClean="0">
              <a:latin typeface="Times New Roman" panose="02020603050405020304" pitchFamily="18" charset="0"/>
              <a:cs typeface="Times New Roman" panose="02020603050405020304" pitchFamily="18" charset="0"/>
            </a:endParaRPr>
          </a:p>
          <a:p>
            <a:pPr marL="0" indent="0" algn="just">
              <a:buNone/>
            </a:pPr>
            <a:endParaRPr lang="tr-TR" altLang="tr-TR" sz="2400" b="1" dirty="0">
              <a:latin typeface="Times New Roman" panose="02020603050405020304" pitchFamily="18" charset="0"/>
              <a:cs typeface="Times New Roman" panose="02020603050405020304" pitchFamily="18" charset="0"/>
            </a:endParaRPr>
          </a:p>
          <a:p>
            <a:pPr marL="0" indent="0" algn="just">
              <a:buNone/>
              <a:defRPr/>
            </a:pPr>
            <a:r>
              <a:rPr lang="tr-TR" altLang="tr-TR" sz="1900" dirty="0">
                <a:latin typeface="Times New Roman" panose="02020603050405020304" pitchFamily="18" charset="0"/>
                <a:cs typeface="Times New Roman" panose="02020603050405020304" pitchFamily="18" charset="0"/>
              </a:rPr>
              <a:t>limitinin değerinin eğrinin t0 noktasındaki teğeti olan d doğrusunun eğimine eşit olduğu görülür. O hâlde bir fonksiyonun herhangi bir noktasındaki türevi, fonksiyonun o noktadaki teğetinin eğimine eşittir.</a:t>
            </a:r>
          </a:p>
          <a:p>
            <a:pPr marL="0" indent="0" algn="just">
              <a:buNone/>
              <a:defRPr/>
            </a:pPr>
            <a:r>
              <a:rPr lang="tr-TR" sz="1900" dirty="0">
                <a:latin typeface="Times New Roman" panose="02020603050405020304" pitchFamily="18" charset="0"/>
                <a:cs typeface="Times New Roman" panose="02020603050405020304" pitchFamily="18" charset="0"/>
              </a:rPr>
              <a:t>Böylece f fonksiyonun x </a:t>
            </a:r>
            <a:r>
              <a:rPr lang="tr-TR" sz="1900" b="1" dirty="0">
                <a:latin typeface="Times New Roman" panose="02020603050405020304" pitchFamily="18" charset="0"/>
                <a:cs typeface="Times New Roman" panose="02020603050405020304" pitchFamily="18" charset="0"/>
              </a:rPr>
              <a:t>= a </a:t>
            </a:r>
            <a:r>
              <a:rPr lang="tr-TR" sz="1900" dirty="0">
                <a:latin typeface="Times New Roman" panose="02020603050405020304" pitchFamily="18" charset="0"/>
                <a:cs typeface="Times New Roman" panose="02020603050405020304" pitchFamily="18" charset="0"/>
              </a:rPr>
              <a:t>noktasındaki türevi </a:t>
            </a:r>
            <a:endParaRPr lang="tr-TR" altLang="tr-TR" sz="1900" dirty="0">
              <a:latin typeface="Times New Roman" panose="02020603050405020304" pitchFamily="18" charset="0"/>
              <a:cs typeface="Times New Roman" panose="02020603050405020304" pitchFamily="18" charset="0"/>
            </a:endParaRPr>
          </a:p>
          <a:p>
            <a:pPr marL="0" indent="0" algn="just">
              <a:buNone/>
              <a:defRPr/>
            </a:pPr>
            <a:r>
              <a:rPr lang="tr-TR" altLang="tr-TR" sz="1900" dirty="0">
                <a:latin typeface="Times New Roman" panose="02020603050405020304" pitchFamily="18" charset="0"/>
                <a:cs typeface="Times New Roman" panose="02020603050405020304" pitchFamily="18" charset="0"/>
              </a:rPr>
              <a:t>			</a:t>
            </a:r>
            <a:r>
              <a:rPr lang="tr-TR" sz="1900" dirty="0">
                <a:latin typeface="Times New Roman" panose="02020603050405020304" pitchFamily="18" charset="0"/>
                <a:cs typeface="Times New Roman" panose="02020603050405020304" pitchFamily="18" charset="0"/>
              </a:rPr>
              <a:t> biçiminde tanımlanır. </a:t>
            </a:r>
            <a:r>
              <a:rPr lang="tr-TR" altLang="tr-TR" sz="1900" dirty="0">
                <a:latin typeface="Times New Roman" panose="02020603050405020304" pitchFamily="18" charset="0"/>
                <a:cs typeface="Times New Roman" panose="02020603050405020304" pitchFamily="18" charset="0"/>
              </a:rPr>
              <a:t>	</a:t>
            </a:r>
            <a:endParaRPr lang="tr-TR" altLang="tr-TR" sz="1900" i="1" dirty="0">
              <a:latin typeface="Times New Roman" panose="02020603050405020304" pitchFamily="18" charset="0"/>
              <a:cs typeface="Times New Roman" panose="02020603050405020304" pitchFamily="18" charset="0"/>
            </a:endParaRPr>
          </a:p>
          <a:p>
            <a:pPr marL="0" indent="0" algn="just">
              <a:buNone/>
            </a:pPr>
            <a:endParaRPr lang="tr-TR" altLang="tr-TR" sz="2400" b="1" dirty="0">
              <a:latin typeface="Times New Roman" panose="02020603050405020304" pitchFamily="18" charset="0"/>
              <a:cs typeface="Times New Roman" panose="02020603050405020304" pitchFamily="18" charset="0"/>
            </a:endParaRPr>
          </a:p>
        </p:txBody>
      </p:sp>
      <p:sp>
        <p:nvSpPr>
          <p:cNvPr id="7" name="Unvan 1"/>
          <p:cNvSpPr>
            <a:spLocks noGrp="1"/>
          </p:cNvSpPr>
          <p:nvPr>
            <p:ph type="title"/>
          </p:nvPr>
        </p:nvSpPr>
        <p:spPr>
          <a:xfrm>
            <a:off x="1608992" y="256430"/>
            <a:ext cx="9831436" cy="1325563"/>
          </a:xfrm>
        </p:spPr>
        <p:txBody>
          <a:bodyPr>
            <a:normAutofit/>
          </a:bodyPr>
          <a:lstStyle/>
          <a:p>
            <a:pPr algn="ctr"/>
            <a:r>
              <a:rPr lang="tr-TR" altLang="tr-TR" sz="3600" b="1" dirty="0">
                <a:latin typeface="Times New Roman" panose="02020603050405020304" pitchFamily="18" charset="0"/>
                <a:cs typeface="Times New Roman" panose="02020603050405020304" pitchFamily="18" charset="0"/>
              </a:rPr>
              <a:t>ÖLÇÜM BELİRSİZLİĞİNDE KULLANILAN TEMEL İSTATİSTİK KAVRAMLAR</a:t>
            </a:r>
          </a:p>
        </p:txBody>
      </p:sp>
      <p:pic>
        <p:nvPicPr>
          <p:cNvPr id="9" name="Resim 8"/>
          <p:cNvPicPr>
            <a:picLocks noChangeAspect="1"/>
          </p:cNvPicPr>
          <p:nvPr/>
        </p:nvPicPr>
        <p:blipFill>
          <a:blip r:embed="rId2"/>
          <a:stretch>
            <a:fillRect/>
          </a:stretch>
        </p:blipFill>
        <p:spPr>
          <a:xfrm>
            <a:off x="0" y="0"/>
            <a:ext cx="1860777" cy="1838425"/>
          </a:xfrm>
          <a:prstGeom prst="rect">
            <a:avLst/>
          </a:prstGeom>
        </p:spPr>
      </p:pic>
      <p:sp>
        <p:nvSpPr>
          <p:cNvPr id="3" name="Slayt Numarası Yer Tutucusu 2"/>
          <p:cNvSpPr>
            <a:spLocks noGrp="1"/>
          </p:cNvSpPr>
          <p:nvPr>
            <p:ph type="sldNum" sz="quarter" idx="12"/>
          </p:nvPr>
        </p:nvSpPr>
        <p:spPr/>
        <p:txBody>
          <a:bodyPr/>
          <a:lstStyle/>
          <a:p>
            <a:fld id="{867B2D67-3604-4605-9DC1-A9CD8FF98088}" type="slidenum">
              <a:rPr lang="tr-TR" smtClean="0"/>
              <a:t>14</a:t>
            </a:fld>
            <a:endParaRPr lang="tr-TR"/>
          </a:p>
        </p:txBody>
      </p:sp>
      <p:pic>
        <p:nvPicPr>
          <p:cNvPr id="10" name="Resim 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87770" y="2431942"/>
            <a:ext cx="3357668" cy="2403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Metin kutusu 10"/>
          <p:cNvSpPr txBox="1"/>
          <p:nvPr/>
        </p:nvSpPr>
        <p:spPr>
          <a:xfrm>
            <a:off x="6629400" y="2431942"/>
            <a:ext cx="4724400" cy="2492990"/>
          </a:xfrm>
          <a:prstGeom prst="rect">
            <a:avLst/>
          </a:prstGeom>
          <a:noFill/>
        </p:spPr>
        <p:txBody>
          <a:bodyPr wrap="square">
            <a:spAutoFit/>
          </a:bodyPr>
          <a:lstStyle/>
          <a:p>
            <a:pPr>
              <a:defRPr/>
            </a:pPr>
            <a:r>
              <a:rPr lang="tr-TR" sz="2000" dirty="0">
                <a:latin typeface="Times New Roman" panose="02020603050405020304" pitchFamily="18" charset="0"/>
                <a:cs typeface="Times New Roman" panose="02020603050405020304" pitchFamily="18" charset="0"/>
              </a:rPr>
              <a:t>x(t)  fonksiyonunun t0 ve t. zamanlar arasındaki değişim oranının (t0,x(t0)) ve (</a:t>
            </a:r>
            <a:r>
              <a:rPr lang="tr-TR" sz="2000" dirty="0" err="1">
                <a:latin typeface="Times New Roman" panose="02020603050405020304" pitchFamily="18" charset="0"/>
                <a:cs typeface="Times New Roman" panose="02020603050405020304" pitchFamily="18" charset="0"/>
              </a:rPr>
              <a:t>t,x</a:t>
            </a:r>
            <a:r>
              <a:rPr lang="tr-TR" sz="2000" dirty="0">
                <a:latin typeface="Times New Roman" panose="02020603050405020304" pitchFamily="18" charset="0"/>
                <a:cs typeface="Times New Roman" panose="02020603050405020304" pitchFamily="18" charset="0"/>
              </a:rPr>
              <a:t>(t)) noktalarından geçen doğrunun eğimi olduğu belirtilmişti. Yukarıdaki grafik incelendiğinde t,</a:t>
            </a:r>
          </a:p>
          <a:p>
            <a:pPr>
              <a:defRPr/>
            </a:pPr>
            <a:r>
              <a:rPr lang="tr-TR" sz="2000" dirty="0">
                <a:latin typeface="Times New Roman" panose="02020603050405020304" pitchFamily="18" charset="0"/>
                <a:cs typeface="Times New Roman" panose="02020603050405020304" pitchFamily="18" charset="0"/>
              </a:rPr>
              <a:t>t0 a yaklaşırken</a:t>
            </a:r>
          </a:p>
          <a:p>
            <a:pPr>
              <a:defRPr/>
            </a:pPr>
            <a:endParaRPr lang="tr-TR" dirty="0"/>
          </a:p>
          <a:p>
            <a:pPr>
              <a:defRPr/>
            </a:pPr>
            <a:endParaRPr lang="tr-TR" dirty="0"/>
          </a:p>
        </p:txBody>
      </p:sp>
      <p:pic>
        <p:nvPicPr>
          <p:cNvPr id="12" name="Resim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610600" y="3927188"/>
            <a:ext cx="2371725" cy="665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Resim 6"/>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860777" y="6154736"/>
            <a:ext cx="2556240" cy="566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852580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İçerik Yer Tutucusu 2"/>
          <p:cNvSpPr>
            <a:spLocks noGrp="1"/>
          </p:cNvSpPr>
          <p:nvPr>
            <p:ph idx="1"/>
          </p:nvPr>
        </p:nvSpPr>
        <p:spPr>
          <a:xfrm>
            <a:off x="1787768" y="1595437"/>
            <a:ext cx="9092041" cy="5126037"/>
          </a:xfrm>
        </p:spPr>
        <p:txBody>
          <a:bodyPr>
            <a:normAutofit/>
          </a:bodyPr>
          <a:lstStyle/>
          <a:p>
            <a:pPr marL="0" indent="0" algn="just">
              <a:buNone/>
            </a:pPr>
            <a:r>
              <a:rPr lang="tr-TR" altLang="tr-TR" sz="2400" b="1" dirty="0" smtClean="0">
                <a:latin typeface="Times New Roman" panose="02020603050405020304" pitchFamily="18" charset="0"/>
                <a:cs typeface="Times New Roman" panose="02020603050405020304" pitchFamily="18" charset="0"/>
              </a:rPr>
              <a:t>Duyarlılık Katsayısı:</a:t>
            </a:r>
          </a:p>
          <a:p>
            <a:pPr marL="0" indent="0" algn="just">
              <a:buNone/>
            </a:pPr>
            <a:endParaRPr lang="tr-TR" altLang="tr-TR" sz="2400" b="1" dirty="0">
              <a:latin typeface="Times New Roman" panose="02020603050405020304" pitchFamily="18" charset="0"/>
              <a:cs typeface="Times New Roman" panose="02020603050405020304" pitchFamily="18" charset="0"/>
            </a:endParaRPr>
          </a:p>
          <a:p>
            <a:pPr marL="0" indent="0" algn="just">
              <a:buNone/>
            </a:pPr>
            <a:endParaRPr lang="tr-TR" altLang="tr-TR" sz="2400" b="1" dirty="0" smtClean="0">
              <a:latin typeface="Times New Roman" panose="02020603050405020304" pitchFamily="18" charset="0"/>
              <a:cs typeface="Times New Roman" panose="02020603050405020304" pitchFamily="18" charset="0"/>
            </a:endParaRPr>
          </a:p>
          <a:p>
            <a:pPr marL="0" indent="0" algn="just">
              <a:buNone/>
            </a:pPr>
            <a:endParaRPr lang="tr-TR" altLang="tr-TR" sz="2400" b="1" dirty="0">
              <a:latin typeface="Times New Roman" panose="02020603050405020304" pitchFamily="18" charset="0"/>
              <a:cs typeface="Times New Roman" panose="02020603050405020304" pitchFamily="18" charset="0"/>
            </a:endParaRPr>
          </a:p>
          <a:p>
            <a:pPr marL="0" indent="0" algn="just">
              <a:buNone/>
            </a:pPr>
            <a:endParaRPr lang="tr-TR" altLang="tr-TR" sz="2400" b="1" dirty="0" smtClean="0">
              <a:latin typeface="Times New Roman" panose="02020603050405020304" pitchFamily="18" charset="0"/>
              <a:cs typeface="Times New Roman" panose="02020603050405020304" pitchFamily="18" charset="0"/>
            </a:endParaRPr>
          </a:p>
          <a:p>
            <a:pPr marL="0" indent="0" algn="just">
              <a:buNone/>
            </a:pPr>
            <a:endParaRPr lang="tr-TR" altLang="tr-TR" sz="2400" b="1" dirty="0">
              <a:latin typeface="Times New Roman" panose="02020603050405020304" pitchFamily="18" charset="0"/>
              <a:cs typeface="Times New Roman" panose="02020603050405020304" pitchFamily="18" charset="0"/>
            </a:endParaRPr>
          </a:p>
          <a:p>
            <a:pPr marL="0" indent="0" algn="just">
              <a:buNone/>
            </a:pPr>
            <a:endParaRPr lang="tr-TR" altLang="tr-TR" sz="2400" b="1" dirty="0" smtClean="0">
              <a:latin typeface="Times New Roman" panose="02020603050405020304" pitchFamily="18" charset="0"/>
              <a:cs typeface="Times New Roman" panose="02020603050405020304" pitchFamily="18" charset="0"/>
            </a:endParaRPr>
          </a:p>
          <a:p>
            <a:pPr marL="0" indent="0" algn="just">
              <a:buNone/>
            </a:pPr>
            <a:endParaRPr lang="tr-TR" altLang="tr-TR" sz="2400" b="1" dirty="0">
              <a:latin typeface="Times New Roman" panose="02020603050405020304" pitchFamily="18" charset="0"/>
              <a:cs typeface="Times New Roman" panose="02020603050405020304" pitchFamily="18" charset="0"/>
            </a:endParaRPr>
          </a:p>
          <a:p>
            <a:pPr marL="0" indent="0" algn="just">
              <a:buNone/>
            </a:pPr>
            <a:endParaRPr lang="tr-TR" altLang="tr-TR" sz="2400" b="1" dirty="0">
              <a:latin typeface="Times New Roman" panose="02020603050405020304" pitchFamily="18" charset="0"/>
              <a:cs typeface="Times New Roman" panose="02020603050405020304" pitchFamily="18" charset="0"/>
            </a:endParaRPr>
          </a:p>
        </p:txBody>
      </p:sp>
      <p:sp>
        <p:nvSpPr>
          <p:cNvPr id="7" name="Unvan 1"/>
          <p:cNvSpPr>
            <a:spLocks noGrp="1"/>
          </p:cNvSpPr>
          <p:nvPr>
            <p:ph type="title"/>
          </p:nvPr>
        </p:nvSpPr>
        <p:spPr>
          <a:xfrm>
            <a:off x="1608992" y="256430"/>
            <a:ext cx="9831436" cy="1325563"/>
          </a:xfrm>
        </p:spPr>
        <p:txBody>
          <a:bodyPr>
            <a:normAutofit/>
          </a:bodyPr>
          <a:lstStyle/>
          <a:p>
            <a:pPr algn="ctr"/>
            <a:r>
              <a:rPr lang="tr-TR" altLang="tr-TR" sz="3600" b="1" dirty="0">
                <a:latin typeface="Times New Roman" panose="02020603050405020304" pitchFamily="18" charset="0"/>
                <a:cs typeface="Times New Roman" panose="02020603050405020304" pitchFamily="18" charset="0"/>
              </a:rPr>
              <a:t>ÖLÇÜM BELİRSİZLİĞİNDE KULLANILAN TEMEL İSTATİSTİK KAVRAMLAR</a:t>
            </a:r>
          </a:p>
        </p:txBody>
      </p:sp>
      <p:pic>
        <p:nvPicPr>
          <p:cNvPr id="9" name="Resim 8"/>
          <p:cNvPicPr>
            <a:picLocks noChangeAspect="1"/>
          </p:cNvPicPr>
          <p:nvPr/>
        </p:nvPicPr>
        <p:blipFill>
          <a:blip r:embed="rId2"/>
          <a:stretch>
            <a:fillRect/>
          </a:stretch>
        </p:blipFill>
        <p:spPr>
          <a:xfrm>
            <a:off x="0" y="0"/>
            <a:ext cx="1860777" cy="1838425"/>
          </a:xfrm>
          <a:prstGeom prst="rect">
            <a:avLst/>
          </a:prstGeom>
        </p:spPr>
      </p:pic>
      <p:sp>
        <p:nvSpPr>
          <p:cNvPr id="3" name="Slayt Numarası Yer Tutucusu 2"/>
          <p:cNvSpPr>
            <a:spLocks noGrp="1"/>
          </p:cNvSpPr>
          <p:nvPr>
            <p:ph type="sldNum" sz="quarter" idx="12"/>
          </p:nvPr>
        </p:nvSpPr>
        <p:spPr/>
        <p:txBody>
          <a:bodyPr/>
          <a:lstStyle/>
          <a:p>
            <a:fld id="{867B2D67-3604-4605-9DC1-A9CD8FF98088}" type="slidenum">
              <a:rPr lang="tr-TR" smtClean="0"/>
              <a:t>15</a:t>
            </a:fld>
            <a:endParaRPr lang="tr-TR"/>
          </a:p>
        </p:txBody>
      </p:sp>
      <p:pic>
        <p:nvPicPr>
          <p:cNvPr id="13" name="Resim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87768" y="5664206"/>
            <a:ext cx="3355088" cy="840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Resim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793231" y="2134106"/>
            <a:ext cx="3349625" cy="3313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Metin kutusu 2"/>
          <p:cNvSpPr txBox="1">
            <a:spLocks noChangeArrowheads="1"/>
          </p:cNvSpPr>
          <p:nvPr/>
        </p:nvSpPr>
        <p:spPr bwMode="auto">
          <a:xfrm>
            <a:off x="5517397" y="2134106"/>
            <a:ext cx="5362412"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r>
              <a:rPr lang="tr-TR" altLang="tr-TR" dirty="0">
                <a:solidFill>
                  <a:srgbClr val="000000"/>
                </a:solidFill>
                <a:latin typeface="Times New Roman" panose="02020603050405020304" pitchFamily="18" charset="0"/>
                <a:cs typeface="Times New Roman" panose="02020603050405020304" pitchFamily="18" charset="0"/>
              </a:rPr>
              <a:t>Yanda doğrusal olarak hareket eden bir hareketliye ait konum-zaman grafiği ve grafiğe t=3 noktasında çizilen teğeti verilmiştir. </a:t>
            </a:r>
          </a:p>
          <a:p>
            <a:pPr algn="just"/>
            <a:r>
              <a:rPr lang="tr-TR" altLang="tr-TR" dirty="0">
                <a:solidFill>
                  <a:srgbClr val="000000"/>
                </a:solidFill>
                <a:latin typeface="Times New Roman" panose="02020603050405020304" pitchFamily="18" charset="0"/>
                <a:cs typeface="Times New Roman" panose="02020603050405020304" pitchFamily="18" charset="0"/>
              </a:rPr>
              <a:t>Bu hareketlinin zamana bağlı konumu x(t)=t^2+t+2 fonksiyonu ile tanımlandığına göre bu hareketlinin 3. saniyedeki anlık hızının (anlık değişim oranı) kaç m/</a:t>
            </a:r>
            <a:r>
              <a:rPr lang="tr-TR" altLang="tr-TR" dirty="0" err="1">
                <a:solidFill>
                  <a:srgbClr val="000000"/>
                </a:solidFill>
                <a:latin typeface="Times New Roman" panose="02020603050405020304" pitchFamily="18" charset="0"/>
                <a:cs typeface="Times New Roman" panose="02020603050405020304" pitchFamily="18" charset="0"/>
              </a:rPr>
              <a:t>sn</a:t>
            </a:r>
            <a:r>
              <a:rPr lang="tr-TR" altLang="tr-TR" dirty="0">
                <a:solidFill>
                  <a:srgbClr val="000000"/>
                </a:solidFill>
                <a:latin typeface="Times New Roman" panose="02020603050405020304" pitchFamily="18" charset="0"/>
                <a:cs typeface="Times New Roman" panose="02020603050405020304" pitchFamily="18" charset="0"/>
              </a:rPr>
              <a:t> olduğunu bulunuz. </a:t>
            </a:r>
            <a:endParaRPr lang="tr-TR" altLang="tr-TR" dirty="0">
              <a:latin typeface="Times New Roman" panose="02020603050405020304" pitchFamily="18" charset="0"/>
              <a:cs typeface="Times New Roman" panose="02020603050405020304" pitchFamily="18" charset="0"/>
            </a:endParaRPr>
          </a:p>
          <a:p>
            <a:endParaRPr lang="tr-TR" altLang="tr-TR" dirty="0"/>
          </a:p>
        </p:txBody>
      </p:sp>
      <p:pic>
        <p:nvPicPr>
          <p:cNvPr id="16" name="Resim 8"/>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641383" y="4307853"/>
            <a:ext cx="5238426" cy="22790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529306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İçerik Yer Tutucusu 2"/>
          <p:cNvSpPr>
            <a:spLocks noGrp="1"/>
          </p:cNvSpPr>
          <p:nvPr>
            <p:ph idx="1"/>
          </p:nvPr>
        </p:nvSpPr>
        <p:spPr>
          <a:xfrm>
            <a:off x="1787768" y="1595437"/>
            <a:ext cx="9092041" cy="5126037"/>
          </a:xfrm>
        </p:spPr>
        <p:txBody>
          <a:bodyPr>
            <a:normAutofit/>
          </a:bodyPr>
          <a:lstStyle/>
          <a:p>
            <a:pPr marL="0" indent="0" algn="just">
              <a:buNone/>
            </a:pPr>
            <a:endParaRPr lang="tr-TR" altLang="tr-TR" sz="2400" b="1" dirty="0">
              <a:latin typeface="Times New Roman" panose="02020603050405020304" pitchFamily="18" charset="0"/>
              <a:cs typeface="Times New Roman" panose="02020603050405020304" pitchFamily="18" charset="0"/>
            </a:endParaRPr>
          </a:p>
          <a:p>
            <a:pPr marL="0" indent="0" algn="just">
              <a:buNone/>
            </a:pPr>
            <a:endParaRPr lang="tr-TR" altLang="tr-TR" sz="2400" b="1" dirty="0" smtClean="0">
              <a:latin typeface="Times New Roman" panose="02020603050405020304" pitchFamily="18" charset="0"/>
              <a:cs typeface="Times New Roman" panose="02020603050405020304" pitchFamily="18" charset="0"/>
            </a:endParaRPr>
          </a:p>
          <a:p>
            <a:pPr marL="0" indent="0" algn="just">
              <a:buNone/>
            </a:pPr>
            <a:endParaRPr lang="tr-TR" altLang="tr-TR" sz="2400" b="1" dirty="0">
              <a:latin typeface="Times New Roman" panose="02020603050405020304" pitchFamily="18" charset="0"/>
              <a:cs typeface="Times New Roman" panose="02020603050405020304" pitchFamily="18" charset="0"/>
            </a:endParaRPr>
          </a:p>
          <a:p>
            <a:pPr marL="0" indent="0" algn="just">
              <a:buNone/>
            </a:pPr>
            <a:endParaRPr lang="tr-TR" altLang="tr-TR" sz="2400" b="1" dirty="0" smtClean="0">
              <a:latin typeface="Times New Roman" panose="02020603050405020304" pitchFamily="18" charset="0"/>
              <a:cs typeface="Times New Roman" panose="02020603050405020304" pitchFamily="18" charset="0"/>
            </a:endParaRPr>
          </a:p>
          <a:p>
            <a:pPr marL="0" indent="0" algn="just">
              <a:buNone/>
            </a:pPr>
            <a:endParaRPr lang="tr-TR" altLang="tr-TR" sz="2400" b="1" dirty="0">
              <a:latin typeface="Times New Roman" panose="02020603050405020304" pitchFamily="18" charset="0"/>
              <a:cs typeface="Times New Roman" panose="02020603050405020304" pitchFamily="18" charset="0"/>
            </a:endParaRPr>
          </a:p>
          <a:p>
            <a:pPr marL="0" indent="0" algn="just">
              <a:buNone/>
            </a:pPr>
            <a:endParaRPr lang="tr-TR" altLang="tr-TR" sz="2400" b="1" dirty="0" smtClean="0">
              <a:latin typeface="Times New Roman" panose="02020603050405020304" pitchFamily="18" charset="0"/>
              <a:cs typeface="Times New Roman" panose="02020603050405020304" pitchFamily="18" charset="0"/>
            </a:endParaRPr>
          </a:p>
          <a:p>
            <a:pPr marL="0" indent="0" algn="just">
              <a:buNone/>
            </a:pPr>
            <a:endParaRPr lang="tr-TR" altLang="tr-TR" sz="2400" b="1" dirty="0">
              <a:latin typeface="Times New Roman" panose="02020603050405020304" pitchFamily="18" charset="0"/>
              <a:cs typeface="Times New Roman" panose="02020603050405020304" pitchFamily="18" charset="0"/>
            </a:endParaRPr>
          </a:p>
          <a:p>
            <a:pPr marL="0" indent="0" algn="just">
              <a:buNone/>
            </a:pPr>
            <a:endParaRPr lang="tr-TR" altLang="tr-TR" sz="2400" b="1" dirty="0">
              <a:latin typeface="Times New Roman" panose="02020603050405020304" pitchFamily="18" charset="0"/>
              <a:cs typeface="Times New Roman" panose="02020603050405020304" pitchFamily="18" charset="0"/>
            </a:endParaRPr>
          </a:p>
        </p:txBody>
      </p:sp>
      <p:sp>
        <p:nvSpPr>
          <p:cNvPr id="7" name="Unvan 1"/>
          <p:cNvSpPr>
            <a:spLocks noGrp="1"/>
          </p:cNvSpPr>
          <p:nvPr>
            <p:ph type="title"/>
          </p:nvPr>
        </p:nvSpPr>
        <p:spPr>
          <a:xfrm>
            <a:off x="1608992" y="256430"/>
            <a:ext cx="9831436" cy="1325563"/>
          </a:xfrm>
        </p:spPr>
        <p:txBody>
          <a:bodyPr>
            <a:normAutofit/>
          </a:bodyPr>
          <a:lstStyle/>
          <a:p>
            <a:pPr algn="ctr"/>
            <a:r>
              <a:rPr lang="tr-TR" altLang="tr-TR" sz="3600" b="1" dirty="0">
                <a:latin typeface="Times New Roman" panose="02020603050405020304" pitchFamily="18" charset="0"/>
                <a:cs typeface="Times New Roman" panose="02020603050405020304" pitchFamily="18" charset="0"/>
              </a:rPr>
              <a:t>ÖLÇÜM BELİRSİZLİĞİNDE KULLANILAN TEMEL İSTATİSTİK KAVRAMLAR</a:t>
            </a:r>
          </a:p>
        </p:txBody>
      </p:sp>
      <p:pic>
        <p:nvPicPr>
          <p:cNvPr id="9" name="Resim 8"/>
          <p:cNvPicPr>
            <a:picLocks noChangeAspect="1"/>
          </p:cNvPicPr>
          <p:nvPr/>
        </p:nvPicPr>
        <p:blipFill>
          <a:blip r:embed="rId2"/>
          <a:stretch>
            <a:fillRect/>
          </a:stretch>
        </p:blipFill>
        <p:spPr>
          <a:xfrm>
            <a:off x="0" y="0"/>
            <a:ext cx="1860777" cy="1838425"/>
          </a:xfrm>
          <a:prstGeom prst="rect">
            <a:avLst/>
          </a:prstGeom>
        </p:spPr>
      </p:pic>
      <p:sp>
        <p:nvSpPr>
          <p:cNvPr id="3" name="Slayt Numarası Yer Tutucusu 2"/>
          <p:cNvSpPr>
            <a:spLocks noGrp="1"/>
          </p:cNvSpPr>
          <p:nvPr>
            <p:ph type="sldNum" sz="quarter" idx="12"/>
          </p:nvPr>
        </p:nvSpPr>
        <p:spPr/>
        <p:txBody>
          <a:bodyPr/>
          <a:lstStyle/>
          <a:p>
            <a:fld id="{867B2D67-3604-4605-9DC1-A9CD8FF98088}" type="slidenum">
              <a:rPr lang="tr-TR" smtClean="0"/>
              <a:t>16</a:t>
            </a:fld>
            <a:endParaRPr lang="tr-TR"/>
          </a:p>
        </p:txBody>
      </p:sp>
      <p:pic>
        <p:nvPicPr>
          <p:cNvPr id="10" name="Resim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384945" y="1838423"/>
            <a:ext cx="8014418"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Resim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384945" y="3362423"/>
            <a:ext cx="8014418" cy="3359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925339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İçerik Yer Tutucusu 2"/>
          <p:cNvSpPr>
            <a:spLocks noGrp="1"/>
          </p:cNvSpPr>
          <p:nvPr>
            <p:ph idx="1"/>
          </p:nvPr>
        </p:nvSpPr>
        <p:spPr>
          <a:xfrm>
            <a:off x="1787768" y="1595437"/>
            <a:ext cx="9092041" cy="5126037"/>
          </a:xfrm>
        </p:spPr>
        <p:txBody>
          <a:bodyPr>
            <a:normAutofit/>
          </a:bodyPr>
          <a:lstStyle/>
          <a:p>
            <a:pPr marL="0" indent="0" algn="just">
              <a:buNone/>
            </a:pPr>
            <a:endParaRPr lang="tr-TR" altLang="tr-TR" sz="2400" b="1" dirty="0">
              <a:latin typeface="Times New Roman" panose="02020603050405020304" pitchFamily="18" charset="0"/>
              <a:cs typeface="Times New Roman" panose="02020603050405020304" pitchFamily="18" charset="0"/>
            </a:endParaRPr>
          </a:p>
          <a:p>
            <a:pPr marL="0" indent="0" algn="just">
              <a:buNone/>
            </a:pPr>
            <a:endParaRPr lang="tr-TR" altLang="tr-TR" sz="2400" b="1" dirty="0" smtClean="0">
              <a:latin typeface="Times New Roman" panose="02020603050405020304" pitchFamily="18" charset="0"/>
              <a:cs typeface="Times New Roman" panose="02020603050405020304" pitchFamily="18" charset="0"/>
            </a:endParaRPr>
          </a:p>
          <a:p>
            <a:pPr marL="0" indent="0" algn="just">
              <a:buNone/>
            </a:pPr>
            <a:endParaRPr lang="tr-TR" altLang="tr-TR" sz="2400" b="1" dirty="0">
              <a:latin typeface="Times New Roman" panose="02020603050405020304" pitchFamily="18" charset="0"/>
              <a:cs typeface="Times New Roman" panose="02020603050405020304" pitchFamily="18" charset="0"/>
            </a:endParaRPr>
          </a:p>
          <a:p>
            <a:pPr marL="0" indent="0" algn="just">
              <a:buNone/>
            </a:pPr>
            <a:endParaRPr lang="tr-TR" altLang="tr-TR" sz="2400" b="1" dirty="0" smtClean="0">
              <a:latin typeface="Times New Roman" panose="02020603050405020304" pitchFamily="18" charset="0"/>
              <a:cs typeface="Times New Roman" panose="02020603050405020304" pitchFamily="18" charset="0"/>
            </a:endParaRPr>
          </a:p>
          <a:p>
            <a:pPr marL="0" indent="0" algn="just">
              <a:buNone/>
            </a:pPr>
            <a:endParaRPr lang="tr-TR" altLang="tr-TR" sz="2400" b="1" dirty="0">
              <a:latin typeface="Times New Roman" panose="02020603050405020304" pitchFamily="18" charset="0"/>
              <a:cs typeface="Times New Roman" panose="02020603050405020304" pitchFamily="18" charset="0"/>
            </a:endParaRPr>
          </a:p>
          <a:p>
            <a:pPr marL="0" indent="0" algn="just">
              <a:buNone/>
            </a:pPr>
            <a:endParaRPr lang="tr-TR" altLang="tr-TR" sz="2400" b="1" dirty="0" smtClean="0">
              <a:latin typeface="Times New Roman" panose="02020603050405020304" pitchFamily="18" charset="0"/>
              <a:cs typeface="Times New Roman" panose="02020603050405020304" pitchFamily="18" charset="0"/>
            </a:endParaRPr>
          </a:p>
          <a:p>
            <a:pPr marL="0" indent="0" algn="just">
              <a:buNone/>
            </a:pPr>
            <a:endParaRPr lang="tr-TR" altLang="tr-TR" sz="2400" b="1" dirty="0">
              <a:latin typeface="Times New Roman" panose="02020603050405020304" pitchFamily="18" charset="0"/>
              <a:cs typeface="Times New Roman" panose="02020603050405020304" pitchFamily="18" charset="0"/>
            </a:endParaRPr>
          </a:p>
          <a:p>
            <a:pPr marL="0" indent="0" algn="just">
              <a:buNone/>
            </a:pPr>
            <a:endParaRPr lang="tr-TR" altLang="tr-TR" sz="2400" b="1" dirty="0">
              <a:latin typeface="Times New Roman" panose="02020603050405020304" pitchFamily="18" charset="0"/>
              <a:cs typeface="Times New Roman" panose="02020603050405020304" pitchFamily="18" charset="0"/>
            </a:endParaRPr>
          </a:p>
        </p:txBody>
      </p:sp>
      <p:sp>
        <p:nvSpPr>
          <p:cNvPr id="7" name="Unvan 1"/>
          <p:cNvSpPr>
            <a:spLocks noGrp="1"/>
          </p:cNvSpPr>
          <p:nvPr>
            <p:ph type="title"/>
          </p:nvPr>
        </p:nvSpPr>
        <p:spPr>
          <a:xfrm>
            <a:off x="1608992" y="256430"/>
            <a:ext cx="9831436" cy="1325563"/>
          </a:xfrm>
        </p:spPr>
        <p:txBody>
          <a:bodyPr>
            <a:normAutofit/>
          </a:bodyPr>
          <a:lstStyle/>
          <a:p>
            <a:pPr algn="ctr"/>
            <a:r>
              <a:rPr lang="tr-TR" altLang="tr-TR" sz="3600" b="1" dirty="0">
                <a:latin typeface="Times New Roman" panose="02020603050405020304" pitchFamily="18" charset="0"/>
                <a:cs typeface="Times New Roman" panose="02020603050405020304" pitchFamily="18" charset="0"/>
              </a:rPr>
              <a:t>ÖLÇÜM BELİRSİZLİĞİNDE KULLANILAN TEMEL İSTATİSTİK KAVRAMLAR</a:t>
            </a:r>
          </a:p>
        </p:txBody>
      </p:sp>
      <p:pic>
        <p:nvPicPr>
          <p:cNvPr id="9" name="Resim 8"/>
          <p:cNvPicPr>
            <a:picLocks noChangeAspect="1"/>
          </p:cNvPicPr>
          <p:nvPr/>
        </p:nvPicPr>
        <p:blipFill>
          <a:blip r:embed="rId2"/>
          <a:stretch>
            <a:fillRect/>
          </a:stretch>
        </p:blipFill>
        <p:spPr>
          <a:xfrm>
            <a:off x="0" y="0"/>
            <a:ext cx="1860777" cy="1838425"/>
          </a:xfrm>
          <a:prstGeom prst="rect">
            <a:avLst/>
          </a:prstGeom>
        </p:spPr>
      </p:pic>
      <p:sp>
        <p:nvSpPr>
          <p:cNvPr id="3" name="Slayt Numarası Yer Tutucusu 2"/>
          <p:cNvSpPr>
            <a:spLocks noGrp="1"/>
          </p:cNvSpPr>
          <p:nvPr>
            <p:ph type="sldNum" sz="quarter" idx="12"/>
          </p:nvPr>
        </p:nvSpPr>
        <p:spPr/>
        <p:txBody>
          <a:bodyPr/>
          <a:lstStyle/>
          <a:p>
            <a:fld id="{867B2D67-3604-4605-9DC1-A9CD8FF98088}" type="slidenum">
              <a:rPr lang="tr-TR" smtClean="0"/>
              <a:t>17</a:t>
            </a:fld>
            <a:endParaRPr lang="tr-TR"/>
          </a:p>
        </p:txBody>
      </p:sp>
      <p:sp>
        <p:nvSpPr>
          <p:cNvPr id="8" name="İçerik Yer Tutucusu 2"/>
          <p:cNvSpPr txBox="1">
            <a:spLocks/>
          </p:cNvSpPr>
          <p:nvPr/>
        </p:nvSpPr>
        <p:spPr>
          <a:xfrm>
            <a:off x="1860777" y="1672361"/>
            <a:ext cx="8698921" cy="178613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Tx/>
              <a:buNone/>
              <a:defRPr/>
            </a:pPr>
            <a:endParaRPr lang="tr-TR" altLang="tr-TR" sz="2000" b="1" dirty="0" smtClean="0">
              <a:latin typeface="Times New Roman" panose="02020603050405020304" pitchFamily="18" charset="0"/>
              <a:cs typeface="Times New Roman" panose="02020603050405020304" pitchFamily="18" charset="0"/>
            </a:endParaRPr>
          </a:p>
          <a:p>
            <a:pPr marL="0" indent="0" algn="just">
              <a:buFontTx/>
              <a:buNone/>
              <a:defRPr/>
            </a:pPr>
            <a:r>
              <a:rPr lang="tr-TR" altLang="tr-TR" sz="2000" b="1" dirty="0" smtClean="0">
                <a:latin typeface="Times New Roman" panose="02020603050405020304" pitchFamily="18" charset="0"/>
                <a:cs typeface="Times New Roman" panose="02020603050405020304" pitchFamily="18" charset="0"/>
              </a:rPr>
              <a:t>I = V/R</a:t>
            </a:r>
          </a:p>
          <a:p>
            <a:pPr marL="0" indent="0" algn="just">
              <a:buFont typeface="Arial" panose="020B0604020202020204" pitchFamily="34" charset="0"/>
              <a:buNone/>
              <a:defRPr/>
            </a:pPr>
            <a:r>
              <a:rPr lang="tr-TR" sz="2000" b="1" dirty="0" smtClean="0">
                <a:latin typeface="Times New Roman" panose="02020603050405020304" pitchFamily="18" charset="0"/>
                <a:cs typeface="Times New Roman" panose="02020603050405020304" pitchFamily="18" charset="0"/>
              </a:rPr>
              <a:t>V = 1.000034 V  , V = 0.000025V</a:t>
            </a:r>
          </a:p>
          <a:p>
            <a:pPr marL="0" indent="0" algn="just">
              <a:buFontTx/>
              <a:buNone/>
              <a:defRPr/>
            </a:pPr>
            <a:r>
              <a:rPr lang="tr-TR" sz="2000" b="1" dirty="0" smtClean="0">
                <a:latin typeface="Times New Roman" panose="02020603050405020304" pitchFamily="18" charset="0"/>
                <a:cs typeface="Times New Roman" panose="02020603050405020304" pitchFamily="18" charset="0"/>
              </a:rPr>
              <a:t>R = 0.100012 </a:t>
            </a:r>
            <a:r>
              <a:rPr lang="tr-TR" sz="2000" b="1" dirty="0" err="1" smtClean="0">
                <a:latin typeface="Times New Roman" panose="02020603050405020304" pitchFamily="18" charset="0"/>
                <a:cs typeface="Times New Roman" panose="02020603050405020304" pitchFamily="18" charset="0"/>
              </a:rPr>
              <a:t>Ohm</a:t>
            </a:r>
            <a:r>
              <a:rPr lang="tr-TR" sz="2000" b="1" dirty="0" smtClean="0">
                <a:latin typeface="Times New Roman" panose="02020603050405020304" pitchFamily="18" charset="0"/>
                <a:cs typeface="Times New Roman" panose="02020603050405020304" pitchFamily="18" charset="0"/>
              </a:rPr>
              <a:t> R = 0.0000074 </a:t>
            </a:r>
            <a:r>
              <a:rPr lang="tr-TR" sz="2000" b="1" dirty="0" err="1" smtClean="0">
                <a:latin typeface="Times New Roman" panose="02020603050405020304" pitchFamily="18" charset="0"/>
                <a:cs typeface="Times New Roman" panose="02020603050405020304" pitchFamily="18" charset="0"/>
              </a:rPr>
              <a:t>Ohm</a:t>
            </a:r>
            <a:r>
              <a:rPr lang="tr-TR" altLang="tr-TR" sz="2000" b="1" dirty="0" smtClean="0">
                <a:latin typeface="Times New Roman" panose="02020603050405020304" pitchFamily="18" charset="0"/>
                <a:cs typeface="Times New Roman" panose="02020603050405020304" pitchFamily="18" charset="0"/>
              </a:rPr>
              <a:t>	</a:t>
            </a:r>
            <a:endParaRPr lang="tr-TR" sz="2000" b="1" dirty="0" smtClean="0">
              <a:latin typeface="Times New Roman" panose="02020603050405020304" pitchFamily="18" charset="0"/>
              <a:cs typeface="Times New Roman" panose="02020603050405020304" pitchFamily="18" charset="0"/>
            </a:endParaRPr>
          </a:p>
          <a:p>
            <a:pPr marL="0" indent="0" algn="just">
              <a:buFontTx/>
              <a:buNone/>
              <a:defRPr/>
            </a:pPr>
            <a:r>
              <a:rPr lang="tr-TR" sz="2000" b="1" dirty="0" smtClean="0">
                <a:latin typeface="Times New Roman" panose="02020603050405020304" pitchFamily="18" charset="0"/>
                <a:cs typeface="Times New Roman" panose="02020603050405020304" pitchFamily="18" charset="0"/>
              </a:rPr>
              <a:t>I= 9.999140 A</a:t>
            </a:r>
            <a:endParaRPr lang="tr-TR" altLang="tr-TR" sz="2000" dirty="0" smtClean="0">
              <a:latin typeface="Times New Roman" panose="02020603050405020304" pitchFamily="18" charset="0"/>
              <a:cs typeface="Times New Roman" panose="02020603050405020304" pitchFamily="18" charset="0"/>
            </a:endParaRPr>
          </a:p>
          <a:p>
            <a:pPr marL="0" indent="0">
              <a:buFont typeface="Arial" panose="020B0604020202020204" pitchFamily="34" charset="0"/>
              <a:buNone/>
              <a:defRPr/>
            </a:pPr>
            <a:r>
              <a:rPr lang="tr-TR" altLang="tr-TR" sz="2000" dirty="0" smtClean="0">
                <a:latin typeface="Times New Roman" panose="02020603050405020304" pitchFamily="18" charset="0"/>
                <a:cs typeface="Times New Roman" panose="02020603050405020304" pitchFamily="18" charset="0"/>
              </a:rPr>
              <a:t>				</a:t>
            </a:r>
            <a:endParaRPr lang="tr-TR" altLang="tr-TR" sz="2000" i="1" dirty="0" smtClean="0">
              <a:latin typeface="Times New Roman" panose="02020603050405020304" pitchFamily="18" charset="0"/>
              <a:cs typeface="Times New Roman" panose="02020603050405020304" pitchFamily="18" charset="0"/>
            </a:endParaRPr>
          </a:p>
        </p:txBody>
      </p:sp>
      <p:pic>
        <p:nvPicPr>
          <p:cNvPr id="12" name="Picture 6" descr="https://www.isobudgets.com/wp-content/uploads/2014/04/propagation-of-uncertainty.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36507" y="3302995"/>
            <a:ext cx="7696200" cy="2617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Resim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648137" y="6217093"/>
            <a:ext cx="3124200" cy="51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85800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İçerik Yer Tutucusu 2"/>
          <p:cNvSpPr>
            <a:spLocks noGrp="1"/>
          </p:cNvSpPr>
          <p:nvPr>
            <p:ph idx="1"/>
          </p:nvPr>
        </p:nvSpPr>
        <p:spPr>
          <a:xfrm>
            <a:off x="1843454" y="1371600"/>
            <a:ext cx="8763000" cy="5486400"/>
          </a:xfrm>
        </p:spPr>
        <p:txBody>
          <a:bodyPr/>
          <a:lstStyle/>
          <a:p>
            <a:pPr marL="0" indent="0" algn="just">
              <a:buNone/>
            </a:pPr>
            <a:r>
              <a:rPr lang="tr-TR" altLang="tr-TR" sz="2400" b="1" dirty="0" err="1">
                <a:latin typeface="Times New Roman" panose="02020603050405020304" pitchFamily="18" charset="0"/>
                <a:cs typeface="Times New Roman" panose="02020603050405020304" pitchFamily="18" charset="0"/>
              </a:rPr>
              <a:t>Kovaryans</a:t>
            </a:r>
            <a:r>
              <a:rPr lang="tr-TR" altLang="tr-TR" sz="2400" b="1" dirty="0">
                <a:latin typeface="Times New Roman" panose="02020603050405020304" pitchFamily="18" charset="0"/>
                <a:cs typeface="Times New Roman" panose="02020603050405020304" pitchFamily="18" charset="0"/>
              </a:rPr>
              <a:t>:</a:t>
            </a:r>
          </a:p>
          <a:p>
            <a:pPr marL="0" indent="0" algn="just">
              <a:buNone/>
            </a:pPr>
            <a:r>
              <a:rPr lang="tr-TR" altLang="tr-TR" sz="2000" dirty="0">
                <a:latin typeface="Times New Roman" panose="02020603050405020304" pitchFamily="18" charset="0"/>
                <a:cs typeface="Times New Roman" panose="02020603050405020304" pitchFamily="18" charset="0"/>
              </a:rPr>
              <a:t>Bir değişkenin bir denklemin sonucuna ne kadar etkisi </a:t>
            </a:r>
            <a:r>
              <a:rPr lang="tr-TR" altLang="tr-TR" sz="2000" dirty="0" err="1">
                <a:latin typeface="Times New Roman" panose="02020603050405020304" pitchFamily="18" charset="0"/>
                <a:cs typeface="Times New Roman" panose="02020603050405020304" pitchFamily="18" charset="0"/>
              </a:rPr>
              <a:t>olduğununun</a:t>
            </a:r>
            <a:r>
              <a:rPr lang="tr-TR" altLang="tr-TR" sz="2000" dirty="0">
                <a:latin typeface="Times New Roman" panose="02020603050405020304" pitchFamily="18" charset="0"/>
                <a:cs typeface="Times New Roman" panose="02020603050405020304" pitchFamily="18" charset="0"/>
              </a:rPr>
              <a:t> yani iki veya daha fazla rastgele değişken kümesi arasındaki Korelasyonun Gücünün ölçüsüdür. Pozitif bir </a:t>
            </a:r>
            <a:r>
              <a:rPr lang="tr-TR" altLang="tr-TR" sz="2000" dirty="0" err="1">
                <a:latin typeface="Times New Roman" panose="02020603050405020304" pitchFamily="18" charset="0"/>
                <a:cs typeface="Times New Roman" panose="02020603050405020304" pitchFamily="18" charset="0"/>
              </a:rPr>
              <a:t>kovaryans</a:t>
            </a:r>
            <a:r>
              <a:rPr lang="tr-TR" altLang="tr-TR" sz="2000" dirty="0">
                <a:latin typeface="Times New Roman" panose="02020603050405020304" pitchFamily="18" charset="0"/>
                <a:cs typeface="Times New Roman" panose="02020603050405020304" pitchFamily="18" charset="0"/>
              </a:rPr>
              <a:t>, değişkenlerin pozitif olarak ilişkili olduğu anlamına gelirken, negatif bir </a:t>
            </a:r>
            <a:r>
              <a:rPr lang="tr-TR" altLang="tr-TR" sz="2000" dirty="0" err="1">
                <a:latin typeface="Times New Roman" panose="02020603050405020304" pitchFamily="18" charset="0"/>
                <a:cs typeface="Times New Roman" panose="02020603050405020304" pitchFamily="18" charset="0"/>
              </a:rPr>
              <a:t>kovaryans</a:t>
            </a:r>
            <a:r>
              <a:rPr lang="tr-TR" altLang="tr-TR" sz="2000" dirty="0">
                <a:latin typeface="Times New Roman" panose="02020603050405020304" pitchFamily="18" charset="0"/>
                <a:cs typeface="Times New Roman" panose="02020603050405020304" pitchFamily="18" charset="0"/>
              </a:rPr>
              <a:t>, değişkenlerin ters yönde ilişkili olduğu anlamına gelir. Aşağıdaki denklem ile hesaplanır.</a:t>
            </a:r>
          </a:p>
          <a:p>
            <a:pPr marL="0" indent="0" algn="just">
              <a:buNone/>
            </a:pPr>
            <a:endParaRPr lang="tr-TR" altLang="tr-TR" sz="2400" dirty="0">
              <a:latin typeface="Times New Roman" panose="02020603050405020304" pitchFamily="18" charset="0"/>
              <a:cs typeface="Times New Roman" panose="02020603050405020304" pitchFamily="18" charset="0"/>
            </a:endParaRPr>
          </a:p>
          <a:p>
            <a:pPr marL="0" indent="0" algn="just">
              <a:buNone/>
            </a:pPr>
            <a:endParaRPr lang="tr-TR" altLang="tr-TR" sz="2400" dirty="0">
              <a:latin typeface="Times New Roman" panose="02020603050405020304" pitchFamily="18" charset="0"/>
              <a:cs typeface="Times New Roman" panose="02020603050405020304" pitchFamily="18" charset="0"/>
            </a:endParaRPr>
          </a:p>
          <a:p>
            <a:pPr marL="0" indent="0" algn="just">
              <a:buNone/>
            </a:pPr>
            <a:endParaRPr lang="tr-TR" altLang="tr-TR" sz="1000" dirty="0">
              <a:latin typeface="Times New Roman" panose="02020603050405020304" pitchFamily="18" charset="0"/>
              <a:cs typeface="Times New Roman" panose="02020603050405020304" pitchFamily="18" charset="0"/>
            </a:endParaRPr>
          </a:p>
          <a:p>
            <a:pPr marL="0" indent="0" algn="just">
              <a:buNone/>
            </a:pPr>
            <a:r>
              <a:rPr lang="tr-TR" altLang="tr-TR" sz="2400" b="1" dirty="0">
                <a:latin typeface="Times New Roman" panose="02020603050405020304" pitchFamily="18" charset="0"/>
                <a:cs typeface="Times New Roman" panose="02020603050405020304" pitchFamily="18" charset="0"/>
              </a:rPr>
              <a:t>Korelasyon:</a:t>
            </a:r>
          </a:p>
          <a:p>
            <a:pPr marL="0" indent="0" algn="just">
              <a:buNone/>
            </a:pPr>
            <a:r>
              <a:rPr lang="tr-TR" altLang="tr-TR" sz="2000" dirty="0">
                <a:latin typeface="Times New Roman" panose="02020603050405020304" pitchFamily="18" charset="0"/>
                <a:cs typeface="Times New Roman" panose="02020603050405020304" pitchFamily="18" charset="0"/>
              </a:rPr>
              <a:t>İki değişken büyüklüğün birbirine bağımlılığının gücünü ölçen miktardır. Yani ki veya daha fazla değişkenin ilişkilendirildikten sonra, bağımlılığın gücünü değerlendirilmesinde kullanılır. Aşağıdaki denklem ile hesaplanır.</a:t>
            </a:r>
          </a:p>
          <a:p>
            <a:pPr marL="0" indent="0" algn="just">
              <a:buNone/>
            </a:pPr>
            <a:endParaRPr lang="tr-TR" altLang="tr-TR" sz="2000" dirty="0">
              <a:latin typeface="Times New Roman" panose="02020603050405020304" pitchFamily="18" charset="0"/>
              <a:cs typeface="Times New Roman" panose="02020603050405020304" pitchFamily="18" charset="0"/>
            </a:endParaRPr>
          </a:p>
          <a:p>
            <a:pPr marL="0" indent="0" algn="just">
              <a:buNone/>
            </a:pPr>
            <a:endParaRPr lang="tr-TR" altLang="tr-TR" sz="2000" dirty="0">
              <a:latin typeface="Times New Roman" panose="02020603050405020304" pitchFamily="18" charset="0"/>
              <a:cs typeface="Times New Roman" panose="02020603050405020304" pitchFamily="18" charset="0"/>
            </a:endParaRPr>
          </a:p>
          <a:p>
            <a:pPr marL="0" indent="0" algn="just">
              <a:buNone/>
            </a:pPr>
            <a:endParaRPr lang="tr-TR" altLang="tr-TR" sz="2400" dirty="0">
              <a:latin typeface="Times New Roman" panose="02020603050405020304" pitchFamily="18" charset="0"/>
              <a:cs typeface="Times New Roman" panose="02020603050405020304" pitchFamily="18" charset="0"/>
            </a:endParaRPr>
          </a:p>
        </p:txBody>
      </p:sp>
      <p:pic>
        <p:nvPicPr>
          <p:cNvPr id="12291" name="Resim 10" descr="kovaryans formülü"/>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48218" y="3429001"/>
            <a:ext cx="3825875" cy="874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2" name="Resim 11" descr="korelasyon formülü"/>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21242" y="5856289"/>
            <a:ext cx="3200400" cy="86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Unvan 1"/>
          <p:cNvSpPr>
            <a:spLocks noGrp="1"/>
          </p:cNvSpPr>
          <p:nvPr>
            <p:ph type="title"/>
          </p:nvPr>
        </p:nvSpPr>
        <p:spPr>
          <a:xfrm>
            <a:off x="1608992" y="256430"/>
            <a:ext cx="9831436" cy="1325563"/>
          </a:xfrm>
        </p:spPr>
        <p:txBody>
          <a:bodyPr>
            <a:normAutofit/>
          </a:bodyPr>
          <a:lstStyle/>
          <a:p>
            <a:pPr algn="ctr"/>
            <a:r>
              <a:rPr lang="tr-TR" altLang="tr-TR" sz="3600" b="1" dirty="0">
                <a:latin typeface="Times New Roman" panose="02020603050405020304" pitchFamily="18" charset="0"/>
                <a:cs typeface="Times New Roman" panose="02020603050405020304" pitchFamily="18" charset="0"/>
              </a:rPr>
              <a:t>ÖLÇÜM BELİRSİZLİĞİNDE KULLANILAN TEMEL İSTATİSTİK KAVRAMLAR</a:t>
            </a:r>
          </a:p>
        </p:txBody>
      </p:sp>
      <p:pic>
        <p:nvPicPr>
          <p:cNvPr id="8" name="Resim 7"/>
          <p:cNvPicPr>
            <a:picLocks noChangeAspect="1"/>
          </p:cNvPicPr>
          <p:nvPr/>
        </p:nvPicPr>
        <p:blipFill>
          <a:blip r:embed="rId4"/>
          <a:stretch>
            <a:fillRect/>
          </a:stretch>
        </p:blipFill>
        <p:spPr>
          <a:xfrm>
            <a:off x="0" y="0"/>
            <a:ext cx="1860777" cy="1838425"/>
          </a:xfrm>
          <a:prstGeom prst="rect">
            <a:avLst/>
          </a:prstGeom>
        </p:spPr>
      </p:pic>
      <p:sp>
        <p:nvSpPr>
          <p:cNvPr id="3" name="Slayt Numarası Yer Tutucusu 2"/>
          <p:cNvSpPr>
            <a:spLocks noGrp="1"/>
          </p:cNvSpPr>
          <p:nvPr>
            <p:ph type="sldNum" sz="quarter" idx="12"/>
          </p:nvPr>
        </p:nvSpPr>
        <p:spPr/>
        <p:txBody>
          <a:bodyPr/>
          <a:lstStyle/>
          <a:p>
            <a:fld id="{867B2D67-3604-4605-9DC1-A9CD8FF98088}" type="slidenum">
              <a:rPr lang="tr-TR" smtClean="0"/>
              <a:t>18</a:t>
            </a:fld>
            <a:endParaRPr lang="tr-TR"/>
          </a:p>
        </p:txBody>
      </p:sp>
    </p:spTree>
    <p:extLst>
      <p:ext uri="{BB962C8B-B14F-4D97-AF65-F5344CB8AC3E}">
        <p14:creationId xmlns:p14="http://schemas.microsoft.com/office/powerpoint/2010/main" val="10770830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İçerik Yer Tutucusu 2"/>
          <p:cNvSpPr>
            <a:spLocks noGrp="1"/>
          </p:cNvSpPr>
          <p:nvPr>
            <p:ph idx="1"/>
          </p:nvPr>
        </p:nvSpPr>
        <p:spPr>
          <a:xfrm>
            <a:off x="1822939" y="1612655"/>
            <a:ext cx="8839200" cy="4188070"/>
          </a:xfrm>
        </p:spPr>
        <p:txBody>
          <a:bodyPr/>
          <a:lstStyle/>
          <a:p>
            <a:pPr marL="0" indent="0" algn="just">
              <a:buNone/>
            </a:pPr>
            <a:r>
              <a:rPr lang="tr-TR" altLang="tr-TR" sz="2400" b="1" dirty="0">
                <a:latin typeface="Times New Roman" panose="02020603050405020304" pitchFamily="18" charset="0"/>
                <a:cs typeface="Times New Roman" panose="02020603050405020304" pitchFamily="18" charset="0"/>
              </a:rPr>
              <a:t>Korelasyon Katsayısı (R):</a:t>
            </a:r>
          </a:p>
          <a:p>
            <a:pPr marL="0" indent="0" algn="just">
              <a:buNone/>
            </a:pPr>
            <a:r>
              <a:rPr lang="tr-TR" altLang="tr-TR" sz="2000" dirty="0">
                <a:latin typeface="Times New Roman" panose="02020603050405020304" pitchFamily="18" charset="0"/>
                <a:cs typeface="Times New Roman" panose="02020603050405020304" pitchFamily="18" charset="0"/>
              </a:rPr>
              <a:t>İki değişken büyüklüğün doğrusal Bağımlılık gücünü ölçen katsayıdır. Regresyon yaptıktan sonra, iki değişkenin birbirinden etkilenip etkilenmediğini anlamak ve ilişkilerinin gücünü ve yönünü bulmak için korelasyon katsayısı kullanılır. Aşağıdaki denklem ile hesaplanır.</a:t>
            </a:r>
          </a:p>
          <a:p>
            <a:pPr marL="0" indent="0" algn="just">
              <a:buNone/>
            </a:pPr>
            <a:endParaRPr lang="tr-TR" altLang="tr-TR" sz="2000" dirty="0">
              <a:latin typeface="Times New Roman" panose="02020603050405020304" pitchFamily="18" charset="0"/>
              <a:cs typeface="Times New Roman" panose="02020603050405020304" pitchFamily="18" charset="0"/>
            </a:endParaRPr>
          </a:p>
          <a:p>
            <a:pPr marL="0" indent="0" algn="just">
              <a:buNone/>
            </a:pPr>
            <a:r>
              <a:rPr lang="tr-TR" altLang="tr-TR" sz="2400" dirty="0">
                <a:latin typeface="Times New Roman" panose="02020603050405020304" pitchFamily="18" charset="0"/>
                <a:cs typeface="Times New Roman" panose="02020603050405020304" pitchFamily="18" charset="0"/>
              </a:rPr>
              <a:t>				</a:t>
            </a:r>
            <a:endParaRPr lang="tr-TR" altLang="tr-TR" sz="2000" dirty="0">
              <a:latin typeface="Times New Roman" panose="02020603050405020304" pitchFamily="18" charset="0"/>
              <a:cs typeface="Times New Roman" panose="02020603050405020304" pitchFamily="18" charset="0"/>
            </a:endParaRPr>
          </a:p>
          <a:p>
            <a:pPr marL="0" indent="0" algn="just">
              <a:buNone/>
            </a:pPr>
            <a:r>
              <a:rPr lang="tr-TR" altLang="tr-TR" sz="2400" b="1" dirty="0" smtClean="0">
                <a:latin typeface="Times New Roman" panose="02020603050405020304" pitchFamily="18" charset="0"/>
                <a:cs typeface="Times New Roman" panose="02020603050405020304" pitchFamily="18" charset="0"/>
              </a:rPr>
              <a:t>Tespit </a:t>
            </a:r>
            <a:r>
              <a:rPr lang="tr-TR" altLang="tr-TR" sz="2400" b="1" dirty="0">
                <a:latin typeface="Times New Roman" panose="02020603050405020304" pitchFamily="18" charset="0"/>
                <a:cs typeface="Times New Roman" panose="02020603050405020304" pitchFamily="18" charset="0"/>
              </a:rPr>
              <a:t>Katsayısı (R²):</a:t>
            </a:r>
          </a:p>
          <a:p>
            <a:pPr marL="0" indent="0" algn="just">
              <a:buNone/>
            </a:pPr>
            <a:r>
              <a:rPr lang="tr-TR" altLang="tr-TR" sz="2000" dirty="0">
                <a:latin typeface="Times New Roman" panose="02020603050405020304" pitchFamily="18" charset="0"/>
                <a:cs typeface="Times New Roman" panose="02020603050405020304" pitchFamily="18" charset="0"/>
              </a:rPr>
              <a:t>X çıkış değişkeninden tahmin edilebilen y çıkış değişkenindeki </a:t>
            </a:r>
            <a:r>
              <a:rPr lang="tr-TR" altLang="tr-TR" sz="2000" dirty="0" err="1">
                <a:latin typeface="Times New Roman" panose="02020603050405020304" pitchFamily="18" charset="0"/>
                <a:cs typeface="Times New Roman" panose="02020603050405020304" pitchFamily="18" charset="0"/>
              </a:rPr>
              <a:t>Varyans</a:t>
            </a:r>
            <a:r>
              <a:rPr lang="tr-TR" altLang="tr-TR" sz="2000" dirty="0">
                <a:latin typeface="Times New Roman" panose="02020603050405020304" pitchFamily="18" charset="0"/>
                <a:cs typeface="Times New Roman" panose="02020603050405020304" pitchFamily="18" charset="0"/>
              </a:rPr>
              <a:t> Oranı. Yani ölçüm işlevinizi modelleyen bir denklem bulduktan </a:t>
            </a:r>
            <a:r>
              <a:rPr lang="tr-TR" altLang="tr-TR" sz="2000" dirty="0" smtClean="0">
                <a:latin typeface="Times New Roman" panose="02020603050405020304" pitchFamily="18" charset="0"/>
                <a:cs typeface="Times New Roman" panose="02020603050405020304" pitchFamily="18" charset="0"/>
              </a:rPr>
              <a:t>sonra, bu </a:t>
            </a:r>
            <a:r>
              <a:rPr lang="tr-TR" altLang="tr-TR" sz="2000" dirty="0">
                <a:latin typeface="Times New Roman" panose="02020603050405020304" pitchFamily="18" charset="0"/>
                <a:cs typeface="Times New Roman" panose="02020603050405020304" pitchFamily="18" charset="0"/>
              </a:rPr>
              <a:t>katsayısı, uyumun iyi olup olmadığını belirlemek için en sık kullanılan işlevdir. Aşağıdaki denklem ile hesaplanır.</a:t>
            </a:r>
          </a:p>
          <a:p>
            <a:pPr marL="0" indent="0" algn="just">
              <a:buNone/>
            </a:pPr>
            <a:endParaRPr lang="tr-TR" altLang="tr-TR" sz="2000" dirty="0">
              <a:latin typeface="Times New Roman" panose="02020603050405020304" pitchFamily="18" charset="0"/>
              <a:cs typeface="Times New Roman" panose="02020603050405020304" pitchFamily="18" charset="0"/>
            </a:endParaRPr>
          </a:p>
          <a:p>
            <a:pPr marL="0" indent="0" algn="just">
              <a:buNone/>
            </a:pPr>
            <a:endParaRPr lang="tr-TR" altLang="tr-TR" sz="2000" dirty="0">
              <a:latin typeface="Times New Roman" panose="02020603050405020304" pitchFamily="18" charset="0"/>
              <a:cs typeface="Times New Roman" panose="02020603050405020304" pitchFamily="18" charset="0"/>
            </a:endParaRPr>
          </a:p>
          <a:p>
            <a:pPr marL="0" indent="0" algn="just">
              <a:buNone/>
            </a:pPr>
            <a:endParaRPr lang="tr-TR" altLang="tr-TR" sz="2000" dirty="0">
              <a:latin typeface="Times New Roman" panose="02020603050405020304" pitchFamily="18" charset="0"/>
              <a:cs typeface="Times New Roman" panose="02020603050405020304" pitchFamily="18" charset="0"/>
            </a:endParaRPr>
          </a:p>
          <a:p>
            <a:pPr marL="0" indent="0" algn="just">
              <a:buNone/>
            </a:pPr>
            <a:endParaRPr lang="tr-TR" altLang="tr-TR" sz="2400" dirty="0">
              <a:latin typeface="Times New Roman" panose="02020603050405020304" pitchFamily="18" charset="0"/>
              <a:cs typeface="Times New Roman" panose="02020603050405020304" pitchFamily="18" charset="0"/>
            </a:endParaRPr>
          </a:p>
        </p:txBody>
      </p:sp>
      <p:pic>
        <p:nvPicPr>
          <p:cNvPr id="13316" name="Resim 7" descr="korelasyon katsayısı formülü"/>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60777" y="3287590"/>
            <a:ext cx="44196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7" name="Resim 8" descr="tayin katsayısı"/>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2939" y="5800725"/>
            <a:ext cx="2133600" cy="82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Unvan 1"/>
          <p:cNvSpPr>
            <a:spLocks noGrp="1"/>
          </p:cNvSpPr>
          <p:nvPr>
            <p:ph type="title"/>
          </p:nvPr>
        </p:nvSpPr>
        <p:spPr>
          <a:xfrm>
            <a:off x="1608992" y="256430"/>
            <a:ext cx="9831436" cy="1325563"/>
          </a:xfrm>
        </p:spPr>
        <p:txBody>
          <a:bodyPr>
            <a:normAutofit/>
          </a:bodyPr>
          <a:lstStyle/>
          <a:p>
            <a:pPr algn="ctr"/>
            <a:r>
              <a:rPr lang="tr-TR" altLang="tr-TR" sz="3600" b="1" dirty="0">
                <a:latin typeface="Times New Roman" panose="02020603050405020304" pitchFamily="18" charset="0"/>
                <a:cs typeface="Times New Roman" panose="02020603050405020304" pitchFamily="18" charset="0"/>
              </a:rPr>
              <a:t>ÖLÇÜM BELİRSİZLİĞİNDE KULLANILAN TEMEL İSTATİSTİK KAVRAMLAR</a:t>
            </a:r>
          </a:p>
        </p:txBody>
      </p:sp>
      <p:pic>
        <p:nvPicPr>
          <p:cNvPr id="9" name="Resim 8"/>
          <p:cNvPicPr>
            <a:picLocks noChangeAspect="1"/>
          </p:cNvPicPr>
          <p:nvPr/>
        </p:nvPicPr>
        <p:blipFill>
          <a:blip r:embed="rId4"/>
          <a:stretch>
            <a:fillRect/>
          </a:stretch>
        </p:blipFill>
        <p:spPr>
          <a:xfrm>
            <a:off x="0" y="0"/>
            <a:ext cx="1860777" cy="1838425"/>
          </a:xfrm>
          <a:prstGeom prst="rect">
            <a:avLst/>
          </a:prstGeom>
        </p:spPr>
      </p:pic>
      <p:sp>
        <p:nvSpPr>
          <p:cNvPr id="3" name="Slayt Numarası Yer Tutucusu 2"/>
          <p:cNvSpPr>
            <a:spLocks noGrp="1"/>
          </p:cNvSpPr>
          <p:nvPr>
            <p:ph type="sldNum" sz="quarter" idx="12"/>
          </p:nvPr>
        </p:nvSpPr>
        <p:spPr/>
        <p:txBody>
          <a:bodyPr/>
          <a:lstStyle/>
          <a:p>
            <a:fld id="{867B2D67-3604-4605-9DC1-A9CD8FF98088}" type="slidenum">
              <a:rPr lang="tr-TR" smtClean="0"/>
              <a:t>19</a:t>
            </a:fld>
            <a:endParaRPr lang="tr-TR"/>
          </a:p>
        </p:txBody>
      </p:sp>
    </p:spTree>
    <p:extLst>
      <p:ext uri="{BB962C8B-B14F-4D97-AF65-F5344CB8AC3E}">
        <p14:creationId xmlns:p14="http://schemas.microsoft.com/office/powerpoint/2010/main" val="27608597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İçerik Yer Tutucusu 2"/>
          <p:cNvSpPr>
            <a:spLocks noGrp="1"/>
          </p:cNvSpPr>
          <p:nvPr>
            <p:ph idx="1"/>
          </p:nvPr>
        </p:nvSpPr>
        <p:spPr>
          <a:xfrm>
            <a:off x="1719263" y="1744664"/>
            <a:ext cx="8839200" cy="3970337"/>
          </a:xfrm>
        </p:spPr>
        <p:txBody>
          <a:bodyPr/>
          <a:lstStyle/>
          <a:p>
            <a:pPr marL="0" indent="0" algn="just">
              <a:buNone/>
            </a:pPr>
            <a:r>
              <a:rPr lang="tr-TR" altLang="tr-TR" sz="2200">
                <a:latin typeface="Times New Roman" panose="02020603050405020304" pitchFamily="18" charset="0"/>
                <a:cs typeface="Times New Roman" panose="02020603050405020304" pitchFamily="18" charset="0"/>
              </a:rPr>
              <a:t>Giriş;</a:t>
            </a:r>
          </a:p>
          <a:p>
            <a:pPr marL="0" indent="0" algn="just">
              <a:buNone/>
            </a:pPr>
            <a:r>
              <a:rPr lang="tr-TR" altLang="tr-TR" sz="2200">
                <a:latin typeface="Times New Roman" panose="02020603050405020304" pitchFamily="18" charset="0"/>
                <a:cs typeface="Times New Roman" panose="02020603050405020304" pitchFamily="18" charset="0"/>
              </a:rPr>
              <a:t>Ölçüm ve analizler kapsamında; ölçüm sonuçlarının doğru değerlendirilmesi, bu sonuçlarının güvenilir olmasına bağlıdır. Her ölçüm ve analizde belirli bir şüphe payı bulunmaktadır. Ölçülen veya hesaplanan bu değerin belirsizliğini tahmin etmek için İstatistiki ve istatistiksel analiz konularının iyi bir şekilde anlaşılması gerekir.</a:t>
            </a:r>
          </a:p>
          <a:p>
            <a:pPr marL="0" indent="0" algn="just">
              <a:buNone/>
            </a:pPr>
            <a:r>
              <a:rPr lang="tr-TR" altLang="tr-TR" sz="2200">
                <a:latin typeface="Times New Roman" panose="02020603050405020304" pitchFamily="18" charset="0"/>
                <a:cs typeface="Times New Roman" panose="02020603050405020304" pitchFamily="18" charset="0"/>
              </a:rPr>
              <a:t>Bu sunumda, bundan sonra anlatılacak konuların daha iyi kavranabilmesi için ölçümdeki belirsizliği hesaplamanıza ve sonuçlarınızı değerlendirmenize yardımcı olacak bazı istatistiksel kural ve  fonksiyonlar anlatılacaktır. Bazı fonksiyonlar belirsizliği tahmin etmek için, bazıları ise sonuçları değerlendirmek için kullanılmaktadır. </a:t>
            </a:r>
          </a:p>
        </p:txBody>
      </p:sp>
      <p:sp>
        <p:nvSpPr>
          <p:cNvPr id="5" name="Unvan 1"/>
          <p:cNvSpPr>
            <a:spLocks noGrp="1"/>
          </p:cNvSpPr>
          <p:nvPr>
            <p:ph type="title"/>
          </p:nvPr>
        </p:nvSpPr>
        <p:spPr>
          <a:xfrm>
            <a:off x="1608992" y="256430"/>
            <a:ext cx="9831436" cy="1325563"/>
          </a:xfrm>
        </p:spPr>
        <p:txBody>
          <a:bodyPr>
            <a:normAutofit/>
          </a:bodyPr>
          <a:lstStyle/>
          <a:p>
            <a:pPr algn="ctr"/>
            <a:r>
              <a:rPr lang="tr-TR" altLang="tr-TR" sz="3600" b="1" dirty="0">
                <a:latin typeface="Times New Roman" panose="02020603050405020304" pitchFamily="18" charset="0"/>
                <a:cs typeface="Times New Roman" panose="02020603050405020304" pitchFamily="18" charset="0"/>
              </a:rPr>
              <a:t>ÖLÇÜM BELİRSİZLİĞİNDE KULLANILAN TEMEL İSTATİSTİK KAVRAMLAR</a:t>
            </a:r>
          </a:p>
        </p:txBody>
      </p:sp>
      <p:pic>
        <p:nvPicPr>
          <p:cNvPr id="6" name="Resim 5"/>
          <p:cNvPicPr>
            <a:picLocks noChangeAspect="1"/>
          </p:cNvPicPr>
          <p:nvPr/>
        </p:nvPicPr>
        <p:blipFill>
          <a:blip r:embed="rId2"/>
          <a:stretch>
            <a:fillRect/>
          </a:stretch>
        </p:blipFill>
        <p:spPr>
          <a:xfrm>
            <a:off x="0" y="0"/>
            <a:ext cx="1860777" cy="1838425"/>
          </a:xfrm>
          <a:prstGeom prst="rect">
            <a:avLst/>
          </a:prstGeom>
        </p:spPr>
      </p:pic>
      <p:sp>
        <p:nvSpPr>
          <p:cNvPr id="4" name="Slayt Numarası Yer Tutucusu 3"/>
          <p:cNvSpPr>
            <a:spLocks noGrp="1"/>
          </p:cNvSpPr>
          <p:nvPr>
            <p:ph type="sldNum" sz="quarter" idx="12"/>
          </p:nvPr>
        </p:nvSpPr>
        <p:spPr/>
        <p:txBody>
          <a:bodyPr/>
          <a:lstStyle/>
          <a:p>
            <a:fld id="{867B2D67-3604-4605-9DC1-A9CD8FF98088}" type="slidenum">
              <a:rPr lang="tr-TR" smtClean="0"/>
              <a:t>2</a:t>
            </a:fld>
            <a:endParaRPr lang="tr-TR"/>
          </a:p>
        </p:txBody>
      </p:sp>
    </p:spTree>
    <p:extLst>
      <p:ext uri="{BB962C8B-B14F-4D97-AF65-F5344CB8AC3E}">
        <p14:creationId xmlns:p14="http://schemas.microsoft.com/office/powerpoint/2010/main" val="9322286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İçerik Yer Tutucusu 2"/>
          <p:cNvSpPr>
            <a:spLocks noGrp="1"/>
          </p:cNvSpPr>
          <p:nvPr>
            <p:ph idx="1"/>
          </p:nvPr>
        </p:nvSpPr>
        <p:spPr>
          <a:xfrm>
            <a:off x="1608992" y="1838423"/>
            <a:ext cx="8945354" cy="4800600"/>
          </a:xfrm>
        </p:spPr>
        <p:txBody>
          <a:bodyPr/>
          <a:lstStyle/>
          <a:p>
            <a:pPr marL="0" indent="0" algn="just">
              <a:buNone/>
            </a:pPr>
            <a:r>
              <a:rPr lang="tr-TR" altLang="tr-TR" sz="2400" b="1" dirty="0" smtClean="0">
                <a:latin typeface="Times New Roman" panose="02020603050405020304" pitchFamily="18" charset="0"/>
                <a:cs typeface="Times New Roman" panose="02020603050405020304" pitchFamily="18" charset="0"/>
              </a:rPr>
              <a:t>Tespit Katsayısı (R²) Değerlendirme Kuralları:</a:t>
            </a:r>
          </a:p>
          <a:p>
            <a:pPr marL="0" indent="0" algn="just">
              <a:buNone/>
            </a:pPr>
            <a:r>
              <a:rPr lang="tr-TR" altLang="tr-TR" sz="2000" dirty="0" smtClean="0">
                <a:latin typeface="Times New Roman" panose="02020603050405020304" pitchFamily="18" charset="0"/>
                <a:cs typeface="Times New Roman" panose="02020603050405020304" pitchFamily="18" charset="0"/>
              </a:rPr>
              <a:t>X </a:t>
            </a:r>
            <a:r>
              <a:rPr lang="tr-TR" altLang="tr-TR" sz="2000" dirty="0">
                <a:latin typeface="Times New Roman" panose="02020603050405020304" pitchFamily="18" charset="0"/>
                <a:cs typeface="Times New Roman" panose="02020603050405020304" pitchFamily="18" charset="0"/>
              </a:rPr>
              <a:t>çıkış değişkeninden tahmin edilebilen y çıkış değişkenindeki </a:t>
            </a:r>
            <a:r>
              <a:rPr lang="tr-TR" altLang="tr-TR" sz="2000" dirty="0" err="1">
                <a:latin typeface="Times New Roman" panose="02020603050405020304" pitchFamily="18" charset="0"/>
                <a:cs typeface="Times New Roman" panose="02020603050405020304" pitchFamily="18" charset="0"/>
              </a:rPr>
              <a:t>Varyans</a:t>
            </a:r>
            <a:r>
              <a:rPr lang="tr-TR" altLang="tr-TR" sz="2000" dirty="0">
                <a:latin typeface="Times New Roman" panose="02020603050405020304" pitchFamily="18" charset="0"/>
                <a:cs typeface="Times New Roman" panose="02020603050405020304" pitchFamily="18" charset="0"/>
              </a:rPr>
              <a:t> Oranı. Yani ölçüm işlevinizi modelleyen bir denklem bulduktan sonra,bu katsayısı, uyumun iyi olup olmadığını belirlemek için en sık kullanılan işlevdir.</a:t>
            </a:r>
          </a:p>
          <a:p>
            <a:pPr marL="0" indent="0" algn="just">
              <a:buNone/>
            </a:pPr>
            <a:endParaRPr lang="tr-TR" altLang="tr-TR" sz="2000" dirty="0">
              <a:latin typeface="Times New Roman" panose="02020603050405020304" pitchFamily="18" charset="0"/>
              <a:cs typeface="Times New Roman" panose="02020603050405020304" pitchFamily="18" charset="0"/>
            </a:endParaRPr>
          </a:p>
          <a:p>
            <a:pPr marL="0" indent="0" algn="just">
              <a:buNone/>
            </a:pPr>
            <a:r>
              <a:rPr lang="tr-TR" altLang="tr-TR" sz="2400" b="1" dirty="0">
                <a:latin typeface="Times New Roman" panose="02020603050405020304" pitchFamily="18" charset="0"/>
                <a:cs typeface="Times New Roman" panose="02020603050405020304" pitchFamily="18" charset="0"/>
              </a:rPr>
              <a:t>Değerlendirme Kuralları</a:t>
            </a:r>
          </a:p>
          <a:p>
            <a:pPr marL="457200" indent="-457200" algn="just">
              <a:buFont typeface="+mj-lt"/>
              <a:buAutoNum type="arabicParenR"/>
            </a:pPr>
            <a:r>
              <a:rPr lang="tr-TR" altLang="tr-TR" sz="2000" dirty="0" smtClean="0">
                <a:latin typeface="Times New Roman" panose="02020603050405020304" pitchFamily="18" charset="0"/>
                <a:cs typeface="Times New Roman" panose="02020603050405020304" pitchFamily="18" charset="0"/>
              </a:rPr>
              <a:t>0 </a:t>
            </a:r>
            <a:r>
              <a:rPr lang="tr-TR" altLang="tr-TR" sz="2000" dirty="0">
                <a:latin typeface="Times New Roman" panose="02020603050405020304" pitchFamily="18" charset="0"/>
                <a:cs typeface="Times New Roman" panose="02020603050405020304" pitchFamily="18" charset="0"/>
              </a:rPr>
              <a:t>değeri, bağımlı değişkenin y'nin bağımsız değişkenden x tahmin edilemeyeceği anlamına gelir. </a:t>
            </a:r>
          </a:p>
          <a:p>
            <a:pPr marL="457200" indent="-457200" algn="just">
              <a:buFont typeface="+mj-lt"/>
              <a:buAutoNum type="arabicParenR"/>
            </a:pPr>
            <a:r>
              <a:rPr lang="tr-TR" altLang="tr-TR" sz="2000" dirty="0" smtClean="0">
                <a:latin typeface="Times New Roman" panose="02020603050405020304" pitchFamily="18" charset="0"/>
                <a:cs typeface="Times New Roman" panose="02020603050405020304" pitchFamily="18" charset="0"/>
              </a:rPr>
              <a:t>1 </a:t>
            </a:r>
            <a:r>
              <a:rPr lang="tr-TR" altLang="tr-TR" sz="2000" dirty="0">
                <a:latin typeface="Times New Roman" panose="02020603050405020304" pitchFamily="18" charset="0"/>
                <a:cs typeface="Times New Roman" panose="02020603050405020304" pitchFamily="18" charset="0"/>
              </a:rPr>
              <a:t>değeri, bağımlı değişkenin y bağımsız değişkenden x hatasız olarak tahmin edilebileceği anlamına gelir. </a:t>
            </a:r>
          </a:p>
          <a:p>
            <a:pPr marL="457200" indent="-457200" algn="just">
              <a:buFont typeface="+mj-lt"/>
              <a:buAutoNum type="arabicParenR"/>
            </a:pPr>
            <a:r>
              <a:rPr lang="tr-TR" altLang="tr-TR" sz="2000" dirty="0" smtClean="0">
                <a:latin typeface="Times New Roman" panose="02020603050405020304" pitchFamily="18" charset="0"/>
                <a:cs typeface="Times New Roman" panose="02020603050405020304" pitchFamily="18" charset="0"/>
              </a:rPr>
              <a:t>0 </a:t>
            </a:r>
            <a:r>
              <a:rPr lang="tr-TR" altLang="tr-TR" sz="2000" dirty="0">
                <a:latin typeface="Times New Roman" panose="02020603050405020304" pitchFamily="18" charset="0"/>
                <a:cs typeface="Times New Roman" panose="02020603050405020304" pitchFamily="18" charset="0"/>
              </a:rPr>
              <a:t>ile 1 arasındaki bir değer, bağımlı değişkenin öngörülebilir olduğunu (ör. 0.90, y </a:t>
            </a:r>
            <a:r>
              <a:rPr lang="tr-TR" altLang="tr-TR" sz="2000" dirty="0" smtClean="0">
                <a:latin typeface="Times New Roman" panose="02020603050405020304" pitchFamily="18" charset="0"/>
                <a:cs typeface="Times New Roman" panose="02020603050405020304" pitchFamily="18" charset="0"/>
              </a:rPr>
              <a:t>varyansının % </a:t>
            </a:r>
            <a:r>
              <a:rPr lang="tr-TR" altLang="tr-TR" sz="2000" dirty="0">
                <a:latin typeface="Times New Roman" panose="02020603050405020304" pitchFamily="18" charset="0"/>
                <a:cs typeface="Times New Roman" panose="02020603050405020304" pitchFamily="18" charset="0"/>
              </a:rPr>
              <a:t>90'ının x</a:t>
            </a:r>
            <a:r>
              <a:rPr lang="tr-TR" altLang="tr-TR" sz="2000" dirty="0" smtClean="0">
                <a:latin typeface="Times New Roman" panose="02020603050405020304" pitchFamily="18" charset="0"/>
                <a:cs typeface="Times New Roman" panose="02020603050405020304" pitchFamily="18" charset="0"/>
              </a:rPr>
              <a:t>‘ den </a:t>
            </a:r>
            <a:r>
              <a:rPr lang="tr-TR" altLang="tr-TR" sz="2000" dirty="0">
                <a:latin typeface="Times New Roman" panose="02020603050405020304" pitchFamily="18" charset="0"/>
                <a:cs typeface="Times New Roman" panose="02020603050405020304" pitchFamily="18" charset="0"/>
              </a:rPr>
              <a:t>tahmin edilebilir olduğunu) gösterir</a:t>
            </a:r>
          </a:p>
          <a:p>
            <a:pPr marL="0" indent="0" algn="just">
              <a:buNone/>
            </a:pPr>
            <a:endParaRPr lang="tr-TR" altLang="tr-TR" sz="2000" dirty="0">
              <a:latin typeface="Times New Roman" panose="02020603050405020304" pitchFamily="18" charset="0"/>
              <a:cs typeface="Times New Roman" panose="02020603050405020304" pitchFamily="18" charset="0"/>
            </a:endParaRPr>
          </a:p>
          <a:p>
            <a:pPr marL="0" indent="0" algn="just">
              <a:buNone/>
            </a:pPr>
            <a:endParaRPr lang="tr-TR" altLang="tr-TR" sz="2000" dirty="0">
              <a:latin typeface="Times New Roman" panose="02020603050405020304" pitchFamily="18" charset="0"/>
              <a:cs typeface="Times New Roman" panose="02020603050405020304" pitchFamily="18" charset="0"/>
            </a:endParaRPr>
          </a:p>
          <a:p>
            <a:pPr marL="0" indent="0" algn="just">
              <a:buNone/>
            </a:pPr>
            <a:endParaRPr lang="tr-TR" altLang="tr-TR" sz="2000" dirty="0">
              <a:latin typeface="Times New Roman" panose="02020603050405020304" pitchFamily="18" charset="0"/>
              <a:cs typeface="Times New Roman" panose="02020603050405020304" pitchFamily="18" charset="0"/>
            </a:endParaRPr>
          </a:p>
          <a:p>
            <a:pPr marL="0" indent="0" algn="just">
              <a:buNone/>
            </a:pPr>
            <a:endParaRPr lang="tr-TR" altLang="tr-TR" sz="2000" dirty="0">
              <a:latin typeface="Times New Roman" panose="02020603050405020304" pitchFamily="18" charset="0"/>
              <a:cs typeface="Times New Roman" panose="02020603050405020304" pitchFamily="18" charset="0"/>
            </a:endParaRPr>
          </a:p>
          <a:p>
            <a:pPr marL="0" indent="0" algn="just">
              <a:buNone/>
            </a:pPr>
            <a:endParaRPr lang="tr-TR" altLang="tr-TR" sz="2400" dirty="0">
              <a:latin typeface="Times New Roman" panose="02020603050405020304" pitchFamily="18" charset="0"/>
              <a:cs typeface="Times New Roman" panose="02020603050405020304" pitchFamily="18" charset="0"/>
            </a:endParaRPr>
          </a:p>
        </p:txBody>
      </p:sp>
      <p:sp>
        <p:nvSpPr>
          <p:cNvPr id="4" name="Unvan 1"/>
          <p:cNvSpPr>
            <a:spLocks noGrp="1"/>
          </p:cNvSpPr>
          <p:nvPr>
            <p:ph type="title"/>
          </p:nvPr>
        </p:nvSpPr>
        <p:spPr>
          <a:xfrm>
            <a:off x="1608992" y="256430"/>
            <a:ext cx="9831436" cy="1325563"/>
          </a:xfrm>
        </p:spPr>
        <p:txBody>
          <a:bodyPr>
            <a:normAutofit/>
          </a:bodyPr>
          <a:lstStyle/>
          <a:p>
            <a:pPr algn="ctr"/>
            <a:r>
              <a:rPr lang="tr-TR" altLang="tr-TR" sz="3600" b="1" dirty="0">
                <a:latin typeface="Times New Roman" panose="02020603050405020304" pitchFamily="18" charset="0"/>
                <a:cs typeface="Times New Roman" panose="02020603050405020304" pitchFamily="18" charset="0"/>
              </a:rPr>
              <a:t>ÖLÇÜM BELİRSİZLİĞİNDE KULLANILAN TEMEL İSTATİSTİK KAVRAMLAR</a:t>
            </a:r>
          </a:p>
        </p:txBody>
      </p:sp>
      <p:pic>
        <p:nvPicPr>
          <p:cNvPr id="5" name="Resim 4"/>
          <p:cNvPicPr>
            <a:picLocks noChangeAspect="1"/>
          </p:cNvPicPr>
          <p:nvPr/>
        </p:nvPicPr>
        <p:blipFill>
          <a:blip r:embed="rId2"/>
          <a:stretch>
            <a:fillRect/>
          </a:stretch>
        </p:blipFill>
        <p:spPr>
          <a:xfrm>
            <a:off x="0" y="0"/>
            <a:ext cx="1860777" cy="1838425"/>
          </a:xfrm>
          <a:prstGeom prst="rect">
            <a:avLst/>
          </a:prstGeom>
        </p:spPr>
      </p:pic>
      <p:sp>
        <p:nvSpPr>
          <p:cNvPr id="3" name="Slayt Numarası Yer Tutucusu 2"/>
          <p:cNvSpPr>
            <a:spLocks noGrp="1"/>
          </p:cNvSpPr>
          <p:nvPr>
            <p:ph type="sldNum" sz="quarter" idx="12"/>
          </p:nvPr>
        </p:nvSpPr>
        <p:spPr/>
        <p:txBody>
          <a:bodyPr/>
          <a:lstStyle/>
          <a:p>
            <a:fld id="{867B2D67-3604-4605-9DC1-A9CD8FF98088}" type="slidenum">
              <a:rPr lang="tr-TR" smtClean="0"/>
              <a:t>20</a:t>
            </a:fld>
            <a:endParaRPr lang="tr-TR"/>
          </a:p>
        </p:txBody>
      </p:sp>
    </p:spTree>
    <p:extLst>
      <p:ext uri="{BB962C8B-B14F-4D97-AF65-F5344CB8AC3E}">
        <p14:creationId xmlns:p14="http://schemas.microsoft.com/office/powerpoint/2010/main" val="39238088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İçerik Yer Tutucusu 2"/>
          <p:cNvSpPr>
            <a:spLocks noGrp="1"/>
          </p:cNvSpPr>
          <p:nvPr>
            <p:ph idx="1"/>
          </p:nvPr>
        </p:nvSpPr>
        <p:spPr>
          <a:xfrm>
            <a:off x="1860777" y="2235234"/>
            <a:ext cx="8763000" cy="3735092"/>
          </a:xfrm>
        </p:spPr>
        <p:txBody>
          <a:bodyPr>
            <a:normAutofit/>
          </a:bodyPr>
          <a:lstStyle/>
          <a:p>
            <a:pPr marL="0" indent="0" algn="just">
              <a:buNone/>
            </a:pPr>
            <a:r>
              <a:rPr lang="tr-TR" altLang="tr-TR" sz="2400" b="1" dirty="0">
                <a:latin typeface="Times New Roman" panose="02020603050405020304" pitchFamily="18" charset="0"/>
                <a:cs typeface="Times New Roman" panose="02020603050405020304" pitchFamily="18" charset="0"/>
              </a:rPr>
              <a:t>Merkezi Limit Teoremi:</a:t>
            </a:r>
          </a:p>
          <a:p>
            <a:pPr marL="0" indent="0" algn="just">
              <a:buNone/>
            </a:pPr>
            <a:endParaRPr lang="tr-TR" altLang="tr-TR" sz="2000" dirty="0">
              <a:latin typeface="Times New Roman" panose="02020603050405020304" pitchFamily="18" charset="0"/>
              <a:cs typeface="Times New Roman" panose="02020603050405020304" pitchFamily="18" charset="0"/>
            </a:endParaRPr>
          </a:p>
          <a:p>
            <a:pPr marL="0" indent="0" algn="just">
              <a:buNone/>
            </a:pPr>
            <a:r>
              <a:rPr lang="tr-TR" altLang="tr-TR" sz="2200" dirty="0">
                <a:latin typeface="Times New Roman" panose="02020603050405020304" pitchFamily="18" charset="0"/>
                <a:cs typeface="Times New Roman" panose="02020603050405020304" pitchFamily="18" charset="0"/>
              </a:rPr>
              <a:t>Belirsizliği tahmin ederken, birçok farklı olasılık dağılımını birleştirilmesi gerekir. Buradan yola çıkarak yaptığımız belirsizlik tahmininin normal bir dağılıma ne kadar yaklaştığını anlamak için bu teoremin bilinmesi gerekir. </a:t>
            </a:r>
          </a:p>
          <a:p>
            <a:pPr marL="0" indent="0" algn="just">
              <a:buNone/>
            </a:pPr>
            <a:r>
              <a:rPr lang="tr-TR" altLang="tr-TR" sz="2200" dirty="0">
                <a:latin typeface="Times New Roman" panose="02020603050405020304" pitchFamily="18" charset="0"/>
                <a:cs typeface="Times New Roman" panose="02020603050405020304" pitchFamily="18" charset="0"/>
              </a:rPr>
              <a:t>Merkezi Limit Teoremi, bir ana veri setinden  rastgele tekrarlamalı n sayıda örnek alınırsa, n sayısı kadar büyük olursa o kadar alınan örneklerin ortalaması, ana veri setinin ortalamasına  ve standart sapması da ana veri setinin standart sapmasının karekök n’ye bölümüne yaklaşık olarak eşit olduğu  normal bir dağılım gösterecektir.</a:t>
            </a:r>
          </a:p>
        </p:txBody>
      </p:sp>
      <p:sp>
        <p:nvSpPr>
          <p:cNvPr id="4" name="Unvan 1"/>
          <p:cNvSpPr>
            <a:spLocks noGrp="1"/>
          </p:cNvSpPr>
          <p:nvPr>
            <p:ph type="title"/>
          </p:nvPr>
        </p:nvSpPr>
        <p:spPr>
          <a:xfrm>
            <a:off x="1608992" y="256430"/>
            <a:ext cx="9831436" cy="1325563"/>
          </a:xfrm>
        </p:spPr>
        <p:txBody>
          <a:bodyPr>
            <a:normAutofit/>
          </a:bodyPr>
          <a:lstStyle/>
          <a:p>
            <a:pPr algn="ctr"/>
            <a:r>
              <a:rPr lang="tr-TR" altLang="tr-TR" sz="3600" b="1" dirty="0">
                <a:latin typeface="Times New Roman" panose="02020603050405020304" pitchFamily="18" charset="0"/>
                <a:cs typeface="Times New Roman" panose="02020603050405020304" pitchFamily="18" charset="0"/>
              </a:rPr>
              <a:t>ÖLÇÜM BELİRSİZLİĞİNDE KULLANILAN TEMEL İSTATİSTİK KAVRAMLAR</a:t>
            </a:r>
          </a:p>
        </p:txBody>
      </p:sp>
      <p:pic>
        <p:nvPicPr>
          <p:cNvPr id="5" name="Resim 4"/>
          <p:cNvPicPr>
            <a:picLocks noChangeAspect="1"/>
          </p:cNvPicPr>
          <p:nvPr/>
        </p:nvPicPr>
        <p:blipFill>
          <a:blip r:embed="rId2"/>
          <a:stretch>
            <a:fillRect/>
          </a:stretch>
        </p:blipFill>
        <p:spPr>
          <a:xfrm>
            <a:off x="0" y="0"/>
            <a:ext cx="1860777" cy="1838425"/>
          </a:xfrm>
          <a:prstGeom prst="rect">
            <a:avLst/>
          </a:prstGeom>
        </p:spPr>
      </p:pic>
      <p:sp>
        <p:nvSpPr>
          <p:cNvPr id="3" name="Slayt Numarası Yer Tutucusu 2"/>
          <p:cNvSpPr>
            <a:spLocks noGrp="1"/>
          </p:cNvSpPr>
          <p:nvPr>
            <p:ph type="sldNum" sz="quarter" idx="12"/>
          </p:nvPr>
        </p:nvSpPr>
        <p:spPr/>
        <p:txBody>
          <a:bodyPr/>
          <a:lstStyle/>
          <a:p>
            <a:fld id="{867B2D67-3604-4605-9DC1-A9CD8FF98088}" type="slidenum">
              <a:rPr lang="tr-TR" smtClean="0"/>
              <a:t>21</a:t>
            </a:fld>
            <a:endParaRPr lang="tr-TR"/>
          </a:p>
        </p:txBody>
      </p:sp>
    </p:spTree>
    <p:extLst>
      <p:ext uri="{BB962C8B-B14F-4D97-AF65-F5344CB8AC3E}">
        <p14:creationId xmlns:p14="http://schemas.microsoft.com/office/powerpoint/2010/main" val="17676146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İçerik Yer Tutucusu 2"/>
          <p:cNvSpPr>
            <a:spLocks noGrp="1"/>
          </p:cNvSpPr>
          <p:nvPr>
            <p:ph idx="1"/>
          </p:nvPr>
        </p:nvSpPr>
        <p:spPr>
          <a:xfrm>
            <a:off x="1860777" y="1517700"/>
            <a:ext cx="8763000" cy="423862"/>
          </a:xfrm>
        </p:spPr>
        <p:txBody>
          <a:bodyPr/>
          <a:lstStyle/>
          <a:p>
            <a:pPr marL="0" indent="0" algn="just">
              <a:buNone/>
            </a:pPr>
            <a:r>
              <a:rPr lang="tr-TR" altLang="tr-TR" sz="2400" b="1" dirty="0">
                <a:latin typeface="Times New Roman" panose="02020603050405020304" pitchFamily="18" charset="0"/>
                <a:cs typeface="Times New Roman" panose="02020603050405020304" pitchFamily="18" charset="0"/>
              </a:rPr>
              <a:t>Merkezi Limit Teoremi:</a:t>
            </a:r>
          </a:p>
          <a:p>
            <a:pPr marL="0" indent="0" algn="just">
              <a:buNone/>
            </a:pPr>
            <a:endParaRPr lang="tr-TR" altLang="tr-TR" sz="2000" dirty="0"/>
          </a:p>
          <a:p>
            <a:pPr marL="0" indent="0" algn="just">
              <a:buNone/>
            </a:pPr>
            <a:endParaRPr lang="tr-TR" altLang="tr-TR" sz="2400" dirty="0"/>
          </a:p>
        </p:txBody>
      </p:sp>
      <p:sp>
        <p:nvSpPr>
          <p:cNvPr id="16387" name="Metin kutusu 6"/>
          <p:cNvSpPr txBox="1">
            <a:spLocks noChangeArrowheads="1"/>
          </p:cNvSpPr>
          <p:nvPr/>
        </p:nvSpPr>
        <p:spPr bwMode="auto">
          <a:xfrm>
            <a:off x="4953000" y="5519739"/>
            <a:ext cx="3127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tr-TR" altLang="tr-TR" sz="1800"/>
              <a:t>. </a:t>
            </a:r>
          </a:p>
        </p:txBody>
      </p:sp>
      <p:pic>
        <p:nvPicPr>
          <p:cNvPr id="16388" name="Resim 4" descr="https://upload.wikimedia.org/wikipedia/commons/1/1d/Marginoferror95.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2057401"/>
            <a:ext cx="8382000" cy="4551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Unvan 1"/>
          <p:cNvSpPr>
            <a:spLocks noGrp="1"/>
          </p:cNvSpPr>
          <p:nvPr>
            <p:ph type="title"/>
          </p:nvPr>
        </p:nvSpPr>
        <p:spPr>
          <a:xfrm>
            <a:off x="1608992" y="256430"/>
            <a:ext cx="9831436" cy="1325563"/>
          </a:xfrm>
        </p:spPr>
        <p:txBody>
          <a:bodyPr>
            <a:normAutofit/>
          </a:bodyPr>
          <a:lstStyle/>
          <a:p>
            <a:pPr algn="ctr"/>
            <a:r>
              <a:rPr lang="tr-TR" altLang="tr-TR" sz="3600" b="1" dirty="0">
                <a:latin typeface="Times New Roman" panose="02020603050405020304" pitchFamily="18" charset="0"/>
                <a:cs typeface="Times New Roman" panose="02020603050405020304" pitchFamily="18" charset="0"/>
              </a:rPr>
              <a:t>ÖLÇÜM BELİRSİZLİĞİNDE KULLANILAN TEMEL İSTATİSTİK KAVRAMLAR</a:t>
            </a:r>
          </a:p>
        </p:txBody>
      </p:sp>
      <p:pic>
        <p:nvPicPr>
          <p:cNvPr id="8" name="Resim 7"/>
          <p:cNvPicPr>
            <a:picLocks noChangeAspect="1"/>
          </p:cNvPicPr>
          <p:nvPr/>
        </p:nvPicPr>
        <p:blipFill>
          <a:blip r:embed="rId3"/>
          <a:stretch>
            <a:fillRect/>
          </a:stretch>
        </p:blipFill>
        <p:spPr>
          <a:xfrm>
            <a:off x="0" y="0"/>
            <a:ext cx="1860777" cy="1838425"/>
          </a:xfrm>
          <a:prstGeom prst="rect">
            <a:avLst/>
          </a:prstGeom>
        </p:spPr>
      </p:pic>
      <p:sp>
        <p:nvSpPr>
          <p:cNvPr id="3" name="Slayt Numarası Yer Tutucusu 2"/>
          <p:cNvSpPr>
            <a:spLocks noGrp="1"/>
          </p:cNvSpPr>
          <p:nvPr>
            <p:ph type="sldNum" sz="quarter" idx="12"/>
          </p:nvPr>
        </p:nvSpPr>
        <p:spPr/>
        <p:txBody>
          <a:bodyPr/>
          <a:lstStyle/>
          <a:p>
            <a:fld id="{867B2D67-3604-4605-9DC1-A9CD8FF98088}" type="slidenum">
              <a:rPr lang="tr-TR" smtClean="0"/>
              <a:t>22</a:t>
            </a:fld>
            <a:endParaRPr lang="tr-TR"/>
          </a:p>
        </p:txBody>
      </p:sp>
    </p:spTree>
    <p:extLst>
      <p:ext uri="{BB962C8B-B14F-4D97-AF65-F5344CB8AC3E}">
        <p14:creationId xmlns:p14="http://schemas.microsoft.com/office/powerpoint/2010/main" val="25414381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İçerik Yer Tutucusu 2"/>
          <p:cNvSpPr>
            <a:spLocks noGrp="1"/>
          </p:cNvSpPr>
          <p:nvPr>
            <p:ph idx="1"/>
          </p:nvPr>
        </p:nvSpPr>
        <p:spPr>
          <a:xfrm>
            <a:off x="1766887" y="1581993"/>
            <a:ext cx="9174915" cy="5196876"/>
          </a:xfrm>
        </p:spPr>
        <p:txBody>
          <a:bodyPr>
            <a:normAutofit lnSpcReduction="10000"/>
          </a:bodyPr>
          <a:lstStyle/>
          <a:p>
            <a:pPr marL="0" indent="0" algn="just">
              <a:buNone/>
            </a:pPr>
            <a:r>
              <a:rPr lang="tr-TR" altLang="tr-TR" sz="2400" b="1" dirty="0">
                <a:latin typeface="Times New Roman" panose="02020603050405020304" pitchFamily="18" charset="0"/>
                <a:cs typeface="Times New Roman" panose="02020603050405020304" pitchFamily="18" charset="0"/>
              </a:rPr>
              <a:t>Ortalamanın Standart Sapması:</a:t>
            </a:r>
          </a:p>
          <a:p>
            <a:pPr marL="0" indent="0" algn="just">
              <a:buNone/>
            </a:pPr>
            <a:r>
              <a:rPr lang="tr-TR" altLang="tr-TR" sz="2000" dirty="0">
                <a:latin typeface="Times New Roman" panose="02020603050405020304" pitchFamily="18" charset="0"/>
                <a:cs typeface="Times New Roman" panose="02020603050405020304" pitchFamily="18" charset="0"/>
              </a:rPr>
              <a:t>Aynı popülasyondan birden fazla numune alınmışsa, numune arasındaki değişkenliğin tahmini için kullanılır. Aşağıdaki denklem ile hesaplanır.</a:t>
            </a:r>
          </a:p>
          <a:p>
            <a:pPr marL="0" indent="0" algn="just">
              <a:buNone/>
            </a:pPr>
            <a:endParaRPr lang="tr-TR" altLang="tr-TR" sz="2000" dirty="0">
              <a:latin typeface="Times New Roman" panose="02020603050405020304" pitchFamily="18" charset="0"/>
              <a:cs typeface="Times New Roman" panose="02020603050405020304" pitchFamily="18" charset="0"/>
            </a:endParaRPr>
          </a:p>
          <a:p>
            <a:pPr marL="0" indent="0" algn="just">
              <a:buNone/>
            </a:pPr>
            <a:r>
              <a:rPr lang="tr-TR" altLang="tr-TR" sz="2400" dirty="0">
                <a:latin typeface="Times New Roman" panose="02020603050405020304" pitchFamily="18" charset="0"/>
                <a:cs typeface="Times New Roman" panose="02020603050405020304" pitchFamily="18" charset="0"/>
              </a:rPr>
              <a:t>		</a:t>
            </a:r>
          </a:p>
          <a:p>
            <a:pPr marL="0" indent="0" algn="just">
              <a:buNone/>
            </a:pPr>
            <a:r>
              <a:rPr lang="tr-TR" altLang="tr-TR" sz="2400" dirty="0">
                <a:latin typeface="Times New Roman" panose="02020603050405020304" pitchFamily="18" charset="0"/>
                <a:cs typeface="Times New Roman" panose="02020603050405020304" pitchFamily="18" charset="0"/>
              </a:rPr>
              <a:t>		</a:t>
            </a:r>
            <a:endParaRPr lang="tr-TR" altLang="tr-TR" sz="2000" dirty="0">
              <a:latin typeface="Times New Roman" panose="02020603050405020304" pitchFamily="18" charset="0"/>
              <a:cs typeface="Times New Roman" panose="02020603050405020304" pitchFamily="18" charset="0"/>
            </a:endParaRPr>
          </a:p>
          <a:p>
            <a:pPr marL="0" indent="0" algn="just">
              <a:buNone/>
            </a:pPr>
            <a:r>
              <a:rPr lang="tr-TR" altLang="tr-TR" sz="2400" b="1" dirty="0" smtClean="0">
                <a:latin typeface="Times New Roman" panose="02020603050405020304" pitchFamily="18" charset="0"/>
                <a:cs typeface="Times New Roman" panose="02020603050405020304" pitchFamily="18" charset="0"/>
              </a:rPr>
              <a:t>Güven Aralığı:</a:t>
            </a:r>
          </a:p>
          <a:p>
            <a:pPr marL="0" indent="0" algn="just">
              <a:buNone/>
            </a:pPr>
            <a:r>
              <a:rPr lang="tr-TR" altLang="tr-TR" sz="2000" dirty="0" smtClean="0">
                <a:latin typeface="Times New Roman" panose="02020603050405020304" pitchFamily="18" charset="0"/>
                <a:cs typeface="Times New Roman" panose="02020603050405020304" pitchFamily="18" charset="0"/>
              </a:rPr>
              <a:t>Bilinmeyen </a:t>
            </a:r>
            <a:r>
              <a:rPr lang="tr-TR" altLang="tr-TR" sz="2000" dirty="0">
                <a:latin typeface="Times New Roman" panose="02020603050405020304" pitchFamily="18" charset="0"/>
                <a:cs typeface="Times New Roman" panose="02020603050405020304" pitchFamily="18" charset="0"/>
              </a:rPr>
              <a:t>bir popülasyon parametresini içermesi muhtemel tahmini bir değer aralığı, tahmini aralık belirli bir örnek veri kümesinden hesaplanır.</a:t>
            </a:r>
          </a:p>
          <a:p>
            <a:pPr marL="0" indent="0" algn="just">
              <a:buNone/>
            </a:pPr>
            <a:r>
              <a:rPr lang="tr-TR" altLang="tr-TR" sz="2000" dirty="0">
                <a:latin typeface="Times New Roman" panose="02020603050405020304" pitchFamily="18" charset="0"/>
                <a:cs typeface="Times New Roman" panose="02020603050405020304" pitchFamily="18" charset="0"/>
              </a:rPr>
              <a:t>Denklemi:</a:t>
            </a:r>
          </a:p>
          <a:p>
            <a:pPr marL="0" indent="0" algn="just">
              <a:buNone/>
            </a:pPr>
            <a:r>
              <a:rPr lang="tr-TR" altLang="tr-TR" sz="2000" dirty="0">
                <a:latin typeface="Times New Roman" panose="02020603050405020304" pitchFamily="18" charset="0"/>
                <a:cs typeface="Times New Roman" panose="02020603050405020304" pitchFamily="18" charset="0"/>
              </a:rPr>
              <a:t>		Bilinen bir standart  </a:t>
            </a:r>
          </a:p>
          <a:p>
            <a:pPr marL="0" indent="0" algn="just">
              <a:buNone/>
            </a:pPr>
            <a:r>
              <a:rPr lang="tr-TR" altLang="tr-TR" sz="2000" dirty="0">
                <a:latin typeface="Times New Roman" panose="02020603050405020304" pitchFamily="18" charset="0"/>
                <a:cs typeface="Times New Roman" panose="02020603050405020304" pitchFamily="18" charset="0"/>
              </a:rPr>
              <a:t>		sapma için:			</a:t>
            </a:r>
          </a:p>
          <a:p>
            <a:pPr marL="0" indent="0" algn="just">
              <a:buNone/>
            </a:pPr>
            <a:r>
              <a:rPr lang="tr-TR" altLang="tr-TR" sz="2000" dirty="0">
                <a:latin typeface="Times New Roman" panose="02020603050405020304" pitchFamily="18" charset="0"/>
                <a:cs typeface="Times New Roman" panose="02020603050405020304" pitchFamily="18" charset="0"/>
              </a:rPr>
              <a:t>		Bilinmeyen bir standart</a:t>
            </a:r>
          </a:p>
          <a:p>
            <a:pPr marL="0" indent="0" algn="just">
              <a:buNone/>
            </a:pPr>
            <a:r>
              <a:rPr lang="tr-TR" altLang="tr-TR" sz="2000" dirty="0">
                <a:latin typeface="Times New Roman" panose="02020603050405020304" pitchFamily="18" charset="0"/>
                <a:cs typeface="Times New Roman" panose="02020603050405020304" pitchFamily="18" charset="0"/>
              </a:rPr>
              <a:t>		sapma için:</a:t>
            </a:r>
          </a:p>
          <a:p>
            <a:pPr marL="0" indent="0" algn="just">
              <a:buNone/>
            </a:pPr>
            <a:endParaRPr lang="tr-TR" altLang="tr-TR" sz="2400" dirty="0">
              <a:latin typeface="Times New Roman" panose="02020603050405020304" pitchFamily="18" charset="0"/>
              <a:cs typeface="Times New Roman" panose="02020603050405020304" pitchFamily="18" charset="0"/>
            </a:endParaRPr>
          </a:p>
        </p:txBody>
      </p:sp>
      <p:sp>
        <p:nvSpPr>
          <p:cNvPr id="17411" name="Metin kutusu 6"/>
          <p:cNvSpPr txBox="1">
            <a:spLocks noChangeArrowheads="1"/>
          </p:cNvSpPr>
          <p:nvPr/>
        </p:nvSpPr>
        <p:spPr bwMode="auto">
          <a:xfrm>
            <a:off x="4953000" y="5519739"/>
            <a:ext cx="3127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tr-TR" altLang="tr-TR" sz="1800"/>
              <a:t>. </a:t>
            </a:r>
          </a:p>
        </p:txBody>
      </p:sp>
      <p:pic>
        <p:nvPicPr>
          <p:cNvPr id="17412" name="Resim 9" descr="ortalama formülün standart sapması"/>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2" y="2708696"/>
            <a:ext cx="1522412"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3" name="Resim 10" descr="güven aralığı olasılık formülü"/>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2" y="5156201"/>
            <a:ext cx="1430337" cy="73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4" name="Resim 11" descr="güven aralığı alfa formülü"/>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52614" y="5861467"/>
            <a:ext cx="1474787" cy="88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5" name="Resim 7" descr="güven aralığı bilinen standart sapma formülü"/>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59550" y="4749800"/>
            <a:ext cx="32004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6" name="Resim 8" descr="güven aralığı bilinmeyen standart sapma formülü"/>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59550" y="5616576"/>
            <a:ext cx="3200400"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Unvan 1"/>
          <p:cNvSpPr>
            <a:spLocks noGrp="1"/>
          </p:cNvSpPr>
          <p:nvPr>
            <p:ph type="title"/>
          </p:nvPr>
        </p:nvSpPr>
        <p:spPr>
          <a:xfrm>
            <a:off x="1608992" y="256430"/>
            <a:ext cx="9831436" cy="1325563"/>
          </a:xfrm>
        </p:spPr>
        <p:txBody>
          <a:bodyPr>
            <a:normAutofit/>
          </a:bodyPr>
          <a:lstStyle/>
          <a:p>
            <a:pPr algn="ctr"/>
            <a:r>
              <a:rPr lang="tr-TR" altLang="tr-TR" sz="3600" b="1" dirty="0">
                <a:latin typeface="Times New Roman" panose="02020603050405020304" pitchFamily="18" charset="0"/>
                <a:cs typeface="Times New Roman" panose="02020603050405020304" pitchFamily="18" charset="0"/>
              </a:rPr>
              <a:t>ÖLÇÜM BELİRSİZLİĞİNDE KULLANILAN TEMEL İSTATİSTİK KAVRAMLAR</a:t>
            </a:r>
          </a:p>
        </p:txBody>
      </p:sp>
      <p:pic>
        <p:nvPicPr>
          <p:cNvPr id="12" name="Resim 11"/>
          <p:cNvPicPr>
            <a:picLocks noChangeAspect="1"/>
          </p:cNvPicPr>
          <p:nvPr/>
        </p:nvPicPr>
        <p:blipFill>
          <a:blip r:embed="rId7"/>
          <a:stretch>
            <a:fillRect/>
          </a:stretch>
        </p:blipFill>
        <p:spPr>
          <a:xfrm>
            <a:off x="0" y="0"/>
            <a:ext cx="1860777" cy="1838425"/>
          </a:xfrm>
          <a:prstGeom prst="rect">
            <a:avLst/>
          </a:prstGeom>
        </p:spPr>
      </p:pic>
      <p:sp>
        <p:nvSpPr>
          <p:cNvPr id="3" name="Slayt Numarası Yer Tutucusu 2"/>
          <p:cNvSpPr>
            <a:spLocks noGrp="1"/>
          </p:cNvSpPr>
          <p:nvPr>
            <p:ph type="sldNum" sz="quarter" idx="12"/>
          </p:nvPr>
        </p:nvSpPr>
        <p:spPr/>
        <p:txBody>
          <a:bodyPr/>
          <a:lstStyle/>
          <a:p>
            <a:fld id="{867B2D67-3604-4605-9DC1-A9CD8FF98088}" type="slidenum">
              <a:rPr lang="tr-TR" smtClean="0"/>
              <a:t>23</a:t>
            </a:fld>
            <a:endParaRPr lang="tr-TR"/>
          </a:p>
        </p:txBody>
      </p:sp>
    </p:spTree>
    <p:extLst>
      <p:ext uri="{BB962C8B-B14F-4D97-AF65-F5344CB8AC3E}">
        <p14:creationId xmlns:p14="http://schemas.microsoft.com/office/powerpoint/2010/main" val="17708109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Metin kutusu 6"/>
          <p:cNvSpPr txBox="1">
            <a:spLocks noChangeArrowheads="1"/>
          </p:cNvSpPr>
          <p:nvPr/>
        </p:nvSpPr>
        <p:spPr bwMode="auto">
          <a:xfrm>
            <a:off x="4953000" y="5519739"/>
            <a:ext cx="3127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tr-TR" altLang="tr-TR" sz="1800"/>
              <a:t>. </a:t>
            </a:r>
          </a:p>
        </p:txBody>
      </p:sp>
      <p:sp>
        <p:nvSpPr>
          <p:cNvPr id="10" name="Unvan 1"/>
          <p:cNvSpPr>
            <a:spLocks noGrp="1"/>
          </p:cNvSpPr>
          <p:nvPr>
            <p:ph type="title"/>
          </p:nvPr>
        </p:nvSpPr>
        <p:spPr>
          <a:xfrm>
            <a:off x="1608992" y="256430"/>
            <a:ext cx="9831436" cy="1325563"/>
          </a:xfrm>
        </p:spPr>
        <p:txBody>
          <a:bodyPr>
            <a:normAutofit/>
          </a:bodyPr>
          <a:lstStyle/>
          <a:p>
            <a:pPr algn="ctr"/>
            <a:r>
              <a:rPr lang="tr-TR" altLang="tr-TR" sz="3600" b="1" dirty="0">
                <a:latin typeface="Times New Roman" panose="02020603050405020304" pitchFamily="18" charset="0"/>
                <a:cs typeface="Times New Roman" panose="02020603050405020304" pitchFamily="18" charset="0"/>
              </a:rPr>
              <a:t>ÖLÇÜM BELİRSİZLİĞİNDE KULLANILAN TEMEL İSTATİSTİK KAVRAMLAR</a:t>
            </a:r>
          </a:p>
        </p:txBody>
      </p:sp>
      <p:pic>
        <p:nvPicPr>
          <p:cNvPr id="12" name="Resim 11"/>
          <p:cNvPicPr>
            <a:picLocks noChangeAspect="1"/>
          </p:cNvPicPr>
          <p:nvPr/>
        </p:nvPicPr>
        <p:blipFill>
          <a:blip r:embed="rId2"/>
          <a:stretch>
            <a:fillRect/>
          </a:stretch>
        </p:blipFill>
        <p:spPr>
          <a:xfrm>
            <a:off x="0" y="0"/>
            <a:ext cx="1860777" cy="1838425"/>
          </a:xfrm>
          <a:prstGeom prst="rect">
            <a:avLst/>
          </a:prstGeom>
        </p:spPr>
      </p:pic>
      <p:sp>
        <p:nvSpPr>
          <p:cNvPr id="3" name="Slayt Numarası Yer Tutucusu 2"/>
          <p:cNvSpPr>
            <a:spLocks noGrp="1"/>
          </p:cNvSpPr>
          <p:nvPr>
            <p:ph type="sldNum" sz="quarter" idx="12"/>
          </p:nvPr>
        </p:nvSpPr>
        <p:spPr/>
        <p:txBody>
          <a:bodyPr/>
          <a:lstStyle/>
          <a:p>
            <a:fld id="{867B2D67-3604-4605-9DC1-A9CD8FF98088}" type="slidenum">
              <a:rPr lang="tr-TR" smtClean="0"/>
              <a:t>24</a:t>
            </a:fld>
            <a:endParaRPr lang="tr-TR"/>
          </a:p>
        </p:txBody>
      </p:sp>
      <p:sp>
        <p:nvSpPr>
          <p:cNvPr id="13" name="İçerik Yer Tutucusu 2"/>
          <p:cNvSpPr>
            <a:spLocks noGrp="1"/>
          </p:cNvSpPr>
          <p:nvPr>
            <p:ph idx="1"/>
          </p:nvPr>
        </p:nvSpPr>
        <p:spPr>
          <a:xfrm>
            <a:off x="1860777" y="2470264"/>
            <a:ext cx="9019033" cy="1884760"/>
          </a:xfrm>
        </p:spPr>
        <p:txBody>
          <a:bodyPr rtlCol="0">
            <a:normAutofit/>
          </a:bodyPr>
          <a:lstStyle/>
          <a:p>
            <a:pPr marL="0" indent="0" algn="just" eaLnBrk="1" fontAlgn="auto" hangingPunct="1">
              <a:spcAft>
                <a:spcPts val="0"/>
              </a:spcAft>
              <a:buFontTx/>
              <a:buNone/>
              <a:defRPr/>
            </a:pPr>
            <a:r>
              <a:rPr lang="tr-TR" altLang="tr-TR" sz="2400" b="1" dirty="0" smtClean="0">
                <a:latin typeface="Times New Roman" panose="02020603050405020304" pitchFamily="18" charset="0"/>
                <a:cs typeface="Times New Roman" panose="02020603050405020304" pitchFamily="18" charset="0"/>
              </a:rPr>
              <a:t>Student </a:t>
            </a:r>
            <a:r>
              <a:rPr lang="tr-TR" altLang="tr-TR" sz="2400" b="1" dirty="0" smtClean="0">
                <a:latin typeface="Times New Roman" panose="02020603050405020304" pitchFamily="18" charset="0"/>
                <a:cs typeface="Times New Roman" panose="02020603050405020304" pitchFamily="18" charset="0"/>
              </a:rPr>
              <a:t>T Dağılımı:</a:t>
            </a:r>
          </a:p>
          <a:p>
            <a:pPr marL="0" indent="0" algn="just" eaLnBrk="1" fontAlgn="auto" hangingPunct="1">
              <a:spcAft>
                <a:spcPts val="0"/>
              </a:spcAft>
              <a:buFontTx/>
              <a:buNone/>
              <a:defRPr/>
            </a:pPr>
            <a:r>
              <a:rPr lang="tr-TR" altLang="tr-TR" sz="2200" dirty="0" smtClean="0">
                <a:latin typeface="Times New Roman" panose="02020603050405020304" pitchFamily="18" charset="0"/>
                <a:cs typeface="Times New Roman" panose="02020603050405020304" pitchFamily="18" charset="0"/>
              </a:rPr>
              <a:t>Örneklem büyüklüğü küçük olduğunda ve/veya popülasyon </a:t>
            </a:r>
            <a:r>
              <a:rPr lang="tr-TR" altLang="tr-TR" sz="2200" dirty="0" err="1" smtClean="0">
                <a:latin typeface="Times New Roman" panose="02020603050405020304" pitchFamily="18" charset="0"/>
                <a:cs typeface="Times New Roman" panose="02020603050405020304" pitchFamily="18" charset="0"/>
              </a:rPr>
              <a:t>varyansı</a:t>
            </a:r>
            <a:r>
              <a:rPr lang="tr-TR" altLang="tr-TR" sz="2200" dirty="0" smtClean="0">
                <a:latin typeface="Times New Roman" panose="02020603050405020304" pitchFamily="18" charset="0"/>
                <a:cs typeface="Times New Roman" panose="02020603050405020304" pitchFamily="18" charset="0"/>
              </a:rPr>
              <a:t> bilinmediğinde popülasyon parametrelerini tahmin etmek için kullanılan bir olasılık dağılımıdır. Özgürlük derecelerine göre güven aralıkları oluşturmak için kullanılır. </a:t>
            </a:r>
            <a:r>
              <a:rPr lang="tr-TR" altLang="tr-TR" sz="2200" dirty="0" smtClean="0">
                <a:latin typeface="Times New Roman" panose="02020603050405020304" pitchFamily="18" charset="0"/>
                <a:cs typeface="Times New Roman" panose="02020603050405020304" pitchFamily="18" charset="0"/>
              </a:rPr>
              <a:t>Aşağıdaki denklem ile hesaplanır</a:t>
            </a:r>
            <a:r>
              <a:rPr lang="tr-TR" altLang="tr-TR" sz="2200" dirty="0" smtClean="0">
                <a:latin typeface="Times New Roman" panose="02020603050405020304" pitchFamily="18" charset="0"/>
                <a:cs typeface="Times New Roman" panose="02020603050405020304" pitchFamily="18" charset="0"/>
              </a:rPr>
              <a:t>.</a:t>
            </a:r>
            <a:r>
              <a:rPr lang="tr-TR" altLang="tr-TR" sz="2600" dirty="0" smtClean="0">
                <a:latin typeface="Times New Roman" panose="02020603050405020304" pitchFamily="18" charset="0"/>
                <a:cs typeface="Times New Roman" panose="02020603050405020304" pitchFamily="18" charset="0"/>
              </a:rPr>
              <a:t>	</a:t>
            </a:r>
            <a:r>
              <a:rPr lang="tr-TR" altLang="tr-TR" sz="2000" dirty="0" smtClean="0">
                <a:latin typeface="Times New Roman" panose="02020603050405020304" pitchFamily="18" charset="0"/>
                <a:cs typeface="Times New Roman" panose="02020603050405020304" pitchFamily="18" charset="0"/>
              </a:rPr>
              <a:t>	</a:t>
            </a:r>
            <a:endParaRPr lang="tr-TR" altLang="tr-TR" sz="2400" dirty="0" smtClean="0">
              <a:latin typeface="Times New Roman" panose="02020603050405020304" pitchFamily="18" charset="0"/>
              <a:cs typeface="Times New Roman" panose="02020603050405020304" pitchFamily="18" charset="0"/>
            </a:endParaRPr>
          </a:p>
        </p:txBody>
      </p:sp>
      <p:pic>
        <p:nvPicPr>
          <p:cNvPr id="14" name="Resim 6" descr="öğrenci t dağılımı"/>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23199" y="4632205"/>
            <a:ext cx="4294188" cy="17049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759069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Metin kutusu 6"/>
          <p:cNvSpPr txBox="1">
            <a:spLocks noChangeArrowheads="1"/>
          </p:cNvSpPr>
          <p:nvPr/>
        </p:nvSpPr>
        <p:spPr bwMode="auto">
          <a:xfrm>
            <a:off x="4953000" y="5519739"/>
            <a:ext cx="3127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tr-TR" altLang="tr-TR" sz="1800"/>
              <a:t>. </a:t>
            </a:r>
          </a:p>
        </p:txBody>
      </p:sp>
      <p:sp>
        <p:nvSpPr>
          <p:cNvPr id="10" name="Unvan 1"/>
          <p:cNvSpPr>
            <a:spLocks noGrp="1"/>
          </p:cNvSpPr>
          <p:nvPr>
            <p:ph type="title"/>
          </p:nvPr>
        </p:nvSpPr>
        <p:spPr>
          <a:xfrm>
            <a:off x="1608992" y="256430"/>
            <a:ext cx="9831436" cy="1325563"/>
          </a:xfrm>
        </p:spPr>
        <p:txBody>
          <a:bodyPr>
            <a:normAutofit/>
          </a:bodyPr>
          <a:lstStyle/>
          <a:p>
            <a:pPr algn="ctr"/>
            <a:r>
              <a:rPr lang="tr-TR" altLang="tr-TR" sz="3600" b="1" dirty="0">
                <a:latin typeface="Times New Roman" panose="02020603050405020304" pitchFamily="18" charset="0"/>
                <a:cs typeface="Times New Roman" panose="02020603050405020304" pitchFamily="18" charset="0"/>
              </a:rPr>
              <a:t>ÖLÇÜM BELİRSİZLİĞİNDE KULLANILAN TEMEL İSTATİSTİK KAVRAMLAR</a:t>
            </a:r>
          </a:p>
        </p:txBody>
      </p:sp>
      <p:pic>
        <p:nvPicPr>
          <p:cNvPr id="12" name="Resim 11"/>
          <p:cNvPicPr>
            <a:picLocks noChangeAspect="1"/>
          </p:cNvPicPr>
          <p:nvPr/>
        </p:nvPicPr>
        <p:blipFill>
          <a:blip r:embed="rId2"/>
          <a:stretch>
            <a:fillRect/>
          </a:stretch>
        </p:blipFill>
        <p:spPr>
          <a:xfrm>
            <a:off x="0" y="0"/>
            <a:ext cx="1860777" cy="1838425"/>
          </a:xfrm>
          <a:prstGeom prst="rect">
            <a:avLst/>
          </a:prstGeom>
        </p:spPr>
      </p:pic>
      <p:sp>
        <p:nvSpPr>
          <p:cNvPr id="3" name="Slayt Numarası Yer Tutucusu 2"/>
          <p:cNvSpPr>
            <a:spLocks noGrp="1"/>
          </p:cNvSpPr>
          <p:nvPr>
            <p:ph type="sldNum" sz="quarter" idx="12"/>
          </p:nvPr>
        </p:nvSpPr>
        <p:spPr/>
        <p:txBody>
          <a:bodyPr/>
          <a:lstStyle/>
          <a:p>
            <a:fld id="{867B2D67-3604-4605-9DC1-A9CD8FF98088}" type="slidenum">
              <a:rPr lang="tr-TR" smtClean="0"/>
              <a:t>25</a:t>
            </a:fld>
            <a:endParaRPr lang="tr-TR"/>
          </a:p>
        </p:txBody>
      </p:sp>
      <p:pic>
        <p:nvPicPr>
          <p:cNvPr id="13" name="Resim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70424" y="2258259"/>
            <a:ext cx="8291594" cy="39410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294903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İçerik Yer Tutucusu 2"/>
          <p:cNvSpPr>
            <a:spLocks noGrp="1"/>
          </p:cNvSpPr>
          <p:nvPr>
            <p:ph idx="1"/>
          </p:nvPr>
        </p:nvSpPr>
        <p:spPr>
          <a:xfrm>
            <a:off x="1766887" y="1581993"/>
            <a:ext cx="9174915" cy="5196876"/>
          </a:xfrm>
        </p:spPr>
        <p:txBody>
          <a:bodyPr>
            <a:normAutofit/>
          </a:bodyPr>
          <a:lstStyle/>
          <a:p>
            <a:pPr marL="0" indent="0" algn="just">
              <a:buNone/>
            </a:pPr>
            <a:r>
              <a:rPr lang="tr-TR" altLang="tr-TR" sz="2400" b="1" dirty="0" smtClean="0">
                <a:latin typeface="Times New Roman" panose="02020603050405020304" pitchFamily="18" charset="0"/>
                <a:cs typeface="Times New Roman" panose="02020603050405020304" pitchFamily="18" charset="0"/>
              </a:rPr>
              <a:t>Güven Aralığı:</a:t>
            </a:r>
          </a:p>
          <a:p>
            <a:pPr marL="0" indent="0" algn="just">
              <a:buNone/>
            </a:pPr>
            <a:r>
              <a:rPr lang="tr-TR" altLang="tr-TR" sz="2200" dirty="0">
                <a:latin typeface="Times New Roman" panose="02020603050405020304" pitchFamily="18" charset="0"/>
                <a:ea typeface="Calibri" panose="020F0502020204030204" pitchFamily="34" charset="0"/>
                <a:cs typeface="Times New Roman" panose="02020603050405020304" pitchFamily="18" charset="0"/>
              </a:rPr>
              <a:t>10 adet seçilmiş ve ortalamalarının  490 </a:t>
            </a:r>
            <a:r>
              <a:rPr lang="tr-TR" altLang="tr-TR" sz="2200" dirty="0" err="1">
                <a:latin typeface="Times New Roman" panose="02020603050405020304" pitchFamily="18" charset="0"/>
                <a:ea typeface="Calibri" panose="020F0502020204030204" pitchFamily="34" charset="0"/>
                <a:cs typeface="Times New Roman" panose="02020603050405020304" pitchFamily="18" charset="0"/>
              </a:rPr>
              <a:t>ppm</a:t>
            </a:r>
            <a:r>
              <a:rPr lang="tr-TR" altLang="tr-TR" sz="2200" dirty="0">
                <a:latin typeface="Times New Roman" panose="02020603050405020304" pitchFamily="18" charset="0"/>
                <a:ea typeface="Calibri" panose="020F0502020204030204" pitchFamily="34" charset="0"/>
                <a:cs typeface="Times New Roman" panose="02020603050405020304" pitchFamily="18" charset="0"/>
              </a:rPr>
              <a:t> olduğu, ve </a:t>
            </a:r>
            <a:r>
              <a:rPr lang="tr-TR" altLang="tr-TR" sz="2200" dirty="0" err="1">
                <a:latin typeface="Times New Roman" panose="02020603050405020304" pitchFamily="18" charset="0"/>
                <a:ea typeface="Calibri" panose="020F0502020204030204" pitchFamily="34" charset="0"/>
                <a:cs typeface="Times New Roman" panose="02020603050405020304" pitchFamily="18" charset="0"/>
              </a:rPr>
              <a:t>varyansı</a:t>
            </a:r>
            <a:r>
              <a:rPr lang="tr-TR" altLang="tr-TR" sz="2200" dirty="0">
                <a:latin typeface="Times New Roman" panose="02020603050405020304" pitchFamily="18" charset="0"/>
                <a:ea typeface="Calibri" panose="020F0502020204030204" pitchFamily="34" charset="0"/>
                <a:cs typeface="Times New Roman" panose="02020603050405020304" pitchFamily="18" charset="0"/>
              </a:rPr>
              <a:t> 10 </a:t>
            </a:r>
            <a:r>
              <a:rPr lang="tr-TR" altLang="tr-TR" sz="2200" dirty="0" err="1">
                <a:latin typeface="Times New Roman" panose="02020603050405020304" pitchFamily="18" charset="0"/>
                <a:ea typeface="Calibri" panose="020F0502020204030204" pitchFamily="34" charset="0"/>
                <a:cs typeface="Times New Roman" panose="02020603050405020304" pitchFamily="18" charset="0"/>
              </a:rPr>
              <a:t>ppm</a:t>
            </a:r>
            <a:r>
              <a:rPr lang="tr-TR" altLang="tr-TR" sz="2200" dirty="0">
                <a:latin typeface="Times New Roman" panose="02020603050405020304" pitchFamily="18" charset="0"/>
                <a:ea typeface="Calibri" panose="020F0502020204030204" pitchFamily="34" charset="0"/>
                <a:cs typeface="Times New Roman" panose="02020603050405020304" pitchFamily="18" charset="0"/>
              </a:rPr>
              <a:t> olarak hesaplanmıştır. Buna göre bu laboratuvarda yapılan tüm SO</a:t>
            </a:r>
            <a:r>
              <a:rPr lang="tr-TR" altLang="tr-TR" sz="2200" baseline="-25000" dirty="0">
                <a:latin typeface="Times New Roman" panose="02020603050405020304" pitchFamily="18" charset="0"/>
                <a:ea typeface="Calibri" panose="020F0502020204030204" pitchFamily="34" charset="0"/>
                <a:cs typeface="Times New Roman" panose="02020603050405020304" pitchFamily="18" charset="0"/>
              </a:rPr>
              <a:t>2</a:t>
            </a:r>
            <a:r>
              <a:rPr lang="tr-TR" altLang="tr-TR" sz="2200" dirty="0">
                <a:latin typeface="Times New Roman" panose="02020603050405020304" pitchFamily="18" charset="0"/>
                <a:ea typeface="Calibri" panose="020F0502020204030204" pitchFamily="34" charset="0"/>
                <a:cs typeface="Times New Roman" panose="02020603050405020304" pitchFamily="18" charset="0"/>
              </a:rPr>
              <a:t> doğrulama sonuçları % 99 güven düzeyinde hangi aralıkta kalmaktadır?</a:t>
            </a:r>
          </a:p>
          <a:p>
            <a:pPr marL="0" indent="0" algn="just">
              <a:buNone/>
            </a:pPr>
            <a:r>
              <a:rPr lang="tr-TR" altLang="tr-TR" sz="2000" dirty="0">
                <a:latin typeface="Times New Roman" panose="02020603050405020304" pitchFamily="18" charset="0"/>
                <a:cs typeface="Times New Roman" panose="02020603050405020304" pitchFamily="18" charset="0"/>
              </a:rPr>
              <a:t>		</a:t>
            </a:r>
            <a:endParaRPr lang="tr-TR" altLang="tr-TR" sz="2400" dirty="0">
              <a:latin typeface="Times New Roman" panose="02020603050405020304" pitchFamily="18" charset="0"/>
              <a:cs typeface="Times New Roman" panose="02020603050405020304" pitchFamily="18" charset="0"/>
            </a:endParaRPr>
          </a:p>
        </p:txBody>
      </p:sp>
      <p:sp>
        <p:nvSpPr>
          <p:cNvPr id="17411" name="Metin kutusu 6"/>
          <p:cNvSpPr txBox="1">
            <a:spLocks noChangeArrowheads="1"/>
          </p:cNvSpPr>
          <p:nvPr/>
        </p:nvSpPr>
        <p:spPr bwMode="auto">
          <a:xfrm>
            <a:off x="4953000" y="5519739"/>
            <a:ext cx="3127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tr-TR" altLang="tr-TR" sz="1800"/>
              <a:t>. </a:t>
            </a:r>
          </a:p>
        </p:txBody>
      </p:sp>
      <p:sp>
        <p:nvSpPr>
          <p:cNvPr id="10" name="Unvan 1"/>
          <p:cNvSpPr>
            <a:spLocks noGrp="1"/>
          </p:cNvSpPr>
          <p:nvPr>
            <p:ph type="title"/>
          </p:nvPr>
        </p:nvSpPr>
        <p:spPr>
          <a:xfrm>
            <a:off x="1608992" y="256430"/>
            <a:ext cx="9831436" cy="1325563"/>
          </a:xfrm>
        </p:spPr>
        <p:txBody>
          <a:bodyPr>
            <a:normAutofit/>
          </a:bodyPr>
          <a:lstStyle/>
          <a:p>
            <a:pPr algn="ctr"/>
            <a:r>
              <a:rPr lang="tr-TR" altLang="tr-TR" sz="3600" b="1" dirty="0">
                <a:latin typeface="Times New Roman" panose="02020603050405020304" pitchFamily="18" charset="0"/>
                <a:cs typeface="Times New Roman" panose="02020603050405020304" pitchFamily="18" charset="0"/>
              </a:rPr>
              <a:t>ÖLÇÜM BELİRSİZLİĞİNDE KULLANILAN TEMEL İSTATİSTİK KAVRAMLAR</a:t>
            </a:r>
          </a:p>
        </p:txBody>
      </p:sp>
      <p:pic>
        <p:nvPicPr>
          <p:cNvPr id="12" name="Resim 11"/>
          <p:cNvPicPr>
            <a:picLocks noChangeAspect="1"/>
          </p:cNvPicPr>
          <p:nvPr/>
        </p:nvPicPr>
        <p:blipFill>
          <a:blip r:embed="rId2"/>
          <a:stretch>
            <a:fillRect/>
          </a:stretch>
        </p:blipFill>
        <p:spPr>
          <a:xfrm>
            <a:off x="0" y="0"/>
            <a:ext cx="1860777" cy="1838425"/>
          </a:xfrm>
          <a:prstGeom prst="rect">
            <a:avLst/>
          </a:prstGeom>
        </p:spPr>
      </p:pic>
      <p:sp>
        <p:nvSpPr>
          <p:cNvPr id="3" name="Slayt Numarası Yer Tutucusu 2"/>
          <p:cNvSpPr>
            <a:spLocks noGrp="1"/>
          </p:cNvSpPr>
          <p:nvPr>
            <p:ph type="sldNum" sz="quarter" idx="12"/>
          </p:nvPr>
        </p:nvSpPr>
        <p:spPr/>
        <p:txBody>
          <a:bodyPr/>
          <a:lstStyle/>
          <a:p>
            <a:fld id="{867B2D67-3604-4605-9DC1-A9CD8FF98088}" type="slidenum">
              <a:rPr lang="tr-TR" smtClean="0"/>
              <a:t>26</a:t>
            </a:fld>
            <a:endParaRPr lang="tr-TR"/>
          </a:p>
        </p:txBody>
      </p:sp>
      <p:pic>
        <p:nvPicPr>
          <p:cNvPr id="13" name="Resim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449094" y="3258814"/>
            <a:ext cx="7810500" cy="32800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8717803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İçerik Yer Tutucusu 2"/>
          <p:cNvSpPr>
            <a:spLocks noGrp="1"/>
          </p:cNvSpPr>
          <p:nvPr>
            <p:ph idx="1"/>
          </p:nvPr>
        </p:nvSpPr>
        <p:spPr>
          <a:xfrm>
            <a:off x="2057400" y="1558975"/>
            <a:ext cx="8915400" cy="298450"/>
          </a:xfrm>
        </p:spPr>
        <p:txBody>
          <a:bodyPr>
            <a:noAutofit/>
          </a:bodyPr>
          <a:lstStyle/>
          <a:p>
            <a:pPr marL="0" indent="0" algn="just">
              <a:buNone/>
            </a:pPr>
            <a:r>
              <a:rPr lang="tr-TR" altLang="tr-TR" sz="2000" b="1" dirty="0">
                <a:latin typeface="Times New Roman" panose="02020603050405020304" pitchFamily="18" charset="0"/>
                <a:cs typeface="Times New Roman" panose="02020603050405020304" pitchFamily="18" charset="0"/>
              </a:rPr>
              <a:t>Kritik Değerler Z Tablosu:</a:t>
            </a:r>
          </a:p>
          <a:p>
            <a:pPr marL="0" indent="0" algn="just">
              <a:buNone/>
            </a:pPr>
            <a:endParaRPr lang="tr-TR" altLang="tr-TR" sz="2000" dirty="0">
              <a:latin typeface="Times New Roman" panose="02020603050405020304" pitchFamily="18" charset="0"/>
              <a:cs typeface="Times New Roman" panose="02020603050405020304" pitchFamily="18" charset="0"/>
            </a:endParaRPr>
          </a:p>
          <a:p>
            <a:pPr marL="0" indent="0" algn="just">
              <a:buNone/>
            </a:pPr>
            <a:endParaRPr lang="tr-TR" altLang="tr-TR" sz="2400" dirty="0">
              <a:latin typeface="Times New Roman" panose="02020603050405020304" pitchFamily="18" charset="0"/>
              <a:cs typeface="Times New Roman" panose="02020603050405020304" pitchFamily="18" charset="0"/>
            </a:endParaRPr>
          </a:p>
        </p:txBody>
      </p:sp>
      <p:sp>
        <p:nvSpPr>
          <p:cNvPr id="18435" name="Metin kutusu 6"/>
          <p:cNvSpPr txBox="1">
            <a:spLocks noChangeArrowheads="1"/>
          </p:cNvSpPr>
          <p:nvPr/>
        </p:nvSpPr>
        <p:spPr bwMode="auto">
          <a:xfrm>
            <a:off x="4953000" y="5519739"/>
            <a:ext cx="3127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tr-TR" altLang="tr-TR" sz="1800"/>
              <a:t>. </a:t>
            </a:r>
          </a:p>
        </p:txBody>
      </p:sp>
      <p:pic>
        <p:nvPicPr>
          <p:cNvPr id="18436" name="Resim 5" descr="kritik değerler z tablo iki kuyru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1837452"/>
            <a:ext cx="8305800" cy="359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7" name="Resim 6" descr="güven aralığı tablos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40439" y="5462590"/>
            <a:ext cx="5711825" cy="127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Unvan 1"/>
          <p:cNvSpPr>
            <a:spLocks noGrp="1"/>
          </p:cNvSpPr>
          <p:nvPr>
            <p:ph type="title"/>
          </p:nvPr>
        </p:nvSpPr>
        <p:spPr>
          <a:xfrm>
            <a:off x="1608992" y="256430"/>
            <a:ext cx="9831436" cy="1325563"/>
          </a:xfrm>
        </p:spPr>
        <p:txBody>
          <a:bodyPr>
            <a:normAutofit/>
          </a:bodyPr>
          <a:lstStyle/>
          <a:p>
            <a:pPr algn="ctr"/>
            <a:r>
              <a:rPr lang="tr-TR" altLang="tr-TR" sz="3600" b="1" dirty="0">
                <a:latin typeface="Times New Roman" panose="02020603050405020304" pitchFamily="18" charset="0"/>
                <a:cs typeface="Times New Roman" panose="02020603050405020304" pitchFamily="18" charset="0"/>
              </a:rPr>
              <a:t>ÖLÇÜM BELİRSİZLİĞİNDE KULLANILAN TEMEL İSTATİSTİK KAVRAMLAR</a:t>
            </a:r>
          </a:p>
        </p:txBody>
      </p:sp>
      <p:pic>
        <p:nvPicPr>
          <p:cNvPr id="11" name="Resim 10"/>
          <p:cNvPicPr>
            <a:picLocks noChangeAspect="1"/>
          </p:cNvPicPr>
          <p:nvPr/>
        </p:nvPicPr>
        <p:blipFill>
          <a:blip r:embed="rId4"/>
          <a:stretch>
            <a:fillRect/>
          </a:stretch>
        </p:blipFill>
        <p:spPr>
          <a:xfrm>
            <a:off x="0" y="0"/>
            <a:ext cx="1860777" cy="1838425"/>
          </a:xfrm>
          <a:prstGeom prst="rect">
            <a:avLst/>
          </a:prstGeom>
        </p:spPr>
      </p:pic>
      <p:sp>
        <p:nvSpPr>
          <p:cNvPr id="3" name="Slayt Numarası Yer Tutucusu 2"/>
          <p:cNvSpPr>
            <a:spLocks noGrp="1"/>
          </p:cNvSpPr>
          <p:nvPr>
            <p:ph type="sldNum" sz="quarter" idx="12"/>
          </p:nvPr>
        </p:nvSpPr>
        <p:spPr/>
        <p:txBody>
          <a:bodyPr/>
          <a:lstStyle/>
          <a:p>
            <a:fld id="{867B2D67-3604-4605-9DC1-A9CD8FF98088}" type="slidenum">
              <a:rPr lang="tr-TR" smtClean="0"/>
              <a:t>27</a:t>
            </a:fld>
            <a:endParaRPr lang="tr-TR"/>
          </a:p>
        </p:txBody>
      </p:sp>
    </p:spTree>
    <p:extLst>
      <p:ext uri="{BB962C8B-B14F-4D97-AF65-F5344CB8AC3E}">
        <p14:creationId xmlns:p14="http://schemas.microsoft.com/office/powerpoint/2010/main" val="18228798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İçerik Yer Tutucusu 2"/>
          <p:cNvSpPr>
            <a:spLocks noGrp="1"/>
          </p:cNvSpPr>
          <p:nvPr>
            <p:ph idx="1"/>
          </p:nvPr>
        </p:nvSpPr>
        <p:spPr>
          <a:xfrm>
            <a:off x="1938000" y="1432591"/>
            <a:ext cx="8763000" cy="381000"/>
          </a:xfrm>
        </p:spPr>
        <p:txBody>
          <a:bodyPr/>
          <a:lstStyle/>
          <a:p>
            <a:pPr marL="0" indent="0" algn="just">
              <a:buNone/>
            </a:pPr>
            <a:r>
              <a:rPr lang="tr-TR" altLang="tr-TR" sz="2000" b="1" dirty="0">
                <a:latin typeface="Times New Roman" panose="02020603050405020304" pitchFamily="18" charset="0"/>
                <a:cs typeface="Times New Roman" panose="02020603050405020304" pitchFamily="18" charset="0"/>
              </a:rPr>
              <a:t>Öğrenci T Masası:</a:t>
            </a:r>
          </a:p>
          <a:p>
            <a:pPr marL="0" indent="0" algn="just">
              <a:buNone/>
            </a:pPr>
            <a:endParaRPr lang="tr-TR" altLang="tr-TR" sz="2000" dirty="0">
              <a:latin typeface="Times New Roman" panose="02020603050405020304" pitchFamily="18" charset="0"/>
              <a:cs typeface="Times New Roman" panose="02020603050405020304" pitchFamily="18" charset="0"/>
            </a:endParaRPr>
          </a:p>
          <a:p>
            <a:pPr marL="0" indent="0" algn="just">
              <a:buNone/>
            </a:pPr>
            <a:endParaRPr lang="tr-TR" altLang="tr-TR" sz="2000" dirty="0">
              <a:latin typeface="Times New Roman" panose="02020603050405020304" pitchFamily="18" charset="0"/>
              <a:cs typeface="Times New Roman" panose="02020603050405020304" pitchFamily="18" charset="0"/>
            </a:endParaRPr>
          </a:p>
          <a:p>
            <a:pPr marL="0" indent="0" algn="just">
              <a:buNone/>
            </a:pPr>
            <a:endParaRPr lang="tr-TR" altLang="tr-TR" sz="2400" dirty="0">
              <a:latin typeface="Times New Roman" panose="02020603050405020304" pitchFamily="18" charset="0"/>
              <a:cs typeface="Times New Roman" panose="02020603050405020304" pitchFamily="18" charset="0"/>
            </a:endParaRPr>
          </a:p>
        </p:txBody>
      </p:sp>
      <p:sp>
        <p:nvSpPr>
          <p:cNvPr id="19459" name="Metin kutusu 6"/>
          <p:cNvSpPr txBox="1">
            <a:spLocks noChangeArrowheads="1"/>
          </p:cNvSpPr>
          <p:nvPr/>
        </p:nvSpPr>
        <p:spPr bwMode="auto">
          <a:xfrm>
            <a:off x="4953000" y="5519739"/>
            <a:ext cx="3127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tr-TR" altLang="tr-TR" sz="1800"/>
              <a:t>. </a:t>
            </a:r>
          </a:p>
        </p:txBody>
      </p:sp>
      <p:pic>
        <p:nvPicPr>
          <p:cNvPr id="19460" name="Resim 6" descr="Öğrencilerin-t-tabl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38000" y="1776046"/>
            <a:ext cx="8634234" cy="4996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Unvan 1"/>
          <p:cNvSpPr>
            <a:spLocks noGrp="1"/>
          </p:cNvSpPr>
          <p:nvPr>
            <p:ph type="title"/>
          </p:nvPr>
        </p:nvSpPr>
        <p:spPr>
          <a:xfrm>
            <a:off x="1608992" y="256430"/>
            <a:ext cx="9831436" cy="1325563"/>
          </a:xfrm>
        </p:spPr>
        <p:txBody>
          <a:bodyPr>
            <a:normAutofit/>
          </a:bodyPr>
          <a:lstStyle/>
          <a:p>
            <a:pPr algn="ctr"/>
            <a:r>
              <a:rPr lang="tr-TR" altLang="tr-TR" sz="3600" b="1" dirty="0">
                <a:latin typeface="Times New Roman" panose="02020603050405020304" pitchFamily="18" charset="0"/>
                <a:cs typeface="Times New Roman" panose="02020603050405020304" pitchFamily="18" charset="0"/>
              </a:rPr>
              <a:t>ÖLÇÜM BELİRSİZLİĞİNDE KULLANILAN TEMEL İSTATİSTİK KAVRAMLAR</a:t>
            </a:r>
          </a:p>
        </p:txBody>
      </p:sp>
      <p:pic>
        <p:nvPicPr>
          <p:cNvPr id="10" name="Resim 9"/>
          <p:cNvPicPr>
            <a:picLocks noChangeAspect="1"/>
          </p:cNvPicPr>
          <p:nvPr/>
        </p:nvPicPr>
        <p:blipFill>
          <a:blip r:embed="rId3"/>
          <a:stretch>
            <a:fillRect/>
          </a:stretch>
        </p:blipFill>
        <p:spPr>
          <a:xfrm>
            <a:off x="0" y="0"/>
            <a:ext cx="1860777" cy="1838425"/>
          </a:xfrm>
          <a:prstGeom prst="rect">
            <a:avLst/>
          </a:prstGeom>
        </p:spPr>
      </p:pic>
      <p:sp>
        <p:nvSpPr>
          <p:cNvPr id="3" name="Slayt Numarası Yer Tutucusu 2"/>
          <p:cNvSpPr>
            <a:spLocks noGrp="1"/>
          </p:cNvSpPr>
          <p:nvPr>
            <p:ph type="sldNum" sz="quarter" idx="12"/>
          </p:nvPr>
        </p:nvSpPr>
        <p:spPr/>
        <p:txBody>
          <a:bodyPr/>
          <a:lstStyle/>
          <a:p>
            <a:fld id="{867B2D67-3604-4605-9DC1-A9CD8FF98088}" type="slidenum">
              <a:rPr lang="tr-TR" smtClean="0"/>
              <a:t>28</a:t>
            </a:fld>
            <a:endParaRPr lang="tr-TR"/>
          </a:p>
        </p:txBody>
      </p:sp>
    </p:spTree>
    <p:extLst>
      <p:ext uri="{BB962C8B-B14F-4D97-AF65-F5344CB8AC3E}">
        <p14:creationId xmlns:p14="http://schemas.microsoft.com/office/powerpoint/2010/main" val="202396911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İçerik Yer Tutucusu 2"/>
          <p:cNvSpPr>
            <a:spLocks noGrp="1"/>
          </p:cNvSpPr>
          <p:nvPr>
            <p:ph idx="1"/>
          </p:nvPr>
        </p:nvSpPr>
        <p:spPr>
          <a:xfrm>
            <a:off x="1787526" y="1581993"/>
            <a:ext cx="9092284" cy="5029200"/>
          </a:xfrm>
        </p:spPr>
        <p:txBody>
          <a:bodyPr/>
          <a:lstStyle/>
          <a:p>
            <a:pPr marL="0" indent="0" algn="just">
              <a:buNone/>
            </a:pPr>
            <a:r>
              <a:rPr lang="tr-TR" altLang="tr-TR" sz="2400" b="1" dirty="0">
                <a:latin typeface="Times New Roman" panose="02020603050405020304" pitchFamily="18" charset="0"/>
                <a:cs typeface="Times New Roman" panose="02020603050405020304" pitchFamily="18" charset="0"/>
              </a:rPr>
              <a:t>Z-Skor:</a:t>
            </a:r>
          </a:p>
          <a:p>
            <a:pPr marL="0" indent="0" algn="just">
              <a:buNone/>
            </a:pPr>
            <a:r>
              <a:rPr lang="tr-TR" altLang="tr-TR" sz="2000" dirty="0">
                <a:latin typeface="Times New Roman" panose="02020603050405020304" pitchFamily="18" charset="0"/>
                <a:cs typeface="Times New Roman" panose="02020603050405020304" pitchFamily="18" charset="0"/>
              </a:rPr>
              <a:t>Bir veri setindeki ortalama ile bir değerin ilişkisinin (kümedeki sayısal verilerin, ortalamanın ne kadar altında ya da üstünde kaç standart sapma olduğunu) istatistiksel olarak ölçülmesidir. Aşağıdaki denklem ile hesaplanır.</a:t>
            </a:r>
          </a:p>
          <a:p>
            <a:pPr marL="0" indent="0" algn="just">
              <a:buNone/>
            </a:pPr>
            <a:endParaRPr lang="tr-TR" altLang="tr-TR" sz="2000" dirty="0">
              <a:latin typeface="Times New Roman" panose="02020603050405020304" pitchFamily="18" charset="0"/>
              <a:cs typeface="Times New Roman" panose="02020603050405020304" pitchFamily="18" charset="0"/>
            </a:endParaRPr>
          </a:p>
          <a:p>
            <a:pPr marL="0" indent="0" algn="just">
              <a:buNone/>
            </a:pPr>
            <a:endParaRPr lang="tr-TR" altLang="tr-TR" sz="2000" dirty="0">
              <a:latin typeface="Times New Roman" panose="02020603050405020304" pitchFamily="18" charset="0"/>
              <a:cs typeface="Times New Roman" panose="02020603050405020304" pitchFamily="18" charset="0"/>
            </a:endParaRPr>
          </a:p>
          <a:p>
            <a:pPr marL="0" indent="0" algn="just">
              <a:buNone/>
            </a:pPr>
            <a:r>
              <a:rPr lang="tr-TR" altLang="tr-TR" sz="2400" b="1" dirty="0">
                <a:latin typeface="Times New Roman" panose="02020603050405020304" pitchFamily="18" charset="0"/>
                <a:cs typeface="Times New Roman" panose="02020603050405020304" pitchFamily="18" charset="0"/>
              </a:rPr>
              <a:t>T-Skor:</a:t>
            </a:r>
          </a:p>
          <a:p>
            <a:pPr marL="0" indent="0" algn="just">
              <a:buNone/>
            </a:pPr>
            <a:r>
              <a:rPr lang="tr-TR" altLang="tr-TR" sz="2000" dirty="0">
                <a:latin typeface="Times New Roman" panose="02020603050405020304" pitchFamily="18" charset="0"/>
                <a:cs typeface="Times New Roman" panose="02020603050405020304" pitchFamily="18" charset="0"/>
              </a:rPr>
              <a:t>Tahmini bir parametrenin ayrık değerinden ve standart hatasından ayrılma oranı. Yani Bir sonucun ortalamadan ne kadar uzak olduğunu belirlemek için başka bir yöntem T-skorudur. Z-skoru yerine T-skorunu kullanmanın avantajı, sonuçları değerlendirmek ve açıklamak genellikle daha kolaydır. Aşağıdaki denklem ile hesaplanır.</a:t>
            </a:r>
          </a:p>
          <a:p>
            <a:pPr marL="0" indent="0" algn="just">
              <a:buNone/>
            </a:pPr>
            <a:r>
              <a:rPr lang="tr-TR" altLang="tr-TR" sz="2000" dirty="0">
                <a:latin typeface="Times New Roman" panose="02020603050405020304" pitchFamily="18" charset="0"/>
                <a:cs typeface="Times New Roman" panose="02020603050405020304" pitchFamily="18" charset="0"/>
              </a:rPr>
              <a:t>		</a:t>
            </a:r>
            <a:endParaRPr lang="tr-TR" altLang="tr-TR" sz="2400" dirty="0">
              <a:latin typeface="Times New Roman" panose="02020603050405020304" pitchFamily="18" charset="0"/>
              <a:cs typeface="Times New Roman" panose="02020603050405020304" pitchFamily="18" charset="0"/>
            </a:endParaRPr>
          </a:p>
        </p:txBody>
      </p:sp>
      <p:sp>
        <p:nvSpPr>
          <p:cNvPr id="20483" name="Metin kutusu 6"/>
          <p:cNvSpPr txBox="1">
            <a:spLocks noChangeArrowheads="1"/>
          </p:cNvSpPr>
          <p:nvPr/>
        </p:nvSpPr>
        <p:spPr bwMode="auto">
          <a:xfrm>
            <a:off x="4953000" y="5519739"/>
            <a:ext cx="3127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tr-TR" altLang="tr-TR" sz="1800"/>
              <a:t>. </a:t>
            </a:r>
          </a:p>
        </p:txBody>
      </p:sp>
      <p:pic>
        <p:nvPicPr>
          <p:cNvPr id="20484" name="Resim 9" descr="z skoru formülü"/>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60777" y="2905968"/>
            <a:ext cx="1914525" cy="79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5" name="Resim 10" descr="t puanı formülü"/>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60777" y="5654675"/>
            <a:ext cx="1768475" cy="884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Unvan 1"/>
          <p:cNvSpPr>
            <a:spLocks noGrp="1"/>
          </p:cNvSpPr>
          <p:nvPr>
            <p:ph type="title"/>
          </p:nvPr>
        </p:nvSpPr>
        <p:spPr>
          <a:xfrm>
            <a:off x="1608992" y="256430"/>
            <a:ext cx="9831436" cy="1325563"/>
          </a:xfrm>
        </p:spPr>
        <p:txBody>
          <a:bodyPr>
            <a:normAutofit/>
          </a:bodyPr>
          <a:lstStyle/>
          <a:p>
            <a:pPr algn="ctr"/>
            <a:r>
              <a:rPr lang="tr-TR" altLang="tr-TR" sz="3600" b="1" dirty="0">
                <a:latin typeface="Times New Roman" panose="02020603050405020304" pitchFamily="18" charset="0"/>
                <a:cs typeface="Times New Roman" panose="02020603050405020304" pitchFamily="18" charset="0"/>
              </a:rPr>
              <a:t>ÖLÇÜM BELİRSİZLİĞİNDE KULLANILAN TEMEL İSTATİSTİK KAVRAMLAR</a:t>
            </a:r>
          </a:p>
        </p:txBody>
      </p:sp>
      <p:pic>
        <p:nvPicPr>
          <p:cNvPr id="9" name="Resim 8"/>
          <p:cNvPicPr>
            <a:picLocks noChangeAspect="1"/>
          </p:cNvPicPr>
          <p:nvPr/>
        </p:nvPicPr>
        <p:blipFill>
          <a:blip r:embed="rId4"/>
          <a:stretch>
            <a:fillRect/>
          </a:stretch>
        </p:blipFill>
        <p:spPr>
          <a:xfrm>
            <a:off x="0" y="0"/>
            <a:ext cx="1860777" cy="1838425"/>
          </a:xfrm>
          <a:prstGeom prst="rect">
            <a:avLst/>
          </a:prstGeom>
        </p:spPr>
      </p:pic>
      <p:sp>
        <p:nvSpPr>
          <p:cNvPr id="3" name="Slayt Numarası Yer Tutucusu 2"/>
          <p:cNvSpPr>
            <a:spLocks noGrp="1"/>
          </p:cNvSpPr>
          <p:nvPr>
            <p:ph type="sldNum" sz="quarter" idx="12"/>
          </p:nvPr>
        </p:nvSpPr>
        <p:spPr/>
        <p:txBody>
          <a:bodyPr/>
          <a:lstStyle/>
          <a:p>
            <a:fld id="{867B2D67-3604-4605-9DC1-A9CD8FF98088}" type="slidenum">
              <a:rPr lang="tr-TR" smtClean="0"/>
              <a:t>29</a:t>
            </a:fld>
            <a:endParaRPr lang="tr-TR"/>
          </a:p>
        </p:txBody>
      </p:sp>
    </p:spTree>
    <p:extLst>
      <p:ext uri="{BB962C8B-B14F-4D97-AF65-F5344CB8AC3E}">
        <p14:creationId xmlns:p14="http://schemas.microsoft.com/office/powerpoint/2010/main" val="32610165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İçerik Yer Tutucusu 2"/>
          <p:cNvSpPr>
            <a:spLocks noGrp="1"/>
          </p:cNvSpPr>
          <p:nvPr>
            <p:ph idx="1"/>
          </p:nvPr>
        </p:nvSpPr>
        <p:spPr>
          <a:xfrm>
            <a:off x="2108339" y="1650304"/>
            <a:ext cx="8229600" cy="376238"/>
          </a:xfrm>
        </p:spPr>
        <p:txBody>
          <a:bodyPr>
            <a:normAutofit fontScale="92500" lnSpcReduction="20000"/>
          </a:bodyPr>
          <a:lstStyle/>
          <a:p>
            <a:pPr marL="0" indent="0" algn="just">
              <a:buNone/>
            </a:pPr>
            <a:r>
              <a:rPr lang="tr-TR" altLang="tr-TR" sz="2600" b="1" dirty="0">
                <a:latin typeface="Times New Roman" panose="02020603050405020304" pitchFamily="18" charset="0"/>
                <a:cs typeface="Times New Roman" panose="02020603050405020304" pitchFamily="18" charset="0"/>
              </a:rPr>
              <a:t>Konular;</a:t>
            </a:r>
          </a:p>
          <a:p>
            <a:pPr marL="0" indent="0" algn="just">
              <a:buNone/>
            </a:pPr>
            <a:endParaRPr lang="tr-TR" altLang="tr-TR" sz="2400" dirty="0">
              <a:latin typeface="Times New Roman" panose="02020603050405020304" pitchFamily="18" charset="0"/>
              <a:cs typeface="Times New Roman" panose="02020603050405020304" pitchFamily="18" charset="0"/>
            </a:endParaRPr>
          </a:p>
        </p:txBody>
      </p:sp>
      <p:graphicFrame>
        <p:nvGraphicFramePr>
          <p:cNvPr id="4" name="Tablo 3"/>
          <p:cNvGraphicFramePr>
            <a:graphicFrameLocks noGrp="1"/>
          </p:cNvGraphicFramePr>
          <p:nvPr>
            <p:extLst>
              <p:ext uri="{D42A27DB-BD31-4B8C-83A1-F6EECF244321}">
                <p14:modId xmlns:p14="http://schemas.microsoft.com/office/powerpoint/2010/main" val="1329711468"/>
              </p:ext>
            </p:extLst>
          </p:nvPr>
        </p:nvGraphicFramePr>
        <p:xfrm>
          <a:off x="2108339" y="2164715"/>
          <a:ext cx="8832742" cy="4556760"/>
        </p:xfrm>
        <a:graphic>
          <a:graphicData uri="http://schemas.openxmlformats.org/drawingml/2006/table">
            <a:tbl>
              <a:tblPr firstRow="1" firstCol="1" bandRow="1">
                <a:tableStyleId>{5C22544A-7EE6-4342-B048-85BDC9FD1C3A}</a:tableStyleId>
              </a:tblPr>
              <a:tblGrid>
                <a:gridCol w="4416371">
                  <a:extLst>
                    <a:ext uri="{9D8B030D-6E8A-4147-A177-3AD203B41FA5}">
                      <a16:colId xmlns:a16="http://schemas.microsoft.com/office/drawing/2014/main" val="20000"/>
                    </a:ext>
                  </a:extLst>
                </a:gridCol>
                <a:gridCol w="4416371">
                  <a:extLst>
                    <a:ext uri="{9D8B030D-6E8A-4147-A177-3AD203B41FA5}">
                      <a16:colId xmlns:a16="http://schemas.microsoft.com/office/drawing/2014/main" val="20001"/>
                    </a:ext>
                  </a:extLst>
                </a:gridCol>
              </a:tblGrid>
              <a:tr h="4556125">
                <a:tc>
                  <a:txBody>
                    <a:bodyPr/>
                    <a:lstStyle/>
                    <a:p>
                      <a:pPr>
                        <a:lnSpc>
                          <a:spcPct val="115000"/>
                        </a:lnSpc>
                        <a:spcAft>
                          <a:spcPts val="0"/>
                        </a:spcAft>
                      </a:pPr>
                      <a:r>
                        <a:rPr lang="tr-TR" sz="2000" b="0" dirty="0">
                          <a:solidFill>
                            <a:schemeClr val="tx1"/>
                          </a:solidFill>
                          <a:effectLst/>
                          <a:latin typeface="Times New Roman" panose="02020603050405020304" pitchFamily="18" charset="0"/>
                          <a:cs typeface="Times New Roman" panose="02020603050405020304" pitchFamily="18" charset="0"/>
                        </a:rPr>
                        <a:t>Ortalama </a:t>
                      </a:r>
                      <a:br>
                        <a:rPr lang="tr-TR" sz="2000" b="0" dirty="0">
                          <a:solidFill>
                            <a:schemeClr val="tx1"/>
                          </a:solidFill>
                          <a:effectLst/>
                          <a:latin typeface="Times New Roman" panose="02020603050405020304" pitchFamily="18" charset="0"/>
                          <a:cs typeface="Times New Roman" panose="02020603050405020304" pitchFamily="18" charset="0"/>
                        </a:rPr>
                      </a:br>
                      <a:r>
                        <a:rPr lang="tr-TR" sz="2000" b="0" dirty="0" err="1">
                          <a:solidFill>
                            <a:schemeClr val="tx1"/>
                          </a:solidFill>
                          <a:effectLst/>
                          <a:latin typeface="Times New Roman" panose="02020603050405020304" pitchFamily="18" charset="0"/>
                          <a:cs typeface="Times New Roman" panose="02020603050405020304" pitchFamily="18" charset="0"/>
                        </a:rPr>
                        <a:t>Varyans</a:t>
                      </a:r>
                      <a:r>
                        <a:rPr lang="tr-TR" sz="2000" b="0" dirty="0">
                          <a:solidFill>
                            <a:schemeClr val="tx1"/>
                          </a:solidFill>
                          <a:effectLst/>
                          <a:latin typeface="Times New Roman" panose="02020603050405020304" pitchFamily="18" charset="0"/>
                          <a:cs typeface="Times New Roman" panose="02020603050405020304" pitchFamily="18" charset="0"/>
                        </a:rPr>
                        <a:t> </a:t>
                      </a:r>
                      <a:br>
                        <a:rPr lang="tr-TR" sz="2000" b="0" dirty="0">
                          <a:solidFill>
                            <a:schemeClr val="tx1"/>
                          </a:solidFill>
                          <a:effectLst/>
                          <a:latin typeface="Times New Roman" panose="02020603050405020304" pitchFamily="18" charset="0"/>
                          <a:cs typeface="Times New Roman" panose="02020603050405020304" pitchFamily="18" charset="0"/>
                        </a:rPr>
                      </a:br>
                      <a:r>
                        <a:rPr lang="tr-TR" sz="2000" b="0" dirty="0">
                          <a:solidFill>
                            <a:schemeClr val="tx1"/>
                          </a:solidFill>
                          <a:effectLst/>
                          <a:latin typeface="Times New Roman" panose="02020603050405020304" pitchFamily="18" charset="0"/>
                          <a:cs typeface="Times New Roman" panose="02020603050405020304" pitchFamily="18" charset="0"/>
                        </a:rPr>
                        <a:t>Standart Sapma </a:t>
                      </a:r>
                      <a:br>
                        <a:rPr lang="tr-TR" sz="2000" b="0" dirty="0">
                          <a:solidFill>
                            <a:schemeClr val="tx1"/>
                          </a:solidFill>
                          <a:effectLst/>
                          <a:latin typeface="Times New Roman" panose="02020603050405020304" pitchFamily="18" charset="0"/>
                          <a:cs typeface="Times New Roman" panose="02020603050405020304" pitchFamily="18" charset="0"/>
                        </a:rPr>
                      </a:br>
                      <a:r>
                        <a:rPr lang="tr-TR" sz="2000" b="0" dirty="0">
                          <a:solidFill>
                            <a:schemeClr val="tx1"/>
                          </a:solidFill>
                          <a:effectLst/>
                          <a:latin typeface="Times New Roman" panose="02020603050405020304" pitchFamily="18" charset="0"/>
                          <a:cs typeface="Times New Roman" panose="02020603050405020304" pitchFamily="18" charset="0"/>
                        </a:rPr>
                        <a:t>Numune Boyutu Belirleme </a:t>
                      </a:r>
                      <a:br>
                        <a:rPr lang="tr-TR" sz="2000" b="0" dirty="0">
                          <a:solidFill>
                            <a:schemeClr val="tx1"/>
                          </a:solidFill>
                          <a:effectLst/>
                          <a:latin typeface="Times New Roman" panose="02020603050405020304" pitchFamily="18" charset="0"/>
                          <a:cs typeface="Times New Roman" panose="02020603050405020304" pitchFamily="18" charset="0"/>
                        </a:rPr>
                      </a:br>
                      <a:r>
                        <a:rPr lang="tr-TR" sz="2000" b="0" dirty="0">
                          <a:solidFill>
                            <a:schemeClr val="tx1"/>
                          </a:solidFill>
                          <a:effectLst/>
                          <a:latin typeface="Times New Roman" panose="02020603050405020304" pitchFamily="18" charset="0"/>
                          <a:cs typeface="Times New Roman" panose="02020603050405020304" pitchFamily="18" charset="0"/>
                        </a:rPr>
                        <a:t>Serbestlik derecesi </a:t>
                      </a:r>
                      <a:br>
                        <a:rPr lang="tr-TR" sz="2000" b="0" dirty="0">
                          <a:solidFill>
                            <a:schemeClr val="tx1"/>
                          </a:solidFill>
                          <a:effectLst/>
                          <a:latin typeface="Times New Roman" panose="02020603050405020304" pitchFamily="18" charset="0"/>
                          <a:cs typeface="Times New Roman" panose="02020603050405020304" pitchFamily="18" charset="0"/>
                        </a:rPr>
                      </a:br>
                      <a:r>
                        <a:rPr lang="tr-TR" sz="2000" b="0" dirty="0">
                          <a:solidFill>
                            <a:schemeClr val="tx1"/>
                          </a:solidFill>
                          <a:effectLst/>
                          <a:latin typeface="Times New Roman" panose="02020603050405020304" pitchFamily="18" charset="0"/>
                          <a:cs typeface="Times New Roman" panose="02020603050405020304" pitchFamily="18" charset="0"/>
                        </a:rPr>
                        <a:t>Karelerin Toplamının </a:t>
                      </a:r>
                      <a:br>
                        <a:rPr lang="tr-TR" sz="2000" b="0" dirty="0">
                          <a:solidFill>
                            <a:schemeClr val="tx1"/>
                          </a:solidFill>
                          <a:effectLst/>
                          <a:latin typeface="Times New Roman" panose="02020603050405020304" pitchFamily="18" charset="0"/>
                          <a:cs typeface="Times New Roman" panose="02020603050405020304" pitchFamily="18" charset="0"/>
                        </a:rPr>
                      </a:br>
                      <a:r>
                        <a:rPr lang="tr-TR" sz="2000" b="0" dirty="0">
                          <a:solidFill>
                            <a:schemeClr val="tx1"/>
                          </a:solidFill>
                          <a:effectLst/>
                          <a:latin typeface="Times New Roman" panose="02020603050405020304" pitchFamily="18" charset="0"/>
                          <a:cs typeface="Times New Roman" panose="02020603050405020304" pitchFamily="18" charset="0"/>
                        </a:rPr>
                        <a:t>Kök Kareler Toplamları </a:t>
                      </a:r>
                      <a:br>
                        <a:rPr lang="tr-TR" sz="2000" b="0" dirty="0">
                          <a:solidFill>
                            <a:schemeClr val="tx1"/>
                          </a:solidFill>
                          <a:effectLst/>
                          <a:latin typeface="Times New Roman" panose="02020603050405020304" pitchFamily="18" charset="0"/>
                          <a:cs typeface="Times New Roman" panose="02020603050405020304" pitchFamily="18" charset="0"/>
                        </a:rPr>
                      </a:br>
                      <a:r>
                        <a:rPr lang="tr-TR" sz="2000" b="0" dirty="0">
                          <a:solidFill>
                            <a:schemeClr val="tx1"/>
                          </a:solidFill>
                          <a:effectLst/>
                          <a:latin typeface="Times New Roman" panose="02020603050405020304" pitchFamily="18" charset="0"/>
                          <a:cs typeface="Times New Roman" panose="02020603050405020304" pitchFamily="18" charset="0"/>
                        </a:rPr>
                        <a:t>Toplanmış </a:t>
                      </a:r>
                      <a:r>
                        <a:rPr lang="tr-TR" sz="2000" b="0" dirty="0" err="1">
                          <a:solidFill>
                            <a:schemeClr val="tx1"/>
                          </a:solidFill>
                          <a:effectLst/>
                          <a:latin typeface="Times New Roman" panose="02020603050405020304" pitchFamily="18" charset="0"/>
                          <a:cs typeface="Times New Roman" panose="02020603050405020304" pitchFamily="18" charset="0"/>
                        </a:rPr>
                        <a:t>Varyans</a:t>
                      </a:r>
                      <a:r>
                        <a:rPr lang="tr-TR" sz="2000" b="0" dirty="0">
                          <a:solidFill>
                            <a:schemeClr val="tx1"/>
                          </a:solidFill>
                          <a:effectLst/>
                          <a:latin typeface="Times New Roman" panose="02020603050405020304" pitchFamily="18" charset="0"/>
                          <a:cs typeface="Times New Roman" panose="02020603050405020304" pitchFamily="18" charset="0"/>
                        </a:rPr>
                        <a:t> </a:t>
                      </a:r>
                      <a:br>
                        <a:rPr lang="tr-TR" sz="2000" b="0" dirty="0">
                          <a:solidFill>
                            <a:schemeClr val="tx1"/>
                          </a:solidFill>
                          <a:effectLst/>
                          <a:latin typeface="Times New Roman" panose="02020603050405020304" pitchFamily="18" charset="0"/>
                          <a:cs typeface="Times New Roman" panose="02020603050405020304" pitchFamily="18" charset="0"/>
                        </a:rPr>
                      </a:br>
                      <a:r>
                        <a:rPr lang="tr-TR" sz="2000" b="0" dirty="0">
                          <a:solidFill>
                            <a:schemeClr val="tx1"/>
                          </a:solidFill>
                          <a:effectLst/>
                          <a:latin typeface="Times New Roman" panose="02020603050405020304" pitchFamily="18" charset="0"/>
                          <a:cs typeface="Times New Roman" panose="02020603050405020304" pitchFamily="18" charset="0"/>
                        </a:rPr>
                        <a:t>Özgürlüğü Etkili Dereceleri </a:t>
                      </a:r>
                      <a:br>
                        <a:rPr lang="tr-TR" sz="2000" b="0" dirty="0">
                          <a:solidFill>
                            <a:schemeClr val="tx1"/>
                          </a:solidFill>
                          <a:effectLst/>
                          <a:latin typeface="Times New Roman" panose="02020603050405020304" pitchFamily="18" charset="0"/>
                          <a:cs typeface="Times New Roman" panose="02020603050405020304" pitchFamily="18" charset="0"/>
                        </a:rPr>
                      </a:br>
                      <a:r>
                        <a:rPr lang="tr-TR" sz="2000" b="0" dirty="0">
                          <a:solidFill>
                            <a:schemeClr val="tx1"/>
                          </a:solidFill>
                          <a:effectLst/>
                          <a:latin typeface="Times New Roman" panose="02020603050405020304" pitchFamily="18" charset="0"/>
                          <a:cs typeface="Times New Roman" panose="02020603050405020304" pitchFamily="18" charset="0"/>
                        </a:rPr>
                        <a:t>Doğrusal </a:t>
                      </a:r>
                      <a:r>
                        <a:rPr lang="tr-TR" sz="2000" b="0" dirty="0" err="1">
                          <a:solidFill>
                            <a:schemeClr val="tx1"/>
                          </a:solidFill>
                          <a:effectLst/>
                          <a:latin typeface="Times New Roman" panose="02020603050405020304" pitchFamily="18" charset="0"/>
                          <a:cs typeface="Times New Roman" panose="02020603050405020304" pitchFamily="18" charset="0"/>
                        </a:rPr>
                        <a:t>İnterpolasyon</a:t>
                      </a:r>
                      <a:r>
                        <a:rPr lang="tr-TR" sz="2000" b="0" dirty="0">
                          <a:solidFill>
                            <a:schemeClr val="tx1"/>
                          </a:solidFill>
                          <a:effectLst/>
                          <a:latin typeface="Times New Roman" panose="02020603050405020304" pitchFamily="18" charset="0"/>
                          <a:cs typeface="Times New Roman" panose="02020603050405020304" pitchFamily="18" charset="0"/>
                        </a:rPr>
                        <a:t> </a:t>
                      </a:r>
                      <a:br>
                        <a:rPr lang="tr-TR" sz="2000" b="0" dirty="0">
                          <a:solidFill>
                            <a:schemeClr val="tx1"/>
                          </a:solidFill>
                          <a:effectLst/>
                          <a:latin typeface="Times New Roman" panose="02020603050405020304" pitchFamily="18" charset="0"/>
                          <a:cs typeface="Times New Roman" panose="02020603050405020304" pitchFamily="18" charset="0"/>
                        </a:rPr>
                      </a:br>
                      <a:r>
                        <a:rPr lang="tr-TR" sz="2000" b="0" dirty="0">
                          <a:solidFill>
                            <a:schemeClr val="tx1"/>
                          </a:solidFill>
                          <a:effectLst/>
                          <a:latin typeface="Times New Roman" panose="02020603050405020304" pitchFamily="18" charset="0"/>
                          <a:cs typeface="Times New Roman" panose="02020603050405020304" pitchFamily="18" charset="0"/>
                        </a:rPr>
                        <a:t>Doğrusal regresyon </a:t>
                      </a:r>
                      <a:br>
                        <a:rPr lang="tr-TR" sz="2000" b="0" dirty="0">
                          <a:solidFill>
                            <a:schemeClr val="tx1"/>
                          </a:solidFill>
                          <a:effectLst/>
                          <a:latin typeface="Times New Roman" panose="02020603050405020304" pitchFamily="18" charset="0"/>
                          <a:cs typeface="Times New Roman" panose="02020603050405020304" pitchFamily="18" charset="0"/>
                        </a:rPr>
                      </a:br>
                      <a:endParaRPr lang="tr-TR" sz="2000" b="0" dirty="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solidFill>
                      <a:schemeClr val="bg1"/>
                    </a:solidFill>
                  </a:tcPr>
                </a:tc>
                <a:tc>
                  <a:txBody>
                    <a:bodyPr/>
                    <a:lstStyle/>
                    <a:p>
                      <a:pPr>
                        <a:lnSpc>
                          <a:spcPct val="115000"/>
                        </a:lnSpc>
                        <a:spcAft>
                          <a:spcPts val="0"/>
                        </a:spcAft>
                      </a:pPr>
                      <a:r>
                        <a:rPr lang="tr-TR" sz="2000" b="0" dirty="0">
                          <a:solidFill>
                            <a:schemeClr val="tx1"/>
                          </a:solidFill>
                          <a:effectLst/>
                          <a:latin typeface="Times New Roman" panose="02020603050405020304" pitchFamily="18" charset="0"/>
                          <a:cs typeface="Times New Roman" panose="02020603050405020304" pitchFamily="18" charset="0"/>
                        </a:rPr>
                        <a:t>Duyarlılık Katsayısı </a:t>
                      </a:r>
                      <a:br>
                        <a:rPr lang="tr-TR" sz="2000" b="0" dirty="0">
                          <a:solidFill>
                            <a:schemeClr val="tx1"/>
                          </a:solidFill>
                          <a:effectLst/>
                          <a:latin typeface="Times New Roman" panose="02020603050405020304" pitchFamily="18" charset="0"/>
                          <a:cs typeface="Times New Roman" panose="02020603050405020304" pitchFamily="18" charset="0"/>
                        </a:rPr>
                      </a:br>
                      <a:r>
                        <a:rPr lang="tr-TR" sz="2000" b="0" dirty="0" err="1">
                          <a:solidFill>
                            <a:schemeClr val="tx1"/>
                          </a:solidFill>
                          <a:effectLst/>
                          <a:latin typeface="Times New Roman" panose="02020603050405020304" pitchFamily="18" charset="0"/>
                          <a:cs typeface="Times New Roman" panose="02020603050405020304" pitchFamily="18" charset="0"/>
                        </a:rPr>
                        <a:t>Kovaryans</a:t>
                      </a:r>
                      <a:r>
                        <a:rPr lang="tr-TR" sz="2000" b="0" dirty="0">
                          <a:solidFill>
                            <a:schemeClr val="tx1"/>
                          </a:solidFill>
                          <a:effectLst/>
                          <a:latin typeface="Times New Roman" panose="02020603050405020304" pitchFamily="18" charset="0"/>
                          <a:cs typeface="Times New Roman" panose="02020603050405020304" pitchFamily="18" charset="0"/>
                        </a:rPr>
                        <a:t> </a:t>
                      </a:r>
                      <a:br>
                        <a:rPr lang="tr-TR" sz="2000" b="0" dirty="0">
                          <a:solidFill>
                            <a:schemeClr val="tx1"/>
                          </a:solidFill>
                          <a:effectLst/>
                          <a:latin typeface="Times New Roman" panose="02020603050405020304" pitchFamily="18" charset="0"/>
                          <a:cs typeface="Times New Roman" panose="02020603050405020304" pitchFamily="18" charset="0"/>
                        </a:rPr>
                      </a:br>
                      <a:r>
                        <a:rPr lang="tr-TR" sz="2000" b="0" dirty="0">
                          <a:solidFill>
                            <a:schemeClr val="tx1"/>
                          </a:solidFill>
                          <a:effectLst/>
                          <a:latin typeface="Times New Roman" panose="02020603050405020304" pitchFamily="18" charset="0"/>
                          <a:cs typeface="Times New Roman" panose="02020603050405020304" pitchFamily="18" charset="0"/>
                        </a:rPr>
                        <a:t>Korelasyon </a:t>
                      </a:r>
                      <a:br>
                        <a:rPr lang="tr-TR" sz="2000" b="0" dirty="0">
                          <a:solidFill>
                            <a:schemeClr val="tx1"/>
                          </a:solidFill>
                          <a:effectLst/>
                          <a:latin typeface="Times New Roman" panose="02020603050405020304" pitchFamily="18" charset="0"/>
                          <a:cs typeface="Times New Roman" panose="02020603050405020304" pitchFamily="18" charset="0"/>
                        </a:rPr>
                      </a:br>
                      <a:r>
                        <a:rPr lang="tr-TR" sz="2000" b="0" dirty="0" err="1">
                          <a:solidFill>
                            <a:schemeClr val="tx1"/>
                          </a:solidFill>
                          <a:effectLst/>
                          <a:latin typeface="Times New Roman" panose="02020603050405020304" pitchFamily="18" charset="0"/>
                          <a:cs typeface="Times New Roman" panose="02020603050405020304" pitchFamily="18" charset="0"/>
                        </a:rPr>
                        <a:t>Korelasyon</a:t>
                      </a:r>
                      <a:r>
                        <a:rPr lang="tr-TR" sz="2000" b="0" dirty="0">
                          <a:solidFill>
                            <a:schemeClr val="tx1"/>
                          </a:solidFill>
                          <a:effectLst/>
                          <a:latin typeface="Times New Roman" panose="02020603050405020304" pitchFamily="18" charset="0"/>
                          <a:cs typeface="Times New Roman" panose="02020603050405020304" pitchFamily="18" charset="0"/>
                        </a:rPr>
                        <a:t> Katsayısı (R) </a:t>
                      </a:r>
                      <a:br>
                        <a:rPr lang="tr-TR" sz="2000" b="0" dirty="0">
                          <a:solidFill>
                            <a:schemeClr val="tx1"/>
                          </a:solidFill>
                          <a:effectLst/>
                          <a:latin typeface="Times New Roman" panose="02020603050405020304" pitchFamily="18" charset="0"/>
                          <a:cs typeface="Times New Roman" panose="02020603050405020304" pitchFamily="18" charset="0"/>
                        </a:rPr>
                      </a:br>
                      <a:r>
                        <a:rPr lang="tr-TR" sz="2000" b="0" dirty="0">
                          <a:solidFill>
                            <a:schemeClr val="tx1"/>
                          </a:solidFill>
                          <a:effectLst/>
                          <a:latin typeface="Times New Roman" panose="02020603050405020304" pitchFamily="18" charset="0"/>
                          <a:cs typeface="Times New Roman" panose="02020603050405020304" pitchFamily="18" charset="0"/>
                        </a:rPr>
                        <a:t>Determinasyon Katsayısı (R 2 ) </a:t>
                      </a:r>
                      <a:br>
                        <a:rPr lang="tr-TR" sz="2000" b="0" dirty="0">
                          <a:solidFill>
                            <a:schemeClr val="tx1"/>
                          </a:solidFill>
                          <a:effectLst/>
                          <a:latin typeface="Times New Roman" panose="02020603050405020304" pitchFamily="18" charset="0"/>
                          <a:cs typeface="Times New Roman" panose="02020603050405020304" pitchFamily="18" charset="0"/>
                        </a:rPr>
                      </a:br>
                      <a:r>
                        <a:rPr lang="tr-TR" sz="2000" b="0" dirty="0">
                          <a:solidFill>
                            <a:schemeClr val="tx1"/>
                          </a:solidFill>
                          <a:effectLst/>
                          <a:latin typeface="Times New Roman" panose="02020603050405020304" pitchFamily="18" charset="0"/>
                          <a:cs typeface="Times New Roman" panose="02020603050405020304" pitchFamily="18" charset="0"/>
                        </a:rPr>
                        <a:t>Merkezi Limit Teoremi </a:t>
                      </a:r>
                      <a:br>
                        <a:rPr lang="tr-TR" sz="2000" b="0" dirty="0">
                          <a:solidFill>
                            <a:schemeClr val="tx1"/>
                          </a:solidFill>
                          <a:effectLst/>
                          <a:latin typeface="Times New Roman" panose="02020603050405020304" pitchFamily="18" charset="0"/>
                          <a:cs typeface="Times New Roman" panose="02020603050405020304" pitchFamily="18" charset="0"/>
                        </a:rPr>
                      </a:br>
                      <a:r>
                        <a:rPr lang="tr-TR" sz="2000" b="0" dirty="0" smtClean="0">
                          <a:solidFill>
                            <a:schemeClr val="tx1"/>
                          </a:solidFill>
                          <a:effectLst/>
                          <a:latin typeface="Times New Roman" panose="02020603050405020304" pitchFamily="18" charset="0"/>
                          <a:cs typeface="Times New Roman" panose="02020603050405020304" pitchFamily="18" charset="0"/>
                        </a:rPr>
                        <a:t>Ortalama Standart </a:t>
                      </a:r>
                      <a:r>
                        <a:rPr lang="tr-TR" sz="2000" b="0" dirty="0">
                          <a:solidFill>
                            <a:schemeClr val="tx1"/>
                          </a:solidFill>
                          <a:effectLst/>
                          <a:latin typeface="Times New Roman" panose="02020603050405020304" pitchFamily="18" charset="0"/>
                          <a:cs typeface="Times New Roman" panose="02020603050405020304" pitchFamily="18" charset="0"/>
                        </a:rPr>
                        <a:t>Sapma </a:t>
                      </a:r>
                      <a:br>
                        <a:rPr lang="tr-TR" sz="2000" b="0" dirty="0">
                          <a:solidFill>
                            <a:schemeClr val="tx1"/>
                          </a:solidFill>
                          <a:effectLst/>
                          <a:latin typeface="Times New Roman" panose="02020603050405020304" pitchFamily="18" charset="0"/>
                          <a:cs typeface="Times New Roman" panose="02020603050405020304" pitchFamily="18" charset="0"/>
                        </a:rPr>
                      </a:br>
                      <a:r>
                        <a:rPr lang="tr-TR" sz="2000" b="0" dirty="0">
                          <a:solidFill>
                            <a:schemeClr val="tx1"/>
                          </a:solidFill>
                          <a:effectLst/>
                          <a:latin typeface="Times New Roman" panose="02020603050405020304" pitchFamily="18" charset="0"/>
                          <a:cs typeface="Times New Roman" panose="02020603050405020304" pitchFamily="18" charset="0"/>
                        </a:rPr>
                        <a:t>Güven Aralıkları </a:t>
                      </a:r>
                      <a:br>
                        <a:rPr lang="tr-TR" sz="2000" b="0" dirty="0">
                          <a:solidFill>
                            <a:schemeClr val="tx1"/>
                          </a:solidFill>
                          <a:effectLst/>
                          <a:latin typeface="Times New Roman" panose="02020603050405020304" pitchFamily="18" charset="0"/>
                          <a:cs typeface="Times New Roman" panose="02020603050405020304" pitchFamily="18" charset="0"/>
                        </a:rPr>
                      </a:br>
                      <a:r>
                        <a:rPr lang="tr-TR" sz="2000" b="0" dirty="0">
                          <a:solidFill>
                            <a:schemeClr val="tx1"/>
                          </a:solidFill>
                          <a:effectLst/>
                          <a:latin typeface="Times New Roman" panose="02020603050405020304" pitchFamily="18" charset="0"/>
                          <a:cs typeface="Times New Roman" panose="02020603050405020304" pitchFamily="18" charset="0"/>
                        </a:rPr>
                        <a:t>Z-</a:t>
                      </a:r>
                      <a:r>
                        <a:rPr lang="tr-TR" sz="2000" b="0" dirty="0" err="1">
                          <a:solidFill>
                            <a:schemeClr val="tx1"/>
                          </a:solidFill>
                          <a:effectLst/>
                          <a:latin typeface="Times New Roman" panose="02020603050405020304" pitchFamily="18" charset="0"/>
                          <a:cs typeface="Times New Roman" panose="02020603050405020304" pitchFamily="18" charset="0"/>
                        </a:rPr>
                        <a:t>Score</a:t>
                      </a:r>
                      <a:r>
                        <a:rPr lang="tr-TR" sz="2000" b="0" dirty="0">
                          <a:solidFill>
                            <a:schemeClr val="tx1"/>
                          </a:solidFill>
                          <a:effectLst/>
                          <a:latin typeface="Times New Roman" panose="02020603050405020304" pitchFamily="18" charset="0"/>
                          <a:cs typeface="Times New Roman" panose="02020603050405020304" pitchFamily="18" charset="0"/>
                        </a:rPr>
                        <a:t> </a:t>
                      </a:r>
                      <a:br>
                        <a:rPr lang="tr-TR" sz="2000" b="0" dirty="0">
                          <a:solidFill>
                            <a:schemeClr val="tx1"/>
                          </a:solidFill>
                          <a:effectLst/>
                          <a:latin typeface="Times New Roman" panose="02020603050405020304" pitchFamily="18" charset="0"/>
                          <a:cs typeface="Times New Roman" panose="02020603050405020304" pitchFamily="18" charset="0"/>
                        </a:rPr>
                      </a:br>
                      <a:r>
                        <a:rPr lang="tr-TR" sz="2000" b="0" dirty="0">
                          <a:solidFill>
                            <a:schemeClr val="tx1"/>
                          </a:solidFill>
                          <a:effectLst/>
                          <a:latin typeface="Times New Roman" panose="02020603050405020304" pitchFamily="18" charset="0"/>
                          <a:cs typeface="Times New Roman" panose="02020603050405020304" pitchFamily="18" charset="0"/>
                        </a:rPr>
                        <a:t>T-</a:t>
                      </a:r>
                      <a:r>
                        <a:rPr lang="tr-TR" sz="2000" b="0" dirty="0" err="1">
                          <a:solidFill>
                            <a:schemeClr val="tx1"/>
                          </a:solidFill>
                          <a:effectLst/>
                          <a:latin typeface="Times New Roman" panose="02020603050405020304" pitchFamily="18" charset="0"/>
                          <a:cs typeface="Times New Roman" panose="02020603050405020304" pitchFamily="18" charset="0"/>
                        </a:rPr>
                        <a:t>Score</a:t>
                      </a:r>
                      <a:r>
                        <a:rPr lang="tr-TR" sz="2000" b="0" dirty="0">
                          <a:solidFill>
                            <a:schemeClr val="tx1"/>
                          </a:solidFill>
                          <a:effectLst/>
                          <a:latin typeface="Times New Roman" panose="02020603050405020304" pitchFamily="18" charset="0"/>
                          <a:cs typeface="Times New Roman" panose="02020603050405020304" pitchFamily="18" charset="0"/>
                        </a:rPr>
                        <a:t> </a:t>
                      </a:r>
                      <a:br>
                        <a:rPr lang="tr-TR" sz="2000" b="0" dirty="0">
                          <a:solidFill>
                            <a:schemeClr val="tx1"/>
                          </a:solidFill>
                          <a:effectLst/>
                          <a:latin typeface="Times New Roman" panose="02020603050405020304" pitchFamily="18" charset="0"/>
                          <a:cs typeface="Times New Roman" panose="02020603050405020304" pitchFamily="18" charset="0"/>
                        </a:rPr>
                      </a:br>
                      <a:r>
                        <a:rPr lang="tr-TR" sz="2000" b="0" dirty="0" err="1">
                          <a:solidFill>
                            <a:schemeClr val="tx1"/>
                          </a:solidFill>
                          <a:effectLst/>
                          <a:latin typeface="Times New Roman" panose="02020603050405020304" pitchFamily="18" charset="0"/>
                          <a:cs typeface="Times New Roman" panose="02020603050405020304" pitchFamily="18" charset="0"/>
                        </a:rPr>
                        <a:t>Student’in</a:t>
                      </a:r>
                      <a:r>
                        <a:rPr lang="tr-TR" sz="2000" b="0" dirty="0">
                          <a:solidFill>
                            <a:schemeClr val="tx1"/>
                          </a:solidFill>
                          <a:effectLst/>
                          <a:latin typeface="Times New Roman" panose="02020603050405020304" pitchFamily="18" charset="0"/>
                          <a:cs typeface="Times New Roman" panose="02020603050405020304" pitchFamily="18" charset="0"/>
                        </a:rPr>
                        <a:t> T Distribution </a:t>
                      </a:r>
                      <a:br>
                        <a:rPr lang="tr-TR" sz="2000" b="0" dirty="0">
                          <a:solidFill>
                            <a:schemeClr val="tx1"/>
                          </a:solidFill>
                          <a:effectLst/>
                          <a:latin typeface="Times New Roman" panose="02020603050405020304" pitchFamily="18" charset="0"/>
                          <a:cs typeface="Times New Roman" panose="02020603050405020304" pitchFamily="18" charset="0"/>
                        </a:rPr>
                      </a:br>
                      <a:r>
                        <a:rPr lang="tr-TR" sz="2000" b="0" dirty="0">
                          <a:solidFill>
                            <a:schemeClr val="tx1"/>
                          </a:solidFill>
                          <a:effectLst/>
                          <a:latin typeface="Times New Roman" panose="02020603050405020304" pitchFamily="18" charset="0"/>
                          <a:cs typeface="Times New Roman" panose="02020603050405020304" pitchFamily="18" charset="0"/>
                        </a:rPr>
                        <a:t>Olasılık Dağılımları</a:t>
                      </a:r>
                    </a:p>
                    <a:p>
                      <a:pPr>
                        <a:lnSpc>
                          <a:spcPct val="115000"/>
                        </a:lnSpc>
                        <a:spcAft>
                          <a:spcPts val="0"/>
                        </a:spcAft>
                      </a:pPr>
                      <a:r>
                        <a:rPr lang="tr-TR" sz="2000" b="0" dirty="0">
                          <a:solidFill>
                            <a:schemeClr val="tx1"/>
                          </a:solidFill>
                          <a:effectLst/>
                          <a:latin typeface="Times New Roman" panose="02020603050405020304" pitchFamily="18" charset="0"/>
                          <a:cs typeface="Times New Roman" panose="02020603050405020304" pitchFamily="18" charset="0"/>
                        </a:rPr>
                        <a:t> </a:t>
                      </a:r>
                      <a:endParaRPr lang="tr-TR" sz="2000" b="0" dirty="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solidFill>
                      <a:schemeClr val="bg1"/>
                    </a:solidFill>
                  </a:tcPr>
                </a:tc>
                <a:extLst>
                  <a:ext uri="{0D108BD9-81ED-4DB2-BD59-A6C34878D82A}">
                    <a16:rowId xmlns:a16="http://schemas.microsoft.com/office/drawing/2014/main" val="10000"/>
                  </a:ext>
                </a:extLst>
              </a:tr>
            </a:tbl>
          </a:graphicData>
        </a:graphic>
      </p:graphicFrame>
      <p:sp>
        <p:nvSpPr>
          <p:cNvPr id="6" name="Unvan 1"/>
          <p:cNvSpPr>
            <a:spLocks noGrp="1"/>
          </p:cNvSpPr>
          <p:nvPr>
            <p:ph type="title"/>
          </p:nvPr>
        </p:nvSpPr>
        <p:spPr>
          <a:xfrm>
            <a:off x="1608992" y="256430"/>
            <a:ext cx="9831436" cy="1325563"/>
          </a:xfrm>
        </p:spPr>
        <p:txBody>
          <a:bodyPr>
            <a:normAutofit/>
          </a:bodyPr>
          <a:lstStyle/>
          <a:p>
            <a:pPr algn="ctr"/>
            <a:r>
              <a:rPr lang="tr-TR" altLang="tr-TR" sz="3600" b="1" dirty="0">
                <a:latin typeface="Times New Roman" panose="02020603050405020304" pitchFamily="18" charset="0"/>
                <a:cs typeface="Times New Roman" panose="02020603050405020304" pitchFamily="18" charset="0"/>
              </a:rPr>
              <a:t>ÖLÇÜM BELİRSİZLİĞİNDE KULLANILAN TEMEL İSTATİSTİK KAVRAMLAR</a:t>
            </a:r>
          </a:p>
        </p:txBody>
      </p:sp>
      <p:pic>
        <p:nvPicPr>
          <p:cNvPr id="7" name="Resim 6"/>
          <p:cNvPicPr>
            <a:picLocks noChangeAspect="1"/>
          </p:cNvPicPr>
          <p:nvPr/>
        </p:nvPicPr>
        <p:blipFill>
          <a:blip r:embed="rId2"/>
          <a:stretch>
            <a:fillRect/>
          </a:stretch>
        </p:blipFill>
        <p:spPr>
          <a:xfrm>
            <a:off x="0" y="0"/>
            <a:ext cx="1860777" cy="1838425"/>
          </a:xfrm>
          <a:prstGeom prst="rect">
            <a:avLst/>
          </a:prstGeom>
        </p:spPr>
      </p:pic>
      <p:sp>
        <p:nvSpPr>
          <p:cNvPr id="3" name="Slayt Numarası Yer Tutucusu 2"/>
          <p:cNvSpPr>
            <a:spLocks noGrp="1"/>
          </p:cNvSpPr>
          <p:nvPr>
            <p:ph type="sldNum" sz="quarter" idx="12"/>
          </p:nvPr>
        </p:nvSpPr>
        <p:spPr/>
        <p:txBody>
          <a:bodyPr/>
          <a:lstStyle/>
          <a:p>
            <a:fld id="{867B2D67-3604-4605-9DC1-A9CD8FF98088}" type="slidenum">
              <a:rPr lang="tr-TR" smtClean="0"/>
              <a:t>3</a:t>
            </a:fld>
            <a:endParaRPr lang="tr-TR"/>
          </a:p>
        </p:txBody>
      </p:sp>
    </p:spTree>
    <p:extLst>
      <p:ext uri="{BB962C8B-B14F-4D97-AF65-F5344CB8AC3E}">
        <p14:creationId xmlns:p14="http://schemas.microsoft.com/office/powerpoint/2010/main" val="257657350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İçerik Yer Tutucusu 2"/>
          <p:cNvSpPr>
            <a:spLocks noGrp="1"/>
          </p:cNvSpPr>
          <p:nvPr>
            <p:ph idx="1"/>
          </p:nvPr>
        </p:nvSpPr>
        <p:spPr>
          <a:xfrm>
            <a:off x="1860776" y="2177728"/>
            <a:ext cx="9298003" cy="4178622"/>
          </a:xfrm>
        </p:spPr>
        <p:txBody>
          <a:bodyPr>
            <a:normAutofit lnSpcReduction="10000"/>
          </a:bodyPr>
          <a:lstStyle/>
          <a:p>
            <a:pPr marL="0" indent="0" algn="just">
              <a:buNone/>
            </a:pPr>
            <a:r>
              <a:rPr lang="tr-TR" altLang="tr-TR" sz="2400" b="1" dirty="0">
                <a:latin typeface="Times New Roman" panose="02020603050405020304" pitchFamily="18" charset="0"/>
                <a:cs typeface="Times New Roman" panose="02020603050405020304" pitchFamily="18" charset="0"/>
              </a:rPr>
              <a:t>Z-Skor:</a:t>
            </a:r>
          </a:p>
          <a:p>
            <a:pPr marL="0" indent="0" algn="just">
              <a:buNone/>
            </a:pPr>
            <a:r>
              <a:rPr lang="tr-TR" altLang="tr-TR" sz="2400" dirty="0">
                <a:latin typeface="Times New Roman" panose="02020603050405020304" pitchFamily="18" charset="0"/>
                <a:cs typeface="Times New Roman" panose="02020603050405020304" pitchFamily="18" charset="0"/>
              </a:rPr>
              <a:t>Bir laboratuvar ortalaması 70 ve standart </a:t>
            </a:r>
            <a:r>
              <a:rPr lang="tr-TR" altLang="tr-TR" sz="2400" dirty="0" smtClean="0">
                <a:latin typeface="Times New Roman" panose="02020603050405020304" pitchFamily="18" charset="0"/>
                <a:cs typeface="Times New Roman" panose="02020603050405020304" pitchFamily="18" charset="0"/>
              </a:rPr>
              <a:t>sapması </a:t>
            </a:r>
            <a:r>
              <a:rPr lang="tr-TR" altLang="tr-TR" sz="2400" dirty="0">
                <a:latin typeface="Times New Roman" panose="02020603050405020304" pitchFamily="18" charset="0"/>
                <a:cs typeface="Times New Roman" panose="02020603050405020304" pitchFamily="18" charset="0"/>
              </a:rPr>
              <a:t>2 olan bir analiz sonucunu 77</a:t>
            </a:r>
            <a:r>
              <a:rPr lang="tr-TR" altLang="tr-TR" sz="2400" dirty="0" smtClean="0">
                <a:latin typeface="Times New Roman" panose="02020603050405020304" pitchFamily="18" charset="0"/>
                <a:cs typeface="Times New Roman" panose="02020603050405020304" pitchFamily="18" charset="0"/>
              </a:rPr>
              <a:t>, ortalaması 50 ve standart sapması 1,6 olan analiz sonucunu 58 olarak bulunmuştur. </a:t>
            </a:r>
            <a:r>
              <a:rPr lang="tr-TR" altLang="tr-TR" sz="2400" dirty="0">
                <a:latin typeface="Times New Roman" panose="02020603050405020304" pitchFamily="18" charset="0"/>
                <a:cs typeface="Times New Roman" panose="02020603050405020304" pitchFamily="18" charset="0"/>
              </a:rPr>
              <a:t>Hangi sonuç </a:t>
            </a:r>
            <a:r>
              <a:rPr lang="tr-TR" altLang="tr-TR" sz="2400" dirty="0" smtClean="0">
                <a:latin typeface="Times New Roman" panose="02020603050405020304" pitchFamily="18" charset="0"/>
                <a:cs typeface="Times New Roman" panose="02020603050405020304" pitchFamily="18" charset="0"/>
              </a:rPr>
              <a:t>daha </a:t>
            </a:r>
            <a:r>
              <a:rPr lang="tr-TR" altLang="tr-TR" sz="2400" dirty="0">
                <a:latin typeface="Times New Roman" panose="02020603050405020304" pitchFamily="18" charset="0"/>
                <a:cs typeface="Times New Roman" panose="02020603050405020304" pitchFamily="18" charset="0"/>
              </a:rPr>
              <a:t>başarılıdır?</a:t>
            </a:r>
          </a:p>
          <a:p>
            <a:pPr marL="0" indent="0" algn="just">
              <a:buNone/>
            </a:pPr>
            <a:endParaRPr lang="tr-TR" altLang="tr-TR" sz="2000" dirty="0">
              <a:latin typeface="Times New Roman" panose="02020603050405020304" pitchFamily="18" charset="0"/>
              <a:cs typeface="Times New Roman" panose="02020603050405020304" pitchFamily="18" charset="0"/>
            </a:endParaRPr>
          </a:p>
          <a:p>
            <a:pPr marL="0" indent="0" algn="just">
              <a:buNone/>
            </a:pPr>
            <a:endParaRPr lang="tr-TR" altLang="tr-TR" sz="2000" dirty="0">
              <a:latin typeface="Times New Roman" panose="02020603050405020304" pitchFamily="18" charset="0"/>
              <a:cs typeface="Times New Roman" panose="02020603050405020304" pitchFamily="18" charset="0"/>
            </a:endParaRPr>
          </a:p>
          <a:p>
            <a:pPr marL="0" indent="0" algn="just">
              <a:buNone/>
            </a:pPr>
            <a:endParaRPr lang="tr-TR" altLang="tr-TR" sz="2000" dirty="0" smtClean="0">
              <a:latin typeface="Times New Roman" panose="02020603050405020304" pitchFamily="18" charset="0"/>
              <a:cs typeface="Times New Roman" panose="02020603050405020304" pitchFamily="18" charset="0"/>
            </a:endParaRPr>
          </a:p>
          <a:p>
            <a:pPr marL="0" indent="0" algn="just">
              <a:buNone/>
            </a:pPr>
            <a:r>
              <a:rPr lang="tr-TR" altLang="tr-TR" sz="2400" dirty="0">
                <a:latin typeface="Times New Roman" panose="02020603050405020304" pitchFamily="18" charset="0"/>
                <a:cs typeface="Times New Roman" panose="02020603050405020304" pitchFamily="18" charset="0"/>
              </a:rPr>
              <a:t>Z1= (77-70)/2 = 3,5</a:t>
            </a:r>
          </a:p>
          <a:p>
            <a:pPr marL="0" indent="0" algn="just">
              <a:buNone/>
            </a:pPr>
            <a:r>
              <a:rPr lang="tr-TR" altLang="tr-TR" sz="2400" dirty="0">
                <a:latin typeface="Times New Roman" panose="02020603050405020304" pitchFamily="18" charset="0"/>
                <a:cs typeface="Times New Roman" panose="02020603050405020304" pitchFamily="18" charset="0"/>
              </a:rPr>
              <a:t>Z2= (58-50)/1,6=5 </a:t>
            </a:r>
          </a:p>
          <a:p>
            <a:pPr marL="0" indent="0" algn="just">
              <a:buNone/>
            </a:pPr>
            <a:r>
              <a:rPr lang="tr-TR" altLang="tr-TR" sz="2400" dirty="0">
                <a:latin typeface="Times New Roman" panose="02020603050405020304" pitchFamily="18" charset="0"/>
                <a:cs typeface="Times New Roman" panose="02020603050405020304" pitchFamily="18" charset="0"/>
              </a:rPr>
              <a:t>58 bulunan analiz daha başarılıdır.</a:t>
            </a:r>
          </a:p>
          <a:p>
            <a:pPr marL="0" indent="0" algn="just">
              <a:buNone/>
            </a:pPr>
            <a:r>
              <a:rPr lang="tr-TR" altLang="tr-TR" sz="2000" dirty="0">
                <a:latin typeface="Times New Roman" panose="02020603050405020304" pitchFamily="18" charset="0"/>
                <a:cs typeface="Times New Roman" panose="02020603050405020304" pitchFamily="18" charset="0"/>
              </a:rPr>
              <a:t>		</a:t>
            </a:r>
            <a:endParaRPr lang="tr-TR" altLang="tr-TR" sz="2400" dirty="0">
              <a:latin typeface="Times New Roman" panose="02020603050405020304" pitchFamily="18" charset="0"/>
              <a:cs typeface="Times New Roman" panose="02020603050405020304" pitchFamily="18" charset="0"/>
            </a:endParaRPr>
          </a:p>
        </p:txBody>
      </p:sp>
      <p:sp>
        <p:nvSpPr>
          <p:cNvPr id="20483" name="Metin kutusu 6"/>
          <p:cNvSpPr txBox="1">
            <a:spLocks noChangeArrowheads="1"/>
          </p:cNvSpPr>
          <p:nvPr/>
        </p:nvSpPr>
        <p:spPr bwMode="auto">
          <a:xfrm>
            <a:off x="4953000" y="5519739"/>
            <a:ext cx="3127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tr-TR" altLang="tr-TR" sz="1800"/>
              <a:t>. </a:t>
            </a:r>
          </a:p>
        </p:txBody>
      </p:sp>
      <p:pic>
        <p:nvPicPr>
          <p:cNvPr id="20484" name="Resim 9" descr="z skoru formülü"/>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60776" y="3696283"/>
            <a:ext cx="2122288" cy="79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Unvan 1"/>
          <p:cNvSpPr>
            <a:spLocks noGrp="1"/>
          </p:cNvSpPr>
          <p:nvPr>
            <p:ph type="title"/>
          </p:nvPr>
        </p:nvSpPr>
        <p:spPr>
          <a:xfrm>
            <a:off x="1608992" y="256430"/>
            <a:ext cx="9831436" cy="1325563"/>
          </a:xfrm>
        </p:spPr>
        <p:txBody>
          <a:bodyPr>
            <a:normAutofit/>
          </a:bodyPr>
          <a:lstStyle/>
          <a:p>
            <a:pPr algn="ctr"/>
            <a:r>
              <a:rPr lang="tr-TR" altLang="tr-TR" sz="3600" b="1" dirty="0">
                <a:latin typeface="Times New Roman" panose="02020603050405020304" pitchFamily="18" charset="0"/>
                <a:cs typeface="Times New Roman" panose="02020603050405020304" pitchFamily="18" charset="0"/>
              </a:rPr>
              <a:t>ÖLÇÜM BELİRSİZLİĞİNDE KULLANILAN TEMEL İSTATİSTİK KAVRAMLAR</a:t>
            </a:r>
          </a:p>
        </p:txBody>
      </p:sp>
      <p:pic>
        <p:nvPicPr>
          <p:cNvPr id="9" name="Resim 8"/>
          <p:cNvPicPr>
            <a:picLocks noChangeAspect="1"/>
          </p:cNvPicPr>
          <p:nvPr/>
        </p:nvPicPr>
        <p:blipFill>
          <a:blip r:embed="rId3"/>
          <a:stretch>
            <a:fillRect/>
          </a:stretch>
        </p:blipFill>
        <p:spPr>
          <a:xfrm>
            <a:off x="0" y="0"/>
            <a:ext cx="1860777" cy="1838425"/>
          </a:xfrm>
          <a:prstGeom prst="rect">
            <a:avLst/>
          </a:prstGeom>
        </p:spPr>
      </p:pic>
      <p:sp>
        <p:nvSpPr>
          <p:cNvPr id="3" name="Slayt Numarası Yer Tutucusu 2"/>
          <p:cNvSpPr>
            <a:spLocks noGrp="1"/>
          </p:cNvSpPr>
          <p:nvPr>
            <p:ph type="sldNum" sz="quarter" idx="12"/>
          </p:nvPr>
        </p:nvSpPr>
        <p:spPr/>
        <p:txBody>
          <a:bodyPr/>
          <a:lstStyle/>
          <a:p>
            <a:fld id="{867B2D67-3604-4605-9DC1-A9CD8FF98088}" type="slidenum">
              <a:rPr lang="tr-TR" smtClean="0"/>
              <a:t>30</a:t>
            </a:fld>
            <a:endParaRPr lang="tr-TR"/>
          </a:p>
        </p:txBody>
      </p:sp>
    </p:spTree>
    <p:extLst>
      <p:ext uri="{BB962C8B-B14F-4D97-AF65-F5344CB8AC3E}">
        <p14:creationId xmlns:p14="http://schemas.microsoft.com/office/powerpoint/2010/main" val="216223344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İçerik Yer Tutucusu 2"/>
          <p:cNvSpPr>
            <a:spLocks noGrp="1"/>
          </p:cNvSpPr>
          <p:nvPr>
            <p:ph idx="1"/>
          </p:nvPr>
        </p:nvSpPr>
        <p:spPr>
          <a:xfrm>
            <a:off x="1744663" y="2017522"/>
            <a:ext cx="8763000" cy="1676400"/>
          </a:xfrm>
        </p:spPr>
        <p:txBody>
          <a:bodyPr>
            <a:normAutofit/>
          </a:bodyPr>
          <a:lstStyle/>
          <a:p>
            <a:pPr marL="0" indent="0" algn="just">
              <a:buNone/>
            </a:pPr>
            <a:r>
              <a:rPr lang="tr-TR" altLang="tr-TR" sz="2000" b="1" dirty="0" err="1">
                <a:latin typeface="Times New Roman" panose="02020603050405020304" pitchFamily="18" charset="0"/>
                <a:cs typeface="Times New Roman" panose="02020603050405020304" pitchFamily="18" charset="0"/>
              </a:rPr>
              <a:t>Student</a:t>
            </a:r>
            <a:r>
              <a:rPr lang="tr-TR" altLang="tr-TR" sz="2000" b="1" dirty="0">
                <a:latin typeface="Times New Roman" panose="02020603050405020304" pitchFamily="18" charset="0"/>
                <a:cs typeface="Times New Roman" panose="02020603050405020304" pitchFamily="18" charset="0"/>
              </a:rPr>
              <a:t> T Dağılımı:</a:t>
            </a:r>
          </a:p>
          <a:p>
            <a:pPr marL="0" indent="0" algn="just">
              <a:buNone/>
            </a:pPr>
            <a:r>
              <a:rPr lang="tr-TR" altLang="tr-TR" sz="2000" dirty="0">
                <a:latin typeface="Times New Roman" panose="02020603050405020304" pitchFamily="18" charset="0"/>
                <a:cs typeface="Times New Roman" panose="02020603050405020304" pitchFamily="18" charset="0"/>
              </a:rPr>
              <a:t>Örneklem büyüklüğü küçük olduğunda ve/veya popülasyon </a:t>
            </a:r>
            <a:r>
              <a:rPr lang="tr-TR" altLang="tr-TR" sz="2000" dirty="0" err="1">
                <a:latin typeface="Times New Roman" panose="02020603050405020304" pitchFamily="18" charset="0"/>
                <a:cs typeface="Times New Roman" panose="02020603050405020304" pitchFamily="18" charset="0"/>
              </a:rPr>
              <a:t>varyansı</a:t>
            </a:r>
            <a:r>
              <a:rPr lang="tr-TR" altLang="tr-TR" sz="2000" dirty="0">
                <a:latin typeface="Times New Roman" panose="02020603050405020304" pitchFamily="18" charset="0"/>
                <a:cs typeface="Times New Roman" panose="02020603050405020304" pitchFamily="18" charset="0"/>
              </a:rPr>
              <a:t> bilinmediğinde popülasyon parametrelerini tahmin etmek için kullanılan bir olasılık dağılımıdır. Özgürlük derecelerine göre güven aralıkları oluşturmak için kullanılır. Aşağıdaki denklem ile hesaplanır</a:t>
            </a:r>
            <a:r>
              <a:rPr lang="tr-TR" altLang="tr-TR" sz="2000" dirty="0" smtClean="0">
                <a:latin typeface="Times New Roman" panose="02020603050405020304" pitchFamily="18" charset="0"/>
                <a:cs typeface="Times New Roman" panose="02020603050405020304" pitchFamily="18" charset="0"/>
              </a:rPr>
              <a:t>.</a:t>
            </a:r>
            <a:endParaRPr lang="tr-TR" altLang="tr-TR" sz="2000" dirty="0">
              <a:latin typeface="Times New Roman" panose="02020603050405020304" pitchFamily="18" charset="0"/>
              <a:cs typeface="Times New Roman" panose="02020603050405020304" pitchFamily="18" charset="0"/>
            </a:endParaRPr>
          </a:p>
        </p:txBody>
      </p:sp>
      <p:pic>
        <p:nvPicPr>
          <p:cNvPr id="21507" name="Resim 6" descr="öğrenci t dağılımı"/>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44663" y="4344095"/>
            <a:ext cx="4294187"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Unvan 1"/>
          <p:cNvSpPr>
            <a:spLocks noGrp="1"/>
          </p:cNvSpPr>
          <p:nvPr>
            <p:ph type="title"/>
          </p:nvPr>
        </p:nvSpPr>
        <p:spPr>
          <a:xfrm>
            <a:off x="1608992" y="256430"/>
            <a:ext cx="9831436" cy="1325563"/>
          </a:xfrm>
        </p:spPr>
        <p:txBody>
          <a:bodyPr>
            <a:normAutofit/>
          </a:bodyPr>
          <a:lstStyle/>
          <a:p>
            <a:pPr algn="ctr"/>
            <a:r>
              <a:rPr lang="tr-TR" altLang="tr-TR" sz="3600" b="1" dirty="0">
                <a:latin typeface="Times New Roman" panose="02020603050405020304" pitchFamily="18" charset="0"/>
                <a:cs typeface="Times New Roman" panose="02020603050405020304" pitchFamily="18" charset="0"/>
              </a:rPr>
              <a:t>ÖLÇÜM BELİRSİZLİĞİNDE KULLANILAN TEMEL İSTATİSTİK KAVRAMLAR</a:t>
            </a:r>
          </a:p>
        </p:txBody>
      </p:sp>
      <p:pic>
        <p:nvPicPr>
          <p:cNvPr id="7" name="Resim 6"/>
          <p:cNvPicPr>
            <a:picLocks noChangeAspect="1"/>
          </p:cNvPicPr>
          <p:nvPr/>
        </p:nvPicPr>
        <p:blipFill>
          <a:blip r:embed="rId3"/>
          <a:stretch>
            <a:fillRect/>
          </a:stretch>
        </p:blipFill>
        <p:spPr>
          <a:xfrm>
            <a:off x="0" y="0"/>
            <a:ext cx="1860777" cy="1838425"/>
          </a:xfrm>
          <a:prstGeom prst="rect">
            <a:avLst/>
          </a:prstGeom>
        </p:spPr>
      </p:pic>
      <p:sp>
        <p:nvSpPr>
          <p:cNvPr id="3" name="Slayt Numarası Yer Tutucusu 2"/>
          <p:cNvSpPr>
            <a:spLocks noGrp="1"/>
          </p:cNvSpPr>
          <p:nvPr>
            <p:ph type="sldNum" sz="quarter" idx="12"/>
          </p:nvPr>
        </p:nvSpPr>
        <p:spPr/>
        <p:txBody>
          <a:bodyPr/>
          <a:lstStyle/>
          <a:p>
            <a:fld id="{867B2D67-3604-4605-9DC1-A9CD8FF98088}" type="slidenum">
              <a:rPr lang="tr-TR" smtClean="0"/>
              <a:t>31</a:t>
            </a:fld>
            <a:endParaRPr lang="tr-TR"/>
          </a:p>
        </p:txBody>
      </p:sp>
    </p:spTree>
    <p:extLst>
      <p:ext uri="{BB962C8B-B14F-4D97-AF65-F5344CB8AC3E}">
        <p14:creationId xmlns:p14="http://schemas.microsoft.com/office/powerpoint/2010/main" val="412227771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İçerik Yer Tutucusu 2"/>
          <p:cNvSpPr>
            <a:spLocks noGrp="1"/>
          </p:cNvSpPr>
          <p:nvPr>
            <p:ph idx="1"/>
          </p:nvPr>
        </p:nvSpPr>
        <p:spPr>
          <a:xfrm>
            <a:off x="1931377" y="1581993"/>
            <a:ext cx="8763000" cy="1676400"/>
          </a:xfrm>
        </p:spPr>
        <p:txBody>
          <a:bodyPr/>
          <a:lstStyle/>
          <a:p>
            <a:pPr marL="0" indent="0" algn="just">
              <a:buNone/>
            </a:pPr>
            <a:r>
              <a:rPr lang="tr-TR" altLang="tr-TR" sz="2000" b="1" dirty="0">
                <a:latin typeface="Times New Roman" panose="02020603050405020304" pitchFamily="18" charset="0"/>
                <a:cs typeface="Times New Roman" panose="02020603050405020304" pitchFamily="18" charset="0"/>
              </a:rPr>
              <a:t>Olasılık Dağılımları</a:t>
            </a:r>
          </a:p>
          <a:p>
            <a:pPr marL="0" indent="0" algn="just">
              <a:buNone/>
            </a:pPr>
            <a:r>
              <a:rPr lang="tr-TR" altLang="tr-TR" sz="2000" dirty="0">
                <a:latin typeface="Times New Roman" panose="02020603050405020304" pitchFamily="18" charset="0"/>
                <a:cs typeface="Times New Roman" panose="02020603050405020304" pitchFamily="18" charset="0"/>
              </a:rPr>
              <a:t>Belirsizliğinizi, popülasyon verilerinin nasıl dağıldığına bağlı olarak standart sapma eşdeğerleri üzerindeki etkilerini azaltılması gerekir. Hangi olasılık dağılımının verileri en iyi tanımladığını belirlenerek uygun böleni bulmak için aşağıdaki tabloyu kullanılmalıdır.</a:t>
            </a:r>
          </a:p>
          <a:p>
            <a:pPr marL="0" indent="0" algn="just">
              <a:buNone/>
            </a:pPr>
            <a:endParaRPr lang="tr-TR" altLang="tr-TR" sz="2000" dirty="0">
              <a:latin typeface="Times New Roman" panose="02020603050405020304" pitchFamily="18" charset="0"/>
              <a:cs typeface="Times New Roman" panose="02020603050405020304" pitchFamily="18" charset="0"/>
            </a:endParaRPr>
          </a:p>
        </p:txBody>
      </p:sp>
      <p:sp>
        <p:nvSpPr>
          <p:cNvPr id="22531" name="Metin kutusu 6"/>
          <p:cNvSpPr txBox="1">
            <a:spLocks noChangeArrowheads="1"/>
          </p:cNvSpPr>
          <p:nvPr/>
        </p:nvSpPr>
        <p:spPr bwMode="auto">
          <a:xfrm>
            <a:off x="4953000" y="5519739"/>
            <a:ext cx="3127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tr-TR" altLang="tr-TR" sz="1800"/>
              <a:t>. </a:t>
            </a:r>
          </a:p>
        </p:txBody>
      </p:sp>
      <p:pic>
        <p:nvPicPr>
          <p:cNvPr id="2253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6419" y="3493885"/>
            <a:ext cx="7282962" cy="31865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Unvan 1"/>
          <p:cNvSpPr>
            <a:spLocks noGrp="1"/>
          </p:cNvSpPr>
          <p:nvPr>
            <p:ph type="title"/>
          </p:nvPr>
        </p:nvSpPr>
        <p:spPr>
          <a:xfrm>
            <a:off x="1608992" y="256430"/>
            <a:ext cx="9831436" cy="1325563"/>
          </a:xfrm>
        </p:spPr>
        <p:txBody>
          <a:bodyPr>
            <a:normAutofit/>
          </a:bodyPr>
          <a:lstStyle/>
          <a:p>
            <a:pPr algn="ctr"/>
            <a:r>
              <a:rPr lang="tr-TR" altLang="tr-TR" sz="3600" b="1" dirty="0">
                <a:latin typeface="Times New Roman" panose="02020603050405020304" pitchFamily="18" charset="0"/>
                <a:cs typeface="Times New Roman" panose="02020603050405020304" pitchFamily="18" charset="0"/>
              </a:rPr>
              <a:t>ÖLÇÜM BELİRSİZLİĞİNDE KULLANILAN TEMEL İSTATİSTİK KAVRAMLAR</a:t>
            </a:r>
          </a:p>
        </p:txBody>
      </p:sp>
      <p:pic>
        <p:nvPicPr>
          <p:cNvPr id="8" name="Resim 7"/>
          <p:cNvPicPr>
            <a:picLocks noChangeAspect="1"/>
          </p:cNvPicPr>
          <p:nvPr/>
        </p:nvPicPr>
        <p:blipFill>
          <a:blip r:embed="rId3"/>
          <a:stretch>
            <a:fillRect/>
          </a:stretch>
        </p:blipFill>
        <p:spPr>
          <a:xfrm>
            <a:off x="0" y="0"/>
            <a:ext cx="1860777" cy="1838425"/>
          </a:xfrm>
          <a:prstGeom prst="rect">
            <a:avLst/>
          </a:prstGeom>
        </p:spPr>
      </p:pic>
      <p:sp>
        <p:nvSpPr>
          <p:cNvPr id="3" name="Slayt Numarası Yer Tutucusu 2"/>
          <p:cNvSpPr>
            <a:spLocks noGrp="1"/>
          </p:cNvSpPr>
          <p:nvPr>
            <p:ph type="sldNum" sz="quarter" idx="12"/>
          </p:nvPr>
        </p:nvSpPr>
        <p:spPr/>
        <p:txBody>
          <a:bodyPr/>
          <a:lstStyle/>
          <a:p>
            <a:fld id="{867B2D67-3604-4605-9DC1-A9CD8FF98088}" type="slidenum">
              <a:rPr lang="tr-TR" smtClean="0"/>
              <a:t>32</a:t>
            </a:fld>
            <a:endParaRPr lang="tr-TR"/>
          </a:p>
        </p:txBody>
      </p:sp>
    </p:spTree>
    <p:extLst>
      <p:ext uri="{BB962C8B-B14F-4D97-AF65-F5344CB8AC3E}">
        <p14:creationId xmlns:p14="http://schemas.microsoft.com/office/powerpoint/2010/main" val="407805297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İçerik Yer Tutucusu 2"/>
          <p:cNvSpPr>
            <a:spLocks noGrp="1"/>
          </p:cNvSpPr>
          <p:nvPr>
            <p:ph idx="1"/>
          </p:nvPr>
        </p:nvSpPr>
        <p:spPr>
          <a:xfrm>
            <a:off x="1960684" y="1673714"/>
            <a:ext cx="8229600" cy="434975"/>
          </a:xfrm>
        </p:spPr>
        <p:txBody>
          <a:bodyPr/>
          <a:lstStyle/>
          <a:p>
            <a:pPr marL="0" indent="0" algn="just">
              <a:buNone/>
            </a:pPr>
            <a:r>
              <a:rPr lang="tr-TR" altLang="tr-TR" sz="2000" b="1" dirty="0">
                <a:latin typeface="Times New Roman" panose="02020603050405020304" pitchFamily="18" charset="0"/>
                <a:cs typeface="Times New Roman" panose="02020603050405020304" pitchFamily="18" charset="0"/>
              </a:rPr>
              <a:t>Olasılık Dağılımları (devam)</a:t>
            </a:r>
          </a:p>
          <a:p>
            <a:pPr marL="0" indent="0" algn="just">
              <a:buNone/>
            </a:pPr>
            <a:endParaRPr lang="tr-TR" altLang="tr-TR" sz="2000" dirty="0">
              <a:latin typeface="Times New Roman" panose="02020603050405020304" pitchFamily="18" charset="0"/>
              <a:cs typeface="Times New Roman" panose="02020603050405020304" pitchFamily="18" charset="0"/>
            </a:endParaRPr>
          </a:p>
        </p:txBody>
      </p:sp>
      <p:sp>
        <p:nvSpPr>
          <p:cNvPr id="23555" name="Metin kutusu 6"/>
          <p:cNvSpPr txBox="1">
            <a:spLocks noChangeArrowheads="1"/>
          </p:cNvSpPr>
          <p:nvPr/>
        </p:nvSpPr>
        <p:spPr bwMode="auto">
          <a:xfrm>
            <a:off x="4953000" y="5519739"/>
            <a:ext cx="3127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tr-TR" altLang="tr-TR" sz="1800"/>
              <a:t>. </a:t>
            </a:r>
          </a:p>
        </p:txBody>
      </p:sp>
      <p:pic>
        <p:nvPicPr>
          <p:cNvPr id="2355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60684" y="2303205"/>
            <a:ext cx="7904530" cy="44053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Unvan 1"/>
          <p:cNvSpPr>
            <a:spLocks noGrp="1"/>
          </p:cNvSpPr>
          <p:nvPr>
            <p:ph type="title"/>
          </p:nvPr>
        </p:nvSpPr>
        <p:spPr>
          <a:xfrm>
            <a:off x="1608992" y="256430"/>
            <a:ext cx="9831436" cy="1325563"/>
          </a:xfrm>
        </p:spPr>
        <p:txBody>
          <a:bodyPr>
            <a:normAutofit/>
          </a:bodyPr>
          <a:lstStyle/>
          <a:p>
            <a:pPr algn="ctr"/>
            <a:r>
              <a:rPr lang="tr-TR" altLang="tr-TR" sz="3600" b="1" dirty="0">
                <a:latin typeface="Times New Roman" panose="02020603050405020304" pitchFamily="18" charset="0"/>
                <a:cs typeface="Times New Roman" panose="02020603050405020304" pitchFamily="18" charset="0"/>
              </a:rPr>
              <a:t>ÖLÇÜM BELİRSİZLİĞİNDE KULLANILAN TEMEL İSTATİSTİK KAVRAMLAR</a:t>
            </a:r>
          </a:p>
        </p:txBody>
      </p:sp>
      <p:pic>
        <p:nvPicPr>
          <p:cNvPr id="8" name="Resim 7"/>
          <p:cNvPicPr>
            <a:picLocks noChangeAspect="1"/>
          </p:cNvPicPr>
          <p:nvPr/>
        </p:nvPicPr>
        <p:blipFill>
          <a:blip r:embed="rId3"/>
          <a:stretch>
            <a:fillRect/>
          </a:stretch>
        </p:blipFill>
        <p:spPr>
          <a:xfrm>
            <a:off x="0" y="0"/>
            <a:ext cx="1860777" cy="1838425"/>
          </a:xfrm>
          <a:prstGeom prst="rect">
            <a:avLst/>
          </a:prstGeom>
        </p:spPr>
      </p:pic>
      <p:sp>
        <p:nvSpPr>
          <p:cNvPr id="3" name="Slayt Numarası Yer Tutucusu 2"/>
          <p:cNvSpPr>
            <a:spLocks noGrp="1"/>
          </p:cNvSpPr>
          <p:nvPr>
            <p:ph type="sldNum" sz="quarter" idx="12"/>
          </p:nvPr>
        </p:nvSpPr>
        <p:spPr/>
        <p:txBody>
          <a:bodyPr/>
          <a:lstStyle/>
          <a:p>
            <a:fld id="{867B2D67-3604-4605-9DC1-A9CD8FF98088}" type="slidenum">
              <a:rPr lang="tr-TR" smtClean="0"/>
              <a:t>33</a:t>
            </a:fld>
            <a:endParaRPr lang="tr-TR"/>
          </a:p>
        </p:txBody>
      </p:sp>
    </p:spTree>
    <p:extLst>
      <p:ext uri="{BB962C8B-B14F-4D97-AF65-F5344CB8AC3E}">
        <p14:creationId xmlns:p14="http://schemas.microsoft.com/office/powerpoint/2010/main" val="295516797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400908" y="1164737"/>
            <a:ext cx="9390184" cy="5556738"/>
          </a:xfrm>
        </p:spPr>
        <p:txBody>
          <a:bodyPr>
            <a:normAutofit/>
          </a:bodyPr>
          <a:lstStyle/>
          <a:p>
            <a:pPr algn="ctr">
              <a:spcBef>
                <a:spcPts val="600"/>
              </a:spcBef>
              <a:spcAft>
                <a:spcPts val="600"/>
              </a:spcAft>
              <a:buNone/>
            </a:pPr>
            <a:endParaRPr lang="tr-TR" altLang="tr-TR" sz="4000" b="1" dirty="0" smtClean="0">
              <a:solidFill>
                <a:srgbClr val="7030A0"/>
              </a:solidFill>
              <a:latin typeface="Times New Roman" panose="02020603050405020304" pitchFamily="18" charset="0"/>
              <a:cs typeface="Times New Roman" panose="02020603050405020304" pitchFamily="18" charset="0"/>
            </a:endParaRPr>
          </a:p>
          <a:p>
            <a:pPr algn="ctr">
              <a:spcBef>
                <a:spcPts val="600"/>
              </a:spcBef>
              <a:spcAft>
                <a:spcPts val="600"/>
              </a:spcAft>
              <a:buNone/>
            </a:pPr>
            <a:r>
              <a:rPr lang="tr-TR" altLang="tr-TR" sz="4000" b="1" dirty="0" smtClean="0">
                <a:solidFill>
                  <a:srgbClr val="7030A0"/>
                </a:solidFill>
                <a:latin typeface="Times New Roman" panose="02020603050405020304" pitchFamily="18" charset="0"/>
                <a:cs typeface="Times New Roman" panose="02020603050405020304" pitchFamily="18" charset="0"/>
              </a:rPr>
              <a:t>TEŞEKKÜRLER</a:t>
            </a:r>
          </a:p>
          <a:p>
            <a:pPr algn="ctr">
              <a:spcBef>
                <a:spcPts val="600"/>
              </a:spcBef>
              <a:spcAft>
                <a:spcPts val="600"/>
              </a:spcAft>
              <a:buNone/>
            </a:pPr>
            <a:endParaRPr lang="tr-TR" altLang="tr-TR" sz="2400" b="1" dirty="0" smtClean="0">
              <a:latin typeface="Times New Roman" panose="02020603050405020304" pitchFamily="18" charset="0"/>
              <a:cs typeface="Times New Roman" panose="02020603050405020304" pitchFamily="18" charset="0"/>
            </a:endParaRPr>
          </a:p>
          <a:p>
            <a:pPr algn="ctr">
              <a:spcBef>
                <a:spcPts val="600"/>
              </a:spcBef>
              <a:spcAft>
                <a:spcPts val="600"/>
              </a:spcAft>
              <a:buNone/>
            </a:pPr>
            <a:endParaRPr lang="tr-TR" altLang="tr-TR" sz="2400" b="1" dirty="0">
              <a:latin typeface="Times New Roman" panose="02020603050405020304" pitchFamily="18" charset="0"/>
              <a:cs typeface="Times New Roman" panose="02020603050405020304" pitchFamily="18" charset="0"/>
            </a:endParaRPr>
          </a:p>
          <a:p>
            <a:pPr algn="ctr">
              <a:spcBef>
                <a:spcPts val="600"/>
              </a:spcBef>
              <a:spcAft>
                <a:spcPts val="600"/>
              </a:spcAft>
              <a:buNone/>
            </a:pPr>
            <a:r>
              <a:rPr lang="tr-TR" altLang="tr-TR" sz="2400" b="1" dirty="0" smtClean="0">
                <a:latin typeface="Times New Roman" panose="02020603050405020304" pitchFamily="18" charset="0"/>
                <a:cs typeface="Times New Roman" panose="02020603050405020304" pitchFamily="18" charset="0"/>
              </a:rPr>
              <a:t>Halis Emre GÜNEŞ</a:t>
            </a:r>
            <a:endParaRPr lang="tr-TR" altLang="tr-TR" sz="2400" b="1" dirty="0">
              <a:latin typeface="Times New Roman" panose="02020603050405020304" pitchFamily="18" charset="0"/>
              <a:cs typeface="Times New Roman" panose="02020603050405020304" pitchFamily="18" charset="0"/>
            </a:endParaRPr>
          </a:p>
          <a:p>
            <a:pPr algn="ctr">
              <a:spcBef>
                <a:spcPts val="600"/>
              </a:spcBef>
              <a:spcAft>
                <a:spcPts val="600"/>
              </a:spcAft>
              <a:buNone/>
            </a:pPr>
            <a:r>
              <a:rPr lang="tr-TR" altLang="tr-TR" sz="2000" b="1" dirty="0" smtClean="0">
                <a:latin typeface="Times New Roman" panose="02020603050405020304" pitchFamily="18" charset="0"/>
                <a:cs typeface="Times New Roman" panose="02020603050405020304" pitchFamily="18" charset="0"/>
              </a:rPr>
              <a:t>Çevre </a:t>
            </a:r>
            <a:r>
              <a:rPr lang="tr-TR" altLang="tr-TR" sz="2000" b="1" dirty="0">
                <a:latin typeface="Times New Roman" panose="02020603050405020304" pitchFamily="18" charset="0"/>
                <a:cs typeface="Times New Roman" panose="02020603050405020304" pitchFamily="18" charset="0"/>
              </a:rPr>
              <a:t>Mühendisi</a:t>
            </a:r>
          </a:p>
          <a:p>
            <a:pPr algn="ctr">
              <a:spcBef>
                <a:spcPts val="600"/>
              </a:spcBef>
              <a:spcAft>
                <a:spcPts val="600"/>
              </a:spcAft>
              <a:buNone/>
            </a:pPr>
            <a:r>
              <a:rPr lang="tr-TR" altLang="tr-TR" sz="2000" b="1">
                <a:latin typeface="Times New Roman" panose="02020603050405020304" pitchFamily="18" charset="0"/>
                <a:cs typeface="Times New Roman" panose="02020603050405020304" pitchFamily="18" charset="0"/>
              </a:rPr>
              <a:t>h</a:t>
            </a:r>
            <a:r>
              <a:rPr lang="tr-TR" altLang="tr-TR" sz="2000" b="1" smtClean="0">
                <a:latin typeface="Times New Roman" panose="02020603050405020304" pitchFamily="18" charset="0"/>
                <a:cs typeface="Times New Roman" panose="02020603050405020304" pitchFamily="18" charset="0"/>
              </a:rPr>
              <a:t>emre.gunes@csb.gov.tr</a:t>
            </a:r>
            <a:endParaRPr lang="tr-TR" altLang="tr-TR" sz="2000" b="1" dirty="0">
              <a:latin typeface="Times New Roman" panose="02020603050405020304" pitchFamily="18" charset="0"/>
              <a:cs typeface="Times New Roman" panose="02020603050405020304" pitchFamily="18" charset="0"/>
            </a:endParaRPr>
          </a:p>
          <a:p>
            <a:pPr algn="ctr">
              <a:spcBef>
                <a:spcPts val="600"/>
              </a:spcBef>
              <a:spcAft>
                <a:spcPts val="600"/>
              </a:spcAft>
              <a:buNone/>
            </a:pPr>
            <a:endParaRPr lang="tr-TR" altLang="tr-TR" sz="2400" b="1" dirty="0">
              <a:latin typeface="Times New Roman" panose="02020603050405020304" pitchFamily="18" charset="0"/>
              <a:cs typeface="Times New Roman" panose="02020603050405020304" pitchFamily="18" charset="0"/>
            </a:endParaRPr>
          </a:p>
          <a:p>
            <a:pPr algn="ctr">
              <a:spcBef>
                <a:spcPts val="600"/>
              </a:spcBef>
              <a:spcAft>
                <a:spcPts val="600"/>
              </a:spcAft>
              <a:buNone/>
            </a:pPr>
            <a:r>
              <a:rPr lang="tr-TR" altLang="tr-TR" sz="2400" b="1" dirty="0">
                <a:latin typeface="Times New Roman" panose="02020603050405020304" pitchFamily="18" charset="0"/>
                <a:cs typeface="Times New Roman" panose="02020603050405020304" pitchFamily="18" charset="0"/>
              </a:rPr>
              <a:t>LABORATUVAR, ÖLÇÜM VE İZLEME DAİRESİ BAŞKANLIĞI</a:t>
            </a:r>
          </a:p>
          <a:p>
            <a:pPr algn="ctr">
              <a:spcBef>
                <a:spcPts val="600"/>
              </a:spcBef>
              <a:spcAft>
                <a:spcPts val="600"/>
              </a:spcAft>
              <a:buNone/>
            </a:pPr>
            <a:r>
              <a:rPr lang="tr-TR" altLang="tr-TR" sz="2200" b="1" dirty="0">
                <a:latin typeface="Times New Roman" panose="02020603050405020304" pitchFamily="18" charset="0"/>
                <a:cs typeface="Times New Roman" panose="02020603050405020304" pitchFamily="18" charset="0"/>
              </a:rPr>
              <a:t>Endüstriyel Kirlilik İzleme Şube Müdürlüğü</a:t>
            </a:r>
          </a:p>
          <a:p>
            <a:pPr marL="342900" lvl="0" indent="-342900" algn="just" fontAlgn="base">
              <a:lnSpc>
                <a:spcPct val="100000"/>
              </a:lnSpc>
              <a:spcBef>
                <a:spcPct val="0"/>
              </a:spcBef>
              <a:spcAft>
                <a:spcPct val="0"/>
              </a:spcAft>
              <a:buFont typeface="Wingdings" panose="05000000000000000000" pitchFamily="2" charset="2"/>
              <a:buChar char="Ø"/>
              <a:defRPr/>
            </a:pPr>
            <a:endParaRPr lang="tr-TR" altLang="tr-TR" sz="2200" dirty="0">
              <a:solidFill>
                <a:srgbClr val="000000"/>
              </a:solidFill>
              <a:latin typeface="Times New Roman" pitchFamily="18" charset="0"/>
              <a:cs typeface="Times New Roman" pitchFamily="18" charset="0"/>
            </a:endParaRPr>
          </a:p>
        </p:txBody>
      </p:sp>
      <p:pic>
        <p:nvPicPr>
          <p:cNvPr id="4" name="Resim 3"/>
          <p:cNvPicPr>
            <a:picLocks noChangeAspect="1"/>
          </p:cNvPicPr>
          <p:nvPr/>
        </p:nvPicPr>
        <p:blipFill>
          <a:blip r:embed="rId2"/>
          <a:stretch>
            <a:fillRect/>
          </a:stretch>
        </p:blipFill>
        <p:spPr>
          <a:xfrm>
            <a:off x="0" y="0"/>
            <a:ext cx="1860777" cy="1838425"/>
          </a:xfrm>
          <a:prstGeom prst="rect">
            <a:avLst/>
          </a:prstGeom>
        </p:spPr>
      </p:pic>
      <p:sp>
        <p:nvSpPr>
          <p:cNvPr id="7" name="Slayt Numarası Yer Tutucusu 6"/>
          <p:cNvSpPr>
            <a:spLocks noGrp="1"/>
          </p:cNvSpPr>
          <p:nvPr>
            <p:ph type="sldNum" sz="quarter" idx="12"/>
          </p:nvPr>
        </p:nvSpPr>
        <p:spPr/>
        <p:txBody>
          <a:bodyPr/>
          <a:lstStyle/>
          <a:p>
            <a:fld id="{867B2D67-3604-4605-9DC1-A9CD8FF98088}" type="slidenum">
              <a:rPr lang="tr-TR" smtClean="0"/>
              <a:t>34</a:t>
            </a:fld>
            <a:endParaRPr lang="tr-TR" dirty="0"/>
          </a:p>
        </p:txBody>
      </p:sp>
    </p:spTree>
    <p:extLst>
      <p:ext uri="{BB962C8B-B14F-4D97-AF65-F5344CB8AC3E}">
        <p14:creationId xmlns:p14="http://schemas.microsoft.com/office/powerpoint/2010/main" val="360276928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İçerik Yer Tutucusu 2"/>
          <p:cNvSpPr>
            <a:spLocks noGrp="1"/>
          </p:cNvSpPr>
          <p:nvPr>
            <p:ph idx="1"/>
          </p:nvPr>
        </p:nvSpPr>
        <p:spPr>
          <a:xfrm>
            <a:off x="1653076" y="1956594"/>
            <a:ext cx="8763000" cy="3982916"/>
          </a:xfrm>
        </p:spPr>
        <p:txBody>
          <a:bodyPr/>
          <a:lstStyle/>
          <a:p>
            <a:pPr marL="0" indent="0" algn="just">
              <a:buNone/>
            </a:pPr>
            <a:r>
              <a:rPr lang="tr-TR" altLang="tr-TR" sz="2400" b="1" dirty="0">
                <a:latin typeface="Times New Roman" panose="02020603050405020304" pitchFamily="18" charset="0"/>
                <a:cs typeface="Times New Roman" panose="02020603050405020304" pitchFamily="18" charset="0"/>
              </a:rPr>
              <a:t>Ortalama:</a:t>
            </a:r>
          </a:p>
          <a:p>
            <a:pPr marL="0" indent="0" algn="just">
              <a:buNone/>
            </a:pPr>
            <a:r>
              <a:rPr lang="tr-TR" altLang="tr-TR" sz="2000" dirty="0">
                <a:latin typeface="Times New Roman" panose="02020603050405020304" pitchFamily="18" charset="0"/>
                <a:cs typeface="Times New Roman" panose="02020603050405020304" pitchFamily="18" charset="0"/>
              </a:rPr>
              <a:t>Bir veri kümesindeki elamanların değerlerinin toplamının, eleman sayısına bölümü ile bulunan merkezi sayıdır. Aşağıdaki denklem ile hesaplanır.</a:t>
            </a:r>
          </a:p>
          <a:p>
            <a:pPr marL="0" indent="0" algn="just">
              <a:buNone/>
            </a:pPr>
            <a:endParaRPr lang="tr-TR" altLang="tr-TR" sz="2400" dirty="0">
              <a:latin typeface="Times New Roman" panose="02020603050405020304" pitchFamily="18" charset="0"/>
              <a:cs typeface="Times New Roman" panose="02020603050405020304" pitchFamily="18" charset="0"/>
            </a:endParaRPr>
          </a:p>
          <a:p>
            <a:pPr marL="0" indent="0" algn="just">
              <a:buNone/>
            </a:pPr>
            <a:endParaRPr lang="tr-TR" altLang="tr-TR" sz="2000" dirty="0">
              <a:latin typeface="Times New Roman" panose="02020603050405020304" pitchFamily="18" charset="0"/>
              <a:cs typeface="Times New Roman" panose="02020603050405020304" pitchFamily="18" charset="0"/>
            </a:endParaRPr>
          </a:p>
          <a:p>
            <a:pPr marL="0" indent="0" algn="just">
              <a:buNone/>
            </a:pPr>
            <a:endParaRPr lang="tr-TR" altLang="tr-TR" sz="2000" dirty="0">
              <a:latin typeface="Times New Roman" panose="02020603050405020304" pitchFamily="18" charset="0"/>
              <a:cs typeface="Times New Roman" panose="02020603050405020304" pitchFamily="18" charset="0"/>
            </a:endParaRPr>
          </a:p>
          <a:p>
            <a:pPr marL="0" indent="0" algn="just">
              <a:buNone/>
            </a:pPr>
            <a:r>
              <a:rPr lang="tr-TR" altLang="tr-TR" sz="2400" b="1" dirty="0" err="1">
                <a:latin typeface="Times New Roman" panose="02020603050405020304" pitchFamily="18" charset="0"/>
                <a:cs typeface="Times New Roman" panose="02020603050405020304" pitchFamily="18" charset="0"/>
              </a:rPr>
              <a:t>Varyans</a:t>
            </a:r>
            <a:r>
              <a:rPr lang="tr-TR" altLang="tr-TR" sz="2400" b="1" dirty="0">
                <a:latin typeface="Times New Roman" panose="02020603050405020304" pitchFamily="18" charset="0"/>
                <a:cs typeface="Times New Roman" panose="02020603050405020304" pitchFamily="18" charset="0"/>
              </a:rPr>
              <a:t>:</a:t>
            </a:r>
          </a:p>
          <a:p>
            <a:pPr marL="0" indent="0" algn="just">
              <a:buNone/>
            </a:pPr>
            <a:r>
              <a:rPr lang="tr-TR" altLang="tr-TR" sz="2000" dirty="0">
                <a:latin typeface="Times New Roman" panose="02020603050405020304" pitchFamily="18" charset="0"/>
                <a:cs typeface="Times New Roman" panose="02020603050405020304" pitchFamily="18" charset="0"/>
              </a:rPr>
              <a:t>Bir veri kümesindeki sayılar arasında dağılımı gösterir bir ölçüdür. </a:t>
            </a:r>
          </a:p>
          <a:p>
            <a:pPr marL="0" indent="0" algn="just">
              <a:buNone/>
            </a:pPr>
            <a:r>
              <a:rPr lang="tr-TR" altLang="tr-TR" sz="2000" dirty="0">
                <a:latin typeface="Times New Roman" panose="02020603050405020304" pitchFamily="18" charset="0"/>
                <a:cs typeface="Times New Roman" panose="02020603050405020304" pitchFamily="18" charset="0"/>
              </a:rPr>
              <a:t>Aşağıdaki denklem ile hesaplanır.</a:t>
            </a:r>
            <a:endParaRPr lang="tr-TR" altLang="tr-TR" sz="2400" dirty="0">
              <a:latin typeface="Times New Roman" panose="02020603050405020304" pitchFamily="18" charset="0"/>
              <a:cs typeface="Times New Roman" panose="02020603050405020304" pitchFamily="18" charset="0"/>
            </a:endParaRPr>
          </a:p>
        </p:txBody>
      </p:sp>
      <p:pic>
        <p:nvPicPr>
          <p:cNvPr id="6147" name="Resim 3" descr="ortalama denkle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33293" y="3077002"/>
            <a:ext cx="2554287" cy="1185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8" name="Resim 4" descr="varyans formülü"/>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33293" y="5382442"/>
            <a:ext cx="2665310" cy="1218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Unvan 1"/>
          <p:cNvSpPr>
            <a:spLocks noGrp="1"/>
          </p:cNvSpPr>
          <p:nvPr>
            <p:ph type="title"/>
          </p:nvPr>
        </p:nvSpPr>
        <p:spPr>
          <a:xfrm>
            <a:off x="1608992" y="256430"/>
            <a:ext cx="9831436" cy="1325563"/>
          </a:xfrm>
        </p:spPr>
        <p:txBody>
          <a:bodyPr>
            <a:normAutofit/>
          </a:bodyPr>
          <a:lstStyle/>
          <a:p>
            <a:pPr algn="ctr"/>
            <a:r>
              <a:rPr lang="tr-TR" altLang="tr-TR" sz="3600" b="1" dirty="0">
                <a:latin typeface="Times New Roman" panose="02020603050405020304" pitchFamily="18" charset="0"/>
                <a:cs typeface="Times New Roman" panose="02020603050405020304" pitchFamily="18" charset="0"/>
              </a:rPr>
              <a:t>ÖLÇÜM BELİRSİZLİĞİNDE KULLANILAN TEMEL İSTATİSTİK KAVRAMLAR</a:t>
            </a:r>
          </a:p>
        </p:txBody>
      </p:sp>
      <p:pic>
        <p:nvPicPr>
          <p:cNvPr id="10" name="Resim 9"/>
          <p:cNvPicPr>
            <a:picLocks noChangeAspect="1"/>
          </p:cNvPicPr>
          <p:nvPr/>
        </p:nvPicPr>
        <p:blipFill>
          <a:blip r:embed="rId4"/>
          <a:stretch>
            <a:fillRect/>
          </a:stretch>
        </p:blipFill>
        <p:spPr>
          <a:xfrm>
            <a:off x="0" y="0"/>
            <a:ext cx="1860777" cy="1838425"/>
          </a:xfrm>
          <a:prstGeom prst="rect">
            <a:avLst/>
          </a:prstGeom>
        </p:spPr>
      </p:pic>
      <p:sp>
        <p:nvSpPr>
          <p:cNvPr id="4" name="Slayt Numarası Yer Tutucusu 3"/>
          <p:cNvSpPr>
            <a:spLocks noGrp="1"/>
          </p:cNvSpPr>
          <p:nvPr>
            <p:ph type="sldNum" sz="quarter" idx="12"/>
          </p:nvPr>
        </p:nvSpPr>
        <p:spPr/>
        <p:txBody>
          <a:bodyPr/>
          <a:lstStyle/>
          <a:p>
            <a:fld id="{867B2D67-3604-4605-9DC1-A9CD8FF98088}" type="slidenum">
              <a:rPr lang="tr-TR" smtClean="0"/>
              <a:t>4</a:t>
            </a:fld>
            <a:endParaRPr lang="tr-TR"/>
          </a:p>
        </p:txBody>
      </p:sp>
    </p:spTree>
    <p:extLst>
      <p:ext uri="{BB962C8B-B14F-4D97-AF65-F5344CB8AC3E}">
        <p14:creationId xmlns:p14="http://schemas.microsoft.com/office/powerpoint/2010/main" val="25345712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İçerik Yer Tutucusu 2"/>
          <p:cNvSpPr>
            <a:spLocks noGrp="1"/>
          </p:cNvSpPr>
          <p:nvPr>
            <p:ph idx="1"/>
          </p:nvPr>
        </p:nvSpPr>
        <p:spPr>
          <a:xfrm>
            <a:off x="1860777" y="1676400"/>
            <a:ext cx="8895046" cy="5181600"/>
          </a:xfrm>
        </p:spPr>
        <p:txBody>
          <a:bodyPr/>
          <a:lstStyle/>
          <a:p>
            <a:pPr marL="0" indent="0" algn="just">
              <a:buNone/>
            </a:pPr>
            <a:r>
              <a:rPr lang="tr-TR" altLang="tr-TR" sz="2400" b="1" dirty="0" smtClean="0">
                <a:latin typeface="Times New Roman" panose="02020603050405020304" pitchFamily="18" charset="0"/>
                <a:cs typeface="Times New Roman" panose="02020603050405020304" pitchFamily="18" charset="0"/>
              </a:rPr>
              <a:t>Standart Sapma:</a:t>
            </a:r>
          </a:p>
          <a:p>
            <a:pPr marL="0" indent="0" algn="just">
              <a:buNone/>
            </a:pPr>
            <a:r>
              <a:rPr lang="tr-TR" altLang="tr-TR" sz="2000" dirty="0" smtClean="0">
                <a:latin typeface="Times New Roman" panose="02020603050405020304" pitchFamily="18" charset="0"/>
                <a:cs typeface="Times New Roman" panose="02020603050405020304" pitchFamily="18" charset="0"/>
              </a:rPr>
              <a:t>Bir </a:t>
            </a:r>
            <a:r>
              <a:rPr lang="tr-TR" altLang="tr-TR" sz="2000" dirty="0">
                <a:latin typeface="Times New Roman" panose="02020603050405020304" pitchFamily="18" charset="0"/>
                <a:cs typeface="Times New Roman" panose="02020603050405020304" pitchFamily="18" charset="0"/>
              </a:rPr>
              <a:t>veri kümesinin ortalamasından  dağılımının bir ölçüsüdür. Bir veri kümesini analiz ederken ve ortalama rasgele değişkenliği bilinmesi gerektiğinde kullanılır. Aşağıdaki denklem ile hesaplanır.</a:t>
            </a:r>
          </a:p>
          <a:p>
            <a:pPr marL="0" indent="0" algn="just">
              <a:buNone/>
            </a:pPr>
            <a:endParaRPr lang="tr-TR" altLang="tr-TR" sz="2400" dirty="0">
              <a:latin typeface="Times New Roman" panose="02020603050405020304" pitchFamily="18" charset="0"/>
              <a:cs typeface="Times New Roman" panose="02020603050405020304" pitchFamily="18" charset="0"/>
            </a:endParaRPr>
          </a:p>
          <a:p>
            <a:pPr marL="0" indent="0" algn="just">
              <a:buNone/>
            </a:pPr>
            <a:endParaRPr lang="tr-TR" altLang="tr-TR" sz="2400" dirty="0">
              <a:latin typeface="Times New Roman" panose="02020603050405020304" pitchFamily="18" charset="0"/>
              <a:cs typeface="Times New Roman" panose="02020603050405020304" pitchFamily="18" charset="0"/>
            </a:endParaRPr>
          </a:p>
          <a:p>
            <a:pPr marL="0" indent="0" algn="just">
              <a:buNone/>
            </a:pPr>
            <a:endParaRPr lang="tr-TR" altLang="tr-TR" sz="2400" dirty="0">
              <a:latin typeface="Times New Roman" panose="02020603050405020304" pitchFamily="18" charset="0"/>
              <a:cs typeface="Times New Roman" panose="02020603050405020304" pitchFamily="18" charset="0"/>
            </a:endParaRPr>
          </a:p>
          <a:p>
            <a:pPr marL="0" indent="0" algn="just">
              <a:buNone/>
            </a:pPr>
            <a:r>
              <a:rPr lang="tr-TR" altLang="tr-TR" sz="2400" b="1" dirty="0">
                <a:latin typeface="Times New Roman" panose="02020603050405020304" pitchFamily="18" charset="0"/>
                <a:cs typeface="Times New Roman" panose="02020603050405020304" pitchFamily="18" charset="0"/>
              </a:rPr>
              <a:t>Örneklem Büyüklüğünün Belirlenmesi:</a:t>
            </a:r>
          </a:p>
          <a:p>
            <a:pPr marL="0" indent="0" algn="just">
              <a:buNone/>
            </a:pPr>
            <a:r>
              <a:rPr lang="tr-TR" altLang="tr-TR" sz="2000" dirty="0">
                <a:latin typeface="Times New Roman" panose="02020603050405020304" pitchFamily="18" charset="0"/>
                <a:cs typeface="Times New Roman" panose="02020603050405020304" pitchFamily="18" charset="0"/>
              </a:rPr>
              <a:t>Hedeflenen standart sapmaya göre toplanması gereken örnek sayısının hesaplanmasıdır. Aşağıdaki denklem ile hesaplanır.</a:t>
            </a:r>
          </a:p>
          <a:p>
            <a:pPr marL="0" indent="0" algn="just">
              <a:buNone/>
            </a:pPr>
            <a:endParaRPr lang="tr-TR" altLang="tr-TR" sz="2400" dirty="0">
              <a:latin typeface="Times New Roman" panose="02020603050405020304" pitchFamily="18" charset="0"/>
              <a:cs typeface="Times New Roman" panose="02020603050405020304" pitchFamily="18" charset="0"/>
            </a:endParaRPr>
          </a:p>
        </p:txBody>
      </p:sp>
      <p:pic>
        <p:nvPicPr>
          <p:cNvPr id="7171" name="Resim 5" descr="standart sapma formülü"/>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36725" y="3112783"/>
            <a:ext cx="3803650" cy="1106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5495132"/>
            <a:ext cx="1809750" cy="1152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173" name="Metin kutusu 6"/>
          <p:cNvSpPr txBox="1">
            <a:spLocks noChangeArrowheads="1"/>
          </p:cNvSpPr>
          <p:nvPr/>
        </p:nvSpPr>
        <p:spPr bwMode="auto">
          <a:xfrm>
            <a:off x="4047416" y="5655653"/>
            <a:ext cx="453201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tr-TR" altLang="tr-TR" sz="1800" dirty="0">
                <a:latin typeface="Times New Roman" panose="02020603050405020304" pitchFamily="18" charset="0"/>
                <a:cs typeface="Times New Roman" panose="02020603050405020304" pitchFamily="18" charset="0"/>
              </a:rPr>
              <a:t>1. İstenilen güven seviyesi (t tablosundan) (t).  </a:t>
            </a:r>
            <a:br>
              <a:rPr lang="tr-TR" altLang="tr-TR" sz="1800" dirty="0">
                <a:latin typeface="Times New Roman" panose="02020603050405020304" pitchFamily="18" charset="0"/>
                <a:cs typeface="Times New Roman" panose="02020603050405020304" pitchFamily="18" charset="0"/>
              </a:rPr>
            </a:br>
            <a:r>
              <a:rPr lang="tr-TR" altLang="tr-TR" sz="1800" dirty="0">
                <a:latin typeface="Times New Roman" panose="02020603050405020304" pitchFamily="18" charset="0"/>
                <a:cs typeface="Times New Roman" panose="02020603050405020304" pitchFamily="18" charset="0"/>
              </a:rPr>
              <a:t>2. İstenilen hata payını       (d). </a:t>
            </a:r>
          </a:p>
        </p:txBody>
      </p:sp>
      <p:sp>
        <p:nvSpPr>
          <p:cNvPr id="8" name="Unvan 1"/>
          <p:cNvSpPr>
            <a:spLocks noGrp="1"/>
          </p:cNvSpPr>
          <p:nvPr>
            <p:ph type="title"/>
          </p:nvPr>
        </p:nvSpPr>
        <p:spPr>
          <a:xfrm>
            <a:off x="1608992" y="256430"/>
            <a:ext cx="9831436" cy="1325563"/>
          </a:xfrm>
        </p:spPr>
        <p:txBody>
          <a:bodyPr>
            <a:normAutofit/>
          </a:bodyPr>
          <a:lstStyle/>
          <a:p>
            <a:pPr algn="ctr"/>
            <a:r>
              <a:rPr lang="tr-TR" altLang="tr-TR" sz="3600" b="1" dirty="0">
                <a:latin typeface="Times New Roman" panose="02020603050405020304" pitchFamily="18" charset="0"/>
                <a:cs typeface="Times New Roman" panose="02020603050405020304" pitchFamily="18" charset="0"/>
              </a:rPr>
              <a:t>ÖLÇÜM BELİRSİZLİĞİNDE KULLANILAN TEMEL İSTATİSTİK KAVRAMLAR</a:t>
            </a:r>
          </a:p>
        </p:txBody>
      </p:sp>
      <p:pic>
        <p:nvPicPr>
          <p:cNvPr id="9" name="Resim 8"/>
          <p:cNvPicPr>
            <a:picLocks noChangeAspect="1"/>
          </p:cNvPicPr>
          <p:nvPr/>
        </p:nvPicPr>
        <p:blipFill>
          <a:blip r:embed="rId4"/>
          <a:stretch>
            <a:fillRect/>
          </a:stretch>
        </p:blipFill>
        <p:spPr>
          <a:xfrm>
            <a:off x="0" y="0"/>
            <a:ext cx="1860777" cy="1838425"/>
          </a:xfrm>
          <a:prstGeom prst="rect">
            <a:avLst/>
          </a:prstGeom>
        </p:spPr>
      </p:pic>
      <p:sp>
        <p:nvSpPr>
          <p:cNvPr id="3" name="Slayt Numarası Yer Tutucusu 2"/>
          <p:cNvSpPr>
            <a:spLocks noGrp="1"/>
          </p:cNvSpPr>
          <p:nvPr>
            <p:ph type="sldNum" sz="quarter" idx="12"/>
          </p:nvPr>
        </p:nvSpPr>
        <p:spPr/>
        <p:txBody>
          <a:bodyPr/>
          <a:lstStyle/>
          <a:p>
            <a:fld id="{867B2D67-3604-4605-9DC1-A9CD8FF98088}" type="slidenum">
              <a:rPr lang="tr-TR" smtClean="0"/>
              <a:t>5</a:t>
            </a:fld>
            <a:endParaRPr lang="tr-TR"/>
          </a:p>
        </p:txBody>
      </p:sp>
    </p:spTree>
    <p:extLst>
      <p:ext uri="{BB962C8B-B14F-4D97-AF65-F5344CB8AC3E}">
        <p14:creationId xmlns:p14="http://schemas.microsoft.com/office/powerpoint/2010/main" val="37876322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İçerik Yer Tutucusu 2"/>
          <p:cNvSpPr>
            <a:spLocks noGrp="1"/>
          </p:cNvSpPr>
          <p:nvPr>
            <p:ph idx="1"/>
          </p:nvPr>
        </p:nvSpPr>
        <p:spPr>
          <a:xfrm>
            <a:off x="1860777" y="1956594"/>
            <a:ext cx="9226734" cy="4399756"/>
          </a:xfrm>
        </p:spPr>
        <p:txBody>
          <a:bodyPr>
            <a:normAutofit/>
          </a:bodyPr>
          <a:lstStyle/>
          <a:p>
            <a:pPr marL="0" indent="0" algn="just">
              <a:buNone/>
            </a:pPr>
            <a:r>
              <a:rPr lang="tr-TR" altLang="tr-TR" sz="2400" b="1" dirty="0">
                <a:latin typeface="Times New Roman" panose="02020603050405020304" pitchFamily="18" charset="0"/>
                <a:cs typeface="Times New Roman" panose="02020603050405020304" pitchFamily="18" charset="0"/>
              </a:rPr>
              <a:t>Ortalama</a:t>
            </a:r>
            <a:r>
              <a:rPr lang="tr-TR" altLang="tr-TR" sz="2400" b="1" dirty="0" smtClean="0">
                <a:latin typeface="Times New Roman" panose="02020603050405020304" pitchFamily="18" charset="0"/>
                <a:cs typeface="Times New Roman" panose="02020603050405020304" pitchFamily="18" charset="0"/>
              </a:rPr>
              <a:t>:</a:t>
            </a:r>
          </a:p>
          <a:p>
            <a:pPr marL="0" lvl="0" indent="0" algn="just" defTabSz="685800" fontAlgn="base">
              <a:spcBef>
                <a:spcPts val="750"/>
              </a:spcBef>
              <a:spcAft>
                <a:spcPct val="0"/>
              </a:spcAft>
              <a:buNone/>
            </a:pPr>
            <a:r>
              <a:rPr lang="tr-TR" altLang="tr-TR" sz="2000" dirty="0">
                <a:solidFill>
                  <a:prstClr val="black"/>
                </a:solidFill>
                <a:latin typeface="Times New Roman" panose="02020603050405020304" pitchFamily="18" charset="0"/>
                <a:cs typeface="Times New Roman" panose="02020603050405020304" pitchFamily="18" charset="0"/>
              </a:rPr>
              <a:t>10 okuma yapılan veri setinde, veri setinin ortalamasını bulunuz?</a:t>
            </a:r>
          </a:p>
          <a:p>
            <a:pPr marL="0" lvl="0" indent="0" algn="just" defTabSz="685800" fontAlgn="base">
              <a:spcBef>
                <a:spcPts val="750"/>
              </a:spcBef>
              <a:spcAft>
                <a:spcPct val="0"/>
              </a:spcAft>
              <a:buNone/>
            </a:pPr>
            <a:r>
              <a:rPr lang="en-US" altLang="tr-TR" sz="2000" dirty="0">
                <a:solidFill>
                  <a:prstClr val="black"/>
                </a:solidFill>
                <a:latin typeface="Times New Roman" panose="02020603050405020304" pitchFamily="18" charset="0"/>
                <a:cs typeface="Times New Roman" panose="02020603050405020304" pitchFamily="18" charset="0"/>
              </a:rPr>
              <a:t>16, 19, 18, 16, 17, 19, 20, 15, 17 </a:t>
            </a:r>
            <a:r>
              <a:rPr lang="tr-TR" altLang="tr-TR" sz="2000" dirty="0">
                <a:solidFill>
                  <a:prstClr val="black"/>
                </a:solidFill>
                <a:latin typeface="Times New Roman" panose="02020603050405020304" pitchFamily="18" charset="0"/>
                <a:cs typeface="Times New Roman" panose="02020603050405020304" pitchFamily="18" charset="0"/>
              </a:rPr>
              <a:t>ve</a:t>
            </a:r>
            <a:r>
              <a:rPr lang="en-US" altLang="tr-TR" sz="2000" dirty="0">
                <a:solidFill>
                  <a:prstClr val="black"/>
                </a:solidFill>
                <a:latin typeface="Times New Roman" panose="02020603050405020304" pitchFamily="18" charset="0"/>
                <a:cs typeface="Times New Roman" panose="02020603050405020304" pitchFamily="18" charset="0"/>
              </a:rPr>
              <a:t> 13</a:t>
            </a:r>
            <a:endParaRPr lang="tr-TR" altLang="tr-TR" sz="2000" dirty="0">
              <a:solidFill>
                <a:prstClr val="black"/>
              </a:solidFill>
              <a:latin typeface="Times New Roman" panose="02020603050405020304" pitchFamily="18" charset="0"/>
              <a:cs typeface="Times New Roman" panose="02020603050405020304" pitchFamily="18" charset="0"/>
            </a:endParaRPr>
          </a:p>
          <a:p>
            <a:pPr marL="0" lvl="0" indent="0" algn="just" defTabSz="685800" fontAlgn="base">
              <a:spcBef>
                <a:spcPts val="750"/>
              </a:spcBef>
              <a:spcAft>
                <a:spcPct val="0"/>
              </a:spcAft>
              <a:buNone/>
            </a:pPr>
            <a:r>
              <a:rPr lang="tr-TR" altLang="tr-TR" sz="2000" dirty="0">
                <a:solidFill>
                  <a:prstClr val="black"/>
                </a:solidFill>
                <a:latin typeface="Times New Roman" panose="02020603050405020304" pitchFamily="18" charset="0"/>
                <a:cs typeface="Times New Roman" panose="02020603050405020304" pitchFamily="18" charset="0"/>
              </a:rPr>
              <a:t>Toplam= 170</a:t>
            </a:r>
          </a:p>
          <a:p>
            <a:pPr marL="0" lvl="0" indent="0" algn="just" defTabSz="685800" fontAlgn="base">
              <a:spcBef>
                <a:spcPts val="750"/>
              </a:spcBef>
              <a:spcAft>
                <a:spcPct val="0"/>
              </a:spcAft>
              <a:buNone/>
            </a:pPr>
            <a:r>
              <a:rPr lang="tr-TR" altLang="tr-TR" sz="2000" dirty="0">
                <a:solidFill>
                  <a:prstClr val="black"/>
                </a:solidFill>
                <a:latin typeface="Times New Roman" panose="02020603050405020304" pitchFamily="18" charset="0"/>
                <a:cs typeface="Times New Roman" panose="02020603050405020304" pitchFamily="18" charset="0"/>
              </a:rPr>
              <a:t>Ortalama=170/10=17</a:t>
            </a:r>
          </a:p>
          <a:p>
            <a:pPr marL="0" lvl="0" indent="0" algn="just" defTabSz="685800" fontAlgn="base">
              <a:spcBef>
                <a:spcPts val="750"/>
              </a:spcBef>
              <a:spcAft>
                <a:spcPct val="0"/>
              </a:spcAft>
              <a:buNone/>
            </a:pPr>
            <a:endParaRPr lang="tr-TR" altLang="tr-TR" sz="2000" dirty="0">
              <a:solidFill>
                <a:prstClr val="black"/>
              </a:solidFill>
              <a:latin typeface="Times New Roman" panose="02020603050405020304" pitchFamily="18" charset="0"/>
              <a:cs typeface="Times New Roman" panose="02020603050405020304" pitchFamily="18" charset="0"/>
            </a:endParaRPr>
          </a:p>
          <a:p>
            <a:pPr marL="0" lvl="0" indent="0" algn="just" defTabSz="685800" fontAlgn="base">
              <a:spcBef>
                <a:spcPts val="750"/>
              </a:spcBef>
              <a:spcAft>
                <a:spcPct val="0"/>
              </a:spcAft>
              <a:buNone/>
            </a:pPr>
            <a:r>
              <a:rPr lang="tr-TR" altLang="tr-TR" sz="2000" dirty="0">
                <a:solidFill>
                  <a:prstClr val="black"/>
                </a:solidFill>
                <a:latin typeface="Times New Roman" panose="02020603050405020304" pitchFamily="18" charset="0"/>
                <a:cs typeface="Times New Roman" panose="02020603050405020304" pitchFamily="18" charset="0"/>
              </a:rPr>
              <a:t>Aynı veri setinin </a:t>
            </a:r>
            <a:r>
              <a:rPr lang="tr-TR" altLang="tr-TR" sz="2000" dirty="0" err="1">
                <a:solidFill>
                  <a:prstClr val="black"/>
                </a:solidFill>
                <a:latin typeface="Times New Roman" panose="02020603050405020304" pitchFamily="18" charset="0"/>
                <a:cs typeface="Times New Roman" panose="02020603050405020304" pitchFamily="18" charset="0"/>
              </a:rPr>
              <a:t>varyansını</a:t>
            </a:r>
            <a:r>
              <a:rPr lang="tr-TR" altLang="tr-TR" sz="2000" dirty="0">
                <a:solidFill>
                  <a:prstClr val="black"/>
                </a:solidFill>
                <a:latin typeface="Times New Roman" panose="02020603050405020304" pitchFamily="18" charset="0"/>
                <a:cs typeface="Times New Roman" panose="02020603050405020304" pitchFamily="18" charset="0"/>
              </a:rPr>
              <a:t> bulunuz?</a:t>
            </a:r>
          </a:p>
          <a:p>
            <a:pPr marL="0" lvl="0" indent="0" algn="just" defTabSz="685800" fontAlgn="base">
              <a:spcBef>
                <a:spcPts val="750"/>
              </a:spcBef>
              <a:spcAft>
                <a:spcPct val="0"/>
              </a:spcAft>
              <a:buNone/>
            </a:pPr>
            <a:r>
              <a:rPr lang="tr-TR" altLang="tr-TR" sz="2000" dirty="0">
                <a:solidFill>
                  <a:prstClr val="black"/>
                </a:solidFill>
                <a:latin typeface="Times New Roman" panose="02020603050405020304" pitchFamily="18" charset="0"/>
                <a:cs typeface="Times New Roman" panose="02020603050405020304" pitchFamily="18" charset="0"/>
              </a:rPr>
              <a:t>Bir veri kümesindeki sayılar arasında dağılımı gösterir bir ölçüdür. </a:t>
            </a:r>
          </a:p>
          <a:p>
            <a:pPr marL="0" lvl="0" indent="0" algn="just" defTabSz="685800" fontAlgn="base">
              <a:spcBef>
                <a:spcPts val="750"/>
              </a:spcBef>
              <a:spcAft>
                <a:spcPct val="0"/>
              </a:spcAft>
              <a:buNone/>
            </a:pPr>
            <a:r>
              <a:rPr lang="tr-TR" altLang="tr-TR" sz="2000" dirty="0">
                <a:solidFill>
                  <a:prstClr val="black"/>
                </a:solidFill>
                <a:latin typeface="Times New Roman" panose="02020603050405020304" pitchFamily="18" charset="0"/>
                <a:cs typeface="Times New Roman" panose="02020603050405020304" pitchFamily="18" charset="0"/>
              </a:rPr>
              <a:t>Her okumadan ortalama değeri çıkarın;      -1 +2 +1 -1 0 +2 +3 -2 0 -4</a:t>
            </a:r>
          </a:p>
          <a:p>
            <a:pPr marL="0" lvl="0" indent="0" algn="just" defTabSz="685800" fontAlgn="base">
              <a:spcBef>
                <a:spcPts val="750"/>
              </a:spcBef>
              <a:spcAft>
                <a:spcPct val="0"/>
              </a:spcAft>
              <a:buNone/>
            </a:pPr>
            <a:r>
              <a:rPr lang="tr-TR" altLang="tr-TR" sz="2000" dirty="0">
                <a:solidFill>
                  <a:prstClr val="black"/>
                </a:solidFill>
                <a:latin typeface="Times New Roman" panose="02020603050405020304" pitchFamily="18" charset="0"/>
                <a:cs typeface="Times New Roman" panose="02020603050405020304" pitchFamily="18" charset="0"/>
              </a:rPr>
              <a:t>Karelerini alın; 1, 4 ,1, 1, 0 ,4, 9, 4 ,0 ,16. ve toplayın; 40</a:t>
            </a:r>
          </a:p>
          <a:p>
            <a:pPr marL="0" lvl="0" indent="0" algn="just" defTabSz="685800" fontAlgn="base">
              <a:spcBef>
                <a:spcPts val="750"/>
              </a:spcBef>
              <a:spcAft>
                <a:spcPct val="0"/>
              </a:spcAft>
              <a:buNone/>
            </a:pPr>
            <a:r>
              <a:rPr lang="tr-TR" altLang="tr-TR" sz="2000" dirty="0">
                <a:solidFill>
                  <a:prstClr val="black"/>
                </a:solidFill>
                <a:latin typeface="Times New Roman" panose="02020603050405020304" pitchFamily="18" charset="0"/>
                <a:cs typeface="Times New Roman" panose="02020603050405020304" pitchFamily="18" charset="0"/>
              </a:rPr>
              <a:t>Bulunan değeri örnek sayısına bölün= 40/10=4,44 ve karekökünü alın σ=2,1 bulunur.</a:t>
            </a:r>
            <a:endParaRPr lang="tr-TR" altLang="tr-TR" sz="2000" b="1" dirty="0">
              <a:latin typeface="Times New Roman" panose="02020603050405020304" pitchFamily="18" charset="0"/>
              <a:cs typeface="Times New Roman" panose="02020603050405020304" pitchFamily="18" charset="0"/>
            </a:endParaRPr>
          </a:p>
        </p:txBody>
      </p:sp>
      <p:sp>
        <p:nvSpPr>
          <p:cNvPr id="9" name="Unvan 1"/>
          <p:cNvSpPr>
            <a:spLocks noGrp="1"/>
          </p:cNvSpPr>
          <p:nvPr>
            <p:ph type="title"/>
          </p:nvPr>
        </p:nvSpPr>
        <p:spPr>
          <a:xfrm>
            <a:off x="1608992" y="256430"/>
            <a:ext cx="9831436" cy="1325563"/>
          </a:xfrm>
        </p:spPr>
        <p:txBody>
          <a:bodyPr>
            <a:normAutofit/>
          </a:bodyPr>
          <a:lstStyle/>
          <a:p>
            <a:pPr algn="ctr"/>
            <a:r>
              <a:rPr lang="tr-TR" altLang="tr-TR" sz="3600" b="1" dirty="0">
                <a:latin typeface="Times New Roman" panose="02020603050405020304" pitchFamily="18" charset="0"/>
                <a:cs typeface="Times New Roman" panose="02020603050405020304" pitchFamily="18" charset="0"/>
              </a:rPr>
              <a:t>ÖLÇÜM BELİRSİZLİĞİNDE KULLANILAN TEMEL İSTATİSTİK KAVRAMLAR</a:t>
            </a:r>
          </a:p>
        </p:txBody>
      </p:sp>
      <p:pic>
        <p:nvPicPr>
          <p:cNvPr id="10" name="Resim 9"/>
          <p:cNvPicPr>
            <a:picLocks noChangeAspect="1"/>
          </p:cNvPicPr>
          <p:nvPr/>
        </p:nvPicPr>
        <p:blipFill>
          <a:blip r:embed="rId2"/>
          <a:stretch>
            <a:fillRect/>
          </a:stretch>
        </p:blipFill>
        <p:spPr>
          <a:xfrm>
            <a:off x="0" y="0"/>
            <a:ext cx="1860777" cy="1838425"/>
          </a:xfrm>
          <a:prstGeom prst="rect">
            <a:avLst/>
          </a:prstGeom>
        </p:spPr>
      </p:pic>
      <p:sp>
        <p:nvSpPr>
          <p:cNvPr id="4" name="Slayt Numarası Yer Tutucusu 3"/>
          <p:cNvSpPr>
            <a:spLocks noGrp="1"/>
          </p:cNvSpPr>
          <p:nvPr>
            <p:ph type="sldNum" sz="quarter" idx="12"/>
          </p:nvPr>
        </p:nvSpPr>
        <p:spPr/>
        <p:txBody>
          <a:bodyPr/>
          <a:lstStyle/>
          <a:p>
            <a:fld id="{867B2D67-3604-4605-9DC1-A9CD8FF98088}" type="slidenum">
              <a:rPr lang="tr-TR" smtClean="0"/>
              <a:t>6</a:t>
            </a:fld>
            <a:endParaRPr lang="tr-TR"/>
          </a:p>
        </p:txBody>
      </p:sp>
    </p:spTree>
    <p:extLst>
      <p:ext uri="{BB962C8B-B14F-4D97-AF65-F5344CB8AC3E}">
        <p14:creationId xmlns:p14="http://schemas.microsoft.com/office/powerpoint/2010/main" val="27095054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İçerik Yer Tutucusu 2"/>
          <p:cNvSpPr>
            <a:spLocks noGrp="1"/>
          </p:cNvSpPr>
          <p:nvPr>
            <p:ph idx="1"/>
          </p:nvPr>
        </p:nvSpPr>
        <p:spPr>
          <a:xfrm>
            <a:off x="1860777" y="1676400"/>
            <a:ext cx="8895046" cy="5181600"/>
          </a:xfrm>
        </p:spPr>
        <p:txBody>
          <a:bodyPr>
            <a:normAutofit fontScale="92500"/>
          </a:bodyPr>
          <a:lstStyle/>
          <a:p>
            <a:pPr marL="0" indent="0" algn="just">
              <a:buNone/>
            </a:pPr>
            <a:endParaRPr lang="tr-TR" altLang="tr-TR" sz="2400" b="1" dirty="0" smtClean="0">
              <a:latin typeface="Times New Roman" panose="02020603050405020304" pitchFamily="18" charset="0"/>
              <a:cs typeface="Times New Roman" panose="02020603050405020304" pitchFamily="18" charset="0"/>
            </a:endParaRPr>
          </a:p>
          <a:p>
            <a:pPr marL="0" indent="0" algn="just">
              <a:buNone/>
            </a:pPr>
            <a:r>
              <a:rPr lang="tr-TR" altLang="tr-TR" sz="2600" b="1" dirty="0" smtClean="0">
                <a:latin typeface="Times New Roman" panose="02020603050405020304" pitchFamily="18" charset="0"/>
                <a:cs typeface="Times New Roman" panose="02020603050405020304" pitchFamily="18" charset="0"/>
              </a:rPr>
              <a:t>Standart Sapma:</a:t>
            </a:r>
          </a:p>
          <a:p>
            <a:pPr marL="0" lvl="0" indent="0" algn="just" defTabSz="685800" fontAlgn="base">
              <a:spcBef>
                <a:spcPts val="750"/>
              </a:spcBef>
              <a:spcAft>
                <a:spcPct val="0"/>
              </a:spcAft>
              <a:buNone/>
            </a:pPr>
            <a:r>
              <a:rPr lang="tr-TR" altLang="tr-TR" sz="2400" dirty="0">
                <a:solidFill>
                  <a:prstClr val="black"/>
                </a:solidFill>
                <a:latin typeface="Times New Roman" panose="02020603050405020304" pitchFamily="18" charset="0"/>
                <a:cs typeface="Times New Roman" panose="02020603050405020304" pitchFamily="18" charset="0"/>
              </a:rPr>
              <a:t>Aynı veri setini kullanalım. </a:t>
            </a:r>
            <a:r>
              <a:rPr lang="el-GR" altLang="tr-TR" sz="2400" dirty="0">
                <a:solidFill>
                  <a:prstClr val="black"/>
                </a:solidFill>
                <a:latin typeface="Times New Roman" panose="02020603050405020304" pitchFamily="18" charset="0"/>
                <a:cs typeface="Times New Roman" panose="02020603050405020304" pitchFamily="18" charset="0"/>
              </a:rPr>
              <a:t>σ</a:t>
            </a:r>
            <a:r>
              <a:rPr lang="tr-TR" altLang="tr-TR" sz="2400" dirty="0">
                <a:solidFill>
                  <a:prstClr val="black"/>
                </a:solidFill>
                <a:latin typeface="Times New Roman" panose="02020603050405020304" pitchFamily="18" charset="0"/>
                <a:cs typeface="Times New Roman" panose="02020603050405020304" pitchFamily="18" charset="0"/>
              </a:rPr>
              <a:t>  yerine s olarak gösterelim. Her okumadan ortalama değeri çıkarıp, karelerini alıp, toplama işlemini aynen yapalım. Buradaki fark veri sayısının 1 eksilterek bölme işlemini yapılmasıdır;  </a:t>
            </a:r>
          </a:p>
          <a:p>
            <a:pPr marL="0" lvl="0" indent="0" algn="just" defTabSz="685800" fontAlgn="base">
              <a:spcBef>
                <a:spcPts val="750"/>
              </a:spcBef>
              <a:spcAft>
                <a:spcPct val="0"/>
              </a:spcAft>
              <a:buNone/>
            </a:pPr>
            <a:r>
              <a:rPr lang="tr-TR" altLang="tr-TR" sz="2400" dirty="0">
                <a:solidFill>
                  <a:prstClr val="black"/>
                </a:solidFill>
                <a:latin typeface="Times New Roman" panose="02020603050405020304" pitchFamily="18" charset="0"/>
                <a:cs typeface="Times New Roman" panose="02020603050405020304" pitchFamily="18" charset="0"/>
              </a:rPr>
              <a:t>40/9=4,44    karekökünü alalım sonuç; s=2,1</a:t>
            </a:r>
          </a:p>
          <a:p>
            <a:pPr marL="0" lvl="0" indent="0" algn="just" defTabSz="685800" fontAlgn="base">
              <a:spcBef>
                <a:spcPts val="750"/>
              </a:spcBef>
              <a:spcAft>
                <a:spcPct val="0"/>
              </a:spcAft>
              <a:buNone/>
            </a:pPr>
            <a:endParaRPr lang="tr-TR" altLang="tr-TR" sz="2400" dirty="0">
              <a:solidFill>
                <a:prstClr val="black"/>
              </a:solidFill>
              <a:latin typeface="Times New Roman" panose="02020603050405020304" pitchFamily="18" charset="0"/>
              <a:cs typeface="Times New Roman" panose="02020603050405020304" pitchFamily="18" charset="0"/>
            </a:endParaRPr>
          </a:p>
          <a:p>
            <a:pPr marL="0" lvl="0" indent="0" algn="just" defTabSz="685800" fontAlgn="base">
              <a:spcBef>
                <a:spcPts val="750"/>
              </a:spcBef>
              <a:spcAft>
                <a:spcPct val="0"/>
              </a:spcAft>
              <a:buNone/>
            </a:pPr>
            <a:r>
              <a:rPr lang="tr-TR" altLang="tr-TR" sz="2400" dirty="0">
                <a:solidFill>
                  <a:prstClr val="black"/>
                </a:solidFill>
                <a:latin typeface="Times New Roman" panose="02020603050405020304" pitchFamily="18" charset="0"/>
                <a:cs typeface="Times New Roman" panose="02020603050405020304" pitchFamily="18" charset="0"/>
              </a:rPr>
              <a:t>Örneklem Büyüklüğünün Belirlenmesi: Bir araştırmacı, bir baskülde tartım sonuçlarının %95 güven seviyesi ve ±60 gram sapma ile belirlemek istemektedir. Daha önce yapılan bir çalışmada benzer bir bölgede tartım sonuçlarının standart sapması 600 gram olarak tespit edilmiştir. Örneklem büyüklüğü ne olmalıdır?</a:t>
            </a:r>
          </a:p>
          <a:p>
            <a:pPr marL="0" lvl="0" indent="0" algn="just" defTabSz="685800" fontAlgn="base">
              <a:spcBef>
                <a:spcPts val="750"/>
              </a:spcBef>
              <a:spcAft>
                <a:spcPct val="0"/>
              </a:spcAft>
              <a:buNone/>
            </a:pPr>
            <a:endParaRPr lang="tr-TR" altLang="tr-TR" sz="2400" dirty="0">
              <a:solidFill>
                <a:prstClr val="black"/>
              </a:solidFill>
              <a:latin typeface="Times New Roman" panose="02020603050405020304" pitchFamily="18" charset="0"/>
              <a:cs typeface="Times New Roman" panose="02020603050405020304" pitchFamily="18" charset="0"/>
            </a:endParaRPr>
          </a:p>
          <a:p>
            <a:pPr marL="0" lvl="0" indent="0" algn="just" defTabSz="685800" fontAlgn="base">
              <a:spcBef>
                <a:spcPts val="750"/>
              </a:spcBef>
              <a:spcAft>
                <a:spcPct val="0"/>
              </a:spcAft>
              <a:buNone/>
            </a:pPr>
            <a:r>
              <a:rPr lang="tr-TR" altLang="tr-TR" sz="2400" b="1" i="1" dirty="0">
                <a:solidFill>
                  <a:prstClr val="black"/>
                </a:solidFill>
                <a:latin typeface="Times New Roman" panose="02020603050405020304" pitchFamily="18" charset="0"/>
                <a:cs typeface="Times New Roman" panose="02020603050405020304" pitchFamily="18" charset="0"/>
              </a:rPr>
              <a:t>n= (1,96)^2*(600)^2/(60)^2=384</a:t>
            </a:r>
          </a:p>
          <a:p>
            <a:pPr marL="0" indent="0" algn="just">
              <a:buNone/>
            </a:pPr>
            <a:endParaRPr lang="tr-TR" altLang="tr-TR" sz="2400" b="1" dirty="0" smtClean="0">
              <a:latin typeface="Times New Roman" panose="02020603050405020304" pitchFamily="18" charset="0"/>
              <a:cs typeface="Times New Roman" panose="02020603050405020304" pitchFamily="18" charset="0"/>
            </a:endParaRPr>
          </a:p>
        </p:txBody>
      </p:sp>
      <p:sp>
        <p:nvSpPr>
          <p:cNvPr id="8" name="Unvan 1"/>
          <p:cNvSpPr>
            <a:spLocks noGrp="1"/>
          </p:cNvSpPr>
          <p:nvPr>
            <p:ph type="title"/>
          </p:nvPr>
        </p:nvSpPr>
        <p:spPr>
          <a:xfrm>
            <a:off x="1608992" y="256430"/>
            <a:ext cx="9831436" cy="1325563"/>
          </a:xfrm>
        </p:spPr>
        <p:txBody>
          <a:bodyPr>
            <a:normAutofit/>
          </a:bodyPr>
          <a:lstStyle/>
          <a:p>
            <a:pPr algn="ctr"/>
            <a:r>
              <a:rPr lang="tr-TR" altLang="tr-TR" sz="3600" b="1" dirty="0">
                <a:latin typeface="Times New Roman" panose="02020603050405020304" pitchFamily="18" charset="0"/>
                <a:cs typeface="Times New Roman" panose="02020603050405020304" pitchFamily="18" charset="0"/>
              </a:rPr>
              <a:t>ÖLÇÜM BELİRSİZLİĞİNDE KULLANILAN TEMEL İSTATİSTİK KAVRAMLAR</a:t>
            </a:r>
          </a:p>
        </p:txBody>
      </p:sp>
      <p:pic>
        <p:nvPicPr>
          <p:cNvPr id="9" name="Resim 8"/>
          <p:cNvPicPr>
            <a:picLocks noChangeAspect="1"/>
          </p:cNvPicPr>
          <p:nvPr/>
        </p:nvPicPr>
        <p:blipFill>
          <a:blip r:embed="rId2"/>
          <a:stretch>
            <a:fillRect/>
          </a:stretch>
        </p:blipFill>
        <p:spPr>
          <a:xfrm>
            <a:off x="0" y="0"/>
            <a:ext cx="1860777" cy="1838425"/>
          </a:xfrm>
          <a:prstGeom prst="rect">
            <a:avLst/>
          </a:prstGeom>
        </p:spPr>
      </p:pic>
      <p:sp>
        <p:nvSpPr>
          <p:cNvPr id="3" name="Slayt Numarası Yer Tutucusu 2"/>
          <p:cNvSpPr>
            <a:spLocks noGrp="1"/>
          </p:cNvSpPr>
          <p:nvPr>
            <p:ph type="sldNum" sz="quarter" idx="12"/>
          </p:nvPr>
        </p:nvSpPr>
        <p:spPr/>
        <p:txBody>
          <a:bodyPr/>
          <a:lstStyle/>
          <a:p>
            <a:fld id="{867B2D67-3604-4605-9DC1-A9CD8FF98088}" type="slidenum">
              <a:rPr lang="tr-TR" smtClean="0"/>
              <a:t>7</a:t>
            </a:fld>
            <a:endParaRPr lang="tr-TR"/>
          </a:p>
        </p:txBody>
      </p:sp>
    </p:spTree>
    <p:extLst>
      <p:ext uri="{BB962C8B-B14F-4D97-AF65-F5344CB8AC3E}">
        <p14:creationId xmlns:p14="http://schemas.microsoft.com/office/powerpoint/2010/main" val="17547938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İçerik Yer Tutucusu 2"/>
          <p:cNvSpPr>
            <a:spLocks noGrp="1"/>
          </p:cNvSpPr>
          <p:nvPr>
            <p:ph idx="1"/>
          </p:nvPr>
        </p:nvSpPr>
        <p:spPr>
          <a:xfrm>
            <a:off x="1770185" y="1696915"/>
            <a:ext cx="8686800" cy="5029200"/>
          </a:xfrm>
        </p:spPr>
        <p:txBody>
          <a:bodyPr/>
          <a:lstStyle/>
          <a:p>
            <a:pPr marL="0" indent="0" algn="just">
              <a:buNone/>
            </a:pPr>
            <a:r>
              <a:rPr lang="tr-TR" altLang="tr-TR" sz="2400" b="1" dirty="0" smtClean="0">
                <a:latin typeface="Times New Roman" panose="02020603050405020304" pitchFamily="18" charset="0"/>
                <a:cs typeface="Times New Roman" panose="02020603050405020304" pitchFamily="18" charset="0"/>
              </a:rPr>
              <a:t>Serbestlik Derecesi:</a:t>
            </a:r>
          </a:p>
          <a:p>
            <a:pPr marL="0" indent="0" algn="just">
              <a:buNone/>
            </a:pPr>
            <a:r>
              <a:rPr lang="tr-TR" altLang="tr-TR" sz="2000" dirty="0" smtClean="0">
                <a:latin typeface="Times New Roman" panose="02020603050405020304" pitchFamily="18" charset="0"/>
                <a:cs typeface="Times New Roman" panose="02020603050405020304" pitchFamily="18" charset="0"/>
              </a:rPr>
              <a:t>Bir </a:t>
            </a:r>
            <a:r>
              <a:rPr lang="tr-TR" altLang="tr-TR" sz="2000" dirty="0">
                <a:latin typeface="Times New Roman" panose="02020603050405020304" pitchFamily="18" charset="0"/>
                <a:cs typeface="Times New Roman" panose="02020603050405020304" pitchFamily="18" charset="0"/>
              </a:rPr>
              <a:t>istatistiksel modeldeki değişim olasılıklarını tarif eder. Ortalama, standart sapma vb. gibi istatistiksel tahminlerin önemini belirlemesi ve  güven aralıklarını tahmin etmek için yaygın olarak serbestlik dereceleri kullanılır.</a:t>
            </a:r>
          </a:p>
          <a:p>
            <a:pPr marL="0" indent="0" algn="just">
              <a:buNone/>
            </a:pPr>
            <a:r>
              <a:rPr lang="tr-TR" altLang="tr-TR" sz="2400" dirty="0">
                <a:latin typeface="Times New Roman" panose="02020603050405020304" pitchFamily="18" charset="0"/>
                <a:cs typeface="Times New Roman" panose="02020603050405020304" pitchFamily="18" charset="0"/>
              </a:rPr>
              <a:t>				</a:t>
            </a:r>
          </a:p>
          <a:p>
            <a:pPr marL="0" indent="0" algn="just">
              <a:buNone/>
            </a:pPr>
            <a:r>
              <a:rPr lang="tr-TR" altLang="tr-TR" sz="2400" dirty="0">
                <a:latin typeface="Times New Roman" panose="02020603050405020304" pitchFamily="18" charset="0"/>
                <a:cs typeface="Times New Roman" panose="02020603050405020304" pitchFamily="18" charset="0"/>
              </a:rPr>
              <a:t>			</a:t>
            </a:r>
            <a:r>
              <a:rPr lang="tr-TR" altLang="tr-TR" sz="2200" b="1" dirty="0">
                <a:latin typeface="Times New Roman" panose="02020603050405020304" pitchFamily="18" charset="0"/>
                <a:cs typeface="Times New Roman" panose="02020603050405020304" pitchFamily="18" charset="0"/>
              </a:rPr>
              <a:t>n: Veri setindeki veri sayısı. </a:t>
            </a:r>
          </a:p>
          <a:p>
            <a:pPr marL="0" indent="0" algn="just">
              <a:buNone/>
            </a:pPr>
            <a:r>
              <a:rPr lang="tr-TR" altLang="tr-TR" sz="2400" b="1" dirty="0">
                <a:latin typeface="Times New Roman" panose="02020603050405020304" pitchFamily="18" charset="0"/>
                <a:cs typeface="Times New Roman" panose="02020603050405020304" pitchFamily="18" charset="0"/>
              </a:rPr>
              <a:t>Kareler Toplamı:</a:t>
            </a:r>
          </a:p>
          <a:p>
            <a:pPr marL="0" indent="0" algn="just">
              <a:buNone/>
            </a:pPr>
            <a:r>
              <a:rPr lang="tr-TR" altLang="tr-TR" sz="2000" dirty="0">
                <a:latin typeface="Times New Roman" panose="02020603050405020304" pitchFamily="18" charset="0"/>
                <a:cs typeface="Times New Roman" panose="02020603050405020304" pitchFamily="18" charset="0"/>
              </a:rPr>
              <a:t>Çeşitli faktörlerden oluşan toplam varyasyonun bilinmesi gerektiğinde kullanılır. Diğer taraftan bir modelin kalıntı hatasını değerlendirmek için genellikle regresyon analizinde kullanılır. Kare hataların, belirsizliklerin ve (veya) toleransların toplamı. Aşağıdaki denklem ile hesaplanır.</a:t>
            </a:r>
          </a:p>
          <a:p>
            <a:pPr marL="0" indent="0" algn="just">
              <a:buNone/>
            </a:pPr>
            <a:endParaRPr lang="tr-TR" altLang="tr-TR" sz="2000" dirty="0">
              <a:latin typeface="Times New Roman" panose="02020603050405020304" pitchFamily="18" charset="0"/>
              <a:cs typeface="Times New Roman" panose="02020603050405020304" pitchFamily="18" charset="0"/>
            </a:endParaRPr>
          </a:p>
          <a:p>
            <a:pPr marL="0" indent="0" algn="just">
              <a:buNone/>
            </a:pPr>
            <a:endParaRPr lang="tr-TR" altLang="tr-TR" sz="2000" dirty="0">
              <a:latin typeface="Times New Roman" panose="02020603050405020304" pitchFamily="18" charset="0"/>
              <a:cs typeface="Times New Roman" panose="02020603050405020304" pitchFamily="18" charset="0"/>
            </a:endParaRPr>
          </a:p>
          <a:p>
            <a:pPr marL="0" indent="0" algn="just">
              <a:buNone/>
            </a:pPr>
            <a:endParaRPr lang="tr-TR" altLang="tr-TR" sz="2000" dirty="0">
              <a:latin typeface="Times New Roman" panose="02020603050405020304" pitchFamily="18" charset="0"/>
              <a:cs typeface="Times New Roman" panose="02020603050405020304" pitchFamily="18" charset="0"/>
            </a:endParaRPr>
          </a:p>
          <a:p>
            <a:pPr marL="0" indent="0" algn="just">
              <a:buNone/>
            </a:pPr>
            <a:endParaRPr lang="tr-TR" altLang="tr-TR" sz="2400" dirty="0">
              <a:latin typeface="Times New Roman" panose="02020603050405020304" pitchFamily="18" charset="0"/>
              <a:cs typeface="Times New Roman" panose="02020603050405020304" pitchFamily="18" charset="0"/>
            </a:endParaRPr>
          </a:p>
        </p:txBody>
      </p:sp>
      <p:pic>
        <p:nvPicPr>
          <p:cNvPr id="8195" name="Resim 7" descr="serbestlik derecesi formülü"/>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70198" y="3225679"/>
            <a:ext cx="1930400" cy="65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6" name="Resim 8" descr="kareler formülünün toplamı"/>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70199" y="5583116"/>
            <a:ext cx="2066925"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Unvan 1"/>
          <p:cNvSpPr>
            <a:spLocks noGrp="1"/>
          </p:cNvSpPr>
          <p:nvPr>
            <p:ph type="title"/>
          </p:nvPr>
        </p:nvSpPr>
        <p:spPr>
          <a:xfrm>
            <a:off x="1608992" y="256430"/>
            <a:ext cx="9831436" cy="1325563"/>
          </a:xfrm>
        </p:spPr>
        <p:txBody>
          <a:bodyPr>
            <a:normAutofit/>
          </a:bodyPr>
          <a:lstStyle/>
          <a:p>
            <a:pPr algn="ctr"/>
            <a:r>
              <a:rPr lang="tr-TR" altLang="tr-TR" sz="3600" b="1" dirty="0">
                <a:latin typeface="Times New Roman" panose="02020603050405020304" pitchFamily="18" charset="0"/>
                <a:cs typeface="Times New Roman" panose="02020603050405020304" pitchFamily="18" charset="0"/>
              </a:rPr>
              <a:t>ÖLÇÜM BELİRSİZLİĞİNDE KULLANILAN TEMEL İSTATİSTİK KAVRAMLAR</a:t>
            </a:r>
          </a:p>
        </p:txBody>
      </p:sp>
      <p:pic>
        <p:nvPicPr>
          <p:cNvPr id="8" name="Resim 7"/>
          <p:cNvPicPr>
            <a:picLocks noChangeAspect="1"/>
          </p:cNvPicPr>
          <p:nvPr/>
        </p:nvPicPr>
        <p:blipFill>
          <a:blip r:embed="rId4"/>
          <a:stretch>
            <a:fillRect/>
          </a:stretch>
        </p:blipFill>
        <p:spPr>
          <a:xfrm>
            <a:off x="0" y="0"/>
            <a:ext cx="1860777" cy="1838425"/>
          </a:xfrm>
          <a:prstGeom prst="rect">
            <a:avLst/>
          </a:prstGeom>
        </p:spPr>
      </p:pic>
      <p:sp>
        <p:nvSpPr>
          <p:cNvPr id="3" name="Slayt Numarası Yer Tutucusu 2"/>
          <p:cNvSpPr>
            <a:spLocks noGrp="1"/>
          </p:cNvSpPr>
          <p:nvPr>
            <p:ph type="sldNum" sz="quarter" idx="12"/>
          </p:nvPr>
        </p:nvSpPr>
        <p:spPr/>
        <p:txBody>
          <a:bodyPr/>
          <a:lstStyle/>
          <a:p>
            <a:fld id="{867B2D67-3604-4605-9DC1-A9CD8FF98088}" type="slidenum">
              <a:rPr lang="tr-TR" smtClean="0"/>
              <a:t>8</a:t>
            </a:fld>
            <a:endParaRPr lang="tr-TR"/>
          </a:p>
        </p:txBody>
      </p:sp>
    </p:spTree>
    <p:extLst>
      <p:ext uri="{BB962C8B-B14F-4D97-AF65-F5344CB8AC3E}">
        <p14:creationId xmlns:p14="http://schemas.microsoft.com/office/powerpoint/2010/main" val="24246350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İçerik Yer Tutucusu 2"/>
          <p:cNvSpPr>
            <a:spLocks noGrp="1"/>
          </p:cNvSpPr>
          <p:nvPr>
            <p:ph idx="1"/>
          </p:nvPr>
        </p:nvSpPr>
        <p:spPr>
          <a:xfrm>
            <a:off x="1831731" y="1515207"/>
            <a:ext cx="8839200" cy="5181600"/>
          </a:xfrm>
        </p:spPr>
        <p:txBody>
          <a:bodyPr/>
          <a:lstStyle/>
          <a:p>
            <a:pPr marL="0" indent="0" algn="just">
              <a:buNone/>
            </a:pPr>
            <a:r>
              <a:rPr lang="tr-TR" altLang="tr-TR" sz="2400" b="1" dirty="0">
                <a:latin typeface="Times New Roman" panose="02020603050405020304" pitchFamily="18" charset="0"/>
                <a:cs typeface="Times New Roman" panose="02020603050405020304" pitchFamily="18" charset="0"/>
              </a:rPr>
              <a:t>Karelerin Kök Toplamı:</a:t>
            </a:r>
          </a:p>
          <a:p>
            <a:pPr marL="0" indent="0" algn="just">
              <a:buNone/>
            </a:pPr>
            <a:r>
              <a:rPr lang="tr-TR" altLang="tr-TR" sz="2000" dirty="0">
                <a:latin typeface="Times New Roman" panose="02020603050405020304" pitchFamily="18" charset="0"/>
                <a:cs typeface="Times New Roman" panose="02020603050405020304" pitchFamily="18" charset="0"/>
              </a:rPr>
              <a:t>Kare hataların, belirsizliklerin ve (veya) toleransların toplamının kareköküdür. Belirsizlik, hata veya tolerans analizi için ilişkilendirilmemiş etkilerin toplam varyasyonunu hesaplamak için kullanılan  istatistiksel fonksiyondur. Aşağıdaki denklem ile hesaplanır.</a:t>
            </a:r>
          </a:p>
          <a:p>
            <a:pPr marL="0" indent="0" algn="just">
              <a:buNone/>
            </a:pPr>
            <a:endParaRPr lang="tr-TR" altLang="tr-TR" sz="2000" dirty="0">
              <a:latin typeface="Times New Roman" panose="02020603050405020304" pitchFamily="18" charset="0"/>
              <a:cs typeface="Times New Roman" panose="02020603050405020304" pitchFamily="18" charset="0"/>
            </a:endParaRPr>
          </a:p>
          <a:p>
            <a:pPr marL="0" indent="0" algn="just">
              <a:buNone/>
            </a:pPr>
            <a:endParaRPr lang="tr-TR" altLang="tr-TR" sz="2400" dirty="0">
              <a:latin typeface="Times New Roman" panose="02020603050405020304" pitchFamily="18" charset="0"/>
              <a:cs typeface="Times New Roman" panose="02020603050405020304" pitchFamily="18" charset="0"/>
            </a:endParaRPr>
          </a:p>
          <a:p>
            <a:pPr marL="0" indent="0" algn="just">
              <a:buNone/>
            </a:pPr>
            <a:endParaRPr lang="tr-TR" altLang="tr-TR" sz="2400" dirty="0">
              <a:latin typeface="Times New Roman" panose="02020603050405020304" pitchFamily="18" charset="0"/>
              <a:cs typeface="Times New Roman" panose="02020603050405020304" pitchFamily="18" charset="0"/>
            </a:endParaRPr>
          </a:p>
          <a:p>
            <a:pPr marL="0" indent="0" algn="just">
              <a:buNone/>
            </a:pPr>
            <a:r>
              <a:rPr lang="tr-TR" altLang="tr-TR" sz="2400" b="1" dirty="0" err="1" smtClean="0">
                <a:latin typeface="Times New Roman" panose="02020603050405020304" pitchFamily="18" charset="0"/>
                <a:cs typeface="Times New Roman" panose="02020603050405020304" pitchFamily="18" charset="0"/>
              </a:rPr>
              <a:t>Havuzlanmış</a:t>
            </a:r>
            <a:r>
              <a:rPr lang="tr-TR" altLang="tr-TR" sz="2400" b="1" dirty="0" smtClean="0">
                <a:latin typeface="Times New Roman" panose="02020603050405020304" pitchFamily="18" charset="0"/>
                <a:cs typeface="Times New Roman" panose="02020603050405020304" pitchFamily="18" charset="0"/>
              </a:rPr>
              <a:t> </a:t>
            </a:r>
            <a:r>
              <a:rPr lang="tr-TR" altLang="tr-TR" sz="2400" b="1" dirty="0" err="1" smtClean="0">
                <a:latin typeface="Times New Roman" panose="02020603050405020304" pitchFamily="18" charset="0"/>
                <a:cs typeface="Times New Roman" panose="02020603050405020304" pitchFamily="18" charset="0"/>
              </a:rPr>
              <a:t>Varyans</a:t>
            </a:r>
            <a:r>
              <a:rPr lang="tr-TR" altLang="tr-TR" sz="2400" b="1" dirty="0" smtClean="0">
                <a:latin typeface="Times New Roman" panose="02020603050405020304" pitchFamily="18" charset="0"/>
                <a:cs typeface="Times New Roman" panose="02020603050405020304" pitchFamily="18" charset="0"/>
              </a:rPr>
              <a:t>:</a:t>
            </a:r>
          </a:p>
          <a:p>
            <a:pPr marL="0" indent="0" algn="just">
              <a:buNone/>
            </a:pPr>
            <a:r>
              <a:rPr lang="tr-TR" altLang="tr-TR" sz="2000" dirty="0" smtClean="0">
                <a:latin typeface="Times New Roman" panose="02020603050405020304" pitchFamily="18" charset="0"/>
                <a:cs typeface="Times New Roman" panose="02020603050405020304" pitchFamily="18" charset="0"/>
              </a:rPr>
              <a:t>Ortalama </a:t>
            </a:r>
            <a:r>
              <a:rPr lang="tr-TR" altLang="tr-TR" sz="2000" dirty="0">
                <a:latin typeface="Times New Roman" panose="02020603050405020304" pitchFamily="18" charset="0"/>
                <a:cs typeface="Times New Roman" panose="02020603050405020304" pitchFamily="18" charset="0"/>
              </a:rPr>
              <a:t>standart sapmanın hesaplanması için kullanılır. Bu tür hesaplamalarda normal ortalama işlevi kullanılamaz. Aşağıdaki denklem ile hesaplanır.</a:t>
            </a:r>
          </a:p>
          <a:p>
            <a:pPr marL="0" indent="0" algn="just">
              <a:buNone/>
            </a:pPr>
            <a:endParaRPr lang="tr-TR" altLang="tr-TR" sz="2000" dirty="0">
              <a:latin typeface="Times New Roman" panose="02020603050405020304" pitchFamily="18" charset="0"/>
              <a:cs typeface="Times New Roman" panose="02020603050405020304" pitchFamily="18" charset="0"/>
            </a:endParaRPr>
          </a:p>
          <a:p>
            <a:pPr marL="0" indent="0" algn="just">
              <a:buNone/>
            </a:pPr>
            <a:r>
              <a:rPr lang="tr-TR" altLang="tr-TR" sz="2400" dirty="0">
                <a:latin typeface="Times New Roman" panose="02020603050405020304" pitchFamily="18" charset="0"/>
                <a:cs typeface="Times New Roman" panose="02020603050405020304" pitchFamily="18" charset="0"/>
              </a:rPr>
              <a:t>					</a:t>
            </a:r>
            <a:r>
              <a:rPr lang="tr-TR" altLang="tr-TR" sz="2200" b="1" i="1" dirty="0">
                <a:latin typeface="Times New Roman" panose="02020603050405020304" pitchFamily="18" charset="0"/>
                <a:cs typeface="Times New Roman" panose="02020603050405020304" pitchFamily="18" charset="0"/>
              </a:rPr>
              <a:t>vi: </a:t>
            </a:r>
            <a:r>
              <a:rPr lang="tr-TR" altLang="tr-TR" sz="2200" b="1" dirty="0" err="1" smtClean="0">
                <a:latin typeface="Times New Roman" panose="02020603050405020304" pitchFamily="18" charset="0"/>
                <a:cs typeface="Times New Roman" panose="02020603050405020304" pitchFamily="18" charset="0"/>
              </a:rPr>
              <a:t>Serbetlik</a:t>
            </a:r>
            <a:r>
              <a:rPr lang="tr-TR" altLang="tr-TR" sz="2200" b="1" dirty="0" smtClean="0">
                <a:latin typeface="Times New Roman" panose="02020603050405020304" pitchFamily="18" charset="0"/>
                <a:cs typeface="Times New Roman" panose="02020603050405020304" pitchFamily="18" charset="0"/>
              </a:rPr>
              <a:t> Dereceleri</a:t>
            </a:r>
            <a:endParaRPr lang="tr-TR" altLang="tr-TR" sz="2200" b="1" i="1" dirty="0">
              <a:latin typeface="Times New Roman" panose="02020603050405020304" pitchFamily="18" charset="0"/>
              <a:cs typeface="Times New Roman" panose="02020603050405020304" pitchFamily="18" charset="0"/>
            </a:endParaRPr>
          </a:p>
        </p:txBody>
      </p:sp>
      <p:pic>
        <p:nvPicPr>
          <p:cNvPr id="9219" name="Resim 5" descr="kareler formülünün kök toplamı"/>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25394" y="3267807"/>
            <a:ext cx="2429630" cy="1041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0" name="Resim 6" descr="havuzlanmış varyans formülü"/>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55557" y="5536346"/>
            <a:ext cx="2555875" cy="113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Unvan 1"/>
          <p:cNvSpPr>
            <a:spLocks noGrp="1"/>
          </p:cNvSpPr>
          <p:nvPr>
            <p:ph type="title"/>
          </p:nvPr>
        </p:nvSpPr>
        <p:spPr>
          <a:xfrm>
            <a:off x="1608992" y="256430"/>
            <a:ext cx="9831436" cy="1325563"/>
          </a:xfrm>
        </p:spPr>
        <p:txBody>
          <a:bodyPr>
            <a:normAutofit/>
          </a:bodyPr>
          <a:lstStyle/>
          <a:p>
            <a:pPr algn="ctr"/>
            <a:r>
              <a:rPr lang="tr-TR" altLang="tr-TR" sz="3600" b="1" dirty="0">
                <a:latin typeface="Times New Roman" panose="02020603050405020304" pitchFamily="18" charset="0"/>
                <a:cs typeface="Times New Roman" panose="02020603050405020304" pitchFamily="18" charset="0"/>
              </a:rPr>
              <a:t>ÖLÇÜM BELİRSİZLİĞİNDE KULLANILAN TEMEL İSTATİSTİK KAVRAMLAR</a:t>
            </a:r>
          </a:p>
        </p:txBody>
      </p:sp>
      <p:pic>
        <p:nvPicPr>
          <p:cNvPr id="8" name="Resim 7"/>
          <p:cNvPicPr>
            <a:picLocks noChangeAspect="1"/>
          </p:cNvPicPr>
          <p:nvPr/>
        </p:nvPicPr>
        <p:blipFill>
          <a:blip r:embed="rId4"/>
          <a:stretch>
            <a:fillRect/>
          </a:stretch>
        </p:blipFill>
        <p:spPr>
          <a:xfrm>
            <a:off x="0" y="0"/>
            <a:ext cx="1860777" cy="1838425"/>
          </a:xfrm>
          <a:prstGeom prst="rect">
            <a:avLst/>
          </a:prstGeom>
        </p:spPr>
      </p:pic>
      <p:sp>
        <p:nvSpPr>
          <p:cNvPr id="3" name="Slayt Numarası Yer Tutucusu 2"/>
          <p:cNvSpPr>
            <a:spLocks noGrp="1"/>
          </p:cNvSpPr>
          <p:nvPr>
            <p:ph type="sldNum" sz="quarter" idx="12"/>
          </p:nvPr>
        </p:nvSpPr>
        <p:spPr/>
        <p:txBody>
          <a:bodyPr/>
          <a:lstStyle/>
          <a:p>
            <a:fld id="{867B2D67-3604-4605-9DC1-A9CD8FF98088}" type="slidenum">
              <a:rPr lang="tr-TR" smtClean="0"/>
              <a:t>9</a:t>
            </a:fld>
            <a:endParaRPr lang="tr-TR"/>
          </a:p>
        </p:txBody>
      </p:sp>
    </p:spTree>
    <p:extLst>
      <p:ext uri="{BB962C8B-B14F-4D97-AF65-F5344CB8AC3E}">
        <p14:creationId xmlns:p14="http://schemas.microsoft.com/office/powerpoint/2010/main" val="2095702246"/>
      </p:ext>
    </p:extLst>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TM03457485[[fn=Ağ Gözü]]</Template>
  <TotalTime>705</TotalTime>
  <Words>2083</Words>
  <Application>Microsoft Office PowerPoint</Application>
  <PresentationFormat>Geniş ekran</PresentationFormat>
  <Paragraphs>278</Paragraphs>
  <Slides>34</Slides>
  <Notes>0</Notes>
  <HiddenSlides>0</HiddenSlides>
  <MMClips>0</MMClips>
  <ScaleCrop>false</ScaleCrop>
  <HeadingPairs>
    <vt:vector size="6" baseType="variant">
      <vt:variant>
        <vt:lpstr>Kullanılan Yazı Tipleri</vt:lpstr>
      </vt:variant>
      <vt:variant>
        <vt:i4>5</vt:i4>
      </vt:variant>
      <vt:variant>
        <vt:lpstr>Tema</vt:lpstr>
      </vt:variant>
      <vt:variant>
        <vt:i4>1</vt:i4>
      </vt:variant>
      <vt:variant>
        <vt:lpstr>Slayt Başlıkları</vt:lpstr>
      </vt:variant>
      <vt:variant>
        <vt:i4>34</vt:i4>
      </vt:variant>
    </vt:vector>
  </HeadingPairs>
  <TitlesOfParts>
    <vt:vector size="40" baseType="lpstr">
      <vt:lpstr>Arial</vt:lpstr>
      <vt:lpstr>Calibri</vt:lpstr>
      <vt:lpstr>Calibri Light</vt:lpstr>
      <vt:lpstr>Times New Roman</vt:lpstr>
      <vt:lpstr>Wingdings</vt:lpstr>
      <vt:lpstr>Office Teması</vt:lpstr>
      <vt:lpstr>T.C.  ÇEVRE, ŞEHİRCİLİK VE   İKLİM DEĞİŞİKLİĞİ BAKANLIĞI  ÇED, İZİN VE DENETİM GENEL MÜDÜRLÜĞÜ Laboratuvar, Ölçüm ve İzleme Dairesi Başkanlığı </vt:lpstr>
      <vt:lpstr>ÖLÇÜM BELİRSİZLİĞİNDE KULLANILAN TEMEL İSTATİSTİK KAVRAMLAR</vt:lpstr>
      <vt:lpstr>ÖLÇÜM BELİRSİZLİĞİNDE KULLANILAN TEMEL İSTATİSTİK KAVRAMLAR</vt:lpstr>
      <vt:lpstr>ÖLÇÜM BELİRSİZLİĞİNDE KULLANILAN TEMEL İSTATİSTİK KAVRAMLAR</vt:lpstr>
      <vt:lpstr>ÖLÇÜM BELİRSİZLİĞİNDE KULLANILAN TEMEL İSTATİSTİK KAVRAMLAR</vt:lpstr>
      <vt:lpstr>ÖLÇÜM BELİRSİZLİĞİNDE KULLANILAN TEMEL İSTATİSTİK KAVRAMLAR</vt:lpstr>
      <vt:lpstr>ÖLÇÜM BELİRSİZLİĞİNDE KULLANILAN TEMEL İSTATİSTİK KAVRAMLAR</vt:lpstr>
      <vt:lpstr>ÖLÇÜM BELİRSİZLİĞİNDE KULLANILAN TEMEL İSTATİSTİK KAVRAMLAR</vt:lpstr>
      <vt:lpstr>ÖLÇÜM BELİRSİZLİĞİNDE KULLANILAN TEMEL İSTATİSTİK KAVRAMLAR</vt:lpstr>
      <vt:lpstr>ÖLÇÜM BELİRSİZLİĞİNDE KULLANILAN TEMEL İSTATİSTİK KAVRAMLAR</vt:lpstr>
      <vt:lpstr>ÖLÇÜM BELİRSİZLİĞİNDE KULLANILAN TEMEL İSTATİSTİK KAVRAMLAR</vt:lpstr>
      <vt:lpstr>ÖLÇÜM BELİRSİZLİĞİNDE KULLANILAN TEMEL İSTATİSTİK KAVRAMLAR</vt:lpstr>
      <vt:lpstr>ÖLÇÜM BELİRSİZLİĞİNDE KULLANILAN TEMEL İSTATİSTİK KAVRAMLAR</vt:lpstr>
      <vt:lpstr>ÖLÇÜM BELİRSİZLİĞİNDE KULLANILAN TEMEL İSTATİSTİK KAVRAMLAR</vt:lpstr>
      <vt:lpstr>ÖLÇÜM BELİRSİZLİĞİNDE KULLANILAN TEMEL İSTATİSTİK KAVRAMLAR</vt:lpstr>
      <vt:lpstr>ÖLÇÜM BELİRSİZLİĞİNDE KULLANILAN TEMEL İSTATİSTİK KAVRAMLAR</vt:lpstr>
      <vt:lpstr>ÖLÇÜM BELİRSİZLİĞİNDE KULLANILAN TEMEL İSTATİSTİK KAVRAMLAR</vt:lpstr>
      <vt:lpstr>ÖLÇÜM BELİRSİZLİĞİNDE KULLANILAN TEMEL İSTATİSTİK KAVRAMLAR</vt:lpstr>
      <vt:lpstr>ÖLÇÜM BELİRSİZLİĞİNDE KULLANILAN TEMEL İSTATİSTİK KAVRAMLAR</vt:lpstr>
      <vt:lpstr>ÖLÇÜM BELİRSİZLİĞİNDE KULLANILAN TEMEL İSTATİSTİK KAVRAMLAR</vt:lpstr>
      <vt:lpstr>ÖLÇÜM BELİRSİZLİĞİNDE KULLANILAN TEMEL İSTATİSTİK KAVRAMLAR</vt:lpstr>
      <vt:lpstr>ÖLÇÜM BELİRSİZLİĞİNDE KULLANILAN TEMEL İSTATİSTİK KAVRAMLAR</vt:lpstr>
      <vt:lpstr>ÖLÇÜM BELİRSİZLİĞİNDE KULLANILAN TEMEL İSTATİSTİK KAVRAMLAR</vt:lpstr>
      <vt:lpstr>ÖLÇÜM BELİRSİZLİĞİNDE KULLANILAN TEMEL İSTATİSTİK KAVRAMLAR</vt:lpstr>
      <vt:lpstr>ÖLÇÜM BELİRSİZLİĞİNDE KULLANILAN TEMEL İSTATİSTİK KAVRAMLAR</vt:lpstr>
      <vt:lpstr>ÖLÇÜM BELİRSİZLİĞİNDE KULLANILAN TEMEL İSTATİSTİK KAVRAMLAR</vt:lpstr>
      <vt:lpstr>ÖLÇÜM BELİRSİZLİĞİNDE KULLANILAN TEMEL İSTATİSTİK KAVRAMLAR</vt:lpstr>
      <vt:lpstr>ÖLÇÜM BELİRSİZLİĞİNDE KULLANILAN TEMEL İSTATİSTİK KAVRAMLAR</vt:lpstr>
      <vt:lpstr>ÖLÇÜM BELİRSİZLİĞİNDE KULLANILAN TEMEL İSTATİSTİK KAVRAMLAR</vt:lpstr>
      <vt:lpstr>ÖLÇÜM BELİRSİZLİĞİNDE KULLANILAN TEMEL İSTATİSTİK KAVRAMLAR</vt:lpstr>
      <vt:lpstr>ÖLÇÜM BELİRSİZLİĞİNDE KULLANILAN TEMEL İSTATİSTİK KAVRAMLAR</vt:lpstr>
      <vt:lpstr>ÖLÇÜM BELİRSİZLİĞİNDE KULLANILAN TEMEL İSTATİSTİK KAVRAMLAR</vt:lpstr>
      <vt:lpstr>ÖLÇÜM BELİRSİZLİĞİNDE KULLANILAN TEMEL İSTATİSTİK KAVRAMLAR</vt:lpstr>
      <vt:lpstr>PowerPoint Sunusu</vt:lpstr>
    </vt:vector>
  </TitlesOfParts>
  <Company>Cevre ve Sehircilik Bakanligi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T.C. ÇEVRE, ŞEHİRCİLİK VE  İKLİM DEĞİŞİKLİĞİ BAKANLIĞI ÇED, İZİN VE DENETİM GENEL MÜDÜRLÜĞÜ Laboratuvar, Ölçüm ve İzleme Daire Başkanlığı</dc:title>
  <dc:creator>Yener Taş</dc:creator>
  <cp:lastModifiedBy>Yener Taş</cp:lastModifiedBy>
  <cp:revision>51</cp:revision>
  <dcterms:created xsi:type="dcterms:W3CDTF">2021-11-22T06:43:15Z</dcterms:created>
  <dcterms:modified xsi:type="dcterms:W3CDTF">2021-12-10T11:27:48Z</dcterms:modified>
</cp:coreProperties>
</file>