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75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274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841E-69A9-4781-8F23-45D528D3002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F68C-2E17-41A7-BF22-ED50A0761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1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962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1A81AB-9A13-41FF-AF7C-368B63B904F9}" type="slidenum">
              <a:rPr lang="tr-TR" altLang="tr-TR" smtClean="0"/>
              <a:pPr eaLnBrk="1" hangingPunct="1"/>
              <a:t>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4691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4731-DC48-42EC-AD29-850C95B594F7}" type="datetime1">
              <a:rPr lang="tr-TR" smtClean="0"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3BC6-9CB6-44A1-B1D6-488F13F91E5E}" type="datetime1">
              <a:rPr lang="tr-TR" smtClean="0"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6B4E-7D0B-49E1-8041-71CEE4A0BE7D}" type="datetime1">
              <a:rPr lang="tr-TR" smtClean="0"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49D-5AD3-4A4D-887D-A33B1760B1D5}" type="datetime1">
              <a:rPr lang="tr-TR" smtClean="0"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3C99-04A7-420C-97C9-7D0187693F26}" type="datetime1">
              <a:rPr lang="tr-TR" smtClean="0"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1D09-3BBF-43E7-987B-A9D6D05A1D8F}" type="datetime1">
              <a:rPr lang="tr-TR" smtClean="0"/>
              <a:t>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129-D111-4B4E-B4D0-6167F6B0462A}" type="datetime1">
              <a:rPr lang="tr-TR" smtClean="0"/>
              <a:t>9.12.2021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9420-04DD-4692-8FA1-6532C5064BC0}" type="datetime1">
              <a:rPr lang="tr-TR" smtClean="0"/>
              <a:t>9.12.2021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96CE-7F84-4973-96B7-9594020C9052}" type="datetime1">
              <a:rPr lang="tr-TR" smtClean="0"/>
              <a:t>9.12.2021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0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9CA9-B9B9-4C66-A413-BB138C783A8B}" type="datetime1">
              <a:rPr lang="tr-TR" smtClean="0"/>
              <a:t>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1B8E-7244-4A8B-AB69-68058DDA0154}" type="datetime1">
              <a:rPr lang="tr-TR" smtClean="0"/>
              <a:t>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6011-5FA5-453F-8C1C-8A730D578809}" type="datetime1">
              <a:rPr lang="tr-TR" smtClean="0"/>
              <a:t>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362" y="421708"/>
            <a:ext cx="9443432" cy="343802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ÇEVRE, ŞEHİRCİLİK VE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BAKANLIĞI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Başkanlığı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4941" y="4210495"/>
            <a:ext cx="10010273" cy="1655762"/>
          </a:xfrm>
          <a:noFill/>
        </p:spPr>
        <p:txBody>
          <a:bodyPr>
            <a:norm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 GAZI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VE ÖRNEKLEMELERİ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ALTUNDAĞ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49539" y="1413801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İzokinetiklik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749539" y="1773934"/>
            <a:ext cx="8991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numune alma: Numune alma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probunun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girişindeki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nozuldaki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gaz hızı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yönünün, bacadaki numune alma noktalarındaki gazın hızı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yönü ile aynı olduğu akış hızında numune alma.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Isokinetic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oranı (%) = Gerçek örnekleme akış hızı /Gerekli numune akış hızı X 100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14988"/>
            <a:ext cx="8763000" cy="33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21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16453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Hız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50913"/>
              </p:ext>
            </p:extLst>
          </p:nvPr>
        </p:nvGraphicFramePr>
        <p:xfrm>
          <a:off x="2041980" y="1581992"/>
          <a:ext cx="8991600" cy="5303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 (TS ISO 10780)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tr-TR" altLang="tr-T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Prensip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alt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Gaz akışının ortalama hızı, borunun kesitinde belirli noktalarda azami hızı (v) belirlemek için kullanılan </a:t>
                      </a:r>
                      <a:r>
                        <a:rPr lang="tr-TR" altLang="tr-TR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Pitot</a:t>
                      </a:r>
                      <a:r>
                        <a:rPr lang="tr-TR" alt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tüpü vasıtasıyla tayin edilir.</a:t>
                      </a:r>
                      <a:endParaRPr lang="tr-TR" alt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874"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Cihaz ve Ekipman</a:t>
                      </a:r>
                      <a:endParaRPr lang="tr-T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buFontTx/>
                        <a:buNone/>
                      </a:pP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Baca Gazı Hızını tespit edebilmek amacıyla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basıç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farkını ölçmek için L tipi ve S tipi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pitot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tüpleri kullanılmaktadır.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885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7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Baca eksenine göre gaz akışının açısı 15°‘den daha az olmalıdır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7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Pitot</a:t>
                      </a:r>
                      <a:r>
                        <a:rPr lang="tr-TR" altLang="tr-TR" sz="17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tüpünün kullanılacağı kesit alanının her hangi bir noktasında ters akışı bulunmamalıdır.</a:t>
                      </a:r>
                      <a:endParaRPr lang="tr-TR" altLang="tr-TR" sz="17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altLang="tr-TR" sz="17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Asgarî hızın, akış hızı ölçümü için kullanılan metodun tayin sınırından daha yüksek olması,</a:t>
                      </a:r>
                    </a:p>
                    <a:p>
                      <a:pPr marL="0" indent="0" algn="just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altLang="tr-TR" sz="17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yüksek ve en düşük mevzi gaz hızlarının birbirine oranının 3:1’den daha az olması.</a:t>
                      </a:r>
                    </a:p>
                    <a:p>
                      <a:pPr marL="0" indent="0" algn="just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altLang="tr-TR" sz="17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Borunun iç çapında, hızın ölçüldüğü yere alt ve üst akış da en az 5 hidrolik çap mesafede ani değişiklikler olmamalıdır.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hız ölçme noktasındaki mutlak sıcaklık, borunun kesit alanındaki ortalamadan % 5den daha fazla sapmamalıdır.</a:t>
                      </a:r>
                      <a:endParaRPr lang="tr-TR" altLang="tr-TR" sz="1700" b="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0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392985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Hız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13955"/>
              </p:ext>
            </p:extLst>
          </p:nvPr>
        </p:nvGraphicFramePr>
        <p:xfrm>
          <a:off x="1936977" y="1781013"/>
          <a:ext cx="8610600" cy="393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Hız (TS ISO 10780)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Dikdörtgen 2"/>
          <p:cNvSpPr>
            <a:spLocks noChangeArrowheads="1"/>
          </p:cNvSpPr>
          <p:nvPr/>
        </p:nvSpPr>
        <p:spPr bwMode="auto">
          <a:xfrm>
            <a:off x="1860777" y="2147875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 Ortalama Basınç Farkı, </a:t>
            </a:r>
            <a:r>
              <a:rPr lang="el-G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just"/>
            <a:r>
              <a:rPr lang="tr-TR" altLang="tr-T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 ortalama basınç farkı, </a:t>
            </a:r>
            <a:r>
              <a:rPr lang="el-G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, aşağıdaki bağıntı ile bulunur.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777" y="2772394"/>
            <a:ext cx="2466181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60777" y="3773481"/>
            <a:ext cx="729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Numune alma düzleminde ortalama gaz hızı, aşağıdaki bağıntı ile hesaplanır.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t="-1" b="14100"/>
          <a:stretch/>
        </p:blipFill>
        <p:spPr>
          <a:xfrm>
            <a:off x="1860777" y="4142813"/>
            <a:ext cx="6043808" cy="2604507"/>
          </a:xfrm>
          <a:noFill/>
        </p:spPr>
      </p:pic>
      <p:sp>
        <p:nvSpPr>
          <p:cNvPr id="13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1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67254" y="113913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Nem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18536"/>
              </p:ext>
            </p:extLst>
          </p:nvPr>
        </p:nvGraphicFramePr>
        <p:xfrm>
          <a:off x="1875169" y="1539240"/>
          <a:ext cx="9085385" cy="53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(EPA 4) </a:t>
                      </a:r>
                      <a:endParaRPr lang="tr-TR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 (&lt;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l/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</a:p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Not: Eğer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isokinetik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ile birlikte Nem tayini yapılıyorsa örnekleme debisi 21 l/</a:t>
                      </a:r>
                      <a:r>
                        <a:rPr lang="tr-TR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olacak şekilde </a:t>
                      </a:r>
                      <a:r>
                        <a:rPr lang="tr-TR" sz="1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seçilmelidir.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Isıtılmış ve bir parçacık filtresi ile donatılmış, paslanmaz çelik veya cam </a:t>
                      </a:r>
                      <a:r>
                        <a:rPr lang="tr-TR" sz="17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sz="17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tr-TR" sz="17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  <a:r>
                        <a:rPr lang="tr-TR" sz="17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7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impinger</a:t>
                      </a:r>
                      <a:r>
                        <a:rPr lang="tr-TR" sz="17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serisi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volumetrik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dak’yı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geçmeyecek bir akış hızında en az 600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 toplanır.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süresi boyunca silika jel çıkışındaki sıcaklığın 20 °C’yi geçmemesi sağlanacak şekilde buz takviyesi yapılır.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alt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Örnekleme zincirinde kullanılan hortumda ve bağlantı ekipmanlarında </a:t>
                      </a:r>
                      <a:r>
                        <a:rPr lang="tr-TR" altLang="tr-TR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yoğuşmanın</a:t>
                      </a:r>
                      <a:r>
                        <a:rPr lang="tr-TR" alt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olmamalıdır.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alt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Nemli baca gazının içerisindeki partikül maddenin alınmalıdır.. Bu nedenle partikül maddenin tutulması için filtre kartuşu kullanılır.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alt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Isıtmalı </a:t>
                      </a:r>
                      <a:r>
                        <a:rPr lang="tr-TR" altLang="tr-TR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120 ºC’ye veya daha fazla  bir sıcaklığa ısıtılacak şekilde dizayn edilmelidir.</a:t>
                      </a:r>
                      <a:endParaRPr lang="tr-TR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2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627659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Nem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39241"/>
              </p:ext>
            </p:extLst>
          </p:nvPr>
        </p:nvGraphicFramePr>
        <p:xfrm>
          <a:off x="1947511" y="2101089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(EPA 4)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5 Dikdörtgen"/>
          <p:cNvSpPr/>
          <p:nvPr/>
        </p:nvSpPr>
        <p:spPr>
          <a:xfrm>
            <a:off x="1947511" y="2641269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1600" b="1" dirty="0">
                <a:latin typeface="Times New Roman" pitchFamily="18" charset="0"/>
                <a:cs typeface="Times New Roman" pitchFamily="18" charset="0"/>
              </a:rPr>
              <a:t>Yoğunlaşan Su Buharı Hacmi: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141" y="2988510"/>
            <a:ext cx="3356924" cy="151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6 Dikdörtgen"/>
          <p:cNvSpPr/>
          <p:nvPr/>
        </p:nvSpPr>
        <p:spPr>
          <a:xfrm>
            <a:off x="5414609" y="3670201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1600" dirty="0">
                <a:latin typeface="Times New Roman" panose="02020603050405020304" pitchFamily="18" charset="0"/>
                <a:cs typeface="Times New Roman" pitchFamily="18" charset="0"/>
              </a:rPr>
              <a:t>V(</a:t>
            </a:r>
            <a:r>
              <a:rPr lang="tr-TR" altLang="tr-TR" sz="1600" dirty="0" err="1">
                <a:latin typeface="Times New Roman" pitchFamily="18" charset="0"/>
                <a:cs typeface="Times New Roman" pitchFamily="18" charset="0"/>
              </a:rPr>
              <a:t>wc</a:t>
            </a:r>
            <a:r>
              <a:rPr lang="tr-TR" altLang="tr-TR" sz="1600" dirty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altLang="tr-TR" sz="1600" dirty="0" err="1"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sz="1600" dirty="0">
                <a:latin typeface="Times New Roman" pitchFamily="18" charset="0"/>
                <a:cs typeface="Times New Roman" pitchFamily="18" charset="0"/>
              </a:rPr>
              <a:t>): Yoğunlaşan su buharı hacmi,m</a:t>
            </a:r>
            <a:r>
              <a:rPr lang="tr-TR" altLang="tr-TR" sz="1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tr-TR" alt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İmpingerlerdeki</a:t>
            </a: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hacim (ml)</a:t>
            </a:r>
          </a:p>
          <a:p>
            <a:pPr algn="just"/>
            <a:r>
              <a:rPr lang="tr-TR" alt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İmpingerlerdeki</a:t>
            </a: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hacim (ml)</a:t>
            </a:r>
          </a:p>
        </p:txBody>
      </p:sp>
      <p:sp>
        <p:nvSpPr>
          <p:cNvPr id="15" name="6 Dikdörtgen"/>
          <p:cNvSpPr/>
          <p:nvPr/>
        </p:nvSpPr>
        <p:spPr>
          <a:xfrm>
            <a:off x="1947511" y="4611409"/>
            <a:ext cx="4119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b="1" dirty="0">
                <a:latin typeface="Times New Roman" pitchFamily="18" charset="0"/>
                <a:cs typeface="Times New Roman" pitchFamily="18" charset="0"/>
              </a:rPr>
              <a:t>Silika Jelde Toplanan Su Hacmi: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7027" y="5104033"/>
            <a:ext cx="3255038" cy="14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290" y="4967337"/>
            <a:ext cx="2133600" cy="45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3449" y="5432661"/>
            <a:ext cx="3047999" cy="39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0 Dikdörtgen"/>
          <p:cNvSpPr/>
          <p:nvPr/>
        </p:nvSpPr>
        <p:spPr>
          <a:xfrm>
            <a:off x="5518246" y="5847296"/>
            <a:ext cx="4634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Vwsg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Silikajelde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toplanan su hacmi, m</a:t>
            </a:r>
            <a:r>
              <a:rPr lang="tr-TR" altLang="tr-TR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Wf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: Son tartım(silika jel +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),g</a:t>
            </a:r>
          </a:p>
          <a:p>
            <a:pPr algn="just"/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: İlk tartım(silika jel +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),g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246" y="3236338"/>
            <a:ext cx="1784749" cy="336257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8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90700" y="1466462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Nem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19564"/>
              </p:ext>
            </p:extLst>
          </p:nvPr>
        </p:nvGraphicFramePr>
        <p:xfrm>
          <a:off x="1796562" y="1900175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(EPA 4)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Dikdörtgen 1"/>
          <p:cNvSpPr>
            <a:spLocks noChangeArrowheads="1"/>
          </p:cNvSpPr>
          <p:nvPr/>
        </p:nvSpPr>
        <p:spPr bwMode="auto">
          <a:xfrm>
            <a:off x="1712194" y="2292498"/>
            <a:ext cx="21835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 gaz hacmi: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194" y="2674018"/>
            <a:ext cx="2350239" cy="154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4 Dikdörtgen"/>
          <p:cNvSpPr/>
          <p:nvPr/>
        </p:nvSpPr>
        <p:spPr>
          <a:xfrm>
            <a:off x="4780364" y="2674018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Vm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altLang="tr-T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Numune gaz hacmi, m</a:t>
            </a:r>
            <a:r>
              <a:rPr lang="tr-TR" altLang="tr-TR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altLang="tr-TR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0.3855 </a:t>
            </a:r>
            <a:r>
              <a:rPr lang="tr-TR" altLang="tr-TR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K/</a:t>
            </a:r>
            <a:r>
              <a:rPr lang="tr-TR" altLang="tr-T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endParaRPr lang="tr-TR" altLang="tr-TR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Y: Kuru gaz ölçer kalibrasyon faktörü</a:t>
            </a:r>
          </a:p>
          <a:p>
            <a:r>
              <a:rPr lang="tr-TR" altLang="tr-T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Kuru gaz hacmi, m</a:t>
            </a:r>
            <a:r>
              <a:rPr lang="tr-TR" altLang="tr-TR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tr-TR" altLang="tr-T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Kuru gaz ölçerdeki mutlak basınç, </a:t>
            </a:r>
            <a:r>
              <a:rPr lang="tr-TR" altLang="tr-T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endParaRPr lang="tr-TR" altLang="tr-TR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Kuru gaz ölçerdeki mutlak sıcaklık,</a:t>
            </a:r>
            <a:r>
              <a:rPr lang="tr-TR" altLang="tr-TR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9" name="6 Dikdörtgen"/>
          <p:cNvSpPr/>
          <p:nvPr/>
        </p:nvSpPr>
        <p:spPr>
          <a:xfrm>
            <a:off x="1790700" y="4307668"/>
            <a:ext cx="2193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Nem Muhtevası (</a:t>
            </a:r>
            <a:r>
              <a:rPr lang="tr-TR" altLang="tr-TR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Bws</a:t>
            </a:r>
            <a:r>
              <a:rPr lang="tr-TR" altLang="tr-T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pic>
        <p:nvPicPr>
          <p:cNvPr id="20" name="Picture 4" descr="C:\Users\user\Desktop\Adsı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4728640"/>
            <a:ext cx="5267325" cy="1171575"/>
          </a:xfrm>
          <a:prstGeom prst="rect">
            <a:avLst/>
          </a:prstGeom>
          <a:noFill/>
        </p:spPr>
      </p:pic>
      <p:sp>
        <p:nvSpPr>
          <p:cNvPr id="5" name="Metin kutusu 4"/>
          <p:cNvSpPr txBox="1"/>
          <p:nvPr/>
        </p:nvSpPr>
        <p:spPr>
          <a:xfrm>
            <a:off x="1729236" y="6043246"/>
            <a:ext cx="894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Not: Bu formüllerde standart sıcaklık 293 K kullanılmıştır, Ülkemizde ise standart sıcaklık 273 k’dir. Bu nedenle K</a:t>
            </a:r>
            <a:r>
              <a:rPr lang="tr-T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tr-T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K</a:t>
            </a:r>
            <a:r>
              <a:rPr lang="tr-T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sabitlerinin 273 K’ göre düzeltilmesi gerekmektedir.</a:t>
            </a: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3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95699" y="1638368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Nem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82900"/>
              </p:ext>
            </p:extLst>
          </p:nvPr>
        </p:nvGraphicFramePr>
        <p:xfrm>
          <a:off x="1795699" y="2203938"/>
          <a:ext cx="8610600" cy="436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(İşletme içi Metot – Dijital Nem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Sensörü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Baca gazında nem ölçümü için Standart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Metotlar dışında işletme içi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dijital sensörlü nem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probları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kullanılmaktadır.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İşletme içi metotların, Standart metotlar ile metot geçerli kılma çalışması yapılmalıdır.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Dijital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sensörlü nem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probu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kullanıldığında ölçülen nemin mutlak nem mi? Yoksa bağıl nem mi? olduğu hususu önemlidir.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Bazı cihazlar sadece bağıl nem sonucu vermektedir. Bu gibi durumlarda ölçülen bağıl nemden mutlak nem hesaplanmalı ve hesaplamalarda mutlak nem kullanılmalıdır.</a:t>
                      </a:r>
                      <a:endParaRPr lang="tr-TR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Ayrıca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izokinetik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cihazlarına ölçülen nem muhakkak girilmelidir.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cihazına ölçülen nem girilmez ise % nem oranı kadar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izokinetiklikten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sapma olur.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5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84484" y="1270427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VOC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05497"/>
              </p:ext>
            </p:extLst>
          </p:nvPr>
        </p:nvGraphicFramePr>
        <p:xfrm>
          <a:off x="1884484" y="1670537"/>
          <a:ext cx="9053146" cy="5091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13649 (Uçucu Organik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Bilşikler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74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 (0,1-0,5 l/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74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Çelik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74">
                <a:tc>
                  <a:txBody>
                    <a:bodyPr/>
                    <a:lstStyle/>
                    <a:p>
                      <a:pPr algn="l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Aktik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karbon</a:t>
                      </a:r>
                      <a:r>
                        <a:rPr lang="tr-TR" altLang="tr-TR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184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 almayı takiben, tüpler serin ve karanlık bir ortamda taşınmalıdır.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gün içinde analiz edilmeyecekse 4 °C altında muhafaza edilmelidir.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74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 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102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0,5 - 2000 mg/m3 aralığındaki kütle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derişimleri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için kullanılır.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7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Ölçülü bir hacimdeki gazda bulunan organik bileşikler aktif karbon üzerine </a:t>
                      </a:r>
                      <a:r>
                        <a:rPr lang="tr-TR" altLang="tr-TR" sz="17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adsorbe</a:t>
                      </a:r>
                      <a:r>
                        <a:rPr lang="tr-TR" altLang="tr-TR" sz="17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edilebilir olmalıdır.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7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Ölçmelerde girişime neden olabilecek tanecik halindeki madde uzaklaştırılmalıdır.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7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Suyun </a:t>
                      </a:r>
                      <a:r>
                        <a:rPr lang="tr-TR" altLang="tr-TR" sz="17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yoğuşması</a:t>
                      </a:r>
                      <a:r>
                        <a:rPr lang="tr-TR" altLang="tr-TR" sz="17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önlenmelidir.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tr-TR" altLang="tr-TR" sz="17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Absorbansdan</a:t>
                      </a:r>
                      <a:r>
                        <a:rPr lang="tr-TR" altLang="tr-TR" sz="17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geçen gazının sıcaklığı, </a:t>
                      </a:r>
                      <a:r>
                        <a:rPr lang="tr-TR" altLang="tr-TR" sz="17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adsorpsiyon</a:t>
                      </a:r>
                      <a:r>
                        <a:rPr lang="tr-TR" altLang="tr-TR" sz="17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süresince 40 °C’yi geçmemelidir.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8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16922" y="1732425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VOC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67931"/>
              </p:ext>
            </p:extLst>
          </p:nvPr>
        </p:nvGraphicFramePr>
        <p:xfrm>
          <a:off x="1816922" y="2341684"/>
          <a:ext cx="8610600" cy="430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13649 (Uçucu Organik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Bilşikler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Bacagazı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yoğuşmaya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neden olacak derecede nemli ise veya organik bileşiklerin kütle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derişimlerinin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800" dirty="0" err="1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sorbent</a:t>
                      </a:r>
                      <a:r>
                        <a:rPr lang="tr-TR" altLang="tr-TR" sz="1800" dirty="0" smtClean="0">
                          <a:latin typeface="Times New Roman" panose="02020603050405020304" pitchFamily="18" charset="0"/>
                          <a:ea typeface="Times" pitchFamily="18" charset="0"/>
                          <a:cs typeface="Times New Roman" panose="02020603050405020304" pitchFamily="18" charset="0"/>
                        </a:rPr>
                        <a:t> borularının kapasitesini aşma riski varsa, seyreltme yapılmalıdır.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Toplam örnekleme hacmi 100 </a:t>
                      </a:r>
                      <a:r>
                        <a:rPr lang="tr-TR" altLang="tr-TR" sz="180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mg’lık</a:t>
                      </a: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aktif karbon tüpü için 10 L ile 50 L arasında, hacimsel akış hızı, 0,1 L/</a:t>
                      </a:r>
                      <a:r>
                        <a:rPr lang="tr-TR" altLang="tr-TR" sz="180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min’lik</a:t>
                      </a: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ile 0,5 L/</a:t>
                      </a:r>
                      <a:r>
                        <a:rPr lang="tr-TR" altLang="tr-TR" sz="180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dak</a:t>
                      </a: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arasındadır olmalıdır.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Her tüp serisi için en az iki tanık tüp analiz edilmelidir. Tanık değeri, ilgili bileşiğin emisyon sınır değerinin %5’inden daha büyük olan numune değerine eşdeğer ise, numune alma işlemi tekrar edilmelidir.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Her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bir organik bileşiğin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absorbansı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, çözücüsü ve analiz cihazı farklılıklar gösterebilir, aranılan parametreye göre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absorbans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ve çözücü belirlemek gerekmektedir. Bunun için MDHS 96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Niosh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v.b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. Kaynaklar </a:t>
                      </a:r>
                      <a:r>
                        <a:rPr lang="tr-TR" altLang="tr-TR" sz="1800" baseline="0" dirty="0" err="1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kullanılabilinir</a:t>
                      </a:r>
                      <a:r>
                        <a:rPr lang="tr-TR" altLang="tr-TR" sz="1800" baseline="0" dirty="0" smtClean="0">
                          <a:latin typeface="Times" pitchFamily="18" charset="0"/>
                          <a:ea typeface="Times" pitchFamily="18" charset="0"/>
                          <a:cs typeface="Times" pitchFamily="18" charset="0"/>
                        </a:rPr>
                        <a:t>. </a:t>
                      </a:r>
                      <a:endParaRPr lang="tr-TR" altLang="tr-TR" sz="1800" dirty="0" smtClean="0">
                        <a:latin typeface="Times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0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905000" y="1328162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VOC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49795"/>
              </p:ext>
            </p:extLst>
          </p:nvPr>
        </p:nvGraphicFramePr>
        <p:xfrm>
          <a:off x="1905000" y="1706583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13649 (Uçucu Organik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Bilşikler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1"/>
            <a:ext cx="5546103" cy="200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22784" y="4233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Niosh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Metot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905000" y="2052191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MDHS 96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63" y="4572000"/>
            <a:ext cx="7764346" cy="20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3" descr="emission sampling ile ilgili g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6" name="Alt Başlık 1"/>
          <p:cNvSpPr>
            <a:spLocks noGrp="1"/>
          </p:cNvSpPr>
          <p:nvPr>
            <p:ph type="subTitle" idx="1"/>
          </p:nvPr>
        </p:nvSpPr>
        <p:spPr>
          <a:xfrm>
            <a:off x="1860777" y="1584079"/>
            <a:ext cx="8299428" cy="339969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tr-TR" altLang="tr-TR" sz="1600" b="1" dirty="0" smtClean="0">
                <a:latin typeface="Times New Roman" pitchFamily="18" charset="0"/>
                <a:cs typeface="Times New Roman" pitchFamily="18" charset="0"/>
              </a:rPr>
              <a:t>BACA GAZI ANALİZLERİ</a:t>
            </a:r>
            <a:endParaRPr lang="tr-TR" altLang="tr-T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Alt Başlık 1"/>
          <p:cNvSpPr txBox="1">
            <a:spLocks/>
          </p:cNvSpPr>
          <p:nvPr/>
        </p:nvSpPr>
        <p:spPr bwMode="auto">
          <a:xfrm>
            <a:off x="1831975" y="2148866"/>
            <a:ext cx="2531602" cy="2962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1400" b="1" dirty="0">
                <a:latin typeface="Times New Roman" panose="02020603050405020304" pitchFamily="18" charset="0"/>
                <a:cs typeface="Times New Roman" pitchFamily="18" charset="0"/>
              </a:rPr>
              <a:t>Bacada Ölçüm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Karbon Monoksit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Karbon Dioksit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Kükürt Dioksit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Azot Oksitler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Okisejen</a:t>
            </a:r>
            <a:endParaRPr lang="tr-TR" alt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Organik Karbon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Sıcaklık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Basınç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(Nem </a:t>
            </a:r>
            <a:r>
              <a:rPr lang="tr-TR" alt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Probu</a:t>
            </a: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İle) </a:t>
            </a:r>
            <a:r>
              <a:rPr lang="tr-TR" alt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endParaRPr lang="tr-TR" alt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lt Başlık 1"/>
          <p:cNvSpPr txBox="1">
            <a:spLocks/>
          </p:cNvSpPr>
          <p:nvPr/>
        </p:nvSpPr>
        <p:spPr bwMode="auto">
          <a:xfrm>
            <a:off x="4787766" y="2094033"/>
            <a:ext cx="5286628" cy="3399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1400" b="1" dirty="0">
                <a:latin typeface="Times New Roman" pitchFamily="18" charset="0"/>
                <a:cs typeface="Times New Roman" pitchFamily="18" charset="0"/>
              </a:rPr>
              <a:t>Örnekleme</a:t>
            </a:r>
          </a:p>
        </p:txBody>
      </p:sp>
      <p:sp>
        <p:nvSpPr>
          <p:cNvPr id="3079" name="Alt Başlık 1"/>
          <p:cNvSpPr txBox="1">
            <a:spLocks/>
          </p:cNvSpPr>
          <p:nvPr/>
        </p:nvSpPr>
        <p:spPr bwMode="auto">
          <a:xfrm>
            <a:off x="4779960" y="2998788"/>
            <a:ext cx="2380557" cy="1869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1400" b="1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altLang="tr-TR" sz="1400" b="1" dirty="0">
                <a:latin typeface="Times New Roman" pitchFamily="18" charset="0"/>
                <a:cs typeface="Times New Roman" pitchFamily="18" charset="0"/>
              </a:rPr>
              <a:t> Örnekleme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Partikül Madde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Ağır Metal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PAH, 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Dioksin</a:t>
            </a: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Furanlar</a:t>
            </a: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 Krom (+6) 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itchFamily="18" charset="0"/>
                <a:cs typeface="Times New Roman" pitchFamily="18" charset="0"/>
              </a:rPr>
              <a:t>Siyanür </a:t>
            </a:r>
            <a:r>
              <a:rPr lang="tr-TR" altLang="tr-TR" sz="1400" dirty="0" err="1">
                <a:latin typeface="Times New Roman" pitchFamily="18" charset="0"/>
                <a:cs typeface="Times New Roman" pitchFamily="18" charset="0"/>
              </a:rPr>
              <a:t>v.s</a:t>
            </a:r>
            <a:endParaRPr lang="tr-TR" alt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lt Başlık 1"/>
          <p:cNvSpPr txBox="1">
            <a:spLocks/>
          </p:cNvSpPr>
          <p:nvPr/>
        </p:nvSpPr>
        <p:spPr bwMode="auto">
          <a:xfrm>
            <a:off x="7370760" y="2998788"/>
            <a:ext cx="2718837" cy="1869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1400" b="1" dirty="0">
                <a:latin typeface="Times New Roman" panose="02020603050405020304" pitchFamily="18" charset="0"/>
                <a:cs typeface="Times New Roman" pitchFamily="18" charset="0"/>
              </a:rPr>
              <a:t>Sabit Akışta (</a:t>
            </a:r>
            <a:r>
              <a:rPr lang="tr-TR" altLang="tr-TR" sz="1400" b="1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altLang="tr-TR" sz="1400" b="1" dirty="0">
                <a:latin typeface="Times New Roman" pitchFamily="18" charset="0"/>
                <a:cs typeface="Times New Roman" pitchFamily="18" charset="0"/>
              </a:rPr>
              <a:t> Olmayan) Örnekleme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Uçucu Organik Bileşikler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</a:p>
          <a:p>
            <a:pPr algn="ctr">
              <a:spcBef>
                <a:spcPct val="20000"/>
              </a:spcBef>
            </a:pP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Formaldehit </a:t>
            </a:r>
            <a:r>
              <a:rPr lang="tr-TR" alt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  <a:r>
              <a:rPr lang="tr-TR" alt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endParaRPr lang="tr-TR" alt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Alt Başlık 1"/>
          <p:cNvSpPr txBox="1">
            <a:spLocks/>
          </p:cNvSpPr>
          <p:nvPr/>
        </p:nvSpPr>
        <p:spPr bwMode="auto">
          <a:xfrm>
            <a:off x="4787766" y="6260819"/>
            <a:ext cx="5286628" cy="3597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1400" b="1" dirty="0">
                <a:latin typeface="Times New Roman" pitchFamily="18" charset="0"/>
                <a:cs typeface="Times New Roman" pitchFamily="18" charset="0"/>
              </a:rPr>
              <a:t>Laboratuvarda Analiz.</a:t>
            </a:r>
          </a:p>
        </p:txBody>
      </p:sp>
      <p:cxnSp>
        <p:nvCxnSpPr>
          <p:cNvPr id="25" name="Düz Ok Bağlayıcısı 24"/>
          <p:cNvCxnSpPr/>
          <p:nvPr/>
        </p:nvCxnSpPr>
        <p:spPr>
          <a:xfrm>
            <a:off x="2942597" y="1958366"/>
            <a:ext cx="5557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7443483" y="1924048"/>
            <a:ext cx="42" cy="1699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5989504" y="2495549"/>
            <a:ext cx="0" cy="5099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>
            <a:off x="8735879" y="2495549"/>
            <a:ext cx="0" cy="5099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>
            <a:off x="6235566" y="4878864"/>
            <a:ext cx="0" cy="13258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8888279" y="4878864"/>
            <a:ext cx="0" cy="13258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Alt Başlık 1"/>
          <p:cNvSpPr txBox="1">
            <a:spLocks/>
          </p:cNvSpPr>
          <p:nvPr/>
        </p:nvSpPr>
        <p:spPr bwMode="auto">
          <a:xfrm>
            <a:off x="6845166" y="5111788"/>
            <a:ext cx="1560814" cy="796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tr-TR" sz="1400" b="1" dirty="0">
                <a:latin typeface="Times New Roman" pitchFamily="18" charset="0"/>
                <a:cs typeface="Times New Roman" pitchFamily="18" charset="0"/>
              </a:rPr>
              <a:t>Numunenin Muhafazası ve Taşınması</a:t>
            </a:r>
          </a:p>
        </p:txBody>
      </p:sp>
      <p:cxnSp>
        <p:nvCxnSpPr>
          <p:cNvPr id="2055" name="Düz Bağlayıcı 2054"/>
          <p:cNvCxnSpPr>
            <a:endCxn id="3088" idx="1"/>
          </p:cNvCxnSpPr>
          <p:nvPr/>
        </p:nvCxnSpPr>
        <p:spPr>
          <a:xfrm>
            <a:off x="6235566" y="5461793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Bağlayıcı 45"/>
          <p:cNvCxnSpPr>
            <a:stCxn id="3088" idx="3"/>
          </p:cNvCxnSpPr>
          <p:nvPr/>
        </p:nvCxnSpPr>
        <p:spPr>
          <a:xfrm>
            <a:off x="8419967" y="5461793"/>
            <a:ext cx="4683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1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68827" y="1228068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Yanma Gazları Ölçümü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6560"/>
              </p:ext>
            </p:extLst>
          </p:nvPr>
        </p:nvGraphicFramePr>
        <p:xfrm>
          <a:off x="1897519" y="1758462"/>
          <a:ext cx="8801100" cy="4988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4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Yanma Gazı Ölçümleri</a:t>
                      </a:r>
                    </a:p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ISO 7935 – SO2 Ölçümü </a:t>
                      </a:r>
                    </a:p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ISO 12039 – CO, CO2, O2 Ölçümü</a:t>
                      </a:r>
                    </a:p>
                    <a:p>
                      <a:pPr algn="l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CTM 022 – NO, NO2,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Ölçümü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14789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O2 Ölçümü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15058 – CO Ölçümü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14792 –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Ölçümü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14791 – SO2 Örneklemesi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Analizi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789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Örnekleme sistemine hava girişi veya sistemden dışarıya gaz kaçağı olmamalıdır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Şartlandırılarak ölçüm hücresine taşınan numunenin ölçüm hücresine girmeden önce neminin alınması için uygun bir düzenek eklenmelidir.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Baca gazları, toz ve kurum gibi partikül maddelerden temizlenebilmeleri için filtreden geçirildikten sonra analiz sistemine verilmelidir.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Tesis, ölçümler sırasında tam kapasite ile çalışmalıdır.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Sürekli rejimde çalışan tesislerde en büyük yükte en az üç ölçüm yapılmalıdır.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85380" y="129096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Yanma Gazları Ölçümü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05102"/>
              </p:ext>
            </p:extLst>
          </p:nvPr>
        </p:nvGraphicFramePr>
        <p:xfrm>
          <a:off x="1987956" y="1691070"/>
          <a:ext cx="8976051" cy="491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Yanma Gazı Ölçümleri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Baca Gazı ölçüm cihazının izlenebilir referans gazlarla doğrulaması yapılır.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Cihaz ölçüm konumuna geçtikten sonra uygun bağlantı hortumlarının uygun yerlerde olduğu bir kez daha kontrol edilerek kaçak testi yapılması gerekir.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Kükürt dioksit ve Azot Oksitlerin kayıplarını önlemek ve yanlış okumalara yol açmamak için numune alma hattı ısıtılmalıdır.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Gaz ölçümü kapsamında yapılan deneylerle birlikte kütlesel debi hesaplamalarının yapılabilmesi için hız, sıcaklık ve nem ölçümlerinin de yapılması gerekmektedir.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Ölçüm Süresi: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Ölçüm süreleri belirlenirken </a:t>
                      </a:r>
                      <a:r>
                        <a:rPr lang="tr-TR" altLang="tr-TR" sz="1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sensör</a:t>
                      </a: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tepki süresi (T90) esas alınmalıdır.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(T90) : Bunun için Analizöre </a:t>
                      </a:r>
                      <a:r>
                        <a:rPr lang="tr-TR" altLang="tr-TR" sz="17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probun</a:t>
                      </a: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ucundan referans gaz verilmeli ve analizörün verilen referans gazın konsantrasyonunun % 90’ını okuduğu zaman bulunmalıdır.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Ölçüm süresi mevzuatlarda yada standartlarda aksi belirtilmiyorsa  4xT90 süresi kadar olmalıdır.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tr-TR" altLang="tr-TR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İki ölçüm arasında bekleme zamanı ise 3xT90 olmalıdır.</a:t>
                      </a:r>
                      <a:endParaRPr lang="tr-TR" altLang="tr-TR" sz="170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4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58199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Partikül Madde (Toz)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54472"/>
              </p:ext>
            </p:extLst>
          </p:nvPr>
        </p:nvGraphicFramePr>
        <p:xfrm>
          <a:off x="1959574" y="1982103"/>
          <a:ext cx="8610600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</a:t>
                      </a:r>
                      <a:r>
                        <a:rPr lang="tr-TR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tr-TR" sz="1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(Baca dışı) 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EPA 17 (Baca içi)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(Partikül Madde)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çelik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elyaf f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iltre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Filtre Şartlandırma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Etüvde 105 </a:t>
                      </a:r>
                      <a:r>
                        <a:rPr lang="tr-TR" alt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 de 2-3 saat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saat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desikatörde 2 saat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Çapı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 mm’den büyük  (tavsiye edilen 6,4 mm’den büyük)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verimi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% 99,7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Sızıntı deneyi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% 2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oranı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%90-%110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yeri EPA 1’e göre seçilir.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Her ölçüm için mutlaka tanık numune alınmalıdır. 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15612" y="1265380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Partikül Madde (Toz) Tayini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05733"/>
              </p:ext>
            </p:extLst>
          </p:nvPr>
        </p:nvGraphicFramePr>
        <p:xfrm>
          <a:off x="1910862" y="1665490"/>
          <a:ext cx="8801100" cy="509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1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ISO 9096 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çelik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elyaf,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elyaf yada teflon f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iltre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Filtre Şartlandırma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Etüvde 160 </a:t>
                      </a:r>
                      <a:r>
                        <a:rPr lang="tr-TR" alt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 de 1 saat desikatörde 8 saat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Çapı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mm’den büyük  (tavsiye edilen 8 mm’den büyük)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verimi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% 99,5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Sızıntı deneyi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% 2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oranı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%95-</a:t>
                      </a:r>
                      <a:r>
                        <a:rPr lang="tr-TR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%115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yeri EN 15259’a göre seçilir.</a:t>
                      </a:r>
                    </a:p>
                    <a:p>
                      <a:pPr algn="just"/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çalışma aralığı </a:t>
                      </a:r>
                      <a:r>
                        <a:rPr 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20 mg/m</a:t>
                      </a:r>
                      <a:r>
                        <a:rPr lang="tr-TR" sz="17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- 1000 mg/m</a:t>
                      </a:r>
                      <a:r>
                        <a:rPr lang="tr-TR" sz="17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’dür</a:t>
                      </a:r>
                      <a:endParaRPr lang="tr-TR" sz="17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Her ölçüm için mutlaka tanık numune alınmalıdır. Tanık numunede toplanan partikül kütlesinin gerçek numunede toplanan partikül kütlesine oranı 1/5  veya ELD değerinin % 10’dan büyük olmamalıdır.</a:t>
                      </a:r>
                      <a:endParaRPr lang="tr-TR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4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2039815" y="117070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Partikül Madde (Toz) Tayini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40720"/>
              </p:ext>
            </p:extLst>
          </p:nvPr>
        </p:nvGraphicFramePr>
        <p:xfrm>
          <a:off x="2039815" y="1570816"/>
          <a:ext cx="8988669" cy="509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13284-1(Partikül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çelik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elyaf,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elyaf yada teflon f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iltre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Filtre Şartlandırma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Etüvde 160 </a:t>
                      </a:r>
                      <a:r>
                        <a:rPr lang="tr-TR" altLang="tr-TR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 de 1 saat desikatörde 8 saat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Nozul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Çapı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mm’den büyük  (tavsiye edilen 8 mm’den büyük)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verimi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% 99,5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Sızıntı deneyi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% 2</a:t>
                      </a:r>
                      <a:endParaRPr lang="tr-TR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oranı</a:t>
                      </a:r>
                      <a:endParaRPr lang="tr-TR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95 - % 115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yeri EN 15259’a göre seçilir.</a:t>
                      </a:r>
                    </a:p>
                    <a:p>
                      <a:pPr algn="just"/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çalışma aralığı </a:t>
                      </a:r>
                      <a:r>
                        <a:rPr 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5 mg/m</a:t>
                      </a:r>
                      <a:r>
                        <a:rPr lang="tr-TR" sz="17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- 50 mg/m</a:t>
                      </a:r>
                      <a:r>
                        <a:rPr lang="tr-TR" sz="17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’dür</a:t>
                      </a:r>
                      <a:endParaRPr lang="tr-TR" sz="17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Her ölçüm için mutlaka tanık numune alınmalıdır. Tanık numunede toplanan partikül kütlesinin gerçek numunede toplanan partikül kütlesine oranı 1/5  veya ELD değerinin % 10’dan büyük olmamalıdır.</a:t>
                      </a:r>
                      <a:endParaRPr lang="tr-TR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980021" y="150547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Partikül Madde (Toz) Tayini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82584"/>
              </p:ext>
            </p:extLst>
          </p:nvPr>
        </p:nvGraphicFramePr>
        <p:xfrm>
          <a:off x="1980021" y="1905586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13284-1 ve TS ISO 9096 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15" y="2461846"/>
            <a:ext cx="7580720" cy="29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6"/>
          <p:cNvSpPr>
            <a:spLocks noChangeArrowheads="1"/>
          </p:cNvSpPr>
          <p:nvPr/>
        </p:nvSpPr>
        <p:spPr bwMode="auto">
          <a:xfrm>
            <a:off x="1892431" y="5410201"/>
            <a:ext cx="85076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Baca Dışı Partikül Örnekleme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1) Başlık; (2) Isıtıcılı filtre tutucu; (3)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tüpü; (4) sıcaklık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probu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; (5) sıcaklık ölçer; (6) statik basınç ölçer; (7) diferansiyel basınç ölçer; (8)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isıtıcılı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(9) gaz kurutma cihazı; (10) vakum ünitesi akış kontrolü ve gaz sayacı; (11) Barometre</a:t>
            </a:r>
            <a:endParaRPr lang="tr-TR" altLang="tr-TR" sz="20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1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52600" y="1556501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Partikül Madde (Toz) Tayini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82416"/>
              </p:ext>
            </p:extLst>
          </p:nvPr>
        </p:nvGraphicFramePr>
        <p:xfrm>
          <a:off x="1835618" y="2004340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13284-1 ve TS ISO 9096 (Partikül Madde) 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0" y="2470638"/>
            <a:ext cx="7527520" cy="284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0" y="5313340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Baca içi P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artikül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örnekleme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buFontTx/>
              <a:buAutoNum type="arabicParenBoth"/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Başlık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(2)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Filtre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tutucu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(3)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pitot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tüpü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(4)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sıcaklık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probu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(5)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sıcaklık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ölçer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</a:t>
            </a:r>
            <a:endParaRPr lang="tr-TR" sz="2000" dirty="0">
              <a:solidFill>
                <a:srgbClr val="000000"/>
              </a:solidFill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(6)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statik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basınç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ölçer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(7)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diferansiyel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basınç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ölçer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(8)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isıtıcılı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izoleli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prob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endParaRPr lang="tr-TR" sz="2000" dirty="0">
              <a:solidFill>
                <a:srgbClr val="000000"/>
              </a:solidFill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(9)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gaz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kurutma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cihazı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; (10)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vakum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ünitesi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akış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kontrolü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gaz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sayacı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30620" y="1653677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Partikül Madde (Toz) Tayini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27926"/>
              </p:ext>
            </p:extLst>
          </p:nvPr>
        </p:nvGraphicFramePr>
        <p:xfrm>
          <a:off x="1915612" y="2089639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5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Baca dışı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(Partikül Madde)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32184"/>
            <a:ext cx="8001000" cy="41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58971" y="1491789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Partikül Madde (Toz) Tayini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38246"/>
              </p:ext>
            </p:extLst>
          </p:nvPr>
        </p:nvGraphicFramePr>
        <p:xfrm>
          <a:off x="1923448" y="1891899"/>
          <a:ext cx="8610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17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Baca içi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(Partikül Madde)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6676"/>
            <a:ext cx="8001000" cy="437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1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655119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Ağır Metal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17338"/>
              </p:ext>
            </p:extLst>
          </p:nvPr>
        </p:nvGraphicFramePr>
        <p:xfrm>
          <a:off x="1790700" y="2128355"/>
          <a:ext cx="9138138" cy="4514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29 /Ağır Metaller (Sb , As,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Be,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Cr,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Cu, Pb, Mn, Hg,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P, Se,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64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7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(EPA5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64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veya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 Malzeme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64">
                <a:tc>
                  <a:txBody>
                    <a:bodyPr/>
                    <a:lstStyle/>
                    <a:p>
                      <a:pPr algn="l"/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alt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HNO3/H2O2 Çözeltisi +</a:t>
                      </a:r>
                      <a:r>
                        <a:rPr lang="tr-TR" alt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KMNO4 / H2SO4 çöz( Hg Örneklenecekse)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64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64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AAS, ICP-OES, ICP MS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2257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ICP için yaklaşık analitik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limitleri : </a:t>
                      </a:r>
                    </a:p>
                    <a:p>
                      <a:pPr algn="l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 (32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As (53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Be (0.3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Cr (7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Cu (6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Pb (42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Mn (2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(15ng/ml), P (75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Se (75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ve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/ml). </a:t>
                      </a:r>
                    </a:p>
                    <a:p>
                      <a:pPr algn="l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AAS için yaklaşık analitik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limtileri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 (200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As (2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Be (5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Cr (50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Cu (20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Pb (100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Mn (10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Se (2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(100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/ml), ve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6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93631" y="1974741"/>
            <a:ext cx="9422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Bakanlığımızca Yetki Verilen Kapsam, Metotlar ve Parametreler ile İlgili Hususlar :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793631" y="2539921"/>
            <a:ext cx="941390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Mevzuatlar </a:t>
            </a:r>
          </a:p>
          <a:p>
            <a:pPr algn="just" eaLnBrk="1" hangingPunct="1"/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Tayin edilecek parametre Sanayi Kaynaklı Hava Kirliliği Kontrol Yönetmeliği, Hava Kalitesi Değerlendirme ve Yönetimi Yönetmeliği ve Atıkların Yakılmasına İlişkin Yönetmelik gibi çevre mevzuatlarında yer almalı.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Metotlar </a:t>
            </a:r>
          </a:p>
          <a:p>
            <a:pPr algn="just" eaLnBrk="1" hangingPunct="1"/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TS, ISO, EN, EPA, CARB, VDI, ASTM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. uluslararası kuruluşlarca kirletici parametrenin tayini için geliştirilmiş metotlar seçilmeli ve laboratuvarlarca yapılan çalışmalar bu metotlara göre yapılmalı.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İşletme 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içi metotlar</a:t>
            </a:r>
          </a:p>
          <a:p>
            <a:pPr algn="just" eaLnBrk="1" hangingPunct="1"/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Laboratuvarlarca işletme içi metot geliştirilmiş ise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validasyon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verifikasyon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çalışmaları ile geçerli kılma çalışmaları yapılmalı.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Akreditasyon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Yetki verilecek parametrenin tayin metodunda Laboratuvarın akreditasyonu olmalı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305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2051539" y="1482974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Ağır Metal Tayini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17932"/>
            <a:ext cx="8199120" cy="46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051539" y="1748236"/>
            <a:ext cx="87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652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926981" y="1567961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Ağır Metal Tayini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34375"/>
              </p:ext>
            </p:extLst>
          </p:nvPr>
        </p:nvGraphicFramePr>
        <p:xfrm>
          <a:off x="1984131" y="2031023"/>
          <a:ext cx="8877300" cy="467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14385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/Ağır Metaller (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Cr,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Cu, Mn,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Pb, Sb, TI ve V)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(TS EN 13284-1)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Yan akışlı (TS EN 13284-1)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Kuvars, PTFE veya Titanyum Malzeme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HNO3/H2O2 Çözeltisi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Numuneler PE şişelerde 6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°C'nin altındaki bir sıcaklıkta taşınmalı ve saklanmalıdır. 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geç 2 hafta içinde analiz edilmelidir.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AAS, ICP-OES, ICP MS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Yöntem,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0,005 mg/m</a:t>
                      </a:r>
                      <a:r>
                        <a:rPr lang="tr-T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³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mg/m</a:t>
                      </a:r>
                      <a:r>
                        <a:rPr lang="tr-TR" sz="17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³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aralığında geçerlidir.</a:t>
                      </a:r>
                    </a:p>
                    <a:p>
                      <a:pPr algn="just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Analitik prosedürler ve / veya numune alma prosedürleri, her element için tespit limitinin en az 1 </a:t>
                      </a:r>
                      <a:r>
                        <a:rPr lang="el-G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/ m³ olması gerektiği şekilde düzenlenmelidir.</a:t>
                      </a:r>
                    </a:p>
                    <a:p>
                      <a:pPr algn="just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Üçüncü emici elemanın kütle konsantrasyonu toplamın % 10'undan fazla ise bir veya daha fazla element için örneklenen gaz konsantrasyonu, daha sonra genel sonuç reddedilir.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6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2063194" y="138016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Ağır Metal Tayini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65" y="2163859"/>
            <a:ext cx="7917258" cy="38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063194" y="172236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 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14385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600365" y="6185301"/>
            <a:ext cx="785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yan akışlı sistem seçilirse ana ve yan akış oranları ±%10 da sabit tutulmalıdır.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9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83842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Halojen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78628"/>
              </p:ext>
            </p:extLst>
          </p:nvPr>
        </p:nvGraphicFramePr>
        <p:xfrm>
          <a:off x="1928185" y="2404061"/>
          <a:ext cx="86106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EPA 26A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/Halojenler (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Hbr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HF, Cl</a:t>
                      </a:r>
                      <a:r>
                        <a:rPr lang="tr-TR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Br</a:t>
                      </a:r>
                      <a:r>
                        <a:rPr lang="tr-TR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(EPA 5)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 (Bağlantı elemanları Teflon olabilir.)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N H2SO4 ve 0,1 N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Toplanan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Cl</a:t>
                      </a:r>
                      <a:r>
                        <a:rPr lang="tr-TR" sz="1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hafta içinde analiz edilmelidir.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Kromotografisi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Sülfirik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asit çözeltisi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halidleri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(HBR, HF,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absorblarken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Halojenlerin geçmesine izin verir,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Sodyumhidroksit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çözeltisi halojenleri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absorblar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tr-TR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için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0,2 µg/ml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Diğer parametrelerde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limitine benzer olmalıdır. 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1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75692" y="113695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5815"/>
              </p:ext>
            </p:extLst>
          </p:nvPr>
        </p:nvGraphicFramePr>
        <p:xfrm>
          <a:off x="1963614" y="1466910"/>
          <a:ext cx="9413631" cy="531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1911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600" dirty="0" err="1" smtClean="0"/>
                        <a:t>HCl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tr-TR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15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(2 -3 l/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debisi)</a:t>
                      </a:r>
                      <a:endParaRPr lang="tr-TR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(yan akışlı , 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2 -3 l/</a:t>
                      </a:r>
                      <a:r>
                        <a:rPr lang="tr-T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debi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(TS EN 13284-1)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(TS EN 13284-1)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Kuvars (Bağlantı elemanları PTFE olabilir.)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17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 su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Toplanan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Cl</a:t>
                      </a:r>
                      <a:r>
                        <a:rPr lang="tr-T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hafta içinde analiz edilmelidir.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5720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/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Gümüş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titrasyon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potansiyometrik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yöntemi Metodun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0,5-1 mg/l aralığındadır. </a:t>
                      </a:r>
                    </a:p>
                    <a:p>
                      <a:pPr indent="-45720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/>
                        <a:defRPr/>
                      </a:pP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Civa-tiyosiyanat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spektrofotometri</a:t>
                      </a:r>
                      <a:endParaRPr lang="tr-TR" altLang="tr-TR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0,05-0,1 mg/l aralığındadır. </a:t>
                      </a:r>
                    </a:p>
                    <a:p>
                      <a:pPr marL="45720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 startAt="3"/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Değişimi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Kromatografisi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Metodun </a:t>
                      </a:r>
                      <a:r>
                        <a:rPr lang="tr-TR" altLang="tr-TR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altLang="tr-TR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0,05-0,1 mg/l aralığındadır.</a:t>
                      </a:r>
                      <a:endParaRPr lang="tr-TR" altLang="tr-TR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</a:t>
                      </a:r>
                      <a:r>
                        <a:rPr lang="tr-TR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bacagazında</a:t>
                      </a: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mg/m³ ile 5000 mg/m³ arasında </a:t>
                      </a:r>
                      <a:r>
                        <a:rPr lang="tr-TR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konsantrasyonu için geçerlidir.</a:t>
                      </a:r>
                    </a:p>
                    <a:p>
                      <a:pPr algn="just"/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</a:t>
                      </a:r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verimliliği % 95 den büyük olmalıdır. </a:t>
                      </a:r>
                    </a:p>
                    <a:p>
                      <a:pPr algn="just"/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İmpingerlardaki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numuneler ayrı ayrı </a:t>
                      </a:r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analizlenmeli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ilk </a:t>
                      </a:r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impingerdaki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absorbsiyon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verinliliği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95 den büyük olmalıdır. Bu şart sağlanmıyorsa </a:t>
                      </a:r>
                      <a:r>
                        <a:rPr lang="tr-TR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izokinetik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yan akışlı olmak zorundadır.</a:t>
                      </a:r>
                    </a:p>
                    <a:p>
                      <a:pPr algn="just"/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Şahit numune konsantrasyonu ELV’ </a:t>
                      </a:r>
                      <a:r>
                        <a:rPr lang="tr-TR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</a:t>
                      </a: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%10’ndan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küçük olmalıdır.</a:t>
                      </a:r>
                      <a:endParaRPr lang="tr-TR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7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58199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HF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51364"/>
              </p:ext>
            </p:extLst>
          </p:nvPr>
        </p:nvGraphicFramePr>
        <p:xfrm>
          <a:off x="1886462" y="1982103"/>
          <a:ext cx="8610600" cy="450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ISO 15713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(2 -6 l/</a:t>
                      </a:r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örnekleme debisi)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(TS EN 13284-1)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Cam,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(Bağlantı elemanları PTFE olabilir.)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Seçici Elektrot</a:t>
                      </a:r>
                      <a:endParaRPr lang="tr-TR" altLang="tr-TR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bacagazında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0,1 mg/m³ ile 200 mg/m³ arasında Flor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konsantrasyonu için geçerlidir.</a:t>
                      </a:r>
                    </a:p>
                    <a:p>
                      <a:pPr algn="just"/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Dedeksiyon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limiti yaklaşık olarak 0,1 m³'lük bir numune hacmi ile 0,1 mg / m³ dür.</a:t>
                      </a:r>
                    </a:p>
                    <a:p>
                      <a:pPr algn="just"/>
                      <a:r>
                        <a:rPr lang="tr-TR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verimliliği % 95 den büyük olmalıdır.</a:t>
                      </a:r>
                    </a:p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Şahit numune konsantrasyonu Ölçülen numune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konsantrasyonunun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%10’ndan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küçük olmalıdır.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4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83842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Amonyak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44647"/>
              </p:ext>
            </p:extLst>
          </p:nvPr>
        </p:nvGraphicFramePr>
        <p:xfrm>
          <a:off x="1860777" y="2309447"/>
          <a:ext cx="8610600" cy="368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EPA CTM 027 (NH3)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(EPA 17)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kuvarz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(Bağlantı elemanları Teflon olabilir.)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N H</a:t>
                      </a:r>
                      <a:r>
                        <a:rPr lang="tr-TR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tr-TR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Numuneler 4 </a:t>
                      </a:r>
                      <a:r>
                        <a:rPr lang="tr-TR" sz="1800" baseline="30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C’de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taşınmalı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saklanmalı en geç 2 hafta içinde analiz edilmelidir.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İyon 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Kromotografi</a:t>
                      </a:r>
                      <a:endParaRPr lang="tr-TR" alt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İmpingerda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ölçülen konsantrasyon 1.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 konsantrasyonun % 10’undan büyük ise 3.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impingerda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analiz edilmelidir.</a:t>
                      </a:r>
                    </a:p>
                    <a:p>
                      <a:pPr algn="just"/>
                      <a:endParaRPr lang="tr-TR" sz="18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1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951892" y="183842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Formaldehit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18110"/>
              </p:ext>
            </p:extLst>
          </p:nvPr>
        </p:nvGraphicFramePr>
        <p:xfrm>
          <a:off x="1951892" y="2335824"/>
          <a:ext cx="8610600" cy="340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EPA  323 (Formaldehit)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Akış (0,2 ile 0,4 l/</a:t>
                      </a: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Paslanmaz çelik kaplamalı kuvars cam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.( Bağlantı</a:t>
                      </a:r>
                      <a:r>
                        <a:rPr lang="tr-TR" alt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elemanları Teflon olabilir) (</a:t>
                      </a:r>
                      <a:r>
                        <a:rPr lang="tr-TR" altLang="tr-TR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Midget</a:t>
                      </a:r>
                      <a:r>
                        <a:rPr lang="tr-TR" alt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altLang="tr-TR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impinger</a:t>
                      </a:r>
                      <a:r>
                        <a:rPr lang="tr-TR" alt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kullanılır)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 su (20 ml)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 şişeleri buzun üstünde muhafaza edilir. Mümkün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olduğunca çabuk analiz edilmelidir. </a:t>
                      </a:r>
                      <a:r>
                        <a:rPr lang="tr-TR" sz="1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günü geçen analiz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sürlerinde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numunede % 5’den fazla bozulma olmaktadır.)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Spektrofotometre</a:t>
                      </a:r>
                      <a:endParaRPr lang="tr-TR" alt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8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5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2123940" y="163149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PAH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44939"/>
              </p:ext>
            </p:extLst>
          </p:nvPr>
        </p:nvGraphicFramePr>
        <p:xfrm>
          <a:off x="2123940" y="2186354"/>
          <a:ext cx="8610600" cy="431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ISO 11338-1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Polisiklik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aromatik hidrokarbonlar - PAH)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TS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ISO 9096)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Cam,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Kuvarz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yada Titanyum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Katı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absorbanslar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XAD-7 , PU Köpük,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Porapak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PS,</a:t>
                      </a:r>
                    </a:p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Sıvı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Dietilen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Glikol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A: 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Seyreltme metodu</a:t>
                      </a:r>
                    </a:p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B: I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sıtılmış filtre/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kondenser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C: S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oğutulmuş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hafta içerisinde, tercihen ise 24 saat içerisinde </a:t>
                      </a:r>
                      <a:r>
                        <a:rPr 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ekstrakte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edilir. Numuneler koyu bir ortamda -7 ºC’de saklanmalıdır.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11338-2 Metoduna göre </a:t>
                      </a:r>
                      <a:r>
                        <a:rPr lang="tr-TR" altLang="tr-TR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Ekstraksiyonu</a:t>
                      </a:r>
                      <a:r>
                        <a:rPr lang="tr-TR" altLang="tr-T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analizi yapılır. HPLC veya GC MS</a:t>
                      </a:r>
                      <a:endParaRPr lang="tr-TR" alt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8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5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09927"/>
              </p:ext>
            </p:extLst>
          </p:nvPr>
        </p:nvGraphicFramePr>
        <p:xfrm>
          <a:off x="2033121" y="2098431"/>
          <a:ext cx="8610600" cy="460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ISO 11338-1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Polisiklik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aromatik hidrokarbonlar - PAH)</a:t>
                      </a:r>
                      <a:endParaRPr lang="tr-T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Örnekleme işleminden önce tüm ekipmanlar aseton,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diklorometan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ya da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metanol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, ve daha sonra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toluen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ile çalkalanır. Bu işleme alternatif olarak ise, tüm parçaları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metanole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batırıp, 2 saat boyunca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ultrasonik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titreşime maruz bırakılır ve ardından da 2 saat boyunca 150ºC’de kurutulur.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Örneklemeden önce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internal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standart eklenir. (C-13 nitelikli PAH). Fluorene-d10,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pyrene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-d 10, ve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benzo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[k]fluorene-d12 iyi seçimdir, bunların saflığı %98 veya daha iyidir.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olarak XAD-2 kullanılıyorsa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Absorbansdan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geçen gaz hızı n fazla 34 cm/s olmalıdır.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olarak PU Köpük kullanılıyorsa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Absorbansdan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geçen gaz hızı n fazla 30 cm/s olmalıdır.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Her bir örnek alımından sonra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temizlenmelidir.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Probun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çalkalandığı sular, diğer numunelere analiz için eklenmelidir.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Dikdörtgen 2"/>
          <p:cNvSpPr>
            <a:spLocks noChangeArrowheads="1"/>
          </p:cNvSpPr>
          <p:nvPr/>
        </p:nvSpPr>
        <p:spPr bwMode="auto">
          <a:xfrm>
            <a:off x="2123940" y="163149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PAH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5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679574" y="1963841"/>
            <a:ext cx="9310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Bakanlığımızca Yetki Verilen Kapsam, Metotlar ve Parametreler ile İlgili Hususlar :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658815" y="2489367"/>
            <a:ext cx="8991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Yetkin personel</a:t>
            </a:r>
          </a:p>
          <a:p>
            <a:pPr algn="just" eaLnBrk="1" hangingPunct="1"/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Laboratuvarda çalışan personeller gerekli şartları sağlamalı (sertifika, diploma, sağlık raporu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Cihaz, ekipmanlar ve malzemeler</a:t>
            </a:r>
          </a:p>
          <a:p>
            <a:pPr algn="just" eaLnBrk="1" hangingPunct="1"/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Laboratuvarın kapsamına almak istediği metotlarla ilgili tüm cihaz ve ekipmanlar, sarp malzemeler, sertifikalı referans malzemeler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. metotlarda belirtildiği gibi temin edilmeli,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Laboratuvar Şartları</a:t>
            </a:r>
          </a:p>
          <a:p>
            <a:pPr algn="just" eaLnBrk="1" hangingPunct="1"/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Laboratuvarlar metotlarda belirtilen şartlara göre tasarlanmalı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885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57706" y="1211813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PCDD/DF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58808"/>
              </p:ext>
            </p:extLst>
          </p:nvPr>
        </p:nvGraphicFramePr>
        <p:xfrm>
          <a:off x="1857706" y="1611923"/>
          <a:ext cx="9115093" cy="51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8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1948 -1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Dioksin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furanlar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PCDD/PCDF)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 Şekli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İzokinetik</a:t>
                      </a: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TS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13284-1)</a:t>
                      </a:r>
                      <a:endParaRPr lang="tr-T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Örnekleme</a:t>
                      </a:r>
                      <a:r>
                        <a:rPr lang="tr-TR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Düzeneği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altLang="tr-TR" sz="1800" b="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Cam,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Kuvarz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ya da Titanyum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Katı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absorbanslar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XAD-7 , PU Köpük,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Porapak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PS,</a:t>
                      </a:r>
                    </a:p>
                    <a:p>
                      <a:pPr algn="just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Sıvı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absorbans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tr-TR" sz="1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Dietilen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Glikol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Metotlar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A: 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Seyreltme metodu</a:t>
                      </a:r>
                    </a:p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 B: I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sıtılmış filtre/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kondenser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C: S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oğutulmuş 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altLang="tr-TR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adsorber</a:t>
                      </a:r>
                      <a:r>
                        <a:rPr lang="tr-TR" altLang="tr-T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metodu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Muhafaza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Numuneler,  ışıktan korunarak, 4°C'nin altında depolamaya uygun bir yerde muhafaza edilir. Numune bulunduran her bir kap için, gerekli kayıtlar tutulmalıdır.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b="0" dirty="0" smtClean="0">
                          <a:latin typeface="Times New Roman" pitchFamily="18" charset="0"/>
                          <a:cs typeface="Times New Roman" pitchFamily="18" charset="0"/>
                        </a:rPr>
                        <a:t>TS EN 1948-2 Metoduna göre </a:t>
                      </a:r>
                      <a:r>
                        <a:rPr lang="tr-TR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ekstraksiyon</a:t>
                      </a:r>
                      <a:endParaRPr lang="tr-TR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altLang="tr-T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 EN 1948-3 Metoduna göre analiz yapılır.</a:t>
                      </a:r>
                      <a:r>
                        <a:rPr lang="tr-TR" altLang="tr-T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HRGC/HRMS</a:t>
                      </a:r>
                      <a:endParaRPr lang="tr-TR" alt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lang="tr-T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Tanık numunenin değeri, numune almada kullanılan aynı hacim için limit değerin %10'unu aşmamalıdır.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3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960685" y="1673469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PCDD/DF Tayini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25788"/>
              </p:ext>
            </p:extLst>
          </p:nvPr>
        </p:nvGraphicFramePr>
        <p:xfrm>
          <a:off x="1960685" y="2256692"/>
          <a:ext cx="8610600" cy="315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r>
                        <a:rPr lang="tr-T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 EN 1948 -1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Dioksin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furanlar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PCDD/PCDF)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Önemli Hususlar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Numune alma hattı, laboratuvarda gözle görünen bütün bulaşmalar, deterjan ve bunu takiben su ile yıkanarak temizlenir, iyonları giderilmiş su ile çalkalanır, kurutulur ve 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toluen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ile çalkalanır. 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Ana toplama parçalarına, numune alma işleminden önce numunenin türevlerinin geri kazanma hızının tayini için, ¹³C</a:t>
                      </a:r>
                      <a:r>
                        <a:rPr lang="tr-TR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etiketli PCDD/PCDF ilave edilir. </a:t>
                      </a:r>
                      <a:endParaRPr lang="tr-TR" altLang="tr-TR" sz="1800" dirty="0" smtClean="0"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Sonda hariç cam malzeme, etüvde 400-450 </a:t>
                      </a:r>
                      <a:r>
                        <a:rPr lang="tr-TR" altLang="tr-TR" sz="1800" baseline="300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tr-TR" altLang="tr-TR" sz="1800" dirty="0" err="1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tr-TR" altLang="tr-TR" sz="1800" dirty="0" smtClean="0"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da bir kaç saat pişirilerek şartlandırılır.</a:t>
                      </a:r>
                    </a:p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Numune almada en uzun süre, 8 saattir. </a:t>
                      </a:r>
                      <a:endParaRPr lang="tr-TR" altLang="tr-TR" sz="1800" dirty="0" smtClean="0"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3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697" y="2184070"/>
            <a:ext cx="6279586" cy="302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767842" y="1654966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 dirty="0">
                <a:latin typeface="Times New Roman" pitchFamily="18" charset="0"/>
                <a:cs typeface="Times New Roman" pitchFamily="18" charset="0"/>
              </a:rPr>
              <a:t>PAH ve </a:t>
            </a:r>
            <a:r>
              <a:rPr lang="tr-TR" altLang="tr-TR" b="1" dirty="0" err="1">
                <a:latin typeface="Times New Roman" pitchFamily="18" charset="0"/>
                <a:cs typeface="Times New Roman" pitchFamily="18" charset="0"/>
              </a:rPr>
              <a:t>Dioksin</a:t>
            </a:r>
            <a:r>
              <a:rPr lang="tr-TR" altLang="tr-TR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tr-TR" altLang="tr-TR" b="1" dirty="0" err="1">
                <a:latin typeface="Times New Roman" pitchFamily="18" charset="0"/>
                <a:cs typeface="Times New Roman" pitchFamily="18" charset="0"/>
              </a:rPr>
              <a:t>Furanlar</a:t>
            </a:r>
            <a:r>
              <a:rPr lang="tr-TR" altLang="tr-TR" b="1" dirty="0">
                <a:latin typeface="Times New Roman" pitchFamily="18" charset="0"/>
                <a:cs typeface="Times New Roman" pitchFamily="18" charset="0"/>
              </a:rPr>
              <a:t>  için en yaygın kullanılan numune alma şeklinin şematik gösterimi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655" y="5213694"/>
            <a:ext cx="2743201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9498" y="5217898"/>
            <a:ext cx="23774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0523" y="5218096"/>
            <a:ext cx="1889761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1" y="6490636"/>
            <a:ext cx="688848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8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AutoShape 4" descr="XAD2 ile ilgili görsel sonuc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164" name="AutoShape 6" descr="XAD2 ile ilgili görsel sonuc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165" name="Metin kutusu 5"/>
          <p:cNvSpPr txBox="1">
            <a:spLocks noChangeArrowheads="1"/>
          </p:cNvSpPr>
          <p:nvPr/>
        </p:nvSpPr>
        <p:spPr bwMode="auto">
          <a:xfrm>
            <a:off x="2063751" y="2104983"/>
            <a:ext cx="8664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Örneklemeden sonra Analiz Laboratuvarına  gönderilen numunenin kabul formunda şu bilgiler olmalıdır: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063751" y="2980593"/>
            <a:ext cx="87598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Analiz Metodu,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Tarih,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Laboratuvar Adı,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Dietilenglikol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Filtre,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Hexan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Dikolorometan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XAD2’nin lot numaraları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Her saklama kabının ve şişenin numaraları,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Koruma şekli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Numunenin alınış tarihi,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standartının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lot numarası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standartının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spike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Spike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yapan personel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Numuneyi alan personel ve imzası</a:t>
            </a:r>
          </a:p>
        </p:txBody>
      </p:sp>
      <p:sp>
        <p:nvSpPr>
          <p:cNvPr id="9" name="Dikdörtgen 2"/>
          <p:cNvSpPr>
            <a:spLocks noChangeArrowheads="1"/>
          </p:cNvSpPr>
          <p:nvPr/>
        </p:nvSpPr>
        <p:spPr bwMode="auto">
          <a:xfrm>
            <a:off x="2063751" y="1427095"/>
            <a:ext cx="9135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Diosin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Furan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Numunelerinin Analiz Laboratuvarına teslim edilirken aşağıdaki bilgilerde verilmelidir.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ALTUNDAĞ</a:t>
            </a: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ustafa.altundag@csb.gov.tr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55269" y="150237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Ölçüm ve Örneklemeler ile İlgili Hususlar :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601897" y="1966547"/>
            <a:ext cx="8991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Ölçüm ve örneklemeler yapılmadan önce ölçüm yerinde iş güvenliği ile ilgili hususlara dikkat edilmeli, iş güvenliği ile ilgili önlemler alınmalıdır.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Ölçüm yerinin TS 15259 yada EPA 1  standartlarında belirtilen koşulları sağlayıp sağlamadığı kontrol edilmelidir. Ölçüm yeri bu metotlara uygun olarak seçilmelidir. Bunun için ölçüm yerinde önceden fizibilite çalışması yapılmalıdır.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Ölçüm yapılan yerde homojen bir gaz akışı olmalıdır.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Tesis tam kapasite çalışırken en az üç ölçüm yapılmalıdır.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Ölçüm öncesi ölçüm planı hazırlanmalıdır. (cihaz, ekipman, personel, parametre)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Tüm formlar, cihaz kullanım talimatları, analiz talimatları ve kullanılan kimyasalların MSDS raporları ölçüm personelinin yanında olmalıdır.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Doldurulan formlar ve cihaz çıktıları ile raporlama için gerekli tesis bilgileri gibi bilgiler eksiksiz hazırlanmalıdır.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ölçümler öncesi nem, basınç sıcaklık ve hız gibi yardımcı parametreler ölçülmelidir.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39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679574" y="1766586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Baca Gazını 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Yerinde Ölçüm 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617785" y="2203892"/>
            <a:ext cx="8991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Elektrokimyasal hücre metodu, FTIR, NDIR, FID,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Kemülülisans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Spektro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Paramanyetik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tr-TR" alt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v.b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. Ölçüm teknolojileri ile çalışan analizörler kullanılarak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bacagazını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(Yanma gazları, TOC)  yerinde ölçüm yapmak mümkündür.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Yerinde Ölçüm yapan cihazların yöntem olarak iki prensipte ölçüm yapmaktadır;</a:t>
            </a:r>
          </a:p>
          <a:p>
            <a:pPr marL="594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Ekstraktif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numune  alma  işleminde gazlar,    cihaza  taşınmadan  önce 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aerosellerin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parçacıklı maddenin  ve  diğer  bozucu  maddelerin  uzaklaştırılması  için  şartlandırılır.    </a:t>
            </a:r>
          </a:p>
          <a:p>
            <a:pPr marL="594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Ekstraktif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olmayan numune alma sisteminde ölçmeler yerinde yapılır ve numuneye sadece filtreleme işlemi uygulanır. 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15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294507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Örneklemeler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860777" y="1687354"/>
            <a:ext cx="8991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Bacagazını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yerinde ölçüm yapılamayan durumlarda,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bacagazı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uygun metotlar ile uygun şartlarda katı veya sıvı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absorbanslara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alınır.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Aborbanslara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örneklenen numuneler metotlarda belirtilen muhafaza koşullarında laboratuvara getirilerek analiz edilir.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Örneklenen numuneler için örnekleme ve analiz işlemleri arasındaki sürenin kısa olması istenir. Birçok metot bu süre için sınırlama koymaktadır.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Örneklenen numuneler eğer soğuk ortamda muhafaza edilmeli ve taşınmalı ise örneklem personelinin yanında ve araçlarında uygun soğutucu ekipmanlar bulunmalıdır.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Örnekleme ekipmanlarında örnekleme öncesi kirlilik istenmeyen bir durumdur. Bu nedenle metotlarda yer alan ekipman şartlandırma kurallarına dikkat edilmelidir.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Her örnekleme öncesi ve sonrası sisteme kaçak testi uygulanmalıdır. Sistem izin verilen kaçak oranları metotlarda belirtilmekte olup belirtilenden yüksek kaçak olan bir örnekleme düzeneği ile örnekleme işlemi yapılmamalıdır.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744888" y="199777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13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784839" y="1581993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Örneklemeler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695404" y="2016371"/>
            <a:ext cx="8991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Baca gazında 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örnekleme işlemi sabit akış ve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- yan akışlı olarak üç şekilde yapılmaktadır.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1. Sabit akış Örnekleme :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Sabit akış örneklemelerde metotlarda belirtilen örnekleme debisine uygun bir pompa ile örnekleme yapılmalıdır.  Örnekleme debisinin alt ve üst limitlerine uyulmalıdır.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Örnekleme: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örneklenen tüm metotlar örnekleme ile ilgili genel kuralları partikül madde örnekleme metotlarına göre belirler. 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 EPA 29 ağır metal örneklemesi EPA 5’ e göre yapılır. TS EN 14385 ağır metal örneklemesi TS EN 13284-1’e göre yapılır.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emisyon laboratuvarı personellerinin partikül madde örnekleme metotlarına (TS ISO 9096, TS EN 13284-1,  EPA 5, EPA 17) hakim olması önemlidir.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baca gazı hızının örnekleme hızına eşit olmasıdır.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65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2"/>
          <p:cNvSpPr>
            <a:spLocks noChangeArrowheads="1"/>
          </p:cNvSpPr>
          <p:nvPr/>
        </p:nvSpPr>
        <p:spPr bwMode="auto">
          <a:xfrm>
            <a:off x="1860777" y="1396442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Örneklemeler</a:t>
            </a:r>
          </a:p>
        </p:txBody>
      </p:sp>
      <p:sp>
        <p:nvSpPr>
          <p:cNvPr id="8" name="Dikdörtgen 2"/>
          <p:cNvSpPr>
            <a:spLocks noChangeArrowheads="1"/>
          </p:cNvSpPr>
          <p:nvPr/>
        </p:nvSpPr>
        <p:spPr bwMode="auto">
          <a:xfrm>
            <a:off x="1720361" y="1858107"/>
            <a:ext cx="8991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Yan akışlı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izokinetik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örnekleme: 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metotlar,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izokinetik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yapılırken sisteme bir T bağlantısı ve ikinci bir pompa ilavesi ile yan akışlı bir örnekleme sistemini tarif eder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 1911, EN 1948-1, ISO 11338-1).</a:t>
            </a:r>
          </a:p>
          <a:p>
            <a:pPr marL="5400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 akışlı örnekleme yapılmasındaki amaç;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absorbanlama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verimini yüksek olmasını sağlamaktır.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Absorbansdan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 hızda akış geçerse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absorpsiyon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verimi düşebilir.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örneklemelerde , örnekleme cihazlarının ilgili menülerine mutlak nem değeri girilmelidir. Mutlak nem değeri girilmez ise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izokinetiklikten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oranı kadar sapma olur.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oranından sapma ile ilgili sınırlar metotlarda belirtilmektedir. Bu sınırlara uyulmalı,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izokinetiklikten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sapma sınırların dışına çıkmış ise örnekleme işlemi tekrarlanmalıdır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679574" y="256430"/>
            <a:ext cx="9760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BACAGAZI ÖLÇÜM VE ÖRNEKLEMELERİ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09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712</TotalTime>
  <Words>4350</Words>
  <Application>Microsoft Office PowerPoint</Application>
  <PresentationFormat>Geniş ekran</PresentationFormat>
  <Paragraphs>606</Paragraphs>
  <Slides>44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Times</vt:lpstr>
      <vt:lpstr>Times New Roman</vt:lpstr>
      <vt:lpstr>Wingdings</vt:lpstr>
      <vt:lpstr>Office Teması</vt:lpstr>
      <vt:lpstr>T.C.  ÇEVRE, ŞEHİRCİLİK VE   İKLİM DEĞİŞİKLİĞİ BAKANLIĞI  ÇED, İZİN VE DENETİM GENEL MÜDÜRLÜĞÜ Laboratuvar, Ölçüm ve İzleme Dairesi Başkanlığı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ÇEVRE, ŞEHİRCİLİK VE  İKLİM DEĞİŞİKLİĞİ BAKANLIĞI ÇED, İZİN VE DENETİM GENEL MÜDÜRLÜĞÜ Laboratuvar, Ölçüm ve İzleme Daire Başkanlığı</dc:title>
  <dc:creator>Yener Taş</dc:creator>
  <cp:lastModifiedBy>Yener Taş</cp:lastModifiedBy>
  <cp:revision>49</cp:revision>
  <dcterms:created xsi:type="dcterms:W3CDTF">2021-11-22T06:43:15Z</dcterms:created>
  <dcterms:modified xsi:type="dcterms:W3CDTF">2021-12-09T09:01:07Z</dcterms:modified>
</cp:coreProperties>
</file>