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276" r:id="rId3"/>
    <p:sldId id="277" r:id="rId4"/>
    <p:sldId id="293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74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78" y="9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A841E-69A9-4781-8F23-45D528D3002B}" type="datetimeFigureOut">
              <a:rPr lang="tr-TR" smtClean="0"/>
              <a:t>10.12.2021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CF68C-2E17-41A7-BF22-ED50A07617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0173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5B2B-9816-4302-A6B3-47615F2B27A8}" type="datetime1">
              <a:rPr lang="tr-TR" smtClean="0"/>
              <a:t>10.12.2021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4670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7BA60-F67E-4DD1-8BE7-4EE55E19273F}" type="datetime1">
              <a:rPr lang="tr-TR" smtClean="0"/>
              <a:t>10.12.2021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139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0CA9-361B-4ED7-8B9A-EAB9259D52EE}" type="datetime1">
              <a:rPr lang="tr-TR" smtClean="0"/>
              <a:t>10.12.2021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523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EEB0-3B93-4889-8669-95BBDFBF95FE}" type="datetime1">
              <a:rPr lang="tr-TR" smtClean="0"/>
              <a:t>10.12.2021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6800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4FC7-37F2-4DCF-B0CC-B3205B9E0799}" type="datetime1">
              <a:rPr lang="tr-TR" smtClean="0"/>
              <a:t>10.12.2021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0405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27CEC-FCAE-4784-B59B-1096F6A4E7DA}" type="datetime1">
              <a:rPr lang="tr-TR" smtClean="0"/>
              <a:t>10.12.2021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6871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5755F-3C32-4716-8425-E7BD8BA7C9EB}" type="datetime1">
              <a:rPr lang="tr-TR" smtClean="0"/>
              <a:t>10.12.2021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384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2D339-0E18-4FCD-8EFC-54E3FFAA4EBD}" type="datetime1">
              <a:rPr lang="tr-TR" smtClean="0"/>
              <a:t>10.12.2021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471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460CB-FA22-4BCE-B9DD-63146C9F35C7}" type="datetime1">
              <a:rPr lang="tr-TR" smtClean="0"/>
              <a:t>10.12.2021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4078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C0B1D-5D6E-417B-817C-A1D3F45ACB67}" type="datetime1">
              <a:rPr lang="tr-TR" smtClean="0"/>
              <a:t>10.12.2021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9681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48802-3C47-42C0-B2C4-438A83226747}" type="datetime1">
              <a:rPr lang="tr-TR" smtClean="0"/>
              <a:t>10.12.2021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41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24588-DD19-4499-83C5-24DCA9546DCC}" type="datetime1">
              <a:rPr lang="tr-TR" smtClean="0"/>
              <a:t>10.12.2021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0900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g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jpg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96000"/>
                <a:lumOff val="4000"/>
              </a:schemeClr>
            </a:gs>
            <a:gs pos="33000">
              <a:srgbClr val="FEFEFE"/>
            </a:gs>
            <a:gs pos="46000">
              <a:schemeClr val="bg1">
                <a:tint val="98000"/>
                <a:satMod val="130000"/>
                <a:shade val="90000"/>
                <a:lumMod val="103000"/>
              </a:schemeClr>
            </a:gs>
            <a:gs pos="83000">
              <a:schemeClr val="bg1">
                <a:shade val="63000"/>
                <a:satMod val="12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98362" y="421708"/>
            <a:ext cx="9443432" cy="3438022"/>
          </a:xfrm>
        </p:spPr>
        <p:txBody>
          <a:bodyPr>
            <a:normAutofit/>
          </a:bodyPr>
          <a:lstStyle/>
          <a:p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T.C.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ÇEVRE, ŞEHİRCİLİK VE </a:t>
            </a:r>
            <a:b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İKLİM DEĞİŞİKLİĞİ BAKANLIĞI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ÇED, İZİN VE DENETİM GENEL MÜDÜRLÜĞÜ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Laboratuvar, Ölçüm ve İzleme Dairesi Başkanlığı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14941" y="4210495"/>
            <a:ext cx="10010273" cy="1655762"/>
          </a:xfrm>
          <a:noFill/>
        </p:spPr>
        <p:txBody>
          <a:bodyPr>
            <a:normAutofit fontScale="92500" lnSpcReduction="10000"/>
          </a:bodyPr>
          <a:lstStyle/>
          <a:p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</a:t>
            </a:r>
            <a:r>
              <a:rPr lang="tr-TR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LİMİTLERİ </a:t>
            </a:r>
          </a:p>
          <a:p>
            <a:r>
              <a:rPr lang="tr-TR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ÖLÇÜM SÜRELERİ</a:t>
            </a:r>
          </a:p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Halis Emre GÜNEŞ</a:t>
            </a:r>
          </a:p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Çevre Mühendisi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12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Unvan 1"/>
          <p:cNvSpPr>
            <a:spLocks noGrp="1"/>
          </p:cNvSpPr>
          <p:nvPr>
            <p:ph type="title"/>
          </p:nvPr>
        </p:nvSpPr>
        <p:spPr>
          <a:xfrm>
            <a:off x="2414305" y="1937560"/>
            <a:ext cx="8229600" cy="790575"/>
          </a:xfrm>
        </p:spPr>
        <p:txBody>
          <a:bodyPr>
            <a:normAutofit/>
          </a:bodyPr>
          <a:lstStyle/>
          <a:p>
            <a:pPr algn="l"/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TOZ ISDL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14305" y="2728135"/>
            <a:ext cx="8229600" cy="3177391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Parçacık Ölçüm Yöntemleri için ISDL</a:t>
            </a:r>
          </a:p>
          <a:p>
            <a:pPr marL="0" indent="0" algn="just">
              <a:buNone/>
              <a:defRPr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Partikül örnekleme yöntemleri için ISDL hesaplanırken, analitik bulma sınırları (A):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ODEQ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Metod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ve 7 için 7 mg (toplam partikül),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EPA Yöntemleri 5, 5A, 5B, 5D, 5E, 5F ve 17  için 3 mg (filtrelenebilir parçacık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7" name="Unvan 1"/>
          <p:cNvSpPr txBox="1">
            <a:spLocks/>
          </p:cNvSpPr>
          <p:nvPr/>
        </p:nvSpPr>
        <p:spPr>
          <a:xfrm>
            <a:off x="1617784" y="256430"/>
            <a:ext cx="98226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8673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Resi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305" y="2066192"/>
            <a:ext cx="8229600" cy="5233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1617784" y="256430"/>
            <a:ext cx="9822643" cy="1325563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5972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İçerik Yer Tutucusu 2"/>
          <p:cNvSpPr>
            <a:spLocks noGrp="1"/>
          </p:cNvSpPr>
          <p:nvPr>
            <p:ph idx="1"/>
          </p:nvPr>
        </p:nvSpPr>
        <p:spPr>
          <a:xfrm>
            <a:off x="2452405" y="2012284"/>
            <a:ext cx="8153400" cy="4266089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Burada;</a:t>
            </a:r>
          </a:p>
          <a:p>
            <a:pPr marL="0" indent="0" algn="just">
              <a:buNone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ft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dk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=1,70 m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/saat</a:t>
            </a:r>
          </a:p>
          <a:p>
            <a:pPr marL="0" indent="0" algn="just">
              <a:buNone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ft³=0.0283 m³</a:t>
            </a:r>
          </a:p>
          <a:p>
            <a:pPr marL="0" indent="0" algn="just">
              <a:buNone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pound (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lbs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)=0.4536 kg </a:t>
            </a:r>
          </a:p>
          <a:p>
            <a:pPr marL="0" indent="0" algn="just">
              <a:buNone/>
            </a:pP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Rakamları 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değiştirmeden birimler SI sistemine göre, örnek şu şekilde verilir.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Partiküler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madde (PM) numuneleri için, 1.200 m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/saat '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lik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hacimsel akış oranına 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sahip 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acada 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 saatlik bir örnekleme yapılarak 1,35 m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baca gazı 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toplandı. Filtrede toplanacak minimum PM miktarı 20 mg (toplanan miktar 0.088 gr) '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örnekleme çalışması için baca içi algılama sınırı nedir?</a:t>
            </a:r>
          </a:p>
          <a:p>
            <a:pPr marL="0" indent="0" algn="just">
              <a:buNone/>
            </a:pPr>
            <a:endParaRPr lang="tr-TR" altLang="tr-TR" sz="2000" dirty="0"/>
          </a:p>
          <a:p>
            <a:pPr marL="0" indent="0" algn="just">
              <a:buNone/>
            </a:pPr>
            <a:endParaRPr lang="tr-TR" altLang="tr-TR" sz="2000" dirty="0"/>
          </a:p>
          <a:p>
            <a:pPr marL="0" indent="0" algn="just">
              <a:buNone/>
            </a:pPr>
            <a:endParaRPr lang="tr-TR" altLang="tr-TR" sz="2000" dirty="0"/>
          </a:p>
          <a:p>
            <a:pPr marL="0" indent="0" algn="just">
              <a:buNone/>
            </a:pPr>
            <a:endParaRPr lang="tr-TR" altLang="tr-TR" sz="2000" dirty="0"/>
          </a:p>
          <a:p>
            <a:pPr marL="0" indent="0" algn="just">
              <a:buNone/>
            </a:pPr>
            <a:endParaRPr lang="tr-TR" altLang="tr-TR" sz="2000" dirty="0"/>
          </a:p>
          <a:p>
            <a:pPr marL="0" indent="0" algn="just">
              <a:buNone/>
            </a:pPr>
            <a:endParaRPr lang="tr-TR" altLang="tr-TR" sz="2000" dirty="0"/>
          </a:p>
          <a:p>
            <a:pPr marL="0" indent="0" algn="just">
              <a:buNone/>
            </a:pPr>
            <a:endParaRPr lang="tr-TR" altLang="tr-TR" sz="2000" dirty="0"/>
          </a:p>
          <a:p>
            <a:pPr marL="0" indent="0" algn="just">
              <a:buNone/>
            </a:pPr>
            <a:endParaRPr lang="tr-TR" altLang="tr-TR" sz="2400" dirty="0"/>
          </a:p>
        </p:txBody>
      </p:sp>
      <p:pic>
        <p:nvPicPr>
          <p:cNvPr id="13316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9768" y="5460112"/>
            <a:ext cx="7957039" cy="1064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17784" y="256430"/>
            <a:ext cx="9822643" cy="1325563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1829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511" y="2009773"/>
            <a:ext cx="8231188" cy="4711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17784" y="256430"/>
            <a:ext cx="9822643" cy="1325563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4230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1617784" y="256430"/>
            <a:ext cx="9822643" cy="1325563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14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3948" y="2015288"/>
            <a:ext cx="8230313" cy="452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491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İçerik Yer Tutucusu 2"/>
          <p:cNvSpPr>
            <a:spLocks noGrp="1"/>
          </p:cNvSpPr>
          <p:nvPr>
            <p:ph idx="1"/>
          </p:nvPr>
        </p:nvSpPr>
        <p:spPr>
          <a:xfrm>
            <a:off x="2414305" y="2088682"/>
            <a:ext cx="8229600" cy="427570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Örnek 4</a:t>
            </a:r>
          </a:p>
          <a:p>
            <a:pPr marL="0" indent="0" algn="just">
              <a:buNone/>
            </a:pP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Aşağıdaki özelliklere sahip bir </a:t>
            </a:r>
            <a:r>
              <a:rPr lang="tr-TR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numunesi için </a:t>
            </a:r>
            <a:r>
              <a:rPr lang="tr-TR" alt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ISDL </a:t>
            </a: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hesaplanırsa;</a:t>
            </a:r>
          </a:p>
          <a:p>
            <a:pPr marL="0" indent="0" algn="just">
              <a:buNone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Çözeltisinin ml'si başına 1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(HCL);</a:t>
            </a:r>
          </a:p>
          <a:p>
            <a:pPr marL="0" indent="0" algn="just">
              <a:buNone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= 300 ml örnek çözeltisi,</a:t>
            </a:r>
          </a:p>
          <a:p>
            <a:pPr marL="0" indent="0" algn="just">
              <a:buNone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=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Örnek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çözeltisi boyunca çekilen  gazı 1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dscm'dir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ISDL = (A x B)/C</a:t>
            </a:r>
          </a:p>
          <a:p>
            <a:pPr marL="0" indent="0" algn="just">
              <a:buNone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ISDL = (1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/ml x 300 ml)/1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dscm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ISDL = 300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dscm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17784" y="256430"/>
            <a:ext cx="9822643" cy="1325563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1992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620622" y="1939609"/>
            <a:ext cx="840289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alt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EPA </a:t>
            </a: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 Metodu ISDL </a:t>
            </a:r>
            <a:r>
              <a:rPr lang="tr-TR" alt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Hesaplaması</a:t>
            </a:r>
          </a:p>
          <a:p>
            <a:pPr>
              <a:defRPr/>
            </a:pPr>
            <a:endParaRPr lang="tr-TR" alt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için ISDL Hesaplamaları</a:t>
            </a:r>
          </a:p>
          <a:p>
            <a:pPr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ISDL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m</a:t>
            </a:r>
            <a:r>
              <a:rPr lang="tr-T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A / C x (BF + BB) / 1000</a:t>
            </a:r>
          </a:p>
          <a:p>
            <a:pPr>
              <a:defRPr/>
            </a:pP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analitik tespit limiti (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ml)</a:t>
            </a:r>
          </a:p>
          <a:p>
            <a:pPr>
              <a:defRPr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BF = analiz edilen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analit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miktarı, ön yarım (ml, varsayılan = 300)</a:t>
            </a:r>
          </a:p>
          <a:p>
            <a:pPr>
              <a:defRPr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 = analiz edilen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analit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miktarı, arka yarı (ml, varsayılan = 150)</a:t>
            </a:r>
          </a:p>
          <a:p>
            <a:pPr>
              <a:defRPr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= örneklenen istif gazının hacmi (m3, her saat için 1.25 m</a:t>
            </a:r>
            <a:r>
              <a:rPr lang="tr-TR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defRPr/>
            </a:pP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Yığılmış Konsantrasyon Limiti (ISCL)</a:t>
            </a:r>
          </a:p>
          <a:p>
            <a:pPr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ISCL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m</a:t>
            </a:r>
            <a:r>
              <a:rPr lang="tr-T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E / F x 2.67E8</a:t>
            </a:r>
          </a:p>
          <a:p>
            <a:pPr>
              <a:defRPr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Burada: E = İzin verilen izin (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lb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saat)</a:t>
            </a:r>
          </a:p>
          <a:p>
            <a:pPr>
              <a:defRPr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= baca akış hızı (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dscfm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 yarı ISDL, (A x BF) / C ile hesaplanır. Arka yarı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ISDL'nin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0.5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m</a:t>
            </a:r>
            <a:r>
              <a:rPr lang="tr-TR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 tahmin edilmektedir.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Bkz. Yöntem 29'un 13.2 ve 11.1.3. Bölümleri.</a:t>
            </a: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9" name="Unvan 1"/>
          <p:cNvSpPr>
            <a:spLocks noGrp="1"/>
          </p:cNvSpPr>
          <p:nvPr>
            <p:ph type="title"/>
          </p:nvPr>
        </p:nvSpPr>
        <p:spPr>
          <a:xfrm>
            <a:off x="1617784" y="256430"/>
            <a:ext cx="9822643" cy="1325563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51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52599" y="1884486"/>
            <a:ext cx="8344681" cy="46021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Numune Hacmi (MSV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  <a:defRPr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MSV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Minimum numune hacmi,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dscm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RL = raporlama limiti, sayı / örnek</a:t>
            </a:r>
          </a:p>
          <a:p>
            <a:pPr marL="0" indent="0">
              <a:buNone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STC = Kaynak hedef konsantrasyonu,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dscm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Örnekleme Süresi (MST)</a:t>
            </a:r>
          </a:p>
          <a:p>
            <a:pPr marL="0" indent="0">
              <a:buNone/>
              <a:defRPr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MST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Minimum örnekleme zamanı, saat</a:t>
            </a:r>
          </a:p>
          <a:p>
            <a:pPr marL="0" indent="0">
              <a:buNone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VSR = Beklenen ortalama hacimsel örnekleme hızı,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dscmm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 = Dakikaları saatlere çeviren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faktör</a:t>
            </a:r>
          </a:p>
          <a:p>
            <a:pPr marL="0" indent="0">
              <a:buNone/>
              <a:defRPr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Planlanan Örnek Hacim (PSV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PST = Planlanan örnekleme zamanı</a:t>
            </a:r>
          </a:p>
          <a:p>
            <a:pPr marL="0" indent="0">
              <a:buNone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MSV = Minimum numune hacmi,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dscm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= İdeal örneklemeden sapmaya izin veren bir emniyet faktörü (&gt; 1) ve</a:t>
            </a:r>
          </a:p>
          <a:p>
            <a:pPr marL="0" indent="0">
              <a:buNone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analitik şartlar</a:t>
            </a:r>
          </a:p>
        </p:txBody>
      </p:sp>
      <p:pic>
        <p:nvPicPr>
          <p:cNvPr id="18435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8681" y="2004980"/>
            <a:ext cx="27686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106" y="3507502"/>
            <a:ext cx="2312987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Resi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106" y="4608558"/>
            <a:ext cx="2286000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897" y="6182717"/>
            <a:ext cx="2030413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9" name="Unvan 1"/>
          <p:cNvSpPr>
            <a:spLocks noGrp="1"/>
          </p:cNvSpPr>
          <p:nvPr>
            <p:ph type="title"/>
          </p:nvPr>
        </p:nvSpPr>
        <p:spPr>
          <a:xfrm>
            <a:off x="1752600" y="1398710"/>
            <a:ext cx="6324600" cy="579438"/>
          </a:xfrm>
        </p:spPr>
        <p:txBody>
          <a:bodyPr/>
          <a:lstStyle/>
          <a:p>
            <a:pPr algn="l"/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EPA 29 Metodu ISDL Hesaplaması</a:t>
            </a: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13" name="Unvan 1"/>
          <p:cNvSpPr txBox="1">
            <a:spLocks/>
          </p:cNvSpPr>
          <p:nvPr/>
        </p:nvSpPr>
        <p:spPr>
          <a:xfrm>
            <a:off x="1617784" y="256430"/>
            <a:ext cx="98226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82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Unvan 1"/>
          <p:cNvSpPr>
            <a:spLocks noGrp="1"/>
          </p:cNvSpPr>
          <p:nvPr>
            <p:ph type="title"/>
          </p:nvPr>
        </p:nvSpPr>
        <p:spPr>
          <a:xfrm>
            <a:off x="2138766" y="1848047"/>
            <a:ext cx="6907213" cy="551460"/>
          </a:xfrm>
        </p:spPr>
        <p:txBody>
          <a:bodyPr/>
          <a:lstStyle/>
          <a:p>
            <a:pPr algn="l"/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İMİSYON PARAMETRELERİ</a:t>
            </a:r>
          </a:p>
        </p:txBody>
      </p:sp>
      <p:pic>
        <p:nvPicPr>
          <p:cNvPr id="19459" name="İçerik Yer Tutucusu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8766" y="2498903"/>
            <a:ext cx="8505139" cy="4222571"/>
          </a:xfrm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7" name="Unvan 1"/>
          <p:cNvSpPr txBox="1">
            <a:spLocks/>
          </p:cNvSpPr>
          <p:nvPr/>
        </p:nvSpPr>
        <p:spPr>
          <a:xfrm>
            <a:off x="1617784" y="256430"/>
            <a:ext cx="98226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131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" b="16302"/>
          <a:stretch>
            <a:fillRect/>
          </a:stretch>
        </p:blipFill>
        <p:spPr>
          <a:xfrm>
            <a:off x="2154264" y="2377440"/>
            <a:ext cx="8552221" cy="4344035"/>
          </a:xfrm>
        </p:spPr>
      </p:pic>
      <p:sp>
        <p:nvSpPr>
          <p:cNvPr id="20483" name="Unvan 1"/>
          <p:cNvSpPr>
            <a:spLocks noGrp="1"/>
          </p:cNvSpPr>
          <p:nvPr>
            <p:ph type="title"/>
          </p:nvPr>
        </p:nvSpPr>
        <p:spPr>
          <a:xfrm>
            <a:off x="2154264" y="1677297"/>
            <a:ext cx="6905625" cy="604838"/>
          </a:xfrm>
        </p:spPr>
        <p:txBody>
          <a:bodyPr/>
          <a:lstStyle/>
          <a:p>
            <a:pPr algn="l"/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İMİSYON PARAMETRELERİ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7" name="Unvan 1"/>
          <p:cNvSpPr txBox="1">
            <a:spLocks/>
          </p:cNvSpPr>
          <p:nvPr/>
        </p:nvSpPr>
        <p:spPr>
          <a:xfrm>
            <a:off x="1617784" y="256430"/>
            <a:ext cx="98226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020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Dikdörtgen 2"/>
          <p:cNvSpPr>
            <a:spLocks noChangeArrowheads="1"/>
          </p:cNvSpPr>
          <p:nvPr/>
        </p:nvSpPr>
        <p:spPr bwMode="auto">
          <a:xfrm>
            <a:off x="1822748" y="2076188"/>
            <a:ext cx="8449865" cy="1146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MID 13284-1 Dokümanına göre Toz Tayini için ISDL Hesabı: </a:t>
            </a:r>
            <a:endParaRPr lang="tr-TR" alt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7" name="Unvan 1"/>
          <p:cNvSpPr>
            <a:spLocks noGrp="1"/>
          </p:cNvSpPr>
          <p:nvPr>
            <p:ph type="title"/>
          </p:nvPr>
        </p:nvSpPr>
        <p:spPr>
          <a:xfrm>
            <a:off x="1617784" y="256430"/>
            <a:ext cx="9822643" cy="1325563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2</a:t>
            </a:fld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3045" y="3460162"/>
            <a:ext cx="8309568" cy="2304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2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00908" y="1164737"/>
            <a:ext cx="9390184" cy="5556738"/>
          </a:xfr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endParaRPr lang="tr-TR" altLang="tr-TR" sz="4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4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TEŞEKKÜRLER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endParaRPr lang="tr-TR" alt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Halis Emre GÜNEŞ</a:t>
            </a: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Çevre </a:t>
            </a:r>
            <a:r>
              <a:rPr lang="tr-TR" alt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Mühendisi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hemre.gunes@csb.gov.tr</a:t>
            </a:r>
            <a:endParaRPr lang="tr-TR" alt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LABORATUVAR, ÖLÇÜM VE İZLEME DAİRESİ BAŞKANLIĞI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Endüstriyel Kirlilik İzleme Şube Müdürlüğü</a:t>
            </a:r>
          </a:p>
          <a:p>
            <a:pPr marL="342900" lvl="0" indent="-34290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endParaRPr lang="tr-TR" altLang="tr-TR" sz="2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60777" cy="1838425"/>
          </a:xfrm>
          <a:prstGeom prst="rect">
            <a:avLst/>
          </a:prstGeom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276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ikdörtgen 2"/>
          <p:cNvSpPr>
            <a:spLocks noChangeArrowheads="1"/>
          </p:cNvSpPr>
          <p:nvPr/>
        </p:nvSpPr>
        <p:spPr bwMode="auto">
          <a:xfrm>
            <a:off x="1892894" y="3708406"/>
            <a:ext cx="8798552" cy="2815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tr-TR" alt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MID 13284-1 Dokümanına göre Toz Tayini için ISDL Hesabı: 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tr-TR" altLang="tr-TR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Örnek: 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tr-TR" alt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Baca gazında toz tayini için genişletilmiş tartım belirsizliği 0,4 mg olan bir laboratuvarın Emisyon Limit Değeri 50 mg/m</a:t>
            </a:r>
            <a:r>
              <a:rPr lang="tr-TR" altLang="tr-TR" sz="12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tr-TR" alt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olan bir baca için örnekleme süresi ne olmalıdır? 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tr-TR" altLang="tr-TR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tr-TR" altLang="tr-TR" sz="12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tr-TR" alt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(mg) = 0,4 mg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tr-TR" alt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Minimum Örnekleme hacmi hesaplanırken ISDL = ELD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tr-TR" altLang="tr-TR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tr-TR" altLang="tr-TR" sz="12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</a:t>
            </a:r>
            <a:r>
              <a:rPr lang="tr-TR" alt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(4 mg)/(50 mg/m</a:t>
            </a:r>
            <a:r>
              <a:rPr lang="tr-TR" altLang="tr-TR" sz="12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tr-TR" alt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= 0,08 m</a:t>
            </a:r>
            <a:r>
              <a:rPr lang="tr-TR" altLang="tr-TR" sz="12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tr-TR" altLang="tr-T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İdeal örnekleme hacmi için laboratuvar kendine hedef ISDL seçmelidir. Yada eski raporlara bakarak beklenen konsantrasyonu ISDL olarak seçebilir. Genellikle ISDL, </a:t>
            </a:r>
            <a:r>
              <a:rPr lang="tr-TR" altLang="tr-TR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ELD’nin</a:t>
            </a:r>
            <a:r>
              <a:rPr lang="tr-TR" alt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 da biri alına bilir. Fakat düşük konsantrasyonlu bacalarda metotların çalışma aralığına da dikkat etmek gerekir. 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tr-TR" alt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ISDL = 5 mg/m</a:t>
            </a:r>
            <a:r>
              <a:rPr lang="tr-TR" altLang="tr-TR" sz="12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tr-TR" alt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(laboratuvarın hedeflediği ISDL, </a:t>
            </a:r>
            <a:r>
              <a:rPr lang="tr-TR" altLang="tr-TR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ELD’nin</a:t>
            </a:r>
            <a:r>
              <a:rPr lang="tr-TR" alt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 da biri)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tr-TR" altLang="tr-TR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tr-TR" altLang="tr-TR" sz="1400" b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ideal</a:t>
            </a:r>
            <a:r>
              <a:rPr lang="tr-TR" altLang="tr-TR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(4 (mg))/(5 (mg/m</a:t>
            </a:r>
            <a:r>
              <a:rPr lang="tr-TR" altLang="tr-TR" sz="1400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tr-TR" altLang="tr-TR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)) = 0,8 m</a:t>
            </a:r>
            <a:r>
              <a:rPr lang="tr-TR" altLang="tr-TR" sz="1400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tr-TR" altLang="tr-TR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(ideal örnekleme hacmi )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0" y="-114722"/>
            <a:ext cx="1892896" cy="1838424"/>
          </a:xfrm>
          <a:prstGeom prst="rect">
            <a:avLst/>
          </a:prstGeom>
        </p:spPr>
      </p:pic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17784" y="256430"/>
            <a:ext cx="9822643" cy="1325563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3</a:t>
            </a:fld>
            <a:endParaRPr lang="tr-TR"/>
          </a:p>
        </p:txBody>
      </p:sp>
      <p:pic>
        <p:nvPicPr>
          <p:cNvPr id="7" name="Resi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894" y="1936813"/>
            <a:ext cx="9264544" cy="1092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1892894" y="3093853"/>
            <a:ext cx="87985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alt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E.3 Örnekleme hacmi emisyon sınır değeri E için, toz kütlesi m, tartımın genişletilmiş belirsizliğinin </a:t>
            </a:r>
            <a:r>
              <a:rPr lang="tr-TR" alt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Uw</a:t>
            </a:r>
            <a:r>
              <a:rPr lang="tr-TR" alt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az 10 katı olmalıdır (bkz. 9.7).Gerekli minimum numune hacmi </a:t>
            </a:r>
            <a:r>
              <a:rPr lang="tr-TR" alt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Vmin</a:t>
            </a:r>
            <a:r>
              <a:rPr lang="tr-TR" alt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sonra Formül (E.1) ile belirlenir:</a:t>
            </a:r>
            <a:endParaRPr lang="tr-TR" alt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33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17784" y="256430"/>
            <a:ext cx="9822643" cy="1325563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4</a:t>
            </a:fld>
            <a:endParaRPr lang="tr-TR"/>
          </a:p>
        </p:txBody>
      </p:sp>
      <p:sp>
        <p:nvSpPr>
          <p:cNvPr id="7" name="Dikdörtgen 2"/>
          <p:cNvSpPr>
            <a:spLocks noChangeArrowheads="1"/>
          </p:cNvSpPr>
          <p:nvPr/>
        </p:nvSpPr>
        <p:spPr bwMode="auto">
          <a:xfrm>
            <a:off x="1892897" y="2094854"/>
            <a:ext cx="8816132" cy="1777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alt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MID 13284-1 Dokümanına göre Toz Tayini için ISDL Hesabı: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alt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tr-TR" altLang="tr-TR" sz="1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İdeal </a:t>
            </a:r>
            <a:r>
              <a:rPr lang="tr-TR" altLang="tr-TR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örnekleme hacmi için laboratuvar kendine hedef ISDL seçmelidir. Yada eski raporlara bakarak beklenen konsantrasyonu ISDL olarak seçebilir. Genellikle ISDL, </a:t>
            </a:r>
            <a:r>
              <a:rPr lang="tr-TR" altLang="tr-TR" sz="1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ELD’nin</a:t>
            </a:r>
            <a:r>
              <a:rPr lang="tr-TR" altLang="tr-TR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 da biri alına bilir. Fakat düşük konsantrasyonlu bacalarda metotların çalışma aralığına da dikkat etmek gerekir. Burada laboratuvarlarca yapılan en büyük hata tartım belirsizliğinin 10 katı alınırken aynı zamanda ELD </a:t>
            </a:r>
            <a:r>
              <a:rPr lang="tr-TR" altLang="tr-TR" sz="1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değerinin de 10’da </a:t>
            </a:r>
            <a:r>
              <a:rPr lang="tr-TR" altLang="tr-TR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birini alarak hesaplama yapmaktan kaynaklanmaktadır. İki hesaplamadan biri seçilmelidir.</a:t>
            </a:r>
          </a:p>
        </p:txBody>
      </p:sp>
      <p:pic>
        <p:nvPicPr>
          <p:cNvPr id="8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799" y="4128629"/>
            <a:ext cx="8880231" cy="661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Resi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799" y="4809393"/>
            <a:ext cx="8880231" cy="1803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682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798" y="2092271"/>
            <a:ext cx="8702999" cy="4629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17784" y="256430"/>
            <a:ext cx="9822643" cy="1325563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006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İçerik Yer Tutucusu 2"/>
          <p:cNvSpPr>
            <a:spLocks noGrp="1"/>
          </p:cNvSpPr>
          <p:nvPr>
            <p:ph idx="1"/>
          </p:nvPr>
        </p:nvSpPr>
        <p:spPr>
          <a:xfrm>
            <a:off x="2153601" y="1901825"/>
            <a:ext cx="8751008" cy="37338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EPA Metotlarına göre ISDL Hesabı: </a:t>
            </a:r>
            <a:endParaRPr lang="tr-TR" alt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alt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Baca İçi </a:t>
            </a:r>
            <a:r>
              <a:rPr lang="tr-TR" altLang="tr-TR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Dedeksiyon</a:t>
            </a:r>
            <a:r>
              <a:rPr lang="tr-TR" alt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Limiti (</a:t>
            </a: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EPA):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Başarılı uygunluk testinin unsurlarından biri, kirleticinin baca içi tespit limiti ile standart seviyesi arasındaki ilişkidir. </a:t>
            </a:r>
          </a:p>
          <a:p>
            <a:pPr marL="0" indent="0" algn="just">
              <a:buNone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içi algılama sınırlarının belirlenmesi, örnekleme zamanı ve analitik tekniklerdeki hassasiyetinin belirlenmesinde kullanılmaktadır. </a:t>
            </a:r>
          </a:p>
          <a:p>
            <a:pPr marL="0" indent="0" algn="just">
              <a:buNone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içi algılama sınırının (ISDL) belirlenmesinde kullanılan denklem;</a:t>
            </a:r>
          </a:p>
          <a:p>
            <a:pPr marL="0" indent="0">
              <a:buNone/>
            </a:pPr>
            <a:endParaRPr lang="tr-TR" altLang="tr-TR" dirty="0" smtClean="0"/>
          </a:p>
          <a:p>
            <a:pPr marL="0" indent="0">
              <a:buNone/>
            </a:pPr>
            <a:endParaRPr lang="tr-TR" altLang="tr-TR" dirty="0" smtClean="0"/>
          </a:p>
          <a:p>
            <a:pPr marL="0" indent="0">
              <a:buNone/>
            </a:pPr>
            <a:endParaRPr lang="tr-TR" altLang="tr-TR" dirty="0" smtClean="0"/>
          </a:p>
        </p:txBody>
      </p:sp>
      <p:graphicFrame>
        <p:nvGraphicFramePr>
          <p:cNvPr id="7171" name="Nesne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849062"/>
              </p:ext>
            </p:extLst>
          </p:nvPr>
        </p:nvGraphicFramePr>
        <p:xfrm>
          <a:off x="2957230" y="5503666"/>
          <a:ext cx="7143750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Belge" r:id="rId3" imgW="6378330" imgH="971387" progId="Word.Document.12">
                  <p:embed/>
                </p:oleObj>
              </mc:Choice>
              <mc:Fallback>
                <p:oleObj name="Belge" r:id="rId3" imgW="6378330" imgH="971387" progId="Word.Document.12">
                  <p:embed/>
                  <p:pic>
                    <p:nvPicPr>
                      <p:cNvPr id="7171" name="Nesn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7230" y="5503666"/>
                        <a:ext cx="7143750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7" name="Unvan 1"/>
          <p:cNvSpPr>
            <a:spLocks noGrp="1"/>
          </p:cNvSpPr>
          <p:nvPr>
            <p:ph type="title"/>
          </p:nvPr>
        </p:nvSpPr>
        <p:spPr>
          <a:xfrm>
            <a:off x="1617784" y="256430"/>
            <a:ext cx="9822643" cy="1325563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1866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Unvan 1"/>
          <p:cNvSpPr>
            <a:spLocks noGrp="1"/>
          </p:cNvSpPr>
          <p:nvPr>
            <p:ph type="title"/>
          </p:nvPr>
        </p:nvSpPr>
        <p:spPr>
          <a:xfrm>
            <a:off x="2222291" y="1838422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Tespit </a:t>
            </a:r>
            <a:r>
              <a:rPr lang="tr-TR" alt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Limiti:</a:t>
            </a: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22291" y="2606675"/>
            <a:ext cx="8613627" cy="374967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  <a:defRPr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Tespit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limitinin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(ISDL) üzerinde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kirletici konsantrasyonunun artırılması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 aşağıdaki yollardan biri izlenebili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rnek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hacmin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arttırılması,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numunenin konsantre hale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getirilmesi, 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hassas analitik teknikler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kullanılması,</a:t>
            </a:r>
          </a:p>
          <a:p>
            <a:pPr algn="just">
              <a:defRPr/>
            </a:pPr>
            <a:endParaRPr lang="tr-TR" dirty="0">
              <a:latin typeface="+mj-lt"/>
            </a:endParaRPr>
          </a:p>
          <a:p>
            <a:pPr marL="0" indent="0" algn="just">
              <a:buNone/>
              <a:defRPr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Tespit limitinin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altında olan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sonuçlar; EPA 23 ve EPA 29 dışında kabul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edilemez olarak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değerlendirilmelidir. Tespit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limitinin altındaki değerlere sahip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PCDD'ler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PCDF'ler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için prosedürler, EPA Metodu 23'ün §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9.9 kısmının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hemen sonrasında belirtilir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Bu prosedürler PAH örneklemeleri içinde kullanılabilir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.*</a:t>
            </a:r>
            <a:endParaRPr lang="tr-TR" dirty="0" smtClean="0"/>
          </a:p>
          <a:p>
            <a:pPr marL="0" indent="0">
              <a:buNone/>
              <a:defRPr/>
            </a:pPr>
            <a:r>
              <a:rPr lang="tr-TR" sz="825" dirty="0"/>
              <a:t>*</a:t>
            </a:r>
            <a:r>
              <a:rPr lang="en-US" sz="825" b="1" dirty="0"/>
              <a:t>Source Testing Manual (Revision 3.3)</a:t>
            </a:r>
            <a:r>
              <a:rPr lang="tr-TR" sz="825" b="1" dirty="0"/>
              <a:t> </a:t>
            </a:r>
            <a:r>
              <a:rPr lang="da-DK" sz="825" dirty="0"/>
              <a:t>274-0300-002 / November 11, </a:t>
            </a:r>
            <a:r>
              <a:rPr lang="da-DK" sz="825" dirty="0" smtClean="0"/>
              <a:t>2000</a:t>
            </a:r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7" name="Unvan 1"/>
          <p:cNvSpPr txBox="1">
            <a:spLocks/>
          </p:cNvSpPr>
          <p:nvPr/>
        </p:nvSpPr>
        <p:spPr>
          <a:xfrm>
            <a:off x="1617784" y="256430"/>
            <a:ext cx="98226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8271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İçerik Yer Tutucusu 2"/>
          <p:cNvSpPr>
            <a:spLocks noGrp="1"/>
          </p:cNvSpPr>
          <p:nvPr>
            <p:ph idx="1"/>
          </p:nvPr>
        </p:nvSpPr>
        <p:spPr>
          <a:xfrm>
            <a:off x="2414304" y="2336733"/>
            <a:ext cx="8229600" cy="130537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Emisyon 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hesaplamalarında kullanılan ‘baca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dedeksiyon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limiti’ tanımları ve örnek hesaplamalarına aşağıdaki adresten ulaşılabilir.</a:t>
            </a:r>
          </a:p>
          <a:p>
            <a:pPr marL="0" indent="0" algn="ctr">
              <a:buNone/>
            </a:pP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https://www3.epa.gov/ttnemc01/guidlnd/gd-038.pdf</a:t>
            </a:r>
          </a:p>
        </p:txBody>
      </p:sp>
      <p:pic>
        <p:nvPicPr>
          <p:cNvPr id="9219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512" y="3846512"/>
            <a:ext cx="8071185" cy="250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7" name="Unvan 1"/>
          <p:cNvSpPr>
            <a:spLocks noGrp="1"/>
          </p:cNvSpPr>
          <p:nvPr>
            <p:ph type="title"/>
          </p:nvPr>
        </p:nvSpPr>
        <p:spPr>
          <a:xfrm>
            <a:off x="1617784" y="256430"/>
            <a:ext cx="9822643" cy="1325563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498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İçerik Yer Tutucusu 2"/>
          <p:cNvSpPr>
            <a:spLocks noGrp="1"/>
          </p:cNvSpPr>
          <p:nvPr>
            <p:ph idx="1"/>
          </p:nvPr>
        </p:nvSpPr>
        <p:spPr>
          <a:xfrm>
            <a:off x="2414305" y="2445091"/>
            <a:ext cx="8229600" cy="34290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ISDL'nin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birimleri, </a:t>
            </a:r>
            <a:r>
              <a:rPr lang="tr-TR" alt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yapılan örnekleme türüne göre 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değişecektir. </a:t>
            </a:r>
          </a:p>
          <a:p>
            <a:pPr marL="0" indent="0" algn="just">
              <a:buNone/>
            </a:pP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gravimetrik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(yani, iyon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kromatografı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gaz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kromatografı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dışındaki analitik yöntemleri kullanan yöntemler için analitik tespit sınırı, birim hacim başına kütle birimine sahip olacakken,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partiküler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madde için analitik tespit limitinin kütle birimleri olacaktır.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17784" y="256430"/>
            <a:ext cx="9822643" cy="1325563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4656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TM03457485[[fn=Ağ Gözü]]</Template>
  <TotalTime>717</TotalTime>
  <Words>1132</Words>
  <Application>Microsoft Office PowerPoint</Application>
  <PresentationFormat>Geniş ekran</PresentationFormat>
  <Paragraphs>144</Paragraphs>
  <Slides>20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Wingdings</vt:lpstr>
      <vt:lpstr>Office Teması</vt:lpstr>
      <vt:lpstr>Belge</vt:lpstr>
      <vt:lpstr>T.C.  ÇEVRE, ŞEHİRCİLİK VE   İKLİM DEĞİŞİKLİĞİ BAKANLIĞI  ÇED, İZİN VE DENETİM GENEL MÜDÜRLÜĞÜ Laboratuvar, Ölçüm ve İzleme Dairesi Başkanlığı </vt:lpstr>
      <vt:lpstr>BACA DEDEKSİYON LİMİTLERİ VE ÖLÇÜM SÜRELERİ</vt:lpstr>
      <vt:lpstr>BACA DEDEKSİYON LİMİTLERİ VE ÖLÇÜM SÜRELERİ</vt:lpstr>
      <vt:lpstr>BACA DEDEKSİYON LİMİTLERİ VE ÖLÇÜM SÜRELERİ</vt:lpstr>
      <vt:lpstr>BACA DEDEKSİYON LİMİTLERİ VE ÖLÇÜM SÜRELERİ</vt:lpstr>
      <vt:lpstr>BACA DEDEKSİYON LİMİTLERİ VE ÖLÇÜM SÜRELERİ</vt:lpstr>
      <vt:lpstr>Tespit Limiti:</vt:lpstr>
      <vt:lpstr>BACA DEDEKSİYON LİMİTLERİ VE ÖLÇÜM SÜRELERİ</vt:lpstr>
      <vt:lpstr>BACA DEDEKSİYON LİMİTLERİ VE ÖLÇÜM SÜRELERİ</vt:lpstr>
      <vt:lpstr>TOZ ISDL</vt:lpstr>
      <vt:lpstr>BACA DEDEKSİYON LİMİTLERİ VE ÖLÇÜM SÜRELERİ</vt:lpstr>
      <vt:lpstr>BACA DEDEKSİYON LİMİTLERİ VE ÖLÇÜM SÜRELERİ</vt:lpstr>
      <vt:lpstr>BACA DEDEKSİYON LİMİTLERİ VE ÖLÇÜM SÜRELERİ</vt:lpstr>
      <vt:lpstr>BACA DEDEKSİYON LİMİTLERİ VE ÖLÇÜM SÜRELERİ</vt:lpstr>
      <vt:lpstr>BACA DEDEKSİYON LİMİTLERİ VE ÖLÇÜM SÜRELERİ</vt:lpstr>
      <vt:lpstr>BACA DEDEKSİYON LİMİTLERİ VE ÖLÇÜM SÜRELERİ</vt:lpstr>
      <vt:lpstr>EPA 29 Metodu ISDL Hesaplaması</vt:lpstr>
      <vt:lpstr>İMİSYON PARAMETRELERİ</vt:lpstr>
      <vt:lpstr>İMİSYON PARAMETRELERİ</vt:lpstr>
      <vt:lpstr>PowerPoint Sunusu</vt:lpstr>
    </vt:vector>
  </TitlesOfParts>
  <Company>Cevre ve Sehircilik Bakanligi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T.C. ÇEVRE, ŞEHİRCİLİK VE  İKLİM DEĞİŞİKLİĞİ BAKANLIĞI ÇED, İZİN VE DENETİM GENEL MÜDÜRLÜĞÜ Laboratuvar, Ölçüm ve İzleme Daire Başkanlığı</dc:title>
  <dc:creator>Yener Taş</dc:creator>
  <cp:lastModifiedBy>Yener Taş</cp:lastModifiedBy>
  <cp:revision>52</cp:revision>
  <dcterms:created xsi:type="dcterms:W3CDTF">2021-11-22T06:43:15Z</dcterms:created>
  <dcterms:modified xsi:type="dcterms:W3CDTF">2021-12-10T08:50:42Z</dcterms:modified>
</cp:coreProperties>
</file>