
<file path=[Content_Types].xml><?xml version="1.0" encoding="utf-8"?>
<Types xmlns="http://schemas.openxmlformats.org/package/2006/content-types">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427" r:id="rId2"/>
    <p:sldId id="408" r:id="rId3"/>
    <p:sldId id="409" r:id="rId4"/>
    <p:sldId id="410" r:id="rId5"/>
    <p:sldId id="411" r:id="rId6"/>
    <p:sldId id="412" r:id="rId7"/>
    <p:sldId id="413" r:id="rId8"/>
    <p:sldId id="414" r:id="rId9"/>
    <p:sldId id="415" r:id="rId10"/>
    <p:sldId id="417" r:id="rId11"/>
    <p:sldId id="419" r:id="rId12"/>
    <p:sldId id="421" r:id="rId13"/>
    <p:sldId id="368" r:id="rId14"/>
    <p:sldId id="393" r:id="rId15"/>
    <p:sldId id="394" r:id="rId16"/>
    <p:sldId id="396" r:id="rId17"/>
    <p:sldId id="397" r:id="rId18"/>
    <p:sldId id="398" r:id="rId19"/>
    <p:sldId id="399" r:id="rId20"/>
    <p:sldId id="400" r:id="rId21"/>
    <p:sldId id="401" r:id="rId22"/>
    <p:sldId id="402" r:id="rId23"/>
    <p:sldId id="404" r:id="rId24"/>
    <p:sldId id="405" r:id="rId25"/>
    <p:sldId id="406" r:id="rId26"/>
    <p:sldId id="424" r:id="rId27"/>
    <p:sldId id="425" r:id="rId28"/>
  </p:sldIdLst>
  <p:sldSz cx="12192000" cy="6858000"/>
  <p:notesSz cx="6858000" cy="9144000"/>
  <p:defaultTex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59" autoAdjust="0"/>
    <p:restoredTop sz="86860" autoAdjust="0"/>
  </p:normalViewPr>
  <p:slideViewPr>
    <p:cSldViewPr>
      <p:cViewPr varScale="1">
        <p:scale>
          <a:sx n="67" d="100"/>
          <a:sy n="67" d="100"/>
        </p:scale>
        <p:origin x="930" y="66"/>
      </p:cViewPr>
      <p:guideLst>
        <p:guide orient="horz" pos="2160"/>
        <p:guide pos="3840"/>
      </p:guideLst>
    </p:cSldViewPr>
  </p:slideViewPr>
  <p:outlineViewPr>
    <p:cViewPr>
      <p:scale>
        <a:sx n="33" d="100"/>
        <a:sy n="33" d="100"/>
      </p:scale>
      <p:origin x="48" y="1000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tr-TR"/>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tr-TR"/>
          </a:p>
        </p:txBody>
      </p:sp>
      <p:sp>
        <p:nvSpPr>
          <p:cNvPr id="205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tr-TR"/>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1235394-5BC4-474A-9D7D-B059C08C2800}"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lvl1pPr>
              <a:defRPr>
                <a:solidFill>
                  <a:schemeClr val="tx1"/>
                </a:solidFill>
              </a:defRPr>
            </a:lvl1pPr>
          </a:lstStyle>
          <a:p>
            <a:r>
              <a:rPr lang="tr-TR" smtClean="0"/>
              <a:t>Asıl başlık stili için tıklatın</a:t>
            </a:r>
            <a:endParaRPr lang="en-GB"/>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r>
              <a:rPr lang="tr-TR"/>
              <a:t>17-18.02.2013 - Antalya</a:t>
            </a:r>
          </a:p>
        </p:txBody>
      </p:sp>
      <p:sp>
        <p:nvSpPr>
          <p:cNvPr id="6" name="Rectangle 6"/>
          <p:cNvSpPr>
            <a:spLocks noGrp="1" noChangeArrowheads="1"/>
          </p:cNvSpPr>
          <p:nvPr>
            <p:ph type="sldNum" sz="quarter" idx="12"/>
          </p:nvPr>
        </p:nvSpPr>
        <p:spPr>
          <a:ln/>
        </p:spPr>
        <p:txBody>
          <a:bodyPr/>
          <a:lstStyle>
            <a:lvl1pPr>
              <a:defRPr/>
            </a:lvl1pPr>
          </a:lstStyle>
          <a:p>
            <a:pPr>
              <a:defRPr/>
            </a:pPr>
            <a:fld id="{05DFBFBC-12AF-4E4D-A021-94B9DC21824D}" type="slidenum">
              <a:rPr lang="tr-TR" altLang="tr-TR"/>
              <a:pPr>
                <a:defRPr/>
              </a:pPr>
              <a:t>‹#›</a:t>
            </a:fld>
            <a:endParaRPr lang="tr-TR" altLang="tr-TR"/>
          </a:p>
        </p:txBody>
      </p:sp>
    </p:spTree>
    <p:extLst>
      <p:ext uri="{BB962C8B-B14F-4D97-AF65-F5344CB8AC3E}">
        <p14:creationId xmlns:p14="http://schemas.microsoft.com/office/powerpoint/2010/main" val="2377263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GB"/>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r>
              <a:rPr lang="tr-TR"/>
              <a:t>17-18.02.2013 - Antalya</a:t>
            </a:r>
          </a:p>
        </p:txBody>
      </p:sp>
      <p:sp>
        <p:nvSpPr>
          <p:cNvPr id="6" name="Rectangle 6"/>
          <p:cNvSpPr>
            <a:spLocks noGrp="1" noChangeArrowheads="1"/>
          </p:cNvSpPr>
          <p:nvPr>
            <p:ph type="sldNum" sz="quarter" idx="12"/>
          </p:nvPr>
        </p:nvSpPr>
        <p:spPr>
          <a:ln/>
        </p:spPr>
        <p:txBody>
          <a:bodyPr/>
          <a:lstStyle>
            <a:lvl1pPr>
              <a:defRPr/>
            </a:lvl1pPr>
          </a:lstStyle>
          <a:p>
            <a:pPr>
              <a:defRPr/>
            </a:pPr>
            <a:fld id="{1A1A688C-683E-4AE5-885B-C9D23577F90E}" type="slidenum">
              <a:rPr lang="tr-TR" altLang="tr-TR"/>
              <a:pPr>
                <a:defRPr/>
              </a:pPr>
              <a:t>‹#›</a:t>
            </a:fld>
            <a:endParaRPr lang="tr-TR" altLang="tr-TR"/>
          </a:p>
        </p:txBody>
      </p:sp>
    </p:spTree>
    <p:extLst>
      <p:ext uri="{BB962C8B-B14F-4D97-AF65-F5344CB8AC3E}">
        <p14:creationId xmlns:p14="http://schemas.microsoft.com/office/powerpoint/2010/main" val="3147381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smtClean="0"/>
              <a:t>Asıl başlık stili için tıklatın</a:t>
            </a:r>
            <a:endParaRPr lang="en-GB"/>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r>
              <a:rPr lang="tr-TR"/>
              <a:t>17-18.02.2013 - Antalya</a:t>
            </a:r>
          </a:p>
        </p:txBody>
      </p:sp>
      <p:sp>
        <p:nvSpPr>
          <p:cNvPr id="6" name="Rectangle 6"/>
          <p:cNvSpPr>
            <a:spLocks noGrp="1" noChangeArrowheads="1"/>
          </p:cNvSpPr>
          <p:nvPr>
            <p:ph type="sldNum" sz="quarter" idx="12"/>
          </p:nvPr>
        </p:nvSpPr>
        <p:spPr>
          <a:ln/>
        </p:spPr>
        <p:txBody>
          <a:bodyPr/>
          <a:lstStyle>
            <a:lvl1pPr>
              <a:defRPr/>
            </a:lvl1pPr>
          </a:lstStyle>
          <a:p>
            <a:pPr>
              <a:defRPr/>
            </a:pPr>
            <a:fld id="{1DF68F3E-48BE-4704-90D1-F5DA02AB7201}" type="slidenum">
              <a:rPr lang="tr-TR" altLang="tr-TR"/>
              <a:pPr>
                <a:defRPr/>
              </a:pPr>
              <a:t>‹#›</a:t>
            </a:fld>
            <a:endParaRPr lang="tr-TR" altLang="tr-TR"/>
          </a:p>
        </p:txBody>
      </p:sp>
    </p:spTree>
    <p:extLst>
      <p:ext uri="{BB962C8B-B14F-4D97-AF65-F5344CB8AC3E}">
        <p14:creationId xmlns:p14="http://schemas.microsoft.com/office/powerpoint/2010/main" val="1095283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GB"/>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r>
              <a:rPr lang="tr-TR"/>
              <a:t>17-18.02.2013 - Antalya</a:t>
            </a:r>
          </a:p>
        </p:txBody>
      </p:sp>
      <p:sp>
        <p:nvSpPr>
          <p:cNvPr id="6" name="Rectangle 6"/>
          <p:cNvSpPr>
            <a:spLocks noGrp="1" noChangeArrowheads="1"/>
          </p:cNvSpPr>
          <p:nvPr>
            <p:ph type="sldNum" sz="quarter" idx="12"/>
          </p:nvPr>
        </p:nvSpPr>
        <p:spPr>
          <a:ln/>
        </p:spPr>
        <p:txBody>
          <a:bodyPr/>
          <a:lstStyle>
            <a:lvl1pPr>
              <a:defRPr sz="1200">
                <a:latin typeface="Calibri" panose="020F0502020204030204" pitchFamily="34" charset="0"/>
                <a:cs typeface="Calibri" panose="020F0502020204030204" pitchFamily="34" charset="0"/>
              </a:defRPr>
            </a:lvl1pPr>
          </a:lstStyle>
          <a:p>
            <a:pPr>
              <a:defRPr/>
            </a:pPr>
            <a:fld id="{A85AED0D-2040-4518-96CF-568C5BA432CC}" type="slidenum">
              <a:rPr lang="tr-TR" altLang="tr-TR" smtClean="0"/>
              <a:pPr>
                <a:defRPr/>
              </a:pPr>
              <a:t>‹#›</a:t>
            </a:fld>
            <a:endParaRPr lang="tr-TR" altLang="tr-TR" dirty="0"/>
          </a:p>
        </p:txBody>
      </p:sp>
    </p:spTree>
    <p:extLst>
      <p:ext uri="{BB962C8B-B14F-4D97-AF65-F5344CB8AC3E}">
        <p14:creationId xmlns:p14="http://schemas.microsoft.com/office/powerpoint/2010/main" val="2379423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en-GB"/>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r>
              <a:rPr lang="tr-TR"/>
              <a:t>17-18.02.2013 - Antalya</a:t>
            </a:r>
          </a:p>
        </p:txBody>
      </p:sp>
      <p:sp>
        <p:nvSpPr>
          <p:cNvPr id="6" name="Rectangle 6"/>
          <p:cNvSpPr>
            <a:spLocks noGrp="1" noChangeArrowheads="1"/>
          </p:cNvSpPr>
          <p:nvPr>
            <p:ph type="sldNum" sz="quarter" idx="12"/>
          </p:nvPr>
        </p:nvSpPr>
        <p:spPr>
          <a:ln/>
        </p:spPr>
        <p:txBody>
          <a:bodyPr/>
          <a:lstStyle>
            <a:lvl1pPr>
              <a:defRPr/>
            </a:lvl1pPr>
          </a:lstStyle>
          <a:p>
            <a:pPr>
              <a:defRPr/>
            </a:pPr>
            <a:fld id="{E80C45B8-88C1-465D-B243-1FD4575F48F9}" type="slidenum">
              <a:rPr lang="tr-TR" altLang="tr-TR"/>
              <a:pPr>
                <a:defRPr/>
              </a:pPr>
              <a:t>‹#›</a:t>
            </a:fld>
            <a:endParaRPr lang="tr-TR" altLang="tr-TR"/>
          </a:p>
        </p:txBody>
      </p:sp>
    </p:spTree>
    <p:extLst>
      <p:ext uri="{BB962C8B-B14F-4D97-AF65-F5344CB8AC3E}">
        <p14:creationId xmlns:p14="http://schemas.microsoft.com/office/powerpoint/2010/main" val="1966279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GB"/>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r>
              <a:rPr lang="tr-TR"/>
              <a:t>17-18.02.2013 - Antalya</a:t>
            </a:r>
          </a:p>
        </p:txBody>
      </p:sp>
      <p:sp>
        <p:nvSpPr>
          <p:cNvPr id="7" name="Rectangle 6"/>
          <p:cNvSpPr>
            <a:spLocks noGrp="1" noChangeArrowheads="1"/>
          </p:cNvSpPr>
          <p:nvPr>
            <p:ph type="sldNum" sz="quarter" idx="12"/>
          </p:nvPr>
        </p:nvSpPr>
        <p:spPr>
          <a:ln/>
        </p:spPr>
        <p:txBody>
          <a:bodyPr/>
          <a:lstStyle>
            <a:lvl1pPr>
              <a:defRPr/>
            </a:lvl1pPr>
          </a:lstStyle>
          <a:p>
            <a:pPr>
              <a:defRPr/>
            </a:pPr>
            <a:fld id="{5F331805-43C4-447B-8D9A-6A082AB9C00D}" type="slidenum">
              <a:rPr lang="tr-TR" altLang="tr-TR"/>
              <a:pPr>
                <a:defRPr/>
              </a:pPr>
              <a:t>‹#›</a:t>
            </a:fld>
            <a:endParaRPr lang="tr-TR" altLang="tr-TR"/>
          </a:p>
        </p:txBody>
      </p:sp>
    </p:spTree>
    <p:extLst>
      <p:ext uri="{BB962C8B-B14F-4D97-AF65-F5344CB8AC3E}">
        <p14:creationId xmlns:p14="http://schemas.microsoft.com/office/powerpoint/2010/main" val="1251211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en-GB"/>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r>
              <a:rPr lang="tr-TR"/>
              <a:t>17-18.02.2013 - Antalya</a:t>
            </a:r>
          </a:p>
        </p:txBody>
      </p:sp>
      <p:sp>
        <p:nvSpPr>
          <p:cNvPr id="9" name="Rectangle 6"/>
          <p:cNvSpPr>
            <a:spLocks noGrp="1" noChangeArrowheads="1"/>
          </p:cNvSpPr>
          <p:nvPr>
            <p:ph type="sldNum" sz="quarter" idx="12"/>
          </p:nvPr>
        </p:nvSpPr>
        <p:spPr>
          <a:ln/>
        </p:spPr>
        <p:txBody>
          <a:bodyPr/>
          <a:lstStyle>
            <a:lvl1pPr>
              <a:defRPr/>
            </a:lvl1pPr>
          </a:lstStyle>
          <a:p>
            <a:pPr>
              <a:defRPr/>
            </a:pPr>
            <a:fld id="{F2197DCE-D862-4175-8996-3E9E7F652482}" type="slidenum">
              <a:rPr lang="tr-TR" altLang="tr-TR"/>
              <a:pPr>
                <a:defRPr/>
              </a:pPr>
              <a:t>‹#›</a:t>
            </a:fld>
            <a:endParaRPr lang="tr-TR" altLang="tr-TR"/>
          </a:p>
        </p:txBody>
      </p:sp>
    </p:spTree>
    <p:extLst>
      <p:ext uri="{BB962C8B-B14F-4D97-AF65-F5344CB8AC3E}">
        <p14:creationId xmlns:p14="http://schemas.microsoft.com/office/powerpoint/2010/main" val="1985861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r>
              <a:rPr lang="tr-TR"/>
              <a:t>17-18.02.2013 - Antalya</a:t>
            </a:r>
          </a:p>
        </p:txBody>
      </p:sp>
      <p:sp>
        <p:nvSpPr>
          <p:cNvPr id="5" name="Rectangle 6"/>
          <p:cNvSpPr>
            <a:spLocks noGrp="1" noChangeArrowheads="1"/>
          </p:cNvSpPr>
          <p:nvPr>
            <p:ph type="sldNum" sz="quarter" idx="12"/>
          </p:nvPr>
        </p:nvSpPr>
        <p:spPr>
          <a:ln/>
        </p:spPr>
        <p:txBody>
          <a:bodyPr/>
          <a:lstStyle>
            <a:lvl1pPr>
              <a:defRPr/>
            </a:lvl1pPr>
          </a:lstStyle>
          <a:p>
            <a:pPr>
              <a:defRPr/>
            </a:pPr>
            <a:fld id="{8BC84B45-8DD2-491A-AE22-9524F1D2C5E0}" type="slidenum">
              <a:rPr lang="tr-TR" altLang="tr-TR"/>
              <a:pPr>
                <a:defRPr/>
              </a:pPr>
              <a:t>‹#›</a:t>
            </a:fld>
            <a:endParaRPr lang="tr-TR" altLang="tr-TR"/>
          </a:p>
        </p:txBody>
      </p:sp>
    </p:spTree>
    <p:extLst>
      <p:ext uri="{BB962C8B-B14F-4D97-AF65-F5344CB8AC3E}">
        <p14:creationId xmlns:p14="http://schemas.microsoft.com/office/powerpoint/2010/main" val="2633712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p>
        </p:txBody>
      </p:sp>
      <p:sp>
        <p:nvSpPr>
          <p:cNvPr id="3" name="Rectangle 5"/>
          <p:cNvSpPr>
            <a:spLocks noGrp="1" noChangeArrowheads="1"/>
          </p:cNvSpPr>
          <p:nvPr>
            <p:ph type="ftr" sz="quarter" idx="11"/>
          </p:nvPr>
        </p:nvSpPr>
        <p:spPr>
          <a:ln/>
        </p:spPr>
        <p:txBody>
          <a:bodyPr/>
          <a:lstStyle>
            <a:lvl1pPr>
              <a:defRPr/>
            </a:lvl1pPr>
          </a:lstStyle>
          <a:p>
            <a:pPr>
              <a:defRPr/>
            </a:pPr>
            <a:r>
              <a:rPr lang="tr-TR"/>
              <a:t>17-18.02.2013 - Antalya</a:t>
            </a:r>
          </a:p>
        </p:txBody>
      </p:sp>
      <p:sp>
        <p:nvSpPr>
          <p:cNvPr id="4" name="Rectangle 6"/>
          <p:cNvSpPr>
            <a:spLocks noGrp="1" noChangeArrowheads="1"/>
          </p:cNvSpPr>
          <p:nvPr>
            <p:ph type="sldNum" sz="quarter" idx="12"/>
          </p:nvPr>
        </p:nvSpPr>
        <p:spPr>
          <a:ln/>
        </p:spPr>
        <p:txBody>
          <a:bodyPr/>
          <a:lstStyle>
            <a:lvl1pPr>
              <a:defRPr/>
            </a:lvl1pPr>
          </a:lstStyle>
          <a:p>
            <a:pPr>
              <a:defRPr/>
            </a:pPr>
            <a:fld id="{CA1D2A30-C720-4971-86D4-8C28EF5EE154}" type="slidenum">
              <a:rPr lang="tr-TR" altLang="tr-TR"/>
              <a:pPr>
                <a:defRPr/>
              </a:pPr>
              <a:t>‹#›</a:t>
            </a:fld>
            <a:endParaRPr lang="tr-TR" altLang="tr-TR"/>
          </a:p>
        </p:txBody>
      </p:sp>
    </p:spTree>
    <p:extLst>
      <p:ext uri="{BB962C8B-B14F-4D97-AF65-F5344CB8AC3E}">
        <p14:creationId xmlns:p14="http://schemas.microsoft.com/office/powerpoint/2010/main" val="3761334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en-GB"/>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r>
              <a:rPr lang="tr-TR"/>
              <a:t>17-18.02.2013 - Antalya</a:t>
            </a:r>
          </a:p>
        </p:txBody>
      </p:sp>
      <p:sp>
        <p:nvSpPr>
          <p:cNvPr id="7" name="Rectangle 6"/>
          <p:cNvSpPr>
            <a:spLocks noGrp="1" noChangeArrowheads="1"/>
          </p:cNvSpPr>
          <p:nvPr>
            <p:ph type="sldNum" sz="quarter" idx="12"/>
          </p:nvPr>
        </p:nvSpPr>
        <p:spPr>
          <a:ln/>
        </p:spPr>
        <p:txBody>
          <a:bodyPr/>
          <a:lstStyle>
            <a:lvl1pPr>
              <a:defRPr/>
            </a:lvl1pPr>
          </a:lstStyle>
          <a:p>
            <a:pPr>
              <a:defRPr/>
            </a:pPr>
            <a:fld id="{E1E266E7-6D66-4ABC-A50A-D799ABB1502A}" type="slidenum">
              <a:rPr lang="tr-TR" altLang="tr-TR"/>
              <a:pPr>
                <a:defRPr/>
              </a:pPr>
              <a:t>‹#›</a:t>
            </a:fld>
            <a:endParaRPr lang="tr-TR" altLang="tr-TR"/>
          </a:p>
        </p:txBody>
      </p:sp>
    </p:spTree>
    <p:extLst>
      <p:ext uri="{BB962C8B-B14F-4D97-AF65-F5344CB8AC3E}">
        <p14:creationId xmlns:p14="http://schemas.microsoft.com/office/powerpoint/2010/main" val="29150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en-GB"/>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r>
              <a:rPr lang="tr-TR"/>
              <a:t>17-18.02.2013 - Antalya</a:t>
            </a:r>
          </a:p>
        </p:txBody>
      </p:sp>
      <p:sp>
        <p:nvSpPr>
          <p:cNvPr id="7" name="Rectangle 6"/>
          <p:cNvSpPr>
            <a:spLocks noGrp="1" noChangeArrowheads="1"/>
          </p:cNvSpPr>
          <p:nvPr>
            <p:ph type="sldNum" sz="quarter" idx="12"/>
          </p:nvPr>
        </p:nvSpPr>
        <p:spPr>
          <a:ln/>
        </p:spPr>
        <p:txBody>
          <a:bodyPr/>
          <a:lstStyle>
            <a:lvl1pPr>
              <a:defRPr/>
            </a:lvl1pPr>
          </a:lstStyle>
          <a:p>
            <a:pPr>
              <a:defRPr/>
            </a:pPr>
            <a:fld id="{7E7E0B54-790C-44F5-918B-CD3683FD2580}" type="slidenum">
              <a:rPr lang="tr-TR" altLang="tr-TR"/>
              <a:pPr>
                <a:defRPr/>
              </a:pPr>
              <a:t>‹#›</a:t>
            </a:fld>
            <a:endParaRPr lang="tr-TR" altLang="tr-TR"/>
          </a:p>
        </p:txBody>
      </p:sp>
    </p:spTree>
    <p:extLst>
      <p:ext uri="{BB962C8B-B14F-4D97-AF65-F5344CB8AC3E}">
        <p14:creationId xmlns:p14="http://schemas.microsoft.com/office/powerpoint/2010/main" val="311945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tint val="93000"/>
                <a:satMod val="150000"/>
                <a:shade val="98000"/>
                <a:lumMod val="96000"/>
                <a:lumOff val="4000"/>
              </a:schemeClr>
            </a:gs>
            <a:gs pos="33000">
              <a:srgbClr val="FEFEFE"/>
            </a:gs>
            <a:gs pos="46000">
              <a:schemeClr val="bg1">
                <a:tint val="98000"/>
                <a:satMod val="130000"/>
                <a:shade val="90000"/>
                <a:lumMod val="103000"/>
              </a:schemeClr>
            </a:gs>
            <a:gs pos="83000">
              <a:schemeClr val="bg1">
                <a:shade val="63000"/>
                <a:satMod val="120000"/>
              </a:schemeClr>
            </a:gs>
          </a:gsLst>
          <a:lin ang="2700000" scaled="1"/>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tr-T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r>
              <a:rPr lang="tr-TR"/>
              <a:t>17-18.02.2013 - Antalya</a:t>
            </a: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12AC4BCD-C05F-4573-9D99-1A73C3E3FD38}"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rotWithShape="1">
          <a:blip r:embed="rId2">
            <a:extLst>
              <a:ext uri="{28A0092B-C50C-407E-A947-70E740481C1C}">
                <a14:useLocalDpi xmlns:a14="http://schemas.microsoft.com/office/drawing/2010/main" val="0"/>
              </a:ext>
            </a:extLst>
          </a:blip>
          <a:srcRect l="-1" t="782" r="-947"/>
          <a:stretch/>
        </p:blipFill>
        <p:spPr>
          <a:xfrm>
            <a:off x="1" y="1"/>
            <a:ext cx="1892896" cy="1838424"/>
          </a:xfrm>
          <a:prstGeom prst="rect">
            <a:avLst/>
          </a:prstGeom>
        </p:spPr>
      </p:pic>
      <p:sp>
        <p:nvSpPr>
          <p:cNvPr id="2" name="Unvan 1"/>
          <p:cNvSpPr>
            <a:spLocks noGrp="1"/>
          </p:cNvSpPr>
          <p:nvPr>
            <p:ph type="ctrTitle"/>
          </p:nvPr>
        </p:nvSpPr>
        <p:spPr>
          <a:xfrm>
            <a:off x="1298362" y="421708"/>
            <a:ext cx="9443432" cy="3438022"/>
          </a:xfrm>
        </p:spPr>
        <p:txBody>
          <a:bodyPr>
            <a:normAutofit fontScale="90000"/>
          </a:bodyPr>
          <a:lstStyle/>
          <a:p>
            <a:r>
              <a:rPr lang="tr-TR" sz="4400" b="1" dirty="0" smtClean="0">
                <a:latin typeface="Times New Roman" panose="02020603050405020304" pitchFamily="18" charset="0"/>
                <a:cs typeface="Times New Roman" panose="02020603050405020304" pitchFamily="18" charset="0"/>
              </a:rPr>
              <a:t>T.C.</a:t>
            </a:r>
            <a:r>
              <a:rPr lang="tr-TR" sz="4000" b="1" dirty="0" smtClean="0">
                <a:latin typeface="Times New Roman" panose="02020603050405020304" pitchFamily="18" charset="0"/>
                <a:cs typeface="Times New Roman" panose="02020603050405020304" pitchFamily="18" charset="0"/>
              </a:rPr>
              <a:t/>
            </a:r>
            <a:br>
              <a:rPr lang="tr-TR" sz="4000" b="1" dirty="0" smtClean="0">
                <a:latin typeface="Times New Roman" panose="02020603050405020304" pitchFamily="18" charset="0"/>
                <a:cs typeface="Times New Roman" panose="02020603050405020304" pitchFamily="18" charset="0"/>
              </a:rPr>
            </a:br>
            <a:r>
              <a:rPr lang="tr-TR" sz="4000" b="1" dirty="0" smtClean="0">
                <a:latin typeface="Times New Roman" panose="02020603050405020304" pitchFamily="18" charset="0"/>
                <a:cs typeface="Times New Roman" panose="02020603050405020304" pitchFamily="18" charset="0"/>
              </a:rPr>
              <a:t> ÇEVRE, ŞEHİRCİLİK VE </a:t>
            </a:r>
            <a:br>
              <a:rPr lang="tr-TR" sz="4000" b="1" dirty="0" smtClean="0">
                <a:latin typeface="Times New Roman" panose="02020603050405020304" pitchFamily="18" charset="0"/>
                <a:cs typeface="Times New Roman" panose="02020603050405020304" pitchFamily="18" charset="0"/>
              </a:rPr>
            </a:br>
            <a:r>
              <a:rPr lang="tr-TR" sz="4000" b="1" dirty="0" smtClean="0">
                <a:latin typeface="Times New Roman" panose="02020603050405020304" pitchFamily="18" charset="0"/>
                <a:cs typeface="Times New Roman" panose="02020603050405020304" pitchFamily="18" charset="0"/>
              </a:rPr>
              <a:t> İKLİM DEĞİŞİKLİĞİ BAKANLIĞI</a:t>
            </a:r>
            <a:r>
              <a:rPr lang="tr-TR" sz="3600" b="1" dirty="0" smtClean="0">
                <a:latin typeface="Times New Roman" panose="02020603050405020304" pitchFamily="18" charset="0"/>
                <a:cs typeface="Times New Roman" panose="02020603050405020304" pitchFamily="18" charset="0"/>
              </a:rPr>
              <a:t/>
            </a:r>
            <a:br>
              <a:rPr lang="tr-TR" sz="3600" b="1" dirty="0" smtClean="0">
                <a:latin typeface="Times New Roman" panose="02020603050405020304" pitchFamily="18" charset="0"/>
                <a:cs typeface="Times New Roman" panose="02020603050405020304" pitchFamily="18" charset="0"/>
              </a:rPr>
            </a:br>
            <a:r>
              <a:rPr lang="tr-TR" sz="3600" b="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ÇED, İZİN VE DENETİM GENEL MÜDÜRLÜĞÜ</a:t>
            </a:r>
            <a:r>
              <a:rPr lang="tr-TR" sz="3600" b="1" dirty="0" smtClean="0">
                <a:latin typeface="Times New Roman" panose="02020603050405020304" pitchFamily="18" charset="0"/>
                <a:cs typeface="Times New Roman" panose="02020603050405020304" pitchFamily="18" charset="0"/>
              </a:rPr>
              <a:t/>
            </a:r>
            <a:br>
              <a:rPr lang="tr-TR" sz="3600" b="1" dirty="0" smtClean="0">
                <a:latin typeface="Times New Roman" panose="02020603050405020304" pitchFamily="18" charset="0"/>
                <a:cs typeface="Times New Roman" panose="02020603050405020304" pitchFamily="18" charset="0"/>
              </a:rPr>
            </a:br>
            <a:r>
              <a:rPr lang="tr-TR" sz="2800" b="1" dirty="0" smtClean="0">
                <a:latin typeface="Times New Roman" panose="02020603050405020304" pitchFamily="18" charset="0"/>
                <a:cs typeface="Times New Roman" panose="02020603050405020304" pitchFamily="18" charset="0"/>
              </a:rPr>
              <a:t>Laboratuvar, Ölçüm ve İzleme Dairesi Başkanlığı</a:t>
            </a:r>
            <a:r>
              <a:rPr lang="tr-TR" sz="3600" dirty="0" smtClean="0">
                <a:latin typeface="Times New Roman" panose="02020603050405020304" pitchFamily="18" charset="0"/>
                <a:cs typeface="Times New Roman" panose="02020603050405020304" pitchFamily="18" charset="0"/>
              </a:rPr>
              <a:t/>
            </a:r>
            <a:br>
              <a:rPr lang="tr-TR" sz="3600" dirty="0" smtClean="0">
                <a:latin typeface="Times New Roman" panose="02020603050405020304" pitchFamily="18" charset="0"/>
                <a:cs typeface="Times New Roman" panose="02020603050405020304" pitchFamily="18" charset="0"/>
              </a:rPr>
            </a:br>
            <a:endParaRPr lang="tr-TR" sz="3600" b="1"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014941" y="4210495"/>
            <a:ext cx="10010273" cy="1655762"/>
          </a:xfrm>
          <a:noFill/>
        </p:spPr>
        <p:txBody>
          <a:bodyPr>
            <a:normAutofit fontScale="70000" lnSpcReduction="20000"/>
          </a:body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a:p>
            <a:endParaRPr lang="tr-TR" b="1" dirty="0" smtClean="0">
              <a:latin typeface="Times New Roman" panose="02020603050405020304" pitchFamily="18" charset="0"/>
              <a:cs typeface="Times New Roman" panose="02020603050405020304" pitchFamily="18" charset="0"/>
            </a:endParaRPr>
          </a:p>
          <a:p>
            <a:r>
              <a:rPr lang="tr-TR" b="1" dirty="0" smtClean="0">
                <a:latin typeface="Times New Roman" panose="02020603050405020304" pitchFamily="18" charset="0"/>
                <a:cs typeface="Times New Roman" panose="02020603050405020304" pitchFamily="18" charset="0"/>
              </a:rPr>
              <a:t>Mustafa ALTUNDAĞ</a:t>
            </a:r>
          </a:p>
          <a:p>
            <a:r>
              <a:rPr lang="tr-TR" b="1" dirty="0" smtClean="0">
                <a:latin typeface="Times New Roman" panose="02020603050405020304" pitchFamily="18" charset="0"/>
                <a:cs typeface="Times New Roman" panose="02020603050405020304" pitchFamily="18" charset="0"/>
              </a:rPr>
              <a:t>Kimya Mühendisi</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72419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İçerik Yer Tutucusu 2"/>
          <p:cNvSpPr>
            <a:spLocks noGrp="1"/>
          </p:cNvSpPr>
          <p:nvPr>
            <p:ph idx="1"/>
          </p:nvPr>
        </p:nvSpPr>
        <p:spPr>
          <a:xfrm>
            <a:off x="1676400" y="1966149"/>
            <a:ext cx="8915400" cy="4279076"/>
          </a:xfrm>
        </p:spPr>
        <p:txBody>
          <a:bodyPr/>
          <a:lstStyle/>
          <a:p>
            <a:pPr marL="0" indent="0" algn="just">
              <a:buNone/>
              <a:defRPr/>
            </a:pPr>
            <a:r>
              <a:rPr lang="tr-TR" altLang="tr-TR" sz="2800" b="1" dirty="0" smtClean="0">
                <a:latin typeface="Times New Roman" panose="02020603050405020304" pitchFamily="18" charset="0"/>
                <a:cs typeface="Times New Roman" panose="02020603050405020304" pitchFamily="18" charset="0"/>
              </a:rPr>
              <a:t>Dikkat </a:t>
            </a:r>
            <a:r>
              <a:rPr lang="tr-TR" altLang="tr-TR" sz="2800" b="1" dirty="0">
                <a:latin typeface="Times New Roman" panose="02020603050405020304" pitchFamily="18" charset="0"/>
                <a:cs typeface="Times New Roman" panose="02020603050405020304" pitchFamily="18" charset="0"/>
              </a:rPr>
              <a:t>Edilecek Hususlar:</a:t>
            </a:r>
          </a:p>
          <a:p>
            <a:pPr algn="just">
              <a:buFont typeface="Wingdings" panose="05000000000000000000" pitchFamily="2" charset="2"/>
              <a:buChar char="Ø"/>
              <a:defRPr/>
            </a:pPr>
            <a:r>
              <a:rPr lang="tr-TR" altLang="tr-TR" sz="2200" dirty="0">
                <a:latin typeface="Times New Roman" panose="02020603050405020304" pitchFamily="18" charset="0"/>
                <a:cs typeface="Times New Roman" panose="02020603050405020304" pitchFamily="18" charset="0"/>
              </a:rPr>
              <a:t>Elle yapılan yöntemler için, ölçülen bileşenin düşük derişimlerinden şüphelenildiği durumlarda, ölçüm yönteminde belirtilen izin verilebilen en uzun numune alma süresi, açık alan gereğini karşılamak amacıyla ilk önce kullanılmalıdır. </a:t>
            </a:r>
          </a:p>
          <a:p>
            <a:pPr algn="just">
              <a:buFont typeface="Wingdings" panose="05000000000000000000" pitchFamily="2" charset="2"/>
              <a:buChar char="Ø"/>
              <a:defRPr/>
            </a:pPr>
            <a:r>
              <a:rPr lang="tr-TR" altLang="tr-TR" sz="2200" dirty="0">
                <a:latin typeface="Times New Roman" panose="02020603050405020304" pitchFamily="18" charset="0"/>
                <a:cs typeface="Times New Roman" panose="02020603050405020304" pitchFamily="18" charset="0"/>
              </a:rPr>
              <a:t>Numune alma zamanlaması ve süresi, incelenen tesisin emisyon davranışı için uygun olmalıdır. </a:t>
            </a:r>
          </a:p>
          <a:p>
            <a:pPr marL="0" indent="0" algn="just">
              <a:buNone/>
              <a:defRPr/>
            </a:pPr>
            <a:r>
              <a:rPr lang="tr-TR" sz="2400" b="1" u="sng" dirty="0" smtClean="0">
                <a:latin typeface="Times New Roman" panose="02020603050405020304" pitchFamily="18" charset="0"/>
                <a:cs typeface="Times New Roman" panose="02020603050405020304" pitchFamily="18" charset="0"/>
              </a:rPr>
              <a:t>Aşağıdaki </a:t>
            </a:r>
            <a:r>
              <a:rPr lang="tr-TR" sz="2400" b="1" u="sng" dirty="0">
                <a:latin typeface="Times New Roman" panose="02020603050405020304" pitchFamily="18" charset="0"/>
                <a:cs typeface="Times New Roman" panose="02020603050405020304" pitchFamily="18" charset="0"/>
              </a:rPr>
              <a:t>durumlar arasında bir ayrım yapılmalıdır: </a:t>
            </a:r>
          </a:p>
          <a:p>
            <a:pPr algn="just">
              <a:buFont typeface="Wingdings" pitchFamily="2" charset="2"/>
              <a:buChar char="Ø"/>
              <a:defRPr/>
            </a:pPr>
            <a:r>
              <a:rPr lang="tr-TR" sz="2200" dirty="0">
                <a:latin typeface="Times New Roman" panose="02020603050405020304" pitchFamily="18" charset="0"/>
                <a:cs typeface="Times New Roman" panose="02020603050405020304" pitchFamily="18" charset="0"/>
              </a:rPr>
              <a:t>Sürekli süreçler (sabit zamanlı), </a:t>
            </a:r>
          </a:p>
          <a:p>
            <a:pPr algn="just">
              <a:buFont typeface="Wingdings" pitchFamily="2" charset="2"/>
              <a:buChar char="Ø"/>
              <a:defRPr/>
            </a:pPr>
            <a:r>
              <a:rPr lang="tr-TR" sz="2200" dirty="0">
                <a:latin typeface="Times New Roman" panose="02020603050405020304" pitchFamily="18" charset="0"/>
                <a:cs typeface="Times New Roman" panose="02020603050405020304" pitchFamily="18" charset="0"/>
              </a:rPr>
              <a:t>Zaman içinde değişen etkiler ile sürekli süreçler, </a:t>
            </a:r>
          </a:p>
          <a:p>
            <a:pPr algn="just">
              <a:buFont typeface="Wingdings" pitchFamily="2" charset="2"/>
              <a:buChar char="Ø"/>
              <a:defRPr/>
            </a:pPr>
            <a:r>
              <a:rPr lang="tr-TR" sz="2200" dirty="0">
                <a:latin typeface="Times New Roman" panose="02020603050405020304" pitchFamily="18" charset="0"/>
                <a:cs typeface="Times New Roman" panose="02020603050405020304" pitchFamily="18" charset="0"/>
              </a:rPr>
              <a:t>Kesikli süreçler. </a:t>
            </a:r>
          </a:p>
          <a:p>
            <a:pPr algn="just">
              <a:defRPr/>
            </a:pPr>
            <a:endParaRPr lang="tr-TR" altLang="tr-TR" sz="2400" dirty="0"/>
          </a:p>
        </p:txBody>
      </p:sp>
      <p:pic>
        <p:nvPicPr>
          <p:cNvPr id="6" name="Resim 5"/>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0" y="4813"/>
            <a:ext cx="1419672" cy="1378818"/>
          </a:xfrm>
          <a:prstGeom prst="rect">
            <a:avLst/>
          </a:prstGeom>
        </p:spPr>
      </p:pic>
      <p:sp>
        <p:nvSpPr>
          <p:cNvPr id="7" name="Unvan 1"/>
          <p:cNvSpPr txBox="1">
            <a:spLocks/>
          </p:cNvSpPr>
          <p:nvPr/>
        </p:nvSpPr>
        <p:spPr bwMode="auto">
          <a:xfrm>
            <a:off x="1219200" y="247122"/>
            <a:ext cx="10449828" cy="1136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10</a:t>
            </a:fld>
            <a:endParaRPr lang="tr-TR" altLang="tr-T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28800" y="1957387"/>
            <a:ext cx="8915400" cy="4525963"/>
          </a:xfrm>
        </p:spPr>
        <p:txBody>
          <a:bodyPr/>
          <a:lstStyle/>
          <a:p>
            <a:pPr marL="0" indent="0" algn="just">
              <a:buNone/>
              <a:defRPr/>
            </a:pPr>
            <a:r>
              <a:rPr lang="tr-TR" altLang="tr-TR" sz="2800" b="1" dirty="0">
                <a:latin typeface="Times New Roman" panose="02020603050405020304" pitchFamily="18" charset="0"/>
                <a:cs typeface="Times New Roman" panose="02020603050405020304" pitchFamily="18" charset="0"/>
              </a:rPr>
              <a:t>Dikkat Edilecek Hususlar</a:t>
            </a:r>
            <a:r>
              <a:rPr lang="tr-TR" altLang="tr-TR" sz="2800" b="1" dirty="0" smtClean="0">
                <a:latin typeface="Times New Roman" panose="02020603050405020304" pitchFamily="18" charset="0"/>
                <a:cs typeface="Times New Roman" panose="02020603050405020304" pitchFamily="18" charset="0"/>
              </a:rPr>
              <a:t>:</a:t>
            </a:r>
          </a:p>
          <a:p>
            <a:pPr marL="0" indent="0" algn="just">
              <a:buNone/>
              <a:defRPr/>
            </a:pPr>
            <a:r>
              <a:rPr lang="tr-TR" sz="2400" dirty="0" smtClean="0">
                <a:latin typeface="Times New Roman" panose="02020603050405020304" pitchFamily="18" charset="0"/>
                <a:cs typeface="Times New Roman" panose="02020603050405020304" pitchFamily="18" charset="0"/>
              </a:rPr>
              <a:t>Ölçüm </a:t>
            </a:r>
            <a:r>
              <a:rPr lang="tr-TR" sz="2400" dirty="0">
                <a:latin typeface="Times New Roman" panose="02020603050405020304" pitchFamily="18" charset="0"/>
                <a:cs typeface="Times New Roman" panose="02020603050405020304" pitchFamily="18" charset="0"/>
              </a:rPr>
              <a:t>tarihleri ölçüm planında belirtilmelidir. Bu tarihler aşağıda verilenleri sağlamak için seçilmelidir: </a:t>
            </a:r>
          </a:p>
          <a:p>
            <a:pPr algn="just">
              <a:buFont typeface="Wingdings" pitchFamily="2" charset="2"/>
              <a:buChar char="Ø"/>
              <a:defRPr/>
            </a:pPr>
            <a:r>
              <a:rPr lang="tr-TR" sz="2200" dirty="0">
                <a:latin typeface="Times New Roman" panose="02020603050405020304" pitchFamily="18" charset="0"/>
                <a:cs typeface="Times New Roman" panose="02020603050405020304" pitchFamily="18" charset="0"/>
              </a:rPr>
              <a:t>Ölçüm hedefinin karşılanması, </a:t>
            </a:r>
          </a:p>
          <a:p>
            <a:pPr algn="just">
              <a:buFont typeface="Wingdings" pitchFamily="2" charset="2"/>
              <a:buChar char="Ø"/>
              <a:defRPr/>
            </a:pPr>
            <a:r>
              <a:rPr lang="tr-TR" sz="2200" dirty="0">
                <a:latin typeface="Times New Roman" panose="02020603050405020304" pitchFamily="18" charset="0"/>
                <a:cs typeface="Times New Roman" panose="02020603050405020304" pitchFamily="18" charset="0"/>
              </a:rPr>
              <a:t>Uygun süreç şartlarının mevcut olması (örneğin tesis ve atık gaz temizleme faaliyetinin gereği), </a:t>
            </a:r>
          </a:p>
          <a:p>
            <a:pPr algn="just">
              <a:buFont typeface="Wingdings" pitchFamily="2" charset="2"/>
              <a:buChar char="Ø"/>
              <a:defRPr/>
            </a:pPr>
            <a:r>
              <a:rPr lang="tr-TR" sz="2200" dirty="0">
                <a:latin typeface="Times New Roman" panose="02020603050405020304" pitchFamily="18" charset="0"/>
                <a:cs typeface="Times New Roman" panose="02020603050405020304" pitchFamily="18" charset="0"/>
              </a:rPr>
              <a:t>Yerinde ölçüm için altyapı, </a:t>
            </a:r>
          </a:p>
          <a:p>
            <a:pPr algn="just">
              <a:buFont typeface="Wingdings" pitchFamily="2" charset="2"/>
              <a:buChar char="Ø"/>
              <a:defRPr/>
            </a:pPr>
            <a:r>
              <a:rPr lang="tr-TR" sz="2200" dirty="0">
                <a:latin typeface="Times New Roman" panose="02020603050405020304" pitchFamily="18" charset="0"/>
                <a:cs typeface="Times New Roman" panose="02020603050405020304" pitchFamily="18" charset="0"/>
              </a:rPr>
              <a:t>Ölçüm ve analitik sistemlerin varlığı ve </a:t>
            </a:r>
          </a:p>
          <a:p>
            <a:pPr algn="just">
              <a:buFont typeface="Wingdings" pitchFamily="2" charset="2"/>
              <a:buChar char="Ø"/>
              <a:defRPr/>
            </a:pPr>
            <a:r>
              <a:rPr lang="tr-TR" sz="2200" dirty="0">
                <a:latin typeface="Times New Roman" panose="02020603050405020304" pitchFamily="18" charset="0"/>
                <a:cs typeface="Times New Roman" panose="02020603050405020304" pitchFamily="18" charset="0"/>
              </a:rPr>
              <a:t>Personel ve yardımcıların varlığı. </a:t>
            </a:r>
          </a:p>
        </p:txBody>
      </p:sp>
      <p:pic>
        <p:nvPicPr>
          <p:cNvPr id="6" name="Resim 5"/>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24865" y="0"/>
            <a:ext cx="1419672" cy="1378818"/>
          </a:xfrm>
          <a:prstGeom prst="rect">
            <a:avLst/>
          </a:prstGeom>
        </p:spPr>
      </p:pic>
      <p:sp>
        <p:nvSpPr>
          <p:cNvPr id="7" name="Unvan 1"/>
          <p:cNvSpPr txBox="1">
            <a:spLocks/>
          </p:cNvSpPr>
          <p:nvPr/>
        </p:nvSpPr>
        <p:spPr bwMode="auto">
          <a:xfrm>
            <a:off x="1219200" y="261242"/>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11</a:t>
            </a:fld>
            <a:endParaRPr lang="tr-TR" altLang="tr-T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28800" y="1905000"/>
            <a:ext cx="8915400" cy="4764422"/>
          </a:xfrm>
        </p:spPr>
        <p:txBody>
          <a:bodyPr/>
          <a:lstStyle/>
          <a:p>
            <a:pPr marL="0" indent="0" algn="just">
              <a:buNone/>
              <a:defRPr/>
            </a:pPr>
            <a:r>
              <a:rPr lang="tr-TR" altLang="tr-TR" sz="2800" b="1" dirty="0">
                <a:latin typeface="Times New Roman" panose="02020603050405020304" pitchFamily="18" charset="0"/>
                <a:cs typeface="Times New Roman" panose="02020603050405020304" pitchFamily="18" charset="0"/>
              </a:rPr>
              <a:t>Dikkat Edilecek Hususlar:</a:t>
            </a:r>
          </a:p>
          <a:p>
            <a:pPr marL="0" indent="0" algn="just">
              <a:buNone/>
              <a:defRPr/>
            </a:pPr>
            <a:r>
              <a:rPr lang="tr-TR" sz="2400" dirty="0">
                <a:latin typeface="Times New Roman" panose="02020603050405020304" pitchFamily="18" charset="0"/>
                <a:cs typeface="Times New Roman" panose="02020603050405020304" pitchFamily="18" charset="0"/>
              </a:rPr>
              <a:t>Aşağıda verilen ölçüm hazırlıkları deney laboratuvarı tarafından gerçekleştirilmelidir: </a:t>
            </a:r>
          </a:p>
          <a:p>
            <a:pPr algn="just">
              <a:buFont typeface="Wingdings" pitchFamily="2" charset="2"/>
              <a:buChar char="Ø"/>
              <a:defRPr/>
            </a:pPr>
            <a:r>
              <a:rPr lang="tr-TR" sz="2200" dirty="0">
                <a:latin typeface="Times New Roman" panose="02020603050405020304" pitchFamily="18" charset="0"/>
                <a:cs typeface="Times New Roman" panose="02020603050405020304" pitchFamily="18" charset="0"/>
              </a:rPr>
              <a:t>Ölçümün çalışma süresi boyunca gerekli personel temin edilmelidir, </a:t>
            </a:r>
          </a:p>
          <a:p>
            <a:pPr algn="just">
              <a:buFont typeface="Wingdings" pitchFamily="2" charset="2"/>
              <a:buChar char="Ø"/>
              <a:defRPr/>
            </a:pPr>
            <a:r>
              <a:rPr lang="tr-TR" sz="2200" dirty="0">
                <a:latin typeface="Times New Roman" panose="02020603050405020304" pitchFamily="18" charset="0"/>
                <a:cs typeface="Times New Roman" panose="02020603050405020304" pitchFamily="18" charset="0"/>
              </a:rPr>
              <a:t>Ölçümün çalışma süresi boyunca gerekli ölçüm cihazı, uygulanacak olan münferit ölçüm standartlarının gereklerine göre temin edilmelidir, </a:t>
            </a:r>
          </a:p>
          <a:p>
            <a:pPr>
              <a:buFont typeface="Wingdings" pitchFamily="2" charset="2"/>
              <a:buChar char="Ø"/>
              <a:defRPr/>
            </a:pPr>
            <a:r>
              <a:rPr lang="tr-TR" sz="2200" dirty="0">
                <a:latin typeface="Times New Roman" panose="02020603050405020304" pitchFamily="18" charset="0"/>
                <a:cs typeface="Times New Roman" panose="02020603050405020304" pitchFamily="18" charset="0"/>
              </a:rPr>
              <a:t>Ölçüm filtreleri ve numune alma malzemeleri hazırlanmalıdır, </a:t>
            </a:r>
          </a:p>
          <a:p>
            <a:pPr>
              <a:buFont typeface="Wingdings" pitchFamily="2" charset="2"/>
              <a:buChar char="Ø"/>
              <a:defRPr/>
            </a:pPr>
            <a:r>
              <a:rPr lang="tr-TR" sz="2200" dirty="0">
                <a:latin typeface="Times New Roman" panose="02020603050405020304" pitchFamily="18" charset="0"/>
                <a:cs typeface="Times New Roman" panose="02020603050405020304" pitchFamily="18" charset="0"/>
              </a:rPr>
              <a:t>Ölçüm tarihleri teyit edilmelidir, </a:t>
            </a:r>
          </a:p>
          <a:p>
            <a:pPr>
              <a:buFont typeface="Wingdings" pitchFamily="2" charset="2"/>
              <a:buChar char="Ø"/>
              <a:defRPr/>
            </a:pPr>
            <a:r>
              <a:rPr lang="tr-TR" sz="2200" dirty="0">
                <a:latin typeface="Times New Roman" panose="02020603050405020304" pitchFamily="18" charset="0"/>
                <a:cs typeface="Times New Roman" panose="02020603050405020304" pitchFamily="18" charset="0"/>
              </a:rPr>
              <a:t>Kullanılan ölçüm sistemleri kontrol edilmeli, ayarlanmalı veya yerinde kalibre edilmelidir. </a:t>
            </a:r>
          </a:p>
          <a:p>
            <a:pPr algn="just">
              <a:defRPr/>
            </a:pPr>
            <a:endParaRPr lang="tr-TR" sz="2400" dirty="0">
              <a:latin typeface="Times New Roman" panose="02020603050405020304" pitchFamily="18" charset="0"/>
              <a:cs typeface="Times New Roman" panose="02020603050405020304" pitchFamily="18" charset="0"/>
            </a:endParaRPr>
          </a:p>
          <a:p>
            <a:pPr marL="0" indent="0">
              <a:buNone/>
              <a:defRPr/>
            </a:pPr>
            <a:endParaRPr lang="tr-TR" sz="2400" dirty="0"/>
          </a:p>
        </p:txBody>
      </p:sp>
      <p:pic>
        <p:nvPicPr>
          <p:cNvPr id="5" name="Resim 4"/>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0" y="20053"/>
            <a:ext cx="1419672" cy="1378818"/>
          </a:xfrm>
          <a:prstGeom prst="rect">
            <a:avLst/>
          </a:prstGeom>
        </p:spPr>
      </p:pic>
      <p:sp>
        <p:nvSpPr>
          <p:cNvPr id="7" name="Unvan 1"/>
          <p:cNvSpPr txBox="1">
            <a:spLocks/>
          </p:cNvSpPr>
          <p:nvPr/>
        </p:nvSpPr>
        <p:spPr bwMode="auto">
          <a:xfrm>
            <a:off x="1219200" y="283701"/>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12</a:t>
            </a:fld>
            <a:endParaRPr lang="tr-TR" altLang="tr-T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ikdörtgen 3"/>
          <p:cNvSpPr>
            <a:spLocks noChangeArrowheads="1"/>
          </p:cNvSpPr>
          <p:nvPr/>
        </p:nvSpPr>
        <p:spPr bwMode="auto">
          <a:xfrm>
            <a:off x="1752600" y="1474475"/>
            <a:ext cx="8839200" cy="5144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15000"/>
              </a:lnSpc>
              <a:spcBef>
                <a:spcPts val="200"/>
              </a:spcBef>
              <a:buNone/>
            </a:pPr>
            <a:r>
              <a:rPr lang="tr-TR" altLang="tr-TR" sz="1800" b="1" dirty="0">
                <a:latin typeface="Times New Roman" panose="02020603050405020304" pitchFamily="18" charset="0"/>
                <a:cs typeface="Times New Roman" panose="02020603050405020304" pitchFamily="18" charset="0"/>
              </a:rPr>
              <a:t>Ölçüm ve Numune Alma </a:t>
            </a:r>
            <a:r>
              <a:rPr lang="tr-TR" altLang="tr-TR" sz="1800" b="1" dirty="0" smtClean="0">
                <a:latin typeface="Times New Roman" panose="02020603050405020304" pitchFamily="18" charset="0"/>
                <a:cs typeface="Times New Roman" panose="02020603050405020304" pitchFamily="18" charset="0"/>
              </a:rPr>
              <a:t>Planı:</a:t>
            </a:r>
            <a:endParaRPr lang="tr-TR" altLang="tr-TR" sz="1800" b="1" dirty="0">
              <a:latin typeface="Times New Roman" panose="02020603050405020304" pitchFamily="18" charset="0"/>
              <a:cs typeface="Times New Roman" panose="02020603050405020304" pitchFamily="18" charset="0"/>
            </a:endParaRPr>
          </a:p>
          <a:p>
            <a:pPr algn="just" eaLnBrk="1" hangingPunct="1">
              <a:lnSpc>
                <a:spcPct val="115000"/>
              </a:lnSpc>
              <a:spcBef>
                <a:spcPct val="0"/>
              </a:spcBef>
              <a:spcAft>
                <a:spcPts val="1000"/>
              </a:spcAft>
              <a:buNone/>
            </a:pP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 </a:t>
            </a: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      Baca </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gazında ve imisyonda (Çevre Havası) ölçüm veya numune alımlarında önce numune alma planı oluşturulmalıdır. (TS EN 15675 Bölüm 5.7)</a:t>
            </a:r>
          </a:p>
          <a:p>
            <a:pPr algn="just" eaLnBrk="1" hangingPunct="1">
              <a:lnSpc>
                <a:spcPct val="115000"/>
              </a:lnSpc>
              <a:spcBef>
                <a:spcPct val="0"/>
              </a:spcBef>
              <a:spcAft>
                <a:spcPts val="1000"/>
              </a:spcAft>
              <a:buNone/>
            </a:pPr>
            <a:r>
              <a:rPr lang="tr-TR" altLang="tr-TR" sz="1600" b="1" u="sng" dirty="0">
                <a:latin typeface="Times New Roman" panose="02020603050405020304" pitchFamily="18" charset="0"/>
                <a:ea typeface="Calibri" panose="020F0502020204030204" pitchFamily="34" charset="0"/>
                <a:cs typeface="Times New Roman" panose="02020603050405020304" pitchFamily="18" charset="0"/>
              </a:rPr>
              <a:t>Ölçüm ve numune alma planında </a:t>
            </a:r>
          </a:p>
          <a:p>
            <a:pPr algn="just" eaLnBrk="1" hangingPunct="1">
              <a:lnSpc>
                <a:spcPct val="115000"/>
              </a:lnSpc>
              <a:spcBef>
                <a:spcPct val="0"/>
              </a:spcBef>
              <a:buFont typeface="Symbol" panose="05050102010706020507" pitchFamily="18" charset="2"/>
              <a:buChar char=""/>
            </a:pP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Ölçümün </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amacı, </a:t>
            </a:r>
          </a:p>
          <a:p>
            <a:pPr algn="just" eaLnBrk="1" hangingPunct="1">
              <a:lnSpc>
                <a:spcPct val="115000"/>
              </a:lnSpc>
              <a:spcBef>
                <a:spcPct val="0"/>
              </a:spcBef>
              <a:buFont typeface="Symbol" panose="05050102010706020507" pitchFamily="18" charset="2"/>
              <a:buChar char=""/>
            </a:pP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Ölçüm </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yerinin uygunluğu, </a:t>
            </a:r>
          </a:p>
          <a:p>
            <a:pPr algn="just" eaLnBrk="1" hangingPunct="1">
              <a:lnSpc>
                <a:spcPct val="115000"/>
              </a:lnSpc>
              <a:spcBef>
                <a:spcPct val="0"/>
              </a:spcBef>
              <a:buFont typeface="Symbol" panose="05050102010706020507" pitchFamily="18" charset="2"/>
              <a:buChar char=""/>
            </a:pP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Ölçülecek </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parametreler,</a:t>
            </a:r>
          </a:p>
          <a:p>
            <a:pPr algn="just" eaLnBrk="1" hangingPunct="1">
              <a:lnSpc>
                <a:spcPct val="115000"/>
              </a:lnSpc>
              <a:spcBef>
                <a:spcPct val="0"/>
              </a:spcBef>
              <a:buFont typeface="Symbol" panose="05050102010706020507" pitchFamily="18" charset="2"/>
              <a:buChar char=""/>
            </a:pP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Ölçüm </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metotları,</a:t>
            </a:r>
          </a:p>
          <a:p>
            <a:pPr algn="just" eaLnBrk="1" hangingPunct="1">
              <a:lnSpc>
                <a:spcPct val="115000"/>
              </a:lnSpc>
              <a:spcBef>
                <a:spcPct val="0"/>
              </a:spcBef>
              <a:buFont typeface="Symbol" panose="05050102010706020507" pitchFamily="18" charset="2"/>
              <a:buChar char=""/>
            </a:pP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Ölçüm </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personelleri,</a:t>
            </a:r>
          </a:p>
          <a:p>
            <a:pPr algn="just" eaLnBrk="1" hangingPunct="1">
              <a:lnSpc>
                <a:spcPct val="115000"/>
              </a:lnSpc>
              <a:spcBef>
                <a:spcPct val="0"/>
              </a:spcBef>
              <a:buFont typeface="Symbol" panose="05050102010706020507" pitchFamily="18" charset="2"/>
              <a:buChar char=""/>
            </a:pP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Ölçümde </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kullanılacak cihazlar, ekipmanlar, kimyasal, </a:t>
            </a:r>
            <a:r>
              <a:rPr lang="tr-TR" altLang="tr-TR" sz="1600" dirty="0" err="1">
                <a:latin typeface="Times New Roman" panose="02020603050405020304" pitchFamily="18" charset="0"/>
                <a:ea typeface="Calibri" panose="020F0502020204030204" pitchFamily="34" charset="0"/>
                <a:cs typeface="Times New Roman" panose="02020603050405020304" pitchFamily="18" charset="0"/>
              </a:rPr>
              <a:t>absorbans</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 cam malzeme </a:t>
            </a:r>
            <a:r>
              <a:rPr lang="tr-TR" altLang="tr-TR" sz="1600" dirty="0" err="1">
                <a:latin typeface="Times New Roman" panose="02020603050405020304" pitchFamily="18" charset="0"/>
                <a:ea typeface="Calibri" panose="020F0502020204030204" pitchFamily="34" charset="0"/>
                <a:cs typeface="Times New Roman" panose="02020603050405020304" pitchFamily="18" charset="0"/>
              </a:rPr>
              <a:t>v.b</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 malzemeler,</a:t>
            </a:r>
          </a:p>
          <a:p>
            <a:pPr algn="just" eaLnBrk="1" hangingPunct="1">
              <a:lnSpc>
                <a:spcPct val="115000"/>
              </a:lnSpc>
              <a:spcBef>
                <a:spcPct val="0"/>
              </a:spcBef>
              <a:buFont typeface="Symbol" panose="05050102010706020507" pitchFamily="18" charset="2"/>
              <a:buChar char=""/>
            </a:pP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Ölçüm tarihi </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ve saati,</a:t>
            </a:r>
          </a:p>
          <a:p>
            <a:pPr algn="just" eaLnBrk="1" hangingPunct="1">
              <a:lnSpc>
                <a:spcPct val="115000"/>
              </a:lnSpc>
              <a:spcBef>
                <a:spcPct val="0"/>
              </a:spcBef>
              <a:buFont typeface="Symbol" panose="05050102010706020507" pitchFamily="18" charset="2"/>
              <a:buChar char=""/>
            </a:pP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Numunenin </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muhafazası için gerekli ekipmanlar,</a:t>
            </a:r>
          </a:p>
          <a:p>
            <a:pPr algn="just" eaLnBrk="1" hangingPunct="1">
              <a:lnSpc>
                <a:spcPct val="115000"/>
              </a:lnSpc>
              <a:spcBef>
                <a:spcPct val="0"/>
              </a:spcBef>
              <a:spcAft>
                <a:spcPts val="0"/>
              </a:spcAft>
              <a:buFont typeface="Symbol" panose="05050102010706020507" pitchFamily="18" charset="2"/>
              <a:buChar char=""/>
            </a:pP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Ölçüm </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verilerinin kaydı (form, cihaz çıktısı </a:t>
            </a:r>
            <a:r>
              <a:rPr lang="tr-TR" altLang="tr-TR" sz="1600" dirty="0" err="1">
                <a:latin typeface="Times New Roman" panose="02020603050405020304" pitchFamily="18" charset="0"/>
                <a:ea typeface="Calibri" panose="020F0502020204030204" pitchFamily="34" charset="0"/>
                <a:cs typeface="Times New Roman" panose="02020603050405020304" pitchFamily="18" charset="0"/>
              </a:rPr>
              <a:t>v.b</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a:t>
            </a:r>
          </a:p>
          <a:p>
            <a:pPr algn="just" eaLnBrk="1" hangingPunct="1">
              <a:lnSpc>
                <a:spcPct val="115000"/>
              </a:lnSpc>
              <a:spcBef>
                <a:spcPct val="0"/>
              </a:spcBef>
              <a:spcAft>
                <a:spcPts val="0"/>
              </a:spcAft>
              <a:buNone/>
            </a:pP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   bilgilerinin </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yer alması gerekmektedir. </a:t>
            </a:r>
          </a:p>
          <a:p>
            <a:pPr algn="just" eaLnBrk="1" hangingPunct="1">
              <a:lnSpc>
                <a:spcPct val="115000"/>
              </a:lnSpc>
              <a:spcBef>
                <a:spcPct val="0"/>
              </a:spcBef>
              <a:spcAft>
                <a:spcPts val="1000"/>
              </a:spcAft>
              <a:buNone/>
            </a:pPr>
            <a:r>
              <a:rPr lang="tr-TR" altLang="tr-TR" sz="1500" b="1" dirty="0" smtClean="0">
                <a:latin typeface="Times New Roman" panose="02020603050405020304" pitchFamily="18" charset="0"/>
                <a:ea typeface="Calibri" panose="020F0502020204030204" pitchFamily="34" charset="0"/>
                <a:cs typeface="Times New Roman" panose="02020603050405020304" pitchFamily="18" charset="0"/>
              </a:rPr>
              <a:t>Not: </a:t>
            </a:r>
            <a:r>
              <a:rPr lang="tr-TR" altLang="tr-TR" sz="1500" dirty="0">
                <a:latin typeface="Times New Roman" panose="02020603050405020304" pitchFamily="18" charset="0"/>
                <a:ea typeface="Calibri" panose="020F0502020204030204" pitchFamily="34" charset="0"/>
                <a:cs typeface="Times New Roman" panose="02020603050405020304" pitchFamily="18" charset="0"/>
              </a:rPr>
              <a:t>Gerekli ekipmanları planlarken iş güvenliği ekipmanlarının da bu planda yer </a:t>
            </a:r>
            <a:r>
              <a:rPr lang="tr-TR" altLang="tr-TR" sz="1500" dirty="0" smtClean="0">
                <a:latin typeface="Times New Roman" panose="02020603050405020304" pitchFamily="18" charset="0"/>
                <a:ea typeface="Calibri" panose="020F0502020204030204" pitchFamily="34" charset="0"/>
                <a:cs typeface="Times New Roman" panose="02020603050405020304" pitchFamily="18" charset="0"/>
              </a:rPr>
              <a:t>alması, </a:t>
            </a:r>
            <a:r>
              <a:rPr lang="tr-TR" altLang="tr-TR" sz="1500" dirty="0">
                <a:latin typeface="Times New Roman" panose="02020603050405020304" pitchFamily="18" charset="0"/>
                <a:ea typeface="Calibri" panose="020F0502020204030204" pitchFamily="34" charset="0"/>
                <a:cs typeface="Times New Roman" panose="02020603050405020304" pitchFamily="18" charset="0"/>
              </a:rPr>
              <a:t>ayrıca ölçüm yerinin iş güvenliği açısında uygunluğunun kontrolü önemli bir husustur. Planlamada iş güvenliği ile ilgili hususlara da dikkat edilmesi gerekmektedir.</a:t>
            </a:r>
          </a:p>
        </p:txBody>
      </p:sp>
      <p:pic>
        <p:nvPicPr>
          <p:cNvPr id="6" name="Resim 5"/>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0" y="30481"/>
            <a:ext cx="1419672" cy="1378818"/>
          </a:xfrm>
          <a:prstGeom prst="rect">
            <a:avLst/>
          </a:prstGeom>
        </p:spPr>
      </p:pic>
      <p:sp>
        <p:nvSpPr>
          <p:cNvPr id="7" name="Unvan 1"/>
          <p:cNvSpPr txBox="1">
            <a:spLocks/>
          </p:cNvSpPr>
          <p:nvPr/>
        </p:nvSpPr>
        <p:spPr bwMode="auto">
          <a:xfrm>
            <a:off x="1146208" y="256430"/>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13</a:t>
            </a:fld>
            <a:endParaRPr lang="tr-TR" altLang="tr-T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00200" y="1709736"/>
            <a:ext cx="8991600" cy="4293483"/>
          </a:xfrm>
          <a:prstGeom prst="rect">
            <a:avLst/>
          </a:prstGeom>
        </p:spPr>
        <p:txBody>
          <a:bodyPr wrap="square">
            <a:spAutoFit/>
          </a:bodyPr>
          <a:lstStyle/>
          <a:p>
            <a:pPr algn="just" eaLnBrk="1" hangingPunct="1">
              <a:lnSpc>
                <a:spcPct val="130000"/>
              </a:lnSpc>
              <a:spcBef>
                <a:spcPts val="0"/>
              </a:spcBef>
              <a:spcAft>
                <a:spcPts val="0"/>
              </a:spcAft>
              <a:defRPr/>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Ölçüm </a:t>
            </a:r>
            <a:r>
              <a:rPr lang="tr-TR" sz="2000" b="1" dirty="0" smtClean="0">
                <a:latin typeface="Times New Roman" panose="02020603050405020304" pitchFamily="18" charset="0"/>
                <a:ea typeface="Times New Roman" panose="02020603050405020304" pitchFamily="18" charset="0"/>
                <a:cs typeface="Times New Roman" panose="02020603050405020304" pitchFamily="18" charset="0"/>
              </a:rPr>
              <a:t>Düzlemi: </a:t>
            </a:r>
            <a:endParaRPr lang="tr-TR" sz="2000" b="1" dirty="0">
              <a:latin typeface="Times New Roman" panose="02020603050405020304" pitchFamily="18" charset="0"/>
              <a:ea typeface="Times New Roman" panose="02020603050405020304" pitchFamily="18" charset="0"/>
              <a:cs typeface="Times New Roman" panose="02020603050405020304" pitchFamily="18" charset="0"/>
            </a:endParaRPr>
          </a:p>
          <a:p>
            <a:pPr algn="just" eaLnBrk="1" hangingPunct="1">
              <a:lnSpc>
                <a:spcPct val="130000"/>
              </a:lnSpc>
              <a:spcBef>
                <a:spcPts val="0"/>
              </a:spcBef>
              <a:spcAft>
                <a:spcPts val="0"/>
              </a:spcAft>
              <a:defRPr/>
            </a:pPr>
            <a:r>
              <a:rPr lang="tr-TR" sz="1600" dirty="0">
                <a:latin typeface="Times New Roman" panose="02020603050405020304" pitchFamily="18" charset="0"/>
                <a:ea typeface="Calibri" panose="020F0502020204030204" pitchFamily="34" charset="0"/>
                <a:cs typeface="Times New Roman" panose="02020603050405020304" pitchFamily="18" charset="0"/>
              </a:rPr>
              <a:t>Ölçüm yerleri;  (baca, çatı </a:t>
            </a:r>
            <a:r>
              <a:rPr lang="tr-TR" sz="1600" dirty="0" err="1">
                <a:latin typeface="Times New Roman" panose="02020603050405020304" pitchFamily="18" charset="0"/>
                <a:ea typeface="Calibri" panose="020F0502020204030204" pitchFamily="34" charset="0"/>
                <a:cs typeface="Times New Roman" panose="02020603050405020304" pitchFamily="18" charset="0"/>
              </a:rPr>
              <a:t>v.b</a:t>
            </a:r>
            <a:r>
              <a:rPr lang="tr-TR" sz="1600" dirty="0">
                <a:latin typeface="Times New Roman" panose="02020603050405020304" pitchFamily="18" charset="0"/>
                <a:ea typeface="Calibri" panose="020F0502020204030204" pitchFamily="34" charset="0"/>
                <a:cs typeface="Times New Roman" panose="02020603050405020304" pitchFamily="18" charset="0"/>
              </a:rPr>
              <a:t>.) ;</a:t>
            </a:r>
          </a:p>
          <a:p>
            <a:pPr marL="285750" indent="-285750" algn="just" eaLnBrk="1" hangingPunct="1">
              <a:lnSpc>
                <a:spcPct val="130000"/>
              </a:lnSpc>
              <a:spcBef>
                <a:spcPts val="0"/>
              </a:spcBef>
              <a:spcAft>
                <a:spcPts val="0"/>
              </a:spcAft>
              <a:buFont typeface="Wingdings" panose="05000000000000000000" pitchFamily="2" charset="2"/>
              <a:buChar char="ü"/>
              <a:defRPr/>
            </a:pPr>
            <a:r>
              <a:rPr lang="tr-TR" sz="1600" dirty="0">
                <a:latin typeface="Times New Roman" panose="02020603050405020304" pitchFamily="18" charset="0"/>
                <a:ea typeface="Calibri" panose="020F0502020204030204" pitchFamily="34" charset="0"/>
                <a:cs typeface="Times New Roman" panose="02020603050405020304" pitchFamily="18" charset="0"/>
              </a:rPr>
              <a:t>Ölçüm yapmaya uygun yeterli alana,</a:t>
            </a:r>
          </a:p>
          <a:p>
            <a:pPr marL="285750" indent="-285750" algn="just" eaLnBrk="1" hangingPunct="1">
              <a:lnSpc>
                <a:spcPct val="130000"/>
              </a:lnSpc>
              <a:spcBef>
                <a:spcPts val="0"/>
              </a:spcBef>
              <a:spcAft>
                <a:spcPts val="0"/>
              </a:spcAft>
              <a:buFont typeface="Wingdings" panose="05000000000000000000" pitchFamily="2" charset="2"/>
              <a:buChar char="ü"/>
              <a:defRPr/>
            </a:pPr>
            <a:r>
              <a:rPr lang="tr-TR" sz="1600" dirty="0">
                <a:latin typeface="Times New Roman" panose="02020603050405020304" pitchFamily="18" charset="0"/>
                <a:ea typeface="Calibri" panose="020F0502020204030204" pitchFamily="34" charset="0"/>
                <a:cs typeface="Times New Roman" panose="02020603050405020304" pitchFamily="18" charset="0"/>
              </a:rPr>
              <a:t>Ölçüm cihazlarının ve ekipmanlarının taşınması için gerekli düzeneklere (vinç, asansör </a:t>
            </a:r>
            <a:r>
              <a:rPr lang="tr-TR" sz="1600" dirty="0" err="1">
                <a:latin typeface="Times New Roman" panose="02020603050405020304" pitchFamily="18" charset="0"/>
                <a:ea typeface="Calibri" panose="020F0502020204030204" pitchFamily="34" charset="0"/>
                <a:cs typeface="Times New Roman" panose="02020603050405020304" pitchFamily="18" charset="0"/>
              </a:rPr>
              <a:t>v.b</a:t>
            </a:r>
            <a:r>
              <a:rPr lang="tr-TR" sz="1600" dirty="0">
                <a:latin typeface="Times New Roman" panose="02020603050405020304" pitchFamily="18" charset="0"/>
                <a:ea typeface="Calibri" panose="020F0502020204030204" pitchFamily="34" charset="0"/>
                <a:cs typeface="Times New Roman" panose="02020603050405020304" pitchFamily="18" charset="0"/>
              </a:rPr>
              <a:t>.), </a:t>
            </a:r>
          </a:p>
          <a:p>
            <a:pPr marL="285750" indent="-285750" algn="just" eaLnBrk="1" hangingPunct="1">
              <a:lnSpc>
                <a:spcPct val="130000"/>
              </a:lnSpc>
              <a:spcBef>
                <a:spcPts val="0"/>
              </a:spcBef>
              <a:spcAft>
                <a:spcPts val="0"/>
              </a:spcAft>
              <a:buFont typeface="Wingdings" panose="05000000000000000000" pitchFamily="2" charset="2"/>
              <a:buChar char="ü"/>
              <a:defRPr/>
            </a:pPr>
            <a:r>
              <a:rPr lang="tr-TR" sz="1600" dirty="0">
                <a:latin typeface="Times New Roman" panose="02020603050405020304" pitchFamily="18" charset="0"/>
                <a:ea typeface="Calibri" panose="020F0502020204030204" pitchFamily="34" charset="0"/>
                <a:cs typeface="Times New Roman" panose="02020603050405020304" pitchFamily="18" charset="0"/>
              </a:rPr>
              <a:t>Personelin ulaşımına uygun (merdiven, asansör </a:t>
            </a:r>
            <a:r>
              <a:rPr lang="tr-TR" sz="1600" dirty="0" err="1">
                <a:latin typeface="Times New Roman" panose="02020603050405020304" pitchFamily="18" charset="0"/>
                <a:ea typeface="Calibri" panose="020F0502020204030204" pitchFamily="34" charset="0"/>
                <a:cs typeface="Times New Roman" panose="02020603050405020304" pitchFamily="18" charset="0"/>
              </a:rPr>
              <a:t>v.b</a:t>
            </a:r>
            <a:r>
              <a:rPr lang="tr-TR" sz="1600" dirty="0">
                <a:latin typeface="Times New Roman" panose="02020603050405020304" pitchFamily="18" charset="0"/>
                <a:ea typeface="Calibri" panose="020F0502020204030204" pitchFamily="34" charset="0"/>
                <a:cs typeface="Times New Roman" panose="02020603050405020304" pitchFamily="18" charset="0"/>
              </a:rPr>
              <a:t>.),</a:t>
            </a:r>
          </a:p>
          <a:p>
            <a:pPr marL="285750" indent="-285750" algn="just" eaLnBrk="1" hangingPunct="1">
              <a:lnSpc>
                <a:spcPct val="130000"/>
              </a:lnSpc>
              <a:spcBef>
                <a:spcPts val="0"/>
              </a:spcBef>
              <a:spcAft>
                <a:spcPts val="0"/>
              </a:spcAft>
              <a:buFont typeface="Wingdings" panose="05000000000000000000" pitchFamily="2" charset="2"/>
              <a:buChar char="ü"/>
              <a:defRPr/>
            </a:pPr>
            <a:r>
              <a:rPr lang="tr-TR" sz="1600" dirty="0">
                <a:latin typeface="Times New Roman" panose="02020603050405020304" pitchFamily="18" charset="0"/>
                <a:ea typeface="Calibri" panose="020F0502020204030204" pitchFamily="34" charset="0"/>
                <a:cs typeface="Times New Roman" panose="02020603050405020304" pitchFamily="18" charset="0"/>
              </a:rPr>
              <a:t>İş güvenliği tedbirleri alınmış, </a:t>
            </a:r>
          </a:p>
          <a:p>
            <a:pPr marL="285750" indent="-285750" algn="just" eaLnBrk="1" hangingPunct="1">
              <a:lnSpc>
                <a:spcPct val="130000"/>
              </a:lnSpc>
              <a:spcBef>
                <a:spcPts val="0"/>
              </a:spcBef>
              <a:spcAft>
                <a:spcPts val="0"/>
              </a:spcAft>
              <a:buFont typeface="Wingdings" panose="05000000000000000000" pitchFamily="2" charset="2"/>
              <a:buChar char="ü"/>
              <a:defRPr/>
            </a:pPr>
            <a:r>
              <a:rPr lang="tr-TR" sz="1600" dirty="0">
                <a:latin typeface="Times New Roman" panose="02020603050405020304" pitchFamily="18" charset="0"/>
                <a:ea typeface="Calibri" panose="020F0502020204030204" pitchFamily="34" charset="0"/>
                <a:cs typeface="Times New Roman" panose="02020603050405020304" pitchFamily="18" charset="0"/>
              </a:rPr>
              <a:t>Ölçüm personelleri, cihazları ve ekipmanlarını taşıyabilecek kapasitede, </a:t>
            </a:r>
          </a:p>
          <a:p>
            <a:pPr algn="just" eaLnBrk="1" hangingPunct="1">
              <a:lnSpc>
                <a:spcPct val="130000"/>
              </a:lnSpc>
              <a:spcBef>
                <a:spcPts val="0"/>
              </a:spcBef>
              <a:spcAft>
                <a:spcPts val="0"/>
              </a:spcAft>
              <a:defRPr/>
            </a:pPr>
            <a:r>
              <a:rPr lang="tr-TR" sz="1600" dirty="0">
                <a:latin typeface="Times New Roman" panose="02020603050405020304" pitchFamily="18" charset="0"/>
                <a:ea typeface="Calibri" panose="020F0502020204030204" pitchFamily="34" charset="0"/>
                <a:cs typeface="Times New Roman" panose="02020603050405020304" pitchFamily="18" charset="0"/>
              </a:rPr>
              <a:t>olmalıdır. </a:t>
            </a:r>
          </a:p>
          <a:p>
            <a:pPr algn="just" eaLnBrk="1" hangingPunct="1">
              <a:lnSpc>
                <a:spcPct val="130000"/>
              </a:lnSpc>
              <a:spcBef>
                <a:spcPts val="0"/>
              </a:spcBef>
              <a:spcAft>
                <a:spcPts val="0"/>
              </a:spcAft>
              <a:defRPr/>
            </a:pPr>
            <a:r>
              <a:rPr lang="tr-TR" sz="1600" dirty="0">
                <a:latin typeface="Times New Roman" panose="02020603050405020304" pitchFamily="18" charset="0"/>
                <a:ea typeface="Calibri" panose="020F0502020204030204" pitchFamily="34" charset="0"/>
                <a:cs typeface="Times New Roman" panose="02020603050405020304" pitchFamily="18" charset="0"/>
              </a:rPr>
              <a:t> </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     Baca </a:t>
            </a:r>
            <a:r>
              <a:rPr lang="tr-TR" sz="1600" dirty="0">
                <a:latin typeface="Times New Roman" panose="02020603050405020304" pitchFamily="18" charset="0"/>
                <a:ea typeface="Calibri" panose="020F0502020204030204" pitchFamily="34" charset="0"/>
                <a:cs typeface="Times New Roman" panose="02020603050405020304" pitchFamily="18" charset="0"/>
              </a:rPr>
              <a:t>gazı hızı dağılımı homojen olmalıdır. Baca gazı akışının homojen olup olmadığını tespit etmek için örneklemelerden önce hız taraması yapılmalıdır.</a:t>
            </a:r>
          </a:p>
          <a:p>
            <a:pPr algn="just" eaLnBrk="1" hangingPunct="1">
              <a:lnSpc>
                <a:spcPct val="130000"/>
              </a:lnSpc>
              <a:spcBef>
                <a:spcPts val="0"/>
              </a:spcBef>
              <a:spcAft>
                <a:spcPts val="0"/>
              </a:spcAft>
              <a:defRPr/>
            </a:pPr>
            <a:r>
              <a:rPr lang="tr-TR" sz="1600" dirty="0" smtClean="0">
                <a:latin typeface="Times New Roman" panose="02020603050405020304" pitchFamily="18" charset="0"/>
                <a:ea typeface="Calibri" panose="020F0502020204030204" pitchFamily="34" charset="0"/>
                <a:cs typeface="Times New Roman" panose="02020603050405020304" pitchFamily="18" charset="0"/>
              </a:rPr>
              <a:t>      En </a:t>
            </a:r>
            <a:r>
              <a:rPr lang="tr-TR" sz="1600" dirty="0">
                <a:latin typeface="Times New Roman" panose="02020603050405020304" pitchFamily="18" charset="0"/>
                <a:ea typeface="Calibri" panose="020F0502020204030204" pitchFamily="34" charset="0"/>
                <a:cs typeface="Times New Roman" panose="02020603050405020304" pitchFamily="18" charset="0"/>
              </a:rPr>
              <a:t>iyi mevcut örnekleme düzlemi seçilmelidir. Örnekleme portlarının fanlar, kanal bükümü ve kanal kavşakları gibi türbülans kaynaklarından uzak olması için her türlü çaba gösterilmelidir. Bacanın (kanalın) hem dikey hem de yatay kesimlerinde uygun örneklemlerin bulunduğu durumlarda, birincisi seçilmelidir. </a:t>
            </a:r>
          </a:p>
        </p:txBody>
      </p:sp>
      <p:pic>
        <p:nvPicPr>
          <p:cNvPr id="6" name="Resim 5"/>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0" y="29679"/>
            <a:ext cx="1419672" cy="1378818"/>
          </a:xfrm>
          <a:prstGeom prst="rect">
            <a:avLst/>
          </a:prstGeom>
        </p:spPr>
      </p:pic>
      <p:sp>
        <p:nvSpPr>
          <p:cNvPr id="7" name="Unvan 1"/>
          <p:cNvSpPr txBox="1">
            <a:spLocks/>
          </p:cNvSpPr>
          <p:nvPr/>
        </p:nvSpPr>
        <p:spPr bwMode="auto">
          <a:xfrm>
            <a:off x="1132572" y="262045"/>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3" name="Slayt Numarası Yer Tutucusu 2"/>
          <p:cNvSpPr>
            <a:spLocks noGrp="1"/>
          </p:cNvSpPr>
          <p:nvPr>
            <p:ph type="sldNum" sz="quarter" idx="12"/>
          </p:nvPr>
        </p:nvSpPr>
        <p:spPr/>
        <p:txBody>
          <a:bodyPr/>
          <a:lstStyle/>
          <a:p>
            <a:pPr>
              <a:defRPr/>
            </a:pPr>
            <a:fld id="{A85AED0D-2040-4518-96CF-568C5BA432CC}" type="slidenum">
              <a:rPr lang="tr-TR" altLang="tr-TR" smtClean="0"/>
              <a:pPr>
                <a:defRPr/>
              </a:pPr>
              <a:t>14</a:t>
            </a:fld>
            <a:endParaRPr lang="tr-TR" altLang="tr-T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Dikdörtgen 47"/>
          <p:cNvSpPr/>
          <p:nvPr/>
        </p:nvSpPr>
        <p:spPr>
          <a:xfrm>
            <a:off x="1939925" y="2170114"/>
            <a:ext cx="330200" cy="2320925"/>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tr-TR"/>
          </a:p>
        </p:txBody>
      </p:sp>
      <p:sp>
        <p:nvSpPr>
          <p:cNvPr id="49" name="Blok Yay 48"/>
          <p:cNvSpPr/>
          <p:nvPr/>
        </p:nvSpPr>
        <p:spPr>
          <a:xfrm flipH="1" flipV="1">
            <a:off x="1939926" y="3779839"/>
            <a:ext cx="1319213" cy="1423987"/>
          </a:xfrm>
          <a:prstGeom prst="blockArc">
            <a:avLst>
              <a:gd name="adj1" fmla="val 16274552"/>
              <a:gd name="adj2" fmla="val 0"/>
              <a:gd name="adj3" fmla="val 2500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tr-TR"/>
          </a:p>
        </p:txBody>
      </p:sp>
      <p:sp>
        <p:nvSpPr>
          <p:cNvPr id="50" name="Dikdörtgen 49"/>
          <p:cNvSpPr/>
          <p:nvPr/>
        </p:nvSpPr>
        <p:spPr>
          <a:xfrm>
            <a:off x="2578100" y="4884738"/>
            <a:ext cx="1168400" cy="3175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tr-TR"/>
          </a:p>
        </p:txBody>
      </p:sp>
      <p:sp>
        <p:nvSpPr>
          <p:cNvPr id="51" name="Dikdörtgen 50"/>
          <p:cNvSpPr/>
          <p:nvPr/>
        </p:nvSpPr>
        <p:spPr>
          <a:xfrm>
            <a:off x="1763714" y="3221039"/>
            <a:ext cx="681037" cy="211137"/>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tr-TR"/>
          </a:p>
        </p:txBody>
      </p:sp>
      <p:cxnSp>
        <p:nvCxnSpPr>
          <p:cNvPr id="52" name="Düz Bağlayıcı 51"/>
          <p:cNvCxnSpPr/>
          <p:nvPr/>
        </p:nvCxnSpPr>
        <p:spPr>
          <a:xfrm>
            <a:off x="2262189" y="2170114"/>
            <a:ext cx="2765425" cy="317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Düz Bağlayıcı 52"/>
          <p:cNvCxnSpPr>
            <a:stCxn id="51" idx="3"/>
          </p:cNvCxnSpPr>
          <p:nvPr/>
        </p:nvCxnSpPr>
        <p:spPr>
          <a:xfrm flipV="1">
            <a:off x="2444750" y="3321051"/>
            <a:ext cx="2508250" cy="476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Düz Bağlayıcı 53"/>
          <p:cNvCxnSpPr>
            <a:stCxn id="50" idx="3"/>
          </p:cNvCxnSpPr>
          <p:nvPr/>
        </p:nvCxnSpPr>
        <p:spPr>
          <a:xfrm>
            <a:off x="3746500" y="5043488"/>
            <a:ext cx="140493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Düz Ok Bağlayıcısı 54"/>
          <p:cNvCxnSpPr/>
          <p:nvPr/>
        </p:nvCxnSpPr>
        <p:spPr>
          <a:xfrm>
            <a:off x="4043364" y="2170113"/>
            <a:ext cx="1587" cy="1149350"/>
          </a:xfrm>
          <a:prstGeom prst="straightConnector1">
            <a:avLst/>
          </a:prstGeom>
          <a:ln w="158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6" name="Düz Ok Bağlayıcısı 55"/>
          <p:cNvCxnSpPr/>
          <p:nvPr/>
        </p:nvCxnSpPr>
        <p:spPr>
          <a:xfrm flipH="1">
            <a:off x="4043363" y="3262314"/>
            <a:ext cx="0" cy="1806575"/>
          </a:xfrm>
          <a:prstGeom prst="straightConnector1">
            <a:avLst/>
          </a:prstGeom>
          <a:ln w="158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1" name="Düz Bağlayıcı 60"/>
          <p:cNvCxnSpPr/>
          <p:nvPr/>
        </p:nvCxnSpPr>
        <p:spPr>
          <a:xfrm flipV="1">
            <a:off x="2255839" y="1762126"/>
            <a:ext cx="14287" cy="411163"/>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sp>
        <p:nvSpPr>
          <p:cNvPr id="17420" name="Rectangle 76"/>
          <p:cNvSpPr>
            <a:spLocks noChangeArrowheads="1"/>
          </p:cNvSpPr>
          <p:nvPr/>
        </p:nvSpPr>
        <p:spPr bwMode="auto">
          <a:xfrm>
            <a:off x="1676401" y="8821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p:txBody>
      </p:sp>
      <p:sp>
        <p:nvSpPr>
          <p:cNvPr id="17421" name="Rectangle 77"/>
          <p:cNvSpPr>
            <a:spLocks noChangeArrowheads="1"/>
          </p:cNvSpPr>
          <p:nvPr/>
        </p:nvSpPr>
        <p:spPr bwMode="auto">
          <a:xfrm>
            <a:off x="1676401" y="558970"/>
            <a:ext cx="18473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600"/>
          </a:p>
          <a:p>
            <a:pPr>
              <a:spcBef>
                <a:spcPct val="0"/>
              </a:spcBef>
              <a:buFontTx/>
              <a:buNone/>
            </a:pPr>
            <a:r>
              <a:rPr lang="tr-TR" altLang="tr-TR" sz="1800"/>
              <a:t/>
            </a:r>
            <a:br>
              <a:rPr lang="tr-TR" altLang="tr-TR" sz="1800"/>
            </a:br>
            <a:endParaRPr lang="tr-TR" altLang="tr-TR" sz="1800"/>
          </a:p>
          <a:p>
            <a:pPr>
              <a:spcBef>
                <a:spcPct val="0"/>
              </a:spcBef>
              <a:buFontTx/>
              <a:buNone/>
            </a:pPr>
            <a:endParaRPr lang="tr-TR" altLang="tr-TR" sz="1800"/>
          </a:p>
        </p:txBody>
      </p:sp>
      <p:sp>
        <p:nvSpPr>
          <p:cNvPr id="17422" name="Rectangle 78"/>
          <p:cNvSpPr>
            <a:spLocks noChangeArrowheads="1"/>
          </p:cNvSpPr>
          <p:nvPr/>
        </p:nvSpPr>
        <p:spPr bwMode="auto">
          <a:xfrm>
            <a:off x="1676401" y="7436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1800"/>
          </a:p>
          <a:p>
            <a:pPr>
              <a:spcBef>
                <a:spcPct val="0"/>
              </a:spcBef>
              <a:buFontTx/>
              <a:buNone/>
            </a:pPr>
            <a:endParaRPr lang="tr-TR" altLang="tr-TR" sz="1800"/>
          </a:p>
        </p:txBody>
      </p:sp>
      <p:cxnSp>
        <p:nvCxnSpPr>
          <p:cNvPr id="70" name="Düz Bağlayıcı 69"/>
          <p:cNvCxnSpPr/>
          <p:nvPr/>
        </p:nvCxnSpPr>
        <p:spPr>
          <a:xfrm flipV="1">
            <a:off x="1939925" y="1762125"/>
            <a:ext cx="0" cy="465138"/>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1" name="Düz Ok Bağlayıcısı 70"/>
          <p:cNvCxnSpPr/>
          <p:nvPr/>
        </p:nvCxnSpPr>
        <p:spPr>
          <a:xfrm>
            <a:off x="1933576" y="1927226"/>
            <a:ext cx="328613" cy="11113"/>
          </a:xfrm>
          <a:prstGeom prst="straightConnector1">
            <a:avLst/>
          </a:prstGeom>
          <a:ln w="158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4" name="Metin kutusu 73"/>
          <p:cNvSpPr txBox="1"/>
          <p:nvPr/>
        </p:nvSpPr>
        <p:spPr>
          <a:xfrm>
            <a:off x="5027614" y="3122614"/>
            <a:ext cx="3940175" cy="339725"/>
          </a:xfrm>
          <a:prstGeom prst="rect">
            <a:avLst/>
          </a:prstGeom>
          <a:noFill/>
        </p:spPr>
        <p:txBody>
          <a:bodyPr>
            <a:spAutoFit/>
          </a:bodyPr>
          <a:lstStyle/>
          <a:p>
            <a:pPr eaLnBrk="1" hangingPunct="1">
              <a:defRPr/>
            </a:pPr>
            <a:r>
              <a:rPr lang="tr-TR" sz="1600" dirty="0">
                <a:latin typeface="Times New Roman" panose="02020603050405020304" pitchFamily="18" charset="0"/>
                <a:cs typeface="Times New Roman" panose="02020603050405020304" pitchFamily="18" charset="0"/>
              </a:rPr>
              <a:t>Ölçüm Düzlemi</a:t>
            </a:r>
          </a:p>
        </p:txBody>
      </p:sp>
      <p:sp>
        <p:nvSpPr>
          <p:cNvPr id="75" name="Dikdörtgen 74"/>
          <p:cNvSpPr/>
          <p:nvPr/>
        </p:nvSpPr>
        <p:spPr>
          <a:xfrm>
            <a:off x="4247338" y="4056064"/>
            <a:ext cx="3417923" cy="338554"/>
          </a:xfrm>
          <a:prstGeom prst="rect">
            <a:avLst/>
          </a:prstGeom>
        </p:spPr>
        <p:txBody>
          <a:bodyPr wrap="none">
            <a:spAutoFit/>
          </a:bodyPr>
          <a:lstStyle/>
          <a:p>
            <a:pPr algn="just">
              <a:defRPr/>
            </a:pPr>
            <a:r>
              <a:rPr lang="tr-TR" altLang="tr-TR" sz="1600" b="1" dirty="0" smtClean="0">
                <a:latin typeface="Times New Roman" panose="02020603050405020304" pitchFamily="18" charset="0"/>
                <a:ea typeface="Calibri" panose="020F0502020204030204" pitchFamily="34" charset="0"/>
                <a:cs typeface="Times New Roman" panose="02020603050405020304" pitchFamily="18" charset="0"/>
              </a:rPr>
              <a:t>H1: </a:t>
            </a: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Ölçüm </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düzleminden önceki bölüm</a:t>
            </a:r>
            <a:endParaRPr lang="tr-TR" altLang="tr-TR" sz="1600" dirty="0">
              <a:latin typeface="Times New Roman" panose="02020603050405020304" pitchFamily="18" charset="0"/>
              <a:cs typeface="Times New Roman" panose="02020603050405020304" pitchFamily="18" charset="0"/>
            </a:endParaRPr>
          </a:p>
        </p:txBody>
      </p:sp>
      <p:sp>
        <p:nvSpPr>
          <p:cNvPr id="76" name="Dikdörtgen 75"/>
          <p:cNvSpPr/>
          <p:nvPr/>
        </p:nvSpPr>
        <p:spPr>
          <a:xfrm>
            <a:off x="4258967" y="2411414"/>
            <a:ext cx="3475631" cy="338554"/>
          </a:xfrm>
          <a:prstGeom prst="rect">
            <a:avLst/>
          </a:prstGeom>
        </p:spPr>
        <p:txBody>
          <a:bodyPr wrap="none">
            <a:spAutoFit/>
          </a:bodyPr>
          <a:lstStyle/>
          <a:p>
            <a:pPr algn="just">
              <a:defRPr/>
            </a:pPr>
            <a:r>
              <a:rPr lang="tr-TR" altLang="tr-TR" sz="1600" b="1" dirty="0" smtClean="0">
                <a:latin typeface="Times New Roman" panose="02020603050405020304" pitchFamily="18" charset="0"/>
                <a:ea typeface="Calibri" panose="020F0502020204030204" pitchFamily="34" charset="0"/>
                <a:cs typeface="Times New Roman" panose="02020603050405020304" pitchFamily="18" charset="0"/>
              </a:rPr>
              <a:t>H2: </a:t>
            </a: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Ölçüm </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düzleminden sonraki bölüm</a:t>
            </a:r>
            <a:endParaRPr lang="tr-TR" altLang="tr-TR" sz="1600" dirty="0">
              <a:latin typeface="Times New Roman" panose="02020603050405020304" pitchFamily="18" charset="0"/>
              <a:cs typeface="Times New Roman" panose="02020603050405020304" pitchFamily="18" charset="0"/>
            </a:endParaRPr>
          </a:p>
        </p:txBody>
      </p:sp>
      <p:sp>
        <p:nvSpPr>
          <p:cNvPr id="77" name="Dikdörtgen 76"/>
          <p:cNvSpPr/>
          <p:nvPr/>
        </p:nvSpPr>
        <p:spPr>
          <a:xfrm>
            <a:off x="2169817" y="1692739"/>
            <a:ext cx="1475084" cy="338554"/>
          </a:xfrm>
          <a:prstGeom prst="rect">
            <a:avLst/>
          </a:prstGeom>
        </p:spPr>
        <p:txBody>
          <a:bodyPr wrap="none">
            <a:spAutoFit/>
          </a:bodyPr>
          <a:lstStyle/>
          <a:p>
            <a:pPr algn="just">
              <a:defRPr/>
            </a:pPr>
            <a:r>
              <a:rPr lang="tr-TR" altLang="tr-TR" sz="1600" dirty="0" smtClean="0">
                <a:latin typeface="+mj-lt"/>
                <a:ea typeface="Calibri" panose="020F0502020204030204" pitchFamily="34" charset="0"/>
                <a:cs typeface="Times New Roman" panose="02020603050405020304" pitchFamily="18" charset="0"/>
              </a:rPr>
              <a:t>  D: </a:t>
            </a: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Baca</a:t>
            </a:r>
            <a:r>
              <a:rPr lang="tr-TR" altLang="tr-TR" sz="1600" dirty="0" smtClean="0">
                <a:latin typeface="+mj-lt"/>
                <a:ea typeface="Calibri" panose="020F0502020204030204" pitchFamily="34" charset="0"/>
                <a:cs typeface="Times New Roman" panose="02020603050405020304" pitchFamily="18" charset="0"/>
              </a:rPr>
              <a:t> </a:t>
            </a:r>
            <a:r>
              <a:rPr lang="tr-TR" altLang="tr-TR" sz="1600" dirty="0">
                <a:latin typeface="+mj-lt"/>
                <a:ea typeface="Calibri" panose="020F0502020204030204" pitchFamily="34" charset="0"/>
                <a:cs typeface="Times New Roman" panose="02020603050405020304" pitchFamily="18" charset="0"/>
              </a:rPr>
              <a:t>çapı</a:t>
            </a:r>
            <a:endParaRPr lang="tr-TR" altLang="tr-TR" sz="1600" dirty="0">
              <a:latin typeface="+mj-lt"/>
            </a:endParaRPr>
          </a:p>
        </p:txBody>
      </p:sp>
      <p:graphicFrame>
        <p:nvGraphicFramePr>
          <p:cNvPr id="86" name="Tablo 85"/>
          <p:cNvGraphicFramePr>
            <a:graphicFrameLocks noGrp="1"/>
          </p:cNvGraphicFramePr>
          <p:nvPr>
            <p:extLst>
              <p:ext uri="{D42A27DB-BD31-4B8C-83A1-F6EECF244321}">
                <p14:modId xmlns:p14="http://schemas.microsoft.com/office/powerpoint/2010/main" val="1937777933"/>
              </p:ext>
            </p:extLst>
          </p:nvPr>
        </p:nvGraphicFramePr>
        <p:xfrm>
          <a:off x="3224213" y="5773830"/>
          <a:ext cx="5545137" cy="736092"/>
        </p:xfrm>
        <a:graphic>
          <a:graphicData uri="http://schemas.openxmlformats.org/drawingml/2006/table">
            <a:tbl>
              <a:tblPr firstRow="1" firstCol="1" bandRow="1"/>
              <a:tblGrid>
                <a:gridCol w="1848379">
                  <a:extLst>
                    <a:ext uri="{9D8B030D-6E8A-4147-A177-3AD203B41FA5}">
                      <a16:colId xmlns:a16="http://schemas.microsoft.com/office/drawing/2014/main" val="20000"/>
                    </a:ext>
                  </a:extLst>
                </a:gridCol>
                <a:gridCol w="1848379">
                  <a:extLst>
                    <a:ext uri="{9D8B030D-6E8A-4147-A177-3AD203B41FA5}">
                      <a16:colId xmlns:a16="http://schemas.microsoft.com/office/drawing/2014/main" val="20001"/>
                    </a:ext>
                  </a:extLst>
                </a:gridCol>
                <a:gridCol w="1848379">
                  <a:extLst>
                    <a:ext uri="{9D8B030D-6E8A-4147-A177-3AD203B41FA5}">
                      <a16:colId xmlns:a16="http://schemas.microsoft.com/office/drawing/2014/main" val="20002"/>
                    </a:ext>
                  </a:extLst>
                </a:gridCol>
              </a:tblGrid>
              <a:tr h="221834">
                <a:tc>
                  <a:txBody>
                    <a:bodyPr/>
                    <a:lstStyle/>
                    <a:p>
                      <a:pPr algn="ctr">
                        <a:lnSpc>
                          <a:spcPct val="115000"/>
                        </a:lnSpc>
                        <a:spcAft>
                          <a:spcPts val="0"/>
                        </a:spcAft>
                      </a:pPr>
                      <a:r>
                        <a:rPr lang="tr-TR" sz="1400" b="1">
                          <a:effectLst/>
                          <a:latin typeface="Times New Roman" panose="02020603050405020304" pitchFamily="18" charset="0"/>
                          <a:ea typeface="Calibri" panose="020F0502020204030204" pitchFamily="34" charset="0"/>
                          <a:cs typeface="Times New Roman" panose="02020603050405020304" pitchFamily="18" charset="0"/>
                        </a:rPr>
                        <a:t>Metot</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74" marR="6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400" b="1" dirty="0">
                          <a:effectLst/>
                          <a:latin typeface="Times New Roman" panose="02020603050405020304" pitchFamily="18" charset="0"/>
                          <a:ea typeface="Calibri" panose="020F0502020204030204" pitchFamily="34" charset="0"/>
                          <a:cs typeface="Times New Roman" panose="02020603050405020304" pitchFamily="18" charset="0"/>
                        </a:rPr>
                        <a:t>H1</a:t>
                      </a:r>
                      <a:endParaRPr lang="tr-T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74" marR="6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400" b="1" dirty="0">
                          <a:effectLst/>
                          <a:latin typeface="Times New Roman" panose="02020603050405020304" pitchFamily="18" charset="0"/>
                          <a:ea typeface="Calibri" panose="020F0502020204030204" pitchFamily="34" charset="0"/>
                          <a:cs typeface="Times New Roman" panose="02020603050405020304" pitchFamily="18" charset="0"/>
                        </a:rPr>
                        <a:t>H2</a:t>
                      </a:r>
                      <a:endParaRPr lang="tr-T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74" marR="6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10551">
                <a:tc>
                  <a:txBody>
                    <a:bodyPr/>
                    <a:lstStyle/>
                    <a:p>
                      <a:pPr algn="ctr">
                        <a:lnSpc>
                          <a:spcPct val="115000"/>
                        </a:lnSpc>
                        <a:spcAft>
                          <a:spcPts val="0"/>
                        </a:spcAft>
                      </a:pPr>
                      <a:r>
                        <a:rPr lang="tr-TR" sz="1400">
                          <a:effectLst/>
                          <a:latin typeface="Times New Roman" panose="02020603050405020304" pitchFamily="18" charset="0"/>
                          <a:ea typeface="Calibri" panose="020F0502020204030204" pitchFamily="34" charset="0"/>
                          <a:cs typeface="Times New Roman" panose="02020603050405020304" pitchFamily="18" charset="0"/>
                        </a:rPr>
                        <a:t>TS EN 15259</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74" marR="6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5xD</a:t>
                      </a:r>
                      <a:endParaRPr lang="tr-T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74" marR="6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400">
                          <a:effectLst/>
                          <a:latin typeface="Times New Roman" panose="02020603050405020304" pitchFamily="18" charset="0"/>
                          <a:ea typeface="Calibri" panose="020F0502020204030204" pitchFamily="34" charset="0"/>
                          <a:cs typeface="Times New Roman" panose="02020603050405020304" pitchFamily="18" charset="0"/>
                        </a:rPr>
                        <a:t>5xD</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74" marR="6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10551">
                <a:tc>
                  <a:txBody>
                    <a:bodyPr/>
                    <a:lstStyle/>
                    <a:p>
                      <a:pPr algn="ctr">
                        <a:lnSpc>
                          <a:spcPct val="115000"/>
                        </a:lnSpc>
                        <a:spcAft>
                          <a:spcPts val="0"/>
                        </a:spcAf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EPA 1</a:t>
                      </a:r>
                      <a:endParaRPr lang="tr-T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74" marR="6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400">
                          <a:effectLst/>
                          <a:latin typeface="Times New Roman" panose="02020603050405020304" pitchFamily="18" charset="0"/>
                          <a:ea typeface="Calibri" panose="020F0502020204030204" pitchFamily="34" charset="0"/>
                          <a:cs typeface="Times New Roman" panose="02020603050405020304" pitchFamily="18" charset="0"/>
                        </a:rPr>
                        <a:t>8xD</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74" marR="6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2xD</a:t>
                      </a:r>
                      <a:endParaRPr lang="tr-T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74" marR="68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7447" name="Dikdörtgen 87"/>
          <p:cNvSpPr>
            <a:spLocks noChangeArrowheads="1"/>
          </p:cNvSpPr>
          <p:nvPr/>
        </p:nvSpPr>
        <p:spPr bwMode="auto">
          <a:xfrm>
            <a:off x="1668461" y="5290103"/>
            <a:ext cx="85756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tr-TR" altLang="tr-TR" sz="1800" b="1" dirty="0">
                <a:latin typeface="Times New Roman" panose="02020603050405020304" pitchFamily="18" charset="0"/>
                <a:cs typeface="Times New Roman" panose="02020603050405020304" pitchFamily="18" charset="0"/>
              </a:rPr>
              <a:t>Ölçüm düzleminin bacadaki en son bozucu etkene ve baca çıkışına uzaklıkları</a:t>
            </a:r>
          </a:p>
        </p:txBody>
      </p:sp>
      <p:sp>
        <p:nvSpPr>
          <p:cNvPr id="17448" name="Dikdörtgen 1"/>
          <p:cNvSpPr>
            <a:spLocks noChangeArrowheads="1"/>
          </p:cNvSpPr>
          <p:nvPr/>
        </p:nvSpPr>
        <p:spPr bwMode="auto">
          <a:xfrm>
            <a:off x="1894610" y="1316038"/>
            <a:ext cx="1787669" cy="452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30000"/>
              </a:lnSpc>
              <a:spcBef>
                <a:spcPct val="0"/>
              </a:spcBef>
              <a:buFontTx/>
              <a:buNone/>
            </a:pPr>
            <a:r>
              <a:rPr lang="tr-TR" altLang="tr-TR" sz="1800" b="1" dirty="0">
                <a:latin typeface="Times New Roman" panose="02020603050405020304" pitchFamily="18" charset="0"/>
                <a:cs typeface="Times New Roman" panose="02020603050405020304" pitchFamily="18" charset="0"/>
              </a:rPr>
              <a:t>Ölçüm Düzlemi </a:t>
            </a:r>
          </a:p>
        </p:txBody>
      </p:sp>
      <p:pic>
        <p:nvPicPr>
          <p:cNvPr id="27" name="Resim 26"/>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4813" y="54227"/>
            <a:ext cx="1419672" cy="1378818"/>
          </a:xfrm>
          <a:prstGeom prst="rect">
            <a:avLst/>
          </a:prstGeom>
        </p:spPr>
      </p:pic>
      <p:sp>
        <p:nvSpPr>
          <p:cNvPr id="28" name="Unvan 1"/>
          <p:cNvSpPr txBox="1">
            <a:spLocks/>
          </p:cNvSpPr>
          <p:nvPr/>
        </p:nvSpPr>
        <p:spPr bwMode="auto">
          <a:xfrm>
            <a:off x="1219200" y="218330"/>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15</a:t>
            </a:fld>
            <a:endParaRPr lang="tr-TR" altLang="tr-T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6"/>
          <p:cNvSpPr>
            <a:spLocks noChangeArrowheads="1"/>
          </p:cNvSpPr>
          <p:nvPr/>
        </p:nvSpPr>
        <p:spPr bwMode="auto">
          <a:xfrm>
            <a:off x="1676401" y="8821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p:txBody>
      </p:sp>
      <p:sp>
        <p:nvSpPr>
          <p:cNvPr id="18435" name="Rectangle 77"/>
          <p:cNvSpPr>
            <a:spLocks noChangeArrowheads="1"/>
          </p:cNvSpPr>
          <p:nvPr/>
        </p:nvSpPr>
        <p:spPr bwMode="auto">
          <a:xfrm>
            <a:off x="1676401" y="558970"/>
            <a:ext cx="18473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600"/>
          </a:p>
          <a:p>
            <a:pPr>
              <a:spcBef>
                <a:spcPct val="0"/>
              </a:spcBef>
              <a:buFontTx/>
              <a:buNone/>
            </a:pPr>
            <a:r>
              <a:rPr lang="tr-TR" altLang="tr-TR" sz="1800"/>
              <a:t/>
            </a:r>
            <a:br>
              <a:rPr lang="tr-TR" altLang="tr-TR" sz="1800"/>
            </a:br>
            <a:endParaRPr lang="tr-TR" altLang="tr-TR" sz="1800"/>
          </a:p>
          <a:p>
            <a:pPr>
              <a:spcBef>
                <a:spcPct val="0"/>
              </a:spcBef>
              <a:buFontTx/>
              <a:buNone/>
            </a:pPr>
            <a:endParaRPr lang="tr-TR" altLang="tr-TR" sz="1800"/>
          </a:p>
        </p:txBody>
      </p:sp>
      <p:sp>
        <p:nvSpPr>
          <p:cNvPr id="18436" name="Rectangle 78"/>
          <p:cNvSpPr>
            <a:spLocks noChangeArrowheads="1"/>
          </p:cNvSpPr>
          <p:nvPr/>
        </p:nvSpPr>
        <p:spPr bwMode="auto">
          <a:xfrm>
            <a:off x="1676401" y="7436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1800"/>
          </a:p>
          <a:p>
            <a:pPr>
              <a:spcBef>
                <a:spcPct val="0"/>
              </a:spcBef>
              <a:buFontTx/>
              <a:buNone/>
            </a:pPr>
            <a:endParaRPr lang="tr-TR" altLang="tr-TR" sz="1800"/>
          </a:p>
        </p:txBody>
      </p:sp>
      <p:sp>
        <p:nvSpPr>
          <p:cNvPr id="18437" name="Dikdörtgen 1"/>
          <p:cNvSpPr>
            <a:spLocks noChangeArrowheads="1"/>
          </p:cNvSpPr>
          <p:nvPr/>
        </p:nvSpPr>
        <p:spPr bwMode="auto">
          <a:xfrm>
            <a:off x="1757362" y="1197924"/>
            <a:ext cx="8834438" cy="1732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15000"/>
              </a:lnSpc>
              <a:spcBef>
                <a:spcPts val="200"/>
              </a:spcBef>
              <a:buNone/>
              <a:defRPr/>
            </a:pPr>
            <a:r>
              <a:rPr lang="tr-TR" altLang="tr-TR" sz="2000" b="1" dirty="0">
                <a:latin typeface="Times New Roman" panose="02020603050405020304" pitchFamily="18" charset="0"/>
                <a:cs typeface="Times New Roman" panose="02020603050405020304" pitchFamily="18" charset="0"/>
              </a:rPr>
              <a:t>Örnekleme Nokta Sayısının </a:t>
            </a:r>
            <a:r>
              <a:rPr lang="tr-TR" altLang="tr-TR" sz="2000" b="1" dirty="0" smtClean="0">
                <a:latin typeface="Times New Roman" panose="02020603050405020304" pitchFamily="18" charset="0"/>
                <a:cs typeface="Times New Roman" panose="02020603050405020304" pitchFamily="18" charset="0"/>
              </a:rPr>
              <a:t>Belirlenmesi: </a:t>
            </a:r>
            <a:endParaRPr lang="tr-TR" altLang="tr-TR" sz="2000" b="1" dirty="0">
              <a:latin typeface="Times New Roman" panose="02020603050405020304" pitchFamily="18" charset="0"/>
              <a:cs typeface="Times New Roman" panose="02020603050405020304" pitchFamily="18" charset="0"/>
            </a:endParaRPr>
          </a:p>
          <a:p>
            <a:pPr algn="just" eaLnBrk="1" hangingPunct="1">
              <a:lnSpc>
                <a:spcPct val="115000"/>
              </a:lnSpc>
              <a:spcBef>
                <a:spcPts val="200"/>
              </a:spcBef>
              <a:buNone/>
              <a:defRPr/>
            </a:pPr>
            <a:r>
              <a:rPr lang="tr-TR" altLang="tr-TR" sz="1600" b="1" i="1" dirty="0">
                <a:latin typeface="Times New Roman" panose="02020603050405020304" pitchFamily="18" charset="0"/>
                <a:cs typeface="Times New Roman" panose="02020603050405020304" pitchFamily="18" charset="0"/>
              </a:rPr>
              <a:t>Dairesel bacalarda örnekleme nokta sayısı belirleme</a:t>
            </a:r>
          </a:p>
          <a:p>
            <a:pPr algn="just" eaLnBrk="1" hangingPunct="1">
              <a:lnSpc>
                <a:spcPct val="115000"/>
              </a:lnSpc>
              <a:spcBef>
                <a:spcPct val="0"/>
              </a:spcBef>
              <a:spcAft>
                <a:spcPts val="1000"/>
              </a:spcAft>
              <a:buNone/>
              <a:defRPr/>
            </a:pP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Dairesel bacalarda TS EN 13284-1, TS ISO 9096 veya TS ISO 12141 Metotlarına göre örnekleme nokta sayıları 2 metoda göre belirlenir. Bunlar genel metot ve tanjant metodudur.</a:t>
            </a:r>
          </a:p>
          <a:p>
            <a:pPr algn="just" eaLnBrk="1" hangingPunct="1">
              <a:lnSpc>
                <a:spcPct val="115000"/>
              </a:lnSpc>
              <a:spcBef>
                <a:spcPct val="0"/>
              </a:spcBef>
              <a:spcAft>
                <a:spcPts val="1000"/>
              </a:spcAft>
              <a:buNone/>
              <a:defRPr/>
            </a:pPr>
            <a:r>
              <a:rPr lang="tr-TR" altLang="tr-TR" sz="1600" b="1" dirty="0">
                <a:latin typeface="Times New Roman" panose="02020603050405020304" pitchFamily="18" charset="0"/>
                <a:ea typeface="Calibri" panose="020F0502020204030204" pitchFamily="34" charset="0"/>
                <a:cs typeface="Times New Roman" panose="02020603050405020304" pitchFamily="18" charset="0"/>
              </a:rPr>
              <a:t>Dairesel kesitli kanallar için numune alma noktalarının asgarî sayısı </a:t>
            </a:r>
          </a:p>
        </p:txBody>
      </p:sp>
      <p:graphicFrame>
        <p:nvGraphicFramePr>
          <p:cNvPr id="4" name="Tablo 3"/>
          <p:cNvGraphicFramePr>
            <a:graphicFrameLocks noGrp="1"/>
          </p:cNvGraphicFramePr>
          <p:nvPr>
            <p:extLst>
              <p:ext uri="{D42A27DB-BD31-4B8C-83A1-F6EECF244321}">
                <p14:modId xmlns:p14="http://schemas.microsoft.com/office/powerpoint/2010/main" val="3287116135"/>
              </p:ext>
            </p:extLst>
          </p:nvPr>
        </p:nvGraphicFramePr>
        <p:xfrm>
          <a:off x="1861132" y="2895312"/>
          <a:ext cx="8730668" cy="1966740"/>
        </p:xfrm>
        <a:graphic>
          <a:graphicData uri="http://schemas.openxmlformats.org/drawingml/2006/table">
            <a:tbl>
              <a:tblPr/>
              <a:tblGrid>
                <a:gridCol w="2181014">
                  <a:extLst>
                    <a:ext uri="{9D8B030D-6E8A-4147-A177-3AD203B41FA5}">
                      <a16:colId xmlns:a16="http://schemas.microsoft.com/office/drawing/2014/main" val="657752367"/>
                    </a:ext>
                  </a:extLst>
                </a:gridCol>
                <a:gridCol w="2179360">
                  <a:extLst>
                    <a:ext uri="{9D8B030D-6E8A-4147-A177-3AD203B41FA5}">
                      <a16:colId xmlns:a16="http://schemas.microsoft.com/office/drawing/2014/main" val="1702748119"/>
                    </a:ext>
                  </a:extLst>
                </a:gridCol>
                <a:gridCol w="992121">
                  <a:extLst>
                    <a:ext uri="{9D8B030D-6E8A-4147-A177-3AD203B41FA5}">
                      <a16:colId xmlns:a16="http://schemas.microsoft.com/office/drawing/2014/main" val="3331534695"/>
                    </a:ext>
                  </a:extLst>
                </a:gridCol>
                <a:gridCol w="1197160">
                  <a:extLst>
                    <a:ext uri="{9D8B030D-6E8A-4147-A177-3AD203B41FA5}">
                      <a16:colId xmlns:a16="http://schemas.microsoft.com/office/drawing/2014/main" val="2230259795"/>
                    </a:ext>
                  </a:extLst>
                </a:gridCol>
                <a:gridCol w="1111176">
                  <a:extLst>
                    <a:ext uri="{9D8B030D-6E8A-4147-A177-3AD203B41FA5}">
                      <a16:colId xmlns:a16="http://schemas.microsoft.com/office/drawing/2014/main" val="3841702313"/>
                    </a:ext>
                  </a:extLst>
                </a:gridCol>
                <a:gridCol w="1069837">
                  <a:extLst>
                    <a:ext uri="{9D8B030D-6E8A-4147-A177-3AD203B41FA5}">
                      <a16:colId xmlns:a16="http://schemas.microsoft.com/office/drawing/2014/main" val="2140152054"/>
                    </a:ext>
                  </a:extLst>
                </a:gridCol>
              </a:tblGrid>
              <a:tr h="465007">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Baca çapının </a:t>
                      </a:r>
                      <a:endParaRPr kumimoji="0" lang="tr-TR" altLang="tr-TR" sz="12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uzunluğu  (m)</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Numune alma hattının sayısı, en az</a:t>
                      </a:r>
                      <a:endParaRPr kumimoji="0" lang="tr-TR" altLang="tr-TR" sz="12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Her hat için numune alma noktalarının asgarî sayısı</a:t>
                      </a:r>
                      <a:endParaRPr kumimoji="0" lang="tr-TR" altLang="tr-TR" sz="12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gridSpan="2">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Düzlem başına asgarî sayıda numune alma noktaları</a:t>
                      </a:r>
                      <a:endParaRPr kumimoji="0" lang="tr-TR" altLang="tr-TR" sz="12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extLst>
                  <a:ext uri="{0D108BD9-81ED-4DB2-BD59-A6C34878D82A}">
                    <a16:rowId xmlns:a16="http://schemas.microsoft.com/office/drawing/2014/main" val="501576295"/>
                  </a:ext>
                </a:extLst>
              </a:tr>
              <a:tr h="200070">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&lt;  0,35</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a:t>
                      </a:r>
                      <a:r>
                        <a:rPr kumimoji="0" lang="tr-TR" altLang="tr-TR" sz="12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a</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endParaRPr kumimoji="0" lang="tr-TR" altLang="tr-TR" sz="11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13754483"/>
                  </a:ext>
                </a:extLst>
              </a:tr>
              <a:tr h="200070">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0,35 – 0,7</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3</a:t>
                      </a:r>
                      <a:endParaRPr kumimoji="0" lang="tr-TR" altLang="tr-TR" sz="11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60703957"/>
                  </a:ext>
                </a:extLst>
              </a:tr>
              <a:tr h="200070">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0,7  - 1</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2</a:t>
                      </a:r>
                      <a:endParaRPr kumimoji="0" lang="tr-TR" altLang="tr-TR" sz="11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9</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8</a:t>
                      </a:r>
                      <a:endParaRPr kumimoji="0" lang="tr-TR" altLang="tr-TR" sz="11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57528205"/>
                  </a:ext>
                </a:extLst>
              </a:tr>
              <a:tr h="239861">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1 - 2</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7</a:t>
                      </a:r>
                      <a:endParaRPr kumimoji="0" lang="tr-TR" altLang="tr-TR" sz="11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13</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12</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21531195"/>
                  </a:ext>
                </a:extLst>
              </a:tr>
              <a:tr h="200070">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&gt; 2</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9</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8</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17</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16</a:t>
                      </a:r>
                      <a:endParaRPr kumimoji="0" lang="tr-TR" altLang="tr-TR" sz="11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52036953"/>
                  </a:ext>
                </a:extLst>
              </a:tr>
              <a:tr h="400140">
                <a:tc gridSpan="6">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tr-TR" altLang="tr-TR" sz="1200" b="1" i="0" u="none" strike="noStrike" cap="none" normalizeH="0" baseline="30000" dirty="0" smtClean="0">
                          <a:ln>
                            <a:noFill/>
                          </a:ln>
                          <a:solidFill>
                            <a:schemeClr val="tx1"/>
                          </a:solidFill>
                          <a:effectLst/>
                          <a:latin typeface="Times New Roman" panose="02020603050405020304" pitchFamily="18" charset="0"/>
                          <a:cs typeface="Times New Roman" panose="02020603050405020304" pitchFamily="18" charset="0"/>
                        </a:rPr>
                        <a:t>a</a:t>
                      </a:r>
                      <a:r>
                        <a:rPr kumimoji="0" lang="tr-TR" altLang="tr-TR" sz="1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Sadece bir numune alma noktasının kullanılması, bu </a:t>
                      </a:r>
                      <a:r>
                        <a:rPr kumimoji="0" lang="tr-TR" altLang="tr-TR" sz="12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standardda</a:t>
                      </a:r>
                      <a:r>
                        <a:rPr kumimoji="0" lang="tr-TR" altLang="tr-TR" sz="1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belirtilenden daha büyük hatalara sebep olabilir.</a:t>
                      </a:r>
                      <a:endParaRPr kumimoji="0" lang="tr-TR" altLang="tr-TR" sz="11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tr-TR" altLang="tr-TR" sz="1200" b="1" i="0" u="none" strike="noStrike" cap="none" normalizeH="0" baseline="30000" dirty="0" smtClean="0">
                          <a:ln>
                            <a:noFill/>
                          </a:ln>
                          <a:solidFill>
                            <a:schemeClr val="tx1"/>
                          </a:solidFill>
                          <a:effectLst/>
                          <a:latin typeface="Times New Roman" panose="02020603050405020304" pitchFamily="18" charset="0"/>
                          <a:cs typeface="Times New Roman" panose="02020603050405020304" pitchFamily="18" charset="0"/>
                        </a:rPr>
                        <a:t>b</a:t>
                      </a:r>
                      <a:r>
                        <a:rPr kumimoji="0" lang="tr-TR" altLang="tr-TR" sz="1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Geniş kanallar için, genellikle 20 numune alma noktası yeterlidir</a:t>
                      </a:r>
                      <a:endParaRPr kumimoji="0" lang="tr-TR" altLang="tr-TR" sz="11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0692614"/>
                  </a:ext>
                </a:extLst>
              </a:tr>
            </a:tbl>
          </a:graphicData>
        </a:graphic>
      </p:graphicFrame>
      <p:pic>
        <p:nvPicPr>
          <p:cNvPr id="18489" name="Resim 1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43200" y="4653815"/>
            <a:ext cx="7391400" cy="2187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Resim 10"/>
          <p:cNvPicPr>
            <a:picLocks noChangeAspect="1"/>
          </p:cNvPicPr>
          <p:nvPr/>
        </p:nvPicPr>
        <p:blipFill rotWithShape="1">
          <a:blip r:embed="rId3" cstate="print">
            <a:extLst>
              <a:ext uri="{28A0092B-C50C-407E-A947-70E740481C1C}">
                <a14:useLocalDpi xmlns:a14="http://schemas.microsoft.com/office/drawing/2010/main" val="0"/>
              </a:ext>
            </a:extLst>
          </a:blip>
          <a:srcRect l="-1" t="782" r="-947"/>
          <a:stretch/>
        </p:blipFill>
        <p:spPr>
          <a:xfrm>
            <a:off x="0" y="11149"/>
            <a:ext cx="1419672" cy="1378818"/>
          </a:xfrm>
          <a:prstGeom prst="rect">
            <a:avLst/>
          </a:prstGeom>
        </p:spPr>
      </p:pic>
      <p:sp>
        <p:nvSpPr>
          <p:cNvPr id="12" name="Unvan 1"/>
          <p:cNvSpPr txBox="1">
            <a:spLocks/>
          </p:cNvSpPr>
          <p:nvPr/>
        </p:nvSpPr>
        <p:spPr bwMode="auto">
          <a:xfrm>
            <a:off x="1219200" y="186051"/>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16</a:t>
            </a:fld>
            <a:endParaRPr lang="tr-TR" altLang="tr-T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6"/>
          <p:cNvSpPr>
            <a:spLocks noChangeArrowheads="1"/>
          </p:cNvSpPr>
          <p:nvPr/>
        </p:nvSpPr>
        <p:spPr bwMode="auto">
          <a:xfrm>
            <a:off x="1676401" y="8821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p:txBody>
      </p:sp>
      <p:sp>
        <p:nvSpPr>
          <p:cNvPr id="19459" name="Rectangle 77"/>
          <p:cNvSpPr>
            <a:spLocks noChangeArrowheads="1"/>
          </p:cNvSpPr>
          <p:nvPr/>
        </p:nvSpPr>
        <p:spPr bwMode="auto">
          <a:xfrm>
            <a:off x="1676401" y="558970"/>
            <a:ext cx="18473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600"/>
          </a:p>
          <a:p>
            <a:pPr>
              <a:spcBef>
                <a:spcPct val="0"/>
              </a:spcBef>
              <a:buFontTx/>
              <a:buNone/>
            </a:pPr>
            <a:r>
              <a:rPr lang="tr-TR" altLang="tr-TR" sz="1800"/>
              <a:t/>
            </a:r>
            <a:br>
              <a:rPr lang="tr-TR" altLang="tr-TR" sz="1800"/>
            </a:br>
            <a:endParaRPr lang="tr-TR" altLang="tr-TR" sz="1800"/>
          </a:p>
          <a:p>
            <a:pPr>
              <a:spcBef>
                <a:spcPct val="0"/>
              </a:spcBef>
              <a:buFontTx/>
              <a:buNone/>
            </a:pPr>
            <a:endParaRPr lang="tr-TR" altLang="tr-TR" sz="1800"/>
          </a:p>
        </p:txBody>
      </p:sp>
      <p:sp>
        <p:nvSpPr>
          <p:cNvPr id="19460" name="Rectangle 78"/>
          <p:cNvSpPr>
            <a:spLocks noChangeArrowheads="1"/>
          </p:cNvSpPr>
          <p:nvPr/>
        </p:nvSpPr>
        <p:spPr bwMode="auto">
          <a:xfrm>
            <a:off x="1676401" y="7436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1800"/>
          </a:p>
          <a:p>
            <a:pPr>
              <a:spcBef>
                <a:spcPct val="0"/>
              </a:spcBef>
              <a:buFontTx/>
              <a:buNone/>
            </a:pPr>
            <a:endParaRPr lang="tr-TR" altLang="tr-TR" sz="1800"/>
          </a:p>
        </p:txBody>
      </p:sp>
      <p:graphicFrame>
        <p:nvGraphicFramePr>
          <p:cNvPr id="6" name="Tablo 5"/>
          <p:cNvGraphicFramePr>
            <a:graphicFrameLocks noGrp="1"/>
          </p:cNvGraphicFramePr>
          <p:nvPr>
            <p:extLst>
              <p:ext uri="{D42A27DB-BD31-4B8C-83A1-F6EECF244321}">
                <p14:modId xmlns:p14="http://schemas.microsoft.com/office/powerpoint/2010/main" val="971906943"/>
              </p:ext>
            </p:extLst>
          </p:nvPr>
        </p:nvGraphicFramePr>
        <p:xfrm>
          <a:off x="1768767" y="2440277"/>
          <a:ext cx="8746834" cy="2208276"/>
        </p:xfrm>
        <a:graphic>
          <a:graphicData uri="http://schemas.openxmlformats.org/drawingml/2006/table">
            <a:tbl>
              <a:tblPr/>
              <a:tblGrid>
                <a:gridCol w="3075276">
                  <a:extLst>
                    <a:ext uri="{9D8B030D-6E8A-4147-A177-3AD203B41FA5}">
                      <a16:colId xmlns:a16="http://schemas.microsoft.com/office/drawing/2014/main" val="426899941"/>
                    </a:ext>
                  </a:extLst>
                </a:gridCol>
                <a:gridCol w="2565044">
                  <a:extLst>
                    <a:ext uri="{9D8B030D-6E8A-4147-A177-3AD203B41FA5}">
                      <a16:colId xmlns:a16="http://schemas.microsoft.com/office/drawing/2014/main" val="3536379108"/>
                    </a:ext>
                  </a:extLst>
                </a:gridCol>
                <a:gridCol w="3106514">
                  <a:extLst>
                    <a:ext uri="{9D8B030D-6E8A-4147-A177-3AD203B41FA5}">
                      <a16:colId xmlns:a16="http://schemas.microsoft.com/office/drawing/2014/main" val="898243667"/>
                    </a:ext>
                  </a:extLst>
                </a:gridCol>
              </a:tblGrid>
              <a:tr h="685174">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Numune alma </a:t>
                      </a:r>
                      <a:endParaRPr kumimoji="0" lang="tr-TR" altLang="tr-TR" sz="14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düzleminin alanı  (m² )</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Numune alma hattının </a:t>
                      </a:r>
                      <a:r>
                        <a:rPr kumimoji="0" lang="tr-TR" altLang="tr-TR" sz="14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sayısı</a:t>
                      </a:r>
                      <a:r>
                        <a:rPr kumimoji="0" lang="tr-TR" altLang="tr-TR" sz="1400" b="1" i="0" u="none" strike="noStrike" cap="none" normalizeH="0" baseline="30000" dirty="0" err="1" smtClean="0">
                          <a:ln>
                            <a:noFill/>
                          </a:ln>
                          <a:solidFill>
                            <a:schemeClr val="tx1"/>
                          </a:solidFill>
                          <a:effectLst/>
                          <a:latin typeface="Times New Roman" panose="02020603050405020304" pitchFamily="18" charset="0"/>
                          <a:cs typeface="Times New Roman" panose="02020603050405020304" pitchFamily="18" charset="0"/>
                        </a:rPr>
                        <a:t>a</a:t>
                      </a:r>
                      <a:r>
                        <a:rPr kumimoji="0" lang="tr-TR" altLang="tr-TR"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en az )</a:t>
                      </a:r>
                      <a:endParaRPr kumimoji="0" lang="tr-TR" altLang="tr-TR" sz="14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Numune alma  düzlemdeki numune </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alma noktalarının sayısı,</a:t>
                      </a:r>
                    </a:p>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en az )</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87091715"/>
                  </a:ext>
                </a:extLst>
              </a:tr>
              <a:tr h="195764">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&lt; 0,09</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a:t>
                      </a:r>
                      <a:r>
                        <a:rPr kumimoji="0" lang="tr-TR" altLang="tr-TR" sz="1200" b="0" i="0" u="none" strike="noStrike" cap="none" normalizeH="0" baseline="30000" smtClean="0">
                          <a:ln>
                            <a:noFill/>
                          </a:ln>
                          <a:solidFill>
                            <a:schemeClr val="tx1"/>
                          </a:solidFill>
                          <a:effectLst/>
                          <a:latin typeface="Times New Roman" panose="02020603050405020304" pitchFamily="18" charset="0"/>
                          <a:cs typeface="Times New Roman" panose="02020603050405020304" pitchFamily="18" charset="0"/>
                        </a:rPr>
                        <a:t>b</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56669221"/>
                  </a:ext>
                </a:extLst>
              </a:tr>
              <a:tr h="195764">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0,09 – 0,38</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2</a:t>
                      </a:r>
                      <a:endParaRPr kumimoji="0" lang="tr-TR" altLang="tr-TR" sz="11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02144383"/>
                  </a:ext>
                </a:extLst>
              </a:tr>
              <a:tr h="195764">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0,38 – 1,5</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9</a:t>
                      </a:r>
                      <a:endParaRPr kumimoji="0" lang="tr-TR" altLang="tr-TR" sz="11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25847270"/>
                  </a:ext>
                </a:extLst>
              </a:tr>
              <a:tr h="195764">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&gt; 1,5</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a:t>
                      </a:r>
                      <a:endParaRPr kumimoji="0" lang="tr-TR" altLang="tr-TR"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16</a:t>
                      </a:r>
                      <a:endParaRPr kumimoji="0" lang="tr-TR" altLang="tr-TR" sz="11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26731427"/>
                  </a:ext>
                </a:extLst>
              </a:tr>
              <a:tr h="587292">
                <a:tc gridSpan="3">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tr-TR" altLang="tr-TR" sz="1200" b="1" i="0" u="none" strike="noStrike" cap="none" normalizeH="0" baseline="30000" dirty="0" smtClean="0">
                          <a:ln>
                            <a:noFill/>
                          </a:ln>
                          <a:solidFill>
                            <a:schemeClr val="tx1"/>
                          </a:solidFill>
                          <a:effectLst/>
                          <a:latin typeface="Times New Roman" panose="02020603050405020304" pitchFamily="18" charset="0"/>
                          <a:cs typeface="Times New Roman" panose="02020603050405020304" pitchFamily="18" charset="0"/>
                        </a:rPr>
                        <a:t>a </a:t>
                      </a:r>
                      <a:r>
                        <a:rPr kumimoji="0" lang="tr-TR" altLang="tr-TR" sz="1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Kanalın uzun kenarının uzunluğu kısa kenarın uzunluğundan iki kat daha fazla olduğu durumda, numune alma düzleminde ilâve kenar bölmeler gerekli olabilir.</a:t>
                      </a:r>
                      <a:endParaRPr kumimoji="0" lang="tr-TR" altLang="tr-TR" sz="12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tr-TR" altLang="tr-TR" sz="1200" b="1" i="0" u="none" strike="noStrike" cap="none" normalizeH="0" baseline="30000" dirty="0" smtClean="0">
                          <a:ln>
                            <a:noFill/>
                          </a:ln>
                          <a:solidFill>
                            <a:schemeClr val="tx1"/>
                          </a:solidFill>
                          <a:effectLst/>
                          <a:latin typeface="Times New Roman" panose="02020603050405020304" pitchFamily="18" charset="0"/>
                          <a:cs typeface="Times New Roman" panose="02020603050405020304" pitchFamily="18" charset="0"/>
                        </a:rPr>
                        <a:t>b </a:t>
                      </a:r>
                      <a:r>
                        <a:rPr kumimoji="0" lang="tr-TR" altLang="tr-TR" sz="1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Sadece bir numune alma noktasının kullanılması, bu </a:t>
                      </a:r>
                      <a:r>
                        <a:rPr kumimoji="0" lang="tr-TR" altLang="tr-TR" sz="12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standardda</a:t>
                      </a:r>
                      <a:r>
                        <a:rPr kumimoji="0" lang="tr-TR" altLang="tr-TR" sz="1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belirtilenden daha büyük hatalara sebep olabilir. </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780808418"/>
                  </a:ext>
                </a:extLst>
              </a:tr>
            </a:tbl>
          </a:graphicData>
        </a:graphic>
      </p:graphicFrame>
      <p:sp>
        <p:nvSpPr>
          <p:cNvPr id="19489" name="Rectangle 2"/>
          <p:cNvSpPr>
            <a:spLocks noChangeArrowheads="1"/>
          </p:cNvSpPr>
          <p:nvPr/>
        </p:nvSpPr>
        <p:spPr bwMode="auto">
          <a:xfrm>
            <a:off x="1676400" y="1717636"/>
            <a:ext cx="9143998" cy="579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25392"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0"/>
              </a:spcBef>
              <a:buFontTx/>
              <a:buNone/>
            </a:pPr>
            <a:r>
              <a:rPr lang="tr-TR" altLang="tr-TR" sz="2000" b="1" dirty="0" smtClean="0">
                <a:latin typeface="Times New Roman" panose="02020603050405020304" pitchFamily="18" charset="0"/>
                <a:cs typeface="Times New Roman" panose="02020603050405020304" pitchFamily="18" charset="0"/>
              </a:rPr>
              <a:t>Dikdörtgen Kesitli Bacalarda Örnekleme Nokta Sayısı Belirleme</a:t>
            </a:r>
          </a:p>
          <a:p>
            <a:pPr algn="just">
              <a:spcBef>
                <a:spcPct val="0"/>
              </a:spcBef>
              <a:buFontTx/>
              <a:buNone/>
            </a:pP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Dikdörtgen </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kesitli kanallar için numune alma noktalarının asgarî sayısı (TS ISO 9096)</a:t>
            </a:r>
            <a:endParaRPr lang="tr-TR" altLang="tr-TR" sz="1600" dirty="0">
              <a:latin typeface="Times New Roman" panose="02020603050405020304" pitchFamily="18" charset="0"/>
              <a:cs typeface="Times New Roman" panose="02020603050405020304" pitchFamily="18" charset="0"/>
            </a:endParaRPr>
          </a:p>
        </p:txBody>
      </p:sp>
      <p:pic>
        <p:nvPicPr>
          <p:cNvPr id="19490" name="Resim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399" y="4789952"/>
            <a:ext cx="6096000" cy="1991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Resim 10"/>
          <p:cNvPicPr>
            <a:picLocks noChangeAspect="1"/>
          </p:cNvPicPr>
          <p:nvPr/>
        </p:nvPicPr>
        <p:blipFill rotWithShape="1">
          <a:blip r:embed="rId3" cstate="print">
            <a:extLst>
              <a:ext uri="{28A0092B-C50C-407E-A947-70E740481C1C}">
                <a14:useLocalDpi xmlns:a14="http://schemas.microsoft.com/office/drawing/2010/main" val="0"/>
              </a:ext>
            </a:extLst>
          </a:blip>
          <a:srcRect l="-1" t="782" r="-947"/>
          <a:stretch/>
        </p:blipFill>
        <p:spPr>
          <a:xfrm>
            <a:off x="1604" y="54227"/>
            <a:ext cx="1419672" cy="1378818"/>
          </a:xfrm>
          <a:prstGeom prst="rect">
            <a:avLst/>
          </a:prstGeom>
        </p:spPr>
      </p:pic>
      <p:sp>
        <p:nvSpPr>
          <p:cNvPr id="12" name="Unvan 1"/>
          <p:cNvSpPr txBox="1">
            <a:spLocks/>
          </p:cNvSpPr>
          <p:nvPr/>
        </p:nvSpPr>
        <p:spPr bwMode="auto">
          <a:xfrm>
            <a:off x="1153427" y="186051"/>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17</a:t>
            </a:fld>
            <a:endParaRPr lang="tr-TR" altLang="tr-T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6"/>
          <p:cNvSpPr>
            <a:spLocks noChangeArrowheads="1"/>
          </p:cNvSpPr>
          <p:nvPr/>
        </p:nvSpPr>
        <p:spPr bwMode="auto">
          <a:xfrm>
            <a:off x="1676401" y="8821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p:txBody>
      </p:sp>
      <p:sp>
        <p:nvSpPr>
          <p:cNvPr id="20483" name="Rectangle 77"/>
          <p:cNvSpPr>
            <a:spLocks noChangeArrowheads="1"/>
          </p:cNvSpPr>
          <p:nvPr/>
        </p:nvSpPr>
        <p:spPr bwMode="auto">
          <a:xfrm>
            <a:off x="1676401" y="558970"/>
            <a:ext cx="18473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600"/>
          </a:p>
          <a:p>
            <a:pPr>
              <a:spcBef>
                <a:spcPct val="0"/>
              </a:spcBef>
              <a:buFontTx/>
              <a:buNone/>
            </a:pPr>
            <a:r>
              <a:rPr lang="tr-TR" altLang="tr-TR" sz="1800"/>
              <a:t/>
            </a:r>
            <a:br>
              <a:rPr lang="tr-TR" altLang="tr-TR" sz="1800"/>
            </a:br>
            <a:endParaRPr lang="tr-TR" altLang="tr-TR" sz="1800"/>
          </a:p>
          <a:p>
            <a:pPr>
              <a:spcBef>
                <a:spcPct val="0"/>
              </a:spcBef>
              <a:buFontTx/>
              <a:buNone/>
            </a:pPr>
            <a:endParaRPr lang="tr-TR" altLang="tr-TR" sz="1800"/>
          </a:p>
        </p:txBody>
      </p:sp>
      <p:sp>
        <p:nvSpPr>
          <p:cNvPr id="20484" name="Rectangle 78"/>
          <p:cNvSpPr>
            <a:spLocks noChangeArrowheads="1"/>
          </p:cNvSpPr>
          <p:nvPr/>
        </p:nvSpPr>
        <p:spPr bwMode="auto">
          <a:xfrm>
            <a:off x="1676401" y="7436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1800"/>
          </a:p>
          <a:p>
            <a:pPr>
              <a:spcBef>
                <a:spcPct val="0"/>
              </a:spcBef>
              <a:buFontTx/>
              <a:buNone/>
            </a:pPr>
            <a:endParaRPr lang="tr-TR" altLang="tr-TR" sz="1800"/>
          </a:p>
        </p:txBody>
      </p:sp>
      <p:sp>
        <p:nvSpPr>
          <p:cNvPr id="20485" name="Dikdörtgen 1"/>
          <p:cNvSpPr>
            <a:spLocks noChangeArrowheads="1"/>
          </p:cNvSpPr>
          <p:nvPr/>
        </p:nvSpPr>
        <p:spPr bwMode="auto">
          <a:xfrm>
            <a:off x="1676401" y="1408439"/>
            <a:ext cx="8839199" cy="284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15000"/>
              </a:lnSpc>
              <a:spcBef>
                <a:spcPts val="200"/>
              </a:spcBef>
              <a:buNone/>
            </a:pPr>
            <a:r>
              <a:rPr lang="tr-TR" altLang="tr-TR" sz="1800" b="1" dirty="0">
                <a:latin typeface="Times New Roman" panose="02020603050405020304" pitchFamily="18" charset="0"/>
                <a:cs typeface="Times New Roman" panose="02020603050405020304" pitchFamily="18" charset="0"/>
              </a:rPr>
              <a:t>EPA 1 </a:t>
            </a:r>
            <a:r>
              <a:rPr lang="tr-TR" altLang="tr-TR" sz="1800" b="1" dirty="0" smtClean="0">
                <a:latin typeface="Times New Roman" panose="02020603050405020304" pitchFamily="18" charset="0"/>
                <a:cs typeface="Times New Roman" panose="02020603050405020304" pitchFamily="18" charset="0"/>
              </a:rPr>
              <a:t>Metoduna Göre Örnekleme Nokta Sayısının Belirlenmesi</a:t>
            </a:r>
            <a:r>
              <a:rPr lang="tr-TR" altLang="tr-TR" sz="2000" b="1" dirty="0" smtClean="0">
                <a:latin typeface="Times New Roman" panose="02020603050405020304" pitchFamily="18" charset="0"/>
                <a:cs typeface="Times New Roman" panose="02020603050405020304" pitchFamily="18" charset="0"/>
              </a:rPr>
              <a:t>:</a:t>
            </a:r>
            <a:r>
              <a:rPr lang="tr-TR" altLang="tr-TR" sz="2000" b="1" dirty="0" smtClean="0">
                <a:solidFill>
                  <a:srgbClr val="243F60"/>
                </a:solidFill>
                <a:latin typeface="Times New Roman" panose="02020603050405020304" pitchFamily="18" charset="0"/>
                <a:cs typeface="Times New Roman" panose="02020603050405020304" pitchFamily="18" charset="0"/>
              </a:rPr>
              <a:t>  </a:t>
            </a:r>
            <a:endParaRPr lang="tr-TR" altLang="tr-TR" sz="2000" b="1" dirty="0">
              <a:solidFill>
                <a:srgbClr val="243F60"/>
              </a:solidFill>
              <a:latin typeface="Times New Roman" panose="02020603050405020304" pitchFamily="18" charset="0"/>
              <a:cs typeface="Times New Roman" panose="02020603050405020304" pitchFamily="18" charset="0"/>
            </a:endParaRPr>
          </a:p>
          <a:p>
            <a:pPr algn="just" eaLnBrk="1" hangingPunct="1">
              <a:lnSpc>
                <a:spcPct val="115000"/>
              </a:lnSpc>
              <a:spcBef>
                <a:spcPct val="0"/>
              </a:spcBef>
              <a:spcAft>
                <a:spcPts val="1000"/>
              </a:spcAft>
              <a:buNone/>
            </a:pP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EPA 1 Metoduna göre dairesel bacalarda örnekleme düzlemi ve örnekleme nokta sayısı belirlemede Şekil 3’de ki diyagram kullanılır. Bu diyagrama göre Baca yüksekliği hidrolik çapın 10 katı olan bacalarda örnekleme düzlemi homojen akışı etkileyecek en son etkenden hidrolik çapın 8 katı kadar üzerinden baca çıkışından 2 hidrolik çap kadar aşağıda olmalıdır. 8xD-2xD kuralı sağlandığı durumlarda baca çapı 0,30-0,61 m aralığında ise örnekleme nokta sayısı en az 8 adet olmalıdır. Baca çapı 0,61 m den büyük olduğu durumlarda </a:t>
            </a:r>
            <a:r>
              <a:rPr lang="tr-TR" altLang="tr-TR" sz="1600" dirty="0" smtClean="0">
                <a:latin typeface="Times New Roman" panose="02020603050405020304" pitchFamily="18" charset="0"/>
                <a:ea typeface="Calibri" panose="020F0502020204030204" pitchFamily="34" charset="0"/>
                <a:cs typeface="Times New Roman" panose="02020603050405020304" pitchFamily="18" charset="0"/>
              </a:rPr>
              <a:t>örnekleme </a:t>
            </a:r>
            <a:r>
              <a:rPr lang="tr-TR" altLang="tr-TR" sz="1600" dirty="0">
                <a:latin typeface="Times New Roman" panose="02020603050405020304" pitchFamily="18" charset="0"/>
                <a:ea typeface="Calibri" panose="020F0502020204030204" pitchFamily="34" charset="0"/>
                <a:cs typeface="Times New Roman" panose="02020603050405020304" pitchFamily="18" charset="0"/>
              </a:rPr>
              <a:t>nokta sayısı en az 12 adet olmalıdır. </a:t>
            </a:r>
          </a:p>
          <a:p>
            <a:pPr algn="just" eaLnBrk="1" hangingPunct="1">
              <a:lnSpc>
                <a:spcPct val="115000"/>
              </a:lnSpc>
              <a:spcBef>
                <a:spcPct val="0"/>
              </a:spcBef>
              <a:spcAft>
                <a:spcPts val="1000"/>
              </a:spcAft>
              <a:buNone/>
            </a:pPr>
            <a:r>
              <a:rPr lang="tr-TR" altLang="tr-TR" sz="1400" b="1" dirty="0">
                <a:latin typeface="Times New Roman" panose="02020603050405020304" pitchFamily="18" charset="0"/>
                <a:ea typeface="Calibri" panose="020F0502020204030204" pitchFamily="34" charset="0"/>
                <a:cs typeface="Times New Roman" panose="02020603050405020304" pitchFamily="18" charset="0"/>
              </a:rPr>
              <a:t>Not: </a:t>
            </a:r>
            <a:r>
              <a:rPr lang="tr-TR" altLang="tr-TR" sz="1400" dirty="0">
                <a:latin typeface="Times New Roman" panose="02020603050405020304" pitchFamily="18" charset="0"/>
                <a:ea typeface="Calibri" panose="020F0502020204030204" pitchFamily="34" charset="0"/>
                <a:cs typeface="Times New Roman" panose="02020603050405020304" pitchFamily="18" charset="0"/>
              </a:rPr>
              <a:t>Bazı işletmelerde Baca yüksekliği hidrolik çapın 2,5 katına kadar düştüğü bacalar olabilir. Bu gibi durumlarda diyagrama göre örnekleme nokta sayısı en az 24 olmalıdır.</a:t>
            </a:r>
          </a:p>
        </p:txBody>
      </p:sp>
      <p:pic>
        <p:nvPicPr>
          <p:cNvPr id="20486" name="Resim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4114800"/>
            <a:ext cx="86868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Resim 9"/>
          <p:cNvPicPr>
            <a:picLocks noChangeAspect="1"/>
          </p:cNvPicPr>
          <p:nvPr/>
        </p:nvPicPr>
        <p:blipFill rotWithShape="1">
          <a:blip r:embed="rId3" cstate="print">
            <a:extLst>
              <a:ext uri="{28A0092B-C50C-407E-A947-70E740481C1C}">
                <a14:useLocalDpi xmlns:a14="http://schemas.microsoft.com/office/drawing/2010/main" val="0"/>
              </a:ext>
            </a:extLst>
          </a:blip>
          <a:srcRect l="-1" t="782" r="-947"/>
          <a:stretch/>
        </p:blipFill>
        <p:spPr>
          <a:xfrm>
            <a:off x="0" y="11149"/>
            <a:ext cx="1419672" cy="1378818"/>
          </a:xfrm>
          <a:prstGeom prst="rect">
            <a:avLst/>
          </a:prstGeom>
        </p:spPr>
      </p:pic>
      <p:sp>
        <p:nvSpPr>
          <p:cNvPr id="11" name="Unvan 1"/>
          <p:cNvSpPr txBox="1">
            <a:spLocks/>
          </p:cNvSpPr>
          <p:nvPr/>
        </p:nvSpPr>
        <p:spPr bwMode="auto">
          <a:xfrm>
            <a:off x="1132572" y="154771"/>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18</a:t>
            </a:fld>
            <a:endParaRPr lang="tr-TR" altLang="tr-T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6"/>
          <p:cNvSpPr>
            <a:spLocks noChangeArrowheads="1"/>
          </p:cNvSpPr>
          <p:nvPr/>
        </p:nvSpPr>
        <p:spPr bwMode="auto">
          <a:xfrm>
            <a:off x="1676401" y="8821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p:txBody>
      </p:sp>
      <p:sp>
        <p:nvSpPr>
          <p:cNvPr id="21507" name="Rectangle 77"/>
          <p:cNvSpPr>
            <a:spLocks noChangeArrowheads="1"/>
          </p:cNvSpPr>
          <p:nvPr/>
        </p:nvSpPr>
        <p:spPr bwMode="auto">
          <a:xfrm>
            <a:off x="1676401" y="558970"/>
            <a:ext cx="18473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600"/>
          </a:p>
          <a:p>
            <a:pPr>
              <a:spcBef>
                <a:spcPct val="0"/>
              </a:spcBef>
              <a:buFontTx/>
              <a:buNone/>
            </a:pPr>
            <a:r>
              <a:rPr lang="tr-TR" altLang="tr-TR" sz="1800"/>
              <a:t/>
            </a:r>
            <a:br>
              <a:rPr lang="tr-TR" altLang="tr-TR" sz="1800"/>
            </a:br>
            <a:endParaRPr lang="tr-TR" altLang="tr-TR" sz="1800"/>
          </a:p>
          <a:p>
            <a:pPr>
              <a:spcBef>
                <a:spcPct val="0"/>
              </a:spcBef>
              <a:buFontTx/>
              <a:buNone/>
            </a:pPr>
            <a:endParaRPr lang="tr-TR" altLang="tr-TR" sz="1800"/>
          </a:p>
        </p:txBody>
      </p:sp>
      <p:sp>
        <p:nvSpPr>
          <p:cNvPr id="21508" name="Rectangle 78"/>
          <p:cNvSpPr>
            <a:spLocks noChangeArrowheads="1"/>
          </p:cNvSpPr>
          <p:nvPr/>
        </p:nvSpPr>
        <p:spPr bwMode="auto">
          <a:xfrm>
            <a:off x="1676401" y="7436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1800"/>
          </a:p>
          <a:p>
            <a:pPr>
              <a:spcBef>
                <a:spcPct val="0"/>
              </a:spcBef>
              <a:buFontTx/>
              <a:buNone/>
            </a:pPr>
            <a:endParaRPr lang="tr-TR" altLang="tr-TR" sz="1800"/>
          </a:p>
        </p:txBody>
      </p:sp>
      <p:pic>
        <p:nvPicPr>
          <p:cNvPr id="21509" name="Resim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2116932"/>
            <a:ext cx="8686800" cy="4541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0" name="Dikdörtgen 3"/>
          <p:cNvSpPr>
            <a:spLocks noChangeArrowheads="1"/>
          </p:cNvSpPr>
          <p:nvPr/>
        </p:nvSpPr>
        <p:spPr bwMode="auto">
          <a:xfrm>
            <a:off x="1828800" y="1388270"/>
            <a:ext cx="8686800" cy="72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15000"/>
              </a:lnSpc>
              <a:spcBef>
                <a:spcPct val="0"/>
              </a:spcBef>
              <a:spcAft>
                <a:spcPts val="1000"/>
              </a:spcAft>
              <a:buNone/>
            </a:pPr>
            <a:r>
              <a:rPr lang="tr-TR" altLang="tr-TR" sz="1800" b="1" dirty="0" smtClean="0">
                <a:latin typeface="Times New Roman" panose="02020603050405020304" pitchFamily="18" charset="0"/>
                <a:ea typeface="Calibri" panose="020F0502020204030204" pitchFamily="34" charset="0"/>
                <a:cs typeface="Times New Roman" panose="02020603050405020304" pitchFamily="18" charset="0"/>
              </a:rPr>
              <a:t>Dairesel Bacalarda Örnekleme Noktalarının Düzlem Başına Baca Çeperine Uzaklığının Yüzdesel Oranı</a:t>
            </a:r>
            <a:endParaRPr lang="tr-TR" altLang="tr-TR" sz="1800" b="1" dirty="0">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10" name="Resim 9"/>
          <p:cNvPicPr>
            <a:picLocks noChangeAspect="1"/>
          </p:cNvPicPr>
          <p:nvPr/>
        </p:nvPicPr>
        <p:blipFill rotWithShape="1">
          <a:blip r:embed="rId3" cstate="print">
            <a:extLst>
              <a:ext uri="{28A0092B-C50C-407E-A947-70E740481C1C}">
                <a14:useLocalDpi xmlns:a14="http://schemas.microsoft.com/office/drawing/2010/main" val="0"/>
              </a:ext>
            </a:extLst>
          </a:blip>
          <a:srcRect l="-1" t="782" r="-947"/>
          <a:stretch/>
        </p:blipFill>
        <p:spPr>
          <a:xfrm>
            <a:off x="0" y="9452"/>
            <a:ext cx="1419672" cy="1378818"/>
          </a:xfrm>
          <a:prstGeom prst="rect">
            <a:avLst/>
          </a:prstGeom>
        </p:spPr>
      </p:pic>
      <p:sp>
        <p:nvSpPr>
          <p:cNvPr id="11" name="Unvan 1"/>
          <p:cNvSpPr txBox="1">
            <a:spLocks/>
          </p:cNvSpPr>
          <p:nvPr/>
        </p:nvSpPr>
        <p:spPr bwMode="auto">
          <a:xfrm>
            <a:off x="1118134" y="204698"/>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19</a:t>
            </a:fld>
            <a:endParaRPr lang="tr-TR" altLang="tr-T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Başlık 1"/>
          <p:cNvSpPr>
            <a:spLocks noGrp="1"/>
          </p:cNvSpPr>
          <p:nvPr>
            <p:ph type="title"/>
          </p:nvPr>
        </p:nvSpPr>
        <p:spPr>
          <a:xfrm>
            <a:off x="2209800" y="1921423"/>
            <a:ext cx="8229600" cy="411162"/>
          </a:xfrm>
        </p:spPr>
        <p:txBody>
          <a:bodyPr/>
          <a:lstStyle/>
          <a:p>
            <a:pPr algn="l"/>
            <a:r>
              <a:rPr lang="tr-TR" altLang="tr-TR" sz="2800" b="1" dirty="0">
                <a:solidFill>
                  <a:schemeClr val="tx1"/>
                </a:solidFill>
                <a:latin typeface="Times New Roman" panose="02020603050405020304" pitchFamily="18" charset="0"/>
                <a:cs typeface="Times New Roman" panose="02020603050405020304" pitchFamily="18" charset="0"/>
              </a:rPr>
              <a:t>TS EN 15259</a:t>
            </a:r>
            <a:endParaRPr lang="tr-TR" altLang="tr-TR" sz="2800" b="1" dirty="0">
              <a:solidFill>
                <a:schemeClr val="tx1"/>
              </a:solidFill>
            </a:endParaRPr>
          </a:p>
        </p:txBody>
      </p:sp>
      <p:sp>
        <p:nvSpPr>
          <p:cNvPr id="4099" name="İçerik Yer Tutucusu 2"/>
          <p:cNvSpPr>
            <a:spLocks noGrp="1"/>
          </p:cNvSpPr>
          <p:nvPr>
            <p:ph idx="1"/>
          </p:nvPr>
        </p:nvSpPr>
        <p:spPr>
          <a:xfrm>
            <a:off x="2209800" y="2567760"/>
            <a:ext cx="8175859" cy="1616665"/>
          </a:xfrm>
        </p:spPr>
        <p:txBody>
          <a:bodyPr/>
          <a:lstStyle/>
          <a:p>
            <a:pPr algn="just">
              <a:buFont typeface="Wingdings" panose="05000000000000000000" pitchFamily="2" charset="2"/>
              <a:buChar char="Ø"/>
            </a:pPr>
            <a:r>
              <a:rPr lang="tr-TR" altLang="tr-TR" sz="2200" dirty="0">
                <a:latin typeface="Times New Roman" panose="02020603050405020304" pitchFamily="18" charset="0"/>
                <a:cs typeface="Times New Roman" panose="02020603050405020304" pitchFamily="18" charset="0"/>
              </a:rPr>
              <a:t>Hidrolik Çap: Alanın dört </a:t>
            </a:r>
            <a:r>
              <a:rPr lang="tr-TR" altLang="tr-TR" sz="2200" dirty="0" err="1" smtClean="0">
                <a:latin typeface="Times New Roman" panose="02020603050405020304" pitchFamily="18" charset="0"/>
                <a:cs typeface="Times New Roman" panose="02020603050405020304" pitchFamily="18" charset="0"/>
              </a:rPr>
              <a:t>katınının</a:t>
            </a:r>
            <a:r>
              <a:rPr lang="tr-TR" altLang="tr-TR" sz="2200" dirty="0" smtClean="0">
                <a:latin typeface="Times New Roman" panose="02020603050405020304" pitchFamily="18" charset="0"/>
                <a:cs typeface="Times New Roman" panose="02020603050405020304" pitchFamily="18" charset="0"/>
              </a:rPr>
              <a:t> </a:t>
            </a:r>
            <a:r>
              <a:rPr lang="tr-TR" altLang="tr-TR" sz="2200" dirty="0">
                <a:latin typeface="Times New Roman" panose="02020603050405020304" pitchFamily="18" charset="0"/>
                <a:cs typeface="Times New Roman" panose="02020603050405020304" pitchFamily="18" charset="0"/>
              </a:rPr>
              <a:t>ölçüm </a:t>
            </a:r>
            <a:r>
              <a:rPr lang="tr-TR" altLang="tr-TR" sz="2200" dirty="0" smtClean="0">
                <a:latin typeface="Times New Roman" panose="02020603050405020304" pitchFamily="18" charset="0"/>
                <a:cs typeface="Times New Roman" panose="02020603050405020304" pitchFamily="18" charset="0"/>
              </a:rPr>
              <a:t>düzleminin </a:t>
            </a:r>
            <a:r>
              <a:rPr lang="tr-TR" altLang="tr-TR" sz="2200" dirty="0">
                <a:latin typeface="Times New Roman" panose="02020603050405020304" pitchFamily="18" charset="0"/>
                <a:cs typeface="Times New Roman" panose="02020603050405020304" pitchFamily="18" charset="0"/>
              </a:rPr>
              <a:t>çevre uzunluğuna </a:t>
            </a:r>
            <a:r>
              <a:rPr lang="tr-TR" altLang="tr-TR" sz="2200" dirty="0" smtClean="0">
                <a:latin typeface="Times New Roman" panose="02020603050405020304" pitchFamily="18" charset="0"/>
                <a:cs typeface="Times New Roman" panose="02020603050405020304" pitchFamily="18" charset="0"/>
              </a:rPr>
              <a:t>bölünmesiyle </a:t>
            </a:r>
            <a:r>
              <a:rPr lang="tr-TR" altLang="tr-TR" sz="2200" dirty="0">
                <a:latin typeface="Times New Roman" panose="02020603050405020304" pitchFamily="18" charset="0"/>
                <a:cs typeface="Times New Roman" panose="02020603050405020304" pitchFamily="18" charset="0"/>
              </a:rPr>
              <a:t>elde edilir. </a:t>
            </a:r>
            <a:r>
              <a:rPr lang="tr-TR" altLang="tr-TR" sz="2200" dirty="0" smtClean="0">
                <a:latin typeface="Times New Roman" panose="02020603050405020304" pitchFamily="18" charset="0"/>
                <a:cs typeface="Times New Roman" panose="02020603050405020304" pitchFamily="18" charset="0"/>
              </a:rPr>
              <a:t> </a:t>
            </a:r>
            <a:r>
              <a:rPr lang="tr-TR" altLang="tr-TR" sz="2200" b="1" dirty="0" err="1" smtClean="0">
                <a:latin typeface="Times New Roman" panose="02020603050405020304" pitchFamily="18" charset="0"/>
                <a:cs typeface="Times New Roman" panose="02020603050405020304" pitchFamily="18" charset="0"/>
              </a:rPr>
              <a:t>dH</a:t>
            </a:r>
            <a:r>
              <a:rPr lang="tr-TR" altLang="tr-TR" sz="2200" b="1" dirty="0" smtClean="0">
                <a:latin typeface="Times New Roman" panose="02020603050405020304" pitchFamily="18" charset="0"/>
                <a:cs typeface="Times New Roman" panose="02020603050405020304" pitchFamily="18" charset="0"/>
              </a:rPr>
              <a:t>=4A </a:t>
            </a:r>
            <a:r>
              <a:rPr lang="tr-TR" altLang="tr-TR" sz="2200" b="1" dirty="0">
                <a:latin typeface="Times New Roman" panose="02020603050405020304" pitchFamily="18" charset="0"/>
                <a:cs typeface="Times New Roman" panose="02020603050405020304" pitchFamily="18" charset="0"/>
              </a:rPr>
              <a:t>/ P  </a:t>
            </a:r>
          </a:p>
          <a:p>
            <a:pPr marL="342900" lvl="1" indent="-342900" algn="just">
              <a:buFont typeface="Wingdings" panose="05000000000000000000" pitchFamily="2" charset="2"/>
              <a:buChar char="Ø"/>
            </a:pPr>
            <a:r>
              <a:rPr lang="tr-TR" altLang="tr-TR" sz="2200" dirty="0" err="1">
                <a:latin typeface="Times New Roman" panose="02020603050405020304" pitchFamily="18" charset="0"/>
                <a:cs typeface="Times New Roman" panose="02020603050405020304" pitchFamily="18" charset="0"/>
              </a:rPr>
              <a:t>İzokinetik</a:t>
            </a:r>
            <a:r>
              <a:rPr lang="tr-TR" altLang="tr-TR" sz="2200" dirty="0">
                <a:latin typeface="Times New Roman" panose="02020603050405020304" pitchFamily="18" charset="0"/>
                <a:cs typeface="Times New Roman" panose="02020603050405020304" pitchFamily="18" charset="0"/>
              </a:rPr>
              <a:t> Numune Alma: </a:t>
            </a:r>
            <a:r>
              <a:rPr lang="tr-TR" altLang="tr-TR" sz="2200" dirty="0">
                <a:latin typeface="Times New Roman" panose="02020603050405020304" pitchFamily="18" charset="0"/>
              </a:rPr>
              <a:t>bir kaynakta akım şartları bozulmadan numune alınmasıdır. Yani gaz hızı ile aynı hızda numune çekmektir.</a:t>
            </a:r>
          </a:p>
          <a:p>
            <a:pPr algn="just"/>
            <a:endParaRPr lang="tr-TR" altLang="tr-TR" dirty="0" smtClean="0">
              <a:solidFill>
                <a:schemeClr val="tx2"/>
              </a:solidFill>
              <a:latin typeface="Times New Roman" panose="02020603050405020304" pitchFamily="18" charset="0"/>
              <a:cs typeface="Times New Roman" panose="02020603050405020304" pitchFamily="18" charset="0"/>
            </a:endParaRPr>
          </a:p>
          <a:p>
            <a:endParaRPr lang="tr-TR" altLang="tr-TR" dirty="0" smtClean="0"/>
          </a:p>
        </p:txBody>
      </p:sp>
      <p:pic>
        <p:nvPicPr>
          <p:cNvPr id="4100" name="Picture 3"/>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4419600"/>
            <a:ext cx="8001000" cy="230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Resim 5"/>
          <p:cNvPicPr>
            <a:picLocks noChangeAspect="1"/>
          </p:cNvPicPr>
          <p:nvPr/>
        </p:nvPicPr>
        <p:blipFill rotWithShape="1">
          <a:blip r:embed="rId3" cstate="print">
            <a:extLst>
              <a:ext uri="{28A0092B-C50C-407E-A947-70E740481C1C}">
                <a14:useLocalDpi xmlns:a14="http://schemas.microsoft.com/office/drawing/2010/main" val="0"/>
              </a:ext>
            </a:extLst>
          </a:blip>
          <a:srcRect l="-1" t="782" r="-947"/>
          <a:stretch/>
        </p:blipFill>
        <p:spPr>
          <a:xfrm>
            <a:off x="0" y="33235"/>
            <a:ext cx="1419672" cy="1378818"/>
          </a:xfrm>
          <a:prstGeom prst="rect">
            <a:avLst/>
          </a:prstGeom>
        </p:spPr>
      </p:pic>
      <p:sp>
        <p:nvSpPr>
          <p:cNvPr id="7" name="Unvan 1"/>
          <p:cNvSpPr txBox="1">
            <a:spLocks/>
          </p:cNvSpPr>
          <p:nvPr/>
        </p:nvSpPr>
        <p:spPr bwMode="auto">
          <a:xfrm>
            <a:off x="1099686" y="312687"/>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2</a:t>
            </a:fld>
            <a:endParaRPr lang="tr-TR" alt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6"/>
          <p:cNvSpPr>
            <a:spLocks noChangeArrowheads="1"/>
          </p:cNvSpPr>
          <p:nvPr/>
        </p:nvSpPr>
        <p:spPr bwMode="auto">
          <a:xfrm>
            <a:off x="1676401" y="8821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p:txBody>
      </p:sp>
      <p:sp>
        <p:nvSpPr>
          <p:cNvPr id="22531" name="Rectangle 77"/>
          <p:cNvSpPr>
            <a:spLocks noChangeArrowheads="1"/>
          </p:cNvSpPr>
          <p:nvPr/>
        </p:nvSpPr>
        <p:spPr bwMode="auto">
          <a:xfrm>
            <a:off x="1676401" y="558970"/>
            <a:ext cx="18473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600"/>
          </a:p>
          <a:p>
            <a:pPr>
              <a:spcBef>
                <a:spcPct val="0"/>
              </a:spcBef>
              <a:buFontTx/>
              <a:buNone/>
            </a:pPr>
            <a:r>
              <a:rPr lang="tr-TR" altLang="tr-TR" sz="1800"/>
              <a:t/>
            </a:r>
            <a:br>
              <a:rPr lang="tr-TR" altLang="tr-TR" sz="1800"/>
            </a:br>
            <a:endParaRPr lang="tr-TR" altLang="tr-TR" sz="1800"/>
          </a:p>
          <a:p>
            <a:pPr>
              <a:spcBef>
                <a:spcPct val="0"/>
              </a:spcBef>
              <a:buFontTx/>
              <a:buNone/>
            </a:pPr>
            <a:endParaRPr lang="tr-TR" altLang="tr-TR" sz="1800"/>
          </a:p>
        </p:txBody>
      </p:sp>
      <p:sp>
        <p:nvSpPr>
          <p:cNvPr id="22532" name="Rectangle 78"/>
          <p:cNvSpPr>
            <a:spLocks noChangeArrowheads="1"/>
          </p:cNvSpPr>
          <p:nvPr/>
        </p:nvSpPr>
        <p:spPr bwMode="auto">
          <a:xfrm>
            <a:off x="1676401" y="7436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1800"/>
          </a:p>
          <a:p>
            <a:pPr>
              <a:spcBef>
                <a:spcPct val="0"/>
              </a:spcBef>
              <a:buFontTx/>
              <a:buNone/>
            </a:pPr>
            <a:endParaRPr lang="tr-TR" altLang="tr-TR" sz="1800"/>
          </a:p>
        </p:txBody>
      </p:sp>
      <p:graphicFrame>
        <p:nvGraphicFramePr>
          <p:cNvPr id="2" name="Tablo 1"/>
          <p:cNvGraphicFramePr>
            <a:graphicFrameLocks noGrp="1"/>
          </p:cNvGraphicFramePr>
          <p:nvPr>
            <p:extLst>
              <p:ext uri="{D42A27DB-BD31-4B8C-83A1-F6EECF244321}">
                <p14:modId xmlns:p14="http://schemas.microsoft.com/office/powerpoint/2010/main" val="2912729578"/>
              </p:ext>
            </p:extLst>
          </p:nvPr>
        </p:nvGraphicFramePr>
        <p:xfrm>
          <a:off x="1861132" y="2736014"/>
          <a:ext cx="8425868" cy="3154680"/>
        </p:xfrm>
        <a:graphic>
          <a:graphicData uri="http://schemas.openxmlformats.org/drawingml/2006/table">
            <a:tbl>
              <a:tblPr/>
              <a:tblGrid>
                <a:gridCol w="4212934">
                  <a:extLst>
                    <a:ext uri="{9D8B030D-6E8A-4147-A177-3AD203B41FA5}">
                      <a16:colId xmlns:a16="http://schemas.microsoft.com/office/drawing/2014/main" val="3355140759"/>
                    </a:ext>
                  </a:extLst>
                </a:gridCol>
                <a:gridCol w="4212934">
                  <a:extLst>
                    <a:ext uri="{9D8B030D-6E8A-4147-A177-3AD203B41FA5}">
                      <a16:colId xmlns:a16="http://schemas.microsoft.com/office/drawing/2014/main" val="493032963"/>
                    </a:ext>
                  </a:extLst>
                </a:gridCol>
              </a:tblGrid>
              <a:tr h="0">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Minimum Örnekleme Nokta Sayısı</a:t>
                      </a:r>
                      <a:endParaRPr kumimoji="0" lang="tr-TR" altLang="tr-TR" sz="16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Örnekleme Noktalarının Dağılımı</a:t>
                      </a:r>
                      <a:endParaRPr kumimoji="0" lang="tr-TR" altLang="tr-TR" sz="16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4003659"/>
                  </a:ext>
                </a:extLst>
              </a:tr>
              <a:tr h="0">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9</a:t>
                      </a:r>
                      <a:endParaRPr kumimoji="0" lang="tr-TR" altLang="tr-TR"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3x3</a:t>
                      </a:r>
                      <a:endParaRPr kumimoji="0" lang="tr-TR" altLang="tr-TR" sz="16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72039316"/>
                  </a:ext>
                </a:extLst>
              </a:tr>
              <a:tr h="0">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12</a:t>
                      </a:r>
                      <a:endParaRPr kumimoji="0" lang="tr-TR" altLang="tr-TR" sz="16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4x3</a:t>
                      </a:r>
                      <a:endParaRPr kumimoji="0" lang="tr-TR" altLang="tr-TR" sz="16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4715554"/>
                  </a:ext>
                </a:extLst>
              </a:tr>
              <a:tr h="0">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16</a:t>
                      </a:r>
                      <a:endParaRPr kumimoji="0" lang="tr-TR" altLang="tr-TR"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4x4</a:t>
                      </a:r>
                      <a:endParaRPr kumimoji="0" lang="tr-TR" altLang="tr-TR"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93485356"/>
                  </a:ext>
                </a:extLst>
              </a:tr>
              <a:tr h="0">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a:t>
                      </a:r>
                      <a:endParaRPr kumimoji="0" lang="tr-TR" altLang="tr-TR" sz="16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5x4</a:t>
                      </a:r>
                      <a:endParaRPr kumimoji="0" lang="tr-TR" altLang="tr-TR" sz="16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22505718"/>
                  </a:ext>
                </a:extLst>
              </a:tr>
              <a:tr h="0">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25</a:t>
                      </a:r>
                      <a:endParaRPr kumimoji="0" lang="tr-TR" altLang="tr-TR"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5x5</a:t>
                      </a:r>
                      <a:endParaRPr kumimoji="0" lang="tr-TR" altLang="tr-TR" sz="16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559166"/>
                  </a:ext>
                </a:extLst>
              </a:tr>
              <a:tr h="0">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30</a:t>
                      </a:r>
                      <a:endParaRPr kumimoji="0" lang="tr-TR" altLang="tr-TR" sz="16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6x5</a:t>
                      </a:r>
                      <a:endParaRPr kumimoji="0" lang="tr-TR" altLang="tr-TR" sz="16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07127732"/>
                  </a:ext>
                </a:extLst>
              </a:tr>
              <a:tr h="0">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36</a:t>
                      </a:r>
                      <a:endParaRPr kumimoji="0" lang="tr-TR" altLang="tr-TR" sz="16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6x6</a:t>
                      </a:r>
                      <a:endParaRPr kumimoji="0" lang="tr-TR" altLang="tr-TR" sz="16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77508752"/>
                  </a:ext>
                </a:extLst>
              </a:tr>
              <a:tr h="0">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42</a:t>
                      </a:r>
                      <a:endParaRPr kumimoji="0" lang="tr-TR" altLang="tr-TR" sz="16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7x6</a:t>
                      </a:r>
                      <a:endParaRPr kumimoji="0" lang="tr-TR" altLang="tr-TR" sz="16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03694335"/>
                  </a:ext>
                </a:extLst>
              </a:tr>
              <a:tr h="0">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49</a:t>
                      </a:r>
                      <a:endParaRPr kumimoji="0" lang="tr-TR" altLang="tr-TR"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7x7</a:t>
                      </a:r>
                      <a:endParaRPr kumimoji="0" lang="tr-TR" altLang="tr-TR"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8262102"/>
                  </a:ext>
                </a:extLst>
              </a:tr>
            </a:tbl>
          </a:graphicData>
        </a:graphic>
      </p:graphicFrame>
      <p:sp>
        <p:nvSpPr>
          <p:cNvPr id="22568" name="Rectangle 1"/>
          <p:cNvSpPr>
            <a:spLocks noChangeArrowheads="1"/>
          </p:cNvSpPr>
          <p:nvPr/>
        </p:nvSpPr>
        <p:spPr bwMode="auto">
          <a:xfrm>
            <a:off x="1676925" y="1912417"/>
            <a:ext cx="868575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0"/>
              </a:spcBef>
              <a:buFontTx/>
              <a:buNone/>
            </a:pPr>
            <a:r>
              <a:rPr lang="tr-TR" altLang="tr-TR" sz="1800" b="1" dirty="0" err="1" smtClean="0">
                <a:latin typeface="Times New Roman" panose="02020603050405020304" pitchFamily="18" charset="0"/>
                <a:ea typeface="Calibri" panose="020F0502020204030204" pitchFamily="34" charset="0"/>
                <a:cs typeface="Times New Roman" panose="02020603050405020304" pitchFamily="18" charset="0"/>
              </a:rPr>
              <a:t>Diktörtgen</a:t>
            </a:r>
            <a:r>
              <a:rPr lang="tr-TR" altLang="tr-TR" sz="1800" b="1" dirty="0" smtClean="0">
                <a:latin typeface="Times New Roman" panose="02020603050405020304" pitchFamily="18" charset="0"/>
                <a:ea typeface="Calibri" panose="020F0502020204030204" pitchFamily="34" charset="0"/>
                <a:cs typeface="Times New Roman" panose="02020603050405020304" pitchFamily="18" charset="0"/>
              </a:rPr>
              <a:t> Bacalar İçin Minimum Örnekleme Nokta Sayısı Örnekleme Noktalarının Dağılımı:</a:t>
            </a:r>
            <a:endParaRPr lang="tr-TR" altLang="tr-TR" sz="1800" b="1" dirty="0">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10" name="Resim 9"/>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16042" y="0"/>
            <a:ext cx="1419672" cy="1378818"/>
          </a:xfrm>
          <a:prstGeom prst="rect">
            <a:avLst/>
          </a:prstGeom>
        </p:spPr>
      </p:pic>
      <p:sp>
        <p:nvSpPr>
          <p:cNvPr id="11" name="Unvan 1"/>
          <p:cNvSpPr txBox="1">
            <a:spLocks/>
          </p:cNvSpPr>
          <p:nvPr/>
        </p:nvSpPr>
        <p:spPr bwMode="auto">
          <a:xfrm>
            <a:off x="1170271" y="177872"/>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3" name="Slayt Numarası Yer Tutucusu 2"/>
          <p:cNvSpPr>
            <a:spLocks noGrp="1"/>
          </p:cNvSpPr>
          <p:nvPr>
            <p:ph type="sldNum" sz="quarter" idx="12"/>
          </p:nvPr>
        </p:nvSpPr>
        <p:spPr/>
        <p:txBody>
          <a:bodyPr/>
          <a:lstStyle/>
          <a:p>
            <a:pPr>
              <a:defRPr/>
            </a:pPr>
            <a:fld id="{A85AED0D-2040-4518-96CF-568C5BA432CC}" type="slidenum">
              <a:rPr lang="tr-TR" altLang="tr-TR" smtClean="0"/>
              <a:pPr>
                <a:defRPr/>
              </a:pPr>
              <a:t>20</a:t>
            </a:fld>
            <a:endParaRPr lang="tr-TR" altLang="tr-T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6"/>
          <p:cNvSpPr>
            <a:spLocks noChangeArrowheads="1"/>
          </p:cNvSpPr>
          <p:nvPr/>
        </p:nvSpPr>
        <p:spPr bwMode="auto">
          <a:xfrm>
            <a:off x="1676401" y="8821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p:txBody>
      </p:sp>
      <p:sp>
        <p:nvSpPr>
          <p:cNvPr id="23555" name="Rectangle 77"/>
          <p:cNvSpPr>
            <a:spLocks noChangeArrowheads="1"/>
          </p:cNvSpPr>
          <p:nvPr/>
        </p:nvSpPr>
        <p:spPr bwMode="auto">
          <a:xfrm>
            <a:off x="1676401" y="558970"/>
            <a:ext cx="18473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600"/>
          </a:p>
          <a:p>
            <a:pPr>
              <a:spcBef>
                <a:spcPct val="0"/>
              </a:spcBef>
              <a:buFontTx/>
              <a:buNone/>
            </a:pPr>
            <a:r>
              <a:rPr lang="tr-TR" altLang="tr-TR" sz="1800"/>
              <a:t/>
            </a:r>
            <a:br>
              <a:rPr lang="tr-TR" altLang="tr-TR" sz="1800"/>
            </a:br>
            <a:endParaRPr lang="tr-TR" altLang="tr-TR" sz="1800"/>
          </a:p>
          <a:p>
            <a:pPr>
              <a:spcBef>
                <a:spcPct val="0"/>
              </a:spcBef>
              <a:buFontTx/>
              <a:buNone/>
            </a:pPr>
            <a:endParaRPr lang="tr-TR" altLang="tr-TR" sz="1800"/>
          </a:p>
        </p:txBody>
      </p:sp>
      <p:sp>
        <p:nvSpPr>
          <p:cNvPr id="23556" name="Rectangle 78"/>
          <p:cNvSpPr>
            <a:spLocks noChangeArrowheads="1"/>
          </p:cNvSpPr>
          <p:nvPr/>
        </p:nvSpPr>
        <p:spPr bwMode="auto">
          <a:xfrm>
            <a:off x="1676401" y="7436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1800"/>
          </a:p>
          <a:p>
            <a:pPr>
              <a:spcBef>
                <a:spcPct val="0"/>
              </a:spcBef>
              <a:buFontTx/>
              <a:buNone/>
            </a:pPr>
            <a:endParaRPr lang="tr-TR" altLang="tr-TR" sz="1800"/>
          </a:p>
        </p:txBody>
      </p:sp>
      <p:sp>
        <p:nvSpPr>
          <p:cNvPr id="23557" name="Dikdörtgen 2"/>
          <p:cNvSpPr>
            <a:spLocks noChangeArrowheads="1"/>
          </p:cNvSpPr>
          <p:nvPr/>
        </p:nvSpPr>
        <p:spPr bwMode="auto">
          <a:xfrm>
            <a:off x="1657952" y="1439929"/>
            <a:ext cx="8857648"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tr-TR" sz="1800" b="1" dirty="0">
                <a:latin typeface="Times New Roman" panose="02020603050405020304" pitchFamily="18" charset="0"/>
                <a:cs typeface="Times New Roman" panose="02020603050405020304" pitchFamily="18" charset="0"/>
              </a:rPr>
              <a:t>EPA 1 Metodu </a:t>
            </a:r>
            <a:r>
              <a:rPr lang="tr-TR" altLang="tr-TR" sz="1800" dirty="0">
                <a:latin typeface="Times New Roman" panose="02020603050405020304" pitchFamily="18" charset="0"/>
                <a:cs typeface="Times New Roman" panose="02020603050405020304" pitchFamily="18" charset="0"/>
              </a:rPr>
              <a:t>çapı 30 cm’den büyük bacalar için geçerli bir </a:t>
            </a:r>
            <a:r>
              <a:rPr lang="tr-TR" altLang="tr-TR" sz="1800" dirty="0" err="1">
                <a:latin typeface="Times New Roman" panose="02020603050405020304" pitchFamily="18" charset="0"/>
                <a:cs typeface="Times New Roman" panose="02020603050405020304" pitchFamily="18" charset="0"/>
              </a:rPr>
              <a:t>metotdur</a:t>
            </a:r>
            <a:r>
              <a:rPr lang="tr-TR" altLang="tr-TR" sz="1800" dirty="0">
                <a:latin typeface="Times New Roman" panose="02020603050405020304" pitchFamily="18" charset="0"/>
                <a:cs typeface="Times New Roman" panose="02020603050405020304" pitchFamily="18" charset="0"/>
              </a:rPr>
              <a:t>. Çapı 30 cm den küçük bacalarda </a:t>
            </a:r>
            <a:r>
              <a:rPr lang="tr-TR" altLang="tr-TR" sz="1800" b="1" dirty="0">
                <a:latin typeface="Times New Roman" panose="02020603050405020304" pitchFamily="18" charset="0"/>
                <a:cs typeface="Times New Roman" panose="02020603050405020304" pitchFamily="18" charset="0"/>
              </a:rPr>
              <a:t>EPA 1A </a:t>
            </a:r>
            <a:r>
              <a:rPr lang="tr-TR" altLang="tr-TR" sz="1800" dirty="0">
                <a:latin typeface="Times New Roman" panose="02020603050405020304" pitchFamily="18" charset="0"/>
                <a:cs typeface="Times New Roman" panose="02020603050405020304" pitchFamily="18" charset="0"/>
              </a:rPr>
              <a:t>metodu kullanılır. EPA 1A metoduna göre örnekleme nokta sayısı EPA 1 Metodu ile aynı şekilde belirlenir. En uygun baca çapına göre nokta sayısı dairesel bacalar için en az 8 dikdörtgen bacalar için en az 9 olmalıdır. Bu metoda örnekleme düzlemi ile hız ölçüm düzlemi farklı yerlerde seçilir.</a:t>
            </a:r>
          </a:p>
        </p:txBody>
      </p:sp>
      <p:sp>
        <p:nvSpPr>
          <p:cNvPr id="8" name="Blok Yay 7"/>
          <p:cNvSpPr/>
          <p:nvPr/>
        </p:nvSpPr>
        <p:spPr>
          <a:xfrm>
            <a:off x="5314834" y="4946700"/>
            <a:ext cx="265112" cy="163512"/>
          </a:xfrm>
          <a:prstGeom prst="blockArc">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tr-TR"/>
          </a:p>
        </p:txBody>
      </p:sp>
      <p:sp>
        <p:nvSpPr>
          <p:cNvPr id="11" name="Dikdörtgen 10"/>
          <p:cNvSpPr/>
          <p:nvPr/>
        </p:nvSpPr>
        <p:spPr>
          <a:xfrm>
            <a:off x="5297372" y="2971800"/>
            <a:ext cx="511175" cy="37338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tr-TR"/>
          </a:p>
        </p:txBody>
      </p:sp>
      <p:sp>
        <p:nvSpPr>
          <p:cNvPr id="12" name="Dikdörtgen 11"/>
          <p:cNvSpPr/>
          <p:nvPr/>
        </p:nvSpPr>
        <p:spPr>
          <a:xfrm>
            <a:off x="4086109" y="3525887"/>
            <a:ext cx="1344612" cy="50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tr-TR"/>
          </a:p>
        </p:txBody>
      </p:sp>
      <p:sp>
        <p:nvSpPr>
          <p:cNvPr id="13" name="Dikdörtgen 12"/>
          <p:cNvSpPr/>
          <p:nvPr/>
        </p:nvSpPr>
        <p:spPr>
          <a:xfrm>
            <a:off x="4155959" y="4945112"/>
            <a:ext cx="1346200" cy="1016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tr-TR"/>
          </a:p>
        </p:txBody>
      </p:sp>
      <p:sp>
        <p:nvSpPr>
          <p:cNvPr id="14" name="Yay 13"/>
          <p:cNvSpPr/>
          <p:nvPr/>
        </p:nvSpPr>
        <p:spPr>
          <a:xfrm>
            <a:off x="5370397" y="3560813"/>
            <a:ext cx="130175" cy="106363"/>
          </a:xfrm>
          <a:prstGeom prst="arc">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eaLnBrk="1" hangingPunct="1">
              <a:defRPr/>
            </a:pPr>
            <a:endParaRPr lang="tr-TR"/>
          </a:p>
        </p:txBody>
      </p:sp>
      <p:sp>
        <p:nvSpPr>
          <p:cNvPr id="15" name="Yay 14"/>
          <p:cNvSpPr/>
          <p:nvPr/>
        </p:nvSpPr>
        <p:spPr>
          <a:xfrm flipV="1">
            <a:off x="5370397" y="3381425"/>
            <a:ext cx="130175" cy="120650"/>
          </a:xfrm>
          <a:prstGeom prst="arc">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eaLnBrk="1" hangingPunct="1">
              <a:defRPr/>
            </a:pPr>
            <a:endParaRPr lang="tr-TR"/>
          </a:p>
        </p:txBody>
      </p:sp>
      <p:cxnSp>
        <p:nvCxnSpPr>
          <p:cNvPr id="16" name="Düz Bağlayıcı 15"/>
          <p:cNvCxnSpPr/>
          <p:nvPr/>
        </p:nvCxnSpPr>
        <p:spPr>
          <a:xfrm>
            <a:off x="5548197" y="3556050"/>
            <a:ext cx="1285875" cy="174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Düz Bağlayıcı 16"/>
          <p:cNvCxnSpPr/>
          <p:nvPr/>
        </p:nvCxnSpPr>
        <p:spPr>
          <a:xfrm>
            <a:off x="5559310" y="5005438"/>
            <a:ext cx="1285875" cy="174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Düz Bağlayıcı 17"/>
          <p:cNvCxnSpPr/>
          <p:nvPr/>
        </p:nvCxnSpPr>
        <p:spPr>
          <a:xfrm>
            <a:off x="5657735" y="6731050"/>
            <a:ext cx="1285875" cy="174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Düz Bağlayıcı 18"/>
          <p:cNvCxnSpPr/>
          <p:nvPr/>
        </p:nvCxnSpPr>
        <p:spPr>
          <a:xfrm flipH="1">
            <a:off x="6224472" y="2971800"/>
            <a:ext cx="23929" cy="37338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Düz Bağlayıcı 20"/>
          <p:cNvCxnSpPr/>
          <p:nvPr/>
        </p:nvCxnSpPr>
        <p:spPr>
          <a:xfrm>
            <a:off x="5501374" y="2966936"/>
            <a:ext cx="1285875" cy="174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Düz Ok Bağlayıcısı 24"/>
          <p:cNvCxnSpPr/>
          <p:nvPr/>
        </p:nvCxnSpPr>
        <p:spPr>
          <a:xfrm>
            <a:off x="5275147" y="6370687"/>
            <a:ext cx="53181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3570" name="Dikdörtgen 29"/>
          <p:cNvSpPr>
            <a:spLocks noChangeArrowheads="1"/>
          </p:cNvSpPr>
          <p:nvPr/>
        </p:nvSpPr>
        <p:spPr bwMode="auto">
          <a:xfrm>
            <a:off x="1752600" y="4759375"/>
            <a:ext cx="2346209" cy="41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15000"/>
              </a:lnSpc>
              <a:spcBef>
                <a:spcPct val="0"/>
              </a:spcBef>
              <a:spcAft>
                <a:spcPts val="1000"/>
              </a:spcAft>
              <a:buNone/>
            </a:pPr>
            <a:r>
              <a:rPr lang="tr-TR" altLang="tr-TR" sz="1800" dirty="0">
                <a:latin typeface="Calibri" panose="020F0502020204030204" pitchFamily="34" charset="0"/>
                <a:ea typeface="Calibri" panose="020F0502020204030204" pitchFamily="34" charset="0"/>
                <a:cs typeface="Times New Roman" panose="02020603050405020304" pitchFamily="18" charset="0"/>
              </a:rPr>
              <a:t>Numune Alma </a:t>
            </a:r>
            <a:r>
              <a:rPr lang="tr-TR" altLang="tr-TR" sz="1800" dirty="0" err="1">
                <a:latin typeface="Calibri" panose="020F0502020204030204" pitchFamily="34" charset="0"/>
                <a:ea typeface="Calibri" panose="020F0502020204030204" pitchFamily="34" charset="0"/>
                <a:cs typeface="Times New Roman" panose="02020603050405020304" pitchFamily="18" charset="0"/>
              </a:rPr>
              <a:t>Probu</a:t>
            </a:r>
            <a:endParaRPr lang="tr-TR" altLang="tr-TR" sz="1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3571" name="Dikdörtgen 30"/>
          <p:cNvSpPr>
            <a:spLocks noChangeArrowheads="1"/>
          </p:cNvSpPr>
          <p:nvPr/>
        </p:nvSpPr>
        <p:spPr bwMode="auto">
          <a:xfrm>
            <a:off x="1665172" y="3059163"/>
            <a:ext cx="2983028" cy="410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15000"/>
              </a:lnSpc>
              <a:spcBef>
                <a:spcPct val="0"/>
              </a:spcBef>
              <a:spcAft>
                <a:spcPts val="1000"/>
              </a:spcAft>
              <a:buNone/>
            </a:pPr>
            <a:r>
              <a:rPr lang="tr-TR" altLang="tr-TR" sz="1800" dirty="0" err="1">
                <a:latin typeface="Calibri" panose="020F0502020204030204" pitchFamily="34" charset="0"/>
                <a:ea typeface="Calibri" panose="020F0502020204030204" pitchFamily="34" charset="0"/>
                <a:cs typeface="Times New Roman" panose="02020603050405020304" pitchFamily="18" charset="0"/>
              </a:rPr>
              <a:t>Pitot</a:t>
            </a:r>
            <a:r>
              <a:rPr lang="tr-TR" altLang="tr-TR" sz="1800" dirty="0">
                <a:latin typeface="Calibri" panose="020F0502020204030204" pitchFamily="34" charset="0"/>
                <a:ea typeface="Calibri" panose="020F0502020204030204" pitchFamily="34" charset="0"/>
                <a:cs typeface="Times New Roman" panose="02020603050405020304" pitchFamily="18" charset="0"/>
              </a:rPr>
              <a:t> Tüpü ve Sıcaklık </a:t>
            </a:r>
            <a:r>
              <a:rPr lang="tr-TR" altLang="tr-TR" sz="1800" dirty="0" err="1">
                <a:latin typeface="Calibri" panose="020F0502020204030204" pitchFamily="34" charset="0"/>
                <a:ea typeface="Calibri" panose="020F0502020204030204" pitchFamily="34" charset="0"/>
                <a:cs typeface="Times New Roman" panose="02020603050405020304" pitchFamily="18" charset="0"/>
              </a:rPr>
              <a:t>Sensörü</a:t>
            </a:r>
            <a:endParaRPr lang="tr-TR" altLang="tr-TR" sz="1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3572" name="Dikdörtgen 63"/>
          <p:cNvSpPr>
            <a:spLocks noChangeArrowheads="1"/>
          </p:cNvSpPr>
          <p:nvPr/>
        </p:nvSpPr>
        <p:spPr bwMode="auto">
          <a:xfrm>
            <a:off x="6370520" y="2978341"/>
            <a:ext cx="649288" cy="41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15000"/>
              </a:lnSpc>
              <a:spcBef>
                <a:spcPct val="0"/>
              </a:spcBef>
              <a:spcAft>
                <a:spcPts val="1000"/>
              </a:spcAft>
              <a:buNone/>
            </a:pPr>
            <a:r>
              <a:rPr lang="tr-TR" altLang="tr-TR" sz="1800" dirty="0">
                <a:latin typeface="Calibri" panose="020F0502020204030204" pitchFamily="34" charset="0"/>
                <a:ea typeface="Calibri" panose="020F0502020204030204" pitchFamily="34" charset="0"/>
                <a:cs typeface="Times New Roman" panose="02020603050405020304" pitchFamily="18" charset="0"/>
              </a:rPr>
              <a:t>2 x D</a:t>
            </a:r>
          </a:p>
        </p:txBody>
      </p:sp>
      <p:sp>
        <p:nvSpPr>
          <p:cNvPr id="23573" name="Dikdörtgen 64"/>
          <p:cNvSpPr>
            <a:spLocks noChangeArrowheads="1"/>
          </p:cNvSpPr>
          <p:nvPr/>
        </p:nvSpPr>
        <p:spPr bwMode="auto">
          <a:xfrm>
            <a:off x="6421321" y="4016426"/>
            <a:ext cx="649288"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15000"/>
              </a:lnSpc>
              <a:spcBef>
                <a:spcPct val="0"/>
              </a:spcBef>
              <a:spcAft>
                <a:spcPts val="1000"/>
              </a:spcAft>
              <a:buNone/>
            </a:pPr>
            <a:r>
              <a:rPr lang="tr-TR" altLang="tr-TR" sz="1800">
                <a:latin typeface="Calibri" panose="020F0502020204030204" pitchFamily="34" charset="0"/>
                <a:ea typeface="Calibri" panose="020F0502020204030204" pitchFamily="34" charset="0"/>
                <a:cs typeface="Times New Roman" panose="02020603050405020304" pitchFamily="18" charset="0"/>
              </a:rPr>
              <a:t>8 x D</a:t>
            </a:r>
          </a:p>
        </p:txBody>
      </p:sp>
      <p:sp>
        <p:nvSpPr>
          <p:cNvPr id="23574" name="Dikdörtgen 65"/>
          <p:cNvSpPr>
            <a:spLocks noChangeArrowheads="1"/>
          </p:cNvSpPr>
          <p:nvPr/>
        </p:nvSpPr>
        <p:spPr bwMode="auto">
          <a:xfrm>
            <a:off x="6357821" y="5653138"/>
            <a:ext cx="649288" cy="41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15000"/>
              </a:lnSpc>
              <a:spcBef>
                <a:spcPct val="0"/>
              </a:spcBef>
              <a:spcAft>
                <a:spcPts val="1000"/>
              </a:spcAft>
              <a:buNone/>
            </a:pPr>
            <a:r>
              <a:rPr lang="tr-TR" altLang="tr-TR" sz="1800">
                <a:latin typeface="Calibri" panose="020F0502020204030204" pitchFamily="34" charset="0"/>
                <a:ea typeface="Calibri" panose="020F0502020204030204" pitchFamily="34" charset="0"/>
                <a:cs typeface="Times New Roman" panose="02020603050405020304" pitchFamily="18" charset="0"/>
              </a:rPr>
              <a:t>8 x D</a:t>
            </a:r>
          </a:p>
        </p:txBody>
      </p:sp>
      <p:pic>
        <p:nvPicPr>
          <p:cNvPr id="27" name="Resim 26"/>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0" y="11149"/>
            <a:ext cx="1419672" cy="1378818"/>
          </a:xfrm>
          <a:prstGeom prst="rect">
            <a:avLst/>
          </a:prstGeom>
        </p:spPr>
      </p:pic>
      <p:sp>
        <p:nvSpPr>
          <p:cNvPr id="28" name="Unvan 1"/>
          <p:cNvSpPr txBox="1">
            <a:spLocks/>
          </p:cNvSpPr>
          <p:nvPr/>
        </p:nvSpPr>
        <p:spPr bwMode="auto">
          <a:xfrm>
            <a:off x="1132572" y="199504"/>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21</a:t>
            </a:fld>
            <a:endParaRPr lang="tr-TR" altLang="tr-T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1"/>
          <p:cNvSpPr>
            <a:spLocks noChangeArrowheads="1"/>
          </p:cNvSpPr>
          <p:nvPr/>
        </p:nvSpPr>
        <p:spPr bwMode="auto">
          <a:xfrm>
            <a:off x="1968501" y="15282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p:txBody>
      </p:sp>
      <p:sp>
        <p:nvSpPr>
          <p:cNvPr id="24579" name="Rectangle 23"/>
          <p:cNvSpPr>
            <a:spLocks noChangeArrowheads="1"/>
          </p:cNvSpPr>
          <p:nvPr/>
        </p:nvSpPr>
        <p:spPr bwMode="auto">
          <a:xfrm>
            <a:off x="1968501" y="15282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p:txBody>
      </p:sp>
      <p:sp>
        <p:nvSpPr>
          <p:cNvPr id="24580" name="Rectangle 24"/>
          <p:cNvSpPr>
            <a:spLocks noChangeArrowheads="1"/>
          </p:cNvSpPr>
          <p:nvPr/>
        </p:nvSpPr>
        <p:spPr bwMode="auto">
          <a:xfrm>
            <a:off x="1968501" y="1205083"/>
            <a:ext cx="18473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600"/>
          </a:p>
          <a:p>
            <a:pPr>
              <a:spcBef>
                <a:spcPct val="0"/>
              </a:spcBef>
              <a:buFontTx/>
              <a:buNone/>
            </a:pPr>
            <a:r>
              <a:rPr lang="tr-TR" altLang="tr-TR" sz="1800"/>
              <a:t/>
            </a:r>
            <a:br>
              <a:rPr lang="tr-TR" altLang="tr-TR" sz="1800"/>
            </a:br>
            <a:endParaRPr lang="tr-TR" altLang="tr-TR" sz="1800"/>
          </a:p>
          <a:p>
            <a:pPr>
              <a:spcBef>
                <a:spcPct val="0"/>
              </a:spcBef>
              <a:buFontTx/>
              <a:buNone/>
            </a:pPr>
            <a:endParaRPr lang="tr-TR" altLang="tr-TR" sz="1800"/>
          </a:p>
        </p:txBody>
      </p:sp>
      <p:sp>
        <p:nvSpPr>
          <p:cNvPr id="24581" name="Dikdörtgen 1"/>
          <p:cNvSpPr>
            <a:spLocks noChangeArrowheads="1"/>
          </p:cNvSpPr>
          <p:nvPr/>
        </p:nvSpPr>
        <p:spPr bwMode="auto">
          <a:xfrm>
            <a:off x="1752601" y="1712913"/>
            <a:ext cx="8839200" cy="5009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15000"/>
              </a:lnSpc>
              <a:spcBef>
                <a:spcPts val="200"/>
              </a:spcBef>
              <a:buNone/>
            </a:pPr>
            <a:r>
              <a:rPr lang="tr-TR" altLang="tr-TR" sz="2400" b="1" dirty="0">
                <a:latin typeface="Times New Roman" panose="02020603050405020304" pitchFamily="18" charset="0"/>
                <a:cs typeface="Times New Roman" panose="02020603050405020304" pitchFamily="18" charset="0"/>
              </a:rPr>
              <a:t>Uygun Olmayan Bacalarda Ölçüm ve Numune </a:t>
            </a:r>
            <a:r>
              <a:rPr lang="tr-TR" altLang="tr-TR" sz="2400" b="1" dirty="0" smtClean="0">
                <a:latin typeface="Times New Roman" panose="02020603050405020304" pitchFamily="18" charset="0"/>
                <a:cs typeface="Times New Roman" panose="02020603050405020304" pitchFamily="18" charset="0"/>
              </a:rPr>
              <a:t>Alma: </a:t>
            </a:r>
            <a:endParaRPr lang="tr-TR" altLang="tr-TR" sz="2400" b="1" dirty="0">
              <a:latin typeface="Times New Roman" panose="02020603050405020304" pitchFamily="18" charset="0"/>
              <a:cs typeface="Times New Roman" panose="02020603050405020304" pitchFamily="18" charset="0"/>
            </a:endParaRPr>
          </a:p>
          <a:p>
            <a:pPr algn="just" eaLnBrk="1" hangingPunct="1">
              <a:lnSpc>
                <a:spcPct val="115000"/>
              </a:lnSpc>
              <a:spcBef>
                <a:spcPct val="0"/>
              </a:spcBef>
              <a:spcAft>
                <a:spcPts val="1000"/>
              </a:spcAft>
              <a:buNone/>
            </a:pPr>
            <a:r>
              <a:rPr lang="tr-TR" altLang="tr-TR" sz="2400" b="1" dirty="0">
                <a:latin typeface="Times New Roman" panose="02020603050405020304" pitchFamily="18" charset="0"/>
                <a:ea typeface="Calibri" panose="020F0502020204030204" pitchFamily="34" charset="0"/>
                <a:cs typeface="Times New Roman" panose="02020603050405020304" pitchFamily="18" charset="0"/>
              </a:rPr>
              <a:t>EPA Metotlarında;</a:t>
            </a:r>
          </a:p>
          <a:p>
            <a:pPr marL="285750" indent="-285750" algn="just" eaLnBrk="1" hangingPunct="1">
              <a:spcBef>
                <a:spcPct val="0"/>
              </a:spcBef>
              <a:buFont typeface="Wingdings" panose="05000000000000000000" pitchFamily="2" charset="2"/>
              <a:buChar char="Ø"/>
            </a:pPr>
            <a:r>
              <a:rPr lang="tr-TR" altLang="tr-TR" sz="2000" dirty="0">
                <a:latin typeface="Times New Roman" panose="02020603050405020304" pitchFamily="18" charset="0"/>
                <a:cs typeface="Times New Roman" panose="02020603050405020304" pitchFamily="18" charset="0"/>
              </a:rPr>
              <a:t>Bacanın çapı ölçüm düzleminin altında kalan kısmı eğer çapın 2 katından az ise yada üstünde kalan kısmı çapın 0,5 katından az ise baca boyunca 40 veya daha fazla çapraz noktada hız vektörünün deneysel </a:t>
            </a:r>
            <a:r>
              <a:rPr lang="tr-TR" altLang="tr-TR" sz="2000" dirty="0" smtClean="0">
                <a:latin typeface="Times New Roman" panose="02020603050405020304" pitchFamily="18" charset="0"/>
                <a:cs typeface="Times New Roman" panose="02020603050405020304" pitchFamily="18" charset="0"/>
              </a:rPr>
              <a:t>ölçümü </a:t>
            </a:r>
            <a:r>
              <a:rPr lang="tr-TR" altLang="tr-TR" sz="2000" dirty="0">
                <a:latin typeface="Times New Roman" panose="02020603050405020304" pitchFamily="18" charset="0"/>
                <a:cs typeface="Times New Roman" panose="02020603050405020304" pitchFamily="18" charset="0"/>
              </a:rPr>
              <a:t>gereklidir. </a:t>
            </a:r>
            <a:endParaRPr lang="tr-TR" altLang="tr-TR" sz="2000" dirty="0" smtClean="0">
              <a:latin typeface="Times New Roman" panose="02020603050405020304" pitchFamily="18" charset="0"/>
              <a:cs typeface="Times New Roman" panose="02020603050405020304" pitchFamily="18" charset="0"/>
            </a:endParaRPr>
          </a:p>
          <a:p>
            <a:pPr marL="285750" indent="-285750" algn="just" eaLnBrk="1" hangingPunct="1">
              <a:spcBef>
                <a:spcPct val="0"/>
              </a:spcBef>
              <a:buFont typeface="Wingdings" panose="05000000000000000000" pitchFamily="2" charset="2"/>
              <a:buChar char="Ø"/>
            </a:pPr>
            <a:endParaRPr lang="tr-TR" altLang="tr-TR" sz="2000" dirty="0">
              <a:latin typeface="Times New Roman" panose="02020603050405020304" pitchFamily="18" charset="0"/>
              <a:cs typeface="Times New Roman" panose="02020603050405020304" pitchFamily="18" charset="0"/>
            </a:endParaRPr>
          </a:p>
          <a:p>
            <a:pPr marL="285750" indent="-285750" algn="just" eaLnBrk="1" hangingPunct="1">
              <a:spcBef>
                <a:spcPct val="0"/>
              </a:spcBef>
              <a:buFont typeface="Wingdings" panose="05000000000000000000" pitchFamily="2" charset="2"/>
              <a:buChar char="Ø"/>
            </a:pPr>
            <a:r>
              <a:rPr lang="tr-TR" altLang="tr-TR" sz="2000" dirty="0" smtClean="0">
                <a:latin typeface="Times New Roman" panose="02020603050405020304" pitchFamily="18" charset="0"/>
                <a:cs typeface="Times New Roman" panose="02020603050405020304" pitchFamily="18" charset="0"/>
              </a:rPr>
              <a:t>Bu </a:t>
            </a:r>
            <a:r>
              <a:rPr lang="tr-TR" altLang="tr-TR" sz="2000" dirty="0">
                <a:latin typeface="Times New Roman" panose="02020603050405020304" pitchFamily="18" charset="0"/>
                <a:cs typeface="Times New Roman" panose="02020603050405020304" pitchFamily="18" charset="0"/>
              </a:rPr>
              <a:t>durumda ortalama girdap açısının 20</a:t>
            </a:r>
            <a:r>
              <a:rPr lang="tr-TR" altLang="tr-TR" sz="2000" baseline="30000" dirty="0">
                <a:latin typeface="Times New Roman" panose="02020603050405020304" pitchFamily="18" charset="0"/>
                <a:cs typeface="Times New Roman" panose="02020603050405020304" pitchFamily="18" charset="0"/>
              </a:rPr>
              <a:t>o</a:t>
            </a:r>
            <a:r>
              <a:rPr lang="tr-TR" altLang="tr-TR" sz="2000" dirty="0">
                <a:latin typeface="Times New Roman" panose="02020603050405020304" pitchFamily="18" charset="0"/>
                <a:cs typeface="Times New Roman" panose="02020603050405020304" pitchFamily="18" charset="0"/>
              </a:rPr>
              <a:t> ve girdap açısı ölçümlerinin standart sapmasının </a:t>
            </a:r>
            <a:r>
              <a:rPr lang="tr-TR" altLang="tr-TR" sz="2000" dirty="0" smtClean="0">
                <a:latin typeface="Times New Roman" panose="02020603050405020304" pitchFamily="18" charset="0"/>
                <a:cs typeface="Times New Roman" panose="02020603050405020304" pitchFamily="18" charset="0"/>
              </a:rPr>
              <a:t>10</a:t>
            </a:r>
            <a:r>
              <a:rPr lang="tr-TR" altLang="tr-TR" sz="2000" baseline="30000" dirty="0" smtClean="0">
                <a:latin typeface="Times New Roman" panose="02020603050405020304" pitchFamily="18" charset="0"/>
                <a:cs typeface="Times New Roman" panose="02020603050405020304" pitchFamily="18" charset="0"/>
              </a:rPr>
              <a:t>o</a:t>
            </a:r>
            <a:r>
              <a:rPr lang="tr-TR" altLang="tr-TR" sz="2000" dirty="0" smtClean="0">
                <a:latin typeface="Times New Roman" panose="02020603050405020304" pitchFamily="18" charset="0"/>
                <a:cs typeface="Times New Roman" panose="02020603050405020304" pitchFamily="18" charset="0"/>
              </a:rPr>
              <a:t> </a:t>
            </a:r>
            <a:r>
              <a:rPr lang="tr-TR" altLang="tr-TR" sz="2000" dirty="0">
                <a:latin typeface="Times New Roman" panose="02020603050405020304" pitchFamily="18" charset="0"/>
                <a:cs typeface="Times New Roman" panose="02020603050405020304" pitchFamily="18" charset="0"/>
              </a:rPr>
              <a:t>içinde olması gerekmektedir</a:t>
            </a:r>
            <a:r>
              <a:rPr lang="tr-TR" altLang="tr-TR" sz="2000" dirty="0" smtClean="0">
                <a:latin typeface="Times New Roman" panose="02020603050405020304" pitchFamily="18" charset="0"/>
                <a:cs typeface="Times New Roman" panose="02020603050405020304" pitchFamily="18" charset="0"/>
              </a:rPr>
              <a:t>.</a:t>
            </a:r>
          </a:p>
          <a:p>
            <a:pPr algn="just" eaLnBrk="1" hangingPunct="1">
              <a:spcBef>
                <a:spcPct val="0"/>
              </a:spcBef>
              <a:buNone/>
            </a:pPr>
            <a:r>
              <a:rPr lang="tr-TR" altLang="tr-TR" sz="2000" dirty="0" smtClean="0">
                <a:latin typeface="Times New Roman" panose="02020603050405020304" pitchFamily="18" charset="0"/>
                <a:cs typeface="Times New Roman" panose="02020603050405020304" pitchFamily="18" charset="0"/>
              </a:rPr>
              <a:t> </a:t>
            </a:r>
            <a:endParaRPr lang="tr-TR" altLang="tr-TR" sz="2000" dirty="0">
              <a:latin typeface="Times New Roman" panose="02020603050405020304" pitchFamily="18" charset="0"/>
              <a:cs typeface="Times New Roman" panose="02020603050405020304" pitchFamily="18" charset="0"/>
            </a:endParaRPr>
          </a:p>
          <a:p>
            <a:pPr marL="285750" indent="-285750" algn="just" eaLnBrk="1" hangingPunct="1">
              <a:spcBef>
                <a:spcPct val="0"/>
              </a:spcBef>
              <a:buFont typeface="Wingdings" panose="05000000000000000000" pitchFamily="2" charset="2"/>
              <a:buChar char="Ø"/>
            </a:pPr>
            <a:r>
              <a:rPr lang="tr-TR" altLang="tr-TR" sz="2000" dirty="0" smtClean="0">
                <a:latin typeface="Times New Roman" panose="02020603050405020304" pitchFamily="18" charset="0"/>
                <a:cs typeface="Times New Roman" panose="02020603050405020304" pitchFamily="18" charset="0"/>
              </a:rPr>
              <a:t>Buna </a:t>
            </a:r>
            <a:r>
              <a:rPr lang="tr-TR" altLang="tr-TR" sz="2000" dirty="0">
                <a:latin typeface="Times New Roman" panose="02020603050405020304" pitchFamily="18" charset="0"/>
                <a:cs typeface="Times New Roman" panose="02020603050405020304" pitchFamily="18" charset="0"/>
              </a:rPr>
              <a:t>ek olarak, numune alma düzlemi üzerinde oluşan hız açısının 20</a:t>
            </a:r>
            <a:r>
              <a:rPr lang="tr-TR" altLang="tr-TR" sz="2000" baseline="30000" dirty="0">
                <a:latin typeface="Times New Roman" panose="02020603050405020304" pitchFamily="18" charset="0"/>
                <a:cs typeface="Times New Roman" panose="02020603050405020304" pitchFamily="18" charset="0"/>
              </a:rPr>
              <a:t>o</a:t>
            </a:r>
            <a:r>
              <a:rPr lang="tr-TR" altLang="tr-TR" sz="2000" dirty="0">
                <a:latin typeface="Times New Roman" panose="02020603050405020304" pitchFamily="18" charset="0"/>
                <a:cs typeface="Times New Roman" panose="02020603050405020304" pitchFamily="18" charset="0"/>
              </a:rPr>
              <a:t>’yi aştığı veya standart sapmanın </a:t>
            </a:r>
            <a:r>
              <a:rPr lang="tr-TR" altLang="tr-TR" sz="2000" dirty="0" smtClean="0">
                <a:latin typeface="Times New Roman" panose="02020603050405020304" pitchFamily="18" charset="0"/>
                <a:cs typeface="Times New Roman" panose="02020603050405020304" pitchFamily="18" charset="0"/>
              </a:rPr>
              <a:t>10</a:t>
            </a:r>
            <a:r>
              <a:rPr lang="tr-TR" altLang="tr-TR" sz="2000" baseline="30000" dirty="0" smtClean="0">
                <a:latin typeface="Times New Roman" panose="02020603050405020304" pitchFamily="18" charset="0"/>
                <a:cs typeface="Times New Roman" panose="02020603050405020304" pitchFamily="18" charset="0"/>
              </a:rPr>
              <a:t>o</a:t>
            </a:r>
            <a:r>
              <a:rPr lang="tr-TR" altLang="tr-TR" sz="2000" dirty="0" smtClean="0">
                <a:latin typeface="Times New Roman" panose="02020603050405020304" pitchFamily="18" charset="0"/>
                <a:cs typeface="Times New Roman" panose="02020603050405020304" pitchFamily="18" charset="0"/>
              </a:rPr>
              <a:t> ‘den </a:t>
            </a:r>
            <a:r>
              <a:rPr lang="tr-TR" altLang="tr-TR" sz="2000" dirty="0">
                <a:latin typeface="Times New Roman" panose="02020603050405020304" pitchFamily="18" charset="0"/>
                <a:cs typeface="Times New Roman" panose="02020603050405020304" pitchFamily="18" charset="0"/>
              </a:rPr>
              <a:t>daha fazla olduğu durumlarda, akış düzleştirme cihazları ile akışın düzenlenmesi sağlanmalıdır. </a:t>
            </a:r>
          </a:p>
          <a:p>
            <a:pPr algn="just" eaLnBrk="1" hangingPunct="1">
              <a:spcBef>
                <a:spcPct val="0"/>
              </a:spcBef>
              <a:buFontTx/>
              <a:buNone/>
            </a:pPr>
            <a:endParaRPr lang="tr-TR" altLang="tr-TR" sz="2000" dirty="0">
              <a:latin typeface="Times New Roman" panose="02020603050405020304" pitchFamily="18" charset="0"/>
              <a:cs typeface="Times New Roman" panose="02020603050405020304" pitchFamily="18" charset="0"/>
            </a:endParaRPr>
          </a:p>
          <a:p>
            <a:pPr algn="just" eaLnBrk="1" hangingPunct="1">
              <a:spcBef>
                <a:spcPct val="0"/>
              </a:spcBef>
              <a:buFontTx/>
              <a:buNone/>
            </a:pPr>
            <a:r>
              <a:rPr lang="tr-TR" altLang="tr-TR" sz="1800" b="1" dirty="0">
                <a:latin typeface="Times New Roman" panose="02020603050405020304" pitchFamily="18" charset="0"/>
                <a:cs typeface="Times New Roman" panose="02020603050405020304" pitchFamily="18" charset="0"/>
              </a:rPr>
              <a:t>Not: </a:t>
            </a:r>
            <a:r>
              <a:rPr lang="tr-TR" altLang="tr-TR" sz="1800" dirty="0">
                <a:latin typeface="Times New Roman" panose="02020603050405020304" pitchFamily="18" charset="0"/>
                <a:cs typeface="Times New Roman" panose="02020603050405020304" pitchFamily="18" charset="0"/>
              </a:rPr>
              <a:t>Alternatif Ölçüm Sahası &gt; 60 cm ile sınırlıdır. Dairesel kanallar için 40 çapraz nokta ve dikdörtgen kanallar için 42 nokta kullanılır.</a:t>
            </a:r>
          </a:p>
        </p:txBody>
      </p:sp>
      <p:pic>
        <p:nvPicPr>
          <p:cNvPr id="9" name="Resim 8"/>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0" y="0"/>
            <a:ext cx="1419672" cy="1378818"/>
          </a:xfrm>
          <a:prstGeom prst="rect">
            <a:avLst/>
          </a:prstGeom>
        </p:spPr>
      </p:pic>
      <p:sp>
        <p:nvSpPr>
          <p:cNvPr id="10" name="Unvan 1"/>
          <p:cNvSpPr txBox="1">
            <a:spLocks/>
          </p:cNvSpPr>
          <p:nvPr/>
        </p:nvSpPr>
        <p:spPr bwMode="auto">
          <a:xfrm>
            <a:off x="1219200" y="251495"/>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22</a:t>
            </a:fld>
            <a:endParaRPr lang="tr-TR" altLang="tr-T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ikdörtgen 1"/>
          <p:cNvSpPr>
            <a:spLocks noChangeArrowheads="1"/>
          </p:cNvSpPr>
          <p:nvPr/>
        </p:nvSpPr>
        <p:spPr bwMode="auto">
          <a:xfrm>
            <a:off x="1752600" y="1981200"/>
            <a:ext cx="8915400" cy="517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15000"/>
              </a:lnSpc>
              <a:spcBef>
                <a:spcPts val="200"/>
              </a:spcBef>
              <a:buNone/>
            </a:pPr>
            <a:r>
              <a:rPr lang="tr-TR" altLang="tr-TR" sz="2400" b="1" dirty="0">
                <a:latin typeface="Times New Roman" panose="02020603050405020304" pitchFamily="18" charset="0"/>
                <a:cs typeface="Times New Roman" panose="02020603050405020304" pitchFamily="18" charset="0"/>
              </a:rPr>
              <a:t>Uygun Olmayan Bacalarda Ölçüm ve Numune Alma </a:t>
            </a:r>
          </a:p>
        </p:txBody>
      </p:sp>
      <p:sp>
        <p:nvSpPr>
          <p:cNvPr id="25603" name="Dikdörtgen 2"/>
          <p:cNvSpPr>
            <a:spLocks noChangeArrowheads="1"/>
          </p:cNvSpPr>
          <p:nvPr/>
        </p:nvSpPr>
        <p:spPr bwMode="auto">
          <a:xfrm>
            <a:off x="1676400" y="2667000"/>
            <a:ext cx="8915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285750" indent="-285750" algn="just" eaLnBrk="1" hangingPunct="1">
              <a:spcBef>
                <a:spcPct val="0"/>
              </a:spcBef>
              <a:buFont typeface="Wingdings" panose="05000000000000000000" pitchFamily="2" charset="2"/>
              <a:buChar char="Ø"/>
            </a:pPr>
            <a:r>
              <a:rPr lang="tr-TR" altLang="tr-TR" sz="2000" dirty="0">
                <a:latin typeface="Times New Roman" panose="02020603050405020304" pitchFamily="18" charset="0"/>
                <a:cs typeface="Times New Roman" panose="02020603050405020304" pitchFamily="18" charset="0"/>
              </a:rPr>
              <a:t>ISO ve EN standartları için </a:t>
            </a:r>
            <a:r>
              <a:rPr lang="tr-TR" altLang="tr-TR" sz="2000" dirty="0" smtClean="0">
                <a:latin typeface="Times New Roman" panose="02020603050405020304" pitchFamily="18" charset="0"/>
                <a:cs typeface="Times New Roman" panose="02020603050405020304" pitchFamily="18" charset="0"/>
              </a:rPr>
              <a:t>gaz </a:t>
            </a:r>
            <a:r>
              <a:rPr lang="tr-TR" altLang="tr-TR" sz="2000" dirty="0">
                <a:latin typeface="Times New Roman" panose="02020603050405020304" pitchFamily="18" charset="0"/>
                <a:cs typeface="Times New Roman" panose="02020603050405020304" pitchFamily="18" charset="0"/>
              </a:rPr>
              <a:t>akışı, kanal ekseni bakımından 15°'den daha fazla, ters akış şartları, düzlemin yerinin şartları sağlamadığı vb. durumlarda standartlarda belirtildiği şekilde travers noktası sayısının arttırılması yoluna gidilebilir. </a:t>
            </a:r>
            <a:endParaRPr lang="tr-TR" altLang="tr-TR" sz="2000" dirty="0" smtClean="0">
              <a:latin typeface="Times New Roman" panose="02020603050405020304" pitchFamily="18" charset="0"/>
              <a:cs typeface="Times New Roman" panose="02020603050405020304" pitchFamily="18" charset="0"/>
            </a:endParaRPr>
          </a:p>
          <a:p>
            <a:pPr marL="285750" indent="-285750" algn="just" eaLnBrk="1" hangingPunct="1">
              <a:spcBef>
                <a:spcPct val="0"/>
              </a:spcBef>
              <a:buFont typeface="Wingdings" panose="05000000000000000000" pitchFamily="2" charset="2"/>
              <a:buChar char="Ø"/>
            </a:pPr>
            <a:endParaRPr lang="tr-TR" altLang="tr-TR" sz="2000" dirty="0">
              <a:latin typeface="Times New Roman" panose="02020603050405020304" pitchFamily="18" charset="0"/>
              <a:cs typeface="Times New Roman" panose="02020603050405020304" pitchFamily="18" charset="0"/>
            </a:endParaRPr>
          </a:p>
          <a:p>
            <a:pPr marL="285750" indent="-285750" algn="just" eaLnBrk="1" hangingPunct="1">
              <a:spcBef>
                <a:spcPct val="0"/>
              </a:spcBef>
              <a:buFont typeface="Wingdings" panose="05000000000000000000" pitchFamily="2" charset="2"/>
              <a:buChar char="Ø"/>
            </a:pPr>
            <a:r>
              <a:rPr lang="tr-TR" altLang="tr-TR" sz="2000" dirty="0" smtClean="0">
                <a:latin typeface="Times New Roman" panose="02020603050405020304" pitchFamily="18" charset="0"/>
                <a:cs typeface="Times New Roman" panose="02020603050405020304" pitchFamily="18" charset="0"/>
              </a:rPr>
              <a:t>Standartlarda </a:t>
            </a:r>
            <a:r>
              <a:rPr lang="tr-TR" altLang="tr-TR" sz="2000" dirty="0">
                <a:latin typeface="Times New Roman" panose="02020603050405020304" pitchFamily="18" charset="0"/>
                <a:cs typeface="Times New Roman" panose="02020603050405020304" pitchFamily="18" charset="0"/>
              </a:rPr>
              <a:t>nokta sayısının arttırılmasına ilişkin sayı verilmemekle beraber kural olarak travers sayısının  2 katına çıkarılarak (en fazla 20 nokta)  işleme devam edilebilir</a:t>
            </a:r>
            <a:r>
              <a:rPr lang="tr-TR" altLang="tr-TR" sz="2000" dirty="0" smtClean="0">
                <a:latin typeface="Times New Roman" panose="02020603050405020304" pitchFamily="18" charset="0"/>
                <a:cs typeface="Times New Roman" panose="02020603050405020304" pitchFamily="18" charset="0"/>
              </a:rPr>
              <a:t>.</a:t>
            </a:r>
          </a:p>
          <a:p>
            <a:pPr algn="just" eaLnBrk="1" hangingPunct="1">
              <a:spcBef>
                <a:spcPct val="0"/>
              </a:spcBef>
              <a:buNone/>
            </a:pPr>
            <a:r>
              <a:rPr lang="tr-TR" altLang="tr-TR" sz="2000" dirty="0" smtClean="0">
                <a:latin typeface="Times New Roman" panose="02020603050405020304" pitchFamily="18" charset="0"/>
                <a:cs typeface="Times New Roman" panose="02020603050405020304" pitchFamily="18" charset="0"/>
              </a:rPr>
              <a:t> </a:t>
            </a:r>
            <a:endParaRPr lang="tr-TR" altLang="tr-TR" sz="2000" dirty="0">
              <a:latin typeface="Times New Roman" panose="02020603050405020304" pitchFamily="18" charset="0"/>
              <a:cs typeface="Times New Roman" panose="02020603050405020304" pitchFamily="18" charset="0"/>
            </a:endParaRPr>
          </a:p>
          <a:p>
            <a:pPr marL="285750" indent="-285750" algn="just" eaLnBrk="1" hangingPunct="1">
              <a:spcBef>
                <a:spcPct val="0"/>
              </a:spcBef>
              <a:buFont typeface="Wingdings" panose="05000000000000000000" pitchFamily="2" charset="2"/>
              <a:buChar char="Ø"/>
            </a:pPr>
            <a:r>
              <a:rPr lang="tr-TR" altLang="tr-TR" sz="2000" dirty="0" smtClean="0">
                <a:latin typeface="Times New Roman" panose="02020603050405020304" pitchFamily="18" charset="0"/>
                <a:cs typeface="Times New Roman" panose="02020603050405020304" pitchFamily="18" charset="0"/>
              </a:rPr>
              <a:t>Uygun </a:t>
            </a:r>
            <a:r>
              <a:rPr lang="tr-TR" altLang="tr-TR" sz="2000" dirty="0">
                <a:latin typeface="Times New Roman" panose="02020603050405020304" pitchFamily="18" charset="0"/>
                <a:cs typeface="Times New Roman" panose="02020603050405020304" pitchFamily="18" charset="0"/>
              </a:rPr>
              <a:t>olmayan noktaların yerine uygun noktalar bulunması halinde uygun olmayan noktalar ihmal edilir ve ölçüme devam edilir (MID 15259). Aksi halde alternatif yerler aranır.</a:t>
            </a:r>
          </a:p>
        </p:txBody>
      </p:sp>
      <p:pic>
        <p:nvPicPr>
          <p:cNvPr id="7" name="Resim 6"/>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0" y="0"/>
            <a:ext cx="1419672" cy="1378818"/>
          </a:xfrm>
          <a:prstGeom prst="rect">
            <a:avLst/>
          </a:prstGeom>
        </p:spPr>
      </p:pic>
      <p:sp>
        <p:nvSpPr>
          <p:cNvPr id="8" name="Unvan 1"/>
          <p:cNvSpPr txBox="1">
            <a:spLocks/>
          </p:cNvSpPr>
          <p:nvPr/>
        </p:nvSpPr>
        <p:spPr bwMode="auto">
          <a:xfrm>
            <a:off x="1219200" y="263648"/>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23</a:t>
            </a:fld>
            <a:endParaRPr lang="tr-TR" altLang="tr-T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ikdörtgen 1"/>
          <p:cNvSpPr>
            <a:spLocks noChangeArrowheads="1"/>
          </p:cNvSpPr>
          <p:nvPr/>
        </p:nvSpPr>
        <p:spPr bwMode="auto">
          <a:xfrm>
            <a:off x="1752600" y="2044612"/>
            <a:ext cx="8915400" cy="483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15000"/>
              </a:lnSpc>
              <a:spcBef>
                <a:spcPts val="200"/>
              </a:spcBef>
              <a:buNone/>
            </a:pPr>
            <a:r>
              <a:rPr lang="tr-TR" altLang="tr-TR" sz="2400" b="1" dirty="0">
                <a:latin typeface="Times New Roman" panose="02020603050405020304" pitchFamily="18" charset="0"/>
                <a:cs typeface="Times New Roman" panose="02020603050405020304" pitchFamily="18" charset="0"/>
              </a:rPr>
              <a:t>Akış Düzeltme Cihazlarının Kullanımı</a:t>
            </a:r>
          </a:p>
        </p:txBody>
      </p:sp>
      <p:sp>
        <p:nvSpPr>
          <p:cNvPr id="26627" name="Dikdörtgen 2"/>
          <p:cNvSpPr>
            <a:spLocks noChangeArrowheads="1"/>
          </p:cNvSpPr>
          <p:nvPr/>
        </p:nvSpPr>
        <p:spPr bwMode="auto">
          <a:xfrm>
            <a:off x="1743522" y="2820427"/>
            <a:ext cx="8848278"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342900" indent="-342900" algn="just" eaLnBrk="1" hangingPunct="1">
              <a:spcBef>
                <a:spcPct val="0"/>
              </a:spcBef>
              <a:buFont typeface="Wingdings" panose="05000000000000000000" pitchFamily="2" charset="2"/>
              <a:buChar char="Ø"/>
            </a:pPr>
            <a:r>
              <a:rPr lang="tr-TR" altLang="tr-TR" sz="2000" dirty="0">
                <a:latin typeface="Times New Roman" panose="02020603050405020304" pitchFamily="18" charset="0"/>
                <a:cs typeface="Times New Roman" panose="02020603050405020304" pitchFamily="18" charset="0"/>
              </a:rPr>
              <a:t>EPA 1 ve ISO 10780 standartları akış düzeltici cihazların bir örnekleme düzlemi boyunca kullanılmasına izin verir. </a:t>
            </a:r>
          </a:p>
          <a:p>
            <a:pPr marL="342900" indent="-342900" algn="just" eaLnBrk="1" hangingPunct="1">
              <a:spcBef>
                <a:spcPct val="0"/>
              </a:spcBef>
              <a:buFont typeface="Wingdings" panose="05000000000000000000" pitchFamily="2" charset="2"/>
              <a:buChar char="Ø"/>
            </a:pPr>
            <a:endParaRPr lang="tr-TR" altLang="tr-TR" sz="2000" dirty="0">
              <a:latin typeface="Times New Roman" panose="02020603050405020304" pitchFamily="18" charset="0"/>
              <a:cs typeface="Times New Roman" panose="02020603050405020304" pitchFamily="18" charset="0"/>
            </a:endParaRPr>
          </a:p>
          <a:p>
            <a:pPr marL="342900" indent="-342900" algn="just" eaLnBrk="1" hangingPunct="1">
              <a:spcBef>
                <a:spcPct val="0"/>
              </a:spcBef>
              <a:buFont typeface="Wingdings" panose="05000000000000000000" pitchFamily="2" charset="2"/>
              <a:buChar char="Ø"/>
            </a:pPr>
            <a:r>
              <a:rPr lang="tr-TR" altLang="tr-TR" sz="2000" dirty="0">
                <a:latin typeface="Times New Roman" panose="02020603050405020304" pitchFamily="18" charset="0"/>
                <a:cs typeface="Times New Roman" panose="02020603050405020304" pitchFamily="18" charset="0"/>
              </a:rPr>
              <a:t>Bu cihazların doğru tasarımı ve kurulumu önemlidir. </a:t>
            </a:r>
          </a:p>
          <a:p>
            <a:pPr marL="342900" indent="-342900" algn="just" eaLnBrk="1" hangingPunct="1">
              <a:spcBef>
                <a:spcPct val="0"/>
              </a:spcBef>
              <a:buFont typeface="Wingdings" panose="05000000000000000000" pitchFamily="2" charset="2"/>
              <a:buChar char="Ø"/>
            </a:pPr>
            <a:endParaRPr lang="tr-TR" altLang="tr-TR" sz="2000" dirty="0">
              <a:latin typeface="Times New Roman" panose="02020603050405020304" pitchFamily="18" charset="0"/>
              <a:cs typeface="Times New Roman" panose="02020603050405020304" pitchFamily="18" charset="0"/>
            </a:endParaRPr>
          </a:p>
          <a:p>
            <a:pPr marL="342900" indent="-342900" algn="just" eaLnBrk="1" hangingPunct="1">
              <a:spcBef>
                <a:spcPct val="0"/>
              </a:spcBef>
              <a:buFont typeface="Wingdings" panose="05000000000000000000" pitchFamily="2" charset="2"/>
              <a:buChar char="Ø"/>
            </a:pPr>
            <a:r>
              <a:rPr lang="tr-TR" altLang="tr-TR" sz="2000" dirty="0">
                <a:latin typeface="Times New Roman" panose="02020603050405020304" pitchFamily="18" charset="0"/>
                <a:cs typeface="Times New Roman" panose="02020603050405020304" pitchFamily="18" charset="0"/>
              </a:rPr>
              <a:t>Uygun bir akış düzeltici cihaz kurulmasını takiben örnekleme düzlemindeki akış durumu, EPA </a:t>
            </a:r>
            <a:r>
              <a:rPr lang="tr-TR" altLang="tr-TR" sz="2000" dirty="0" err="1">
                <a:latin typeface="Times New Roman" panose="02020603050405020304" pitchFamily="18" charset="0"/>
                <a:cs typeface="Times New Roman" panose="02020603050405020304" pitchFamily="18" charset="0"/>
              </a:rPr>
              <a:t>Metod</a:t>
            </a:r>
            <a:r>
              <a:rPr lang="tr-TR" altLang="tr-TR" sz="2000" dirty="0">
                <a:latin typeface="Times New Roman" panose="02020603050405020304" pitchFamily="18" charset="0"/>
                <a:cs typeface="Times New Roman" panose="02020603050405020304" pitchFamily="18" charset="0"/>
              </a:rPr>
              <a:t> 1 "Alternatif prosedür" kullanılarak doğrulanır. Kabul edilebilirlik kriterlerine ulaşılamazsa, ya yeni bir konum belirlenir. </a:t>
            </a:r>
          </a:p>
          <a:p>
            <a:pPr marL="342900" indent="-342900" algn="just" eaLnBrk="1" hangingPunct="1">
              <a:spcBef>
                <a:spcPct val="0"/>
              </a:spcBef>
              <a:buFont typeface="Wingdings" panose="05000000000000000000" pitchFamily="2" charset="2"/>
              <a:buChar char="Ø"/>
            </a:pPr>
            <a:endParaRPr lang="tr-TR" altLang="tr-TR" sz="2000" dirty="0">
              <a:latin typeface="Times New Roman" panose="02020603050405020304" pitchFamily="18" charset="0"/>
              <a:cs typeface="Times New Roman" panose="02020603050405020304" pitchFamily="18" charset="0"/>
            </a:endParaRPr>
          </a:p>
          <a:p>
            <a:pPr marL="342900" indent="-342900" algn="just" eaLnBrk="1" hangingPunct="1">
              <a:spcBef>
                <a:spcPct val="0"/>
              </a:spcBef>
              <a:buFont typeface="Wingdings" panose="05000000000000000000" pitchFamily="2" charset="2"/>
              <a:buChar char="Ø"/>
            </a:pPr>
            <a:r>
              <a:rPr lang="tr-TR" altLang="tr-TR" sz="2000" dirty="0">
                <a:latin typeface="Times New Roman" panose="02020603050405020304" pitchFamily="18" charset="0"/>
                <a:cs typeface="Times New Roman" panose="02020603050405020304" pitchFamily="18" charset="0"/>
              </a:rPr>
              <a:t>Bu nedenle en azından EPA (2D / 0.5D) ölçütüne ulaşılması büyük önem taşır.</a:t>
            </a:r>
          </a:p>
        </p:txBody>
      </p:sp>
      <p:pic>
        <p:nvPicPr>
          <p:cNvPr id="7" name="Resim 6"/>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0" y="0"/>
            <a:ext cx="1419672" cy="1378818"/>
          </a:xfrm>
          <a:prstGeom prst="rect">
            <a:avLst/>
          </a:prstGeom>
        </p:spPr>
      </p:pic>
      <p:sp>
        <p:nvSpPr>
          <p:cNvPr id="8" name="Unvan 1"/>
          <p:cNvSpPr txBox="1">
            <a:spLocks/>
          </p:cNvSpPr>
          <p:nvPr/>
        </p:nvSpPr>
        <p:spPr bwMode="auto">
          <a:xfrm>
            <a:off x="1170672" y="263648"/>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24</a:t>
            </a:fld>
            <a:endParaRPr lang="tr-TR" altLang="tr-T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ikdörtgen 1"/>
          <p:cNvSpPr>
            <a:spLocks noChangeArrowheads="1"/>
          </p:cNvSpPr>
          <p:nvPr/>
        </p:nvSpPr>
        <p:spPr bwMode="auto">
          <a:xfrm>
            <a:off x="1752600" y="1551855"/>
            <a:ext cx="8915400" cy="483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15000"/>
              </a:lnSpc>
              <a:spcBef>
                <a:spcPts val="200"/>
              </a:spcBef>
              <a:buNone/>
              <a:defRPr/>
            </a:pPr>
            <a:r>
              <a:rPr lang="tr-TR" altLang="tr-TR" sz="2400" b="1" dirty="0" smtClean="0">
                <a:latin typeface="Times New Roman" panose="02020603050405020304" pitchFamily="18" charset="0"/>
                <a:cs typeface="Times New Roman" panose="02020603050405020304" pitchFamily="18" charset="0"/>
              </a:rPr>
              <a:t>Travers Nokta Sayısının Artırılması</a:t>
            </a:r>
            <a:endParaRPr lang="tr-TR" altLang="tr-TR" sz="2400" b="1" dirty="0">
              <a:latin typeface="Times New Roman" panose="02020603050405020304" pitchFamily="18" charset="0"/>
              <a:cs typeface="Times New Roman" panose="02020603050405020304" pitchFamily="18" charset="0"/>
            </a:endParaRPr>
          </a:p>
        </p:txBody>
      </p:sp>
      <p:sp>
        <p:nvSpPr>
          <p:cNvPr id="27651" name="Dikdörtgen 2"/>
          <p:cNvSpPr>
            <a:spLocks noChangeArrowheads="1"/>
          </p:cNvSpPr>
          <p:nvPr/>
        </p:nvSpPr>
        <p:spPr bwMode="auto">
          <a:xfrm>
            <a:off x="1769511" y="2185381"/>
            <a:ext cx="8898489"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285750" indent="-285750" algn="just" eaLnBrk="1" hangingPunct="1">
              <a:spcBef>
                <a:spcPct val="0"/>
              </a:spcBef>
              <a:buFont typeface="Wingdings" panose="05000000000000000000" pitchFamily="2" charset="2"/>
              <a:buChar char="Ø"/>
              <a:defRPr/>
            </a:pPr>
            <a:r>
              <a:rPr lang="tr-TR" altLang="tr-TR" sz="1800" dirty="0">
                <a:latin typeface="Times New Roman" panose="02020603050405020304" pitchFamily="18" charset="0"/>
                <a:cs typeface="Times New Roman" panose="02020603050405020304" pitchFamily="18" charset="0"/>
              </a:rPr>
              <a:t>Test sırasında herhangi bir nedenle minimum sayıda travers noktasından fazla sayıda travers kullanmak isteniyor ise, matrisin biri ya da diğer kısmı ya da her iki ayağı boyunca ekstra çapraz noktalar ekleyerek "en az sayıda travers noktası" matrisini genişletilebilir. </a:t>
            </a:r>
          </a:p>
          <a:p>
            <a:pPr marL="285750" indent="-285750" algn="just" eaLnBrk="1" hangingPunct="1">
              <a:spcBef>
                <a:spcPct val="0"/>
              </a:spcBef>
              <a:buFont typeface="Wingdings" panose="05000000000000000000" pitchFamily="2" charset="2"/>
              <a:buChar char="Ø"/>
              <a:defRPr/>
            </a:pPr>
            <a:r>
              <a:rPr lang="tr-TR" altLang="tr-TR" sz="1800" dirty="0">
                <a:latin typeface="Times New Roman" panose="02020603050405020304" pitchFamily="18" charset="0"/>
                <a:cs typeface="Times New Roman" panose="02020603050405020304" pitchFamily="18" charset="0"/>
              </a:rPr>
              <a:t>Son matrisin dengelenmesine gerek yoktur. Örneğin, 4 x 3 "minimum nokta sayısı" matrisi 36 noktaya genişletildiğinde, son matris 9 x 4 veya 12 x 3 olabilir ve 6 x 6 olması gerekmez. Son matrisi oluşturduktan sonra , baca kesitini travers noktaları kadar çok dikdörtgen  alana bölün ve her eşit alanın merkezindeki bir traverse noktalarını yerleştirilir.</a:t>
            </a:r>
          </a:p>
          <a:p>
            <a:pPr marL="285750" indent="-285750" algn="just" eaLnBrk="1" hangingPunct="1">
              <a:spcBef>
                <a:spcPct val="0"/>
              </a:spcBef>
              <a:buFont typeface="Wingdings" panose="05000000000000000000" pitchFamily="2" charset="2"/>
              <a:buChar char="Ø"/>
              <a:defRPr/>
            </a:pPr>
            <a:r>
              <a:rPr lang="tr-TR" altLang="tr-TR" sz="1800" dirty="0">
                <a:latin typeface="Times New Roman" panose="02020603050405020304" pitchFamily="18" charset="0"/>
                <a:cs typeface="Times New Roman" panose="02020603050405020304" pitchFamily="18" charset="0"/>
              </a:rPr>
              <a:t>60 cm (24 inç) Büyük bacalarda çapraz nokta ile  baca duvarı arası mesafe 1.00 inç (2,54 cm), 24 İnç küçük bacalarda ancak 2,54 cm in yerine 1,25 cm kullanılmalıdır.</a:t>
            </a:r>
          </a:p>
          <a:p>
            <a:pPr marL="285750" indent="-285750" algn="just" eaLnBrk="1" hangingPunct="1">
              <a:spcBef>
                <a:spcPct val="0"/>
              </a:spcBef>
              <a:buFont typeface="Wingdings" panose="05000000000000000000" pitchFamily="2" charset="2"/>
              <a:buChar char="Ø"/>
              <a:defRPr/>
            </a:pPr>
            <a:r>
              <a:rPr lang="tr-TR" altLang="tr-TR" sz="1800" dirty="0">
                <a:latin typeface="Times New Roman" panose="02020603050405020304" pitchFamily="18" charset="0"/>
                <a:cs typeface="Times New Roman" panose="02020603050405020304" pitchFamily="18" charset="0"/>
              </a:rPr>
              <a:t>Travers noktası sayısının artırılması nedeniyle, tek bir ayarlanmış traverse noktası oluşturmak için iki ardışık travers noktası birleştirildiğinde, hem örnekleme (veya hız ölçümü) prosedüründe ve verileri kaydedecek şekilde ayarlanan noktayı iki ayrı traverse noktası olarak muamele edilmesi gerekir. Yani aynı noktayı  iki kez değerlendirmeye alınır.</a:t>
            </a:r>
          </a:p>
        </p:txBody>
      </p:sp>
      <p:pic>
        <p:nvPicPr>
          <p:cNvPr id="7" name="Resim 6"/>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0" y="9525"/>
            <a:ext cx="1419672" cy="1378818"/>
          </a:xfrm>
          <a:prstGeom prst="rect">
            <a:avLst/>
          </a:prstGeom>
        </p:spPr>
      </p:pic>
      <p:sp>
        <p:nvSpPr>
          <p:cNvPr id="8" name="Unvan 1"/>
          <p:cNvSpPr txBox="1">
            <a:spLocks/>
          </p:cNvSpPr>
          <p:nvPr/>
        </p:nvSpPr>
        <p:spPr bwMode="auto">
          <a:xfrm>
            <a:off x="1151622" y="273173"/>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25</a:t>
            </a:fld>
            <a:endParaRPr lang="tr-TR" altLang="tr-T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ikdörtgen 1"/>
          <p:cNvSpPr>
            <a:spLocks noChangeArrowheads="1"/>
          </p:cNvSpPr>
          <p:nvPr/>
        </p:nvSpPr>
        <p:spPr bwMode="auto">
          <a:xfrm>
            <a:off x="1752600" y="1527176"/>
            <a:ext cx="8915400" cy="517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15000"/>
              </a:lnSpc>
              <a:spcBef>
                <a:spcPts val="200"/>
              </a:spcBef>
              <a:buNone/>
            </a:pPr>
            <a:r>
              <a:rPr lang="tr-TR" altLang="tr-TR" sz="2400" b="1" dirty="0">
                <a:latin typeface="Calibri" panose="020F0502020204030204" pitchFamily="34" charset="0"/>
                <a:cs typeface="Times New Roman" panose="02020603050405020304" pitchFamily="18" charset="0"/>
              </a:rPr>
              <a:t>Travers nokta sayısının artırılması</a:t>
            </a:r>
          </a:p>
        </p:txBody>
      </p:sp>
      <p:graphicFrame>
        <p:nvGraphicFramePr>
          <p:cNvPr id="4" name="Tablo 3"/>
          <p:cNvGraphicFramePr>
            <a:graphicFrameLocks noGrp="1"/>
          </p:cNvGraphicFramePr>
          <p:nvPr/>
        </p:nvGraphicFramePr>
        <p:xfrm>
          <a:off x="1905000" y="2770188"/>
          <a:ext cx="2590800" cy="2667000"/>
        </p:xfrm>
        <a:graphic>
          <a:graphicData uri="http://schemas.openxmlformats.org/drawingml/2006/table">
            <a:tbl>
              <a:tblPr firstRow="1" bandRow="1">
                <a:tableStyleId>{5C22544A-7EE6-4342-B048-85BDC9FD1C3A}</a:tableStyleId>
              </a:tblPr>
              <a:tblGrid>
                <a:gridCol w="863600">
                  <a:extLst>
                    <a:ext uri="{9D8B030D-6E8A-4147-A177-3AD203B41FA5}">
                      <a16:colId xmlns:a16="http://schemas.microsoft.com/office/drawing/2014/main" val="91681544"/>
                    </a:ext>
                  </a:extLst>
                </a:gridCol>
                <a:gridCol w="863600">
                  <a:extLst>
                    <a:ext uri="{9D8B030D-6E8A-4147-A177-3AD203B41FA5}">
                      <a16:colId xmlns:a16="http://schemas.microsoft.com/office/drawing/2014/main" val="1249028702"/>
                    </a:ext>
                  </a:extLst>
                </a:gridCol>
                <a:gridCol w="863600">
                  <a:extLst>
                    <a:ext uri="{9D8B030D-6E8A-4147-A177-3AD203B41FA5}">
                      <a16:colId xmlns:a16="http://schemas.microsoft.com/office/drawing/2014/main" val="623541155"/>
                    </a:ext>
                  </a:extLst>
                </a:gridCol>
              </a:tblGrid>
              <a:tr h="889000">
                <a:tc>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09826758"/>
                  </a:ext>
                </a:extLst>
              </a:tr>
              <a:tr h="889000">
                <a:tc>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84315"/>
                  </a:ext>
                </a:extLst>
              </a:tr>
              <a:tr h="889000">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72858814"/>
                  </a:ext>
                </a:extLst>
              </a:tr>
            </a:tbl>
          </a:graphicData>
        </a:graphic>
      </p:graphicFrame>
      <p:sp>
        <p:nvSpPr>
          <p:cNvPr id="5" name="Oval 4"/>
          <p:cNvSpPr/>
          <p:nvPr/>
        </p:nvSpPr>
        <p:spPr>
          <a:xfrm>
            <a:off x="2209800" y="315118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9" name="Oval 8"/>
          <p:cNvSpPr/>
          <p:nvPr/>
        </p:nvSpPr>
        <p:spPr>
          <a:xfrm>
            <a:off x="3124200" y="3152775"/>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0" name="Oval 9"/>
          <p:cNvSpPr/>
          <p:nvPr/>
        </p:nvSpPr>
        <p:spPr>
          <a:xfrm>
            <a:off x="3962400" y="315118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1" name="Oval 10"/>
          <p:cNvSpPr/>
          <p:nvPr/>
        </p:nvSpPr>
        <p:spPr>
          <a:xfrm>
            <a:off x="2209800" y="401478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2" name="Oval 11"/>
          <p:cNvSpPr/>
          <p:nvPr/>
        </p:nvSpPr>
        <p:spPr>
          <a:xfrm>
            <a:off x="3124200" y="4016375"/>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3" name="Oval 12"/>
          <p:cNvSpPr/>
          <p:nvPr/>
        </p:nvSpPr>
        <p:spPr>
          <a:xfrm>
            <a:off x="3962400" y="401478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4" name="Oval 13"/>
          <p:cNvSpPr/>
          <p:nvPr/>
        </p:nvSpPr>
        <p:spPr>
          <a:xfrm>
            <a:off x="2209800" y="487838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5" name="Oval 14"/>
          <p:cNvSpPr/>
          <p:nvPr/>
        </p:nvSpPr>
        <p:spPr>
          <a:xfrm>
            <a:off x="3124200" y="4879975"/>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6" name="Oval 15"/>
          <p:cNvSpPr/>
          <p:nvPr/>
        </p:nvSpPr>
        <p:spPr>
          <a:xfrm>
            <a:off x="3962400" y="487838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graphicFrame>
        <p:nvGraphicFramePr>
          <p:cNvPr id="6" name="Tablo 5"/>
          <p:cNvGraphicFramePr>
            <a:graphicFrameLocks noGrp="1"/>
          </p:cNvGraphicFramePr>
          <p:nvPr/>
        </p:nvGraphicFramePr>
        <p:xfrm>
          <a:off x="5730875" y="2770188"/>
          <a:ext cx="2590800" cy="2667000"/>
        </p:xfrm>
        <a:graphic>
          <a:graphicData uri="http://schemas.openxmlformats.org/drawingml/2006/table">
            <a:tbl>
              <a:tblPr firstRow="1" bandRow="1">
                <a:tableStyleId>{5C22544A-7EE6-4342-B048-85BDC9FD1C3A}</a:tableStyleId>
              </a:tblPr>
              <a:tblGrid>
                <a:gridCol w="863600">
                  <a:extLst>
                    <a:ext uri="{9D8B030D-6E8A-4147-A177-3AD203B41FA5}">
                      <a16:colId xmlns:a16="http://schemas.microsoft.com/office/drawing/2014/main" val="3199836274"/>
                    </a:ext>
                  </a:extLst>
                </a:gridCol>
                <a:gridCol w="863600">
                  <a:extLst>
                    <a:ext uri="{9D8B030D-6E8A-4147-A177-3AD203B41FA5}">
                      <a16:colId xmlns:a16="http://schemas.microsoft.com/office/drawing/2014/main" val="175077242"/>
                    </a:ext>
                  </a:extLst>
                </a:gridCol>
                <a:gridCol w="863600">
                  <a:extLst>
                    <a:ext uri="{9D8B030D-6E8A-4147-A177-3AD203B41FA5}">
                      <a16:colId xmlns:a16="http://schemas.microsoft.com/office/drawing/2014/main" val="3412005948"/>
                    </a:ext>
                  </a:extLst>
                </a:gridCol>
              </a:tblGrid>
              <a:tr h="444500">
                <a:tc>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69117804"/>
                  </a:ext>
                </a:extLst>
              </a:tr>
              <a:tr h="444500">
                <a:tc>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8819884"/>
                  </a:ext>
                </a:extLst>
              </a:tr>
              <a:tr h="444500">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527583"/>
                  </a:ext>
                </a:extLst>
              </a:tr>
              <a:tr h="444500">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9620958"/>
                  </a:ext>
                </a:extLst>
              </a:tr>
              <a:tr h="444500">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7919889"/>
                  </a:ext>
                </a:extLst>
              </a:tr>
              <a:tr h="444500">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1490816"/>
                  </a:ext>
                </a:extLst>
              </a:tr>
            </a:tbl>
          </a:graphicData>
        </a:graphic>
      </p:graphicFrame>
      <p:sp>
        <p:nvSpPr>
          <p:cNvPr id="18" name="Oval 17"/>
          <p:cNvSpPr/>
          <p:nvPr/>
        </p:nvSpPr>
        <p:spPr>
          <a:xfrm>
            <a:off x="6096000" y="29210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9" name="Oval 18"/>
          <p:cNvSpPr/>
          <p:nvPr/>
        </p:nvSpPr>
        <p:spPr>
          <a:xfrm>
            <a:off x="7010400" y="292258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0" name="Oval 19"/>
          <p:cNvSpPr/>
          <p:nvPr/>
        </p:nvSpPr>
        <p:spPr>
          <a:xfrm>
            <a:off x="7848600" y="29210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1" name="Oval 20"/>
          <p:cNvSpPr/>
          <p:nvPr/>
        </p:nvSpPr>
        <p:spPr>
          <a:xfrm>
            <a:off x="6096000" y="337978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2" name="Oval 21"/>
          <p:cNvSpPr/>
          <p:nvPr/>
        </p:nvSpPr>
        <p:spPr>
          <a:xfrm>
            <a:off x="7010400" y="3381375"/>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3" name="Oval 22"/>
          <p:cNvSpPr/>
          <p:nvPr/>
        </p:nvSpPr>
        <p:spPr>
          <a:xfrm>
            <a:off x="7848600" y="337978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4" name="Oval 23"/>
          <p:cNvSpPr/>
          <p:nvPr/>
        </p:nvSpPr>
        <p:spPr>
          <a:xfrm>
            <a:off x="6096000" y="3784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5" name="Oval 24"/>
          <p:cNvSpPr/>
          <p:nvPr/>
        </p:nvSpPr>
        <p:spPr>
          <a:xfrm>
            <a:off x="7010400" y="378618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6" name="Oval 25"/>
          <p:cNvSpPr/>
          <p:nvPr/>
        </p:nvSpPr>
        <p:spPr>
          <a:xfrm>
            <a:off x="7848600" y="3784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7" name="Oval 26"/>
          <p:cNvSpPr/>
          <p:nvPr/>
        </p:nvSpPr>
        <p:spPr>
          <a:xfrm>
            <a:off x="6096000" y="424338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8" name="Oval 27"/>
          <p:cNvSpPr/>
          <p:nvPr/>
        </p:nvSpPr>
        <p:spPr>
          <a:xfrm>
            <a:off x="7010400" y="4244975"/>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9" name="Oval 28"/>
          <p:cNvSpPr/>
          <p:nvPr/>
        </p:nvSpPr>
        <p:spPr>
          <a:xfrm>
            <a:off x="7848600" y="4243388"/>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0" name="Oval 29"/>
          <p:cNvSpPr/>
          <p:nvPr/>
        </p:nvSpPr>
        <p:spPr>
          <a:xfrm>
            <a:off x="6092825" y="4672013"/>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1" name="Oval 30"/>
          <p:cNvSpPr/>
          <p:nvPr/>
        </p:nvSpPr>
        <p:spPr>
          <a:xfrm>
            <a:off x="7007225" y="4673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2" name="Oval 31"/>
          <p:cNvSpPr/>
          <p:nvPr/>
        </p:nvSpPr>
        <p:spPr>
          <a:xfrm>
            <a:off x="7845425" y="4672013"/>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3" name="Oval 32"/>
          <p:cNvSpPr/>
          <p:nvPr/>
        </p:nvSpPr>
        <p:spPr>
          <a:xfrm>
            <a:off x="6092825" y="5130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4" name="Oval 33"/>
          <p:cNvSpPr/>
          <p:nvPr/>
        </p:nvSpPr>
        <p:spPr>
          <a:xfrm>
            <a:off x="7007225" y="5133975"/>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5" name="Oval 34"/>
          <p:cNvSpPr/>
          <p:nvPr/>
        </p:nvSpPr>
        <p:spPr>
          <a:xfrm>
            <a:off x="7845425" y="5130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7" name="Dikdörtgen 6"/>
          <p:cNvSpPr/>
          <p:nvPr/>
        </p:nvSpPr>
        <p:spPr>
          <a:xfrm>
            <a:off x="2171700" y="5322888"/>
            <a:ext cx="228600" cy="3048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tr-TR"/>
          </a:p>
        </p:txBody>
      </p:sp>
      <p:sp>
        <p:nvSpPr>
          <p:cNvPr id="37" name="Dikdörtgen 36"/>
          <p:cNvSpPr/>
          <p:nvPr/>
        </p:nvSpPr>
        <p:spPr>
          <a:xfrm>
            <a:off x="3086100" y="5319714"/>
            <a:ext cx="228600" cy="306387"/>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tr-TR"/>
          </a:p>
        </p:txBody>
      </p:sp>
      <p:sp>
        <p:nvSpPr>
          <p:cNvPr id="38" name="Dikdörtgen 37"/>
          <p:cNvSpPr/>
          <p:nvPr/>
        </p:nvSpPr>
        <p:spPr>
          <a:xfrm>
            <a:off x="3924300" y="5319714"/>
            <a:ext cx="228600" cy="306387"/>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tr-TR"/>
          </a:p>
        </p:txBody>
      </p:sp>
      <p:cxnSp>
        <p:nvCxnSpPr>
          <p:cNvPr id="17" name="Düz Ok Bağlayıcısı 16"/>
          <p:cNvCxnSpPr/>
          <p:nvPr/>
        </p:nvCxnSpPr>
        <p:spPr>
          <a:xfrm flipV="1">
            <a:off x="2286000" y="5640388"/>
            <a:ext cx="0" cy="381000"/>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Düz Ok Bağlayıcısı 41"/>
          <p:cNvCxnSpPr/>
          <p:nvPr/>
        </p:nvCxnSpPr>
        <p:spPr>
          <a:xfrm flipV="1">
            <a:off x="3190875" y="5640388"/>
            <a:ext cx="0" cy="381000"/>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Düz Ok Bağlayıcısı 42"/>
          <p:cNvCxnSpPr/>
          <p:nvPr/>
        </p:nvCxnSpPr>
        <p:spPr>
          <a:xfrm flipV="1">
            <a:off x="4038600" y="5614988"/>
            <a:ext cx="0" cy="381000"/>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 name="Dikdörtgen 43"/>
          <p:cNvSpPr/>
          <p:nvPr/>
        </p:nvSpPr>
        <p:spPr>
          <a:xfrm>
            <a:off x="6080125" y="5405439"/>
            <a:ext cx="228600" cy="306387"/>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tr-TR"/>
          </a:p>
        </p:txBody>
      </p:sp>
      <p:sp>
        <p:nvSpPr>
          <p:cNvPr id="45" name="Dikdörtgen 44"/>
          <p:cNvSpPr/>
          <p:nvPr/>
        </p:nvSpPr>
        <p:spPr>
          <a:xfrm>
            <a:off x="6994525" y="5395913"/>
            <a:ext cx="228600" cy="3048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tr-TR"/>
          </a:p>
        </p:txBody>
      </p:sp>
      <p:sp>
        <p:nvSpPr>
          <p:cNvPr id="46" name="Dikdörtgen 45"/>
          <p:cNvSpPr/>
          <p:nvPr/>
        </p:nvSpPr>
        <p:spPr>
          <a:xfrm>
            <a:off x="7845425" y="5381625"/>
            <a:ext cx="228600" cy="306388"/>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tr-TR"/>
          </a:p>
        </p:txBody>
      </p:sp>
      <p:cxnSp>
        <p:nvCxnSpPr>
          <p:cNvPr id="47" name="Düz Ok Bağlayıcısı 46"/>
          <p:cNvCxnSpPr/>
          <p:nvPr/>
        </p:nvCxnSpPr>
        <p:spPr>
          <a:xfrm flipV="1">
            <a:off x="6194425" y="5715000"/>
            <a:ext cx="0" cy="381000"/>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Düz Ok Bağlayıcısı 47"/>
          <p:cNvCxnSpPr/>
          <p:nvPr/>
        </p:nvCxnSpPr>
        <p:spPr>
          <a:xfrm flipV="1">
            <a:off x="7099300" y="5715000"/>
            <a:ext cx="0" cy="381000"/>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Düz Ok Bağlayıcısı 48"/>
          <p:cNvCxnSpPr/>
          <p:nvPr/>
        </p:nvCxnSpPr>
        <p:spPr>
          <a:xfrm flipV="1">
            <a:off x="7954963" y="5700713"/>
            <a:ext cx="0" cy="381000"/>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762" name="Metin kutusu 28672"/>
          <p:cNvSpPr txBox="1">
            <a:spLocks noChangeArrowheads="1"/>
          </p:cNvSpPr>
          <p:nvPr/>
        </p:nvSpPr>
        <p:spPr bwMode="auto">
          <a:xfrm>
            <a:off x="2171700" y="2160589"/>
            <a:ext cx="18669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tr-TR" altLang="tr-TR" sz="1800" b="1" dirty="0">
                <a:latin typeface="Times New Roman" panose="02020603050405020304" pitchFamily="18" charset="0"/>
                <a:cs typeface="Times New Roman" panose="02020603050405020304" pitchFamily="18" charset="0"/>
              </a:rPr>
              <a:t>3X3 Matris</a:t>
            </a:r>
          </a:p>
        </p:txBody>
      </p:sp>
      <p:sp>
        <p:nvSpPr>
          <p:cNvPr id="28763" name="Metin kutusu 50"/>
          <p:cNvSpPr txBox="1">
            <a:spLocks noChangeArrowheads="1"/>
          </p:cNvSpPr>
          <p:nvPr/>
        </p:nvSpPr>
        <p:spPr bwMode="auto">
          <a:xfrm>
            <a:off x="5730875" y="2091867"/>
            <a:ext cx="33369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tr-TR" altLang="tr-TR" sz="1800" b="1" dirty="0">
                <a:latin typeface="Times New Roman" panose="02020603050405020304" pitchFamily="18" charset="0"/>
                <a:cs typeface="Times New Roman" panose="02020603050405020304" pitchFamily="18" charset="0"/>
              </a:rPr>
              <a:t>Genişletilmiş 3X6 Matris</a:t>
            </a:r>
          </a:p>
        </p:txBody>
      </p:sp>
      <p:pic>
        <p:nvPicPr>
          <p:cNvPr id="52" name="Resim 51"/>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0" y="9525"/>
            <a:ext cx="1419672" cy="1378818"/>
          </a:xfrm>
          <a:prstGeom prst="rect">
            <a:avLst/>
          </a:prstGeom>
        </p:spPr>
      </p:pic>
      <p:sp>
        <p:nvSpPr>
          <p:cNvPr id="53" name="Unvan 1"/>
          <p:cNvSpPr txBox="1">
            <a:spLocks/>
          </p:cNvSpPr>
          <p:nvPr/>
        </p:nvSpPr>
        <p:spPr bwMode="auto">
          <a:xfrm>
            <a:off x="1132572" y="170285"/>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26</a:t>
            </a:fld>
            <a:endParaRPr lang="tr-TR" altLang="tr-T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74681" y="1730803"/>
            <a:ext cx="7042638" cy="4167554"/>
          </a:xfrm>
        </p:spPr>
        <p:txBody>
          <a:bodyPr>
            <a:normAutofit lnSpcReduction="10000"/>
          </a:bodyPr>
          <a:lstStyle/>
          <a:p>
            <a:pPr algn="ctr">
              <a:spcBef>
                <a:spcPts val="450"/>
              </a:spcBef>
              <a:spcAft>
                <a:spcPts val="450"/>
              </a:spcAft>
              <a:buNone/>
            </a:pPr>
            <a:endParaRPr lang="tr-TR" altLang="tr-TR" sz="3000" b="1" dirty="0">
              <a:solidFill>
                <a:srgbClr val="7030A0"/>
              </a:solidFill>
              <a:latin typeface="Times New Roman" panose="02020603050405020304" pitchFamily="18" charset="0"/>
              <a:cs typeface="Times New Roman" panose="02020603050405020304" pitchFamily="18" charset="0"/>
            </a:endParaRPr>
          </a:p>
          <a:p>
            <a:pPr algn="ctr">
              <a:spcBef>
                <a:spcPts val="450"/>
              </a:spcBef>
              <a:spcAft>
                <a:spcPts val="450"/>
              </a:spcAft>
              <a:buNone/>
            </a:pPr>
            <a:r>
              <a:rPr lang="tr-TR" altLang="tr-TR" sz="3000" b="1" dirty="0">
                <a:solidFill>
                  <a:srgbClr val="7030A0"/>
                </a:solidFill>
                <a:latin typeface="Times New Roman" panose="02020603050405020304" pitchFamily="18" charset="0"/>
                <a:cs typeface="Times New Roman" panose="02020603050405020304" pitchFamily="18" charset="0"/>
              </a:rPr>
              <a:t>TEŞEKKÜRLER</a:t>
            </a:r>
          </a:p>
          <a:p>
            <a:pPr algn="ctr">
              <a:spcBef>
                <a:spcPts val="450"/>
              </a:spcBef>
              <a:spcAft>
                <a:spcPts val="450"/>
              </a:spcAft>
              <a:buNone/>
            </a:pPr>
            <a:endParaRPr lang="tr-TR" altLang="tr-TR" sz="1800" b="1" dirty="0">
              <a:latin typeface="Times New Roman" panose="02020603050405020304" pitchFamily="18" charset="0"/>
              <a:cs typeface="Times New Roman" panose="02020603050405020304" pitchFamily="18" charset="0"/>
            </a:endParaRPr>
          </a:p>
          <a:p>
            <a:pPr algn="ctr">
              <a:spcBef>
                <a:spcPts val="450"/>
              </a:spcBef>
              <a:spcAft>
                <a:spcPts val="450"/>
              </a:spcAft>
              <a:buNone/>
            </a:pPr>
            <a:endParaRPr lang="tr-TR" altLang="tr-TR" sz="1800" b="1" dirty="0">
              <a:latin typeface="Times New Roman" panose="02020603050405020304" pitchFamily="18" charset="0"/>
              <a:cs typeface="Times New Roman" panose="02020603050405020304" pitchFamily="18" charset="0"/>
            </a:endParaRPr>
          </a:p>
          <a:p>
            <a:pPr algn="ctr">
              <a:spcBef>
                <a:spcPts val="450"/>
              </a:spcBef>
              <a:spcAft>
                <a:spcPts val="450"/>
              </a:spcAft>
              <a:buNone/>
            </a:pPr>
            <a:r>
              <a:rPr lang="tr-TR" altLang="tr-TR" sz="1800" b="1" dirty="0">
                <a:latin typeface="Times New Roman" panose="02020603050405020304" pitchFamily="18" charset="0"/>
                <a:cs typeface="Times New Roman" panose="02020603050405020304" pitchFamily="18" charset="0"/>
              </a:rPr>
              <a:t>Mustafa ALTUNDAĞ</a:t>
            </a:r>
          </a:p>
          <a:p>
            <a:pPr algn="ctr">
              <a:spcBef>
                <a:spcPts val="450"/>
              </a:spcBef>
              <a:spcAft>
                <a:spcPts val="450"/>
              </a:spcAft>
              <a:buNone/>
            </a:pPr>
            <a:r>
              <a:rPr lang="tr-TR" altLang="tr-TR" sz="1500" b="1" dirty="0">
                <a:latin typeface="Times New Roman" panose="02020603050405020304" pitchFamily="18" charset="0"/>
                <a:cs typeface="Times New Roman" panose="02020603050405020304" pitchFamily="18" charset="0"/>
              </a:rPr>
              <a:t>Kimya Mühendisi</a:t>
            </a:r>
          </a:p>
          <a:p>
            <a:pPr algn="ctr">
              <a:spcBef>
                <a:spcPts val="450"/>
              </a:spcBef>
              <a:spcAft>
                <a:spcPts val="450"/>
              </a:spcAft>
              <a:buNone/>
            </a:pPr>
            <a:r>
              <a:rPr lang="tr-TR" altLang="tr-TR" sz="1500" b="1" dirty="0">
                <a:latin typeface="Times New Roman" panose="02020603050405020304" pitchFamily="18" charset="0"/>
                <a:cs typeface="Times New Roman" panose="02020603050405020304" pitchFamily="18" charset="0"/>
              </a:rPr>
              <a:t>mustafa.altundag@csb.gov.tr</a:t>
            </a:r>
          </a:p>
          <a:p>
            <a:pPr algn="ctr">
              <a:spcBef>
                <a:spcPts val="450"/>
              </a:spcBef>
              <a:spcAft>
                <a:spcPts val="450"/>
              </a:spcAft>
              <a:buNone/>
            </a:pPr>
            <a:endParaRPr lang="tr-TR" altLang="tr-TR" sz="1800" b="1" dirty="0">
              <a:latin typeface="Times New Roman" panose="02020603050405020304" pitchFamily="18" charset="0"/>
              <a:cs typeface="Times New Roman" panose="02020603050405020304" pitchFamily="18" charset="0"/>
            </a:endParaRPr>
          </a:p>
          <a:p>
            <a:pPr algn="ctr">
              <a:spcBef>
                <a:spcPts val="450"/>
              </a:spcBef>
              <a:spcAft>
                <a:spcPts val="450"/>
              </a:spcAft>
              <a:buNone/>
            </a:pPr>
            <a:r>
              <a:rPr lang="tr-TR" altLang="tr-TR" sz="1800" b="1" dirty="0">
                <a:latin typeface="Times New Roman" panose="02020603050405020304" pitchFamily="18" charset="0"/>
                <a:cs typeface="Times New Roman" panose="02020603050405020304" pitchFamily="18" charset="0"/>
              </a:rPr>
              <a:t>LABORATUVAR, ÖLÇÜM VE İZLEME DAİRESİ BAŞKANLIĞI</a:t>
            </a:r>
          </a:p>
          <a:p>
            <a:pPr algn="ctr">
              <a:spcBef>
                <a:spcPts val="450"/>
              </a:spcBef>
              <a:spcAft>
                <a:spcPts val="450"/>
              </a:spcAft>
              <a:buNone/>
            </a:pPr>
            <a:r>
              <a:rPr lang="tr-TR" altLang="tr-TR" sz="1650" b="1" dirty="0">
                <a:latin typeface="Times New Roman" panose="02020603050405020304" pitchFamily="18" charset="0"/>
                <a:cs typeface="Times New Roman" panose="02020603050405020304" pitchFamily="18" charset="0"/>
              </a:rPr>
              <a:t>Endüstriyel Kirlilik İzleme Şube Müdürlüğü</a:t>
            </a:r>
          </a:p>
          <a:p>
            <a:pPr marL="257175" indent="-257175" algn="just">
              <a:spcBef>
                <a:spcPct val="0"/>
              </a:spcBef>
              <a:buFont typeface="Wingdings" panose="05000000000000000000" pitchFamily="2" charset="2"/>
              <a:buChar char="Ø"/>
              <a:defRPr/>
            </a:pPr>
            <a:endParaRPr lang="tr-TR" altLang="tr-TR" sz="1650" dirty="0">
              <a:solidFill>
                <a:srgbClr val="000000"/>
              </a:solidFill>
              <a:latin typeface="Times New Roman" pitchFamily="18" charset="0"/>
              <a:cs typeface="Times New Roman" pitchFamily="18" charset="0"/>
            </a:endParaRPr>
          </a:p>
        </p:txBody>
      </p:sp>
      <p:sp>
        <p:nvSpPr>
          <p:cNvPr id="7" name="Slayt Numarası Yer Tutucusu 6"/>
          <p:cNvSpPr>
            <a:spLocks noGrp="1"/>
          </p:cNvSpPr>
          <p:nvPr>
            <p:ph type="sldNum" sz="quarter" idx="12"/>
          </p:nvPr>
        </p:nvSpPr>
        <p:spPr/>
        <p:txBody>
          <a:bodyPr/>
          <a:lstStyle/>
          <a:p>
            <a:fld id="{867B2D67-3604-4605-9DC1-A9CD8FF98088}" type="slidenum">
              <a:rPr lang="tr-TR" smtClean="0"/>
              <a:t>27</a:t>
            </a:fld>
            <a:endParaRPr lang="tr-TR" dirty="0"/>
          </a:p>
        </p:txBody>
      </p:sp>
      <p:pic>
        <p:nvPicPr>
          <p:cNvPr id="4" name="Resim 3"/>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0" y="9525"/>
            <a:ext cx="1419672" cy="1378818"/>
          </a:xfrm>
          <a:prstGeom prst="rect">
            <a:avLst/>
          </a:prstGeom>
        </p:spPr>
      </p:pic>
    </p:spTree>
    <p:extLst>
      <p:ext uri="{BB962C8B-B14F-4D97-AF65-F5344CB8AC3E}">
        <p14:creationId xmlns:p14="http://schemas.microsoft.com/office/powerpoint/2010/main" val="31670861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İçerik Yer Tutucusu 2"/>
          <p:cNvSpPr>
            <a:spLocks noGrp="1"/>
          </p:cNvSpPr>
          <p:nvPr>
            <p:ph idx="1"/>
          </p:nvPr>
        </p:nvSpPr>
        <p:spPr>
          <a:xfrm>
            <a:off x="1524000" y="2667000"/>
            <a:ext cx="8915400" cy="2895600"/>
          </a:xfrm>
        </p:spPr>
        <p:txBody>
          <a:bodyPr/>
          <a:lstStyle/>
          <a:p>
            <a:pPr algn="just">
              <a:buFont typeface="Wingdings" panose="05000000000000000000" pitchFamily="2" charset="2"/>
              <a:buChar char="Ø"/>
            </a:pPr>
            <a:r>
              <a:rPr lang="tr-TR" altLang="tr-TR" sz="2400" b="1" dirty="0">
                <a:latin typeface="Times New Roman" panose="02020603050405020304" pitchFamily="18" charset="0"/>
                <a:cs typeface="Times New Roman" panose="02020603050405020304" pitchFamily="18" charset="0"/>
              </a:rPr>
              <a:t>Yer </a:t>
            </a:r>
            <a:r>
              <a:rPr lang="tr-TR" altLang="tr-TR" sz="2400" b="1" dirty="0" smtClean="0">
                <a:latin typeface="Times New Roman" panose="02020603050405020304" pitchFamily="18" charset="0"/>
                <a:cs typeface="Times New Roman" panose="02020603050405020304" pitchFamily="18" charset="0"/>
              </a:rPr>
              <a:t>İncelemesi: </a:t>
            </a:r>
            <a:r>
              <a:rPr lang="tr-TR" altLang="tr-TR" sz="2400" dirty="0">
                <a:latin typeface="Times New Roman" panose="02020603050405020304" pitchFamily="18" charset="0"/>
                <a:cs typeface="Times New Roman" panose="02020603050405020304" pitchFamily="18" charset="0"/>
              </a:rPr>
              <a:t>İşi gerçekleştirmek için ölçüm yerine ulaşmadan önce, fiziksel ve lojistik durumun bütünüyle anlaşılmasının sağlanması amacıyla, emisyon ölçümleri alınmadan önce deney laboratuvarı tarafından gerçekleştirilen ziyaret. </a:t>
            </a:r>
          </a:p>
          <a:p>
            <a:pPr algn="just">
              <a:buFont typeface="Wingdings" panose="05000000000000000000" pitchFamily="2" charset="2"/>
              <a:buChar char="Ø"/>
            </a:pPr>
            <a:r>
              <a:rPr lang="tr-TR" altLang="tr-TR" sz="2400" dirty="0">
                <a:latin typeface="Times New Roman" panose="02020603050405020304" pitchFamily="18" charset="0"/>
                <a:cs typeface="Times New Roman" panose="02020603050405020304" pitchFamily="18" charset="0"/>
              </a:rPr>
              <a:t>Numune alma yeri ile ilgili münferit metotlarda (EN,EPA vs.) farklı yaklaşımlar benimsenmiş olmasına rağmen tüm metotlarda temelde homojen </a:t>
            </a:r>
            <a:r>
              <a:rPr lang="tr-TR" altLang="tr-TR" sz="2400" dirty="0" err="1">
                <a:latin typeface="Times New Roman" panose="02020603050405020304" pitchFamily="18" charset="0"/>
                <a:cs typeface="Times New Roman" panose="02020603050405020304" pitchFamily="18" charset="0"/>
              </a:rPr>
              <a:t>laminer</a:t>
            </a:r>
            <a:r>
              <a:rPr lang="tr-TR" altLang="tr-TR" sz="2400" dirty="0">
                <a:latin typeface="Times New Roman" panose="02020603050405020304" pitchFamily="18" charset="0"/>
                <a:cs typeface="Times New Roman" panose="02020603050405020304" pitchFamily="18" charset="0"/>
              </a:rPr>
              <a:t> akış hızının olmasının öneminden bahsedilir.</a:t>
            </a:r>
          </a:p>
          <a:p>
            <a:endParaRPr lang="tr-TR" altLang="tr-TR" dirty="0" smtClean="0"/>
          </a:p>
        </p:txBody>
      </p:sp>
      <p:pic>
        <p:nvPicPr>
          <p:cNvPr id="6" name="Resim 5"/>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0" y="0"/>
            <a:ext cx="1419672" cy="1378818"/>
          </a:xfrm>
          <a:prstGeom prst="rect">
            <a:avLst/>
          </a:prstGeom>
        </p:spPr>
      </p:pic>
      <p:sp>
        <p:nvSpPr>
          <p:cNvPr id="7" name="Unvan 1"/>
          <p:cNvSpPr txBox="1">
            <a:spLocks/>
          </p:cNvSpPr>
          <p:nvPr/>
        </p:nvSpPr>
        <p:spPr bwMode="auto">
          <a:xfrm>
            <a:off x="1099686" y="260440"/>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3</a:t>
            </a:fld>
            <a:endParaRPr lang="tr-TR" altLang="tr-T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İçerik Yer Tutucusu 2"/>
          <p:cNvSpPr>
            <a:spLocks noGrp="1"/>
          </p:cNvSpPr>
          <p:nvPr>
            <p:ph idx="1"/>
          </p:nvPr>
        </p:nvSpPr>
        <p:spPr>
          <a:xfrm>
            <a:off x="1778579" y="2661573"/>
            <a:ext cx="8737021" cy="1235870"/>
          </a:xfrm>
        </p:spPr>
        <p:txBody>
          <a:bodyPr/>
          <a:lstStyle/>
          <a:p>
            <a:pPr marL="0" indent="0" algn="just">
              <a:buNone/>
            </a:pPr>
            <a:r>
              <a:rPr lang="tr-TR" altLang="tr-TR" sz="2400" dirty="0" smtClean="0">
                <a:solidFill>
                  <a:schemeClr val="tx2"/>
                </a:solidFill>
                <a:latin typeface="Times New Roman" panose="02020603050405020304" pitchFamily="18" charset="0"/>
              </a:rPr>
              <a:t>Hız profilinin </a:t>
            </a:r>
            <a:r>
              <a:rPr lang="tr-TR" altLang="tr-TR" sz="2400" dirty="0" err="1" smtClean="0">
                <a:solidFill>
                  <a:schemeClr val="tx2"/>
                </a:solidFill>
                <a:latin typeface="Times New Roman" panose="02020603050405020304" pitchFamily="18" charset="0"/>
              </a:rPr>
              <a:t>laminer</a:t>
            </a:r>
            <a:r>
              <a:rPr lang="tr-TR" altLang="tr-TR" sz="2400" dirty="0" smtClean="0">
                <a:solidFill>
                  <a:schemeClr val="tx2"/>
                </a:solidFill>
                <a:latin typeface="Times New Roman" panose="02020603050405020304" pitchFamily="18" charset="0"/>
              </a:rPr>
              <a:t> akış profilini temsil etmesi gerekir. </a:t>
            </a:r>
            <a:r>
              <a:rPr lang="tr-TR" altLang="tr-TR" sz="2400" dirty="0" err="1">
                <a:solidFill>
                  <a:schemeClr val="tx2"/>
                </a:solidFill>
                <a:latin typeface="Times New Roman" panose="02020603050405020304" pitchFamily="18" charset="0"/>
              </a:rPr>
              <a:t>L</a:t>
            </a:r>
            <a:r>
              <a:rPr lang="tr-TR" altLang="tr-TR" sz="2400" dirty="0" err="1" smtClean="0">
                <a:solidFill>
                  <a:schemeClr val="tx2"/>
                </a:solidFill>
                <a:latin typeface="Times New Roman" panose="02020603050405020304" pitchFamily="18" charset="0"/>
              </a:rPr>
              <a:t>aminer</a:t>
            </a:r>
            <a:r>
              <a:rPr lang="tr-TR" altLang="tr-TR" sz="2400" dirty="0" smtClean="0">
                <a:solidFill>
                  <a:schemeClr val="tx2"/>
                </a:solidFill>
                <a:latin typeface="Times New Roman" panose="02020603050405020304" pitchFamily="18" charset="0"/>
              </a:rPr>
              <a:t> akış profilinde hız ortada maksimum, kenarlara doğru sürtünmeden dolayı düşük olması gerekir. </a:t>
            </a:r>
          </a:p>
          <a:p>
            <a:endParaRPr lang="tr-TR" altLang="tr-TR" dirty="0" smtClean="0">
              <a:solidFill>
                <a:schemeClr val="tx2"/>
              </a:solidFill>
              <a:latin typeface="Times New Roman" panose="02020603050405020304" pitchFamily="18" charset="0"/>
            </a:endParaRPr>
          </a:p>
          <a:p>
            <a:endParaRPr lang="tr-TR" altLang="tr-TR" dirty="0" smtClean="0">
              <a:solidFill>
                <a:schemeClr val="tx2"/>
              </a:solidFill>
              <a:latin typeface="Times New Roman Tur" panose="02020603050405020304" pitchFamily="18" charset="0"/>
            </a:endParaRPr>
          </a:p>
          <a:p>
            <a:endParaRPr lang="tr-TR" altLang="tr-TR" dirty="0" smtClean="0"/>
          </a:p>
        </p:txBody>
      </p:sp>
      <p:grpSp>
        <p:nvGrpSpPr>
          <p:cNvPr id="6147" name="Group 2"/>
          <p:cNvGrpSpPr>
            <a:grpSpLocks/>
          </p:cNvGrpSpPr>
          <p:nvPr/>
        </p:nvGrpSpPr>
        <p:grpSpPr bwMode="auto">
          <a:xfrm>
            <a:off x="1981200" y="3969926"/>
            <a:ext cx="7597760" cy="2263776"/>
            <a:chOff x="780" y="1388"/>
            <a:chExt cx="1646" cy="1426"/>
          </a:xfrm>
        </p:grpSpPr>
        <p:sp>
          <p:nvSpPr>
            <p:cNvPr id="6149" name="Text Box 3"/>
            <p:cNvSpPr txBox="1">
              <a:spLocks noChangeArrowheads="1"/>
            </p:cNvSpPr>
            <p:nvPr/>
          </p:nvSpPr>
          <p:spPr bwMode="auto">
            <a:xfrm>
              <a:off x="1401" y="2562"/>
              <a:ext cx="631"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tr-TR" sz="2000" b="1" dirty="0" smtClean="0">
                  <a:latin typeface="Times New Roman" panose="02020603050405020304" pitchFamily="18" charset="0"/>
                </a:rPr>
                <a:t>Baca İçerisindeki Akış</a:t>
              </a:r>
              <a:endParaRPr lang="tr-TR" altLang="tr-TR" sz="2000" b="1" dirty="0">
                <a:latin typeface="Times New Roman" panose="02020603050405020304" pitchFamily="18" charset="0"/>
              </a:endParaRPr>
            </a:p>
          </p:txBody>
        </p:sp>
        <p:grpSp>
          <p:nvGrpSpPr>
            <p:cNvPr id="6150" name="Group 5"/>
            <p:cNvGrpSpPr>
              <a:grpSpLocks/>
            </p:cNvGrpSpPr>
            <p:nvPr/>
          </p:nvGrpSpPr>
          <p:grpSpPr bwMode="auto">
            <a:xfrm>
              <a:off x="780" y="1388"/>
              <a:ext cx="1646" cy="976"/>
              <a:chOff x="780" y="1388"/>
              <a:chExt cx="1646" cy="976"/>
            </a:xfrm>
          </p:grpSpPr>
          <p:sp>
            <p:nvSpPr>
              <p:cNvPr id="6151" name="Arc 6"/>
              <p:cNvSpPr>
                <a:spLocks/>
              </p:cNvSpPr>
              <p:nvPr/>
            </p:nvSpPr>
            <p:spPr bwMode="auto">
              <a:xfrm flipV="1">
                <a:off x="953" y="1956"/>
                <a:ext cx="385" cy="33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6152" name="Line 7"/>
              <p:cNvSpPr>
                <a:spLocks noChangeShapeType="1"/>
              </p:cNvSpPr>
              <p:nvPr/>
            </p:nvSpPr>
            <p:spPr bwMode="auto">
              <a:xfrm flipV="1">
                <a:off x="975" y="1479"/>
                <a:ext cx="0" cy="81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153" name="Line 8"/>
              <p:cNvSpPr>
                <a:spLocks noChangeShapeType="1"/>
              </p:cNvSpPr>
              <p:nvPr/>
            </p:nvSpPr>
            <p:spPr bwMode="auto">
              <a:xfrm>
                <a:off x="975" y="1729"/>
                <a:ext cx="127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154" name="Line 9"/>
              <p:cNvSpPr>
                <a:spLocks noChangeShapeType="1"/>
              </p:cNvSpPr>
              <p:nvPr/>
            </p:nvSpPr>
            <p:spPr bwMode="auto">
              <a:xfrm>
                <a:off x="975" y="1843"/>
                <a:ext cx="127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155" name="Line 10"/>
              <p:cNvSpPr>
                <a:spLocks noChangeShapeType="1"/>
              </p:cNvSpPr>
              <p:nvPr/>
            </p:nvSpPr>
            <p:spPr bwMode="auto">
              <a:xfrm>
                <a:off x="975" y="1956"/>
                <a:ext cx="127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156" name="Line 11"/>
              <p:cNvSpPr>
                <a:spLocks noChangeShapeType="1"/>
              </p:cNvSpPr>
              <p:nvPr/>
            </p:nvSpPr>
            <p:spPr bwMode="auto">
              <a:xfrm>
                <a:off x="975" y="2069"/>
                <a:ext cx="127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157" name="Line 12"/>
              <p:cNvSpPr>
                <a:spLocks noChangeShapeType="1"/>
              </p:cNvSpPr>
              <p:nvPr/>
            </p:nvSpPr>
            <p:spPr bwMode="auto">
              <a:xfrm>
                <a:off x="975" y="2183"/>
                <a:ext cx="127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6158" name="Line 13"/>
              <p:cNvSpPr>
                <a:spLocks noChangeShapeType="1"/>
              </p:cNvSpPr>
              <p:nvPr/>
            </p:nvSpPr>
            <p:spPr bwMode="auto">
              <a:xfrm flipV="1">
                <a:off x="975" y="2267"/>
                <a:ext cx="1279" cy="2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7" name="Line 15"/>
              <p:cNvSpPr>
                <a:spLocks noChangeShapeType="1"/>
              </p:cNvSpPr>
              <p:nvPr/>
            </p:nvSpPr>
            <p:spPr bwMode="auto">
              <a:xfrm flipV="1">
                <a:off x="975" y="1729"/>
                <a:ext cx="227" cy="0"/>
              </a:xfrm>
              <a:prstGeom prst="line">
                <a:avLst/>
              </a:prstGeom>
              <a:noFill/>
              <a:ln w="19050">
                <a:solidFill>
                  <a:schemeClr val="tx1"/>
                </a:solidFill>
                <a:round/>
                <a:headEnd/>
                <a:tailEnd type="triangle" w="med" len="med"/>
              </a:ln>
              <a:effectLst>
                <a:outerShdw blurRad="50800" dist="50800" dir="5400000" algn="ctr" rotWithShape="0">
                  <a:schemeClr val="tx1"/>
                </a:outerShdw>
              </a:effectLst>
            </p:spPr>
            <p:txBody>
              <a:bodyPr/>
              <a:lstStyle/>
              <a:p>
                <a:pPr eaLnBrk="1" hangingPunct="1">
                  <a:defRPr/>
                </a:pPr>
                <a:endParaRPr lang="tr-TR"/>
              </a:p>
            </p:txBody>
          </p:sp>
          <p:sp>
            <p:nvSpPr>
              <p:cNvPr id="18" name="Line 16"/>
              <p:cNvSpPr>
                <a:spLocks noChangeShapeType="1"/>
              </p:cNvSpPr>
              <p:nvPr/>
            </p:nvSpPr>
            <p:spPr bwMode="auto">
              <a:xfrm>
                <a:off x="975" y="1842"/>
                <a:ext cx="317" cy="0"/>
              </a:xfrm>
              <a:prstGeom prst="line">
                <a:avLst/>
              </a:prstGeom>
              <a:noFill/>
              <a:ln w="19050">
                <a:solidFill>
                  <a:schemeClr val="tx1"/>
                </a:solidFill>
                <a:round/>
                <a:headEnd/>
                <a:tailEnd type="triangle" w="med" len="med"/>
              </a:ln>
              <a:effectLst>
                <a:outerShdw blurRad="50800" dist="50800" dir="5400000" algn="ctr" rotWithShape="0">
                  <a:schemeClr val="tx1"/>
                </a:outerShdw>
              </a:effectLst>
            </p:spPr>
            <p:txBody>
              <a:bodyPr/>
              <a:lstStyle/>
              <a:p>
                <a:pPr eaLnBrk="1" hangingPunct="1">
                  <a:defRPr/>
                </a:pPr>
                <a:endParaRPr lang="tr-TR"/>
              </a:p>
            </p:txBody>
          </p:sp>
          <p:sp>
            <p:nvSpPr>
              <p:cNvPr id="19" name="Line 17"/>
              <p:cNvSpPr>
                <a:spLocks noChangeShapeType="1"/>
              </p:cNvSpPr>
              <p:nvPr/>
            </p:nvSpPr>
            <p:spPr bwMode="auto">
              <a:xfrm>
                <a:off x="975" y="1955"/>
                <a:ext cx="363" cy="1"/>
              </a:xfrm>
              <a:prstGeom prst="line">
                <a:avLst/>
              </a:prstGeom>
              <a:noFill/>
              <a:ln w="19050">
                <a:solidFill>
                  <a:schemeClr val="tx1"/>
                </a:solidFill>
                <a:round/>
                <a:headEnd/>
                <a:tailEnd type="triangle" w="med" len="med"/>
              </a:ln>
              <a:effectLst>
                <a:outerShdw blurRad="50800" dist="50800" dir="5400000" algn="ctr" rotWithShape="0">
                  <a:schemeClr val="tx1"/>
                </a:outerShdw>
              </a:effectLst>
            </p:spPr>
            <p:txBody>
              <a:bodyPr/>
              <a:lstStyle/>
              <a:p>
                <a:pPr eaLnBrk="1" hangingPunct="1">
                  <a:defRPr/>
                </a:pPr>
                <a:endParaRPr lang="tr-TR"/>
              </a:p>
            </p:txBody>
          </p:sp>
          <p:sp>
            <p:nvSpPr>
              <p:cNvPr id="20" name="Line 18"/>
              <p:cNvSpPr>
                <a:spLocks noChangeShapeType="1"/>
              </p:cNvSpPr>
              <p:nvPr/>
            </p:nvSpPr>
            <p:spPr bwMode="auto">
              <a:xfrm>
                <a:off x="975" y="2069"/>
                <a:ext cx="340" cy="0"/>
              </a:xfrm>
              <a:prstGeom prst="line">
                <a:avLst/>
              </a:prstGeom>
              <a:noFill/>
              <a:ln w="19050">
                <a:solidFill>
                  <a:schemeClr val="tx1"/>
                </a:solidFill>
                <a:round/>
                <a:headEnd/>
                <a:tailEnd type="triangle" w="med" len="med"/>
              </a:ln>
              <a:effectLst>
                <a:outerShdw blurRad="50800" dist="50800" dir="5400000" algn="ctr" rotWithShape="0">
                  <a:schemeClr val="tx1"/>
                </a:outerShdw>
              </a:effectLst>
            </p:spPr>
            <p:txBody>
              <a:bodyPr/>
              <a:lstStyle/>
              <a:p>
                <a:pPr eaLnBrk="1" hangingPunct="1">
                  <a:defRPr/>
                </a:pPr>
                <a:endParaRPr lang="tr-TR"/>
              </a:p>
            </p:txBody>
          </p:sp>
          <p:sp>
            <p:nvSpPr>
              <p:cNvPr id="21" name="Line 19"/>
              <p:cNvSpPr>
                <a:spLocks noChangeShapeType="1"/>
              </p:cNvSpPr>
              <p:nvPr/>
            </p:nvSpPr>
            <p:spPr bwMode="auto">
              <a:xfrm flipV="1">
                <a:off x="975" y="2183"/>
                <a:ext cx="249" cy="0"/>
              </a:xfrm>
              <a:prstGeom prst="line">
                <a:avLst/>
              </a:prstGeom>
              <a:noFill/>
              <a:ln w="19050">
                <a:solidFill>
                  <a:schemeClr val="tx1"/>
                </a:solidFill>
                <a:round/>
                <a:headEnd/>
                <a:tailEnd type="triangle" w="med" len="med"/>
              </a:ln>
              <a:effectLst>
                <a:outerShdw blurRad="50800" dist="50800" dir="5400000" algn="ctr" rotWithShape="0">
                  <a:schemeClr val="tx1"/>
                </a:outerShdw>
              </a:effectLst>
            </p:spPr>
            <p:txBody>
              <a:bodyPr/>
              <a:lstStyle/>
              <a:p>
                <a:pPr eaLnBrk="1" hangingPunct="1">
                  <a:defRPr/>
                </a:pPr>
                <a:endParaRPr lang="tr-TR"/>
              </a:p>
            </p:txBody>
          </p:sp>
          <p:sp>
            <p:nvSpPr>
              <p:cNvPr id="6164" name="Text Box 20"/>
              <p:cNvSpPr txBox="1">
                <a:spLocks noChangeArrowheads="1"/>
              </p:cNvSpPr>
              <p:nvPr/>
            </p:nvSpPr>
            <p:spPr bwMode="auto">
              <a:xfrm>
                <a:off x="780" y="1388"/>
                <a:ext cx="57"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2000">
                  <a:solidFill>
                    <a:srgbClr val="6666FF"/>
                  </a:solidFill>
                  <a:latin typeface="Times New Roman" panose="02020603050405020304" pitchFamily="18" charset="0"/>
                </a:endParaRPr>
              </a:p>
            </p:txBody>
          </p:sp>
          <p:sp>
            <p:nvSpPr>
              <p:cNvPr id="6165" name="Arc 21"/>
              <p:cNvSpPr>
                <a:spLocks/>
              </p:cNvSpPr>
              <p:nvPr/>
            </p:nvSpPr>
            <p:spPr bwMode="auto">
              <a:xfrm>
                <a:off x="952" y="1638"/>
                <a:ext cx="385" cy="33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24" name="Rectangle 22" descr="Light upward diagonal"/>
              <p:cNvSpPr>
                <a:spLocks noChangeArrowheads="1"/>
              </p:cNvSpPr>
              <p:nvPr/>
            </p:nvSpPr>
            <p:spPr bwMode="auto">
              <a:xfrm>
                <a:off x="975" y="1570"/>
                <a:ext cx="1451" cy="68"/>
              </a:xfrm>
              <a:prstGeom prst="rect">
                <a:avLst/>
              </a:prstGeom>
              <a:pattFill prst="ltUpDiag">
                <a:fgClr>
                  <a:schemeClr val="tx1"/>
                </a:fgClr>
                <a:bgClr>
                  <a:schemeClr val="bg1"/>
                </a:bgClr>
              </a:pattFill>
              <a:ln w="9525">
                <a:solidFill>
                  <a:schemeClr val="tx1"/>
                </a:solidFill>
                <a:miter lim="800000"/>
                <a:headEnd/>
                <a:tailEnd/>
              </a:ln>
              <a:effectLst>
                <a:outerShdw blurRad="50800" dist="50800" dir="5400000" algn="ctr" rotWithShape="0">
                  <a:schemeClr val="tx1"/>
                </a:outerShdw>
              </a:effectLst>
            </p:spPr>
            <p:txBody>
              <a:bodyPr wrap="none" anchor="ctr"/>
              <a:lstStyle/>
              <a:p>
                <a:pPr eaLnBrk="1" hangingPunct="1">
                  <a:defRPr/>
                </a:pPr>
                <a:endParaRPr lang="tr-TR"/>
              </a:p>
            </p:txBody>
          </p:sp>
          <p:sp>
            <p:nvSpPr>
              <p:cNvPr id="25" name="Rectangle 23" descr="Light upward diagonal"/>
              <p:cNvSpPr>
                <a:spLocks noChangeArrowheads="1"/>
              </p:cNvSpPr>
              <p:nvPr/>
            </p:nvSpPr>
            <p:spPr bwMode="auto">
              <a:xfrm>
                <a:off x="975" y="2296"/>
                <a:ext cx="1451" cy="68"/>
              </a:xfrm>
              <a:prstGeom prst="rect">
                <a:avLst/>
              </a:prstGeom>
              <a:pattFill prst="ltUpDiag">
                <a:fgClr>
                  <a:schemeClr val="tx1"/>
                </a:fgClr>
                <a:bgClr>
                  <a:schemeClr val="bg1"/>
                </a:bgClr>
              </a:pattFill>
              <a:ln w="9525">
                <a:solidFill>
                  <a:schemeClr val="tx1"/>
                </a:solidFill>
                <a:miter lim="800000"/>
                <a:headEnd/>
                <a:tailEnd/>
              </a:ln>
              <a:effectLst>
                <a:outerShdw blurRad="50800" dist="50800" dir="5400000" algn="ctr" rotWithShape="0">
                  <a:schemeClr val="tx1"/>
                </a:outerShdw>
              </a:effectLst>
            </p:spPr>
            <p:txBody>
              <a:bodyPr wrap="none" anchor="ctr"/>
              <a:lstStyle/>
              <a:p>
                <a:pPr eaLnBrk="1" hangingPunct="1">
                  <a:defRPr/>
                </a:pPr>
                <a:endParaRPr lang="tr-TR"/>
              </a:p>
            </p:txBody>
          </p:sp>
        </p:grpSp>
      </p:grpSp>
      <p:pic>
        <p:nvPicPr>
          <p:cNvPr id="28" name="Resim 27"/>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0" y="0"/>
            <a:ext cx="1419672" cy="1378818"/>
          </a:xfrm>
          <a:prstGeom prst="rect">
            <a:avLst/>
          </a:prstGeom>
        </p:spPr>
      </p:pic>
      <p:sp>
        <p:nvSpPr>
          <p:cNvPr id="29" name="Unvan 1"/>
          <p:cNvSpPr txBox="1">
            <a:spLocks/>
          </p:cNvSpPr>
          <p:nvPr/>
        </p:nvSpPr>
        <p:spPr bwMode="auto">
          <a:xfrm>
            <a:off x="1132572" y="237064"/>
            <a:ext cx="10449828" cy="1092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4</a:t>
            </a:fld>
            <a:endParaRPr lang="tr-TR" altLang="tr-T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İçerik Yer Tutucusu 2"/>
          <p:cNvSpPr>
            <a:spLocks noGrp="1"/>
          </p:cNvSpPr>
          <p:nvPr>
            <p:ph idx="1"/>
          </p:nvPr>
        </p:nvSpPr>
        <p:spPr>
          <a:xfrm>
            <a:off x="1828800" y="2124809"/>
            <a:ext cx="8763000" cy="1449403"/>
          </a:xfrm>
        </p:spPr>
        <p:txBody>
          <a:bodyPr/>
          <a:lstStyle/>
          <a:p>
            <a:pPr marL="0" indent="0" algn="just">
              <a:buNone/>
            </a:pPr>
            <a:r>
              <a:rPr lang="tr-TR" altLang="tr-TR" sz="2400" dirty="0">
                <a:solidFill>
                  <a:schemeClr val="tx2"/>
                </a:solidFill>
                <a:latin typeface="Times New Roman" panose="02020603050405020304" pitchFamily="18" charset="0"/>
                <a:cs typeface="Times New Roman" panose="02020603050405020304" pitchFamily="18" charset="0"/>
              </a:rPr>
              <a:t>Numune alma yeri ile ilgili münferit metotlarda (EN,EPA vs.) farklı yaklaşımlar benimsenmiş olmasına rağmen tüm metotlarda temelde </a:t>
            </a:r>
            <a:r>
              <a:rPr lang="tr-TR" altLang="tr-TR" sz="2400" u="sng" dirty="0">
                <a:solidFill>
                  <a:schemeClr val="tx2"/>
                </a:solidFill>
                <a:latin typeface="Times New Roman" panose="02020603050405020304" pitchFamily="18" charset="0"/>
                <a:cs typeface="Times New Roman" panose="02020603050405020304" pitchFamily="18" charset="0"/>
              </a:rPr>
              <a:t>homojen </a:t>
            </a:r>
            <a:r>
              <a:rPr lang="tr-TR" altLang="tr-TR" sz="2400" u="sng" dirty="0" err="1">
                <a:solidFill>
                  <a:schemeClr val="tx2"/>
                </a:solidFill>
                <a:latin typeface="Times New Roman" panose="02020603050405020304" pitchFamily="18" charset="0"/>
                <a:cs typeface="Times New Roman" panose="02020603050405020304" pitchFamily="18" charset="0"/>
              </a:rPr>
              <a:t>laminer</a:t>
            </a:r>
            <a:r>
              <a:rPr lang="tr-TR" altLang="tr-TR" sz="2400" u="sng" dirty="0">
                <a:solidFill>
                  <a:schemeClr val="tx2"/>
                </a:solidFill>
                <a:latin typeface="Times New Roman" panose="02020603050405020304" pitchFamily="18" charset="0"/>
                <a:cs typeface="Times New Roman" panose="02020603050405020304" pitchFamily="18" charset="0"/>
              </a:rPr>
              <a:t> akış hızının olmasının öneminden bahsedilir.</a:t>
            </a:r>
          </a:p>
        </p:txBody>
      </p:sp>
      <p:sp>
        <p:nvSpPr>
          <p:cNvPr id="7171" name="Slayt Numarası Yer Tutucusu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4167275-29CB-4E5A-B1B5-A8E0CBAA5613}" type="slidenum">
              <a:rPr lang="tr-TR" altLang="tr-TR" sz="1200">
                <a:latin typeface="Calibri" panose="020F0502020204030204" pitchFamily="34" charset="0"/>
              </a:rPr>
              <a:pPr>
                <a:spcBef>
                  <a:spcPct val="0"/>
                </a:spcBef>
                <a:buFontTx/>
                <a:buNone/>
              </a:pPr>
              <a:t>5</a:t>
            </a:fld>
            <a:endParaRPr lang="tr-TR" altLang="tr-TR" sz="1200">
              <a:latin typeface="Calibri" panose="020F0502020204030204" pitchFamily="34" charset="0"/>
            </a:endParaRPr>
          </a:p>
        </p:txBody>
      </p:sp>
      <p:pic>
        <p:nvPicPr>
          <p:cNvPr id="7172" name="Picture 5" descr="C:\Users\volkan.polat\Desktop\aaa 59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4028976"/>
            <a:ext cx="8534399" cy="2682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Resim 7"/>
          <p:cNvPicPr>
            <a:picLocks noChangeAspect="1"/>
          </p:cNvPicPr>
          <p:nvPr/>
        </p:nvPicPr>
        <p:blipFill rotWithShape="1">
          <a:blip r:embed="rId3" cstate="print">
            <a:extLst>
              <a:ext uri="{28A0092B-C50C-407E-A947-70E740481C1C}">
                <a14:useLocalDpi xmlns:a14="http://schemas.microsoft.com/office/drawing/2010/main" val="0"/>
              </a:ext>
            </a:extLst>
          </a:blip>
          <a:srcRect l="-1" t="782" r="-947"/>
          <a:stretch/>
        </p:blipFill>
        <p:spPr>
          <a:xfrm>
            <a:off x="0" y="10427"/>
            <a:ext cx="1419672" cy="1378818"/>
          </a:xfrm>
          <a:prstGeom prst="rect">
            <a:avLst/>
          </a:prstGeom>
        </p:spPr>
      </p:pic>
      <p:sp>
        <p:nvSpPr>
          <p:cNvPr id="9" name="Unvan 1"/>
          <p:cNvSpPr txBox="1">
            <a:spLocks/>
          </p:cNvSpPr>
          <p:nvPr/>
        </p:nvSpPr>
        <p:spPr bwMode="auto">
          <a:xfrm>
            <a:off x="1158239" y="242793"/>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Başlık 1"/>
          <p:cNvSpPr>
            <a:spLocks noGrp="1"/>
          </p:cNvSpPr>
          <p:nvPr>
            <p:ph type="title"/>
          </p:nvPr>
        </p:nvSpPr>
        <p:spPr>
          <a:xfrm>
            <a:off x="2059940" y="1849755"/>
            <a:ext cx="8229600" cy="360362"/>
          </a:xfrm>
        </p:spPr>
        <p:txBody>
          <a:bodyPr/>
          <a:lstStyle/>
          <a:p>
            <a:r>
              <a:rPr lang="tr-TR" altLang="tr-TR" sz="2800" b="1" dirty="0" err="1" smtClean="0">
                <a:solidFill>
                  <a:schemeClr val="tx1"/>
                </a:solidFill>
                <a:latin typeface="Times New Roman" panose="02020603050405020304" pitchFamily="18" charset="0"/>
                <a:cs typeface="Times New Roman" panose="02020603050405020304" pitchFamily="18" charset="0"/>
              </a:rPr>
              <a:t>Epa’ya</a:t>
            </a:r>
            <a:r>
              <a:rPr lang="tr-TR" altLang="tr-TR" sz="2800" b="1" dirty="0" smtClean="0">
                <a:solidFill>
                  <a:schemeClr val="tx1"/>
                </a:solidFill>
                <a:latin typeface="Times New Roman" panose="02020603050405020304" pitchFamily="18" charset="0"/>
                <a:cs typeface="Times New Roman" panose="02020603050405020304" pitchFamily="18" charset="0"/>
              </a:rPr>
              <a:t> Göre Numune Alma Noktaları</a:t>
            </a:r>
            <a:endParaRPr lang="tr-TR" altLang="tr-TR" sz="2800" b="1" dirty="0">
              <a:solidFill>
                <a:schemeClr val="tx1"/>
              </a:solidFill>
              <a:latin typeface="Times New Roman" panose="02020603050405020304" pitchFamily="18" charset="0"/>
              <a:cs typeface="Times New Roman" panose="02020603050405020304" pitchFamily="18" charset="0"/>
            </a:endParaRPr>
          </a:p>
        </p:txBody>
      </p:sp>
      <p:grpSp>
        <p:nvGrpSpPr>
          <p:cNvPr id="8195" name="Group 88"/>
          <p:cNvGrpSpPr>
            <a:grpSpLocks noChangeAspect="1"/>
          </p:cNvGrpSpPr>
          <p:nvPr/>
        </p:nvGrpSpPr>
        <p:grpSpPr bwMode="auto">
          <a:xfrm>
            <a:off x="1599565" y="2210117"/>
            <a:ext cx="4229100" cy="4438968"/>
            <a:chOff x="4117" y="1065"/>
            <a:chExt cx="6660" cy="7020"/>
          </a:xfrm>
        </p:grpSpPr>
        <p:sp>
          <p:nvSpPr>
            <p:cNvPr id="8219" name="AutoShape 89"/>
            <p:cNvSpPr>
              <a:spLocks noChangeAspect="1" noChangeArrowheads="1"/>
            </p:cNvSpPr>
            <p:nvPr/>
          </p:nvSpPr>
          <p:spPr bwMode="auto">
            <a:xfrm>
              <a:off x="4117" y="1065"/>
              <a:ext cx="6660" cy="7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2200">
                <a:solidFill>
                  <a:srgbClr val="6666FF"/>
                </a:solidFill>
                <a:latin typeface="Times New Roman Tur" panose="02020603050405020304" pitchFamily="18" charset="0"/>
                <a:cs typeface="Arial" panose="020B0604020202020204" pitchFamily="34" charset="0"/>
              </a:endParaRPr>
            </a:p>
          </p:txBody>
        </p:sp>
        <p:grpSp>
          <p:nvGrpSpPr>
            <p:cNvPr id="8220" name="Group 90"/>
            <p:cNvGrpSpPr>
              <a:grpSpLocks/>
            </p:cNvGrpSpPr>
            <p:nvPr/>
          </p:nvGrpSpPr>
          <p:grpSpPr bwMode="auto">
            <a:xfrm>
              <a:off x="4653" y="1513"/>
              <a:ext cx="5216" cy="6168"/>
              <a:chOff x="4653" y="1513"/>
              <a:chExt cx="5216" cy="6168"/>
            </a:xfrm>
          </p:grpSpPr>
          <p:sp>
            <p:nvSpPr>
              <p:cNvPr id="8231" name="AutoShape 7"/>
              <p:cNvSpPr>
                <a:spLocks noChangeArrowheads="1"/>
              </p:cNvSpPr>
              <p:nvPr/>
            </p:nvSpPr>
            <p:spPr bwMode="auto">
              <a:xfrm rot="-5400000">
                <a:off x="6400" y="4710"/>
                <a:ext cx="2540" cy="340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8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808080"/>
              </a:solidFill>
              <a:ln w="9525">
                <a:solidFill>
                  <a:srgbClr val="000000"/>
                </a:solidFill>
                <a:miter lim="800000"/>
                <a:headEnd/>
                <a:tailEnd/>
              </a:ln>
            </p:spPr>
            <p:txBody>
              <a:bodyPr vert="eaVert" lIns="86868" tIns="43434" rIns="86868" bIns="43434" anchor="ctr"/>
              <a:lstStyle/>
              <a:p>
                <a:endParaRPr lang="tr-TR"/>
              </a:p>
            </p:txBody>
          </p:sp>
          <p:sp>
            <p:nvSpPr>
              <p:cNvPr id="8232" name="Rectangle 8"/>
              <p:cNvSpPr>
                <a:spLocks noChangeArrowheads="1"/>
              </p:cNvSpPr>
              <p:nvPr/>
            </p:nvSpPr>
            <p:spPr bwMode="auto">
              <a:xfrm>
                <a:off x="6831" y="5051"/>
                <a:ext cx="908" cy="136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6868" tIns="43434" rIns="86868" bIns="43434"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r-TR" altLang="tr-TR" sz="2200">
                  <a:solidFill>
                    <a:srgbClr val="777777"/>
                  </a:solidFill>
                  <a:cs typeface="Arial" panose="020B0604020202020204" pitchFamily="34" charset="0"/>
                </a:endParaRPr>
              </a:p>
            </p:txBody>
          </p:sp>
          <p:sp>
            <p:nvSpPr>
              <p:cNvPr id="8233" name="Rectangle 9"/>
              <p:cNvSpPr>
                <a:spLocks noChangeArrowheads="1"/>
              </p:cNvSpPr>
              <p:nvPr/>
            </p:nvSpPr>
            <p:spPr bwMode="auto">
              <a:xfrm>
                <a:off x="5969" y="1785"/>
                <a:ext cx="862" cy="4626"/>
              </a:xfrm>
              <a:prstGeom prst="rect">
                <a:avLst/>
              </a:prstGeom>
              <a:solidFill>
                <a:srgbClr val="808080"/>
              </a:solidFill>
              <a:ln w="9525">
                <a:solidFill>
                  <a:srgbClr val="000000"/>
                </a:solidFill>
                <a:miter lim="800000"/>
                <a:headEnd/>
                <a:tailEnd/>
              </a:ln>
            </p:spPr>
            <p:txBody>
              <a:bodyPr lIns="86868" tIns="43434" rIns="86868" bIns="43434"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r-TR" altLang="tr-TR" sz="2200">
                  <a:solidFill>
                    <a:srgbClr val="6666FF"/>
                  </a:solidFill>
                  <a:cs typeface="Arial" panose="020B0604020202020204" pitchFamily="34" charset="0"/>
                </a:endParaRPr>
              </a:p>
            </p:txBody>
          </p:sp>
          <p:sp>
            <p:nvSpPr>
              <p:cNvPr id="8234" name="Rectangle 10"/>
              <p:cNvSpPr>
                <a:spLocks noChangeArrowheads="1"/>
              </p:cNvSpPr>
              <p:nvPr/>
            </p:nvSpPr>
            <p:spPr bwMode="auto">
              <a:xfrm>
                <a:off x="7647" y="7047"/>
                <a:ext cx="2222" cy="634"/>
              </a:xfrm>
              <a:prstGeom prst="rect">
                <a:avLst/>
              </a:prstGeom>
              <a:solidFill>
                <a:srgbClr val="808080"/>
              </a:solidFill>
              <a:ln w="9525">
                <a:solidFill>
                  <a:srgbClr val="000000"/>
                </a:solidFill>
                <a:miter lim="800000"/>
                <a:headEnd/>
                <a:tailEnd/>
              </a:ln>
            </p:spPr>
            <p:txBody>
              <a:bodyPr lIns="86868" tIns="43434" rIns="86868" bIns="43434"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r-TR" altLang="tr-TR" sz="2200">
                  <a:solidFill>
                    <a:srgbClr val="6666FF"/>
                  </a:solidFill>
                  <a:cs typeface="Arial" panose="020B0604020202020204" pitchFamily="34" charset="0"/>
                </a:endParaRPr>
              </a:p>
            </p:txBody>
          </p:sp>
          <p:sp>
            <p:nvSpPr>
              <p:cNvPr id="8235" name="AutoShape 11"/>
              <p:cNvSpPr>
                <a:spLocks noChangeArrowheads="1"/>
              </p:cNvSpPr>
              <p:nvPr/>
            </p:nvSpPr>
            <p:spPr bwMode="auto">
              <a:xfrm>
                <a:off x="5557" y="1513"/>
                <a:ext cx="1678" cy="27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5 w 21600"/>
                  <a:gd name="T13" fmla="*/ 4447 h 21600"/>
                  <a:gd name="T14" fmla="*/ 17095 w 21600"/>
                  <a:gd name="T15" fmla="*/ 1715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808080"/>
              </a:solidFill>
              <a:ln w="9525">
                <a:solidFill>
                  <a:srgbClr val="000000"/>
                </a:solidFill>
                <a:miter lim="800000"/>
                <a:headEnd/>
                <a:tailEnd/>
              </a:ln>
            </p:spPr>
            <p:txBody>
              <a:bodyPr lIns="86868" tIns="43434" rIns="86868" bIns="43434" anchor="ctr"/>
              <a:lstStyle/>
              <a:p>
                <a:endParaRPr lang="tr-TR"/>
              </a:p>
            </p:txBody>
          </p:sp>
          <p:sp>
            <p:nvSpPr>
              <p:cNvPr id="8236" name="Rectangle 12"/>
              <p:cNvSpPr>
                <a:spLocks noChangeArrowheads="1"/>
              </p:cNvSpPr>
              <p:nvPr/>
            </p:nvSpPr>
            <p:spPr bwMode="auto">
              <a:xfrm>
                <a:off x="6817" y="3445"/>
                <a:ext cx="362" cy="272"/>
              </a:xfrm>
              <a:prstGeom prst="rect">
                <a:avLst/>
              </a:prstGeom>
              <a:solidFill>
                <a:srgbClr val="808080"/>
              </a:solidFill>
              <a:ln w="9525">
                <a:solidFill>
                  <a:srgbClr val="000000"/>
                </a:solidFill>
                <a:miter lim="800000"/>
                <a:headEnd/>
                <a:tailEnd/>
              </a:ln>
            </p:spPr>
            <p:txBody>
              <a:bodyPr lIns="86868" tIns="43434" rIns="86868" bIns="43434"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r-TR" altLang="tr-TR" sz="2200">
                  <a:solidFill>
                    <a:srgbClr val="6666FF"/>
                  </a:solidFill>
                  <a:cs typeface="Arial" panose="020B0604020202020204" pitchFamily="34" charset="0"/>
                </a:endParaRPr>
              </a:p>
            </p:txBody>
          </p:sp>
          <p:sp>
            <p:nvSpPr>
              <p:cNvPr id="8237" name="Line 14"/>
              <p:cNvSpPr>
                <a:spLocks noChangeShapeType="1"/>
              </p:cNvSpPr>
              <p:nvPr/>
            </p:nvSpPr>
            <p:spPr bwMode="auto">
              <a:xfrm flipH="1">
                <a:off x="4653" y="6411"/>
                <a:ext cx="1316"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238" name="Line 15"/>
              <p:cNvSpPr>
                <a:spLocks noChangeShapeType="1"/>
              </p:cNvSpPr>
              <p:nvPr/>
            </p:nvSpPr>
            <p:spPr bwMode="auto">
              <a:xfrm flipH="1">
                <a:off x="4653" y="1785"/>
                <a:ext cx="1316"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239" name="Line 17"/>
              <p:cNvSpPr>
                <a:spLocks noChangeShapeType="1"/>
              </p:cNvSpPr>
              <p:nvPr/>
            </p:nvSpPr>
            <p:spPr bwMode="auto">
              <a:xfrm>
                <a:off x="5335" y="4125"/>
                <a:ext cx="1" cy="2286"/>
              </a:xfrm>
              <a:prstGeom prst="line">
                <a:avLst/>
              </a:prstGeom>
              <a:noFill/>
              <a:ln w="9525">
                <a:solidFill>
                  <a:srgbClr val="000000"/>
                </a:solidFill>
                <a:round/>
                <a:headEnd type="stealth" w="lg" len="lg"/>
                <a:tailEnd type="stealth" w="lg" len="lg"/>
              </a:ln>
              <a:extLst>
                <a:ext uri="{909E8E84-426E-40DD-AFC4-6F175D3DCCD1}">
                  <a14:hiddenFill xmlns:a14="http://schemas.microsoft.com/office/drawing/2010/main">
                    <a:noFill/>
                  </a14:hiddenFill>
                </a:ext>
              </a:extLst>
            </p:spPr>
            <p:txBody>
              <a:bodyPr/>
              <a:lstStyle/>
              <a:p>
                <a:endParaRPr lang="tr-TR"/>
              </a:p>
            </p:txBody>
          </p:sp>
        </p:grpSp>
        <p:sp>
          <p:nvSpPr>
            <p:cNvPr id="8221" name="Text Box 18"/>
            <p:cNvSpPr txBox="1">
              <a:spLocks noChangeArrowheads="1"/>
            </p:cNvSpPr>
            <p:nvPr/>
          </p:nvSpPr>
          <p:spPr bwMode="auto">
            <a:xfrm>
              <a:off x="4417" y="2145"/>
              <a:ext cx="900"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8" tIns="43434" rIns="86868" bIns="43434"/>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ja-JP" sz="1700">
                  <a:solidFill>
                    <a:srgbClr val="000000"/>
                  </a:solidFill>
                  <a:ea typeface="MS Mincho" pitchFamily="49" charset="-128"/>
                  <a:cs typeface="Arial" panose="020B0604020202020204" pitchFamily="34" charset="0"/>
                </a:rPr>
                <a:t>2D</a:t>
              </a:r>
              <a:endParaRPr lang="tr-TR" altLang="tr-TR" sz="2200">
                <a:solidFill>
                  <a:srgbClr val="6666FF"/>
                </a:solidFill>
                <a:ea typeface="MS Mincho" pitchFamily="49" charset="-128"/>
                <a:cs typeface="Arial" panose="020B0604020202020204" pitchFamily="34" charset="0"/>
              </a:endParaRPr>
            </a:p>
          </p:txBody>
        </p:sp>
        <p:sp>
          <p:nvSpPr>
            <p:cNvPr id="8222" name="Text Box 19"/>
            <p:cNvSpPr txBox="1">
              <a:spLocks noChangeArrowheads="1"/>
            </p:cNvSpPr>
            <p:nvPr/>
          </p:nvSpPr>
          <p:spPr bwMode="auto">
            <a:xfrm>
              <a:off x="4477" y="5143"/>
              <a:ext cx="736"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8" tIns="43434" rIns="86868" bIns="43434"/>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ja-JP" sz="1700">
                  <a:solidFill>
                    <a:srgbClr val="000000"/>
                  </a:solidFill>
                  <a:ea typeface="MS Mincho" pitchFamily="49" charset="-128"/>
                  <a:cs typeface="Arial" panose="020B0604020202020204" pitchFamily="34" charset="0"/>
                </a:rPr>
                <a:t>8D</a:t>
              </a:r>
              <a:endParaRPr lang="tr-TR" altLang="tr-TR" sz="2200">
                <a:solidFill>
                  <a:srgbClr val="6666FF"/>
                </a:solidFill>
                <a:ea typeface="MS Mincho" pitchFamily="49" charset="-128"/>
                <a:cs typeface="Arial" panose="020B0604020202020204" pitchFamily="34" charset="0"/>
              </a:endParaRPr>
            </a:p>
          </p:txBody>
        </p:sp>
        <p:sp>
          <p:nvSpPr>
            <p:cNvPr id="8223" name="Text Box 22"/>
            <p:cNvSpPr txBox="1">
              <a:spLocks noChangeArrowheads="1"/>
            </p:cNvSpPr>
            <p:nvPr/>
          </p:nvSpPr>
          <p:spPr bwMode="auto">
            <a:xfrm>
              <a:off x="6155" y="4845"/>
              <a:ext cx="521" cy="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8" tIns="43434" rIns="86868" bIns="43434"/>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ja-JP" sz="1700">
                  <a:solidFill>
                    <a:srgbClr val="000000"/>
                  </a:solidFill>
                  <a:ea typeface="MS Mincho" pitchFamily="49" charset="-128"/>
                  <a:cs typeface="Arial" panose="020B0604020202020204" pitchFamily="34" charset="0"/>
                </a:rPr>
                <a:t>D</a:t>
              </a:r>
              <a:endParaRPr lang="tr-TR" altLang="tr-TR" sz="2200">
                <a:solidFill>
                  <a:srgbClr val="6666FF"/>
                </a:solidFill>
                <a:ea typeface="MS Mincho" pitchFamily="49" charset="-128"/>
                <a:cs typeface="Arial" panose="020B0604020202020204" pitchFamily="34" charset="0"/>
              </a:endParaRPr>
            </a:p>
          </p:txBody>
        </p:sp>
        <p:sp>
          <p:nvSpPr>
            <p:cNvPr id="8224" name="Line 23"/>
            <p:cNvSpPr>
              <a:spLocks noChangeShapeType="1"/>
            </p:cNvSpPr>
            <p:nvPr/>
          </p:nvSpPr>
          <p:spPr bwMode="auto">
            <a:xfrm>
              <a:off x="5871" y="5744"/>
              <a:ext cx="1020" cy="1"/>
            </a:xfrm>
            <a:prstGeom prst="line">
              <a:avLst/>
            </a:prstGeom>
            <a:noFill/>
            <a:ln w="9525">
              <a:solidFill>
                <a:srgbClr val="000000"/>
              </a:solidFill>
              <a:round/>
              <a:headEnd type="stealth" w="lg" len="lg"/>
              <a:tailEnd type="stealth" w="lg" len="lg"/>
            </a:ln>
            <a:extLst>
              <a:ext uri="{909E8E84-426E-40DD-AFC4-6F175D3DCCD1}">
                <a14:hiddenFill xmlns:a14="http://schemas.microsoft.com/office/drawing/2010/main">
                  <a:noFill/>
                </a14:hiddenFill>
              </a:ext>
            </a:extLst>
          </p:spPr>
          <p:txBody>
            <a:bodyPr/>
            <a:lstStyle/>
            <a:p>
              <a:endParaRPr lang="tr-TR"/>
            </a:p>
          </p:txBody>
        </p:sp>
        <p:sp>
          <p:nvSpPr>
            <p:cNvPr id="8225" name="Line 17"/>
            <p:cNvSpPr>
              <a:spLocks noChangeShapeType="1"/>
            </p:cNvSpPr>
            <p:nvPr/>
          </p:nvSpPr>
          <p:spPr bwMode="auto">
            <a:xfrm>
              <a:off x="5376" y="1785"/>
              <a:ext cx="2" cy="1260"/>
            </a:xfrm>
            <a:prstGeom prst="line">
              <a:avLst/>
            </a:prstGeom>
            <a:noFill/>
            <a:ln w="9525">
              <a:solidFill>
                <a:srgbClr val="000000"/>
              </a:solidFill>
              <a:round/>
              <a:headEnd type="stealth" w="lg" len="lg"/>
              <a:tailEnd type="stealth" w="lg" len="lg"/>
            </a:ln>
            <a:extLst>
              <a:ext uri="{909E8E84-426E-40DD-AFC4-6F175D3DCCD1}">
                <a14:hiddenFill xmlns:a14="http://schemas.microsoft.com/office/drawing/2010/main">
                  <a:noFill/>
                </a14:hiddenFill>
              </a:ext>
            </a:extLst>
          </p:spPr>
          <p:txBody>
            <a:bodyPr/>
            <a:lstStyle/>
            <a:p>
              <a:endParaRPr lang="tr-TR"/>
            </a:p>
          </p:txBody>
        </p:sp>
        <p:sp>
          <p:nvSpPr>
            <p:cNvPr id="8226" name="Line 15"/>
            <p:cNvSpPr>
              <a:spLocks noChangeShapeType="1"/>
            </p:cNvSpPr>
            <p:nvPr/>
          </p:nvSpPr>
          <p:spPr bwMode="auto">
            <a:xfrm flipH="1">
              <a:off x="4657" y="3044"/>
              <a:ext cx="1316"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227" name="Line 15"/>
            <p:cNvSpPr>
              <a:spLocks noChangeShapeType="1"/>
            </p:cNvSpPr>
            <p:nvPr/>
          </p:nvSpPr>
          <p:spPr bwMode="auto">
            <a:xfrm flipH="1">
              <a:off x="4657" y="4125"/>
              <a:ext cx="1316"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228" name="Line 15"/>
            <p:cNvSpPr>
              <a:spLocks noChangeShapeType="1"/>
            </p:cNvSpPr>
            <p:nvPr/>
          </p:nvSpPr>
          <p:spPr bwMode="auto">
            <a:xfrm flipH="1">
              <a:off x="6817" y="3045"/>
              <a:ext cx="1316"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229" name="Line 15"/>
            <p:cNvSpPr>
              <a:spLocks noChangeShapeType="1"/>
            </p:cNvSpPr>
            <p:nvPr/>
          </p:nvSpPr>
          <p:spPr bwMode="auto">
            <a:xfrm flipH="1">
              <a:off x="6801" y="4125"/>
              <a:ext cx="1316"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230" name="Text Box 24"/>
            <p:cNvSpPr txBox="1">
              <a:spLocks noChangeArrowheads="1"/>
            </p:cNvSpPr>
            <p:nvPr/>
          </p:nvSpPr>
          <p:spPr bwMode="auto">
            <a:xfrm>
              <a:off x="7357" y="3405"/>
              <a:ext cx="2880"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8" tIns="43434" rIns="86868" bIns="43434"/>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ja-JP" sz="1700" dirty="0" smtClean="0">
                  <a:solidFill>
                    <a:srgbClr val="000000"/>
                  </a:solidFill>
                  <a:ea typeface="MS Mincho" pitchFamily="49" charset="-128"/>
                  <a:cs typeface="Arial" panose="020B0604020202020204" pitchFamily="34" charset="0"/>
                </a:rPr>
                <a:t>Ölçüm </a:t>
              </a:r>
              <a:r>
                <a:rPr lang="tr-TR" altLang="ja-JP" sz="1700" dirty="0" smtClean="0">
                  <a:solidFill>
                    <a:srgbClr val="000000"/>
                  </a:solidFill>
                  <a:latin typeface="Times New Roman" panose="02020603050405020304" pitchFamily="18" charset="0"/>
                  <a:ea typeface="MS Mincho" pitchFamily="49" charset="-128"/>
                  <a:cs typeface="Times New Roman" panose="02020603050405020304" pitchFamily="18" charset="0"/>
                </a:rPr>
                <a:t>Noktası</a:t>
              </a:r>
              <a:endParaRPr lang="tr-TR" altLang="tr-TR" sz="2200" dirty="0">
                <a:solidFill>
                  <a:srgbClr val="6666FF"/>
                </a:solidFill>
                <a:latin typeface="Times New Roman" panose="02020603050405020304" pitchFamily="18" charset="0"/>
                <a:ea typeface="MS Mincho" pitchFamily="49" charset="-128"/>
                <a:cs typeface="Times New Roman" panose="02020603050405020304" pitchFamily="18" charset="0"/>
              </a:endParaRPr>
            </a:p>
          </p:txBody>
        </p:sp>
      </p:grpSp>
      <p:grpSp>
        <p:nvGrpSpPr>
          <p:cNvPr id="8196" name="Group 88"/>
          <p:cNvGrpSpPr>
            <a:grpSpLocks noChangeAspect="1"/>
          </p:cNvGrpSpPr>
          <p:nvPr/>
        </p:nvGrpSpPr>
        <p:grpSpPr bwMode="auto">
          <a:xfrm>
            <a:off x="6285230" y="2210117"/>
            <a:ext cx="4229100" cy="4182428"/>
            <a:chOff x="4117" y="1065"/>
            <a:chExt cx="6660" cy="7020"/>
          </a:xfrm>
        </p:grpSpPr>
        <p:sp>
          <p:nvSpPr>
            <p:cNvPr id="8198" name="AutoShape 89"/>
            <p:cNvSpPr>
              <a:spLocks noChangeAspect="1" noChangeArrowheads="1"/>
            </p:cNvSpPr>
            <p:nvPr/>
          </p:nvSpPr>
          <p:spPr bwMode="auto">
            <a:xfrm>
              <a:off x="4117" y="1065"/>
              <a:ext cx="6660" cy="7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2200">
                <a:solidFill>
                  <a:srgbClr val="6666FF"/>
                </a:solidFill>
                <a:latin typeface="Times New Roman Tur" panose="02020603050405020304" pitchFamily="18" charset="0"/>
                <a:cs typeface="Arial" panose="020B0604020202020204" pitchFamily="34" charset="0"/>
              </a:endParaRPr>
            </a:p>
          </p:txBody>
        </p:sp>
        <p:grpSp>
          <p:nvGrpSpPr>
            <p:cNvPr id="8199" name="Group 90"/>
            <p:cNvGrpSpPr>
              <a:grpSpLocks/>
            </p:cNvGrpSpPr>
            <p:nvPr/>
          </p:nvGrpSpPr>
          <p:grpSpPr bwMode="auto">
            <a:xfrm>
              <a:off x="4653" y="1513"/>
              <a:ext cx="5216" cy="6168"/>
              <a:chOff x="4653" y="1513"/>
              <a:chExt cx="5216" cy="6168"/>
            </a:xfrm>
          </p:grpSpPr>
          <p:sp>
            <p:nvSpPr>
              <p:cNvPr id="8210" name="AutoShape 7"/>
              <p:cNvSpPr>
                <a:spLocks noChangeArrowheads="1"/>
              </p:cNvSpPr>
              <p:nvPr/>
            </p:nvSpPr>
            <p:spPr bwMode="auto">
              <a:xfrm rot="-5400000">
                <a:off x="6400" y="4710"/>
                <a:ext cx="2540" cy="340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8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808080"/>
              </a:solidFill>
              <a:ln w="9525">
                <a:solidFill>
                  <a:srgbClr val="000000"/>
                </a:solidFill>
                <a:miter lim="800000"/>
                <a:headEnd/>
                <a:tailEnd/>
              </a:ln>
            </p:spPr>
            <p:txBody>
              <a:bodyPr vert="eaVert" lIns="86868" tIns="43434" rIns="86868" bIns="43434" anchor="ctr"/>
              <a:lstStyle/>
              <a:p>
                <a:endParaRPr lang="tr-TR"/>
              </a:p>
            </p:txBody>
          </p:sp>
          <p:sp>
            <p:nvSpPr>
              <p:cNvPr id="8211" name="Rectangle 8"/>
              <p:cNvSpPr>
                <a:spLocks noChangeArrowheads="1"/>
              </p:cNvSpPr>
              <p:nvPr/>
            </p:nvSpPr>
            <p:spPr bwMode="auto">
              <a:xfrm>
                <a:off x="6831" y="5051"/>
                <a:ext cx="908" cy="136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6868" tIns="43434" rIns="86868" bIns="43434"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r-TR" altLang="tr-TR" sz="2200">
                  <a:solidFill>
                    <a:srgbClr val="777777"/>
                  </a:solidFill>
                  <a:cs typeface="Arial" panose="020B0604020202020204" pitchFamily="34" charset="0"/>
                </a:endParaRPr>
              </a:p>
            </p:txBody>
          </p:sp>
          <p:sp>
            <p:nvSpPr>
              <p:cNvPr id="8212" name="Rectangle 9"/>
              <p:cNvSpPr>
                <a:spLocks noChangeArrowheads="1"/>
              </p:cNvSpPr>
              <p:nvPr/>
            </p:nvSpPr>
            <p:spPr bwMode="auto">
              <a:xfrm>
                <a:off x="5969" y="1785"/>
                <a:ext cx="862" cy="4626"/>
              </a:xfrm>
              <a:prstGeom prst="rect">
                <a:avLst/>
              </a:prstGeom>
              <a:solidFill>
                <a:srgbClr val="808080"/>
              </a:solidFill>
              <a:ln w="9525">
                <a:solidFill>
                  <a:srgbClr val="000000"/>
                </a:solidFill>
                <a:miter lim="800000"/>
                <a:headEnd/>
                <a:tailEnd/>
              </a:ln>
            </p:spPr>
            <p:txBody>
              <a:bodyPr lIns="86868" tIns="43434" rIns="86868" bIns="43434"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r-TR" altLang="tr-TR" sz="2200">
                  <a:solidFill>
                    <a:srgbClr val="6666FF"/>
                  </a:solidFill>
                  <a:cs typeface="Arial" panose="020B0604020202020204" pitchFamily="34" charset="0"/>
                </a:endParaRPr>
              </a:p>
            </p:txBody>
          </p:sp>
          <p:sp>
            <p:nvSpPr>
              <p:cNvPr id="8213" name="Rectangle 10"/>
              <p:cNvSpPr>
                <a:spLocks noChangeArrowheads="1"/>
              </p:cNvSpPr>
              <p:nvPr/>
            </p:nvSpPr>
            <p:spPr bwMode="auto">
              <a:xfrm>
                <a:off x="7647" y="7047"/>
                <a:ext cx="2222" cy="634"/>
              </a:xfrm>
              <a:prstGeom prst="rect">
                <a:avLst/>
              </a:prstGeom>
              <a:solidFill>
                <a:srgbClr val="808080"/>
              </a:solidFill>
              <a:ln w="9525">
                <a:solidFill>
                  <a:srgbClr val="000000"/>
                </a:solidFill>
                <a:miter lim="800000"/>
                <a:headEnd/>
                <a:tailEnd/>
              </a:ln>
            </p:spPr>
            <p:txBody>
              <a:bodyPr lIns="86868" tIns="43434" rIns="86868" bIns="43434"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r-TR" altLang="tr-TR" sz="2200">
                  <a:solidFill>
                    <a:srgbClr val="6666FF"/>
                  </a:solidFill>
                  <a:cs typeface="Arial" panose="020B0604020202020204" pitchFamily="34" charset="0"/>
                </a:endParaRPr>
              </a:p>
            </p:txBody>
          </p:sp>
          <p:sp>
            <p:nvSpPr>
              <p:cNvPr id="8214" name="AutoShape 11"/>
              <p:cNvSpPr>
                <a:spLocks noChangeArrowheads="1"/>
              </p:cNvSpPr>
              <p:nvPr/>
            </p:nvSpPr>
            <p:spPr bwMode="auto">
              <a:xfrm>
                <a:off x="5557" y="1513"/>
                <a:ext cx="1678" cy="27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5 w 21600"/>
                  <a:gd name="T13" fmla="*/ 4447 h 21600"/>
                  <a:gd name="T14" fmla="*/ 17095 w 21600"/>
                  <a:gd name="T15" fmla="*/ 1715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808080"/>
              </a:solidFill>
              <a:ln w="9525">
                <a:solidFill>
                  <a:srgbClr val="000000"/>
                </a:solidFill>
                <a:miter lim="800000"/>
                <a:headEnd/>
                <a:tailEnd/>
              </a:ln>
            </p:spPr>
            <p:txBody>
              <a:bodyPr lIns="86868" tIns="43434" rIns="86868" bIns="43434" anchor="ctr"/>
              <a:lstStyle/>
              <a:p>
                <a:endParaRPr lang="tr-TR"/>
              </a:p>
            </p:txBody>
          </p:sp>
          <p:sp>
            <p:nvSpPr>
              <p:cNvPr id="8215" name="Rectangle 12"/>
              <p:cNvSpPr>
                <a:spLocks noChangeArrowheads="1"/>
              </p:cNvSpPr>
              <p:nvPr/>
            </p:nvSpPr>
            <p:spPr bwMode="auto">
              <a:xfrm>
                <a:off x="6817" y="3445"/>
                <a:ext cx="362" cy="272"/>
              </a:xfrm>
              <a:prstGeom prst="rect">
                <a:avLst/>
              </a:prstGeom>
              <a:solidFill>
                <a:srgbClr val="808080"/>
              </a:solidFill>
              <a:ln w="9525">
                <a:solidFill>
                  <a:srgbClr val="000000"/>
                </a:solidFill>
                <a:miter lim="800000"/>
                <a:headEnd/>
                <a:tailEnd/>
              </a:ln>
            </p:spPr>
            <p:txBody>
              <a:bodyPr lIns="86868" tIns="43434" rIns="86868" bIns="43434"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r-TR" altLang="tr-TR" sz="2200">
                  <a:solidFill>
                    <a:srgbClr val="6666FF"/>
                  </a:solidFill>
                  <a:cs typeface="Arial" panose="020B0604020202020204" pitchFamily="34" charset="0"/>
                </a:endParaRPr>
              </a:p>
            </p:txBody>
          </p:sp>
          <p:sp>
            <p:nvSpPr>
              <p:cNvPr id="8216" name="Line 14"/>
              <p:cNvSpPr>
                <a:spLocks noChangeShapeType="1"/>
              </p:cNvSpPr>
              <p:nvPr/>
            </p:nvSpPr>
            <p:spPr bwMode="auto">
              <a:xfrm flipH="1">
                <a:off x="4653" y="6411"/>
                <a:ext cx="1316"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217" name="Line 15"/>
              <p:cNvSpPr>
                <a:spLocks noChangeShapeType="1"/>
              </p:cNvSpPr>
              <p:nvPr/>
            </p:nvSpPr>
            <p:spPr bwMode="auto">
              <a:xfrm flipH="1">
                <a:off x="4653" y="1785"/>
                <a:ext cx="1316"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218" name="Line 17"/>
              <p:cNvSpPr>
                <a:spLocks noChangeShapeType="1"/>
              </p:cNvSpPr>
              <p:nvPr/>
            </p:nvSpPr>
            <p:spPr bwMode="auto">
              <a:xfrm>
                <a:off x="5335" y="4125"/>
                <a:ext cx="1" cy="2286"/>
              </a:xfrm>
              <a:prstGeom prst="line">
                <a:avLst/>
              </a:prstGeom>
              <a:noFill/>
              <a:ln w="9525">
                <a:solidFill>
                  <a:srgbClr val="000000"/>
                </a:solidFill>
                <a:round/>
                <a:headEnd type="stealth" w="lg" len="lg"/>
                <a:tailEnd type="stealth" w="lg" len="lg"/>
              </a:ln>
              <a:extLst>
                <a:ext uri="{909E8E84-426E-40DD-AFC4-6F175D3DCCD1}">
                  <a14:hiddenFill xmlns:a14="http://schemas.microsoft.com/office/drawing/2010/main">
                    <a:noFill/>
                  </a14:hiddenFill>
                </a:ext>
              </a:extLst>
            </p:spPr>
            <p:txBody>
              <a:bodyPr/>
              <a:lstStyle/>
              <a:p>
                <a:endParaRPr lang="tr-TR"/>
              </a:p>
            </p:txBody>
          </p:sp>
        </p:grpSp>
        <p:sp>
          <p:nvSpPr>
            <p:cNvPr id="8200" name="Text Box 18"/>
            <p:cNvSpPr txBox="1">
              <a:spLocks noChangeArrowheads="1"/>
            </p:cNvSpPr>
            <p:nvPr/>
          </p:nvSpPr>
          <p:spPr bwMode="auto">
            <a:xfrm>
              <a:off x="4417" y="2145"/>
              <a:ext cx="1454"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8" tIns="43434" rIns="86868" bIns="43434"/>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ja-JP" sz="1700">
                  <a:solidFill>
                    <a:srgbClr val="000000"/>
                  </a:solidFill>
                  <a:ea typeface="MS Mincho" pitchFamily="49" charset="-128"/>
                  <a:cs typeface="Arial" panose="020B0604020202020204" pitchFamily="34" charset="0"/>
                </a:rPr>
                <a:t>0,5D</a:t>
              </a:r>
              <a:endParaRPr lang="tr-TR" altLang="tr-TR" sz="2200">
                <a:solidFill>
                  <a:srgbClr val="6666FF"/>
                </a:solidFill>
                <a:ea typeface="MS Mincho" pitchFamily="49" charset="-128"/>
                <a:cs typeface="Arial" panose="020B0604020202020204" pitchFamily="34" charset="0"/>
              </a:endParaRPr>
            </a:p>
          </p:txBody>
        </p:sp>
        <p:sp>
          <p:nvSpPr>
            <p:cNvPr id="8201" name="Text Box 19"/>
            <p:cNvSpPr txBox="1">
              <a:spLocks noChangeArrowheads="1"/>
            </p:cNvSpPr>
            <p:nvPr/>
          </p:nvSpPr>
          <p:spPr bwMode="auto">
            <a:xfrm>
              <a:off x="4477" y="5143"/>
              <a:ext cx="736"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8" tIns="43434" rIns="86868" bIns="43434"/>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ja-JP" sz="1700">
                  <a:solidFill>
                    <a:srgbClr val="000000"/>
                  </a:solidFill>
                  <a:ea typeface="MS Mincho" pitchFamily="49" charset="-128"/>
                  <a:cs typeface="Arial" panose="020B0604020202020204" pitchFamily="34" charset="0"/>
                </a:rPr>
                <a:t>2D</a:t>
              </a:r>
              <a:endParaRPr lang="tr-TR" altLang="tr-TR" sz="2200">
                <a:solidFill>
                  <a:srgbClr val="6666FF"/>
                </a:solidFill>
                <a:ea typeface="MS Mincho" pitchFamily="49" charset="-128"/>
                <a:cs typeface="Arial" panose="020B0604020202020204" pitchFamily="34" charset="0"/>
              </a:endParaRPr>
            </a:p>
          </p:txBody>
        </p:sp>
        <p:sp>
          <p:nvSpPr>
            <p:cNvPr id="8202" name="Text Box 22"/>
            <p:cNvSpPr txBox="1">
              <a:spLocks noChangeArrowheads="1"/>
            </p:cNvSpPr>
            <p:nvPr/>
          </p:nvSpPr>
          <p:spPr bwMode="auto">
            <a:xfrm>
              <a:off x="6155" y="4845"/>
              <a:ext cx="521" cy="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8" tIns="43434" rIns="86868" bIns="43434"/>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ja-JP" sz="1700">
                  <a:solidFill>
                    <a:srgbClr val="000000"/>
                  </a:solidFill>
                  <a:ea typeface="MS Mincho" pitchFamily="49" charset="-128"/>
                  <a:cs typeface="Arial" panose="020B0604020202020204" pitchFamily="34" charset="0"/>
                </a:rPr>
                <a:t>D</a:t>
              </a:r>
              <a:endParaRPr lang="tr-TR" altLang="tr-TR" sz="2200">
                <a:solidFill>
                  <a:srgbClr val="6666FF"/>
                </a:solidFill>
                <a:ea typeface="MS Mincho" pitchFamily="49" charset="-128"/>
                <a:cs typeface="Arial" panose="020B0604020202020204" pitchFamily="34" charset="0"/>
              </a:endParaRPr>
            </a:p>
          </p:txBody>
        </p:sp>
        <p:sp>
          <p:nvSpPr>
            <p:cNvPr id="8203" name="Line 23"/>
            <p:cNvSpPr>
              <a:spLocks noChangeShapeType="1"/>
            </p:cNvSpPr>
            <p:nvPr/>
          </p:nvSpPr>
          <p:spPr bwMode="auto">
            <a:xfrm>
              <a:off x="5871" y="5744"/>
              <a:ext cx="1020" cy="1"/>
            </a:xfrm>
            <a:prstGeom prst="line">
              <a:avLst/>
            </a:prstGeom>
            <a:noFill/>
            <a:ln w="9525">
              <a:solidFill>
                <a:srgbClr val="000000"/>
              </a:solidFill>
              <a:round/>
              <a:headEnd type="stealth" w="lg" len="lg"/>
              <a:tailEnd type="stealth" w="lg" len="lg"/>
            </a:ln>
            <a:extLst>
              <a:ext uri="{909E8E84-426E-40DD-AFC4-6F175D3DCCD1}">
                <a14:hiddenFill xmlns:a14="http://schemas.microsoft.com/office/drawing/2010/main">
                  <a:noFill/>
                </a14:hiddenFill>
              </a:ext>
            </a:extLst>
          </p:spPr>
          <p:txBody>
            <a:bodyPr/>
            <a:lstStyle/>
            <a:p>
              <a:endParaRPr lang="tr-TR"/>
            </a:p>
          </p:txBody>
        </p:sp>
        <p:sp>
          <p:nvSpPr>
            <p:cNvPr id="8204" name="Line 17"/>
            <p:cNvSpPr>
              <a:spLocks noChangeShapeType="1"/>
            </p:cNvSpPr>
            <p:nvPr/>
          </p:nvSpPr>
          <p:spPr bwMode="auto">
            <a:xfrm>
              <a:off x="5376" y="1785"/>
              <a:ext cx="2" cy="1260"/>
            </a:xfrm>
            <a:prstGeom prst="line">
              <a:avLst/>
            </a:prstGeom>
            <a:noFill/>
            <a:ln w="9525">
              <a:solidFill>
                <a:srgbClr val="000000"/>
              </a:solidFill>
              <a:round/>
              <a:headEnd type="stealth" w="lg" len="lg"/>
              <a:tailEnd type="stealth" w="lg" len="lg"/>
            </a:ln>
            <a:extLst>
              <a:ext uri="{909E8E84-426E-40DD-AFC4-6F175D3DCCD1}">
                <a14:hiddenFill xmlns:a14="http://schemas.microsoft.com/office/drawing/2010/main">
                  <a:noFill/>
                </a14:hiddenFill>
              </a:ext>
            </a:extLst>
          </p:spPr>
          <p:txBody>
            <a:bodyPr/>
            <a:lstStyle/>
            <a:p>
              <a:endParaRPr lang="tr-TR"/>
            </a:p>
          </p:txBody>
        </p:sp>
        <p:sp>
          <p:nvSpPr>
            <p:cNvPr id="8205" name="Line 15"/>
            <p:cNvSpPr>
              <a:spLocks noChangeShapeType="1"/>
            </p:cNvSpPr>
            <p:nvPr/>
          </p:nvSpPr>
          <p:spPr bwMode="auto">
            <a:xfrm flipH="1">
              <a:off x="4657" y="3044"/>
              <a:ext cx="1316"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206" name="Line 15"/>
            <p:cNvSpPr>
              <a:spLocks noChangeShapeType="1"/>
            </p:cNvSpPr>
            <p:nvPr/>
          </p:nvSpPr>
          <p:spPr bwMode="auto">
            <a:xfrm flipH="1">
              <a:off x="4657" y="4125"/>
              <a:ext cx="1316"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207" name="Line 15"/>
            <p:cNvSpPr>
              <a:spLocks noChangeShapeType="1"/>
            </p:cNvSpPr>
            <p:nvPr/>
          </p:nvSpPr>
          <p:spPr bwMode="auto">
            <a:xfrm flipH="1">
              <a:off x="6817" y="3045"/>
              <a:ext cx="1316"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208" name="Line 15"/>
            <p:cNvSpPr>
              <a:spLocks noChangeShapeType="1"/>
            </p:cNvSpPr>
            <p:nvPr/>
          </p:nvSpPr>
          <p:spPr bwMode="auto">
            <a:xfrm flipH="1">
              <a:off x="6801" y="4125"/>
              <a:ext cx="1316"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209" name="Text Box 24"/>
            <p:cNvSpPr txBox="1">
              <a:spLocks noChangeArrowheads="1"/>
            </p:cNvSpPr>
            <p:nvPr/>
          </p:nvSpPr>
          <p:spPr bwMode="auto">
            <a:xfrm>
              <a:off x="7357" y="3405"/>
              <a:ext cx="2880"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8" tIns="43434" rIns="86868" bIns="43434"/>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ja-JP" sz="1700" dirty="0">
                  <a:solidFill>
                    <a:srgbClr val="000000"/>
                  </a:solidFill>
                  <a:ea typeface="MS Mincho" pitchFamily="49" charset="-128"/>
                  <a:cs typeface="Arial" panose="020B0604020202020204" pitchFamily="34" charset="0"/>
                </a:rPr>
                <a:t>Ölçüm </a:t>
              </a:r>
              <a:r>
                <a:rPr lang="tr-TR" altLang="ja-JP" sz="1700" dirty="0" smtClean="0">
                  <a:solidFill>
                    <a:srgbClr val="000000"/>
                  </a:solidFill>
                  <a:latin typeface="Times New Roman" panose="02020603050405020304" pitchFamily="18" charset="0"/>
                  <a:ea typeface="MS Mincho" pitchFamily="49" charset="-128"/>
                  <a:cs typeface="Times New Roman" panose="02020603050405020304" pitchFamily="18" charset="0"/>
                </a:rPr>
                <a:t>Noktası</a:t>
              </a:r>
              <a:endParaRPr lang="tr-TR" altLang="tr-TR" sz="2200" dirty="0">
                <a:solidFill>
                  <a:srgbClr val="6666FF"/>
                </a:solidFill>
                <a:latin typeface="Times New Roman" panose="02020603050405020304" pitchFamily="18" charset="0"/>
                <a:ea typeface="MS Mincho" pitchFamily="49" charset="-128"/>
                <a:cs typeface="Times New Roman" panose="02020603050405020304" pitchFamily="18" charset="0"/>
              </a:endParaRPr>
            </a:p>
          </p:txBody>
        </p:sp>
      </p:grpSp>
      <p:pic>
        <p:nvPicPr>
          <p:cNvPr id="50" name="Resim 49"/>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21657" y="3080"/>
            <a:ext cx="1419672" cy="1378818"/>
          </a:xfrm>
          <a:prstGeom prst="rect">
            <a:avLst/>
          </a:prstGeom>
        </p:spPr>
      </p:pic>
      <p:sp>
        <p:nvSpPr>
          <p:cNvPr id="52" name="Unvan 1"/>
          <p:cNvSpPr txBox="1">
            <a:spLocks/>
          </p:cNvSpPr>
          <p:nvPr/>
        </p:nvSpPr>
        <p:spPr bwMode="auto">
          <a:xfrm>
            <a:off x="1170672" y="167478"/>
            <a:ext cx="10449828" cy="1125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6</a:t>
            </a:fld>
            <a:endParaRPr lang="tr-TR" altLang="tr-T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Başlık 1"/>
          <p:cNvSpPr>
            <a:spLocks noGrp="1"/>
          </p:cNvSpPr>
          <p:nvPr>
            <p:ph type="title"/>
          </p:nvPr>
        </p:nvSpPr>
        <p:spPr>
          <a:xfrm>
            <a:off x="1886418" y="1648845"/>
            <a:ext cx="8229600" cy="327025"/>
          </a:xfrm>
        </p:spPr>
        <p:txBody>
          <a:bodyPr/>
          <a:lstStyle/>
          <a:p>
            <a:r>
              <a:rPr lang="tr-TR" altLang="tr-TR" sz="2800" b="1" dirty="0">
                <a:solidFill>
                  <a:schemeClr val="tx1"/>
                </a:solidFill>
                <a:latin typeface="Times New Roman" panose="02020603050405020304" pitchFamily="18" charset="0"/>
                <a:cs typeface="Times New Roman" panose="02020603050405020304" pitchFamily="18" charset="0"/>
              </a:rPr>
              <a:t>TS EN 9096’ya </a:t>
            </a:r>
            <a:r>
              <a:rPr lang="tr-TR" altLang="tr-TR" sz="2800" b="1" dirty="0" smtClean="0">
                <a:solidFill>
                  <a:schemeClr val="tx1"/>
                </a:solidFill>
                <a:latin typeface="Times New Roman" panose="02020603050405020304" pitchFamily="18" charset="0"/>
                <a:cs typeface="Times New Roman" panose="02020603050405020304" pitchFamily="18" charset="0"/>
              </a:rPr>
              <a:t>Göre</a:t>
            </a:r>
            <a:endParaRPr lang="tr-TR" altLang="tr-TR" sz="2800" b="1" dirty="0">
              <a:solidFill>
                <a:schemeClr val="tx1"/>
              </a:solidFill>
              <a:latin typeface="Times New Roman" panose="02020603050405020304" pitchFamily="18" charset="0"/>
              <a:cs typeface="Times New Roman" panose="02020603050405020304" pitchFamily="18" charset="0"/>
            </a:endParaRPr>
          </a:p>
        </p:txBody>
      </p:sp>
      <p:grpSp>
        <p:nvGrpSpPr>
          <p:cNvPr id="9219" name="Group 88"/>
          <p:cNvGrpSpPr>
            <a:grpSpLocks noChangeAspect="1"/>
          </p:cNvGrpSpPr>
          <p:nvPr/>
        </p:nvGrpSpPr>
        <p:grpSpPr bwMode="auto">
          <a:xfrm>
            <a:off x="4343400" y="1866900"/>
            <a:ext cx="4876800" cy="4457700"/>
            <a:chOff x="4117" y="1065"/>
            <a:chExt cx="6660" cy="7020"/>
          </a:xfrm>
        </p:grpSpPr>
        <p:sp>
          <p:nvSpPr>
            <p:cNvPr id="9221" name="AutoShape 89"/>
            <p:cNvSpPr>
              <a:spLocks noChangeAspect="1" noChangeArrowheads="1"/>
            </p:cNvSpPr>
            <p:nvPr/>
          </p:nvSpPr>
          <p:spPr bwMode="auto">
            <a:xfrm>
              <a:off x="4117" y="1065"/>
              <a:ext cx="6660" cy="7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2200">
                <a:solidFill>
                  <a:srgbClr val="6666FF"/>
                </a:solidFill>
                <a:latin typeface="Times New Roman Tur" panose="02020603050405020304" pitchFamily="18" charset="0"/>
                <a:cs typeface="Arial" panose="020B0604020202020204" pitchFamily="34" charset="0"/>
              </a:endParaRPr>
            </a:p>
          </p:txBody>
        </p:sp>
        <p:grpSp>
          <p:nvGrpSpPr>
            <p:cNvPr id="9222" name="Group 90"/>
            <p:cNvGrpSpPr>
              <a:grpSpLocks/>
            </p:cNvGrpSpPr>
            <p:nvPr/>
          </p:nvGrpSpPr>
          <p:grpSpPr bwMode="auto">
            <a:xfrm>
              <a:off x="4653" y="1513"/>
              <a:ext cx="5216" cy="6168"/>
              <a:chOff x="4653" y="1513"/>
              <a:chExt cx="5216" cy="6168"/>
            </a:xfrm>
          </p:grpSpPr>
          <p:sp>
            <p:nvSpPr>
              <p:cNvPr id="9233" name="AutoShape 7"/>
              <p:cNvSpPr>
                <a:spLocks noChangeArrowheads="1"/>
              </p:cNvSpPr>
              <p:nvPr/>
            </p:nvSpPr>
            <p:spPr bwMode="auto">
              <a:xfrm rot="-5400000">
                <a:off x="6400" y="4710"/>
                <a:ext cx="2540" cy="340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08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808080"/>
              </a:solidFill>
              <a:ln w="9525">
                <a:solidFill>
                  <a:srgbClr val="000000"/>
                </a:solidFill>
                <a:miter lim="800000"/>
                <a:headEnd/>
                <a:tailEnd/>
              </a:ln>
            </p:spPr>
            <p:txBody>
              <a:bodyPr vert="eaVert" lIns="86868" tIns="43434" rIns="86868" bIns="43434" anchor="ctr"/>
              <a:lstStyle/>
              <a:p>
                <a:endParaRPr lang="tr-TR"/>
              </a:p>
            </p:txBody>
          </p:sp>
          <p:sp>
            <p:nvSpPr>
              <p:cNvPr id="9234" name="Rectangle 8"/>
              <p:cNvSpPr>
                <a:spLocks noChangeArrowheads="1"/>
              </p:cNvSpPr>
              <p:nvPr/>
            </p:nvSpPr>
            <p:spPr bwMode="auto">
              <a:xfrm>
                <a:off x="6831" y="5051"/>
                <a:ext cx="908" cy="1360"/>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6868" tIns="43434" rIns="86868" bIns="43434"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r-TR" altLang="tr-TR" sz="2200">
                  <a:solidFill>
                    <a:srgbClr val="777777"/>
                  </a:solidFill>
                  <a:cs typeface="Arial" panose="020B0604020202020204" pitchFamily="34" charset="0"/>
                </a:endParaRPr>
              </a:p>
            </p:txBody>
          </p:sp>
          <p:sp>
            <p:nvSpPr>
              <p:cNvPr id="9235" name="Rectangle 9"/>
              <p:cNvSpPr>
                <a:spLocks noChangeArrowheads="1"/>
              </p:cNvSpPr>
              <p:nvPr/>
            </p:nvSpPr>
            <p:spPr bwMode="auto">
              <a:xfrm>
                <a:off x="5969" y="1785"/>
                <a:ext cx="862" cy="4626"/>
              </a:xfrm>
              <a:prstGeom prst="rect">
                <a:avLst/>
              </a:prstGeom>
              <a:solidFill>
                <a:srgbClr val="808080"/>
              </a:solidFill>
              <a:ln w="9525">
                <a:solidFill>
                  <a:srgbClr val="000000"/>
                </a:solidFill>
                <a:miter lim="800000"/>
                <a:headEnd/>
                <a:tailEnd/>
              </a:ln>
            </p:spPr>
            <p:txBody>
              <a:bodyPr lIns="86868" tIns="43434" rIns="86868" bIns="43434"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r-TR" altLang="tr-TR" sz="2200">
                  <a:solidFill>
                    <a:srgbClr val="6666FF"/>
                  </a:solidFill>
                  <a:cs typeface="Arial" panose="020B0604020202020204" pitchFamily="34" charset="0"/>
                </a:endParaRPr>
              </a:p>
            </p:txBody>
          </p:sp>
          <p:sp>
            <p:nvSpPr>
              <p:cNvPr id="9236" name="Rectangle 10"/>
              <p:cNvSpPr>
                <a:spLocks noChangeArrowheads="1"/>
              </p:cNvSpPr>
              <p:nvPr/>
            </p:nvSpPr>
            <p:spPr bwMode="auto">
              <a:xfrm>
                <a:off x="7647" y="7047"/>
                <a:ext cx="2222" cy="634"/>
              </a:xfrm>
              <a:prstGeom prst="rect">
                <a:avLst/>
              </a:prstGeom>
              <a:solidFill>
                <a:srgbClr val="808080"/>
              </a:solidFill>
              <a:ln w="9525">
                <a:solidFill>
                  <a:srgbClr val="000000"/>
                </a:solidFill>
                <a:miter lim="800000"/>
                <a:headEnd/>
                <a:tailEnd/>
              </a:ln>
            </p:spPr>
            <p:txBody>
              <a:bodyPr lIns="86868" tIns="43434" rIns="86868" bIns="43434"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r-TR" altLang="tr-TR" sz="2200">
                  <a:solidFill>
                    <a:srgbClr val="6666FF"/>
                  </a:solidFill>
                  <a:cs typeface="Arial" panose="020B0604020202020204" pitchFamily="34" charset="0"/>
                </a:endParaRPr>
              </a:p>
            </p:txBody>
          </p:sp>
          <p:sp>
            <p:nvSpPr>
              <p:cNvPr id="9237" name="AutoShape 11"/>
              <p:cNvSpPr>
                <a:spLocks noChangeArrowheads="1"/>
              </p:cNvSpPr>
              <p:nvPr/>
            </p:nvSpPr>
            <p:spPr bwMode="auto">
              <a:xfrm>
                <a:off x="5557" y="1513"/>
                <a:ext cx="1678" cy="27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5 w 21600"/>
                  <a:gd name="T13" fmla="*/ 4447 h 21600"/>
                  <a:gd name="T14" fmla="*/ 17095 w 21600"/>
                  <a:gd name="T15" fmla="*/ 1715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808080"/>
              </a:solidFill>
              <a:ln w="9525">
                <a:solidFill>
                  <a:srgbClr val="000000"/>
                </a:solidFill>
                <a:miter lim="800000"/>
                <a:headEnd/>
                <a:tailEnd/>
              </a:ln>
            </p:spPr>
            <p:txBody>
              <a:bodyPr lIns="86868" tIns="43434" rIns="86868" bIns="43434" anchor="ctr"/>
              <a:lstStyle/>
              <a:p>
                <a:endParaRPr lang="tr-TR"/>
              </a:p>
            </p:txBody>
          </p:sp>
          <p:sp>
            <p:nvSpPr>
              <p:cNvPr id="9238" name="Rectangle 12"/>
              <p:cNvSpPr>
                <a:spLocks noChangeArrowheads="1"/>
              </p:cNvSpPr>
              <p:nvPr/>
            </p:nvSpPr>
            <p:spPr bwMode="auto">
              <a:xfrm>
                <a:off x="6817" y="3445"/>
                <a:ext cx="362" cy="272"/>
              </a:xfrm>
              <a:prstGeom prst="rect">
                <a:avLst/>
              </a:prstGeom>
              <a:solidFill>
                <a:srgbClr val="808080"/>
              </a:solidFill>
              <a:ln w="9525">
                <a:solidFill>
                  <a:srgbClr val="000000"/>
                </a:solidFill>
                <a:miter lim="800000"/>
                <a:headEnd/>
                <a:tailEnd/>
              </a:ln>
            </p:spPr>
            <p:txBody>
              <a:bodyPr lIns="86868" tIns="43434" rIns="86868" bIns="43434"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tr-TR" altLang="tr-TR" sz="2200">
                  <a:solidFill>
                    <a:srgbClr val="6666FF"/>
                  </a:solidFill>
                  <a:cs typeface="Arial" panose="020B0604020202020204" pitchFamily="34" charset="0"/>
                </a:endParaRPr>
              </a:p>
            </p:txBody>
          </p:sp>
          <p:sp>
            <p:nvSpPr>
              <p:cNvPr id="9239" name="Line 14"/>
              <p:cNvSpPr>
                <a:spLocks noChangeShapeType="1"/>
              </p:cNvSpPr>
              <p:nvPr/>
            </p:nvSpPr>
            <p:spPr bwMode="auto">
              <a:xfrm flipH="1">
                <a:off x="4653" y="6411"/>
                <a:ext cx="1316"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9240" name="Line 15"/>
              <p:cNvSpPr>
                <a:spLocks noChangeShapeType="1"/>
              </p:cNvSpPr>
              <p:nvPr/>
            </p:nvSpPr>
            <p:spPr bwMode="auto">
              <a:xfrm flipH="1">
                <a:off x="4653" y="1785"/>
                <a:ext cx="1316"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9241" name="Line 17"/>
              <p:cNvSpPr>
                <a:spLocks noChangeShapeType="1"/>
              </p:cNvSpPr>
              <p:nvPr/>
            </p:nvSpPr>
            <p:spPr bwMode="auto">
              <a:xfrm>
                <a:off x="5335" y="4125"/>
                <a:ext cx="1" cy="2286"/>
              </a:xfrm>
              <a:prstGeom prst="line">
                <a:avLst/>
              </a:prstGeom>
              <a:noFill/>
              <a:ln w="9525">
                <a:solidFill>
                  <a:srgbClr val="000000"/>
                </a:solidFill>
                <a:round/>
                <a:headEnd type="stealth" w="lg" len="lg"/>
                <a:tailEnd type="stealth" w="lg" len="lg"/>
              </a:ln>
              <a:extLst>
                <a:ext uri="{909E8E84-426E-40DD-AFC4-6F175D3DCCD1}">
                  <a14:hiddenFill xmlns:a14="http://schemas.microsoft.com/office/drawing/2010/main">
                    <a:noFill/>
                  </a14:hiddenFill>
                </a:ext>
              </a:extLst>
            </p:spPr>
            <p:txBody>
              <a:bodyPr/>
              <a:lstStyle/>
              <a:p>
                <a:endParaRPr lang="tr-TR"/>
              </a:p>
            </p:txBody>
          </p:sp>
        </p:grpSp>
        <p:sp>
          <p:nvSpPr>
            <p:cNvPr id="9223" name="Text Box 18"/>
            <p:cNvSpPr txBox="1">
              <a:spLocks noChangeArrowheads="1"/>
            </p:cNvSpPr>
            <p:nvPr/>
          </p:nvSpPr>
          <p:spPr bwMode="auto">
            <a:xfrm>
              <a:off x="4417" y="2145"/>
              <a:ext cx="900"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8" tIns="43434" rIns="86868" bIns="43434"/>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ja-JP" sz="1700">
                  <a:solidFill>
                    <a:srgbClr val="000000"/>
                  </a:solidFill>
                  <a:ea typeface="MS Mincho" pitchFamily="49" charset="-128"/>
                  <a:cs typeface="Arial" panose="020B0604020202020204" pitchFamily="34" charset="0"/>
                </a:rPr>
                <a:t>5D</a:t>
              </a:r>
              <a:endParaRPr lang="tr-TR" altLang="tr-TR" sz="2200">
                <a:solidFill>
                  <a:srgbClr val="6666FF"/>
                </a:solidFill>
                <a:ea typeface="MS Mincho" pitchFamily="49" charset="-128"/>
                <a:cs typeface="Arial" panose="020B0604020202020204" pitchFamily="34" charset="0"/>
              </a:endParaRPr>
            </a:p>
          </p:txBody>
        </p:sp>
        <p:sp>
          <p:nvSpPr>
            <p:cNvPr id="9224" name="Text Box 19"/>
            <p:cNvSpPr txBox="1">
              <a:spLocks noChangeArrowheads="1"/>
            </p:cNvSpPr>
            <p:nvPr/>
          </p:nvSpPr>
          <p:spPr bwMode="auto">
            <a:xfrm>
              <a:off x="4477" y="5143"/>
              <a:ext cx="736"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8" tIns="43434" rIns="86868" bIns="43434"/>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ja-JP" sz="1700">
                  <a:solidFill>
                    <a:srgbClr val="000000"/>
                  </a:solidFill>
                  <a:ea typeface="MS Mincho" pitchFamily="49" charset="-128"/>
                  <a:cs typeface="Arial" panose="020B0604020202020204" pitchFamily="34" charset="0"/>
                </a:rPr>
                <a:t>5D</a:t>
              </a:r>
              <a:endParaRPr lang="tr-TR" altLang="tr-TR" sz="2200">
                <a:solidFill>
                  <a:srgbClr val="6666FF"/>
                </a:solidFill>
                <a:ea typeface="MS Mincho" pitchFamily="49" charset="-128"/>
                <a:cs typeface="Arial" panose="020B0604020202020204" pitchFamily="34" charset="0"/>
              </a:endParaRPr>
            </a:p>
          </p:txBody>
        </p:sp>
        <p:sp>
          <p:nvSpPr>
            <p:cNvPr id="9225" name="Text Box 22"/>
            <p:cNvSpPr txBox="1">
              <a:spLocks noChangeArrowheads="1"/>
            </p:cNvSpPr>
            <p:nvPr/>
          </p:nvSpPr>
          <p:spPr bwMode="auto">
            <a:xfrm>
              <a:off x="6155" y="4845"/>
              <a:ext cx="521" cy="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8" tIns="43434" rIns="86868" bIns="43434"/>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ja-JP" sz="1700">
                  <a:solidFill>
                    <a:srgbClr val="000000"/>
                  </a:solidFill>
                  <a:ea typeface="MS Mincho" pitchFamily="49" charset="-128"/>
                  <a:cs typeface="Arial" panose="020B0604020202020204" pitchFamily="34" charset="0"/>
                </a:rPr>
                <a:t>D</a:t>
              </a:r>
              <a:endParaRPr lang="tr-TR" altLang="tr-TR" sz="2200">
                <a:solidFill>
                  <a:srgbClr val="6666FF"/>
                </a:solidFill>
                <a:ea typeface="MS Mincho" pitchFamily="49" charset="-128"/>
                <a:cs typeface="Arial" panose="020B0604020202020204" pitchFamily="34" charset="0"/>
              </a:endParaRPr>
            </a:p>
          </p:txBody>
        </p:sp>
        <p:sp>
          <p:nvSpPr>
            <p:cNvPr id="9226" name="Line 23"/>
            <p:cNvSpPr>
              <a:spLocks noChangeShapeType="1"/>
            </p:cNvSpPr>
            <p:nvPr/>
          </p:nvSpPr>
          <p:spPr bwMode="auto">
            <a:xfrm>
              <a:off x="5871" y="5744"/>
              <a:ext cx="1020" cy="1"/>
            </a:xfrm>
            <a:prstGeom prst="line">
              <a:avLst/>
            </a:prstGeom>
            <a:noFill/>
            <a:ln w="9525">
              <a:solidFill>
                <a:srgbClr val="000000"/>
              </a:solidFill>
              <a:round/>
              <a:headEnd type="stealth" w="lg" len="lg"/>
              <a:tailEnd type="stealth" w="lg" len="lg"/>
            </a:ln>
            <a:extLst>
              <a:ext uri="{909E8E84-426E-40DD-AFC4-6F175D3DCCD1}">
                <a14:hiddenFill xmlns:a14="http://schemas.microsoft.com/office/drawing/2010/main">
                  <a:noFill/>
                </a14:hiddenFill>
              </a:ext>
            </a:extLst>
          </p:spPr>
          <p:txBody>
            <a:bodyPr/>
            <a:lstStyle/>
            <a:p>
              <a:endParaRPr lang="tr-TR"/>
            </a:p>
          </p:txBody>
        </p:sp>
        <p:sp>
          <p:nvSpPr>
            <p:cNvPr id="9227" name="Line 17"/>
            <p:cNvSpPr>
              <a:spLocks noChangeShapeType="1"/>
            </p:cNvSpPr>
            <p:nvPr/>
          </p:nvSpPr>
          <p:spPr bwMode="auto">
            <a:xfrm>
              <a:off x="5376" y="1785"/>
              <a:ext cx="2" cy="1260"/>
            </a:xfrm>
            <a:prstGeom prst="line">
              <a:avLst/>
            </a:prstGeom>
            <a:noFill/>
            <a:ln w="9525">
              <a:solidFill>
                <a:srgbClr val="000000"/>
              </a:solidFill>
              <a:round/>
              <a:headEnd type="stealth" w="lg" len="lg"/>
              <a:tailEnd type="stealth" w="lg" len="lg"/>
            </a:ln>
            <a:extLst>
              <a:ext uri="{909E8E84-426E-40DD-AFC4-6F175D3DCCD1}">
                <a14:hiddenFill xmlns:a14="http://schemas.microsoft.com/office/drawing/2010/main">
                  <a:noFill/>
                </a14:hiddenFill>
              </a:ext>
            </a:extLst>
          </p:spPr>
          <p:txBody>
            <a:bodyPr/>
            <a:lstStyle/>
            <a:p>
              <a:endParaRPr lang="tr-TR"/>
            </a:p>
          </p:txBody>
        </p:sp>
        <p:sp>
          <p:nvSpPr>
            <p:cNvPr id="9228" name="Line 15"/>
            <p:cNvSpPr>
              <a:spLocks noChangeShapeType="1"/>
            </p:cNvSpPr>
            <p:nvPr/>
          </p:nvSpPr>
          <p:spPr bwMode="auto">
            <a:xfrm flipH="1">
              <a:off x="4657" y="3044"/>
              <a:ext cx="1316"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9229" name="Line 15"/>
            <p:cNvSpPr>
              <a:spLocks noChangeShapeType="1"/>
            </p:cNvSpPr>
            <p:nvPr/>
          </p:nvSpPr>
          <p:spPr bwMode="auto">
            <a:xfrm flipH="1">
              <a:off x="4657" y="4125"/>
              <a:ext cx="1316"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9230" name="Line 15"/>
            <p:cNvSpPr>
              <a:spLocks noChangeShapeType="1"/>
            </p:cNvSpPr>
            <p:nvPr/>
          </p:nvSpPr>
          <p:spPr bwMode="auto">
            <a:xfrm flipH="1">
              <a:off x="6817" y="3045"/>
              <a:ext cx="1316"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9231" name="Line 15"/>
            <p:cNvSpPr>
              <a:spLocks noChangeShapeType="1"/>
            </p:cNvSpPr>
            <p:nvPr/>
          </p:nvSpPr>
          <p:spPr bwMode="auto">
            <a:xfrm flipH="1">
              <a:off x="6801" y="4125"/>
              <a:ext cx="1316"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9232" name="Text Box 24"/>
            <p:cNvSpPr txBox="1">
              <a:spLocks noChangeArrowheads="1"/>
            </p:cNvSpPr>
            <p:nvPr/>
          </p:nvSpPr>
          <p:spPr bwMode="auto">
            <a:xfrm>
              <a:off x="7357" y="3405"/>
              <a:ext cx="2880"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8" tIns="43434" rIns="86868" bIns="43434"/>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ja-JP" sz="1700" dirty="0">
                  <a:solidFill>
                    <a:srgbClr val="000000"/>
                  </a:solidFill>
                  <a:ea typeface="MS Mincho" pitchFamily="49" charset="-128"/>
                  <a:cs typeface="Arial" panose="020B0604020202020204" pitchFamily="34" charset="0"/>
                </a:rPr>
                <a:t>Ölçüm </a:t>
              </a:r>
              <a:r>
                <a:rPr lang="tr-TR" altLang="ja-JP" sz="1700" dirty="0" smtClean="0">
                  <a:solidFill>
                    <a:srgbClr val="000000"/>
                  </a:solidFill>
                  <a:latin typeface="Times New Roman" panose="02020603050405020304" pitchFamily="18" charset="0"/>
                  <a:ea typeface="MS Mincho" pitchFamily="49" charset="-128"/>
                  <a:cs typeface="Times New Roman" panose="02020603050405020304" pitchFamily="18" charset="0"/>
                </a:rPr>
                <a:t>Noktası</a:t>
              </a:r>
              <a:endParaRPr lang="tr-TR" altLang="tr-TR" sz="2200" dirty="0">
                <a:solidFill>
                  <a:srgbClr val="6666FF"/>
                </a:solidFill>
                <a:latin typeface="Times New Roman" panose="02020603050405020304" pitchFamily="18" charset="0"/>
                <a:ea typeface="MS Mincho" pitchFamily="49" charset="-128"/>
                <a:cs typeface="Times New Roman" panose="02020603050405020304" pitchFamily="18" charset="0"/>
              </a:endParaRPr>
            </a:p>
          </p:txBody>
        </p:sp>
      </p:grpSp>
      <p:pic>
        <p:nvPicPr>
          <p:cNvPr id="29" name="Resim 28"/>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12032" y="12834"/>
            <a:ext cx="1419672" cy="1378818"/>
          </a:xfrm>
          <a:prstGeom prst="rect">
            <a:avLst/>
          </a:prstGeom>
        </p:spPr>
      </p:pic>
      <p:sp>
        <p:nvSpPr>
          <p:cNvPr id="30" name="Unvan 1"/>
          <p:cNvSpPr txBox="1">
            <a:spLocks/>
          </p:cNvSpPr>
          <p:nvPr/>
        </p:nvSpPr>
        <p:spPr bwMode="auto">
          <a:xfrm>
            <a:off x="1132572" y="228490"/>
            <a:ext cx="10449828" cy="109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7</a:t>
            </a:fld>
            <a:endParaRPr lang="tr-TR" altLang="tr-T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İçerik Yer Tutucusu 2"/>
          <p:cNvSpPr>
            <a:spLocks noGrp="1"/>
          </p:cNvSpPr>
          <p:nvPr>
            <p:ph idx="1"/>
          </p:nvPr>
        </p:nvSpPr>
        <p:spPr>
          <a:xfrm>
            <a:off x="1567259" y="2073275"/>
            <a:ext cx="8948341" cy="4251325"/>
          </a:xfrm>
        </p:spPr>
        <p:txBody>
          <a:bodyPr/>
          <a:lstStyle/>
          <a:p>
            <a:pPr marL="0" indent="0" algn="just">
              <a:buNone/>
              <a:defRPr/>
            </a:pPr>
            <a:r>
              <a:rPr lang="tr-TR" altLang="tr-TR" sz="2800" b="1" dirty="0">
                <a:latin typeface="Times New Roman" panose="02020603050405020304" pitchFamily="18" charset="0"/>
                <a:cs typeface="Times New Roman" panose="02020603050405020304" pitchFamily="18" charset="0"/>
              </a:rPr>
              <a:t>Dikkat Edilecek Hususlar:</a:t>
            </a:r>
          </a:p>
          <a:p>
            <a:pPr algn="just">
              <a:buFont typeface="Wingdings" panose="05000000000000000000" pitchFamily="2" charset="2"/>
              <a:buChar char="Ø"/>
              <a:defRPr/>
            </a:pPr>
            <a:r>
              <a:rPr lang="tr-TR" altLang="tr-TR" sz="2200" dirty="0">
                <a:latin typeface="Times New Roman" panose="02020603050405020304" pitchFamily="18" charset="0"/>
                <a:cs typeface="Times New Roman" panose="02020603050405020304" pitchFamily="18" charset="0"/>
              </a:rPr>
              <a:t>Mühendislik veya </a:t>
            </a:r>
            <a:r>
              <a:rPr lang="tr-TR" altLang="tr-TR" sz="2200" dirty="0" err="1">
                <a:latin typeface="Times New Roman" panose="02020603050405020304" pitchFamily="18" charset="0"/>
                <a:cs typeface="Times New Roman" panose="02020603050405020304" pitchFamily="18" charset="0"/>
              </a:rPr>
              <a:t>işlemsel</a:t>
            </a:r>
            <a:r>
              <a:rPr lang="tr-TR" altLang="tr-TR" sz="2200" dirty="0">
                <a:latin typeface="Times New Roman" panose="02020603050405020304" pitchFamily="18" charset="0"/>
                <a:cs typeface="Times New Roman" panose="02020603050405020304" pitchFamily="18" charset="0"/>
              </a:rPr>
              <a:t> tedbirlerle herhangi bir tehlikeden kaçınma, </a:t>
            </a:r>
          </a:p>
          <a:p>
            <a:pPr algn="just">
              <a:buFont typeface="Wingdings" panose="05000000000000000000" pitchFamily="2" charset="2"/>
              <a:buChar char="Ø"/>
              <a:defRPr/>
            </a:pPr>
            <a:r>
              <a:rPr lang="tr-TR" altLang="tr-TR" sz="2200" dirty="0">
                <a:latin typeface="Times New Roman" panose="02020603050405020304" pitchFamily="18" charset="0"/>
                <a:cs typeface="Times New Roman" panose="02020603050405020304" pitchFamily="18" charset="0"/>
              </a:rPr>
              <a:t>Önemli pozitif basınç alanlarından kaçınma, </a:t>
            </a:r>
          </a:p>
          <a:p>
            <a:pPr algn="just">
              <a:buFont typeface="Wingdings" panose="05000000000000000000" pitchFamily="2" charset="2"/>
              <a:buChar char="Ø"/>
              <a:defRPr/>
            </a:pPr>
            <a:r>
              <a:rPr lang="tr-TR" altLang="tr-TR" sz="2200" dirty="0">
                <a:latin typeface="Times New Roman" panose="02020603050405020304" pitchFamily="18" charset="0"/>
                <a:cs typeface="Times New Roman" panose="02020603050405020304" pitchFamily="18" charset="0"/>
              </a:rPr>
              <a:t>Emisyon ölçümlerini gerçekleştiren personelin kendilerini tehlikeye sokabilecek her türlü işletme hatalarına karşı bilgilendirilmesinin sağlanması için tedbirlerin alınması, </a:t>
            </a:r>
          </a:p>
          <a:p>
            <a:pPr algn="just">
              <a:buFont typeface="Wingdings" panose="05000000000000000000" pitchFamily="2" charset="2"/>
              <a:buChar char="Ø"/>
              <a:defRPr/>
            </a:pPr>
            <a:r>
              <a:rPr lang="tr-TR" altLang="tr-TR" sz="2200" dirty="0">
                <a:latin typeface="Times New Roman" panose="02020603050405020304" pitchFamily="18" charset="0"/>
                <a:cs typeface="Times New Roman" panose="02020603050405020304" pitchFamily="18" charset="0"/>
              </a:rPr>
              <a:t>Çalışma platformunun veya ölçüm yerinin tesis binası içerisine yerleştirilme olasılığı, </a:t>
            </a:r>
          </a:p>
          <a:p>
            <a:pPr algn="just">
              <a:buFont typeface="Wingdings" panose="05000000000000000000" pitchFamily="2" charset="2"/>
              <a:buChar char="Ø"/>
              <a:defRPr/>
            </a:pPr>
            <a:r>
              <a:rPr lang="tr-TR" altLang="tr-TR" sz="2200" dirty="0">
                <a:latin typeface="Times New Roman" panose="02020603050405020304" pitchFamily="18" charset="0"/>
                <a:cs typeface="Times New Roman" panose="02020603050405020304" pitchFamily="18" charset="0"/>
              </a:rPr>
              <a:t>Çalışma alanının ısı ve tozdan korunması, </a:t>
            </a:r>
          </a:p>
          <a:p>
            <a:pPr algn="just">
              <a:buFont typeface="Wingdings" panose="05000000000000000000" pitchFamily="2" charset="2"/>
              <a:buChar char="Ø"/>
              <a:defRPr/>
            </a:pPr>
            <a:r>
              <a:rPr lang="tr-TR" altLang="tr-TR" sz="2200" dirty="0">
                <a:latin typeface="Times New Roman" panose="02020603050405020304" pitchFamily="18" charset="0"/>
                <a:cs typeface="Times New Roman" panose="02020603050405020304" pitchFamily="18" charset="0"/>
              </a:rPr>
              <a:t>Personel ve kullanılan cihaz için gerekli çevre şartlarının sağlanması için örneğin hava koruyucu ve ısıtma gibi koruyucu tedbirler</a:t>
            </a:r>
          </a:p>
          <a:p>
            <a:pPr algn="just">
              <a:defRPr/>
            </a:pPr>
            <a:endParaRPr lang="tr-TR" altLang="tr-TR" sz="2400" dirty="0"/>
          </a:p>
        </p:txBody>
      </p:sp>
      <p:pic>
        <p:nvPicPr>
          <p:cNvPr id="7" name="Resim 6"/>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0" y="802"/>
            <a:ext cx="1419672" cy="1378818"/>
          </a:xfrm>
          <a:prstGeom prst="rect">
            <a:avLst/>
          </a:prstGeom>
        </p:spPr>
      </p:pic>
      <p:sp>
        <p:nvSpPr>
          <p:cNvPr id="8" name="Unvan 1"/>
          <p:cNvSpPr txBox="1">
            <a:spLocks/>
          </p:cNvSpPr>
          <p:nvPr/>
        </p:nvSpPr>
        <p:spPr bwMode="auto">
          <a:xfrm>
            <a:off x="1128561" y="132626"/>
            <a:ext cx="10449828"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8</a:t>
            </a:fld>
            <a:endParaRPr lang="tr-TR" alt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İçerik Yer Tutucusu 2"/>
          <p:cNvSpPr>
            <a:spLocks noGrp="1"/>
          </p:cNvSpPr>
          <p:nvPr>
            <p:ph idx="1"/>
          </p:nvPr>
        </p:nvSpPr>
        <p:spPr>
          <a:xfrm>
            <a:off x="1572072" y="2147169"/>
            <a:ext cx="9019728" cy="3720231"/>
          </a:xfrm>
        </p:spPr>
        <p:txBody>
          <a:bodyPr/>
          <a:lstStyle/>
          <a:p>
            <a:pPr marL="0" indent="0" algn="just">
              <a:buNone/>
              <a:defRPr/>
            </a:pPr>
            <a:r>
              <a:rPr lang="tr-TR" altLang="tr-TR" sz="2800" b="1" dirty="0">
                <a:latin typeface="Times New Roman" panose="02020603050405020304" pitchFamily="18" charset="0"/>
                <a:cs typeface="Times New Roman" panose="02020603050405020304" pitchFamily="18" charset="0"/>
              </a:rPr>
              <a:t>Dikkat Edilecek Hususlar:</a:t>
            </a:r>
          </a:p>
          <a:p>
            <a:pPr algn="just">
              <a:buFont typeface="Wingdings" panose="05000000000000000000" pitchFamily="2" charset="2"/>
              <a:buChar char="Ø"/>
              <a:defRPr/>
            </a:pPr>
            <a:r>
              <a:rPr lang="tr-TR" altLang="tr-TR" sz="2200" dirty="0">
                <a:latin typeface="Times New Roman" panose="02020603050405020304" pitchFamily="18" charset="0"/>
                <a:cs typeface="Times New Roman" panose="02020603050405020304" pitchFamily="18" charset="0"/>
              </a:rPr>
              <a:t>Kararlı bir emisyon ölçüm için, en iyi uygulama en az üç ölçüm almaktır. Kararsız emisyonların ölçümü durumunda, ölçüm hedefini karşılamak için numune sayısı arttırılabilir. Yasal amaçlar için uygunluk izleme durumlarında, münferit ölçümlerin sayısı, izin belgesinde belirtilir. </a:t>
            </a:r>
          </a:p>
          <a:p>
            <a:pPr algn="just">
              <a:buFont typeface="Wingdings" panose="05000000000000000000" pitchFamily="2" charset="2"/>
              <a:buChar char="Ø"/>
              <a:defRPr/>
            </a:pPr>
            <a:r>
              <a:rPr lang="tr-TR" altLang="tr-TR" sz="2200" dirty="0">
                <a:latin typeface="Times New Roman" panose="02020603050405020304" pitchFamily="18" charset="0"/>
                <a:cs typeface="Times New Roman" panose="02020603050405020304" pitchFamily="18" charset="0"/>
              </a:rPr>
              <a:t>Emisyon ölçümlerinin zamanlama ve süresi, ölçüm hedefine göre ölçüm planında belirtilmelidir. Belirtilen yerlerde, mevzuatın öngördüğü münferit ölçümlerin numune alma süresi idari hükümler veya diğer yasal mevzuat emisyon ölçümlerinde kullanılmalıdır. </a:t>
            </a:r>
          </a:p>
          <a:p>
            <a:pPr algn="just">
              <a:buFont typeface="Wingdings" panose="05000000000000000000" pitchFamily="2" charset="2"/>
              <a:buChar char="Ø"/>
              <a:defRPr/>
            </a:pPr>
            <a:endParaRPr lang="tr-TR" altLang="tr-TR" sz="2400" dirty="0">
              <a:latin typeface="Times New Roman" panose="02020603050405020304" pitchFamily="18" charset="0"/>
              <a:cs typeface="Times New Roman" panose="02020603050405020304" pitchFamily="18" charset="0"/>
            </a:endParaRPr>
          </a:p>
          <a:p>
            <a:pPr>
              <a:defRPr/>
            </a:pPr>
            <a:endParaRPr lang="tr-TR" altLang="tr-TR" sz="2400" dirty="0"/>
          </a:p>
        </p:txBody>
      </p:sp>
      <p:pic>
        <p:nvPicPr>
          <p:cNvPr id="7" name="Resim 6"/>
          <p:cNvPicPr>
            <a:picLocks noChangeAspect="1"/>
          </p:cNvPicPr>
          <p:nvPr/>
        </p:nvPicPr>
        <p:blipFill rotWithShape="1">
          <a:blip r:embed="rId2" cstate="print">
            <a:extLst>
              <a:ext uri="{28A0092B-C50C-407E-A947-70E740481C1C}">
                <a14:useLocalDpi xmlns:a14="http://schemas.microsoft.com/office/drawing/2010/main" val="0"/>
              </a:ext>
            </a:extLst>
          </a:blip>
          <a:srcRect l="-1" t="782" r="-947"/>
          <a:stretch/>
        </p:blipFill>
        <p:spPr>
          <a:xfrm>
            <a:off x="0" y="0"/>
            <a:ext cx="1419672" cy="1378818"/>
          </a:xfrm>
          <a:prstGeom prst="rect">
            <a:avLst/>
          </a:prstGeom>
        </p:spPr>
      </p:pic>
      <p:sp>
        <p:nvSpPr>
          <p:cNvPr id="8" name="Unvan 1"/>
          <p:cNvSpPr txBox="1">
            <a:spLocks/>
          </p:cNvSpPr>
          <p:nvPr/>
        </p:nvSpPr>
        <p:spPr bwMode="auto">
          <a:xfrm>
            <a:off x="1295400" y="251616"/>
            <a:ext cx="10210800" cy="111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tr-TR" sz="2800" b="1" dirty="0">
                <a:latin typeface="Times New Roman" panose="02020603050405020304" pitchFamily="18" charset="0"/>
                <a:cs typeface="Times New Roman" panose="02020603050405020304" pitchFamily="18" charset="0"/>
              </a:rPr>
              <a:t>ÖLÇME BÖLGELERİ, YERLERİ VE ÖLÇÜMÜN AMACI, PLANI İÇİN GEREKLİLİKLER</a:t>
            </a:r>
          </a:p>
        </p:txBody>
      </p:sp>
      <p:sp>
        <p:nvSpPr>
          <p:cNvPr id="2" name="Slayt Numarası Yer Tutucusu 1"/>
          <p:cNvSpPr>
            <a:spLocks noGrp="1"/>
          </p:cNvSpPr>
          <p:nvPr>
            <p:ph type="sldNum" sz="quarter" idx="12"/>
          </p:nvPr>
        </p:nvSpPr>
        <p:spPr/>
        <p:txBody>
          <a:bodyPr/>
          <a:lstStyle/>
          <a:p>
            <a:pPr>
              <a:defRPr/>
            </a:pPr>
            <a:fld id="{A85AED0D-2040-4518-96CF-568C5BA432CC}" type="slidenum">
              <a:rPr lang="tr-TR" altLang="tr-TR" smtClean="0"/>
              <a:pPr>
                <a:defRPr/>
              </a:pPr>
              <a:t>9</a:t>
            </a:fld>
            <a:endParaRPr lang="tr-TR" altLang="tr-T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6340</TotalTime>
  <Words>2210</Words>
  <Application>Microsoft Office PowerPoint</Application>
  <PresentationFormat>Geniş ekran</PresentationFormat>
  <Paragraphs>301</Paragraphs>
  <Slides>27</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27</vt:i4>
      </vt:variant>
    </vt:vector>
  </HeadingPairs>
  <TitlesOfParts>
    <vt:vector size="35" baseType="lpstr">
      <vt:lpstr>Arial</vt:lpstr>
      <vt:lpstr>Calibri</vt:lpstr>
      <vt:lpstr>MS Mincho</vt:lpstr>
      <vt:lpstr>Symbol</vt:lpstr>
      <vt:lpstr>Times New Roman</vt:lpstr>
      <vt:lpstr>Times New Roman Tur</vt:lpstr>
      <vt:lpstr>Wingdings</vt:lpstr>
      <vt:lpstr>Varsayılan Tasarım</vt:lpstr>
      <vt:lpstr>T.C.  ÇEVRE, ŞEHİRCİLİK VE   İKLİM DEĞİŞİKLİĞİ BAKANLIĞI  ÇED, İZİN VE DENETİM GENEL MÜDÜRLÜĞÜ Laboratuvar, Ölçüm ve İzleme Dairesi Başkanlığı </vt:lpstr>
      <vt:lpstr>TS EN 15259</vt:lpstr>
      <vt:lpstr>PowerPoint Sunusu</vt:lpstr>
      <vt:lpstr>PowerPoint Sunusu</vt:lpstr>
      <vt:lpstr>PowerPoint Sunusu</vt:lpstr>
      <vt:lpstr>Epa’ya Göre Numune Alma Noktaları</vt:lpstr>
      <vt:lpstr>TS EN 9096’ya Göre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Betül KESKİN</dc:creator>
  <cp:lastModifiedBy>Yener Taş</cp:lastModifiedBy>
  <cp:revision>840</cp:revision>
  <cp:lastPrinted>1601-01-01T00:00:00Z</cp:lastPrinted>
  <dcterms:created xsi:type="dcterms:W3CDTF">1601-01-01T00:00:00Z</dcterms:created>
  <dcterms:modified xsi:type="dcterms:W3CDTF">2021-12-09T08:12:25Z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