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376" r:id="rId1"/>
    <p:sldMasterId id="2147488428" r:id="rId2"/>
    <p:sldMasterId id="2147488483" r:id="rId3"/>
    <p:sldMasterId id="2147488563" r:id="rId4"/>
  </p:sldMasterIdLst>
  <p:notesMasterIdLst>
    <p:notesMasterId r:id="rId48"/>
  </p:notesMasterIdLst>
  <p:handoutMasterIdLst>
    <p:handoutMasterId r:id="rId49"/>
  </p:handoutMasterIdLst>
  <p:sldIdLst>
    <p:sldId id="1450" r:id="rId5"/>
    <p:sldId id="1615" r:id="rId6"/>
    <p:sldId id="1669" r:id="rId7"/>
    <p:sldId id="1670" r:id="rId8"/>
    <p:sldId id="1616" r:id="rId9"/>
    <p:sldId id="1666" r:id="rId10"/>
    <p:sldId id="1671" r:id="rId11"/>
    <p:sldId id="1619" r:id="rId12"/>
    <p:sldId id="1620" r:id="rId13"/>
    <p:sldId id="1667" r:id="rId14"/>
    <p:sldId id="1673" r:id="rId15"/>
    <p:sldId id="1631" r:id="rId16"/>
    <p:sldId id="1747" r:id="rId17"/>
    <p:sldId id="1692" r:id="rId18"/>
    <p:sldId id="1736" r:id="rId19"/>
    <p:sldId id="1595" r:id="rId20"/>
    <p:sldId id="1733" r:id="rId21"/>
    <p:sldId id="1748" r:id="rId22"/>
    <p:sldId id="1652" r:id="rId23"/>
    <p:sldId id="1675" r:id="rId24"/>
    <p:sldId id="1677" r:id="rId25"/>
    <p:sldId id="1735" r:id="rId26"/>
    <p:sldId id="1704" r:id="rId27"/>
    <p:sldId id="1722" r:id="rId28"/>
    <p:sldId id="1727" r:id="rId29"/>
    <p:sldId id="1596" r:id="rId30"/>
    <p:sldId id="1610" r:id="rId31"/>
    <p:sldId id="1674" r:id="rId32"/>
    <p:sldId id="1678" r:id="rId33"/>
    <p:sldId id="1743" r:id="rId34"/>
    <p:sldId id="1742" r:id="rId35"/>
    <p:sldId id="1728" r:id="rId36"/>
    <p:sldId id="1713" r:id="rId37"/>
    <p:sldId id="1679" r:id="rId38"/>
    <p:sldId id="1737" r:id="rId39"/>
    <p:sldId id="1741" r:id="rId40"/>
    <p:sldId id="1745" r:id="rId41"/>
    <p:sldId id="1740" r:id="rId42"/>
    <p:sldId id="1721" r:id="rId43"/>
    <p:sldId id="1708" r:id="rId44"/>
    <p:sldId id="1730" r:id="rId45"/>
    <p:sldId id="1726" r:id="rId46"/>
    <p:sldId id="1577" r:id="rId47"/>
  </p:sldIdLst>
  <p:sldSz cx="9144000" cy="6858000" type="screen4x3"/>
  <p:notesSz cx="9926638" cy="6797675"/>
  <p:defaultTextStyle>
    <a:defPPr>
      <a:defRPr lang="tr-TR"/>
    </a:defPPr>
    <a:lvl1pPr algn="l" rtl="0" fontAlgn="base">
      <a:spcBef>
        <a:spcPct val="0"/>
      </a:spcBef>
      <a:spcAft>
        <a:spcPct val="0"/>
      </a:spcAft>
      <a:defRPr sz="3200" b="1" kern="1200">
        <a:solidFill>
          <a:schemeClr val="tx1"/>
        </a:solidFill>
        <a:latin typeface="Arial" charset="0"/>
        <a:ea typeface="+mn-ea"/>
        <a:cs typeface="+mn-cs"/>
      </a:defRPr>
    </a:lvl1pPr>
    <a:lvl2pPr marL="457200" algn="l" rtl="0" fontAlgn="base">
      <a:spcBef>
        <a:spcPct val="0"/>
      </a:spcBef>
      <a:spcAft>
        <a:spcPct val="0"/>
      </a:spcAft>
      <a:defRPr sz="3200" b="1" kern="1200">
        <a:solidFill>
          <a:schemeClr val="tx1"/>
        </a:solidFill>
        <a:latin typeface="Arial" charset="0"/>
        <a:ea typeface="+mn-ea"/>
        <a:cs typeface="+mn-cs"/>
      </a:defRPr>
    </a:lvl2pPr>
    <a:lvl3pPr marL="914400" algn="l" rtl="0" fontAlgn="base">
      <a:spcBef>
        <a:spcPct val="0"/>
      </a:spcBef>
      <a:spcAft>
        <a:spcPct val="0"/>
      </a:spcAft>
      <a:defRPr sz="3200" b="1" kern="1200">
        <a:solidFill>
          <a:schemeClr val="tx1"/>
        </a:solidFill>
        <a:latin typeface="Arial" charset="0"/>
        <a:ea typeface="+mn-ea"/>
        <a:cs typeface="+mn-cs"/>
      </a:defRPr>
    </a:lvl3pPr>
    <a:lvl4pPr marL="1371600" algn="l" rtl="0" fontAlgn="base">
      <a:spcBef>
        <a:spcPct val="0"/>
      </a:spcBef>
      <a:spcAft>
        <a:spcPct val="0"/>
      </a:spcAft>
      <a:defRPr sz="3200" b="1" kern="1200">
        <a:solidFill>
          <a:schemeClr val="tx1"/>
        </a:solidFill>
        <a:latin typeface="Arial" charset="0"/>
        <a:ea typeface="+mn-ea"/>
        <a:cs typeface="+mn-cs"/>
      </a:defRPr>
    </a:lvl4pPr>
    <a:lvl5pPr marL="1828800" algn="l" rtl="0" fontAlgn="base">
      <a:spcBef>
        <a:spcPct val="0"/>
      </a:spcBef>
      <a:spcAft>
        <a:spcPct val="0"/>
      </a:spcAft>
      <a:defRPr sz="3200" b="1" kern="1200">
        <a:solidFill>
          <a:schemeClr val="tx1"/>
        </a:solidFill>
        <a:latin typeface="Arial" charset="0"/>
        <a:ea typeface="+mn-ea"/>
        <a:cs typeface="+mn-cs"/>
      </a:defRPr>
    </a:lvl5pPr>
    <a:lvl6pPr marL="2286000" algn="l" defTabSz="914400" rtl="0" eaLnBrk="1" latinLnBrk="0" hangingPunct="1">
      <a:defRPr sz="3200" b="1" kern="1200">
        <a:solidFill>
          <a:schemeClr val="tx1"/>
        </a:solidFill>
        <a:latin typeface="Arial" charset="0"/>
        <a:ea typeface="+mn-ea"/>
        <a:cs typeface="+mn-cs"/>
      </a:defRPr>
    </a:lvl6pPr>
    <a:lvl7pPr marL="2743200" algn="l" defTabSz="914400" rtl="0" eaLnBrk="1" latinLnBrk="0" hangingPunct="1">
      <a:defRPr sz="3200" b="1" kern="1200">
        <a:solidFill>
          <a:schemeClr val="tx1"/>
        </a:solidFill>
        <a:latin typeface="Arial" charset="0"/>
        <a:ea typeface="+mn-ea"/>
        <a:cs typeface="+mn-cs"/>
      </a:defRPr>
    </a:lvl7pPr>
    <a:lvl8pPr marL="3200400" algn="l" defTabSz="914400" rtl="0" eaLnBrk="1" latinLnBrk="0" hangingPunct="1">
      <a:defRPr sz="3200" b="1" kern="1200">
        <a:solidFill>
          <a:schemeClr val="tx1"/>
        </a:solidFill>
        <a:latin typeface="Arial" charset="0"/>
        <a:ea typeface="+mn-ea"/>
        <a:cs typeface="+mn-cs"/>
      </a:defRPr>
    </a:lvl8pPr>
    <a:lvl9pPr marL="3657600" algn="l" defTabSz="914400" rtl="0" eaLnBrk="1" latinLnBrk="0" hangingPunct="1">
      <a:defRPr sz="3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l Karaaslan" initials="HK"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2850E"/>
    <a:srgbClr val="6699FF"/>
    <a:srgbClr val="BDD3FF"/>
    <a:srgbClr val="679E2A"/>
    <a:srgbClr val="C7E7A3"/>
    <a:srgbClr val="CCFFCC"/>
    <a:srgbClr val="3FC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6047" autoAdjust="0"/>
  </p:normalViewPr>
  <p:slideViewPr>
    <p:cSldViewPr>
      <p:cViewPr varScale="1">
        <p:scale>
          <a:sx n="111" d="100"/>
          <a:sy n="111" d="100"/>
        </p:scale>
        <p:origin x="14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111" d="100"/>
          <a:sy n="111" d="100"/>
        </p:scale>
        <p:origin x="-1668"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C47F4-232B-439A-9553-CF509C59F44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C046C5EB-AE1E-40DB-A426-8F9FB8077539}">
      <dgm:prSet phldrT="[Metin]"/>
      <dgm:spPr>
        <a:solidFill>
          <a:schemeClr val="bg2">
            <a:lumMod val="75000"/>
          </a:schemeClr>
        </a:solidFill>
      </dgm:spPr>
      <dgm:t>
        <a:bodyPr/>
        <a:lstStyle/>
        <a:p>
          <a:r>
            <a:rPr lang="tr-TR" dirty="0" smtClean="0"/>
            <a:t>ÇED Belgesi</a:t>
          </a:r>
          <a:endParaRPr lang="tr-TR" dirty="0"/>
        </a:p>
      </dgm:t>
    </dgm:pt>
    <dgm:pt modelId="{09C1191D-F024-45C4-9E8A-FA86C620EF48}" type="parTrans" cxnId="{7624E1D4-503A-4764-B867-B7DD7BF459FE}">
      <dgm:prSet/>
      <dgm:spPr/>
      <dgm:t>
        <a:bodyPr/>
        <a:lstStyle/>
        <a:p>
          <a:endParaRPr lang="tr-TR"/>
        </a:p>
      </dgm:t>
    </dgm:pt>
    <dgm:pt modelId="{EE168BD8-F78D-4FDE-8B2B-7CCD5A037B10}" type="sibTrans" cxnId="{7624E1D4-503A-4764-B867-B7DD7BF459FE}">
      <dgm:prSet/>
      <dgm:spPr/>
      <dgm:t>
        <a:bodyPr/>
        <a:lstStyle/>
        <a:p>
          <a:endParaRPr lang="tr-TR"/>
        </a:p>
      </dgm:t>
    </dgm:pt>
    <dgm:pt modelId="{6F949B60-075D-43C6-92A5-4F170FAD6455}">
      <dgm:prSet phldrT="[Metin]"/>
      <dgm:spPr>
        <a:solidFill>
          <a:schemeClr val="bg2">
            <a:lumMod val="75000"/>
          </a:schemeClr>
        </a:solidFill>
      </dgm:spPr>
      <dgm:t>
        <a:bodyPr/>
        <a:lstStyle/>
        <a:p>
          <a:r>
            <a:rPr lang="tr-TR" dirty="0" smtClean="0"/>
            <a:t>Sicil Gazetesi</a:t>
          </a:r>
          <a:endParaRPr lang="tr-TR" dirty="0"/>
        </a:p>
      </dgm:t>
    </dgm:pt>
    <dgm:pt modelId="{8E60053F-D195-4DBA-A90D-41F7BC437EDD}" type="parTrans" cxnId="{CB2364A4-190A-4EE2-9126-CC877D550DA9}">
      <dgm:prSet/>
      <dgm:spPr/>
      <dgm:t>
        <a:bodyPr/>
        <a:lstStyle/>
        <a:p>
          <a:endParaRPr lang="tr-TR"/>
        </a:p>
      </dgm:t>
    </dgm:pt>
    <dgm:pt modelId="{F591CC49-3FA5-4C73-A583-3D443E8F95EE}" type="sibTrans" cxnId="{CB2364A4-190A-4EE2-9126-CC877D550DA9}">
      <dgm:prSet/>
      <dgm:spPr/>
      <dgm:t>
        <a:bodyPr/>
        <a:lstStyle/>
        <a:p>
          <a:endParaRPr lang="tr-TR"/>
        </a:p>
      </dgm:t>
    </dgm:pt>
    <dgm:pt modelId="{43773602-9F8C-4949-8C77-FBC3DA6EC905}">
      <dgm:prSet phldrT="[Metin]"/>
      <dgm:spPr>
        <a:solidFill>
          <a:schemeClr val="bg2">
            <a:lumMod val="75000"/>
          </a:schemeClr>
        </a:solidFill>
      </dgm:spPr>
      <dgm:t>
        <a:bodyPr/>
        <a:lstStyle/>
        <a:p>
          <a:r>
            <a:rPr lang="tr-TR" dirty="0" smtClean="0"/>
            <a:t>Kapasite Raporu</a:t>
          </a:r>
          <a:endParaRPr lang="tr-TR" dirty="0"/>
        </a:p>
      </dgm:t>
    </dgm:pt>
    <dgm:pt modelId="{050F26D3-2EE8-49E1-8D6C-DC530AE4A750}" type="parTrans" cxnId="{A89D0939-2E49-4059-BBC5-FE2A8A491CEE}">
      <dgm:prSet/>
      <dgm:spPr/>
      <dgm:t>
        <a:bodyPr/>
        <a:lstStyle/>
        <a:p>
          <a:endParaRPr lang="tr-TR"/>
        </a:p>
      </dgm:t>
    </dgm:pt>
    <dgm:pt modelId="{CCD2A866-05E5-43B8-9490-3155B22B57C8}" type="sibTrans" cxnId="{A89D0939-2E49-4059-BBC5-FE2A8A491CEE}">
      <dgm:prSet/>
      <dgm:spPr/>
      <dgm:t>
        <a:bodyPr/>
        <a:lstStyle/>
        <a:p>
          <a:endParaRPr lang="tr-TR"/>
        </a:p>
      </dgm:t>
    </dgm:pt>
    <dgm:pt modelId="{0F2082AD-B143-491D-9749-777935EE0191}">
      <dgm:prSet phldrT="[Metin]"/>
      <dgm:spPr>
        <a:solidFill>
          <a:schemeClr val="bg2">
            <a:lumMod val="75000"/>
          </a:schemeClr>
        </a:solidFill>
      </dgm:spPr>
      <dgm:t>
        <a:bodyPr/>
        <a:lstStyle/>
        <a:p>
          <a:r>
            <a:rPr lang="tr-TR" dirty="0" smtClean="0"/>
            <a:t>İş Akım Şeması ve Proses Özeti</a:t>
          </a:r>
          <a:endParaRPr lang="tr-TR" dirty="0"/>
        </a:p>
      </dgm:t>
    </dgm:pt>
    <dgm:pt modelId="{73130720-15DA-490D-8E5D-8520716836A8}" type="parTrans" cxnId="{86953D52-919B-46F5-B78D-39274BC1A23D}">
      <dgm:prSet/>
      <dgm:spPr/>
      <dgm:t>
        <a:bodyPr/>
        <a:lstStyle/>
        <a:p>
          <a:endParaRPr lang="tr-TR"/>
        </a:p>
      </dgm:t>
    </dgm:pt>
    <dgm:pt modelId="{255E023E-F93C-4FD8-88C0-AA28962F1596}" type="sibTrans" cxnId="{86953D52-919B-46F5-B78D-39274BC1A23D}">
      <dgm:prSet/>
      <dgm:spPr/>
      <dgm:t>
        <a:bodyPr/>
        <a:lstStyle/>
        <a:p>
          <a:endParaRPr lang="tr-TR"/>
        </a:p>
      </dgm:t>
    </dgm:pt>
    <dgm:pt modelId="{B3E937E0-3121-45A9-835B-441C3A211347}" type="pres">
      <dgm:prSet presAssocID="{321C47F4-232B-439A-9553-CF509C59F444}" presName="linear" presStyleCnt="0">
        <dgm:presLayoutVars>
          <dgm:dir/>
          <dgm:animLvl val="lvl"/>
          <dgm:resizeHandles val="exact"/>
        </dgm:presLayoutVars>
      </dgm:prSet>
      <dgm:spPr/>
      <dgm:t>
        <a:bodyPr/>
        <a:lstStyle/>
        <a:p>
          <a:endParaRPr lang="tr-TR"/>
        </a:p>
      </dgm:t>
    </dgm:pt>
    <dgm:pt modelId="{83057305-EFC4-4146-A465-D4958D67BA6F}" type="pres">
      <dgm:prSet presAssocID="{C046C5EB-AE1E-40DB-A426-8F9FB8077539}" presName="parentLin" presStyleCnt="0"/>
      <dgm:spPr/>
    </dgm:pt>
    <dgm:pt modelId="{09C91EE6-2B83-4CF9-BC8C-8C0E3B84A195}" type="pres">
      <dgm:prSet presAssocID="{C046C5EB-AE1E-40DB-A426-8F9FB8077539}" presName="parentLeftMargin" presStyleLbl="node1" presStyleIdx="0" presStyleCnt="4"/>
      <dgm:spPr/>
      <dgm:t>
        <a:bodyPr/>
        <a:lstStyle/>
        <a:p>
          <a:endParaRPr lang="tr-TR"/>
        </a:p>
      </dgm:t>
    </dgm:pt>
    <dgm:pt modelId="{D45EE85F-EB3D-4BCD-A1E3-8F2A4D00D391}" type="pres">
      <dgm:prSet presAssocID="{C046C5EB-AE1E-40DB-A426-8F9FB8077539}" presName="parentText" presStyleLbl="node1" presStyleIdx="0" presStyleCnt="4">
        <dgm:presLayoutVars>
          <dgm:chMax val="0"/>
          <dgm:bulletEnabled val="1"/>
        </dgm:presLayoutVars>
      </dgm:prSet>
      <dgm:spPr/>
      <dgm:t>
        <a:bodyPr/>
        <a:lstStyle/>
        <a:p>
          <a:endParaRPr lang="tr-TR"/>
        </a:p>
      </dgm:t>
    </dgm:pt>
    <dgm:pt modelId="{6267578C-DF1D-4A20-9FB7-3AEDCA54ABB1}" type="pres">
      <dgm:prSet presAssocID="{C046C5EB-AE1E-40DB-A426-8F9FB8077539}" presName="negativeSpace" presStyleCnt="0"/>
      <dgm:spPr/>
    </dgm:pt>
    <dgm:pt modelId="{12BF5F66-A5D3-430C-A3F5-8A35C24B00D0}" type="pres">
      <dgm:prSet presAssocID="{C046C5EB-AE1E-40DB-A426-8F9FB8077539}" presName="childText" presStyleLbl="conFgAcc1" presStyleIdx="0" presStyleCnt="4">
        <dgm:presLayoutVars>
          <dgm:bulletEnabled val="1"/>
        </dgm:presLayoutVars>
      </dgm:prSet>
      <dgm:spPr/>
    </dgm:pt>
    <dgm:pt modelId="{F0AEBD7A-ED01-456F-8A9A-F2C975C68926}" type="pres">
      <dgm:prSet presAssocID="{EE168BD8-F78D-4FDE-8B2B-7CCD5A037B10}" presName="spaceBetweenRectangles" presStyleCnt="0"/>
      <dgm:spPr/>
    </dgm:pt>
    <dgm:pt modelId="{B89AAB61-D931-4784-9FA9-559482191E26}" type="pres">
      <dgm:prSet presAssocID="{6F949B60-075D-43C6-92A5-4F170FAD6455}" presName="parentLin" presStyleCnt="0"/>
      <dgm:spPr/>
    </dgm:pt>
    <dgm:pt modelId="{8992F477-38FB-429E-9B0E-2FD81528EC95}" type="pres">
      <dgm:prSet presAssocID="{6F949B60-075D-43C6-92A5-4F170FAD6455}" presName="parentLeftMargin" presStyleLbl="node1" presStyleIdx="0" presStyleCnt="4"/>
      <dgm:spPr/>
      <dgm:t>
        <a:bodyPr/>
        <a:lstStyle/>
        <a:p>
          <a:endParaRPr lang="tr-TR"/>
        </a:p>
      </dgm:t>
    </dgm:pt>
    <dgm:pt modelId="{3B5FF865-21B4-4D39-BA1F-AB2BBA80B50A}" type="pres">
      <dgm:prSet presAssocID="{6F949B60-075D-43C6-92A5-4F170FAD6455}" presName="parentText" presStyleLbl="node1" presStyleIdx="1" presStyleCnt="4">
        <dgm:presLayoutVars>
          <dgm:chMax val="0"/>
          <dgm:bulletEnabled val="1"/>
        </dgm:presLayoutVars>
      </dgm:prSet>
      <dgm:spPr/>
      <dgm:t>
        <a:bodyPr/>
        <a:lstStyle/>
        <a:p>
          <a:endParaRPr lang="tr-TR"/>
        </a:p>
      </dgm:t>
    </dgm:pt>
    <dgm:pt modelId="{35EADFD1-DF71-4F15-A2EF-56696A8C9DB1}" type="pres">
      <dgm:prSet presAssocID="{6F949B60-075D-43C6-92A5-4F170FAD6455}" presName="negativeSpace" presStyleCnt="0"/>
      <dgm:spPr/>
    </dgm:pt>
    <dgm:pt modelId="{2CCDBC63-136C-47C3-8925-08E17854B4FC}" type="pres">
      <dgm:prSet presAssocID="{6F949B60-075D-43C6-92A5-4F170FAD6455}" presName="childText" presStyleLbl="conFgAcc1" presStyleIdx="1" presStyleCnt="4">
        <dgm:presLayoutVars>
          <dgm:bulletEnabled val="1"/>
        </dgm:presLayoutVars>
      </dgm:prSet>
      <dgm:spPr/>
    </dgm:pt>
    <dgm:pt modelId="{F4D1ECBD-FE1E-43E2-9083-87939A5B33A2}" type="pres">
      <dgm:prSet presAssocID="{F591CC49-3FA5-4C73-A583-3D443E8F95EE}" presName="spaceBetweenRectangles" presStyleCnt="0"/>
      <dgm:spPr/>
    </dgm:pt>
    <dgm:pt modelId="{6302105A-0339-4858-988F-80A9B160B676}" type="pres">
      <dgm:prSet presAssocID="{43773602-9F8C-4949-8C77-FBC3DA6EC905}" presName="parentLin" presStyleCnt="0"/>
      <dgm:spPr/>
    </dgm:pt>
    <dgm:pt modelId="{0845592F-D7F9-43E7-BD90-1752899E3FAB}" type="pres">
      <dgm:prSet presAssocID="{43773602-9F8C-4949-8C77-FBC3DA6EC905}" presName="parentLeftMargin" presStyleLbl="node1" presStyleIdx="1" presStyleCnt="4"/>
      <dgm:spPr/>
      <dgm:t>
        <a:bodyPr/>
        <a:lstStyle/>
        <a:p>
          <a:endParaRPr lang="tr-TR"/>
        </a:p>
      </dgm:t>
    </dgm:pt>
    <dgm:pt modelId="{ABEF6132-110F-4538-9142-DB5D166F6E1E}" type="pres">
      <dgm:prSet presAssocID="{43773602-9F8C-4949-8C77-FBC3DA6EC905}" presName="parentText" presStyleLbl="node1" presStyleIdx="2" presStyleCnt="4">
        <dgm:presLayoutVars>
          <dgm:chMax val="0"/>
          <dgm:bulletEnabled val="1"/>
        </dgm:presLayoutVars>
      </dgm:prSet>
      <dgm:spPr/>
      <dgm:t>
        <a:bodyPr/>
        <a:lstStyle/>
        <a:p>
          <a:endParaRPr lang="tr-TR"/>
        </a:p>
      </dgm:t>
    </dgm:pt>
    <dgm:pt modelId="{B67B5B59-22A5-41FD-A02C-EE4CDD1DD2BD}" type="pres">
      <dgm:prSet presAssocID="{43773602-9F8C-4949-8C77-FBC3DA6EC905}" presName="negativeSpace" presStyleCnt="0"/>
      <dgm:spPr/>
    </dgm:pt>
    <dgm:pt modelId="{697DCFB5-1FA2-44A2-B408-9313311FD51A}" type="pres">
      <dgm:prSet presAssocID="{43773602-9F8C-4949-8C77-FBC3DA6EC905}" presName="childText" presStyleLbl="conFgAcc1" presStyleIdx="2" presStyleCnt="4">
        <dgm:presLayoutVars>
          <dgm:bulletEnabled val="1"/>
        </dgm:presLayoutVars>
      </dgm:prSet>
      <dgm:spPr/>
    </dgm:pt>
    <dgm:pt modelId="{156A76A9-288B-432A-A027-BE456925C729}" type="pres">
      <dgm:prSet presAssocID="{CCD2A866-05E5-43B8-9490-3155B22B57C8}" presName="spaceBetweenRectangles" presStyleCnt="0"/>
      <dgm:spPr/>
    </dgm:pt>
    <dgm:pt modelId="{FDF93FC3-45F5-49DD-AA1B-DFE1943C4265}" type="pres">
      <dgm:prSet presAssocID="{0F2082AD-B143-491D-9749-777935EE0191}" presName="parentLin" presStyleCnt="0"/>
      <dgm:spPr/>
    </dgm:pt>
    <dgm:pt modelId="{20F87337-56B5-47A8-9E5E-4E3A009AF993}" type="pres">
      <dgm:prSet presAssocID="{0F2082AD-B143-491D-9749-777935EE0191}" presName="parentLeftMargin" presStyleLbl="node1" presStyleIdx="2" presStyleCnt="4"/>
      <dgm:spPr/>
      <dgm:t>
        <a:bodyPr/>
        <a:lstStyle/>
        <a:p>
          <a:endParaRPr lang="tr-TR"/>
        </a:p>
      </dgm:t>
    </dgm:pt>
    <dgm:pt modelId="{DB75BAD5-33AA-4D7E-A58A-0A42ED714EB4}" type="pres">
      <dgm:prSet presAssocID="{0F2082AD-B143-491D-9749-777935EE0191}" presName="parentText" presStyleLbl="node1" presStyleIdx="3" presStyleCnt="4">
        <dgm:presLayoutVars>
          <dgm:chMax val="0"/>
          <dgm:bulletEnabled val="1"/>
        </dgm:presLayoutVars>
      </dgm:prSet>
      <dgm:spPr/>
      <dgm:t>
        <a:bodyPr/>
        <a:lstStyle/>
        <a:p>
          <a:endParaRPr lang="tr-TR"/>
        </a:p>
      </dgm:t>
    </dgm:pt>
    <dgm:pt modelId="{7B98F4D4-DF81-4EBA-B731-70362505FBFD}" type="pres">
      <dgm:prSet presAssocID="{0F2082AD-B143-491D-9749-777935EE0191}" presName="negativeSpace" presStyleCnt="0"/>
      <dgm:spPr/>
    </dgm:pt>
    <dgm:pt modelId="{5FC41566-57B9-47F9-BB66-DF365D94B158}" type="pres">
      <dgm:prSet presAssocID="{0F2082AD-B143-491D-9749-777935EE0191}" presName="childText" presStyleLbl="conFgAcc1" presStyleIdx="3" presStyleCnt="4">
        <dgm:presLayoutVars>
          <dgm:bulletEnabled val="1"/>
        </dgm:presLayoutVars>
      </dgm:prSet>
      <dgm:spPr/>
    </dgm:pt>
  </dgm:ptLst>
  <dgm:cxnLst>
    <dgm:cxn modelId="{86953D52-919B-46F5-B78D-39274BC1A23D}" srcId="{321C47F4-232B-439A-9553-CF509C59F444}" destId="{0F2082AD-B143-491D-9749-777935EE0191}" srcOrd="3" destOrd="0" parTransId="{73130720-15DA-490D-8E5D-8520716836A8}" sibTransId="{255E023E-F93C-4FD8-88C0-AA28962F1596}"/>
    <dgm:cxn modelId="{651CB09B-FE14-4320-867A-DBC63100ED57}" type="presOf" srcId="{43773602-9F8C-4949-8C77-FBC3DA6EC905}" destId="{0845592F-D7F9-43E7-BD90-1752899E3FAB}" srcOrd="0" destOrd="0" presId="urn:microsoft.com/office/officeart/2005/8/layout/list1"/>
    <dgm:cxn modelId="{A89D0939-2E49-4059-BBC5-FE2A8A491CEE}" srcId="{321C47F4-232B-439A-9553-CF509C59F444}" destId="{43773602-9F8C-4949-8C77-FBC3DA6EC905}" srcOrd="2" destOrd="0" parTransId="{050F26D3-2EE8-49E1-8D6C-DC530AE4A750}" sibTransId="{CCD2A866-05E5-43B8-9490-3155B22B57C8}"/>
    <dgm:cxn modelId="{402AE930-09DD-450F-BF89-59C7CA5E3168}" type="presOf" srcId="{6F949B60-075D-43C6-92A5-4F170FAD6455}" destId="{8992F477-38FB-429E-9B0E-2FD81528EC95}" srcOrd="0" destOrd="0" presId="urn:microsoft.com/office/officeart/2005/8/layout/list1"/>
    <dgm:cxn modelId="{DEFDA4FF-1ECF-47B6-9B4E-9CA6206DF43C}" type="presOf" srcId="{0F2082AD-B143-491D-9749-777935EE0191}" destId="{DB75BAD5-33AA-4D7E-A58A-0A42ED714EB4}" srcOrd="1" destOrd="0" presId="urn:microsoft.com/office/officeart/2005/8/layout/list1"/>
    <dgm:cxn modelId="{0655DE86-D484-49EB-9EFF-A213C146BF29}" type="presOf" srcId="{6F949B60-075D-43C6-92A5-4F170FAD6455}" destId="{3B5FF865-21B4-4D39-BA1F-AB2BBA80B50A}" srcOrd="1" destOrd="0" presId="urn:microsoft.com/office/officeart/2005/8/layout/list1"/>
    <dgm:cxn modelId="{DDD85396-FE1F-4480-B456-3EF9F5E84154}" type="presOf" srcId="{321C47F4-232B-439A-9553-CF509C59F444}" destId="{B3E937E0-3121-45A9-835B-441C3A211347}" srcOrd="0" destOrd="0" presId="urn:microsoft.com/office/officeart/2005/8/layout/list1"/>
    <dgm:cxn modelId="{CB2364A4-190A-4EE2-9126-CC877D550DA9}" srcId="{321C47F4-232B-439A-9553-CF509C59F444}" destId="{6F949B60-075D-43C6-92A5-4F170FAD6455}" srcOrd="1" destOrd="0" parTransId="{8E60053F-D195-4DBA-A90D-41F7BC437EDD}" sibTransId="{F591CC49-3FA5-4C73-A583-3D443E8F95EE}"/>
    <dgm:cxn modelId="{C4322C44-031C-4A9C-A970-6FC164663523}" type="presOf" srcId="{0F2082AD-B143-491D-9749-777935EE0191}" destId="{20F87337-56B5-47A8-9E5E-4E3A009AF993}" srcOrd="0" destOrd="0" presId="urn:microsoft.com/office/officeart/2005/8/layout/list1"/>
    <dgm:cxn modelId="{7624E1D4-503A-4764-B867-B7DD7BF459FE}" srcId="{321C47F4-232B-439A-9553-CF509C59F444}" destId="{C046C5EB-AE1E-40DB-A426-8F9FB8077539}" srcOrd="0" destOrd="0" parTransId="{09C1191D-F024-45C4-9E8A-FA86C620EF48}" sibTransId="{EE168BD8-F78D-4FDE-8B2B-7CCD5A037B10}"/>
    <dgm:cxn modelId="{728F86D9-B318-46C4-8B0C-B81B73C29434}" type="presOf" srcId="{C046C5EB-AE1E-40DB-A426-8F9FB8077539}" destId="{D45EE85F-EB3D-4BCD-A1E3-8F2A4D00D391}" srcOrd="1" destOrd="0" presId="urn:microsoft.com/office/officeart/2005/8/layout/list1"/>
    <dgm:cxn modelId="{16B9A18D-68B3-4E59-9652-115839ACC046}" type="presOf" srcId="{43773602-9F8C-4949-8C77-FBC3DA6EC905}" destId="{ABEF6132-110F-4538-9142-DB5D166F6E1E}" srcOrd="1" destOrd="0" presId="urn:microsoft.com/office/officeart/2005/8/layout/list1"/>
    <dgm:cxn modelId="{771DF475-EFA5-4B22-9CBF-E1ED03D61FC1}" type="presOf" srcId="{C046C5EB-AE1E-40DB-A426-8F9FB8077539}" destId="{09C91EE6-2B83-4CF9-BC8C-8C0E3B84A195}" srcOrd="0" destOrd="0" presId="urn:microsoft.com/office/officeart/2005/8/layout/list1"/>
    <dgm:cxn modelId="{7A662706-C41B-495F-848C-A5AEDB943265}" type="presParOf" srcId="{B3E937E0-3121-45A9-835B-441C3A211347}" destId="{83057305-EFC4-4146-A465-D4958D67BA6F}" srcOrd="0" destOrd="0" presId="urn:microsoft.com/office/officeart/2005/8/layout/list1"/>
    <dgm:cxn modelId="{CB68BCB9-8276-4862-B332-BF3F447CD18E}" type="presParOf" srcId="{83057305-EFC4-4146-A465-D4958D67BA6F}" destId="{09C91EE6-2B83-4CF9-BC8C-8C0E3B84A195}" srcOrd="0" destOrd="0" presId="urn:microsoft.com/office/officeart/2005/8/layout/list1"/>
    <dgm:cxn modelId="{6260BE00-4A13-41E7-B5E5-1CBE05FF600A}" type="presParOf" srcId="{83057305-EFC4-4146-A465-D4958D67BA6F}" destId="{D45EE85F-EB3D-4BCD-A1E3-8F2A4D00D391}" srcOrd="1" destOrd="0" presId="urn:microsoft.com/office/officeart/2005/8/layout/list1"/>
    <dgm:cxn modelId="{26E0E265-7974-41A0-83EB-1BF4D964BED3}" type="presParOf" srcId="{B3E937E0-3121-45A9-835B-441C3A211347}" destId="{6267578C-DF1D-4A20-9FB7-3AEDCA54ABB1}" srcOrd="1" destOrd="0" presId="urn:microsoft.com/office/officeart/2005/8/layout/list1"/>
    <dgm:cxn modelId="{DD6EE06C-2E56-466D-8140-9FF0ECF6D2A8}" type="presParOf" srcId="{B3E937E0-3121-45A9-835B-441C3A211347}" destId="{12BF5F66-A5D3-430C-A3F5-8A35C24B00D0}" srcOrd="2" destOrd="0" presId="urn:microsoft.com/office/officeart/2005/8/layout/list1"/>
    <dgm:cxn modelId="{50C3FEE2-1276-4273-9BC7-0D2FA990B186}" type="presParOf" srcId="{B3E937E0-3121-45A9-835B-441C3A211347}" destId="{F0AEBD7A-ED01-456F-8A9A-F2C975C68926}" srcOrd="3" destOrd="0" presId="urn:microsoft.com/office/officeart/2005/8/layout/list1"/>
    <dgm:cxn modelId="{02C1AA55-19A9-4E6D-9BD1-8BA11481DCDD}" type="presParOf" srcId="{B3E937E0-3121-45A9-835B-441C3A211347}" destId="{B89AAB61-D931-4784-9FA9-559482191E26}" srcOrd="4" destOrd="0" presId="urn:microsoft.com/office/officeart/2005/8/layout/list1"/>
    <dgm:cxn modelId="{D950EE30-DB29-4595-A000-CAF45C75C27D}" type="presParOf" srcId="{B89AAB61-D931-4784-9FA9-559482191E26}" destId="{8992F477-38FB-429E-9B0E-2FD81528EC95}" srcOrd="0" destOrd="0" presId="urn:microsoft.com/office/officeart/2005/8/layout/list1"/>
    <dgm:cxn modelId="{45D8656D-B51A-4573-9E3C-84FD1C60DA91}" type="presParOf" srcId="{B89AAB61-D931-4784-9FA9-559482191E26}" destId="{3B5FF865-21B4-4D39-BA1F-AB2BBA80B50A}" srcOrd="1" destOrd="0" presId="urn:microsoft.com/office/officeart/2005/8/layout/list1"/>
    <dgm:cxn modelId="{CDE68344-52AC-4492-9264-AD6D1553D515}" type="presParOf" srcId="{B3E937E0-3121-45A9-835B-441C3A211347}" destId="{35EADFD1-DF71-4F15-A2EF-56696A8C9DB1}" srcOrd="5" destOrd="0" presId="urn:microsoft.com/office/officeart/2005/8/layout/list1"/>
    <dgm:cxn modelId="{D8508B2D-544E-4E50-930B-3675B0632426}" type="presParOf" srcId="{B3E937E0-3121-45A9-835B-441C3A211347}" destId="{2CCDBC63-136C-47C3-8925-08E17854B4FC}" srcOrd="6" destOrd="0" presId="urn:microsoft.com/office/officeart/2005/8/layout/list1"/>
    <dgm:cxn modelId="{B06821EE-1EF0-495A-B361-7E57D7D238D9}" type="presParOf" srcId="{B3E937E0-3121-45A9-835B-441C3A211347}" destId="{F4D1ECBD-FE1E-43E2-9083-87939A5B33A2}" srcOrd="7" destOrd="0" presId="urn:microsoft.com/office/officeart/2005/8/layout/list1"/>
    <dgm:cxn modelId="{80567FEA-6CA3-4919-8CE8-96A2BD750142}" type="presParOf" srcId="{B3E937E0-3121-45A9-835B-441C3A211347}" destId="{6302105A-0339-4858-988F-80A9B160B676}" srcOrd="8" destOrd="0" presId="urn:microsoft.com/office/officeart/2005/8/layout/list1"/>
    <dgm:cxn modelId="{E7C16422-8462-4BD6-9F46-7349F5E7E340}" type="presParOf" srcId="{6302105A-0339-4858-988F-80A9B160B676}" destId="{0845592F-D7F9-43E7-BD90-1752899E3FAB}" srcOrd="0" destOrd="0" presId="urn:microsoft.com/office/officeart/2005/8/layout/list1"/>
    <dgm:cxn modelId="{BB5E3764-25E7-4228-8DA9-1E94D344C280}" type="presParOf" srcId="{6302105A-0339-4858-988F-80A9B160B676}" destId="{ABEF6132-110F-4538-9142-DB5D166F6E1E}" srcOrd="1" destOrd="0" presId="urn:microsoft.com/office/officeart/2005/8/layout/list1"/>
    <dgm:cxn modelId="{159283C3-3471-4CC0-8090-99B3E3043CAF}" type="presParOf" srcId="{B3E937E0-3121-45A9-835B-441C3A211347}" destId="{B67B5B59-22A5-41FD-A02C-EE4CDD1DD2BD}" srcOrd="9" destOrd="0" presId="urn:microsoft.com/office/officeart/2005/8/layout/list1"/>
    <dgm:cxn modelId="{A903921C-1DF1-447B-BF46-ECE30A1A976B}" type="presParOf" srcId="{B3E937E0-3121-45A9-835B-441C3A211347}" destId="{697DCFB5-1FA2-44A2-B408-9313311FD51A}" srcOrd="10" destOrd="0" presId="urn:microsoft.com/office/officeart/2005/8/layout/list1"/>
    <dgm:cxn modelId="{9E70034F-BC8F-44D4-B6BD-E821E27421F3}" type="presParOf" srcId="{B3E937E0-3121-45A9-835B-441C3A211347}" destId="{156A76A9-288B-432A-A027-BE456925C729}" srcOrd="11" destOrd="0" presId="urn:microsoft.com/office/officeart/2005/8/layout/list1"/>
    <dgm:cxn modelId="{E04D2597-B0A9-42CC-9C28-E38B0092464A}" type="presParOf" srcId="{B3E937E0-3121-45A9-835B-441C3A211347}" destId="{FDF93FC3-45F5-49DD-AA1B-DFE1943C4265}" srcOrd="12" destOrd="0" presId="urn:microsoft.com/office/officeart/2005/8/layout/list1"/>
    <dgm:cxn modelId="{563D287B-D941-4271-9467-B53B57413D56}" type="presParOf" srcId="{FDF93FC3-45F5-49DD-AA1B-DFE1943C4265}" destId="{20F87337-56B5-47A8-9E5E-4E3A009AF993}" srcOrd="0" destOrd="0" presId="urn:microsoft.com/office/officeart/2005/8/layout/list1"/>
    <dgm:cxn modelId="{9997F37B-86C4-48DB-AB79-F3AE7D8D217F}" type="presParOf" srcId="{FDF93FC3-45F5-49DD-AA1B-DFE1943C4265}" destId="{DB75BAD5-33AA-4D7E-A58A-0A42ED714EB4}" srcOrd="1" destOrd="0" presId="urn:microsoft.com/office/officeart/2005/8/layout/list1"/>
    <dgm:cxn modelId="{D8305E71-B765-4020-83E8-2691E4B2E802}" type="presParOf" srcId="{B3E937E0-3121-45A9-835B-441C3A211347}" destId="{7B98F4D4-DF81-4EBA-B731-70362505FBFD}" srcOrd="13" destOrd="0" presId="urn:microsoft.com/office/officeart/2005/8/layout/list1"/>
    <dgm:cxn modelId="{3C1BC1CC-49BD-4DF3-A8B1-976CB7E466A2}" type="presParOf" srcId="{B3E937E0-3121-45A9-835B-441C3A211347}" destId="{5FC41566-57B9-47F9-BB66-DF365D94B1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8A6B2-64F8-41D5-BED7-B3718A203F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606799A-F47F-44FE-9C4F-F21A8BF7DA5F}">
      <dgm:prSet phldrT="[Metin]"/>
      <dgm:spPr>
        <a:solidFill>
          <a:schemeClr val="tx2">
            <a:lumMod val="40000"/>
            <a:lumOff val="60000"/>
          </a:schemeClr>
        </a:solidFill>
      </dgm:spPr>
      <dgm:t>
        <a:bodyPr/>
        <a:lstStyle/>
        <a:p>
          <a:r>
            <a:rPr lang="tr-TR" dirty="0" smtClean="0"/>
            <a:t>GFB aşamasında İzin konularına göre istenen özel belgeler (Yönetmelik Ek-3B’de yer alan)</a:t>
          </a:r>
          <a:endParaRPr lang="tr-TR" dirty="0"/>
        </a:p>
      </dgm:t>
    </dgm:pt>
    <dgm:pt modelId="{7215B10F-1B65-4284-9C5E-F0B3B0A1FBE8}" type="parTrans" cxnId="{2BF170D5-D242-4A57-81ED-18EF6FE39B1F}">
      <dgm:prSet/>
      <dgm:spPr/>
      <dgm:t>
        <a:bodyPr/>
        <a:lstStyle/>
        <a:p>
          <a:endParaRPr lang="tr-TR"/>
        </a:p>
      </dgm:t>
    </dgm:pt>
    <dgm:pt modelId="{7495A4F8-D8A9-4CBA-9577-499388BD800A}" type="sibTrans" cxnId="{2BF170D5-D242-4A57-81ED-18EF6FE39B1F}">
      <dgm:prSet/>
      <dgm:spPr/>
      <dgm:t>
        <a:bodyPr/>
        <a:lstStyle/>
        <a:p>
          <a:endParaRPr lang="tr-TR"/>
        </a:p>
      </dgm:t>
    </dgm:pt>
    <dgm:pt modelId="{DC234F06-5134-429F-BE34-D9B8E36A00BC}">
      <dgm:prSet phldrT="[Metin]"/>
      <dgm:spPr/>
      <dgm:t>
        <a:bodyPr/>
        <a:lstStyle/>
        <a:p>
          <a:r>
            <a:rPr lang="tr-TR" dirty="0" smtClean="0"/>
            <a:t>İl Müdürlüğü Uygunluk Yazısı</a:t>
          </a:r>
          <a:endParaRPr lang="tr-TR" dirty="0"/>
        </a:p>
      </dgm:t>
    </dgm:pt>
    <dgm:pt modelId="{0C64C721-2331-409A-A311-5C6D6DF592AF}" type="parTrans" cxnId="{2520E136-2119-4730-8DD6-61305D203CFA}">
      <dgm:prSet/>
      <dgm:spPr/>
      <dgm:t>
        <a:bodyPr/>
        <a:lstStyle/>
        <a:p>
          <a:endParaRPr lang="tr-TR"/>
        </a:p>
      </dgm:t>
    </dgm:pt>
    <dgm:pt modelId="{B027439F-5C95-499E-B89D-89E848D05179}" type="sibTrans" cxnId="{2520E136-2119-4730-8DD6-61305D203CFA}">
      <dgm:prSet/>
      <dgm:spPr/>
      <dgm:t>
        <a:bodyPr/>
        <a:lstStyle/>
        <a:p>
          <a:endParaRPr lang="tr-TR"/>
        </a:p>
      </dgm:t>
    </dgm:pt>
    <dgm:pt modelId="{10E4FE94-7687-48C3-BBC5-983F29C06A35}">
      <dgm:prSet phldrT="[Metin]"/>
      <dgm:spPr>
        <a:solidFill>
          <a:schemeClr val="tx2">
            <a:lumMod val="40000"/>
            <a:lumOff val="60000"/>
          </a:schemeClr>
        </a:solidFill>
      </dgm:spPr>
      <dgm:t>
        <a:bodyPr/>
        <a:lstStyle/>
        <a:p>
          <a:r>
            <a:rPr lang="tr-TR" dirty="0" smtClean="0"/>
            <a:t>Hava Emisyonu Konulu Çevre İzni aşamasında sunulması gereken belgeler(Yönetmelik Ek-3C’de yer alan)</a:t>
          </a:r>
          <a:endParaRPr lang="tr-TR" dirty="0"/>
        </a:p>
      </dgm:t>
    </dgm:pt>
    <dgm:pt modelId="{EE6A44BD-714D-4E4F-8E4D-737F26D440A1}" type="parTrans" cxnId="{4003987B-BE5C-4871-A5FF-7D3BD2BD70CA}">
      <dgm:prSet/>
      <dgm:spPr/>
      <dgm:t>
        <a:bodyPr/>
        <a:lstStyle/>
        <a:p>
          <a:endParaRPr lang="tr-TR"/>
        </a:p>
      </dgm:t>
    </dgm:pt>
    <dgm:pt modelId="{8304797B-1F16-4B15-BBBF-55F73B1B73E8}" type="sibTrans" cxnId="{4003987B-BE5C-4871-A5FF-7D3BD2BD70CA}">
      <dgm:prSet/>
      <dgm:spPr/>
      <dgm:t>
        <a:bodyPr/>
        <a:lstStyle/>
        <a:p>
          <a:endParaRPr lang="tr-TR"/>
        </a:p>
      </dgm:t>
    </dgm:pt>
    <dgm:pt modelId="{78376213-132F-46AF-885F-33AE4DF45AE7}">
      <dgm:prSet phldrT="[Metin]"/>
      <dgm:spPr/>
      <dgm:t>
        <a:bodyPr/>
        <a:lstStyle/>
        <a:p>
          <a:r>
            <a:rPr lang="tr-TR" dirty="0" smtClean="0"/>
            <a:t>Emisyon Ölçüm Raporu</a:t>
          </a:r>
          <a:endParaRPr lang="tr-TR" dirty="0"/>
        </a:p>
      </dgm:t>
    </dgm:pt>
    <dgm:pt modelId="{1E81220A-6B33-4D3A-A3F2-FEB635306AA9}" type="parTrans" cxnId="{1AF0B4BB-FB19-440B-90D5-D7F37FE7B7AE}">
      <dgm:prSet/>
      <dgm:spPr/>
      <dgm:t>
        <a:bodyPr/>
        <a:lstStyle/>
        <a:p>
          <a:endParaRPr lang="tr-TR"/>
        </a:p>
      </dgm:t>
    </dgm:pt>
    <dgm:pt modelId="{01DB763C-044F-4023-8D9A-E25B0BF1FBF7}" type="sibTrans" cxnId="{1AF0B4BB-FB19-440B-90D5-D7F37FE7B7AE}">
      <dgm:prSet/>
      <dgm:spPr/>
      <dgm:t>
        <a:bodyPr/>
        <a:lstStyle/>
        <a:p>
          <a:endParaRPr lang="tr-TR"/>
        </a:p>
      </dgm:t>
    </dgm:pt>
    <dgm:pt modelId="{51ACD1BC-0840-466E-BF70-65ACC0ACB0E2}" type="pres">
      <dgm:prSet presAssocID="{EA28A6B2-64F8-41D5-BED7-B3718A203F7A}" presName="linear" presStyleCnt="0">
        <dgm:presLayoutVars>
          <dgm:animLvl val="lvl"/>
          <dgm:resizeHandles val="exact"/>
        </dgm:presLayoutVars>
      </dgm:prSet>
      <dgm:spPr/>
      <dgm:t>
        <a:bodyPr/>
        <a:lstStyle/>
        <a:p>
          <a:endParaRPr lang="tr-TR"/>
        </a:p>
      </dgm:t>
    </dgm:pt>
    <dgm:pt modelId="{873475F2-1E6A-4AC9-9B77-225A5BC3A68A}" type="pres">
      <dgm:prSet presAssocID="{5606799A-F47F-44FE-9C4F-F21A8BF7DA5F}" presName="parentText" presStyleLbl="node1" presStyleIdx="0" presStyleCnt="2" custScaleY="22355">
        <dgm:presLayoutVars>
          <dgm:chMax val="0"/>
          <dgm:bulletEnabled val="1"/>
        </dgm:presLayoutVars>
      </dgm:prSet>
      <dgm:spPr/>
      <dgm:t>
        <a:bodyPr/>
        <a:lstStyle/>
        <a:p>
          <a:endParaRPr lang="tr-TR"/>
        </a:p>
      </dgm:t>
    </dgm:pt>
    <dgm:pt modelId="{5841BC6F-6FBD-4FF8-BD2D-3D5C9B00A099}" type="pres">
      <dgm:prSet presAssocID="{5606799A-F47F-44FE-9C4F-F21A8BF7DA5F}" presName="childText" presStyleLbl="revTx" presStyleIdx="0" presStyleCnt="2" custLinFactNeighborX="388" custLinFactNeighborY="4763">
        <dgm:presLayoutVars>
          <dgm:bulletEnabled val="1"/>
        </dgm:presLayoutVars>
      </dgm:prSet>
      <dgm:spPr/>
      <dgm:t>
        <a:bodyPr/>
        <a:lstStyle/>
        <a:p>
          <a:endParaRPr lang="tr-TR"/>
        </a:p>
      </dgm:t>
    </dgm:pt>
    <dgm:pt modelId="{9689B3E7-9B51-4F42-9C2B-0A7CDE85878C}" type="pres">
      <dgm:prSet presAssocID="{10E4FE94-7687-48C3-BBC5-983F29C06A35}" presName="parentText" presStyleLbl="node1" presStyleIdx="1" presStyleCnt="2" custScaleY="22002" custLinFactNeighborX="-1974" custLinFactNeighborY="-33234">
        <dgm:presLayoutVars>
          <dgm:chMax val="0"/>
          <dgm:bulletEnabled val="1"/>
        </dgm:presLayoutVars>
      </dgm:prSet>
      <dgm:spPr/>
      <dgm:t>
        <a:bodyPr/>
        <a:lstStyle/>
        <a:p>
          <a:endParaRPr lang="tr-TR"/>
        </a:p>
      </dgm:t>
    </dgm:pt>
    <dgm:pt modelId="{DE7D2304-8536-4CBC-A00E-3D5C01AD0423}" type="pres">
      <dgm:prSet presAssocID="{10E4FE94-7687-48C3-BBC5-983F29C06A35}" presName="childText" presStyleLbl="revTx" presStyleIdx="1" presStyleCnt="2">
        <dgm:presLayoutVars>
          <dgm:bulletEnabled val="1"/>
        </dgm:presLayoutVars>
      </dgm:prSet>
      <dgm:spPr/>
      <dgm:t>
        <a:bodyPr/>
        <a:lstStyle/>
        <a:p>
          <a:endParaRPr lang="tr-TR"/>
        </a:p>
      </dgm:t>
    </dgm:pt>
  </dgm:ptLst>
  <dgm:cxnLst>
    <dgm:cxn modelId="{150EB7AF-18B3-446D-9B7C-747DA88F93C1}" type="presOf" srcId="{10E4FE94-7687-48C3-BBC5-983F29C06A35}" destId="{9689B3E7-9B51-4F42-9C2B-0A7CDE85878C}" srcOrd="0" destOrd="0" presId="urn:microsoft.com/office/officeart/2005/8/layout/vList2"/>
    <dgm:cxn modelId="{2520E136-2119-4730-8DD6-61305D203CFA}" srcId="{5606799A-F47F-44FE-9C4F-F21A8BF7DA5F}" destId="{DC234F06-5134-429F-BE34-D9B8E36A00BC}" srcOrd="0" destOrd="0" parTransId="{0C64C721-2331-409A-A311-5C6D6DF592AF}" sibTransId="{B027439F-5C95-499E-B89D-89E848D05179}"/>
    <dgm:cxn modelId="{1AF0B4BB-FB19-440B-90D5-D7F37FE7B7AE}" srcId="{10E4FE94-7687-48C3-BBC5-983F29C06A35}" destId="{78376213-132F-46AF-885F-33AE4DF45AE7}" srcOrd="0" destOrd="0" parTransId="{1E81220A-6B33-4D3A-A3F2-FEB635306AA9}" sibTransId="{01DB763C-044F-4023-8D9A-E25B0BF1FBF7}"/>
    <dgm:cxn modelId="{023FE952-2B57-4676-BE9B-56BF6393452B}" type="presOf" srcId="{78376213-132F-46AF-885F-33AE4DF45AE7}" destId="{DE7D2304-8536-4CBC-A00E-3D5C01AD0423}" srcOrd="0" destOrd="0" presId="urn:microsoft.com/office/officeart/2005/8/layout/vList2"/>
    <dgm:cxn modelId="{AAEDC30D-D5DA-4CE8-9634-2CE1910B7C9B}" type="presOf" srcId="{DC234F06-5134-429F-BE34-D9B8E36A00BC}" destId="{5841BC6F-6FBD-4FF8-BD2D-3D5C9B00A099}" srcOrd="0" destOrd="0" presId="urn:microsoft.com/office/officeart/2005/8/layout/vList2"/>
    <dgm:cxn modelId="{2BF170D5-D242-4A57-81ED-18EF6FE39B1F}" srcId="{EA28A6B2-64F8-41D5-BED7-B3718A203F7A}" destId="{5606799A-F47F-44FE-9C4F-F21A8BF7DA5F}" srcOrd="0" destOrd="0" parTransId="{7215B10F-1B65-4284-9C5E-F0B3B0A1FBE8}" sibTransId="{7495A4F8-D8A9-4CBA-9577-499388BD800A}"/>
    <dgm:cxn modelId="{B63CCE8B-C99A-4E6A-B5AC-D48274B56ABE}" type="presOf" srcId="{EA28A6B2-64F8-41D5-BED7-B3718A203F7A}" destId="{51ACD1BC-0840-466E-BF70-65ACC0ACB0E2}" srcOrd="0" destOrd="0" presId="urn:microsoft.com/office/officeart/2005/8/layout/vList2"/>
    <dgm:cxn modelId="{4003987B-BE5C-4871-A5FF-7D3BD2BD70CA}" srcId="{EA28A6B2-64F8-41D5-BED7-B3718A203F7A}" destId="{10E4FE94-7687-48C3-BBC5-983F29C06A35}" srcOrd="1" destOrd="0" parTransId="{EE6A44BD-714D-4E4F-8E4D-737F26D440A1}" sibTransId="{8304797B-1F16-4B15-BBBF-55F73B1B73E8}"/>
    <dgm:cxn modelId="{57AC0425-25F3-405C-BBA9-97E0AB32AE98}" type="presOf" srcId="{5606799A-F47F-44FE-9C4F-F21A8BF7DA5F}" destId="{873475F2-1E6A-4AC9-9B77-225A5BC3A68A}" srcOrd="0" destOrd="0" presId="urn:microsoft.com/office/officeart/2005/8/layout/vList2"/>
    <dgm:cxn modelId="{A82ECE83-230C-4908-AF1E-22A1B13D2AC4}" type="presParOf" srcId="{51ACD1BC-0840-466E-BF70-65ACC0ACB0E2}" destId="{873475F2-1E6A-4AC9-9B77-225A5BC3A68A}" srcOrd="0" destOrd="0" presId="urn:microsoft.com/office/officeart/2005/8/layout/vList2"/>
    <dgm:cxn modelId="{1F6FC333-2AFD-48C4-9025-A86AF7C293ED}" type="presParOf" srcId="{51ACD1BC-0840-466E-BF70-65ACC0ACB0E2}" destId="{5841BC6F-6FBD-4FF8-BD2D-3D5C9B00A099}" srcOrd="1" destOrd="0" presId="urn:microsoft.com/office/officeart/2005/8/layout/vList2"/>
    <dgm:cxn modelId="{6366A469-5C48-4E95-A852-5D3178F51A9F}" type="presParOf" srcId="{51ACD1BC-0840-466E-BF70-65ACC0ACB0E2}" destId="{9689B3E7-9B51-4F42-9C2B-0A7CDE85878C}" srcOrd="2" destOrd="0" presId="urn:microsoft.com/office/officeart/2005/8/layout/vList2"/>
    <dgm:cxn modelId="{C243A063-4367-4BAD-917A-F58B49ACE74C}" type="presParOf" srcId="{51ACD1BC-0840-466E-BF70-65ACC0ACB0E2}" destId="{DE7D2304-8536-4CBC-A00E-3D5C01AD042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F5F66-A5D3-430C-A3F5-8A35C24B00D0}">
      <dsp:nvSpPr>
        <dsp:cNvPr id="0" name=""/>
        <dsp:cNvSpPr/>
      </dsp:nvSpPr>
      <dsp:spPr>
        <a:xfrm>
          <a:off x="0" y="347020"/>
          <a:ext cx="6096000" cy="579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EE85F-EB3D-4BCD-A1E3-8F2A4D00D391}">
      <dsp:nvSpPr>
        <dsp:cNvPr id="0" name=""/>
        <dsp:cNvSpPr/>
      </dsp:nvSpPr>
      <dsp:spPr>
        <a:xfrm>
          <a:off x="304800" y="7539"/>
          <a:ext cx="4267200" cy="67896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ÇED Belgesi</a:t>
          </a:r>
          <a:endParaRPr lang="tr-TR" sz="2300" kern="1200" dirty="0"/>
        </a:p>
      </dsp:txBody>
      <dsp:txXfrm>
        <a:off x="337944" y="40683"/>
        <a:ext cx="4200912" cy="612672"/>
      </dsp:txXfrm>
    </dsp:sp>
    <dsp:sp modelId="{2CCDBC63-136C-47C3-8925-08E17854B4FC}">
      <dsp:nvSpPr>
        <dsp:cNvPr id="0" name=""/>
        <dsp:cNvSpPr/>
      </dsp:nvSpPr>
      <dsp:spPr>
        <a:xfrm>
          <a:off x="0" y="1390300"/>
          <a:ext cx="6096000" cy="579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5FF865-21B4-4D39-BA1F-AB2BBA80B50A}">
      <dsp:nvSpPr>
        <dsp:cNvPr id="0" name=""/>
        <dsp:cNvSpPr/>
      </dsp:nvSpPr>
      <dsp:spPr>
        <a:xfrm>
          <a:off x="304800" y="1050819"/>
          <a:ext cx="4267200" cy="67896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Sicil Gazetesi</a:t>
          </a:r>
          <a:endParaRPr lang="tr-TR" sz="2300" kern="1200" dirty="0"/>
        </a:p>
      </dsp:txBody>
      <dsp:txXfrm>
        <a:off x="337944" y="1083963"/>
        <a:ext cx="4200912" cy="612672"/>
      </dsp:txXfrm>
    </dsp:sp>
    <dsp:sp modelId="{697DCFB5-1FA2-44A2-B408-9313311FD51A}">
      <dsp:nvSpPr>
        <dsp:cNvPr id="0" name=""/>
        <dsp:cNvSpPr/>
      </dsp:nvSpPr>
      <dsp:spPr>
        <a:xfrm>
          <a:off x="0" y="2433580"/>
          <a:ext cx="6096000" cy="579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F6132-110F-4538-9142-DB5D166F6E1E}">
      <dsp:nvSpPr>
        <dsp:cNvPr id="0" name=""/>
        <dsp:cNvSpPr/>
      </dsp:nvSpPr>
      <dsp:spPr>
        <a:xfrm>
          <a:off x="304800" y="2094100"/>
          <a:ext cx="4267200" cy="67896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Kapasite Raporu</a:t>
          </a:r>
          <a:endParaRPr lang="tr-TR" sz="2300" kern="1200" dirty="0"/>
        </a:p>
      </dsp:txBody>
      <dsp:txXfrm>
        <a:off x="337944" y="2127244"/>
        <a:ext cx="4200912" cy="612672"/>
      </dsp:txXfrm>
    </dsp:sp>
    <dsp:sp modelId="{5FC41566-57B9-47F9-BB66-DF365D94B158}">
      <dsp:nvSpPr>
        <dsp:cNvPr id="0" name=""/>
        <dsp:cNvSpPr/>
      </dsp:nvSpPr>
      <dsp:spPr>
        <a:xfrm>
          <a:off x="0" y="3476860"/>
          <a:ext cx="6096000" cy="579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75BAD5-33AA-4D7E-A58A-0A42ED714EB4}">
      <dsp:nvSpPr>
        <dsp:cNvPr id="0" name=""/>
        <dsp:cNvSpPr/>
      </dsp:nvSpPr>
      <dsp:spPr>
        <a:xfrm>
          <a:off x="304800" y="3137380"/>
          <a:ext cx="4267200" cy="67896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İş Akım Şeması ve Proses Özeti</a:t>
          </a:r>
          <a:endParaRPr lang="tr-TR" sz="2300" kern="1200" dirty="0"/>
        </a:p>
      </dsp:txBody>
      <dsp:txXfrm>
        <a:off x="337944" y="3170524"/>
        <a:ext cx="42009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475F2-1E6A-4AC9-9B77-225A5BC3A68A}">
      <dsp:nvSpPr>
        <dsp:cNvPr id="0" name=""/>
        <dsp:cNvSpPr/>
      </dsp:nvSpPr>
      <dsp:spPr>
        <a:xfrm>
          <a:off x="0" y="154564"/>
          <a:ext cx="6096000" cy="988672"/>
        </a:xfrm>
        <a:prstGeom prst="roundRect">
          <a:avLst/>
        </a:prstGeom>
        <a:solidFill>
          <a:schemeClr val="tx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kern="1200" dirty="0" smtClean="0"/>
            <a:t>GFB aşamasında İzin konularına göre istenen özel belgeler (Yönetmelik Ek-3B’de yer alan)</a:t>
          </a:r>
          <a:endParaRPr lang="tr-TR" sz="1800" kern="1200" dirty="0"/>
        </a:p>
      </dsp:txBody>
      <dsp:txXfrm>
        <a:off x="48263" y="202827"/>
        <a:ext cx="5999474" cy="892146"/>
      </dsp:txXfrm>
    </dsp:sp>
    <dsp:sp modelId="{5841BC6F-6FBD-4FF8-BD2D-3D5C9B00A099}">
      <dsp:nvSpPr>
        <dsp:cNvPr id="0" name=""/>
        <dsp:cNvSpPr/>
      </dsp:nvSpPr>
      <dsp:spPr>
        <a:xfrm>
          <a:off x="0" y="1353885"/>
          <a:ext cx="6096000" cy="10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kern="1200" dirty="0" smtClean="0"/>
            <a:t>İl Müdürlüğü Uygunluk Yazısı</a:t>
          </a:r>
          <a:endParaRPr lang="tr-TR" sz="1400" kern="1200" dirty="0"/>
        </a:p>
      </dsp:txBody>
      <dsp:txXfrm>
        <a:off x="0" y="1353885"/>
        <a:ext cx="6096000" cy="1047937"/>
      </dsp:txXfrm>
    </dsp:sp>
    <dsp:sp modelId="{9689B3E7-9B51-4F42-9C2B-0A7CDE85878C}">
      <dsp:nvSpPr>
        <dsp:cNvPr id="0" name=""/>
        <dsp:cNvSpPr/>
      </dsp:nvSpPr>
      <dsp:spPr>
        <a:xfrm>
          <a:off x="0" y="1943514"/>
          <a:ext cx="6096000" cy="973060"/>
        </a:xfrm>
        <a:prstGeom prst="roundRect">
          <a:avLst/>
        </a:prstGeom>
        <a:solidFill>
          <a:schemeClr val="tx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kern="1200" dirty="0" smtClean="0"/>
            <a:t>Hava Emisyonu Konulu Çevre İzni aşamasında sunulması gereken belgeler(Yönetmelik Ek-3C’de yer alan)</a:t>
          </a:r>
          <a:endParaRPr lang="tr-TR" sz="1800" kern="1200" dirty="0"/>
        </a:p>
      </dsp:txBody>
      <dsp:txXfrm>
        <a:off x="47501" y="1991015"/>
        <a:ext cx="6000998" cy="878058"/>
      </dsp:txXfrm>
    </dsp:sp>
    <dsp:sp modelId="{DE7D2304-8536-4CBC-A00E-3D5C01AD0423}">
      <dsp:nvSpPr>
        <dsp:cNvPr id="0" name=""/>
        <dsp:cNvSpPr/>
      </dsp:nvSpPr>
      <dsp:spPr>
        <a:xfrm>
          <a:off x="0" y="3164235"/>
          <a:ext cx="60960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tr-TR" sz="1400" kern="1200" dirty="0" smtClean="0"/>
            <a:t>Emisyon Ölçüm Raporu</a:t>
          </a:r>
          <a:endParaRPr lang="tr-TR" sz="1400" kern="1200" dirty="0"/>
        </a:p>
      </dsp:txBody>
      <dsp:txXfrm>
        <a:off x="0" y="3164235"/>
        <a:ext cx="6096000" cy="7452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bwMode="auto">
          <a:xfrm>
            <a:off x="1" y="0"/>
            <a:ext cx="4300307"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defTabSz="918176">
              <a:defRPr sz="1200" b="0">
                <a:latin typeface="Arial" charset="0"/>
              </a:defRPr>
            </a:lvl1pPr>
          </a:lstStyle>
          <a:p>
            <a:pPr>
              <a:defRPr/>
            </a:pPr>
            <a:endParaRPr lang="tr-TR"/>
          </a:p>
        </p:txBody>
      </p:sp>
      <p:sp>
        <p:nvSpPr>
          <p:cNvPr id="3" name="2 Veri Yer Tutucusu"/>
          <p:cNvSpPr>
            <a:spLocks noGrp="1"/>
          </p:cNvSpPr>
          <p:nvPr>
            <p:ph type="dt" sz="quarter" idx="1"/>
          </p:nvPr>
        </p:nvSpPr>
        <p:spPr bwMode="auto">
          <a:xfrm>
            <a:off x="5621696" y="0"/>
            <a:ext cx="4302625"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algn="r" defTabSz="918176">
              <a:defRPr sz="1200" b="0" smtClean="0">
                <a:latin typeface="Arial" charset="0"/>
              </a:defRPr>
            </a:lvl1pPr>
          </a:lstStyle>
          <a:p>
            <a:pPr>
              <a:defRPr/>
            </a:pPr>
            <a:fld id="{B4E96A56-830A-4B66-A76F-ECF35FFDB421}" type="datetime1">
              <a:rPr lang="tr-TR"/>
              <a:pPr>
                <a:defRPr/>
              </a:pPr>
              <a:t>2.12.2021</a:t>
            </a:fld>
            <a:endParaRPr lang="tr-TR"/>
          </a:p>
        </p:txBody>
      </p:sp>
      <p:sp>
        <p:nvSpPr>
          <p:cNvPr id="4" name="3 Altbilgi Yer Tutucusu"/>
          <p:cNvSpPr>
            <a:spLocks noGrp="1"/>
          </p:cNvSpPr>
          <p:nvPr>
            <p:ph type="ftr" sz="quarter" idx="2"/>
          </p:nvPr>
        </p:nvSpPr>
        <p:spPr bwMode="auto">
          <a:xfrm>
            <a:off x="1" y="6457319"/>
            <a:ext cx="4300307"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defTabSz="918176">
              <a:defRPr sz="1200" b="0">
                <a:latin typeface="Arial" charset="0"/>
              </a:defRPr>
            </a:lvl1pPr>
          </a:lstStyle>
          <a:p>
            <a:pPr>
              <a:defRPr/>
            </a:pPr>
            <a:endParaRPr lang="tr-TR"/>
          </a:p>
        </p:txBody>
      </p:sp>
      <p:sp>
        <p:nvSpPr>
          <p:cNvPr id="5" name="4 Slayt Numarası Yer Tutucusu"/>
          <p:cNvSpPr>
            <a:spLocks noGrp="1"/>
          </p:cNvSpPr>
          <p:nvPr>
            <p:ph type="sldNum" sz="quarter" idx="3"/>
          </p:nvPr>
        </p:nvSpPr>
        <p:spPr bwMode="auto">
          <a:xfrm>
            <a:off x="5621696" y="6457319"/>
            <a:ext cx="4302625"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algn="r" defTabSz="918176">
              <a:defRPr sz="1200" b="0">
                <a:latin typeface="Arial" charset="0"/>
              </a:defRPr>
            </a:lvl1pPr>
          </a:lstStyle>
          <a:p>
            <a:pPr>
              <a:defRPr/>
            </a:pPr>
            <a:fld id="{5A0991CA-B4A7-4CC7-8EF4-B50C65FF95F8}" type="slidenum">
              <a:rPr lang="tr-TR"/>
              <a:pPr>
                <a:defRPr/>
              </a:pPr>
              <a:t>‹#›</a:t>
            </a:fld>
            <a:endParaRPr lang="tr-TR"/>
          </a:p>
        </p:txBody>
      </p:sp>
    </p:spTree>
    <p:extLst>
      <p:ext uri="{BB962C8B-B14F-4D97-AF65-F5344CB8AC3E}">
        <p14:creationId xmlns:p14="http://schemas.microsoft.com/office/powerpoint/2010/main" val="150419681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4300307"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defTabSz="918176">
              <a:defRPr sz="1200" b="0">
                <a:latin typeface="Arial" charset="0"/>
              </a:defRPr>
            </a:lvl1pPr>
          </a:lstStyle>
          <a:p>
            <a:pPr>
              <a:defRPr/>
            </a:pPr>
            <a:endParaRPr lang="tr-TR"/>
          </a:p>
        </p:txBody>
      </p:sp>
      <p:sp>
        <p:nvSpPr>
          <p:cNvPr id="74755" name="Rectangle 3"/>
          <p:cNvSpPr>
            <a:spLocks noGrp="1" noChangeArrowheads="1"/>
          </p:cNvSpPr>
          <p:nvPr>
            <p:ph type="dt" idx="1"/>
          </p:nvPr>
        </p:nvSpPr>
        <p:spPr bwMode="auto">
          <a:xfrm>
            <a:off x="5621696" y="0"/>
            <a:ext cx="4302625"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algn="r" defTabSz="918176">
              <a:defRPr sz="1200" b="0" smtClean="0">
                <a:latin typeface="Arial" charset="0"/>
              </a:defRPr>
            </a:lvl1pPr>
          </a:lstStyle>
          <a:p>
            <a:pPr>
              <a:defRPr/>
            </a:pPr>
            <a:fld id="{DBB29387-B6D4-4D0C-8233-44E8CDA75079}" type="datetime1">
              <a:rPr lang="tr-TR"/>
              <a:pPr>
                <a:defRPr/>
              </a:pPr>
              <a:t>2.12.2021</a:t>
            </a:fld>
            <a:endParaRPr lang="tr-TR"/>
          </a:p>
        </p:txBody>
      </p:sp>
      <p:sp>
        <p:nvSpPr>
          <p:cNvPr id="3076" name="Rectangle 4"/>
          <p:cNvSpPr>
            <a:spLocks noGrp="1" noRot="1" noChangeAspect="1" noChangeArrowheads="1" noTextEdit="1"/>
          </p:cNvSpPr>
          <p:nvPr>
            <p:ph type="sldImg" idx="2"/>
          </p:nvPr>
        </p:nvSpPr>
        <p:spPr bwMode="auto">
          <a:xfrm>
            <a:off x="3265488" y="511175"/>
            <a:ext cx="3397250" cy="2547938"/>
          </a:xfrm>
          <a:prstGeom prst="rect">
            <a:avLst/>
          </a:prstGeom>
          <a:noFill/>
          <a:ln w="9525">
            <a:solidFill>
              <a:srgbClr val="000000"/>
            </a:solidFill>
            <a:miter lim="800000"/>
            <a:headEnd/>
            <a:tailEnd/>
          </a:ln>
        </p:spPr>
      </p:sp>
      <p:sp>
        <p:nvSpPr>
          <p:cNvPr id="74757" name="Rectangle 5"/>
          <p:cNvSpPr>
            <a:spLocks noGrp="1" noChangeArrowheads="1"/>
          </p:cNvSpPr>
          <p:nvPr>
            <p:ph type="body" sz="quarter" idx="3"/>
          </p:nvPr>
        </p:nvSpPr>
        <p:spPr bwMode="auto">
          <a:xfrm>
            <a:off x="992201" y="3228660"/>
            <a:ext cx="7942238" cy="3058481"/>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74758" name="Rectangle 6"/>
          <p:cNvSpPr>
            <a:spLocks noGrp="1" noChangeArrowheads="1"/>
          </p:cNvSpPr>
          <p:nvPr>
            <p:ph type="ftr" sz="quarter" idx="4"/>
          </p:nvPr>
        </p:nvSpPr>
        <p:spPr bwMode="auto">
          <a:xfrm>
            <a:off x="1" y="6457319"/>
            <a:ext cx="4300307"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defTabSz="918176">
              <a:defRPr sz="1200" b="0">
                <a:latin typeface="Arial" charset="0"/>
              </a:defRPr>
            </a:lvl1pPr>
          </a:lstStyle>
          <a:p>
            <a:pPr>
              <a:defRPr/>
            </a:pPr>
            <a:endParaRPr lang="tr-TR"/>
          </a:p>
        </p:txBody>
      </p:sp>
      <p:sp>
        <p:nvSpPr>
          <p:cNvPr id="74759" name="Rectangle 7"/>
          <p:cNvSpPr>
            <a:spLocks noGrp="1" noChangeArrowheads="1"/>
          </p:cNvSpPr>
          <p:nvPr>
            <p:ph type="sldNum" sz="quarter" idx="5"/>
          </p:nvPr>
        </p:nvSpPr>
        <p:spPr bwMode="auto">
          <a:xfrm>
            <a:off x="5621696" y="6457319"/>
            <a:ext cx="4302625"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algn="r" defTabSz="918176">
              <a:defRPr sz="1200" b="0">
                <a:latin typeface="Arial" charset="0"/>
              </a:defRPr>
            </a:lvl1pPr>
          </a:lstStyle>
          <a:p>
            <a:pPr>
              <a:defRPr/>
            </a:pPr>
            <a:fld id="{322BFC9E-13DB-455B-8B92-336AFB779B3F}" type="slidenum">
              <a:rPr lang="tr-TR"/>
              <a:pPr>
                <a:defRPr/>
              </a:pPr>
              <a:t>‹#›</a:t>
            </a:fld>
            <a:endParaRPr lang="tr-TR"/>
          </a:p>
        </p:txBody>
      </p:sp>
    </p:spTree>
    <p:extLst>
      <p:ext uri="{BB962C8B-B14F-4D97-AF65-F5344CB8AC3E}">
        <p14:creationId xmlns:p14="http://schemas.microsoft.com/office/powerpoint/2010/main" val="1539565759"/>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1 Slayt Görüntüsü Yer Tutucusu"/>
          <p:cNvSpPr>
            <a:spLocks noGrp="1" noRot="1" noChangeAspect="1"/>
          </p:cNvSpPr>
          <p:nvPr>
            <p:ph type="sldImg"/>
          </p:nvPr>
        </p:nvSpPr>
        <p:spPr>
          <a:ln/>
        </p:spPr>
      </p:sp>
      <p:sp>
        <p:nvSpPr>
          <p:cNvPr id="6146" name="2 Not Yer Tutucusu"/>
          <p:cNvSpPr>
            <a:spLocks noGrp="1"/>
          </p:cNvSpPr>
          <p:nvPr>
            <p:ph type="body" idx="1"/>
          </p:nvPr>
        </p:nvSpPr>
        <p:spPr>
          <a:noFill/>
          <a:ln/>
        </p:spPr>
        <p:txBody>
          <a:bodyPr/>
          <a:lstStyle/>
          <a:p>
            <a:endParaRPr lang="tr-TR" smtClean="0"/>
          </a:p>
        </p:txBody>
      </p:sp>
      <p:sp>
        <p:nvSpPr>
          <p:cNvPr id="6147" name="3 Slayt Numarası Yer Tutucusu"/>
          <p:cNvSpPr>
            <a:spLocks noGrp="1"/>
          </p:cNvSpPr>
          <p:nvPr>
            <p:ph type="sldNum" sz="quarter" idx="5"/>
          </p:nvPr>
        </p:nvSpPr>
        <p:spPr>
          <a:noFill/>
        </p:spPr>
        <p:txBody>
          <a:bodyPr/>
          <a:lstStyle/>
          <a:p>
            <a:fld id="{325E20D4-8D66-4363-AF86-4BCF6168DBD9}" type="slidenum">
              <a:rPr lang="tr-TR" smtClean="0"/>
              <a:pPr/>
              <a:t>1</a:t>
            </a:fld>
            <a:endParaRPr lang="tr-TR" smtClean="0"/>
          </a:p>
        </p:txBody>
      </p:sp>
      <p:sp>
        <p:nvSpPr>
          <p:cNvPr id="6148" name="4 Veri Yer Tutucusu"/>
          <p:cNvSpPr>
            <a:spLocks noGrp="1"/>
          </p:cNvSpPr>
          <p:nvPr>
            <p:ph type="dt" sz="quarter" idx="1"/>
          </p:nvPr>
        </p:nvSpPr>
        <p:spPr>
          <a:noFill/>
        </p:spPr>
        <p:txBody>
          <a:bodyPr/>
          <a:lstStyle/>
          <a:p>
            <a:fld id="{4C3C9DCA-DB11-4899-BC15-308A4497F887}" type="datetime1">
              <a:rPr lang="tr-TR"/>
              <a:pPr/>
              <a:t>2.12.2021</a:t>
            </a:fld>
            <a:endParaRPr lang="tr-TR"/>
          </a:p>
        </p:txBody>
      </p:sp>
      <p:sp>
        <p:nvSpPr>
          <p:cNvPr id="6149" name="5 Altbilgi Yer Tutucusu"/>
          <p:cNvSpPr>
            <a:spLocks noGrp="1"/>
          </p:cNvSpPr>
          <p:nvPr>
            <p:ph type="ftr" sz="quarter" idx="4"/>
          </p:nvPr>
        </p:nvSpPr>
        <p:spPr>
          <a:noFill/>
        </p:spPr>
        <p:txBody>
          <a:bodyPr/>
          <a:lstStyle/>
          <a:p>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2.12.2021</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3</a:t>
            </a:fld>
            <a:endParaRPr lang="tr-TR"/>
          </a:p>
        </p:txBody>
      </p:sp>
    </p:spTree>
    <p:extLst>
      <p:ext uri="{BB962C8B-B14F-4D97-AF65-F5344CB8AC3E}">
        <p14:creationId xmlns:p14="http://schemas.microsoft.com/office/powerpoint/2010/main" val="138605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2.12.2021</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4</a:t>
            </a:fld>
            <a:endParaRPr lang="tr-TR"/>
          </a:p>
        </p:txBody>
      </p:sp>
    </p:spTree>
    <p:extLst>
      <p:ext uri="{BB962C8B-B14F-4D97-AF65-F5344CB8AC3E}">
        <p14:creationId xmlns:p14="http://schemas.microsoft.com/office/powerpoint/2010/main" val="162632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2.12.2021</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7</a:t>
            </a:fld>
            <a:endParaRPr lang="tr-TR"/>
          </a:p>
        </p:txBody>
      </p:sp>
    </p:spTree>
    <p:extLst>
      <p:ext uri="{BB962C8B-B14F-4D97-AF65-F5344CB8AC3E}">
        <p14:creationId xmlns:p14="http://schemas.microsoft.com/office/powerpoint/2010/main" val="194231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2.12.2021</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11</a:t>
            </a:fld>
            <a:endParaRPr lang="tr-TR"/>
          </a:p>
        </p:txBody>
      </p:sp>
    </p:spTree>
    <p:extLst>
      <p:ext uri="{BB962C8B-B14F-4D97-AF65-F5344CB8AC3E}">
        <p14:creationId xmlns:p14="http://schemas.microsoft.com/office/powerpoint/2010/main" val="329254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6EB19700-CEE2-4B68-9574-C23606DCC241}" type="slidenum">
              <a:rPr lang="tr-TR" smtClean="0">
                <a:solidFill>
                  <a:prstClr val="black"/>
                </a:solidFill>
              </a:rPr>
              <a:pPr>
                <a:defRPr/>
              </a:pPr>
              <a:t>12</a:t>
            </a:fld>
            <a:endParaRPr lang="tr-T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6EB19700-CEE2-4B68-9574-C23606DCC241}" type="slidenum">
              <a:rPr lang="tr-TR" smtClean="0"/>
              <a:pPr>
                <a:defRPr/>
              </a:pPr>
              <a:t>16</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1345722">
              <a:defRPr/>
            </a:pPr>
            <a:r>
              <a:rPr lang="tr-TR" sz="1800" dirty="0"/>
              <a:t>10 adet bacada NO2 kuru bazda kütlesel debi hesaplamaları gözden geçirildiğinde yanlış hesaplamalar yapıldığı cihaz çıktılarından tespit edilmiş olup,, NO2 kütlesel debi hesaplamaların SKHKK Yönetmeliği EK-2’de sınır değeri geçmesi durumunda NO2 için en az 8 noktada hava kalitesi ölçümlerinin yapılması gerekmektedir.</a:t>
            </a:r>
          </a:p>
          <a:p>
            <a:endParaRPr lang="tr-TR" dirty="0"/>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2.12.2021</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34</a:t>
            </a:fld>
            <a:endParaRPr lang="tr-TR"/>
          </a:p>
        </p:txBody>
      </p:sp>
    </p:spTree>
    <p:extLst>
      <p:ext uri="{BB962C8B-B14F-4D97-AF65-F5344CB8AC3E}">
        <p14:creationId xmlns:p14="http://schemas.microsoft.com/office/powerpoint/2010/main" val="293239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ctrTitle"/>
          </p:nvPr>
        </p:nvSpPr>
        <p:spPr>
          <a:xfrm>
            <a:off x="381000" y="4853411"/>
            <a:ext cx="8458200" cy="1222375"/>
          </a:xfrm>
        </p:spPr>
        <p:txBody>
          <a:bodyPr anchor="t"/>
          <a:lstStyle/>
          <a:p>
            <a:r>
              <a:rPr lang="tr-TR" smtClean="0"/>
              <a:t>Asıl başlık stili için tıklatın</a:t>
            </a:r>
            <a:endParaRPr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5" name="15 Veri Yer Tutucusu"/>
          <p:cNvSpPr>
            <a:spLocks noGrp="1"/>
          </p:cNvSpPr>
          <p:nvPr>
            <p:ph type="dt" sz="half" idx="10"/>
          </p:nvPr>
        </p:nvSpPr>
        <p:spPr/>
        <p:txBody>
          <a:bodyPr/>
          <a:lstStyle>
            <a:lvl1pPr>
              <a:defRPr/>
            </a:lvl1pPr>
          </a:lstStyle>
          <a:p>
            <a:pPr>
              <a:defRPr/>
            </a:pPr>
            <a:fld id="{74CBEAF9-9E58-4CC8-A6FF-6DD8A58DEEA4}" type="datetimeFigureOut">
              <a:rPr lang="en-US">
                <a:solidFill>
                  <a:srgbClr val="7FD13B">
                    <a:shade val="75000"/>
                  </a:srgbClr>
                </a:solidFill>
              </a:rPr>
              <a:pPr>
                <a:defRPr/>
              </a:pPr>
              <a:t>12/2/2021</a:t>
            </a:fld>
            <a:endParaRPr lang="en-US">
              <a:solidFill>
                <a:srgbClr val="7FD13B">
                  <a:shade val="75000"/>
                </a:srgbClr>
              </a:solidFill>
            </a:endParaRPr>
          </a:p>
        </p:txBody>
      </p:sp>
      <p:sp>
        <p:nvSpPr>
          <p:cNvPr id="6" name="1 Altbilgi Yer Tutucusu"/>
          <p:cNvSpPr>
            <a:spLocks noGrp="1"/>
          </p:cNvSpPr>
          <p:nvPr>
            <p:ph type="ftr" sz="quarter" idx="11"/>
          </p:nvPr>
        </p:nvSpPr>
        <p:spPr/>
        <p:txBody>
          <a:bodyPr/>
          <a:lstStyle>
            <a:lvl1pPr>
              <a:defRPr/>
            </a:lvl1pPr>
          </a:lstStyle>
          <a:p>
            <a:pPr>
              <a:defRPr/>
            </a:pPr>
            <a:endParaRPr lang="en-US">
              <a:solidFill>
                <a:srgbClr val="7FD13B">
                  <a:shade val="75000"/>
                </a:srgbClr>
              </a:solidFill>
            </a:endParaRPr>
          </a:p>
        </p:txBody>
      </p:sp>
      <p:sp>
        <p:nvSpPr>
          <p:cNvPr id="7" name="14 Slayt Numarası Yer Tutucusu"/>
          <p:cNvSpPr>
            <a:spLocks noGrp="1"/>
          </p:cNvSpPr>
          <p:nvPr>
            <p:ph type="sldNum" sz="quarter" idx="12"/>
          </p:nvPr>
        </p:nvSpPr>
        <p:spPr>
          <a:xfrm>
            <a:off x="8229600" y="6473825"/>
            <a:ext cx="758825" cy="247650"/>
          </a:xfrm>
        </p:spPr>
        <p:txBody>
          <a:bodyPr/>
          <a:lstStyle>
            <a:lvl1pPr>
              <a:defRPr/>
            </a:lvl1pPr>
          </a:lstStyle>
          <a:p>
            <a:pPr>
              <a:defRPr/>
            </a:pPr>
            <a:fld id="{7FCC98AE-219C-4E45-8F5E-50358A1F745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2656195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614A1F6B-D7AB-4F5A-BAF0-CD821066E9F0}" type="datetime1">
              <a:rPr lang="tr-TR">
                <a:solidFill>
                  <a:srgbClr val="7FD13B">
                    <a:shade val="75000"/>
                  </a:srgbClr>
                </a:solidFill>
              </a:rPr>
              <a:pPr>
                <a:defRPr/>
              </a:pPr>
              <a:t>2.12.2021</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5DE19C1-F292-4B48-BF04-8732332DA957}"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175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E83B8C2F-C3E9-4871-90D7-CEDF80099512}" type="datetime1">
              <a:rPr lang="tr-TR">
                <a:solidFill>
                  <a:srgbClr val="7FD13B">
                    <a:shade val="75000"/>
                  </a:srgbClr>
                </a:solidFill>
              </a:rPr>
              <a:pPr>
                <a:defRPr/>
              </a:pPr>
              <a:t>2.12.2021</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175AFA-BB7E-456B-92D3-7BA5D4115EC0}"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2290566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867E2675-B64A-4D14-AE5C-EB086F87B35B}"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5EA68DC4-3088-4061-94F4-9BE2B5C5E04E}" type="datetime1">
              <a:rPr lang="tr-TR">
                <a:solidFill>
                  <a:prstClr val="white"/>
                </a:solidFill>
              </a:rPr>
              <a:pPr>
                <a:defRPr/>
              </a:pPr>
              <a:t>2.12.2021</a:t>
            </a:fld>
            <a:endParaRPr lang="tr-TR" dirty="0">
              <a:solidFill>
                <a:prstClr val="white"/>
              </a:solidFill>
            </a:endParaRPr>
          </a:p>
        </p:txBody>
      </p:sp>
    </p:spTree>
    <p:extLst>
      <p:ext uri="{BB962C8B-B14F-4D97-AF65-F5344CB8AC3E}">
        <p14:creationId xmlns:p14="http://schemas.microsoft.com/office/powerpoint/2010/main" val="38687934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3A23EBB-0F09-4A91-BA26-82FB7BB84EA2}"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8F4ECAFA-05EB-4875-AABB-C29FCA620483}" type="datetime1">
              <a:rPr lang="tr-TR">
                <a:solidFill>
                  <a:prstClr val="white"/>
                </a:solidFill>
              </a:rPr>
              <a:pPr>
                <a:defRPr/>
              </a:pPr>
              <a:t>2.12.2021</a:t>
            </a:fld>
            <a:endParaRPr lang="tr-TR" dirty="0">
              <a:solidFill>
                <a:prstClr val="white"/>
              </a:solidFill>
            </a:endParaRPr>
          </a:p>
        </p:txBody>
      </p:sp>
    </p:spTree>
    <p:extLst>
      <p:ext uri="{BB962C8B-B14F-4D97-AF65-F5344CB8AC3E}">
        <p14:creationId xmlns:p14="http://schemas.microsoft.com/office/powerpoint/2010/main" val="23612706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aşlık Slaydı">
    <p:spTree>
      <p:nvGrpSpPr>
        <p:cNvPr id="1" name=""/>
        <p:cNvGrpSpPr/>
        <p:nvPr/>
      </p:nvGrpSpPr>
      <p:grpSpPr>
        <a:xfrm>
          <a:off x="0" y="0"/>
          <a:ext cx="0" cy="0"/>
          <a:chOff x="0" y="0"/>
          <a:chExt cx="0" cy="0"/>
        </a:xfrm>
      </p:grpSpPr>
      <p:sp>
        <p:nvSpPr>
          <p:cNvPr id="2" name="1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3"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03D26A9-6073-4DE7-A40E-BF3D90F1EA63}" type="slidenum">
              <a:rPr lang="tr-TR">
                <a:solidFill>
                  <a:prstClr val="white"/>
                </a:solidFill>
              </a:rPr>
              <a:pPr>
                <a:defRPr/>
              </a:pPr>
              <a:t>‹#›</a:t>
            </a:fld>
            <a:endParaRPr lang="tr-TR" dirty="0">
              <a:solidFill>
                <a:prstClr val="white"/>
              </a:solidFill>
            </a:endParaRPr>
          </a:p>
        </p:txBody>
      </p:sp>
    </p:spTree>
    <p:extLst>
      <p:ext uri="{BB962C8B-B14F-4D97-AF65-F5344CB8AC3E}">
        <p14:creationId xmlns:p14="http://schemas.microsoft.com/office/powerpoint/2010/main" val="32599664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63C2BD5E-973B-4C2D-BF22-255A1789F0F7}"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BCBD101B-EA5D-4B2F-9617-BD0A603030AC}" type="datetime1">
              <a:rPr lang="tr-TR">
                <a:solidFill>
                  <a:prstClr val="white"/>
                </a:solidFill>
              </a:rPr>
              <a:pPr>
                <a:defRPr/>
              </a:pPr>
              <a:t>2.12.2021</a:t>
            </a:fld>
            <a:endParaRPr lang="tr-TR" dirty="0">
              <a:solidFill>
                <a:prstClr val="white"/>
              </a:solidFill>
            </a:endParaRPr>
          </a:p>
        </p:txBody>
      </p:sp>
    </p:spTree>
    <p:extLst>
      <p:ext uri="{BB962C8B-B14F-4D97-AF65-F5344CB8AC3E}">
        <p14:creationId xmlns:p14="http://schemas.microsoft.com/office/powerpoint/2010/main" val="54141783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6B8E5D12-AD7C-497A-AAD6-EAD956DF8342}"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34F82FC0-03DB-47FB-8DCD-66B9BE4BB7E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739112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290058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446A3E54-9C63-4144-BC55-3DF3A1080897}"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5ADC3569-9FD2-46D7-9118-C1A998DB3B32}"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394851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DBF13F19-0509-4595-9E74-2224AFF4FB0E}"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76C6471D-2E81-4EEC-BE78-FEA690BC9C2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89688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lang="tr-TR" smtClean="0"/>
              <a:t>Asıl başlık stili için tıklatın</a:t>
            </a:r>
            <a:endParaRPr lang="en-US"/>
          </a:p>
        </p:txBody>
      </p:sp>
      <p:sp>
        <p:nvSpPr>
          <p:cNvPr id="27" name="26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4 Veri Yer Tutucusu"/>
          <p:cNvSpPr>
            <a:spLocks noGrp="1"/>
          </p:cNvSpPr>
          <p:nvPr>
            <p:ph type="dt" sz="half" idx="10"/>
          </p:nvPr>
        </p:nvSpPr>
        <p:spPr/>
        <p:txBody>
          <a:bodyPr/>
          <a:lstStyle>
            <a:lvl1pPr>
              <a:defRPr/>
            </a:lvl1pPr>
          </a:lstStyle>
          <a:p>
            <a:pPr>
              <a:defRPr/>
            </a:pPr>
            <a:fld id="{0AB9B0C6-B602-4C4D-802E-3FDA41B75870}" type="datetime1">
              <a:rPr lang="tr-TR">
                <a:solidFill>
                  <a:srgbClr val="7FD13B">
                    <a:shade val="75000"/>
                  </a:srgbClr>
                </a:solidFill>
              </a:rPr>
              <a:pPr>
                <a:defRPr/>
              </a:pPr>
              <a:t>2.12.2021</a:t>
            </a:fld>
            <a:endParaRPr lang="tr-TR" dirty="0">
              <a:solidFill>
                <a:srgbClr val="7FD13B">
                  <a:shade val="75000"/>
                </a:srgbClr>
              </a:solidFill>
            </a:endParaRPr>
          </a:p>
        </p:txBody>
      </p:sp>
      <p:sp>
        <p:nvSpPr>
          <p:cNvPr id="5" name="18 Altbilgi Yer Tutucusu"/>
          <p:cNvSpPr>
            <a:spLocks noGrp="1"/>
          </p:cNvSpPr>
          <p:nvPr>
            <p:ph type="ftr" sz="quarter" idx="11"/>
          </p:nvPr>
        </p:nvSpPr>
        <p:spPr>
          <a:xfrm>
            <a:off x="3581400" y="76200"/>
            <a:ext cx="2895600" cy="288925"/>
          </a:xfrm>
        </p:spPr>
        <p:txBody>
          <a:bodyPr/>
          <a:lstStyle>
            <a:lvl1pPr>
              <a:defRPr/>
            </a:lvl1pPr>
          </a:lstStyle>
          <a:p>
            <a:pPr>
              <a:defRPr/>
            </a:pPr>
            <a:endParaRPr lang="tr-TR">
              <a:solidFill>
                <a:srgbClr val="7FD13B">
                  <a:shade val="75000"/>
                </a:srgbClr>
              </a:solidFill>
            </a:endParaRPr>
          </a:p>
        </p:txBody>
      </p:sp>
      <p:sp>
        <p:nvSpPr>
          <p:cNvPr id="6" name="15 Slayt Numarası Yer Tutucusu"/>
          <p:cNvSpPr>
            <a:spLocks noGrp="1"/>
          </p:cNvSpPr>
          <p:nvPr>
            <p:ph type="sldNum" sz="quarter" idx="12"/>
          </p:nvPr>
        </p:nvSpPr>
        <p:spPr>
          <a:xfrm>
            <a:off x="8229600" y="6473825"/>
            <a:ext cx="758825" cy="247650"/>
          </a:xfrm>
        </p:spPr>
        <p:txBody>
          <a:bodyPr/>
          <a:lstStyle>
            <a:lvl1pPr>
              <a:defRPr/>
            </a:lvl1pPr>
          </a:lstStyle>
          <a:p>
            <a:pPr>
              <a:defRPr/>
            </a:pPr>
            <a:fld id="{E400693E-72D6-46E0-90B8-DB913A2FFFE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3824298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D84B0F94-96C7-4465-AE23-26D33E0BD440}" type="datetime1">
              <a:rPr lang="tr-TR" smtClean="0">
                <a:solidFill>
                  <a:srgbClr val="000000">
                    <a:tint val="75000"/>
                  </a:srgbClr>
                </a:solidFill>
              </a:rPr>
              <a:pPr>
                <a:defRPr/>
              </a:pPr>
              <a:t>2.12.2021</a:t>
            </a:fld>
            <a:endParaRPr lang="tr-TR">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tr-TR">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2FE420D2-CDCC-43B8-ACA6-7AE9D10C917A}"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01027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46CA70CF-8A64-4213-845B-34412D148047}" type="datetime1">
              <a:rPr lang="tr-TR" smtClean="0">
                <a:solidFill>
                  <a:srgbClr val="000000">
                    <a:tint val="75000"/>
                  </a:srgbClr>
                </a:solidFill>
              </a:rPr>
              <a:pPr>
                <a:defRPr/>
              </a:pPr>
              <a:t>2.12.2021</a:t>
            </a:fld>
            <a:endParaRPr lang="tr-TR">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tr-TR">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799A802-054A-4770-A089-EA5244507F88}"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875503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249848-A87D-4645-9F8C-3919B3038F01}" type="datetime1">
              <a:rPr lang="tr-TR" smtClean="0">
                <a:solidFill>
                  <a:srgbClr val="000000">
                    <a:tint val="75000"/>
                  </a:srgbClr>
                </a:solidFill>
              </a:rPr>
              <a:pPr>
                <a:defRPr/>
              </a:pPr>
              <a:t>2.12.2021</a:t>
            </a:fld>
            <a:endParaRPr lang="tr-TR">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tr-TR">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3D30570-9279-4C8F-BB56-A4C85FA5B107}"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81204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7C7AAE63-EB83-401A-B944-DD73F01654FB}"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E85E8BE8-B646-4842-8985-5B1952AD7823}"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85982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2BD7DCC9-AAD5-42D5-94CF-266F79B60FCA}"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30D3D49C-ABDB-4043-959F-467D6EA6CC72}"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658218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01659602"/>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4014698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260152333"/>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0068958"/>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06443801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endParaRPr>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lang="tr-TR" smtClean="0"/>
              <a:t>Asıl başlık stili için tıklatın</a:t>
            </a:r>
            <a:endParaRPr lang="en-US"/>
          </a:p>
        </p:txBody>
      </p:sp>
      <p:sp>
        <p:nvSpPr>
          <p:cNvPr id="5" name="18 Veri Yer Tutucusu"/>
          <p:cNvSpPr>
            <a:spLocks noGrp="1"/>
          </p:cNvSpPr>
          <p:nvPr>
            <p:ph type="dt" sz="half" idx="10"/>
          </p:nvPr>
        </p:nvSpPr>
        <p:spPr/>
        <p:txBody>
          <a:bodyPr/>
          <a:lstStyle>
            <a:lvl1pPr>
              <a:defRPr/>
            </a:lvl1pPr>
          </a:lstStyle>
          <a:p>
            <a:pPr>
              <a:defRPr/>
            </a:pPr>
            <a:fld id="{E7135BCC-BB56-460A-B495-E99730165406}" type="datetime1">
              <a:rPr lang="tr-TR">
                <a:solidFill>
                  <a:srgbClr val="7FD13B">
                    <a:shade val="75000"/>
                  </a:srgbClr>
                </a:solidFill>
              </a:rPr>
              <a:pPr>
                <a:defRPr/>
              </a:pPr>
              <a:t>2.12.2021</a:t>
            </a:fld>
            <a:endParaRPr lang="tr-TR">
              <a:solidFill>
                <a:srgbClr val="7FD13B">
                  <a:shade val="75000"/>
                </a:srgbClr>
              </a:solidFill>
            </a:endParaRPr>
          </a:p>
        </p:txBody>
      </p:sp>
      <p:sp>
        <p:nvSpPr>
          <p:cNvPr id="7" name="1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9" name="15 Slayt Numarası Yer Tutucusu"/>
          <p:cNvSpPr>
            <a:spLocks noGrp="1"/>
          </p:cNvSpPr>
          <p:nvPr>
            <p:ph type="sldNum" sz="quarter" idx="12"/>
          </p:nvPr>
        </p:nvSpPr>
        <p:spPr/>
        <p:txBody>
          <a:bodyPr/>
          <a:lstStyle>
            <a:lvl1pPr>
              <a:defRPr/>
            </a:lvl1pPr>
          </a:lstStyle>
          <a:p>
            <a:pPr>
              <a:defRPr/>
            </a:pPr>
            <a:fld id="{984007A8-2BC8-48BC-8C19-57FBBB796A4E}"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9321478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389293686"/>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997339C-A7E3-4845-9802-8573148BFBD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FCDE47D9-7EE7-4A3A-992E-C149CDB20105}"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655834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9F31363F-363C-44B8-BB2E-0A489A69D470}" type="datetime1">
              <a:rPr lang="tr-TR" smtClean="0"/>
              <a:pPr>
                <a:defRPr/>
              </a:pPr>
              <a:t>2.12.2021</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3448169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Tree>
    <p:extLst>
      <p:ext uri="{BB962C8B-B14F-4D97-AF65-F5344CB8AC3E}">
        <p14:creationId xmlns:p14="http://schemas.microsoft.com/office/powerpoint/2010/main" val="99855950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9F31363F-363C-44B8-BB2E-0A489A69D470}" type="datetime1">
              <a:rPr lang="tr-TR" smtClean="0"/>
              <a:pPr>
                <a:defRPr/>
              </a:pPr>
              <a:t>2.12.2021</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252516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1197119788"/>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1335528617"/>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3824208855"/>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305408993"/>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349715595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20 Veri Yer Tutucusu"/>
          <p:cNvSpPr>
            <a:spLocks noGrp="1"/>
          </p:cNvSpPr>
          <p:nvPr>
            <p:ph type="dt" sz="half" idx="10"/>
          </p:nvPr>
        </p:nvSpPr>
        <p:spPr/>
        <p:txBody>
          <a:bodyPr/>
          <a:lstStyle>
            <a:lvl1pPr>
              <a:defRPr/>
            </a:lvl1pPr>
          </a:lstStyle>
          <a:p>
            <a:pPr>
              <a:defRPr/>
            </a:pPr>
            <a:fld id="{1F9CFB65-3198-43B5-AE02-E72DB3EAACB4}" type="datetime1">
              <a:rPr lang="tr-TR">
                <a:solidFill>
                  <a:srgbClr val="7FD13B">
                    <a:shade val="75000"/>
                  </a:srgbClr>
                </a:solidFill>
              </a:rPr>
              <a:pPr>
                <a:defRPr/>
              </a:pPr>
              <a:t>2.12.2021</a:t>
            </a:fld>
            <a:endParaRPr lang="tr-TR">
              <a:solidFill>
                <a:srgbClr val="7FD13B">
                  <a:shade val="75000"/>
                </a:srgbClr>
              </a:solidFill>
            </a:endParaRPr>
          </a:p>
        </p:txBody>
      </p:sp>
      <p:sp>
        <p:nvSpPr>
          <p:cNvPr id="6" name="9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81C70A05-74DC-4872-9213-431E6D74D7E6}"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023494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1103174656"/>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617328903"/>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3446265550"/>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2395005654"/>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2507973414"/>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79962322"/>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2495568771"/>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089226"/>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1082895918"/>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3484254266"/>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title"/>
          </p:nvPr>
        </p:nvSpPr>
        <p:spPr>
          <a:xfrm>
            <a:off x="304800" y="5410200"/>
            <a:ext cx="8610600" cy="882650"/>
          </a:xfrm>
        </p:spPr>
        <p:txBody>
          <a:bodyPr/>
          <a:lstStyle>
            <a:lvl1pPr>
              <a:defRPr/>
            </a:lvl1pPr>
          </a:lstStyle>
          <a:p>
            <a:r>
              <a:rPr lang="tr-TR" smtClean="0"/>
              <a:t>Asıl başlık stili için tıklatın</a:t>
            </a:r>
            <a:endParaRPr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8" name="9 Veri Yer Tutucusu"/>
          <p:cNvSpPr>
            <a:spLocks noGrp="1"/>
          </p:cNvSpPr>
          <p:nvPr>
            <p:ph type="dt" sz="half" idx="10"/>
          </p:nvPr>
        </p:nvSpPr>
        <p:spPr/>
        <p:txBody>
          <a:bodyPr/>
          <a:lstStyle>
            <a:lvl1pPr>
              <a:defRPr/>
            </a:lvl1pPr>
          </a:lstStyle>
          <a:p>
            <a:pPr>
              <a:defRPr/>
            </a:pPr>
            <a:fld id="{8332CED6-B1B6-4AFF-A65B-BBCB2387934E}" type="datetime1">
              <a:rPr lang="tr-TR">
                <a:solidFill>
                  <a:srgbClr val="7FD13B">
                    <a:shade val="75000"/>
                  </a:srgbClr>
                </a:solidFill>
              </a:rPr>
              <a:pPr>
                <a:defRPr/>
              </a:pPr>
              <a:t>2.12.2021</a:t>
            </a:fld>
            <a:endParaRPr lang="tr-TR">
              <a:solidFill>
                <a:srgbClr val="7FD13B">
                  <a:shade val="75000"/>
                </a:srgbClr>
              </a:solidFill>
            </a:endParaRPr>
          </a:p>
        </p:txBody>
      </p:sp>
      <p:sp>
        <p:nvSpPr>
          <p:cNvPr id="9" name="5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10" name="6 Slayt Numarası Yer Tutucusu"/>
          <p:cNvSpPr>
            <a:spLocks noGrp="1"/>
          </p:cNvSpPr>
          <p:nvPr>
            <p:ph type="sldNum" sz="quarter" idx="12"/>
          </p:nvPr>
        </p:nvSpPr>
        <p:spPr>
          <a:xfrm>
            <a:off x="8229600" y="6477000"/>
            <a:ext cx="762000" cy="247650"/>
          </a:xfrm>
        </p:spPr>
        <p:txBody>
          <a:bodyPr/>
          <a:lstStyle>
            <a:lvl1pPr>
              <a:defRPr/>
            </a:lvl1pPr>
          </a:lstStyle>
          <a:p>
            <a:pPr>
              <a:defRPr/>
            </a:pPr>
            <a:fld id="{71A32DFB-2EA2-4D0F-BBD4-17985507435A}"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678212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pPr>
                <a:defRPr/>
              </a:pPr>
              <a:t>2.12.2021</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pPr>
                <a:defRPr/>
              </a:pPr>
              <a:t>‹#›</a:t>
            </a:fld>
            <a:endParaRPr lang="tr-TR"/>
          </a:p>
        </p:txBody>
      </p:sp>
    </p:spTree>
    <p:extLst>
      <p:ext uri="{BB962C8B-B14F-4D97-AF65-F5344CB8AC3E}">
        <p14:creationId xmlns:p14="http://schemas.microsoft.com/office/powerpoint/2010/main" val="1123642046"/>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A4D02BEF-FFF0-435A-AF68-D7BE829D41A9}" type="datetime1">
              <a:rPr lang="tr-TR" smtClean="0"/>
              <a:pPr>
                <a:defRPr/>
              </a:pPr>
              <a:t>2.12.2021</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383628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750668244"/>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156476514"/>
      </p:ext>
    </p:extLst>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932892636"/>
      </p:ext>
    </p:extLst>
  </p:cSld>
  <p:clrMapOvr>
    <a:masterClrMapping/>
  </p:clrMapOvr>
  <p:hf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89450548"/>
      </p:ext>
    </p:extLst>
  </p:cSld>
  <p:clrMapOvr>
    <a:masterClrMapping/>
  </p:clrMapOvr>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tr-TR">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623446213"/>
      </p:ext>
    </p:extLst>
  </p:cSld>
  <p:clrMapOvr>
    <a:masterClrMapping/>
  </p:clrMapOvr>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tr-TR">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515486145"/>
      </p:ext>
    </p:extLst>
  </p:cSld>
  <p:clrMapOvr>
    <a:masterClrMapping/>
  </p:clrMapOvr>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tr-TR">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894770353"/>
      </p:ext>
    </p:extLst>
  </p:cSld>
  <p:clrMapOvr>
    <a:masterClrMapping/>
  </p:clrMapOvr>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507160639"/>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3" name="11 Veri Yer Tutucusu"/>
          <p:cNvSpPr>
            <a:spLocks noGrp="1"/>
          </p:cNvSpPr>
          <p:nvPr>
            <p:ph type="dt" sz="half" idx="10"/>
          </p:nvPr>
        </p:nvSpPr>
        <p:spPr/>
        <p:txBody>
          <a:bodyPr/>
          <a:lstStyle>
            <a:lvl1pPr>
              <a:defRPr/>
            </a:lvl1pPr>
          </a:lstStyle>
          <a:p>
            <a:pPr>
              <a:defRPr/>
            </a:pPr>
            <a:fld id="{7C2EBAE1-C63A-46A5-9368-460ED9159C80}" type="datetime1">
              <a:rPr lang="tr-TR">
                <a:solidFill>
                  <a:srgbClr val="7FD13B">
                    <a:shade val="75000"/>
                  </a:srgbClr>
                </a:solidFill>
              </a:rPr>
              <a:pPr>
                <a:defRPr/>
              </a:pPr>
              <a:t>2.12.2021</a:t>
            </a:fld>
            <a:endParaRPr lang="tr-TR">
              <a:solidFill>
                <a:srgbClr val="7FD13B">
                  <a:shade val="75000"/>
                </a:srgbClr>
              </a:solidFill>
            </a:endParaRPr>
          </a:p>
        </p:txBody>
      </p:sp>
      <p:sp>
        <p:nvSpPr>
          <p:cNvPr id="4" name="2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CA10F3B0-CF54-4372-8404-94E2FA886C8B}"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707527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043774160"/>
      </p:ext>
    </p:extLst>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7FD13B">
                  <a:shade val="75000"/>
                </a:srgbClr>
              </a:solidFill>
            </a:endParaRPr>
          </a:p>
        </p:txBody>
      </p:sp>
      <p:sp>
        <p:nvSpPr>
          <p:cNvPr id="6" name="Slide Number Placeholder 5"/>
          <p:cNvSpPr>
            <a:spLocks noGrp="1"/>
          </p:cNvSpPr>
          <p:nvPr>
            <p:ph type="sldNum" sz="quarter" idx="12"/>
          </p:nvPr>
        </p:nvSpPr>
        <p:spPr/>
        <p:txBody>
          <a:body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Tree>
    <p:extLst>
      <p:ext uri="{BB962C8B-B14F-4D97-AF65-F5344CB8AC3E}">
        <p14:creationId xmlns:p14="http://schemas.microsoft.com/office/powerpoint/2010/main" val="2549705303"/>
      </p:ext>
    </p:extLst>
  </p:cSld>
  <p:clrMapOvr>
    <a:masterClrMapping/>
  </p:clrMapOvr>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7FD13B">
                  <a:shade val="75000"/>
                </a:srgbClr>
              </a:solidFill>
            </a:endParaRPr>
          </a:p>
        </p:txBody>
      </p:sp>
      <p:sp>
        <p:nvSpPr>
          <p:cNvPr id="6" name="Slide Number Placeholder 5"/>
          <p:cNvSpPr>
            <a:spLocks noGrp="1"/>
          </p:cNvSpPr>
          <p:nvPr>
            <p:ph type="sldNum" sz="quarter" idx="12"/>
          </p:nvPr>
        </p:nvSpPr>
        <p:spPr/>
        <p:txBody>
          <a:body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6703272"/>
      </p:ext>
    </p:extLst>
  </p:cSld>
  <p:clrMapOvr>
    <a:masterClrMapping/>
  </p:clrMapOvr>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7FD13B">
                  <a:shade val="75000"/>
                </a:srgbClr>
              </a:solidFill>
            </a:endParaRPr>
          </a:p>
        </p:txBody>
      </p:sp>
      <p:sp>
        <p:nvSpPr>
          <p:cNvPr id="6" name="Slide Number Placeholder 5"/>
          <p:cNvSpPr>
            <a:spLocks noGrp="1"/>
          </p:cNvSpPr>
          <p:nvPr>
            <p:ph type="sldNum" sz="quarter" idx="12"/>
          </p:nvPr>
        </p:nvSpPr>
        <p:spPr/>
        <p:txBody>
          <a:body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Tree>
    <p:extLst>
      <p:ext uri="{BB962C8B-B14F-4D97-AF65-F5344CB8AC3E}">
        <p14:creationId xmlns:p14="http://schemas.microsoft.com/office/powerpoint/2010/main" val="843526233"/>
      </p:ext>
    </p:extLst>
  </p:cSld>
  <p:clrMapOvr>
    <a:masterClrMapping/>
  </p:clrMapOvr>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7FD13B">
                  <a:shade val="75000"/>
                </a:srgbClr>
              </a:solidFill>
            </a:endParaRPr>
          </a:p>
        </p:txBody>
      </p:sp>
      <p:sp>
        <p:nvSpPr>
          <p:cNvPr id="6" name="Slide Number Placeholder 5"/>
          <p:cNvSpPr>
            <a:spLocks noGrp="1"/>
          </p:cNvSpPr>
          <p:nvPr>
            <p:ph type="sldNum" sz="quarter" idx="12"/>
          </p:nvPr>
        </p:nvSpPr>
        <p:spPr/>
        <p:txBody>
          <a:body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2397258"/>
      </p:ext>
    </p:extLst>
  </p:cSld>
  <p:clrMapOvr>
    <a:masterClrMapping/>
  </p:clrMapOvr>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7FD13B">
                  <a:shade val="75000"/>
                </a:srgbClr>
              </a:solidFill>
            </a:endParaRPr>
          </a:p>
        </p:txBody>
      </p:sp>
      <p:sp>
        <p:nvSpPr>
          <p:cNvPr id="6" name="Slide Number Placeholder 5"/>
          <p:cNvSpPr>
            <a:spLocks noGrp="1"/>
          </p:cNvSpPr>
          <p:nvPr>
            <p:ph type="sldNum" sz="quarter" idx="12"/>
          </p:nvPr>
        </p:nvSpPr>
        <p:spPr/>
        <p:txBody>
          <a:body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Tree>
    <p:extLst>
      <p:ext uri="{BB962C8B-B14F-4D97-AF65-F5344CB8AC3E}">
        <p14:creationId xmlns:p14="http://schemas.microsoft.com/office/powerpoint/2010/main" val="3266429311"/>
      </p:ext>
    </p:extLst>
  </p:cSld>
  <p:clrMapOvr>
    <a:masterClrMapping/>
  </p:clrMapOvr>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2670612651"/>
      </p:ext>
    </p:extLst>
  </p:cSld>
  <p:clrMapOvr>
    <a:masterClrMapping/>
  </p:clrMapOvr>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6AE4EB16-B0A7-484D-9013-678FEB9601FC}"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312320-7A05-46FB-93A2-25D942AE0CD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658676393"/>
      </p:ext>
    </p:extLst>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ndParaRPr>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solidFill>
                  <a:srgbClr val="000000"/>
                </a:solidFill>
              </a:endParaRPr>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solidFill>
                  <a:srgbClr val="000000"/>
                </a:solidFill>
              </a:endParaRPr>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solidFill>
                  <a:srgbClr val="000000"/>
                </a:solidFill>
              </a:endParaRPr>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solidFill>
                  <a:srgbClr val="000000"/>
                </a:solidFill>
              </a:endParaRPr>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solidFill>
                <a:srgbClr val="000000"/>
              </a:solidFill>
            </a:endParaRPr>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solidFill>
                <a:srgbClr val="000000"/>
              </a:solidFill>
            </a:endParaRPr>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A4D02BEF-FFF0-435A-AF68-D7BE829D41A9}" type="datetime1">
              <a:rPr lang="tr-TR"/>
              <a:pPr>
                <a:defRPr/>
              </a:pPr>
              <a:t>2.12.2021</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399925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2 Veri Yer Tutucusu"/>
          <p:cNvSpPr>
            <a:spLocks noGrp="1"/>
          </p:cNvSpPr>
          <p:nvPr>
            <p:ph type="dt" sz="half" idx="10"/>
          </p:nvPr>
        </p:nvSpPr>
        <p:spPr/>
        <p:txBody>
          <a:bodyPr/>
          <a:lstStyle>
            <a:lvl1pPr>
              <a:defRPr/>
            </a:lvl1pPr>
          </a:lstStyle>
          <a:p>
            <a:pPr>
              <a:defRPr/>
            </a:pPr>
            <a:fld id="{C88DAA9E-9B41-4C03-8848-9B97409FE736}" type="datetime1">
              <a:rPr lang="tr-TR">
                <a:solidFill>
                  <a:srgbClr val="7FD13B">
                    <a:shade val="75000"/>
                  </a:srgbClr>
                </a:solidFill>
              </a:rPr>
              <a:pPr>
                <a:defRPr/>
              </a:pPr>
              <a:t>2.12.2021</a:t>
            </a:fld>
            <a:endParaRPr lang="tr-TR">
              <a:solidFill>
                <a:srgbClr val="7FD13B">
                  <a:shade val="75000"/>
                </a:srgbClr>
              </a:solidFill>
            </a:endParaRPr>
          </a:p>
        </p:txBody>
      </p:sp>
      <p:sp>
        <p:nvSpPr>
          <p:cNvPr id="3" name="23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4" name="6 Slayt Numarası Yer Tutucusu"/>
          <p:cNvSpPr>
            <a:spLocks noGrp="1"/>
          </p:cNvSpPr>
          <p:nvPr>
            <p:ph type="sldNum" sz="quarter" idx="12"/>
          </p:nvPr>
        </p:nvSpPr>
        <p:spPr/>
        <p:txBody>
          <a:bodyPr/>
          <a:lstStyle>
            <a:lvl1pPr>
              <a:defRPr/>
            </a:lvl1pPr>
          </a:lstStyle>
          <a:p>
            <a:pPr>
              <a:defRPr/>
            </a:pPr>
            <a:fld id="{652C26D1-0DBF-4700-B91D-20FA011AD9F2}"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42843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4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Başlık"/>
          <p:cNvSpPr>
            <a:spLocks noGrp="1"/>
          </p:cNvSpPr>
          <p:nvPr>
            <p:ph type="title"/>
          </p:nvPr>
        </p:nvSpPr>
        <p:spPr>
          <a:xfrm>
            <a:off x="457200" y="5486400"/>
            <a:ext cx="8458200" cy="520700"/>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24 Veri Yer Tutucusu"/>
          <p:cNvSpPr>
            <a:spLocks noGrp="1"/>
          </p:cNvSpPr>
          <p:nvPr>
            <p:ph type="dt" sz="half" idx="10"/>
          </p:nvPr>
        </p:nvSpPr>
        <p:spPr/>
        <p:txBody>
          <a:bodyPr/>
          <a:lstStyle>
            <a:lvl1pPr>
              <a:defRPr/>
            </a:lvl1pPr>
          </a:lstStyle>
          <a:p>
            <a:pPr>
              <a:defRPr/>
            </a:pPr>
            <a:fld id="{10E01408-A949-4F51-A4C5-0F37905AC723}" type="datetime1">
              <a:rPr lang="tr-TR">
                <a:solidFill>
                  <a:srgbClr val="7FD13B">
                    <a:shade val="75000"/>
                  </a:srgbClr>
                </a:solidFill>
              </a:rPr>
              <a:pPr>
                <a:defRPr/>
              </a:pPr>
              <a:t>2.12.2021</a:t>
            </a:fld>
            <a:endParaRPr lang="tr-TR">
              <a:solidFill>
                <a:srgbClr val="7FD13B">
                  <a:shade val="75000"/>
                </a:srgbClr>
              </a:solidFill>
            </a:endParaRPr>
          </a:p>
        </p:txBody>
      </p:sp>
      <p:sp>
        <p:nvSpPr>
          <p:cNvPr id="7" name="28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8" name="6 Slayt Numarası Yer Tutucusu"/>
          <p:cNvSpPr>
            <a:spLocks noGrp="1"/>
          </p:cNvSpPr>
          <p:nvPr>
            <p:ph type="sldNum" sz="quarter" idx="12"/>
          </p:nvPr>
        </p:nvSpPr>
        <p:spPr/>
        <p:txBody>
          <a:bodyPr/>
          <a:lstStyle>
            <a:lvl1pPr>
              <a:defRPr/>
            </a:lvl1pPr>
          </a:lstStyle>
          <a:p>
            <a:pPr>
              <a:defRPr/>
            </a:pPr>
            <a:fld id="{E1B6C014-4734-416C-AB1E-3E349E8AC4B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93162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17" name="16 Başlık"/>
          <p:cNvSpPr>
            <a:spLocks noGrp="1"/>
          </p:cNvSpPr>
          <p:nvPr>
            <p:ph type="title"/>
          </p:nvPr>
        </p:nvSpPr>
        <p:spPr>
          <a:xfrm>
            <a:off x="381000" y="4993760"/>
            <a:ext cx="5867400" cy="522288"/>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5" name="6 Veri Yer Tutucusu"/>
          <p:cNvSpPr>
            <a:spLocks noGrp="1"/>
          </p:cNvSpPr>
          <p:nvPr>
            <p:ph type="dt" sz="half" idx="10"/>
          </p:nvPr>
        </p:nvSpPr>
        <p:spPr/>
        <p:txBody>
          <a:bodyPr/>
          <a:lstStyle>
            <a:lvl1pPr>
              <a:defRPr/>
            </a:lvl1pPr>
          </a:lstStyle>
          <a:p>
            <a:pPr>
              <a:defRPr/>
            </a:pPr>
            <a:fld id="{2C551F23-2757-4CB9-8CCD-31F9D0E56506}" type="datetime1">
              <a:rPr lang="tr-TR">
                <a:solidFill>
                  <a:srgbClr val="7FD13B">
                    <a:shade val="75000"/>
                  </a:srgbClr>
                </a:solidFill>
              </a:rPr>
              <a:pPr>
                <a:defRPr/>
              </a:pPr>
              <a:t>2.12.2021</a:t>
            </a:fld>
            <a:endParaRPr lang="tr-TR">
              <a:solidFill>
                <a:srgbClr val="7FD13B">
                  <a:shade val="75000"/>
                </a:srgb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C0090699-3593-4E1C-BB73-62DF6D4A017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418358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053" name="7 Metin Yer Tutucusu"/>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74CBEAF9-9E58-4CC8-A6FF-6DD8A58DEEA4}" type="datetimeFigureOut">
              <a:rPr lang="en-US">
                <a:solidFill>
                  <a:srgbClr val="7FD13B">
                    <a:shade val="75000"/>
                  </a:srgbClr>
                </a:solidFill>
              </a:rPr>
              <a:pPr>
                <a:defRPr/>
              </a:pPr>
              <a:t>12/2/2021</a:t>
            </a:fld>
            <a:endParaRPr lang="en-US" dirty="0">
              <a:solidFill>
                <a:srgbClr val="7FD13B">
                  <a:shade val="75000"/>
                </a:srgbClr>
              </a:solidFill>
            </a:endParaRP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solidFill>
                <a:srgbClr val="7FD13B">
                  <a:shade val="75000"/>
                </a:srgbClr>
              </a:solidFill>
            </a:endParaRP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2B2A42BC-A4F9-46D2-9C75-9F2E8D5EFF30}" type="slidenum">
              <a:rPr lang="en-US">
                <a:solidFill>
                  <a:srgbClr val="7FD13B">
                    <a:shade val="75000"/>
                  </a:srgbClr>
                </a:solidFill>
              </a:rPr>
              <a:pPr>
                <a:defRPr/>
              </a:pPr>
              <a:t>‹#›</a:t>
            </a:fld>
            <a:endParaRPr lang="en-US" dirty="0">
              <a:solidFill>
                <a:srgbClr val="7FD13B">
                  <a:shade val="75000"/>
                </a:srgbClr>
              </a:solidFill>
            </a:endParaRP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lang="tr-TR" smtClean="0"/>
              <a:t>Asıl başlık stili için tıklatın</a:t>
            </a:r>
            <a:endParaRPr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662983071"/>
      </p:ext>
    </p:extLst>
  </p:cSld>
  <p:clrMap bg1="lt1" tx1="dk1" bg2="lt2" tx2="dk2" accent1="accent1" accent2="accent2" accent3="accent3" accent4="accent4" accent5="accent5" accent6="accent6" hlink="hlink" folHlink="folHlink"/>
  <p:sldLayoutIdLst>
    <p:sldLayoutId id="2147488377" r:id="rId1"/>
    <p:sldLayoutId id="2147488378" r:id="rId2"/>
    <p:sldLayoutId id="2147488379" r:id="rId3"/>
    <p:sldLayoutId id="2147488380" r:id="rId4"/>
    <p:sldLayoutId id="2147488381" r:id="rId5"/>
    <p:sldLayoutId id="2147488382" r:id="rId6"/>
    <p:sldLayoutId id="2147488383" r:id="rId7"/>
    <p:sldLayoutId id="2147488384" r:id="rId8"/>
    <p:sldLayoutId id="2147488385" r:id="rId9"/>
    <p:sldLayoutId id="2147488386" r:id="rId10"/>
    <p:sldLayoutId id="2147488387" r:id="rId11"/>
    <p:sldLayoutId id="2147488388" r:id="rId12"/>
    <p:sldLayoutId id="2147488389" r:id="rId13"/>
    <p:sldLayoutId id="2147488390" r:id="rId14"/>
    <p:sldLayoutId id="2147488391" r:id="rId15"/>
  </p:sldLayoutIdLst>
  <p:hf hdr="0" ft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439EB84-A940-46E2-9FA7-4D00A9077DB6}"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tr-TR">
              <a:solidFill>
                <a:srgbClr val="000000">
                  <a:tint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657121291"/>
      </p:ext>
    </p:extLst>
  </p:cSld>
  <p:clrMap bg1="lt1" tx1="dk1" bg2="lt2" tx2="dk2" accent1="accent1" accent2="accent2" accent3="accent3" accent4="accent4" accent5="accent5" accent6="accent6" hlink="hlink" folHlink="folHlink"/>
  <p:sldLayoutIdLst>
    <p:sldLayoutId id="2147488429" r:id="rId1"/>
    <p:sldLayoutId id="2147488430" r:id="rId2"/>
    <p:sldLayoutId id="2147488431" r:id="rId3"/>
    <p:sldLayoutId id="2147488432" r:id="rId4"/>
    <p:sldLayoutId id="2147488433" r:id="rId5"/>
    <p:sldLayoutId id="2147488434" r:id="rId6"/>
    <p:sldLayoutId id="2147488435" r:id="rId7"/>
    <p:sldLayoutId id="2147488436" r:id="rId8"/>
    <p:sldLayoutId id="2147488437" r:id="rId9"/>
    <p:sldLayoutId id="2147488438" r:id="rId10"/>
    <p:sldLayoutId id="2147488439" r:id="rId11"/>
    <p:sldLayoutId id="2147488440" r:id="rId12"/>
    <p:sldLayoutId id="2147488441" r:id="rId13"/>
    <p:sldLayoutId id="2147488442" r:id="rId14"/>
    <p:sldLayoutId id="2147488443" r:id="rId15"/>
    <p:sldLayoutId id="2147488444" r:id="rId16"/>
    <p:sldLayoutId id="2147488445" r:id="rId17"/>
    <p:sldLayoutId id="2147488446" r:id="rId18"/>
    <p:sldLayoutId id="2147488409" r:id="rId19"/>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7FD13B">
                  <a:shade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Tree>
    <p:extLst>
      <p:ext uri="{BB962C8B-B14F-4D97-AF65-F5344CB8AC3E}">
        <p14:creationId xmlns:p14="http://schemas.microsoft.com/office/powerpoint/2010/main" val="2286062706"/>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 id="2147488495" r:id="rId12"/>
    <p:sldLayoutId id="2147488496" r:id="rId13"/>
    <p:sldLayoutId id="2147488497" r:id="rId14"/>
    <p:sldLayoutId id="2147488498" r:id="rId15"/>
    <p:sldLayoutId id="2147488499" r:id="rId16"/>
    <p:sldLayoutId id="2147488500" r:id="rId17"/>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4CBEAF9-9E58-4CC8-A6FF-6DD8A58DEEA4}" type="datetimeFigureOut">
              <a:rPr lang="en-US" smtClean="0">
                <a:solidFill>
                  <a:srgbClr val="7FD13B">
                    <a:shade val="75000"/>
                  </a:srgbClr>
                </a:solidFill>
              </a:rPr>
              <a:pPr>
                <a:defRPr/>
              </a:pPr>
              <a:t>12/2/2021</a:t>
            </a:fld>
            <a:endParaRPr lang="en-US" dirty="0">
              <a:solidFill>
                <a:srgbClr val="7FD13B">
                  <a:shade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7FD13B">
                  <a:shade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B2A42BC-A4F9-46D2-9C75-9F2E8D5EFF30}" type="slidenum">
              <a:rPr lang="en-US" smtClean="0">
                <a:solidFill>
                  <a:srgbClr val="7FD13B">
                    <a:shade val="75000"/>
                  </a:srgbClr>
                </a:solidFill>
              </a:rPr>
              <a:pPr>
                <a:defRPr/>
              </a:pPr>
              <a:t>‹#›</a:t>
            </a:fld>
            <a:endParaRPr lang="en-US" dirty="0">
              <a:solidFill>
                <a:srgbClr val="7FD13B">
                  <a:shade val="75000"/>
                </a:srgbClr>
              </a:solidFill>
            </a:endParaRPr>
          </a:p>
        </p:txBody>
      </p:sp>
    </p:spTree>
    <p:extLst>
      <p:ext uri="{BB962C8B-B14F-4D97-AF65-F5344CB8AC3E}">
        <p14:creationId xmlns:p14="http://schemas.microsoft.com/office/powerpoint/2010/main" val="3357548830"/>
      </p:ext>
    </p:extLst>
  </p:cSld>
  <p:clrMap bg1="lt1" tx1="dk1" bg2="lt2" tx2="dk2" accent1="accent1" accent2="accent2" accent3="accent3" accent4="accent4" accent5="accent5" accent6="accent6" hlink="hlink" folHlink="folHlink"/>
  <p:sldLayoutIdLst>
    <p:sldLayoutId id="2147488564" r:id="rId1"/>
    <p:sldLayoutId id="2147488565" r:id="rId2"/>
    <p:sldLayoutId id="2147488566" r:id="rId3"/>
    <p:sldLayoutId id="2147488567" r:id="rId4"/>
    <p:sldLayoutId id="2147488568" r:id="rId5"/>
    <p:sldLayoutId id="2147488569" r:id="rId6"/>
    <p:sldLayoutId id="2147488570" r:id="rId7"/>
    <p:sldLayoutId id="2147488571" r:id="rId8"/>
    <p:sldLayoutId id="2147488572" r:id="rId9"/>
    <p:sldLayoutId id="2147488573" r:id="rId10"/>
    <p:sldLayoutId id="2147488574" r:id="rId11"/>
    <p:sldLayoutId id="2147488575" r:id="rId12"/>
    <p:sldLayoutId id="2147488576" r:id="rId13"/>
    <p:sldLayoutId id="2147488577" r:id="rId14"/>
    <p:sldLayoutId id="2147488578" r:id="rId15"/>
    <p:sldLayoutId id="2147488579" r:id="rId16"/>
    <p:sldLayoutId id="2147488580" r:id="rId17"/>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33.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3.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image" Target="../media/image38.emf"/><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tr/url?sa=i&amp;source=images&amp;cd=&amp;cad=rja&amp;docid=poSkIfaXfxKKIM&amp;tbnid=_FrUJsJii35gYM:&amp;ved=0CAgQjRwwAA&amp;url=http://inovision.net/?page_id=452&amp;ei=BbL_Ud-YGcqttAamqoGYBQ&amp;psig=AFQjCNGy75mbhSnvluv3ZJFoSbhPJlxMew&amp;ust=1375798149469789" TargetMode="Externa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ChangeArrowheads="1"/>
          </p:cNvSpPr>
          <p:nvPr/>
        </p:nvSpPr>
        <p:spPr bwMode="auto">
          <a:xfrm>
            <a:off x="1331640" y="1484784"/>
            <a:ext cx="6696744" cy="1597720"/>
          </a:xfrm>
          <a:prstGeom prst="rect">
            <a:avLst/>
          </a:prstGeom>
          <a:noFill/>
          <a:ln w="9525">
            <a:noFill/>
            <a:miter lim="800000"/>
            <a:headEnd/>
            <a:tailEnd/>
          </a:ln>
        </p:spPr>
        <p:txBody>
          <a:bodyPr/>
          <a:lstStyle/>
          <a:p>
            <a:pPr algn="ctr">
              <a:lnSpc>
                <a:spcPct val="90000"/>
              </a:lnSpc>
              <a:buFont typeface="Wingdings" pitchFamily="2" charset="2"/>
              <a:buNone/>
            </a:pPr>
            <a:endParaRPr lang="tr-TR" sz="2200" dirty="0">
              <a:latin typeface="Calibri" pitchFamily="34" charset="0"/>
            </a:endParaRPr>
          </a:p>
          <a:p>
            <a:pPr algn="ctr">
              <a:lnSpc>
                <a:spcPct val="90000"/>
              </a:lnSpc>
              <a:buFont typeface="Wingdings" pitchFamily="2" charset="2"/>
              <a:buNone/>
            </a:pPr>
            <a:r>
              <a:rPr lang="tr-TR" sz="2400" dirty="0">
                <a:solidFill>
                  <a:srgbClr val="002060"/>
                </a:solidFill>
                <a:latin typeface="Calibri" pitchFamily="34" charset="0"/>
              </a:rPr>
              <a:t>ÇEVRESEL ETKİ DEĞERLENDİRMESİ</a:t>
            </a:r>
          </a:p>
          <a:p>
            <a:pPr algn="ctr">
              <a:lnSpc>
                <a:spcPct val="90000"/>
              </a:lnSpc>
              <a:buFont typeface="Wingdings" pitchFamily="2" charset="2"/>
              <a:buNone/>
            </a:pPr>
            <a:r>
              <a:rPr lang="tr-TR" sz="2400" dirty="0">
                <a:solidFill>
                  <a:srgbClr val="002060"/>
                </a:solidFill>
                <a:latin typeface="Calibri" pitchFamily="34" charset="0"/>
              </a:rPr>
              <a:t>İZİN VE DENETİM GENEL  MÜDÜRLÜĞÜ</a:t>
            </a:r>
          </a:p>
          <a:p>
            <a:pPr algn="ctr">
              <a:lnSpc>
                <a:spcPct val="90000"/>
              </a:lnSpc>
              <a:buFont typeface="Wingdings" pitchFamily="2" charset="2"/>
              <a:buNone/>
            </a:pPr>
            <a:r>
              <a:rPr lang="tr-TR" sz="2800" dirty="0" smtClean="0">
                <a:solidFill>
                  <a:srgbClr val="FF0000"/>
                </a:solidFill>
                <a:latin typeface="Calibri" pitchFamily="34" charset="0"/>
              </a:rPr>
              <a:t>İZİN ve LİSANS  </a:t>
            </a:r>
            <a:r>
              <a:rPr lang="tr-TR" sz="2800" dirty="0">
                <a:solidFill>
                  <a:srgbClr val="FF0000"/>
                </a:solidFill>
                <a:latin typeface="Calibri" pitchFamily="34" charset="0"/>
              </a:rPr>
              <a:t>DAİRESİ  BAŞKANLIĞI</a:t>
            </a:r>
          </a:p>
        </p:txBody>
      </p:sp>
      <p:sp>
        <p:nvSpPr>
          <p:cNvPr id="8" name="7 Slayt Numarası Yer Tutucusu"/>
          <p:cNvSpPr>
            <a:spLocks noGrp="1"/>
          </p:cNvSpPr>
          <p:nvPr>
            <p:ph type="sldNum" sz="quarter" idx="11"/>
          </p:nvPr>
        </p:nvSpPr>
        <p:spPr/>
        <p:txBody>
          <a:bodyPr/>
          <a:lstStyle/>
          <a:p>
            <a:pPr>
              <a:defRPr/>
            </a:pPr>
            <a:r>
              <a:rPr lang="tr-TR" dirty="0" smtClean="0"/>
              <a:t> </a:t>
            </a:r>
            <a:endParaRPr lang="tr-TR" dirty="0"/>
          </a:p>
        </p:txBody>
      </p:sp>
      <p:sp>
        <p:nvSpPr>
          <p:cNvPr id="5" name="15 Metin kutusu"/>
          <p:cNvSpPr txBox="1"/>
          <p:nvPr/>
        </p:nvSpPr>
        <p:spPr>
          <a:xfrm>
            <a:off x="1187624" y="3356992"/>
            <a:ext cx="6624736" cy="2825389"/>
          </a:xfrm>
          <a:prstGeom prst="rect">
            <a:avLst/>
          </a:prstGeom>
          <a:noFill/>
        </p:spPr>
        <p:txBody>
          <a:bodyPr wrap="square">
            <a:spAutoFit/>
          </a:bodyPr>
          <a:lstStyle/>
          <a:p>
            <a:pPr algn="ctr">
              <a:defRPr/>
            </a:pPr>
            <a:r>
              <a:rPr lang="tr-TR" sz="2400"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ÇEVRE İZİN VE LİSANS YÖNETMELİĞİ</a:t>
            </a:r>
          </a:p>
          <a:p>
            <a:pPr algn="ctr">
              <a:defRPr/>
            </a:pPr>
            <a:r>
              <a:rPr lang="tr-TR" sz="2400"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gereğince</a:t>
            </a:r>
          </a:p>
          <a:p>
            <a:pPr algn="ctr">
              <a:lnSpc>
                <a:spcPct val="90000"/>
              </a:lnSpc>
              <a:buFont typeface="Wingdings" pitchFamily="2" charset="2"/>
              <a:buNone/>
              <a:defRPr/>
            </a:pPr>
            <a:r>
              <a:rPr lang="tr-TR" sz="2400" dirty="0" smtClean="0"/>
              <a:t>Hava Emisyonu konulu Çevre İzni kapsamında; </a:t>
            </a:r>
          </a:p>
          <a:p>
            <a:pPr algn="ctr">
              <a:lnSpc>
                <a:spcPct val="90000"/>
              </a:lnSpc>
              <a:buFont typeface="Wingdings" pitchFamily="2" charset="2"/>
              <a:buNone/>
              <a:defRPr/>
            </a:pPr>
            <a:r>
              <a:rPr lang="tr-TR" sz="2400" dirty="0" smtClean="0"/>
              <a:t>Emisyon-</a:t>
            </a:r>
            <a:r>
              <a:rPr lang="tr-TR" sz="2400" dirty="0" err="1" smtClean="0"/>
              <a:t>İmisyon</a:t>
            </a:r>
            <a:r>
              <a:rPr lang="tr-TR" sz="2400" dirty="0" smtClean="0"/>
              <a:t> Ölçümleri ve Sürekli Emisyon Ölçüm Sistemleri İle İlgili Emisyon Ölçüm Raporlarının İncelenmesi ve Karşılaşılan Durumlar</a:t>
            </a:r>
          </a:p>
        </p:txBody>
      </p:sp>
      <p:sp>
        <p:nvSpPr>
          <p:cNvPr id="6" name="17 Dikdörtgen"/>
          <p:cNvSpPr/>
          <p:nvPr/>
        </p:nvSpPr>
        <p:spPr>
          <a:xfrm>
            <a:off x="2394012" y="6309320"/>
            <a:ext cx="4572000" cy="424732"/>
          </a:xfrm>
          <a:prstGeom prst="rect">
            <a:avLst/>
          </a:prstGeom>
        </p:spPr>
        <p:txBody>
          <a:bodyPr>
            <a:spAutoFit/>
          </a:bodyPr>
          <a:lstStyle/>
          <a:p>
            <a:pPr algn="ctr">
              <a:lnSpc>
                <a:spcPct val="90000"/>
              </a:lnSpc>
              <a:buFont typeface="Wingdings" pitchFamily="2" charset="2"/>
              <a:buNone/>
              <a:defRPr/>
            </a:pPr>
            <a:r>
              <a:rPr lang="tr-TR" sz="1200" dirty="0" smtClean="0">
                <a:solidFill>
                  <a:srgbClr val="0033CC"/>
                </a:solidFill>
                <a:effectLst>
                  <a:outerShdw blurRad="38100" dist="38100" dir="2700000" algn="tl">
                    <a:srgbClr val="C0C0C0"/>
                  </a:outerShdw>
                </a:effectLst>
              </a:rPr>
              <a:t>DUYGU HOŞAFCIOĞLU </a:t>
            </a:r>
          </a:p>
          <a:p>
            <a:pPr algn="ctr">
              <a:lnSpc>
                <a:spcPct val="90000"/>
              </a:lnSpc>
              <a:buFont typeface="Wingdings" pitchFamily="2" charset="2"/>
              <a:buNone/>
              <a:defRPr/>
            </a:pPr>
            <a:r>
              <a:rPr lang="tr-TR" sz="1200" dirty="0" smtClean="0">
                <a:solidFill>
                  <a:srgbClr val="C00000"/>
                </a:solidFill>
                <a:effectLst>
                  <a:outerShdw blurRad="38100" dist="38100" dir="2700000" algn="tl">
                    <a:srgbClr val="C0C0C0"/>
                  </a:outerShdw>
                </a:effectLst>
              </a:rPr>
              <a:t>KİMYAGER </a:t>
            </a:r>
            <a:endParaRPr lang="tr-TR" sz="1200" dirty="0">
              <a:solidFill>
                <a:srgbClr val="C00000"/>
              </a:solidFill>
              <a:effectLst>
                <a:outerShdw blurRad="38100" dist="38100" dir="2700000" algn="tl">
                  <a:srgbClr val="C0C0C0"/>
                </a:outerShdw>
              </a:effectLst>
            </a:endParaRPr>
          </a:p>
        </p:txBody>
      </p:sp>
      <p:pic>
        <p:nvPicPr>
          <p:cNvPr id="2" name="Resim 1"/>
          <p:cNvPicPr>
            <a:picLocks noChangeAspect="1"/>
          </p:cNvPicPr>
          <p:nvPr/>
        </p:nvPicPr>
        <p:blipFill>
          <a:blip r:embed="rId3"/>
          <a:stretch>
            <a:fillRect/>
          </a:stretch>
        </p:blipFill>
        <p:spPr>
          <a:xfrm>
            <a:off x="35496" y="116632"/>
            <a:ext cx="1872208" cy="16531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10</a:t>
            </a:fld>
            <a:endParaRPr lang="tr-TR">
              <a:solidFill>
                <a:srgbClr val="000000">
                  <a:tint val="75000"/>
                </a:srgbClr>
              </a:solidFill>
            </a:endParaRPr>
          </a:p>
        </p:txBody>
      </p:sp>
      <p:sp>
        <p:nvSpPr>
          <p:cNvPr id="6" name="1 Başlık"/>
          <p:cNvSpPr txBox="1">
            <a:spLocks/>
          </p:cNvSpPr>
          <p:nvPr/>
        </p:nvSpPr>
        <p:spPr>
          <a:xfrm>
            <a:off x="1835696" y="1124744"/>
            <a:ext cx="5450357" cy="1008112"/>
          </a:xfrm>
          <a:prstGeom prst="roundRect">
            <a:avLst/>
          </a:prstGeom>
          <a:blipFill>
            <a:blip r:embed="rId2"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sp>
        <p:nvSpPr>
          <p:cNvPr id="7" name="Text Box 2"/>
          <p:cNvSpPr txBox="1">
            <a:spLocks noChangeArrowheads="1"/>
          </p:cNvSpPr>
          <p:nvPr/>
        </p:nvSpPr>
        <p:spPr bwMode="auto">
          <a:xfrm>
            <a:off x="0" y="2348880"/>
            <a:ext cx="9144000" cy="4222433"/>
          </a:xfrm>
          <a:prstGeom prst="roundRect">
            <a:avLst/>
          </a:prstGeom>
          <a:blipFill>
            <a:blip r:embed="rId3" cstate="print"/>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endParaRPr lang="tr-TR" sz="2200" dirty="0" smtClean="0"/>
          </a:p>
          <a:p>
            <a:pPr algn="ctr">
              <a:defRPr/>
            </a:pPr>
            <a:r>
              <a:rPr lang="tr-TR" sz="4000" dirty="0" smtClean="0"/>
              <a:t> II. AŞAMA</a:t>
            </a:r>
          </a:p>
          <a:p>
            <a:pPr algn="ctr">
              <a:defRPr/>
            </a:pPr>
            <a:endParaRPr lang="tr-TR" sz="4000" dirty="0" smtClean="0"/>
          </a:p>
          <a:p>
            <a:pPr algn="ctr">
              <a:defRPr/>
            </a:pPr>
            <a:r>
              <a:rPr lang="tr-TR" sz="4000" dirty="0" smtClean="0"/>
              <a:t>ÇEVRE İZİN VE LİSANS SÜRECİNİN TAMAMLANMASI</a:t>
            </a:r>
          </a:p>
          <a:p>
            <a:pPr algn="ctr">
              <a:defRPr/>
            </a:pPr>
            <a:endParaRPr lang="tr-TR" sz="4000" dirty="0" smtClean="0"/>
          </a:p>
          <a:p>
            <a:pPr algn="ctr">
              <a:defRPr/>
            </a:pPr>
            <a:endParaRPr lang="tr-TR" sz="2000" dirty="0"/>
          </a:p>
        </p:txBody>
      </p:sp>
    </p:spTree>
    <p:extLst>
      <p:ext uri="{BB962C8B-B14F-4D97-AF65-F5344CB8AC3E}">
        <p14:creationId xmlns:p14="http://schemas.microsoft.com/office/powerpoint/2010/main" val="37340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BC4EFCB4-8807-436D-845A-D1F90D1E93A9}" type="datetime1">
              <a:rPr lang="tr-TR">
                <a:solidFill>
                  <a:srgbClr val="000000">
                    <a:tint val="75000"/>
                  </a:srgbClr>
                </a:solidFill>
              </a:rPr>
              <a:pPr>
                <a:defRPr/>
              </a:pPr>
              <a:t>2.12.2021</a:t>
            </a:fld>
            <a:endParaRPr lang="tr-TR">
              <a:solidFill>
                <a:srgbClr val="000000">
                  <a:tint val="75000"/>
                </a:srgbClr>
              </a:solidFill>
            </a:endParaRPr>
          </a:p>
        </p:txBody>
      </p:sp>
      <p:sp>
        <p:nvSpPr>
          <p:cNvPr id="3" name="Slayt Numarası Yer Tutucusu 2"/>
          <p:cNvSpPr>
            <a:spLocks noGrp="1"/>
          </p:cNvSpPr>
          <p:nvPr>
            <p:ph type="sldNum" sz="quarter" idx="12"/>
          </p:nvPr>
        </p:nvSpPr>
        <p:spPr/>
        <p:txBody>
          <a:bodyPr/>
          <a:lstStyle/>
          <a:p>
            <a:pPr>
              <a:defRPr/>
            </a:pPr>
            <a:fld id="{B3D30570-9279-4C8F-BB56-A4C85FA5B107}" type="slidenum">
              <a:rPr lang="tr-TR">
                <a:solidFill>
                  <a:srgbClr val="000000">
                    <a:tint val="75000"/>
                  </a:srgbClr>
                </a:solidFill>
              </a:rPr>
              <a:pPr>
                <a:defRPr/>
              </a:pPr>
              <a:t>11</a:t>
            </a:fld>
            <a:endParaRPr lang="tr-TR">
              <a:solidFill>
                <a:srgbClr val="000000">
                  <a:tint val="75000"/>
                </a:srgbClr>
              </a:solidFill>
            </a:endParaRPr>
          </a:p>
        </p:txBody>
      </p:sp>
      <p:sp>
        <p:nvSpPr>
          <p:cNvPr id="4" name="AutoShape 11"/>
          <p:cNvSpPr>
            <a:spLocks noChangeArrowheads="1"/>
          </p:cNvSpPr>
          <p:nvPr/>
        </p:nvSpPr>
        <p:spPr bwMode="auto">
          <a:xfrm>
            <a:off x="1577142" y="3405316"/>
            <a:ext cx="2162188" cy="1391836"/>
          </a:xfrm>
          <a:prstGeom prst="roundRect">
            <a:avLst>
              <a:gd name="adj" fmla="val 16667"/>
            </a:avLst>
          </a:prstGeom>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prst="slope"/>
          </a:sp3d>
        </p:spPr>
        <p:style>
          <a:lnRef idx="0">
            <a:scrgbClr r="0" g="0" b="0"/>
          </a:lnRef>
          <a:fillRef idx="1002">
            <a:schemeClr val="lt2"/>
          </a:fillRef>
          <a:effectRef idx="0">
            <a:scrgbClr r="0" g="0" b="0"/>
          </a:effectRef>
          <a:fontRef idx="major"/>
        </p:style>
        <p:txBody>
          <a:bodyPr wrap="none" anchor="ctr"/>
          <a:lstStyle/>
          <a:p>
            <a:pPr algn="ctr" eaLnBrk="0" fontAlgn="auto" hangingPunct="0">
              <a:spcBef>
                <a:spcPts val="0"/>
              </a:spcBef>
              <a:spcAft>
                <a:spcPts val="0"/>
              </a:spcAft>
              <a:buClr>
                <a:srgbClr val="4F81BD"/>
              </a:buClr>
              <a:buSzPct val="65000"/>
              <a:defRPr/>
            </a:pPr>
            <a:r>
              <a:rPr lang="tr-TR" sz="2800" kern="0" dirty="0" smtClean="0">
                <a:latin typeface="Calibri"/>
              </a:rPr>
              <a:t>GFB </a:t>
            </a:r>
          </a:p>
          <a:p>
            <a:pPr algn="ctr" eaLnBrk="0" fontAlgn="auto" hangingPunct="0">
              <a:spcBef>
                <a:spcPts val="0"/>
              </a:spcBef>
              <a:spcAft>
                <a:spcPts val="0"/>
              </a:spcAft>
              <a:buClr>
                <a:srgbClr val="4F81BD"/>
              </a:buClr>
              <a:buSzPct val="65000"/>
              <a:defRPr/>
            </a:pPr>
            <a:r>
              <a:rPr lang="tr-TR" sz="1700" kern="0" dirty="0" smtClean="0">
                <a:latin typeface="Calibri"/>
              </a:rPr>
              <a:t>ALMIŞ OLAN TESİS</a:t>
            </a:r>
          </a:p>
          <a:p>
            <a:pPr algn="ctr" eaLnBrk="0" fontAlgn="auto" hangingPunct="0">
              <a:spcBef>
                <a:spcPts val="0"/>
              </a:spcBef>
              <a:spcAft>
                <a:spcPts val="0"/>
              </a:spcAft>
              <a:buClr>
                <a:srgbClr val="4F81BD"/>
              </a:buClr>
              <a:buSzPct val="65000"/>
              <a:defRPr/>
            </a:pPr>
            <a:r>
              <a:rPr lang="tr-TR" sz="1700" kern="0" dirty="0" smtClean="0">
                <a:latin typeface="Calibri"/>
              </a:rPr>
              <a:t>6 AY İÇERİSİNDE </a:t>
            </a:r>
          </a:p>
          <a:p>
            <a:pPr algn="ctr" eaLnBrk="0" fontAlgn="auto" hangingPunct="0">
              <a:spcBef>
                <a:spcPts val="0"/>
              </a:spcBef>
              <a:spcAft>
                <a:spcPts val="0"/>
              </a:spcAft>
              <a:buClr>
                <a:srgbClr val="4F81BD"/>
              </a:buClr>
              <a:buSzPct val="65000"/>
              <a:defRPr/>
            </a:pPr>
            <a:r>
              <a:rPr lang="tr-TR" sz="1700" kern="0" dirty="0" smtClean="0">
                <a:latin typeface="Calibri"/>
              </a:rPr>
              <a:t>BAŞVURUDA BULUNUR</a:t>
            </a:r>
          </a:p>
        </p:txBody>
      </p:sp>
      <p:sp>
        <p:nvSpPr>
          <p:cNvPr id="6" name="AutoShape 25"/>
          <p:cNvSpPr>
            <a:spLocks noChangeArrowheads="1"/>
          </p:cNvSpPr>
          <p:nvPr/>
        </p:nvSpPr>
        <p:spPr bwMode="auto">
          <a:xfrm>
            <a:off x="6161209" y="3167632"/>
            <a:ext cx="2820542" cy="1517408"/>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600" kern="0" dirty="0">
                <a:solidFill>
                  <a:sysClr val="windowText" lastClr="000000"/>
                </a:solidFill>
              </a:rPr>
              <a:t>BAŞVURU </a:t>
            </a:r>
          </a:p>
          <a:p>
            <a:pPr algn="ctr" eaLnBrk="0" fontAlgn="auto" hangingPunct="0">
              <a:spcBef>
                <a:spcPct val="20000"/>
              </a:spcBef>
              <a:spcAft>
                <a:spcPts val="0"/>
              </a:spcAft>
              <a:buClr>
                <a:srgbClr val="4F81BD"/>
              </a:buClr>
              <a:buSzPct val="65000"/>
              <a:defRPr/>
            </a:pPr>
            <a:r>
              <a:rPr lang="tr-TR" sz="1600" kern="0" dirty="0">
                <a:solidFill>
                  <a:sysClr val="windowText" lastClr="000000"/>
                </a:solidFill>
              </a:rPr>
              <a:t>UYGUN BULUNDU MU?</a:t>
            </a:r>
          </a:p>
        </p:txBody>
      </p:sp>
      <p:sp>
        <p:nvSpPr>
          <p:cNvPr id="8" name="Yuvarlatılmış Dikdörtgen 7"/>
          <p:cNvSpPr/>
          <p:nvPr/>
        </p:nvSpPr>
        <p:spPr>
          <a:xfrm>
            <a:off x="3860343" y="2735048"/>
            <a:ext cx="2164432"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YETKİLİ MERCİNİN DEĞERLENDİRME SÜRECİ</a:t>
            </a:r>
            <a:endParaRPr lang="tr-TR" sz="2000" dirty="0">
              <a:solidFill>
                <a:srgbClr val="FF0000"/>
              </a:solidFill>
            </a:endParaRPr>
          </a:p>
        </p:txBody>
      </p:sp>
      <p:sp>
        <p:nvSpPr>
          <p:cNvPr id="13" name="Sağ Ok 12"/>
          <p:cNvSpPr/>
          <p:nvPr/>
        </p:nvSpPr>
        <p:spPr>
          <a:xfrm>
            <a:off x="3757117" y="3524577"/>
            <a:ext cx="2315784" cy="103852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60 GÜN</a:t>
            </a:r>
            <a:endParaRPr lang="tr-TR" sz="2400" dirty="0"/>
          </a:p>
        </p:txBody>
      </p:sp>
      <p:sp>
        <p:nvSpPr>
          <p:cNvPr id="14" name="AutoShape 32"/>
          <p:cNvSpPr>
            <a:spLocks noChangeArrowheads="1"/>
          </p:cNvSpPr>
          <p:nvPr/>
        </p:nvSpPr>
        <p:spPr bwMode="auto">
          <a:xfrm>
            <a:off x="7052572" y="4685039"/>
            <a:ext cx="994520" cy="1347983"/>
          </a:xfrm>
          <a:prstGeom prst="downArrow">
            <a:avLst>
              <a:gd name="adj1" fmla="val 50000"/>
              <a:gd name="adj2" fmla="val 56354"/>
            </a:avLst>
          </a:prstGeom>
          <a:solidFill>
            <a:srgbClr val="7030A0"/>
          </a:soli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a:scene3d>
            <a:camera prst="orthographicFront"/>
            <a:lightRig rig="threePt" dir="t"/>
          </a:scene3d>
          <a:sp3d>
            <a:bevelT/>
          </a:sp3d>
        </p:spPr>
        <p:txBody>
          <a:bodyPr vert="vert270" wrap="none" anchor="ctr"/>
          <a:lstStyle/>
          <a:p>
            <a:pPr algn="ctr" eaLnBrk="0" fontAlgn="auto" hangingPunct="0">
              <a:spcBef>
                <a:spcPct val="20000"/>
              </a:spcBef>
              <a:spcAft>
                <a:spcPts val="0"/>
              </a:spcAft>
              <a:buClr>
                <a:srgbClr val="4F81BD"/>
              </a:buClr>
              <a:buSzPct val="65000"/>
              <a:buFont typeface="Wingdings" pitchFamily="2" charset="2"/>
              <a:buChar char="n"/>
              <a:defRPr/>
            </a:pPr>
            <a:r>
              <a:rPr lang="tr-TR" sz="2400" kern="0" dirty="0" smtClean="0">
                <a:solidFill>
                  <a:sysClr val="window" lastClr="FFFFFF"/>
                </a:solidFill>
                <a:latin typeface="Calibri" pitchFamily="34" charset="0"/>
                <a:cs typeface="Calibri" pitchFamily="34" charset="0"/>
              </a:rPr>
              <a:t>HAYIR</a:t>
            </a:r>
            <a:endParaRPr lang="tr-TR" sz="2400" kern="0" dirty="0">
              <a:solidFill>
                <a:sysClr val="window" lastClr="FFFFFF"/>
              </a:solidFill>
              <a:latin typeface="Calibri" pitchFamily="34" charset="0"/>
              <a:cs typeface="Calibri" pitchFamily="34" charset="0"/>
            </a:endParaRPr>
          </a:p>
        </p:txBody>
      </p:sp>
      <p:sp>
        <p:nvSpPr>
          <p:cNvPr id="15" name="Yuvarlatılmış Dikdörtgen 14"/>
          <p:cNvSpPr/>
          <p:nvPr/>
        </p:nvSpPr>
        <p:spPr>
          <a:xfrm>
            <a:off x="6192488" y="5999343"/>
            <a:ext cx="2430016"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EKSİKLİKLERİN BİLDİRİLMESİ</a:t>
            </a:r>
            <a:endParaRPr lang="tr-TR" sz="2000" dirty="0">
              <a:solidFill>
                <a:srgbClr val="FF0000"/>
              </a:solidFill>
            </a:endParaRPr>
          </a:p>
        </p:txBody>
      </p:sp>
      <p:sp>
        <p:nvSpPr>
          <p:cNvPr id="16" name="Sol Ok 15"/>
          <p:cNvSpPr/>
          <p:nvPr/>
        </p:nvSpPr>
        <p:spPr>
          <a:xfrm>
            <a:off x="3949323" y="6011497"/>
            <a:ext cx="2234953" cy="79334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smtClean="0">
                <a:solidFill>
                  <a:prstClr val="white"/>
                </a:solidFill>
              </a:rPr>
              <a:t>90 </a:t>
            </a:r>
            <a:r>
              <a:rPr lang="tr-TR" sz="2400" dirty="0">
                <a:solidFill>
                  <a:prstClr val="white"/>
                </a:solidFill>
              </a:rPr>
              <a:t>GÜN</a:t>
            </a:r>
          </a:p>
        </p:txBody>
      </p:sp>
      <p:sp>
        <p:nvSpPr>
          <p:cNvPr id="17" name="Yuvarlatılmış Dikdörtgen 16"/>
          <p:cNvSpPr/>
          <p:nvPr/>
        </p:nvSpPr>
        <p:spPr>
          <a:xfrm>
            <a:off x="4355976" y="5087191"/>
            <a:ext cx="1913134" cy="985015"/>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 TAMAMLANARAK YETKİLİ MERCİYE GÖNDERİLİR</a:t>
            </a:r>
            <a:endParaRPr lang="tr-TR" sz="2000" dirty="0">
              <a:solidFill>
                <a:srgbClr val="FF0000"/>
              </a:solidFill>
            </a:endParaRPr>
          </a:p>
        </p:txBody>
      </p:sp>
      <p:sp>
        <p:nvSpPr>
          <p:cNvPr id="18" name="Yuvarlatılmış Dikdörtgen 17"/>
          <p:cNvSpPr/>
          <p:nvPr/>
        </p:nvSpPr>
        <p:spPr>
          <a:xfrm>
            <a:off x="1879593" y="5991621"/>
            <a:ext cx="2056210" cy="833100"/>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BAŞVURUNUN YENİDEN DEĞERLENDİRİLMESİ</a:t>
            </a:r>
            <a:endParaRPr lang="tr-TR" sz="2000" dirty="0">
              <a:solidFill>
                <a:srgbClr val="FF0000"/>
              </a:solidFill>
            </a:endParaRPr>
          </a:p>
        </p:txBody>
      </p:sp>
      <p:sp>
        <p:nvSpPr>
          <p:cNvPr id="21" name="Bükülü Ok 20"/>
          <p:cNvSpPr/>
          <p:nvPr/>
        </p:nvSpPr>
        <p:spPr>
          <a:xfrm rot="16200000">
            <a:off x="217946" y="5139693"/>
            <a:ext cx="1754762" cy="1543596"/>
          </a:xfrm>
          <a:prstGeom prst="bentArrow">
            <a:avLst>
              <a:gd name="adj1" fmla="val 33639"/>
              <a:gd name="adj2" fmla="val 25000"/>
              <a:gd name="adj3" fmla="val 25000"/>
              <a:gd name="adj4" fmla="val 4375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endParaRPr lang="tr-TR" sz="2400" dirty="0" smtClean="0">
              <a:solidFill>
                <a:schemeClr val="tx1"/>
              </a:solidFill>
            </a:endParaRPr>
          </a:p>
          <a:p>
            <a:pPr lvl="0" algn="ctr"/>
            <a:endParaRPr lang="tr-TR" sz="2400" dirty="0">
              <a:solidFill>
                <a:schemeClr val="tx1"/>
              </a:solidFill>
            </a:endParaRPr>
          </a:p>
          <a:p>
            <a:pPr lvl="0" algn="ctr"/>
            <a:endParaRPr lang="tr-TR" sz="2400" dirty="0" smtClean="0">
              <a:solidFill>
                <a:schemeClr val="tx1"/>
              </a:solidFill>
            </a:endParaRPr>
          </a:p>
          <a:p>
            <a:pPr lvl="0" algn="ctr"/>
            <a:r>
              <a:rPr lang="tr-TR" sz="2400" dirty="0" smtClean="0">
                <a:solidFill>
                  <a:schemeClr val="tx1"/>
                </a:solidFill>
              </a:rPr>
              <a:t>   </a:t>
            </a:r>
            <a:r>
              <a:rPr lang="tr-TR" sz="2400" dirty="0" smtClean="0">
                <a:solidFill>
                  <a:prstClr val="white"/>
                </a:solidFill>
              </a:rPr>
              <a:t>30 </a:t>
            </a:r>
            <a:r>
              <a:rPr lang="tr-TR" sz="2400" dirty="0">
                <a:solidFill>
                  <a:prstClr val="white"/>
                </a:solidFill>
              </a:rPr>
              <a:t>GÜN</a:t>
            </a:r>
          </a:p>
        </p:txBody>
      </p:sp>
      <p:sp>
        <p:nvSpPr>
          <p:cNvPr id="22" name="AutoShape 25"/>
          <p:cNvSpPr>
            <a:spLocks noChangeArrowheads="1"/>
          </p:cNvSpPr>
          <p:nvPr/>
        </p:nvSpPr>
        <p:spPr bwMode="auto">
          <a:xfrm>
            <a:off x="35868" y="2978853"/>
            <a:ext cx="1403647" cy="2055257"/>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BAŞVURU</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UYGUN </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BULUNDU </a:t>
            </a:r>
            <a:r>
              <a:rPr lang="tr-TR" sz="1200" kern="0" dirty="0">
                <a:solidFill>
                  <a:sysClr val="windowText" lastClr="000000"/>
                </a:solidFill>
              </a:rPr>
              <a:t>MU?</a:t>
            </a:r>
          </a:p>
        </p:txBody>
      </p:sp>
      <p:sp>
        <p:nvSpPr>
          <p:cNvPr id="24" name="12 Bükülü Ok"/>
          <p:cNvSpPr/>
          <p:nvPr/>
        </p:nvSpPr>
        <p:spPr>
          <a:xfrm>
            <a:off x="899592" y="1307517"/>
            <a:ext cx="1211085" cy="1860115"/>
          </a:xfrm>
          <a:prstGeom prst="bentArrow">
            <a:avLst>
              <a:gd name="adj1" fmla="val 39894"/>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a:solidFill>
                  <a:prstClr val="white"/>
                </a:solidFill>
                <a:latin typeface="+mn-lt"/>
              </a:rPr>
              <a:t>EVET</a:t>
            </a:r>
          </a:p>
        </p:txBody>
      </p:sp>
      <p:sp>
        <p:nvSpPr>
          <p:cNvPr id="27" name="12 Bükülü Ok"/>
          <p:cNvSpPr/>
          <p:nvPr/>
        </p:nvSpPr>
        <p:spPr>
          <a:xfrm flipH="1">
            <a:off x="5580112" y="764704"/>
            <a:ext cx="2273024" cy="2402928"/>
          </a:xfrm>
          <a:prstGeom prst="bentArrow">
            <a:avLst>
              <a:gd name="adj1" fmla="val 26484"/>
              <a:gd name="adj2" fmla="val 26862"/>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b" anchorCtr="0"/>
          <a:lstStyle/>
          <a:p>
            <a:pPr marL="342900" indent="-342900" algn="ctr" eaLnBrk="0" fontAlgn="auto" hangingPunct="0">
              <a:spcBef>
                <a:spcPct val="20000"/>
              </a:spcBef>
              <a:spcAft>
                <a:spcPts val="0"/>
              </a:spcAft>
              <a:buClr>
                <a:srgbClr val="4F81BD"/>
              </a:buClr>
              <a:buSzPct val="65000"/>
              <a:buFont typeface="Wingdings" pitchFamily="2" charset="2"/>
              <a:buChar char="n"/>
              <a:defRPr/>
            </a:pPr>
            <a:r>
              <a:rPr lang="tr-TR" sz="2400" kern="0" dirty="0">
                <a:solidFill>
                  <a:sysClr val="window" lastClr="FFFFFF"/>
                </a:solidFill>
                <a:latin typeface="Calibri" pitchFamily="34" charset="0"/>
                <a:cs typeface="Calibri" pitchFamily="34" charset="0"/>
              </a:rPr>
              <a:t>EVET</a:t>
            </a:r>
          </a:p>
        </p:txBody>
      </p:sp>
      <p:sp>
        <p:nvSpPr>
          <p:cNvPr id="29" name="12 Bükülü Ok"/>
          <p:cNvSpPr/>
          <p:nvPr/>
        </p:nvSpPr>
        <p:spPr>
          <a:xfrm>
            <a:off x="108751" y="-23614"/>
            <a:ext cx="2073934" cy="3138316"/>
          </a:xfrm>
          <a:prstGeom prst="bentArrow">
            <a:avLst>
              <a:gd name="adj1" fmla="val 2429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smtClean="0">
                <a:solidFill>
                  <a:prstClr val="white"/>
                </a:solidFill>
                <a:latin typeface="+mn-lt"/>
              </a:rPr>
              <a:t>HAYIR</a:t>
            </a:r>
            <a:endParaRPr lang="tr-TR" sz="2400" dirty="0">
              <a:solidFill>
                <a:prstClr val="white"/>
              </a:solidFill>
              <a:latin typeface="+mn-lt"/>
            </a:endParaRPr>
          </a:p>
        </p:txBody>
      </p:sp>
      <p:sp>
        <p:nvSpPr>
          <p:cNvPr id="30" name="AutoShape 21"/>
          <p:cNvSpPr>
            <a:spLocks noChangeArrowheads="1"/>
          </p:cNvSpPr>
          <p:nvPr/>
        </p:nvSpPr>
        <p:spPr bwMode="auto">
          <a:xfrm>
            <a:off x="2202504" y="116632"/>
            <a:ext cx="3261692" cy="792088"/>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GFB İPTAL EDİLİR</a:t>
            </a:r>
            <a:endParaRPr lang="tr-TR" sz="2400" kern="0" dirty="0">
              <a:solidFill>
                <a:sysClr val="window" lastClr="FFFFFF"/>
              </a:solidFill>
              <a:latin typeface="Calibri"/>
            </a:endParaRPr>
          </a:p>
        </p:txBody>
      </p:sp>
      <p:pic>
        <p:nvPicPr>
          <p:cNvPr id="23" name="Picture 2" descr="Picture2"/>
          <p:cNvPicPr>
            <a:picLocks noChangeAspect="1" noChangeArrowheads="1"/>
          </p:cNvPicPr>
          <p:nvPr/>
        </p:nvPicPr>
        <p:blipFill>
          <a:blip r:embed="rId3" cstate="print"/>
          <a:stretch>
            <a:fillRect/>
          </a:stretch>
        </p:blipFill>
        <p:spPr bwMode="auto">
          <a:xfrm>
            <a:off x="2228117" y="908720"/>
            <a:ext cx="2952328" cy="1757860"/>
          </a:xfrm>
          <a:prstGeom prst="rect">
            <a:avLst/>
          </a:prstGeom>
          <a:ln>
            <a:noFill/>
          </a:ln>
          <a:effectLst>
            <a:outerShdw blurRad="190500" algn="tl" rotWithShape="0">
              <a:srgbClr val="000000">
                <a:alpha val="70000"/>
              </a:srgbClr>
            </a:outerShdw>
          </a:effectLst>
        </p:spPr>
      </p:pic>
      <p:sp>
        <p:nvSpPr>
          <p:cNvPr id="20" name="AutoShape 21"/>
          <p:cNvSpPr>
            <a:spLocks noChangeArrowheads="1"/>
          </p:cNvSpPr>
          <p:nvPr/>
        </p:nvSpPr>
        <p:spPr bwMode="auto">
          <a:xfrm>
            <a:off x="4356100" y="4365625"/>
            <a:ext cx="2009775" cy="648335"/>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1440" tIns="45720" rIns="91440" bIns="45720" anchor="ctr"/>
          <a:lstStyle/>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BELIRTILEN </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SÜRELER IÇERISINDE </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BAŞVURU/EKSIK</a:t>
            </a:r>
            <a:r>
              <a:rPr lang="tr-TR" altLang="ko-KR" sz="1200" dirty="0" smtClean="0">
                <a:solidFill>
                  <a:srgbClr val="000000"/>
                </a:solidFill>
                <a:latin typeface="Calibri" charset="0"/>
              </a:rPr>
              <a:t>LİK</a:t>
            </a:r>
            <a:r>
              <a:rPr lang="en-US" altLang="ko-KR" sz="1200" b="1" dirty="0" smtClean="0">
                <a:solidFill>
                  <a:srgbClr val="000000"/>
                </a:solidFill>
                <a:latin typeface="Calibri" charset="0"/>
              </a:rPr>
              <a:t> DÖNÜ</a:t>
            </a:r>
            <a:r>
              <a:rPr lang="tr-TR" altLang="ko-KR" sz="1200" b="1" dirty="0" smtClean="0">
                <a:solidFill>
                  <a:srgbClr val="000000"/>
                </a:solidFill>
                <a:latin typeface="Calibri" charset="0"/>
              </a:rPr>
              <a:t>ŞÜ</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YAPILMAMASI</a:t>
            </a:r>
            <a:endParaRPr lang="ko-KR" altLang="en-US" sz="1200" b="1" dirty="0" smtClean="0">
              <a:latin typeface="Calibri" charset="0"/>
            </a:endParaRPr>
          </a:p>
        </p:txBody>
      </p:sp>
      <p:sp>
        <p:nvSpPr>
          <p:cNvPr id="25" name="12 Bükülü Ok"/>
          <p:cNvSpPr/>
          <p:nvPr/>
        </p:nvSpPr>
        <p:spPr>
          <a:xfrm flipH="1">
            <a:off x="5549031" y="116632"/>
            <a:ext cx="720079" cy="4183709"/>
          </a:xfrm>
          <a:prstGeom prst="ben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tr-TR" sz="1800" b="0" kern="0">
              <a:solidFill>
                <a:sysClr val="windowText" lastClr="000000"/>
              </a:solidFill>
              <a:latin typeface="Calibri"/>
            </a:endParaRPr>
          </a:p>
        </p:txBody>
      </p:sp>
    </p:spTree>
    <p:extLst>
      <p:ext uri="{BB962C8B-B14F-4D97-AF65-F5344CB8AC3E}">
        <p14:creationId xmlns:p14="http://schemas.microsoft.com/office/powerpoint/2010/main" val="4624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6000"/>
                            </p:stCondLst>
                            <p:childTnLst>
                              <p:par>
                                <p:cTn id="22" presetID="8"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par>
                          <p:cTn id="25" fill="hold">
                            <p:stCondLst>
                              <p:cond delay="8000"/>
                            </p:stCondLst>
                            <p:childTnLst>
                              <p:par>
                                <p:cTn id="26" presetID="8"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amond(in)">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par>
                          <p:cTn id="32" fill="hold">
                            <p:stCondLst>
                              <p:cond delay="10000"/>
                            </p:stCondLst>
                            <p:childTnLst>
                              <p:par>
                                <p:cTn id="33" presetID="8" presetClass="entr" presetSubtype="16"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amond(in)">
                                      <p:cBhvr>
                                        <p:cTn id="40" dur="2000"/>
                                        <p:tgtEl>
                                          <p:spTgt spid="1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2500"/>
                            </p:stCondLst>
                            <p:childTnLst>
                              <p:par>
                                <p:cTn id="46" presetID="8" presetClass="entr" presetSubtype="16"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2000"/>
                                        <p:tgtEl>
                                          <p:spTgt spid="15"/>
                                        </p:tgtEl>
                                      </p:cBhvr>
                                    </p:animEffect>
                                  </p:childTnLst>
                                </p:cTn>
                              </p:par>
                            </p:childTnLst>
                          </p:cTn>
                        </p:par>
                        <p:par>
                          <p:cTn id="49" fill="hold">
                            <p:stCondLst>
                              <p:cond delay="4500"/>
                            </p:stCondLst>
                            <p:childTnLst>
                              <p:par>
                                <p:cTn id="50" presetID="8"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20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2000"/>
                                        <p:tgtEl>
                                          <p:spTgt spid="17"/>
                                        </p:tgtEl>
                                      </p:cBhvr>
                                    </p:animEffect>
                                  </p:childTnLst>
                                </p:cTn>
                              </p:par>
                            </p:childTnLst>
                          </p:cTn>
                        </p:par>
                        <p:par>
                          <p:cTn id="56" fill="hold">
                            <p:stCondLst>
                              <p:cond delay="6500"/>
                            </p:stCondLst>
                            <p:childTnLst>
                              <p:par>
                                <p:cTn id="57" presetID="8"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amond(in)">
                                      <p:cBhvr>
                                        <p:cTn id="59" dur="2000"/>
                                        <p:tgtEl>
                                          <p:spTgt spid="18"/>
                                        </p:tgtEl>
                                      </p:cBhvr>
                                    </p:animEffect>
                                  </p:childTnLst>
                                </p:cTn>
                              </p:par>
                            </p:childTnLst>
                          </p:cTn>
                        </p:par>
                        <p:par>
                          <p:cTn id="60" fill="hold">
                            <p:stCondLst>
                              <p:cond delay="8500"/>
                            </p:stCondLst>
                            <p:childTnLst>
                              <p:par>
                                <p:cTn id="61" presetID="8"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amond(in)">
                                      <p:cBhvr>
                                        <p:cTn id="63" dur="2000"/>
                                        <p:tgtEl>
                                          <p:spTgt spid="21"/>
                                        </p:tgtEl>
                                      </p:cBhvr>
                                    </p:animEffect>
                                  </p:childTnLst>
                                </p:cTn>
                              </p:par>
                            </p:childTnLst>
                          </p:cTn>
                        </p:par>
                        <p:par>
                          <p:cTn id="64" fill="hold">
                            <p:stCondLst>
                              <p:cond delay="10500"/>
                            </p:stCondLst>
                            <p:childTnLst>
                              <p:par>
                                <p:cTn id="65" presetID="8"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amond(in)">
                                      <p:cBhvr>
                                        <p:cTn id="67" dur="2000"/>
                                        <p:tgtEl>
                                          <p:spTgt spid="22"/>
                                        </p:tgtEl>
                                      </p:cBhvr>
                                    </p:animEffect>
                                  </p:childTnLst>
                                </p:cTn>
                              </p:par>
                            </p:childTnLst>
                          </p:cTn>
                        </p:par>
                        <p:par>
                          <p:cTn id="68" fill="hold">
                            <p:stCondLst>
                              <p:cond delay="12500"/>
                            </p:stCondLst>
                            <p:childTnLst>
                              <p:par>
                                <p:cTn id="69" presetID="8" presetClass="entr" presetSubtype="16"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amond(in)">
                                      <p:cBhvr>
                                        <p:cTn id="71" dur="2000"/>
                                        <p:tgtEl>
                                          <p:spTgt spid="24"/>
                                        </p:tgtEl>
                                      </p:cBhvr>
                                    </p:animEffect>
                                  </p:childTnLst>
                                </p:cTn>
                              </p:par>
                            </p:childTnLst>
                          </p:cTn>
                        </p:par>
                        <p:par>
                          <p:cTn id="72" fill="hold">
                            <p:stCondLst>
                              <p:cond delay="14500"/>
                            </p:stCondLst>
                            <p:childTnLst>
                              <p:par>
                                <p:cTn id="73" presetID="8" presetClass="entr" presetSubtype="16"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diamond(in)">
                                      <p:cBhvr>
                                        <p:cTn id="75" dur="2000"/>
                                        <p:tgtEl>
                                          <p:spTgt spid="29"/>
                                        </p:tgtEl>
                                      </p:cBhvr>
                                    </p:animEffect>
                                  </p:childTnLst>
                                </p:cTn>
                              </p:par>
                            </p:childTnLst>
                          </p:cTn>
                        </p:par>
                        <p:par>
                          <p:cTn id="76" fill="hold">
                            <p:stCondLst>
                              <p:cond delay="1650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6500"/>
                            </p:stCondLst>
                            <p:childTnLst>
                              <p:par>
                                <p:cTn id="80" presetID="8" presetClass="entr" presetSubtype="16"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amond(in)">
                                      <p:cBhvr>
                                        <p:cTn id="82" dur="2000"/>
                                        <p:tgtEl>
                                          <p:spTgt spid="20"/>
                                        </p:tgtEl>
                                      </p:cBhvr>
                                    </p:animEffect>
                                  </p:childTnLst>
                                </p:cTn>
                              </p:par>
                            </p:childTnLst>
                          </p:cTn>
                        </p:par>
                        <p:par>
                          <p:cTn id="83" fill="hold">
                            <p:stCondLst>
                              <p:cond delay="18500"/>
                            </p:stCondLst>
                            <p:childTnLst>
                              <p:par>
                                <p:cTn id="84" presetID="8" presetClass="entr" presetSubtype="16"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diamond(in)">
                                      <p:cBhvr>
                                        <p:cTn id="8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3" grpId="0" animBg="1"/>
      <p:bldP spid="14" grpId="0" animBg="1"/>
      <p:bldP spid="15" grpId="0" animBg="1"/>
      <p:bldP spid="16" grpId="0" animBg="1"/>
      <p:bldP spid="17" grpId="0" animBg="1"/>
      <p:bldP spid="18" grpId="0" animBg="1"/>
      <p:bldP spid="21" grpId="0" animBg="1"/>
      <p:bldP spid="22" grpId="0" animBg="1"/>
      <p:bldP spid="24" grpId="0" animBg="1"/>
      <p:bldP spid="27" grpId="0" animBg="1"/>
      <p:bldP spid="29" grpId="0" animBg="1"/>
      <p:bldP spid="20"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2 Metin kutusu"/>
          <p:cNvSpPr txBox="1">
            <a:spLocks noChangeArrowheads="1"/>
          </p:cNvSpPr>
          <p:nvPr/>
        </p:nvSpPr>
        <p:spPr bwMode="auto">
          <a:xfrm>
            <a:off x="611560" y="184527"/>
            <a:ext cx="7858125" cy="830997"/>
          </a:xfrm>
          <a:prstGeom prst="rect">
            <a:avLst/>
          </a:prstGeom>
          <a:noFill/>
          <a:ln w="9525">
            <a:noFill/>
            <a:miter lim="800000"/>
            <a:headEnd/>
            <a:tailEnd/>
          </a:ln>
        </p:spPr>
        <p:txBody>
          <a:bodyPr>
            <a:spAutoFit/>
          </a:bodyPr>
          <a:lstStyle/>
          <a:p>
            <a:pPr algn="ctr"/>
            <a:r>
              <a:rPr lang="tr-TR" sz="2400" dirty="0" smtClean="0">
                <a:solidFill>
                  <a:srgbClr val="0033CC"/>
                </a:solidFill>
              </a:rPr>
              <a:t>SANAYİ KAYNAKLI HAVA KİRLİLİĞİNİN KONTROLÜ YÖNETMELİĞİ</a:t>
            </a:r>
            <a:endParaRPr lang="tr-TR" sz="2400" dirty="0">
              <a:solidFill>
                <a:srgbClr val="0033CC"/>
              </a:solidFill>
            </a:endParaRPr>
          </a:p>
        </p:txBody>
      </p:sp>
      <p:sp>
        <p:nvSpPr>
          <p:cNvPr id="17" name="_s1033"/>
          <p:cNvSpPr>
            <a:spLocks noChangeArrowheads="1"/>
          </p:cNvSpPr>
          <p:nvPr/>
        </p:nvSpPr>
        <p:spPr bwMode="auto">
          <a:xfrm>
            <a:off x="907579" y="2130574"/>
            <a:ext cx="571500" cy="500063"/>
          </a:xfrm>
          <a:prstGeom prst="cube">
            <a:avLst>
              <a:gd name="adj" fmla="val 15171"/>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Ek-1</a:t>
            </a:r>
          </a:p>
          <a:p>
            <a:pPr algn="ctr">
              <a:defRPr/>
            </a:pPr>
            <a:endParaRPr lang="tr-TR" sz="1600" dirty="0">
              <a:solidFill>
                <a:srgbClr val="800000"/>
              </a:solidFill>
              <a:latin typeface="Tahoma" pitchFamily="34" charset="0"/>
            </a:endParaRPr>
          </a:p>
        </p:txBody>
      </p:sp>
      <p:sp>
        <p:nvSpPr>
          <p:cNvPr id="19" name="Line 31"/>
          <p:cNvSpPr>
            <a:spLocks noChangeShapeType="1"/>
          </p:cNvSpPr>
          <p:nvPr/>
        </p:nvSpPr>
        <p:spPr bwMode="auto">
          <a:xfrm>
            <a:off x="1193329" y="3559324"/>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0" name="Line 31"/>
          <p:cNvSpPr>
            <a:spLocks noChangeShapeType="1"/>
          </p:cNvSpPr>
          <p:nvPr/>
        </p:nvSpPr>
        <p:spPr bwMode="auto">
          <a:xfrm>
            <a:off x="1193329" y="4488012"/>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1" name="_s1033"/>
          <p:cNvSpPr>
            <a:spLocks noChangeArrowheads="1"/>
          </p:cNvSpPr>
          <p:nvPr/>
        </p:nvSpPr>
        <p:spPr bwMode="auto">
          <a:xfrm>
            <a:off x="907579" y="4916637"/>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Ek-2</a:t>
            </a:r>
          </a:p>
        </p:txBody>
      </p:sp>
      <p:sp>
        <p:nvSpPr>
          <p:cNvPr id="23" name="_s1033"/>
          <p:cNvSpPr>
            <a:spLocks noChangeArrowheads="1"/>
          </p:cNvSpPr>
          <p:nvPr/>
        </p:nvSpPr>
        <p:spPr bwMode="auto">
          <a:xfrm>
            <a:off x="907578" y="3987949"/>
            <a:ext cx="640085" cy="7159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Ek-3 Ek-5</a:t>
            </a:r>
            <a:endParaRPr lang="tr-TR" sz="1600" dirty="0">
              <a:solidFill>
                <a:srgbClr val="800000"/>
              </a:solidFill>
              <a:latin typeface="Tahoma" pitchFamily="34" charset="0"/>
            </a:endParaRPr>
          </a:p>
        </p:txBody>
      </p:sp>
      <p:sp>
        <p:nvSpPr>
          <p:cNvPr id="24" name="_s1033"/>
          <p:cNvSpPr>
            <a:spLocks noChangeArrowheads="1"/>
          </p:cNvSpPr>
          <p:nvPr/>
        </p:nvSpPr>
        <p:spPr bwMode="auto">
          <a:xfrm>
            <a:off x="907579" y="3059262"/>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Ek-4</a:t>
            </a:r>
          </a:p>
        </p:txBody>
      </p:sp>
      <p:sp>
        <p:nvSpPr>
          <p:cNvPr id="25" name="_s1033"/>
          <p:cNvSpPr>
            <a:spLocks noChangeArrowheads="1"/>
          </p:cNvSpPr>
          <p:nvPr/>
        </p:nvSpPr>
        <p:spPr bwMode="auto">
          <a:xfrm>
            <a:off x="907579" y="1201887"/>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Ek-5</a:t>
            </a:r>
          </a:p>
        </p:txBody>
      </p:sp>
      <p:sp>
        <p:nvSpPr>
          <p:cNvPr id="26" name="Line 31"/>
          <p:cNvSpPr>
            <a:spLocks noChangeShapeType="1"/>
          </p:cNvSpPr>
          <p:nvPr/>
        </p:nvSpPr>
        <p:spPr bwMode="auto">
          <a:xfrm>
            <a:off x="1193329" y="2630637"/>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7" name="Line 31"/>
          <p:cNvSpPr>
            <a:spLocks noChangeShapeType="1"/>
          </p:cNvSpPr>
          <p:nvPr/>
        </p:nvSpPr>
        <p:spPr bwMode="auto">
          <a:xfrm>
            <a:off x="1193329" y="1701949"/>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40" name="Line 51"/>
          <p:cNvSpPr>
            <a:spLocks noChangeShapeType="1"/>
          </p:cNvSpPr>
          <p:nvPr/>
        </p:nvSpPr>
        <p:spPr bwMode="auto">
          <a:xfrm>
            <a:off x="1479079" y="1630512"/>
            <a:ext cx="428625" cy="358328"/>
          </a:xfrm>
          <a:prstGeom prst="line">
            <a:avLst/>
          </a:prstGeom>
          <a:noFill/>
          <a:ln w="57150">
            <a:solidFill>
              <a:srgbClr val="800000"/>
            </a:solidFill>
            <a:round/>
            <a:headEnd/>
            <a:tailEnd type="triangle" w="med" len="med"/>
          </a:ln>
        </p:spPr>
        <p:txBody>
          <a:bodyPr/>
          <a:lstStyle/>
          <a:p>
            <a:endParaRPr lang="tr-TR">
              <a:solidFill>
                <a:prstClr val="black"/>
              </a:solidFill>
            </a:endParaRPr>
          </a:p>
        </p:txBody>
      </p:sp>
      <p:sp>
        <p:nvSpPr>
          <p:cNvPr id="41" name="Line 51"/>
          <p:cNvSpPr>
            <a:spLocks noChangeShapeType="1"/>
          </p:cNvSpPr>
          <p:nvPr/>
        </p:nvSpPr>
        <p:spPr bwMode="auto">
          <a:xfrm flipV="1">
            <a:off x="1479079" y="2060848"/>
            <a:ext cx="428625" cy="426914"/>
          </a:xfrm>
          <a:prstGeom prst="line">
            <a:avLst/>
          </a:prstGeom>
          <a:noFill/>
          <a:ln w="57150">
            <a:solidFill>
              <a:srgbClr val="800000"/>
            </a:solidFill>
            <a:round/>
            <a:headEnd/>
            <a:tailEnd type="triangle" w="med" len="med"/>
          </a:ln>
        </p:spPr>
        <p:txBody>
          <a:bodyPr/>
          <a:lstStyle/>
          <a:p>
            <a:endParaRPr lang="tr-TR">
              <a:solidFill>
                <a:prstClr val="black"/>
              </a:solidFill>
            </a:endParaRPr>
          </a:p>
        </p:txBody>
      </p:sp>
      <p:sp>
        <p:nvSpPr>
          <p:cNvPr id="42" name="_s1033"/>
          <p:cNvSpPr>
            <a:spLocks noChangeArrowheads="1"/>
          </p:cNvSpPr>
          <p:nvPr/>
        </p:nvSpPr>
        <p:spPr bwMode="auto">
          <a:xfrm>
            <a:off x="1907704" y="1700808"/>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Konsantrasyon/Kütlesel </a:t>
            </a:r>
            <a:r>
              <a:rPr lang="tr-TR" sz="1600" dirty="0">
                <a:solidFill>
                  <a:srgbClr val="800000"/>
                </a:solidFill>
                <a:latin typeface="Tahoma" pitchFamily="34" charset="0"/>
              </a:rPr>
              <a:t>debi</a:t>
            </a:r>
          </a:p>
        </p:txBody>
      </p:sp>
      <p:sp>
        <p:nvSpPr>
          <p:cNvPr id="43" name="_s1033"/>
          <p:cNvSpPr>
            <a:spLocks noChangeArrowheads="1"/>
          </p:cNvSpPr>
          <p:nvPr/>
        </p:nvSpPr>
        <p:spPr bwMode="auto">
          <a:xfrm>
            <a:off x="1907704" y="3059262"/>
            <a:ext cx="5904656"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Baca </a:t>
            </a:r>
            <a:r>
              <a:rPr lang="tr-TR" sz="1600" dirty="0" smtClean="0">
                <a:solidFill>
                  <a:srgbClr val="800000"/>
                </a:solidFill>
                <a:latin typeface="Tahoma" pitchFamily="34" charset="0"/>
              </a:rPr>
              <a:t>yükseklikleri/Hızları</a:t>
            </a:r>
            <a:endParaRPr lang="tr-TR" sz="1600" dirty="0">
              <a:solidFill>
                <a:srgbClr val="800000"/>
              </a:solidFill>
              <a:latin typeface="Tahoma" pitchFamily="34" charset="0"/>
            </a:endParaRPr>
          </a:p>
        </p:txBody>
      </p:sp>
      <p:sp>
        <p:nvSpPr>
          <p:cNvPr id="44" name="_s1033"/>
          <p:cNvSpPr>
            <a:spLocks noChangeArrowheads="1"/>
          </p:cNvSpPr>
          <p:nvPr/>
        </p:nvSpPr>
        <p:spPr bwMode="auto">
          <a:xfrm>
            <a:off x="1907704" y="3987949"/>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Sürekli Ölçüm </a:t>
            </a:r>
            <a:r>
              <a:rPr lang="tr-TR" sz="1600" dirty="0" smtClean="0">
                <a:solidFill>
                  <a:srgbClr val="800000"/>
                </a:solidFill>
                <a:latin typeface="Tahoma" pitchFamily="34" charset="0"/>
              </a:rPr>
              <a:t>Esasları</a:t>
            </a:r>
            <a:endParaRPr lang="tr-TR" sz="1600" dirty="0">
              <a:solidFill>
                <a:srgbClr val="800000"/>
              </a:solidFill>
              <a:latin typeface="Tahoma" pitchFamily="34" charset="0"/>
            </a:endParaRPr>
          </a:p>
        </p:txBody>
      </p:sp>
      <p:sp>
        <p:nvSpPr>
          <p:cNvPr id="45" name="_s1033"/>
          <p:cNvSpPr>
            <a:spLocks noChangeArrowheads="1"/>
          </p:cNvSpPr>
          <p:nvPr/>
        </p:nvSpPr>
        <p:spPr bwMode="auto">
          <a:xfrm>
            <a:off x="1907704" y="4845199"/>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Hava Kalitesi Modellemesi/Ölçümü</a:t>
            </a:r>
          </a:p>
        </p:txBody>
      </p:sp>
      <p:sp>
        <p:nvSpPr>
          <p:cNvPr id="46" name="45 Sağ Ok"/>
          <p:cNvSpPr/>
          <p:nvPr/>
        </p:nvSpPr>
        <p:spPr bwMode="auto">
          <a:xfrm>
            <a:off x="1479079" y="3273574"/>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7" name="46 Sağ Ok"/>
          <p:cNvSpPr/>
          <p:nvPr/>
        </p:nvSpPr>
        <p:spPr bwMode="auto">
          <a:xfrm>
            <a:off x="1479079" y="4202262"/>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8" name="47 Sağ Ok"/>
          <p:cNvSpPr/>
          <p:nvPr/>
        </p:nvSpPr>
        <p:spPr bwMode="auto">
          <a:xfrm>
            <a:off x="1479079" y="5059512"/>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9" name="_s1033"/>
          <p:cNvSpPr>
            <a:spLocks noChangeArrowheads="1"/>
          </p:cNvSpPr>
          <p:nvPr/>
        </p:nvSpPr>
        <p:spPr bwMode="auto">
          <a:xfrm>
            <a:off x="907579" y="5804694"/>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Ek-12</a:t>
            </a:r>
            <a:endParaRPr lang="tr-TR" sz="1600" dirty="0">
              <a:solidFill>
                <a:srgbClr val="800000"/>
              </a:solidFill>
              <a:latin typeface="Tahoma" pitchFamily="34" charset="0"/>
            </a:endParaRPr>
          </a:p>
        </p:txBody>
      </p:sp>
      <p:sp>
        <p:nvSpPr>
          <p:cNvPr id="50" name="_s1033"/>
          <p:cNvSpPr>
            <a:spLocks noChangeArrowheads="1"/>
          </p:cNvSpPr>
          <p:nvPr/>
        </p:nvSpPr>
        <p:spPr bwMode="auto">
          <a:xfrm>
            <a:off x="1907704" y="5733256"/>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Baca Dışı Emisyonlar İçin Kütlesel Debi Hesaplamaları</a:t>
            </a:r>
            <a:endParaRPr lang="tr-TR" sz="1600" dirty="0">
              <a:solidFill>
                <a:srgbClr val="800000"/>
              </a:solidFill>
              <a:latin typeface="Tahoma" pitchFamily="34" charset="0"/>
            </a:endParaRPr>
          </a:p>
        </p:txBody>
      </p:sp>
      <p:sp>
        <p:nvSpPr>
          <p:cNvPr id="51" name="50 Sağ Ok"/>
          <p:cNvSpPr/>
          <p:nvPr/>
        </p:nvSpPr>
        <p:spPr bwMode="auto">
          <a:xfrm>
            <a:off x="1479079" y="5947569"/>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52" name="Line 31"/>
          <p:cNvSpPr>
            <a:spLocks noChangeShapeType="1"/>
          </p:cNvSpPr>
          <p:nvPr/>
        </p:nvSpPr>
        <p:spPr bwMode="auto">
          <a:xfrm>
            <a:off x="1187624" y="5445224"/>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Tree>
    <p:extLst>
      <p:ext uri="{BB962C8B-B14F-4D97-AF65-F5344CB8AC3E}">
        <p14:creationId xmlns:p14="http://schemas.microsoft.com/office/powerpoint/2010/main" val="3518480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par>
                                <p:cTn id="48" presetID="2"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ssolve">
                                      <p:cBhvr>
                                        <p:cTn id="56" dur="500"/>
                                        <p:tgtEl>
                                          <p:spTgt spid="23"/>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dissolve">
                                      <p:cBhvr>
                                        <p:cTn id="65" dur="500"/>
                                        <p:tgtEl>
                                          <p:spTgt spid="44"/>
                                        </p:tgtEl>
                                      </p:cBhvr>
                                    </p:animEffect>
                                  </p:childTnLst>
                                </p:cTn>
                              </p:par>
                              <p:par>
                                <p:cTn id="66" presetID="2" presetClass="entr" presetSubtype="1"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1000" fill="hold"/>
                                        <p:tgtEl>
                                          <p:spTgt spid="20"/>
                                        </p:tgtEl>
                                        <p:attrNameLst>
                                          <p:attrName>ppt_x</p:attrName>
                                        </p:attrNameLst>
                                      </p:cBhvr>
                                      <p:tavLst>
                                        <p:tav tm="0">
                                          <p:val>
                                            <p:strVal val="#ppt_x"/>
                                          </p:val>
                                        </p:tav>
                                        <p:tav tm="100000">
                                          <p:val>
                                            <p:strVal val="#ppt_x"/>
                                          </p:val>
                                        </p:tav>
                                      </p:tavLst>
                                    </p:anim>
                                    <p:anim calcmode="lin" valueType="num">
                                      <p:cBhvr additive="base">
                                        <p:cTn id="69"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dissolve">
                                      <p:cBhvr>
                                        <p:cTn id="74" dur="500"/>
                                        <p:tgtEl>
                                          <p:spTgt spid="21"/>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1000" fill="hold"/>
                                        <p:tgtEl>
                                          <p:spTgt spid="48"/>
                                        </p:tgtEl>
                                        <p:attrNameLst>
                                          <p:attrName>ppt_x</p:attrName>
                                        </p:attrNameLst>
                                      </p:cBhvr>
                                      <p:tavLst>
                                        <p:tav tm="0">
                                          <p:val>
                                            <p:strVal val="#ppt_x"/>
                                          </p:val>
                                        </p:tav>
                                        <p:tav tm="100000">
                                          <p:val>
                                            <p:strVal val="#ppt_x"/>
                                          </p:val>
                                        </p:tav>
                                      </p:tavLst>
                                    </p:anim>
                                    <p:anim calcmode="lin" valueType="num">
                                      <p:cBhvr additive="base">
                                        <p:cTn id="78"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dissolv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dissolve">
                                      <p:cBhvr>
                                        <p:cTn id="88" dur="500"/>
                                        <p:tgtEl>
                                          <p:spTgt spid="49"/>
                                        </p:tgtEl>
                                      </p:cBhvr>
                                    </p:animEffect>
                                  </p:childTnLst>
                                </p:cTn>
                              </p:par>
                              <p:par>
                                <p:cTn id="89" presetID="2" presetClass="entr" presetSubtype="4"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1000" fill="hold"/>
                                        <p:tgtEl>
                                          <p:spTgt spid="51"/>
                                        </p:tgtEl>
                                        <p:attrNameLst>
                                          <p:attrName>ppt_x</p:attrName>
                                        </p:attrNameLst>
                                      </p:cBhvr>
                                      <p:tavLst>
                                        <p:tav tm="0">
                                          <p:val>
                                            <p:strVal val="#ppt_x"/>
                                          </p:val>
                                        </p:tav>
                                        <p:tav tm="100000">
                                          <p:val>
                                            <p:strVal val="#ppt_x"/>
                                          </p:val>
                                        </p:tav>
                                      </p:tavLst>
                                    </p:anim>
                                    <p:anim calcmode="lin" valueType="num">
                                      <p:cBhvr additive="base">
                                        <p:cTn id="92"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dissolve">
                                      <p:cBhvr>
                                        <p:cTn id="97" dur="500"/>
                                        <p:tgtEl>
                                          <p:spTgt spid="50"/>
                                        </p:tgtEl>
                                      </p:cBhvr>
                                    </p:animEffect>
                                  </p:childTnLst>
                                </p:cTn>
                              </p:par>
                              <p:par>
                                <p:cTn id="98" presetID="2" presetClass="entr" presetSubtype="1"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1000" fill="hold"/>
                                        <p:tgtEl>
                                          <p:spTgt spid="52"/>
                                        </p:tgtEl>
                                        <p:attrNameLst>
                                          <p:attrName>ppt_x</p:attrName>
                                        </p:attrNameLst>
                                      </p:cBhvr>
                                      <p:tavLst>
                                        <p:tav tm="0">
                                          <p:val>
                                            <p:strVal val="#ppt_x"/>
                                          </p:val>
                                        </p:tav>
                                        <p:tav tm="100000">
                                          <p:val>
                                            <p:strVal val="#ppt_x"/>
                                          </p:val>
                                        </p:tav>
                                      </p:tavLst>
                                    </p:anim>
                                    <p:anim calcmode="lin" valueType="num">
                                      <p:cBhvr additive="base">
                                        <p:cTn id="10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3" grpId="0" animBg="1"/>
      <p:bldP spid="24" grpId="0" animBg="1"/>
      <p:bldP spid="25" grpId="0" animBg="1"/>
      <p:bldP spid="26" grpId="0" animBg="1"/>
      <p:bldP spid="2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980728"/>
            <a:ext cx="7858180" cy="864096"/>
          </a:xfrm>
        </p:spPr>
        <p:txBody>
          <a:bodyPr>
            <a:normAutofit fontScale="90000"/>
          </a:bodyPr>
          <a:lstStyle/>
          <a:p>
            <a:r>
              <a:rPr lang="tr-TR" sz="1800" b="1" dirty="0">
                <a:solidFill>
                  <a:prstClr val="black"/>
                </a:solidFill>
                <a:latin typeface="Times New Roman" panose="02020603050405020304" pitchFamily="18" charset="0"/>
                <a:cs typeface="Times New Roman" panose="02020603050405020304" pitchFamily="18" charset="0"/>
              </a:rPr>
              <a:t>Emisyon ölçüm raporunun değerlendirilmesi ve karşılaşılan hususlar</a:t>
            </a:r>
            <a:r>
              <a:rPr lang="tr-TR" sz="1800" b="1" dirty="0" smtClean="0">
                <a:solidFill>
                  <a:prstClr val="black"/>
                </a:solidFill>
                <a:latin typeface="Times New Roman" panose="02020603050405020304" pitchFamily="18" charset="0"/>
                <a:cs typeface="Times New Roman" panose="02020603050405020304" pitchFamily="18" charset="0"/>
              </a:rPr>
              <a:t>:</a:t>
            </a:r>
            <a:br>
              <a:rPr lang="tr-TR" sz="1800" b="1" dirty="0" smtClean="0">
                <a:solidFill>
                  <a:prstClr val="black"/>
                </a:solidFill>
                <a:latin typeface="Times New Roman" panose="02020603050405020304" pitchFamily="18" charset="0"/>
                <a:cs typeface="Times New Roman" panose="02020603050405020304" pitchFamily="18" charset="0"/>
              </a:rPr>
            </a:br>
            <a:r>
              <a:rPr lang="tr-TR" sz="1800" b="1" dirty="0" smtClean="0">
                <a:solidFill>
                  <a:prstClr val="black"/>
                </a:solidFill>
                <a:latin typeface="Times New Roman" panose="02020603050405020304" pitchFamily="18" charset="0"/>
                <a:cs typeface="Times New Roman" panose="02020603050405020304" pitchFamily="18" charset="0"/>
              </a:rPr>
              <a:t/>
            </a:r>
            <a:br>
              <a:rPr lang="tr-TR" sz="1800" b="1" dirty="0" smtClean="0">
                <a:solidFill>
                  <a:prstClr val="black"/>
                </a:solidFill>
                <a:latin typeface="Times New Roman" panose="02020603050405020304" pitchFamily="18" charset="0"/>
                <a:cs typeface="Times New Roman" panose="02020603050405020304" pitchFamily="18" charset="0"/>
              </a:rPr>
            </a:br>
            <a:r>
              <a:rPr lang="tr-TR" sz="2000" b="1" dirty="0" smtClean="0">
                <a:solidFill>
                  <a:prstClr val="black"/>
                </a:solidFill>
                <a:latin typeface="Times New Roman" panose="02020603050405020304" pitchFamily="18" charset="0"/>
                <a:cs typeface="Times New Roman" panose="02020603050405020304" pitchFamily="18" charset="0"/>
              </a:rPr>
              <a:t>Ek-1 </a:t>
            </a:r>
            <a:r>
              <a:rPr lang="tr-TR" sz="2000" b="1" dirty="0">
                <a:solidFill>
                  <a:prstClr val="black"/>
                </a:solidFill>
                <a:latin typeface="Times New Roman" panose="02020603050405020304" pitchFamily="18" charset="0"/>
                <a:cs typeface="Times New Roman" panose="02020603050405020304" pitchFamily="18" charset="0"/>
              </a:rPr>
              <a:t>kapsamında değerlendirme;</a:t>
            </a:r>
            <a:endParaRPr lang="tr-TR" dirty="0"/>
          </a:p>
        </p:txBody>
      </p:sp>
      <p:sp>
        <p:nvSpPr>
          <p:cNvPr id="4" name="Unvan 1"/>
          <p:cNvSpPr txBox="1">
            <a:spLocks/>
          </p:cNvSpPr>
          <p:nvPr/>
        </p:nvSpPr>
        <p:spPr>
          <a:xfrm>
            <a:off x="395536" y="2132856"/>
            <a:ext cx="6923778" cy="402478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fontAlgn="auto"/>
            <a:r>
              <a:rPr lang="tr-TR" b="0" dirty="0">
                <a:solidFill>
                  <a:prstClr val="black"/>
                </a:solidFill>
                <a:latin typeface="Times New Roman" panose="02020603050405020304" pitchFamily="18" charset="0"/>
                <a:ea typeface="+mj-ea"/>
                <a:cs typeface="Times New Roman" panose="02020603050405020304" pitchFamily="18" charset="0"/>
              </a:rPr>
              <a:t>İşletmelerde tozlu maddelerin üretimi, işlenmesi, taşınması, doldurulması, boşaltılması ve tasnifi işlemleri; </a:t>
            </a:r>
            <a:r>
              <a:rPr lang="tr-TR" b="0" dirty="0" smtClean="0">
                <a:solidFill>
                  <a:prstClr val="black"/>
                </a:solidFill>
                <a:latin typeface="Times New Roman" panose="02020603050405020304" pitchFamily="18" charset="0"/>
                <a:ea typeface="+mj-ea"/>
                <a:cs typeface="Times New Roman" panose="02020603050405020304" pitchFamily="18" charset="0"/>
              </a:rPr>
              <a:t>Tane </a:t>
            </a:r>
            <a:r>
              <a:rPr lang="tr-TR" b="0" dirty="0">
                <a:solidFill>
                  <a:prstClr val="black"/>
                </a:solidFill>
                <a:latin typeface="Times New Roman" panose="02020603050405020304" pitchFamily="18" charset="0"/>
                <a:ea typeface="+mj-ea"/>
                <a:cs typeface="Times New Roman" panose="02020603050405020304" pitchFamily="18" charset="0"/>
              </a:rPr>
              <a:t>boyutu dikkate alınarak tesis içerisinde çöken toz ve PM10 ölçümlerinin </a:t>
            </a:r>
            <a:r>
              <a:rPr lang="tr-TR" b="0" dirty="0" smtClean="0">
                <a:solidFill>
                  <a:prstClr val="black"/>
                </a:solidFill>
                <a:latin typeface="Times New Roman" panose="02020603050405020304" pitchFamily="18" charset="0"/>
                <a:ea typeface="+mj-ea"/>
                <a:cs typeface="Times New Roman" panose="02020603050405020304" pitchFamily="18" charset="0"/>
              </a:rPr>
              <a:t>yapılması,</a:t>
            </a:r>
            <a:endParaRPr lang="tr-TR" b="0" dirty="0">
              <a:solidFill>
                <a:prstClr val="black"/>
              </a:solidFill>
              <a:latin typeface="Times New Roman" panose="02020603050405020304" pitchFamily="18" charset="0"/>
              <a:ea typeface="+mj-ea"/>
              <a:cs typeface="Times New Roman" panose="02020603050405020304" pitchFamily="18" charset="0"/>
            </a:endParaRPr>
          </a:p>
          <a:p>
            <a:pPr algn="just" fontAlgn="auto"/>
            <a:r>
              <a:rPr lang="tr-TR" b="0" dirty="0">
                <a:solidFill>
                  <a:prstClr val="black"/>
                </a:solidFill>
                <a:latin typeface="Times New Roman" panose="02020603050405020304" pitchFamily="18" charset="0"/>
                <a:ea typeface="+mj-ea"/>
                <a:cs typeface="Times New Roman" panose="02020603050405020304" pitchFamily="18" charset="0"/>
              </a:rPr>
              <a:t>Tablo2.1’de yer alan toz kütlesel debi değerinin (1 kg/saat) (Ek-12’de belirlenen emisyon faktörlerine göre hesaplanan) aşılması durumunda ise tesis etki alanında Ek-2 kapsamında yapılacak model çalışması sonucu belirlenen noktalarda çöken toz ölçümlerinin yapılması</a:t>
            </a:r>
            <a:r>
              <a:rPr lang="tr-TR" b="0" dirty="0" smtClean="0">
                <a:solidFill>
                  <a:prstClr val="black"/>
                </a:solidFill>
                <a:latin typeface="Times New Roman" panose="02020603050405020304" pitchFamily="18" charset="0"/>
                <a:ea typeface="+mj-ea"/>
                <a:cs typeface="Times New Roman" panose="02020603050405020304" pitchFamily="18" charset="0"/>
              </a:rPr>
              <a:t>,</a:t>
            </a:r>
          </a:p>
          <a:p>
            <a:pPr algn="just" fontAlgn="auto"/>
            <a:r>
              <a:rPr lang="tr-TR" b="0" dirty="0">
                <a:solidFill>
                  <a:prstClr val="black"/>
                </a:solidFill>
                <a:latin typeface="Times New Roman" panose="02020603050405020304" pitchFamily="18" charset="0"/>
                <a:ea typeface="+mj-ea"/>
                <a:cs typeface="Times New Roman" panose="02020603050405020304" pitchFamily="18" charset="0"/>
              </a:rPr>
              <a:t>Yakma sistemleri hariç tüm emisyon kaynaklarında toplam toz miktarı 0,1 kg/saati aşması halinde  özel toz analizinin </a:t>
            </a:r>
            <a:r>
              <a:rPr lang="tr-TR" b="0" dirty="0" smtClean="0">
                <a:solidFill>
                  <a:prstClr val="black"/>
                </a:solidFill>
                <a:latin typeface="Times New Roman" panose="02020603050405020304" pitchFamily="18" charset="0"/>
                <a:ea typeface="+mj-ea"/>
                <a:cs typeface="Times New Roman" panose="02020603050405020304" pitchFamily="18" charset="0"/>
              </a:rPr>
              <a:t>yapılması, </a:t>
            </a:r>
            <a:r>
              <a:rPr lang="tr-TR" b="0" dirty="0">
                <a:solidFill>
                  <a:prstClr val="black"/>
                </a:solidFill>
                <a:ea typeface="+mj-ea"/>
                <a:cs typeface="+mj-cs"/>
              </a:rPr>
              <a:t/>
            </a:r>
            <a:br>
              <a:rPr lang="tr-TR" b="0" dirty="0">
                <a:solidFill>
                  <a:prstClr val="black"/>
                </a:solidFill>
                <a:ea typeface="+mj-ea"/>
                <a:cs typeface="+mj-cs"/>
              </a:rPr>
            </a:br>
            <a:endParaRPr lang="tr-TR" b="0" dirty="0" smtClean="0">
              <a:solidFill>
                <a:prstClr val="black"/>
              </a:solidFill>
              <a:ea typeface="+mj-ea"/>
              <a:cs typeface="+mj-cs"/>
            </a:endParaRPr>
          </a:p>
          <a:p>
            <a:pPr marL="0" indent="0" fontAlgn="auto">
              <a:buNone/>
            </a:pPr>
            <a:endParaRPr lang="tr-TR" b="0" dirty="0"/>
          </a:p>
        </p:txBody>
      </p:sp>
    </p:spTree>
    <p:extLst>
      <p:ext uri="{BB962C8B-B14F-4D97-AF65-F5344CB8AC3E}">
        <p14:creationId xmlns:p14="http://schemas.microsoft.com/office/powerpoint/2010/main" val="143801638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idx="1"/>
          </p:nvPr>
        </p:nvSpPr>
        <p:spPr>
          <a:xfrm>
            <a:off x="395536" y="1844824"/>
            <a:ext cx="6923778" cy="4312821"/>
          </a:xfrm>
        </p:spPr>
        <p:txBody>
          <a:bodyPr/>
          <a:lstStyle/>
          <a:p>
            <a:pPr algn="just"/>
            <a:r>
              <a:rPr lang="tr-TR" dirty="0"/>
              <a:t>Ek-1’de  yer alan sınır değerlerle birlikte hüküm şeklindeki maddelerin de emisyon ölçüm raporunda değerlendirilmesi gerekmektedir. </a:t>
            </a:r>
            <a:endParaRPr lang="tr-TR" dirty="0" smtClean="0"/>
          </a:p>
          <a:p>
            <a:pPr algn="just"/>
            <a:r>
              <a:rPr lang="tr-TR" dirty="0" smtClean="0"/>
              <a:t>SKHKKY </a:t>
            </a:r>
            <a:r>
              <a:rPr lang="tr-TR" dirty="0"/>
              <a:t>Ek-1.c Gereğince Açıkta Depolanan Yığma Malzeme:</a:t>
            </a:r>
          </a:p>
          <a:p>
            <a:pPr algn="just"/>
            <a:r>
              <a:rPr lang="tr-TR" dirty="0"/>
              <a:t> SKHKKY Ek-1.d Gereğince Toz yapıcı yanma ve üretim artıklarının taşınması ve depolanması: </a:t>
            </a:r>
          </a:p>
          <a:p>
            <a:pPr algn="just"/>
            <a:r>
              <a:rPr lang="tr-TR" dirty="0"/>
              <a:t>SKHKKY Ek-1.e Gereğince Tesis İçi Yolların Durumu: </a:t>
            </a:r>
          </a:p>
          <a:p>
            <a:pPr algn="just"/>
            <a:r>
              <a:rPr lang="tr-TR" dirty="0"/>
              <a:t>SKHKKY Ek-1.f Gereğince Filtrelerin Boşaltılması: </a:t>
            </a:r>
            <a:endParaRPr lang="tr-TR" dirty="0" smtClean="0"/>
          </a:p>
          <a:p>
            <a:pPr marL="0" indent="0" algn="just">
              <a:buNone/>
            </a:pPr>
            <a:r>
              <a:rPr lang="tr-TR" dirty="0"/>
              <a:t> </a:t>
            </a:r>
            <a:r>
              <a:rPr lang="tr-TR" dirty="0" smtClean="0"/>
              <a:t>     </a:t>
            </a:r>
          </a:p>
          <a:p>
            <a:pPr marL="0" indent="0" algn="just">
              <a:buNone/>
            </a:pPr>
            <a:r>
              <a:rPr lang="tr-TR" dirty="0" smtClean="0"/>
              <a:t>                                                                GEREKMEKTEDİR.</a:t>
            </a:r>
            <a:endParaRPr lang="tr-TR" dirty="0"/>
          </a:p>
          <a:p>
            <a:endParaRPr lang="tr-TR" dirty="0"/>
          </a:p>
        </p:txBody>
      </p:sp>
    </p:spTree>
    <p:extLst>
      <p:ext uri="{BB962C8B-B14F-4D97-AF65-F5344CB8AC3E}">
        <p14:creationId xmlns:p14="http://schemas.microsoft.com/office/powerpoint/2010/main" val="3134685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a:spLocks noGrp="1"/>
          </p:cNvSpPr>
          <p:nvPr>
            <p:ph type="title"/>
          </p:nvPr>
        </p:nvSpPr>
        <p:spPr>
          <a:xfrm>
            <a:off x="122532" y="44623"/>
            <a:ext cx="6753723" cy="1494547"/>
          </a:xfrm>
        </p:spPr>
        <p:txBody>
          <a:bodyPr>
            <a:normAutofit/>
          </a:bodyPr>
          <a:lstStyle/>
          <a:p>
            <a:pPr algn="just"/>
            <a:r>
              <a:rPr lang="tr-TR" sz="2800" dirty="0" smtClean="0">
                <a:solidFill>
                  <a:schemeClr val="accent5"/>
                </a:solidFill>
              </a:rPr>
              <a:t>Valilik Tespit Raporundaki bilgiler ile rapordaki bilgilerin birbiri ile uyuşması gerekmektedir.</a:t>
            </a:r>
            <a:endParaRPr lang="tr-TR" sz="2800" dirty="0">
              <a:solidFill>
                <a:schemeClr val="accent5"/>
              </a:solidFill>
            </a:endParaRPr>
          </a:p>
        </p:txBody>
      </p:sp>
      <p:pic>
        <p:nvPicPr>
          <p:cNvPr id="6" name="İçerik Yer Tutucusu 5"/>
          <p:cNvPicPr>
            <a:picLocks noGrp="1" noChangeAspect="1"/>
          </p:cNvPicPr>
          <p:nvPr>
            <p:ph idx="1"/>
          </p:nvPr>
        </p:nvPicPr>
        <p:blipFill>
          <a:blip r:embed="rId2"/>
          <a:stretch>
            <a:fillRect/>
          </a:stretch>
        </p:blipFill>
        <p:spPr>
          <a:xfrm>
            <a:off x="177240" y="4621775"/>
            <a:ext cx="8716355" cy="1756591"/>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15</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122531" y="1484784"/>
            <a:ext cx="7325979" cy="2808311"/>
          </a:xfrm>
          <a:prstGeom prst="rect">
            <a:avLst/>
          </a:prstGeom>
        </p:spPr>
      </p:pic>
    </p:spTree>
    <p:extLst>
      <p:ext uri="{BB962C8B-B14F-4D97-AF65-F5344CB8AC3E}">
        <p14:creationId xmlns:p14="http://schemas.microsoft.com/office/powerpoint/2010/main" val="114605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Aşağı Ok Belirtme Çizgisi"/>
          <p:cNvSpPr/>
          <p:nvPr/>
        </p:nvSpPr>
        <p:spPr>
          <a:xfrm>
            <a:off x="389742" y="760124"/>
            <a:ext cx="2304256" cy="868676"/>
          </a:xfrm>
          <a:prstGeom prst="down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2000" dirty="0" smtClean="0"/>
              <a:t>Ek-2; kapsamında değerlendirme</a:t>
            </a:r>
            <a:endParaRPr lang="tr-TR" sz="2000" dirty="0"/>
          </a:p>
        </p:txBody>
      </p:sp>
      <p:sp>
        <p:nvSpPr>
          <p:cNvPr id="7" name="Rectangle 6"/>
          <p:cNvSpPr>
            <a:spLocks noChangeArrowheads="1"/>
          </p:cNvSpPr>
          <p:nvPr/>
        </p:nvSpPr>
        <p:spPr bwMode="auto">
          <a:xfrm>
            <a:off x="0" y="2060848"/>
            <a:ext cx="3203848" cy="1728192"/>
          </a:xfrm>
          <a:prstGeom prst="rect">
            <a:avLst/>
          </a:prstGeom>
          <a:noFill/>
          <a:ln w="9525">
            <a:noFill/>
            <a:miter lim="800000"/>
            <a:headEnd/>
            <a:tailEnd/>
          </a:ln>
        </p:spPr>
        <p:txBody>
          <a:bodyPr/>
          <a:lstStyle/>
          <a:p>
            <a:pPr marL="342900" indent="-342900" algn="l">
              <a:spcBef>
                <a:spcPct val="20000"/>
              </a:spcBef>
              <a:buClr>
                <a:schemeClr val="folHlink"/>
              </a:buClr>
              <a:buSzPct val="60000"/>
              <a:buFont typeface="Wingdings" pitchFamily="2" charset="2"/>
              <a:buChar char="n"/>
            </a:pPr>
            <a:r>
              <a:rPr lang="tr-TR" sz="2000" b="1" u="sng" dirty="0"/>
              <a:t>Gaz</a:t>
            </a:r>
            <a:r>
              <a:rPr lang="tr-TR" sz="2000" b="1" u="sng" dirty="0" smtClean="0"/>
              <a:t>:</a:t>
            </a:r>
          </a:p>
          <a:p>
            <a:pPr marL="342900" indent="-342900" algn="l">
              <a:spcBef>
                <a:spcPct val="20000"/>
              </a:spcBef>
              <a:buClr>
                <a:schemeClr val="folHlink"/>
              </a:buClr>
              <a:buSzPct val="60000"/>
            </a:pPr>
            <a:endParaRPr lang="tr-TR" sz="1600" b="1" dirty="0"/>
          </a:p>
          <a:p>
            <a:pPr marL="742950" lvl="1" indent="-285750" algn="l">
              <a:spcBef>
                <a:spcPct val="20000"/>
              </a:spcBef>
              <a:buClr>
                <a:schemeClr val="hlink"/>
              </a:buClr>
              <a:buSzPct val="55000"/>
              <a:buFont typeface="Wingdings" pitchFamily="2" charset="2"/>
              <a:buChar char="n"/>
            </a:pPr>
            <a:r>
              <a:rPr lang="tr-TR" sz="1400" dirty="0" smtClean="0"/>
              <a:t>P</a:t>
            </a:r>
            <a:r>
              <a:rPr lang="tr-TR" sz="1400" b="1" dirty="0" smtClean="0"/>
              <a:t>asif </a:t>
            </a:r>
            <a:r>
              <a:rPr lang="tr-TR" sz="1400" b="1" dirty="0"/>
              <a:t>örnekleme tüpü</a:t>
            </a:r>
          </a:p>
          <a:p>
            <a:pPr marL="742950" lvl="1" indent="-285750">
              <a:spcBef>
                <a:spcPct val="20000"/>
              </a:spcBef>
              <a:buClr>
                <a:schemeClr val="hlink"/>
              </a:buClr>
              <a:buSzPct val="55000"/>
              <a:buFont typeface="Wingdings" pitchFamily="2" charset="2"/>
              <a:buChar char="n"/>
            </a:pPr>
            <a:r>
              <a:rPr lang="tr-TR" sz="1400" dirty="0" smtClean="0"/>
              <a:t>En az 8 nokta (4+2+2) , </a:t>
            </a:r>
          </a:p>
          <a:p>
            <a:pPr marL="742950" lvl="1" indent="-285750">
              <a:spcBef>
                <a:spcPct val="20000"/>
              </a:spcBef>
              <a:buClr>
                <a:schemeClr val="hlink"/>
              </a:buClr>
              <a:buSzPct val="55000"/>
              <a:buFont typeface="Wingdings" pitchFamily="2" charset="2"/>
              <a:buChar char="n"/>
            </a:pPr>
            <a:r>
              <a:rPr lang="tr-TR" sz="1400" b="1" dirty="0" smtClean="0"/>
              <a:t>2 </a:t>
            </a:r>
            <a:r>
              <a:rPr lang="tr-TR" sz="1400" b="1" dirty="0"/>
              <a:t>ay süreli </a:t>
            </a:r>
            <a:r>
              <a:rPr lang="tr-TR" sz="1400" b="1" dirty="0" smtClean="0"/>
              <a:t>ölçüm(SKHKKY Ek-2 -h.3 gereğince)</a:t>
            </a:r>
            <a:endParaRPr lang="tr-TR" sz="1400" b="1" dirty="0"/>
          </a:p>
        </p:txBody>
      </p:sp>
      <p:pic>
        <p:nvPicPr>
          <p:cNvPr id="1027" name="Picture 3"/>
          <p:cNvPicPr>
            <a:picLocks noChangeAspect="1" noChangeArrowheads="1"/>
          </p:cNvPicPr>
          <p:nvPr/>
        </p:nvPicPr>
        <p:blipFill>
          <a:blip r:embed="rId3" cstate="print"/>
          <a:srcRect/>
          <a:stretch>
            <a:fillRect/>
          </a:stretch>
        </p:blipFill>
        <p:spPr bwMode="auto">
          <a:xfrm>
            <a:off x="785786" y="3819683"/>
            <a:ext cx="1512168" cy="1368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6"/>
          <p:cNvSpPr>
            <a:spLocks noChangeArrowheads="1"/>
          </p:cNvSpPr>
          <p:nvPr/>
        </p:nvSpPr>
        <p:spPr bwMode="auto">
          <a:xfrm>
            <a:off x="3059832" y="1772816"/>
            <a:ext cx="3024336" cy="1440160"/>
          </a:xfrm>
          <a:prstGeom prst="rect">
            <a:avLst/>
          </a:prstGeom>
          <a:noFill/>
          <a:ln w="9525">
            <a:noFill/>
            <a:miter lim="800000"/>
            <a:headEnd/>
            <a:tailEnd/>
          </a:ln>
        </p:spPr>
        <p:txBody>
          <a:bodyPr/>
          <a:lstStyle/>
          <a:p>
            <a:pPr marL="742950" lvl="1" indent="-285750" algn="l">
              <a:spcBef>
                <a:spcPct val="20000"/>
              </a:spcBef>
              <a:buClr>
                <a:schemeClr val="hlink"/>
              </a:buClr>
              <a:buSzPct val="55000"/>
            </a:pPr>
            <a:endParaRPr lang="tr-TR" sz="1400" b="1" dirty="0"/>
          </a:p>
          <a:p>
            <a:pPr marL="342900" indent="-342900" algn="l">
              <a:spcBef>
                <a:spcPct val="20000"/>
              </a:spcBef>
              <a:buClr>
                <a:schemeClr val="folHlink"/>
              </a:buClr>
              <a:buSzPct val="60000"/>
              <a:buFont typeface="Wingdings" pitchFamily="2" charset="2"/>
              <a:buChar char="n"/>
            </a:pPr>
            <a:r>
              <a:rPr lang="tr-TR" sz="2000" b="1" u="sng" dirty="0"/>
              <a:t>Havada asılı PM </a:t>
            </a:r>
            <a:endParaRPr lang="tr-TR" sz="2000" b="1" u="sng" dirty="0" smtClean="0"/>
          </a:p>
          <a:p>
            <a:pPr marL="342900" indent="-342900" algn="l">
              <a:spcBef>
                <a:spcPct val="20000"/>
              </a:spcBef>
              <a:buClr>
                <a:schemeClr val="folHlink"/>
              </a:buClr>
              <a:buSzPct val="60000"/>
            </a:pPr>
            <a:endParaRPr lang="tr-TR" sz="1600" dirty="0"/>
          </a:p>
          <a:p>
            <a:pPr marL="742950" lvl="1" indent="-285750" algn="l">
              <a:spcBef>
                <a:spcPct val="20000"/>
              </a:spcBef>
              <a:buClr>
                <a:schemeClr val="hlink"/>
              </a:buClr>
              <a:buSzPct val="55000"/>
              <a:buFont typeface="Wingdings" pitchFamily="2" charset="2"/>
              <a:buChar char="n"/>
            </a:pPr>
            <a:r>
              <a:rPr lang="tr-TR" sz="1400" b="1" dirty="0"/>
              <a:t>1 ay sürekli 2 noktada</a:t>
            </a:r>
          </a:p>
          <a:p>
            <a:pPr marL="742950" lvl="1" indent="-285750" algn="l">
              <a:spcBef>
                <a:spcPct val="20000"/>
              </a:spcBef>
              <a:buClr>
                <a:schemeClr val="hlink"/>
              </a:buClr>
              <a:buSzPct val="55000"/>
            </a:pPr>
            <a:r>
              <a:rPr lang="tr-TR" sz="1400" b="1" dirty="0" smtClean="0"/>
              <a:t>(Aktif ölçüm)</a:t>
            </a:r>
            <a:endParaRPr lang="tr-TR" sz="1400" b="1" dirty="0"/>
          </a:p>
          <a:p>
            <a:pPr marL="342900" indent="-342900" algn="l">
              <a:spcBef>
                <a:spcPct val="20000"/>
              </a:spcBef>
              <a:buClr>
                <a:schemeClr val="folHlink"/>
              </a:buClr>
              <a:buSzPct val="60000"/>
              <a:buFont typeface="Wingdings" pitchFamily="2" charset="2"/>
              <a:buChar char="n"/>
            </a:pPr>
            <a:endParaRPr lang="tr-TR" sz="1400" dirty="0"/>
          </a:p>
        </p:txBody>
      </p:sp>
      <p:sp>
        <p:nvSpPr>
          <p:cNvPr id="11" name="Rectangle 6"/>
          <p:cNvSpPr>
            <a:spLocks noChangeArrowheads="1"/>
          </p:cNvSpPr>
          <p:nvPr/>
        </p:nvSpPr>
        <p:spPr bwMode="auto">
          <a:xfrm>
            <a:off x="6012160" y="1772816"/>
            <a:ext cx="3131840" cy="2232248"/>
          </a:xfrm>
          <a:prstGeom prst="rect">
            <a:avLst/>
          </a:prstGeom>
          <a:noFill/>
          <a:ln w="9525">
            <a:noFill/>
            <a:miter lim="800000"/>
            <a:headEnd/>
            <a:tailEnd/>
          </a:ln>
        </p:spPr>
        <p:txBody>
          <a:bodyPr/>
          <a:lstStyle/>
          <a:p>
            <a:pPr marL="742950" lvl="1" indent="-285750" algn="l">
              <a:spcBef>
                <a:spcPct val="20000"/>
              </a:spcBef>
              <a:buClr>
                <a:schemeClr val="hlink"/>
              </a:buClr>
              <a:buSzPct val="55000"/>
            </a:pPr>
            <a:endParaRPr lang="tr-TR" sz="1400" dirty="0"/>
          </a:p>
          <a:p>
            <a:pPr marL="342900" indent="-342900" algn="l">
              <a:spcBef>
                <a:spcPct val="20000"/>
              </a:spcBef>
              <a:buClr>
                <a:schemeClr val="folHlink"/>
              </a:buClr>
              <a:buSzPct val="60000"/>
              <a:buFont typeface="Wingdings" pitchFamily="2" charset="2"/>
              <a:buChar char="n"/>
            </a:pPr>
            <a:r>
              <a:rPr lang="tr-TR" sz="2000" b="1" u="sng" dirty="0"/>
              <a:t>Çöken Toz </a:t>
            </a:r>
            <a:endParaRPr lang="tr-TR" sz="2000" b="1" u="sng" dirty="0" smtClean="0"/>
          </a:p>
          <a:p>
            <a:pPr marL="342900" indent="-342900" algn="l">
              <a:spcBef>
                <a:spcPct val="20000"/>
              </a:spcBef>
              <a:buClr>
                <a:schemeClr val="folHlink"/>
              </a:buClr>
              <a:buSzPct val="60000"/>
            </a:pPr>
            <a:endParaRPr lang="tr-TR" sz="1600" dirty="0"/>
          </a:p>
          <a:p>
            <a:pPr marL="742950" lvl="1" indent="-285750" algn="l">
              <a:spcBef>
                <a:spcPct val="20000"/>
              </a:spcBef>
              <a:buClr>
                <a:schemeClr val="hlink"/>
              </a:buClr>
              <a:buSzPct val="55000"/>
              <a:buFont typeface="Wingdings" pitchFamily="2" charset="2"/>
              <a:buChar char="n"/>
            </a:pPr>
            <a:r>
              <a:rPr lang="tr-TR" sz="1400" b="1" dirty="0"/>
              <a:t>1’ er aylık 2 noktada </a:t>
            </a:r>
          </a:p>
          <a:p>
            <a:pPr marL="742950" lvl="1" indent="-285750">
              <a:spcBef>
                <a:spcPct val="20000"/>
              </a:spcBef>
              <a:buClr>
                <a:schemeClr val="hlink"/>
              </a:buClr>
              <a:buSzPct val="55000"/>
              <a:buFont typeface="Wingdings" pitchFamily="2" charset="2"/>
              <a:buChar char="n"/>
            </a:pPr>
            <a:r>
              <a:rPr lang="tr-TR" sz="1400" b="1" dirty="0"/>
              <a:t>2 </a:t>
            </a:r>
            <a:r>
              <a:rPr lang="tr-TR" sz="1400" dirty="0"/>
              <a:t>ölçüm </a:t>
            </a:r>
            <a:r>
              <a:rPr lang="tr-TR" sz="1400" dirty="0" smtClean="0"/>
              <a:t>(</a:t>
            </a:r>
            <a:r>
              <a:rPr lang="tr-TR" sz="1400" dirty="0"/>
              <a:t>SKHKKY Ek-2 -</a:t>
            </a:r>
            <a:r>
              <a:rPr lang="tr-TR" sz="1400" dirty="0" smtClean="0"/>
              <a:t>h.4 </a:t>
            </a:r>
            <a:r>
              <a:rPr lang="tr-TR" sz="1400" dirty="0"/>
              <a:t>gereğince)</a:t>
            </a:r>
            <a:endParaRPr lang="tr-TR" sz="1400" b="1" dirty="0"/>
          </a:p>
          <a:p>
            <a:pPr marL="742950" lvl="1" indent="-285750" algn="l">
              <a:spcBef>
                <a:spcPct val="20000"/>
              </a:spcBef>
              <a:buClr>
                <a:schemeClr val="hlink"/>
              </a:buClr>
              <a:buSzPct val="55000"/>
            </a:pPr>
            <a:endParaRPr lang="tr-TR" sz="1400" b="1" dirty="0"/>
          </a:p>
        </p:txBody>
      </p:sp>
      <p:pic>
        <p:nvPicPr>
          <p:cNvPr id="1028" name="Picture 4"/>
          <p:cNvPicPr>
            <a:picLocks noChangeAspect="1" noChangeArrowheads="1"/>
          </p:cNvPicPr>
          <p:nvPr/>
        </p:nvPicPr>
        <p:blipFill>
          <a:blip r:embed="rId4" cstate="print"/>
          <a:srcRect/>
          <a:stretch>
            <a:fillRect/>
          </a:stretch>
        </p:blipFill>
        <p:spPr bwMode="auto">
          <a:xfrm>
            <a:off x="3819525" y="3645024"/>
            <a:ext cx="1504950" cy="1440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p:cNvPicPr>
            <a:picLocks noChangeAspect="1" noChangeArrowheads="1"/>
          </p:cNvPicPr>
          <p:nvPr/>
        </p:nvPicPr>
        <p:blipFill>
          <a:blip r:embed="rId5" cstate="print"/>
          <a:srcRect/>
          <a:stretch>
            <a:fillRect/>
          </a:stretch>
        </p:blipFill>
        <p:spPr bwMode="auto">
          <a:xfrm>
            <a:off x="6858000" y="3645024"/>
            <a:ext cx="1440160"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ikdörtgen 1"/>
          <p:cNvSpPr/>
          <p:nvPr/>
        </p:nvSpPr>
        <p:spPr>
          <a:xfrm>
            <a:off x="776068" y="5675371"/>
            <a:ext cx="7972396" cy="584775"/>
          </a:xfrm>
          <a:prstGeom prst="rect">
            <a:avLst/>
          </a:prstGeom>
        </p:spPr>
        <p:txBody>
          <a:bodyPr wrap="square">
            <a:spAutoFit/>
          </a:bodyPr>
          <a:lstStyle/>
          <a:p>
            <a:pPr algn="just"/>
            <a:r>
              <a:rPr lang="tr-TR" sz="1600" dirty="0"/>
              <a:t>Hava Kalitesi ölçümlerinde, ölçüm yapılan </a:t>
            </a:r>
            <a:r>
              <a:rPr lang="tr-TR" sz="1600" i="1" u="sng" dirty="0" smtClean="0">
                <a:solidFill>
                  <a:srgbClr val="FF0000"/>
                </a:solidFill>
              </a:rPr>
              <a:t>her </a:t>
            </a:r>
            <a:r>
              <a:rPr lang="tr-TR" sz="1600" i="1" u="sng" dirty="0">
                <a:solidFill>
                  <a:srgbClr val="FF0000"/>
                </a:solidFill>
              </a:rPr>
              <a:t>noktadaki </a:t>
            </a:r>
            <a:r>
              <a:rPr lang="tr-TR" sz="1600" i="1" u="sng" dirty="0" smtClean="0">
                <a:solidFill>
                  <a:srgbClr val="FF0000"/>
                </a:solidFill>
              </a:rPr>
              <a:t>ölçümlerin  </a:t>
            </a:r>
            <a:r>
              <a:rPr lang="tr-TR" sz="1600" dirty="0"/>
              <a:t>sınır değeri sağlaması,</a:t>
            </a:r>
          </a:p>
        </p:txBody>
      </p:sp>
      <p:sp>
        <p:nvSpPr>
          <p:cNvPr id="3" name="Dikdörtgen 2"/>
          <p:cNvSpPr/>
          <p:nvPr/>
        </p:nvSpPr>
        <p:spPr>
          <a:xfrm>
            <a:off x="2483768" y="563975"/>
            <a:ext cx="6480720" cy="1323439"/>
          </a:xfrm>
          <a:prstGeom prst="rect">
            <a:avLst/>
          </a:prstGeom>
        </p:spPr>
        <p:txBody>
          <a:bodyPr wrap="square">
            <a:spAutoFit/>
          </a:bodyPr>
          <a:lstStyle/>
          <a:p>
            <a:pPr marL="342900" indent="-342900" algn="just">
              <a:defRPr/>
            </a:pPr>
            <a:r>
              <a:rPr lang="tr-TR" sz="2000" dirty="0" smtClean="0">
                <a:solidFill>
                  <a:srgbClr val="0070C0"/>
                </a:solidFill>
                <a:latin typeface="Times New Roman" panose="02020603050405020304" pitchFamily="18" charset="0"/>
                <a:cs typeface="Times New Roman" panose="02020603050405020304" pitchFamily="18" charset="0"/>
              </a:rPr>
              <a:t>	İşletmenin </a:t>
            </a:r>
            <a:r>
              <a:rPr lang="tr-TR" sz="2000" dirty="0">
                <a:solidFill>
                  <a:srgbClr val="0070C0"/>
                </a:solidFill>
                <a:latin typeface="Times New Roman" panose="02020603050405020304" pitchFamily="18" charset="0"/>
                <a:cs typeface="Times New Roman" panose="02020603050405020304" pitchFamily="18" charset="0"/>
              </a:rPr>
              <a:t>tamamından </a:t>
            </a:r>
            <a:r>
              <a:rPr lang="tr-TR" sz="2000" dirty="0" smtClean="0">
                <a:solidFill>
                  <a:srgbClr val="0070C0"/>
                </a:solidFill>
                <a:latin typeface="Times New Roman" panose="02020603050405020304" pitchFamily="18" charset="0"/>
                <a:cs typeface="Times New Roman" panose="02020603050405020304" pitchFamily="18" charset="0"/>
              </a:rPr>
              <a:t> kaynaklanan </a:t>
            </a:r>
            <a:r>
              <a:rPr lang="tr-TR" sz="2000" dirty="0">
                <a:solidFill>
                  <a:srgbClr val="0070C0"/>
                </a:solidFill>
                <a:latin typeface="Times New Roman" panose="02020603050405020304" pitchFamily="18" charset="0"/>
                <a:cs typeface="Times New Roman" panose="02020603050405020304" pitchFamily="18" charset="0"/>
              </a:rPr>
              <a:t>emisyon </a:t>
            </a:r>
            <a:r>
              <a:rPr lang="tr-TR" sz="2000" dirty="0" smtClean="0">
                <a:solidFill>
                  <a:srgbClr val="0070C0"/>
                </a:solidFill>
                <a:latin typeface="Times New Roman" panose="02020603050405020304" pitchFamily="18" charset="0"/>
                <a:cs typeface="Times New Roman" panose="02020603050405020304" pitchFamily="18" charset="0"/>
              </a:rPr>
              <a:t>debileri (Baca </a:t>
            </a:r>
            <a:r>
              <a:rPr lang="tr-TR" sz="2000" dirty="0">
                <a:solidFill>
                  <a:srgbClr val="0070C0"/>
                </a:solidFill>
                <a:latin typeface="Times New Roman" panose="02020603050405020304" pitchFamily="18" charset="0"/>
                <a:cs typeface="Times New Roman" panose="02020603050405020304" pitchFamily="18" charset="0"/>
              </a:rPr>
              <a:t>kaynaklı, baca dışı </a:t>
            </a:r>
            <a:r>
              <a:rPr lang="tr-TR" sz="2000" dirty="0" smtClean="0">
                <a:solidFill>
                  <a:srgbClr val="0070C0"/>
                </a:solidFill>
                <a:latin typeface="Times New Roman" panose="02020603050405020304" pitchFamily="18" charset="0"/>
                <a:cs typeface="Times New Roman" panose="02020603050405020304" pitchFamily="18" charset="0"/>
              </a:rPr>
              <a:t>kaynaklı) Tablo </a:t>
            </a:r>
            <a:r>
              <a:rPr lang="tr-TR" sz="2000" dirty="0">
                <a:solidFill>
                  <a:srgbClr val="0070C0"/>
                </a:solidFill>
                <a:latin typeface="Times New Roman" panose="02020603050405020304" pitchFamily="18" charset="0"/>
                <a:cs typeface="Times New Roman" panose="02020603050405020304" pitchFamily="18" charset="0"/>
              </a:rPr>
              <a:t>2.1’deki </a:t>
            </a:r>
            <a:r>
              <a:rPr lang="tr-TR" sz="2000" dirty="0" smtClean="0">
                <a:solidFill>
                  <a:srgbClr val="0070C0"/>
                </a:solidFill>
                <a:latin typeface="Times New Roman" panose="02020603050405020304" pitchFamily="18" charset="0"/>
                <a:cs typeface="Times New Roman" panose="02020603050405020304" pitchFamily="18" charset="0"/>
              </a:rPr>
              <a:t>eşik değeri </a:t>
            </a:r>
            <a:r>
              <a:rPr lang="tr-TR" sz="2000" dirty="0">
                <a:solidFill>
                  <a:srgbClr val="0070C0"/>
                </a:solidFill>
                <a:latin typeface="Times New Roman" panose="02020603050405020304" pitchFamily="18" charset="0"/>
                <a:cs typeface="Times New Roman" panose="02020603050405020304" pitchFamily="18" charset="0"/>
              </a:rPr>
              <a:t>aşan parametreler için </a:t>
            </a:r>
            <a:r>
              <a:rPr lang="tr-TR" sz="2000" dirty="0" smtClean="0">
                <a:solidFill>
                  <a:srgbClr val="0070C0"/>
                </a:solidFill>
                <a:latin typeface="Times New Roman" panose="02020603050405020304" pitchFamily="18" charset="0"/>
                <a:cs typeface="Times New Roman" panose="02020603050405020304" pitchFamily="18" charset="0"/>
              </a:rPr>
              <a:t>Hava </a:t>
            </a:r>
            <a:r>
              <a:rPr lang="tr-TR" sz="2000" dirty="0">
                <a:solidFill>
                  <a:srgbClr val="0070C0"/>
                </a:solidFill>
                <a:latin typeface="Times New Roman" panose="02020603050405020304" pitchFamily="18" charset="0"/>
                <a:cs typeface="Times New Roman" panose="02020603050405020304" pitchFamily="18" charset="0"/>
              </a:rPr>
              <a:t>Kalitesi ölçümleri </a:t>
            </a:r>
            <a:r>
              <a:rPr lang="tr-TR" sz="2000" dirty="0" smtClean="0">
                <a:solidFill>
                  <a:srgbClr val="0070C0"/>
                </a:solidFill>
                <a:latin typeface="Times New Roman" panose="02020603050405020304" pitchFamily="18" charset="0"/>
                <a:cs typeface="Times New Roman" panose="02020603050405020304" pitchFamily="18" charset="0"/>
              </a:rPr>
              <a:t> yapılmalıdır</a:t>
            </a:r>
            <a:r>
              <a:rPr lang="tr-TR" sz="2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11612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44623"/>
            <a:ext cx="6588224" cy="1494547"/>
          </a:xfrm>
        </p:spPr>
        <p:txBody>
          <a:bodyPr>
            <a:normAutofit fontScale="90000"/>
          </a:bodyPr>
          <a:lstStyle/>
          <a:p>
            <a:pPr algn="ctr"/>
            <a:r>
              <a:rPr lang="tr-TR" sz="2800" dirty="0" err="1" smtClean="0">
                <a:solidFill>
                  <a:schemeClr val="accent5"/>
                </a:solidFill>
              </a:rPr>
              <a:t>İmisyon</a:t>
            </a:r>
            <a:r>
              <a:rPr lang="tr-TR" sz="2800" dirty="0" smtClean="0">
                <a:solidFill>
                  <a:schemeClr val="accent5"/>
                </a:solidFill>
              </a:rPr>
              <a:t> ölçümlerinin </a:t>
            </a:r>
            <a:r>
              <a:rPr lang="tr-TR" sz="2800" dirty="0">
                <a:solidFill>
                  <a:schemeClr val="accent5"/>
                </a:solidFill>
              </a:rPr>
              <a:t>çevre şartları da dikkate alınarak işletmenin tam kapasite ile çalıştığı </a:t>
            </a:r>
            <a:r>
              <a:rPr lang="tr-TR" sz="2800" dirty="0" smtClean="0">
                <a:solidFill>
                  <a:schemeClr val="accent5"/>
                </a:solidFill>
              </a:rPr>
              <a:t>zamanlarda yapılması gerekmektedir</a:t>
            </a:r>
            <a:r>
              <a:rPr lang="tr-TR" sz="2800" dirty="0">
                <a:solidFill>
                  <a:schemeClr val="accent5"/>
                </a:solidFill>
              </a:rPr>
              <a:t>. </a:t>
            </a:r>
          </a:p>
        </p:txBody>
      </p:sp>
      <p:pic>
        <p:nvPicPr>
          <p:cNvPr id="3" name="Resim 2"/>
          <p:cNvPicPr>
            <a:picLocks noChangeAspect="1"/>
          </p:cNvPicPr>
          <p:nvPr/>
        </p:nvPicPr>
        <p:blipFill>
          <a:blip r:embed="rId2"/>
          <a:stretch>
            <a:fillRect/>
          </a:stretch>
        </p:blipFill>
        <p:spPr>
          <a:xfrm>
            <a:off x="251520" y="2060848"/>
            <a:ext cx="2601000" cy="4515467"/>
          </a:xfrm>
          <a:prstGeom prst="rect">
            <a:avLst/>
          </a:prstGeom>
        </p:spPr>
      </p:pic>
      <p:pic>
        <p:nvPicPr>
          <p:cNvPr id="4" name="Resim 3"/>
          <p:cNvPicPr>
            <a:picLocks noChangeAspect="1"/>
          </p:cNvPicPr>
          <p:nvPr/>
        </p:nvPicPr>
        <p:blipFill>
          <a:blip r:embed="rId3"/>
          <a:stretch>
            <a:fillRect/>
          </a:stretch>
        </p:blipFill>
        <p:spPr>
          <a:xfrm>
            <a:off x="2852520" y="2181736"/>
            <a:ext cx="2759571" cy="4338099"/>
          </a:xfrm>
          <a:prstGeom prst="rect">
            <a:avLst/>
          </a:prstGeom>
        </p:spPr>
      </p:pic>
      <p:pic>
        <p:nvPicPr>
          <p:cNvPr id="5" name="Resim 4"/>
          <p:cNvPicPr>
            <a:picLocks noChangeAspect="1"/>
          </p:cNvPicPr>
          <p:nvPr/>
        </p:nvPicPr>
        <p:blipFill>
          <a:blip r:embed="rId4"/>
          <a:stretch>
            <a:fillRect/>
          </a:stretch>
        </p:blipFill>
        <p:spPr>
          <a:xfrm>
            <a:off x="5724128" y="2093051"/>
            <a:ext cx="2601000" cy="4515467"/>
          </a:xfrm>
          <a:prstGeom prst="rect">
            <a:avLst/>
          </a:prstGeom>
        </p:spPr>
      </p:pic>
    </p:spTree>
    <p:extLst>
      <p:ext uri="{BB962C8B-B14F-4D97-AF65-F5344CB8AC3E}">
        <p14:creationId xmlns:p14="http://schemas.microsoft.com/office/powerpoint/2010/main" val="147690051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599" y="1268760"/>
            <a:ext cx="6347714" cy="4772603"/>
          </a:xfrm>
        </p:spPr>
        <p:txBody>
          <a:bodyPr/>
          <a:lstStyle/>
          <a:p>
            <a:r>
              <a:rPr lang="tr-TR" dirty="0"/>
              <a:t>Üç ardışık zamanda ölçülen emisyon değerlerinin hiç biri Yönetmelikte verilen sınır değerleri aşmamalıdır</a:t>
            </a:r>
            <a:r>
              <a:rPr lang="tr-TR" dirty="0" smtClean="0"/>
              <a:t>.</a:t>
            </a:r>
          </a:p>
          <a:p>
            <a:r>
              <a:rPr lang="tr-TR" dirty="0"/>
              <a:t>Ek-3.d.2 Isıl kapasitesi 27778 kW ve üstünde olan katı yakıt ve </a:t>
            </a:r>
            <a:r>
              <a:rPr lang="tr-TR" dirty="0" err="1"/>
              <a:t>fuel-oil</a:t>
            </a:r>
            <a:r>
              <a:rPr lang="tr-TR" dirty="0"/>
              <a:t> ile çalışan yakma sistemleri ile 10 kg/saat ve üstünde toz emisyonu yayan tesisler toz emisyonu konsantrasyonunu sürekli ölçen yazıcılı bir ölçüm cihazı ile donatmalıdır</a:t>
            </a:r>
            <a:r>
              <a:rPr lang="tr-TR" dirty="0" smtClean="0"/>
              <a:t>.</a:t>
            </a:r>
          </a:p>
          <a:p>
            <a:r>
              <a:rPr lang="tr-TR" dirty="0"/>
              <a:t>Ek-3.d.4 Isıl kapasitesi 10 MW ve üstünde olan sıvı ve katı yakıtlı yakma sistemleri yanma kontrolü için yazıcılı bir baca gazı cihazı (CO2 veya O2 ve CO) ile donatılmalıdır.      </a:t>
            </a:r>
          </a:p>
          <a:p>
            <a:endParaRPr lang="tr-TR" dirty="0"/>
          </a:p>
          <a:p>
            <a:endParaRPr lang="tr-TR" dirty="0"/>
          </a:p>
          <a:p>
            <a:endParaRPr lang="tr-TR" dirty="0"/>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18</a:t>
            </a:fld>
            <a:endParaRPr lang="tr-TR">
              <a:solidFill>
                <a:srgbClr val="000000">
                  <a:tint val="75000"/>
                </a:srgbClr>
              </a:solidFill>
            </a:endParaRPr>
          </a:p>
        </p:txBody>
      </p:sp>
      <p:sp>
        <p:nvSpPr>
          <p:cNvPr id="6" name="Başlık 1"/>
          <p:cNvSpPr>
            <a:spLocks noGrp="1"/>
          </p:cNvSpPr>
          <p:nvPr>
            <p:ph type="title"/>
          </p:nvPr>
        </p:nvSpPr>
        <p:spPr>
          <a:xfrm>
            <a:off x="609599" y="609600"/>
            <a:ext cx="6347713" cy="587152"/>
          </a:xfrm>
        </p:spPr>
        <p:txBody>
          <a:bodyPr>
            <a:normAutofit/>
          </a:bodyPr>
          <a:lstStyle/>
          <a:p>
            <a:r>
              <a:rPr lang="tr-TR" sz="2000" b="1" dirty="0" smtClean="0">
                <a:solidFill>
                  <a:prstClr val="black"/>
                </a:solidFill>
                <a:latin typeface="Times New Roman" panose="02020603050405020304" pitchFamily="18" charset="0"/>
                <a:cs typeface="Times New Roman" panose="02020603050405020304" pitchFamily="18" charset="0"/>
              </a:rPr>
              <a:t>Ek-3 </a:t>
            </a:r>
            <a:r>
              <a:rPr lang="tr-TR" sz="2000" b="1" dirty="0">
                <a:solidFill>
                  <a:prstClr val="black"/>
                </a:solidFill>
                <a:latin typeface="Times New Roman" panose="02020603050405020304" pitchFamily="18" charset="0"/>
                <a:cs typeface="Times New Roman" panose="02020603050405020304" pitchFamily="18" charset="0"/>
              </a:rPr>
              <a:t>kapsamında değerlendirme;</a:t>
            </a:r>
            <a:endParaRPr lang="tr-TR" sz="2000" b="1" dirty="0"/>
          </a:p>
        </p:txBody>
      </p:sp>
    </p:spTree>
    <p:extLst>
      <p:ext uri="{BB962C8B-B14F-4D97-AF65-F5344CB8AC3E}">
        <p14:creationId xmlns:p14="http://schemas.microsoft.com/office/powerpoint/2010/main" val="1233245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000" b="1" dirty="0" smtClean="0">
                <a:solidFill>
                  <a:prstClr val="black"/>
                </a:solidFill>
                <a:latin typeface="Times New Roman" panose="02020603050405020304" pitchFamily="18" charset="0"/>
                <a:cs typeface="Times New Roman" panose="02020603050405020304" pitchFamily="18" charset="0"/>
              </a:rPr>
              <a:t>Ek-4 </a:t>
            </a:r>
            <a:r>
              <a:rPr lang="tr-TR" sz="2000" b="1" dirty="0">
                <a:solidFill>
                  <a:prstClr val="black"/>
                </a:solidFill>
                <a:latin typeface="Times New Roman" panose="02020603050405020304" pitchFamily="18" charset="0"/>
                <a:cs typeface="Times New Roman" panose="02020603050405020304" pitchFamily="18" charset="0"/>
              </a:rPr>
              <a:t>kapsamında değerlendirme;</a:t>
            </a:r>
            <a:endParaRPr lang="tr-TR" sz="2000" dirty="0"/>
          </a:p>
        </p:txBody>
      </p:sp>
      <p:sp>
        <p:nvSpPr>
          <p:cNvPr id="3" name="İçerik Yer Tutucusu 2"/>
          <p:cNvSpPr>
            <a:spLocks noGrp="1"/>
          </p:cNvSpPr>
          <p:nvPr>
            <p:ph idx="1"/>
          </p:nvPr>
        </p:nvSpPr>
        <p:spPr>
          <a:xfrm>
            <a:off x="457200" y="1600200"/>
            <a:ext cx="6923112" cy="4997152"/>
          </a:xfrm>
        </p:spPr>
        <p:txBody>
          <a:bodyPr>
            <a:normAutofit/>
          </a:bodyPr>
          <a:lstStyle/>
          <a:p>
            <a:r>
              <a:rPr lang="tr-TR" dirty="0" smtClean="0"/>
              <a:t>Yakma tesisleri ve üretim şeklinden kaynaklanan baca gazı hızları;</a:t>
            </a:r>
          </a:p>
          <a:p>
            <a:r>
              <a:rPr lang="tr-TR" dirty="0" smtClean="0"/>
              <a:t>Prosesten kaynaklanan atık gazların çıktığı bacaların atmosfere açıldığı noktaların atmosfer koşullarından etkilenmemesi için bacalara şapka konulmasının teknik bir zorunluluk olması durumunda, bacaya monte edilecek şapkanın bacanın bitiminden bir (1) baca çapı kadar yükseklikte olması ve atık gazların serbest hava akımı tarafından, engellenmeden taşınması gerekmektedir.</a:t>
            </a:r>
          </a:p>
          <a:p>
            <a:r>
              <a:rPr lang="tr-TR" dirty="0" smtClean="0"/>
              <a:t>Anma ısıl gücüne göre küçük ölçekli ve büyük ölçekli tesislerde asgari baca yüksekliği; (</a:t>
            </a:r>
            <a:r>
              <a:rPr lang="tr-TR" dirty="0" err="1" smtClean="0"/>
              <a:t>Abak</a:t>
            </a:r>
            <a:r>
              <a:rPr lang="tr-TR" dirty="0" smtClean="0"/>
              <a:t> hesabına göre)</a:t>
            </a:r>
          </a:p>
          <a:p>
            <a:r>
              <a:rPr lang="tr-TR" dirty="0" smtClean="0"/>
              <a:t>Isıl gücü olmayan tesislerde asgari baca yüksekliği dağılımı engellemeyecek şekilde yerden 10 metre veya çatının en yüksek noktasından itibaren en az 1.5 m olmalıdır.</a:t>
            </a:r>
          </a:p>
          <a:p>
            <a:endParaRPr lang="tr-TR" dirty="0"/>
          </a:p>
        </p:txBody>
      </p:sp>
    </p:spTree>
    <p:extLst>
      <p:ext uri="{BB962C8B-B14F-4D97-AF65-F5344CB8AC3E}">
        <p14:creationId xmlns:p14="http://schemas.microsoft.com/office/powerpoint/2010/main" val="1874234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p:txBody>
          <a:bodyPr/>
          <a:lstStyle/>
          <a:p>
            <a:r>
              <a:rPr lang="tr-TR" dirty="0" smtClean="0"/>
              <a:t>ÇEVRE İZİN VE LİSANS YÖNETMELİĞİ</a:t>
            </a:r>
            <a:endParaRPr lang="tr-TR" dirty="0"/>
          </a:p>
        </p:txBody>
      </p:sp>
      <p:sp>
        <p:nvSpPr>
          <p:cNvPr id="8" name="İçerik Yer Tutucusu 7"/>
          <p:cNvSpPr>
            <a:spLocks noGrp="1"/>
          </p:cNvSpPr>
          <p:nvPr>
            <p:ph idx="1"/>
          </p:nvPr>
        </p:nvSpPr>
        <p:spPr/>
        <p:txBody>
          <a:bodyPr>
            <a:normAutofit/>
          </a:bodyPr>
          <a:lstStyle/>
          <a:p>
            <a:pPr marL="0" indent="0" algn="just">
              <a:buNone/>
            </a:pPr>
            <a:r>
              <a:rPr lang="tr-TR" dirty="0" smtClean="0"/>
              <a:t>	2872 Sayılı Çevre Kanunu’nda; çevreye olumsuz etkileri olan işletmelerin faaliyette bulunabilmeleri için </a:t>
            </a:r>
            <a:r>
              <a:rPr lang="tr-TR" dirty="0" smtClean="0">
                <a:solidFill>
                  <a:srgbClr val="FF0000"/>
                </a:solidFill>
              </a:rPr>
              <a:t>çevre izni</a:t>
            </a:r>
            <a:r>
              <a:rPr lang="tr-TR" dirty="0" smtClean="0"/>
              <a:t>,</a:t>
            </a:r>
            <a:r>
              <a:rPr lang="tr-TR" dirty="0"/>
              <a:t> </a:t>
            </a:r>
            <a:r>
              <a:rPr lang="tr-TR" dirty="0" smtClean="0"/>
              <a:t>atıkların </a:t>
            </a:r>
            <a:r>
              <a:rPr lang="tr-TR" dirty="0"/>
              <a:t>geri kazanımı, geri döşümü ve </a:t>
            </a:r>
            <a:r>
              <a:rPr lang="tr-TR" dirty="0" err="1"/>
              <a:t>bertarafına</a:t>
            </a:r>
            <a:r>
              <a:rPr lang="tr-TR" dirty="0"/>
              <a:t> ilişkin iş ve işlemlerle iştigal </a:t>
            </a:r>
            <a:r>
              <a:rPr lang="tr-TR" dirty="0" smtClean="0"/>
              <a:t>eden </a:t>
            </a:r>
            <a:r>
              <a:rPr lang="tr-TR" dirty="0"/>
              <a:t>işletmelerin ise </a:t>
            </a:r>
            <a:r>
              <a:rPr lang="tr-TR" dirty="0">
                <a:solidFill>
                  <a:srgbClr val="C00000"/>
                </a:solidFill>
              </a:rPr>
              <a:t>lisans</a:t>
            </a:r>
            <a:r>
              <a:rPr lang="tr-TR" dirty="0"/>
              <a:t> almaları gerektiği </a:t>
            </a:r>
            <a:r>
              <a:rPr lang="tr-TR" dirty="0" smtClean="0"/>
              <a:t>belirtilmektedir.</a:t>
            </a:r>
          </a:p>
          <a:p>
            <a:pPr marL="0" lvl="0" indent="0" algn="just" defTabSz="914400" eaLnBrk="0" fontAlgn="base" hangingPunct="0">
              <a:spcBef>
                <a:spcPct val="0"/>
              </a:spcBef>
              <a:spcAft>
                <a:spcPct val="0"/>
              </a:spcAft>
              <a:buClrTx/>
              <a:buSzTx/>
              <a:buNone/>
            </a:pPr>
            <a:r>
              <a:rPr lang="tr-TR" dirty="0" smtClean="0"/>
              <a:t>	Bu kapsamda; Çevre Kanununun uygulanabilmesi için 10.09.2014 tarih ve 29115 sayılı Çevre İzin ve Lisans Yönetmeliği yayımlanmış; </a:t>
            </a:r>
            <a:r>
              <a:rPr lang="tr-TR" altLang="tr-TR" dirty="0" smtClean="0">
                <a:solidFill>
                  <a:srgbClr val="000000"/>
                </a:solidFill>
                <a:latin typeface="Times New Roman" panose="02020603050405020304" pitchFamily="18" charset="0"/>
                <a:cs typeface="Times New Roman" panose="02020603050405020304" pitchFamily="18" charset="0"/>
              </a:rPr>
              <a:t>16.10.2021 tarihinde ise Çevre İzin Ve Lisans Yönetmeliğinde Değişiklik</a:t>
            </a:r>
            <a:r>
              <a:rPr lang="tr-TR" altLang="tr-TR" sz="800" dirty="0">
                <a:solidFill>
                  <a:schemeClr val="tx1"/>
                </a:solidFill>
              </a:rPr>
              <a:t> </a:t>
            </a:r>
            <a:r>
              <a:rPr lang="tr-TR" altLang="tr-TR" dirty="0" smtClean="0">
                <a:solidFill>
                  <a:srgbClr val="000000"/>
                </a:solidFill>
                <a:latin typeface="Times New Roman" panose="02020603050405020304" pitchFamily="18" charset="0"/>
                <a:cs typeface="Times New Roman" panose="02020603050405020304" pitchFamily="18" charset="0"/>
              </a:rPr>
              <a:t>Yapılmasına Dair Yönetmelik ile revize edilmiştir. </a:t>
            </a:r>
            <a:endParaRPr lang="tr-TR" altLang="tr-TR" sz="4400" dirty="0" smtClean="0">
              <a:solidFill>
                <a:schemeClr val="tx1"/>
              </a:solidFill>
              <a:latin typeface="Arial" panose="020B0604020202020204" pitchFamily="34" charset="0"/>
            </a:endParaRPr>
          </a:p>
          <a:p>
            <a:pPr marL="0" indent="0" algn="just">
              <a:buNone/>
            </a:pPr>
            <a:r>
              <a:rPr lang="tr-TR" dirty="0" smtClean="0"/>
              <a:t> 	Bu yönetmeliğin Ek-1 ve Ek-2 listelerinde yer alan işletmelerin faaliyette bulunabilmeleri için </a:t>
            </a:r>
            <a:r>
              <a:rPr lang="tr-TR" dirty="0" smtClean="0">
                <a:solidFill>
                  <a:srgbClr val="FF0000"/>
                </a:solidFill>
              </a:rPr>
              <a:t>Çevre İzni veya Çevre İzin ve Lisansı</a:t>
            </a:r>
            <a:r>
              <a:rPr lang="tr-TR" dirty="0" smtClean="0"/>
              <a:t> almaları gerekmektedir.</a:t>
            </a:r>
            <a:endParaRPr lang="tr-TR" dirty="0"/>
          </a:p>
        </p:txBody>
      </p:sp>
    </p:spTree>
    <p:extLst>
      <p:ext uri="{BB962C8B-B14F-4D97-AF65-F5344CB8AC3E}">
        <p14:creationId xmlns:p14="http://schemas.microsoft.com/office/powerpoint/2010/main" val="3457076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95536" y="116632"/>
            <a:ext cx="7920880" cy="6480720"/>
          </a:xfrm>
          <a:prstGeom prst="rect">
            <a:avLst/>
          </a:prstGeom>
        </p:spPr>
      </p:pic>
    </p:spTree>
    <p:extLst>
      <p:ext uri="{BB962C8B-B14F-4D97-AF65-F5344CB8AC3E}">
        <p14:creationId xmlns:p14="http://schemas.microsoft.com/office/powerpoint/2010/main" val="3088635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79512" y="250825"/>
            <a:ext cx="7085146" cy="5883941"/>
          </a:xfrm>
          <a:prstGeom prst="rect">
            <a:avLst/>
          </a:prstGeom>
        </p:spPr>
      </p:pic>
      <p:pic>
        <p:nvPicPr>
          <p:cNvPr id="8" name="Resim 7"/>
          <p:cNvPicPr>
            <a:picLocks noChangeAspect="1"/>
          </p:cNvPicPr>
          <p:nvPr/>
        </p:nvPicPr>
        <p:blipFill>
          <a:blip r:embed="rId3"/>
          <a:stretch>
            <a:fillRect/>
          </a:stretch>
        </p:blipFill>
        <p:spPr>
          <a:xfrm>
            <a:off x="3131840" y="476672"/>
            <a:ext cx="5832648" cy="5990232"/>
          </a:xfrm>
          <a:prstGeom prst="rect">
            <a:avLst/>
          </a:prstGeom>
        </p:spPr>
      </p:pic>
    </p:spTree>
    <p:extLst>
      <p:ext uri="{BB962C8B-B14F-4D97-AF65-F5344CB8AC3E}">
        <p14:creationId xmlns:p14="http://schemas.microsoft.com/office/powerpoint/2010/main" val="354535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5192"/>
            <a:ext cx="8507288" cy="288032"/>
          </a:xfrm>
        </p:spPr>
        <p:txBody>
          <a:bodyPr>
            <a:normAutofit fontScale="90000"/>
          </a:bodyPr>
          <a:lstStyle/>
          <a:p>
            <a:r>
              <a:rPr lang="tr-TR" sz="2800" dirty="0" smtClean="0"/>
              <a:t>Ölçüm noktalarını net olarak gösterilmesi gerekmektedir.</a:t>
            </a:r>
            <a:endParaRPr lang="tr-TR" sz="2800" dirty="0"/>
          </a:p>
        </p:txBody>
      </p:sp>
      <p:pic>
        <p:nvPicPr>
          <p:cNvPr id="6" name="İçerik Yer Tutucusu 5"/>
          <p:cNvPicPr>
            <a:picLocks noGrp="1" noChangeAspect="1"/>
          </p:cNvPicPr>
          <p:nvPr>
            <p:ph idx="1"/>
          </p:nvPr>
        </p:nvPicPr>
        <p:blipFill>
          <a:blip r:embed="rId2"/>
          <a:stretch>
            <a:fillRect/>
          </a:stretch>
        </p:blipFill>
        <p:spPr>
          <a:xfrm>
            <a:off x="187718" y="476672"/>
            <a:ext cx="8856984" cy="2952328"/>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22</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179512" y="3515647"/>
            <a:ext cx="8793062" cy="3342353"/>
          </a:xfrm>
          <a:prstGeom prst="rect">
            <a:avLst/>
          </a:prstGeom>
        </p:spPr>
      </p:pic>
    </p:spTree>
    <p:extLst>
      <p:ext uri="{BB962C8B-B14F-4D97-AF65-F5344CB8AC3E}">
        <p14:creationId xmlns:p14="http://schemas.microsoft.com/office/powerpoint/2010/main" val="1455205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2" y="44624"/>
            <a:ext cx="8461604" cy="884041"/>
          </a:xfrm>
        </p:spPr>
        <p:txBody>
          <a:bodyPr>
            <a:normAutofit/>
          </a:bodyPr>
          <a:lstStyle/>
          <a:p>
            <a:r>
              <a:rPr lang="tr-TR" dirty="0" smtClean="0"/>
              <a:t>Kaçak Emisyonlar</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2636" y="1705372"/>
            <a:ext cx="5805264" cy="4499992"/>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19363" y="1629102"/>
            <a:ext cx="5805265" cy="4644008"/>
          </a:xfrm>
          <a:prstGeom prst="rect">
            <a:avLst/>
          </a:prstGeom>
        </p:spPr>
      </p:pic>
    </p:spTree>
    <p:extLst>
      <p:ext uri="{BB962C8B-B14F-4D97-AF65-F5344CB8AC3E}">
        <p14:creationId xmlns:p14="http://schemas.microsoft.com/office/powerpoint/2010/main" val="33103838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60"/>
            <a:ext cx="4176464" cy="2907484"/>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284984"/>
            <a:ext cx="7020272" cy="328671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461"/>
            <a:ext cx="4393664" cy="2979492"/>
          </a:xfrm>
          <a:prstGeom prst="rect">
            <a:avLst/>
          </a:prstGeom>
        </p:spPr>
      </p:pic>
    </p:spTree>
    <p:extLst>
      <p:ext uri="{BB962C8B-B14F-4D97-AF65-F5344CB8AC3E}">
        <p14:creationId xmlns:p14="http://schemas.microsoft.com/office/powerpoint/2010/main" val="26218423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9"/>
            <a:ext cx="7920880" cy="4076296"/>
          </a:xfrm>
          <a:prstGeom prst="rect">
            <a:avLst/>
          </a:prstGeom>
        </p:spPr>
      </p:pic>
      <p:sp>
        <p:nvSpPr>
          <p:cNvPr id="6" name="Başlık 1"/>
          <p:cNvSpPr txBox="1">
            <a:spLocks/>
          </p:cNvSpPr>
          <p:nvPr/>
        </p:nvSpPr>
        <p:spPr bwMode="auto">
          <a:xfrm>
            <a:off x="1763688" y="4869160"/>
            <a:ext cx="4752528" cy="1584176"/>
          </a:xfrm>
          <a:prstGeom prst="rect">
            <a:avLst/>
          </a:prstGeom>
          <a:noFill/>
          <a:ln w="9525">
            <a:noFill/>
            <a:miter lim="800000"/>
            <a:headEnd/>
            <a:tailEnd/>
          </a:ln>
        </p:spPr>
        <p:txBody>
          <a:bodyPr vert="horz" lIns="91440" tIns="45720" rIns="91440" bIns="45720" rtlCol="0" anchor="ctr">
            <a:noAutofit/>
          </a:bodyPr>
          <a:lstStyle>
            <a:lvl1pPr algn="l" defTabSz="914400" rtl="0" eaLnBrk="1" latinLnBrk="0" hangingPunct="1">
              <a:spcBef>
                <a:spcPct val="0"/>
              </a:spcBef>
              <a:buNone/>
              <a:defRPr sz="4000" kern="1200">
                <a:solidFill>
                  <a:schemeClr val="accent2">
                    <a:lumMod val="75000"/>
                  </a:schemeClr>
                </a:solidFill>
                <a:latin typeface="+mj-lt"/>
                <a:ea typeface="+mj-ea"/>
                <a:cs typeface="+mj-cs"/>
              </a:defRPr>
            </a:lvl1pPr>
          </a:lstStyle>
          <a:p>
            <a:pPr algn="ctr" fontAlgn="auto">
              <a:spcAft>
                <a:spcPts val="0"/>
              </a:spcAft>
            </a:pPr>
            <a:r>
              <a:rPr lang="tr-TR" sz="2000" b="0" dirty="0" smtClean="0">
                <a:solidFill>
                  <a:schemeClr val="accent5"/>
                </a:solidFill>
              </a:rPr>
              <a:t>SKHKK Yönetmeliği gereği bütün emisyon kaynakları baca marifeti ile toplanarak atılmalıdır.</a:t>
            </a:r>
            <a:endParaRPr lang="tr-TR" sz="3200" b="0" dirty="0">
              <a:solidFill>
                <a:schemeClr val="accent5"/>
              </a:solidFill>
            </a:endParaRPr>
          </a:p>
        </p:txBody>
      </p:sp>
    </p:spTree>
    <p:extLst>
      <p:ext uri="{BB962C8B-B14F-4D97-AF65-F5344CB8AC3E}">
        <p14:creationId xmlns:p14="http://schemas.microsoft.com/office/powerpoint/2010/main" val="264945286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8229600" cy="1080120"/>
          </a:xfrm>
        </p:spPr>
        <p:txBody>
          <a:bodyPr>
            <a:normAutofit/>
          </a:bodyPr>
          <a:lstStyle/>
          <a:p>
            <a:r>
              <a:rPr lang="tr-TR" dirty="0" smtClean="0"/>
              <a:t> </a:t>
            </a:r>
            <a:r>
              <a:rPr lang="tr-TR" sz="2000" b="1" dirty="0" smtClean="0">
                <a:solidFill>
                  <a:prstClr val="black"/>
                </a:solidFill>
                <a:latin typeface="Times New Roman" panose="02020603050405020304" pitchFamily="18" charset="0"/>
                <a:cs typeface="Times New Roman" panose="02020603050405020304" pitchFamily="18" charset="0"/>
              </a:rPr>
              <a:t>Ek-5 </a:t>
            </a:r>
            <a:r>
              <a:rPr lang="tr-TR" sz="2000" b="1" dirty="0">
                <a:solidFill>
                  <a:prstClr val="black"/>
                </a:solidFill>
                <a:latin typeface="Times New Roman" panose="02020603050405020304" pitchFamily="18" charset="0"/>
                <a:cs typeface="Times New Roman" panose="02020603050405020304" pitchFamily="18" charset="0"/>
              </a:rPr>
              <a:t>kapsamında değerlendirme;</a:t>
            </a:r>
            <a:endParaRPr lang="tr-TR" sz="2000" dirty="0"/>
          </a:p>
        </p:txBody>
      </p:sp>
      <p:sp>
        <p:nvSpPr>
          <p:cNvPr id="3" name="İçerik Yer Tutucusu 2"/>
          <p:cNvSpPr>
            <a:spLocks noGrp="1"/>
          </p:cNvSpPr>
          <p:nvPr>
            <p:ph idx="1"/>
          </p:nvPr>
        </p:nvSpPr>
        <p:spPr>
          <a:xfrm>
            <a:off x="609599" y="1628800"/>
            <a:ext cx="6347714" cy="4412563"/>
          </a:xfrm>
        </p:spPr>
        <p:txBody>
          <a:bodyPr>
            <a:normAutofit/>
          </a:bodyPr>
          <a:lstStyle/>
          <a:p>
            <a:pPr algn="just"/>
            <a:r>
              <a:rPr lang="tr-TR" dirty="0" smtClean="0"/>
              <a:t>Ek-5’de yer alan </a:t>
            </a:r>
            <a:r>
              <a:rPr lang="tr-TR" dirty="0"/>
              <a:t>sınır değerlerle birlikte hüküm şeklindeki maddelerine de emisyon ölçüm raporunda yer verilmesi</a:t>
            </a:r>
            <a:r>
              <a:rPr lang="tr-TR" dirty="0" smtClean="0"/>
              <a:t>,</a:t>
            </a:r>
            <a:r>
              <a:rPr lang="tr-TR" dirty="0"/>
              <a:t> </a:t>
            </a:r>
          </a:p>
          <a:p>
            <a:pPr algn="just"/>
            <a:r>
              <a:rPr lang="tr-TR" dirty="0"/>
              <a:t>Tesiste hangi üniteden kaynaklı emisyonların hangi emiş sistemi (emiş sistemlerinin mevcut ünitede oluşan emisyonları toplayacak şekilde dizayn edilmesi) ile toplanarak hangi bacadan atmosfere verildiğinin net olarak (fotoğraflarla desteklenerek) </a:t>
            </a:r>
            <a:r>
              <a:rPr lang="tr-TR" dirty="0" smtClean="0"/>
              <a:t>raporda belirtilmelidir.</a:t>
            </a:r>
            <a:endParaRPr lang="tr-TR" dirty="0"/>
          </a:p>
          <a:p>
            <a:pPr algn="just"/>
            <a:r>
              <a:rPr lang="tr-TR" dirty="0" smtClean="0"/>
              <a:t>Ölçüm </a:t>
            </a:r>
            <a:r>
              <a:rPr lang="tr-TR" dirty="0"/>
              <a:t>ve analizlere ilişkin cihazların raporlama </a:t>
            </a:r>
            <a:r>
              <a:rPr lang="tr-TR" dirty="0" smtClean="0"/>
              <a:t>çıktıları şayet çıktı vermiyor ise saha formlarının rapora eklenmesi;</a:t>
            </a:r>
            <a:endParaRPr lang="tr-TR" dirty="0"/>
          </a:p>
          <a:p>
            <a:pPr algn="just"/>
            <a:endParaRPr lang="tr-TR" dirty="0"/>
          </a:p>
          <a:p>
            <a:endParaRPr lang="tr-TR" dirty="0" smtClean="0"/>
          </a:p>
        </p:txBody>
      </p:sp>
    </p:spTree>
    <p:extLst>
      <p:ext uri="{BB962C8B-B14F-4D97-AF65-F5344CB8AC3E}">
        <p14:creationId xmlns:p14="http://schemas.microsoft.com/office/powerpoint/2010/main" val="3856957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6635080" cy="2160240"/>
          </a:xfrm>
        </p:spPr>
        <p:txBody>
          <a:bodyPr>
            <a:normAutofit fontScale="90000"/>
          </a:bodyPr>
          <a:lstStyle/>
          <a:p>
            <a:r>
              <a:rPr lang="tr-TR" b="1" dirty="0" smtClean="0">
                <a:solidFill>
                  <a:schemeClr val="accent5"/>
                </a:solidFill>
              </a:rPr>
              <a:t>Ek-5 değerlendirmesine örnek;</a:t>
            </a:r>
            <a:br>
              <a:rPr lang="tr-TR" b="1" dirty="0" smtClean="0">
                <a:solidFill>
                  <a:schemeClr val="accent5"/>
                </a:solidFill>
              </a:rPr>
            </a:br>
            <a:r>
              <a:rPr lang="tr-TR" b="1" dirty="0" smtClean="0">
                <a:solidFill>
                  <a:schemeClr val="accent5"/>
                </a:solidFill>
              </a:rPr>
              <a:t/>
            </a:r>
            <a:br>
              <a:rPr lang="tr-TR" b="1" dirty="0" smtClean="0">
                <a:solidFill>
                  <a:schemeClr val="accent5"/>
                </a:solidFill>
              </a:rPr>
            </a:br>
            <a:r>
              <a:rPr lang="tr-TR" dirty="0" smtClean="0">
                <a:solidFill>
                  <a:schemeClr val="accent5"/>
                </a:solidFill>
              </a:rPr>
              <a:t>B</a:t>
            </a:r>
            <a:r>
              <a:rPr lang="tr-TR" sz="3600" dirty="0" smtClean="0">
                <a:solidFill>
                  <a:schemeClr val="accent5"/>
                </a:solidFill>
              </a:rPr>
              <a:t>ir raporda dökümhane değerlendirmesi;</a:t>
            </a:r>
            <a:endParaRPr lang="tr-TR" sz="3600" dirty="0">
              <a:solidFill>
                <a:schemeClr val="accent5"/>
              </a:solidFill>
            </a:endParaRPr>
          </a:p>
        </p:txBody>
      </p:sp>
      <p:sp>
        <p:nvSpPr>
          <p:cNvPr id="3" name="İçerik Yer Tutucusu 2"/>
          <p:cNvSpPr>
            <a:spLocks noGrp="1"/>
          </p:cNvSpPr>
          <p:nvPr>
            <p:ph idx="1"/>
          </p:nvPr>
        </p:nvSpPr>
        <p:spPr/>
        <p:txBody>
          <a:bodyPr/>
          <a:lstStyle/>
          <a:p>
            <a:pPr marL="0" indent="0">
              <a:buNone/>
            </a:pPr>
            <a:endParaRPr lang="tr-TR" b="1" dirty="0" smtClean="0"/>
          </a:p>
          <a:p>
            <a:pPr marL="0" indent="0">
              <a:buNone/>
            </a:pPr>
            <a:endParaRPr lang="tr-TR" b="1" dirty="0"/>
          </a:p>
          <a:p>
            <a:pPr marL="0" indent="0">
              <a:buNone/>
            </a:pPr>
            <a:r>
              <a:rPr lang="tr-TR" dirty="0" smtClean="0"/>
              <a:t>Tesiste </a:t>
            </a:r>
            <a:r>
              <a:rPr lang="tr-TR" dirty="0"/>
              <a:t>bulunan </a:t>
            </a:r>
            <a:r>
              <a:rPr lang="tr-TR" dirty="0" smtClean="0"/>
              <a:t>dökümhane bacasında yapılan emisyon ölçümleri Ek-5.G ‘‘Dökümhaneler’’ başlığı altında değerlendirilmiştir. Ancak söz konusu madde de yer alan ‘‘toz ihtiva eden atık gazlar bir toz tutma sisteminden geçirildikten sonra dış havaya atılmalıdır.’’ hükmü kapsamında bir değerlendirme yapılmamıştır. </a:t>
            </a:r>
            <a:endParaRPr lang="tr-TR" dirty="0"/>
          </a:p>
          <a:p>
            <a:pPr marL="0" indent="0">
              <a:buNone/>
            </a:pPr>
            <a:endParaRPr lang="tr-TR" dirty="0"/>
          </a:p>
        </p:txBody>
      </p:sp>
    </p:spTree>
    <p:extLst>
      <p:ext uri="{BB962C8B-B14F-4D97-AF65-F5344CB8AC3E}">
        <p14:creationId xmlns:p14="http://schemas.microsoft.com/office/powerpoint/2010/main" val="1600943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T</a:t>
            </a:r>
            <a:r>
              <a:rPr lang="tr-TR" dirty="0" smtClean="0"/>
              <a:t>ehlikesiz </a:t>
            </a:r>
            <a:r>
              <a:rPr lang="tr-TR" dirty="0"/>
              <a:t>atık geri kazanımı yapan </a:t>
            </a:r>
            <a:r>
              <a:rPr lang="tr-TR" dirty="0" smtClean="0"/>
              <a:t>işletmelerde gerçekleştirilen ergitme proses bacalarında; </a:t>
            </a:r>
            <a:r>
              <a:rPr lang="tr-TR" dirty="0" err="1" smtClean="0"/>
              <a:t>Toz,TOC</a:t>
            </a:r>
            <a:r>
              <a:rPr lang="tr-TR" dirty="0" smtClean="0"/>
              <a:t>/VOC, </a:t>
            </a:r>
            <a:r>
              <a:rPr lang="tr-TR" dirty="0" err="1"/>
              <a:t>HCl</a:t>
            </a:r>
            <a:r>
              <a:rPr lang="tr-TR" dirty="0"/>
              <a:t>, HF, PAH ve tehlikeli atık geri kazanımı yapan işletmelerde ise bunlara ek olarak </a:t>
            </a:r>
            <a:r>
              <a:rPr lang="tr-TR" dirty="0" err="1"/>
              <a:t>dioksin</a:t>
            </a:r>
            <a:r>
              <a:rPr lang="tr-TR" dirty="0"/>
              <a:t> – </a:t>
            </a:r>
            <a:r>
              <a:rPr lang="tr-TR" dirty="0" err="1"/>
              <a:t>furan</a:t>
            </a:r>
            <a:r>
              <a:rPr lang="tr-TR" dirty="0"/>
              <a:t> ölçüm/analizlerinin yapılması gerekmektedir.</a:t>
            </a:r>
          </a:p>
          <a:p>
            <a:pPr marL="0" indent="0">
              <a:buNone/>
            </a:pPr>
            <a:endParaRPr lang="tr-TR" dirty="0"/>
          </a:p>
        </p:txBody>
      </p:sp>
    </p:spTree>
    <p:extLst>
      <p:ext uri="{BB962C8B-B14F-4D97-AF65-F5344CB8AC3E}">
        <p14:creationId xmlns:p14="http://schemas.microsoft.com/office/powerpoint/2010/main" val="625003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5554960" cy="708555"/>
          </a:xfrm>
        </p:spPr>
        <p:txBody>
          <a:bodyPr>
            <a:normAutofit fontScale="90000"/>
          </a:bodyPr>
          <a:lstStyle/>
          <a:p>
            <a:r>
              <a:rPr lang="tr-TR" sz="2800" dirty="0">
                <a:solidFill>
                  <a:schemeClr val="accent5"/>
                </a:solidFill>
                <a:latin typeface="Times New Roman" panose="02020603050405020304" pitchFamily="18" charset="0"/>
                <a:cs typeface="Times New Roman" panose="02020603050405020304" pitchFamily="18" charset="0"/>
              </a:rPr>
              <a:t>SKHKK Yönetmeliği Ek-5 göre yanlış </a:t>
            </a:r>
            <a:r>
              <a:rPr lang="tr-TR" sz="2800" dirty="0" smtClean="0">
                <a:solidFill>
                  <a:schemeClr val="accent5"/>
                </a:solidFill>
                <a:latin typeface="Times New Roman" panose="02020603050405020304" pitchFamily="18" charset="0"/>
                <a:cs typeface="Times New Roman" panose="02020603050405020304" pitchFamily="18" charset="0"/>
              </a:rPr>
              <a:t>değerlendirmeler;</a:t>
            </a:r>
            <a:endParaRPr lang="tr-TR" sz="2800" dirty="0">
              <a:solidFill>
                <a:schemeClr val="accent5"/>
              </a:solidFill>
            </a:endParaRPr>
          </a:p>
        </p:txBody>
      </p:sp>
      <p:sp>
        <p:nvSpPr>
          <p:cNvPr id="3" name="İçerik Yer Tutucusu 2"/>
          <p:cNvSpPr>
            <a:spLocks noGrp="1"/>
          </p:cNvSpPr>
          <p:nvPr>
            <p:ph idx="1"/>
          </p:nvPr>
        </p:nvSpPr>
        <p:spPr>
          <a:xfrm>
            <a:off x="457200" y="5878256"/>
            <a:ext cx="8229600" cy="824955"/>
          </a:xfrm>
        </p:spPr>
        <p:txBody>
          <a:bodyPr>
            <a:normAutofit fontScale="92500" lnSpcReduction="10000"/>
          </a:bodyPr>
          <a:lstStyle/>
          <a:p>
            <a:r>
              <a:rPr lang="tr-TR" dirty="0" smtClean="0"/>
              <a:t>SKHKKY Ek-5 Altıncı grup tesisler Dökümhanelere ait örnek tabloda SKHKKY Ek-5 G kapsamında toz (75 mg/Nm3) için sınır değer olmasına rağmen, toz için sınır değeri Ek-1 göre değerlendirme yapılmış. </a:t>
            </a:r>
            <a:endParaRPr lang="tr-TR" dirty="0"/>
          </a:p>
        </p:txBody>
      </p:sp>
      <p:pic>
        <p:nvPicPr>
          <p:cNvPr id="6" name="İçerik Yer Tutucusu 5"/>
          <p:cNvPicPr>
            <a:picLocks noChangeAspect="1"/>
          </p:cNvPicPr>
          <p:nvPr/>
        </p:nvPicPr>
        <p:blipFill>
          <a:blip r:embed="rId2"/>
          <a:stretch>
            <a:fillRect/>
          </a:stretch>
        </p:blipFill>
        <p:spPr>
          <a:xfrm>
            <a:off x="611560" y="1052736"/>
            <a:ext cx="7359497" cy="4669979"/>
          </a:xfrm>
          <a:prstGeom prst="rect">
            <a:avLst/>
          </a:prstGeom>
        </p:spPr>
      </p:pic>
    </p:spTree>
    <p:extLst>
      <p:ext uri="{BB962C8B-B14F-4D97-AF65-F5344CB8AC3E}">
        <p14:creationId xmlns:p14="http://schemas.microsoft.com/office/powerpoint/2010/main" val="1555625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2"/>
          <p:cNvSpPr txBox="1">
            <a:spLocks noChangeArrowheads="1"/>
          </p:cNvSpPr>
          <p:nvPr/>
        </p:nvSpPr>
        <p:spPr bwMode="auto">
          <a:xfrm>
            <a:off x="1043608" y="1268760"/>
            <a:ext cx="6665366" cy="710593"/>
          </a:xfrm>
          <a:prstGeom prst="rect">
            <a:avLst/>
          </a:prstGeom>
          <a:blipFill>
            <a:blip r:embed="rId3" cstate="print"/>
            <a:tile tx="0" ty="0" sx="100000" sy="100000" flip="none" algn="tl"/>
          </a:blipFill>
          <a:ln>
            <a:headEnd/>
            <a:tailEnd/>
          </a:ln>
        </p:spPr>
        <p:style>
          <a:lnRef idx="0">
            <a:schemeClr val="accent6"/>
          </a:lnRef>
          <a:fillRef idx="3">
            <a:schemeClr val="accent6"/>
          </a:fillRef>
          <a:effectRef idx="3">
            <a:schemeClr val="accent6"/>
          </a:effectRef>
          <a:fontRef idx="minor">
            <a:schemeClr val="lt1"/>
          </a:fontRef>
        </p:style>
        <p:txBody>
          <a:bodyPr anchor="ctr">
            <a:normAutofit fontScale="85000" lnSpcReduction="10000"/>
          </a:bodyPr>
          <a:lstStyle/>
          <a:p>
            <a:pPr>
              <a:defRPr/>
            </a:pPr>
            <a:r>
              <a:rPr lang="tr-TR" dirty="0">
                <a:solidFill>
                  <a:schemeClr val="tx1"/>
                </a:solidFill>
              </a:rPr>
              <a:t>İzin/Lisansa Tabi İşletme ve Faaliyetler</a:t>
            </a:r>
          </a:p>
        </p:txBody>
      </p:sp>
      <p:sp>
        <p:nvSpPr>
          <p:cNvPr id="3" name="2 Dikdörtgen"/>
          <p:cNvSpPr>
            <a:spLocks noChangeArrowheads="1"/>
          </p:cNvSpPr>
          <p:nvPr/>
        </p:nvSpPr>
        <p:spPr bwMode="auto">
          <a:xfrm>
            <a:off x="683568" y="2060848"/>
            <a:ext cx="7716644" cy="720197"/>
          </a:xfrm>
          <a:prstGeom prst="rect">
            <a:avLst/>
          </a:prstGeom>
          <a:blipFill>
            <a:blip r:embed="rId4" cstate="print"/>
            <a:tile tx="0" ty="0" sx="100000" sy="100000" flip="none" algn="tl"/>
          </a:blip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nchor="t">
            <a:spAutoFit/>
          </a:bodyPr>
          <a:lstStyle/>
          <a:p>
            <a:pPr marL="0" indent="0" algn="ctr" defTabSz="914400">
              <a:lnSpc>
                <a:spcPct val="102000"/>
              </a:lnSpc>
              <a:spcBef>
                <a:spcPts val="0"/>
              </a:spcBef>
              <a:spcAft>
                <a:spcPts val="0"/>
              </a:spcAft>
              <a:buFontTx/>
              <a:buNone/>
            </a:pPr>
            <a:r>
              <a:rPr lang="en-US" altLang="ko-KR" sz="2000" dirty="0" smtClean="0">
                <a:solidFill>
                  <a:srgbClr val="000000"/>
                </a:solidFill>
                <a:latin typeface="Arial" charset="0"/>
              </a:rPr>
              <a:t>Tesisler ve faaliyetler, </a:t>
            </a:r>
            <a:r>
              <a:rPr lang="en-US" altLang="ko-KR" sz="2000" dirty="0" smtClean="0">
                <a:solidFill>
                  <a:srgbClr val="FF0000"/>
                </a:solidFill>
                <a:latin typeface="Arial" charset="0"/>
              </a:rPr>
              <a:t>Kirletici Vasıfları </a:t>
            </a:r>
            <a:r>
              <a:rPr lang="en-US" altLang="ko-KR" sz="2000" dirty="0" smtClean="0">
                <a:solidFill>
                  <a:srgbClr val="000000"/>
                </a:solidFill>
                <a:latin typeface="Arial" charset="0"/>
              </a:rPr>
              <a:t>dikkate alınarak iki liste altında 10 ana başlıkta toplanmıştır.</a:t>
            </a:r>
            <a:endParaRPr lang="ko-KR" altLang="en-US" sz="2000" dirty="0" smtClean="0">
              <a:latin typeface="Arial" charset="0"/>
            </a:endParaRPr>
          </a:p>
        </p:txBody>
      </p:sp>
      <p:sp>
        <p:nvSpPr>
          <p:cNvPr id="4" name="Text Box 2"/>
          <p:cNvSpPr txBox="1">
            <a:spLocks noChangeArrowheads="1"/>
          </p:cNvSpPr>
          <p:nvPr/>
        </p:nvSpPr>
        <p:spPr bwMode="auto">
          <a:xfrm>
            <a:off x="642938" y="28543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1-Enerji endüstrisi</a:t>
            </a:r>
          </a:p>
        </p:txBody>
      </p:sp>
      <p:sp>
        <p:nvSpPr>
          <p:cNvPr id="5" name="Text Box 2"/>
          <p:cNvSpPr txBox="1">
            <a:spLocks noChangeArrowheads="1"/>
          </p:cNvSpPr>
          <p:nvPr/>
        </p:nvSpPr>
        <p:spPr bwMode="auto">
          <a:xfrm>
            <a:off x="642938" y="3140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2-Madencilik ve Yapı Malzemeleri Endüstrisi</a:t>
            </a:r>
          </a:p>
        </p:txBody>
      </p:sp>
      <p:sp>
        <p:nvSpPr>
          <p:cNvPr id="6" name="Text Box 2"/>
          <p:cNvSpPr txBox="1">
            <a:spLocks noChangeArrowheads="1"/>
          </p:cNvSpPr>
          <p:nvPr/>
        </p:nvSpPr>
        <p:spPr bwMode="auto">
          <a:xfrm>
            <a:off x="642938" y="34258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3-Metal Endüstrisi</a:t>
            </a:r>
          </a:p>
        </p:txBody>
      </p:sp>
      <p:sp>
        <p:nvSpPr>
          <p:cNvPr id="7" name="Text Box 2"/>
          <p:cNvSpPr txBox="1">
            <a:spLocks noChangeArrowheads="1"/>
          </p:cNvSpPr>
          <p:nvPr/>
        </p:nvSpPr>
        <p:spPr bwMode="auto">
          <a:xfrm>
            <a:off x="642938" y="37115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4-Kimya ve Petrokimya Endüstrisi</a:t>
            </a:r>
          </a:p>
        </p:txBody>
      </p:sp>
      <p:sp>
        <p:nvSpPr>
          <p:cNvPr id="8" name="Text Box 2"/>
          <p:cNvSpPr txBox="1">
            <a:spLocks noChangeArrowheads="1"/>
          </p:cNvSpPr>
          <p:nvPr/>
        </p:nvSpPr>
        <p:spPr bwMode="auto">
          <a:xfrm>
            <a:off x="642938" y="39973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5-Yüzey Kaplama Endüstrisi</a:t>
            </a:r>
          </a:p>
        </p:txBody>
      </p:sp>
      <p:sp>
        <p:nvSpPr>
          <p:cNvPr id="9" name="Text Box 2"/>
          <p:cNvSpPr txBox="1">
            <a:spLocks noChangeArrowheads="1"/>
          </p:cNvSpPr>
          <p:nvPr/>
        </p:nvSpPr>
        <p:spPr bwMode="auto">
          <a:xfrm>
            <a:off x="642938" y="4283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smtClean="0"/>
              <a:t>6-Orman Ürünleri ve Selüloz Tesisleri</a:t>
            </a:r>
            <a:endParaRPr lang="tr-TR" sz="1400" dirty="0"/>
          </a:p>
        </p:txBody>
      </p:sp>
      <p:sp>
        <p:nvSpPr>
          <p:cNvPr id="10" name="Text Box 2"/>
          <p:cNvSpPr txBox="1">
            <a:spLocks noChangeArrowheads="1"/>
          </p:cNvSpPr>
          <p:nvPr/>
        </p:nvSpPr>
        <p:spPr bwMode="auto">
          <a:xfrm>
            <a:off x="642938" y="45688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7-Gıda Endüstrisi, Tarım ve Hayvancılık</a:t>
            </a:r>
          </a:p>
        </p:txBody>
      </p:sp>
      <p:sp>
        <p:nvSpPr>
          <p:cNvPr id="11" name="Text Box 2"/>
          <p:cNvSpPr txBox="1">
            <a:spLocks noChangeArrowheads="1"/>
          </p:cNvSpPr>
          <p:nvPr/>
        </p:nvSpPr>
        <p:spPr bwMode="auto">
          <a:xfrm>
            <a:off x="642938" y="48545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8-Atık Yönetimi</a:t>
            </a:r>
          </a:p>
        </p:txBody>
      </p:sp>
      <p:sp>
        <p:nvSpPr>
          <p:cNvPr id="12" name="Text Box 2"/>
          <p:cNvSpPr txBox="1">
            <a:spLocks noChangeArrowheads="1"/>
          </p:cNvSpPr>
          <p:nvPr/>
        </p:nvSpPr>
        <p:spPr bwMode="auto">
          <a:xfrm>
            <a:off x="642938" y="5140325"/>
            <a:ext cx="4000500" cy="5222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9-Maddelerin Depolanması Doldurma ve Boş. Boşaltılması</a:t>
            </a:r>
          </a:p>
        </p:txBody>
      </p:sp>
      <p:sp>
        <p:nvSpPr>
          <p:cNvPr id="13" name="Text Box 2"/>
          <p:cNvSpPr txBox="1">
            <a:spLocks noChangeArrowheads="1"/>
          </p:cNvSpPr>
          <p:nvPr/>
        </p:nvSpPr>
        <p:spPr bwMode="auto">
          <a:xfrm>
            <a:off x="642938" y="5426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10-Diğer Tesisler</a:t>
            </a:r>
          </a:p>
        </p:txBody>
      </p:sp>
      <p:sp>
        <p:nvSpPr>
          <p:cNvPr id="14" name="Text Box 2"/>
          <p:cNvSpPr txBox="1">
            <a:spLocks noChangeArrowheads="1"/>
          </p:cNvSpPr>
          <p:nvPr/>
        </p:nvSpPr>
        <p:spPr bwMode="auto">
          <a:xfrm>
            <a:off x="4788024" y="3284984"/>
            <a:ext cx="2714644" cy="867930"/>
          </a:xfrm>
          <a:prstGeom prst="rect">
            <a:avLst/>
          </a:prstGeom>
          <a:blipFill>
            <a:blip r:embed="rId5" cstate="print"/>
            <a:tile tx="0" ty="0" sx="100000" sy="100000" flip="none" algn="tl"/>
          </a:blipFill>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1800" dirty="0">
                <a:latin typeface="Arial Narrow" pitchFamily="34" charset="0"/>
              </a:rPr>
              <a:t>Çevreye Kirletici Etkisi </a:t>
            </a:r>
          </a:p>
          <a:p>
            <a:pPr algn="ctr" eaLnBrk="0" hangingPunct="0">
              <a:lnSpc>
                <a:spcPct val="80000"/>
              </a:lnSpc>
              <a:spcBef>
                <a:spcPct val="20000"/>
              </a:spcBef>
              <a:buClr>
                <a:schemeClr val="accent1"/>
              </a:buClr>
              <a:buSzPct val="65000"/>
              <a:buFont typeface="Wingdings" pitchFamily="2" charset="2"/>
              <a:buNone/>
              <a:defRPr/>
            </a:pPr>
            <a:r>
              <a:rPr lang="tr-TR" sz="1800" dirty="0">
                <a:solidFill>
                  <a:srgbClr val="FF0000"/>
                </a:solidFill>
                <a:latin typeface="Arial Narrow" pitchFamily="34" charset="0"/>
              </a:rPr>
              <a:t>      Yüksek Olan </a:t>
            </a:r>
          </a:p>
          <a:p>
            <a:pPr algn="ctr" eaLnBrk="0" hangingPunct="0">
              <a:lnSpc>
                <a:spcPct val="80000"/>
              </a:lnSpc>
              <a:spcBef>
                <a:spcPct val="20000"/>
              </a:spcBef>
              <a:buClr>
                <a:schemeClr val="accent1"/>
              </a:buClr>
              <a:buSzPct val="65000"/>
              <a:buFont typeface="Wingdings" pitchFamily="2" charset="2"/>
              <a:buNone/>
              <a:defRPr/>
            </a:pPr>
            <a:r>
              <a:rPr lang="tr-TR" sz="1800" dirty="0" smtClean="0">
                <a:effectLst>
                  <a:outerShdw blurRad="38100" dist="38100" dir="2700000" algn="tl">
                    <a:srgbClr val="FFFFFF"/>
                  </a:outerShdw>
                </a:effectLst>
                <a:latin typeface="Arial Narrow" pitchFamily="34" charset="0"/>
              </a:rPr>
              <a:t>54 faaliyet </a:t>
            </a:r>
            <a:endParaRPr lang="tr-TR" sz="1800" dirty="0">
              <a:solidFill>
                <a:srgbClr val="C00000"/>
              </a:solidFill>
              <a:latin typeface="Arial Narrow" pitchFamily="34" charset="0"/>
            </a:endParaRPr>
          </a:p>
        </p:txBody>
      </p:sp>
      <p:sp>
        <p:nvSpPr>
          <p:cNvPr id="15" name="Text Box 2"/>
          <p:cNvSpPr txBox="1">
            <a:spLocks noChangeArrowheads="1"/>
          </p:cNvSpPr>
          <p:nvPr/>
        </p:nvSpPr>
        <p:spPr bwMode="auto">
          <a:xfrm>
            <a:off x="4857752" y="4791088"/>
            <a:ext cx="2714644" cy="867930"/>
          </a:xfrm>
          <a:prstGeom prst="rect">
            <a:avLst/>
          </a:prstGeom>
          <a:blipFill>
            <a:blip r:embed="rId5" cstate="print"/>
            <a:tile tx="0" ty="0" sx="100000" sy="100000" flip="none" algn="tl"/>
          </a:blipFill>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1800" dirty="0">
                <a:latin typeface="Arial Narrow" pitchFamily="34" charset="0"/>
              </a:rPr>
              <a:t>Çevreye Kirletici Etkisi </a:t>
            </a:r>
          </a:p>
          <a:p>
            <a:pPr algn="ctr" eaLnBrk="0" hangingPunct="0">
              <a:lnSpc>
                <a:spcPct val="80000"/>
              </a:lnSpc>
              <a:spcBef>
                <a:spcPct val="20000"/>
              </a:spcBef>
              <a:buClr>
                <a:schemeClr val="accent1"/>
              </a:buClr>
              <a:buSzPct val="65000"/>
              <a:buFont typeface="Wingdings" pitchFamily="2" charset="2"/>
              <a:buNone/>
              <a:defRPr/>
            </a:pPr>
            <a:r>
              <a:rPr lang="tr-TR" sz="1800" dirty="0">
                <a:solidFill>
                  <a:srgbClr val="FF0000"/>
                </a:solidFill>
                <a:latin typeface="Arial Narrow" pitchFamily="34" charset="0"/>
              </a:rPr>
              <a:t>Olan </a:t>
            </a:r>
          </a:p>
          <a:p>
            <a:pPr algn="ctr" eaLnBrk="0" hangingPunct="0">
              <a:lnSpc>
                <a:spcPct val="80000"/>
              </a:lnSpc>
              <a:spcBef>
                <a:spcPct val="20000"/>
              </a:spcBef>
              <a:buClr>
                <a:schemeClr val="accent1"/>
              </a:buClr>
              <a:buSzPct val="65000"/>
              <a:buFont typeface="Wingdings" pitchFamily="2" charset="2"/>
              <a:buNone/>
              <a:defRPr/>
            </a:pPr>
            <a:r>
              <a:rPr lang="tr-TR" sz="1800" dirty="0" smtClean="0">
                <a:effectLst>
                  <a:outerShdw blurRad="38100" dist="38100" dir="2700000" algn="tl">
                    <a:srgbClr val="FFFFFF"/>
                  </a:outerShdw>
                </a:effectLst>
                <a:latin typeface="Arial Narrow" pitchFamily="34" charset="0"/>
              </a:rPr>
              <a:t>125  faaliyet </a:t>
            </a:r>
            <a:endParaRPr lang="tr-TR" sz="1800" dirty="0">
              <a:solidFill>
                <a:srgbClr val="C00000"/>
              </a:solidFill>
              <a:latin typeface="Arial Narrow" pitchFamily="34" charset="0"/>
            </a:endParaRPr>
          </a:p>
        </p:txBody>
      </p:sp>
      <p:sp>
        <p:nvSpPr>
          <p:cNvPr id="16" name="Text Box 2"/>
          <p:cNvSpPr txBox="1">
            <a:spLocks noChangeArrowheads="1"/>
          </p:cNvSpPr>
          <p:nvPr/>
        </p:nvSpPr>
        <p:spPr bwMode="auto">
          <a:xfrm>
            <a:off x="7740352" y="3501008"/>
            <a:ext cx="685800" cy="369332"/>
          </a:xfrm>
          <a:prstGeom prst="rect">
            <a:avLst/>
          </a:prstGeom>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spcBef>
                <a:spcPct val="20000"/>
              </a:spcBef>
              <a:buClr>
                <a:schemeClr val="accent1"/>
              </a:buClr>
              <a:buSzPct val="65000"/>
              <a:buFont typeface="Wingdings" pitchFamily="2" charset="2"/>
              <a:buNone/>
              <a:defRPr/>
            </a:pPr>
            <a:r>
              <a:rPr lang="tr-TR" sz="1800" dirty="0">
                <a:effectLst>
                  <a:outerShdw blurRad="38100" dist="38100" dir="2700000" algn="tl">
                    <a:srgbClr val="FFFFFF"/>
                  </a:outerShdw>
                </a:effectLst>
                <a:latin typeface="Arial Narrow" pitchFamily="34" charset="0"/>
              </a:rPr>
              <a:t>EK-1</a:t>
            </a:r>
          </a:p>
        </p:txBody>
      </p:sp>
      <p:sp>
        <p:nvSpPr>
          <p:cNvPr id="17" name="Text Box 2"/>
          <p:cNvSpPr txBox="1">
            <a:spLocks noChangeArrowheads="1"/>
          </p:cNvSpPr>
          <p:nvPr/>
        </p:nvSpPr>
        <p:spPr bwMode="auto">
          <a:xfrm>
            <a:off x="7812360" y="4941168"/>
            <a:ext cx="685800" cy="369332"/>
          </a:xfrm>
          <a:prstGeom prst="rect">
            <a:avLst/>
          </a:prstGeom>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spcBef>
                <a:spcPct val="20000"/>
              </a:spcBef>
              <a:buClr>
                <a:schemeClr val="accent1"/>
              </a:buClr>
              <a:buSzPct val="65000"/>
              <a:buFont typeface="Wingdings" pitchFamily="2" charset="2"/>
              <a:buNone/>
              <a:defRPr/>
            </a:pPr>
            <a:r>
              <a:rPr lang="tr-TR" sz="1800" dirty="0">
                <a:effectLst>
                  <a:outerShdw blurRad="38100" dist="38100" dir="2700000" algn="tl">
                    <a:srgbClr val="FFFFFF"/>
                  </a:outerShdw>
                </a:effectLst>
                <a:latin typeface="Arial Narrow" pitchFamily="34" charset="0"/>
              </a:rPr>
              <a:t>EK-2</a:t>
            </a:r>
          </a:p>
        </p:txBody>
      </p:sp>
      <p:sp>
        <p:nvSpPr>
          <p:cNvPr id="23" name="1 Başlık"/>
          <p:cNvSpPr txBox="1">
            <a:spLocks/>
          </p:cNvSpPr>
          <p:nvPr/>
        </p:nvSpPr>
        <p:spPr>
          <a:xfrm>
            <a:off x="1907704" y="116632"/>
            <a:ext cx="5328592" cy="1018134"/>
          </a:xfrm>
          <a:prstGeom prst="roundRect">
            <a:avLst/>
          </a:prstGeom>
          <a:blipFill>
            <a:blip r:embed="rId4"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pic>
        <p:nvPicPr>
          <p:cNvPr id="19" name="Resim 18"/>
          <p:cNvPicPr>
            <a:picLocks noChangeAspect="1"/>
          </p:cNvPicPr>
          <p:nvPr/>
        </p:nvPicPr>
        <p:blipFill>
          <a:blip r:embed="rId6"/>
          <a:stretch>
            <a:fillRect/>
          </a:stretch>
        </p:blipFill>
        <p:spPr>
          <a:xfrm>
            <a:off x="35496" y="116634"/>
            <a:ext cx="1800200" cy="1245292"/>
          </a:xfrm>
          <a:prstGeom prst="rect">
            <a:avLst/>
          </a:prstGeom>
        </p:spPr>
      </p:pic>
    </p:spTree>
    <p:extLst>
      <p:ext uri="{BB962C8B-B14F-4D97-AF65-F5344CB8AC3E}">
        <p14:creationId xmlns:p14="http://schemas.microsoft.com/office/powerpoint/2010/main" val="4202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1000"/>
                                        <p:tgtEl>
                                          <p:spTgt spid="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par>
                                <p:cTn id="47" presetID="5"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par>
                                <p:cTn id="50" presetID="5"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par>
                                <p:cTn id="53" presetID="5"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heckerboard(across)">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a:spLocks noGrp="1"/>
          </p:cNvSpPr>
          <p:nvPr>
            <p:ph type="title"/>
          </p:nvPr>
        </p:nvSpPr>
        <p:spPr>
          <a:xfrm>
            <a:off x="0" y="274638"/>
            <a:ext cx="7092280" cy="2002234"/>
          </a:xfrm>
        </p:spPr>
        <p:txBody>
          <a:bodyPr>
            <a:normAutofit fontScale="90000"/>
          </a:bodyPr>
          <a:lstStyle/>
          <a:p>
            <a:pPr algn="just"/>
            <a:r>
              <a:rPr lang="tr-TR" sz="2000" b="1" dirty="0" smtClean="0">
                <a:solidFill>
                  <a:schemeClr val="accent5"/>
                </a:solidFill>
              </a:rPr>
              <a:t>Dökümhaneler (G Yedinci Grup Tesisler) başlığı altında değerlendirmesinin yanı sıra aynı zamanda, Altıncı Grup Tesisler F-2 Çelik Üreten </a:t>
            </a:r>
            <a:r>
              <a:rPr lang="tr-TR" sz="2000" b="1" dirty="0" err="1" smtClean="0">
                <a:solidFill>
                  <a:schemeClr val="accent5"/>
                </a:solidFill>
              </a:rPr>
              <a:t>Konverterler</a:t>
            </a:r>
            <a:r>
              <a:rPr lang="tr-TR" sz="2000" b="1" dirty="0" smtClean="0">
                <a:solidFill>
                  <a:schemeClr val="accent5"/>
                </a:solidFill>
              </a:rPr>
              <a:t>, </a:t>
            </a:r>
            <a:r>
              <a:rPr lang="tr-TR" sz="2000" b="1" dirty="0" err="1" smtClean="0">
                <a:solidFill>
                  <a:schemeClr val="accent5"/>
                </a:solidFill>
              </a:rPr>
              <a:t>Elektirikli</a:t>
            </a:r>
            <a:r>
              <a:rPr lang="tr-TR" sz="2000" b="1" dirty="0" smtClean="0">
                <a:solidFill>
                  <a:schemeClr val="accent5"/>
                </a:solidFill>
              </a:rPr>
              <a:t> Ark Ocakları, İndüksiyonlar Ergitme ve Vakumlu Ergitme tesisler başlığı altında değerlendirilmesi gerekmektedir. </a:t>
            </a:r>
            <a:r>
              <a:rPr lang="tr-TR" sz="2000" b="1" dirty="0">
                <a:solidFill>
                  <a:schemeClr val="accent5"/>
                </a:solidFill>
              </a:rPr>
              <a:t>V</a:t>
            </a:r>
            <a:r>
              <a:rPr lang="tr-TR" sz="2000" b="1" dirty="0" smtClean="0">
                <a:solidFill>
                  <a:schemeClr val="accent5"/>
                </a:solidFill>
              </a:rPr>
              <a:t>e bu madde altında toz için sınır değer 25 mg/m3 olarak verilmiştir. </a:t>
            </a:r>
            <a:endParaRPr lang="tr-TR" sz="2000" b="1" dirty="0">
              <a:solidFill>
                <a:schemeClr val="accent5"/>
              </a:solidFill>
            </a:endParaRPr>
          </a:p>
        </p:txBody>
      </p:sp>
      <p:pic>
        <p:nvPicPr>
          <p:cNvPr id="6" name="İçerik Yer Tutucusu 5"/>
          <p:cNvPicPr>
            <a:picLocks noGrp="1" noChangeAspect="1"/>
          </p:cNvPicPr>
          <p:nvPr>
            <p:ph idx="1"/>
          </p:nvPr>
        </p:nvPicPr>
        <p:blipFill>
          <a:blip r:embed="rId2"/>
          <a:stretch>
            <a:fillRect/>
          </a:stretch>
        </p:blipFill>
        <p:spPr>
          <a:xfrm>
            <a:off x="395536" y="2260936"/>
            <a:ext cx="6912768" cy="4149450"/>
          </a:xfrm>
          <a:prstGeom prst="rect">
            <a:avLst/>
          </a:prstGeom>
        </p:spPr>
      </p:pic>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30</a:t>
            </a:fld>
            <a:endParaRPr lang="tr-TR">
              <a:solidFill>
                <a:srgbClr val="000000">
                  <a:tint val="75000"/>
                </a:srgbClr>
              </a:solidFill>
            </a:endParaRPr>
          </a:p>
        </p:txBody>
      </p:sp>
    </p:spTree>
    <p:extLst>
      <p:ext uri="{BB962C8B-B14F-4D97-AF65-F5344CB8AC3E}">
        <p14:creationId xmlns:p14="http://schemas.microsoft.com/office/powerpoint/2010/main" val="3704370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16632"/>
            <a:ext cx="6660232" cy="2088232"/>
          </a:xfrm>
        </p:spPr>
        <p:txBody>
          <a:bodyPr>
            <a:normAutofit fontScale="90000"/>
          </a:bodyPr>
          <a:lstStyle/>
          <a:p>
            <a:pPr algn="just"/>
            <a:r>
              <a:rPr lang="tr-TR" dirty="0" smtClean="0">
                <a:solidFill>
                  <a:schemeClr val="accent5"/>
                </a:solidFill>
              </a:rPr>
              <a:t>Tesiste yakıt olarak elektrik kullanılmasına rağmen raporda herhangi bir değerlendirme yapılmamış ?</a:t>
            </a:r>
            <a:endParaRPr lang="tr-TR" dirty="0">
              <a:solidFill>
                <a:schemeClr val="accent5"/>
              </a:solidFill>
            </a:endParaRPr>
          </a:p>
        </p:txBody>
      </p:sp>
      <p:pic>
        <p:nvPicPr>
          <p:cNvPr id="6" name="İçerik Yer Tutucusu 5"/>
          <p:cNvPicPr>
            <a:picLocks noGrp="1" noChangeAspect="1"/>
          </p:cNvPicPr>
          <p:nvPr>
            <p:ph idx="1"/>
          </p:nvPr>
        </p:nvPicPr>
        <p:blipFill>
          <a:blip r:embed="rId2"/>
          <a:stretch>
            <a:fillRect/>
          </a:stretch>
        </p:blipFill>
        <p:spPr>
          <a:xfrm>
            <a:off x="609600" y="2463730"/>
            <a:ext cx="6348413" cy="3275152"/>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31</a:t>
            </a:fld>
            <a:endParaRPr lang="tr-TR">
              <a:solidFill>
                <a:srgbClr val="000000">
                  <a:tint val="75000"/>
                </a:srgbClr>
              </a:solidFill>
            </a:endParaRPr>
          </a:p>
        </p:txBody>
      </p:sp>
    </p:spTree>
    <p:extLst>
      <p:ext uri="{BB962C8B-B14F-4D97-AF65-F5344CB8AC3E}">
        <p14:creationId xmlns:p14="http://schemas.microsoft.com/office/powerpoint/2010/main" val="1019920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44624"/>
            <a:ext cx="8229600" cy="453429"/>
          </a:xfrm>
        </p:spPr>
        <p:txBody>
          <a:bodyPr>
            <a:normAutofit fontScale="90000"/>
          </a:bodyPr>
          <a:lstStyle/>
          <a:p>
            <a:r>
              <a:rPr lang="tr-TR" sz="2800" dirty="0" smtClean="0"/>
              <a:t>Sınır Değeri Aşan Parametreler</a:t>
            </a:r>
            <a:endParaRPr lang="tr-TR" sz="2800" dirty="0"/>
          </a:p>
        </p:txBody>
      </p:sp>
      <p:sp>
        <p:nvSpPr>
          <p:cNvPr id="3" name="İçerik Yer Tutucusu 2"/>
          <p:cNvSpPr>
            <a:spLocks noGrp="1"/>
          </p:cNvSpPr>
          <p:nvPr>
            <p:ph idx="1"/>
          </p:nvPr>
        </p:nvSpPr>
        <p:spPr>
          <a:xfrm>
            <a:off x="49403" y="1698038"/>
            <a:ext cx="8229600" cy="2232248"/>
          </a:xfrm>
        </p:spPr>
        <p:txBody>
          <a:bodyPr/>
          <a:lstStyle/>
          <a:p>
            <a:r>
              <a:rPr lang="tr-TR" dirty="0" smtClean="0"/>
              <a:t>Atık gazların </a:t>
            </a:r>
            <a:r>
              <a:rPr lang="tr-TR" dirty="0" err="1" smtClean="0"/>
              <a:t>islilik</a:t>
            </a:r>
            <a:r>
              <a:rPr lang="tr-TR" dirty="0" smtClean="0"/>
              <a:t> derecesi </a:t>
            </a:r>
            <a:r>
              <a:rPr lang="tr-TR" dirty="0" err="1" smtClean="0"/>
              <a:t>Bacharach</a:t>
            </a:r>
            <a:r>
              <a:rPr lang="tr-TR" dirty="0" smtClean="0"/>
              <a:t> skalasına göre </a:t>
            </a:r>
            <a:r>
              <a:rPr lang="tr-TR" dirty="0" smtClean="0">
                <a:solidFill>
                  <a:schemeClr val="accent5"/>
                </a:solidFill>
              </a:rPr>
              <a:t>2’nin altında </a:t>
            </a:r>
            <a:r>
              <a:rPr lang="tr-TR" dirty="0" smtClean="0"/>
              <a:t>olmalıdır.</a:t>
            </a:r>
            <a:endParaRPr lang="tr-TR" dirty="0"/>
          </a:p>
        </p:txBody>
      </p:sp>
      <p:pic>
        <p:nvPicPr>
          <p:cNvPr id="7" name="Resim 6"/>
          <p:cNvPicPr>
            <a:picLocks noChangeAspect="1"/>
          </p:cNvPicPr>
          <p:nvPr/>
        </p:nvPicPr>
        <p:blipFill>
          <a:blip r:embed="rId2"/>
          <a:stretch>
            <a:fillRect/>
          </a:stretch>
        </p:blipFill>
        <p:spPr>
          <a:xfrm>
            <a:off x="65006" y="481844"/>
            <a:ext cx="9009700" cy="1133475"/>
          </a:xfrm>
          <a:prstGeom prst="rect">
            <a:avLst/>
          </a:prstGeom>
        </p:spPr>
      </p:pic>
      <p:pic>
        <p:nvPicPr>
          <p:cNvPr id="5" name="Resim 4"/>
          <p:cNvPicPr>
            <a:picLocks noChangeAspect="1"/>
          </p:cNvPicPr>
          <p:nvPr/>
        </p:nvPicPr>
        <p:blipFill>
          <a:blip r:embed="rId3"/>
          <a:stretch>
            <a:fillRect/>
          </a:stretch>
        </p:blipFill>
        <p:spPr>
          <a:xfrm>
            <a:off x="65006" y="2420888"/>
            <a:ext cx="8994097" cy="1944216"/>
          </a:xfrm>
          <a:prstGeom prst="rect">
            <a:avLst/>
          </a:prstGeom>
          <a:ln>
            <a:noFill/>
          </a:ln>
          <a:effectLst>
            <a:outerShdw blurRad="190500" algn="tl" rotWithShape="0">
              <a:srgbClr val="000000">
                <a:alpha val="70000"/>
              </a:srgbClr>
            </a:outerShdw>
          </a:effectLst>
        </p:spPr>
      </p:pic>
      <p:pic>
        <p:nvPicPr>
          <p:cNvPr id="8" name="İçerik Yer Tutucusu 5"/>
          <p:cNvPicPr>
            <a:picLocks noChangeAspect="1"/>
          </p:cNvPicPr>
          <p:nvPr/>
        </p:nvPicPr>
        <p:blipFill>
          <a:blip r:embed="rId4"/>
          <a:stretch>
            <a:fillRect/>
          </a:stretch>
        </p:blipFill>
        <p:spPr>
          <a:xfrm>
            <a:off x="31955" y="2780928"/>
            <a:ext cx="9027148" cy="4032448"/>
          </a:xfrm>
          <a:prstGeom prst="rect">
            <a:avLst/>
          </a:prstGeom>
        </p:spPr>
      </p:pic>
    </p:spTree>
    <p:extLst>
      <p:ext uri="{BB962C8B-B14F-4D97-AF65-F5344CB8AC3E}">
        <p14:creationId xmlns:p14="http://schemas.microsoft.com/office/powerpoint/2010/main" val="3612983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95536" y="585435"/>
            <a:ext cx="1912500" cy="3214400"/>
          </a:xfrm>
          <a:prstGeom prst="rect">
            <a:avLst/>
          </a:prstGeom>
        </p:spPr>
      </p:pic>
      <p:pic>
        <p:nvPicPr>
          <p:cNvPr id="4" name="Resim 3"/>
          <p:cNvPicPr>
            <a:picLocks noChangeAspect="1"/>
          </p:cNvPicPr>
          <p:nvPr/>
        </p:nvPicPr>
        <p:blipFill>
          <a:blip r:embed="rId3"/>
          <a:stretch>
            <a:fillRect/>
          </a:stretch>
        </p:blipFill>
        <p:spPr>
          <a:xfrm>
            <a:off x="3024985" y="764704"/>
            <a:ext cx="2486250" cy="3214400"/>
          </a:xfrm>
          <a:prstGeom prst="rect">
            <a:avLst/>
          </a:prstGeom>
        </p:spPr>
      </p:pic>
      <p:pic>
        <p:nvPicPr>
          <p:cNvPr id="5" name="Resim 4"/>
          <p:cNvPicPr>
            <a:picLocks noChangeAspect="1"/>
          </p:cNvPicPr>
          <p:nvPr/>
        </p:nvPicPr>
        <p:blipFill>
          <a:blip r:embed="rId4"/>
          <a:stretch>
            <a:fillRect/>
          </a:stretch>
        </p:blipFill>
        <p:spPr>
          <a:xfrm>
            <a:off x="6703904" y="605682"/>
            <a:ext cx="1912500" cy="3214400"/>
          </a:xfrm>
          <a:prstGeom prst="rect">
            <a:avLst/>
          </a:prstGeom>
        </p:spPr>
      </p:pic>
      <p:pic>
        <p:nvPicPr>
          <p:cNvPr id="6" name="Resim 5"/>
          <p:cNvPicPr>
            <a:picLocks noChangeAspect="1"/>
          </p:cNvPicPr>
          <p:nvPr/>
        </p:nvPicPr>
        <p:blipFill>
          <a:blip r:embed="rId5"/>
          <a:stretch>
            <a:fillRect/>
          </a:stretch>
        </p:blipFill>
        <p:spPr>
          <a:xfrm>
            <a:off x="-30761" y="3812818"/>
            <a:ext cx="2952328" cy="2857500"/>
          </a:xfrm>
          <a:prstGeom prst="rect">
            <a:avLst/>
          </a:prstGeom>
        </p:spPr>
      </p:pic>
      <p:pic>
        <p:nvPicPr>
          <p:cNvPr id="7" name="Resim 6"/>
          <p:cNvPicPr>
            <a:picLocks noChangeAspect="1"/>
          </p:cNvPicPr>
          <p:nvPr/>
        </p:nvPicPr>
        <p:blipFill>
          <a:blip r:embed="rId6"/>
          <a:stretch>
            <a:fillRect/>
          </a:stretch>
        </p:blipFill>
        <p:spPr>
          <a:xfrm>
            <a:off x="2887191" y="3805555"/>
            <a:ext cx="3340994" cy="2872027"/>
          </a:xfrm>
          <a:prstGeom prst="rect">
            <a:avLst/>
          </a:prstGeom>
        </p:spPr>
      </p:pic>
      <p:pic>
        <p:nvPicPr>
          <p:cNvPr id="8" name="Resim 7"/>
          <p:cNvPicPr>
            <a:picLocks noChangeAspect="1"/>
          </p:cNvPicPr>
          <p:nvPr/>
        </p:nvPicPr>
        <p:blipFill>
          <a:blip r:embed="rId7"/>
          <a:stretch>
            <a:fillRect/>
          </a:stretch>
        </p:blipFill>
        <p:spPr>
          <a:xfrm>
            <a:off x="6228184" y="3805555"/>
            <a:ext cx="2915815" cy="2872027"/>
          </a:xfrm>
          <a:prstGeom prst="rect">
            <a:avLst/>
          </a:prstGeom>
        </p:spPr>
      </p:pic>
      <p:sp>
        <p:nvSpPr>
          <p:cNvPr id="9" name="Unvan 1"/>
          <p:cNvSpPr>
            <a:spLocks noGrp="1"/>
          </p:cNvSpPr>
          <p:nvPr>
            <p:ph type="title"/>
          </p:nvPr>
        </p:nvSpPr>
        <p:spPr>
          <a:xfrm>
            <a:off x="2411760" y="50329"/>
            <a:ext cx="7858180" cy="714375"/>
          </a:xfrm>
        </p:spPr>
        <p:txBody>
          <a:bodyPr/>
          <a:lstStyle/>
          <a:p>
            <a:r>
              <a:rPr lang="tr-TR" dirty="0" smtClean="0"/>
              <a:t>Hesaplama Hataları</a:t>
            </a:r>
            <a:endParaRPr lang="tr-TR" dirty="0"/>
          </a:p>
        </p:txBody>
      </p:sp>
    </p:spTree>
    <p:extLst>
      <p:ext uri="{BB962C8B-B14F-4D97-AF65-F5344CB8AC3E}">
        <p14:creationId xmlns:p14="http://schemas.microsoft.com/office/powerpoint/2010/main" val="193447484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1425" y="-66374"/>
            <a:ext cx="7858180" cy="714375"/>
          </a:xfrm>
        </p:spPr>
        <p:txBody>
          <a:bodyPr/>
          <a:lstStyle/>
          <a:p>
            <a:r>
              <a:rPr lang="tr-TR" dirty="0" smtClean="0">
                <a:solidFill>
                  <a:schemeClr val="accent5"/>
                </a:solidFill>
              </a:rPr>
              <a:t>Cihaz çıktısı hataları</a:t>
            </a:r>
            <a:endParaRPr lang="tr-TR" dirty="0">
              <a:solidFill>
                <a:schemeClr val="accent5"/>
              </a:solidFill>
            </a:endParaRPr>
          </a:p>
        </p:txBody>
      </p:sp>
      <p:pic>
        <p:nvPicPr>
          <p:cNvPr id="3" name="Resim 2"/>
          <p:cNvPicPr>
            <a:picLocks noChangeAspect="1"/>
          </p:cNvPicPr>
          <p:nvPr/>
        </p:nvPicPr>
        <p:blipFill>
          <a:blip r:embed="rId3"/>
          <a:stretch>
            <a:fillRect/>
          </a:stretch>
        </p:blipFill>
        <p:spPr>
          <a:xfrm>
            <a:off x="36285" y="4002012"/>
            <a:ext cx="3203848" cy="2304256"/>
          </a:xfrm>
          <a:prstGeom prst="rect">
            <a:avLst/>
          </a:prstGeom>
        </p:spPr>
      </p:pic>
      <p:pic>
        <p:nvPicPr>
          <p:cNvPr id="4" name="Resim 3"/>
          <p:cNvPicPr>
            <a:picLocks noChangeAspect="1"/>
          </p:cNvPicPr>
          <p:nvPr/>
        </p:nvPicPr>
        <p:blipFill>
          <a:blip r:embed="rId4"/>
          <a:stretch>
            <a:fillRect/>
          </a:stretch>
        </p:blipFill>
        <p:spPr>
          <a:xfrm>
            <a:off x="3286995" y="4074677"/>
            <a:ext cx="2808312" cy="2304256"/>
          </a:xfrm>
          <a:prstGeom prst="rect">
            <a:avLst/>
          </a:prstGeom>
        </p:spPr>
      </p:pic>
      <p:pic>
        <p:nvPicPr>
          <p:cNvPr id="5" name="Resim 4"/>
          <p:cNvPicPr>
            <a:picLocks noChangeAspect="1"/>
          </p:cNvPicPr>
          <p:nvPr/>
        </p:nvPicPr>
        <p:blipFill>
          <a:blip r:embed="rId5"/>
          <a:stretch>
            <a:fillRect/>
          </a:stretch>
        </p:blipFill>
        <p:spPr>
          <a:xfrm>
            <a:off x="6142170" y="4074677"/>
            <a:ext cx="2855450" cy="2158925"/>
          </a:xfrm>
          <a:prstGeom prst="rect">
            <a:avLst/>
          </a:prstGeom>
        </p:spPr>
      </p:pic>
      <p:pic>
        <p:nvPicPr>
          <p:cNvPr id="6" name="Resim 5"/>
          <p:cNvPicPr>
            <a:picLocks noChangeAspect="1"/>
          </p:cNvPicPr>
          <p:nvPr/>
        </p:nvPicPr>
        <p:blipFill>
          <a:blip r:embed="rId6"/>
          <a:stretch>
            <a:fillRect/>
          </a:stretch>
        </p:blipFill>
        <p:spPr>
          <a:xfrm>
            <a:off x="58892" y="505221"/>
            <a:ext cx="8712969" cy="3525997"/>
          </a:xfrm>
          <a:prstGeom prst="rect">
            <a:avLst/>
          </a:prstGeom>
        </p:spPr>
      </p:pic>
    </p:spTree>
    <p:extLst>
      <p:ext uri="{BB962C8B-B14F-4D97-AF65-F5344CB8AC3E}">
        <p14:creationId xmlns:p14="http://schemas.microsoft.com/office/powerpoint/2010/main" val="27958792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5616" y="116632"/>
            <a:ext cx="7858180" cy="714375"/>
          </a:xfrm>
        </p:spPr>
        <p:txBody>
          <a:bodyPr/>
          <a:lstStyle/>
          <a:p>
            <a:r>
              <a:rPr lang="tr-TR" dirty="0" smtClean="0">
                <a:solidFill>
                  <a:schemeClr val="accent5"/>
                </a:solidFill>
              </a:rPr>
              <a:t>Baca gazı hızı ile ilgili hatalar</a:t>
            </a:r>
            <a:endParaRPr lang="tr-TR" dirty="0">
              <a:solidFill>
                <a:schemeClr val="accent5"/>
              </a:solidFill>
            </a:endParaRPr>
          </a:p>
        </p:txBody>
      </p:sp>
      <p:pic>
        <p:nvPicPr>
          <p:cNvPr id="3" name="Resim 2"/>
          <p:cNvPicPr>
            <a:picLocks noChangeAspect="1"/>
          </p:cNvPicPr>
          <p:nvPr/>
        </p:nvPicPr>
        <p:blipFill>
          <a:blip r:embed="rId2"/>
          <a:stretch>
            <a:fillRect/>
          </a:stretch>
        </p:blipFill>
        <p:spPr>
          <a:xfrm>
            <a:off x="179512" y="936553"/>
            <a:ext cx="9059316" cy="2880320"/>
          </a:xfrm>
          <a:prstGeom prst="rect">
            <a:avLst/>
          </a:prstGeom>
        </p:spPr>
      </p:pic>
      <p:pic>
        <p:nvPicPr>
          <p:cNvPr id="4" name="Resim 3"/>
          <p:cNvPicPr>
            <a:picLocks noChangeAspect="1"/>
          </p:cNvPicPr>
          <p:nvPr/>
        </p:nvPicPr>
        <p:blipFill>
          <a:blip r:embed="rId3"/>
          <a:stretch>
            <a:fillRect/>
          </a:stretch>
        </p:blipFill>
        <p:spPr>
          <a:xfrm>
            <a:off x="149507" y="3828281"/>
            <a:ext cx="9104337" cy="3000375"/>
          </a:xfrm>
          <a:prstGeom prst="rect">
            <a:avLst/>
          </a:prstGeom>
        </p:spPr>
      </p:pic>
    </p:spTree>
    <p:extLst>
      <p:ext uri="{BB962C8B-B14F-4D97-AF65-F5344CB8AC3E}">
        <p14:creationId xmlns:p14="http://schemas.microsoft.com/office/powerpoint/2010/main" val="75304748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14290"/>
            <a:ext cx="9144000" cy="2062582"/>
          </a:xfrm>
        </p:spPr>
        <p:txBody>
          <a:bodyPr>
            <a:normAutofit/>
          </a:bodyPr>
          <a:lstStyle/>
          <a:p>
            <a:pPr algn="just"/>
            <a:r>
              <a:rPr lang="tr-TR" sz="3200" dirty="0" smtClean="0">
                <a:solidFill>
                  <a:schemeClr val="accent5"/>
                </a:solidFill>
              </a:rPr>
              <a:t>Ölçüm raporlarında düzeltme hesaplamalarında kullanılan basınç, sıcaklık ve nem parametrelerinde sisteme yüklenmesi gerekmektedir.</a:t>
            </a:r>
            <a:endParaRPr lang="tr-TR" sz="3200" dirty="0">
              <a:solidFill>
                <a:schemeClr val="accent5"/>
              </a:solidFill>
            </a:endParaRPr>
          </a:p>
        </p:txBody>
      </p:sp>
      <p:pic>
        <p:nvPicPr>
          <p:cNvPr id="3" name="Resim 2"/>
          <p:cNvPicPr>
            <a:picLocks noChangeAspect="1"/>
          </p:cNvPicPr>
          <p:nvPr/>
        </p:nvPicPr>
        <p:blipFill>
          <a:blip r:embed="rId2"/>
          <a:stretch>
            <a:fillRect/>
          </a:stretch>
        </p:blipFill>
        <p:spPr>
          <a:xfrm>
            <a:off x="35496" y="2996952"/>
            <a:ext cx="9108504" cy="2524125"/>
          </a:xfrm>
          <a:prstGeom prst="rect">
            <a:avLst/>
          </a:prstGeom>
        </p:spPr>
      </p:pic>
    </p:spTree>
    <p:extLst>
      <p:ext uri="{BB962C8B-B14F-4D97-AF65-F5344CB8AC3E}">
        <p14:creationId xmlns:p14="http://schemas.microsoft.com/office/powerpoint/2010/main" val="3913099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4365104"/>
            <a:ext cx="6121148" cy="1944216"/>
          </a:xfrm>
        </p:spPr>
        <p:txBody>
          <a:bodyPr>
            <a:normAutofit fontScale="90000"/>
          </a:bodyPr>
          <a:lstStyle/>
          <a:p>
            <a:pPr algn="just"/>
            <a:r>
              <a:rPr lang="tr-TR" sz="3200" dirty="0" err="1" smtClean="0">
                <a:solidFill>
                  <a:schemeClr val="accent5"/>
                </a:solidFill>
              </a:rPr>
              <a:t>Dioksin</a:t>
            </a:r>
            <a:r>
              <a:rPr lang="tr-TR" sz="3200" dirty="0" smtClean="0">
                <a:solidFill>
                  <a:schemeClr val="accent5"/>
                </a:solidFill>
              </a:rPr>
              <a:t> </a:t>
            </a:r>
            <a:r>
              <a:rPr lang="tr-TR" sz="3200" dirty="0" err="1" smtClean="0">
                <a:solidFill>
                  <a:schemeClr val="accent5"/>
                </a:solidFill>
              </a:rPr>
              <a:t>Furan</a:t>
            </a:r>
            <a:r>
              <a:rPr lang="tr-TR" sz="3200" dirty="0" smtClean="0">
                <a:solidFill>
                  <a:schemeClr val="accent5"/>
                </a:solidFill>
              </a:rPr>
              <a:t> ölçümü 6 saat yapıldığı beyan edilmesine rağmen cihaz başlangıç ve bitiş saati arasındaki fark 6 saatten az…</a:t>
            </a:r>
            <a:endParaRPr lang="tr-TR" sz="3200" dirty="0">
              <a:solidFill>
                <a:schemeClr val="accent5"/>
              </a:solidFill>
            </a:endParaRPr>
          </a:p>
        </p:txBody>
      </p:sp>
      <p:pic>
        <p:nvPicPr>
          <p:cNvPr id="6" name="İçerik Yer Tutucusu 5"/>
          <p:cNvPicPr>
            <a:picLocks noGrp="1" noChangeAspect="1"/>
          </p:cNvPicPr>
          <p:nvPr>
            <p:ph idx="1"/>
          </p:nvPr>
        </p:nvPicPr>
        <p:blipFill>
          <a:blip r:embed="rId2"/>
          <a:stretch>
            <a:fillRect/>
          </a:stretch>
        </p:blipFill>
        <p:spPr>
          <a:xfrm>
            <a:off x="251520" y="620688"/>
            <a:ext cx="8335838" cy="3096344"/>
          </a:xfrm>
          <a:prstGeom prst="rect">
            <a:avLst/>
          </a:prstGeom>
        </p:spPr>
      </p:pic>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37</a:t>
            </a:fld>
            <a:endParaRPr lang="tr-TR">
              <a:solidFill>
                <a:srgbClr val="000000">
                  <a:tint val="75000"/>
                </a:srgbClr>
              </a:solidFill>
            </a:endParaRPr>
          </a:p>
        </p:txBody>
      </p:sp>
    </p:spTree>
    <p:extLst>
      <p:ext uri="{BB962C8B-B14F-4D97-AF65-F5344CB8AC3E}">
        <p14:creationId xmlns:p14="http://schemas.microsoft.com/office/powerpoint/2010/main" val="2789906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60648"/>
            <a:ext cx="6347048" cy="1368152"/>
          </a:xfrm>
        </p:spPr>
        <p:txBody>
          <a:bodyPr>
            <a:normAutofit fontScale="90000"/>
          </a:bodyPr>
          <a:lstStyle/>
          <a:p>
            <a:pPr algn="ctr"/>
            <a:r>
              <a:rPr lang="tr-TR" sz="2800" dirty="0" smtClean="0">
                <a:solidFill>
                  <a:schemeClr val="accent5"/>
                </a:solidFill>
              </a:rPr>
              <a:t>Emisyon Ölçüm Raporundaki ölçüm tarihi ile Emisyon Özet Raporundaki tarihlerin uyuşmaması</a:t>
            </a:r>
            <a:endParaRPr lang="tr-TR" sz="2800" dirty="0">
              <a:solidFill>
                <a:schemeClr val="accent5"/>
              </a:solidFill>
            </a:endParaRPr>
          </a:p>
        </p:txBody>
      </p:sp>
      <p:pic>
        <p:nvPicPr>
          <p:cNvPr id="6" name="İçerik Yer Tutucusu 5"/>
          <p:cNvPicPr>
            <a:picLocks noGrp="1" noChangeAspect="1"/>
          </p:cNvPicPr>
          <p:nvPr>
            <p:ph idx="1"/>
          </p:nvPr>
        </p:nvPicPr>
        <p:blipFill>
          <a:blip r:embed="rId2"/>
          <a:stretch>
            <a:fillRect/>
          </a:stretch>
        </p:blipFill>
        <p:spPr>
          <a:xfrm>
            <a:off x="395536" y="1988840"/>
            <a:ext cx="5832648" cy="1547047"/>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38</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323529" y="4149080"/>
            <a:ext cx="6336704" cy="1419225"/>
          </a:xfrm>
          <a:prstGeom prst="rect">
            <a:avLst/>
          </a:prstGeom>
        </p:spPr>
      </p:pic>
    </p:spTree>
    <p:extLst>
      <p:ext uri="{BB962C8B-B14F-4D97-AF65-F5344CB8AC3E}">
        <p14:creationId xmlns:p14="http://schemas.microsoft.com/office/powerpoint/2010/main" val="10620095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87152" y="2264073"/>
            <a:ext cx="8229600" cy="4274839"/>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39</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296690" y="260648"/>
            <a:ext cx="8010525" cy="1762125"/>
          </a:xfrm>
          <a:prstGeom prst="rect">
            <a:avLst/>
          </a:prstGeom>
        </p:spPr>
      </p:pic>
    </p:spTree>
    <p:extLst>
      <p:ext uri="{BB962C8B-B14F-4D97-AF65-F5344CB8AC3E}">
        <p14:creationId xmlns:p14="http://schemas.microsoft.com/office/powerpoint/2010/main" val="2235650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333878" y="3786190"/>
            <a:ext cx="2523700" cy="769441"/>
          </a:xfrm>
          <a:prstGeom prst="rect">
            <a:avLst/>
          </a:prstGeom>
          <a:ln>
            <a:headEnd/>
            <a:tailEnd/>
          </a:ln>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0" hangingPunct="0">
              <a:spcBef>
                <a:spcPct val="20000"/>
              </a:spcBef>
              <a:buClr>
                <a:schemeClr val="accent1"/>
              </a:buClr>
              <a:buSzPct val="65000"/>
              <a:buFont typeface="Wingdings" pitchFamily="2" charset="2"/>
              <a:buNone/>
              <a:defRPr/>
            </a:pPr>
            <a:r>
              <a:rPr lang="tr-TR" sz="2000" dirty="0">
                <a:solidFill>
                  <a:schemeClr val="tx1"/>
                </a:solidFill>
              </a:rPr>
              <a:t>EK-1</a:t>
            </a:r>
          </a:p>
          <a:p>
            <a:pPr algn="ctr" eaLnBrk="0" hangingPunct="0">
              <a:spcBef>
                <a:spcPct val="20000"/>
              </a:spcBef>
              <a:buClr>
                <a:schemeClr val="accent1"/>
              </a:buClr>
              <a:buSzPct val="65000"/>
              <a:buFont typeface="Wingdings" pitchFamily="2" charset="2"/>
              <a:buNone/>
              <a:defRPr/>
            </a:pPr>
            <a:r>
              <a:rPr lang="tr-TR" sz="2000" dirty="0">
                <a:solidFill>
                  <a:schemeClr val="tx1"/>
                </a:solidFill>
                <a:latin typeface="Arial Narrow" pitchFamily="34" charset="0"/>
              </a:rPr>
              <a:t>İşletme ve Faaliyetler</a:t>
            </a:r>
            <a:endParaRPr lang="de-DE" sz="2000" dirty="0">
              <a:solidFill>
                <a:schemeClr val="tx1"/>
              </a:solidFill>
              <a:latin typeface="Arial Narrow" pitchFamily="34" charset="0"/>
            </a:endParaRPr>
          </a:p>
        </p:txBody>
      </p:sp>
      <p:sp>
        <p:nvSpPr>
          <p:cNvPr id="13" name="Text Box 2"/>
          <p:cNvSpPr txBox="1">
            <a:spLocks noChangeArrowheads="1"/>
          </p:cNvSpPr>
          <p:nvPr/>
        </p:nvSpPr>
        <p:spPr bwMode="auto">
          <a:xfrm>
            <a:off x="5405886" y="5286388"/>
            <a:ext cx="2523700" cy="769441"/>
          </a:xfrm>
          <a:prstGeom prst="rect">
            <a:avLst/>
          </a:prstGeom>
          <a:ln>
            <a:headEnd/>
            <a:tailEnd/>
          </a:ln>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0" hangingPunct="0">
              <a:spcBef>
                <a:spcPct val="20000"/>
              </a:spcBef>
              <a:buClr>
                <a:schemeClr val="accent1"/>
              </a:buClr>
              <a:buSzPct val="65000"/>
              <a:buFont typeface="Wingdings" pitchFamily="2" charset="2"/>
              <a:buNone/>
              <a:defRPr/>
            </a:pPr>
            <a:r>
              <a:rPr lang="tr-TR" sz="2000" dirty="0">
                <a:solidFill>
                  <a:schemeClr val="tx1"/>
                </a:solidFill>
              </a:rPr>
              <a:t>Ek-2</a:t>
            </a:r>
          </a:p>
          <a:p>
            <a:pPr algn="ctr" eaLnBrk="0" hangingPunct="0">
              <a:spcBef>
                <a:spcPct val="20000"/>
              </a:spcBef>
              <a:buClr>
                <a:schemeClr val="accent1"/>
              </a:buClr>
              <a:buSzPct val="65000"/>
              <a:buFont typeface="Wingdings" pitchFamily="2" charset="2"/>
              <a:buNone/>
              <a:defRPr/>
            </a:pPr>
            <a:r>
              <a:rPr lang="tr-TR" sz="2000" dirty="0">
                <a:solidFill>
                  <a:schemeClr val="tx1"/>
                </a:solidFill>
                <a:latin typeface="Arial Narrow" pitchFamily="34" charset="0"/>
              </a:rPr>
              <a:t>İşletme ve Faaliyetler</a:t>
            </a:r>
            <a:endParaRPr lang="de-DE" sz="2000" dirty="0">
              <a:solidFill>
                <a:schemeClr val="tx1"/>
              </a:solidFill>
              <a:latin typeface="Arial Narrow" pitchFamily="34" charset="0"/>
            </a:endParaRPr>
          </a:p>
        </p:txBody>
      </p:sp>
      <p:sp>
        <p:nvSpPr>
          <p:cNvPr id="14" name="Text Box 2"/>
          <p:cNvSpPr txBox="1">
            <a:spLocks noChangeArrowheads="1"/>
          </p:cNvSpPr>
          <p:nvPr/>
        </p:nvSpPr>
        <p:spPr bwMode="auto">
          <a:xfrm>
            <a:off x="2404938" y="5286388"/>
            <a:ext cx="2214560" cy="102293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1600" dirty="0" smtClean="0">
                <a:solidFill>
                  <a:schemeClr val="bg1"/>
                </a:solidFill>
              </a:rPr>
              <a:t>ÇEVRE, ŞEHİRCİLİK VE İKLİM DEĞİŞİKLİĞİ İL MÜDÜRLÜKLERİ </a:t>
            </a:r>
          </a:p>
          <a:p>
            <a:pPr>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r-TR" sz="1600" dirty="0">
              <a:solidFill>
                <a:schemeClr val="bg1"/>
              </a:solidFill>
            </a:endParaRPr>
          </a:p>
        </p:txBody>
      </p:sp>
      <p:sp>
        <p:nvSpPr>
          <p:cNvPr id="15" name="Text Box 2"/>
          <p:cNvSpPr txBox="1">
            <a:spLocks noChangeArrowheads="1"/>
          </p:cNvSpPr>
          <p:nvPr/>
        </p:nvSpPr>
        <p:spPr bwMode="auto">
          <a:xfrm>
            <a:off x="2404920" y="3645025"/>
            <a:ext cx="2214578" cy="92698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lnSpc>
                <a:spcPct val="200000"/>
              </a:lnSpc>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400" dirty="0" smtClean="0">
                <a:solidFill>
                  <a:schemeClr val="bg1"/>
                </a:solidFill>
              </a:rPr>
              <a:t>BAKANLIK</a:t>
            </a:r>
            <a:endParaRPr lang="tr-TR" sz="2400" dirty="0">
              <a:solidFill>
                <a:schemeClr val="bg1"/>
              </a:solidFill>
            </a:endParaRPr>
          </a:p>
          <a:p>
            <a:pPr>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000" dirty="0">
                <a:solidFill>
                  <a:schemeClr val="tx1"/>
                </a:solidFill>
              </a:rPr>
              <a:t>                           </a:t>
            </a:r>
          </a:p>
        </p:txBody>
      </p:sp>
      <p:cxnSp>
        <p:nvCxnSpPr>
          <p:cNvPr id="16" name="22 Düz Ok Bağlayıcısı"/>
          <p:cNvCxnSpPr/>
          <p:nvPr/>
        </p:nvCxnSpPr>
        <p:spPr bwMode="auto">
          <a:xfrm>
            <a:off x="1619125" y="4214815"/>
            <a:ext cx="785813" cy="15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24 Düz Ok Bağlayıcısı"/>
          <p:cNvCxnSpPr/>
          <p:nvPr/>
        </p:nvCxnSpPr>
        <p:spPr bwMode="auto">
          <a:xfrm>
            <a:off x="1619125" y="5643565"/>
            <a:ext cx="785813" cy="15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8" name="28 Düz Bağlayıcı"/>
          <p:cNvCxnSpPr/>
          <p:nvPr/>
        </p:nvCxnSpPr>
        <p:spPr bwMode="auto">
          <a:xfrm>
            <a:off x="1592882" y="2634632"/>
            <a:ext cx="26243" cy="300893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9" name="18 Düz Bağlayıcı"/>
          <p:cNvCxnSpPr/>
          <p:nvPr/>
        </p:nvCxnSpPr>
        <p:spPr bwMode="auto">
          <a:xfrm>
            <a:off x="4619500" y="4143377"/>
            <a:ext cx="714375"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 name="19 Düz Bağlayıcı"/>
          <p:cNvCxnSpPr/>
          <p:nvPr/>
        </p:nvCxnSpPr>
        <p:spPr bwMode="auto">
          <a:xfrm>
            <a:off x="4619500" y="5643565"/>
            <a:ext cx="786386"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1" name="Text Box 2"/>
          <p:cNvSpPr txBox="1">
            <a:spLocks noChangeArrowheads="1"/>
          </p:cNvSpPr>
          <p:nvPr/>
        </p:nvSpPr>
        <p:spPr bwMode="auto">
          <a:xfrm>
            <a:off x="690408" y="2285992"/>
            <a:ext cx="2971800" cy="437043"/>
          </a:xfrm>
          <a:prstGeom prst="rect">
            <a:avLst/>
          </a:prstGeom>
          <a:blipFill>
            <a:blip r:embed="rId3" cstate="print"/>
            <a:tile tx="0" ty="0" sx="100000" sy="100000" flip="none" algn="tl"/>
          </a:blipFill>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2800" dirty="0">
                <a:solidFill>
                  <a:srgbClr val="002060"/>
                </a:solidFill>
                <a:effectLst>
                  <a:outerShdw blurRad="38100" dist="38100" dir="2700000" algn="tl">
                    <a:srgbClr val="FFFFFF"/>
                  </a:outerShdw>
                </a:effectLst>
                <a:latin typeface="Arial Narrow" pitchFamily="34" charset="0"/>
              </a:rPr>
              <a:t>Yetkili </a:t>
            </a:r>
            <a:r>
              <a:rPr lang="tr-TR" sz="2800" dirty="0" smtClean="0">
                <a:solidFill>
                  <a:srgbClr val="002060"/>
                </a:solidFill>
                <a:effectLst>
                  <a:outerShdw blurRad="38100" dist="38100" dir="2700000" algn="tl">
                    <a:srgbClr val="FFFFFF"/>
                  </a:outerShdw>
                </a:effectLst>
                <a:latin typeface="Arial Narrow" pitchFamily="34" charset="0"/>
              </a:rPr>
              <a:t>Merciiler</a:t>
            </a:r>
            <a:endParaRPr lang="tr-TR" sz="2800" dirty="0">
              <a:solidFill>
                <a:srgbClr val="002060"/>
              </a:solidFill>
              <a:effectLst>
                <a:outerShdw blurRad="38100" dist="38100" dir="2700000" algn="tl">
                  <a:srgbClr val="FFFFFF"/>
                </a:outerShdw>
              </a:effectLst>
              <a:latin typeface="Arial Narrow" pitchFamily="34" charset="0"/>
            </a:endParaRPr>
          </a:p>
        </p:txBody>
      </p:sp>
      <p:sp>
        <p:nvSpPr>
          <p:cNvPr id="22" name="1 Başlık"/>
          <p:cNvSpPr txBox="1">
            <a:spLocks/>
          </p:cNvSpPr>
          <p:nvPr/>
        </p:nvSpPr>
        <p:spPr>
          <a:xfrm>
            <a:off x="1907705" y="457003"/>
            <a:ext cx="5328592" cy="1018134"/>
          </a:xfrm>
          <a:prstGeom prst="roundRect">
            <a:avLst/>
          </a:prstGeom>
          <a:blipFill>
            <a:blip r:embed="rId3"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pic>
        <p:nvPicPr>
          <p:cNvPr id="23" name="Resim 22"/>
          <p:cNvPicPr>
            <a:picLocks noChangeAspect="1"/>
          </p:cNvPicPr>
          <p:nvPr/>
        </p:nvPicPr>
        <p:blipFill>
          <a:blip r:embed="rId4"/>
          <a:stretch>
            <a:fillRect/>
          </a:stretch>
        </p:blipFill>
        <p:spPr>
          <a:xfrm>
            <a:off x="35496" y="116632"/>
            <a:ext cx="1800200" cy="1653154"/>
          </a:xfrm>
          <a:prstGeom prst="rect">
            <a:avLst/>
          </a:prstGeom>
        </p:spPr>
      </p:pic>
    </p:spTree>
    <p:extLst>
      <p:ext uri="{BB962C8B-B14F-4D97-AF65-F5344CB8AC3E}">
        <p14:creationId xmlns:p14="http://schemas.microsoft.com/office/powerpoint/2010/main" val="2260243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755576" y="404664"/>
            <a:ext cx="6048672" cy="864096"/>
          </a:xfrm>
          <a:prstGeom prst="rect">
            <a:avLst/>
          </a:prstGeom>
        </p:spPr>
      </p:pic>
      <p:pic>
        <p:nvPicPr>
          <p:cNvPr id="6" name="İçerik Yer Tutucusu 5"/>
          <p:cNvPicPr>
            <a:picLocks noGrp="1" noChangeAspect="1"/>
          </p:cNvPicPr>
          <p:nvPr>
            <p:ph idx="1"/>
          </p:nvPr>
        </p:nvPicPr>
        <p:blipFill>
          <a:blip r:embed="rId3"/>
          <a:stretch>
            <a:fillRect/>
          </a:stretch>
        </p:blipFill>
        <p:spPr>
          <a:xfrm>
            <a:off x="179512" y="1556792"/>
            <a:ext cx="8856984" cy="4608512"/>
          </a:xfrm>
          <a:prstGeom prst="rect">
            <a:avLst/>
          </a:prstGeom>
        </p:spPr>
      </p:pic>
    </p:spTree>
    <p:extLst>
      <p:ext uri="{BB962C8B-B14F-4D97-AF65-F5344CB8AC3E}">
        <p14:creationId xmlns:p14="http://schemas.microsoft.com/office/powerpoint/2010/main" val="3455073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513343"/>
            <a:ext cx="9144000" cy="1268760"/>
          </a:xfrm>
        </p:spPr>
        <p:txBody>
          <a:bodyPr>
            <a:normAutofit fontScale="92500" lnSpcReduction="10000"/>
          </a:bodyPr>
          <a:lstStyle/>
          <a:p>
            <a:pPr algn="just"/>
            <a:r>
              <a:rPr lang="tr-TR" dirty="0" smtClean="0"/>
              <a:t>TOC </a:t>
            </a:r>
            <a:r>
              <a:rPr lang="tr-TR" dirty="0"/>
              <a:t>ölçümü birinci sınıfa giren organik bileşiklerin sınır değerlerine göre değerlendirilmiş olup aşılmadığı belirtilmiştir, ancak VOC arasında yer alan ve benzer tesislerde oluştuğu </a:t>
            </a:r>
            <a:r>
              <a:rPr lang="tr-TR" dirty="0" smtClean="0"/>
              <a:t>bilinen Benzen parametresi üçüncü </a:t>
            </a:r>
            <a:r>
              <a:rPr lang="tr-TR" dirty="0"/>
              <a:t>sınıfa giren kanserojen maddeler kapsamındadır ve düşük </a:t>
            </a:r>
            <a:r>
              <a:rPr lang="tr-TR" dirty="0" smtClean="0"/>
              <a:t>sınır değerdedir. </a:t>
            </a:r>
            <a:r>
              <a:rPr lang="tr-TR" smtClean="0"/>
              <a:t>Bu </a:t>
            </a:r>
            <a:r>
              <a:rPr lang="tr-TR" dirty="0" smtClean="0"/>
              <a:t>nedenle özellikle </a:t>
            </a:r>
            <a:r>
              <a:rPr lang="tr-TR" dirty="0"/>
              <a:t>benzen parametresi olmak üzere ayrıntılı VOC analizi yapılması gerekli görülmektedir.​</a:t>
            </a:r>
          </a:p>
          <a:p>
            <a:endParaRPr lang="tr-TR" dirty="0"/>
          </a:p>
        </p:txBody>
      </p:sp>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dirty="0">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41</a:t>
            </a:fld>
            <a:endParaRPr lang="tr-TR">
              <a:solidFill>
                <a:srgbClr val="000000">
                  <a:tint val="75000"/>
                </a:srgbClr>
              </a:solidFill>
            </a:endParaRPr>
          </a:p>
        </p:txBody>
      </p:sp>
      <p:pic>
        <p:nvPicPr>
          <p:cNvPr id="6" name="Resim 5"/>
          <p:cNvPicPr>
            <a:picLocks noChangeAspect="1"/>
          </p:cNvPicPr>
          <p:nvPr/>
        </p:nvPicPr>
        <p:blipFill>
          <a:blip r:embed="rId2"/>
          <a:stretch>
            <a:fillRect/>
          </a:stretch>
        </p:blipFill>
        <p:spPr>
          <a:xfrm>
            <a:off x="467544" y="2205059"/>
            <a:ext cx="6670352" cy="1143000"/>
          </a:xfrm>
          <a:prstGeom prst="rect">
            <a:avLst/>
          </a:prstGeom>
        </p:spPr>
      </p:pic>
      <p:pic>
        <p:nvPicPr>
          <p:cNvPr id="7" name="Resim 6"/>
          <p:cNvPicPr>
            <a:picLocks noChangeAspect="1"/>
          </p:cNvPicPr>
          <p:nvPr/>
        </p:nvPicPr>
        <p:blipFill>
          <a:blip r:embed="rId3"/>
          <a:stretch>
            <a:fillRect/>
          </a:stretch>
        </p:blipFill>
        <p:spPr>
          <a:xfrm>
            <a:off x="194171" y="3484564"/>
            <a:ext cx="6943725" cy="1571625"/>
          </a:xfrm>
          <a:prstGeom prst="rect">
            <a:avLst/>
          </a:prstGeom>
        </p:spPr>
      </p:pic>
      <p:pic>
        <p:nvPicPr>
          <p:cNvPr id="8" name="Resim 7"/>
          <p:cNvPicPr>
            <a:picLocks noChangeAspect="1"/>
          </p:cNvPicPr>
          <p:nvPr/>
        </p:nvPicPr>
        <p:blipFill>
          <a:blip r:embed="rId4"/>
          <a:stretch>
            <a:fillRect/>
          </a:stretch>
        </p:blipFill>
        <p:spPr>
          <a:xfrm>
            <a:off x="194171" y="5088732"/>
            <a:ext cx="8210550" cy="1600200"/>
          </a:xfrm>
          <a:prstGeom prst="rect">
            <a:avLst/>
          </a:prstGeom>
        </p:spPr>
      </p:pic>
    </p:spTree>
    <p:extLst>
      <p:ext uri="{BB962C8B-B14F-4D97-AF65-F5344CB8AC3E}">
        <p14:creationId xmlns:p14="http://schemas.microsoft.com/office/powerpoint/2010/main" val="1351735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Teyit Ölçümlerinde rapor tarihi esas alınır.</a:t>
            </a:r>
          </a:p>
          <a:p>
            <a:r>
              <a:rPr lang="tr-TR" dirty="0" smtClean="0"/>
              <a:t>Çevre İznine esas sunulan hiçbir Emisyon Ölçüm Raporunun 2 yılı geçmemesi gerekmektedir.</a:t>
            </a:r>
          </a:p>
          <a:p>
            <a:r>
              <a:rPr lang="tr-TR" dirty="0"/>
              <a:t>VOC ölçümlerinde analiz yapılması halinde, MSDS </a:t>
            </a:r>
            <a:r>
              <a:rPr lang="tr-TR" dirty="0" err="1"/>
              <a:t>lere</a:t>
            </a:r>
            <a:r>
              <a:rPr lang="tr-TR" dirty="0"/>
              <a:t> ve kapasite raporlarında yer alan hammaddelere bakılarak analizi yapılacak parametreler tespit </a:t>
            </a:r>
            <a:r>
              <a:rPr lang="tr-TR" dirty="0" smtClean="0"/>
              <a:t>edilmelidir</a:t>
            </a:r>
            <a:r>
              <a:rPr lang="tr-TR" dirty="0" smtClean="0"/>
              <a:t>.</a:t>
            </a:r>
          </a:p>
          <a:p>
            <a:r>
              <a:rPr lang="tr-TR" dirty="0" smtClean="0"/>
              <a:t>Tesislerde bulunan kimyasal depolama tankları ile ilgili SKHKKY gereğince Ek-12 değerlendirmelerinin ve hesaplamalarının yapılması gerekmektedir.</a:t>
            </a: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42</a:t>
            </a:fld>
            <a:endParaRPr lang="tr-TR">
              <a:solidFill>
                <a:srgbClr val="000000">
                  <a:tint val="75000"/>
                </a:srgbClr>
              </a:solidFill>
            </a:endParaRPr>
          </a:p>
        </p:txBody>
      </p:sp>
    </p:spTree>
    <p:extLst>
      <p:ext uri="{BB962C8B-B14F-4D97-AF65-F5344CB8AC3E}">
        <p14:creationId xmlns:p14="http://schemas.microsoft.com/office/powerpoint/2010/main" val="757755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4 Metin kutusu"/>
          <p:cNvSpPr txBox="1">
            <a:spLocks noChangeArrowheads="1"/>
          </p:cNvSpPr>
          <p:nvPr/>
        </p:nvSpPr>
        <p:spPr bwMode="auto">
          <a:xfrm>
            <a:off x="1475656" y="4869158"/>
            <a:ext cx="6587703" cy="646331"/>
          </a:xfrm>
          <a:prstGeom prst="rect">
            <a:avLst/>
          </a:prstGeom>
          <a:noFill/>
          <a:ln w="9525">
            <a:noFill/>
            <a:miter lim="800000"/>
            <a:headEnd/>
            <a:tailEnd/>
          </a:ln>
        </p:spPr>
        <p:txBody>
          <a:bodyPr wrap="square">
            <a:spAutoFit/>
          </a:bodyPr>
          <a:lstStyle/>
          <a:p>
            <a:pPr algn="ctr"/>
            <a:r>
              <a:rPr lang="tr-TR" sz="3600" dirty="0" smtClean="0">
                <a:solidFill>
                  <a:srgbClr val="C00000"/>
                </a:solidFill>
              </a:rPr>
              <a:t>TEŞEKKÜRLER..</a:t>
            </a:r>
            <a:endParaRPr lang="tr-TR" sz="3600" dirty="0">
              <a:solidFill>
                <a:srgbClr val="C00000"/>
              </a:solidFill>
            </a:endParaRPr>
          </a:p>
        </p:txBody>
      </p:sp>
      <p:sp>
        <p:nvSpPr>
          <p:cNvPr id="12" name="11 Slayt Numarası Yer Tutucusu"/>
          <p:cNvSpPr>
            <a:spLocks noGrp="1"/>
          </p:cNvSpPr>
          <p:nvPr>
            <p:ph type="sldNum" sz="quarter" idx="11"/>
          </p:nvPr>
        </p:nvSpPr>
        <p:spPr/>
        <p:txBody>
          <a:bodyPr/>
          <a:lstStyle/>
          <a:p>
            <a:pPr>
              <a:defRPr/>
            </a:pPr>
            <a:fld id="{8D274C73-C77A-4946-9540-091C8C6CDECD}" type="slidenum">
              <a:rPr lang="tr-TR"/>
              <a:pPr>
                <a:defRPr/>
              </a:pPr>
              <a:t>43</a:t>
            </a:fld>
            <a:endParaRPr lang="tr-TR"/>
          </a:p>
        </p:txBody>
      </p:sp>
      <p:pic>
        <p:nvPicPr>
          <p:cNvPr id="4" name="Resim 3"/>
          <p:cNvPicPr>
            <a:picLocks noChangeAspect="1"/>
          </p:cNvPicPr>
          <p:nvPr/>
        </p:nvPicPr>
        <p:blipFill>
          <a:blip r:embed="rId2"/>
          <a:stretch>
            <a:fillRect/>
          </a:stretch>
        </p:blipFill>
        <p:spPr>
          <a:xfrm>
            <a:off x="35496" y="116632"/>
            <a:ext cx="1872208" cy="1653154"/>
          </a:xfrm>
          <a:prstGeom prst="rect">
            <a:avLst/>
          </a:prstGeom>
        </p:spPr>
      </p:pic>
    </p:spTree>
    <p:extLst>
      <p:ext uri="{BB962C8B-B14F-4D97-AF65-F5344CB8AC3E}">
        <p14:creationId xmlns:p14="http://schemas.microsoft.com/office/powerpoint/2010/main" val="4267293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Grp="1" noChangeArrowheads="1"/>
          </p:cNvSpPr>
          <p:nvPr>
            <p:ph type="title"/>
          </p:nvPr>
        </p:nvSpPr>
        <p:spPr bwMode="auto">
          <a:xfrm>
            <a:off x="971600" y="3615407"/>
            <a:ext cx="4896544" cy="461665"/>
          </a:xfrm>
          <a:prstGeom prst="rect">
            <a:avLst/>
          </a:prstGeom>
          <a:solidFill>
            <a:srgbClr val="CCFFFF"/>
          </a:solidFill>
          <a:ln w="19050">
            <a:solidFill>
              <a:sysClr val="windowText" lastClr="000000"/>
            </a:solidFill>
            <a:miter lim="800000"/>
            <a:headEnd/>
            <a:tailEnd/>
          </a:ln>
          <a:effectLst>
            <a:glow rad="63500">
              <a:srgbClr val="4F81BD">
                <a:satMod val="175000"/>
                <a:alpha val="40000"/>
              </a:srgbClr>
            </a:glow>
          </a:effectLst>
          <a:scene3d>
            <a:camera prst="orthographicFront"/>
            <a:lightRig rig="threePt" dir="t"/>
          </a:scene3d>
          <a:sp3d>
            <a:bevelT prst="convex"/>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smtClean="0">
                <a:ln>
                  <a:noFill/>
                </a:ln>
                <a:solidFill>
                  <a:prstClr val="black"/>
                </a:solidFill>
                <a:effectLst/>
                <a:uLnTx/>
                <a:uFillTx/>
                <a:latin typeface="Times New Roman" pitchFamily="18" charset="0"/>
              </a:rPr>
              <a:t>  </a:t>
            </a:r>
            <a:r>
              <a:rPr kumimoji="0" lang="tr-TR" sz="2400" b="0" i="0" u="none" strike="noStrike" kern="0" cap="none" spc="0" normalizeH="0" baseline="0" noProof="0" dirty="0" smtClean="0">
                <a:ln>
                  <a:noFill/>
                </a:ln>
                <a:solidFill>
                  <a:prstClr val="black"/>
                </a:solidFill>
                <a:effectLst/>
                <a:uLnTx/>
                <a:uFillTx/>
                <a:latin typeface="Times New Roman" pitchFamily="18" charset="0"/>
              </a:rPr>
              <a:t>Geçici</a:t>
            </a:r>
            <a:r>
              <a:rPr kumimoji="0" lang="tr-TR" sz="2200" b="0" i="0" u="none" strike="noStrike" kern="0" cap="none" spc="0" normalizeH="0" baseline="0" noProof="0" dirty="0" smtClean="0">
                <a:ln>
                  <a:noFill/>
                </a:ln>
                <a:solidFill>
                  <a:prstClr val="black"/>
                </a:solidFill>
                <a:effectLst/>
                <a:uLnTx/>
                <a:uFillTx/>
                <a:latin typeface="Times New Roman" pitchFamily="18" charset="0"/>
              </a:rPr>
              <a:t> Faaliyet Belgesi Alınması</a:t>
            </a:r>
          </a:p>
        </p:txBody>
      </p:sp>
      <p:pic>
        <p:nvPicPr>
          <p:cNvPr id="6" name="Picture 2" descr="http://inovision.net/wp-content/uploads/2013/03/process.jpg">
            <a:hlinkClick r:id="rId2"/>
          </p:cNvPr>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19912" b="19912"/>
          <a:stretch>
            <a:fillRect/>
          </a:stretch>
        </p:blipFill>
        <p:spPr bwMode="auto">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 Box 2"/>
          <p:cNvSpPr txBox="1">
            <a:spLocks noGrp="1" noChangeArrowheads="1"/>
          </p:cNvSpPr>
          <p:nvPr>
            <p:ph type="body" sz="half" idx="2"/>
          </p:nvPr>
        </p:nvSpPr>
        <p:spPr bwMode="auto">
          <a:xfrm>
            <a:off x="1043608" y="4941168"/>
            <a:ext cx="5112568" cy="830997"/>
          </a:xfrm>
          <a:prstGeom prst="rect">
            <a:avLst/>
          </a:prstGeom>
          <a:solidFill>
            <a:srgbClr val="CCFFFF"/>
          </a:solidFill>
          <a:ln w="19050">
            <a:solidFill>
              <a:sysClr val="windowText" lastClr="000000"/>
            </a:solidFill>
            <a:miter lim="800000"/>
            <a:headEnd/>
            <a:tailEnd/>
          </a:ln>
          <a:effectLst>
            <a:glow rad="63500">
              <a:srgbClr val="4F81BD">
                <a:satMod val="175000"/>
                <a:alpha val="40000"/>
              </a:srgbClr>
            </a:glow>
          </a:effectLst>
          <a:scene3d>
            <a:camera prst="orthographicFront"/>
            <a:lightRig rig="threePt" dir="t"/>
          </a:scene3d>
          <a:sp3d>
            <a:bevelT prst="convex"/>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Times New Roman" pitchFamily="18" charset="0"/>
              </a:rPr>
              <a:t>Çevre İzin ve Lisans Sürecinin Tamamlanması</a:t>
            </a:r>
          </a:p>
        </p:txBody>
      </p:sp>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2.12.2021</a:t>
            </a:fld>
            <a:endParaRPr lang="tr-TR" dirty="0">
              <a:solidFill>
                <a:srgbClr val="000000">
                  <a:tint val="75000"/>
                </a:srgbClr>
              </a:solidFill>
            </a:endParaRPr>
          </a:p>
        </p:txBody>
      </p:sp>
      <p:grpSp>
        <p:nvGrpSpPr>
          <p:cNvPr id="11" name="13 Grup"/>
          <p:cNvGrpSpPr/>
          <p:nvPr/>
        </p:nvGrpSpPr>
        <p:grpSpPr>
          <a:xfrm>
            <a:off x="889142" y="2019237"/>
            <a:ext cx="4979002" cy="812503"/>
            <a:chOff x="0" y="335746"/>
            <a:chExt cx="4979002" cy="812503"/>
          </a:xfrm>
          <a:scene3d>
            <a:camera prst="orthographicFront"/>
            <a:lightRig rig="threePt" dir="t"/>
          </a:scene3d>
        </p:grpSpPr>
        <p:sp>
          <p:nvSpPr>
            <p:cNvPr id="12" name="14 Yuvarlatılmış Dikdörtgen"/>
            <p:cNvSpPr/>
            <p:nvPr/>
          </p:nvSpPr>
          <p:spPr>
            <a:xfrm>
              <a:off x="0" y="335746"/>
              <a:ext cx="4979002" cy="812503"/>
            </a:xfrm>
            <a:prstGeom prst="roundRect">
              <a:avLst>
                <a:gd name="adj" fmla="val 10000"/>
              </a:avLst>
            </a:prstGeom>
            <a:blipFill rotWithShape="0">
              <a:blip r:embed="rId4" cstate="print"/>
              <a:tile tx="0" ty="0" sx="100000" sy="100000" flip="none" algn="tl"/>
            </a:blipFill>
            <a:ln w="25400" cap="flat" cmpd="sng" algn="ctr">
              <a:solidFill>
                <a:sysClr val="window" lastClr="FFFFFF">
                  <a:hueOff val="0"/>
                  <a:satOff val="0"/>
                  <a:lumOff val="0"/>
                  <a:alphaOff val="0"/>
                </a:sysClr>
              </a:solidFill>
              <a:prstDash val="solid"/>
            </a:ln>
            <a:effectLst/>
            <a:sp3d>
              <a:bevelT prst="slope"/>
            </a:sp3d>
          </p:spPr>
        </p:sp>
        <p:sp>
          <p:nvSpPr>
            <p:cNvPr id="13" name="Yuvarlatılmış Dikdörtgen 4"/>
            <p:cNvSpPr/>
            <p:nvPr/>
          </p:nvSpPr>
          <p:spPr>
            <a:xfrm>
              <a:off x="23797" y="359543"/>
              <a:ext cx="4931408" cy="76490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sp3d>
              <a:bevelT prst="slope"/>
            </a:sp3d>
          </p:spPr>
          <p:txBody>
            <a:bodyPr spcFirstLastPara="0" vert="horz" wrap="square" lIns="38100" tIns="25400" rIns="38100" bIns="25400"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tr-TR" sz="2000" b="0" i="0" u="none" strike="noStrike" kern="0" cap="none" spc="0" normalizeH="0" baseline="0" noProof="0" dirty="0" smtClean="0">
                  <a:ln>
                    <a:noFill/>
                  </a:ln>
                  <a:solidFill>
                    <a:prstClr val="black"/>
                  </a:solidFill>
                  <a:effectLst/>
                  <a:uLnTx/>
                  <a:uFillTx/>
                  <a:latin typeface="Times New Roman" pitchFamily="18" charset="0"/>
                  <a:ea typeface="+mn-ea"/>
                  <a:cs typeface="+mn-cs"/>
                </a:rPr>
                <a:t>Çevre izin ve/veya çevre izin ve lisansı süreci </a:t>
              </a:r>
            </a:p>
            <a:p>
              <a:pPr marL="0" marR="0" lvl="0" indent="0" algn="ctr" defTabSz="889000" eaLnBrk="1" fontAlgn="auto" latinLnBrk="0" hangingPunct="1">
                <a:lnSpc>
                  <a:spcPct val="90000"/>
                </a:lnSpc>
                <a:spcBef>
                  <a:spcPts val="0"/>
                </a:spcBef>
                <a:spcAft>
                  <a:spcPct val="35000"/>
                </a:spcAft>
                <a:buClrTx/>
                <a:buSzTx/>
                <a:buFontTx/>
                <a:buNone/>
                <a:tabLst/>
                <a:defRPr/>
              </a:pPr>
              <a:r>
                <a:rPr kumimoji="0" lang="tr-TR" sz="2000" b="0" i="0" u="none" strike="noStrike" kern="0" cap="none" spc="0" normalizeH="0" baseline="0" noProof="0" dirty="0" smtClean="0">
                  <a:ln>
                    <a:noFill/>
                  </a:ln>
                  <a:solidFill>
                    <a:prstClr val="black"/>
                  </a:solidFill>
                  <a:effectLst/>
                  <a:uLnTx/>
                  <a:uFillTx/>
                  <a:latin typeface="Times New Roman" pitchFamily="18" charset="0"/>
                  <a:ea typeface="+mn-ea"/>
                  <a:cs typeface="+mn-cs"/>
                </a:rPr>
                <a:t>iki aşamalıdır;</a:t>
              </a:r>
              <a:endParaRPr kumimoji="0" lang="tr-TR" sz="2000" b="0" i="0" u="none" strike="noStrike" kern="0" cap="none" spc="0" normalizeH="0" baseline="0" noProof="0" dirty="0" smtClean="0">
                <a:ln>
                  <a:noFill/>
                </a:ln>
                <a:solidFill>
                  <a:prstClr val="black"/>
                </a:solidFill>
                <a:effectLst/>
                <a:uLnTx/>
                <a:uFillTx/>
                <a:latin typeface="Calibri"/>
                <a:ea typeface="+mn-ea"/>
                <a:cs typeface="+mn-cs"/>
              </a:endParaRPr>
            </a:p>
          </p:txBody>
        </p:sp>
      </p:grpSp>
      <p:sp>
        <p:nvSpPr>
          <p:cNvPr id="26" name="Aşağı Ok 25"/>
          <p:cNvSpPr/>
          <p:nvPr/>
        </p:nvSpPr>
        <p:spPr>
          <a:xfrm>
            <a:off x="3083558" y="2924944"/>
            <a:ext cx="19229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Aşağı Ok 26"/>
          <p:cNvSpPr/>
          <p:nvPr/>
        </p:nvSpPr>
        <p:spPr>
          <a:xfrm>
            <a:off x="3083559" y="4279838"/>
            <a:ext cx="19229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9859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lide(fromBottom)">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lide(fromBottom)">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2852936"/>
            <a:ext cx="9144000" cy="2485787"/>
          </a:xfrm>
          <a:prstGeom prst="roundRect">
            <a:avLst/>
          </a:prstGeom>
          <a:blipFill>
            <a:blip r:embed="rId2" cstate="print"/>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tr-TR" sz="4000" dirty="0" smtClean="0"/>
              <a:t>I. AŞAMA</a:t>
            </a:r>
          </a:p>
          <a:p>
            <a:pPr algn="ctr">
              <a:defRPr/>
            </a:pPr>
            <a:endParaRPr lang="tr-TR" sz="4000" dirty="0" smtClean="0"/>
          </a:p>
          <a:p>
            <a:pPr algn="ctr">
              <a:defRPr/>
            </a:pPr>
            <a:r>
              <a:rPr lang="tr-TR" sz="4000" dirty="0" smtClean="0"/>
              <a:t>GEÇİCİ FAALİYET BELGESİNİN VERİLMESİ</a:t>
            </a:r>
          </a:p>
          <a:p>
            <a:pPr algn="ctr">
              <a:defRPr/>
            </a:pPr>
            <a:endParaRPr lang="tr-TR" sz="2000" dirty="0"/>
          </a:p>
        </p:txBody>
      </p:sp>
      <p:sp>
        <p:nvSpPr>
          <p:cNvPr id="10" name="1 Başlık"/>
          <p:cNvSpPr txBox="1">
            <a:spLocks/>
          </p:cNvSpPr>
          <p:nvPr/>
        </p:nvSpPr>
        <p:spPr>
          <a:xfrm>
            <a:off x="1835696" y="1052736"/>
            <a:ext cx="5450357" cy="1008112"/>
          </a:xfrm>
          <a:prstGeom prst="roundRect">
            <a:avLst/>
          </a:prstGeom>
          <a:blipFill>
            <a:blip r:embed="rId3"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spTree>
    <p:extLst>
      <p:ext uri="{BB962C8B-B14F-4D97-AF65-F5344CB8AC3E}">
        <p14:creationId xmlns:p14="http://schemas.microsoft.com/office/powerpoint/2010/main" val="35460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BC4EFCB4-8807-436D-845A-D1F90D1E93A9}" type="datetime1">
              <a:rPr lang="tr-TR">
                <a:solidFill>
                  <a:srgbClr val="000000">
                    <a:tint val="75000"/>
                  </a:srgbClr>
                </a:solidFill>
              </a:rPr>
              <a:pPr>
                <a:defRPr/>
              </a:pPr>
              <a:t>2.12.2021</a:t>
            </a:fld>
            <a:endParaRPr lang="tr-TR">
              <a:solidFill>
                <a:srgbClr val="000000">
                  <a:tint val="75000"/>
                </a:srgbClr>
              </a:solidFill>
            </a:endParaRPr>
          </a:p>
        </p:txBody>
      </p:sp>
      <p:sp>
        <p:nvSpPr>
          <p:cNvPr id="3" name="Slayt Numarası Yer Tutucusu 2"/>
          <p:cNvSpPr>
            <a:spLocks noGrp="1"/>
          </p:cNvSpPr>
          <p:nvPr>
            <p:ph type="sldNum" sz="quarter" idx="12"/>
          </p:nvPr>
        </p:nvSpPr>
        <p:spPr/>
        <p:txBody>
          <a:bodyPr/>
          <a:lstStyle/>
          <a:p>
            <a:pPr>
              <a:defRPr/>
            </a:pPr>
            <a:fld id="{B3D30570-9279-4C8F-BB56-A4C85FA5B107}" type="slidenum">
              <a:rPr lang="tr-TR">
                <a:solidFill>
                  <a:srgbClr val="000000">
                    <a:tint val="75000"/>
                  </a:srgbClr>
                </a:solidFill>
              </a:rPr>
              <a:pPr>
                <a:defRPr/>
              </a:pPr>
              <a:t>7</a:t>
            </a:fld>
            <a:endParaRPr lang="tr-TR">
              <a:solidFill>
                <a:srgbClr val="000000">
                  <a:tint val="75000"/>
                </a:srgbClr>
              </a:solidFill>
            </a:endParaRPr>
          </a:p>
        </p:txBody>
      </p:sp>
      <p:sp>
        <p:nvSpPr>
          <p:cNvPr id="4" name="AutoShape 11"/>
          <p:cNvSpPr>
            <a:spLocks noChangeArrowheads="1"/>
          </p:cNvSpPr>
          <p:nvPr/>
        </p:nvSpPr>
        <p:spPr bwMode="auto">
          <a:xfrm>
            <a:off x="1577142" y="3254948"/>
            <a:ext cx="2162188" cy="1160461"/>
          </a:xfrm>
          <a:prstGeom prst="roundRect">
            <a:avLst>
              <a:gd name="adj" fmla="val 16667"/>
            </a:avLst>
          </a:prstGeom>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prst="slope"/>
          </a:sp3d>
        </p:spPr>
        <p:style>
          <a:lnRef idx="0">
            <a:scrgbClr r="0" g="0" b="0"/>
          </a:lnRef>
          <a:fillRef idx="1002">
            <a:schemeClr val="lt2"/>
          </a:fillRef>
          <a:effectRef idx="0">
            <a:scrgbClr r="0" g="0" b="0"/>
          </a:effectRef>
          <a:fontRef idx="major"/>
        </p:style>
        <p:txBody>
          <a:bodyPr wrap="none" anchor="ctr"/>
          <a:lstStyle/>
          <a:p>
            <a:pPr algn="ctr" eaLnBrk="0" fontAlgn="auto" hangingPunct="0">
              <a:spcBef>
                <a:spcPts val="0"/>
              </a:spcBef>
              <a:spcAft>
                <a:spcPts val="0"/>
              </a:spcAft>
              <a:buClr>
                <a:srgbClr val="4F81BD"/>
              </a:buClr>
              <a:buSzPct val="65000"/>
              <a:defRPr/>
            </a:pPr>
            <a:r>
              <a:rPr lang="tr-TR" sz="1800" kern="0" dirty="0" smtClean="0">
                <a:latin typeface="Calibri"/>
              </a:rPr>
              <a:t>YETKİLİ MERCİYE</a:t>
            </a:r>
          </a:p>
          <a:p>
            <a:pPr algn="ctr" eaLnBrk="0" fontAlgn="auto" hangingPunct="0">
              <a:spcBef>
                <a:spcPts val="0"/>
              </a:spcBef>
              <a:spcAft>
                <a:spcPts val="0"/>
              </a:spcAft>
              <a:buClr>
                <a:srgbClr val="4F81BD"/>
              </a:buClr>
              <a:buSzPct val="65000"/>
              <a:defRPr/>
            </a:pPr>
            <a:r>
              <a:rPr lang="tr-TR" sz="2800" kern="0" dirty="0" smtClean="0">
                <a:latin typeface="Calibri"/>
              </a:rPr>
              <a:t>GFB </a:t>
            </a:r>
          </a:p>
          <a:p>
            <a:pPr algn="ctr" eaLnBrk="0" fontAlgn="auto" hangingPunct="0">
              <a:spcBef>
                <a:spcPts val="0"/>
              </a:spcBef>
              <a:spcAft>
                <a:spcPts val="0"/>
              </a:spcAft>
              <a:buClr>
                <a:srgbClr val="4F81BD"/>
              </a:buClr>
              <a:buSzPct val="65000"/>
              <a:defRPr/>
            </a:pPr>
            <a:r>
              <a:rPr lang="tr-TR" sz="1800" kern="0" dirty="0" smtClean="0">
                <a:latin typeface="Calibri"/>
              </a:rPr>
              <a:t>BAŞVURUSUNUN</a:t>
            </a:r>
          </a:p>
          <a:p>
            <a:pPr algn="ctr" eaLnBrk="0" fontAlgn="auto" hangingPunct="0">
              <a:spcBef>
                <a:spcPts val="0"/>
              </a:spcBef>
              <a:spcAft>
                <a:spcPts val="0"/>
              </a:spcAft>
              <a:buClr>
                <a:srgbClr val="4F81BD"/>
              </a:buClr>
              <a:buSzPct val="65000"/>
              <a:defRPr/>
            </a:pPr>
            <a:r>
              <a:rPr lang="tr-TR" sz="1800" kern="0" dirty="0" smtClean="0">
                <a:latin typeface="Calibri"/>
              </a:rPr>
              <a:t>YAPILMASI</a:t>
            </a:r>
            <a:endParaRPr lang="tr-TR" sz="1800" kern="0" dirty="0">
              <a:latin typeface="Calibri"/>
            </a:endParaRPr>
          </a:p>
        </p:txBody>
      </p:sp>
      <p:sp>
        <p:nvSpPr>
          <p:cNvPr id="6" name="AutoShape 25"/>
          <p:cNvSpPr>
            <a:spLocks noChangeArrowheads="1"/>
          </p:cNvSpPr>
          <p:nvPr/>
        </p:nvSpPr>
        <p:spPr bwMode="auto">
          <a:xfrm>
            <a:off x="6269110" y="3153146"/>
            <a:ext cx="2820542" cy="1311724"/>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a:solidFill>
                  <a:sysClr val="windowText" lastClr="000000"/>
                </a:solidFill>
              </a:rPr>
              <a:t>BAŞVURU </a:t>
            </a:r>
          </a:p>
          <a:p>
            <a:pPr algn="ctr" eaLnBrk="0" fontAlgn="auto" hangingPunct="0">
              <a:spcBef>
                <a:spcPct val="20000"/>
              </a:spcBef>
              <a:spcAft>
                <a:spcPts val="0"/>
              </a:spcAft>
              <a:buClr>
                <a:srgbClr val="4F81BD"/>
              </a:buClr>
              <a:buSzPct val="65000"/>
              <a:defRPr/>
            </a:pPr>
            <a:r>
              <a:rPr lang="tr-TR" sz="1200" kern="0" dirty="0">
                <a:solidFill>
                  <a:sysClr val="windowText" lastClr="000000"/>
                </a:solidFill>
              </a:rPr>
              <a:t>UYGUN BULUNDU MU?</a:t>
            </a:r>
          </a:p>
        </p:txBody>
      </p:sp>
      <p:sp>
        <p:nvSpPr>
          <p:cNvPr id="8" name="Yuvarlatılmış Dikdörtgen 7"/>
          <p:cNvSpPr/>
          <p:nvPr/>
        </p:nvSpPr>
        <p:spPr>
          <a:xfrm>
            <a:off x="3704281" y="2563155"/>
            <a:ext cx="2164432"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YETKİLİ MERCİİNİN DEĞERLENDİRME SÜRECİ</a:t>
            </a:r>
            <a:endParaRPr lang="tr-TR" sz="2000" dirty="0">
              <a:solidFill>
                <a:srgbClr val="FF0000"/>
              </a:solidFill>
            </a:endParaRPr>
          </a:p>
        </p:txBody>
      </p:sp>
      <p:sp>
        <p:nvSpPr>
          <p:cNvPr id="12" name="AutoShape 9"/>
          <p:cNvSpPr>
            <a:spLocks noChangeArrowheads="1"/>
          </p:cNvSpPr>
          <p:nvPr/>
        </p:nvSpPr>
        <p:spPr bwMode="auto">
          <a:xfrm>
            <a:off x="2182685" y="996734"/>
            <a:ext cx="4001591" cy="1328157"/>
          </a:xfrm>
          <a:prstGeom prst="roundRect">
            <a:avLst>
              <a:gd name="adj" fmla="val 16667"/>
            </a:avLst>
          </a:prstGeom>
          <a:blipFill>
            <a:blip r:embed="rId3" cstate="print"/>
            <a:tile tx="0" ty="0" sx="100000" sy="100000" flip="none" algn="tl"/>
          </a:blip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ct val="20000"/>
              </a:spcBef>
              <a:spcAft>
                <a:spcPts val="0"/>
              </a:spcAft>
              <a:buClr>
                <a:srgbClr val="4F81BD"/>
              </a:buClr>
              <a:buSzPct val="65000"/>
              <a:buFont typeface="Wingdings" pitchFamily="2" charset="2"/>
              <a:buNone/>
              <a:defRPr/>
            </a:pPr>
            <a:r>
              <a:rPr lang="tr-TR" sz="1800" kern="0" dirty="0" smtClean="0">
                <a:solidFill>
                  <a:sysClr val="windowText" lastClr="000000"/>
                </a:solidFill>
                <a:latin typeface="Calibri"/>
              </a:rPr>
              <a:t>SÜRECİN TAMAMLANMASI İÇİN </a:t>
            </a:r>
            <a:endParaRPr lang="tr-TR" sz="18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2000" kern="0" dirty="0">
                <a:solidFill>
                  <a:srgbClr val="C00000"/>
                </a:solidFill>
                <a:latin typeface="Calibri"/>
              </a:rPr>
              <a:t>1 </a:t>
            </a:r>
            <a:r>
              <a:rPr lang="tr-TR" sz="2000" kern="0" dirty="0" smtClean="0">
                <a:solidFill>
                  <a:srgbClr val="C00000"/>
                </a:solidFill>
                <a:latin typeface="Calibri"/>
              </a:rPr>
              <a:t>YIL</a:t>
            </a:r>
            <a:r>
              <a:rPr lang="tr-TR" sz="1600" kern="0" dirty="0" smtClean="0">
                <a:solidFill>
                  <a:srgbClr val="C00000"/>
                </a:solidFill>
                <a:latin typeface="Calibri"/>
              </a:rPr>
              <a:t> </a:t>
            </a:r>
            <a:r>
              <a:rPr lang="tr-TR" sz="1800" kern="0" dirty="0" smtClean="0">
                <a:solidFill>
                  <a:sysClr val="windowText" lastClr="000000"/>
                </a:solidFill>
                <a:latin typeface="Calibri"/>
              </a:rPr>
              <a:t>SÜRELİ</a:t>
            </a:r>
            <a:endParaRPr lang="tr-TR" sz="18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2000" kern="0" dirty="0" smtClean="0">
                <a:solidFill>
                  <a:srgbClr val="C00000"/>
                </a:solidFill>
                <a:latin typeface="Calibri"/>
              </a:rPr>
              <a:t>G</a:t>
            </a:r>
            <a:r>
              <a:rPr lang="tr-TR" sz="2000" kern="0" dirty="0" smtClean="0">
                <a:solidFill>
                  <a:sysClr val="windowText" lastClr="000000"/>
                </a:solidFill>
                <a:latin typeface="Calibri"/>
              </a:rPr>
              <a:t>EÇİCİ </a:t>
            </a:r>
            <a:r>
              <a:rPr lang="tr-TR" sz="2000" kern="0" dirty="0" smtClean="0">
                <a:solidFill>
                  <a:srgbClr val="C00000"/>
                </a:solidFill>
                <a:latin typeface="Calibri"/>
              </a:rPr>
              <a:t>F</a:t>
            </a:r>
            <a:r>
              <a:rPr lang="tr-TR" sz="2000" kern="0" dirty="0" smtClean="0">
                <a:solidFill>
                  <a:sysClr val="windowText" lastClr="000000"/>
                </a:solidFill>
                <a:latin typeface="Calibri"/>
              </a:rPr>
              <a:t>AALİYET </a:t>
            </a:r>
            <a:r>
              <a:rPr lang="tr-TR" sz="2000" kern="0" dirty="0" smtClean="0">
                <a:solidFill>
                  <a:srgbClr val="C00000"/>
                </a:solidFill>
                <a:latin typeface="Calibri"/>
              </a:rPr>
              <a:t>B</a:t>
            </a:r>
            <a:r>
              <a:rPr lang="tr-TR" sz="2000" kern="0" dirty="0" smtClean="0">
                <a:solidFill>
                  <a:sysClr val="windowText" lastClr="000000"/>
                </a:solidFill>
                <a:latin typeface="Calibri"/>
              </a:rPr>
              <a:t>ELGESİ </a:t>
            </a:r>
            <a:endParaRPr lang="tr-TR" sz="20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1800" kern="0" dirty="0" smtClean="0">
                <a:solidFill>
                  <a:sysClr val="windowText" lastClr="000000"/>
                </a:solidFill>
                <a:latin typeface="Calibri"/>
              </a:rPr>
              <a:t>DÜZENLENİR</a:t>
            </a:r>
            <a:endParaRPr lang="tr-TR" sz="1800" kern="0" dirty="0">
              <a:solidFill>
                <a:sysClr val="windowText" lastClr="000000"/>
              </a:solidFill>
              <a:latin typeface="Calibri"/>
            </a:endParaRPr>
          </a:p>
        </p:txBody>
      </p:sp>
      <p:sp>
        <p:nvSpPr>
          <p:cNvPr id="13" name="Sağ Ok 12"/>
          <p:cNvSpPr/>
          <p:nvPr/>
        </p:nvSpPr>
        <p:spPr>
          <a:xfrm>
            <a:off x="3779912" y="3337991"/>
            <a:ext cx="2160240" cy="83293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30 GÜN</a:t>
            </a:r>
            <a:endParaRPr lang="tr-TR" sz="2400" dirty="0"/>
          </a:p>
        </p:txBody>
      </p:sp>
      <p:sp>
        <p:nvSpPr>
          <p:cNvPr id="14" name="AutoShape 32"/>
          <p:cNvSpPr>
            <a:spLocks noChangeArrowheads="1"/>
          </p:cNvSpPr>
          <p:nvPr/>
        </p:nvSpPr>
        <p:spPr bwMode="auto">
          <a:xfrm>
            <a:off x="7407496" y="4457230"/>
            <a:ext cx="720080" cy="1589021"/>
          </a:xfrm>
          <a:prstGeom prst="downArrow">
            <a:avLst>
              <a:gd name="adj1" fmla="val 50000"/>
              <a:gd name="adj2" fmla="val 56354"/>
            </a:avLst>
          </a:prstGeom>
          <a:solidFill>
            <a:srgbClr val="7030A0"/>
          </a:soli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a:scene3d>
            <a:camera prst="orthographicFront"/>
            <a:lightRig rig="threePt" dir="t"/>
          </a:scene3d>
          <a:sp3d>
            <a:bevelT/>
          </a:sp3d>
        </p:spPr>
        <p:txBody>
          <a:bodyPr vert="vert270" wrap="none" anchor="ctr"/>
          <a:lstStyle/>
          <a:p>
            <a:pPr algn="ctr" eaLnBrk="0" fontAlgn="auto" hangingPunct="0">
              <a:spcBef>
                <a:spcPct val="20000"/>
              </a:spcBef>
              <a:spcAft>
                <a:spcPts val="0"/>
              </a:spcAft>
              <a:buClr>
                <a:srgbClr val="4F81BD"/>
              </a:buClr>
              <a:buSzPct val="65000"/>
              <a:buFont typeface="Wingdings" pitchFamily="2" charset="2"/>
              <a:buChar char="n"/>
              <a:defRPr/>
            </a:pPr>
            <a:r>
              <a:rPr lang="tr-TR" sz="2400" kern="0" dirty="0" smtClean="0">
                <a:solidFill>
                  <a:sysClr val="window" lastClr="FFFFFF"/>
                </a:solidFill>
                <a:latin typeface="Calibri" pitchFamily="34" charset="0"/>
                <a:cs typeface="Calibri" pitchFamily="34" charset="0"/>
              </a:rPr>
              <a:t>HAYIR</a:t>
            </a:r>
            <a:endParaRPr lang="tr-TR" sz="2400" kern="0" dirty="0">
              <a:solidFill>
                <a:sysClr val="window" lastClr="FFFFFF"/>
              </a:solidFill>
              <a:latin typeface="Calibri" pitchFamily="34" charset="0"/>
              <a:cs typeface="Calibri" pitchFamily="34" charset="0"/>
            </a:endParaRPr>
          </a:p>
        </p:txBody>
      </p:sp>
      <p:sp>
        <p:nvSpPr>
          <p:cNvPr id="15" name="Yuvarlatılmış Dikdörtgen 14"/>
          <p:cNvSpPr/>
          <p:nvPr/>
        </p:nvSpPr>
        <p:spPr>
          <a:xfrm>
            <a:off x="6192488" y="5999343"/>
            <a:ext cx="2430016"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EKSİKLİKLERİN BİLDİRİLMESİ</a:t>
            </a:r>
            <a:endParaRPr lang="tr-TR" sz="2000" dirty="0">
              <a:solidFill>
                <a:srgbClr val="FF0000"/>
              </a:solidFill>
            </a:endParaRPr>
          </a:p>
        </p:txBody>
      </p:sp>
      <p:sp>
        <p:nvSpPr>
          <p:cNvPr id="16" name="Sol Ok 15"/>
          <p:cNvSpPr/>
          <p:nvPr/>
        </p:nvSpPr>
        <p:spPr>
          <a:xfrm>
            <a:off x="3949323" y="6011497"/>
            <a:ext cx="2234953" cy="79334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a:solidFill>
                  <a:prstClr val="white"/>
                </a:solidFill>
              </a:rPr>
              <a:t>60 GÜN</a:t>
            </a:r>
          </a:p>
        </p:txBody>
      </p:sp>
      <p:sp>
        <p:nvSpPr>
          <p:cNvPr id="17" name="Yuvarlatılmış Dikdörtgen 16"/>
          <p:cNvSpPr/>
          <p:nvPr/>
        </p:nvSpPr>
        <p:spPr>
          <a:xfrm>
            <a:off x="4282405" y="5212070"/>
            <a:ext cx="1913134" cy="953233"/>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 TAMAMLANARAK YETKİLİ MERCİYE GÖNDERİLİR</a:t>
            </a:r>
            <a:endParaRPr lang="tr-TR" sz="2000" dirty="0">
              <a:solidFill>
                <a:srgbClr val="FF0000"/>
              </a:solidFill>
            </a:endParaRPr>
          </a:p>
        </p:txBody>
      </p:sp>
      <p:sp>
        <p:nvSpPr>
          <p:cNvPr id="18" name="Yuvarlatılmış Dikdörtgen 17"/>
          <p:cNvSpPr/>
          <p:nvPr/>
        </p:nvSpPr>
        <p:spPr>
          <a:xfrm>
            <a:off x="1879593" y="5991621"/>
            <a:ext cx="2056210" cy="833100"/>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BAŞVURUNUN YENİDEN DEĞERLENDİRİLMESİ</a:t>
            </a:r>
            <a:endParaRPr lang="tr-TR" sz="2000" dirty="0">
              <a:solidFill>
                <a:srgbClr val="FF0000"/>
              </a:solidFill>
            </a:endParaRPr>
          </a:p>
        </p:txBody>
      </p:sp>
      <p:sp>
        <p:nvSpPr>
          <p:cNvPr id="21" name="Bükülü Ok 20"/>
          <p:cNvSpPr/>
          <p:nvPr/>
        </p:nvSpPr>
        <p:spPr>
          <a:xfrm rot="16200000">
            <a:off x="300062" y="5036642"/>
            <a:ext cx="1590528" cy="1543596"/>
          </a:xfrm>
          <a:prstGeom prst="ben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endParaRPr lang="tr-TR" sz="2400" dirty="0" smtClean="0">
              <a:solidFill>
                <a:schemeClr val="tx1"/>
              </a:solidFill>
            </a:endParaRPr>
          </a:p>
          <a:p>
            <a:pPr lvl="0" algn="ctr"/>
            <a:endParaRPr lang="tr-TR" sz="2400" dirty="0">
              <a:solidFill>
                <a:schemeClr val="tx1"/>
              </a:solidFill>
            </a:endParaRPr>
          </a:p>
          <a:p>
            <a:pPr lvl="0" algn="ctr"/>
            <a:endParaRPr lang="tr-TR" sz="2400" dirty="0" smtClean="0">
              <a:solidFill>
                <a:schemeClr val="tx1"/>
              </a:solidFill>
            </a:endParaRPr>
          </a:p>
          <a:p>
            <a:pPr lvl="0" algn="ctr"/>
            <a:r>
              <a:rPr lang="tr-TR" sz="2400" dirty="0" smtClean="0">
                <a:solidFill>
                  <a:schemeClr val="tx1"/>
                </a:solidFill>
              </a:rPr>
              <a:t>   </a:t>
            </a:r>
            <a:r>
              <a:rPr lang="tr-TR" sz="2400" dirty="0">
                <a:solidFill>
                  <a:prstClr val="white"/>
                </a:solidFill>
              </a:rPr>
              <a:t>20 GÜN</a:t>
            </a:r>
          </a:p>
        </p:txBody>
      </p:sp>
      <p:sp>
        <p:nvSpPr>
          <p:cNvPr id="22" name="AutoShape 25"/>
          <p:cNvSpPr>
            <a:spLocks noChangeArrowheads="1"/>
          </p:cNvSpPr>
          <p:nvPr/>
        </p:nvSpPr>
        <p:spPr bwMode="auto">
          <a:xfrm>
            <a:off x="0" y="2957919"/>
            <a:ext cx="1403647" cy="2055257"/>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BAŞVURU</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UYGUN </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BULUNDU </a:t>
            </a:r>
            <a:r>
              <a:rPr lang="tr-TR" sz="1200" kern="0" dirty="0">
                <a:solidFill>
                  <a:sysClr val="windowText" lastClr="000000"/>
                </a:solidFill>
              </a:rPr>
              <a:t>MU?</a:t>
            </a:r>
          </a:p>
        </p:txBody>
      </p:sp>
      <p:sp>
        <p:nvSpPr>
          <p:cNvPr id="24" name="12 Bükülü Ok"/>
          <p:cNvSpPr/>
          <p:nvPr/>
        </p:nvSpPr>
        <p:spPr>
          <a:xfrm>
            <a:off x="971600" y="1394833"/>
            <a:ext cx="1211085" cy="1860115"/>
          </a:xfrm>
          <a:prstGeom prst="bentArrow">
            <a:avLst>
              <a:gd name="adj1" fmla="val 39894"/>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a:solidFill>
                  <a:prstClr val="white"/>
                </a:solidFill>
                <a:latin typeface="+mn-lt"/>
              </a:rPr>
              <a:t>EVET</a:t>
            </a:r>
          </a:p>
        </p:txBody>
      </p:sp>
      <p:sp>
        <p:nvSpPr>
          <p:cNvPr id="27" name="12 Bükülü Ok"/>
          <p:cNvSpPr/>
          <p:nvPr/>
        </p:nvSpPr>
        <p:spPr>
          <a:xfrm flipH="1">
            <a:off x="6588224" y="1394831"/>
            <a:ext cx="1327227" cy="1708409"/>
          </a:xfrm>
          <a:prstGeom prst="bentArrow">
            <a:avLst>
              <a:gd name="adj1" fmla="val 3532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b" anchorCtr="0"/>
          <a:lstStyle/>
          <a:p>
            <a:pPr marL="342900" indent="-342900" algn="ctr" eaLnBrk="0" fontAlgn="auto" hangingPunct="0">
              <a:spcBef>
                <a:spcPct val="20000"/>
              </a:spcBef>
              <a:spcAft>
                <a:spcPts val="0"/>
              </a:spcAft>
              <a:buClr>
                <a:srgbClr val="4F81BD"/>
              </a:buClr>
              <a:buSzPct val="65000"/>
              <a:buFont typeface="Wingdings" pitchFamily="2" charset="2"/>
              <a:buChar char="n"/>
              <a:defRPr/>
            </a:pPr>
            <a:r>
              <a:rPr lang="tr-TR" sz="2400" kern="0" dirty="0">
                <a:solidFill>
                  <a:sysClr val="window" lastClr="FFFFFF"/>
                </a:solidFill>
                <a:latin typeface="Calibri" pitchFamily="34" charset="0"/>
                <a:cs typeface="Calibri" pitchFamily="34" charset="0"/>
              </a:rPr>
              <a:t>EVET</a:t>
            </a:r>
          </a:p>
        </p:txBody>
      </p:sp>
      <p:sp>
        <p:nvSpPr>
          <p:cNvPr id="29" name="12 Bükülü Ok"/>
          <p:cNvSpPr/>
          <p:nvPr/>
        </p:nvSpPr>
        <p:spPr>
          <a:xfrm>
            <a:off x="108751" y="116632"/>
            <a:ext cx="2073934" cy="3138316"/>
          </a:xfrm>
          <a:prstGeom prst="bentArrow">
            <a:avLst>
              <a:gd name="adj1" fmla="val 2429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smtClean="0">
                <a:solidFill>
                  <a:prstClr val="white"/>
                </a:solidFill>
                <a:latin typeface="+mn-lt"/>
              </a:rPr>
              <a:t>HAYIR</a:t>
            </a:r>
            <a:endParaRPr lang="tr-TR" sz="2400" dirty="0">
              <a:solidFill>
                <a:prstClr val="white"/>
              </a:solidFill>
              <a:latin typeface="+mn-lt"/>
            </a:endParaRPr>
          </a:p>
        </p:txBody>
      </p:sp>
      <p:sp>
        <p:nvSpPr>
          <p:cNvPr id="30" name="AutoShape 21"/>
          <p:cNvSpPr>
            <a:spLocks noChangeArrowheads="1"/>
          </p:cNvSpPr>
          <p:nvPr/>
        </p:nvSpPr>
        <p:spPr bwMode="auto">
          <a:xfrm>
            <a:off x="2202504" y="116632"/>
            <a:ext cx="3261692" cy="792088"/>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BAŞVURU </a:t>
            </a:r>
          </a:p>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REDDEDİLİR</a:t>
            </a:r>
            <a:endParaRPr lang="tr-TR" sz="2400" kern="0" dirty="0">
              <a:solidFill>
                <a:sysClr val="window" lastClr="FFFFFF"/>
              </a:solidFill>
              <a:latin typeface="Calibri"/>
            </a:endParaRPr>
          </a:p>
        </p:txBody>
      </p:sp>
      <p:sp>
        <p:nvSpPr>
          <p:cNvPr id="31" name="AutoShape 21"/>
          <p:cNvSpPr>
            <a:spLocks noChangeArrowheads="1"/>
          </p:cNvSpPr>
          <p:nvPr/>
        </p:nvSpPr>
        <p:spPr bwMode="auto">
          <a:xfrm>
            <a:off x="4264032" y="4479729"/>
            <a:ext cx="2010025" cy="648072"/>
          </a:xfrm>
          <a:prstGeom prst="roundRect">
            <a:avLst>
              <a:gd name="adj" fmla="val 16667"/>
            </a:avLst>
          </a:prstGeom>
          <a:gradFill flip="none" rotWithShape="1">
            <a:gsLst>
              <a:gs pos="0">
                <a:srgbClr val="FF0000"/>
              </a:gs>
              <a:gs pos="80000">
                <a:srgbClr val="C0504D">
                  <a:shade val="93000"/>
                  <a:satMod val="130000"/>
                </a:srgbClr>
              </a:gs>
              <a:gs pos="100000">
                <a:srgbClr val="C0504D">
                  <a:shade val="94000"/>
                  <a:satMod val="135000"/>
                </a:srgbClr>
              </a:gs>
            </a:gsLst>
            <a:lin ang="2700000" scaled="1"/>
            <a:tileRect/>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1600" kern="0" dirty="0" smtClean="0">
                <a:latin typeface="Calibri"/>
              </a:rPr>
              <a:t>EKSİKLİKLERİN SÜRESİ </a:t>
            </a:r>
          </a:p>
          <a:p>
            <a:pPr algn="ctr" eaLnBrk="0" fontAlgn="auto" hangingPunct="0">
              <a:spcBef>
                <a:spcPts val="0"/>
              </a:spcBef>
              <a:spcAft>
                <a:spcPts val="0"/>
              </a:spcAft>
              <a:buClr>
                <a:srgbClr val="4F81BD"/>
              </a:buClr>
              <a:buSzPct val="65000"/>
              <a:defRPr/>
            </a:pPr>
            <a:r>
              <a:rPr lang="tr-TR" sz="1600" kern="0" dirty="0" smtClean="0">
                <a:latin typeface="Calibri"/>
              </a:rPr>
              <a:t>İÇERİSİNDE </a:t>
            </a:r>
          </a:p>
          <a:p>
            <a:pPr algn="ctr" eaLnBrk="0" fontAlgn="auto" hangingPunct="0">
              <a:spcBef>
                <a:spcPts val="0"/>
              </a:spcBef>
              <a:spcAft>
                <a:spcPts val="0"/>
              </a:spcAft>
              <a:buClr>
                <a:srgbClr val="4F81BD"/>
              </a:buClr>
              <a:buSzPct val="65000"/>
              <a:defRPr/>
            </a:pPr>
            <a:r>
              <a:rPr lang="tr-TR" sz="1600" kern="0" dirty="0" smtClean="0">
                <a:latin typeface="Calibri"/>
              </a:rPr>
              <a:t>GÖNDERİLMEMESİ</a:t>
            </a:r>
            <a:endParaRPr lang="tr-TR" sz="1600" kern="0" dirty="0">
              <a:latin typeface="Calibri"/>
            </a:endParaRPr>
          </a:p>
        </p:txBody>
      </p:sp>
      <p:sp>
        <p:nvSpPr>
          <p:cNvPr id="32" name="12 Bükülü Ok"/>
          <p:cNvSpPr/>
          <p:nvPr/>
        </p:nvSpPr>
        <p:spPr>
          <a:xfrm flipH="1">
            <a:off x="5464196" y="231700"/>
            <a:ext cx="720079" cy="4183709"/>
          </a:xfrm>
          <a:prstGeom prst="ben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tr-TR" sz="1800" b="0" kern="0">
              <a:solidFill>
                <a:sysClr val="windowText" lastClr="000000"/>
              </a:solidFill>
              <a:latin typeface="Calibri"/>
            </a:endParaRPr>
          </a:p>
        </p:txBody>
      </p:sp>
    </p:spTree>
    <p:extLst>
      <p:ext uri="{BB962C8B-B14F-4D97-AF65-F5344CB8AC3E}">
        <p14:creationId xmlns:p14="http://schemas.microsoft.com/office/powerpoint/2010/main" val="41594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6000"/>
                            </p:stCondLst>
                            <p:childTnLst>
                              <p:par>
                                <p:cTn id="22" presetID="8"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par>
                          <p:cTn id="25" fill="hold">
                            <p:stCondLst>
                              <p:cond delay="8000"/>
                            </p:stCondLst>
                            <p:childTnLst>
                              <p:par>
                                <p:cTn id="26" presetID="8"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amond(in)">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par>
                          <p:cTn id="32" fill="hold">
                            <p:stCondLst>
                              <p:cond delay="10000"/>
                            </p:stCondLst>
                            <p:childTnLst>
                              <p:par>
                                <p:cTn id="33" presetID="8"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amond(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amond(in)">
                                      <p:cBhvr>
                                        <p:cTn id="40" dur="2000"/>
                                        <p:tgtEl>
                                          <p:spTgt spid="1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2500"/>
                            </p:stCondLst>
                            <p:childTnLst>
                              <p:par>
                                <p:cTn id="46" presetID="8" presetClass="entr" presetSubtype="16"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2000"/>
                                        <p:tgtEl>
                                          <p:spTgt spid="15"/>
                                        </p:tgtEl>
                                      </p:cBhvr>
                                    </p:animEffect>
                                  </p:childTnLst>
                                </p:cTn>
                              </p:par>
                            </p:childTnLst>
                          </p:cTn>
                        </p:par>
                        <p:par>
                          <p:cTn id="49" fill="hold">
                            <p:stCondLst>
                              <p:cond delay="4500"/>
                            </p:stCondLst>
                            <p:childTnLst>
                              <p:par>
                                <p:cTn id="50" presetID="8"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20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2000"/>
                                        <p:tgtEl>
                                          <p:spTgt spid="17"/>
                                        </p:tgtEl>
                                      </p:cBhvr>
                                    </p:animEffect>
                                  </p:childTnLst>
                                </p:cTn>
                              </p:par>
                            </p:childTnLst>
                          </p:cTn>
                        </p:par>
                        <p:par>
                          <p:cTn id="56" fill="hold">
                            <p:stCondLst>
                              <p:cond delay="6500"/>
                            </p:stCondLst>
                            <p:childTnLst>
                              <p:par>
                                <p:cTn id="57" presetID="8"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amond(in)">
                                      <p:cBhvr>
                                        <p:cTn id="59" dur="2000"/>
                                        <p:tgtEl>
                                          <p:spTgt spid="18"/>
                                        </p:tgtEl>
                                      </p:cBhvr>
                                    </p:animEffect>
                                  </p:childTnLst>
                                </p:cTn>
                              </p:par>
                            </p:childTnLst>
                          </p:cTn>
                        </p:par>
                        <p:par>
                          <p:cTn id="60" fill="hold">
                            <p:stCondLst>
                              <p:cond delay="8500"/>
                            </p:stCondLst>
                            <p:childTnLst>
                              <p:par>
                                <p:cTn id="61" presetID="8"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amond(in)">
                                      <p:cBhvr>
                                        <p:cTn id="63" dur="2000"/>
                                        <p:tgtEl>
                                          <p:spTgt spid="21"/>
                                        </p:tgtEl>
                                      </p:cBhvr>
                                    </p:animEffect>
                                  </p:childTnLst>
                                </p:cTn>
                              </p:par>
                            </p:childTnLst>
                          </p:cTn>
                        </p:par>
                        <p:par>
                          <p:cTn id="64" fill="hold">
                            <p:stCondLst>
                              <p:cond delay="10500"/>
                            </p:stCondLst>
                            <p:childTnLst>
                              <p:par>
                                <p:cTn id="65" presetID="8"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amond(in)">
                                      <p:cBhvr>
                                        <p:cTn id="67" dur="2000"/>
                                        <p:tgtEl>
                                          <p:spTgt spid="22"/>
                                        </p:tgtEl>
                                      </p:cBhvr>
                                    </p:animEffect>
                                  </p:childTnLst>
                                </p:cTn>
                              </p:par>
                            </p:childTnLst>
                          </p:cTn>
                        </p:par>
                        <p:par>
                          <p:cTn id="68" fill="hold">
                            <p:stCondLst>
                              <p:cond delay="12500"/>
                            </p:stCondLst>
                            <p:childTnLst>
                              <p:par>
                                <p:cTn id="69" presetID="8" presetClass="entr" presetSubtype="16"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amond(in)">
                                      <p:cBhvr>
                                        <p:cTn id="71" dur="2000"/>
                                        <p:tgtEl>
                                          <p:spTgt spid="24"/>
                                        </p:tgtEl>
                                      </p:cBhvr>
                                    </p:animEffect>
                                  </p:childTnLst>
                                </p:cTn>
                              </p:par>
                            </p:childTnLst>
                          </p:cTn>
                        </p:par>
                        <p:par>
                          <p:cTn id="72" fill="hold">
                            <p:stCondLst>
                              <p:cond delay="14500"/>
                            </p:stCondLst>
                            <p:childTnLst>
                              <p:par>
                                <p:cTn id="73" presetID="8" presetClass="entr" presetSubtype="16"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diamond(in)">
                                      <p:cBhvr>
                                        <p:cTn id="75" dur="2000"/>
                                        <p:tgtEl>
                                          <p:spTgt spid="29"/>
                                        </p:tgtEl>
                                      </p:cBhvr>
                                    </p:animEffect>
                                  </p:childTnLst>
                                </p:cTn>
                              </p:par>
                            </p:childTnLst>
                          </p:cTn>
                        </p:par>
                        <p:par>
                          <p:cTn id="76" fill="hold">
                            <p:stCondLst>
                              <p:cond delay="1650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6500"/>
                            </p:stCondLst>
                            <p:childTnLst>
                              <p:par>
                                <p:cTn id="80" presetID="8" presetClass="entr" presetSubtype="16"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diamond(in)">
                                      <p:cBhvr>
                                        <p:cTn id="82" dur="2000"/>
                                        <p:tgtEl>
                                          <p:spTgt spid="31"/>
                                        </p:tgtEl>
                                      </p:cBhvr>
                                    </p:animEffect>
                                  </p:childTnLst>
                                </p:cTn>
                              </p:par>
                            </p:childTnLst>
                          </p:cTn>
                        </p:par>
                        <p:par>
                          <p:cTn id="83" fill="hold">
                            <p:stCondLst>
                              <p:cond delay="18500"/>
                            </p:stCondLst>
                            <p:childTnLst>
                              <p:par>
                                <p:cTn id="84" presetID="8" presetClass="entr" presetSubtype="16" fill="hold" grpId="0"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diamond(in)">
                                      <p:cBhvr>
                                        <p:cTn id="8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animBg="1"/>
      <p:bldP spid="14" grpId="0" animBg="1"/>
      <p:bldP spid="15" grpId="0" animBg="1"/>
      <p:bldP spid="16" grpId="0" animBg="1"/>
      <p:bldP spid="17" grpId="0" animBg="1"/>
      <p:bldP spid="18" grpId="0" animBg="1"/>
      <p:bldP spid="21" grpId="0" animBg="1"/>
      <p:bldP spid="22" grpId="0" animBg="1"/>
      <p:bldP spid="24" grpId="0" animBg="1"/>
      <p:bldP spid="27" grpId="0" animBg="1"/>
      <p:bldP spid="29"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p:cNvSpPr>
            <a:spLocks noGrp="1"/>
          </p:cNvSpPr>
          <p:nvPr>
            <p:ph type="title"/>
          </p:nvPr>
        </p:nvSpPr>
        <p:spPr>
          <a:xfrm>
            <a:off x="609599" y="609600"/>
            <a:ext cx="6347714" cy="731168"/>
          </a:xfrm>
        </p:spPr>
        <p:txBody>
          <a:bodyPr>
            <a:normAutofit/>
          </a:bodyPr>
          <a:lstStyle/>
          <a:p>
            <a:r>
              <a:rPr lang="tr-TR" sz="2000" b="1" dirty="0" smtClean="0">
                <a:solidFill>
                  <a:schemeClr val="tx1"/>
                </a:solidFill>
              </a:rPr>
              <a:t>GFB aşamasında sunulması gereken ortak belgeler</a:t>
            </a:r>
            <a:endParaRPr lang="tr-TR" sz="2000" dirty="0"/>
          </a:p>
        </p:txBody>
      </p:sp>
      <p:graphicFrame>
        <p:nvGraphicFramePr>
          <p:cNvPr id="7" name="Diyagram 6"/>
          <p:cNvGraphicFramePr/>
          <p:nvPr>
            <p:extLst>
              <p:ext uri="{D42A27DB-BD31-4B8C-83A1-F6EECF244321}">
                <p14:modId xmlns:p14="http://schemas.microsoft.com/office/powerpoint/2010/main" val="282256154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272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35586766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2646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Gezinti">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
  <TotalTime>11325</TotalTime>
  <Words>1520</Words>
  <Application>Microsoft Office PowerPoint</Application>
  <PresentationFormat>Ekran Gösterisi (4:3)</PresentationFormat>
  <Paragraphs>249</Paragraphs>
  <Slides>43</Slides>
  <Notes>8</Notes>
  <HiddenSlides>0</HiddenSlides>
  <MMClips>0</MMClips>
  <ScaleCrop>false</ScaleCrop>
  <HeadingPairs>
    <vt:vector size="6" baseType="variant">
      <vt:variant>
        <vt:lpstr>Kullanılan Yazı Tipleri</vt:lpstr>
      </vt:variant>
      <vt:variant>
        <vt:i4>12</vt:i4>
      </vt:variant>
      <vt:variant>
        <vt:lpstr>Tema</vt:lpstr>
      </vt:variant>
      <vt:variant>
        <vt:i4>4</vt:i4>
      </vt:variant>
      <vt:variant>
        <vt:lpstr>Slayt Başlıkları</vt:lpstr>
      </vt:variant>
      <vt:variant>
        <vt:i4>43</vt:i4>
      </vt:variant>
    </vt:vector>
  </HeadingPairs>
  <TitlesOfParts>
    <vt:vector size="59" baseType="lpstr">
      <vt:lpstr>Arial</vt:lpstr>
      <vt:lpstr>Arial Narrow</vt:lpstr>
      <vt:lpstr>Calibri</vt:lpstr>
      <vt:lpstr>Franklin Gothic Book</vt:lpstr>
      <vt:lpstr>Franklin Gothic Medium</vt:lpstr>
      <vt:lpstr>HY그래픽M</vt:lpstr>
      <vt:lpstr>Tahoma</vt:lpstr>
      <vt:lpstr>Times New Roman</vt:lpstr>
      <vt:lpstr>Trebuchet MS</vt:lpstr>
      <vt:lpstr>Wingdings</vt:lpstr>
      <vt:lpstr>Wingdings 2</vt:lpstr>
      <vt:lpstr>Wingdings 3</vt:lpstr>
      <vt:lpstr>1_Gezinti</vt:lpstr>
      <vt:lpstr>1_Yüzeyler</vt:lpstr>
      <vt:lpstr>Yüzeyler</vt:lpstr>
      <vt:lpstr>2_Yüzeyler</vt:lpstr>
      <vt:lpstr>PowerPoint Sunusu</vt:lpstr>
      <vt:lpstr>ÇEVRE İZİN VE LİSANS YÖNETMELİĞİ</vt:lpstr>
      <vt:lpstr>PowerPoint Sunusu</vt:lpstr>
      <vt:lpstr>PowerPoint Sunusu</vt:lpstr>
      <vt:lpstr>  Geçici Faaliyet Belgesi Alınması</vt:lpstr>
      <vt:lpstr>PowerPoint Sunusu</vt:lpstr>
      <vt:lpstr>PowerPoint Sunusu</vt:lpstr>
      <vt:lpstr>GFB aşamasında sunulması gereken ortak belgeler</vt:lpstr>
      <vt:lpstr>PowerPoint Sunusu</vt:lpstr>
      <vt:lpstr>PowerPoint Sunusu</vt:lpstr>
      <vt:lpstr>PowerPoint Sunusu</vt:lpstr>
      <vt:lpstr>PowerPoint Sunusu</vt:lpstr>
      <vt:lpstr>Emisyon ölçüm raporunun değerlendirilmesi ve karşılaşılan hususlar:  Ek-1 kapsamında değerlendirme;</vt:lpstr>
      <vt:lpstr>PowerPoint Sunusu</vt:lpstr>
      <vt:lpstr>Valilik Tespit Raporundaki bilgiler ile rapordaki bilgilerin birbiri ile uyuşması gerekmektedir.</vt:lpstr>
      <vt:lpstr>PowerPoint Sunusu</vt:lpstr>
      <vt:lpstr>İmisyon ölçümlerinin çevre şartları da dikkate alınarak işletmenin tam kapasite ile çalıştığı zamanlarda yapılması gerekmektedir. </vt:lpstr>
      <vt:lpstr>Ek-3 kapsamında değerlendirme;</vt:lpstr>
      <vt:lpstr>Ek-4 kapsamında değerlendirme;</vt:lpstr>
      <vt:lpstr>PowerPoint Sunusu</vt:lpstr>
      <vt:lpstr>PowerPoint Sunusu</vt:lpstr>
      <vt:lpstr>Ölçüm noktalarını net olarak gösterilmesi gerekmektedir.</vt:lpstr>
      <vt:lpstr>Kaçak Emisyonlar</vt:lpstr>
      <vt:lpstr>PowerPoint Sunusu</vt:lpstr>
      <vt:lpstr>PowerPoint Sunusu</vt:lpstr>
      <vt:lpstr> Ek-5 kapsamında değerlendirme;</vt:lpstr>
      <vt:lpstr>Ek-5 değerlendirmesine örnek;  Bir raporda dökümhane değerlendirmesi;</vt:lpstr>
      <vt:lpstr>PowerPoint Sunusu</vt:lpstr>
      <vt:lpstr>SKHKK Yönetmeliği Ek-5 göre yanlış değerlendirmeler;</vt:lpstr>
      <vt:lpstr>Dökümhaneler (G Yedinci Grup Tesisler) başlığı altında değerlendirmesinin yanı sıra aynı zamanda, Altıncı Grup Tesisler F-2 Çelik Üreten Konverterler, Elektirikli Ark Ocakları, İndüksiyonlar Ergitme ve Vakumlu Ergitme tesisler başlığı altında değerlendirilmesi gerekmektedir. Ve bu madde altında toz için sınır değer 25 mg/m3 olarak verilmiştir. </vt:lpstr>
      <vt:lpstr>Tesiste yakıt olarak elektrik kullanılmasına rağmen raporda herhangi bir değerlendirme yapılmamış ?</vt:lpstr>
      <vt:lpstr>Sınır Değeri Aşan Parametreler</vt:lpstr>
      <vt:lpstr>Hesaplama Hataları</vt:lpstr>
      <vt:lpstr>Cihaz çıktısı hataları</vt:lpstr>
      <vt:lpstr>Baca gazı hızı ile ilgili hatalar</vt:lpstr>
      <vt:lpstr>Ölçüm raporlarında düzeltme hesaplamalarında kullanılan basınç, sıcaklık ve nem parametrelerinde sisteme yüklenmesi gerekmektedir.</vt:lpstr>
      <vt:lpstr>Dioksin Furan ölçümü 6 saat yapıldığı beyan edilmesine rağmen cihaz başlangıç ve bitiş saati arasındaki fark 6 saatten az…</vt:lpstr>
      <vt:lpstr>Emisyon Ölçüm Raporundaki ölçüm tarihi ile Emisyon Özet Raporundaki tarihlerin uyuşmaması</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munire.kalkan</dc:creator>
  <cp:lastModifiedBy>Duygu Hosafcioglu</cp:lastModifiedBy>
  <cp:revision>1116</cp:revision>
  <cp:lastPrinted>2018-11-16T13:10:24Z</cp:lastPrinted>
  <dcterms:created xsi:type="dcterms:W3CDTF">2009-08-24T08:20:06Z</dcterms:created>
  <dcterms:modified xsi:type="dcterms:W3CDTF">2021-12-02T12:01:03Z</dcterms:modified>
</cp:coreProperties>
</file>