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274" r:id="rId4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A841E-69A9-4781-8F23-45D528D3002B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CF68C-2E17-41A7-BF22-ED50A07617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17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5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5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1475-DEEA-4DA5-BA36-16B7C8489880}" type="datetime1">
              <a:rPr lang="tr-TR" smtClean="0"/>
              <a:t>29.11.2021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67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C714-4ADF-47AF-91D2-2BE06DF0C77B}" type="datetime1">
              <a:rPr lang="tr-TR" smtClean="0"/>
              <a:t>29.11.2021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913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D629-5FA2-4ADC-A4BD-1C474E458340}" type="datetime1">
              <a:rPr lang="tr-TR" smtClean="0"/>
              <a:t>29.11.2021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523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6B0D-B1AF-4781-97D2-104B0ADD862F}" type="datetime1">
              <a:rPr lang="tr-TR" smtClean="0"/>
              <a:t>29.11.2021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680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8420-7F4B-4938-996C-22FA7569D5A7}" type="datetime1">
              <a:rPr lang="tr-TR" smtClean="0"/>
              <a:t>29.11.2021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40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ABD9-76F4-4C55-A955-DD556DEB0B95}" type="datetime1">
              <a:rPr lang="tr-TR" smtClean="0"/>
              <a:t>29.11.2021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87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0A36-17FA-4644-9649-4A6E91D2DACA}" type="datetime1">
              <a:rPr lang="tr-TR" smtClean="0"/>
              <a:t>29.11.2021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84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E6A8-56F1-4DCC-B39F-2437F214A7AD}" type="datetime1">
              <a:rPr lang="tr-TR" smtClean="0"/>
              <a:t>29.11.2021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471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CC70-A9E0-42E2-8595-F5B49AC4D142}" type="datetime1">
              <a:rPr lang="tr-TR" smtClean="0"/>
              <a:t>29.11.2021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407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A8BC-1D0A-40E9-9D17-8280616D2F92}" type="datetime1">
              <a:rPr lang="tr-TR" smtClean="0"/>
              <a:t>29.11.2021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68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653D-E713-4654-BD4C-D7A853A01E3F}" type="datetime1">
              <a:rPr lang="tr-TR" smtClean="0"/>
              <a:t>29.11.2021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41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CD371-7741-412F-A81F-B35CC4ED1F93}" type="datetime1">
              <a:rPr lang="tr-TR" smtClean="0"/>
              <a:t>29.11.2021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090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pa.gov/chie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96000"/>
                <a:lumOff val="4000"/>
              </a:schemeClr>
            </a:gs>
            <a:gs pos="33000">
              <a:srgbClr val="FEFEFE"/>
            </a:gs>
            <a:gs pos="46000">
              <a:schemeClr val="bg1">
                <a:tint val="98000"/>
                <a:satMod val="130000"/>
                <a:shade val="90000"/>
                <a:lumMod val="103000"/>
              </a:schemeClr>
            </a:gs>
            <a:gs pos="83000">
              <a:schemeClr val="bg1">
                <a:shade val="63000"/>
                <a:satMod val="12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98362" y="421708"/>
            <a:ext cx="9443432" cy="3438022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ÇEVRE, ŞEHİRCİLİK VE </a:t>
            </a:r>
            <a:b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İKLİM DEĞİŞİKLİĞİ BAKANLIĞI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ÇED, İZİN VE DENETİM GENEL MÜDÜRLÜĞÜ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Laboratuvar, Ölçüm ve İzleme Dairesi Başkanlığı</a:t>
            </a: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14941" y="4210495"/>
            <a:ext cx="10010273" cy="1655762"/>
          </a:xfrm>
          <a:noFill/>
        </p:spPr>
        <p:txBody>
          <a:bodyPr>
            <a:norm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Emisyon Hesaplama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Halis Emre GÜNEŞ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Çevre Mühendisi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5030" r="6214" b="107"/>
          <a:stretch/>
        </p:blipFill>
        <p:spPr bwMode="auto">
          <a:xfrm>
            <a:off x="1860777" y="1581993"/>
            <a:ext cx="7416000" cy="47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71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81992"/>
            <a:ext cx="8686800" cy="512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7738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" t="7393" r="14124" b="-60"/>
          <a:stretch/>
        </p:blipFill>
        <p:spPr bwMode="auto">
          <a:xfrm>
            <a:off x="1860777" y="1581993"/>
            <a:ext cx="7092000" cy="45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525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77" y="1581993"/>
            <a:ext cx="634365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Metin kutusu 1"/>
          <p:cNvSpPr txBox="1">
            <a:spLocks noChangeArrowheads="1"/>
          </p:cNvSpPr>
          <p:nvPr/>
        </p:nvSpPr>
        <p:spPr bwMode="auto">
          <a:xfrm>
            <a:off x="1860777" y="5886451"/>
            <a:ext cx="542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dirty="0"/>
              <a:t>Burada </a:t>
            </a:r>
            <a:r>
              <a:rPr lang="tr-TR" altLang="tr-TR" dirty="0" err="1"/>
              <a:t>Short</a:t>
            </a:r>
            <a:r>
              <a:rPr lang="tr-TR" altLang="tr-TR" dirty="0"/>
              <a:t> Ton olarak hesaplama yapılmaktadır. </a:t>
            </a:r>
          </a:p>
          <a:p>
            <a:r>
              <a:rPr lang="tr-TR" altLang="tr-TR" dirty="0"/>
              <a:t> 1 </a:t>
            </a:r>
            <a:r>
              <a:rPr lang="en-US" altLang="tr-TR" dirty="0"/>
              <a:t>short ton  2,000 </a:t>
            </a:r>
            <a:r>
              <a:rPr lang="tr-TR" altLang="tr-TR" dirty="0" err="1"/>
              <a:t>lbs</a:t>
            </a:r>
            <a:endParaRPr lang="tr-TR" altLang="tr-TR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81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Unvan 1"/>
          <p:cNvSpPr>
            <a:spLocks noGrp="1"/>
          </p:cNvSpPr>
          <p:nvPr>
            <p:ph type="title"/>
          </p:nvPr>
        </p:nvSpPr>
        <p:spPr>
          <a:xfrm>
            <a:off x="1757363" y="1486421"/>
            <a:ext cx="8229600" cy="487363"/>
          </a:xfrm>
        </p:spPr>
        <p:txBody>
          <a:bodyPr/>
          <a:lstStyle/>
          <a:p>
            <a:r>
              <a:rPr lang="en-US" altLang="tr-TR" sz="1800" dirty="0" err="1"/>
              <a:t>WebFIRE</a:t>
            </a:r>
            <a:r>
              <a:rPr lang="en-US" altLang="tr-TR" sz="1800" dirty="0"/>
              <a:t> </a:t>
            </a:r>
            <a:r>
              <a:rPr lang="en-US" altLang="tr-TR" sz="1800" dirty="0" err="1"/>
              <a:t>Veri</a:t>
            </a:r>
            <a:r>
              <a:rPr lang="en-US" altLang="tr-TR" sz="1800" dirty="0"/>
              <a:t> </a:t>
            </a:r>
            <a:r>
              <a:rPr lang="en-US" altLang="tr-TR" sz="1800" dirty="0" err="1"/>
              <a:t>Faktörleri</a:t>
            </a:r>
            <a:r>
              <a:rPr lang="tr-TR" altLang="tr-TR" sz="1800" dirty="0" err="1"/>
              <a:t>ni</a:t>
            </a:r>
            <a:r>
              <a:rPr lang="tr-TR" altLang="tr-TR" sz="1800" dirty="0"/>
              <a:t> Kullanarak Hesaplama Yapma</a:t>
            </a:r>
          </a:p>
        </p:txBody>
      </p:sp>
      <p:pic>
        <p:nvPicPr>
          <p:cNvPr id="17411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7363" y="2094855"/>
            <a:ext cx="8763000" cy="4724400"/>
          </a:xfr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9811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581994"/>
            <a:ext cx="8763000" cy="517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aşlık 1"/>
          <p:cNvSpPr txBox="1">
            <a:spLocks/>
          </p:cNvSpPr>
          <p:nvPr/>
        </p:nvSpPr>
        <p:spPr bwMode="auto">
          <a:xfrm>
            <a:off x="1774825" y="685801"/>
            <a:ext cx="83947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tr-TR" altLang="tr-TR" sz="2400" b="1" kern="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EMSYON </a:t>
            </a:r>
            <a:r>
              <a:rPr lang="tr-TR" altLang="tr-TR" sz="2400" b="1" kern="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HESAPLAMA</a:t>
            </a: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6935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76" y="1581992"/>
            <a:ext cx="8654823" cy="519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21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76" y="1581992"/>
            <a:ext cx="8731023" cy="518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397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581993"/>
            <a:ext cx="8534400" cy="20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3733800"/>
            <a:ext cx="8534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827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77" y="1581993"/>
            <a:ext cx="65817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88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7108" y="1825625"/>
            <a:ext cx="987669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2600" dirty="0" err="1"/>
              <a:t>Emisyon</a:t>
            </a:r>
            <a:r>
              <a:rPr lang="en-US" sz="2600" dirty="0"/>
              <a:t> </a:t>
            </a:r>
            <a:r>
              <a:rPr lang="en-US" sz="2600" dirty="0" err="1"/>
              <a:t>hesaplamalarını</a:t>
            </a:r>
            <a:r>
              <a:rPr lang="en-US" sz="2600" dirty="0"/>
              <a:t> </a:t>
            </a:r>
            <a:r>
              <a:rPr lang="en-US" sz="2600" dirty="0" err="1"/>
              <a:t>tamamlamadan</a:t>
            </a:r>
            <a:r>
              <a:rPr lang="en-US" sz="2600" dirty="0"/>
              <a:t> </a:t>
            </a:r>
            <a:r>
              <a:rPr lang="en-US" sz="2600" dirty="0" err="1"/>
              <a:t>önce</a:t>
            </a:r>
            <a:r>
              <a:rPr lang="en-US" sz="2600" dirty="0"/>
              <a:t> </a:t>
            </a:r>
            <a:r>
              <a:rPr lang="en-US" sz="2600" dirty="0" err="1"/>
              <a:t>sormanız</a:t>
            </a:r>
            <a:r>
              <a:rPr lang="en-US" sz="2600" dirty="0"/>
              <a:t> </a:t>
            </a:r>
            <a:r>
              <a:rPr lang="en-US" sz="2600" dirty="0" err="1"/>
              <a:t>gereken</a:t>
            </a:r>
            <a:r>
              <a:rPr lang="en-US" sz="2600" dirty="0"/>
              <a:t> </a:t>
            </a:r>
            <a:r>
              <a:rPr lang="en-US" sz="2600" dirty="0" err="1"/>
              <a:t>iki</a:t>
            </a:r>
            <a:r>
              <a:rPr lang="en-US" sz="2600" dirty="0"/>
              <a:t> </a:t>
            </a:r>
            <a:r>
              <a:rPr lang="en-US" sz="2600" dirty="0" err="1"/>
              <a:t>temel</a:t>
            </a:r>
            <a:r>
              <a:rPr lang="en-US" sz="2600" dirty="0"/>
              <a:t> </a:t>
            </a:r>
            <a:r>
              <a:rPr lang="en-US" sz="2600" dirty="0" err="1"/>
              <a:t>soru</a:t>
            </a:r>
            <a:r>
              <a:rPr lang="en-US" sz="2600" dirty="0"/>
              <a:t>:</a:t>
            </a:r>
            <a:endParaRPr lang="tr-TR" sz="2600" dirty="0"/>
          </a:p>
          <a:p>
            <a:pPr>
              <a:defRPr/>
            </a:pPr>
            <a:r>
              <a:rPr lang="en-US" sz="2600" dirty="0"/>
              <a:t>Bu </a:t>
            </a:r>
            <a:r>
              <a:rPr lang="en-US" sz="2600" dirty="0" err="1"/>
              <a:t>emisyon</a:t>
            </a:r>
            <a:r>
              <a:rPr lang="en-US" sz="2600" dirty="0"/>
              <a:t> </a:t>
            </a:r>
            <a:r>
              <a:rPr lang="en-US" sz="2600" dirty="0" err="1"/>
              <a:t>nedir</a:t>
            </a:r>
            <a:r>
              <a:rPr lang="en-US" sz="2600" dirty="0"/>
              <a:t>?</a:t>
            </a:r>
            <a:endParaRPr lang="tr-TR" sz="2600" dirty="0"/>
          </a:p>
          <a:p>
            <a:pPr>
              <a:defRPr/>
            </a:pPr>
            <a:r>
              <a:rPr lang="en-US" sz="2600" dirty="0"/>
              <a:t>Bu </a:t>
            </a:r>
            <a:r>
              <a:rPr lang="en-US" sz="2600" dirty="0" err="1"/>
              <a:t>emisyon</a:t>
            </a:r>
            <a:r>
              <a:rPr lang="en-US" sz="2600" dirty="0"/>
              <a:t> </a:t>
            </a:r>
            <a:r>
              <a:rPr lang="tr-TR" sz="2600" dirty="0"/>
              <a:t>kaynağı</a:t>
            </a:r>
            <a:r>
              <a:rPr lang="en-US" sz="2600" dirty="0"/>
              <a:t> </a:t>
            </a:r>
            <a:r>
              <a:rPr lang="tr-TR" sz="2600" dirty="0"/>
              <a:t>nedir</a:t>
            </a:r>
            <a:r>
              <a:rPr lang="en-US" sz="2600" dirty="0"/>
              <a:t>?</a:t>
            </a:r>
            <a:endParaRPr lang="tr-TR" sz="2600" dirty="0"/>
          </a:p>
          <a:p>
            <a:pPr marL="0" indent="0">
              <a:buNone/>
              <a:defRPr/>
            </a:pPr>
            <a:r>
              <a:rPr lang="tr-TR" sz="3600" i="1" dirty="0">
                <a:solidFill>
                  <a:srgbClr val="FF0000"/>
                </a:solidFill>
              </a:rPr>
              <a:t>   E= A*EF</a:t>
            </a:r>
          </a:p>
          <a:p>
            <a:pPr>
              <a:defRPr/>
            </a:pPr>
            <a:r>
              <a:rPr lang="en-US" sz="1950" dirty="0"/>
              <a:t>A</a:t>
            </a:r>
            <a:r>
              <a:rPr lang="tr-TR" sz="1950" dirty="0"/>
              <a:t>, Faaliyetin Yıllık İşleme</a:t>
            </a:r>
            <a:r>
              <a:rPr lang="en-US" sz="1950" dirty="0"/>
              <a:t> </a:t>
            </a:r>
            <a:r>
              <a:rPr lang="tr-TR" sz="1950" dirty="0"/>
              <a:t>Miktarı.</a:t>
            </a:r>
          </a:p>
          <a:p>
            <a:pPr>
              <a:defRPr/>
            </a:pPr>
            <a:r>
              <a:rPr lang="en-US" sz="1950" dirty="0"/>
              <a:t>EF</a:t>
            </a:r>
            <a:r>
              <a:rPr lang="tr-TR" sz="1950" dirty="0"/>
              <a:t>,</a:t>
            </a:r>
            <a:r>
              <a:rPr lang="en-US" sz="1950" dirty="0"/>
              <a:t> </a:t>
            </a:r>
            <a:r>
              <a:rPr lang="en-US" sz="1950" dirty="0" err="1"/>
              <a:t>Emisyon</a:t>
            </a:r>
            <a:r>
              <a:rPr lang="en-US" sz="1950" dirty="0"/>
              <a:t> </a:t>
            </a:r>
            <a:r>
              <a:rPr lang="en-US" sz="1950" dirty="0" err="1"/>
              <a:t>Faktörü</a:t>
            </a:r>
            <a:r>
              <a:rPr lang="tr-TR" sz="1950" dirty="0"/>
              <a:t>.</a:t>
            </a:r>
          </a:p>
          <a:p>
            <a:pPr>
              <a:defRPr/>
            </a:pPr>
            <a:r>
              <a:rPr lang="en-US" sz="1950" dirty="0"/>
              <a:t>E</a:t>
            </a:r>
            <a:r>
              <a:rPr lang="tr-TR" sz="1950" dirty="0"/>
              <a:t>,</a:t>
            </a:r>
            <a:r>
              <a:rPr lang="en-US" sz="1950" dirty="0"/>
              <a:t> </a:t>
            </a:r>
            <a:r>
              <a:rPr lang="en-US" sz="1950" dirty="0" err="1"/>
              <a:t>hesaplanan</a:t>
            </a:r>
            <a:r>
              <a:rPr lang="en-US" sz="1950" dirty="0"/>
              <a:t> </a:t>
            </a:r>
            <a:r>
              <a:rPr lang="en-US" sz="1950" dirty="0" err="1"/>
              <a:t>Emisyon</a:t>
            </a:r>
            <a:r>
              <a:rPr lang="tr-TR" sz="1950" dirty="0"/>
              <a:t> miktarıdır</a:t>
            </a:r>
            <a:r>
              <a:rPr lang="en-US" sz="1950" dirty="0"/>
              <a:t>.</a:t>
            </a:r>
            <a:endParaRPr lang="tr-TR" sz="1950" dirty="0"/>
          </a:p>
          <a:p>
            <a:pPr>
              <a:defRPr/>
            </a:pPr>
            <a:r>
              <a:rPr lang="tr-TR" sz="1950" dirty="0"/>
              <a:t>Hesaplama yapılırken; </a:t>
            </a:r>
            <a:r>
              <a:rPr lang="tr-TR" sz="1800" dirty="0"/>
              <a:t>a</a:t>
            </a:r>
            <a:r>
              <a:rPr lang="en-US" sz="1800" dirty="0" err="1"/>
              <a:t>kış</a:t>
            </a:r>
            <a:r>
              <a:rPr lang="en-US" sz="1800" dirty="0"/>
              <a:t> </a:t>
            </a:r>
            <a:r>
              <a:rPr lang="tr-TR" sz="1800" dirty="0" err="1"/>
              <a:t>d</a:t>
            </a:r>
            <a:r>
              <a:rPr lang="en-US" sz="1800" dirty="0" err="1"/>
              <a:t>iyagramları</a:t>
            </a:r>
            <a:r>
              <a:rPr lang="tr-TR" sz="1800" dirty="0"/>
              <a:t>, ü</a:t>
            </a:r>
            <a:r>
              <a:rPr lang="en-US" sz="1800" dirty="0" err="1"/>
              <a:t>retici</a:t>
            </a:r>
            <a:r>
              <a:rPr lang="en-US" sz="1800" dirty="0"/>
              <a:t> </a:t>
            </a:r>
            <a:r>
              <a:rPr lang="en-US" sz="1800" dirty="0" err="1"/>
              <a:t>veya</a:t>
            </a:r>
            <a:r>
              <a:rPr lang="en-US" sz="1800" dirty="0"/>
              <a:t> </a:t>
            </a:r>
            <a:r>
              <a:rPr lang="tr-TR" sz="1800" dirty="0" err="1"/>
              <a:t>t</a:t>
            </a:r>
            <a:r>
              <a:rPr lang="en-US" sz="1800" dirty="0" err="1"/>
              <a:t>edarikçi</a:t>
            </a:r>
            <a:r>
              <a:rPr lang="en-US" sz="1800" dirty="0"/>
              <a:t> </a:t>
            </a:r>
            <a:r>
              <a:rPr lang="tr-TR" sz="1800" dirty="0"/>
              <a:t>a</a:t>
            </a:r>
            <a:r>
              <a:rPr lang="en-US" sz="1800" dirty="0" err="1"/>
              <a:t>yrıntıları</a:t>
            </a:r>
            <a:r>
              <a:rPr lang="tr-TR" sz="1800" dirty="0"/>
              <a:t>,</a:t>
            </a:r>
            <a:r>
              <a:rPr lang="en-US" sz="1800" dirty="0"/>
              <a:t> </a:t>
            </a:r>
            <a:r>
              <a:rPr lang="tr-TR" sz="1800" dirty="0" err="1"/>
              <a:t>a</a:t>
            </a:r>
            <a:r>
              <a:rPr lang="en-US" sz="1800" dirty="0" err="1"/>
              <a:t>rsa</a:t>
            </a:r>
            <a:r>
              <a:rPr lang="en-US" sz="1800" dirty="0"/>
              <a:t> </a:t>
            </a:r>
            <a:r>
              <a:rPr lang="tr-TR" sz="1800" dirty="0"/>
              <a:t>p</a:t>
            </a:r>
            <a:r>
              <a:rPr lang="en-US" sz="1800" dirty="0" err="1"/>
              <a:t>lanları</a:t>
            </a:r>
            <a:r>
              <a:rPr lang="tr-TR" sz="1800" dirty="0"/>
              <a:t> ile </a:t>
            </a:r>
            <a:r>
              <a:rPr lang="en-US" sz="1800" dirty="0" err="1"/>
              <a:t>Yakıt</a:t>
            </a:r>
            <a:r>
              <a:rPr lang="en-US" sz="1800" dirty="0"/>
              <a:t> </a:t>
            </a:r>
            <a:r>
              <a:rPr lang="en-US" sz="1800" dirty="0" err="1"/>
              <a:t>Verileri</a:t>
            </a:r>
            <a:r>
              <a:rPr lang="tr-TR" sz="1800" dirty="0"/>
              <a:t>, </a:t>
            </a:r>
            <a:r>
              <a:rPr lang="en-US" sz="1800" dirty="0"/>
              <a:t> </a:t>
            </a:r>
            <a:r>
              <a:rPr lang="en-US" sz="1800" dirty="0" err="1"/>
              <a:t>Raporlanabilir</a:t>
            </a:r>
            <a:r>
              <a:rPr lang="en-US" sz="1800" dirty="0"/>
              <a:t> </a:t>
            </a:r>
            <a:r>
              <a:rPr lang="en-US" sz="1800" dirty="0" err="1"/>
              <a:t>Kirleticiler</a:t>
            </a:r>
            <a:r>
              <a:rPr lang="tr-TR" sz="1800" dirty="0"/>
              <a:t>, </a:t>
            </a:r>
            <a:r>
              <a:rPr lang="en-US" sz="1800" dirty="0" err="1"/>
              <a:t>Kontrol</a:t>
            </a:r>
            <a:r>
              <a:rPr lang="en-US" sz="1800" dirty="0"/>
              <a:t> </a:t>
            </a:r>
            <a:r>
              <a:rPr lang="en-US" sz="1800" dirty="0" err="1"/>
              <a:t>Senaryosu</a:t>
            </a:r>
            <a:r>
              <a:rPr lang="tr-TR" sz="1800" dirty="0"/>
              <a:t> ,</a:t>
            </a:r>
            <a:r>
              <a:rPr lang="en-US" sz="1800" dirty="0" err="1"/>
              <a:t>İzin</a:t>
            </a:r>
            <a:r>
              <a:rPr lang="en-US" sz="1800" dirty="0"/>
              <a:t> </a:t>
            </a:r>
            <a:r>
              <a:rPr lang="en-US" sz="1800" dirty="0" err="1"/>
              <a:t>veya</a:t>
            </a:r>
            <a:r>
              <a:rPr lang="en-US" sz="1800" dirty="0"/>
              <a:t> </a:t>
            </a:r>
            <a:r>
              <a:rPr lang="en-US" sz="1800" dirty="0" err="1"/>
              <a:t>kural</a:t>
            </a:r>
            <a:r>
              <a:rPr lang="en-US" sz="1800" dirty="0"/>
              <a:t> </a:t>
            </a:r>
            <a:r>
              <a:rPr lang="en-US" sz="1800" dirty="0" err="1"/>
              <a:t>sınırı</a:t>
            </a:r>
            <a:r>
              <a:rPr lang="tr-TR" sz="1800" dirty="0"/>
              <a:t>, </a:t>
            </a:r>
            <a:r>
              <a:rPr lang="en-US" sz="1800" dirty="0" err="1"/>
              <a:t>Saat</a:t>
            </a:r>
            <a:r>
              <a:rPr lang="tr-TR" sz="1800" dirty="0" err="1"/>
              <a:t>lik</a:t>
            </a:r>
            <a:r>
              <a:rPr lang="tr-TR" sz="1800" dirty="0"/>
              <a:t> üretim kapasitesi gibi  bilgilere ihtiyaç duyulur. 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9084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77" y="1581993"/>
            <a:ext cx="768667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4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68580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970463" y="1800225"/>
            <a:ext cx="1928812" cy="16033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929564" y="3387726"/>
            <a:ext cx="1017587" cy="13938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429001" y="4911725"/>
            <a:ext cx="1782763" cy="2159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305801" y="3921125"/>
            <a:ext cx="8096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458201" y="4454525"/>
            <a:ext cx="8096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073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77" y="1838423"/>
            <a:ext cx="80200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9310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İçerik Yer Tutucusu 1"/>
          <p:cNvSpPr>
            <a:spLocks noGrp="1"/>
          </p:cNvSpPr>
          <p:nvPr>
            <p:ph idx="1"/>
          </p:nvPr>
        </p:nvSpPr>
        <p:spPr>
          <a:xfrm>
            <a:off x="1860777" y="1581993"/>
            <a:ext cx="7162800" cy="4525963"/>
          </a:xfrm>
        </p:spPr>
        <p:txBody>
          <a:bodyPr/>
          <a:lstStyle/>
          <a:p>
            <a:r>
              <a:rPr lang="tr-TR" altLang="tr-TR" dirty="0" smtClean="0"/>
              <a:t>Pistonlu Acil Durum Jeneratörü</a:t>
            </a:r>
          </a:p>
          <a:p>
            <a:endParaRPr lang="tr-TR" altLang="tr-TR" dirty="0" smtClean="0"/>
          </a:p>
        </p:txBody>
      </p:sp>
      <p:pic>
        <p:nvPicPr>
          <p:cNvPr id="27652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438400"/>
            <a:ext cx="5762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369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İçerik Yer Tutucusu 1"/>
          <p:cNvSpPr>
            <a:spLocks noGrp="1"/>
          </p:cNvSpPr>
          <p:nvPr>
            <p:ph idx="1"/>
          </p:nvPr>
        </p:nvSpPr>
        <p:spPr>
          <a:xfrm>
            <a:off x="1981200" y="1600201"/>
            <a:ext cx="7162800" cy="476249"/>
          </a:xfrm>
        </p:spPr>
        <p:txBody>
          <a:bodyPr/>
          <a:lstStyle/>
          <a:p>
            <a:r>
              <a:rPr lang="tr-TR" altLang="tr-TR" dirty="0" smtClean="0"/>
              <a:t>Pistonlu Acil Durum Jeneratörü</a:t>
            </a:r>
          </a:p>
          <a:p>
            <a:endParaRPr lang="tr-TR" altLang="tr-TR" dirty="0" smtClean="0"/>
          </a:p>
        </p:txBody>
      </p:sp>
      <p:pic>
        <p:nvPicPr>
          <p:cNvPr id="28676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92351"/>
            <a:ext cx="73152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400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İçerik Yer Tutucusu 1"/>
          <p:cNvSpPr>
            <a:spLocks noGrp="1"/>
          </p:cNvSpPr>
          <p:nvPr>
            <p:ph idx="1"/>
          </p:nvPr>
        </p:nvSpPr>
        <p:spPr>
          <a:xfrm>
            <a:off x="1773238" y="1600202"/>
            <a:ext cx="7162800" cy="428624"/>
          </a:xfrm>
        </p:spPr>
        <p:txBody>
          <a:bodyPr>
            <a:normAutofit fontScale="92500" lnSpcReduction="10000"/>
          </a:bodyPr>
          <a:lstStyle/>
          <a:p>
            <a:r>
              <a:rPr lang="tr-TR" altLang="tr-TR" smtClean="0"/>
              <a:t>Pistonlu Acil Durum Jeneratörü</a:t>
            </a:r>
          </a:p>
          <a:p>
            <a:endParaRPr lang="tr-TR" altLang="tr-TR" dirty="0" smtClean="0"/>
          </a:p>
        </p:txBody>
      </p:sp>
      <p:pic>
        <p:nvPicPr>
          <p:cNvPr id="29700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181225"/>
            <a:ext cx="7161213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974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Unvan 1"/>
          <p:cNvSpPr>
            <a:spLocks noGrp="1"/>
          </p:cNvSpPr>
          <p:nvPr>
            <p:ph type="title"/>
          </p:nvPr>
        </p:nvSpPr>
        <p:spPr>
          <a:xfrm>
            <a:off x="1981200" y="1371601"/>
            <a:ext cx="8229600" cy="563563"/>
          </a:xfrm>
        </p:spPr>
        <p:txBody>
          <a:bodyPr/>
          <a:lstStyle/>
          <a:p>
            <a:r>
              <a:rPr lang="tr-TR" altLang="tr-TR" sz="2400"/>
              <a:t>MSDS KULLANMA</a:t>
            </a:r>
          </a:p>
        </p:txBody>
      </p:sp>
      <p:pic>
        <p:nvPicPr>
          <p:cNvPr id="30723" name="İçerik Yer Tutucusu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1" y="1752600"/>
            <a:ext cx="7770813" cy="3055938"/>
          </a:xfrm>
        </p:spPr>
      </p:pic>
      <p:sp>
        <p:nvSpPr>
          <p:cNvPr id="30724" name="Metin kutusu 6"/>
          <p:cNvSpPr txBox="1">
            <a:spLocks noChangeArrowheads="1"/>
          </p:cNvSpPr>
          <p:nvPr/>
        </p:nvSpPr>
        <p:spPr bwMode="auto">
          <a:xfrm>
            <a:off x="1981200" y="4524375"/>
            <a:ext cx="8229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tr-TR" altLang="tr-TR" sz="1800" b="1"/>
              <a:t>ÖNEMLİ: Emisyon hesaplamalarını büyük ölçüde basitleştirmek için, her bir üründe VOC’ler için ağırlık yüzdeleri (ağırlıkça %) elde etmeniz önerilir. Ağırlık yüzdesi ve hacim yüzdesi aynı şey değildir. Ağırlıkça yüzde olarak MSDS'de veya diğer teknik veri sayfasında listelenmiyorsa, tedarikçi ile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tr-TR" altLang="tr-TR" sz="1800" b="1"/>
              <a:t>iletişime geçerek istemek gerekir</a:t>
            </a:r>
            <a:r>
              <a:rPr lang="tr-TR" altLang="tr-TR" sz="18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959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İçerik Yer Tutucusu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209676"/>
            <a:ext cx="8534400" cy="5572125"/>
          </a:xfr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1762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İçerik Yer Tutucusu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143000"/>
            <a:ext cx="8686800" cy="5486400"/>
          </a:xfr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3855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İçerik Yer Tutucusu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8939" y="1066800"/>
            <a:ext cx="8872537" cy="5638800"/>
          </a:xfr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9520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İçerik Yer Tutucusu 2"/>
          <p:cNvSpPr>
            <a:spLocks noGrp="1"/>
          </p:cNvSpPr>
          <p:nvPr>
            <p:ph idx="1"/>
          </p:nvPr>
        </p:nvSpPr>
        <p:spPr>
          <a:xfrm>
            <a:off x="1855789" y="1872506"/>
            <a:ext cx="8382000" cy="5099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tr-TR" sz="2000" dirty="0" err="1"/>
              <a:t>Emisyon</a:t>
            </a:r>
            <a:r>
              <a:rPr lang="en-US" altLang="tr-TR" sz="2000" dirty="0"/>
              <a:t> </a:t>
            </a:r>
            <a:r>
              <a:rPr lang="en-US" altLang="tr-TR" sz="2000" dirty="0" err="1"/>
              <a:t>hesaplamalarını</a:t>
            </a:r>
            <a:r>
              <a:rPr lang="tr-TR" altLang="tr-TR" sz="2000" dirty="0"/>
              <a:t> EPA faktörleri kullanılarak yapılmasının istenmesi durumunda; birim dönüşümlerinin yapılması gerekmektedir. </a:t>
            </a:r>
          </a:p>
        </p:txBody>
      </p:sp>
      <p:pic>
        <p:nvPicPr>
          <p:cNvPr id="5124" name="Picture 2" descr="Trader 2 Trader | Trading the Markets….Sharing Value and Experience…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031" y="4657369"/>
            <a:ext cx="30607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9" y="2539633"/>
            <a:ext cx="8161337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294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İçerik Yer Tutucusu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066801"/>
            <a:ext cx="8686800" cy="5578475"/>
          </a:xfr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90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Dikdörtgen 4"/>
          <p:cNvSpPr>
            <a:spLocks noChangeArrowheads="1"/>
          </p:cNvSpPr>
          <p:nvPr/>
        </p:nvSpPr>
        <p:spPr bwMode="auto">
          <a:xfrm>
            <a:off x="2133600" y="1447800"/>
            <a:ext cx="44958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04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504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504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504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504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5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Taş Ocağı Tersiyer Kırma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AP-42 kullanarak PM-10 hesaplaması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Etkinlik Bilgileri: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•Kaynak Sınıflandırma Kodu:                      30502003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İşlem Malzemesi:                                       Taş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•Proses Oranı:                                               1.361.120 ton/1 yıl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Gerçekleşen Saat İşlemi:                          3.640</a:t>
            </a:r>
          </a:p>
          <a:p>
            <a:r>
              <a:rPr lang="tr-TR" altLang="tr-T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•Kontrol Senaryosu (varsa): </a:t>
            </a:r>
          </a:p>
          <a:p>
            <a:r>
              <a:rPr lang="tr-TR" altLang="tr-TR">
                <a:ea typeface="Calibri" panose="020F0502020204030204" pitchFamily="34" charset="0"/>
                <a:cs typeface="Times New Roman" panose="02020603050405020304" pitchFamily="18" charset="0"/>
              </a:rPr>
              <a:t>Toz Bastırma</a:t>
            </a:r>
          </a:p>
          <a:p>
            <a:r>
              <a:rPr lang="tr-TR" altLang="tr-TR">
                <a:ea typeface="Calibri" panose="020F0502020204030204" pitchFamily="34" charset="0"/>
                <a:cs typeface="Times New Roman" panose="02020603050405020304" pitchFamily="18" charset="0"/>
              </a:rPr>
              <a:t>Kontrol = %77.7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</a:p>
        </p:txBody>
      </p:sp>
      <p:pic>
        <p:nvPicPr>
          <p:cNvPr id="35844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981200"/>
            <a:ext cx="35544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277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133600"/>
            <a:ext cx="8736013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17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1" y="1274764"/>
            <a:ext cx="8443913" cy="5354637"/>
          </a:xfr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050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2689" y="1600201"/>
            <a:ext cx="7286625" cy="4525963"/>
          </a:xfr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463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25601"/>
            <a:ext cx="73914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97389"/>
            <a:ext cx="739140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4622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Dikdörtgen 6"/>
          <p:cNvSpPr>
            <a:spLocks noChangeArrowheads="1"/>
          </p:cNvSpPr>
          <p:nvPr/>
        </p:nvSpPr>
        <p:spPr bwMode="auto">
          <a:xfrm>
            <a:off x="3810000" y="28289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000000"/>
                </a:solidFill>
                <a:latin typeface="Open Sans"/>
              </a:rPr>
              <a:t>3.4.2.1 Algorithm </a:t>
            </a:r>
            <a:endParaRPr lang="tr-TR" altLang="tr-TR" sz="1800">
              <a:solidFill>
                <a:srgbClr val="000000"/>
              </a:solidFill>
              <a:latin typeface="Open San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800">
                <a:solidFill>
                  <a:srgbClr val="000000"/>
                </a:solidFill>
                <a:latin typeface="Open Sans"/>
              </a:rPr>
              <a:t>The Tier 1 approach for process emissions from combustion uses the general equation: </a:t>
            </a:r>
            <a:endParaRPr lang="tr-TR" altLang="tr-TR" sz="180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0418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altLang="tr-TR" smtClean="0"/>
              <a:t>Yanmadan kaynaklanan proses emisyonları için Tier 1 yaklaşımı genel denklemi kullanır:</a:t>
            </a:r>
          </a:p>
        </p:txBody>
      </p:sp>
      <p:pic>
        <p:nvPicPr>
          <p:cNvPr id="41987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7907338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109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0015" y="1323975"/>
            <a:ext cx="8785225" cy="5334000"/>
          </a:xfr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1275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0777" y="1247776"/>
            <a:ext cx="8763000" cy="3751263"/>
          </a:xfrm>
        </p:spPr>
      </p:pic>
      <p:pic>
        <p:nvPicPr>
          <p:cNvPr id="44035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77" y="5102225"/>
            <a:ext cx="86963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8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77" y="4099023"/>
            <a:ext cx="801687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İçerik Yer Tutucusu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0777" y="1838423"/>
            <a:ext cx="8081963" cy="2260600"/>
          </a:xfr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71459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İçerik Yer Tutucusu 2"/>
          <p:cNvSpPr>
            <a:spLocks noGrp="1"/>
          </p:cNvSpPr>
          <p:nvPr>
            <p:ph idx="1"/>
          </p:nvPr>
        </p:nvSpPr>
        <p:spPr>
          <a:xfrm>
            <a:off x="1790700" y="1649089"/>
            <a:ext cx="8534400" cy="1600200"/>
          </a:xfrm>
        </p:spPr>
        <p:txBody>
          <a:bodyPr/>
          <a:lstStyle/>
          <a:p>
            <a:pPr marL="0" indent="0" algn="just">
              <a:buNone/>
            </a:pPr>
            <a:r>
              <a:rPr lang="tr-TR" altLang="tr-TR" sz="2400" dirty="0"/>
              <a:t>Yakıt sülfür içeriği</a:t>
            </a:r>
          </a:p>
          <a:p>
            <a:pPr marL="0" indent="0" algn="just">
              <a:buNone/>
            </a:pPr>
            <a:r>
              <a:rPr lang="tr-TR" altLang="tr-TR" sz="2400" dirty="0"/>
              <a:t>SO2 </a:t>
            </a:r>
            <a:r>
              <a:rPr lang="tr-TR" altLang="tr-TR" sz="2400" dirty="0" err="1"/>
              <a:t>azaltımı</a:t>
            </a:r>
            <a:r>
              <a:rPr lang="tr-TR" altLang="tr-TR" sz="2400" dirty="0"/>
              <a:t> olmayan kömür kullanan prosesler için, yakıtın sülfür içeriği için SO2 emisyon faktörünü hesaplamak aşağıdaki denklem kullanılır.</a:t>
            </a:r>
          </a:p>
        </p:txBody>
      </p:sp>
      <p:pic>
        <p:nvPicPr>
          <p:cNvPr id="45059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352800"/>
            <a:ext cx="8305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2011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0908" y="1164737"/>
            <a:ext cx="9390184" cy="5556738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Halis Emre GÜNEŞ</a:t>
            </a: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Çevre </a:t>
            </a: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Mühendisi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emre.gunes@csb.gov.tr</a:t>
            </a:r>
            <a:endParaRPr lang="tr-TR" alt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LABORATUVAR, ÖLÇÜM VE İZLEME DAİRESİ BAŞKANLIĞI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Endüstriyel Kirlilik İzleme Şube Müdürlüğü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tr-TR" altLang="tr-TR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41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27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0777" y="1838423"/>
            <a:ext cx="8056563" cy="1903413"/>
          </a:xfrm>
        </p:spPr>
      </p:pic>
      <p:pic>
        <p:nvPicPr>
          <p:cNvPr id="7172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165" y="3819623"/>
            <a:ext cx="800417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3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İçerik Yer Tutucusu 2"/>
          <p:cNvSpPr>
            <a:spLocks noGrp="1"/>
          </p:cNvSpPr>
          <p:nvPr>
            <p:ph idx="1"/>
          </p:nvPr>
        </p:nvSpPr>
        <p:spPr>
          <a:xfrm>
            <a:off x="1860777" y="1856840"/>
            <a:ext cx="6289692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tr-TR" dirty="0" err="1" smtClean="0"/>
              <a:t>Hesaplama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Yöntemleri</a:t>
            </a:r>
            <a:endParaRPr lang="tr-TR" altLang="tr-TR" dirty="0" smtClean="0"/>
          </a:p>
          <a:p>
            <a:pPr marL="0" indent="0">
              <a:buNone/>
            </a:pPr>
            <a:r>
              <a:rPr lang="en-US" altLang="tr-TR" dirty="0" smtClean="0"/>
              <a:t>• </a:t>
            </a:r>
            <a:r>
              <a:rPr lang="en-US" altLang="tr-TR" dirty="0" err="1" smtClean="0"/>
              <a:t>Sürekli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Emisyon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İzleme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Sistemi</a:t>
            </a:r>
            <a:r>
              <a:rPr lang="tr-TR" altLang="tr-TR" dirty="0" smtClean="0"/>
              <a:t>.</a:t>
            </a:r>
          </a:p>
          <a:p>
            <a:pPr marL="0" indent="0">
              <a:buNone/>
            </a:pPr>
            <a:r>
              <a:rPr lang="en-US" altLang="tr-TR" dirty="0" smtClean="0"/>
              <a:t>• </a:t>
            </a:r>
            <a:r>
              <a:rPr lang="en-US" altLang="tr-TR" dirty="0" err="1" smtClean="0"/>
              <a:t>Kütle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dengesi</a:t>
            </a:r>
            <a:endParaRPr lang="tr-TR" altLang="tr-TR" dirty="0" smtClean="0"/>
          </a:p>
          <a:p>
            <a:pPr marL="0" indent="0">
              <a:buNone/>
            </a:pPr>
            <a:r>
              <a:rPr lang="en-US" altLang="tr-TR" dirty="0" smtClean="0"/>
              <a:t>• </a:t>
            </a:r>
            <a:r>
              <a:rPr lang="en-US" altLang="tr-TR" dirty="0" err="1" smtClean="0"/>
              <a:t>WebFIRE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Veri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Faktörleri</a:t>
            </a:r>
            <a:r>
              <a:rPr lang="en-US" altLang="tr-TR" dirty="0" smtClean="0"/>
              <a:t> (EPA)</a:t>
            </a:r>
            <a:endParaRPr lang="tr-TR" altLang="tr-TR" dirty="0" smtClean="0"/>
          </a:p>
          <a:p>
            <a:pPr marL="0" indent="0">
              <a:buNone/>
            </a:pPr>
            <a:r>
              <a:rPr lang="en-US" altLang="tr-TR" dirty="0" smtClean="0"/>
              <a:t>• AP-42 </a:t>
            </a:r>
            <a:r>
              <a:rPr lang="en-US" altLang="tr-TR" dirty="0" err="1" smtClean="0"/>
              <a:t>veya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diğer</a:t>
            </a:r>
            <a:r>
              <a:rPr lang="en-US" altLang="tr-TR" dirty="0" smtClean="0"/>
              <a:t> EPA </a:t>
            </a:r>
            <a:r>
              <a:rPr lang="en-US" altLang="tr-TR" dirty="0" err="1" smtClean="0"/>
              <a:t>Belgeleri</a:t>
            </a:r>
            <a:r>
              <a:rPr lang="tr-TR" altLang="tr-TR" dirty="0" smtClean="0"/>
              <a:t>,</a:t>
            </a:r>
          </a:p>
          <a:p>
            <a:pPr marL="0" indent="0">
              <a:buNone/>
            </a:pPr>
            <a:r>
              <a:rPr lang="en-US" altLang="tr-TR" u="sng" dirty="0" smtClean="0">
                <a:hlinkClick r:id="rId2"/>
              </a:rPr>
              <a:t>https://www.epa.gov/chief</a:t>
            </a:r>
            <a:endParaRPr lang="tr-TR" altLang="tr-TR" dirty="0" smtClean="0"/>
          </a:p>
          <a:p>
            <a:pPr marL="0" indent="0">
              <a:buNone/>
            </a:pPr>
            <a:endParaRPr lang="tr-TR" altLang="tr-TR" dirty="0" smtClean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733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Unvan 1"/>
          <p:cNvSpPr>
            <a:spLocks noGrp="1"/>
          </p:cNvSpPr>
          <p:nvPr>
            <p:ph type="title"/>
          </p:nvPr>
        </p:nvSpPr>
        <p:spPr>
          <a:xfrm>
            <a:off x="1860777" y="1774873"/>
            <a:ext cx="8229600" cy="563563"/>
          </a:xfrm>
        </p:spPr>
        <p:txBody>
          <a:bodyPr>
            <a:noAutofit/>
          </a:bodyPr>
          <a:lstStyle/>
          <a:p>
            <a:r>
              <a:rPr lang="tr-TR" altLang="tr-TR" sz="1800" dirty="0"/>
              <a:t>ÖRNEK :</a:t>
            </a:r>
            <a:r>
              <a:rPr lang="en-US" altLang="tr-TR" sz="1800" dirty="0" err="1"/>
              <a:t>Endüstriyel</a:t>
            </a:r>
            <a:r>
              <a:rPr lang="en-US" altLang="tr-TR" sz="1800" dirty="0"/>
              <a:t> </a:t>
            </a:r>
            <a:r>
              <a:rPr lang="en-US" altLang="tr-TR" sz="1800" dirty="0" err="1"/>
              <a:t>Kazanlar</a:t>
            </a:r>
            <a:r>
              <a:rPr lang="tr-TR" altLang="tr-TR" sz="1800" dirty="0"/>
              <a:t/>
            </a:r>
            <a:br>
              <a:rPr lang="tr-TR" altLang="tr-TR" sz="1800" dirty="0"/>
            </a:br>
            <a:r>
              <a:rPr lang="en-US" altLang="tr-TR" sz="1800" dirty="0"/>
              <a:t>AP-42'yi </a:t>
            </a:r>
            <a:r>
              <a:rPr lang="en-US" altLang="tr-TR" sz="1800" dirty="0" err="1"/>
              <a:t>kullanarak</a:t>
            </a:r>
            <a:r>
              <a:rPr lang="en-US" altLang="tr-TR" sz="1800" dirty="0"/>
              <a:t> CO </a:t>
            </a:r>
            <a:r>
              <a:rPr lang="en-US" altLang="tr-TR" sz="1800" dirty="0" err="1"/>
              <a:t>hesaplama</a:t>
            </a:r>
            <a:r>
              <a:rPr lang="en-US" altLang="tr-TR" sz="1800" dirty="0"/>
              <a:t>;</a:t>
            </a:r>
            <a:endParaRPr lang="tr-TR" altLang="tr-TR" sz="1800" dirty="0"/>
          </a:p>
        </p:txBody>
      </p:sp>
      <p:sp>
        <p:nvSpPr>
          <p:cNvPr id="922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  <a:p>
            <a:endParaRPr lang="tr-TR" altLang="tr-TR" smtClean="0"/>
          </a:p>
        </p:txBody>
      </p:sp>
      <p:pic>
        <p:nvPicPr>
          <p:cNvPr id="9221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99" y="2582068"/>
            <a:ext cx="8245391" cy="322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503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52954"/>
            <a:ext cx="8458200" cy="500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8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" r="-10" b="-382"/>
          <a:stretch/>
        </p:blipFill>
        <p:spPr bwMode="auto">
          <a:xfrm>
            <a:off x="1722439" y="1691999"/>
            <a:ext cx="8748000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24828" y="256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EMİSYON HESAPLAMA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5457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TM03457485[[fn=Ağ Gözü]]</Template>
  <TotalTime>685</TotalTime>
  <Words>497</Words>
  <Application>Microsoft Office PowerPoint</Application>
  <PresentationFormat>Geniş ekran</PresentationFormat>
  <Paragraphs>135</Paragraphs>
  <Slides>41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Open Sans</vt:lpstr>
      <vt:lpstr>Times New Roman</vt:lpstr>
      <vt:lpstr>Wingdings</vt:lpstr>
      <vt:lpstr>Office Teması</vt:lpstr>
      <vt:lpstr>T.C.  ÇEVRE, ŞEHİRCİLİK VE   İKLİM DEĞİŞİKLİĞİ BAKANLIĞI  ÇED, İZİN VE DENETİM GENEL MÜDÜRLÜĞÜ Laboratuvar, Ölçüm ve İzleme Dairesi Başkanlığı </vt:lpstr>
      <vt:lpstr>EMİSYON HESAPLAMA</vt:lpstr>
      <vt:lpstr>EMİSYON HESAPLAMA</vt:lpstr>
      <vt:lpstr>EMİSYON HESAPLAMA</vt:lpstr>
      <vt:lpstr>EMİSYON HESAPLAMA</vt:lpstr>
      <vt:lpstr>EMİSYON HESAPLAMA</vt:lpstr>
      <vt:lpstr>ÖRNEK :Endüstriyel Kazanlar AP-42'yi kullanarak CO hesaplama;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WebFIRE Veri Faktörlerini Kullanarak Hesaplama Yapma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MSDS KULLANMA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EMİSYON HESAPLAMA</vt:lpstr>
      <vt:lpstr>PowerPoint Sunusu</vt:lpstr>
    </vt:vector>
  </TitlesOfParts>
  <Company>Cevre ve Sehircilik Bakanligi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ÇEVRE, ŞEHİRCİLİK VE  İKLİM DEĞİŞİKLİĞİ BAKANLIĞI ÇED, İZİN VE DENETİM GENEL MÜDÜRLÜĞÜ Laboratuvar, Ölçüm ve İzleme Daire Başkanlığı</dc:title>
  <dc:creator>Yener Taş</dc:creator>
  <cp:lastModifiedBy>Mustafa Altundağ</cp:lastModifiedBy>
  <cp:revision>42</cp:revision>
  <dcterms:created xsi:type="dcterms:W3CDTF">2021-11-22T06:43:15Z</dcterms:created>
  <dcterms:modified xsi:type="dcterms:W3CDTF">2021-11-29T10:23:09Z</dcterms:modified>
</cp:coreProperties>
</file>