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9"/>
  </p:notesMasterIdLst>
  <p:handoutMasterIdLst>
    <p:handoutMasterId r:id="rId20"/>
  </p:handoutMasterIdLst>
  <p:sldIdLst>
    <p:sldId id="256" r:id="rId2"/>
    <p:sldId id="276" r:id="rId3"/>
    <p:sldId id="277" r:id="rId4"/>
    <p:sldId id="278" r:id="rId5"/>
    <p:sldId id="279" r:id="rId6"/>
    <p:sldId id="280" r:id="rId7"/>
    <p:sldId id="281" r:id="rId8"/>
    <p:sldId id="282" r:id="rId9"/>
    <p:sldId id="283" r:id="rId10"/>
    <p:sldId id="284" r:id="rId11"/>
    <p:sldId id="285" r:id="rId12"/>
    <p:sldId id="286" r:id="rId13"/>
    <p:sldId id="287" r:id="rId14"/>
    <p:sldId id="288" r:id="rId15"/>
    <p:sldId id="289" r:id="rId16"/>
    <p:sldId id="290" r:id="rId17"/>
    <p:sldId id="274"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52" autoAdjust="0"/>
    <p:restoredTop sz="94660"/>
  </p:normalViewPr>
  <p:slideViewPr>
    <p:cSldViewPr snapToGrid="0">
      <p:cViewPr varScale="1">
        <p:scale>
          <a:sx n="109" d="100"/>
          <a:sy n="109" d="100"/>
        </p:scale>
        <p:origin x="66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D584E67-73B7-45C7-8F32-192902DA6D0E}" type="datetimeFigureOut">
              <a:rPr lang="tr-TR" smtClean="0"/>
              <a:t>29.11.2021</a:t>
            </a:fld>
            <a:endParaRPr lang="tr-TR"/>
          </a:p>
        </p:txBody>
      </p:sp>
      <p:sp>
        <p:nvSpPr>
          <p:cNvPr id="4" name="Alt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11C1F76-D52A-4F17-B14B-49C778382265}" type="slidenum">
              <a:rPr lang="tr-TR" smtClean="0"/>
              <a:t>‹#›</a:t>
            </a:fld>
            <a:endParaRPr lang="tr-TR"/>
          </a:p>
        </p:txBody>
      </p:sp>
    </p:spTree>
    <p:extLst>
      <p:ext uri="{BB962C8B-B14F-4D97-AF65-F5344CB8AC3E}">
        <p14:creationId xmlns:p14="http://schemas.microsoft.com/office/powerpoint/2010/main" val="304405735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8A841E-69A9-4781-8F23-45D528D3002B}" type="datetimeFigureOut">
              <a:rPr lang="tr-TR" smtClean="0"/>
              <a:t>29.11.2021</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FCF68C-2E17-41A7-BF22-ED50A0761738}" type="slidenum">
              <a:rPr lang="tr-TR" smtClean="0"/>
              <a:t>‹#›</a:t>
            </a:fld>
            <a:endParaRPr lang="tr-TR"/>
          </a:p>
        </p:txBody>
      </p:sp>
    </p:spTree>
    <p:extLst>
      <p:ext uri="{BB962C8B-B14F-4D97-AF65-F5344CB8AC3E}">
        <p14:creationId xmlns:p14="http://schemas.microsoft.com/office/powerpoint/2010/main" val="2290173962"/>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277D1194-D84C-4136-BFA0-5472D602EE44}" type="datetime1">
              <a:rPr lang="tr-TR" smtClean="0"/>
              <a:t>29.11.2021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67B2D67-3604-4605-9DC1-A9CD8FF98088}" type="slidenum">
              <a:rPr lang="tr-TR" smtClean="0"/>
              <a:t>‹#›</a:t>
            </a:fld>
            <a:endParaRPr lang="tr-TR"/>
          </a:p>
        </p:txBody>
      </p:sp>
    </p:spTree>
    <p:extLst>
      <p:ext uri="{BB962C8B-B14F-4D97-AF65-F5344CB8AC3E}">
        <p14:creationId xmlns:p14="http://schemas.microsoft.com/office/powerpoint/2010/main" val="28146704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B7160D5-2ED0-4EE0-A61D-EBEA33C8D5C5}" type="datetime1">
              <a:rPr lang="tr-TR" smtClean="0"/>
              <a:t>29.11.2021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67B2D67-3604-4605-9DC1-A9CD8FF98088}" type="slidenum">
              <a:rPr lang="tr-TR" smtClean="0"/>
              <a:t>‹#›</a:t>
            </a:fld>
            <a:endParaRPr lang="tr-TR"/>
          </a:p>
        </p:txBody>
      </p:sp>
    </p:spTree>
    <p:extLst>
      <p:ext uri="{BB962C8B-B14F-4D97-AF65-F5344CB8AC3E}">
        <p14:creationId xmlns:p14="http://schemas.microsoft.com/office/powerpoint/2010/main" val="799139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3D8BF5D-50C6-4579-9C63-DE73258DADEA}" type="datetime1">
              <a:rPr lang="tr-TR" smtClean="0"/>
              <a:t>29.11.2021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67B2D67-3604-4605-9DC1-A9CD8FF98088}" type="slidenum">
              <a:rPr lang="tr-TR" smtClean="0"/>
              <a:t>‹#›</a:t>
            </a:fld>
            <a:endParaRPr lang="tr-TR"/>
          </a:p>
        </p:txBody>
      </p:sp>
    </p:spTree>
    <p:extLst>
      <p:ext uri="{BB962C8B-B14F-4D97-AF65-F5344CB8AC3E}">
        <p14:creationId xmlns:p14="http://schemas.microsoft.com/office/powerpoint/2010/main" val="3535237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5EF0E99-FD63-4429-BEC6-5F584545D93E}" type="datetime1">
              <a:rPr lang="tr-TR" smtClean="0"/>
              <a:t>29.11.2021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67B2D67-3604-4605-9DC1-A9CD8FF98088}" type="slidenum">
              <a:rPr lang="tr-TR" smtClean="0"/>
              <a:t>‹#›</a:t>
            </a:fld>
            <a:endParaRPr lang="tr-TR"/>
          </a:p>
        </p:txBody>
      </p:sp>
    </p:spTree>
    <p:extLst>
      <p:ext uri="{BB962C8B-B14F-4D97-AF65-F5344CB8AC3E}">
        <p14:creationId xmlns:p14="http://schemas.microsoft.com/office/powerpoint/2010/main" val="3236800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C14F6743-B2B9-4414-85BE-4B12E7C4834A}" type="datetime1">
              <a:rPr lang="tr-TR" smtClean="0"/>
              <a:t>29.11.2021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67B2D67-3604-4605-9DC1-A9CD8FF98088}" type="slidenum">
              <a:rPr lang="tr-TR" smtClean="0"/>
              <a:t>‹#›</a:t>
            </a:fld>
            <a:endParaRPr lang="tr-TR"/>
          </a:p>
        </p:txBody>
      </p:sp>
    </p:spTree>
    <p:extLst>
      <p:ext uri="{BB962C8B-B14F-4D97-AF65-F5344CB8AC3E}">
        <p14:creationId xmlns:p14="http://schemas.microsoft.com/office/powerpoint/2010/main" val="3980405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13FA2BB-8156-4442-A28B-84EC7082D2CE}" type="datetime1">
              <a:rPr lang="tr-TR" smtClean="0"/>
              <a:t>29.11.2021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67B2D67-3604-4605-9DC1-A9CD8FF98088}" type="slidenum">
              <a:rPr lang="tr-TR" smtClean="0"/>
              <a:t>‹#›</a:t>
            </a:fld>
            <a:endParaRPr lang="tr-TR"/>
          </a:p>
        </p:txBody>
      </p:sp>
    </p:spTree>
    <p:extLst>
      <p:ext uri="{BB962C8B-B14F-4D97-AF65-F5344CB8AC3E}">
        <p14:creationId xmlns:p14="http://schemas.microsoft.com/office/powerpoint/2010/main" val="896871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BC0BDB81-9E65-4023-889A-080D97F21213}" type="datetime1">
              <a:rPr lang="tr-TR" smtClean="0"/>
              <a:t>29.11.2021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67B2D67-3604-4605-9DC1-A9CD8FF98088}" type="slidenum">
              <a:rPr lang="tr-TR" smtClean="0"/>
              <a:t>‹#›</a:t>
            </a:fld>
            <a:endParaRPr lang="tr-TR"/>
          </a:p>
        </p:txBody>
      </p:sp>
    </p:spTree>
    <p:extLst>
      <p:ext uri="{BB962C8B-B14F-4D97-AF65-F5344CB8AC3E}">
        <p14:creationId xmlns:p14="http://schemas.microsoft.com/office/powerpoint/2010/main" val="973846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2A7288A-BF0F-4D7F-A5EE-EEEB44374E9B}" type="datetime1">
              <a:rPr lang="tr-TR" smtClean="0"/>
              <a:t>29.11.2021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67B2D67-3604-4605-9DC1-A9CD8FF98088}" type="slidenum">
              <a:rPr lang="tr-TR" smtClean="0"/>
              <a:t>‹#›</a:t>
            </a:fld>
            <a:endParaRPr lang="tr-TR"/>
          </a:p>
        </p:txBody>
      </p:sp>
    </p:spTree>
    <p:extLst>
      <p:ext uri="{BB962C8B-B14F-4D97-AF65-F5344CB8AC3E}">
        <p14:creationId xmlns:p14="http://schemas.microsoft.com/office/powerpoint/2010/main" val="2734718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704BCEC-A347-41E1-AF1C-03B580498EDA}" type="datetime1">
              <a:rPr lang="tr-TR" smtClean="0"/>
              <a:t>29.11.2021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67B2D67-3604-4605-9DC1-A9CD8FF98088}" type="slidenum">
              <a:rPr lang="tr-TR" smtClean="0"/>
              <a:t>‹#›</a:t>
            </a:fld>
            <a:endParaRPr lang="tr-TR"/>
          </a:p>
        </p:txBody>
      </p:sp>
    </p:spTree>
    <p:extLst>
      <p:ext uri="{BB962C8B-B14F-4D97-AF65-F5344CB8AC3E}">
        <p14:creationId xmlns:p14="http://schemas.microsoft.com/office/powerpoint/2010/main" val="3664078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87BBAC7-09A4-4616-B0D1-18E8233CB3E3}" type="datetime1">
              <a:rPr lang="tr-TR" smtClean="0"/>
              <a:t>29.11.2021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67B2D67-3604-4605-9DC1-A9CD8FF98088}" type="slidenum">
              <a:rPr lang="tr-TR" smtClean="0"/>
              <a:t>‹#›</a:t>
            </a:fld>
            <a:endParaRPr lang="tr-TR"/>
          </a:p>
        </p:txBody>
      </p:sp>
    </p:spTree>
    <p:extLst>
      <p:ext uri="{BB962C8B-B14F-4D97-AF65-F5344CB8AC3E}">
        <p14:creationId xmlns:p14="http://schemas.microsoft.com/office/powerpoint/2010/main" val="3269681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A87C4D40-A48E-4B97-A12C-51B7905812D8}" type="datetime1">
              <a:rPr lang="tr-TR" smtClean="0"/>
              <a:t>29.11.2021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67B2D67-3604-4605-9DC1-A9CD8FF98088}" type="slidenum">
              <a:rPr lang="tr-TR" smtClean="0"/>
              <a:t>‹#›</a:t>
            </a:fld>
            <a:endParaRPr lang="tr-TR"/>
          </a:p>
        </p:txBody>
      </p:sp>
    </p:spTree>
    <p:extLst>
      <p:ext uri="{BB962C8B-B14F-4D97-AF65-F5344CB8AC3E}">
        <p14:creationId xmlns:p14="http://schemas.microsoft.com/office/powerpoint/2010/main" val="34724189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62C27B-E261-45DF-8507-7A050E351888}" type="datetime1">
              <a:rPr lang="tr-TR" smtClean="0"/>
              <a:t>29.11.2021</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7B2D67-3604-4605-9DC1-A9CD8FF98088}" type="slidenum">
              <a:rPr lang="tr-TR" smtClean="0"/>
              <a:t>‹#›</a:t>
            </a:fld>
            <a:endParaRPr lang="tr-TR"/>
          </a:p>
        </p:txBody>
      </p:sp>
    </p:spTree>
    <p:extLst>
      <p:ext uri="{BB962C8B-B14F-4D97-AF65-F5344CB8AC3E}">
        <p14:creationId xmlns:p14="http://schemas.microsoft.com/office/powerpoint/2010/main" val="10609001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93000"/>
                <a:satMod val="150000"/>
                <a:shade val="98000"/>
                <a:lumMod val="96000"/>
                <a:lumOff val="4000"/>
              </a:schemeClr>
            </a:gs>
            <a:gs pos="33000">
              <a:srgbClr val="FEFEFE"/>
            </a:gs>
            <a:gs pos="46000">
              <a:schemeClr val="bg1">
                <a:tint val="98000"/>
                <a:satMod val="130000"/>
                <a:shade val="90000"/>
                <a:lumMod val="103000"/>
              </a:schemeClr>
            </a:gs>
            <a:gs pos="83000">
              <a:schemeClr val="bg1">
                <a:shade val="63000"/>
                <a:satMod val="120000"/>
              </a:schemeClr>
            </a:gs>
          </a:gsLst>
          <a:lin ang="2700000" scaled="1"/>
          <a:tileRect/>
        </a:gradFill>
        <a:effectLst/>
      </p:bgPr>
    </p:bg>
    <p:spTree>
      <p:nvGrpSpPr>
        <p:cNvPr id="1" name=""/>
        <p:cNvGrpSpPr/>
        <p:nvPr/>
      </p:nvGrpSpPr>
      <p:grpSpPr>
        <a:xfrm>
          <a:off x="0" y="0"/>
          <a:ext cx="0" cy="0"/>
          <a:chOff x="0" y="0"/>
          <a:chExt cx="0" cy="0"/>
        </a:xfrm>
      </p:grpSpPr>
      <p:pic>
        <p:nvPicPr>
          <p:cNvPr id="4" name="Resim 3"/>
          <p:cNvPicPr>
            <a:picLocks noChangeAspect="1"/>
          </p:cNvPicPr>
          <p:nvPr/>
        </p:nvPicPr>
        <p:blipFill rotWithShape="1">
          <a:blip r:embed="rId2">
            <a:extLst>
              <a:ext uri="{28A0092B-C50C-407E-A947-70E740481C1C}">
                <a14:useLocalDpi xmlns:a14="http://schemas.microsoft.com/office/drawing/2010/main" val="0"/>
              </a:ext>
            </a:extLst>
          </a:blip>
          <a:srcRect l="-1" t="782" r="-947"/>
          <a:stretch/>
        </p:blipFill>
        <p:spPr>
          <a:xfrm>
            <a:off x="1" y="1"/>
            <a:ext cx="1892896" cy="1838424"/>
          </a:xfrm>
          <a:prstGeom prst="rect">
            <a:avLst/>
          </a:prstGeom>
        </p:spPr>
      </p:pic>
      <p:sp>
        <p:nvSpPr>
          <p:cNvPr id="2" name="Unvan 1"/>
          <p:cNvSpPr>
            <a:spLocks noGrp="1"/>
          </p:cNvSpPr>
          <p:nvPr>
            <p:ph type="ctrTitle"/>
          </p:nvPr>
        </p:nvSpPr>
        <p:spPr>
          <a:xfrm>
            <a:off x="1298362" y="421708"/>
            <a:ext cx="9443432" cy="3438022"/>
          </a:xfrm>
        </p:spPr>
        <p:txBody>
          <a:bodyPr>
            <a:normAutofit/>
          </a:bodyPr>
          <a:lstStyle/>
          <a:p>
            <a:r>
              <a:rPr lang="tr-TR" sz="4400" b="1" dirty="0" smtClean="0">
                <a:latin typeface="Times New Roman" panose="02020603050405020304" pitchFamily="18" charset="0"/>
                <a:cs typeface="Times New Roman" panose="02020603050405020304" pitchFamily="18" charset="0"/>
              </a:rPr>
              <a:t>T.C.</a:t>
            </a:r>
            <a:r>
              <a:rPr lang="tr-TR" sz="4000" b="1" dirty="0" smtClean="0">
                <a:latin typeface="Times New Roman" panose="02020603050405020304" pitchFamily="18" charset="0"/>
                <a:cs typeface="Times New Roman" panose="02020603050405020304" pitchFamily="18" charset="0"/>
              </a:rPr>
              <a:t/>
            </a:r>
            <a:br>
              <a:rPr lang="tr-TR" sz="4000" b="1" dirty="0" smtClean="0">
                <a:latin typeface="Times New Roman" panose="02020603050405020304" pitchFamily="18" charset="0"/>
                <a:cs typeface="Times New Roman" panose="02020603050405020304" pitchFamily="18" charset="0"/>
              </a:rPr>
            </a:br>
            <a:r>
              <a:rPr lang="tr-TR" sz="4000" b="1" dirty="0" smtClean="0">
                <a:latin typeface="Times New Roman" panose="02020603050405020304" pitchFamily="18" charset="0"/>
                <a:cs typeface="Times New Roman" panose="02020603050405020304" pitchFamily="18" charset="0"/>
              </a:rPr>
              <a:t> ÇEVRE, ŞEHİRCİLİK VE </a:t>
            </a:r>
            <a:br>
              <a:rPr lang="tr-TR" sz="4000" b="1" dirty="0" smtClean="0">
                <a:latin typeface="Times New Roman" panose="02020603050405020304" pitchFamily="18" charset="0"/>
                <a:cs typeface="Times New Roman" panose="02020603050405020304" pitchFamily="18" charset="0"/>
              </a:rPr>
            </a:br>
            <a:r>
              <a:rPr lang="tr-TR" sz="4000" b="1" dirty="0" smtClean="0">
                <a:latin typeface="Times New Roman" panose="02020603050405020304" pitchFamily="18" charset="0"/>
                <a:cs typeface="Times New Roman" panose="02020603050405020304" pitchFamily="18" charset="0"/>
              </a:rPr>
              <a:t> İKLİM DEĞİŞİKLİĞİ BAKANLIĞI</a:t>
            </a:r>
            <a:r>
              <a:rPr lang="tr-TR" sz="3600" b="1" dirty="0" smtClean="0">
                <a:latin typeface="Times New Roman" panose="02020603050405020304" pitchFamily="18" charset="0"/>
                <a:cs typeface="Times New Roman" panose="02020603050405020304" pitchFamily="18" charset="0"/>
              </a:rPr>
              <a:t/>
            </a:r>
            <a:br>
              <a:rPr lang="tr-TR" sz="3600" b="1" dirty="0" smtClean="0">
                <a:latin typeface="Times New Roman" panose="02020603050405020304" pitchFamily="18" charset="0"/>
                <a:cs typeface="Times New Roman" panose="02020603050405020304" pitchFamily="18" charset="0"/>
              </a:rPr>
            </a:br>
            <a:r>
              <a:rPr lang="tr-TR" sz="3600" b="1"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ÇED, İZİN VE DENETİM GENEL MÜDÜRLÜĞÜ</a:t>
            </a:r>
            <a:r>
              <a:rPr lang="tr-TR" sz="3600" b="1" dirty="0" smtClean="0">
                <a:latin typeface="Times New Roman" panose="02020603050405020304" pitchFamily="18" charset="0"/>
                <a:cs typeface="Times New Roman" panose="02020603050405020304" pitchFamily="18" charset="0"/>
              </a:rPr>
              <a:t/>
            </a:r>
            <a:br>
              <a:rPr lang="tr-TR" sz="3600" b="1" dirty="0" smtClean="0">
                <a:latin typeface="Times New Roman" panose="02020603050405020304" pitchFamily="18" charset="0"/>
                <a:cs typeface="Times New Roman" panose="02020603050405020304" pitchFamily="18" charset="0"/>
              </a:rPr>
            </a:br>
            <a:r>
              <a:rPr lang="tr-TR" sz="2800" b="1" dirty="0" smtClean="0">
                <a:latin typeface="Times New Roman" panose="02020603050405020304" pitchFamily="18" charset="0"/>
                <a:cs typeface="Times New Roman" panose="02020603050405020304" pitchFamily="18" charset="0"/>
              </a:rPr>
              <a:t>Laboratuvar, Ölçüm ve İzleme Dairesi Başkanlığı</a:t>
            </a:r>
            <a:r>
              <a:rPr lang="tr-TR" sz="3600" dirty="0" smtClean="0">
                <a:latin typeface="Times New Roman" panose="02020603050405020304" pitchFamily="18" charset="0"/>
                <a:cs typeface="Times New Roman" panose="02020603050405020304" pitchFamily="18" charset="0"/>
              </a:rPr>
              <a:t/>
            </a:r>
            <a:br>
              <a:rPr lang="tr-TR" sz="3600" dirty="0" smtClean="0">
                <a:latin typeface="Times New Roman" panose="02020603050405020304" pitchFamily="18" charset="0"/>
                <a:cs typeface="Times New Roman" panose="02020603050405020304" pitchFamily="18" charset="0"/>
              </a:rPr>
            </a:br>
            <a:endParaRPr lang="tr-TR" sz="3600" b="1"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a:xfrm>
            <a:off x="1014941" y="4210495"/>
            <a:ext cx="10010273" cy="1655762"/>
          </a:xfrm>
          <a:noFill/>
        </p:spPr>
        <p:txBody>
          <a:bodyPr>
            <a:normAutofit/>
          </a:bodyPr>
          <a:lstStyle/>
          <a:p>
            <a:r>
              <a:rPr lang="tr-TR" sz="2800" b="1" dirty="0">
                <a:latin typeface="Times New Roman" panose="02020603050405020304" pitchFamily="18" charset="0"/>
                <a:cs typeface="Times New Roman" panose="02020603050405020304" pitchFamily="18" charset="0"/>
              </a:rPr>
              <a:t>VOC </a:t>
            </a:r>
            <a:r>
              <a:rPr lang="tr-TR" sz="2800" b="1" dirty="0" smtClean="0">
                <a:latin typeface="Times New Roman" panose="02020603050405020304" pitchFamily="18" charset="0"/>
                <a:cs typeface="Times New Roman" panose="02020603050405020304" pitchFamily="18" charset="0"/>
              </a:rPr>
              <a:t>PARAMETRESİNDE METOT SEÇİMİ</a:t>
            </a:r>
            <a:endParaRPr lang="tr-TR" sz="2800" b="1" dirty="0">
              <a:latin typeface="Times New Roman" panose="02020603050405020304" pitchFamily="18" charset="0"/>
              <a:cs typeface="Times New Roman" panose="02020603050405020304" pitchFamily="18" charset="0"/>
            </a:endParaRPr>
          </a:p>
          <a:p>
            <a:r>
              <a:rPr lang="tr-TR" b="1" dirty="0" smtClean="0">
                <a:latin typeface="Times New Roman" panose="02020603050405020304" pitchFamily="18" charset="0"/>
                <a:cs typeface="Times New Roman" panose="02020603050405020304" pitchFamily="18" charset="0"/>
              </a:rPr>
              <a:t>Halis Emre GÜNEŞ</a:t>
            </a:r>
          </a:p>
          <a:p>
            <a:r>
              <a:rPr lang="tr-TR" b="1" dirty="0" smtClean="0">
                <a:latin typeface="Times New Roman" panose="02020603050405020304" pitchFamily="18" charset="0"/>
                <a:cs typeface="Times New Roman" panose="02020603050405020304" pitchFamily="18" charset="0"/>
              </a:rPr>
              <a:t>Çevre Mühendisi</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311271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Unvan 1"/>
          <p:cNvSpPr>
            <a:spLocks noGrp="1"/>
          </p:cNvSpPr>
          <p:nvPr>
            <p:ph type="title"/>
          </p:nvPr>
        </p:nvSpPr>
        <p:spPr>
          <a:xfrm>
            <a:off x="1981200" y="1399810"/>
            <a:ext cx="8229600" cy="490537"/>
          </a:xfrm>
        </p:spPr>
        <p:txBody>
          <a:bodyPr/>
          <a:lstStyle/>
          <a:p>
            <a:pPr algn="l"/>
            <a:r>
              <a:rPr lang="tr-TR" altLang="tr-TR" sz="2400" dirty="0"/>
              <a:t>SORBENT &amp; SOLİSYON Örnekleme Metotları</a:t>
            </a:r>
          </a:p>
        </p:txBody>
      </p:sp>
      <p:sp>
        <p:nvSpPr>
          <p:cNvPr id="12291" name="İçerik Yer Tutucusu 2"/>
          <p:cNvSpPr>
            <a:spLocks noGrp="1"/>
          </p:cNvSpPr>
          <p:nvPr>
            <p:ph idx="1"/>
          </p:nvPr>
        </p:nvSpPr>
        <p:spPr>
          <a:xfrm>
            <a:off x="1981200" y="2005012"/>
            <a:ext cx="4340469" cy="4351338"/>
          </a:xfrm>
        </p:spPr>
        <p:txBody>
          <a:bodyPr>
            <a:normAutofit fontScale="92500" lnSpcReduction="20000"/>
          </a:bodyPr>
          <a:lstStyle/>
          <a:p>
            <a:pPr marL="0" indent="0">
              <a:buNone/>
            </a:pPr>
            <a:r>
              <a:rPr lang="tr-TR" altLang="tr-TR" sz="1600" dirty="0"/>
              <a:t>		</a:t>
            </a:r>
            <a:r>
              <a:rPr lang="tr-TR" altLang="tr-TR" sz="1600" dirty="0" err="1"/>
              <a:t>Sorbent</a:t>
            </a:r>
            <a:r>
              <a:rPr lang="tr-TR" altLang="tr-TR" sz="1600" dirty="0"/>
              <a:t> Örneklemesi</a:t>
            </a:r>
          </a:p>
          <a:p>
            <a:pPr marL="0" indent="0">
              <a:buNone/>
            </a:pPr>
            <a:r>
              <a:rPr lang="tr-TR" altLang="tr-TR" sz="1400" dirty="0"/>
              <a:t>EPA Yöntemi TO-4A </a:t>
            </a:r>
          </a:p>
          <a:p>
            <a:pPr marL="0" indent="0">
              <a:buNone/>
            </a:pPr>
            <a:r>
              <a:rPr lang="tr-TR" altLang="tr-TR" sz="1400" dirty="0"/>
              <a:t>EPA Yöntemi TO-10A </a:t>
            </a:r>
          </a:p>
          <a:p>
            <a:pPr marL="0" indent="0">
              <a:buNone/>
            </a:pPr>
            <a:r>
              <a:rPr lang="tr-TR" altLang="tr-TR" sz="1400" dirty="0"/>
              <a:t>EPA </a:t>
            </a:r>
            <a:r>
              <a:rPr lang="tr-TR" altLang="tr-TR" sz="1400" dirty="0" err="1"/>
              <a:t>Metod</a:t>
            </a:r>
            <a:r>
              <a:rPr lang="tr-TR" altLang="tr-TR" sz="1400" dirty="0"/>
              <a:t> TO-13A Yüksek Hacim 12</a:t>
            </a:r>
          </a:p>
          <a:p>
            <a:pPr marL="0" indent="0">
              <a:buNone/>
            </a:pPr>
            <a:r>
              <a:rPr lang="tr-TR" altLang="tr-TR" sz="1400" dirty="0"/>
              <a:t>EPA </a:t>
            </a:r>
            <a:r>
              <a:rPr lang="tr-TR" altLang="tr-TR" sz="1400" dirty="0" err="1"/>
              <a:t>Metod</a:t>
            </a:r>
            <a:r>
              <a:rPr lang="tr-TR" altLang="tr-TR" sz="1400" dirty="0"/>
              <a:t> TO-13A Düşük Hacim 14</a:t>
            </a:r>
          </a:p>
          <a:p>
            <a:pPr marL="0" indent="0">
              <a:buNone/>
            </a:pPr>
            <a:r>
              <a:rPr lang="tr-TR" altLang="tr-TR" sz="1400" dirty="0"/>
              <a:t>EPA Yöntemi 0010 / 8270C, (EPA M5 Örnekleme düzeneği)</a:t>
            </a:r>
          </a:p>
          <a:p>
            <a:pPr marL="0" indent="0">
              <a:buNone/>
            </a:pPr>
            <a:r>
              <a:rPr lang="tr-TR" altLang="tr-TR" sz="1400" dirty="0"/>
              <a:t>EPA </a:t>
            </a:r>
            <a:r>
              <a:rPr lang="tr-TR" altLang="tr-TR" sz="1400" dirty="0" err="1"/>
              <a:t>Metod</a:t>
            </a:r>
            <a:r>
              <a:rPr lang="tr-TR" altLang="tr-TR" sz="1400" dirty="0"/>
              <a:t> TO-17 18</a:t>
            </a:r>
          </a:p>
          <a:p>
            <a:pPr marL="0" indent="0">
              <a:buNone/>
            </a:pPr>
            <a:r>
              <a:rPr lang="tr-TR" altLang="tr-TR" sz="1400" dirty="0"/>
              <a:t>EPA </a:t>
            </a:r>
            <a:r>
              <a:rPr lang="tr-TR" altLang="tr-TR" sz="1400" dirty="0" err="1"/>
              <a:t>Metod</a:t>
            </a:r>
            <a:r>
              <a:rPr lang="tr-TR" altLang="tr-TR" sz="1400" dirty="0"/>
              <a:t> VOST, 0030 / 5041A 22</a:t>
            </a:r>
          </a:p>
          <a:p>
            <a:pPr marL="0" indent="0">
              <a:buNone/>
            </a:pPr>
            <a:r>
              <a:rPr lang="tr-TR" altLang="tr-TR" sz="1400" dirty="0"/>
              <a:t>NIOSH Yöntemleri</a:t>
            </a:r>
          </a:p>
          <a:p>
            <a:pPr marL="0" indent="0">
              <a:buNone/>
            </a:pPr>
            <a:r>
              <a:rPr lang="tr-TR" altLang="tr-TR" sz="1400" dirty="0"/>
              <a:t>EN 13649 metodu</a:t>
            </a:r>
          </a:p>
          <a:p>
            <a:pPr marL="0" indent="0">
              <a:buNone/>
            </a:pPr>
            <a:r>
              <a:rPr lang="tr-TR" altLang="tr-TR" sz="1400" dirty="0"/>
              <a:t>	Solüsyon Örneklemeleri</a:t>
            </a:r>
          </a:p>
          <a:p>
            <a:pPr marL="0" indent="0">
              <a:buNone/>
            </a:pPr>
            <a:r>
              <a:rPr lang="tr-TR" altLang="tr-TR" sz="1400" dirty="0"/>
              <a:t>Çözüm Örnekleme</a:t>
            </a:r>
          </a:p>
          <a:p>
            <a:pPr marL="0" indent="0">
              <a:buNone/>
            </a:pPr>
            <a:r>
              <a:rPr lang="tr-TR" altLang="tr-TR" sz="1400" dirty="0"/>
              <a:t>EPA Yöntemi TO-5</a:t>
            </a:r>
          </a:p>
          <a:p>
            <a:pPr marL="0" indent="0">
              <a:buNone/>
            </a:pPr>
            <a:r>
              <a:rPr lang="tr-TR" altLang="tr-TR" sz="1400" dirty="0"/>
              <a:t>EPA Yöntemi TO-11A</a:t>
            </a:r>
          </a:p>
          <a:p>
            <a:pPr marL="0" indent="0">
              <a:buNone/>
            </a:pPr>
            <a:r>
              <a:rPr lang="tr-TR" altLang="tr-TR" sz="1400" dirty="0"/>
              <a:t>CARB 430 Yöntemi</a:t>
            </a:r>
          </a:p>
          <a:p>
            <a:pPr marL="0" indent="0">
              <a:buNone/>
            </a:pPr>
            <a:r>
              <a:rPr lang="tr-TR" altLang="tr-TR" sz="1400" dirty="0"/>
              <a:t>EPA Yöntemleri 0011/316</a:t>
            </a:r>
          </a:p>
        </p:txBody>
      </p:sp>
      <p:sp>
        <p:nvSpPr>
          <p:cNvPr id="7" name="Unvan 1"/>
          <p:cNvSpPr txBox="1">
            <a:spLocks/>
          </p:cNvSpPr>
          <p:nvPr/>
        </p:nvSpPr>
        <p:spPr>
          <a:xfrm>
            <a:off x="1512276" y="256430"/>
            <a:ext cx="992815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tr-TR" altLang="tr-TR" sz="3600" b="1" smtClean="0">
                <a:latin typeface="Times New Roman" panose="02020603050405020304" pitchFamily="18" charset="0"/>
                <a:cs typeface="Times New Roman" panose="02020603050405020304" pitchFamily="18" charset="0"/>
              </a:rPr>
              <a:t>VOC PARAMETRESİNDE METOT SEÇİMİ</a:t>
            </a:r>
            <a:endParaRPr lang="tr-TR" altLang="tr-TR" sz="3600" b="1" dirty="0">
              <a:latin typeface="Times New Roman" panose="02020603050405020304" pitchFamily="18" charset="0"/>
              <a:cs typeface="Times New Roman" panose="02020603050405020304" pitchFamily="18" charset="0"/>
            </a:endParaRPr>
          </a:p>
        </p:txBody>
      </p:sp>
      <p:pic>
        <p:nvPicPr>
          <p:cNvPr id="8" name="Resim 7"/>
          <p:cNvPicPr>
            <a:picLocks noChangeAspect="1"/>
          </p:cNvPicPr>
          <p:nvPr/>
        </p:nvPicPr>
        <p:blipFill>
          <a:blip r:embed="rId2"/>
          <a:stretch>
            <a:fillRect/>
          </a:stretch>
        </p:blipFill>
        <p:spPr>
          <a:xfrm>
            <a:off x="0" y="0"/>
            <a:ext cx="1860777" cy="1838425"/>
          </a:xfrm>
          <a:prstGeom prst="rect">
            <a:avLst/>
          </a:prstGeom>
        </p:spPr>
      </p:pic>
      <p:sp>
        <p:nvSpPr>
          <p:cNvPr id="3" name="Slayt Numarası Yer Tutucusu 2"/>
          <p:cNvSpPr>
            <a:spLocks noGrp="1"/>
          </p:cNvSpPr>
          <p:nvPr>
            <p:ph type="sldNum" sz="quarter" idx="12"/>
          </p:nvPr>
        </p:nvSpPr>
        <p:spPr/>
        <p:txBody>
          <a:bodyPr/>
          <a:lstStyle/>
          <a:p>
            <a:fld id="{867B2D67-3604-4605-9DC1-A9CD8FF98088}" type="slidenum">
              <a:rPr lang="tr-TR" smtClean="0"/>
              <a:t>10</a:t>
            </a:fld>
            <a:endParaRPr lang="tr-TR"/>
          </a:p>
        </p:txBody>
      </p:sp>
    </p:spTree>
    <p:extLst>
      <p:ext uri="{BB962C8B-B14F-4D97-AF65-F5344CB8AC3E}">
        <p14:creationId xmlns:p14="http://schemas.microsoft.com/office/powerpoint/2010/main" val="699940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İçerik Yer Tutucusu 2"/>
          <p:cNvSpPr>
            <a:spLocks noGrp="1"/>
          </p:cNvSpPr>
          <p:nvPr>
            <p:ph idx="1"/>
          </p:nvPr>
        </p:nvSpPr>
        <p:spPr>
          <a:xfrm>
            <a:off x="1860776" y="2212486"/>
            <a:ext cx="8672409" cy="4351338"/>
          </a:xfrm>
        </p:spPr>
        <p:txBody>
          <a:bodyPr/>
          <a:lstStyle/>
          <a:p>
            <a:pPr marL="0" indent="0">
              <a:buNone/>
            </a:pPr>
            <a:r>
              <a:rPr lang="tr-TR" altLang="tr-TR" sz="1600" dirty="0"/>
              <a:t>	EPA TO-4A</a:t>
            </a:r>
          </a:p>
          <a:p>
            <a:pPr marL="0" indent="0" algn="just">
              <a:buNone/>
            </a:pPr>
            <a:r>
              <a:rPr lang="tr-TR" altLang="tr-TR" sz="1600" dirty="0"/>
              <a:t>Yüksek Hacimli Poliüretan Köpük (PUF) Örneklemesi ve GC veya  Elektron Yakalama </a:t>
            </a:r>
            <a:r>
              <a:rPr lang="tr-TR" altLang="tr-TR" sz="1600" dirty="0" err="1"/>
              <a:t>Dedektörü</a:t>
            </a:r>
            <a:r>
              <a:rPr lang="tr-TR" altLang="tr-TR" sz="1600" dirty="0"/>
              <a:t> (GC / ECD) kullanılarak Ortam Havasında Pestisitlerin ve </a:t>
            </a:r>
            <a:r>
              <a:rPr lang="tr-TR" altLang="tr-TR" sz="1600" dirty="0" err="1"/>
              <a:t>Poliklorlu</a:t>
            </a:r>
            <a:r>
              <a:rPr lang="tr-TR" altLang="tr-TR" sz="1600" dirty="0"/>
              <a:t> </a:t>
            </a:r>
            <a:r>
              <a:rPr lang="tr-TR" altLang="tr-TR" sz="1600" dirty="0" err="1"/>
              <a:t>Bifenillerin</a:t>
            </a:r>
            <a:r>
              <a:rPr lang="tr-TR" altLang="tr-TR" sz="1600" dirty="0"/>
              <a:t> (</a:t>
            </a:r>
            <a:r>
              <a:rPr lang="tr-TR" altLang="tr-TR" sz="1600" dirty="0" err="1"/>
              <a:t>PCB'ler</a:t>
            </a:r>
            <a:r>
              <a:rPr lang="tr-TR" altLang="tr-TR" sz="1600" dirty="0"/>
              <a:t>) Belirlenmesi için kullanılır. Bu yöntem, ortam havasında pestisitlerin ve </a:t>
            </a:r>
            <a:r>
              <a:rPr lang="tr-TR" altLang="tr-TR" sz="1600" dirty="0" err="1"/>
              <a:t>PCB'lerin</a:t>
            </a:r>
            <a:r>
              <a:rPr lang="tr-TR" altLang="tr-TR" sz="1600" dirty="0"/>
              <a:t> numune toplanması ve analizi için geçerlidir.</a:t>
            </a:r>
          </a:p>
          <a:p>
            <a:pPr marL="0" indent="0">
              <a:buNone/>
            </a:pPr>
            <a:r>
              <a:rPr lang="tr-TR" altLang="tr-TR" sz="1600" dirty="0"/>
              <a:t>	</a:t>
            </a:r>
            <a:endParaRPr lang="tr-TR" altLang="tr-TR" dirty="0" smtClean="0"/>
          </a:p>
          <a:p>
            <a:pPr marL="0" indent="0" algn="just">
              <a:buNone/>
            </a:pPr>
            <a:r>
              <a:rPr lang="tr-TR" altLang="tr-TR" sz="1400" dirty="0"/>
              <a:t>	EPA Yöntemi TO-10A</a:t>
            </a:r>
          </a:p>
          <a:p>
            <a:pPr marL="0" indent="0" algn="just">
              <a:buNone/>
            </a:pPr>
            <a:r>
              <a:rPr lang="tr-TR" altLang="tr-TR" sz="1400" dirty="0"/>
              <a:t>Düşük Hacimli Poliüretan Köpük (PUF) Örneklemesi ve ardından GC veya Elektron Yakalama </a:t>
            </a:r>
            <a:r>
              <a:rPr lang="tr-TR" altLang="tr-TR" sz="1400" dirty="0" err="1"/>
              <a:t>Dedektörü</a:t>
            </a:r>
            <a:r>
              <a:rPr lang="tr-TR" altLang="tr-TR" sz="1400" dirty="0"/>
              <a:t> (GC / ECD) kullanılarak Ortam Havasındaki Pestisitlerin ve </a:t>
            </a:r>
            <a:r>
              <a:rPr lang="tr-TR" altLang="tr-TR" sz="1400" dirty="0" err="1"/>
              <a:t>Poliklorlu</a:t>
            </a:r>
            <a:r>
              <a:rPr lang="tr-TR" altLang="tr-TR" sz="1400" dirty="0"/>
              <a:t> </a:t>
            </a:r>
            <a:r>
              <a:rPr lang="tr-TR" altLang="tr-TR" sz="1400" dirty="0" err="1"/>
              <a:t>Bifenillerin</a:t>
            </a:r>
            <a:r>
              <a:rPr lang="tr-TR" altLang="tr-TR" sz="1400" dirty="0"/>
              <a:t> Belirlenmesi. Bu yöntem, ortam havasında pestisitlerin ve </a:t>
            </a:r>
            <a:r>
              <a:rPr lang="tr-TR" altLang="tr-TR" sz="1400" dirty="0" err="1"/>
              <a:t>PCB'lerin</a:t>
            </a:r>
            <a:r>
              <a:rPr lang="tr-TR" altLang="tr-TR" sz="1400" dirty="0"/>
              <a:t> numune toplanması ve analizi için geçerlidir.</a:t>
            </a:r>
          </a:p>
          <a:p>
            <a:pPr marL="0" indent="0" algn="just">
              <a:buNone/>
            </a:pPr>
            <a:endParaRPr lang="tr-TR" altLang="tr-TR" sz="1400" dirty="0"/>
          </a:p>
          <a:p>
            <a:pPr marL="0" indent="0">
              <a:buNone/>
            </a:pPr>
            <a:r>
              <a:rPr lang="tr-TR" altLang="tr-TR" sz="1400" dirty="0"/>
              <a:t>	 EPA Yöntemi TO-13A</a:t>
            </a:r>
          </a:p>
          <a:p>
            <a:pPr marL="0" indent="0">
              <a:buNone/>
            </a:pPr>
            <a:r>
              <a:rPr lang="tr-TR" altLang="tr-TR" sz="1400" dirty="0"/>
              <a:t>Gaz </a:t>
            </a:r>
            <a:r>
              <a:rPr lang="tr-TR" altLang="tr-TR" sz="1400" dirty="0" err="1"/>
              <a:t>Kromatografisi</a:t>
            </a:r>
            <a:r>
              <a:rPr lang="tr-TR" altLang="tr-TR" sz="1400" dirty="0"/>
              <a:t> / Kütle Spektrometresi (GC / MS) Kullanılarak Ortam Havasındaki </a:t>
            </a:r>
            <a:r>
              <a:rPr lang="tr-TR" altLang="tr-TR" sz="1400" dirty="0" err="1"/>
              <a:t>Polisiklik</a:t>
            </a:r>
            <a:r>
              <a:rPr lang="tr-TR" altLang="tr-TR" sz="1400" dirty="0"/>
              <a:t> Aromatik Hidrokarbonların (PAH) Tayini. Bu yöntem, ortam havasındaki </a:t>
            </a:r>
            <a:r>
              <a:rPr lang="tr-TR" altLang="tr-TR" sz="1400" dirty="0" err="1"/>
              <a:t>PAH'ların</a:t>
            </a:r>
            <a:r>
              <a:rPr lang="tr-TR" altLang="tr-TR" sz="1400" dirty="0"/>
              <a:t> analizi için geçerlidir. Yüksek hacimli PUF / XAD örnekleme prosedürü 24 saatlik örnekleme süresi için geçerlidir</a:t>
            </a:r>
          </a:p>
        </p:txBody>
      </p:sp>
      <p:sp>
        <p:nvSpPr>
          <p:cNvPr id="13316" name="Unvan 1"/>
          <p:cNvSpPr>
            <a:spLocks noGrp="1"/>
          </p:cNvSpPr>
          <p:nvPr>
            <p:ph type="title"/>
          </p:nvPr>
        </p:nvSpPr>
        <p:spPr>
          <a:xfrm>
            <a:off x="1860776" y="1710785"/>
            <a:ext cx="8229600" cy="490537"/>
          </a:xfrm>
        </p:spPr>
        <p:txBody>
          <a:bodyPr/>
          <a:lstStyle/>
          <a:p>
            <a:pPr algn="l"/>
            <a:r>
              <a:rPr lang="tr-TR" altLang="tr-TR" sz="2400" dirty="0"/>
              <a:t>SORBENT &amp; SOLİSYON Örnekleme Metotları</a:t>
            </a:r>
          </a:p>
        </p:txBody>
      </p:sp>
      <p:sp>
        <p:nvSpPr>
          <p:cNvPr id="7" name="Unvan 1"/>
          <p:cNvSpPr txBox="1">
            <a:spLocks/>
          </p:cNvSpPr>
          <p:nvPr/>
        </p:nvSpPr>
        <p:spPr>
          <a:xfrm>
            <a:off x="1512276" y="256430"/>
            <a:ext cx="992815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tr-TR" altLang="tr-TR" sz="3600" b="1" smtClean="0">
                <a:latin typeface="Times New Roman" panose="02020603050405020304" pitchFamily="18" charset="0"/>
                <a:cs typeface="Times New Roman" panose="02020603050405020304" pitchFamily="18" charset="0"/>
              </a:rPr>
              <a:t>VOC PARAMETRESİNDE METOT SEÇİMİ</a:t>
            </a:r>
            <a:endParaRPr lang="tr-TR" altLang="tr-TR" sz="3600" b="1" dirty="0">
              <a:latin typeface="Times New Roman" panose="02020603050405020304" pitchFamily="18" charset="0"/>
              <a:cs typeface="Times New Roman" panose="02020603050405020304" pitchFamily="18" charset="0"/>
            </a:endParaRPr>
          </a:p>
        </p:txBody>
      </p:sp>
      <p:pic>
        <p:nvPicPr>
          <p:cNvPr id="8" name="Resim 7"/>
          <p:cNvPicPr>
            <a:picLocks noChangeAspect="1"/>
          </p:cNvPicPr>
          <p:nvPr/>
        </p:nvPicPr>
        <p:blipFill>
          <a:blip r:embed="rId2"/>
          <a:stretch>
            <a:fillRect/>
          </a:stretch>
        </p:blipFill>
        <p:spPr>
          <a:xfrm>
            <a:off x="0" y="0"/>
            <a:ext cx="1860777" cy="1838425"/>
          </a:xfrm>
          <a:prstGeom prst="rect">
            <a:avLst/>
          </a:prstGeom>
        </p:spPr>
      </p:pic>
      <p:sp>
        <p:nvSpPr>
          <p:cNvPr id="3" name="Slayt Numarası Yer Tutucusu 2"/>
          <p:cNvSpPr>
            <a:spLocks noGrp="1"/>
          </p:cNvSpPr>
          <p:nvPr>
            <p:ph type="sldNum" sz="quarter" idx="12"/>
          </p:nvPr>
        </p:nvSpPr>
        <p:spPr/>
        <p:txBody>
          <a:bodyPr/>
          <a:lstStyle/>
          <a:p>
            <a:fld id="{867B2D67-3604-4605-9DC1-A9CD8FF98088}" type="slidenum">
              <a:rPr lang="tr-TR" smtClean="0"/>
              <a:t>11</a:t>
            </a:fld>
            <a:endParaRPr lang="tr-TR"/>
          </a:p>
        </p:txBody>
      </p:sp>
    </p:spTree>
    <p:extLst>
      <p:ext uri="{BB962C8B-B14F-4D97-AF65-F5344CB8AC3E}">
        <p14:creationId xmlns:p14="http://schemas.microsoft.com/office/powerpoint/2010/main" val="38089902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İçerik Yer Tutucusu 2"/>
          <p:cNvSpPr>
            <a:spLocks noGrp="1"/>
          </p:cNvSpPr>
          <p:nvPr>
            <p:ph idx="1"/>
          </p:nvPr>
        </p:nvSpPr>
        <p:spPr>
          <a:xfrm>
            <a:off x="1860777" y="2313367"/>
            <a:ext cx="8229600" cy="3471972"/>
          </a:xfrm>
        </p:spPr>
        <p:txBody>
          <a:bodyPr/>
          <a:lstStyle/>
          <a:p>
            <a:pPr marL="0" indent="0" algn="just">
              <a:buNone/>
            </a:pPr>
            <a:r>
              <a:rPr lang="tr-TR" altLang="tr-TR" sz="1600" dirty="0"/>
              <a:t>		EPA Yöntemi 0010 / 8270C</a:t>
            </a:r>
          </a:p>
          <a:p>
            <a:pPr marL="0" indent="0" algn="just">
              <a:buNone/>
            </a:pPr>
            <a:r>
              <a:rPr lang="tr-TR" altLang="tr-TR" sz="1600" dirty="0" err="1"/>
              <a:t>Modifiye</a:t>
            </a:r>
            <a:r>
              <a:rPr lang="tr-TR" altLang="tr-TR" sz="1600" dirty="0"/>
              <a:t> Yöntem 5 Numune Alma Düzeneği</a:t>
            </a:r>
          </a:p>
          <a:p>
            <a:pPr marL="0" indent="0" algn="just">
              <a:buNone/>
            </a:pPr>
            <a:r>
              <a:rPr lang="tr-TR" altLang="tr-TR" sz="1600" dirty="0"/>
              <a:t>Yakma Sistemlerinden ve Sabit Kaynaklardan Yarı Uçucu Başlıca Tehlikeli Bileşiklerin (</a:t>
            </a:r>
            <a:r>
              <a:rPr lang="tr-TR" altLang="tr-TR" sz="1600" dirty="0" err="1"/>
              <a:t>POHC'ler</a:t>
            </a:r>
            <a:r>
              <a:rPr lang="tr-TR" altLang="tr-TR" sz="1600" dirty="0"/>
              <a:t>) İmha ve Uzaklaştırma Verimliliğinin (DRE) Belirlenmesi.</a:t>
            </a:r>
          </a:p>
          <a:p>
            <a:pPr marL="0" indent="0" algn="just">
              <a:buNone/>
            </a:pPr>
            <a:endParaRPr lang="tr-TR" altLang="tr-TR" sz="1600" dirty="0"/>
          </a:p>
          <a:p>
            <a:pPr marL="0" indent="0" algn="just">
              <a:buNone/>
            </a:pPr>
            <a:r>
              <a:rPr lang="tr-TR" altLang="tr-TR" sz="1600" dirty="0"/>
              <a:t>		EPA Yöntemi TO-17</a:t>
            </a:r>
          </a:p>
          <a:p>
            <a:pPr marL="0" indent="0" algn="just">
              <a:buNone/>
            </a:pPr>
            <a:r>
              <a:rPr lang="tr-TR" altLang="tr-TR" sz="1600" dirty="0" err="1"/>
              <a:t>Sorbent</a:t>
            </a:r>
            <a:r>
              <a:rPr lang="tr-TR" altLang="tr-TR" sz="1600" dirty="0"/>
              <a:t> Tüpler Üzerinden Aktif Örnekleme Kullanılarak Ortam Havasındaki Uçucu Organik Bileşiklerin Belirlenmesi. Bu yöntem, önceki </a:t>
            </a:r>
            <a:r>
              <a:rPr lang="tr-TR" altLang="tr-TR" sz="1600" dirty="0" err="1"/>
              <a:t>sorbent</a:t>
            </a:r>
            <a:r>
              <a:rPr lang="tr-TR" altLang="tr-TR" sz="1600" dirty="0"/>
              <a:t> bazlı EPA Yöntemleri TO-1 ve TO-2'nin yerini alır ve teneke kutu bazlı EPA Yöntemi TO-15'e bir alternatif sağlar. Tüp Stili 3 (yani </a:t>
            </a:r>
            <a:r>
              <a:rPr lang="tr-TR" altLang="tr-TR" sz="1600" dirty="0" err="1"/>
              <a:t>Supelco</a:t>
            </a:r>
            <a:r>
              <a:rPr lang="tr-TR" altLang="tr-TR" sz="1600" dirty="0"/>
              <a:t> tarafından üretilen </a:t>
            </a:r>
            <a:r>
              <a:rPr lang="tr-TR" altLang="tr-TR" sz="1600" dirty="0" err="1"/>
              <a:t>Carbotrap</a:t>
            </a:r>
            <a:r>
              <a:rPr lang="tr-TR" altLang="tr-TR" sz="1600" dirty="0"/>
              <a:t> 300),% 65'in altındaki bağıl nem ve 30 ° C'nin altındaki sıcaklıklarda 2 L hava hacimleri için uçuculuk açısından n-C3'ten n-C16'ya kadar değişen bileşikler için kullanılabilir. Naftalin ve orta </a:t>
            </a:r>
            <a:r>
              <a:rPr lang="tr-TR" altLang="tr-TR" sz="1600" dirty="0" err="1"/>
              <a:t>distilatı</a:t>
            </a:r>
            <a:r>
              <a:rPr lang="tr-TR" altLang="tr-TR" sz="1600" dirty="0"/>
              <a:t> etkili bir şekilde toplamak için kullanılabilir.</a:t>
            </a:r>
          </a:p>
        </p:txBody>
      </p:sp>
      <p:sp>
        <p:nvSpPr>
          <p:cNvPr id="14340" name="Unvan 1"/>
          <p:cNvSpPr>
            <a:spLocks noGrp="1"/>
          </p:cNvSpPr>
          <p:nvPr>
            <p:ph type="title"/>
          </p:nvPr>
        </p:nvSpPr>
        <p:spPr>
          <a:xfrm>
            <a:off x="1860777" y="1581993"/>
            <a:ext cx="8229600" cy="490538"/>
          </a:xfrm>
        </p:spPr>
        <p:txBody>
          <a:bodyPr/>
          <a:lstStyle/>
          <a:p>
            <a:pPr algn="l"/>
            <a:r>
              <a:rPr lang="tr-TR" altLang="tr-TR" sz="2400" dirty="0"/>
              <a:t>SORBENT &amp; SOLİSYON Örnekleme Metotları</a:t>
            </a:r>
          </a:p>
        </p:txBody>
      </p:sp>
      <p:sp>
        <p:nvSpPr>
          <p:cNvPr id="7" name="Unvan 1"/>
          <p:cNvSpPr txBox="1">
            <a:spLocks/>
          </p:cNvSpPr>
          <p:nvPr/>
        </p:nvSpPr>
        <p:spPr>
          <a:xfrm>
            <a:off x="1512276" y="256430"/>
            <a:ext cx="992815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tr-TR" altLang="tr-TR" sz="3600" b="1" smtClean="0">
                <a:latin typeface="Times New Roman" panose="02020603050405020304" pitchFamily="18" charset="0"/>
                <a:cs typeface="Times New Roman" panose="02020603050405020304" pitchFamily="18" charset="0"/>
              </a:rPr>
              <a:t>VOC PARAMETRESİNDE METOT SEÇİMİ</a:t>
            </a:r>
            <a:endParaRPr lang="tr-TR" altLang="tr-TR" sz="3600" b="1" dirty="0">
              <a:latin typeface="Times New Roman" panose="02020603050405020304" pitchFamily="18" charset="0"/>
              <a:cs typeface="Times New Roman" panose="02020603050405020304" pitchFamily="18" charset="0"/>
            </a:endParaRPr>
          </a:p>
        </p:txBody>
      </p:sp>
      <p:pic>
        <p:nvPicPr>
          <p:cNvPr id="8" name="Resim 7"/>
          <p:cNvPicPr>
            <a:picLocks noChangeAspect="1"/>
          </p:cNvPicPr>
          <p:nvPr/>
        </p:nvPicPr>
        <p:blipFill>
          <a:blip r:embed="rId2"/>
          <a:stretch>
            <a:fillRect/>
          </a:stretch>
        </p:blipFill>
        <p:spPr>
          <a:xfrm>
            <a:off x="0" y="0"/>
            <a:ext cx="1860777" cy="1838425"/>
          </a:xfrm>
          <a:prstGeom prst="rect">
            <a:avLst/>
          </a:prstGeom>
        </p:spPr>
      </p:pic>
      <p:sp>
        <p:nvSpPr>
          <p:cNvPr id="3" name="Slayt Numarası Yer Tutucusu 2"/>
          <p:cNvSpPr>
            <a:spLocks noGrp="1"/>
          </p:cNvSpPr>
          <p:nvPr>
            <p:ph type="sldNum" sz="quarter" idx="12"/>
          </p:nvPr>
        </p:nvSpPr>
        <p:spPr/>
        <p:txBody>
          <a:bodyPr/>
          <a:lstStyle/>
          <a:p>
            <a:fld id="{867B2D67-3604-4605-9DC1-A9CD8FF98088}" type="slidenum">
              <a:rPr lang="tr-TR" smtClean="0"/>
              <a:t>12</a:t>
            </a:fld>
            <a:endParaRPr lang="tr-TR"/>
          </a:p>
        </p:txBody>
      </p:sp>
    </p:spTree>
    <p:extLst>
      <p:ext uri="{BB962C8B-B14F-4D97-AF65-F5344CB8AC3E}">
        <p14:creationId xmlns:p14="http://schemas.microsoft.com/office/powerpoint/2010/main" val="12241028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İçerik Yer Tutucusu 2"/>
          <p:cNvSpPr>
            <a:spLocks noGrp="1"/>
          </p:cNvSpPr>
          <p:nvPr>
            <p:ph idx="1"/>
          </p:nvPr>
        </p:nvSpPr>
        <p:spPr>
          <a:xfrm>
            <a:off x="1981200" y="2553610"/>
            <a:ext cx="8229600" cy="2831122"/>
          </a:xfrm>
        </p:spPr>
        <p:txBody>
          <a:bodyPr/>
          <a:lstStyle/>
          <a:p>
            <a:pPr marL="0" indent="0" algn="just">
              <a:buNone/>
            </a:pPr>
            <a:r>
              <a:rPr lang="tr-TR" altLang="tr-TR" sz="1600" dirty="0"/>
              <a:t>		EPA Yöntemi 0030 / 5041A (VOST)</a:t>
            </a:r>
          </a:p>
          <a:p>
            <a:pPr marL="0" indent="0" algn="just">
              <a:buNone/>
            </a:pPr>
            <a:r>
              <a:rPr lang="tr-TR" altLang="tr-TR" sz="1600" dirty="0"/>
              <a:t>Bu yöntem, tehlikeli atık yakma fırınlarının baca gazı atıklarından uçucu temel organik tehlikeli bileşenlerin (</a:t>
            </a:r>
            <a:r>
              <a:rPr lang="tr-TR" altLang="tr-TR" sz="1600" dirty="0" err="1"/>
              <a:t>POHC'ler</a:t>
            </a:r>
            <a:r>
              <a:rPr lang="tr-TR" altLang="tr-TR" sz="1600" dirty="0"/>
              <a:t>) toplanmasını açıklar. Tanım amacıyla, uçucu </a:t>
            </a:r>
            <a:r>
              <a:rPr lang="tr-TR" altLang="tr-TR" sz="1600" dirty="0" err="1"/>
              <a:t>POHC'ler</a:t>
            </a:r>
            <a:r>
              <a:rPr lang="tr-TR" altLang="tr-TR" sz="1600" dirty="0"/>
              <a:t>, kaynama noktaları 100 ° C'nin altında olan uçucu organiklerdir. Gazlı numune, GC / FID kullanılarak taranır.</a:t>
            </a:r>
          </a:p>
          <a:p>
            <a:pPr marL="0" indent="0" algn="just">
              <a:buNone/>
            </a:pPr>
            <a:r>
              <a:rPr lang="tr-TR" altLang="tr-TR" sz="1600" dirty="0"/>
              <a:t>		Yöntem 0031</a:t>
            </a:r>
          </a:p>
          <a:p>
            <a:pPr marL="0" indent="0" algn="just">
              <a:buNone/>
            </a:pPr>
            <a:r>
              <a:rPr lang="tr-TR" altLang="tr-TR" sz="1600" dirty="0"/>
              <a:t>M0031 kısmen, tek başına kaynama noktasına dayalı kılavuzlar sağlayan M0030'un aksine hangi organik bileşiklerin toplanmaya uygun olduğunu belirtmek için yazılmıştır.</a:t>
            </a:r>
          </a:p>
          <a:p>
            <a:pPr marL="0" indent="0" algn="just">
              <a:buNone/>
            </a:pPr>
            <a:r>
              <a:rPr lang="tr-TR" altLang="tr-TR" sz="1600" dirty="0"/>
              <a:t>Ayrıca, polar ve reaktif bileşikler, M0031 toplama stratejisi için zayıf performans gösterenler olarak tanımlanır. Yöntem 0031'de VOST, organik kütleyi yakalamak için sırasıyla </a:t>
            </a:r>
            <a:r>
              <a:rPr lang="tr-TR" altLang="tr-TR" sz="1600" dirty="0" err="1"/>
              <a:t>Tenax</a:t>
            </a:r>
            <a:r>
              <a:rPr lang="tr-TR" altLang="tr-TR" sz="1600" dirty="0"/>
              <a:t>, </a:t>
            </a:r>
            <a:r>
              <a:rPr lang="tr-TR" altLang="tr-TR" sz="1600" dirty="0" err="1"/>
              <a:t>Tenax</a:t>
            </a:r>
            <a:r>
              <a:rPr lang="tr-TR" altLang="tr-TR" sz="1600" dirty="0"/>
              <a:t> ve </a:t>
            </a:r>
            <a:r>
              <a:rPr lang="tr-TR" altLang="tr-TR" sz="1600" dirty="0" err="1"/>
              <a:t>Anasorb</a:t>
            </a:r>
            <a:r>
              <a:rPr lang="tr-TR" altLang="tr-TR" sz="1600" dirty="0"/>
              <a:t> içeren üç cam tüpten oluşur.</a:t>
            </a:r>
          </a:p>
        </p:txBody>
      </p:sp>
      <p:sp>
        <p:nvSpPr>
          <p:cNvPr id="15364" name="Unvan 1"/>
          <p:cNvSpPr>
            <a:spLocks noGrp="1"/>
          </p:cNvSpPr>
          <p:nvPr>
            <p:ph type="title"/>
          </p:nvPr>
        </p:nvSpPr>
        <p:spPr>
          <a:xfrm>
            <a:off x="1981200" y="1822532"/>
            <a:ext cx="8229600" cy="490538"/>
          </a:xfrm>
        </p:spPr>
        <p:txBody>
          <a:bodyPr/>
          <a:lstStyle/>
          <a:p>
            <a:pPr algn="l"/>
            <a:r>
              <a:rPr lang="tr-TR" altLang="tr-TR" sz="2400" dirty="0"/>
              <a:t>SORBENT &amp; SOLİSYON Örnekleme Metotları</a:t>
            </a:r>
          </a:p>
        </p:txBody>
      </p:sp>
      <p:sp>
        <p:nvSpPr>
          <p:cNvPr id="7" name="Unvan 1"/>
          <p:cNvSpPr txBox="1">
            <a:spLocks/>
          </p:cNvSpPr>
          <p:nvPr/>
        </p:nvSpPr>
        <p:spPr>
          <a:xfrm>
            <a:off x="1512276" y="256430"/>
            <a:ext cx="992815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tr-TR" altLang="tr-TR" sz="3600" b="1" smtClean="0">
                <a:latin typeface="Times New Roman" panose="02020603050405020304" pitchFamily="18" charset="0"/>
                <a:cs typeface="Times New Roman" panose="02020603050405020304" pitchFamily="18" charset="0"/>
              </a:rPr>
              <a:t>VOC PARAMETRESİNDE METOT SEÇİMİ</a:t>
            </a:r>
            <a:endParaRPr lang="tr-TR" altLang="tr-TR" sz="3600" b="1" dirty="0">
              <a:latin typeface="Times New Roman" panose="02020603050405020304" pitchFamily="18" charset="0"/>
              <a:cs typeface="Times New Roman" panose="02020603050405020304" pitchFamily="18" charset="0"/>
            </a:endParaRPr>
          </a:p>
        </p:txBody>
      </p:sp>
      <p:pic>
        <p:nvPicPr>
          <p:cNvPr id="8" name="Resim 7"/>
          <p:cNvPicPr>
            <a:picLocks noChangeAspect="1"/>
          </p:cNvPicPr>
          <p:nvPr/>
        </p:nvPicPr>
        <p:blipFill>
          <a:blip r:embed="rId2"/>
          <a:stretch>
            <a:fillRect/>
          </a:stretch>
        </p:blipFill>
        <p:spPr>
          <a:xfrm>
            <a:off x="0" y="0"/>
            <a:ext cx="1860777" cy="1838425"/>
          </a:xfrm>
          <a:prstGeom prst="rect">
            <a:avLst/>
          </a:prstGeom>
        </p:spPr>
      </p:pic>
      <p:sp>
        <p:nvSpPr>
          <p:cNvPr id="3" name="Slayt Numarası Yer Tutucusu 2"/>
          <p:cNvSpPr>
            <a:spLocks noGrp="1"/>
          </p:cNvSpPr>
          <p:nvPr>
            <p:ph type="sldNum" sz="quarter" idx="12"/>
          </p:nvPr>
        </p:nvSpPr>
        <p:spPr/>
        <p:txBody>
          <a:bodyPr/>
          <a:lstStyle/>
          <a:p>
            <a:fld id="{867B2D67-3604-4605-9DC1-A9CD8FF98088}" type="slidenum">
              <a:rPr lang="tr-TR" smtClean="0"/>
              <a:t>13</a:t>
            </a:fld>
            <a:endParaRPr lang="tr-TR"/>
          </a:p>
        </p:txBody>
      </p:sp>
    </p:spTree>
    <p:extLst>
      <p:ext uri="{BB962C8B-B14F-4D97-AF65-F5344CB8AC3E}">
        <p14:creationId xmlns:p14="http://schemas.microsoft.com/office/powerpoint/2010/main" val="13030490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İçerik Yer Tutucusu 5"/>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1905000" y="1757364"/>
            <a:ext cx="8382000" cy="4941887"/>
          </a:xfrm>
        </p:spPr>
      </p:pic>
      <p:sp>
        <p:nvSpPr>
          <p:cNvPr id="16388" name="Unvan 1"/>
          <p:cNvSpPr>
            <a:spLocks noGrp="1"/>
          </p:cNvSpPr>
          <p:nvPr>
            <p:ph type="title"/>
          </p:nvPr>
        </p:nvSpPr>
        <p:spPr>
          <a:xfrm>
            <a:off x="1981200" y="1128714"/>
            <a:ext cx="8229600" cy="490537"/>
          </a:xfrm>
        </p:spPr>
        <p:txBody>
          <a:bodyPr/>
          <a:lstStyle/>
          <a:p>
            <a:pPr algn="l"/>
            <a:r>
              <a:rPr lang="tr-TR" altLang="tr-TR" sz="2400"/>
              <a:t>SORBENT &amp; SOLİSYON Örnekleme Metotları</a:t>
            </a:r>
          </a:p>
        </p:txBody>
      </p:sp>
      <p:sp>
        <p:nvSpPr>
          <p:cNvPr id="7" name="Unvan 1"/>
          <p:cNvSpPr txBox="1">
            <a:spLocks/>
          </p:cNvSpPr>
          <p:nvPr/>
        </p:nvSpPr>
        <p:spPr>
          <a:xfrm>
            <a:off x="1512276" y="256430"/>
            <a:ext cx="992815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tr-TR" altLang="tr-TR" sz="3600" b="1" smtClean="0">
                <a:latin typeface="Times New Roman" panose="02020603050405020304" pitchFamily="18" charset="0"/>
                <a:cs typeface="Times New Roman" panose="02020603050405020304" pitchFamily="18" charset="0"/>
              </a:rPr>
              <a:t>VOC PARAMETRESİNDE METOT SEÇİMİ</a:t>
            </a:r>
            <a:endParaRPr lang="tr-TR" altLang="tr-TR" sz="3600" b="1" dirty="0">
              <a:latin typeface="Times New Roman" panose="02020603050405020304" pitchFamily="18" charset="0"/>
              <a:cs typeface="Times New Roman" panose="02020603050405020304" pitchFamily="18" charset="0"/>
            </a:endParaRPr>
          </a:p>
        </p:txBody>
      </p:sp>
      <p:pic>
        <p:nvPicPr>
          <p:cNvPr id="8" name="Resim 7"/>
          <p:cNvPicPr>
            <a:picLocks noChangeAspect="1"/>
          </p:cNvPicPr>
          <p:nvPr/>
        </p:nvPicPr>
        <p:blipFill>
          <a:blip r:embed="rId3"/>
          <a:stretch>
            <a:fillRect/>
          </a:stretch>
        </p:blipFill>
        <p:spPr>
          <a:xfrm>
            <a:off x="0" y="0"/>
            <a:ext cx="1860777" cy="1838425"/>
          </a:xfrm>
          <a:prstGeom prst="rect">
            <a:avLst/>
          </a:prstGeom>
        </p:spPr>
      </p:pic>
      <p:sp>
        <p:nvSpPr>
          <p:cNvPr id="3" name="Slayt Numarası Yer Tutucusu 2"/>
          <p:cNvSpPr>
            <a:spLocks noGrp="1"/>
          </p:cNvSpPr>
          <p:nvPr>
            <p:ph type="sldNum" sz="quarter" idx="12"/>
          </p:nvPr>
        </p:nvSpPr>
        <p:spPr/>
        <p:txBody>
          <a:bodyPr/>
          <a:lstStyle/>
          <a:p>
            <a:fld id="{867B2D67-3604-4605-9DC1-A9CD8FF98088}" type="slidenum">
              <a:rPr lang="tr-TR" smtClean="0"/>
              <a:t>14</a:t>
            </a:fld>
            <a:endParaRPr lang="tr-TR"/>
          </a:p>
        </p:txBody>
      </p:sp>
    </p:spTree>
    <p:extLst>
      <p:ext uri="{BB962C8B-B14F-4D97-AF65-F5344CB8AC3E}">
        <p14:creationId xmlns:p14="http://schemas.microsoft.com/office/powerpoint/2010/main" val="35608719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İçerik Yer Tutucusu 2"/>
          <p:cNvSpPr>
            <a:spLocks noGrp="1"/>
          </p:cNvSpPr>
          <p:nvPr>
            <p:ph idx="1"/>
          </p:nvPr>
        </p:nvSpPr>
        <p:spPr>
          <a:xfrm>
            <a:off x="1860777" y="2027727"/>
            <a:ext cx="8229600" cy="4525962"/>
          </a:xfrm>
        </p:spPr>
        <p:txBody>
          <a:bodyPr/>
          <a:lstStyle/>
          <a:p>
            <a:pPr marL="0" indent="0" algn="just">
              <a:buNone/>
            </a:pPr>
            <a:r>
              <a:rPr lang="tr-TR" altLang="tr-TR" sz="1600" dirty="0"/>
              <a:t>		EPA Yöntemi TO-11A</a:t>
            </a:r>
          </a:p>
          <a:p>
            <a:pPr marL="0" indent="0" algn="just">
              <a:buNone/>
            </a:pPr>
            <a:r>
              <a:rPr lang="tr-TR" altLang="tr-TR" sz="1600" dirty="0"/>
              <a:t>Havadaki formaldehit ve diğer karbonil bileşikleri (aldehitler ve ketonlar), numune alma pompası kullanılarak DNPH kaplı bir silika jel kartuşundan numune çekilerek toplanır.</a:t>
            </a:r>
          </a:p>
          <a:p>
            <a:pPr marL="0" indent="0" algn="just">
              <a:buNone/>
            </a:pPr>
            <a:r>
              <a:rPr lang="tr-TR" altLang="tr-TR" sz="1600" dirty="0"/>
              <a:t>TO-11A, iç mekan havasına, ortam havasına ve kaynaktan etkilenen alanlara uygulanabilir. Düşük </a:t>
            </a:r>
            <a:r>
              <a:rPr lang="tr-TR" altLang="tr-TR" sz="1600" dirty="0" err="1"/>
              <a:t>ppbv</a:t>
            </a:r>
            <a:r>
              <a:rPr lang="tr-TR" altLang="tr-TR" sz="1600" dirty="0"/>
              <a:t> ortamları için 24 saate kadar toplama süreleri kullanılır ve daha yüksek konsantrasyon alanları için kısa süreli örnekleme (5 ila 60 dakika) kullanılabilir.</a:t>
            </a:r>
          </a:p>
          <a:p>
            <a:pPr marL="0" indent="0" algn="just">
              <a:buNone/>
            </a:pPr>
            <a:endParaRPr lang="tr-TR" altLang="tr-TR" sz="1600" dirty="0"/>
          </a:p>
          <a:p>
            <a:pPr marL="0" indent="0" algn="just">
              <a:buNone/>
            </a:pPr>
            <a:r>
              <a:rPr lang="tr-TR" altLang="tr-TR" sz="1600" dirty="0"/>
              <a:t>		CARB Yöntemi 430</a:t>
            </a:r>
          </a:p>
          <a:p>
            <a:pPr marL="0" indent="0" algn="just">
              <a:buNone/>
            </a:pPr>
            <a:r>
              <a:rPr lang="tr-TR" altLang="tr-TR" sz="1600" dirty="0"/>
              <a:t>Bu yöntem, sabit kaynaklardan formaldehit ve </a:t>
            </a:r>
            <a:r>
              <a:rPr lang="tr-TR" altLang="tr-TR" sz="1600" dirty="0" err="1"/>
              <a:t>asetaldehit</a:t>
            </a:r>
            <a:r>
              <a:rPr lang="tr-TR" altLang="tr-TR" sz="1600" dirty="0"/>
              <a:t> emisyonlarının belirlenmesi için geçerlidir. Yöntem, yüksek performanslı sıvı </a:t>
            </a:r>
            <a:r>
              <a:rPr lang="tr-TR" altLang="tr-TR" sz="1600" dirty="0" err="1"/>
              <a:t>kromatografisinin</a:t>
            </a:r>
            <a:r>
              <a:rPr lang="tr-TR" altLang="tr-TR" sz="1600" dirty="0"/>
              <a:t> (HPLC) kullanımına dayanmaktadır.</a:t>
            </a:r>
          </a:p>
          <a:p>
            <a:pPr marL="0" indent="0" algn="just">
              <a:buNone/>
            </a:pPr>
            <a:r>
              <a:rPr lang="tr-TR" altLang="tr-TR" sz="1600" dirty="0"/>
              <a:t>		EPA Yöntemi 0011 </a:t>
            </a:r>
          </a:p>
          <a:p>
            <a:pPr marL="0" indent="0" algn="just">
              <a:buNone/>
            </a:pPr>
            <a:r>
              <a:rPr lang="tr-TR" altLang="tr-TR" sz="1600" dirty="0"/>
              <a:t>Sabit kaynaklardan seçilen aldehit ve keton emisyonları için örnekleme. Yöntem 0011 örnekleme, DNPH ile doldurulmuş </a:t>
            </a:r>
            <a:r>
              <a:rPr lang="tr-TR" altLang="tr-TR" sz="1600" dirty="0" err="1"/>
              <a:t>impenger</a:t>
            </a:r>
            <a:r>
              <a:rPr lang="tr-TR" altLang="tr-TR" sz="1600" dirty="0"/>
              <a:t> içeren bir </a:t>
            </a:r>
            <a:r>
              <a:rPr lang="tr-TR" altLang="tr-TR" sz="1600" dirty="0" err="1"/>
              <a:t>izokinetik</a:t>
            </a:r>
            <a:r>
              <a:rPr lang="tr-TR" altLang="tr-TR" sz="1600" dirty="0"/>
              <a:t> örnekleme dizisinden oluşur. Formaldehit ve diğer aldehitler ve ketonlar türevleri oluşturmak için DNPH ile reaksiyona girer. Türevler çıkarılır ve HPLC / UV ile analiz edilir.</a:t>
            </a:r>
          </a:p>
        </p:txBody>
      </p:sp>
      <p:sp>
        <p:nvSpPr>
          <p:cNvPr id="17412" name="Unvan 1"/>
          <p:cNvSpPr>
            <a:spLocks noGrp="1"/>
          </p:cNvSpPr>
          <p:nvPr>
            <p:ph type="title"/>
          </p:nvPr>
        </p:nvSpPr>
        <p:spPr>
          <a:xfrm>
            <a:off x="1860777" y="1537189"/>
            <a:ext cx="8229600" cy="490538"/>
          </a:xfrm>
        </p:spPr>
        <p:txBody>
          <a:bodyPr/>
          <a:lstStyle/>
          <a:p>
            <a:pPr algn="l"/>
            <a:r>
              <a:rPr lang="tr-TR" altLang="tr-TR" sz="2400" dirty="0"/>
              <a:t>SORBENT &amp; SOLİSYON Örnekleme Metotları</a:t>
            </a:r>
          </a:p>
        </p:txBody>
      </p:sp>
      <p:sp>
        <p:nvSpPr>
          <p:cNvPr id="7" name="Unvan 1"/>
          <p:cNvSpPr txBox="1">
            <a:spLocks/>
          </p:cNvSpPr>
          <p:nvPr/>
        </p:nvSpPr>
        <p:spPr>
          <a:xfrm>
            <a:off x="1512276" y="256430"/>
            <a:ext cx="992815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tr-TR" altLang="tr-TR" sz="3600" b="1" smtClean="0">
                <a:latin typeface="Times New Roman" panose="02020603050405020304" pitchFamily="18" charset="0"/>
                <a:cs typeface="Times New Roman" panose="02020603050405020304" pitchFamily="18" charset="0"/>
              </a:rPr>
              <a:t>VOC PARAMETRESİNDE METOT SEÇİMİ</a:t>
            </a:r>
            <a:endParaRPr lang="tr-TR" altLang="tr-TR" sz="3600" b="1" dirty="0">
              <a:latin typeface="Times New Roman" panose="02020603050405020304" pitchFamily="18" charset="0"/>
              <a:cs typeface="Times New Roman" panose="02020603050405020304" pitchFamily="18" charset="0"/>
            </a:endParaRPr>
          </a:p>
        </p:txBody>
      </p:sp>
      <p:pic>
        <p:nvPicPr>
          <p:cNvPr id="8" name="Resim 7"/>
          <p:cNvPicPr>
            <a:picLocks noChangeAspect="1"/>
          </p:cNvPicPr>
          <p:nvPr/>
        </p:nvPicPr>
        <p:blipFill>
          <a:blip r:embed="rId2"/>
          <a:stretch>
            <a:fillRect/>
          </a:stretch>
        </p:blipFill>
        <p:spPr>
          <a:xfrm>
            <a:off x="0" y="0"/>
            <a:ext cx="1860777" cy="1838425"/>
          </a:xfrm>
          <a:prstGeom prst="rect">
            <a:avLst/>
          </a:prstGeom>
        </p:spPr>
      </p:pic>
      <p:sp>
        <p:nvSpPr>
          <p:cNvPr id="3" name="Slayt Numarası Yer Tutucusu 2"/>
          <p:cNvSpPr>
            <a:spLocks noGrp="1"/>
          </p:cNvSpPr>
          <p:nvPr>
            <p:ph type="sldNum" sz="quarter" idx="12"/>
          </p:nvPr>
        </p:nvSpPr>
        <p:spPr/>
        <p:txBody>
          <a:bodyPr/>
          <a:lstStyle/>
          <a:p>
            <a:fld id="{867B2D67-3604-4605-9DC1-A9CD8FF98088}" type="slidenum">
              <a:rPr lang="tr-TR" smtClean="0"/>
              <a:t>15</a:t>
            </a:fld>
            <a:endParaRPr lang="tr-TR"/>
          </a:p>
        </p:txBody>
      </p:sp>
    </p:spTree>
    <p:extLst>
      <p:ext uri="{BB962C8B-B14F-4D97-AF65-F5344CB8AC3E}">
        <p14:creationId xmlns:p14="http://schemas.microsoft.com/office/powerpoint/2010/main" val="41186649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İçerik Yer Tutucusu 2"/>
          <p:cNvSpPr>
            <a:spLocks noGrp="1"/>
          </p:cNvSpPr>
          <p:nvPr>
            <p:ph idx="1"/>
          </p:nvPr>
        </p:nvSpPr>
        <p:spPr>
          <a:xfrm>
            <a:off x="1512276" y="2203550"/>
            <a:ext cx="9056078" cy="4351338"/>
          </a:xfrm>
        </p:spPr>
        <p:txBody>
          <a:bodyPr/>
          <a:lstStyle/>
          <a:p>
            <a:pPr marL="0" indent="0" algn="just">
              <a:buNone/>
            </a:pPr>
            <a:r>
              <a:rPr lang="tr-TR" altLang="tr-TR" dirty="0"/>
              <a:t>Sonuç : </a:t>
            </a:r>
          </a:p>
          <a:p>
            <a:pPr marL="0" indent="0" algn="just">
              <a:buNone/>
            </a:pPr>
            <a:r>
              <a:rPr lang="tr-TR" altLang="tr-TR" dirty="0"/>
              <a:t>Tesiste muhtemel VOC kaynaklarının önceden tahmin edilmesi, buna göre metot tespiti yapılması önemlidir. Laboratuvar, dolayısıyla raporlama ve numune alma personelinin konu ile ilgili yetkin olması ve buna göre kontrol yapması gerekmektedir. </a:t>
            </a:r>
          </a:p>
        </p:txBody>
      </p:sp>
      <p:sp>
        <p:nvSpPr>
          <p:cNvPr id="2" name="Unvan 1"/>
          <p:cNvSpPr>
            <a:spLocks noGrp="1"/>
          </p:cNvSpPr>
          <p:nvPr>
            <p:ph type="title"/>
          </p:nvPr>
        </p:nvSpPr>
        <p:spPr/>
        <p:txBody>
          <a:bodyPr/>
          <a:lstStyle/>
          <a:p>
            <a:endParaRPr lang="tr-TR"/>
          </a:p>
        </p:txBody>
      </p:sp>
      <p:sp>
        <p:nvSpPr>
          <p:cNvPr id="5" name="Unvan 1"/>
          <p:cNvSpPr txBox="1">
            <a:spLocks/>
          </p:cNvSpPr>
          <p:nvPr/>
        </p:nvSpPr>
        <p:spPr>
          <a:xfrm>
            <a:off x="1512276" y="256430"/>
            <a:ext cx="992815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tr-TR" altLang="tr-TR" sz="3600" b="1" smtClean="0">
                <a:latin typeface="Times New Roman" panose="02020603050405020304" pitchFamily="18" charset="0"/>
                <a:cs typeface="Times New Roman" panose="02020603050405020304" pitchFamily="18" charset="0"/>
              </a:rPr>
              <a:t>VOC PARAMETRESİNDE METOT SEÇİMİ</a:t>
            </a:r>
            <a:endParaRPr lang="tr-TR" altLang="tr-TR" sz="3600" b="1" dirty="0">
              <a:latin typeface="Times New Roman" panose="02020603050405020304" pitchFamily="18" charset="0"/>
              <a:cs typeface="Times New Roman" panose="02020603050405020304" pitchFamily="18" charset="0"/>
            </a:endParaRPr>
          </a:p>
        </p:txBody>
      </p:sp>
      <p:pic>
        <p:nvPicPr>
          <p:cNvPr id="6" name="Resim 5"/>
          <p:cNvPicPr>
            <a:picLocks noChangeAspect="1"/>
          </p:cNvPicPr>
          <p:nvPr/>
        </p:nvPicPr>
        <p:blipFill>
          <a:blip r:embed="rId2"/>
          <a:stretch>
            <a:fillRect/>
          </a:stretch>
        </p:blipFill>
        <p:spPr>
          <a:xfrm>
            <a:off x="0" y="0"/>
            <a:ext cx="1860777" cy="1838425"/>
          </a:xfrm>
          <a:prstGeom prst="rect">
            <a:avLst/>
          </a:prstGeom>
        </p:spPr>
      </p:pic>
      <p:sp>
        <p:nvSpPr>
          <p:cNvPr id="4" name="Slayt Numarası Yer Tutucusu 3"/>
          <p:cNvSpPr>
            <a:spLocks noGrp="1"/>
          </p:cNvSpPr>
          <p:nvPr>
            <p:ph type="sldNum" sz="quarter" idx="12"/>
          </p:nvPr>
        </p:nvSpPr>
        <p:spPr/>
        <p:txBody>
          <a:bodyPr/>
          <a:lstStyle/>
          <a:p>
            <a:fld id="{867B2D67-3604-4605-9DC1-A9CD8FF98088}" type="slidenum">
              <a:rPr lang="tr-TR" smtClean="0"/>
              <a:t>16</a:t>
            </a:fld>
            <a:endParaRPr lang="tr-TR"/>
          </a:p>
        </p:txBody>
      </p:sp>
    </p:spTree>
    <p:extLst>
      <p:ext uri="{BB962C8B-B14F-4D97-AF65-F5344CB8AC3E}">
        <p14:creationId xmlns:p14="http://schemas.microsoft.com/office/powerpoint/2010/main" val="30685016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00908" y="1164737"/>
            <a:ext cx="9390184" cy="5556738"/>
          </a:xfrm>
        </p:spPr>
        <p:txBody>
          <a:bodyPr>
            <a:normAutofit/>
          </a:bodyPr>
          <a:lstStyle/>
          <a:p>
            <a:pPr algn="ctr">
              <a:spcBef>
                <a:spcPts val="600"/>
              </a:spcBef>
              <a:spcAft>
                <a:spcPts val="600"/>
              </a:spcAft>
              <a:buNone/>
            </a:pPr>
            <a:endParaRPr lang="tr-TR" altLang="tr-TR" sz="4000" b="1" dirty="0" smtClean="0">
              <a:solidFill>
                <a:srgbClr val="7030A0"/>
              </a:solidFill>
              <a:latin typeface="Times New Roman" panose="02020603050405020304" pitchFamily="18" charset="0"/>
              <a:cs typeface="Times New Roman" panose="02020603050405020304" pitchFamily="18" charset="0"/>
            </a:endParaRPr>
          </a:p>
          <a:p>
            <a:pPr algn="ctr">
              <a:spcBef>
                <a:spcPts val="600"/>
              </a:spcBef>
              <a:spcAft>
                <a:spcPts val="600"/>
              </a:spcAft>
              <a:buNone/>
            </a:pPr>
            <a:r>
              <a:rPr lang="tr-TR" altLang="tr-TR" sz="4000" b="1" dirty="0" smtClean="0">
                <a:solidFill>
                  <a:srgbClr val="7030A0"/>
                </a:solidFill>
                <a:latin typeface="Times New Roman" panose="02020603050405020304" pitchFamily="18" charset="0"/>
                <a:cs typeface="Times New Roman" panose="02020603050405020304" pitchFamily="18" charset="0"/>
              </a:rPr>
              <a:t>TEŞEKKÜRLER</a:t>
            </a:r>
          </a:p>
          <a:p>
            <a:pPr algn="ctr">
              <a:spcBef>
                <a:spcPts val="600"/>
              </a:spcBef>
              <a:spcAft>
                <a:spcPts val="600"/>
              </a:spcAft>
              <a:buNone/>
            </a:pPr>
            <a:endParaRPr lang="tr-TR" altLang="tr-TR" sz="2400" b="1" dirty="0" smtClean="0">
              <a:latin typeface="Times New Roman" panose="02020603050405020304" pitchFamily="18" charset="0"/>
              <a:cs typeface="Times New Roman" panose="02020603050405020304" pitchFamily="18" charset="0"/>
            </a:endParaRPr>
          </a:p>
          <a:p>
            <a:pPr algn="ctr">
              <a:spcBef>
                <a:spcPts val="600"/>
              </a:spcBef>
              <a:spcAft>
                <a:spcPts val="600"/>
              </a:spcAft>
              <a:buNone/>
            </a:pPr>
            <a:endParaRPr lang="tr-TR" altLang="tr-TR" sz="2400" b="1" dirty="0">
              <a:latin typeface="Times New Roman" panose="02020603050405020304" pitchFamily="18" charset="0"/>
              <a:cs typeface="Times New Roman" panose="02020603050405020304" pitchFamily="18" charset="0"/>
            </a:endParaRPr>
          </a:p>
          <a:p>
            <a:pPr algn="ctr">
              <a:spcBef>
                <a:spcPts val="600"/>
              </a:spcBef>
              <a:spcAft>
                <a:spcPts val="600"/>
              </a:spcAft>
              <a:buNone/>
            </a:pPr>
            <a:r>
              <a:rPr lang="tr-TR" altLang="tr-TR" sz="2400" b="1" dirty="0" smtClean="0">
                <a:latin typeface="Times New Roman" panose="02020603050405020304" pitchFamily="18" charset="0"/>
                <a:cs typeface="Times New Roman" panose="02020603050405020304" pitchFamily="18" charset="0"/>
              </a:rPr>
              <a:t>Halis Emre GÜNEŞ</a:t>
            </a:r>
            <a:endParaRPr lang="tr-TR" altLang="tr-TR" sz="2400" b="1" dirty="0">
              <a:latin typeface="Times New Roman" panose="02020603050405020304" pitchFamily="18" charset="0"/>
              <a:cs typeface="Times New Roman" panose="02020603050405020304" pitchFamily="18" charset="0"/>
            </a:endParaRPr>
          </a:p>
          <a:p>
            <a:pPr algn="ctr">
              <a:spcBef>
                <a:spcPts val="600"/>
              </a:spcBef>
              <a:spcAft>
                <a:spcPts val="600"/>
              </a:spcAft>
              <a:buNone/>
            </a:pPr>
            <a:r>
              <a:rPr lang="tr-TR" altLang="tr-TR" sz="2000" b="1" dirty="0" smtClean="0">
                <a:latin typeface="Times New Roman" panose="02020603050405020304" pitchFamily="18" charset="0"/>
                <a:cs typeface="Times New Roman" panose="02020603050405020304" pitchFamily="18" charset="0"/>
              </a:rPr>
              <a:t>Çevre Mühendisi</a:t>
            </a:r>
            <a:endParaRPr lang="tr-TR" altLang="tr-TR" sz="2000" b="1" dirty="0">
              <a:latin typeface="Times New Roman" panose="02020603050405020304" pitchFamily="18" charset="0"/>
              <a:cs typeface="Times New Roman" panose="02020603050405020304" pitchFamily="18" charset="0"/>
            </a:endParaRPr>
          </a:p>
          <a:p>
            <a:pPr algn="ctr">
              <a:spcBef>
                <a:spcPts val="600"/>
              </a:spcBef>
              <a:spcAft>
                <a:spcPts val="600"/>
              </a:spcAft>
              <a:buNone/>
            </a:pPr>
            <a:r>
              <a:rPr lang="tr-TR" altLang="tr-TR" sz="2000" b="1" dirty="0" smtClean="0">
                <a:latin typeface="Times New Roman" panose="02020603050405020304" pitchFamily="18" charset="0"/>
                <a:cs typeface="Times New Roman" panose="02020603050405020304" pitchFamily="18" charset="0"/>
              </a:rPr>
              <a:t>hemre.gunes@csb.gov.tr</a:t>
            </a:r>
            <a:endParaRPr lang="tr-TR" altLang="tr-TR" sz="2000" b="1" dirty="0">
              <a:latin typeface="Times New Roman" panose="02020603050405020304" pitchFamily="18" charset="0"/>
              <a:cs typeface="Times New Roman" panose="02020603050405020304" pitchFamily="18" charset="0"/>
            </a:endParaRPr>
          </a:p>
          <a:p>
            <a:pPr algn="ctr">
              <a:spcBef>
                <a:spcPts val="600"/>
              </a:spcBef>
              <a:spcAft>
                <a:spcPts val="600"/>
              </a:spcAft>
              <a:buNone/>
            </a:pPr>
            <a:endParaRPr lang="tr-TR" altLang="tr-TR" sz="2400" b="1" dirty="0">
              <a:latin typeface="Times New Roman" panose="02020603050405020304" pitchFamily="18" charset="0"/>
              <a:cs typeface="Times New Roman" panose="02020603050405020304" pitchFamily="18" charset="0"/>
            </a:endParaRPr>
          </a:p>
          <a:p>
            <a:pPr algn="ctr">
              <a:spcBef>
                <a:spcPts val="600"/>
              </a:spcBef>
              <a:spcAft>
                <a:spcPts val="600"/>
              </a:spcAft>
              <a:buNone/>
            </a:pPr>
            <a:r>
              <a:rPr lang="tr-TR" altLang="tr-TR" sz="2400" b="1" dirty="0">
                <a:latin typeface="Times New Roman" panose="02020603050405020304" pitchFamily="18" charset="0"/>
                <a:cs typeface="Times New Roman" panose="02020603050405020304" pitchFamily="18" charset="0"/>
              </a:rPr>
              <a:t>LABORATUVAR, ÖLÇÜM VE İZLEME DAİRESİ BAŞKANLIĞI</a:t>
            </a:r>
          </a:p>
          <a:p>
            <a:pPr algn="ctr">
              <a:spcBef>
                <a:spcPts val="600"/>
              </a:spcBef>
              <a:spcAft>
                <a:spcPts val="600"/>
              </a:spcAft>
              <a:buNone/>
            </a:pPr>
            <a:r>
              <a:rPr lang="tr-TR" altLang="tr-TR" sz="2200" b="1" dirty="0">
                <a:latin typeface="Times New Roman" panose="02020603050405020304" pitchFamily="18" charset="0"/>
                <a:cs typeface="Times New Roman" panose="02020603050405020304" pitchFamily="18" charset="0"/>
              </a:rPr>
              <a:t>Endüstriyel Kirlilik İzleme Şube Müdürlüğü</a:t>
            </a:r>
          </a:p>
          <a:p>
            <a:pPr marL="342900" lvl="0" indent="-342900" algn="just" fontAlgn="base">
              <a:lnSpc>
                <a:spcPct val="100000"/>
              </a:lnSpc>
              <a:spcBef>
                <a:spcPct val="0"/>
              </a:spcBef>
              <a:spcAft>
                <a:spcPct val="0"/>
              </a:spcAft>
              <a:buFont typeface="Wingdings" panose="05000000000000000000" pitchFamily="2" charset="2"/>
              <a:buChar char="Ø"/>
              <a:defRPr/>
            </a:pPr>
            <a:endParaRPr lang="tr-TR" altLang="tr-TR" sz="2200" dirty="0">
              <a:solidFill>
                <a:srgbClr val="000000"/>
              </a:solidFill>
              <a:latin typeface="Times New Roman" pitchFamily="18" charset="0"/>
              <a:cs typeface="Times New Roman" pitchFamily="18" charset="0"/>
            </a:endParaRPr>
          </a:p>
        </p:txBody>
      </p:sp>
      <p:pic>
        <p:nvPicPr>
          <p:cNvPr id="4" name="Resim 3"/>
          <p:cNvPicPr>
            <a:picLocks noChangeAspect="1"/>
          </p:cNvPicPr>
          <p:nvPr/>
        </p:nvPicPr>
        <p:blipFill>
          <a:blip r:embed="rId2"/>
          <a:stretch>
            <a:fillRect/>
          </a:stretch>
        </p:blipFill>
        <p:spPr>
          <a:xfrm>
            <a:off x="0" y="0"/>
            <a:ext cx="1860777" cy="1838425"/>
          </a:xfrm>
          <a:prstGeom prst="rect">
            <a:avLst/>
          </a:prstGeom>
        </p:spPr>
      </p:pic>
      <p:sp>
        <p:nvSpPr>
          <p:cNvPr id="2" name="Slayt Numarası Yer Tutucusu 1"/>
          <p:cNvSpPr>
            <a:spLocks noGrp="1"/>
          </p:cNvSpPr>
          <p:nvPr>
            <p:ph type="sldNum" sz="quarter" idx="12"/>
          </p:nvPr>
        </p:nvSpPr>
        <p:spPr/>
        <p:txBody>
          <a:bodyPr/>
          <a:lstStyle/>
          <a:p>
            <a:fld id="{867B2D67-3604-4605-9DC1-A9CD8FF98088}" type="slidenum">
              <a:rPr lang="tr-TR" smtClean="0"/>
              <a:t>17</a:t>
            </a:fld>
            <a:endParaRPr lang="tr-TR"/>
          </a:p>
        </p:txBody>
      </p:sp>
    </p:spTree>
    <p:extLst>
      <p:ext uri="{BB962C8B-B14F-4D97-AF65-F5344CB8AC3E}">
        <p14:creationId xmlns:p14="http://schemas.microsoft.com/office/powerpoint/2010/main" val="36027692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52600" y="1600200"/>
            <a:ext cx="8686800" cy="3200400"/>
          </a:xfrm>
        </p:spPr>
        <p:txBody>
          <a:bodyPr>
            <a:normAutofit/>
          </a:bodyPr>
          <a:lstStyle/>
          <a:p>
            <a:pPr marL="0" indent="0" algn="just">
              <a:buNone/>
              <a:defRPr/>
            </a:pPr>
            <a:r>
              <a:rPr lang="tr-TR" sz="2400" dirty="0">
                <a:latin typeface="Times New Roman" panose="02020603050405020304" pitchFamily="18" charset="0"/>
                <a:cs typeface="Times New Roman" panose="02020603050405020304" pitchFamily="18" charset="0"/>
              </a:rPr>
              <a:t>- Numune alma için uygun bir yöntem seçimi için ilk kriter, izlenecek bileşiklerin fiziksel ve kimyasal davranışlarıdır. </a:t>
            </a:r>
            <a:r>
              <a:rPr lang="tr-TR" sz="2400" dirty="0" err="1">
                <a:latin typeface="Times New Roman" panose="02020603050405020304" pitchFamily="18" charset="0"/>
                <a:cs typeface="Times New Roman" panose="02020603050405020304" pitchFamily="18" charset="0"/>
              </a:rPr>
              <a:t>Analit</a:t>
            </a:r>
            <a:r>
              <a:rPr lang="tr-TR" sz="2400" dirty="0">
                <a:latin typeface="Times New Roman" panose="02020603050405020304" pitchFamily="18" charset="0"/>
                <a:cs typeface="Times New Roman" panose="02020603050405020304" pitchFamily="18" charset="0"/>
              </a:rPr>
              <a:t>, uçucu bir bileşik olarak nitelendikten sonra uygun ölçüm yöntemi (örnekleme ve analiz) seçilir.</a:t>
            </a:r>
          </a:p>
          <a:p>
            <a:pPr algn="just">
              <a:buFontTx/>
              <a:buChar char="-"/>
              <a:defRPr/>
            </a:pPr>
            <a:r>
              <a:rPr lang="tr-TR" sz="2400" dirty="0">
                <a:latin typeface="Times New Roman" panose="02020603050405020304" pitchFamily="18" charset="0"/>
                <a:cs typeface="Times New Roman" panose="02020603050405020304" pitchFamily="18" charset="0"/>
              </a:rPr>
              <a:t>Bu aşamada bu parametre için uygun örnekleme ve analiz metodu olup olamadığına  bakılır.</a:t>
            </a:r>
          </a:p>
          <a:p>
            <a:pPr algn="just">
              <a:buFontTx/>
              <a:buChar char="-"/>
              <a:defRPr/>
            </a:pPr>
            <a:r>
              <a:rPr lang="tr-TR" sz="2400" dirty="0">
                <a:latin typeface="Times New Roman" panose="02020603050405020304" pitchFamily="18" charset="0"/>
                <a:cs typeface="Times New Roman" panose="02020603050405020304" pitchFamily="18" charset="0"/>
              </a:rPr>
              <a:t>Örneklemenin nasıl veya neye yapılacağına karar verilir. </a:t>
            </a:r>
            <a:r>
              <a:rPr lang="tr-TR" sz="2400" dirty="0" err="1">
                <a:latin typeface="Times New Roman" panose="02020603050405020304" pitchFamily="18" charset="0"/>
                <a:cs typeface="Times New Roman" panose="02020603050405020304" pitchFamily="18" charset="0"/>
              </a:rPr>
              <a:t>Sorbent</a:t>
            </a:r>
            <a:r>
              <a:rPr lang="tr-TR" sz="2400" dirty="0">
                <a:latin typeface="Times New Roman" panose="02020603050405020304" pitchFamily="18" charset="0"/>
                <a:cs typeface="Times New Roman" panose="02020603050405020304" pitchFamily="18" charset="0"/>
              </a:rPr>
              <a:t> ve çözücü seçim kriterleri çok önemlidir. </a:t>
            </a:r>
          </a:p>
        </p:txBody>
      </p:sp>
      <p:sp>
        <p:nvSpPr>
          <p:cNvPr id="7" name="Unvan 1"/>
          <p:cNvSpPr>
            <a:spLocks noGrp="1"/>
          </p:cNvSpPr>
          <p:nvPr>
            <p:ph type="title"/>
          </p:nvPr>
        </p:nvSpPr>
        <p:spPr>
          <a:xfrm>
            <a:off x="1512276" y="256430"/>
            <a:ext cx="9928151" cy="1325563"/>
          </a:xfrm>
        </p:spPr>
        <p:txBody>
          <a:bodyPr>
            <a:normAutofit/>
          </a:bodyPr>
          <a:lstStyle/>
          <a:p>
            <a:pPr algn="ctr"/>
            <a:r>
              <a:rPr lang="tr-TR" altLang="tr-TR" sz="3600" b="1" dirty="0">
                <a:latin typeface="Times New Roman" panose="02020603050405020304" pitchFamily="18" charset="0"/>
                <a:cs typeface="Times New Roman" panose="02020603050405020304" pitchFamily="18" charset="0"/>
              </a:rPr>
              <a:t>VOC PARAMETRESİNDE METOT SEÇİMİ</a:t>
            </a:r>
          </a:p>
        </p:txBody>
      </p:sp>
      <p:pic>
        <p:nvPicPr>
          <p:cNvPr id="8" name="Resim 7"/>
          <p:cNvPicPr>
            <a:picLocks noChangeAspect="1"/>
          </p:cNvPicPr>
          <p:nvPr/>
        </p:nvPicPr>
        <p:blipFill>
          <a:blip r:embed="rId2"/>
          <a:stretch>
            <a:fillRect/>
          </a:stretch>
        </p:blipFill>
        <p:spPr>
          <a:xfrm>
            <a:off x="0" y="0"/>
            <a:ext cx="1860777" cy="1838425"/>
          </a:xfrm>
          <a:prstGeom prst="rect">
            <a:avLst/>
          </a:prstGeom>
        </p:spPr>
      </p:pic>
      <p:sp>
        <p:nvSpPr>
          <p:cNvPr id="4" name="Slayt Numarası Yer Tutucusu 3"/>
          <p:cNvSpPr>
            <a:spLocks noGrp="1"/>
          </p:cNvSpPr>
          <p:nvPr>
            <p:ph type="sldNum" sz="quarter" idx="12"/>
          </p:nvPr>
        </p:nvSpPr>
        <p:spPr/>
        <p:txBody>
          <a:bodyPr/>
          <a:lstStyle/>
          <a:p>
            <a:fld id="{867B2D67-3604-4605-9DC1-A9CD8FF98088}" type="slidenum">
              <a:rPr lang="tr-TR" smtClean="0"/>
              <a:t>2</a:t>
            </a:fld>
            <a:endParaRPr lang="tr-TR"/>
          </a:p>
        </p:txBody>
      </p:sp>
    </p:spTree>
    <p:extLst>
      <p:ext uri="{BB962C8B-B14F-4D97-AF65-F5344CB8AC3E}">
        <p14:creationId xmlns:p14="http://schemas.microsoft.com/office/powerpoint/2010/main" val="1533055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Unvan 1"/>
          <p:cNvSpPr>
            <a:spLocks noGrp="1"/>
          </p:cNvSpPr>
          <p:nvPr>
            <p:ph type="title"/>
          </p:nvPr>
        </p:nvSpPr>
        <p:spPr>
          <a:xfrm>
            <a:off x="1828800" y="1336676"/>
            <a:ext cx="8229600" cy="487363"/>
          </a:xfrm>
        </p:spPr>
        <p:txBody>
          <a:bodyPr/>
          <a:lstStyle/>
          <a:p>
            <a:pPr algn="l"/>
            <a:r>
              <a:rPr lang="tr-TR" altLang="tr-TR" sz="24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VOC Fiziksel ve Kimyasal Davranış</a:t>
            </a:r>
            <a:endParaRPr lang="tr-TR" altLang="tr-TR" sz="2400">
              <a:ea typeface="Calibri" panose="020F0502020204030204" pitchFamily="34" charset="0"/>
              <a:cs typeface="Times New Roman" panose="02020603050405020304" pitchFamily="18" charset="0"/>
            </a:endParaRPr>
          </a:p>
        </p:txBody>
      </p:sp>
      <p:pic>
        <p:nvPicPr>
          <p:cNvPr id="5123" name="Resim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1828800"/>
            <a:ext cx="8686800" cy="454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Unvan 1"/>
          <p:cNvSpPr txBox="1">
            <a:spLocks/>
          </p:cNvSpPr>
          <p:nvPr/>
        </p:nvSpPr>
        <p:spPr>
          <a:xfrm>
            <a:off x="1512276" y="256430"/>
            <a:ext cx="992815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tr-TR" altLang="tr-TR" sz="3600" b="1" smtClean="0">
                <a:latin typeface="Times New Roman" panose="02020603050405020304" pitchFamily="18" charset="0"/>
                <a:cs typeface="Times New Roman" panose="02020603050405020304" pitchFamily="18" charset="0"/>
              </a:rPr>
              <a:t>VOC PARAMETRESİNDE METOT SEÇİMİ</a:t>
            </a:r>
            <a:endParaRPr lang="tr-TR" altLang="tr-TR" sz="3600" b="1" dirty="0">
              <a:latin typeface="Times New Roman" panose="02020603050405020304" pitchFamily="18" charset="0"/>
              <a:cs typeface="Times New Roman" panose="02020603050405020304" pitchFamily="18" charset="0"/>
            </a:endParaRPr>
          </a:p>
        </p:txBody>
      </p:sp>
      <p:pic>
        <p:nvPicPr>
          <p:cNvPr id="7" name="Resim 6"/>
          <p:cNvPicPr>
            <a:picLocks noChangeAspect="1"/>
          </p:cNvPicPr>
          <p:nvPr/>
        </p:nvPicPr>
        <p:blipFill>
          <a:blip r:embed="rId3"/>
          <a:stretch>
            <a:fillRect/>
          </a:stretch>
        </p:blipFill>
        <p:spPr>
          <a:xfrm>
            <a:off x="0" y="0"/>
            <a:ext cx="1860777" cy="1838425"/>
          </a:xfrm>
          <a:prstGeom prst="rect">
            <a:avLst/>
          </a:prstGeom>
        </p:spPr>
      </p:pic>
      <p:sp>
        <p:nvSpPr>
          <p:cNvPr id="3" name="Slayt Numarası Yer Tutucusu 2"/>
          <p:cNvSpPr>
            <a:spLocks noGrp="1"/>
          </p:cNvSpPr>
          <p:nvPr>
            <p:ph type="sldNum" sz="quarter" idx="12"/>
          </p:nvPr>
        </p:nvSpPr>
        <p:spPr/>
        <p:txBody>
          <a:bodyPr/>
          <a:lstStyle/>
          <a:p>
            <a:fld id="{867B2D67-3604-4605-9DC1-A9CD8FF98088}" type="slidenum">
              <a:rPr lang="tr-TR" smtClean="0"/>
              <a:t>3</a:t>
            </a:fld>
            <a:endParaRPr lang="tr-TR"/>
          </a:p>
        </p:txBody>
      </p:sp>
    </p:spTree>
    <p:extLst>
      <p:ext uri="{BB962C8B-B14F-4D97-AF65-F5344CB8AC3E}">
        <p14:creationId xmlns:p14="http://schemas.microsoft.com/office/powerpoint/2010/main" val="3320890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Unvan 1"/>
          <p:cNvSpPr>
            <a:spLocks noGrp="1"/>
          </p:cNvSpPr>
          <p:nvPr>
            <p:ph type="title"/>
          </p:nvPr>
        </p:nvSpPr>
        <p:spPr>
          <a:xfrm>
            <a:off x="1816100" y="1752601"/>
            <a:ext cx="8229600" cy="487363"/>
          </a:xfrm>
        </p:spPr>
        <p:txBody>
          <a:bodyPr/>
          <a:lstStyle/>
          <a:p>
            <a:pPr algn="l"/>
            <a:r>
              <a:rPr lang="tr-TR" altLang="tr-TR" sz="24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VOC Fiziksel ve Kimyasal Davranış</a:t>
            </a:r>
            <a:endParaRPr lang="tr-TR" altLang="tr-TR" sz="2400">
              <a:ea typeface="Calibri" panose="020F0502020204030204" pitchFamily="34" charset="0"/>
              <a:cs typeface="Times New Roman" panose="02020603050405020304" pitchFamily="18" charset="0"/>
            </a:endParaRPr>
          </a:p>
        </p:txBody>
      </p:sp>
      <p:sp>
        <p:nvSpPr>
          <p:cNvPr id="3" name="İçerik Yer Tutucusu 2"/>
          <p:cNvSpPr>
            <a:spLocks noGrp="1"/>
          </p:cNvSpPr>
          <p:nvPr>
            <p:ph idx="1"/>
          </p:nvPr>
        </p:nvSpPr>
        <p:spPr>
          <a:xfrm>
            <a:off x="1816100" y="2514600"/>
            <a:ext cx="8229600" cy="3352800"/>
          </a:xfrm>
        </p:spPr>
        <p:txBody>
          <a:bodyPr/>
          <a:lstStyle/>
          <a:p>
            <a:pPr>
              <a:lnSpc>
                <a:spcPct val="107000"/>
              </a:lnSpc>
              <a:spcAft>
                <a:spcPts val="600"/>
              </a:spcAft>
              <a:defRPr/>
            </a:pPr>
            <a:r>
              <a:rPr lang="tr-TR" dirty="0">
                <a:solidFill>
                  <a:srgbClr val="000000"/>
                </a:solidFill>
                <a:latin typeface="+mj-lt"/>
                <a:ea typeface="Calibri" panose="020F0502020204030204" pitchFamily="34" charset="0"/>
                <a:cs typeface="Times New Roman" panose="02020603050405020304" pitchFamily="18" charset="0"/>
              </a:rPr>
              <a:t>Uçuculuk</a:t>
            </a:r>
            <a:endParaRPr lang="tr-TR" dirty="0">
              <a:latin typeface="+mj-lt"/>
              <a:ea typeface="Calibri" panose="020F0502020204030204" pitchFamily="34" charset="0"/>
              <a:cs typeface="Times New Roman" panose="02020603050405020304" pitchFamily="18" charset="0"/>
            </a:endParaRPr>
          </a:p>
          <a:p>
            <a:pPr>
              <a:lnSpc>
                <a:spcPct val="107000"/>
              </a:lnSpc>
              <a:spcAft>
                <a:spcPts val="600"/>
              </a:spcAft>
              <a:defRPr/>
            </a:pPr>
            <a:r>
              <a:rPr lang="tr-TR" dirty="0">
                <a:solidFill>
                  <a:srgbClr val="000000"/>
                </a:solidFill>
                <a:latin typeface="+mj-lt"/>
                <a:ea typeface="Calibri" panose="020F0502020204030204" pitchFamily="34" charset="0"/>
                <a:cs typeface="Times New Roman" panose="02020603050405020304" pitchFamily="18" charset="0"/>
              </a:rPr>
              <a:t> Polarite / suda çözünürlük</a:t>
            </a:r>
            <a:endParaRPr lang="tr-TR" dirty="0">
              <a:latin typeface="+mj-lt"/>
              <a:ea typeface="Calibri" panose="020F0502020204030204" pitchFamily="34" charset="0"/>
              <a:cs typeface="Times New Roman" panose="02020603050405020304" pitchFamily="18" charset="0"/>
            </a:endParaRPr>
          </a:p>
          <a:p>
            <a:pPr>
              <a:lnSpc>
                <a:spcPct val="107000"/>
              </a:lnSpc>
              <a:spcAft>
                <a:spcPts val="600"/>
              </a:spcAft>
              <a:defRPr/>
            </a:pPr>
            <a:r>
              <a:rPr lang="tr-TR" dirty="0">
                <a:solidFill>
                  <a:srgbClr val="000000"/>
                </a:solidFill>
                <a:latin typeface="+mj-lt"/>
                <a:ea typeface="Calibri" panose="020F0502020204030204" pitchFamily="34" charset="0"/>
                <a:cs typeface="Times New Roman" panose="02020603050405020304" pitchFamily="18" charset="0"/>
              </a:rPr>
              <a:t> </a:t>
            </a:r>
            <a:r>
              <a:rPr lang="tr-TR" dirty="0" err="1">
                <a:solidFill>
                  <a:srgbClr val="000000"/>
                </a:solidFill>
                <a:latin typeface="+mj-lt"/>
                <a:ea typeface="Calibri" panose="020F0502020204030204" pitchFamily="34" charset="0"/>
                <a:cs typeface="Times New Roman" panose="02020603050405020304" pitchFamily="18" charset="0"/>
              </a:rPr>
              <a:t>Reaktivite</a:t>
            </a:r>
            <a:endParaRPr lang="tr-TR" dirty="0">
              <a:latin typeface="+mj-lt"/>
              <a:ea typeface="Calibri" panose="020F0502020204030204" pitchFamily="34" charset="0"/>
              <a:cs typeface="Times New Roman" panose="02020603050405020304" pitchFamily="18" charset="0"/>
            </a:endParaRPr>
          </a:p>
          <a:p>
            <a:pPr marL="337185" indent="337185">
              <a:lnSpc>
                <a:spcPct val="107000"/>
              </a:lnSpc>
              <a:spcAft>
                <a:spcPts val="600"/>
              </a:spcAft>
              <a:defRPr/>
            </a:pPr>
            <a:r>
              <a:rPr lang="tr-TR" dirty="0">
                <a:solidFill>
                  <a:srgbClr val="000000"/>
                </a:solidFill>
                <a:latin typeface="+mj-lt"/>
                <a:ea typeface="Calibri" panose="020F0502020204030204" pitchFamily="34" charset="0"/>
                <a:cs typeface="Times New Roman" panose="02020603050405020304" pitchFamily="18" charset="0"/>
              </a:rPr>
              <a:t> Kararlı, reaktif olmayan</a:t>
            </a:r>
            <a:endParaRPr lang="tr-TR" dirty="0">
              <a:latin typeface="+mj-lt"/>
              <a:ea typeface="Calibri" panose="020F0502020204030204" pitchFamily="34" charset="0"/>
              <a:cs typeface="Times New Roman" panose="02020603050405020304" pitchFamily="18" charset="0"/>
            </a:endParaRPr>
          </a:p>
          <a:p>
            <a:pPr marL="337185" indent="337185">
              <a:lnSpc>
                <a:spcPct val="107000"/>
              </a:lnSpc>
              <a:spcAft>
                <a:spcPts val="600"/>
              </a:spcAft>
              <a:defRPr/>
            </a:pPr>
            <a:r>
              <a:rPr lang="tr-TR" dirty="0">
                <a:solidFill>
                  <a:srgbClr val="000000"/>
                </a:solidFill>
                <a:latin typeface="+mj-lt"/>
                <a:ea typeface="Calibri" panose="020F0502020204030204" pitchFamily="34" charset="0"/>
                <a:cs typeface="Times New Roman" panose="02020603050405020304" pitchFamily="18" charset="0"/>
              </a:rPr>
              <a:t> Yoğunlaşarak su ile reaksiyona girenler.</a:t>
            </a:r>
            <a:endParaRPr lang="tr-TR" dirty="0">
              <a:latin typeface="+mj-lt"/>
              <a:ea typeface="Calibri" panose="020F0502020204030204" pitchFamily="34" charset="0"/>
              <a:cs typeface="Times New Roman" panose="02020603050405020304" pitchFamily="18" charset="0"/>
            </a:endParaRPr>
          </a:p>
        </p:txBody>
      </p:sp>
      <p:sp>
        <p:nvSpPr>
          <p:cNvPr id="5" name="Unvan 1"/>
          <p:cNvSpPr txBox="1">
            <a:spLocks/>
          </p:cNvSpPr>
          <p:nvPr/>
        </p:nvSpPr>
        <p:spPr>
          <a:xfrm>
            <a:off x="1512276" y="256430"/>
            <a:ext cx="992815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tr-TR" altLang="tr-TR" sz="3600" b="1" smtClean="0">
                <a:latin typeface="Times New Roman" panose="02020603050405020304" pitchFamily="18" charset="0"/>
                <a:cs typeface="Times New Roman" panose="02020603050405020304" pitchFamily="18" charset="0"/>
              </a:rPr>
              <a:t>VOC PARAMETRESİNDE METOT SEÇİMİ</a:t>
            </a:r>
            <a:endParaRPr lang="tr-TR" altLang="tr-TR" sz="3600" b="1" dirty="0">
              <a:latin typeface="Times New Roman" panose="02020603050405020304" pitchFamily="18" charset="0"/>
              <a:cs typeface="Times New Roman" panose="02020603050405020304" pitchFamily="18" charset="0"/>
            </a:endParaRPr>
          </a:p>
        </p:txBody>
      </p:sp>
      <p:pic>
        <p:nvPicPr>
          <p:cNvPr id="7" name="Resim 6"/>
          <p:cNvPicPr>
            <a:picLocks noChangeAspect="1"/>
          </p:cNvPicPr>
          <p:nvPr/>
        </p:nvPicPr>
        <p:blipFill>
          <a:blip r:embed="rId2"/>
          <a:stretch>
            <a:fillRect/>
          </a:stretch>
        </p:blipFill>
        <p:spPr>
          <a:xfrm>
            <a:off x="0" y="0"/>
            <a:ext cx="1860777" cy="1838425"/>
          </a:xfrm>
          <a:prstGeom prst="rect">
            <a:avLst/>
          </a:prstGeom>
        </p:spPr>
      </p:pic>
      <p:sp>
        <p:nvSpPr>
          <p:cNvPr id="4" name="Slayt Numarası Yer Tutucusu 3"/>
          <p:cNvSpPr>
            <a:spLocks noGrp="1"/>
          </p:cNvSpPr>
          <p:nvPr>
            <p:ph type="sldNum" sz="quarter" idx="12"/>
          </p:nvPr>
        </p:nvSpPr>
        <p:spPr/>
        <p:txBody>
          <a:bodyPr/>
          <a:lstStyle/>
          <a:p>
            <a:fld id="{867B2D67-3604-4605-9DC1-A9CD8FF98088}" type="slidenum">
              <a:rPr lang="tr-TR" smtClean="0"/>
              <a:t>4</a:t>
            </a:fld>
            <a:endParaRPr lang="tr-TR"/>
          </a:p>
        </p:txBody>
      </p:sp>
    </p:spTree>
    <p:extLst>
      <p:ext uri="{BB962C8B-B14F-4D97-AF65-F5344CB8AC3E}">
        <p14:creationId xmlns:p14="http://schemas.microsoft.com/office/powerpoint/2010/main" val="31576869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Unvan 1"/>
          <p:cNvSpPr>
            <a:spLocks noGrp="1"/>
          </p:cNvSpPr>
          <p:nvPr>
            <p:ph type="title"/>
          </p:nvPr>
        </p:nvSpPr>
        <p:spPr>
          <a:xfrm>
            <a:off x="1860777" y="1536751"/>
            <a:ext cx="8229600" cy="639762"/>
          </a:xfrm>
        </p:spPr>
        <p:txBody>
          <a:bodyPr/>
          <a:lstStyle/>
          <a:p>
            <a:pPr algn="l"/>
            <a:r>
              <a:rPr lang="tr-TR" altLang="tr-TR"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UÇUCULUK</a:t>
            </a:r>
            <a:endParaRPr lang="tr-TR" altLang="tr-TR" sz="2400" dirty="0">
              <a:ea typeface="Calibri" panose="020F0502020204030204" pitchFamily="34" charset="0"/>
              <a:cs typeface="Times New Roman" panose="02020603050405020304" pitchFamily="18" charset="0"/>
            </a:endParaRPr>
          </a:p>
        </p:txBody>
      </p:sp>
      <p:sp>
        <p:nvSpPr>
          <p:cNvPr id="3" name="İçerik Yer Tutucusu 2"/>
          <p:cNvSpPr>
            <a:spLocks noGrp="1"/>
          </p:cNvSpPr>
          <p:nvPr>
            <p:ph idx="1"/>
          </p:nvPr>
        </p:nvSpPr>
        <p:spPr>
          <a:xfrm>
            <a:off x="1512276" y="1825625"/>
            <a:ext cx="9841524" cy="4351338"/>
          </a:xfrm>
        </p:spPr>
        <p:txBody>
          <a:bodyPr>
            <a:normAutofit fontScale="92500" lnSpcReduction="20000"/>
          </a:bodyPr>
          <a:lstStyle/>
          <a:p>
            <a:pPr marL="0" indent="0">
              <a:lnSpc>
                <a:spcPct val="97000"/>
              </a:lnSpc>
              <a:spcAft>
                <a:spcPts val="600"/>
              </a:spcAft>
              <a:buNone/>
              <a:defRPr/>
            </a:pPr>
            <a:endParaRPr lang="tr-TR" altLang="tr-TR" sz="2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97000"/>
              </a:lnSpc>
              <a:spcAft>
                <a:spcPts val="600"/>
              </a:spcAft>
              <a:buNone/>
              <a:defRPr/>
            </a:pPr>
            <a:r>
              <a:rPr lang="tr-TR" altLang="tr-TR" sz="2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Çok uçucu organik bileşikler (</a:t>
            </a:r>
            <a:r>
              <a:rPr lang="tr-TR" altLang="tr-TR" sz="22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VVOCs</a:t>
            </a:r>
            <a:r>
              <a:rPr lang="tr-TR" altLang="tr-TR" sz="2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tr-TR" altLang="tr-TR" sz="2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97000"/>
              </a:lnSpc>
              <a:spcAft>
                <a:spcPts val="600"/>
              </a:spcAft>
              <a:defRPr/>
            </a:pPr>
            <a:r>
              <a:rPr lang="tr-TR" altLang="tr-TR" sz="2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Düşük moleküler ağırlık</a:t>
            </a:r>
            <a:endParaRPr lang="tr-TR" altLang="tr-TR" sz="2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97000"/>
              </a:lnSpc>
              <a:spcAft>
                <a:spcPts val="600"/>
              </a:spcAft>
              <a:defRPr/>
            </a:pPr>
            <a:r>
              <a:rPr lang="tr-TR" altLang="tr-TR" sz="2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25 ° C'de 15 </a:t>
            </a:r>
            <a:r>
              <a:rPr lang="tr-TR" altLang="tr-TR" sz="22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kPa'dan</a:t>
            </a:r>
            <a:r>
              <a:rPr lang="tr-TR" altLang="tr-TR" sz="2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büyük buhar basıncı</a:t>
            </a:r>
            <a:endParaRPr lang="tr-TR" altLang="tr-TR" sz="2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97000"/>
              </a:lnSpc>
              <a:spcAft>
                <a:spcPts val="600"/>
              </a:spcAft>
              <a:defRPr/>
            </a:pPr>
            <a:r>
              <a:rPr lang="tr-TR" altLang="tr-TR" sz="2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Kaynama noktaları genellikle 30 ° C'nin altındadır.</a:t>
            </a:r>
            <a:endParaRPr lang="tr-TR" altLang="tr-TR" sz="2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97000"/>
              </a:lnSpc>
              <a:spcAft>
                <a:spcPts val="600"/>
              </a:spcAft>
              <a:defRPr/>
            </a:pPr>
            <a:r>
              <a:rPr lang="tr-TR" altLang="tr-TR" sz="2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Temizlenebilir veya suda çözünmezler.</a:t>
            </a:r>
          </a:p>
          <a:p>
            <a:pPr marL="0" indent="0">
              <a:buNone/>
              <a:defRPr/>
            </a:pPr>
            <a:r>
              <a:rPr lang="tr-TR" altLang="tr-TR" sz="2200" dirty="0">
                <a:ea typeface="Calibri" panose="020F0502020204030204" pitchFamily="34" charset="0"/>
                <a:cs typeface="Times New Roman" panose="02020603050405020304" pitchFamily="18" charset="0"/>
              </a:rPr>
              <a:t>Çok uçucu bileşik ölçümü</a:t>
            </a:r>
          </a:p>
          <a:p>
            <a:pPr marL="0" indent="0">
              <a:buNone/>
              <a:defRPr/>
            </a:pPr>
            <a:endParaRPr lang="tr-TR" altLang="tr-TR" sz="2200" dirty="0">
              <a:ea typeface="Calibri" panose="020F0502020204030204" pitchFamily="34" charset="0"/>
              <a:cs typeface="Times New Roman" panose="02020603050405020304" pitchFamily="18" charset="0"/>
            </a:endParaRPr>
          </a:p>
          <a:p>
            <a:pPr marL="0" indent="0">
              <a:buNone/>
              <a:defRPr/>
            </a:pPr>
            <a:r>
              <a:rPr lang="tr-TR" altLang="tr-TR" sz="2200" dirty="0">
                <a:ea typeface="Calibri" panose="020F0502020204030204" pitchFamily="34" charset="0"/>
                <a:cs typeface="Times New Roman" panose="02020603050405020304" pitchFamily="18" charset="0"/>
              </a:rPr>
              <a:t>	 - Torbalarda bütün olarak gazın örneklemesi (Yöntem 18)</a:t>
            </a:r>
          </a:p>
          <a:p>
            <a:pPr marL="0" indent="0">
              <a:buNone/>
              <a:defRPr/>
            </a:pPr>
            <a:r>
              <a:rPr lang="tr-TR" altLang="tr-TR" sz="2200" dirty="0">
                <a:ea typeface="Calibri" panose="020F0502020204030204" pitchFamily="34" charset="0"/>
                <a:cs typeface="Times New Roman" panose="02020603050405020304" pitchFamily="18" charset="0"/>
              </a:rPr>
              <a:t>	 - Ölçüm hücresine doğrudan gaz örneklemesi (Yöntem 320)</a:t>
            </a:r>
          </a:p>
          <a:p>
            <a:pPr marL="0" indent="0">
              <a:buNone/>
              <a:defRPr/>
            </a:pPr>
            <a:r>
              <a:rPr lang="tr-TR" sz="2400" dirty="0"/>
              <a:t>(Örnek olarak </a:t>
            </a:r>
            <a:r>
              <a:rPr lang="tr-TR" sz="2400" dirty="0" err="1"/>
              <a:t>vinil</a:t>
            </a:r>
            <a:r>
              <a:rPr lang="tr-TR" sz="2400" dirty="0"/>
              <a:t> klorür, </a:t>
            </a:r>
            <a:r>
              <a:rPr lang="tr-TR" sz="2400" dirty="0" err="1"/>
              <a:t>klorometan</a:t>
            </a:r>
            <a:r>
              <a:rPr lang="tr-TR" sz="2400" dirty="0"/>
              <a:t>)</a:t>
            </a:r>
            <a:endParaRPr lang="tr-TR" altLang="tr-TR" sz="2200" dirty="0">
              <a:ea typeface="Calibri" panose="020F0502020204030204" pitchFamily="34" charset="0"/>
              <a:cs typeface="Times New Roman" panose="02020603050405020304" pitchFamily="18" charset="0"/>
            </a:endParaRPr>
          </a:p>
          <a:p>
            <a:pPr marL="0" indent="0">
              <a:lnSpc>
                <a:spcPct val="97000"/>
              </a:lnSpc>
              <a:spcAft>
                <a:spcPts val="600"/>
              </a:spcAft>
              <a:defRPr/>
            </a:pPr>
            <a:endParaRPr lang="tr-TR" altLang="tr-TR" sz="15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7172" name="Resim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728413" y="1932834"/>
            <a:ext cx="2200275"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Unvan 1"/>
          <p:cNvSpPr txBox="1">
            <a:spLocks/>
          </p:cNvSpPr>
          <p:nvPr/>
        </p:nvSpPr>
        <p:spPr>
          <a:xfrm>
            <a:off x="1512276" y="256430"/>
            <a:ext cx="992815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tr-TR" altLang="tr-TR" sz="3600" b="1" smtClean="0">
                <a:latin typeface="Times New Roman" panose="02020603050405020304" pitchFamily="18" charset="0"/>
                <a:cs typeface="Times New Roman" panose="02020603050405020304" pitchFamily="18" charset="0"/>
              </a:rPr>
              <a:t>VOC PARAMETRESİNDE METOT SEÇİMİ</a:t>
            </a:r>
            <a:endParaRPr lang="tr-TR" altLang="tr-TR" sz="3600" b="1" dirty="0">
              <a:latin typeface="Times New Roman" panose="02020603050405020304" pitchFamily="18" charset="0"/>
              <a:cs typeface="Times New Roman" panose="02020603050405020304" pitchFamily="18" charset="0"/>
            </a:endParaRPr>
          </a:p>
        </p:txBody>
      </p:sp>
      <p:pic>
        <p:nvPicPr>
          <p:cNvPr id="8" name="Resim 7"/>
          <p:cNvPicPr>
            <a:picLocks noChangeAspect="1"/>
          </p:cNvPicPr>
          <p:nvPr/>
        </p:nvPicPr>
        <p:blipFill>
          <a:blip r:embed="rId3"/>
          <a:stretch>
            <a:fillRect/>
          </a:stretch>
        </p:blipFill>
        <p:spPr>
          <a:xfrm>
            <a:off x="0" y="0"/>
            <a:ext cx="1860777" cy="1838425"/>
          </a:xfrm>
          <a:prstGeom prst="rect">
            <a:avLst/>
          </a:prstGeom>
        </p:spPr>
      </p:pic>
      <p:sp>
        <p:nvSpPr>
          <p:cNvPr id="4" name="Slayt Numarası Yer Tutucusu 3"/>
          <p:cNvSpPr>
            <a:spLocks noGrp="1"/>
          </p:cNvSpPr>
          <p:nvPr>
            <p:ph type="sldNum" sz="quarter" idx="12"/>
          </p:nvPr>
        </p:nvSpPr>
        <p:spPr/>
        <p:txBody>
          <a:bodyPr/>
          <a:lstStyle/>
          <a:p>
            <a:fld id="{867B2D67-3604-4605-9DC1-A9CD8FF98088}" type="slidenum">
              <a:rPr lang="tr-TR" smtClean="0"/>
              <a:t>5</a:t>
            </a:fld>
            <a:endParaRPr lang="tr-TR"/>
          </a:p>
        </p:txBody>
      </p:sp>
    </p:spTree>
    <p:extLst>
      <p:ext uri="{BB962C8B-B14F-4D97-AF65-F5344CB8AC3E}">
        <p14:creationId xmlns:p14="http://schemas.microsoft.com/office/powerpoint/2010/main" val="34275749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19777" y="2026017"/>
            <a:ext cx="6723062" cy="4319587"/>
          </a:xfrm>
        </p:spPr>
        <p:txBody>
          <a:bodyPr>
            <a:normAutofit fontScale="92500" lnSpcReduction="10000"/>
          </a:bodyPr>
          <a:lstStyle/>
          <a:p>
            <a:pPr marL="0" indent="0">
              <a:buNone/>
              <a:defRPr/>
            </a:pPr>
            <a:endParaRPr lang="tr-TR" sz="1500" dirty="0"/>
          </a:p>
          <a:p>
            <a:pPr marL="0" indent="0">
              <a:buNone/>
              <a:defRPr/>
            </a:pPr>
            <a:endParaRPr lang="tr-TR" sz="1500" dirty="0"/>
          </a:p>
          <a:p>
            <a:pPr marL="0" indent="0">
              <a:buNone/>
              <a:defRPr/>
            </a:pPr>
            <a:r>
              <a:rPr lang="tr-TR" sz="2000" dirty="0"/>
              <a:t>Uçucu Organik Bileşikler (VOC)</a:t>
            </a:r>
          </a:p>
          <a:p>
            <a:pPr>
              <a:defRPr/>
            </a:pPr>
            <a:r>
              <a:rPr lang="tr-TR" sz="2000" dirty="0"/>
              <a:t>25 ° C'de 10-2 </a:t>
            </a:r>
            <a:r>
              <a:rPr lang="tr-TR" sz="2000" dirty="0" err="1"/>
              <a:t>kPa'dan</a:t>
            </a:r>
            <a:r>
              <a:rPr lang="tr-TR" sz="2000" dirty="0"/>
              <a:t> büyük buhar basıncı</a:t>
            </a:r>
          </a:p>
          <a:p>
            <a:pPr>
              <a:defRPr/>
            </a:pPr>
            <a:r>
              <a:rPr lang="tr-TR" sz="2000" dirty="0"/>
              <a:t>Kaynama noktaları genellikle 30 ila 180 ° C arasındadır.</a:t>
            </a:r>
          </a:p>
          <a:p>
            <a:pPr>
              <a:defRPr/>
            </a:pPr>
            <a:r>
              <a:rPr lang="tr-TR" sz="2000" dirty="0"/>
              <a:t>Suda çözülür veya su ile </a:t>
            </a:r>
            <a:r>
              <a:rPr lang="tr-TR" sz="2000" dirty="0" err="1"/>
              <a:t>özünebilir</a:t>
            </a:r>
            <a:endParaRPr lang="tr-TR" sz="2000" dirty="0"/>
          </a:p>
          <a:p>
            <a:pPr marL="0" indent="0">
              <a:buNone/>
              <a:defRPr/>
            </a:pPr>
            <a:r>
              <a:rPr lang="tr-TR" sz="2000" dirty="0"/>
              <a:t> Uçucu bileşik ölçümü</a:t>
            </a:r>
          </a:p>
          <a:p>
            <a:pPr>
              <a:defRPr/>
            </a:pPr>
            <a:r>
              <a:rPr lang="tr-TR" sz="2000" dirty="0" err="1"/>
              <a:t>Sorbent</a:t>
            </a:r>
            <a:r>
              <a:rPr lang="tr-TR" sz="2000" dirty="0"/>
              <a:t> örnekleme seçeneği (Yöntem 18 , EN 13649)</a:t>
            </a:r>
          </a:p>
          <a:p>
            <a:pPr>
              <a:defRPr/>
            </a:pPr>
            <a:r>
              <a:rPr lang="tr-TR" sz="2000" dirty="0"/>
              <a:t>Torbalarda bütün olarak gazın örneklemesi (Yöntem 18)</a:t>
            </a:r>
          </a:p>
          <a:p>
            <a:pPr>
              <a:defRPr/>
            </a:pPr>
            <a:r>
              <a:rPr lang="tr-TR" sz="2000" dirty="0"/>
              <a:t>Ölçüm hücresine doğrudan gaz örneklemesi (Yöntem 320)</a:t>
            </a:r>
          </a:p>
          <a:p>
            <a:pPr marL="0" indent="0">
              <a:buNone/>
              <a:defRPr/>
            </a:pPr>
            <a:r>
              <a:rPr lang="tr-TR" sz="2000" dirty="0"/>
              <a:t>(Yöntem 18 ile EN 13649, NIOSH ve OSHA </a:t>
            </a:r>
            <a:r>
              <a:rPr lang="tr-TR" sz="2000" dirty="0" err="1"/>
              <a:t>sorbent</a:t>
            </a:r>
            <a:r>
              <a:rPr lang="tr-TR" sz="2000" dirty="0"/>
              <a:t> </a:t>
            </a:r>
          </a:p>
          <a:p>
            <a:pPr marL="0" indent="0">
              <a:buNone/>
              <a:defRPr/>
            </a:pPr>
            <a:r>
              <a:rPr lang="tr-TR" sz="2000" dirty="0"/>
              <a:t>yöntemlerine atıf yapar)</a:t>
            </a:r>
          </a:p>
          <a:p>
            <a:pPr>
              <a:defRPr/>
            </a:pPr>
            <a:endParaRPr lang="tr-TR" dirty="0"/>
          </a:p>
        </p:txBody>
      </p:sp>
      <p:pic>
        <p:nvPicPr>
          <p:cNvPr id="8195" name="Resim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472977" y="2465753"/>
            <a:ext cx="2265362" cy="3440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6" name="Unvan 1"/>
          <p:cNvSpPr>
            <a:spLocks noGrp="1"/>
          </p:cNvSpPr>
          <p:nvPr>
            <p:ph type="title"/>
          </p:nvPr>
        </p:nvSpPr>
        <p:spPr>
          <a:xfrm>
            <a:off x="1784839" y="1683116"/>
            <a:ext cx="8229600" cy="639762"/>
          </a:xfrm>
        </p:spPr>
        <p:txBody>
          <a:bodyPr/>
          <a:lstStyle/>
          <a:p>
            <a:pPr algn="l"/>
            <a:r>
              <a:rPr lang="tr-TR" altLang="tr-TR"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UÇUCULUK</a:t>
            </a:r>
            <a:endParaRPr lang="tr-TR" altLang="tr-TR" sz="2400" dirty="0">
              <a:ea typeface="Calibri" panose="020F0502020204030204" pitchFamily="34" charset="0"/>
              <a:cs typeface="Times New Roman" panose="02020603050405020304" pitchFamily="18" charset="0"/>
            </a:endParaRPr>
          </a:p>
        </p:txBody>
      </p:sp>
      <p:sp>
        <p:nvSpPr>
          <p:cNvPr id="7" name="Unvan 1"/>
          <p:cNvSpPr txBox="1">
            <a:spLocks/>
          </p:cNvSpPr>
          <p:nvPr/>
        </p:nvSpPr>
        <p:spPr>
          <a:xfrm>
            <a:off x="1512276" y="256430"/>
            <a:ext cx="992815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tr-TR" altLang="tr-TR" sz="3600" b="1" smtClean="0">
                <a:latin typeface="Times New Roman" panose="02020603050405020304" pitchFamily="18" charset="0"/>
                <a:cs typeface="Times New Roman" panose="02020603050405020304" pitchFamily="18" charset="0"/>
              </a:rPr>
              <a:t>VOC PARAMETRESİNDE METOT SEÇİMİ</a:t>
            </a:r>
            <a:endParaRPr lang="tr-TR" altLang="tr-TR" sz="3600" b="1" dirty="0">
              <a:latin typeface="Times New Roman" panose="02020603050405020304" pitchFamily="18" charset="0"/>
              <a:cs typeface="Times New Roman" panose="02020603050405020304" pitchFamily="18" charset="0"/>
            </a:endParaRPr>
          </a:p>
        </p:txBody>
      </p:sp>
      <p:pic>
        <p:nvPicPr>
          <p:cNvPr id="8" name="Resim 7"/>
          <p:cNvPicPr>
            <a:picLocks noChangeAspect="1"/>
          </p:cNvPicPr>
          <p:nvPr/>
        </p:nvPicPr>
        <p:blipFill>
          <a:blip r:embed="rId3"/>
          <a:stretch>
            <a:fillRect/>
          </a:stretch>
        </p:blipFill>
        <p:spPr>
          <a:xfrm>
            <a:off x="0" y="0"/>
            <a:ext cx="1860777" cy="1838425"/>
          </a:xfrm>
          <a:prstGeom prst="rect">
            <a:avLst/>
          </a:prstGeom>
        </p:spPr>
      </p:pic>
      <p:sp>
        <p:nvSpPr>
          <p:cNvPr id="4" name="Slayt Numarası Yer Tutucusu 3"/>
          <p:cNvSpPr>
            <a:spLocks noGrp="1"/>
          </p:cNvSpPr>
          <p:nvPr>
            <p:ph type="sldNum" sz="quarter" idx="12"/>
          </p:nvPr>
        </p:nvSpPr>
        <p:spPr/>
        <p:txBody>
          <a:bodyPr/>
          <a:lstStyle/>
          <a:p>
            <a:fld id="{867B2D67-3604-4605-9DC1-A9CD8FF98088}" type="slidenum">
              <a:rPr lang="tr-TR" smtClean="0"/>
              <a:t>6</a:t>
            </a:fld>
            <a:endParaRPr lang="tr-TR"/>
          </a:p>
        </p:txBody>
      </p:sp>
    </p:spTree>
    <p:extLst>
      <p:ext uri="{BB962C8B-B14F-4D97-AF65-F5344CB8AC3E}">
        <p14:creationId xmlns:p14="http://schemas.microsoft.com/office/powerpoint/2010/main" val="38788740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70538" y="2332037"/>
            <a:ext cx="8229600" cy="4525963"/>
          </a:xfrm>
        </p:spPr>
        <p:txBody>
          <a:bodyPr>
            <a:normAutofit/>
          </a:bodyPr>
          <a:lstStyle/>
          <a:p>
            <a:pPr marL="0" indent="0">
              <a:buNone/>
              <a:defRPr/>
            </a:pPr>
            <a:r>
              <a:rPr lang="tr-TR" sz="2200" dirty="0"/>
              <a:t>Yoğunlaşabilen / yarı uçucu / reaktif olmayan </a:t>
            </a:r>
            <a:r>
              <a:rPr lang="tr-TR" sz="2200" dirty="0" err="1"/>
              <a:t>VOC’ler</a:t>
            </a:r>
            <a:r>
              <a:rPr lang="tr-TR" sz="2200" dirty="0"/>
              <a:t> </a:t>
            </a:r>
          </a:p>
          <a:p>
            <a:pPr>
              <a:defRPr/>
            </a:pPr>
            <a:r>
              <a:rPr lang="tr-TR" sz="2200" dirty="0"/>
              <a:t> 25 ° C'de 10-2'den 10-8 </a:t>
            </a:r>
            <a:r>
              <a:rPr lang="tr-TR" sz="2200" dirty="0" err="1"/>
              <a:t>kPa'ya</a:t>
            </a:r>
            <a:r>
              <a:rPr lang="tr-TR" sz="2200" dirty="0"/>
              <a:t> kadar buhar basıncı</a:t>
            </a:r>
          </a:p>
          <a:p>
            <a:pPr>
              <a:defRPr/>
            </a:pPr>
            <a:r>
              <a:rPr lang="tr-TR" sz="2200" dirty="0"/>
              <a:t>Kaynama noktaları genellikle 180 ila 350 ° C arasındadır.</a:t>
            </a:r>
          </a:p>
          <a:p>
            <a:pPr>
              <a:defRPr/>
            </a:pPr>
            <a:r>
              <a:rPr lang="tr-TR" sz="2200" dirty="0"/>
              <a:t>Kısmi bileşik ölçümü</a:t>
            </a:r>
          </a:p>
          <a:p>
            <a:pPr>
              <a:defRPr/>
            </a:pPr>
            <a:r>
              <a:rPr lang="tr-TR" sz="2200" dirty="0" err="1"/>
              <a:t>Sorbent</a:t>
            </a:r>
            <a:r>
              <a:rPr lang="tr-TR" sz="2200" dirty="0"/>
              <a:t> örneklemesi,</a:t>
            </a:r>
          </a:p>
          <a:p>
            <a:pPr>
              <a:defRPr/>
            </a:pPr>
            <a:r>
              <a:rPr lang="tr-TR" sz="2200" dirty="0"/>
              <a:t>Isıtmalı örnekleme hatları - doğrudan analiz</a:t>
            </a:r>
          </a:p>
          <a:p>
            <a:pPr>
              <a:defRPr/>
            </a:pPr>
            <a:r>
              <a:rPr lang="tr-TR" sz="2200" dirty="0"/>
              <a:t>SW-826 Yöntemleri 0010/8270</a:t>
            </a:r>
          </a:p>
          <a:p>
            <a:pPr>
              <a:defRPr/>
            </a:pPr>
            <a:r>
              <a:rPr lang="tr-TR" sz="2200" dirty="0"/>
              <a:t>EPA 18 veya EN 13649 </a:t>
            </a:r>
            <a:r>
              <a:rPr lang="tr-TR" sz="2200" dirty="0" err="1"/>
              <a:t>sorbent</a:t>
            </a:r>
            <a:r>
              <a:rPr lang="tr-TR" sz="2200" dirty="0"/>
              <a:t> yöntemleri</a:t>
            </a:r>
          </a:p>
          <a:p>
            <a:pPr>
              <a:defRPr/>
            </a:pPr>
            <a:r>
              <a:rPr lang="tr-TR" sz="2200" dirty="0"/>
              <a:t>Örnek Naftalin,</a:t>
            </a:r>
            <a:r>
              <a:rPr lang="tr-TR" sz="2400" dirty="0"/>
              <a:t> </a:t>
            </a:r>
            <a:r>
              <a:rPr lang="tr-TR" sz="2400" dirty="0" err="1"/>
              <a:t>styrene</a:t>
            </a:r>
            <a:endParaRPr lang="tr-TR" sz="2200" dirty="0"/>
          </a:p>
          <a:p>
            <a:pPr>
              <a:defRPr/>
            </a:pPr>
            <a:endParaRPr lang="tr-TR" sz="2200" dirty="0"/>
          </a:p>
        </p:txBody>
      </p:sp>
      <p:pic>
        <p:nvPicPr>
          <p:cNvPr id="9219" name="Resim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305800" y="3313357"/>
            <a:ext cx="2508250" cy="300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0" name="Unvan 1"/>
          <p:cNvSpPr>
            <a:spLocks noGrp="1"/>
          </p:cNvSpPr>
          <p:nvPr>
            <p:ph type="title"/>
          </p:nvPr>
        </p:nvSpPr>
        <p:spPr>
          <a:xfrm>
            <a:off x="1758461" y="1637134"/>
            <a:ext cx="8229600" cy="639762"/>
          </a:xfrm>
        </p:spPr>
        <p:txBody>
          <a:bodyPr/>
          <a:lstStyle/>
          <a:p>
            <a:pPr algn="l"/>
            <a:r>
              <a:rPr lang="tr-TR" altLang="tr-TR"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UÇUCULUK</a:t>
            </a:r>
            <a:endParaRPr lang="tr-TR" altLang="tr-TR" sz="2400" dirty="0">
              <a:ea typeface="Calibri" panose="020F0502020204030204" pitchFamily="34" charset="0"/>
              <a:cs typeface="Times New Roman" panose="02020603050405020304" pitchFamily="18" charset="0"/>
            </a:endParaRPr>
          </a:p>
        </p:txBody>
      </p:sp>
      <p:sp>
        <p:nvSpPr>
          <p:cNvPr id="7" name="Unvan 1"/>
          <p:cNvSpPr txBox="1">
            <a:spLocks/>
          </p:cNvSpPr>
          <p:nvPr/>
        </p:nvSpPr>
        <p:spPr>
          <a:xfrm>
            <a:off x="1512276" y="256430"/>
            <a:ext cx="992815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tr-TR" altLang="tr-TR" sz="3600" b="1" smtClean="0">
                <a:latin typeface="Times New Roman" panose="02020603050405020304" pitchFamily="18" charset="0"/>
                <a:cs typeface="Times New Roman" panose="02020603050405020304" pitchFamily="18" charset="0"/>
              </a:rPr>
              <a:t>VOC PARAMETRESİNDE METOT SEÇİMİ</a:t>
            </a:r>
            <a:endParaRPr lang="tr-TR" altLang="tr-TR" sz="3600" b="1" dirty="0">
              <a:latin typeface="Times New Roman" panose="02020603050405020304" pitchFamily="18" charset="0"/>
              <a:cs typeface="Times New Roman" panose="02020603050405020304" pitchFamily="18" charset="0"/>
            </a:endParaRPr>
          </a:p>
        </p:txBody>
      </p:sp>
      <p:pic>
        <p:nvPicPr>
          <p:cNvPr id="8" name="Resim 7"/>
          <p:cNvPicPr>
            <a:picLocks noChangeAspect="1"/>
          </p:cNvPicPr>
          <p:nvPr/>
        </p:nvPicPr>
        <p:blipFill>
          <a:blip r:embed="rId3"/>
          <a:stretch>
            <a:fillRect/>
          </a:stretch>
        </p:blipFill>
        <p:spPr>
          <a:xfrm>
            <a:off x="0" y="0"/>
            <a:ext cx="1860777" cy="1838425"/>
          </a:xfrm>
          <a:prstGeom prst="rect">
            <a:avLst/>
          </a:prstGeom>
        </p:spPr>
      </p:pic>
      <p:sp>
        <p:nvSpPr>
          <p:cNvPr id="4" name="Slayt Numarası Yer Tutucusu 3"/>
          <p:cNvSpPr>
            <a:spLocks noGrp="1"/>
          </p:cNvSpPr>
          <p:nvPr>
            <p:ph type="sldNum" sz="quarter" idx="12"/>
          </p:nvPr>
        </p:nvSpPr>
        <p:spPr/>
        <p:txBody>
          <a:bodyPr/>
          <a:lstStyle/>
          <a:p>
            <a:fld id="{867B2D67-3604-4605-9DC1-A9CD8FF98088}" type="slidenum">
              <a:rPr lang="tr-TR" smtClean="0"/>
              <a:t>7</a:t>
            </a:fld>
            <a:endParaRPr lang="tr-TR"/>
          </a:p>
        </p:txBody>
      </p:sp>
    </p:spTree>
    <p:extLst>
      <p:ext uri="{BB962C8B-B14F-4D97-AF65-F5344CB8AC3E}">
        <p14:creationId xmlns:p14="http://schemas.microsoft.com/office/powerpoint/2010/main" val="21982640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İçerik Yer Tutucusu 2"/>
          <p:cNvSpPr>
            <a:spLocks noGrp="1"/>
          </p:cNvSpPr>
          <p:nvPr>
            <p:ph idx="1"/>
          </p:nvPr>
        </p:nvSpPr>
        <p:spPr>
          <a:xfrm>
            <a:off x="1872762" y="2643309"/>
            <a:ext cx="8845061" cy="1163760"/>
          </a:xfrm>
        </p:spPr>
        <p:txBody>
          <a:bodyPr>
            <a:normAutofit fontScale="92500"/>
          </a:bodyPr>
          <a:lstStyle/>
          <a:p>
            <a:pPr marL="0" indent="0" algn="just">
              <a:buNone/>
            </a:pPr>
            <a:r>
              <a:rPr lang="tr-TR" altLang="tr-TR" dirty="0" smtClean="0"/>
              <a:t>	</a:t>
            </a:r>
            <a:r>
              <a:rPr lang="tr-TR" altLang="tr-TR" sz="2200" dirty="0"/>
              <a:t>Yarı-uçucu bileşikler veya </a:t>
            </a:r>
            <a:r>
              <a:rPr lang="tr-TR" altLang="tr-TR" sz="2200" dirty="0" err="1"/>
              <a:t>SVOC'ler</a:t>
            </a:r>
            <a:r>
              <a:rPr lang="tr-TR" altLang="tr-TR" sz="2200" dirty="0"/>
              <a:t>, kaynama noktaları nedeniyle  Baca gaz sıcaklığına bağlı olarak hem katı hem de buhar fazında olabilen organik bileşiklerdir. Sonuç olarak, </a:t>
            </a:r>
            <a:r>
              <a:rPr lang="tr-TR" altLang="tr-TR" sz="2200" dirty="0" err="1"/>
              <a:t>izokinetik</a:t>
            </a:r>
            <a:r>
              <a:rPr lang="tr-TR" altLang="tr-TR" sz="2200" dirty="0"/>
              <a:t> örnekleme yöntemlerinin seçilmesi en iyi sonucu verebilir.</a:t>
            </a:r>
          </a:p>
        </p:txBody>
      </p:sp>
      <p:sp>
        <p:nvSpPr>
          <p:cNvPr id="10243" name="Unvan 1"/>
          <p:cNvSpPr>
            <a:spLocks noGrp="1"/>
          </p:cNvSpPr>
          <p:nvPr>
            <p:ph type="title"/>
          </p:nvPr>
        </p:nvSpPr>
        <p:spPr>
          <a:xfrm>
            <a:off x="1872762" y="1762247"/>
            <a:ext cx="8229600" cy="639762"/>
          </a:xfrm>
        </p:spPr>
        <p:txBody>
          <a:bodyPr/>
          <a:lstStyle/>
          <a:p>
            <a:pPr algn="l"/>
            <a:r>
              <a:rPr lang="tr-TR" altLang="tr-TR"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UÇUCULUK</a:t>
            </a:r>
            <a:endParaRPr lang="tr-TR" altLang="tr-TR" sz="2400" dirty="0">
              <a:ea typeface="Calibri" panose="020F0502020204030204" pitchFamily="34" charset="0"/>
              <a:cs typeface="Times New Roman" panose="02020603050405020304" pitchFamily="18" charset="0"/>
            </a:endParaRPr>
          </a:p>
        </p:txBody>
      </p:sp>
      <p:sp>
        <p:nvSpPr>
          <p:cNvPr id="6" name="Unvan 1"/>
          <p:cNvSpPr txBox="1">
            <a:spLocks/>
          </p:cNvSpPr>
          <p:nvPr/>
        </p:nvSpPr>
        <p:spPr>
          <a:xfrm>
            <a:off x="1512276" y="256430"/>
            <a:ext cx="992815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tr-TR" altLang="tr-TR" sz="3600" b="1" smtClean="0">
                <a:latin typeface="Times New Roman" panose="02020603050405020304" pitchFamily="18" charset="0"/>
                <a:cs typeface="Times New Roman" panose="02020603050405020304" pitchFamily="18" charset="0"/>
              </a:rPr>
              <a:t>VOC PARAMETRESİNDE METOT SEÇİMİ</a:t>
            </a:r>
            <a:endParaRPr lang="tr-TR" altLang="tr-TR" sz="3600" b="1" dirty="0">
              <a:latin typeface="Times New Roman" panose="02020603050405020304" pitchFamily="18" charset="0"/>
              <a:cs typeface="Times New Roman" panose="02020603050405020304" pitchFamily="18" charset="0"/>
            </a:endParaRPr>
          </a:p>
        </p:txBody>
      </p:sp>
      <p:pic>
        <p:nvPicPr>
          <p:cNvPr id="7" name="Resim 6"/>
          <p:cNvPicPr>
            <a:picLocks noChangeAspect="1"/>
          </p:cNvPicPr>
          <p:nvPr/>
        </p:nvPicPr>
        <p:blipFill>
          <a:blip r:embed="rId2"/>
          <a:stretch>
            <a:fillRect/>
          </a:stretch>
        </p:blipFill>
        <p:spPr>
          <a:xfrm>
            <a:off x="0" y="0"/>
            <a:ext cx="1860777" cy="1838425"/>
          </a:xfrm>
          <a:prstGeom prst="rect">
            <a:avLst/>
          </a:prstGeom>
        </p:spPr>
      </p:pic>
      <p:sp>
        <p:nvSpPr>
          <p:cNvPr id="3" name="Slayt Numarası Yer Tutucusu 2"/>
          <p:cNvSpPr>
            <a:spLocks noGrp="1"/>
          </p:cNvSpPr>
          <p:nvPr>
            <p:ph type="sldNum" sz="quarter" idx="12"/>
          </p:nvPr>
        </p:nvSpPr>
        <p:spPr/>
        <p:txBody>
          <a:bodyPr/>
          <a:lstStyle/>
          <a:p>
            <a:fld id="{867B2D67-3604-4605-9DC1-A9CD8FF98088}" type="slidenum">
              <a:rPr lang="tr-TR" smtClean="0"/>
              <a:t>8</a:t>
            </a:fld>
            <a:endParaRPr lang="tr-TR"/>
          </a:p>
        </p:txBody>
      </p:sp>
    </p:spTree>
    <p:extLst>
      <p:ext uri="{BB962C8B-B14F-4D97-AF65-F5344CB8AC3E}">
        <p14:creationId xmlns:p14="http://schemas.microsoft.com/office/powerpoint/2010/main" val="1940659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Unvan 1"/>
          <p:cNvSpPr>
            <a:spLocks noGrp="1"/>
          </p:cNvSpPr>
          <p:nvPr>
            <p:ph type="title"/>
          </p:nvPr>
        </p:nvSpPr>
        <p:spPr>
          <a:xfrm>
            <a:off x="2029313" y="1482725"/>
            <a:ext cx="8229600" cy="685800"/>
          </a:xfrm>
        </p:spPr>
        <p:txBody>
          <a:bodyPr/>
          <a:lstStyle/>
          <a:p>
            <a:pPr algn="l"/>
            <a:r>
              <a:rPr lang="tr-TR" altLang="tr-TR" sz="2400" dirty="0"/>
              <a:t>Bir yöntemin seçimi nasıl yapılır:</a:t>
            </a:r>
          </a:p>
        </p:txBody>
      </p:sp>
      <p:sp>
        <p:nvSpPr>
          <p:cNvPr id="3" name="İçerik Yer Tutucusu 2"/>
          <p:cNvSpPr>
            <a:spLocks noGrp="1"/>
          </p:cNvSpPr>
          <p:nvPr>
            <p:ph idx="1"/>
          </p:nvPr>
        </p:nvSpPr>
        <p:spPr>
          <a:xfrm>
            <a:off x="1958974" y="1825625"/>
            <a:ext cx="8802811" cy="4351338"/>
          </a:xfrm>
        </p:spPr>
        <p:txBody>
          <a:bodyPr>
            <a:normAutofit fontScale="77500" lnSpcReduction="20000"/>
          </a:bodyPr>
          <a:lstStyle/>
          <a:p>
            <a:pPr marL="0" indent="0">
              <a:buNone/>
              <a:defRPr/>
            </a:pPr>
            <a:endParaRPr lang="tr-TR" dirty="0" smtClean="0"/>
          </a:p>
          <a:p>
            <a:pPr marL="0" indent="0" algn="just">
              <a:buNone/>
              <a:defRPr/>
            </a:pPr>
            <a:r>
              <a:rPr lang="tr-TR" dirty="0" smtClean="0"/>
              <a:t>	Reaktif </a:t>
            </a:r>
            <a:r>
              <a:rPr lang="tr-TR" dirty="0"/>
              <a:t>olmayan </a:t>
            </a:r>
            <a:r>
              <a:rPr lang="tr-TR" dirty="0" smtClean="0"/>
              <a:t>/polar </a:t>
            </a:r>
            <a:r>
              <a:rPr lang="tr-TR" dirty="0"/>
              <a:t>/ suda çözünür </a:t>
            </a:r>
            <a:r>
              <a:rPr lang="tr-TR" dirty="0" err="1" smtClean="0"/>
              <a:t>VOC’ler</a:t>
            </a:r>
            <a:r>
              <a:rPr lang="tr-TR" dirty="0" smtClean="0"/>
              <a:t> </a:t>
            </a:r>
          </a:p>
          <a:p>
            <a:pPr marL="0" indent="0" algn="just">
              <a:buNone/>
              <a:defRPr/>
            </a:pPr>
            <a:r>
              <a:rPr lang="tr-TR" dirty="0" smtClean="0"/>
              <a:t> (Ölçümler zorlayıcıdır </a:t>
            </a:r>
            <a:r>
              <a:rPr lang="tr-TR" dirty="0"/>
              <a:t>- örneğin </a:t>
            </a:r>
            <a:r>
              <a:rPr lang="tr-TR" dirty="0" err="1"/>
              <a:t>metanol</a:t>
            </a:r>
            <a:r>
              <a:rPr lang="tr-TR" dirty="0"/>
              <a:t>, etanol, aseton, </a:t>
            </a:r>
            <a:r>
              <a:rPr lang="tr-TR" dirty="0" err="1"/>
              <a:t>asetaldehit</a:t>
            </a:r>
            <a:r>
              <a:rPr lang="tr-TR" dirty="0"/>
              <a:t>, metil etil keton, eterler)</a:t>
            </a:r>
          </a:p>
          <a:p>
            <a:pPr algn="just">
              <a:defRPr/>
            </a:pPr>
            <a:r>
              <a:rPr lang="tr-TR" dirty="0" smtClean="0"/>
              <a:t>Manuel örnekleme yapılır</a:t>
            </a:r>
            <a:endParaRPr lang="tr-TR" dirty="0"/>
          </a:p>
          <a:p>
            <a:pPr algn="just">
              <a:defRPr/>
            </a:pPr>
            <a:r>
              <a:rPr lang="tr-TR" dirty="0" err="1" smtClean="0"/>
              <a:t>Sorbent</a:t>
            </a:r>
            <a:r>
              <a:rPr lang="tr-TR" dirty="0" smtClean="0"/>
              <a:t> </a:t>
            </a:r>
            <a:r>
              <a:rPr lang="tr-TR" dirty="0"/>
              <a:t>yedekli </a:t>
            </a:r>
            <a:r>
              <a:rPr lang="tr-TR" dirty="0" smtClean="0"/>
              <a:t>olsun veya olmasın </a:t>
            </a:r>
            <a:r>
              <a:rPr lang="tr-TR" dirty="0" err="1" smtClean="0"/>
              <a:t>impenger</a:t>
            </a:r>
            <a:r>
              <a:rPr lang="tr-TR" dirty="0" smtClean="0"/>
              <a:t> yöntemi,</a:t>
            </a:r>
            <a:endParaRPr lang="tr-TR" dirty="0">
              <a:solidFill>
                <a:srgbClr val="FF0000"/>
              </a:solidFill>
            </a:endParaRPr>
          </a:p>
          <a:p>
            <a:pPr algn="just">
              <a:defRPr/>
            </a:pPr>
            <a:r>
              <a:rPr lang="tr-TR" dirty="0"/>
              <a:t>Doğrudan </a:t>
            </a:r>
            <a:r>
              <a:rPr lang="tr-TR" dirty="0" smtClean="0"/>
              <a:t>su analizi </a:t>
            </a:r>
            <a:r>
              <a:rPr lang="tr-TR" dirty="0"/>
              <a:t>- çok hassas </a:t>
            </a:r>
            <a:r>
              <a:rPr lang="tr-TR" dirty="0" smtClean="0"/>
              <a:t>değildir.</a:t>
            </a:r>
          </a:p>
          <a:p>
            <a:pPr marL="0" indent="0" algn="just">
              <a:buNone/>
              <a:defRPr/>
            </a:pPr>
            <a:r>
              <a:rPr lang="tr-TR" dirty="0"/>
              <a:t>Reaktif olmayan,  polar / suda çözünür metot örnekleri</a:t>
            </a:r>
          </a:p>
          <a:p>
            <a:pPr algn="just">
              <a:defRPr/>
            </a:pPr>
            <a:r>
              <a:rPr lang="tr-TR" dirty="0" smtClean="0"/>
              <a:t>Suda toplama, </a:t>
            </a:r>
            <a:r>
              <a:rPr lang="tr-TR" dirty="0"/>
              <a:t>Yöntem 323 (</a:t>
            </a:r>
            <a:r>
              <a:rPr lang="tr-TR" dirty="0" smtClean="0"/>
              <a:t>formaldehit</a:t>
            </a:r>
            <a:r>
              <a:rPr lang="tr-TR" dirty="0"/>
              <a:t> </a:t>
            </a:r>
            <a:r>
              <a:rPr lang="tr-TR" dirty="0" smtClean="0"/>
              <a:t>vb.)</a:t>
            </a:r>
            <a:endParaRPr lang="tr-TR" dirty="0"/>
          </a:p>
          <a:p>
            <a:pPr marL="0" indent="0" algn="just">
              <a:buNone/>
              <a:defRPr/>
            </a:pPr>
            <a:r>
              <a:rPr lang="tr-TR" dirty="0" err="1" smtClean="0"/>
              <a:t>Türevlendirme</a:t>
            </a:r>
            <a:r>
              <a:rPr lang="tr-TR" dirty="0" smtClean="0"/>
              <a:t> </a:t>
            </a:r>
            <a:r>
              <a:rPr lang="tr-TR" dirty="0"/>
              <a:t>/ analiz</a:t>
            </a:r>
          </a:p>
          <a:p>
            <a:pPr algn="just">
              <a:defRPr/>
            </a:pPr>
            <a:r>
              <a:rPr lang="tr-TR" dirty="0" smtClean="0"/>
              <a:t>Su ve </a:t>
            </a:r>
            <a:r>
              <a:rPr lang="tr-TR" dirty="0" err="1"/>
              <a:t>sorbent</a:t>
            </a:r>
            <a:r>
              <a:rPr lang="tr-TR" dirty="0"/>
              <a:t> yedeği </a:t>
            </a:r>
            <a:r>
              <a:rPr lang="tr-TR" dirty="0" err="1"/>
              <a:t>Metod</a:t>
            </a:r>
            <a:r>
              <a:rPr lang="tr-TR" dirty="0"/>
              <a:t> 308 (</a:t>
            </a:r>
            <a:r>
              <a:rPr lang="tr-TR" dirty="0" err="1"/>
              <a:t>metanol</a:t>
            </a:r>
            <a:r>
              <a:rPr lang="tr-TR" dirty="0"/>
              <a:t>, glikol eterler)</a:t>
            </a:r>
          </a:p>
          <a:p>
            <a:pPr marL="0" indent="0" algn="just">
              <a:buNone/>
              <a:defRPr/>
            </a:pPr>
            <a:r>
              <a:rPr lang="tr-TR" dirty="0" smtClean="0"/>
              <a:t>Suyun analizi, </a:t>
            </a:r>
            <a:r>
              <a:rPr lang="tr-TR" dirty="0" err="1" smtClean="0"/>
              <a:t>Sorbent</a:t>
            </a:r>
            <a:r>
              <a:rPr lang="tr-TR" dirty="0" smtClean="0"/>
              <a:t> analizi</a:t>
            </a:r>
            <a:endParaRPr lang="tr-TR" dirty="0"/>
          </a:p>
          <a:p>
            <a:pPr>
              <a:defRPr/>
            </a:pPr>
            <a:endParaRPr lang="tr-TR" dirty="0"/>
          </a:p>
          <a:p>
            <a:pPr marL="0" indent="0">
              <a:buNone/>
              <a:defRPr/>
            </a:pPr>
            <a:endParaRPr lang="tr-TR" dirty="0" smtClean="0"/>
          </a:p>
          <a:p>
            <a:pPr marL="0" indent="0">
              <a:buNone/>
              <a:defRPr/>
            </a:pPr>
            <a:endParaRPr lang="tr-TR" dirty="0"/>
          </a:p>
        </p:txBody>
      </p:sp>
      <p:sp>
        <p:nvSpPr>
          <p:cNvPr id="6" name="Unvan 1"/>
          <p:cNvSpPr txBox="1">
            <a:spLocks/>
          </p:cNvSpPr>
          <p:nvPr/>
        </p:nvSpPr>
        <p:spPr>
          <a:xfrm>
            <a:off x="1512276" y="256430"/>
            <a:ext cx="992815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tr-TR" altLang="tr-TR" sz="3600" b="1" smtClean="0">
                <a:latin typeface="Times New Roman" panose="02020603050405020304" pitchFamily="18" charset="0"/>
                <a:cs typeface="Times New Roman" panose="02020603050405020304" pitchFamily="18" charset="0"/>
              </a:rPr>
              <a:t>VOC PARAMETRESİNDE METOT SEÇİMİ</a:t>
            </a:r>
            <a:endParaRPr lang="tr-TR" altLang="tr-TR" sz="3600" b="1" dirty="0">
              <a:latin typeface="Times New Roman" panose="02020603050405020304" pitchFamily="18" charset="0"/>
              <a:cs typeface="Times New Roman" panose="02020603050405020304" pitchFamily="18" charset="0"/>
            </a:endParaRPr>
          </a:p>
        </p:txBody>
      </p:sp>
      <p:pic>
        <p:nvPicPr>
          <p:cNvPr id="7" name="Resim 6"/>
          <p:cNvPicPr>
            <a:picLocks noChangeAspect="1"/>
          </p:cNvPicPr>
          <p:nvPr/>
        </p:nvPicPr>
        <p:blipFill>
          <a:blip r:embed="rId2"/>
          <a:stretch>
            <a:fillRect/>
          </a:stretch>
        </p:blipFill>
        <p:spPr>
          <a:xfrm>
            <a:off x="0" y="0"/>
            <a:ext cx="1860777" cy="1838425"/>
          </a:xfrm>
          <a:prstGeom prst="rect">
            <a:avLst/>
          </a:prstGeom>
        </p:spPr>
      </p:pic>
      <p:sp>
        <p:nvSpPr>
          <p:cNvPr id="4" name="Slayt Numarası Yer Tutucusu 3"/>
          <p:cNvSpPr>
            <a:spLocks noGrp="1"/>
          </p:cNvSpPr>
          <p:nvPr>
            <p:ph type="sldNum" sz="quarter" idx="12"/>
          </p:nvPr>
        </p:nvSpPr>
        <p:spPr/>
        <p:txBody>
          <a:bodyPr/>
          <a:lstStyle/>
          <a:p>
            <a:fld id="{867B2D67-3604-4605-9DC1-A9CD8FF98088}" type="slidenum">
              <a:rPr lang="tr-TR" smtClean="0"/>
              <a:t>9</a:t>
            </a:fld>
            <a:endParaRPr lang="tr-TR"/>
          </a:p>
        </p:txBody>
      </p:sp>
    </p:spTree>
    <p:extLst>
      <p:ext uri="{BB962C8B-B14F-4D97-AF65-F5344CB8AC3E}">
        <p14:creationId xmlns:p14="http://schemas.microsoft.com/office/powerpoint/2010/main" val="72645247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TM03457485[[fn=Ağ Gözü]]</Template>
  <TotalTime>647</TotalTime>
  <Words>1244</Words>
  <Application>Microsoft Office PowerPoint</Application>
  <PresentationFormat>Geniş ekran</PresentationFormat>
  <Paragraphs>156</Paragraphs>
  <Slides>17</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17</vt:i4>
      </vt:variant>
    </vt:vector>
  </HeadingPairs>
  <TitlesOfParts>
    <vt:vector size="23" baseType="lpstr">
      <vt:lpstr>Arial</vt:lpstr>
      <vt:lpstr>Calibri</vt:lpstr>
      <vt:lpstr>Calibri Light</vt:lpstr>
      <vt:lpstr>Times New Roman</vt:lpstr>
      <vt:lpstr>Wingdings</vt:lpstr>
      <vt:lpstr>Office Teması</vt:lpstr>
      <vt:lpstr>T.C.  ÇEVRE, ŞEHİRCİLİK VE   İKLİM DEĞİŞİKLİĞİ BAKANLIĞI  ÇED, İZİN VE DENETİM GENEL MÜDÜRLÜĞÜ Laboratuvar, Ölçüm ve İzleme Dairesi Başkanlığı </vt:lpstr>
      <vt:lpstr>VOC PARAMETRESİNDE METOT SEÇİMİ</vt:lpstr>
      <vt:lpstr>VOC Fiziksel ve Kimyasal Davranış</vt:lpstr>
      <vt:lpstr>VOC Fiziksel ve Kimyasal Davranış</vt:lpstr>
      <vt:lpstr>UÇUCULUK</vt:lpstr>
      <vt:lpstr>UÇUCULUK</vt:lpstr>
      <vt:lpstr>UÇUCULUK</vt:lpstr>
      <vt:lpstr>UÇUCULUK</vt:lpstr>
      <vt:lpstr>Bir yöntemin seçimi nasıl yapılır:</vt:lpstr>
      <vt:lpstr>SORBENT &amp; SOLİSYON Örnekleme Metotları</vt:lpstr>
      <vt:lpstr>SORBENT &amp; SOLİSYON Örnekleme Metotları</vt:lpstr>
      <vt:lpstr>SORBENT &amp; SOLİSYON Örnekleme Metotları</vt:lpstr>
      <vt:lpstr>SORBENT &amp; SOLİSYON Örnekleme Metotları</vt:lpstr>
      <vt:lpstr>SORBENT &amp; SOLİSYON Örnekleme Metotları</vt:lpstr>
      <vt:lpstr>SORBENT &amp; SOLİSYON Örnekleme Metotları</vt:lpstr>
      <vt:lpstr>PowerPoint Sunusu</vt:lpstr>
      <vt:lpstr>PowerPoint Sunusu</vt:lpstr>
    </vt:vector>
  </TitlesOfParts>
  <Company>Cevre ve Sehircilik Bakanligi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T.C. ÇEVRE, ŞEHİRCİLİK VE  İKLİM DEĞİŞİKLİĞİ BAKANLIĞI ÇED, İZİN VE DENETİM GENEL MÜDÜRLÜĞÜ Laboratuvar, Ölçüm ve İzleme Daire Başkanlığı</dc:title>
  <dc:creator>Yener Taş</dc:creator>
  <cp:lastModifiedBy>Mustafa Altundağ</cp:lastModifiedBy>
  <cp:revision>40</cp:revision>
  <dcterms:created xsi:type="dcterms:W3CDTF">2021-11-22T06:43:15Z</dcterms:created>
  <dcterms:modified xsi:type="dcterms:W3CDTF">2021-11-29T10:13:22Z</dcterms:modified>
</cp:coreProperties>
</file>