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75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74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A841E-69A9-4781-8F23-45D528D3002B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CF68C-2E17-41A7-BF22-ED50A07617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17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7174-B484-4AB2-9378-06D4EF287EC1}" type="datetime1">
              <a:rPr lang="tr-TR" smtClean="0"/>
              <a:t>29.11.2021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67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5A32-B154-4DA5-B09F-EA499C020A19}" type="datetime1">
              <a:rPr lang="tr-TR" smtClean="0"/>
              <a:t>29.11.2021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913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69DC-4D35-4C17-9017-A6CF6E191385}" type="datetime1">
              <a:rPr lang="tr-TR" smtClean="0"/>
              <a:t>29.11.2021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23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34EE-EBE4-4A38-8D4A-4C1CDD170A71}" type="datetime1">
              <a:rPr lang="tr-TR" smtClean="0"/>
              <a:t>29.11.2021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80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E360-830B-42E8-B183-A25C4810C398}" type="datetime1">
              <a:rPr lang="tr-TR" smtClean="0"/>
              <a:t>29.11.2021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40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8B35-869D-4096-AE31-E5796AD5FC28}" type="datetime1">
              <a:rPr lang="tr-TR" smtClean="0"/>
              <a:t>29.11.2021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87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6676-B9E0-4FB9-9F40-3F0FACB62BF4}" type="datetime1">
              <a:rPr lang="tr-TR" smtClean="0"/>
              <a:t>29.11.2021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84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BB12-AC5A-4B06-9856-2043BD50DA39}" type="datetime1">
              <a:rPr lang="tr-TR" smtClean="0"/>
              <a:t>29.11.2021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71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54B1-C4B2-4263-8E82-7D2C39AAD099}" type="datetime1">
              <a:rPr lang="tr-TR" smtClean="0"/>
              <a:t>29.11.2021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407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207C-7787-4B7C-B392-E059CD828DF0}" type="datetime1">
              <a:rPr lang="tr-TR" smtClean="0"/>
              <a:t>29.11.2021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68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6F1A-D4E1-4208-ABAB-FA3022EB80C0}" type="datetime1">
              <a:rPr lang="tr-TR" smtClean="0"/>
              <a:t>29.11.2021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41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9DE23-5F58-4A2A-9925-18E4B704998F}" type="datetime1">
              <a:rPr lang="tr-TR" smtClean="0"/>
              <a:t>29.11.2021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2D67-3604-4605-9DC1-A9CD8FF980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9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2" r="-947"/>
          <a:stretch/>
        </p:blipFill>
        <p:spPr>
          <a:xfrm>
            <a:off x="1" y="1"/>
            <a:ext cx="1892896" cy="183842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98362" y="421708"/>
            <a:ext cx="9443432" cy="3438022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ÇEVRE, ŞEHİRCİLİK VE </a:t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İKLİM DEĞİŞİKLİĞİ BAKANLIĞI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ÇED, İZİN VE DENETİM GENEL MÜDÜRLÜĞÜ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Laboratuvar, Ölçüm ve İzleme Dairesi Başkanlığı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14941" y="4210495"/>
            <a:ext cx="10010273" cy="1655762"/>
          </a:xfrm>
          <a:noFill/>
        </p:spPr>
        <p:txBody>
          <a:bodyPr>
            <a:normAutofit lnSpcReduction="10000"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BACA EMİSYON NUMUNELERİN TESTİNİ YAPAN LABORATUVARLARIN PERFORMANS KRİTERLERİ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Halis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Emre GÜNEŞ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Çevre Mühendisi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60777" y="1581993"/>
            <a:ext cx="8686800" cy="4692161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ISO / IEC 17025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standırdına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uygun olarak MCERT tarafından hazırlanan bu performans standardı belgesinde;</a:t>
            </a:r>
          </a:p>
          <a:p>
            <a:pPr algn="just">
              <a:buFontTx/>
              <a:buChar char="-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Laboratuvarlar analiz edilecek matrisin doğrulandığından emin olmalıdır</a:t>
            </a:r>
          </a:p>
          <a:p>
            <a:pPr algn="just">
              <a:buFontTx/>
              <a:buChar char="-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Yöntemin kesinliği (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precision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 Ölçümün sapması (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hedeflerinin karşılandığını göstermelidir. Uygun hedefler için  belgenin Ek A'da yer alan değerler kullanılabilir.</a:t>
            </a:r>
          </a:p>
          <a:p>
            <a:pPr algn="just">
              <a:buFontTx/>
              <a:buChar char="-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Kalibrasyonun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doğrusallığını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onaylanmalıdır.</a:t>
            </a:r>
          </a:p>
          <a:p>
            <a:pPr algn="just">
              <a:buFontTx/>
              <a:buChar char="-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Tespit sınırı, EN 1948 dışındaki tüm parametrelerde Ek B'deki prosedürler kullanılarak tahmin edilmelidir.</a:t>
            </a:r>
          </a:p>
          <a:p>
            <a:pPr algn="just">
              <a:buFontTx/>
              <a:buChar char="-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Konsantrasyon aralığının en alt ucunda bir konsantrasyona sahip bir CRM veya bir matris numunesi, performansı doğrulaması için kullanılacaktır. (örneğin, düşük konsantrasyonlu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spike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numunesi).</a:t>
            </a:r>
          </a:p>
          <a:p>
            <a:pPr algn="just">
              <a:buFontTx/>
              <a:buChar char="-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 10 serbestlik derecesinde yapılmalı. Bunu sağlamak için yenilenen 11 parti numunenin analizi gerçekleştirilmelidir. Bu prosedür genellikle 11 parti olarak 11 x 2 testi olarak adlandırılır ve Her test malzemesinin 2 kopyası analiz edilir.</a:t>
            </a:r>
          </a:p>
          <a:p>
            <a:pPr algn="just">
              <a:buFontTx/>
              <a:buChar char="-"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Hassasiyet,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varyans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analizi (ANOVA) kullanılarak tahmin edilmelidir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  <a:defRPr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  <a:defRPr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  <a:defRPr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6A31-E825-45CC-9873-1D4276C64E77}" type="datetime1">
              <a:rPr lang="tr-TR" smtClean="0"/>
              <a:t>29.11.2021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20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60777" y="1838423"/>
            <a:ext cx="8686800" cy="2667000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Sonuçların geçerliliğini sağlamak için İç Kalite Kontrolü</a:t>
            </a:r>
          </a:p>
          <a:p>
            <a:pPr algn="just">
              <a:buFontTx/>
              <a:buAutoNum type="arabicPeriod"/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Sertifikalı referans  veya referans malzemeyle,</a:t>
            </a:r>
          </a:p>
          <a:p>
            <a:pPr algn="just">
              <a:buFontTx/>
              <a:buAutoNum type="arabicPeriod"/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 içi kalite kontrol malzemesiyle,</a:t>
            </a:r>
          </a:p>
          <a:p>
            <a:pPr algn="just">
              <a:buFontTx/>
              <a:buAutoNum type="arabicPeriod"/>
              <a:defRPr/>
            </a:pP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Spike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numunesi ,</a:t>
            </a:r>
          </a:p>
          <a:p>
            <a:pPr algn="just">
              <a:buFontTx/>
              <a:buAutoNum type="arabicPeriod"/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 seçenekler - sunulan örneklerin kopya analizleri</a:t>
            </a:r>
          </a:p>
          <a:p>
            <a:pPr marL="0" indent="0" algn="just">
              <a:buNone/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Yapılmalıdır.</a:t>
            </a:r>
          </a:p>
          <a:p>
            <a:pPr marL="0" indent="0" algn="just">
              <a:buNone/>
              <a:defRPr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AutoNum type="arabicPeriod"/>
              <a:defRPr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  <a:defRPr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401D-92FC-4AC7-A7F7-F75833FFD764}" type="datetime1">
              <a:rPr lang="tr-TR" smtClean="0"/>
              <a:t>29.11.2021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220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62200" y="1600201"/>
            <a:ext cx="7772400" cy="4525963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tr-TR" sz="1800" dirty="0"/>
          </a:p>
          <a:p>
            <a:pPr algn="just">
              <a:buFontTx/>
              <a:buAutoNum type="arabicPeriod"/>
              <a:defRPr/>
            </a:pPr>
            <a:endParaRPr lang="tr-TR" sz="1800" dirty="0"/>
          </a:p>
          <a:p>
            <a:pPr algn="just">
              <a:buFontTx/>
              <a:buChar char="-"/>
              <a:defRPr/>
            </a:pPr>
            <a:endParaRPr lang="tr-TR" sz="1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77" y="1856633"/>
            <a:ext cx="85010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5400-AED1-4707-A09A-9949A3F0928D}" type="datetime1">
              <a:rPr lang="tr-TR" smtClean="0"/>
              <a:t>29.11.2021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778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>
            <a:spLocks noGrp="1"/>
          </p:cNvSpPr>
          <p:nvPr>
            <p:ph type="title"/>
          </p:nvPr>
        </p:nvSpPr>
        <p:spPr>
          <a:xfrm>
            <a:off x="1814146" y="1676645"/>
            <a:ext cx="8458200" cy="411163"/>
          </a:xfrm>
        </p:spPr>
        <p:txBody>
          <a:bodyPr>
            <a:normAutofit fontScale="90000"/>
          </a:bodyPr>
          <a:lstStyle/>
          <a:p>
            <a:pPr algn="l"/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Kesinliğin değerlendirilmesi</a:t>
            </a:r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>
          <a:xfrm>
            <a:off x="1814146" y="2206869"/>
            <a:ext cx="8763000" cy="3938954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Tekrarlanabilirlik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Ara Düzey Kesinlik (Laboratuvar içi tekrar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üretilebilirlik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Tekrar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Üretilebilirlik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(laboratuvarlar arası tekrar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üretilebilirlik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Kesinliğin değerlendirilmesi için deneysel tasarımlar</a:t>
            </a:r>
          </a:p>
          <a:p>
            <a:pPr marL="0" indent="0"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Basit eşleştirme çalışması (Gerekli ölçüm koşullarına uygun bir numunenin tekrarlı analizine dayanır)</a:t>
            </a:r>
          </a:p>
          <a:p>
            <a:pPr marL="0" indent="0">
              <a:buNone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iç içe geçmiş tasarım ( Analist, cihaz ve laboratuvar gibi çeşitli parametrelerin değiştirilmesinin etkisi incelenir.)</a:t>
            </a:r>
          </a:p>
          <a:p>
            <a:pPr marL="0" indent="0">
              <a:buNone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F10E-96B1-4B45-988D-D216EC0F84FD}" type="datetime1">
              <a:rPr lang="tr-TR" smtClean="0"/>
              <a:t>29.11.2021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917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736116"/>
            <a:ext cx="7620000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Başlık 1"/>
          <p:cNvSpPr>
            <a:spLocks noGrp="1"/>
          </p:cNvSpPr>
          <p:nvPr>
            <p:ph type="title"/>
          </p:nvPr>
        </p:nvSpPr>
        <p:spPr>
          <a:xfrm>
            <a:off x="1828800" y="1427260"/>
            <a:ext cx="8458200" cy="411163"/>
          </a:xfrm>
        </p:spPr>
        <p:txBody>
          <a:bodyPr>
            <a:normAutofit fontScale="90000"/>
          </a:bodyPr>
          <a:lstStyle/>
          <a:p>
            <a:pPr algn="l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Kesinliğin değerlendirilmesi</a:t>
            </a: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43E9-DE91-4CFC-A63D-84C8D4835D74}" type="datetime1">
              <a:rPr lang="tr-TR" smtClean="0"/>
              <a:t>29.11.2021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4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5845" y="2479431"/>
            <a:ext cx="8628063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Başlık 1"/>
          <p:cNvSpPr>
            <a:spLocks noGrp="1"/>
          </p:cNvSpPr>
          <p:nvPr>
            <p:ph type="title"/>
          </p:nvPr>
        </p:nvSpPr>
        <p:spPr>
          <a:xfrm>
            <a:off x="1860776" y="1825130"/>
            <a:ext cx="8458200" cy="411163"/>
          </a:xfrm>
        </p:spPr>
        <p:txBody>
          <a:bodyPr>
            <a:normAutofit fontScale="90000"/>
          </a:bodyPr>
          <a:lstStyle/>
          <a:p>
            <a:pPr algn="l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Kesinliğin değerlendirilmesi</a:t>
            </a: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5545-B33E-4E0F-9DD2-5A44F952904B}" type="datetime1">
              <a:rPr lang="tr-TR" smtClean="0"/>
              <a:t>29.11.2021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401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İçerik Yer Tutucusu 2"/>
          <p:cNvSpPr>
            <a:spLocks noGrp="1"/>
          </p:cNvSpPr>
          <p:nvPr>
            <p:ph idx="1"/>
          </p:nvPr>
        </p:nvSpPr>
        <p:spPr>
          <a:xfrm>
            <a:off x="1817077" y="1947861"/>
            <a:ext cx="8229600" cy="685800"/>
          </a:xfrm>
        </p:spPr>
        <p:txBody>
          <a:bodyPr/>
          <a:lstStyle/>
          <a:p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P veri grubu aynı sayıda kopya içeriyorsa (n), N= P*N buda serbestlik derecesini verir.</a:t>
            </a:r>
          </a:p>
          <a:p>
            <a:endParaRPr lang="tr-TR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77" y="2444262"/>
            <a:ext cx="8100646" cy="425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Başlık 1"/>
          <p:cNvSpPr>
            <a:spLocks noGrp="1"/>
          </p:cNvSpPr>
          <p:nvPr>
            <p:ph type="title"/>
          </p:nvPr>
        </p:nvSpPr>
        <p:spPr>
          <a:xfrm>
            <a:off x="1817077" y="1536698"/>
            <a:ext cx="8458200" cy="411163"/>
          </a:xfrm>
        </p:spPr>
        <p:txBody>
          <a:bodyPr>
            <a:normAutofit fontScale="90000"/>
          </a:bodyPr>
          <a:lstStyle/>
          <a:p>
            <a:pPr algn="l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Kesinliğin değerlendirilmesi</a:t>
            </a: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553E-66EF-44D0-BAE9-50222558DC3B}" type="datetime1">
              <a:rPr lang="tr-TR" smtClean="0"/>
              <a:t>29.11.2021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7641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31731" y="2039816"/>
            <a:ext cx="8610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Eğer veriler farklı laboratuvarlardan geliyorsa Eşitlik-3 te yer alan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yerine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yerine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ayrım yapmak için SR yazılır.</a:t>
            </a:r>
          </a:p>
          <a:p>
            <a:pPr>
              <a:defRPr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Kesinliğin sınırları:</a:t>
            </a:r>
          </a:p>
          <a:p>
            <a:pPr marL="0" indent="0">
              <a:buNone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Tekrarlanabilirlik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sınırı, denklem kullanılarak belirlenir</a:t>
            </a:r>
          </a:p>
          <a:p>
            <a:pPr marL="0" indent="0">
              <a:buNone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 t* √2*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bu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tekrarlanabilirlik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sınırları içerisindeki farkın güven aralığıdır (%95 güven düzeyinde)</a:t>
            </a:r>
          </a:p>
          <a:p>
            <a:pPr marL="0" indent="0">
              <a:buNone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 laboratuvardan elde edilen sonuçlar için</a:t>
            </a:r>
          </a:p>
          <a:p>
            <a:pPr marL="0" indent="0">
              <a:buNone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 t* √2* SR</a:t>
            </a:r>
          </a:p>
          <a:p>
            <a:pPr marL="0" indent="0">
              <a:buNone/>
              <a:defRPr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İki kuyruklu öğrenci testi yerine uygun bir yaklaşım olarak aynı serbestlik derecesine sahip numuneler için 2 değeri, numunelerin serbestlik derecelerinin farklı olması halinde 2,85 değeri kullanılabilir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Başlık 1"/>
          <p:cNvSpPr>
            <a:spLocks noGrp="1"/>
          </p:cNvSpPr>
          <p:nvPr>
            <p:ph type="title"/>
          </p:nvPr>
        </p:nvSpPr>
        <p:spPr>
          <a:xfrm>
            <a:off x="1831731" y="1509591"/>
            <a:ext cx="8458200" cy="411163"/>
          </a:xfrm>
        </p:spPr>
        <p:txBody>
          <a:bodyPr>
            <a:normAutofit fontScale="90000"/>
          </a:bodyPr>
          <a:lstStyle/>
          <a:p>
            <a:pPr algn="l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Kesinliğin değerlendirilmesi</a:t>
            </a: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00C0-D94F-487A-896C-F93A69DB297C}" type="datetime1">
              <a:rPr lang="tr-TR" smtClean="0"/>
              <a:t>29.11.2021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43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Başlık 1"/>
          <p:cNvSpPr>
            <a:spLocks noGrp="1"/>
          </p:cNvSpPr>
          <p:nvPr>
            <p:ph type="title"/>
          </p:nvPr>
        </p:nvSpPr>
        <p:spPr>
          <a:xfrm>
            <a:off x="1828800" y="1702076"/>
            <a:ext cx="8229600" cy="509588"/>
          </a:xfrm>
        </p:spPr>
        <p:txBody>
          <a:bodyPr/>
          <a:lstStyle/>
          <a:p>
            <a:pPr algn="l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Ölçümün sapmasının (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Bias’ın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değerlendirilmesi)</a:t>
            </a:r>
          </a:p>
        </p:txBody>
      </p:sp>
      <p:sp>
        <p:nvSpPr>
          <p:cNvPr id="20483" name="İçerik Yer Tutucusu 2"/>
          <p:cNvSpPr>
            <a:spLocks noGrp="1"/>
          </p:cNvSpPr>
          <p:nvPr>
            <p:ph idx="1"/>
          </p:nvPr>
        </p:nvSpPr>
        <p:spPr>
          <a:xfrm>
            <a:off x="1752600" y="2312379"/>
            <a:ext cx="8686800" cy="4097214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Gerçeklik  test </a:t>
            </a:r>
            <a:r>
              <a:rPr lang="tr-TR" alt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sonunucu</a:t>
            </a: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beklentisi veya ölçüm sonucu ile gerçek değer arasındaki anlaşmanın yakınlığıdır. Gerçeklik normalde yakınlık (</a:t>
            </a:r>
            <a:r>
              <a:rPr lang="tr-TR" alt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olarak </a:t>
            </a:r>
            <a:r>
              <a:rPr lang="tr-TR" alt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ifadeedilir</a:t>
            </a: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Ölçüm sonucunun ortalaması ile referans olarak kabul edilen bir değerle karşılaştırılarak bulunur. </a:t>
            </a:r>
          </a:p>
          <a:p>
            <a:pPr marL="0" indent="0">
              <a:buNone/>
            </a:pPr>
            <a:endParaRPr lang="tr-TR" alt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alt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  <a:r>
              <a:rPr lang="tr-TR" alt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bilinen miktarda </a:t>
            </a:r>
            <a:r>
              <a:rPr lang="tr-TR" alt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analit</a:t>
            </a: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içeren uygun bir örneğin tekrar edilen analizleri sonucu bulunur. Sık sık yüzde olarak ifade edilir.</a:t>
            </a:r>
          </a:p>
          <a:p>
            <a:pPr marL="0" indent="0">
              <a:buNone/>
            </a:pPr>
            <a:endParaRPr lang="tr-TR" alt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alt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</a:t>
            </a:r>
            <a:r>
              <a:rPr lang="tr-TR" alt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(geri kazanım) değerlendirilirken kullanılır</a:t>
            </a:r>
            <a:r>
              <a:rPr lang="tr-TR" alt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07778"/>
            <a:ext cx="27511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0652"/>
            <a:ext cx="2114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207921"/>
            <a:ext cx="22764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360F-C27B-42A5-A862-354F9597367A}" type="datetime1">
              <a:rPr lang="tr-TR" smtClean="0"/>
              <a:t>29.11.2021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8921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4752" y="2602402"/>
            <a:ext cx="7239000" cy="325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Metin kutusu 5"/>
          <p:cNvSpPr txBox="1">
            <a:spLocks noChangeArrowheads="1"/>
          </p:cNvSpPr>
          <p:nvPr/>
        </p:nvSpPr>
        <p:spPr bwMode="auto">
          <a:xfrm>
            <a:off x="1860777" y="5861540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Bias tek bir numune kullanılarak değerlendirilecekse iki kuyruklu bir T testi kullanılarak yapılmalıdır.</a:t>
            </a:r>
          </a:p>
        </p:txBody>
      </p:sp>
      <p:sp>
        <p:nvSpPr>
          <p:cNvPr id="21508" name="Başlık 1"/>
          <p:cNvSpPr>
            <a:spLocks noGrp="1"/>
          </p:cNvSpPr>
          <p:nvPr>
            <p:ph type="title"/>
          </p:nvPr>
        </p:nvSpPr>
        <p:spPr>
          <a:xfrm>
            <a:off x="1914752" y="1956289"/>
            <a:ext cx="8229600" cy="509588"/>
          </a:xfrm>
        </p:spPr>
        <p:txBody>
          <a:bodyPr/>
          <a:lstStyle/>
          <a:p>
            <a:pPr algn="l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Ölçümün sapmasının (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Bias’ın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değerlendirilmesi)</a:t>
            </a: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4051-4134-4A70-BB4F-3F1D66621EC9}" type="datetime1">
              <a:rPr lang="tr-TR" smtClean="0"/>
              <a:t>29.11.2021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98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van 1"/>
          <p:cNvSpPr>
            <a:spLocks noGrp="1"/>
          </p:cNvSpPr>
          <p:nvPr>
            <p:ph type="title"/>
          </p:nvPr>
        </p:nvSpPr>
        <p:spPr>
          <a:xfrm>
            <a:off x="1839228" y="1483992"/>
            <a:ext cx="8686800" cy="638175"/>
          </a:xfrm>
        </p:spPr>
        <p:txBody>
          <a:bodyPr/>
          <a:lstStyle/>
          <a:p>
            <a:pPr algn="l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Değerlendirme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52600" y="2149478"/>
            <a:ext cx="8839200" cy="40491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Baca emisyon numunelerinin analizlerinin yapıldığı laboratuvarlarda yapılan incelemeler de;</a:t>
            </a:r>
          </a:p>
          <a:p>
            <a:pPr marL="0" indent="0"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Baca numunelerinin analiz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yöntemleri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belgelenmiş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prosedürü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nün olmadığı,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personeline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emisyon numunelerinin analizi konusunda verilen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sınırlı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referans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yöntemlerden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Varyasyonlar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 algn="just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Yöntemin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belirlenm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emesi,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Yeterli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eksikliği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Kalibrasyon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ekipman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bakımı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ilgili eksiklikler,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Yöntem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hassasiyetinin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uygunluğu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belirlemek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yeterli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olmaması,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Laboratuvarları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teslim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numunelerin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getirilmesindeki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gecikmeler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.(Genel)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birliği yapılan d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laboratuvarların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yeterliliği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konusunda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yapılmaması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tr-TR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tr-TR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A4EE-8DEA-4206-A174-754C51D1FC7D}" type="datetime1">
              <a:rPr lang="tr-TR" smtClean="0"/>
              <a:t>29.11.2021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578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30265" y="2261209"/>
            <a:ext cx="8763000" cy="4525963"/>
          </a:xfrm>
        </p:spPr>
        <p:txBody>
          <a:bodyPr/>
          <a:lstStyle/>
          <a:p>
            <a:pPr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İstatiksel olarak </a:t>
            </a:r>
            <a:r>
              <a:rPr 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Bias’ın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değerlendirilmesi;</a:t>
            </a:r>
          </a:p>
          <a:p>
            <a:pPr marL="0" indent="0">
              <a:buNone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İstatiksel olarak .öğrenci T testi yapılarak değerlendirilebilir.</a:t>
            </a:r>
          </a:p>
          <a:p>
            <a:pPr marL="0" indent="0">
              <a:buNone/>
              <a:defRPr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Mevcut bir yöntemle karşılaştırma;</a:t>
            </a:r>
          </a:p>
          <a:p>
            <a:pPr marL="0" indent="0">
              <a:buNone/>
              <a:defRPr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yöntemde iki veri kümesinin ortalamasında önemli derecede fark olmadığının kabulü halinde F testi yapılarak değerlendirme yapılabilir.</a:t>
            </a:r>
          </a:p>
          <a:p>
            <a:pPr marL="0" indent="0">
              <a:buNone/>
              <a:defRPr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65" y="3054655"/>
            <a:ext cx="16764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65" y="4524191"/>
            <a:ext cx="39433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Başlık 1"/>
          <p:cNvSpPr>
            <a:spLocks noGrp="1"/>
          </p:cNvSpPr>
          <p:nvPr>
            <p:ph type="title"/>
          </p:nvPr>
        </p:nvSpPr>
        <p:spPr>
          <a:xfrm>
            <a:off x="1830265" y="1635876"/>
            <a:ext cx="8229600" cy="509588"/>
          </a:xfrm>
        </p:spPr>
        <p:txBody>
          <a:bodyPr/>
          <a:lstStyle/>
          <a:p>
            <a:pPr algn="l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Ölçümün sapmasının (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Bias’ın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değerlendirilmesi)</a:t>
            </a: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EE63-F134-49C8-9B48-E141B2F7BB7B}" type="datetime1">
              <a:rPr lang="tr-TR" smtClean="0"/>
              <a:t>29.11.2021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7210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İçerik Yer Tutucusu 2"/>
          <p:cNvSpPr>
            <a:spLocks noGrp="1"/>
          </p:cNvSpPr>
          <p:nvPr>
            <p:ph idx="1"/>
          </p:nvPr>
        </p:nvSpPr>
        <p:spPr>
          <a:xfrm>
            <a:off x="1890346" y="2332038"/>
            <a:ext cx="8382000" cy="3409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Tek örneğin tekrarlı analizi yerine birkaç farklı örneğin her birinin analizlerinin yapılması suretiyle karşılaştırma yapılabilir. Bu yöntemde t testi denklemi;</a:t>
            </a:r>
          </a:p>
          <a:p>
            <a:pPr marL="0" indent="0">
              <a:buNone/>
            </a:pPr>
            <a:endParaRPr lang="tr-TR" alt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Burada d’nin sıfırdan önemli ölçüde farklı olup olmadığını belirlemek için farkların ortalaması ve standart sapması (</a:t>
            </a:r>
            <a:r>
              <a:rPr lang="tr-TR" altLang="tr-T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d,Sd</a:t>
            </a: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kullanılarak gerçekleştirilir.</a:t>
            </a:r>
          </a:p>
          <a:p>
            <a:pPr marL="0" indent="0">
              <a:buNone/>
            </a:pP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Burada n veri çiftlerinin sayısıdır.</a:t>
            </a:r>
          </a:p>
          <a:p>
            <a:pPr marL="0" indent="0">
              <a:buNone/>
            </a:pPr>
            <a:endParaRPr lang="tr-TR" alt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46" y="3144837"/>
            <a:ext cx="21336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Başlık 1"/>
          <p:cNvSpPr>
            <a:spLocks noGrp="1"/>
          </p:cNvSpPr>
          <p:nvPr>
            <p:ph type="title"/>
          </p:nvPr>
        </p:nvSpPr>
        <p:spPr>
          <a:xfrm>
            <a:off x="1890346" y="1565031"/>
            <a:ext cx="8229600" cy="509588"/>
          </a:xfrm>
        </p:spPr>
        <p:txBody>
          <a:bodyPr/>
          <a:lstStyle/>
          <a:p>
            <a:pPr algn="l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Ölçümün sapmasının (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Bias’ın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değerlendirilmesi)</a:t>
            </a: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D314-3B1D-48B8-95B5-163DBB2ADEB2}" type="datetime1">
              <a:rPr lang="tr-TR" smtClean="0"/>
              <a:t>29.11.2021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72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Başlık 1"/>
          <p:cNvSpPr>
            <a:spLocks noGrp="1"/>
          </p:cNvSpPr>
          <p:nvPr>
            <p:ph type="title"/>
          </p:nvPr>
        </p:nvSpPr>
        <p:spPr>
          <a:xfrm>
            <a:off x="1735016" y="1781908"/>
            <a:ext cx="8458200" cy="427038"/>
          </a:xfrm>
        </p:spPr>
        <p:txBody>
          <a:bodyPr/>
          <a:lstStyle/>
          <a:p>
            <a:pPr algn="l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Doğruluğun (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değerlendirilmesi</a:t>
            </a:r>
          </a:p>
        </p:txBody>
      </p:sp>
      <p:sp>
        <p:nvSpPr>
          <p:cNvPr id="24579" name="İçerik Yer Tutucusu 2"/>
          <p:cNvSpPr>
            <a:spLocks noGrp="1"/>
          </p:cNvSpPr>
          <p:nvPr>
            <p:ph idx="1"/>
          </p:nvPr>
        </p:nvSpPr>
        <p:spPr>
          <a:xfrm>
            <a:off x="1735016" y="2391510"/>
            <a:ext cx="8763000" cy="1125414"/>
          </a:xfrm>
        </p:spPr>
        <p:txBody>
          <a:bodyPr/>
          <a:lstStyle/>
          <a:p>
            <a:pPr algn="just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test sonucu ile gerçek değerin arasındaki uyumun yakınlığıdır. Doğruluk tek bir ölçüm sonucunun değerlendirilmesidir. Hem kesinliği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hemde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biasın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etkilerini içerir. 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CC96-E051-457F-A914-50A3F5EAD1E6}" type="datetime1">
              <a:rPr lang="tr-TR" smtClean="0"/>
              <a:t>29.11.2021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971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0908" y="1164737"/>
            <a:ext cx="9390184" cy="5556738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Halis Emre GÜNEŞ</a:t>
            </a: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Çevre Mühendisi</a:t>
            </a:r>
            <a:endParaRPr lang="tr-TR" alt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alt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emre.gunes@csb.gov.tr</a:t>
            </a:r>
            <a:endParaRPr lang="tr-TR" alt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LABORATUVAR, ÖLÇÜM VE İZLEME DAİRESİ BAŞKANLIĞI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Endüstriyel Kirlilik İzleme Şube Müdürlüğü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tr-TR" altLang="tr-TR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23</a:t>
            </a:fld>
            <a:endParaRPr lang="tr-TR" dirty="0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20319-CAB2-4EBA-86F0-EE14A8AF01D5}" type="datetime1">
              <a:rPr lang="tr-TR" smtClean="0"/>
              <a:t>29.11.2021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7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İçerik Yer Tutucusu 2"/>
          <p:cNvSpPr>
            <a:spLocks noGrp="1"/>
          </p:cNvSpPr>
          <p:nvPr>
            <p:ph idx="1"/>
          </p:nvPr>
        </p:nvSpPr>
        <p:spPr>
          <a:xfrm>
            <a:off x="1860777" y="1581993"/>
            <a:ext cx="8763000" cy="3086100"/>
          </a:xfrm>
        </p:spPr>
        <p:txBody>
          <a:bodyPr/>
          <a:lstStyle/>
          <a:p>
            <a:pPr marL="0" indent="0" algn="just">
              <a:buNone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yöntemi seçilirken çok sık yaşanan hatalar aşağıda ki gibidir;</a:t>
            </a:r>
          </a:p>
          <a:p>
            <a:pPr marL="0" indent="0" algn="just">
              <a:buNone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Standartta belirtilen matrisin uygulanmaması veya farklı standartların emisyon numunelerinin analizinde kullanılmaya çalışılması (atık su, toprak vb.)</a:t>
            </a:r>
          </a:p>
          <a:p>
            <a:pPr marL="0" indent="0" algn="just">
              <a:buNone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Uygun ölçüm aralığının seçilememesi,</a:t>
            </a:r>
          </a:p>
          <a:p>
            <a:pPr marL="0" indent="0" algn="just">
              <a:buNone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Uygulama kolaylığı olmayan metotların seçimi,</a:t>
            </a:r>
          </a:p>
          <a:p>
            <a:pPr marL="0" indent="0" algn="just">
              <a:buNone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Uygun ölçüm aralığının seçilememesi, (</a:t>
            </a:r>
            <a:r>
              <a:rPr lang="en-US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Ölçüm</a:t>
            </a:r>
            <a:r>
              <a:rPr lang="en-US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Sınırı</a:t>
            </a:r>
            <a:r>
              <a:rPr lang="en-US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düzenleyici</a:t>
            </a:r>
            <a:r>
              <a:rPr lang="en-US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ELV’nin</a:t>
            </a:r>
            <a:r>
              <a:rPr lang="en-US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/ 10’u 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olmalıdır)</a:t>
            </a:r>
          </a:p>
          <a:p>
            <a:pPr marL="0" indent="0" algn="just">
              <a:buNone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Uygulama kolaylığı olmayan metotların seçimi,</a:t>
            </a:r>
          </a:p>
          <a:p>
            <a:pPr marL="0" indent="0" algn="just">
              <a:buNone/>
            </a:pP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77" y="4649909"/>
            <a:ext cx="76962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C303-2CCD-49AB-846B-DA8A4773612E}" type="datetime1">
              <a:rPr lang="tr-TR" smtClean="0"/>
              <a:t>29.11.2021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İçerik Yer Tutucusu 2"/>
          <p:cNvSpPr>
            <a:spLocks noGrp="1"/>
          </p:cNvSpPr>
          <p:nvPr>
            <p:ph idx="1"/>
          </p:nvPr>
        </p:nvSpPr>
        <p:spPr>
          <a:xfrm>
            <a:off x="1860777" y="1838423"/>
            <a:ext cx="8763000" cy="3798277"/>
          </a:xfrm>
        </p:spPr>
        <p:txBody>
          <a:bodyPr/>
          <a:lstStyle/>
          <a:p>
            <a:pPr marL="0" indent="0">
              <a:buNone/>
            </a:pP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•Selectivity and Specificity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(seçicilik ve hassasiyet)</a:t>
            </a:r>
            <a:endParaRPr lang="en-US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•Accuracy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(doğruluk)</a:t>
            </a:r>
            <a:endParaRPr lang="en-US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esinliği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precision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Örek grubu içerisinde ve toplu grup içerisinde</a:t>
            </a: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•Range and Linearity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(aralık ve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doğrusallık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•Detection Limit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(Algılama sınırı)</a:t>
            </a:r>
            <a:endParaRPr lang="en-US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•Limit of Quantitation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(Tayin sınırı)</a:t>
            </a:r>
            <a:endParaRPr lang="en-US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•Robustness &amp; System suitability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(Sağlamlık ve Sistem uygunluğu)</a:t>
            </a:r>
            <a:endParaRPr lang="en-US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•Uncertainty of Measurement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(Ölçüm belirsizliği)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5655-791B-4BCF-B145-02C0494CE2BD}" type="datetime1">
              <a:rPr lang="tr-TR" smtClean="0"/>
              <a:t>29.11.2021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47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İçerik Yer Tutucusu 2"/>
          <p:cNvSpPr>
            <a:spLocks noGrp="1"/>
          </p:cNvSpPr>
          <p:nvPr>
            <p:ph idx="1"/>
          </p:nvPr>
        </p:nvSpPr>
        <p:spPr>
          <a:xfrm>
            <a:off x="1860777" y="1581992"/>
            <a:ext cx="8839200" cy="488914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1800" dirty="0"/>
              <a:t>Algılama sınırları;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1800" dirty="0" smtClean="0"/>
              <a:t>Her </a:t>
            </a:r>
            <a:r>
              <a:rPr lang="tr-TR" altLang="tr-TR" sz="1800" dirty="0"/>
              <a:t>hangi bir numunenin analizini yapan laboratuvarlarda; herhangi bir yöntem için yapılan </a:t>
            </a:r>
            <a:r>
              <a:rPr lang="tr-TR" altLang="tr-TR" sz="1800" dirty="0" err="1"/>
              <a:t>validasyon</a:t>
            </a:r>
            <a:r>
              <a:rPr lang="tr-TR" altLang="tr-TR" sz="1800" dirty="0"/>
              <a:t> çalışmalarının en tartışmalı kısmı bu konudur. Baca gazı örneklemelerinde doğrudan örnekleme hacmi ve süresinin için kullanılan ISDL hesaplarının büyük farklılıklar göstermesine sebep olmaktadır.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1800" dirty="0" smtClean="0"/>
              <a:t>Genel </a:t>
            </a:r>
            <a:r>
              <a:rPr lang="tr-TR" altLang="tr-TR" sz="1800" dirty="0"/>
              <a:t>olarak üç ana yolla elde </a:t>
            </a:r>
            <a:r>
              <a:rPr lang="tr-TR" altLang="tr-TR" sz="1800" dirty="0" smtClean="0"/>
              <a:t>edilebilir</a:t>
            </a:r>
            <a:endParaRPr lang="tr-TR" altLang="tr-TR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1800" dirty="0"/>
              <a:t>- </a:t>
            </a:r>
            <a:r>
              <a:rPr lang="tr-TR" altLang="tr-TR" sz="1800" dirty="0" err="1"/>
              <a:t>Tekrarlanabilirlik</a:t>
            </a:r>
            <a:r>
              <a:rPr lang="tr-TR" altLang="tr-TR" sz="1800" dirty="0"/>
              <a:t> koşulları altında tek bir partide birden fazla  elde edilen boş numune kullanılması;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1800" dirty="0"/>
              <a:t>• Basit, Hızlı, ancak bir analist cihaz kurulumuna bağlı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1800" dirty="0"/>
              <a:t>• Analistler arasında veya zaman içinde </a:t>
            </a:r>
            <a:r>
              <a:rPr lang="tr-TR" altLang="tr-TR" sz="1800" dirty="0" smtClean="0"/>
              <a:t>çoğaltılamaz</a:t>
            </a:r>
            <a:endParaRPr lang="tr-TR" altLang="tr-TR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1800" dirty="0"/>
              <a:t>–Kalibrasyon eğiminden (doğrusal / </a:t>
            </a:r>
            <a:r>
              <a:rPr lang="tr-TR" altLang="tr-TR" sz="1800" dirty="0" err="1"/>
              <a:t>kuadratik</a:t>
            </a:r>
            <a:r>
              <a:rPr lang="tr-TR" altLang="tr-TR" sz="1800" dirty="0"/>
              <a:t>  olduğu varsayılır</a:t>
            </a:r>
            <a:r>
              <a:rPr lang="tr-TR" altLang="tr-TR" sz="1800" dirty="0" smtClean="0"/>
              <a:t>)</a:t>
            </a:r>
            <a:endParaRPr lang="tr-TR" altLang="tr-TR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1800" dirty="0"/>
              <a:t>–Tekrarlı birden çok partiye dayalı hesaplama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1800" dirty="0"/>
              <a:t>•  Sağlam ve genellikle yukarıdakinden daha güvenilir bir tahmin sunar</a:t>
            </a:r>
            <a:r>
              <a:rPr lang="tr-TR" altLang="tr-TR" sz="1800" dirty="0" smtClean="0"/>
              <a:t>.</a:t>
            </a:r>
            <a:endParaRPr lang="tr-TR" altLang="tr-TR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altLang="tr-TR" sz="1800" dirty="0"/>
              <a:t>(MCERT, SEPA, EPA İE bu yöntemi esas alır)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8647-6D48-4CFC-91A6-AA0060EB3EB5}" type="datetime1">
              <a:rPr lang="tr-TR" smtClean="0"/>
              <a:t>29.11.2021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47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İçerik Yer Tutucusu 2"/>
          <p:cNvSpPr>
            <a:spLocks noGrp="1"/>
          </p:cNvSpPr>
          <p:nvPr>
            <p:ph idx="1"/>
          </p:nvPr>
        </p:nvSpPr>
        <p:spPr>
          <a:xfrm>
            <a:off x="1860777" y="6001592"/>
            <a:ext cx="8458200" cy="685800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1700"/>
              <a:t>Yuarıda emisyon numunelerin analizinde kullanılan metotların doğrulanması ile ilgili genel hatlarıyla TÜRKAK Kılavuzu özelde MCERT belgesi yer almaktadır.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77" y="1581993"/>
            <a:ext cx="7620000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4945-893E-4BDE-BD5C-170421FDC7C7}" type="datetime1">
              <a:rPr lang="tr-TR" smtClean="0"/>
              <a:t>29.11.2021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15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1752600" y="1852028"/>
            <a:ext cx="8686800" cy="104335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altLang="tr-TR" sz="2400" dirty="0"/>
              <a:t>MCERT Performans standardı EK-C’de ‘’</a:t>
            </a:r>
            <a:r>
              <a:rPr lang="en-US" altLang="tr-TR" sz="2400" dirty="0"/>
              <a:t>Performance standard for laboratories carrying out testing of samples from stack emissions monitoring</a:t>
            </a:r>
            <a:r>
              <a:rPr lang="tr-TR" altLang="tr-TR" sz="2400" dirty="0"/>
              <a:t>’’ örnek bir çalışma yer almaktadır</a:t>
            </a:r>
            <a:r>
              <a:rPr lang="tr-TR" altLang="tr-TR" sz="2400" dirty="0" smtClean="0"/>
              <a:t>.</a:t>
            </a:r>
            <a:endParaRPr lang="tr-TR" altLang="tr-TR" sz="2400" dirty="0"/>
          </a:p>
          <a:p>
            <a:pPr marL="0" indent="0">
              <a:buNone/>
            </a:pPr>
            <a:endParaRPr lang="tr-TR" altLang="tr-TR" sz="2400" dirty="0"/>
          </a:p>
          <a:p>
            <a:pPr marL="0" indent="0">
              <a:buNone/>
            </a:pPr>
            <a:endParaRPr lang="tr-TR" altLang="tr-TR" sz="2400" dirty="0"/>
          </a:p>
          <a:p>
            <a:pPr marL="0" indent="0">
              <a:buNone/>
            </a:pPr>
            <a:endParaRPr lang="tr-TR" altLang="tr-TR" sz="2400" dirty="0"/>
          </a:p>
          <a:p>
            <a:pPr marL="0" indent="0">
              <a:buNone/>
            </a:pPr>
            <a:endParaRPr lang="tr-TR" altLang="tr-TR" sz="2400" dirty="0"/>
          </a:p>
          <a:p>
            <a:pPr marL="0" indent="0">
              <a:buNone/>
            </a:pPr>
            <a:endParaRPr lang="tr-TR" altLang="tr-TR" sz="2400" dirty="0"/>
          </a:p>
          <a:p>
            <a:pPr marL="0" indent="0">
              <a:buNone/>
            </a:pPr>
            <a:endParaRPr lang="tr-TR" altLang="tr-TR" sz="2400" dirty="0"/>
          </a:p>
          <a:p>
            <a:pPr marL="0" indent="0">
              <a:buNone/>
            </a:pPr>
            <a:endParaRPr lang="tr-TR" altLang="tr-TR" sz="2400" dirty="0"/>
          </a:p>
          <a:p>
            <a:pPr marL="0" indent="0">
              <a:buNone/>
            </a:pPr>
            <a:endParaRPr lang="tr-TR" altLang="tr-TR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82692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5896-CDEB-4D04-BC34-93826E149D5F}" type="datetime1">
              <a:rPr lang="tr-TR" smtClean="0"/>
              <a:t>29.11.2021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786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İçerik Yer Tutucusu 2"/>
          <p:cNvSpPr>
            <a:spLocks noGrp="1"/>
          </p:cNvSpPr>
          <p:nvPr>
            <p:ph idx="1"/>
          </p:nvPr>
        </p:nvSpPr>
        <p:spPr>
          <a:xfrm>
            <a:off x="2362200" y="1600201"/>
            <a:ext cx="7772400" cy="4525963"/>
          </a:xfrm>
        </p:spPr>
        <p:txBody>
          <a:bodyPr/>
          <a:lstStyle/>
          <a:p>
            <a:pPr marL="0" indent="0">
              <a:buNone/>
            </a:pPr>
            <a:endParaRPr lang="tr-TR" altLang="tr-TR" sz="2500"/>
          </a:p>
          <a:p>
            <a:pPr marL="0" indent="0">
              <a:buNone/>
            </a:pPr>
            <a:endParaRPr lang="tr-TR" altLang="tr-TR" sz="2500"/>
          </a:p>
          <a:p>
            <a:pPr marL="0" indent="0">
              <a:buNone/>
            </a:pPr>
            <a:endParaRPr lang="tr-TR" altLang="tr-TR" sz="2500"/>
          </a:p>
          <a:p>
            <a:pPr marL="0" indent="0">
              <a:buNone/>
            </a:pPr>
            <a:endParaRPr lang="tr-TR" altLang="tr-TR" sz="2500"/>
          </a:p>
          <a:p>
            <a:pPr marL="0" indent="0">
              <a:buNone/>
            </a:pPr>
            <a:endParaRPr lang="tr-TR" altLang="tr-TR" sz="2500"/>
          </a:p>
          <a:p>
            <a:pPr marL="0" indent="0">
              <a:buNone/>
            </a:pPr>
            <a:endParaRPr lang="tr-TR" altLang="tr-TR" sz="2500"/>
          </a:p>
          <a:p>
            <a:pPr marL="0" indent="0">
              <a:buNone/>
            </a:pPr>
            <a:endParaRPr lang="tr-TR" altLang="tr-TR" sz="2500"/>
          </a:p>
          <a:p>
            <a:pPr marL="0" indent="0">
              <a:buNone/>
            </a:pPr>
            <a:endParaRPr lang="tr-TR" altLang="tr-TR" sz="2500"/>
          </a:p>
          <a:p>
            <a:pPr marL="0" indent="0">
              <a:buNone/>
            </a:pPr>
            <a:endParaRPr lang="tr-TR" altLang="tr-TR" sz="250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77" y="1581994"/>
            <a:ext cx="87058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D598-7CD5-4A95-850C-9F6BE0D8AE4A}" type="datetime1">
              <a:rPr lang="tr-TR" smtClean="0"/>
              <a:t>29.11.2021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57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İçerik Yer Tutucusu 2"/>
          <p:cNvSpPr>
            <a:spLocks noGrp="1"/>
          </p:cNvSpPr>
          <p:nvPr>
            <p:ph idx="1"/>
          </p:nvPr>
        </p:nvSpPr>
        <p:spPr>
          <a:xfrm>
            <a:off x="2362200" y="1600201"/>
            <a:ext cx="7772400" cy="4525963"/>
          </a:xfrm>
        </p:spPr>
        <p:txBody>
          <a:bodyPr/>
          <a:lstStyle/>
          <a:p>
            <a:pPr marL="0" indent="0">
              <a:buNone/>
            </a:pPr>
            <a:endParaRPr lang="tr-TR" altLang="tr-TR" sz="2500"/>
          </a:p>
          <a:p>
            <a:pPr marL="0" indent="0">
              <a:buNone/>
            </a:pPr>
            <a:endParaRPr lang="tr-TR" altLang="tr-TR" sz="2500"/>
          </a:p>
          <a:p>
            <a:pPr marL="0" indent="0">
              <a:buNone/>
            </a:pPr>
            <a:endParaRPr lang="tr-TR" altLang="tr-TR" sz="2500"/>
          </a:p>
          <a:p>
            <a:pPr marL="0" indent="0">
              <a:buNone/>
            </a:pPr>
            <a:endParaRPr lang="tr-TR" altLang="tr-TR" sz="2500"/>
          </a:p>
          <a:p>
            <a:pPr marL="0" indent="0">
              <a:buNone/>
            </a:pPr>
            <a:endParaRPr lang="tr-TR" altLang="tr-TR" sz="2500"/>
          </a:p>
          <a:p>
            <a:pPr marL="0" indent="0">
              <a:buNone/>
            </a:pPr>
            <a:endParaRPr lang="tr-TR" altLang="tr-TR" sz="2500"/>
          </a:p>
          <a:p>
            <a:pPr marL="0" indent="0">
              <a:buNone/>
            </a:pPr>
            <a:endParaRPr lang="tr-TR" altLang="tr-TR" sz="2500"/>
          </a:p>
          <a:p>
            <a:pPr marL="0" indent="0">
              <a:buNone/>
            </a:pPr>
            <a:endParaRPr lang="tr-TR" altLang="tr-TR" sz="2500"/>
          </a:p>
          <a:p>
            <a:pPr marL="0" indent="0">
              <a:buNone/>
            </a:pPr>
            <a:endParaRPr lang="tr-TR" altLang="tr-TR" sz="250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77" y="1600201"/>
            <a:ext cx="86677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924828" y="256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KRİTERLERİ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777" cy="183842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2D59-3CA8-48EE-8C50-A955018395EE}" type="datetime1">
              <a:rPr lang="tr-TR" smtClean="0"/>
              <a:t>29.11.2021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2D67-3604-4605-9DC1-A9CD8FF9808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821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TM03457485[[fn=Ağ Gözü]]</Template>
  <TotalTime>658</TotalTime>
  <Words>1136</Words>
  <Application>Microsoft Office PowerPoint</Application>
  <PresentationFormat>Geniş ekran</PresentationFormat>
  <Paragraphs>231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Teması</vt:lpstr>
      <vt:lpstr>T.C.  ÇEVRE, ŞEHİRCİLİK VE   İKLİM DEĞİŞİKLİĞİ BAKANLIĞI  ÇED, İZİN VE DENETİM GENEL MÜDÜRLÜĞÜ Laboratuvar, Ölçüm ve İzleme Dairesi Başkanlığı </vt:lpstr>
      <vt:lpstr>Genel Değerlendirme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Kesinliğin değerlendirilmesi</vt:lpstr>
      <vt:lpstr>Kesinliğin değerlendirilmesi</vt:lpstr>
      <vt:lpstr>Kesinliğin değerlendirilmesi</vt:lpstr>
      <vt:lpstr>Kesinliğin değerlendirilmesi</vt:lpstr>
      <vt:lpstr>Kesinliğin değerlendirilmesi</vt:lpstr>
      <vt:lpstr>Ölçümün sapmasının (Bias’ın değerlendirilmesi)</vt:lpstr>
      <vt:lpstr>Ölçümün sapmasının (Bias’ın değerlendirilmesi)</vt:lpstr>
      <vt:lpstr>Ölçümün sapmasının (Bias’ın değerlendirilmesi)</vt:lpstr>
      <vt:lpstr>Ölçümün sapmasının (Bias’ın değerlendirilmesi)</vt:lpstr>
      <vt:lpstr>Doğruluğun (Accuracy) değerlendirilmesi</vt:lpstr>
      <vt:lpstr>PowerPoint Sunusu</vt:lpstr>
    </vt:vector>
  </TitlesOfParts>
  <Company>Cevre ve Sehircilik Bakanligi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ÇEVRE, ŞEHİRCİLİK VE  İKLİM DEĞİŞİKLİĞİ BAKANLIĞI ÇED, İZİN VE DENETİM GENEL MÜDÜRLÜĞÜ Laboratuvar, Ölçüm ve İzleme Daire Başkanlığı</dc:title>
  <dc:creator>Yener Taş</dc:creator>
  <cp:lastModifiedBy>Mustafa Altundağ</cp:lastModifiedBy>
  <cp:revision>41</cp:revision>
  <dcterms:created xsi:type="dcterms:W3CDTF">2021-11-22T06:43:15Z</dcterms:created>
  <dcterms:modified xsi:type="dcterms:W3CDTF">2021-11-29T11:43:22Z</dcterms:modified>
</cp:coreProperties>
</file>