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75"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274"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109" d="100"/>
          <a:sy n="109"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10.12.2021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22</a:t>
            </a:fld>
            <a:endParaRPr lang="tr-TR" altLang="tr-TR" smtClean="0"/>
          </a:p>
        </p:txBody>
      </p:sp>
    </p:spTree>
    <p:extLst>
      <p:ext uri="{BB962C8B-B14F-4D97-AF65-F5344CB8AC3E}">
        <p14:creationId xmlns:p14="http://schemas.microsoft.com/office/powerpoint/2010/main" val="400549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23</a:t>
            </a:fld>
            <a:endParaRPr lang="tr-TR" altLang="tr-TR" smtClean="0"/>
          </a:p>
        </p:txBody>
      </p:sp>
    </p:spTree>
    <p:extLst>
      <p:ext uri="{BB962C8B-B14F-4D97-AF65-F5344CB8AC3E}">
        <p14:creationId xmlns:p14="http://schemas.microsoft.com/office/powerpoint/2010/main" val="218507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24</a:t>
            </a:fld>
            <a:endParaRPr lang="tr-TR" altLang="tr-TR" smtClean="0"/>
          </a:p>
        </p:txBody>
      </p:sp>
    </p:spTree>
    <p:extLst>
      <p:ext uri="{BB962C8B-B14F-4D97-AF65-F5344CB8AC3E}">
        <p14:creationId xmlns:p14="http://schemas.microsoft.com/office/powerpoint/2010/main" val="1589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25</a:t>
            </a:fld>
            <a:endParaRPr lang="tr-TR" altLang="tr-TR" smtClean="0"/>
          </a:p>
        </p:txBody>
      </p:sp>
    </p:spTree>
    <p:extLst>
      <p:ext uri="{BB962C8B-B14F-4D97-AF65-F5344CB8AC3E}">
        <p14:creationId xmlns:p14="http://schemas.microsoft.com/office/powerpoint/2010/main" val="135148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26</a:t>
            </a:fld>
            <a:endParaRPr lang="tr-TR" altLang="tr-TR" smtClean="0"/>
          </a:p>
        </p:txBody>
      </p:sp>
    </p:spTree>
    <p:extLst>
      <p:ext uri="{BB962C8B-B14F-4D97-AF65-F5344CB8AC3E}">
        <p14:creationId xmlns:p14="http://schemas.microsoft.com/office/powerpoint/2010/main" val="128099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27</a:t>
            </a:fld>
            <a:endParaRPr lang="tr-TR" altLang="tr-TR" smtClean="0"/>
          </a:p>
        </p:txBody>
      </p:sp>
    </p:spTree>
    <p:extLst>
      <p:ext uri="{BB962C8B-B14F-4D97-AF65-F5344CB8AC3E}">
        <p14:creationId xmlns:p14="http://schemas.microsoft.com/office/powerpoint/2010/main" val="38971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DCD366F-30EB-43DE-8DF6-85E1B3D00DF4}"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9EE0E3-1683-4D6E-A34B-2A55C034EF5F}"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FEC14C3-1A71-41D2-9470-89DF170C9C28}"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655B17-091A-413B-82C7-1E42A7E1D141}"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6CDB080-7AAE-4B3B-969B-CF5B718C75F7}"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3F0AD27-F194-47DB-9703-5D4D77195A04}"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0971B8-9471-42D4-BD8D-7CFF014FFAFB}" type="datetime1">
              <a:rPr lang="tr-TR" smtClean="0"/>
              <a:t>10.12.2021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61EFEA8-D8C5-4BE1-8D63-37BF575044B5}" type="datetime1">
              <a:rPr lang="tr-TR" smtClean="0"/>
              <a:t>10.12.2021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D6FB8B-1188-4D36-9295-66E73CEAD025}" type="datetime1">
              <a:rPr lang="tr-TR" smtClean="0"/>
              <a:t>10.12.2021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A462641-3265-4889-B3CB-39340F06E51D}"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E4CFB9C-1247-4427-A4F4-897699F8183A}"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AA958-2BB3-4660-A296-9DADC552EE1E}" type="datetime1">
              <a:rPr lang="tr-TR" smtClean="0"/>
              <a:t>10.12.2021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3.png"/><Relationship Id="rId5" Type="http://schemas.openxmlformats.org/officeDocument/2006/relationships/image" Target="../media/image7.emf"/><Relationship Id="rId10" Type="http://schemas.openxmlformats.org/officeDocument/2006/relationships/image" Target="../media/image13.png"/><Relationship Id="rId4" Type="http://schemas.openxmlformats.org/officeDocument/2006/relationships/image" Target="../media/image6.em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a:bodyPr>
          <a:lstStyle/>
          <a:p>
            <a:r>
              <a:rPr lang="tr-TR" altLang="tr-TR" sz="2800" b="1" dirty="0">
                <a:latin typeface="Times New Roman" panose="02020603050405020304" pitchFamily="18" charset="0"/>
                <a:cs typeface="Times New Roman" panose="02020603050405020304" pitchFamily="18" charset="0"/>
              </a:rPr>
              <a:t>HESAPLAMA ÖRNEKLERİ</a:t>
            </a:r>
          </a:p>
          <a:p>
            <a:r>
              <a:rPr lang="tr-TR" b="1" dirty="0" smtClean="0">
                <a:latin typeface="Times New Roman" panose="02020603050405020304" pitchFamily="18" charset="0"/>
                <a:cs typeface="Times New Roman" panose="02020603050405020304" pitchFamily="18" charset="0"/>
              </a:rPr>
              <a:t>Mustafa ALTUNDAĞ</a:t>
            </a:r>
          </a:p>
          <a:p>
            <a:r>
              <a:rPr lang="tr-TR" b="1" dirty="0" smtClean="0">
                <a:latin typeface="Times New Roman" panose="02020603050405020304" pitchFamily="18" charset="0"/>
                <a:cs typeface="Times New Roman" panose="02020603050405020304" pitchFamily="18" charset="0"/>
              </a:rPr>
              <a:t>Kimya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9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etin kutusu 1"/>
              <p:cNvSpPr txBox="1"/>
              <p:nvPr/>
            </p:nvSpPr>
            <p:spPr>
              <a:xfrm>
                <a:off x="1791533" y="2037520"/>
                <a:ext cx="8610600" cy="2664704"/>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Çekilen Hacim :</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V (say) = </a:t>
                </a:r>
                <a:r>
                  <a:rPr lang="tr-TR" sz="2000" dirty="0" err="1">
                    <a:latin typeface="Times New Roman" panose="02020603050405020304" pitchFamily="18" charset="0"/>
                    <a:cs typeface="Times New Roman" panose="02020603050405020304" pitchFamily="18" charset="0"/>
                  </a:rPr>
                  <a:t>Vs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Vi</a:t>
                </a:r>
                <a:r>
                  <a:rPr lang="tr-TR" sz="2000" dirty="0">
                    <a:latin typeface="Times New Roman" panose="02020603050405020304" pitchFamily="18" charset="0"/>
                    <a:cs typeface="Times New Roman" panose="02020603050405020304" pitchFamily="18" charset="0"/>
                  </a:rPr>
                  <a:t> = 21800 – 21000 = 800 litre = 0,8 m</a:t>
                </a:r>
                <a:r>
                  <a:rPr lang="tr-TR" sz="2000" baseline="30000" dirty="0">
                    <a:latin typeface="Times New Roman" panose="02020603050405020304" pitchFamily="18" charset="0"/>
                    <a:cs typeface="Times New Roman" panose="02020603050405020304" pitchFamily="18" charset="0"/>
                  </a:rPr>
                  <a:t>3</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Çekilen Standart Hacim:</a:t>
                </a:r>
              </a:p>
              <a:p>
                <a:endParaRPr lang="tr-TR" sz="400" dirty="0">
                  <a:latin typeface="Times New Roman" panose="02020603050405020304" pitchFamily="18" charset="0"/>
                  <a:cs typeface="Times New Roman" panose="02020603050405020304" pitchFamily="18" charset="0"/>
                </a:endParaRPr>
              </a:p>
              <a:p>
                <a:r>
                  <a:rPr lang="tr-TR" sz="2000" dirty="0" err="1">
                    <a:latin typeface="Times New Roman" panose="02020603050405020304" pitchFamily="18" charset="0"/>
                    <a:cs typeface="Times New Roman" panose="02020603050405020304" pitchFamily="18" charset="0"/>
                  </a:rPr>
                  <a:t>Vstkuru</a:t>
                </a:r>
                <a:r>
                  <a:rPr lang="tr-TR" sz="2000" dirty="0">
                    <a:latin typeface="Times New Roman" panose="02020603050405020304" pitchFamily="18" charset="0"/>
                    <a:cs typeface="Times New Roman" panose="02020603050405020304" pitchFamily="18" charset="0"/>
                  </a:rPr>
                  <a:t> = (V)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𝑇𝑠𝑡</m:t>
                        </m:r>
                      </m:num>
                      <m:den>
                        <m:r>
                          <a:rPr lang="tr-TR" sz="2000" i="1">
                            <a:latin typeface="Cambria Math" panose="02040503050406030204" pitchFamily="18" charset="0"/>
                          </a:rPr>
                          <m:t>𝑇</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𝑃</m:t>
                        </m:r>
                      </m:num>
                      <m:den>
                        <m:r>
                          <a:rPr lang="tr-TR" sz="2000" i="1">
                            <a:latin typeface="Cambria Math" panose="02040503050406030204" pitchFamily="18" charset="0"/>
                          </a:rPr>
                          <m:t>𝑃𝑠𝑡</m:t>
                        </m:r>
                      </m:den>
                    </m:f>
                  </m:oMath>
                </a14:m>
                <a:r>
                  <a:rPr lang="tr-TR" sz="2000" dirty="0" smtClean="0">
                    <a:latin typeface="Times New Roman" panose="02020603050405020304" pitchFamily="18" charset="0"/>
                    <a:cs typeface="Times New Roman" panose="02020603050405020304" pitchFamily="18" charset="0"/>
                  </a:rPr>
                  <a:t>x</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21%−</m:t>
                        </m:r>
                        <m:r>
                          <a:rPr lang="tr-TR" sz="2000" i="1">
                            <a:latin typeface="Cambria Math" panose="02040503050406030204" pitchFamily="18" charset="0"/>
                          </a:rPr>
                          <m:t>𝑂</m:t>
                        </m:r>
                      </m:num>
                      <m:den>
                        <m:r>
                          <a:rPr lang="tr-TR" sz="2000" i="1">
                            <a:latin typeface="Cambria Math" panose="02040503050406030204" pitchFamily="18" charset="0"/>
                          </a:rPr>
                          <m:t>21%−</m:t>
                        </m:r>
                        <m:r>
                          <a:rPr lang="tr-TR" sz="2000" i="1">
                            <a:latin typeface="Cambria Math" panose="02040503050406030204" pitchFamily="18" charset="0"/>
                          </a:rPr>
                          <m:t>𝑂𝑠𝑡</m:t>
                        </m:r>
                      </m:den>
                    </m:f>
                  </m:oMath>
                </a14:m>
                <a:r>
                  <a:rPr lang="tr-TR" sz="2000"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(Not: Sayaç kuru hacim çektiği için nem düzeltmesi yapılmamıştır. )</a:t>
                </a:r>
                <a:endParaRPr lang="tr-TR" sz="1200" dirty="0">
                  <a:latin typeface="Times New Roman" panose="02020603050405020304" pitchFamily="18" charset="0"/>
                  <a:cs typeface="Times New Roman" panose="02020603050405020304" pitchFamily="18" charset="0"/>
                </a:endParaRPr>
              </a:p>
              <a:p>
                <a:endParaRPr lang="tr-TR" sz="5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Vstkuru= 0,8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273,15</m:t>
                        </m:r>
                        <m:r>
                          <a:rPr lang="tr-TR" sz="2000" i="1">
                            <a:latin typeface="Cambria Math" panose="02040503050406030204" pitchFamily="18" charset="0"/>
                          </a:rPr>
                          <m:t>𝐾</m:t>
                        </m:r>
                      </m:num>
                      <m:den>
                        <m:r>
                          <a:rPr lang="tr-TR" sz="2000" i="1">
                            <a:latin typeface="Cambria Math" panose="02040503050406030204" pitchFamily="18" charset="0"/>
                          </a:rPr>
                          <m:t>293</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755</m:t>
                        </m:r>
                      </m:num>
                      <m:den>
                        <m:r>
                          <a:rPr lang="tr-TR" sz="2000" i="1">
                            <a:latin typeface="Cambria Math" panose="02040503050406030204" pitchFamily="18" charset="0"/>
                          </a:rPr>
                          <m:t>760</m:t>
                        </m:r>
                      </m:den>
                    </m:f>
                    <m:r>
                      <a:rPr lang="tr-TR" sz="2000">
                        <a:latin typeface="Cambria Math" panose="02040503050406030204" pitchFamily="18" charset="0"/>
                      </a:rPr>
                      <m:t> </m:t>
                    </m:r>
                  </m:oMath>
                </a14:m>
                <a:r>
                  <a:rPr lang="tr-TR" sz="2000"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13</m:t>
                        </m:r>
                      </m:num>
                      <m:den>
                        <m:r>
                          <a:rPr lang="tr-TR" sz="2000" i="1">
                            <a:latin typeface="Cambria Math" panose="02040503050406030204" pitchFamily="18" charset="0"/>
                          </a:rPr>
                          <m:t>15</m:t>
                        </m:r>
                      </m:den>
                    </m:f>
                  </m:oMath>
                </a14:m>
                <a:r>
                  <a:rPr lang="tr-TR" sz="2000" dirty="0">
                    <a:latin typeface="Times New Roman" panose="02020603050405020304" pitchFamily="18" charset="0"/>
                    <a:cs typeface="Times New Roman" panose="02020603050405020304" pitchFamily="18" charset="0"/>
                  </a:rPr>
                  <a:t> = 0,5575 Nm3 </a:t>
                </a:r>
              </a:p>
            </p:txBody>
          </p:sp>
        </mc:Choice>
        <mc:Fallback xmlns="">
          <p:sp>
            <p:nvSpPr>
              <p:cNvPr id="2" name="Metin kutusu 1"/>
              <p:cNvSpPr txBox="1">
                <a:spLocks noRot="1" noChangeAspect="1" noMove="1" noResize="1" noEditPoints="1" noAdjustHandles="1" noChangeArrowheads="1" noChangeShapeType="1" noTextEdit="1"/>
              </p:cNvSpPr>
              <p:nvPr/>
            </p:nvSpPr>
            <p:spPr>
              <a:xfrm>
                <a:off x="1791533" y="2037520"/>
                <a:ext cx="8610600" cy="2664704"/>
              </a:xfrm>
              <a:prstGeom prst="rect">
                <a:avLst/>
              </a:prstGeom>
              <a:blipFill>
                <a:blip r:embed="rId2"/>
                <a:stretch>
                  <a:fillRect l="-779" t="-1144" b="-686"/>
                </a:stretch>
              </a:blipFill>
            </p:spPr>
            <p:txBody>
              <a:bodyPr/>
              <a:lstStyle/>
              <a:p>
                <a:r>
                  <a:rPr lang="tr-TR">
                    <a:noFill/>
                  </a:rPr>
                  <a:t> </a:t>
                </a:r>
              </a:p>
            </p:txBody>
          </p:sp>
        </mc:Fallback>
      </mc:AlternateContent>
      <p:sp>
        <p:nvSpPr>
          <p:cNvPr id="9" name="Metin kutusu 8"/>
          <p:cNvSpPr txBox="1"/>
          <p:nvPr/>
        </p:nvSpPr>
        <p:spPr>
          <a:xfrm>
            <a:off x="1791533" y="4747813"/>
            <a:ext cx="8610600" cy="738664"/>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Tartılan toz miktarı:</a:t>
            </a:r>
          </a:p>
          <a:p>
            <a:endParaRPr lang="tr-TR" sz="200" dirty="0">
              <a:latin typeface="Times New Roman" panose="02020603050405020304" pitchFamily="18" charset="0"/>
              <a:cs typeface="Times New Roman" panose="02020603050405020304" pitchFamily="18" charset="0"/>
            </a:endParaRPr>
          </a:p>
          <a:p>
            <a:pPr fontAlgn="b"/>
            <a:r>
              <a:rPr lang="tr-TR" sz="2000" dirty="0">
                <a:latin typeface="Times New Roman" panose="02020603050405020304" pitchFamily="18" charset="0"/>
                <a:cs typeface="Times New Roman" panose="02020603050405020304" pitchFamily="18" charset="0"/>
              </a:rPr>
              <a:t>M = (</a:t>
            </a:r>
            <a:r>
              <a:rPr lang="tr-TR" sz="2000" dirty="0" err="1">
                <a:solidFill>
                  <a:srgbClr val="000000"/>
                </a:solidFill>
                <a:latin typeface="Times New Roman" panose="02020603050405020304" pitchFamily="18" charset="0"/>
                <a:cs typeface="Times New Roman" panose="02020603050405020304" pitchFamily="18" charset="0"/>
              </a:rPr>
              <a:t>mfs</a:t>
            </a:r>
            <a:r>
              <a:rPr lang="tr-TR" sz="2000" dirty="0">
                <a:solidFill>
                  <a:srgbClr val="000000"/>
                </a:solidFill>
                <a:latin typeface="Times New Roman" panose="02020603050405020304" pitchFamily="18" charset="0"/>
                <a:cs typeface="Times New Roman" panose="02020603050405020304" pitchFamily="18" charset="0"/>
              </a:rPr>
              <a:t> – </a:t>
            </a:r>
            <a:r>
              <a:rPr lang="tr-TR" sz="2000" dirty="0" err="1">
                <a:solidFill>
                  <a:srgbClr val="000000"/>
                </a:solidFill>
                <a:latin typeface="Times New Roman" panose="02020603050405020304" pitchFamily="18" charset="0"/>
                <a:cs typeface="Times New Roman" panose="02020603050405020304" pitchFamily="18" charset="0"/>
              </a:rPr>
              <a:t>mfi</a:t>
            </a:r>
            <a:r>
              <a:rPr lang="tr-TR" sz="2000" dirty="0">
                <a:solidFill>
                  <a:srgbClr val="000000"/>
                </a:solidFill>
                <a:latin typeface="Times New Roman" panose="02020603050405020304" pitchFamily="18" charset="0"/>
                <a:cs typeface="Times New Roman" panose="02020603050405020304" pitchFamily="18" charset="0"/>
              </a:rPr>
              <a:t>) + (</a:t>
            </a:r>
            <a:r>
              <a:rPr lang="tr-TR" sz="2000" dirty="0" err="1">
                <a:solidFill>
                  <a:srgbClr val="000000"/>
                </a:solidFill>
                <a:latin typeface="Times New Roman" panose="02020603050405020304" pitchFamily="18" charset="0"/>
                <a:cs typeface="Times New Roman" panose="02020603050405020304" pitchFamily="18" charset="0"/>
              </a:rPr>
              <a:t>mgks</a:t>
            </a:r>
            <a:r>
              <a:rPr lang="tr-TR" sz="2000" dirty="0">
                <a:solidFill>
                  <a:srgbClr val="000000"/>
                </a:solidFill>
                <a:latin typeface="Times New Roman" panose="02020603050405020304" pitchFamily="18" charset="0"/>
                <a:cs typeface="Times New Roman" panose="02020603050405020304" pitchFamily="18" charset="0"/>
              </a:rPr>
              <a:t> – </a:t>
            </a:r>
            <a:r>
              <a:rPr lang="tr-TR" sz="2000" dirty="0" err="1">
                <a:solidFill>
                  <a:srgbClr val="000000"/>
                </a:solidFill>
                <a:latin typeface="Times New Roman" panose="02020603050405020304" pitchFamily="18" charset="0"/>
                <a:cs typeface="Times New Roman" panose="02020603050405020304" pitchFamily="18" charset="0"/>
              </a:rPr>
              <a:t>mgki</a:t>
            </a:r>
            <a:r>
              <a:rPr lang="tr-TR" sz="2000" dirty="0">
                <a:solidFill>
                  <a:srgbClr val="000000"/>
                </a:solidFill>
                <a:latin typeface="Times New Roman" panose="02020603050405020304" pitchFamily="18" charset="0"/>
                <a:cs typeface="Times New Roman" panose="02020603050405020304" pitchFamily="18" charset="0"/>
              </a:rPr>
              <a:t>) = (125-90) + (21060-21050) = 35+10 = 45 mg</a:t>
            </a:r>
            <a:endParaRPr lang="tr-TR"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Metin kutusu 9"/>
              <p:cNvSpPr txBox="1"/>
              <p:nvPr/>
            </p:nvSpPr>
            <p:spPr>
              <a:xfrm>
                <a:off x="1686025" y="5486477"/>
                <a:ext cx="8610600" cy="1377941"/>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Toz Konsantrasyonu: </a:t>
                </a:r>
              </a:p>
              <a:p>
                <a:r>
                  <a:rPr lang="tr-TR" sz="2000" kern="0" dirty="0">
                    <a:latin typeface="Times New Roman" panose="02020603050405020304" pitchFamily="18" charset="0"/>
                    <a:cs typeface="Times New Roman" panose="02020603050405020304" pitchFamily="18" charset="0"/>
                  </a:rPr>
                  <a:t>Cstkuru=  </a:t>
                </a:r>
                <a14:m>
                  <m:oMath xmlns:m="http://schemas.openxmlformats.org/officeDocument/2006/math">
                    <m:f>
                      <m:fPr>
                        <m:ctrlPr>
                          <a:rPr lang="tr-TR" sz="2000" i="1" kern="0">
                            <a:latin typeface="Cambria Math" panose="02040503050406030204" pitchFamily="18" charset="0"/>
                          </a:rPr>
                        </m:ctrlPr>
                      </m:fPr>
                      <m:num>
                        <m:r>
                          <a:rPr lang="tr-TR" sz="2000" i="1" kern="0">
                            <a:latin typeface="Cambria Math" panose="02040503050406030204" pitchFamily="18" charset="0"/>
                          </a:rPr>
                          <m:t>  </m:t>
                        </m:r>
                        <m:r>
                          <a:rPr lang="tr-TR" sz="2000" i="1" kern="0">
                            <a:latin typeface="Cambria Math" panose="02040503050406030204" pitchFamily="18" charset="0"/>
                          </a:rPr>
                          <m:t>𝑚</m:t>
                        </m:r>
                      </m:num>
                      <m:den>
                        <m:r>
                          <a:rPr lang="tr-TR" sz="2000" i="1" kern="0">
                            <a:latin typeface="Cambria Math" panose="02040503050406030204" pitchFamily="18" charset="0"/>
                          </a:rPr>
                          <m:t>𝑉𝑠𝑡𝑘𝑢𝑟𝑢</m:t>
                        </m:r>
                      </m:den>
                    </m:f>
                  </m:oMath>
                </a14:m>
                <a:r>
                  <a:rPr lang="tr-TR"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tr-TR" sz="2000" i="1" kern="0">
                            <a:latin typeface="Cambria Math" panose="02040503050406030204" pitchFamily="18" charset="0"/>
                          </a:rPr>
                        </m:ctrlPr>
                      </m:fPr>
                      <m:num>
                        <m:r>
                          <a:rPr lang="tr-TR" sz="2000" i="1" kern="0">
                            <a:latin typeface="Cambria Math" panose="02040503050406030204" pitchFamily="18" charset="0"/>
                          </a:rPr>
                          <m:t>  45 </m:t>
                        </m:r>
                        <m:r>
                          <a:rPr lang="tr-TR" sz="2000" i="1" kern="0">
                            <a:latin typeface="Cambria Math" panose="02040503050406030204" pitchFamily="18" charset="0"/>
                          </a:rPr>
                          <m:t>𝑚𝑔</m:t>
                        </m:r>
                      </m:num>
                      <m:den>
                        <m:r>
                          <a:rPr lang="tr-TR" sz="2000" i="1" kern="0">
                            <a:latin typeface="Cambria Math" panose="02040503050406030204" pitchFamily="18" charset="0"/>
                          </a:rPr>
                          <m:t>0,5575 </m:t>
                        </m:r>
                        <m:r>
                          <a:rPr lang="tr-TR" sz="2000" i="1" kern="0">
                            <a:latin typeface="Cambria Math" panose="02040503050406030204" pitchFamily="18" charset="0"/>
                          </a:rPr>
                          <m:t>𝑁𝑚</m:t>
                        </m:r>
                        <m:r>
                          <a:rPr lang="tr-TR" sz="2000" i="1" kern="0">
                            <a:latin typeface="Cambria Math" panose="02040503050406030204" pitchFamily="18" charset="0"/>
                          </a:rPr>
                          <m:t>3 </m:t>
                        </m:r>
                      </m:den>
                    </m:f>
                  </m:oMath>
                </a14:m>
                <a:endParaRPr lang="tr-TR" sz="2000" baseline="30000" dirty="0">
                  <a:latin typeface="Times New Roman" panose="02020603050405020304" pitchFamily="18" charset="0"/>
                  <a:cs typeface="Times New Roman" panose="02020603050405020304" pitchFamily="18" charset="0"/>
                </a:endParaRPr>
              </a:p>
              <a:p>
                <a:endParaRPr lang="tr-TR" sz="2000" baseline="30000" dirty="0">
                  <a:latin typeface="Times New Roman" panose="02020603050405020304" pitchFamily="18" charset="0"/>
                  <a:cs typeface="Times New Roman" panose="02020603050405020304" pitchFamily="18" charset="0"/>
                </a:endParaRPr>
              </a:p>
              <a:p>
                <a:r>
                  <a:rPr lang="tr-TR" sz="2000" kern="0" dirty="0" err="1">
                    <a:latin typeface="Times New Roman" panose="02020603050405020304" pitchFamily="18" charset="0"/>
                    <a:cs typeface="Times New Roman" panose="02020603050405020304" pitchFamily="18" charset="0"/>
                  </a:rPr>
                  <a:t>Cstkuru</a:t>
                </a:r>
                <a:r>
                  <a:rPr lang="tr-TR" sz="2000" kern="0" dirty="0">
                    <a:latin typeface="Times New Roman" panose="02020603050405020304" pitchFamily="18" charset="0"/>
                    <a:cs typeface="Times New Roman" panose="02020603050405020304" pitchFamily="18" charset="0"/>
                  </a:rPr>
                  <a:t>= 80,72 </a:t>
                </a:r>
                <a:r>
                  <a:rPr lang="tr-TR" kern="0" dirty="0">
                    <a:latin typeface="Times New Roman" panose="02020603050405020304" pitchFamily="18" charset="0"/>
                    <a:cs typeface="Times New Roman" panose="02020603050405020304" pitchFamily="18" charset="0"/>
                  </a:rPr>
                  <a:t>mg/Nm</a:t>
                </a:r>
                <a:r>
                  <a:rPr lang="tr-TR" kern="0" baseline="30000" dirty="0">
                    <a:latin typeface="Times New Roman" panose="02020603050405020304" pitchFamily="18" charset="0"/>
                    <a:cs typeface="Times New Roman" panose="02020603050405020304" pitchFamily="18" charset="0"/>
                  </a:rPr>
                  <a:t>3 </a:t>
                </a:r>
                <a:r>
                  <a:rPr lang="tr-TR" kern="0" dirty="0">
                    <a:latin typeface="Times New Roman" panose="02020603050405020304" pitchFamily="18" charset="0"/>
                    <a:cs typeface="Times New Roman" panose="02020603050405020304" pitchFamily="18" charset="0"/>
                  </a:rPr>
                  <a:t>(Referans koşullarda düzeltilmiş, kuru ve % 6 O2 düzeltilmiş) </a:t>
                </a:r>
              </a:p>
            </p:txBody>
          </p:sp>
        </mc:Choice>
        <mc:Fallback xmlns="">
          <p:sp>
            <p:nvSpPr>
              <p:cNvPr id="10" name="Metin kutusu 9"/>
              <p:cNvSpPr txBox="1">
                <a:spLocks noRot="1" noChangeAspect="1" noMove="1" noResize="1" noEditPoints="1" noAdjustHandles="1" noChangeArrowheads="1" noChangeShapeType="1" noTextEdit="1"/>
              </p:cNvSpPr>
              <p:nvPr/>
            </p:nvSpPr>
            <p:spPr>
              <a:xfrm>
                <a:off x="1686025" y="5486477"/>
                <a:ext cx="8610600" cy="1377941"/>
              </a:xfrm>
              <a:prstGeom prst="rect">
                <a:avLst/>
              </a:prstGeom>
              <a:blipFill>
                <a:blip r:embed="rId3"/>
                <a:stretch>
                  <a:fillRect l="-779" t="-2212" b="-7080"/>
                </a:stretch>
              </a:blipFill>
            </p:spPr>
            <p:txBody>
              <a:bodyPr/>
              <a:lstStyle/>
              <a:p>
                <a:r>
                  <a:rPr lang="tr-TR">
                    <a:noFill/>
                  </a:rPr>
                  <a:t> </a:t>
                </a:r>
              </a:p>
            </p:txBody>
          </p:sp>
        </mc:Fallback>
      </mc:AlternateContent>
      <p:sp>
        <p:nvSpPr>
          <p:cNvPr id="13" name="Dikdörtgen 22"/>
          <p:cNvSpPr>
            <a:spLocks noChangeArrowheads="1"/>
          </p:cNvSpPr>
          <p:nvPr/>
        </p:nvSpPr>
        <p:spPr bwMode="auto">
          <a:xfrm>
            <a:off x="1791533" y="1591881"/>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4. Toz Konsantrasyonu ve Kütlesel Debi Hesaplanması</a:t>
            </a:r>
            <a:endParaRPr lang="tr-TR" altLang="tr-TR" b="1" dirty="0"/>
          </a:p>
        </p:txBody>
      </p:sp>
      <p:sp>
        <p:nvSpPr>
          <p:cNvPr id="8"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108825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22"/>
          <p:cNvSpPr>
            <a:spLocks noChangeArrowheads="1"/>
          </p:cNvSpPr>
          <p:nvPr/>
        </p:nvSpPr>
        <p:spPr bwMode="auto">
          <a:xfrm>
            <a:off x="1830588" y="1311079"/>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4. Toz Konsantrasyonu ve Kütlesel Debi Hesaplanması</a:t>
            </a:r>
            <a:endParaRPr lang="tr-TR" altLang="tr-TR" b="1" dirty="0"/>
          </a:p>
        </p:txBody>
      </p:sp>
      <p:sp>
        <p:nvSpPr>
          <p:cNvPr id="3" name="Dikdörtgen 2"/>
          <p:cNvSpPr/>
          <p:nvPr/>
        </p:nvSpPr>
        <p:spPr>
          <a:xfrm>
            <a:off x="1887137" y="1711129"/>
            <a:ext cx="8573703" cy="2031325"/>
          </a:xfrm>
          <a:prstGeom prst="rect">
            <a:avLst/>
          </a:prstGeom>
        </p:spPr>
        <p:txBody>
          <a:bodyPr wrap="square">
            <a:spAutoFit/>
          </a:bodyPr>
          <a:lstStyle/>
          <a:p>
            <a:r>
              <a:rPr lang="tr-TR" altLang="tr-TR" dirty="0">
                <a:latin typeface="Times New Roman" panose="02020603050405020304" pitchFamily="18" charset="0"/>
                <a:cs typeface="Times New Roman" panose="02020603050405020304" pitchFamily="18" charset="0"/>
              </a:rPr>
              <a:t>Örnek7: Şahit Konsantrasyonunun Hesaplanması </a:t>
            </a:r>
          </a:p>
          <a:p>
            <a:r>
              <a:rPr lang="tr-TR" altLang="tr-TR" dirty="0" err="1">
                <a:latin typeface="Times New Roman" panose="02020603050405020304" pitchFamily="18" charset="0"/>
                <a:cs typeface="Times New Roman" panose="02020603050405020304" pitchFamily="18" charset="0"/>
              </a:rPr>
              <a:t>Mşahit</a:t>
            </a:r>
            <a:r>
              <a:rPr lang="tr-TR" altLang="tr-TR" dirty="0">
                <a:latin typeface="Times New Roman" panose="02020603050405020304" pitchFamily="18" charset="0"/>
                <a:cs typeface="Times New Roman" panose="02020603050405020304" pitchFamily="18" charset="0"/>
              </a:rPr>
              <a:t> = </a:t>
            </a:r>
            <a:r>
              <a:rPr lang="tr-TR" altLang="tr-TR" dirty="0" smtClean="0">
                <a:solidFill>
                  <a:srgbClr val="FF0000"/>
                </a:solidFill>
                <a:latin typeface="Times New Roman" panose="02020603050405020304" pitchFamily="18" charset="0"/>
                <a:cs typeface="Times New Roman" panose="02020603050405020304" pitchFamily="18" charset="0"/>
              </a:rPr>
              <a:t>2</a:t>
            </a:r>
            <a:r>
              <a:rPr lang="tr-TR" altLang="tr-TR" dirty="0" smtClean="0">
                <a:latin typeface="Times New Roman" panose="02020603050405020304" pitchFamily="18" charset="0"/>
                <a:cs typeface="Times New Roman" panose="02020603050405020304" pitchFamily="18" charset="0"/>
              </a:rPr>
              <a:t> </a:t>
            </a:r>
            <a:r>
              <a:rPr lang="tr-TR" altLang="tr-TR" dirty="0">
                <a:latin typeface="Times New Roman" panose="02020603050405020304" pitchFamily="18" charset="0"/>
                <a:cs typeface="Times New Roman" panose="02020603050405020304" pitchFamily="18" charset="0"/>
              </a:rPr>
              <a:t>mg</a:t>
            </a:r>
          </a:p>
          <a:p>
            <a:r>
              <a:rPr lang="tr-TR" altLang="tr-TR" dirty="0">
                <a:latin typeface="Times New Roman" panose="02020603050405020304" pitchFamily="18" charset="0"/>
                <a:cs typeface="Times New Roman" panose="02020603050405020304" pitchFamily="18" charset="0"/>
              </a:rPr>
              <a:t>Referans koşullarda şahit konsantrasyonu, şahit kütlesinin gerçek koşullardaki hacme bölümü ile elde edilir.</a:t>
            </a:r>
          </a:p>
          <a:p>
            <a:r>
              <a:rPr lang="tr-TR" altLang="tr-TR" dirty="0" err="1">
                <a:latin typeface="Times New Roman" panose="02020603050405020304" pitchFamily="18" charset="0"/>
                <a:cs typeface="Times New Roman" panose="02020603050405020304" pitchFamily="18" charset="0"/>
              </a:rPr>
              <a:t>Cşahit</a:t>
            </a:r>
            <a:r>
              <a:rPr lang="tr-TR" altLang="tr-TR" dirty="0">
                <a:latin typeface="Times New Roman" panose="02020603050405020304" pitchFamily="18" charset="0"/>
                <a:cs typeface="Times New Roman" panose="02020603050405020304" pitchFamily="18" charset="0"/>
              </a:rPr>
              <a:t> = 2 mg/</a:t>
            </a:r>
            <a:r>
              <a:rPr lang="tr-TR" dirty="0">
                <a:latin typeface="Times New Roman" panose="02020603050405020304" pitchFamily="18" charset="0"/>
                <a:cs typeface="Times New Roman" panose="02020603050405020304" pitchFamily="18" charset="0"/>
              </a:rPr>
              <a:t> 0,5575 Nm</a:t>
            </a:r>
            <a:r>
              <a:rPr lang="tr-TR" baseline="30000" dirty="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a:t>
            </a:r>
            <a:r>
              <a:rPr lang="tr-TR" altLang="tr-TR"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3,59 Nm3 </a:t>
            </a:r>
          </a:p>
          <a:p>
            <a:r>
              <a:rPr lang="tr-TR" dirty="0" err="1">
                <a:latin typeface="Times New Roman" panose="02020603050405020304" pitchFamily="18" charset="0"/>
                <a:cs typeface="Times New Roman" panose="02020603050405020304" pitchFamily="18" charset="0"/>
              </a:rPr>
              <a:t>Cşahit</a:t>
            </a:r>
            <a:r>
              <a:rPr lang="tr-TR" dirty="0">
                <a:latin typeface="Times New Roman" panose="02020603050405020304" pitchFamily="18" charset="0"/>
                <a:cs typeface="Times New Roman" panose="02020603050405020304" pitchFamily="18" charset="0"/>
              </a:rPr>
              <a:t> &lt; ELV *%10</a:t>
            </a:r>
          </a:p>
          <a:p>
            <a:r>
              <a:rPr lang="tr-TR" dirty="0">
                <a:latin typeface="Times New Roman" panose="02020603050405020304" pitchFamily="18" charset="0"/>
                <a:cs typeface="Times New Roman" panose="02020603050405020304" pitchFamily="18" charset="0"/>
              </a:rPr>
              <a:t>3,59 </a:t>
            </a:r>
            <a:r>
              <a:rPr lang="tr-TR" dirty="0" smtClean="0">
                <a:solidFill>
                  <a:srgbClr val="FF0000"/>
                </a:solidFill>
                <a:latin typeface="Times New Roman" panose="02020603050405020304" pitchFamily="18" charset="0"/>
                <a:cs typeface="Times New Roman" panose="02020603050405020304" pitchFamily="18" charset="0"/>
              </a:rPr>
              <a:t>mg/</a:t>
            </a:r>
            <a:r>
              <a:rPr lang="tr-TR" dirty="0" smtClean="0">
                <a:latin typeface="Times New Roman" panose="02020603050405020304" pitchFamily="18" charset="0"/>
                <a:cs typeface="Times New Roman" panose="02020603050405020304" pitchFamily="18" charset="0"/>
              </a:rPr>
              <a:t>Nm3 </a:t>
            </a:r>
            <a:r>
              <a:rPr lang="tr-TR" dirty="0">
                <a:latin typeface="Times New Roman" panose="02020603050405020304" pitchFamily="18" charset="0"/>
                <a:cs typeface="Times New Roman" panose="02020603050405020304" pitchFamily="18" charset="0"/>
              </a:rPr>
              <a:t>&lt; 10 mg/Nm</a:t>
            </a:r>
            <a:r>
              <a:rPr lang="tr-TR" baseline="30000" dirty="0">
                <a:latin typeface="Times New Roman" panose="02020603050405020304" pitchFamily="18" charset="0"/>
                <a:cs typeface="Times New Roman" panose="02020603050405020304" pitchFamily="18" charset="0"/>
              </a:rPr>
              <a:t>3 </a:t>
            </a:r>
            <a:r>
              <a:rPr lang="tr-TR" dirty="0">
                <a:latin typeface="Times New Roman" panose="02020603050405020304" pitchFamily="18" charset="0"/>
                <a:cs typeface="Times New Roman" panose="02020603050405020304" pitchFamily="18" charset="0"/>
              </a:rPr>
              <a:t>(Metot </a:t>
            </a:r>
            <a:r>
              <a:rPr lang="tr-TR" dirty="0" err="1">
                <a:latin typeface="Times New Roman" panose="02020603050405020304" pitchFamily="18" charset="0"/>
                <a:cs typeface="Times New Roman" panose="02020603050405020304" pitchFamily="18" charset="0"/>
              </a:rPr>
              <a:t>performasn</a:t>
            </a:r>
            <a:r>
              <a:rPr lang="tr-TR" dirty="0">
                <a:latin typeface="Times New Roman" panose="02020603050405020304" pitchFamily="18" charset="0"/>
                <a:cs typeface="Times New Roman" panose="02020603050405020304" pitchFamily="18" charset="0"/>
              </a:rPr>
              <a:t> kriteri)</a:t>
            </a:r>
            <a:endParaRPr lang="tr-TR" dirty="0"/>
          </a:p>
        </p:txBody>
      </p:sp>
      <mc:AlternateContent xmlns:mc="http://schemas.openxmlformats.org/markup-compatibility/2006" xmlns:a14="http://schemas.microsoft.com/office/drawing/2010/main">
        <mc:Choice Requires="a14">
          <p:sp>
            <p:nvSpPr>
              <p:cNvPr id="13" name="Dikdörtgen 2"/>
              <p:cNvSpPr>
                <a:spLocks noChangeArrowheads="1"/>
              </p:cNvSpPr>
              <p:nvPr/>
            </p:nvSpPr>
            <p:spPr bwMode="auto">
              <a:xfrm>
                <a:off x="1830589" y="3742454"/>
                <a:ext cx="8686800" cy="29476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dirty="0">
                    <a:latin typeface="Times New Roman" panose="02020603050405020304" pitchFamily="18" charset="0"/>
                    <a:cs typeface="Times New Roman" panose="02020603050405020304" pitchFamily="18" charset="0"/>
                  </a:rPr>
                  <a:t>Örnek8: </a:t>
                </a:r>
                <a:r>
                  <a:rPr lang="tr-TR" altLang="tr-TR" dirty="0" err="1">
                    <a:latin typeface="Times New Roman" panose="02020603050405020304" pitchFamily="18" charset="0"/>
                    <a:cs typeface="Times New Roman" panose="02020603050405020304" pitchFamily="18" charset="0"/>
                  </a:rPr>
                  <a:t>İzokinetik</a:t>
                </a:r>
                <a:r>
                  <a:rPr lang="tr-TR" altLang="tr-TR" dirty="0">
                    <a:latin typeface="Times New Roman" panose="02020603050405020304" pitchFamily="18" charset="0"/>
                    <a:cs typeface="Times New Roman" panose="02020603050405020304" pitchFamily="18" charset="0"/>
                  </a:rPr>
                  <a:t> Oranı Hesaplanması</a:t>
                </a:r>
              </a:p>
              <a:p>
                <a:r>
                  <a:rPr lang="tr-TR" altLang="tr-TR" dirty="0">
                    <a:latin typeface="Times New Roman" panose="02020603050405020304" pitchFamily="18" charset="0"/>
                    <a:cs typeface="Times New Roman" panose="02020603050405020304" pitchFamily="18" charset="0"/>
                  </a:rPr>
                  <a:t>Tahmini Örnekleme Hacmi Hesaplama: </a:t>
                </a:r>
              </a:p>
              <a:p>
                <a:pPr fontAlgn="b"/>
                <a:r>
                  <a:rPr lang="tr-TR" altLang="tr-TR" dirty="0">
                    <a:latin typeface="Times New Roman" panose="02020603050405020304" pitchFamily="18" charset="0"/>
                    <a:ea typeface="Calibri" panose="020F0502020204030204" pitchFamily="34" charset="0"/>
                    <a:cs typeface="Times New Roman" panose="02020603050405020304" pitchFamily="18" charset="0"/>
                  </a:rPr>
                  <a:t>V (</a:t>
                </a:r>
                <a:r>
                  <a:rPr lang="tr-TR" altLang="tr-TR" dirty="0" err="1">
                    <a:latin typeface="Times New Roman" panose="02020603050405020304" pitchFamily="18" charset="0"/>
                    <a:ea typeface="Calibri" panose="020F0502020204030204" pitchFamily="34" charset="0"/>
                    <a:cs typeface="Times New Roman" panose="02020603050405020304" pitchFamily="18" charset="0"/>
                  </a:rPr>
                  <a:t>tahm</a:t>
                </a:r>
                <a:r>
                  <a:rPr lang="tr-TR" altLang="tr-TR" dirty="0">
                    <a:latin typeface="Times New Roman" panose="02020603050405020304" pitchFamily="18" charset="0"/>
                    <a:ea typeface="Calibri" panose="020F0502020204030204" pitchFamily="34" charset="0"/>
                    <a:cs typeface="Times New Roman" panose="02020603050405020304" pitchFamily="18" charset="0"/>
                  </a:rPr>
                  <a:t> hac) = </a:t>
                </a:r>
                <a:r>
                  <a:rPr lang="tr-TR" dirty="0">
                    <a:solidFill>
                      <a:srgbClr val="000000"/>
                    </a:solidFill>
                    <a:latin typeface="Times New Roman" panose="02020603050405020304" pitchFamily="18" charset="0"/>
                    <a:cs typeface="Times New Roman" panose="02020603050405020304" pitchFamily="18" charset="0"/>
                  </a:rPr>
                  <a:t>Q (örnekleme) * t (örnekleme) = 21 l/</a:t>
                </a:r>
                <a:r>
                  <a:rPr lang="tr-TR" dirty="0" err="1">
                    <a:solidFill>
                      <a:srgbClr val="000000"/>
                    </a:solidFill>
                    <a:latin typeface="Times New Roman" panose="02020603050405020304" pitchFamily="18" charset="0"/>
                    <a:cs typeface="Times New Roman" panose="02020603050405020304" pitchFamily="18" charset="0"/>
                  </a:rPr>
                  <a:t>dk</a:t>
                </a:r>
                <a:r>
                  <a:rPr lang="tr-TR" dirty="0">
                    <a:solidFill>
                      <a:srgbClr val="000000"/>
                    </a:solidFill>
                    <a:latin typeface="Times New Roman" panose="02020603050405020304" pitchFamily="18" charset="0"/>
                    <a:cs typeface="Times New Roman" panose="02020603050405020304" pitchFamily="18" charset="0"/>
                  </a:rPr>
                  <a:t> * 40 </a:t>
                </a:r>
                <a:r>
                  <a:rPr lang="tr-TR" dirty="0" err="1">
                    <a:solidFill>
                      <a:srgbClr val="000000"/>
                    </a:solidFill>
                    <a:latin typeface="Times New Roman" panose="02020603050405020304" pitchFamily="18" charset="0"/>
                    <a:cs typeface="Times New Roman" panose="02020603050405020304" pitchFamily="18" charset="0"/>
                  </a:rPr>
                  <a:t>dk</a:t>
                </a:r>
                <a:r>
                  <a:rPr lang="tr-TR" dirty="0">
                    <a:solidFill>
                      <a:srgbClr val="000000"/>
                    </a:solidFill>
                    <a:latin typeface="Times New Roman" panose="02020603050405020304" pitchFamily="18" charset="0"/>
                    <a:cs typeface="Times New Roman" panose="02020603050405020304" pitchFamily="18" charset="0"/>
                  </a:rPr>
                  <a:t> = 800 </a:t>
                </a:r>
                <a:r>
                  <a:rPr lang="tr-TR" dirty="0" err="1">
                    <a:solidFill>
                      <a:srgbClr val="000000"/>
                    </a:solidFill>
                    <a:latin typeface="Times New Roman" panose="02020603050405020304" pitchFamily="18" charset="0"/>
                    <a:cs typeface="Times New Roman" panose="02020603050405020304" pitchFamily="18" charset="0"/>
                  </a:rPr>
                  <a:t>lt</a:t>
                </a:r>
                <a:r>
                  <a:rPr lang="tr-TR" dirty="0">
                    <a:solidFill>
                      <a:srgbClr val="000000"/>
                    </a:solidFill>
                    <a:latin typeface="Times New Roman" panose="02020603050405020304" pitchFamily="18" charset="0"/>
                    <a:cs typeface="Times New Roman" panose="02020603050405020304" pitchFamily="18" charset="0"/>
                  </a:rPr>
                  <a:t> = 0,84 m3</a:t>
                </a:r>
              </a:p>
              <a:p>
                <a:pPr fontAlgn="b"/>
                <a:r>
                  <a:rPr lang="tr-TR" altLang="tr-TR" dirty="0">
                    <a:latin typeface="Times New Roman" panose="02020603050405020304" pitchFamily="18" charset="0"/>
                    <a:ea typeface="Calibri" panose="020F0502020204030204" pitchFamily="34" charset="0"/>
                    <a:cs typeface="Times New Roman" panose="02020603050405020304" pitchFamily="18" charset="0"/>
                  </a:rPr>
                  <a:t>V (</a:t>
                </a:r>
                <a:r>
                  <a:rPr lang="tr-TR" altLang="tr-TR" dirty="0" err="1">
                    <a:latin typeface="Times New Roman" panose="02020603050405020304" pitchFamily="18" charset="0"/>
                    <a:ea typeface="Calibri" panose="020F0502020204030204" pitchFamily="34" charset="0"/>
                    <a:cs typeface="Times New Roman" panose="02020603050405020304" pitchFamily="18" charset="0"/>
                  </a:rPr>
                  <a:t>tahm</a:t>
                </a:r>
                <a:r>
                  <a:rPr lang="tr-TR" altLang="tr-TR" dirty="0">
                    <a:latin typeface="Times New Roman" panose="02020603050405020304" pitchFamily="18" charset="0"/>
                    <a:ea typeface="Calibri" panose="020F0502020204030204" pitchFamily="34" charset="0"/>
                    <a:cs typeface="Times New Roman" panose="02020603050405020304" pitchFamily="18" charset="0"/>
                  </a:rPr>
                  <a:t> hac) (</a:t>
                </a:r>
                <a:r>
                  <a:rPr lang="tr-TR" altLang="tr-TR" dirty="0" err="1">
                    <a:latin typeface="Times New Roman" panose="02020603050405020304" pitchFamily="18" charset="0"/>
                    <a:ea typeface="Calibri" panose="020F0502020204030204" pitchFamily="34" charset="0"/>
                    <a:cs typeface="Times New Roman" panose="02020603050405020304" pitchFamily="18" charset="0"/>
                  </a:rPr>
                  <a:t>st</a:t>
                </a:r>
                <a:r>
                  <a:rPr lang="tr-TR" altLang="tr-TR" dirty="0">
                    <a:latin typeface="Times New Roman" panose="02020603050405020304" pitchFamily="18" charset="0"/>
                    <a:ea typeface="Calibri" panose="020F0502020204030204" pitchFamily="34" charset="0"/>
                    <a:cs typeface="Times New Roman" panose="02020603050405020304" pitchFamily="18" charset="0"/>
                  </a:rPr>
                  <a:t>)  = V (</a:t>
                </a:r>
                <a:r>
                  <a:rPr lang="tr-TR" altLang="tr-TR" dirty="0" err="1">
                    <a:latin typeface="Times New Roman" panose="02020603050405020304" pitchFamily="18" charset="0"/>
                    <a:ea typeface="Calibri" panose="020F0502020204030204" pitchFamily="34" charset="0"/>
                    <a:cs typeface="Times New Roman" panose="02020603050405020304" pitchFamily="18" charset="0"/>
                  </a:rPr>
                  <a:t>tahm</a:t>
                </a:r>
                <a:r>
                  <a:rPr lang="tr-TR" altLang="tr-TR" dirty="0">
                    <a:latin typeface="Times New Roman" panose="02020603050405020304" pitchFamily="18" charset="0"/>
                    <a:ea typeface="Calibri" panose="020F0502020204030204" pitchFamily="34" charset="0"/>
                    <a:cs typeface="Times New Roman" panose="02020603050405020304" pitchFamily="18" charset="0"/>
                  </a:rPr>
                  <a:t> hac) *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𝑇𝑠𝑡</m:t>
                        </m:r>
                      </m:num>
                      <m:den>
                        <m:r>
                          <a:rPr lang="tr-TR" i="1">
                            <a:latin typeface="Cambria Math" panose="02040503050406030204" pitchFamily="18" charset="0"/>
                          </a:rPr>
                          <m:t>𝑇𝑏</m:t>
                        </m:r>
                      </m:den>
                    </m:f>
                    <m:r>
                      <m:rPr>
                        <m:sty m:val="p"/>
                      </m:rPr>
                      <a:rPr lang="tr-TR">
                        <a:latin typeface="Cambria Math" panose="02040503050406030204" pitchFamily="18" charset="0"/>
                      </a:rPr>
                      <m:t>x</m:t>
                    </m:r>
                    <m:f>
                      <m:fPr>
                        <m:ctrlPr>
                          <a:rPr lang="tr-TR" i="1">
                            <a:latin typeface="Cambria Math" panose="02040503050406030204" pitchFamily="18" charset="0"/>
                          </a:rPr>
                        </m:ctrlPr>
                      </m:fPr>
                      <m:num>
                        <m:r>
                          <a:rPr lang="tr-TR" i="1">
                            <a:latin typeface="Cambria Math" panose="02040503050406030204" pitchFamily="18" charset="0"/>
                          </a:rPr>
                          <m:t>𝑃𝑏</m:t>
                        </m:r>
                      </m:num>
                      <m:den>
                        <m:r>
                          <a:rPr lang="tr-TR" i="1">
                            <a:latin typeface="Cambria Math" panose="02040503050406030204" pitchFamily="18" charset="0"/>
                          </a:rPr>
                          <m:t>𝑃𝑠𝑡</m:t>
                        </m:r>
                      </m:den>
                    </m:f>
                  </m:oMath>
                </a14:m>
                <a:r>
                  <a:rPr lang="tr-TR"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100%−</m:t>
                        </m:r>
                        <m:r>
                          <a:rPr lang="tr-TR" i="1">
                            <a:latin typeface="Cambria Math" panose="02040503050406030204" pitchFamily="18" charset="0"/>
                          </a:rPr>
                          <m:t>𝐻</m:t>
                        </m:r>
                      </m:num>
                      <m:den>
                        <m:r>
                          <a:rPr lang="tr-TR" i="1">
                            <a:latin typeface="Cambria Math" panose="02040503050406030204" pitchFamily="18" charset="0"/>
                          </a:rPr>
                          <m:t>100%</m:t>
                        </m:r>
                      </m:den>
                    </m:f>
                  </m:oMath>
                </a14:m>
                <a:r>
                  <a:rPr lang="tr-TR"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21%−</m:t>
                        </m:r>
                        <m:r>
                          <a:rPr lang="tr-TR" i="1">
                            <a:latin typeface="Cambria Math" panose="02040503050406030204" pitchFamily="18" charset="0"/>
                          </a:rPr>
                          <m:t>𝑂</m:t>
                        </m:r>
                      </m:num>
                      <m:den>
                        <m:r>
                          <a:rPr lang="tr-TR" i="1">
                            <a:latin typeface="Cambria Math" panose="02040503050406030204" pitchFamily="18" charset="0"/>
                          </a:rPr>
                          <m:t>21%−</m:t>
                        </m:r>
                        <m:r>
                          <a:rPr lang="tr-TR" i="1">
                            <a:latin typeface="Cambria Math" panose="02040503050406030204" pitchFamily="18" charset="0"/>
                          </a:rPr>
                          <m:t>𝑂𝑠𝑡</m:t>
                        </m:r>
                      </m:den>
                    </m:f>
                  </m:oMath>
                </a14:m>
                <a:endParaRPr lang="tr-TR" dirty="0">
                  <a:solidFill>
                    <a:srgbClr val="000000"/>
                  </a:solidFill>
                  <a:latin typeface="Times New Roman" panose="02020603050405020304" pitchFamily="18" charset="0"/>
                  <a:cs typeface="Times New Roman" panose="02020603050405020304" pitchFamily="18" charset="0"/>
                </a:endParaRPr>
              </a:p>
              <a:p>
                <a:pPr fontAlgn="b"/>
                <a:endParaRPr lang="tr-TR" sz="600" dirty="0">
                  <a:solidFill>
                    <a:srgbClr val="000000"/>
                  </a:solidFill>
                  <a:latin typeface="Times New Roman" panose="02020603050405020304" pitchFamily="18" charset="0"/>
                  <a:cs typeface="Times New Roman" panose="02020603050405020304" pitchFamily="18" charset="0"/>
                </a:endParaRPr>
              </a:p>
              <a:p>
                <a:pPr>
                  <a:lnSpc>
                    <a:spcPct val="107000"/>
                  </a:lnSpc>
                  <a:spcAft>
                    <a:spcPts val="800"/>
                  </a:spcAft>
                </a:pPr>
                <a:r>
                  <a:rPr lang="tr-TR" altLang="tr-TR" dirty="0">
                    <a:latin typeface="Times New Roman" panose="02020603050405020304" pitchFamily="18" charset="0"/>
                    <a:ea typeface="Calibri" panose="020F0502020204030204" pitchFamily="34" charset="0"/>
                    <a:cs typeface="Times New Roman" panose="02020603050405020304" pitchFamily="18" charset="0"/>
                  </a:rPr>
                  <a:t>V (</a:t>
                </a:r>
                <a:r>
                  <a:rPr lang="tr-TR" altLang="tr-TR" dirty="0" err="1">
                    <a:latin typeface="Times New Roman" panose="02020603050405020304" pitchFamily="18" charset="0"/>
                    <a:ea typeface="Calibri" panose="020F0502020204030204" pitchFamily="34" charset="0"/>
                    <a:cs typeface="Times New Roman" panose="02020603050405020304" pitchFamily="18" charset="0"/>
                  </a:rPr>
                  <a:t>tahm</a:t>
                </a:r>
                <a:r>
                  <a:rPr lang="tr-TR" altLang="tr-TR" dirty="0">
                    <a:latin typeface="Times New Roman" panose="02020603050405020304" pitchFamily="18" charset="0"/>
                    <a:ea typeface="Calibri" panose="020F0502020204030204" pitchFamily="34" charset="0"/>
                    <a:cs typeface="Times New Roman" panose="02020603050405020304" pitchFamily="18" charset="0"/>
                  </a:rPr>
                  <a:t> hac) (</a:t>
                </a:r>
                <a:r>
                  <a:rPr lang="tr-TR" altLang="tr-TR" dirty="0" err="1">
                    <a:latin typeface="Times New Roman" panose="02020603050405020304" pitchFamily="18" charset="0"/>
                    <a:ea typeface="Calibri" panose="020F0502020204030204" pitchFamily="34" charset="0"/>
                    <a:cs typeface="Times New Roman" panose="02020603050405020304" pitchFamily="18" charset="0"/>
                  </a:rPr>
                  <a:t>st</a:t>
                </a:r>
                <a:r>
                  <a:rPr lang="tr-TR" altLang="tr-TR" dirty="0">
                    <a:latin typeface="Times New Roman" panose="02020603050405020304" pitchFamily="18" charset="0"/>
                    <a:ea typeface="Calibri" panose="020F0502020204030204" pitchFamily="34" charset="0"/>
                    <a:cs typeface="Times New Roman" panose="02020603050405020304" pitchFamily="18" charset="0"/>
                  </a:rPr>
                  <a:t>)  = 0,84 *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273,15</m:t>
                        </m:r>
                      </m:num>
                      <m:den>
                        <m:r>
                          <a:rPr lang="tr-TR" i="1">
                            <a:latin typeface="Cambria Math" panose="02040503050406030204" pitchFamily="18" charset="0"/>
                          </a:rPr>
                          <m:t>323</m:t>
                        </m:r>
                      </m:den>
                    </m:f>
                    <m:r>
                      <m:rPr>
                        <m:sty m:val="p"/>
                      </m:rPr>
                      <a:rPr lang="tr-TR">
                        <a:latin typeface="Cambria Math" panose="02040503050406030204" pitchFamily="18" charset="0"/>
                      </a:rPr>
                      <m:t>x</m:t>
                    </m:r>
                    <m:f>
                      <m:fPr>
                        <m:ctrlPr>
                          <a:rPr lang="tr-TR" i="1">
                            <a:latin typeface="Cambria Math" panose="02040503050406030204" pitchFamily="18" charset="0"/>
                          </a:rPr>
                        </m:ctrlPr>
                      </m:fPr>
                      <m:num>
                        <m:r>
                          <a:rPr lang="tr-TR" i="1">
                            <a:latin typeface="Cambria Math" panose="02040503050406030204" pitchFamily="18" charset="0"/>
                          </a:rPr>
                          <m:t>765</m:t>
                        </m:r>
                      </m:num>
                      <m:den>
                        <m:r>
                          <a:rPr lang="tr-TR" i="1">
                            <a:latin typeface="Cambria Math" panose="02040503050406030204" pitchFamily="18" charset="0"/>
                          </a:rPr>
                          <m:t>760</m:t>
                        </m:r>
                      </m:den>
                    </m:f>
                  </m:oMath>
                </a14:m>
                <a:r>
                  <a:rPr lang="tr-TR"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100%−7</m:t>
                        </m:r>
                      </m:num>
                      <m:den>
                        <m:r>
                          <a:rPr lang="tr-TR" i="1">
                            <a:latin typeface="Cambria Math" panose="02040503050406030204" pitchFamily="18" charset="0"/>
                          </a:rPr>
                          <m:t>100%</m:t>
                        </m:r>
                      </m:den>
                    </m:f>
                  </m:oMath>
                </a14:m>
                <a:r>
                  <a:rPr lang="tr-TR"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21%−8</m:t>
                        </m:r>
                      </m:num>
                      <m:den>
                        <m:r>
                          <a:rPr lang="tr-TR" i="1">
                            <a:latin typeface="Cambria Math" panose="02040503050406030204" pitchFamily="18" charset="0"/>
                          </a:rPr>
                          <m:t>21%−6</m:t>
                        </m:r>
                      </m:den>
                    </m:f>
                  </m:oMath>
                </a14:m>
                <a:r>
                  <a:rPr lang="tr-TR" altLang="tr-TR" dirty="0">
                    <a:latin typeface="Times New Roman" panose="02020603050405020304" pitchFamily="18" charset="0"/>
                    <a:ea typeface="Calibri" panose="020F0502020204030204" pitchFamily="34" charset="0"/>
                    <a:cs typeface="Times New Roman" panose="02020603050405020304" pitchFamily="18" charset="0"/>
                  </a:rPr>
                  <a:t> = 0,5763 Nm3 </a:t>
                </a:r>
              </a:p>
              <a:p>
                <a:r>
                  <a:rPr lang="tr-TR" altLang="tr-TR" dirty="0" err="1">
                    <a:latin typeface="Times New Roman" panose="02020603050405020304" pitchFamily="18" charset="0"/>
                    <a:cs typeface="Times New Roman" panose="02020603050405020304" pitchFamily="18" charset="0"/>
                  </a:rPr>
                  <a:t>İzokineitklik</a:t>
                </a:r>
                <a:r>
                  <a:rPr lang="tr-TR" altLang="tr-TR" dirty="0">
                    <a:latin typeface="Times New Roman" panose="02020603050405020304" pitchFamily="18" charset="0"/>
                    <a:cs typeface="Times New Roman" panose="02020603050405020304" pitchFamily="18" charset="0"/>
                  </a:rPr>
                  <a:t> Oranı= V (</a:t>
                </a:r>
                <a:r>
                  <a:rPr lang="tr-TR" altLang="tr-TR" dirty="0" err="1">
                    <a:latin typeface="Times New Roman" panose="02020603050405020304" pitchFamily="18" charset="0"/>
                    <a:cs typeface="Times New Roman" panose="02020603050405020304" pitchFamily="18" charset="0"/>
                  </a:rPr>
                  <a:t>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örn</a:t>
                </a:r>
                <a:r>
                  <a:rPr lang="tr-TR" altLang="tr-TR" dirty="0">
                    <a:latin typeface="Times New Roman" panose="02020603050405020304" pitchFamily="18" charset="0"/>
                    <a:cs typeface="Times New Roman" panose="02020603050405020304" pitchFamily="18" charset="0"/>
                  </a:rPr>
                  <a:t> hac) / V (</a:t>
                </a:r>
                <a:r>
                  <a:rPr lang="tr-TR" altLang="tr-TR" dirty="0" err="1">
                    <a:latin typeface="Times New Roman" panose="02020603050405020304" pitchFamily="18" charset="0"/>
                    <a:cs typeface="Times New Roman" panose="02020603050405020304" pitchFamily="18" charset="0"/>
                  </a:rPr>
                  <a:t>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tah</a:t>
                </a:r>
                <a:r>
                  <a:rPr lang="tr-TR" altLang="tr-TR" dirty="0">
                    <a:latin typeface="Times New Roman" panose="02020603050405020304" pitchFamily="18" charset="0"/>
                    <a:cs typeface="Times New Roman" panose="02020603050405020304" pitchFamily="18" charset="0"/>
                  </a:rPr>
                  <a:t>) *100</a:t>
                </a:r>
              </a:p>
              <a:p>
                <a:endParaRPr lang="tr-TR" altLang="tr-TR" sz="500" dirty="0">
                  <a:latin typeface="Times New Roman" panose="02020603050405020304" pitchFamily="18" charset="0"/>
                  <a:cs typeface="Times New Roman" panose="02020603050405020304" pitchFamily="18" charset="0"/>
                </a:endParaRPr>
              </a:p>
              <a:p>
                <a:r>
                  <a:rPr lang="tr-TR" altLang="tr-TR" dirty="0" err="1">
                    <a:latin typeface="Times New Roman" panose="02020603050405020304" pitchFamily="18" charset="0"/>
                    <a:cs typeface="Times New Roman" panose="02020603050405020304" pitchFamily="18" charset="0"/>
                  </a:rPr>
                  <a:t>İzokineitklik</a:t>
                </a:r>
                <a:r>
                  <a:rPr lang="tr-TR" altLang="tr-TR" dirty="0">
                    <a:latin typeface="Times New Roman" panose="02020603050405020304" pitchFamily="18" charset="0"/>
                    <a:cs typeface="Times New Roman" panose="02020603050405020304" pitchFamily="18" charset="0"/>
                  </a:rPr>
                  <a:t> Oranı= (0,5575/ 0,5763) * 100 = % 96,7</a:t>
                </a:r>
              </a:p>
              <a:p>
                <a:endParaRPr lang="tr-TR" altLang="tr-TR" sz="500" dirty="0">
                  <a:latin typeface="Times New Roman" panose="02020603050405020304" pitchFamily="18" charset="0"/>
                  <a:cs typeface="Times New Roman" panose="02020603050405020304" pitchFamily="18" charset="0"/>
                </a:endParaRPr>
              </a:p>
              <a:p>
                <a:r>
                  <a:rPr lang="tr-TR" altLang="tr-TR" dirty="0" err="1">
                    <a:latin typeface="Times New Roman" panose="02020603050405020304" pitchFamily="18" charset="0"/>
                    <a:cs typeface="Times New Roman" panose="02020603050405020304" pitchFamily="18" charset="0"/>
                  </a:rPr>
                  <a:t>İzokineitklik</a:t>
                </a:r>
                <a:r>
                  <a:rPr lang="tr-TR" altLang="tr-TR" dirty="0">
                    <a:latin typeface="Times New Roman" panose="02020603050405020304" pitchFamily="18" charset="0"/>
                    <a:cs typeface="Times New Roman" panose="02020603050405020304" pitchFamily="18" charset="0"/>
                  </a:rPr>
                  <a:t> oranı (TS ISO 9096 metoduna göre %95-%110 arasında kalmaktadır. </a:t>
                </a:r>
              </a:p>
            </p:txBody>
          </p:sp>
        </mc:Choice>
        <mc:Fallback xmlns="">
          <p:sp>
            <p:nvSpPr>
              <p:cNvPr id="13" name="Dikdörtgen 2"/>
              <p:cNvSpPr>
                <a:spLocks noRot="1" noChangeAspect="1" noMove="1" noResize="1" noEditPoints="1" noAdjustHandles="1" noChangeArrowheads="1" noChangeShapeType="1" noTextEdit="1"/>
              </p:cNvSpPr>
              <p:nvPr/>
            </p:nvSpPr>
            <p:spPr bwMode="auto">
              <a:xfrm>
                <a:off x="1830589" y="3742454"/>
                <a:ext cx="8686800" cy="2947666"/>
              </a:xfrm>
              <a:prstGeom prst="rect">
                <a:avLst/>
              </a:prstGeom>
              <a:blipFill>
                <a:blip r:embed="rId2"/>
                <a:stretch>
                  <a:fillRect l="-561" t="-1242" b="-24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
        <p:nvSpPr>
          <p:cNvPr id="8"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362990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22"/>
          <p:cNvSpPr>
            <a:spLocks noChangeArrowheads="1"/>
          </p:cNvSpPr>
          <p:nvPr/>
        </p:nvSpPr>
        <p:spPr bwMode="auto">
          <a:xfrm>
            <a:off x="1720362" y="1843454"/>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4. Toz Konsantrasyonu ve Kütlesel Debi Hesaplanması</a:t>
            </a:r>
            <a:endParaRPr lang="tr-TR" altLang="tr-TR" b="1" dirty="0"/>
          </a:p>
        </p:txBody>
      </p:sp>
      <p:sp>
        <p:nvSpPr>
          <p:cNvPr id="11" name="Metin kutusu 10"/>
          <p:cNvSpPr txBox="1"/>
          <p:nvPr/>
        </p:nvSpPr>
        <p:spPr>
          <a:xfrm>
            <a:off x="1720362" y="2376855"/>
            <a:ext cx="8610600" cy="2144177"/>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Örnek9: Kütlesel Debi Hesabı:</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F = Q*C ,  (Kütlesel debi = Hacimsel debi * Konsantrasyon) </a:t>
            </a:r>
            <a:endParaRPr lang="tr-TR" sz="2000" baseline="30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F= 5584,1 Nm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/saat * </a:t>
            </a:r>
            <a:r>
              <a:rPr lang="tr-TR" sz="2000" kern="0" dirty="0">
                <a:latin typeface="Times New Roman" panose="02020603050405020304" pitchFamily="18" charset="0"/>
                <a:cs typeface="Times New Roman" panose="02020603050405020304" pitchFamily="18" charset="0"/>
              </a:rPr>
              <a:t>80,72 mg/Nm</a:t>
            </a:r>
            <a:r>
              <a:rPr lang="tr-TR" sz="2000" kern="0" baseline="30000" dirty="0">
                <a:latin typeface="Times New Roman" panose="02020603050405020304" pitchFamily="18" charset="0"/>
                <a:cs typeface="Times New Roman" panose="02020603050405020304" pitchFamily="18" charset="0"/>
              </a:rPr>
              <a:t>3 </a:t>
            </a:r>
            <a:r>
              <a:rPr lang="tr-TR" sz="2000" kern="0" dirty="0">
                <a:latin typeface="Times New Roman" panose="02020603050405020304" pitchFamily="18" charset="0"/>
                <a:cs typeface="Times New Roman" panose="02020603050405020304" pitchFamily="18" charset="0"/>
              </a:rPr>
              <a:t>* 1/100000 (kg/mg)</a:t>
            </a:r>
          </a:p>
          <a:p>
            <a:endParaRPr lang="tr-TR" sz="2000" kern="0" baseline="30000" dirty="0">
              <a:latin typeface="Times New Roman" panose="02020603050405020304" pitchFamily="18" charset="0"/>
              <a:cs typeface="Times New Roman" panose="02020603050405020304" pitchFamily="18" charset="0"/>
            </a:endParaRPr>
          </a:p>
          <a:p>
            <a:r>
              <a:rPr lang="tr-TR" sz="2000" kern="0" dirty="0">
                <a:latin typeface="Times New Roman" panose="02020603050405020304" pitchFamily="18" charset="0"/>
                <a:cs typeface="Times New Roman" panose="02020603050405020304" pitchFamily="18" charset="0"/>
              </a:rPr>
              <a:t>F= 0,45 kg/saat</a:t>
            </a:r>
            <a:endParaRPr lang="tr-TR" sz="2000" dirty="0">
              <a:latin typeface="Times New Roman" panose="02020603050405020304" pitchFamily="18" charset="0"/>
              <a:cs typeface="Times New Roman" panose="02020603050405020304" pitchFamily="18" charset="0"/>
            </a:endParaRPr>
          </a:p>
        </p:txBody>
      </p:sp>
      <p:sp>
        <p:nvSpPr>
          <p:cNvPr id="7"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2"/>
          <a:stretch>
            <a:fillRect/>
          </a:stretch>
        </p:blipFill>
        <p:spPr>
          <a:xfrm>
            <a:off x="0" y="0"/>
            <a:ext cx="1860777" cy="1838425"/>
          </a:xfrm>
          <a:prstGeom prst="rect">
            <a:avLst/>
          </a:prstGeom>
        </p:spPr>
      </p:pic>
    </p:spTree>
    <p:extLst>
      <p:ext uri="{BB962C8B-B14F-4D97-AF65-F5344CB8AC3E}">
        <p14:creationId xmlns:p14="http://schemas.microsoft.com/office/powerpoint/2010/main" val="1536492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 name="Dikdörtgen 22"/>
          <p:cNvSpPr>
            <a:spLocks noChangeArrowheads="1"/>
          </p:cNvSpPr>
          <p:nvPr/>
        </p:nvSpPr>
        <p:spPr bwMode="auto">
          <a:xfrm>
            <a:off x="1825740" y="1183005"/>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5. Örnek Parametre Siyanür Konsantrasyonun Hesaplanması</a:t>
            </a:r>
            <a:endParaRPr lang="tr-TR" altLang="tr-TR" b="1" dirty="0"/>
          </a:p>
        </p:txBody>
      </p:sp>
      <p:graphicFrame>
        <p:nvGraphicFramePr>
          <p:cNvPr id="5" name="Tablo 4"/>
          <p:cNvGraphicFramePr>
            <a:graphicFrameLocks noGrp="1"/>
          </p:cNvGraphicFramePr>
          <p:nvPr>
            <p:extLst>
              <p:ext uri="{D42A27DB-BD31-4B8C-83A1-F6EECF244321}">
                <p14:modId xmlns:p14="http://schemas.microsoft.com/office/powerpoint/2010/main" val="400372680"/>
              </p:ext>
            </p:extLst>
          </p:nvPr>
        </p:nvGraphicFramePr>
        <p:xfrm>
          <a:off x="1989993" y="1702008"/>
          <a:ext cx="8572501" cy="4564380"/>
        </p:xfrm>
        <a:graphic>
          <a:graphicData uri="http://schemas.openxmlformats.org/drawingml/2006/table">
            <a:tbl>
              <a:tblPr/>
              <a:tblGrid>
                <a:gridCol w="4578859">
                  <a:extLst>
                    <a:ext uri="{9D8B030D-6E8A-4147-A177-3AD203B41FA5}">
                      <a16:colId xmlns:a16="http://schemas.microsoft.com/office/drawing/2014/main" val="4067843863"/>
                    </a:ext>
                  </a:extLst>
                </a:gridCol>
                <a:gridCol w="1524144">
                  <a:extLst>
                    <a:ext uri="{9D8B030D-6E8A-4147-A177-3AD203B41FA5}">
                      <a16:colId xmlns:a16="http://schemas.microsoft.com/office/drawing/2014/main" val="2367887253"/>
                    </a:ext>
                  </a:extLst>
                </a:gridCol>
                <a:gridCol w="1234749">
                  <a:extLst>
                    <a:ext uri="{9D8B030D-6E8A-4147-A177-3AD203B41FA5}">
                      <a16:colId xmlns:a16="http://schemas.microsoft.com/office/drawing/2014/main" val="4135989968"/>
                    </a:ext>
                  </a:extLst>
                </a:gridCol>
                <a:gridCol w="1234749">
                  <a:extLst>
                    <a:ext uri="{9D8B030D-6E8A-4147-A177-3AD203B41FA5}">
                      <a16:colId xmlns:a16="http://schemas.microsoft.com/office/drawing/2014/main" val="2632571728"/>
                    </a:ext>
                  </a:extLst>
                </a:gridCol>
              </a:tblGrid>
              <a:tr h="190500">
                <a:tc>
                  <a:txBody>
                    <a:bodyPr/>
                    <a:lstStyle/>
                    <a:p>
                      <a:pPr algn="l" fontAlgn="b"/>
                      <a:r>
                        <a:rPr lang="tr-TR" sz="1800" b="0" i="0" u="none" strike="noStrike">
                          <a:solidFill>
                            <a:srgbClr val="000000"/>
                          </a:solidFill>
                          <a:effectLst/>
                          <a:latin typeface="Calibri" panose="020F0502020204030204" pitchFamily="34" charset="0"/>
                        </a:rPr>
                        <a:t>Baca verileri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268788"/>
                  </a:ext>
                </a:extLst>
              </a:tr>
              <a:tr h="190500">
                <a:tc>
                  <a:txBody>
                    <a:bodyPr/>
                    <a:lstStyle/>
                    <a:p>
                      <a:pPr algn="l" fontAlgn="b"/>
                      <a:r>
                        <a:rPr lang="tr-TR" sz="1800" b="0" i="0" u="none" strike="noStrike">
                          <a:solidFill>
                            <a:srgbClr val="000000"/>
                          </a:solidFill>
                          <a:effectLst/>
                          <a:latin typeface="Calibri" panose="020F0502020204030204" pitchFamily="34" charset="0"/>
                        </a:rPr>
                        <a:t>Baca Çapı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cm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737786"/>
                  </a:ext>
                </a:extLst>
              </a:tr>
              <a:tr h="190500">
                <a:tc>
                  <a:txBody>
                    <a:bodyPr/>
                    <a:lstStyle/>
                    <a:p>
                      <a:pPr algn="l" fontAlgn="b"/>
                      <a:r>
                        <a:rPr lang="tr-TR" sz="1800" b="0" i="0" u="none" strike="noStrike" dirty="0">
                          <a:solidFill>
                            <a:srgbClr val="000000"/>
                          </a:solidFill>
                          <a:effectLst/>
                          <a:latin typeface="Calibri" panose="020F0502020204030204" pitchFamily="34" charset="0"/>
                        </a:rPr>
                        <a:t>Baca gazı Hızı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760137"/>
                  </a:ext>
                </a:extLst>
              </a:tr>
              <a:tr h="190500">
                <a:tc>
                  <a:txBody>
                    <a:bodyPr/>
                    <a:lstStyle/>
                    <a:p>
                      <a:pPr algn="l" fontAlgn="b"/>
                      <a:r>
                        <a:rPr lang="tr-TR" sz="1800" b="0" i="0" u="none" strike="noStrike">
                          <a:solidFill>
                            <a:srgbClr val="000000"/>
                          </a:solidFill>
                          <a:effectLst/>
                          <a:latin typeface="Calibri" panose="020F0502020204030204" pitchFamily="34" charset="0"/>
                        </a:rPr>
                        <a:t>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mg/Nm3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dirty="0" smtClean="0">
                          <a:solidFill>
                            <a:srgbClr val="000000"/>
                          </a:solidFill>
                          <a:effectLst/>
                          <a:latin typeface="Calibri" panose="020F0502020204030204" pitchFamily="34" charset="0"/>
                        </a:rPr>
                        <a:t>5</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716349"/>
                  </a:ext>
                </a:extLst>
              </a:tr>
              <a:tr h="190500">
                <a:tc>
                  <a:txBody>
                    <a:bodyPr/>
                    <a:lstStyle/>
                    <a:p>
                      <a:pPr algn="l" fontAlgn="b"/>
                      <a:r>
                        <a:rPr lang="tr-TR" sz="1800" b="0" i="0" u="none" strike="noStrike" dirty="0">
                          <a:solidFill>
                            <a:srgbClr val="000000"/>
                          </a:solidFill>
                          <a:effectLst/>
                          <a:latin typeface="Calibri" panose="020F0502020204030204" pitchFamily="34" charset="0"/>
                        </a:rPr>
                        <a:t>Baca gazı sıcaklığı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OC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53185"/>
                  </a:ext>
                </a:extLst>
              </a:tr>
              <a:tr h="190500">
                <a:tc>
                  <a:txBody>
                    <a:bodyPr/>
                    <a:lstStyle/>
                    <a:p>
                      <a:pPr algn="l" fontAlgn="b"/>
                      <a:r>
                        <a:rPr lang="tr-TR" sz="1800" b="0" i="0" u="none" strike="noStrike">
                          <a:solidFill>
                            <a:srgbClr val="000000"/>
                          </a:solidFill>
                          <a:effectLst/>
                          <a:latin typeface="Calibri" panose="020F0502020204030204" pitchFamily="34" charset="0"/>
                        </a:rPr>
                        <a:t>Baca gazı basıncı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Pb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mmHg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697818"/>
                  </a:ext>
                </a:extLst>
              </a:tr>
              <a:tr h="190500">
                <a:tc>
                  <a:txBody>
                    <a:bodyPr/>
                    <a:lstStyle/>
                    <a:p>
                      <a:pPr algn="l" fontAlgn="b"/>
                      <a:r>
                        <a:rPr lang="tr-TR" sz="1800" b="0" i="0" u="none" strike="noStrike">
                          <a:solidFill>
                            <a:srgbClr val="000000"/>
                          </a:solidFill>
                          <a:effectLst/>
                          <a:latin typeface="Calibri" panose="020F0502020204030204" pitchFamily="34" charset="0"/>
                        </a:rPr>
                        <a:t>Baca gazı nemi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281434"/>
                  </a:ext>
                </a:extLst>
              </a:tr>
              <a:tr h="190500">
                <a:tc>
                  <a:txBody>
                    <a:bodyPr/>
                    <a:lstStyle/>
                    <a:p>
                      <a:pPr algn="l" fontAlgn="b"/>
                      <a:r>
                        <a:rPr lang="tr-TR" sz="1800" b="0" i="0" u="none" strike="noStrike">
                          <a:solidFill>
                            <a:srgbClr val="000000"/>
                          </a:solidFill>
                          <a:effectLst/>
                          <a:latin typeface="Calibri" panose="020F0502020204030204" pitchFamily="34" charset="0"/>
                        </a:rPr>
                        <a:t>Ölçüm verileri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5979"/>
                  </a:ext>
                </a:extLst>
              </a:tr>
              <a:tr h="228600">
                <a:tc>
                  <a:txBody>
                    <a:bodyPr/>
                    <a:lstStyle/>
                    <a:p>
                      <a:pPr algn="l" rtl="0" fontAlgn="b"/>
                      <a:r>
                        <a:rPr lang="tr-TR" sz="1800" b="0" i="0" u="none" strike="noStrike" dirty="0" smtClean="0">
                          <a:solidFill>
                            <a:srgbClr val="000000"/>
                          </a:solidFill>
                          <a:effectLst/>
                          <a:latin typeface="Calibri" panose="020F0502020204030204" pitchFamily="34" charset="0"/>
                        </a:rPr>
                        <a:t>İlk toplama kabı analiz sonucu</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800" b="0" i="0" u="none" strike="noStrike" dirty="0" err="1">
                          <a:solidFill>
                            <a:srgbClr val="000000"/>
                          </a:solidFill>
                          <a:effectLst/>
                          <a:latin typeface="Calibri" panose="020F0502020204030204" pitchFamily="34" charset="0"/>
                        </a:rPr>
                        <a:t>c</a:t>
                      </a:r>
                      <a:r>
                        <a:rPr lang="tr-TR" sz="1800" b="0" i="0" u="none" strike="noStrike" baseline="-25000" dirty="0" err="1">
                          <a:solidFill>
                            <a:srgbClr val="000000"/>
                          </a:solidFill>
                          <a:effectLst/>
                          <a:latin typeface="Calibri" panose="020F0502020204030204" pitchFamily="34" charset="0"/>
                        </a:rPr>
                        <a:t>CN</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800" b="0" i="0" u="none" strike="noStrike">
                          <a:solidFill>
                            <a:srgbClr val="000000"/>
                          </a:solidFill>
                          <a:effectLst/>
                          <a:latin typeface="Calibri" panose="020F0502020204030204" pitchFamily="34" charset="0"/>
                        </a:rPr>
                        <a:t>mg/L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800" b="0" i="0" u="none" strike="noStrike" dirty="0" smtClean="0">
                          <a:solidFill>
                            <a:srgbClr val="000000"/>
                          </a:solidFill>
                          <a:effectLst/>
                          <a:latin typeface="Calibri" panose="020F0502020204030204" pitchFamily="34" charset="0"/>
                        </a:rPr>
                        <a:t>4,6</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28356"/>
                  </a:ext>
                </a:extLst>
              </a:tr>
              <a:tr h="228600">
                <a:tc>
                  <a:txBody>
                    <a:bodyPr/>
                    <a:lstStyle/>
                    <a:p>
                      <a:pPr algn="l" rtl="0" fontAlgn="b"/>
                      <a:r>
                        <a:rPr lang="tr-TR" sz="1800" b="0" i="0" u="none" strike="noStrike" dirty="0" smtClean="0">
                          <a:solidFill>
                            <a:srgbClr val="000000"/>
                          </a:solidFill>
                          <a:effectLst/>
                          <a:latin typeface="Calibri" panose="020F0502020204030204" pitchFamily="34" charset="0"/>
                        </a:rPr>
                        <a:t>İlk toplama kabı </a:t>
                      </a:r>
                      <a:r>
                        <a:rPr lang="tr-TR" sz="1800" b="0" i="0" u="none" strike="noStrike" dirty="0" err="1" smtClean="0">
                          <a:solidFill>
                            <a:srgbClr val="000000"/>
                          </a:solidFill>
                          <a:effectLst/>
                          <a:latin typeface="Calibri" panose="020F0502020204030204" pitchFamily="34" charset="0"/>
                        </a:rPr>
                        <a:t>absorbans</a:t>
                      </a:r>
                      <a:r>
                        <a:rPr lang="tr-TR" sz="1800" b="0" i="0" u="none" strike="noStrike" dirty="0" smtClean="0">
                          <a:solidFill>
                            <a:srgbClr val="000000"/>
                          </a:solidFill>
                          <a:effectLst/>
                          <a:latin typeface="Calibri" panose="020F0502020204030204" pitchFamily="34" charset="0"/>
                        </a:rPr>
                        <a:t> hacmi</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b="0" i="0" u="none" strike="noStrike" dirty="0" err="1" smtClean="0">
                          <a:solidFill>
                            <a:srgbClr val="000000"/>
                          </a:solidFill>
                          <a:effectLst/>
                          <a:latin typeface="Calibri" panose="020F0502020204030204" pitchFamily="34" charset="0"/>
                        </a:rPr>
                        <a:t>V</a:t>
                      </a:r>
                      <a:r>
                        <a:rPr lang="tr-TR" sz="1800" b="0" i="0" u="none" strike="noStrike" baseline="-25000" dirty="0" err="1" smtClean="0">
                          <a:solidFill>
                            <a:srgbClr val="000000"/>
                          </a:solidFill>
                          <a:effectLst/>
                          <a:latin typeface="Calibri" panose="020F0502020204030204" pitchFamily="34" charset="0"/>
                        </a:rPr>
                        <a:t>imp</a:t>
                      </a:r>
                      <a:r>
                        <a:rPr lang="tr-TR" sz="1800" b="0" i="0" u="none" strike="noStrike" dirty="0" smtClean="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800" b="0" i="0" u="none" strike="noStrike" dirty="0">
                          <a:solidFill>
                            <a:srgbClr val="000000"/>
                          </a:solidFill>
                          <a:effectLst/>
                          <a:latin typeface="Calibri" panose="020F0502020204030204" pitchFamily="34" charset="0"/>
                        </a:rPr>
                        <a:t>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800" b="0" i="0" u="none" strike="noStrike" dirty="0" smtClean="0">
                          <a:solidFill>
                            <a:srgbClr val="000000"/>
                          </a:solidFill>
                          <a:effectLst/>
                          <a:latin typeface="Calibri" panose="020F0502020204030204" pitchFamily="34" charset="0"/>
                        </a:rPr>
                        <a:t>160</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827503"/>
                  </a:ext>
                </a:extLst>
              </a:tr>
              <a:tr h="228600">
                <a:tc>
                  <a:txBody>
                    <a:bodyPr/>
                    <a:lstStyle/>
                    <a:p>
                      <a:pPr algn="l" rtl="0" fontAlgn="b"/>
                      <a:r>
                        <a:rPr lang="tr-TR" sz="1800" b="0" i="0" u="none" strike="noStrike" dirty="0" smtClean="0">
                          <a:solidFill>
                            <a:srgbClr val="000000"/>
                          </a:solidFill>
                          <a:effectLst/>
                          <a:latin typeface="Calibri" panose="020F0502020204030204" pitchFamily="34" charset="0"/>
                        </a:rPr>
                        <a:t>2. toplama kabı  analiz sonucu</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800" b="0" i="0" u="none" strike="noStrike" dirty="0" err="1">
                          <a:solidFill>
                            <a:srgbClr val="000000"/>
                          </a:solidFill>
                          <a:effectLst/>
                          <a:latin typeface="Calibri" panose="020F0502020204030204" pitchFamily="34" charset="0"/>
                        </a:rPr>
                        <a:t>c</a:t>
                      </a:r>
                      <a:r>
                        <a:rPr lang="tr-TR" sz="1800" b="0" i="0" u="none" strike="noStrike" baseline="-25000" dirty="0" err="1">
                          <a:solidFill>
                            <a:srgbClr val="000000"/>
                          </a:solidFill>
                          <a:effectLst/>
                          <a:latin typeface="Calibri" panose="020F0502020204030204" pitchFamily="34" charset="0"/>
                        </a:rPr>
                        <a:t>CN</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800" b="0" i="0" u="none" strike="noStrike" dirty="0">
                          <a:solidFill>
                            <a:srgbClr val="000000"/>
                          </a:solidFill>
                          <a:effectLst/>
                          <a:latin typeface="Calibri" panose="020F0502020204030204" pitchFamily="34" charset="0"/>
                        </a:rPr>
                        <a:t>mg/L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800" b="0" i="0" u="none" strike="noStrike" dirty="0" smtClean="0">
                          <a:solidFill>
                            <a:srgbClr val="000000"/>
                          </a:solidFill>
                          <a:effectLst/>
                          <a:latin typeface="Calibri" panose="020F0502020204030204" pitchFamily="34" charset="0"/>
                        </a:rPr>
                        <a:t>0,4</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318417"/>
                  </a:ext>
                </a:extLst>
              </a:tr>
              <a:tr h="306705">
                <a:tc>
                  <a:txBody>
                    <a:bodyPr/>
                    <a:lstStyle/>
                    <a:p>
                      <a:pPr algn="l" rtl="0" fontAlgn="b"/>
                      <a:r>
                        <a:rPr lang="tr-TR" sz="1800" b="0" i="0" u="none" strike="noStrike" dirty="0" smtClean="0">
                          <a:solidFill>
                            <a:srgbClr val="000000"/>
                          </a:solidFill>
                          <a:effectLst/>
                          <a:latin typeface="Calibri" panose="020F0502020204030204" pitchFamily="34" charset="0"/>
                        </a:rPr>
                        <a:t>2. toplama kabı </a:t>
                      </a:r>
                      <a:r>
                        <a:rPr lang="tr-TR" sz="1800" b="0" i="0" u="none" strike="noStrike" dirty="0" err="1" smtClean="0">
                          <a:solidFill>
                            <a:srgbClr val="000000"/>
                          </a:solidFill>
                          <a:effectLst/>
                          <a:latin typeface="Calibri" panose="020F0502020204030204" pitchFamily="34" charset="0"/>
                        </a:rPr>
                        <a:t>absorbans</a:t>
                      </a:r>
                      <a:r>
                        <a:rPr lang="tr-TR" sz="1800" b="0" i="0" u="none" strike="noStrike" dirty="0" smtClean="0">
                          <a:solidFill>
                            <a:srgbClr val="000000"/>
                          </a:solidFill>
                          <a:effectLst/>
                          <a:latin typeface="Calibri" panose="020F0502020204030204" pitchFamily="34" charset="0"/>
                        </a:rPr>
                        <a:t> hacmi</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b="0" i="0" u="none" strike="noStrike" dirty="0" err="1" smtClean="0">
                          <a:solidFill>
                            <a:srgbClr val="000000"/>
                          </a:solidFill>
                          <a:effectLst/>
                          <a:latin typeface="Calibri" panose="020F0502020204030204" pitchFamily="34" charset="0"/>
                        </a:rPr>
                        <a:t>V</a:t>
                      </a:r>
                      <a:r>
                        <a:rPr lang="tr-TR" sz="1800" b="0" i="0" u="none" strike="noStrike" baseline="-25000" dirty="0" err="1" smtClean="0">
                          <a:solidFill>
                            <a:srgbClr val="000000"/>
                          </a:solidFill>
                          <a:effectLst/>
                          <a:latin typeface="Calibri" panose="020F0502020204030204" pitchFamily="34" charset="0"/>
                        </a:rPr>
                        <a:t>imp</a:t>
                      </a:r>
                      <a:r>
                        <a:rPr lang="tr-TR" sz="1800" b="0" i="0" u="none" strike="noStrike" dirty="0" smtClean="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tr-TR" sz="1800" b="0" i="0" u="none" strike="noStrike" dirty="0">
                          <a:solidFill>
                            <a:srgbClr val="000000"/>
                          </a:solidFill>
                          <a:effectLst/>
                          <a:latin typeface="Calibri" panose="020F0502020204030204" pitchFamily="34" charset="0"/>
                        </a:rPr>
                        <a:t>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800" b="0" i="0" u="none" strike="noStrike" dirty="0" smtClean="0">
                          <a:solidFill>
                            <a:srgbClr val="000000"/>
                          </a:solidFill>
                          <a:effectLst/>
                          <a:latin typeface="Calibri" panose="020F0502020204030204" pitchFamily="34" charset="0"/>
                        </a:rPr>
                        <a:t>140</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427335"/>
                  </a:ext>
                </a:extLst>
              </a:tr>
              <a:tr h="190500">
                <a:tc>
                  <a:txBody>
                    <a:bodyPr/>
                    <a:lstStyle/>
                    <a:p>
                      <a:pPr algn="l" fontAlgn="b"/>
                      <a:r>
                        <a:rPr lang="tr-TR" sz="1800" b="0" i="0" u="none" strike="noStrike">
                          <a:solidFill>
                            <a:srgbClr val="000000"/>
                          </a:solidFill>
                          <a:effectLst/>
                          <a:latin typeface="Calibri" panose="020F0502020204030204" pitchFamily="34" charset="0"/>
                        </a:rPr>
                        <a:t>Sayaç sıcaklığı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err="1">
                          <a:solidFill>
                            <a:srgbClr val="000000"/>
                          </a:solidFill>
                          <a:effectLst/>
                          <a:latin typeface="Calibri" panose="020F0502020204030204" pitchFamily="34" charset="0"/>
                        </a:rPr>
                        <a:t>Ts</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smtClean="0">
                          <a:solidFill>
                            <a:srgbClr val="000000"/>
                          </a:solidFill>
                          <a:effectLst/>
                          <a:latin typeface="Calibri" panose="020F0502020204030204" pitchFamily="34" charset="0"/>
                        </a:rPr>
                        <a:t>K</a:t>
                      </a:r>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dirty="0">
                          <a:solidFill>
                            <a:srgbClr val="000000"/>
                          </a:solidFill>
                          <a:effectLst/>
                          <a:latin typeface="Calibri" panose="020F0502020204030204" pitchFamily="34"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694098"/>
                  </a:ext>
                </a:extLst>
              </a:tr>
              <a:tr h="190500">
                <a:tc>
                  <a:txBody>
                    <a:bodyPr/>
                    <a:lstStyle/>
                    <a:p>
                      <a:pPr algn="l" fontAlgn="b"/>
                      <a:r>
                        <a:rPr lang="tr-TR" sz="1800" b="0" i="0" u="none" strike="noStrike">
                          <a:solidFill>
                            <a:srgbClr val="000000"/>
                          </a:solidFill>
                          <a:effectLst/>
                          <a:latin typeface="Calibri" panose="020F0502020204030204" pitchFamily="34" charset="0"/>
                        </a:rPr>
                        <a:t>Sayaç basıncı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mmHg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40719"/>
                  </a:ext>
                </a:extLst>
              </a:tr>
              <a:tr h="190500">
                <a:tc>
                  <a:txBody>
                    <a:bodyPr/>
                    <a:lstStyle/>
                    <a:p>
                      <a:pPr algn="l" fontAlgn="b"/>
                      <a:r>
                        <a:rPr lang="tr-TR" sz="1800" b="0" i="0" u="none" strike="noStrike">
                          <a:solidFill>
                            <a:srgbClr val="000000"/>
                          </a:solidFill>
                          <a:effectLst/>
                          <a:latin typeface="Calibri" panose="020F0502020204030204" pitchFamily="34" charset="0"/>
                        </a:rPr>
                        <a:t>Sayaç ilk hacim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Vi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litre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Calibri" panose="020F0502020204030204" pitchFamily="34" charset="0"/>
                        </a:rPr>
                        <a:t>21000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280096"/>
                  </a:ext>
                </a:extLst>
              </a:tr>
              <a:tr h="190500">
                <a:tc>
                  <a:txBody>
                    <a:bodyPr/>
                    <a:lstStyle/>
                    <a:p>
                      <a:pPr algn="l" fontAlgn="b"/>
                      <a:r>
                        <a:rPr lang="tr-TR" sz="1800" b="0" i="0" u="none" strike="noStrike" dirty="0">
                          <a:solidFill>
                            <a:srgbClr val="000000"/>
                          </a:solidFill>
                          <a:effectLst/>
                          <a:latin typeface="Calibri" panose="020F0502020204030204" pitchFamily="34" charset="0"/>
                        </a:rPr>
                        <a:t>Sayaç Son Hacim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Vs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litre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dirty="0">
                          <a:solidFill>
                            <a:srgbClr val="000000"/>
                          </a:solidFill>
                          <a:effectLst/>
                          <a:latin typeface="Calibri" panose="020F0502020204030204" pitchFamily="34" charset="0"/>
                        </a:rPr>
                        <a:t>21800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514059"/>
                  </a:ext>
                </a:extLst>
              </a:tr>
            </a:tbl>
          </a:graphicData>
        </a:graphic>
      </p:graphicFrame>
      <p:sp>
        <p:nvSpPr>
          <p:cNvPr id="7" name="Metin kutusu 6"/>
          <p:cNvSpPr txBox="1"/>
          <p:nvPr/>
        </p:nvSpPr>
        <p:spPr>
          <a:xfrm>
            <a:off x="1965441" y="6266388"/>
            <a:ext cx="8394699"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Örnek10: Yukarıdaki tabloda verilen veriler ile Siyanür konsantrasyonunun hesaplanması</a:t>
            </a: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Tree>
    <p:extLst>
      <p:ext uri="{BB962C8B-B14F-4D97-AF65-F5344CB8AC3E}">
        <p14:creationId xmlns:p14="http://schemas.microsoft.com/office/powerpoint/2010/main" val="4118130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Metin kutusu 5"/>
              <p:cNvSpPr txBox="1"/>
              <p:nvPr/>
            </p:nvSpPr>
            <p:spPr>
              <a:xfrm>
                <a:off x="1963754" y="3051443"/>
                <a:ext cx="8547099" cy="458972"/>
              </a:xfrm>
              <a:prstGeom prst="rect">
                <a:avLst/>
              </a:prstGeom>
              <a:noFill/>
            </p:spPr>
            <p:txBody>
              <a:bodyPr wrap="square" lIns="0" tIns="0" rIns="0" bIns="0" rtlCol="0">
                <a:spAutoFit/>
              </a:bodyPr>
              <a:lstStyle/>
              <a:p>
                <a14:m>
                  <m:oMath xmlns:m="http://schemas.openxmlformats.org/officeDocument/2006/math">
                    <m:r>
                      <a:rPr lang="tr-TR" sz="2000" i="1">
                        <a:latin typeface="Cambria Math" panose="02040503050406030204" pitchFamily="18" charset="0"/>
                      </a:rPr>
                      <m:t>𝑄𝑠𝑡𝑘𝑢𝑟𝑢</m:t>
                    </m:r>
                    <m:r>
                      <a:rPr lang="tr-TR" sz="2000" i="1">
                        <a:latin typeface="Cambria Math" panose="02040503050406030204" pitchFamily="18" charset="0"/>
                      </a:rPr>
                      <m:t>=8138,88 ∗ </m:t>
                    </m:r>
                    <m:f>
                      <m:fPr>
                        <m:ctrlPr>
                          <a:rPr lang="tr-TR" sz="2000" i="1">
                            <a:latin typeface="Cambria Math" panose="02040503050406030204" pitchFamily="18" charset="0"/>
                          </a:rPr>
                        </m:ctrlPr>
                      </m:fPr>
                      <m:num>
                        <m:r>
                          <a:rPr lang="tr-TR" sz="2000" i="1">
                            <a:latin typeface="Cambria Math" panose="02040503050406030204" pitchFamily="18" charset="0"/>
                          </a:rPr>
                          <m:t>273,15</m:t>
                        </m:r>
                      </m:num>
                      <m:den>
                        <m:r>
                          <a:rPr lang="tr-TR" sz="2000" i="1">
                            <a:latin typeface="Cambria Math" panose="02040503050406030204" pitchFamily="18" charset="0"/>
                          </a:rPr>
                          <m:t>323 </m:t>
                        </m:r>
                      </m:den>
                    </m:f>
                    <m:r>
                      <a:rPr lang="tr-TR" sz="2000" i="1">
                        <a:latin typeface="Cambria Math" panose="02040503050406030204" pitchFamily="18" charset="0"/>
                      </a:rPr>
                      <m:t> ∗</m:t>
                    </m:r>
                    <m:f>
                      <m:fPr>
                        <m:ctrlPr>
                          <a:rPr lang="tr-TR" sz="2000" i="1">
                            <a:latin typeface="Cambria Math" panose="02040503050406030204" pitchFamily="18" charset="0"/>
                          </a:rPr>
                        </m:ctrlPr>
                      </m:fPr>
                      <m:num>
                        <m:r>
                          <a:rPr lang="tr-TR" sz="2000" i="1">
                            <a:latin typeface="Cambria Math" panose="02040503050406030204" pitchFamily="18" charset="0"/>
                          </a:rPr>
                          <m:t>765 </m:t>
                        </m:r>
                      </m:num>
                      <m:den>
                        <m:r>
                          <a:rPr lang="tr-TR" sz="2000" i="1">
                            <a:latin typeface="Cambria Math" panose="02040503050406030204" pitchFamily="18" charset="0"/>
                          </a:rPr>
                          <m:t>760</m:t>
                        </m:r>
                      </m:den>
                    </m:f>
                  </m:oMath>
                </a14:m>
                <a:r>
                  <a:rPr lang="tr-TR"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000" i="1">
                            <a:latin typeface="Cambria Math" panose="02040503050406030204" pitchFamily="18" charset="0"/>
                          </a:rPr>
                        </m:ctrlPr>
                      </m:fPr>
                      <m:num>
                        <m:d>
                          <m:dPr>
                            <m:ctrlPr>
                              <a:rPr lang="tr-TR" sz="2000" i="1">
                                <a:latin typeface="Cambria Math" panose="02040503050406030204" pitchFamily="18" charset="0"/>
                              </a:rPr>
                            </m:ctrlPr>
                          </m:dPr>
                          <m:e>
                            <m:r>
                              <a:rPr lang="tr-TR" sz="2000" i="1">
                                <a:latin typeface="Cambria Math" panose="02040503050406030204" pitchFamily="18" charset="0"/>
                              </a:rPr>
                              <m:t>100−7</m:t>
                            </m:r>
                          </m:e>
                        </m:d>
                      </m:num>
                      <m:den>
                        <m:r>
                          <a:rPr lang="tr-TR" sz="2000" i="1">
                            <a:latin typeface="Cambria Math" panose="02040503050406030204" pitchFamily="18" charset="0"/>
                          </a:rPr>
                          <m:t>100</m:t>
                        </m:r>
                      </m:den>
                    </m:f>
                  </m:oMath>
                </a14:m>
                <a:r>
                  <a:rPr lang="tr-TR" sz="2000" dirty="0">
                    <a:latin typeface="Times New Roman" panose="02020603050405020304" pitchFamily="18" charset="0"/>
                    <a:cs typeface="Times New Roman" panose="02020603050405020304" pitchFamily="18" charset="0"/>
                  </a:rPr>
                  <a:t> = 6443,1 Nm3/saat</a:t>
                </a:r>
              </a:p>
            </p:txBody>
          </p:sp>
        </mc:Choice>
        <mc:Fallback xmlns="">
          <p:sp>
            <p:nvSpPr>
              <p:cNvPr id="6" name="Metin kutusu 5"/>
              <p:cNvSpPr txBox="1">
                <a:spLocks noRot="1" noChangeAspect="1" noMove="1" noResize="1" noEditPoints="1" noAdjustHandles="1" noChangeArrowheads="1" noChangeShapeType="1" noTextEdit="1"/>
              </p:cNvSpPr>
              <p:nvPr/>
            </p:nvSpPr>
            <p:spPr>
              <a:xfrm>
                <a:off x="1963754" y="3051443"/>
                <a:ext cx="8547099" cy="458972"/>
              </a:xfrm>
              <a:prstGeom prst="rect">
                <a:avLst/>
              </a:prstGeom>
              <a:blipFill>
                <a:blip r:embed="rId2"/>
                <a:stretch>
                  <a:fillRect b="-17333"/>
                </a:stretch>
              </a:blipFill>
            </p:spPr>
            <p:txBody>
              <a:bodyPr/>
              <a:lstStyle/>
              <a:p>
                <a:r>
                  <a:rPr lang="tr-TR">
                    <a:noFill/>
                  </a:rPr>
                  <a:t> </a:t>
                </a:r>
              </a:p>
            </p:txBody>
          </p:sp>
        </mc:Fallback>
      </mc:AlternateContent>
      <p:sp>
        <p:nvSpPr>
          <p:cNvPr id="2" name="Dikdörtgen 1"/>
          <p:cNvSpPr/>
          <p:nvPr/>
        </p:nvSpPr>
        <p:spPr>
          <a:xfrm>
            <a:off x="1963754" y="2246692"/>
            <a:ext cx="1848583" cy="400110"/>
          </a:xfrm>
          <a:prstGeom prst="rect">
            <a:avLst/>
          </a:prstGeom>
        </p:spPr>
        <p:txBody>
          <a:bodyPr wrap="none">
            <a:spAutoFit/>
          </a:bodyPr>
          <a:lstStyle/>
          <a:p>
            <a:r>
              <a:rPr lang="tr-TR" sz="2000" dirty="0">
                <a:latin typeface="Times New Roman" panose="02020603050405020304" pitchFamily="18" charset="0"/>
                <a:cs typeface="Times New Roman" panose="02020603050405020304" pitchFamily="18" charset="0"/>
              </a:rPr>
              <a:t>Hacimsel Debi: </a:t>
            </a:r>
          </a:p>
        </p:txBody>
      </p:sp>
      <mc:AlternateContent xmlns:mc="http://schemas.openxmlformats.org/markup-compatibility/2006" xmlns:a14="http://schemas.microsoft.com/office/drawing/2010/main">
        <mc:Choice Requires="a14">
          <p:sp>
            <p:nvSpPr>
              <p:cNvPr id="8" name="Metin kutusu 7"/>
              <p:cNvSpPr txBox="1"/>
              <p:nvPr/>
            </p:nvSpPr>
            <p:spPr>
              <a:xfrm>
                <a:off x="1963754" y="2616003"/>
                <a:ext cx="8785994" cy="435440"/>
              </a:xfrm>
              <a:prstGeom prst="rect">
                <a:avLst/>
              </a:prstGeom>
              <a:noFill/>
            </p:spPr>
            <p:txBody>
              <a:bodyPr wrap="square" lIns="0" tIns="0" rIns="0" bIns="0" rtlCol="0">
                <a:spAutoFit/>
              </a:bodyPr>
              <a:lstStyle/>
              <a:p>
                <a14:m>
                  <m:oMath xmlns:m="http://schemas.openxmlformats.org/officeDocument/2006/math">
                    <m:r>
                      <a:rPr lang="tr-TR" sz="2000" i="1">
                        <a:latin typeface="Cambria Math" panose="02040503050406030204" pitchFamily="18" charset="0"/>
                      </a:rPr>
                      <m:t>𝑄</m:t>
                    </m:r>
                    <m:r>
                      <a:rPr lang="tr-TR" sz="2000" i="1">
                        <a:latin typeface="Cambria Math" panose="02040503050406030204" pitchFamily="18" charset="0"/>
                      </a:rPr>
                      <m:t>=</m:t>
                    </m:r>
                    <m:r>
                      <a:rPr lang="tr-TR" sz="2000" i="1">
                        <a:latin typeface="Cambria Math" panose="02040503050406030204" pitchFamily="18" charset="0"/>
                      </a:rPr>
                      <m:t>𝐴</m:t>
                    </m:r>
                    <m:r>
                      <a:rPr lang="tr-TR" sz="2000" i="1">
                        <a:latin typeface="Cambria Math" panose="02040503050406030204" pitchFamily="18" charset="0"/>
                      </a:rPr>
                      <m:t> ∗</m:t>
                    </m:r>
                    <m:r>
                      <a:rPr lang="tr-TR" sz="2000" i="1">
                        <a:latin typeface="Cambria Math" panose="02040503050406030204" pitchFamily="18" charset="0"/>
                      </a:rPr>
                      <m:t>𝑣</m:t>
                    </m:r>
                    <m:r>
                      <a:rPr lang="tr-TR" sz="2000" i="1">
                        <a:latin typeface="Cambria Math" panose="02040503050406030204" pitchFamily="18" charset="0"/>
                      </a:rPr>
                      <m:t>= </m:t>
                    </m:r>
                    <m:r>
                      <m:rPr>
                        <m:sty m:val="p"/>
                      </m:rPr>
                      <a:rPr lang="el-GR" sz="2000" i="1">
                        <a:latin typeface="Cambria Math" panose="02040503050406030204" pitchFamily="18" charset="0"/>
                      </a:rPr>
                      <m:t>π</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𝐷</m:t>
                        </m:r>
                        <m:r>
                          <a:rPr lang="tr-TR" sz="2000" i="1">
                            <a:latin typeface="Cambria Math" panose="02040503050406030204" pitchFamily="18" charset="0"/>
                          </a:rPr>
                          <m:t>2</m:t>
                        </m:r>
                      </m:num>
                      <m:den>
                        <m:r>
                          <a:rPr lang="tr-TR" sz="2000" i="1">
                            <a:latin typeface="Cambria Math" panose="02040503050406030204" pitchFamily="18" charset="0"/>
                          </a:rPr>
                          <m:t>4</m:t>
                        </m:r>
                      </m:den>
                    </m:f>
                    <m:r>
                      <a:rPr lang="tr-TR" sz="2000" i="1">
                        <a:latin typeface="Cambria Math" panose="02040503050406030204" pitchFamily="18" charset="0"/>
                      </a:rPr>
                      <m:t>∗</m:t>
                    </m:r>
                    <m:r>
                      <a:rPr lang="tr-TR" sz="2000" i="1">
                        <a:latin typeface="Cambria Math" panose="02040503050406030204" pitchFamily="18" charset="0"/>
                      </a:rPr>
                      <m:t>𝑣</m:t>
                    </m:r>
                    <m:r>
                      <a:rPr lang="tr-TR" sz="2000" i="1">
                        <a:latin typeface="Cambria Math" panose="02040503050406030204" pitchFamily="18" charset="0"/>
                      </a:rPr>
                      <m:t>=3,14∗</m:t>
                    </m:r>
                    <m:f>
                      <m:fPr>
                        <m:ctrlPr>
                          <a:rPr lang="tr-TR" sz="2000" i="1">
                            <a:latin typeface="Cambria Math" panose="02040503050406030204" pitchFamily="18" charset="0"/>
                          </a:rPr>
                        </m:ctrlPr>
                      </m:fPr>
                      <m:num>
                        <m:r>
                          <a:rPr lang="tr-TR" sz="2000" i="1">
                            <a:latin typeface="Cambria Math" panose="02040503050406030204" pitchFamily="18" charset="0"/>
                          </a:rPr>
                          <m:t>0,6∗0,6</m:t>
                        </m:r>
                      </m:num>
                      <m:den>
                        <m:r>
                          <a:rPr lang="tr-TR" sz="2000" i="1">
                            <a:latin typeface="Cambria Math" panose="02040503050406030204" pitchFamily="18" charset="0"/>
                          </a:rPr>
                          <m:t>4</m:t>
                        </m:r>
                      </m:den>
                    </m:f>
                  </m:oMath>
                </a14:m>
                <a:r>
                  <a:rPr lang="tr-TR" sz="2000" dirty="0">
                    <a:latin typeface="Times New Roman" panose="02020603050405020304" pitchFamily="18" charset="0"/>
                    <a:cs typeface="Times New Roman" panose="02020603050405020304" pitchFamily="18" charset="0"/>
                  </a:rPr>
                  <a:t>*8 = 2,2608 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/s = 8138,88 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/saat </a:t>
                </a:r>
              </a:p>
            </p:txBody>
          </p:sp>
        </mc:Choice>
        <mc:Fallback xmlns="">
          <p:sp>
            <p:nvSpPr>
              <p:cNvPr id="8" name="Metin kutusu 7"/>
              <p:cNvSpPr txBox="1">
                <a:spLocks noRot="1" noChangeAspect="1" noMove="1" noResize="1" noEditPoints="1" noAdjustHandles="1" noChangeArrowheads="1" noChangeShapeType="1" noTextEdit="1"/>
              </p:cNvSpPr>
              <p:nvPr/>
            </p:nvSpPr>
            <p:spPr>
              <a:xfrm>
                <a:off x="1963754" y="2616003"/>
                <a:ext cx="8785994" cy="435440"/>
              </a:xfrm>
              <a:prstGeom prst="rect">
                <a:avLst/>
              </a:prstGeom>
              <a:blipFill>
                <a:blip r:embed="rId3"/>
                <a:stretch>
                  <a:fillRect l="-1249" t="-4167" b="-19444"/>
                </a:stretch>
              </a:blipFill>
            </p:spPr>
            <p:txBody>
              <a:bodyPr/>
              <a:lstStyle/>
              <a:p>
                <a:r>
                  <a:rPr lang="tr-TR">
                    <a:noFill/>
                  </a:rPr>
                  <a:t> </a:t>
                </a:r>
              </a:p>
            </p:txBody>
          </p:sp>
        </mc:Fallback>
      </mc:AlternateContent>
      <p:sp>
        <p:nvSpPr>
          <p:cNvPr id="3" name="Dikdörtgen 2"/>
          <p:cNvSpPr/>
          <p:nvPr/>
        </p:nvSpPr>
        <p:spPr>
          <a:xfrm>
            <a:off x="1866766" y="3705548"/>
            <a:ext cx="5049780" cy="3170099"/>
          </a:xfrm>
          <a:prstGeom prst="rect">
            <a:avLst/>
          </a:prstGeom>
        </p:spPr>
        <p:txBody>
          <a:bodyPr wrap="none">
            <a:spAutoFit/>
          </a:bodyPr>
          <a:lstStyle/>
          <a:p>
            <a:r>
              <a:rPr lang="tr-TR" sz="2000" dirty="0">
                <a:latin typeface="Times New Roman" panose="02020603050405020304" pitchFamily="18" charset="0"/>
                <a:cs typeface="Times New Roman" panose="02020603050405020304" pitchFamily="18" charset="0"/>
              </a:rPr>
              <a:t>Analiz Sonucu: </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m (analiz) = C (analiz) * V ( </a:t>
            </a:r>
            <a:r>
              <a:rPr lang="tr-TR" sz="2000" dirty="0" err="1">
                <a:latin typeface="Times New Roman" panose="02020603050405020304" pitchFamily="18" charset="0"/>
                <a:cs typeface="Times New Roman" panose="02020603050405020304" pitchFamily="18" charset="0"/>
              </a:rPr>
              <a:t>absorbans</a:t>
            </a:r>
            <a:r>
              <a:rPr lang="tr-TR" sz="2000" dirty="0">
                <a:latin typeface="Times New Roman" panose="02020603050405020304" pitchFamily="18" charset="0"/>
                <a:cs typeface="Times New Roman" panose="02020603050405020304" pitchFamily="18" charset="0"/>
              </a:rPr>
              <a:t>) </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m (</a:t>
            </a:r>
            <a:r>
              <a:rPr lang="tr-TR" sz="2000" dirty="0">
                <a:solidFill>
                  <a:srgbClr val="FF0000"/>
                </a:solidFill>
                <a:latin typeface="Times New Roman" panose="02020603050405020304" pitchFamily="18" charset="0"/>
                <a:cs typeface="Times New Roman" panose="02020603050405020304" pitchFamily="18" charset="0"/>
              </a:rPr>
              <a:t>ilk </a:t>
            </a:r>
            <a:r>
              <a:rPr lang="tr-TR" sz="2000" dirty="0" smtClean="0">
                <a:solidFill>
                  <a:srgbClr val="FF0000"/>
                </a:solidFill>
                <a:latin typeface="Times New Roman" panose="02020603050405020304" pitchFamily="18" charset="0"/>
                <a:cs typeface="Times New Roman" panose="02020603050405020304" pitchFamily="18" charset="0"/>
              </a:rPr>
              <a:t>kap</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 4,6 mg/L* 160 ml = 0,736 mg</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m </a:t>
            </a:r>
            <a:r>
              <a:rPr lang="tr-TR" sz="2000" dirty="0" smtClean="0">
                <a:latin typeface="Times New Roman" panose="02020603050405020304" pitchFamily="18" charset="0"/>
                <a:cs typeface="Times New Roman" panose="02020603050405020304" pitchFamily="18" charset="0"/>
              </a:rPr>
              <a:t>(</a:t>
            </a:r>
            <a:r>
              <a:rPr lang="tr-TR" sz="2000" dirty="0" smtClean="0">
                <a:solidFill>
                  <a:srgbClr val="FF0000"/>
                </a:solidFill>
                <a:latin typeface="Times New Roman" panose="02020603050405020304" pitchFamily="18" charset="0"/>
                <a:cs typeface="Times New Roman" panose="02020603050405020304" pitchFamily="18" charset="0"/>
              </a:rPr>
              <a:t>2. kap</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 0,4 mg/L* 140 ml = 0,056 mg</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m (toplam) = 0,736 mg + 0,056 mg = 0,792 mg</a:t>
            </a:r>
          </a:p>
          <a:p>
            <a:endParaRPr lang="tr-TR" sz="2000" dirty="0">
              <a:latin typeface="Times New Roman" panose="02020603050405020304" pitchFamily="18" charset="0"/>
              <a:cs typeface="Times New Roman" panose="02020603050405020304" pitchFamily="18" charset="0"/>
            </a:endParaRPr>
          </a:p>
        </p:txBody>
      </p:sp>
      <p:sp>
        <p:nvSpPr>
          <p:cNvPr id="12" name="Dikdörtgen 22"/>
          <p:cNvSpPr>
            <a:spLocks noChangeArrowheads="1"/>
          </p:cNvSpPr>
          <p:nvPr/>
        </p:nvSpPr>
        <p:spPr bwMode="auto">
          <a:xfrm>
            <a:off x="1963754" y="1851534"/>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5. Örnek Parametre Siyanür Konsantrasyonun Hesaplanması</a:t>
            </a:r>
            <a:endParaRPr lang="tr-TR" altLang="tr-TR" b="1" dirty="0"/>
          </a:p>
        </p:txBody>
      </p:sp>
      <p:sp>
        <p:nvSpPr>
          <p:cNvPr id="10"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416938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Dikdörtgen 8"/>
              <p:cNvSpPr/>
              <p:nvPr/>
            </p:nvSpPr>
            <p:spPr>
              <a:xfrm>
                <a:off x="1901114" y="1888919"/>
                <a:ext cx="7193957" cy="2392386"/>
              </a:xfrm>
              <a:prstGeom prst="rect">
                <a:avLst/>
              </a:prstGeom>
            </p:spPr>
            <p:txBody>
              <a:bodyPr wrap="none">
                <a:spAutoFit/>
              </a:bodyPr>
              <a:lstStyle/>
              <a:p>
                <a:r>
                  <a:rPr lang="tr-TR" sz="2000" dirty="0">
                    <a:latin typeface="Times New Roman" panose="02020603050405020304" pitchFamily="18" charset="0"/>
                    <a:cs typeface="Times New Roman" panose="02020603050405020304" pitchFamily="18" charset="0"/>
                  </a:rPr>
                  <a:t>Çekilen Hacim :</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V (say) = </a:t>
                </a:r>
                <a:r>
                  <a:rPr lang="tr-TR" sz="2000" dirty="0" err="1">
                    <a:latin typeface="Times New Roman" panose="02020603050405020304" pitchFamily="18" charset="0"/>
                    <a:cs typeface="Times New Roman" panose="02020603050405020304" pitchFamily="18" charset="0"/>
                  </a:rPr>
                  <a:t>Vs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Vi</a:t>
                </a:r>
                <a:r>
                  <a:rPr lang="tr-TR" sz="2000" dirty="0">
                    <a:latin typeface="Times New Roman" panose="02020603050405020304" pitchFamily="18" charset="0"/>
                    <a:cs typeface="Times New Roman" panose="02020603050405020304" pitchFamily="18" charset="0"/>
                  </a:rPr>
                  <a:t> = 21800 – 21000 = 800 litre = 0,8 m</a:t>
                </a:r>
                <a:r>
                  <a:rPr lang="tr-TR" sz="2000" baseline="30000" dirty="0">
                    <a:latin typeface="Times New Roman" panose="02020603050405020304" pitchFamily="18" charset="0"/>
                    <a:cs typeface="Times New Roman" panose="02020603050405020304" pitchFamily="18" charset="0"/>
                  </a:rPr>
                  <a:t>3</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Çekilen Standart Hacim:</a:t>
                </a:r>
              </a:p>
              <a:p>
                <a:endParaRPr lang="tr-TR" sz="2000" dirty="0">
                  <a:latin typeface="Times New Roman" panose="02020603050405020304" pitchFamily="18" charset="0"/>
                  <a:cs typeface="Times New Roman" panose="02020603050405020304" pitchFamily="18" charset="0"/>
                </a:endParaRPr>
              </a:p>
              <a:p>
                <a:r>
                  <a:rPr lang="tr-TR" sz="2000" dirty="0" err="1">
                    <a:latin typeface="Times New Roman" panose="02020603050405020304" pitchFamily="18" charset="0"/>
                    <a:cs typeface="Times New Roman" panose="02020603050405020304" pitchFamily="18" charset="0"/>
                  </a:rPr>
                  <a:t>Vstkuru</a:t>
                </a:r>
                <a:r>
                  <a:rPr lang="tr-TR" sz="2000" dirty="0">
                    <a:latin typeface="Times New Roman" panose="02020603050405020304" pitchFamily="18" charset="0"/>
                    <a:cs typeface="Times New Roman" panose="02020603050405020304" pitchFamily="18" charset="0"/>
                  </a:rPr>
                  <a:t> = (V)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𝑇𝑠𝑡</m:t>
                        </m:r>
                      </m:num>
                      <m:den>
                        <m:r>
                          <a:rPr lang="tr-TR" sz="2000" i="1">
                            <a:latin typeface="Cambria Math" panose="02040503050406030204" pitchFamily="18" charset="0"/>
                          </a:rPr>
                          <m:t>𝑇</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𝑃</m:t>
                        </m:r>
                      </m:num>
                      <m:den>
                        <m:r>
                          <a:rPr lang="tr-TR" sz="2000" i="1">
                            <a:latin typeface="Cambria Math" panose="02040503050406030204" pitchFamily="18" charset="0"/>
                          </a:rPr>
                          <m:t>𝑃𝑠𝑡</m:t>
                        </m:r>
                      </m:den>
                    </m:f>
                  </m:oMath>
                </a14:m>
                <a:r>
                  <a:rPr lang="tr-TR" sz="2000"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100%−</m:t>
                        </m:r>
                        <m:r>
                          <a:rPr lang="tr-TR" sz="2000" i="1">
                            <a:latin typeface="Cambria Math" panose="02040503050406030204" pitchFamily="18" charset="0"/>
                          </a:rPr>
                          <m:t>𝐻</m:t>
                        </m:r>
                      </m:num>
                      <m:den>
                        <m:r>
                          <a:rPr lang="tr-TR" sz="2000" i="1">
                            <a:latin typeface="Cambria Math" panose="02040503050406030204" pitchFamily="18" charset="0"/>
                          </a:rPr>
                          <m:t>100%</m:t>
                        </m:r>
                      </m:den>
                    </m:f>
                  </m:oMath>
                </a14:m>
                <a:r>
                  <a:rPr lang="tr-TR" sz="2000" dirty="0">
                    <a:latin typeface="Times New Roman" panose="02020603050405020304" pitchFamily="18" charset="0"/>
                    <a:cs typeface="Times New Roman" panose="02020603050405020304" pitchFamily="18" charset="0"/>
                  </a:rPr>
                  <a:t> = 0,8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273,15</m:t>
                        </m:r>
                        <m:r>
                          <a:rPr lang="tr-TR" sz="2000" i="1">
                            <a:latin typeface="Cambria Math" panose="02040503050406030204" pitchFamily="18" charset="0"/>
                          </a:rPr>
                          <m:t>𝐾</m:t>
                        </m:r>
                      </m:num>
                      <m:den>
                        <m:r>
                          <a:rPr lang="tr-TR" sz="2000" i="1">
                            <a:latin typeface="Cambria Math" panose="02040503050406030204" pitchFamily="18" charset="0"/>
                          </a:rPr>
                          <m:t>293</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755</m:t>
                        </m:r>
                      </m:num>
                      <m:den>
                        <m:r>
                          <a:rPr lang="tr-TR" sz="2000" i="1">
                            <a:latin typeface="Cambria Math" panose="02040503050406030204" pitchFamily="18" charset="0"/>
                          </a:rPr>
                          <m:t>760</m:t>
                        </m:r>
                      </m:den>
                    </m:f>
                    <m:r>
                      <a:rPr lang="tr-TR" sz="2000">
                        <a:latin typeface="Cambria Math" panose="02040503050406030204" pitchFamily="18" charset="0"/>
                      </a:rPr>
                      <m:t> </m:t>
                    </m:r>
                  </m:oMath>
                </a14:m>
                <a:r>
                  <a:rPr lang="tr-TR" sz="2000" dirty="0">
                    <a:latin typeface="Times New Roman" panose="02020603050405020304" pitchFamily="18" charset="0"/>
                    <a:cs typeface="Times New Roman" panose="02020603050405020304" pitchFamily="18" charset="0"/>
                  </a:rPr>
                  <a:t>= 0,643 Nm3 </a:t>
                </a:r>
              </a:p>
            </p:txBody>
          </p:sp>
        </mc:Choice>
        <mc:Fallback xmlns="">
          <p:sp>
            <p:nvSpPr>
              <p:cNvPr id="9" name="Dikdörtgen 8"/>
              <p:cNvSpPr>
                <a:spLocks noRot="1" noChangeAspect="1" noMove="1" noResize="1" noEditPoints="1" noAdjustHandles="1" noChangeArrowheads="1" noChangeShapeType="1" noTextEdit="1"/>
              </p:cNvSpPr>
              <p:nvPr/>
            </p:nvSpPr>
            <p:spPr>
              <a:xfrm>
                <a:off x="1901114" y="1888919"/>
                <a:ext cx="7193957" cy="2392386"/>
              </a:xfrm>
              <a:prstGeom prst="rect">
                <a:avLst/>
              </a:prstGeom>
              <a:blipFill>
                <a:blip r:embed="rId2"/>
                <a:stretch>
                  <a:fillRect l="-932" t="-1531" b="-51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Dikdörtgen 3"/>
              <p:cNvSpPr/>
              <p:nvPr/>
            </p:nvSpPr>
            <p:spPr>
              <a:xfrm>
                <a:off x="1884268" y="4266148"/>
                <a:ext cx="8546432" cy="1070165"/>
              </a:xfrm>
              <a:prstGeom prst="rect">
                <a:avLst/>
              </a:prstGeom>
            </p:spPr>
            <p:txBody>
              <a:bodyPr wrap="square">
                <a:spAutoFit/>
              </a:bodyPr>
              <a:lstStyle/>
              <a:p>
                <a:r>
                  <a:rPr lang="tr-TR" sz="2000" kern="0" dirty="0">
                    <a:latin typeface="Times New Roman" panose="02020603050405020304" pitchFamily="18" charset="0"/>
                    <a:cs typeface="Times New Roman" panose="02020603050405020304" pitchFamily="18" charset="0"/>
                  </a:rPr>
                  <a:t>Cstkuru=  </a:t>
                </a:r>
                <a14:m>
                  <m:oMath xmlns:m="http://schemas.openxmlformats.org/officeDocument/2006/math">
                    <m:f>
                      <m:fPr>
                        <m:ctrlPr>
                          <a:rPr lang="tr-TR" sz="2000" i="1" kern="0">
                            <a:latin typeface="Cambria Math" panose="02040503050406030204" pitchFamily="18" charset="0"/>
                          </a:rPr>
                        </m:ctrlPr>
                      </m:fPr>
                      <m:num>
                        <m:r>
                          <a:rPr lang="tr-TR" sz="2000" i="1" kern="0">
                            <a:latin typeface="Cambria Math" panose="02040503050406030204" pitchFamily="18" charset="0"/>
                          </a:rPr>
                          <m:t>  </m:t>
                        </m:r>
                        <m:r>
                          <a:rPr lang="tr-TR" sz="2000" i="1" kern="0">
                            <a:latin typeface="Cambria Math" panose="02040503050406030204" pitchFamily="18" charset="0"/>
                          </a:rPr>
                          <m:t>𝑚𝑡</m:t>
                        </m:r>
                      </m:num>
                      <m:den>
                        <m:r>
                          <a:rPr lang="tr-TR" sz="2000" i="1" kern="0">
                            <a:latin typeface="Cambria Math" panose="02040503050406030204" pitchFamily="18" charset="0"/>
                          </a:rPr>
                          <m:t>𝑉𝑠𝑡𝑘𝑢𝑟𝑢</m:t>
                        </m:r>
                      </m:den>
                    </m:f>
                  </m:oMath>
                </a14:m>
                <a:r>
                  <a:rPr lang="tr-TR"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tr-TR" sz="2000" i="1" kern="0">
                            <a:latin typeface="Cambria Math" panose="02040503050406030204" pitchFamily="18" charset="0"/>
                          </a:rPr>
                        </m:ctrlPr>
                      </m:fPr>
                      <m:num>
                        <m:r>
                          <a:rPr lang="tr-TR" sz="2000" i="1" kern="0">
                            <a:latin typeface="Cambria Math" panose="02040503050406030204" pitchFamily="18" charset="0"/>
                          </a:rPr>
                          <m:t>  0,792 </m:t>
                        </m:r>
                        <m:r>
                          <a:rPr lang="tr-TR" sz="2000" i="1" kern="0">
                            <a:latin typeface="Cambria Math" panose="02040503050406030204" pitchFamily="18" charset="0"/>
                          </a:rPr>
                          <m:t>𝑚𝑔</m:t>
                        </m:r>
                      </m:num>
                      <m:den>
                        <m:r>
                          <a:rPr lang="tr-TR" sz="2000" i="1" kern="0">
                            <a:latin typeface="Cambria Math" panose="02040503050406030204" pitchFamily="18" charset="0"/>
                          </a:rPr>
                          <m:t>0,643 </m:t>
                        </m:r>
                        <m:r>
                          <a:rPr lang="tr-TR" sz="2000" i="1" kern="0">
                            <a:latin typeface="Cambria Math" panose="02040503050406030204" pitchFamily="18" charset="0"/>
                          </a:rPr>
                          <m:t>𝑁𝑚</m:t>
                        </m:r>
                        <m:r>
                          <a:rPr lang="tr-TR" sz="2000" i="1" kern="0">
                            <a:latin typeface="Cambria Math" panose="02040503050406030204" pitchFamily="18" charset="0"/>
                          </a:rPr>
                          <m:t>3 </m:t>
                        </m:r>
                      </m:den>
                    </m:f>
                  </m:oMath>
                </a14:m>
                <a:endParaRPr lang="tr-TR" sz="2000" baseline="30000" dirty="0">
                  <a:latin typeface="Times New Roman" panose="02020603050405020304" pitchFamily="18" charset="0"/>
                  <a:cs typeface="Times New Roman" panose="02020603050405020304" pitchFamily="18" charset="0"/>
                </a:endParaRPr>
              </a:p>
              <a:p>
                <a:endParaRPr lang="tr-TR" sz="2000" baseline="30000" dirty="0">
                  <a:latin typeface="Times New Roman" panose="02020603050405020304" pitchFamily="18" charset="0"/>
                  <a:cs typeface="Times New Roman" panose="02020603050405020304" pitchFamily="18" charset="0"/>
                </a:endParaRPr>
              </a:p>
              <a:p>
                <a:r>
                  <a:rPr lang="tr-TR" sz="2000" kern="0" dirty="0" err="1">
                    <a:latin typeface="Times New Roman" panose="02020603050405020304" pitchFamily="18" charset="0"/>
                    <a:cs typeface="Times New Roman" panose="02020603050405020304" pitchFamily="18" charset="0"/>
                  </a:rPr>
                  <a:t>Cstkuru</a:t>
                </a:r>
                <a:r>
                  <a:rPr lang="tr-TR" sz="2000" kern="0" dirty="0">
                    <a:latin typeface="Times New Roman" panose="02020603050405020304" pitchFamily="18" charset="0"/>
                    <a:cs typeface="Times New Roman" panose="02020603050405020304" pitchFamily="18" charset="0"/>
                  </a:rPr>
                  <a:t>= 1,23 mg/Nm</a:t>
                </a:r>
                <a:r>
                  <a:rPr lang="tr-TR" sz="2000" kern="0" baseline="30000" dirty="0">
                    <a:latin typeface="Times New Roman" panose="02020603050405020304" pitchFamily="18" charset="0"/>
                    <a:cs typeface="Times New Roman" panose="02020603050405020304" pitchFamily="18" charset="0"/>
                  </a:rPr>
                  <a:t>3 </a:t>
                </a:r>
                <a:r>
                  <a:rPr lang="tr-TR" sz="2000" kern="0" dirty="0">
                    <a:latin typeface="Times New Roman" panose="02020603050405020304" pitchFamily="18" charset="0"/>
                    <a:cs typeface="Times New Roman" panose="02020603050405020304" pitchFamily="18" charset="0"/>
                  </a:rPr>
                  <a:t>(Referans koşullarda düzeltilmiş, kuru) </a:t>
                </a:r>
              </a:p>
            </p:txBody>
          </p:sp>
        </mc:Choice>
        <mc:Fallback xmlns="">
          <p:sp>
            <p:nvSpPr>
              <p:cNvPr id="4" name="Dikdörtgen 3"/>
              <p:cNvSpPr>
                <a:spLocks noRot="1" noChangeAspect="1" noMove="1" noResize="1" noEditPoints="1" noAdjustHandles="1" noChangeArrowheads="1" noChangeShapeType="1" noTextEdit="1"/>
              </p:cNvSpPr>
              <p:nvPr/>
            </p:nvSpPr>
            <p:spPr>
              <a:xfrm>
                <a:off x="1884268" y="4266148"/>
                <a:ext cx="8546432" cy="1070165"/>
              </a:xfrm>
              <a:prstGeom prst="rect">
                <a:avLst/>
              </a:prstGeom>
              <a:blipFill>
                <a:blip r:embed="rId3"/>
                <a:stretch>
                  <a:fillRect l="-713" b="-9143"/>
                </a:stretch>
              </a:blipFill>
            </p:spPr>
            <p:txBody>
              <a:bodyPr/>
              <a:lstStyle/>
              <a:p>
                <a:r>
                  <a:rPr lang="tr-TR">
                    <a:noFill/>
                  </a:rPr>
                  <a:t> </a:t>
                </a:r>
              </a:p>
            </p:txBody>
          </p:sp>
        </mc:Fallback>
      </mc:AlternateContent>
      <p:sp>
        <p:nvSpPr>
          <p:cNvPr id="12" name="Dikdörtgen 22"/>
          <p:cNvSpPr>
            <a:spLocks noChangeArrowheads="1"/>
          </p:cNvSpPr>
          <p:nvPr/>
        </p:nvSpPr>
        <p:spPr bwMode="auto">
          <a:xfrm>
            <a:off x="1890284" y="1467212"/>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5. Örnek Parametre Siyanür Konsantrasyonun Hesaplanması</a:t>
            </a:r>
            <a:endParaRPr lang="tr-TR" altLang="tr-TR" b="1" dirty="0"/>
          </a:p>
        </p:txBody>
      </p:sp>
      <p:sp>
        <p:nvSpPr>
          <p:cNvPr id="10" name="Metin kutusu 9"/>
          <p:cNvSpPr txBox="1"/>
          <p:nvPr/>
        </p:nvSpPr>
        <p:spPr>
          <a:xfrm>
            <a:off x="1881862" y="5462955"/>
            <a:ext cx="8610600" cy="1323439"/>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Kütlesel Debi:</a:t>
            </a:r>
          </a:p>
          <a:p>
            <a:r>
              <a:rPr lang="tr-TR" sz="2000" dirty="0">
                <a:latin typeface="Times New Roman" panose="02020603050405020304" pitchFamily="18" charset="0"/>
                <a:cs typeface="Times New Roman" panose="02020603050405020304" pitchFamily="18" charset="0"/>
              </a:rPr>
              <a:t>F = Q*C ,  (Kütlesel debi = Hacimsel debi * Konsantrasyon) </a:t>
            </a:r>
            <a:endParaRPr lang="tr-TR" sz="2000" baseline="30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F= 6443,1 Nm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/saat * </a:t>
            </a:r>
            <a:r>
              <a:rPr lang="tr-TR" sz="2000" kern="0" dirty="0">
                <a:latin typeface="Times New Roman" panose="02020603050405020304" pitchFamily="18" charset="0"/>
                <a:cs typeface="Times New Roman" panose="02020603050405020304" pitchFamily="18" charset="0"/>
              </a:rPr>
              <a:t>1,23 mg/Nm</a:t>
            </a:r>
            <a:r>
              <a:rPr lang="tr-TR" sz="2000" kern="0" baseline="30000" dirty="0">
                <a:latin typeface="Times New Roman" panose="02020603050405020304" pitchFamily="18" charset="0"/>
                <a:cs typeface="Times New Roman" panose="02020603050405020304" pitchFamily="18" charset="0"/>
              </a:rPr>
              <a:t>3 </a:t>
            </a:r>
            <a:r>
              <a:rPr lang="tr-TR" sz="2000" kern="0" dirty="0">
                <a:latin typeface="Times New Roman" panose="02020603050405020304" pitchFamily="18" charset="0"/>
                <a:cs typeface="Times New Roman" panose="02020603050405020304" pitchFamily="18" charset="0"/>
              </a:rPr>
              <a:t>* 1/100000 (kg/mg)</a:t>
            </a:r>
          </a:p>
          <a:p>
            <a:r>
              <a:rPr lang="tr-TR" sz="2000" kern="0" dirty="0">
                <a:latin typeface="Times New Roman" panose="02020603050405020304" pitchFamily="18" charset="0"/>
                <a:cs typeface="Times New Roman" panose="02020603050405020304" pitchFamily="18" charset="0"/>
              </a:rPr>
              <a:t>F= 0,008 kg/saat</a:t>
            </a:r>
            <a:endParaRPr lang="tr-TR" sz="2000" dirty="0">
              <a:latin typeface="Times New Roman" panose="02020603050405020304" pitchFamily="18" charset="0"/>
              <a:cs typeface="Times New Roman" panose="02020603050405020304" pitchFamily="18" charset="0"/>
            </a:endParaRPr>
          </a:p>
        </p:txBody>
      </p:sp>
      <p:sp>
        <p:nvSpPr>
          <p:cNvPr id="8"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162560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Alt Başlık 2"/>
              <p:cNvSpPr txBox="1">
                <a:spLocks/>
              </p:cNvSpPr>
              <p:nvPr/>
            </p:nvSpPr>
            <p:spPr bwMode="auto">
              <a:xfrm>
                <a:off x="1860778" y="1475667"/>
                <a:ext cx="9516468" cy="5303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tr-TR" sz="2000" b="1" kern="0" dirty="0">
                    <a:latin typeface="Times New Roman" panose="02020603050405020304" pitchFamily="18" charset="0"/>
                    <a:cs typeface="Times New Roman" panose="02020603050405020304" pitchFamily="18" charset="0"/>
                  </a:rPr>
                  <a:t>6. Baca gazında yerinde ölçüm yapılan parametrelerde </a:t>
                </a:r>
                <a:r>
                  <a:rPr lang="tr-TR" sz="2000" b="1" kern="0" dirty="0" err="1">
                    <a:latin typeface="Times New Roman" panose="02020603050405020304" pitchFamily="18" charset="0"/>
                    <a:cs typeface="Times New Roman" panose="02020603050405020304" pitchFamily="18" charset="0"/>
                  </a:rPr>
                  <a:t>ppm’den</a:t>
                </a:r>
                <a:r>
                  <a:rPr lang="tr-TR" sz="2000" b="1" kern="0" dirty="0">
                    <a:latin typeface="Times New Roman" panose="02020603050405020304" pitchFamily="18" charset="0"/>
                    <a:cs typeface="Times New Roman" panose="02020603050405020304" pitchFamily="18" charset="0"/>
                  </a:rPr>
                  <a:t> mg/m</a:t>
                </a:r>
                <a:r>
                  <a:rPr lang="tr-TR" sz="2000" b="1" kern="0" baseline="30000" dirty="0">
                    <a:latin typeface="Times New Roman" panose="02020603050405020304" pitchFamily="18" charset="0"/>
                    <a:cs typeface="Times New Roman" panose="02020603050405020304" pitchFamily="18" charset="0"/>
                  </a:rPr>
                  <a:t>3’</a:t>
                </a:r>
                <a:r>
                  <a:rPr lang="tr-TR" sz="2000" b="1" kern="0" dirty="0">
                    <a:latin typeface="Times New Roman" panose="02020603050405020304" pitchFamily="18" charset="0"/>
                    <a:cs typeface="Times New Roman" panose="02020603050405020304" pitchFamily="18" charset="0"/>
                  </a:rPr>
                  <a:t>e dönüştürme;</a:t>
                </a:r>
              </a:p>
              <a:p>
                <a:r>
                  <a:rPr lang="tr-TR" sz="2000" kern="0" dirty="0">
                    <a:latin typeface="Times New Roman" panose="02020603050405020304" pitchFamily="18" charset="0"/>
                    <a:cs typeface="Times New Roman" panose="02020603050405020304" pitchFamily="18" charset="0"/>
                  </a:rPr>
                  <a:t>PV=</a:t>
                </a:r>
                <a:r>
                  <a:rPr lang="tr-TR" sz="2000" kern="0" dirty="0" err="1">
                    <a:latin typeface="Times New Roman" panose="02020603050405020304" pitchFamily="18" charset="0"/>
                    <a:cs typeface="Times New Roman" panose="02020603050405020304" pitchFamily="18" charset="0"/>
                  </a:rPr>
                  <a:t>nRT</a:t>
                </a:r>
                <a:r>
                  <a:rPr lang="tr-TR" sz="2000" kern="0" dirty="0">
                    <a:latin typeface="Times New Roman" panose="02020603050405020304" pitchFamily="18" charset="0"/>
                    <a:cs typeface="Times New Roman" panose="02020603050405020304" pitchFamily="18" charset="0"/>
                  </a:rPr>
                  <a:t> (İdeal Gaz Denklemi) </a:t>
                </a:r>
              </a:p>
              <a:p>
                <a:r>
                  <a:rPr lang="tr-TR" sz="2000" kern="0" dirty="0">
                    <a:latin typeface="Times New Roman" panose="02020603050405020304" pitchFamily="18" charset="0"/>
                    <a:cs typeface="Times New Roman" panose="02020603050405020304" pitchFamily="18" charset="0"/>
                  </a:rPr>
                  <a:t>P, basınç, </a:t>
                </a:r>
                <a:r>
                  <a:rPr lang="tr-TR" sz="2000" kern="0" dirty="0" err="1">
                    <a:latin typeface="Times New Roman" panose="02020603050405020304" pitchFamily="18" charset="0"/>
                    <a:cs typeface="Times New Roman" panose="02020603050405020304" pitchFamily="18" charset="0"/>
                  </a:rPr>
                  <a:t>atm</a:t>
                </a:r>
                <a:r>
                  <a:rPr lang="tr-TR" sz="2000" kern="0" dirty="0">
                    <a:latin typeface="Times New Roman" panose="02020603050405020304" pitchFamily="18" charset="0"/>
                    <a:cs typeface="Times New Roman" panose="02020603050405020304" pitchFamily="18" charset="0"/>
                  </a:rPr>
                  <a:t> </a:t>
                </a:r>
              </a:p>
              <a:p>
                <a:r>
                  <a:rPr lang="tr-TR" sz="2000" kern="0" dirty="0">
                    <a:latin typeface="Times New Roman" panose="02020603050405020304" pitchFamily="18" charset="0"/>
                    <a:cs typeface="Times New Roman" panose="02020603050405020304" pitchFamily="18" charset="0"/>
                  </a:rPr>
                  <a:t>V, hacim, litre</a:t>
                </a:r>
              </a:p>
              <a:p>
                <a:r>
                  <a:rPr lang="tr-TR" sz="2000" kern="0" dirty="0">
                    <a:latin typeface="Times New Roman" panose="02020603050405020304" pitchFamily="18" charset="0"/>
                    <a:cs typeface="Times New Roman" panose="02020603050405020304" pitchFamily="18" charset="0"/>
                  </a:rPr>
                  <a:t>n, </a:t>
                </a:r>
                <a:r>
                  <a:rPr lang="tr-TR" sz="2000" kern="0" dirty="0" err="1">
                    <a:latin typeface="Times New Roman" panose="02020603050405020304" pitchFamily="18" charset="0"/>
                    <a:cs typeface="Times New Roman" panose="02020603050405020304" pitchFamily="18" charset="0"/>
                  </a:rPr>
                  <a:t>mol</a:t>
                </a:r>
                <a:endParaRPr lang="tr-TR" sz="2000" kern="0" dirty="0">
                  <a:latin typeface="Times New Roman" panose="02020603050405020304" pitchFamily="18" charset="0"/>
                  <a:cs typeface="Times New Roman" panose="02020603050405020304" pitchFamily="18" charset="0"/>
                </a:endParaRPr>
              </a:p>
              <a:p>
                <a:r>
                  <a:rPr lang="tr-TR" sz="2000" kern="0" dirty="0">
                    <a:latin typeface="Times New Roman" panose="02020603050405020304" pitchFamily="18" charset="0"/>
                    <a:cs typeface="Times New Roman" panose="02020603050405020304" pitchFamily="18" charset="0"/>
                  </a:rPr>
                  <a:t>R, </a:t>
                </a:r>
                <a:r>
                  <a:rPr lang="tr-TR" sz="2000" kern="0" dirty="0" err="1">
                    <a:latin typeface="Times New Roman" panose="02020603050405020304" pitchFamily="18" charset="0"/>
                    <a:cs typeface="Times New Roman" panose="02020603050405020304" pitchFamily="18" charset="0"/>
                  </a:rPr>
                  <a:t>idela</a:t>
                </a:r>
                <a:r>
                  <a:rPr lang="tr-TR" sz="2000" kern="0" dirty="0">
                    <a:latin typeface="Times New Roman" panose="02020603050405020304" pitchFamily="18" charset="0"/>
                    <a:cs typeface="Times New Roman" panose="02020603050405020304" pitchFamily="18" charset="0"/>
                  </a:rPr>
                  <a:t> gaz sabiti, 0,082, </a:t>
                </a:r>
                <a:r>
                  <a:rPr lang="tr-TR" sz="2000" kern="0" dirty="0" err="1">
                    <a:latin typeface="Times New Roman" panose="02020603050405020304" pitchFamily="18" charset="0"/>
                    <a:cs typeface="Times New Roman" panose="02020603050405020304" pitchFamily="18" charset="0"/>
                  </a:rPr>
                  <a:t>atm</a:t>
                </a:r>
                <a:r>
                  <a:rPr lang="tr-TR" sz="2000" kern="0" dirty="0">
                    <a:latin typeface="Times New Roman" panose="02020603050405020304" pitchFamily="18" charset="0"/>
                    <a:cs typeface="Times New Roman" panose="02020603050405020304" pitchFamily="18" charset="0"/>
                  </a:rPr>
                  <a:t>*L/</a:t>
                </a:r>
                <a:r>
                  <a:rPr lang="tr-TR" sz="2000" kern="0" dirty="0" err="1">
                    <a:latin typeface="Times New Roman" panose="02020603050405020304" pitchFamily="18" charset="0"/>
                    <a:cs typeface="Times New Roman" panose="02020603050405020304" pitchFamily="18" charset="0"/>
                  </a:rPr>
                  <a:t>mol</a:t>
                </a:r>
                <a:r>
                  <a:rPr lang="tr-TR" sz="2000" kern="0" dirty="0">
                    <a:latin typeface="Times New Roman" panose="02020603050405020304" pitchFamily="18" charset="0"/>
                    <a:cs typeface="Times New Roman" panose="02020603050405020304" pitchFamily="18" charset="0"/>
                  </a:rPr>
                  <a:t>*K</a:t>
                </a:r>
              </a:p>
              <a:p>
                <a:r>
                  <a:rPr lang="tr-TR" sz="2000" kern="0" dirty="0">
                    <a:latin typeface="Times New Roman" panose="02020603050405020304" pitchFamily="18" charset="0"/>
                    <a:cs typeface="Times New Roman" panose="02020603050405020304" pitchFamily="18" charset="0"/>
                  </a:rPr>
                  <a:t>T, sıcaklık, K</a:t>
                </a:r>
              </a:p>
              <a:p>
                <a:endParaRPr lang="tr-TR" sz="400" kern="0" dirty="0">
                  <a:latin typeface="Times New Roman" panose="02020603050405020304" pitchFamily="18" charset="0"/>
                  <a:cs typeface="Times New Roman" panose="02020603050405020304" pitchFamily="18" charset="0"/>
                </a:endParaRPr>
              </a:p>
              <a:p>
                <a:r>
                  <a:rPr lang="tr-TR" sz="2000" kern="0" dirty="0">
                    <a:latin typeface="Times New Roman" panose="02020603050405020304" pitchFamily="18" charset="0"/>
                    <a:cs typeface="Times New Roman" panose="02020603050405020304" pitchFamily="18" charset="0"/>
                  </a:rPr>
                  <a:t>1ppm = </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1 </m:t>
                        </m:r>
                        <m:r>
                          <m:rPr>
                            <m:nor/>
                          </m:rPr>
                          <a:rPr lang="tr-TR" sz="2000" kern="0" dirty="0">
                            <a:latin typeface="Times New Roman" panose="02020603050405020304" pitchFamily="18" charset="0"/>
                            <a:cs typeface="Times New Roman" panose="02020603050405020304" pitchFamily="18" charset="0"/>
                          </a:rPr>
                          <m:t>gaz</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hacmi</m:t>
                        </m:r>
                      </m:num>
                      <m:den>
                        <m:r>
                          <m:rPr>
                            <m:nor/>
                          </m:rPr>
                          <a:rPr lang="tr-TR" sz="2000" kern="0" dirty="0">
                            <a:latin typeface="Times New Roman" panose="02020603050405020304" pitchFamily="18" charset="0"/>
                            <a:cs typeface="Times New Roman" panose="02020603050405020304" pitchFamily="18" charset="0"/>
                          </a:rPr>
                          <m:t>10</m:t>
                        </m:r>
                        <m:r>
                          <m:rPr>
                            <m:nor/>
                          </m:rPr>
                          <a:rPr lang="tr-TR" sz="2000" kern="0" baseline="30000" dirty="0">
                            <a:latin typeface="Times New Roman" panose="02020603050405020304" pitchFamily="18" charset="0"/>
                            <a:cs typeface="Times New Roman" panose="02020603050405020304" pitchFamily="18" charset="0"/>
                          </a:rPr>
                          <m:t>6</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hava</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hacmi</m:t>
                        </m:r>
                      </m:den>
                    </m:f>
                  </m:oMath>
                </a14:m>
                <a:endParaRPr lang="tr-TR" sz="2000" kern="0" dirty="0">
                  <a:latin typeface="Times New Roman" panose="02020603050405020304" pitchFamily="18" charset="0"/>
                  <a:cs typeface="Times New Roman" panose="02020603050405020304" pitchFamily="18" charset="0"/>
                </a:endParaRPr>
              </a:p>
              <a:p>
                <a:r>
                  <a:rPr lang="tr-TR" sz="2000" kern="0" dirty="0" err="1">
                    <a:latin typeface="Times New Roman" panose="02020603050405020304" pitchFamily="18" charset="0"/>
                    <a:cs typeface="Times New Roman" panose="02020603050405020304" pitchFamily="18" charset="0"/>
                  </a:rPr>
                  <a:t>Cmg</a:t>
                </a:r>
                <a:r>
                  <a:rPr lang="tr-TR" sz="2000" kern="0" dirty="0">
                    <a:latin typeface="Times New Roman" panose="02020603050405020304" pitchFamily="18" charset="0"/>
                    <a:cs typeface="Times New Roman" panose="02020603050405020304" pitchFamily="18" charset="0"/>
                  </a:rPr>
                  <a:t>/m</a:t>
                </a:r>
                <a:r>
                  <a:rPr lang="tr-TR" sz="2000" kern="0" baseline="30000" dirty="0">
                    <a:latin typeface="Times New Roman" panose="02020603050405020304" pitchFamily="18" charset="0"/>
                    <a:cs typeface="Times New Roman" panose="02020603050405020304" pitchFamily="18" charset="0"/>
                  </a:rPr>
                  <a:t>3</a:t>
                </a:r>
                <a:r>
                  <a:rPr lang="tr-TR" sz="2000" kern="0" dirty="0">
                    <a:latin typeface="Times New Roman" panose="02020603050405020304" pitchFamily="18" charset="0"/>
                    <a:cs typeface="Times New Roman" panose="02020603050405020304" pitchFamily="18" charset="0"/>
                  </a:rPr>
                  <a:t> = </a:t>
                </a:r>
                <a:r>
                  <a:rPr lang="tr-TR" sz="2000" kern="0" dirty="0" err="1">
                    <a:latin typeface="Times New Roman" panose="02020603050405020304" pitchFamily="18" charset="0"/>
                    <a:cs typeface="Times New Roman" panose="02020603050405020304" pitchFamily="18" charset="0"/>
                  </a:rPr>
                  <a:t>Cppm</a:t>
                </a:r>
                <a:r>
                  <a:rPr lang="tr-TR" sz="2000" kern="0" dirty="0">
                    <a:latin typeface="Times New Roman" panose="02020603050405020304" pitchFamily="18" charset="0"/>
                    <a:cs typeface="Times New Roman" panose="02020603050405020304" pitchFamily="18" charset="0"/>
                  </a:rPr>
                  <a:t> x </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MA</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g</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num>
                      <m:den>
                        <m:r>
                          <m:rPr>
                            <m:nor/>
                          </m:rPr>
                          <a:rPr lang="tr-TR" sz="2000" kern="0" dirty="0">
                            <a:latin typeface="Times New Roman" panose="02020603050405020304" pitchFamily="18" charset="0"/>
                            <a:cs typeface="Times New Roman" panose="02020603050405020304" pitchFamily="18" charset="0"/>
                          </a:rPr>
                          <m:t>22,4 </m:t>
                        </m:r>
                        <m:r>
                          <m:rPr>
                            <m:nor/>
                          </m:rPr>
                          <a:rPr lang="tr-TR" sz="2000" kern="0" dirty="0">
                            <a:latin typeface="Times New Roman" panose="02020603050405020304" pitchFamily="18" charset="0"/>
                            <a:cs typeface="Times New Roman" panose="02020603050405020304" pitchFamily="18" charset="0"/>
                          </a:rPr>
                          <m:t>L</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den>
                    </m:f>
                  </m:oMath>
                </a14:m>
                <a:endParaRPr lang="tr-TR" sz="2000" kern="0" dirty="0">
                  <a:latin typeface="Times New Roman" panose="02020603050405020304" pitchFamily="18" charset="0"/>
                  <a:cs typeface="Times New Roman" panose="02020603050405020304" pitchFamily="18" charset="0"/>
                </a:endParaRPr>
              </a:p>
              <a:p>
                <a:r>
                  <a:rPr lang="tr-TR" sz="2000" kern="0" dirty="0">
                    <a:latin typeface="Times New Roman" panose="02020603050405020304" pitchFamily="18" charset="0"/>
                    <a:cs typeface="Times New Roman" panose="02020603050405020304" pitchFamily="18" charset="0"/>
                  </a:rPr>
                  <a:t>Cmg/m</a:t>
                </a:r>
                <a:r>
                  <a:rPr lang="tr-TR" sz="2000" kern="0" baseline="30000" dirty="0">
                    <a:latin typeface="Times New Roman" panose="02020603050405020304" pitchFamily="18" charset="0"/>
                    <a:cs typeface="Times New Roman" panose="02020603050405020304" pitchFamily="18" charset="0"/>
                  </a:rPr>
                  <a:t>3 </a:t>
                </a:r>
                <a:r>
                  <a:rPr lang="tr-TR" sz="2000" kern="0" dirty="0">
                    <a:latin typeface="Times New Roman" panose="02020603050405020304" pitchFamily="18" charset="0"/>
                    <a:cs typeface="Times New Roman" panose="02020603050405020304" pitchFamily="18" charset="0"/>
                  </a:rPr>
                  <a:t>= </a:t>
                </a:r>
                <a14:m>
                  <m:oMath xmlns:m="http://schemas.openxmlformats.org/officeDocument/2006/math">
                    <m:f>
                      <m:fPr>
                        <m:ctrlPr>
                          <a:rPr lang="tr-TR" sz="2000" i="1" kern="0">
                            <a:latin typeface="Cambria Math" panose="02040503050406030204" pitchFamily="18" charset="0"/>
                          </a:rPr>
                        </m:ctrlPr>
                      </m:fPr>
                      <m:num>
                        <m:r>
                          <m:rPr>
                            <m:nor/>
                          </m:rPr>
                          <a:rPr lang="tr-TR" sz="2000" strike="sngStrike" kern="0" dirty="0">
                            <a:latin typeface="Times New Roman" panose="02020603050405020304" pitchFamily="18" charset="0"/>
                            <a:cs typeface="Times New Roman" panose="02020603050405020304" pitchFamily="18" charset="0"/>
                          </a:rPr>
                          <m:t>1</m:t>
                        </m:r>
                        <m:r>
                          <m:rPr>
                            <m:nor/>
                          </m:rPr>
                          <a:rPr lang="tr-TR" sz="2000" strike="sngStrike" kern="0" dirty="0">
                            <a:latin typeface="Times New Roman" panose="02020603050405020304" pitchFamily="18" charset="0"/>
                            <a:cs typeface="Times New Roman" panose="02020603050405020304" pitchFamily="18" charset="0"/>
                          </a:rPr>
                          <m:t>m</m:t>
                        </m:r>
                        <m:r>
                          <m:rPr>
                            <m:nor/>
                          </m:rPr>
                          <a:rPr lang="tr-TR" sz="2000" strike="sngStrike" kern="0" baseline="30000" dirty="0">
                            <a:latin typeface="Times New Roman" panose="02020603050405020304" pitchFamily="18" charset="0"/>
                            <a:cs typeface="Times New Roman" panose="02020603050405020304" pitchFamily="18" charset="0"/>
                          </a:rPr>
                          <m:t>3</m:t>
                        </m:r>
                        <m:r>
                          <a:rPr lang="tr-TR" sz="2000" i="1" strike="sngStrike" kern="0" dirty="0">
                            <a:latin typeface="Cambria Math" panose="02040503050406030204" pitchFamily="18" charset="0"/>
                          </a:rPr>
                          <m:t>𝑔𝑎𝑧</m:t>
                        </m:r>
                      </m:num>
                      <m:den>
                        <m:r>
                          <m:rPr>
                            <m:nor/>
                          </m:rPr>
                          <a:rPr lang="tr-TR" sz="2000" strike="sngStrike" kern="0" dirty="0">
                            <a:latin typeface="Times New Roman" panose="02020603050405020304" pitchFamily="18" charset="0"/>
                            <a:cs typeface="Times New Roman" panose="02020603050405020304" pitchFamily="18" charset="0"/>
                          </a:rPr>
                          <m:t>10</m:t>
                        </m:r>
                        <m:r>
                          <m:rPr>
                            <m:nor/>
                          </m:rPr>
                          <a:rPr lang="tr-TR" sz="2000" strike="sngStrike" kern="0" baseline="30000" dirty="0">
                            <a:latin typeface="Times New Roman" panose="02020603050405020304" pitchFamily="18" charset="0"/>
                            <a:cs typeface="Times New Roman" panose="02020603050405020304" pitchFamily="18" charset="0"/>
                          </a:rPr>
                          <m:t>6 </m:t>
                        </m:r>
                        <m:r>
                          <m:rPr>
                            <m:nor/>
                          </m:rPr>
                          <a:rPr lang="tr-TR" sz="2000" strike="sngStrike" kern="0" dirty="0">
                            <a:latin typeface="Times New Roman" panose="02020603050405020304" pitchFamily="18" charset="0"/>
                            <a:cs typeface="Times New Roman" panose="02020603050405020304" pitchFamily="18" charset="0"/>
                          </a:rPr>
                          <m:t>m</m:t>
                        </m:r>
                        <m:r>
                          <m:rPr>
                            <m:nor/>
                          </m:rPr>
                          <a:rPr lang="tr-TR" sz="2000" strike="sngStrike" kern="0" baseline="30000" dirty="0">
                            <a:latin typeface="Times New Roman" panose="02020603050405020304" pitchFamily="18" charset="0"/>
                            <a:cs typeface="Times New Roman" panose="02020603050405020304" pitchFamily="18" charset="0"/>
                          </a:rPr>
                          <m:t>3</m:t>
                        </m:r>
                      </m:den>
                    </m:f>
                  </m:oMath>
                </a14:m>
                <a:r>
                  <a:rPr lang="tr-TR" sz="2000" kern="0" dirty="0">
                    <a:latin typeface="Times New Roman" panose="02020603050405020304" pitchFamily="18" charset="0"/>
                    <a:cs typeface="Times New Roman" panose="02020603050405020304" pitchFamily="18" charset="0"/>
                  </a:rPr>
                  <a:t> x </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MA</m:t>
                        </m:r>
                        <m:r>
                          <m:rPr>
                            <m:nor/>
                          </m:rPr>
                          <a:rPr lang="tr-TR" sz="2000" kern="0" dirty="0">
                            <a:latin typeface="Times New Roman" panose="02020603050405020304" pitchFamily="18" charset="0"/>
                            <a:cs typeface="Times New Roman" panose="02020603050405020304" pitchFamily="18" charset="0"/>
                          </a:rPr>
                          <m:t> </m:t>
                        </m:r>
                        <m:r>
                          <m:rPr>
                            <m:nor/>
                          </m:rPr>
                          <a:rPr lang="tr-TR" sz="2000" strike="sngStrike" kern="0" dirty="0">
                            <a:latin typeface="Times New Roman" panose="02020603050405020304" pitchFamily="18" charset="0"/>
                            <a:cs typeface="Times New Roman" panose="02020603050405020304" pitchFamily="18" charset="0"/>
                          </a:rPr>
                          <m:t>g</m:t>
                        </m:r>
                      </m:num>
                      <m:den>
                        <m:r>
                          <m:rPr>
                            <m:nor/>
                          </m:rPr>
                          <a:rPr lang="tr-TR" sz="2000" kern="0" dirty="0">
                            <a:latin typeface="Times New Roman" panose="02020603050405020304" pitchFamily="18" charset="0"/>
                            <a:cs typeface="Times New Roman" panose="02020603050405020304" pitchFamily="18" charset="0"/>
                          </a:rPr>
                          <m:t>22,4 </m:t>
                        </m:r>
                        <m:r>
                          <m:rPr>
                            <m:nor/>
                          </m:rPr>
                          <a:rPr lang="tr-TR" sz="2000" strike="sngStrike" kern="0" dirty="0">
                            <a:latin typeface="Times New Roman" panose="02020603050405020304" pitchFamily="18" charset="0"/>
                            <a:cs typeface="Times New Roman" panose="02020603050405020304" pitchFamily="18" charset="0"/>
                          </a:rPr>
                          <m:t>L</m:t>
                        </m:r>
                        <m:r>
                          <a:rPr lang="tr-TR" sz="2000" i="1" strike="sngStrike" kern="0" dirty="0">
                            <a:latin typeface="Cambria Math" panose="02040503050406030204" pitchFamily="18" charset="0"/>
                          </a:rPr>
                          <m:t>𝑔𝑎𝑧</m:t>
                        </m:r>
                      </m:den>
                    </m:f>
                  </m:oMath>
                </a14:m>
                <a:r>
                  <a:rPr lang="tr-TR" sz="2000" kern="0" dirty="0">
                    <a:latin typeface="Times New Roman" panose="02020603050405020304" pitchFamily="18" charset="0"/>
                    <a:cs typeface="Times New Roman" panose="02020603050405020304" pitchFamily="18" charset="0"/>
                  </a:rPr>
                  <a:t> x </a:t>
                </a:r>
                <a14:m>
                  <m:oMath xmlns:m="http://schemas.openxmlformats.org/officeDocument/2006/math">
                    <m:f>
                      <m:fPr>
                        <m:ctrlPr>
                          <a:rPr lang="tr-TR" sz="2000" i="1" kern="0">
                            <a:latin typeface="Cambria Math" panose="02040503050406030204" pitchFamily="18" charset="0"/>
                          </a:rPr>
                        </m:ctrlPr>
                      </m:fPr>
                      <m:num>
                        <m:r>
                          <m:rPr>
                            <m:nor/>
                          </m:rPr>
                          <a:rPr lang="tr-TR" sz="2000" strike="sngStrike" kern="0" dirty="0">
                            <a:latin typeface="Times New Roman" panose="02020603050405020304" pitchFamily="18" charset="0"/>
                            <a:cs typeface="Times New Roman" panose="02020603050405020304" pitchFamily="18" charset="0"/>
                          </a:rPr>
                          <m:t>1000 </m:t>
                        </m:r>
                        <m:r>
                          <m:rPr>
                            <m:nor/>
                          </m:rPr>
                          <a:rPr lang="tr-TR" sz="2000" strike="sngStrike" kern="0" dirty="0">
                            <a:latin typeface="Times New Roman" panose="02020603050405020304" pitchFamily="18" charset="0"/>
                            <a:cs typeface="Times New Roman" panose="02020603050405020304" pitchFamily="18" charset="0"/>
                          </a:rPr>
                          <m:t>L</m:t>
                        </m:r>
                        <m:r>
                          <a:rPr lang="tr-TR" sz="2000" i="1" strike="sngStrike" kern="0" dirty="0">
                            <a:latin typeface="Cambria Math" panose="02040503050406030204" pitchFamily="18" charset="0"/>
                          </a:rPr>
                          <m:t>𝑔𝑎𝑧</m:t>
                        </m:r>
                      </m:num>
                      <m:den>
                        <m:r>
                          <m:rPr>
                            <m:nor/>
                          </m:rPr>
                          <a:rPr lang="tr-TR" sz="2000" kern="0" dirty="0">
                            <a:latin typeface="Times New Roman" panose="02020603050405020304" pitchFamily="18" charset="0"/>
                            <a:cs typeface="Times New Roman" panose="02020603050405020304" pitchFamily="18" charset="0"/>
                          </a:rPr>
                          <m:t>1</m:t>
                        </m:r>
                        <m:r>
                          <m:rPr>
                            <m:nor/>
                          </m:rPr>
                          <a:rPr lang="tr-TR" sz="2000" kern="0" dirty="0">
                            <a:latin typeface="Times New Roman" panose="02020603050405020304" pitchFamily="18" charset="0"/>
                            <a:cs typeface="Times New Roman" panose="02020603050405020304" pitchFamily="18" charset="0"/>
                          </a:rPr>
                          <m:t>m</m:t>
                        </m:r>
                        <m:r>
                          <m:rPr>
                            <m:nor/>
                          </m:rPr>
                          <a:rPr lang="tr-TR" sz="2000" kern="0" baseline="30000" dirty="0">
                            <a:latin typeface="Times New Roman" panose="02020603050405020304" pitchFamily="18" charset="0"/>
                            <a:cs typeface="Times New Roman" panose="02020603050405020304" pitchFamily="18" charset="0"/>
                          </a:rPr>
                          <m:t>3</m:t>
                        </m:r>
                        <m:r>
                          <a:rPr lang="tr-TR" sz="2000" i="1" kern="0" dirty="0">
                            <a:latin typeface="Cambria Math" panose="02040503050406030204" pitchFamily="18" charset="0"/>
                          </a:rPr>
                          <m:t>𝑔𝑎𝑧</m:t>
                        </m:r>
                      </m:den>
                    </m:f>
                  </m:oMath>
                </a14:m>
                <a:r>
                  <a:rPr lang="tr-TR" sz="2000" kern="0" dirty="0">
                    <a:latin typeface="Times New Roman" panose="02020603050405020304" pitchFamily="18" charset="0"/>
                    <a:cs typeface="Times New Roman" panose="02020603050405020304" pitchFamily="18" charset="0"/>
                  </a:rPr>
                  <a:t>x </a:t>
                </a:r>
                <a14:m>
                  <m:oMath xmlns:m="http://schemas.openxmlformats.org/officeDocument/2006/math">
                    <m:f>
                      <m:fPr>
                        <m:ctrlPr>
                          <a:rPr lang="tr-TR" sz="2000" i="1" kern="0">
                            <a:latin typeface="Cambria Math" panose="02040503050406030204" pitchFamily="18" charset="0"/>
                          </a:rPr>
                        </m:ctrlPr>
                      </m:fPr>
                      <m:num>
                        <m:r>
                          <m:rPr>
                            <m:nor/>
                          </m:rPr>
                          <a:rPr lang="tr-TR" sz="2000" strike="sngStrike" kern="0" dirty="0">
                            <a:latin typeface="Times New Roman" panose="02020603050405020304" pitchFamily="18" charset="0"/>
                            <a:cs typeface="Times New Roman" panose="02020603050405020304" pitchFamily="18" charset="0"/>
                          </a:rPr>
                          <m:t>1000 </m:t>
                        </m:r>
                        <m:r>
                          <m:rPr>
                            <m:nor/>
                          </m:rPr>
                          <a:rPr lang="tr-TR" sz="2000" kern="0" dirty="0">
                            <a:latin typeface="Times New Roman" panose="02020603050405020304" pitchFamily="18" charset="0"/>
                            <a:cs typeface="Times New Roman" panose="02020603050405020304" pitchFamily="18" charset="0"/>
                          </a:rPr>
                          <m:t>mg</m:t>
                        </m:r>
                      </m:num>
                      <m:den>
                        <m:r>
                          <m:rPr>
                            <m:nor/>
                          </m:rPr>
                          <a:rPr lang="tr-TR" sz="2000" strike="sngStrike" kern="0" dirty="0">
                            <a:latin typeface="Times New Roman" panose="02020603050405020304" pitchFamily="18" charset="0"/>
                            <a:cs typeface="Times New Roman" panose="02020603050405020304" pitchFamily="18" charset="0"/>
                          </a:rPr>
                          <m:t>1</m:t>
                        </m:r>
                        <m:r>
                          <m:rPr>
                            <m:nor/>
                          </m:rPr>
                          <a:rPr lang="tr-TR" sz="2000" strike="sngStrike" kern="0" dirty="0">
                            <a:latin typeface="Times New Roman" panose="02020603050405020304" pitchFamily="18" charset="0"/>
                            <a:cs typeface="Times New Roman" panose="02020603050405020304" pitchFamily="18" charset="0"/>
                          </a:rPr>
                          <m:t>g</m:t>
                        </m:r>
                        <m:r>
                          <a:rPr lang="tr-TR" sz="2000" i="1" strike="sngStrike" kern="0" dirty="0">
                            <a:latin typeface="Cambria Math" panose="02040503050406030204" pitchFamily="18" charset="0"/>
                          </a:rPr>
                          <m:t> </m:t>
                        </m:r>
                      </m:den>
                    </m:f>
                  </m:oMath>
                </a14:m>
                <a:endParaRPr lang="tr-TR" sz="2000" kern="0" dirty="0">
                  <a:latin typeface="Times New Roman" panose="02020603050405020304" pitchFamily="18" charset="0"/>
                  <a:cs typeface="Times New Roman" panose="02020603050405020304" pitchFamily="18" charset="0"/>
                </a:endParaRPr>
              </a:p>
              <a:p>
                <a14:m>
                  <m:oMath xmlns:m="http://schemas.openxmlformats.org/officeDocument/2006/math">
                    <m:r>
                      <m:rPr>
                        <m:nor/>
                      </m:rPr>
                      <a:rPr lang="tr-TR" sz="2000" kern="0" dirty="0">
                        <a:latin typeface="Times New Roman" panose="02020603050405020304" pitchFamily="18" charset="0"/>
                        <a:cs typeface="Times New Roman" panose="02020603050405020304" pitchFamily="18" charset="0"/>
                      </a:rPr>
                      <m:t>MA</m:t>
                    </m:r>
                  </m:oMath>
                </a14:m>
                <a:r>
                  <a:rPr lang="tr-TR" sz="2000" kern="0" dirty="0">
                    <a:latin typeface="Times New Roman" panose="02020603050405020304" pitchFamily="18" charset="0"/>
                    <a:cs typeface="Times New Roman" panose="02020603050405020304" pitchFamily="18" charset="0"/>
                  </a:rPr>
                  <a:t> : Molekül ağırlığı </a:t>
                </a:r>
              </a:p>
            </p:txBody>
          </p:sp>
        </mc:Choice>
        <mc:Fallback xmlns="">
          <p:sp>
            <p:nvSpPr>
              <p:cNvPr id="4" name="Alt Başlık 2"/>
              <p:cNvSpPr txBox="1">
                <a:spLocks noRot="1" noChangeAspect="1" noMove="1" noResize="1" noEditPoints="1" noAdjustHandles="1" noChangeArrowheads="1" noChangeShapeType="1" noTextEdit="1"/>
              </p:cNvSpPr>
              <p:nvPr/>
            </p:nvSpPr>
            <p:spPr bwMode="auto">
              <a:xfrm>
                <a:off x="1860778" y="1475667"/>
                <a:ext cx="9516468" cy="5303202"/>
              </a:xfrm>
              <a:prstGeom prst="rect">
                <a:avLst/>
              </a:prstGeom>
              <a:blipFill>
                <a:blip r:embed="rId2"/>
                <a:stretch>
                  <a:fillRect l="-641" t="-575" b="-690"/>
                </a:stretch>
              </a:blipFill>
              <a:ln w="9525">
                <a:noFill/>
                <a:miter lim="800000"/>
                <a:headEnd/>
                <a:tailEnd/>
              </a:ln>
            </p:spPr>
            <p:txBody>
              <a:bodyPr/>
              <a:lstStyle/>
              <a:p>
                <a:r>
                  <a:rPr lang="tr-TR">
                    <a:noFill/>
                  </a:rPr>
                  <a:t> </a:t>
                </a:r>
              </a:p>
            </p:txBody>
          </p:sp>
        </mc:Fallback>
      </mc:AlternateContent>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53037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bwMode="auto">
          <a:xfrm>
            <a:off x="1860777" y="1579685"/>
            <a:ext cx="9112023" cy="51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tr-TR" sz="2000" b="1" kern="0" dirty="0">
                <a:latin typeface="Times New Roman" panose="02020603050405020304" pitchFamily="18" charset="0"/>
                <a:cs typeface="Times New Roman" panose="02020603050405020304" pitchFamily="18" charset="0"/>
              </a:rPr>
              <a:t>6. Baca gazında yerinde ölçüm yapılan parametrelerde </a:t>
            </a:r>
            <a:r>
              <a:rPr lang="tr-TR" sz="2000" b="1" kern="0" dirty="0" err="1">
                <a:latin typeface="Times New Roman" panose="02020603050405020304" pitchFamily="18" charset="0"/>
                <a:cs typeface="Times New Roman" panose="02020603050405020304" pitchFamily="18" charset="0"/>
              </a:rPr>
              <a:t>ppm’den</a:t>
            </a:r>
            <a:r>
              <a:rPr lang="tr-TR" sz="2000" b="1" kern="0" dirty="0">
                <a:latin typeface="Times New Roman" panose="02020603050405020304" pitchFamily="18" charset="0"/>
                <a:cs typeface="Times New Roman" panose="02020603050405020304" pitchFamily="18" charset="0"/>
              </a:rPr>
              <a:t> mg/Nm</a:t>
            </a:r>
            <a:r>
              <a:rPr lang="tr-TR" sz="2000" b="1" kern="0" baseline="30000" dirty="0">
                <a:latin typeface="Times New Roman" panose="02020603050405020304" pitchFamily="18" charset="0"/>
                <a:cs typeface="Times New Roman" panose="02020603050405020304" pitchFamily="18" charset="0"/>
              </a:rPr>
              <a:t>3’</a:t>
            </a:r>
            <a:r>
              <a:rPr lang="tr-TR" sz="2000" b="1" kern="0" dirty="0">
                <a:latin typeface="Times New Roman" panose="02020603050405020304" pitchFamily="18" charset="0"/>
                <a:cs typeface="Times New Roman" panose="02020603050405020304" pitchFamily="18" charset="0"/>
              </a:rPr>
              <a:t>e dönüştürme;</a:t>
            </a:r>
          </a:p>
          <a:p>
            <a:pPr marL="0" indent="0">
              <a:buNone/>
            </a:pPr>
            <a:r>
              <a:rPr lang="tr-TR" sz="2000" kern="0" dirty="0">
                <a:latin typeface="Times New Roman" panose="02020603050405020304" pitchFamily="18" charset="0"/>
                <a:cs typeface="Times New Roman" panose="02020603050405020304" pitchFamily="18" charset="0"/>
              </a:rPr>
              <a:t>Örnek11: Bacada ölçülen CO </a:t>
            </a:r>
            <a:r>
              <a:rPr lang="tr-TR" sz="2000" kern="0" dirty="0" err="1">
                <a:latin typeface="Times New Roman" panose="02020603050405020304" pitchFamily="18" charset="0"/>
                <a:cs typeface="Times New Roman" panose="02020603050405020304" pitchFamily="18" charset="0"/>
              </a:rPr>
              <a:t>konsantrsayonu</a:t>
            </a:r>
            <a:r>
              <a:rPr lang="tr-TR" sz="2000" kern="0" dirty="0">
                <a:latin typeface="Times New Roman" panose="02020603050405020304" pitchFamily="18" charset="0"/>
                <a:cs typeface="Times New Roman" panose="02020603050405020304" pitchFamily="18" charset="0"/>
              </a:rPr>
              <a:t> </a:t>
            </a:r>
            <a:r>
              <a:rPr lang="tr-TR" sz="2000" kern="0" dirty="0" smtClean="0">
                <a:latin typeface="Times New Roman" panose="02020603050405020304" pitchFamily="18" charset="0"/>
                <a:cs typeface="Times New Roman" panose="02020603050405020304" pitchFamily="18" charset="0"/>
              </a:rPr>
              <a:t>100 </a:t>
            </a:r>
            <a:r>
              <a:rPr lang="tr-TR" sz="2000" kern="0" dirty="0" err="1" smtClean="0">
                <a:latin typeface="Times New Roman" panose="02020603050405020304" pitchFamily="18" charset="0"/>
                <a:cs typeface="Times New Roman" panose="02020603050405020304" pitchFamily="18" charset="0"/>
              </a:rPr>
              <a:t>ppm’dir</a:t>
            </a:r>
            <a:r>
              <a:rPr lang="tr-TR" sz="2000" kern="0" dirty="0" smtClean="0">
                <a:latin typeface="Times New Roman" panose="02020603050405020304" pitchFamily="18" charset="0"/>
                <a:cs typeface="Times New Roman" panose="02020603050405020304" pitchFamily="18" charset="0"/>
              </a:rPr>
              <a:t> </a:t>
            </a:r>
            <a:r>
              <a:rPr lang="tr-TR" sz="2000" kern="0" dirty="0">
                <a:latin typeface="Times New Roman" panose="02020603050405020304" pitchFamily="18" charset="0"/>
                <a:cs typeface="Times New Roman" panose="02020603050405020304" pitchFamily="18" charset="0"/>
              </a:rPr>
              <a:t>konsantrasyonu mg/Nm3 olarak hesaplayınız</a:t>
            </a: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2000" kern="0" dirty="0">
                <a:solidFill>
                  <a:srgbClr val="000000"/>
                </a:solidFill>
                <a:latin typeface="Times New Roman" panose="02020603050405020304" pitchFamily="18" charset="0"/>
                <a:cs typeface="Times New Roman" panose="02020603050405020304" pitchFamily="18" charset="0"/>
              </a:rPr>
              <a:t>CO konsantrasyonu = 100 </a:t>
            </a:r>
            <a:r>
              <a:rPr lang="tr-TR" sz="2000" kern="0" dirty="0" err="1">
                <a:solidFill>
                  <a:srgbClr val="000000"/>
                </a:solidFill>
                <a:latin typeface="Times New Roman" panose="02020603050405020304" pitchFamily="18" charset="0"/>
                <a:cs typeface="Times New Roman" panose="02020603050405020304" pitchFamily="18" charset="0"/>
              </a:rPr>
              <a:t>ppm</a:t>
            </a: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r>
              <a:rPr lang="tr-TR" sz="2000" kern="0" dirty="0" err="1">
                <a:solidFill>
                  <a:srgbClr val="000000"/>
                </a:solidFill>
                <a:latin typeface="Times New Roman" panose="02020603050405020304" pitchFamily="18" charset="0"/>
                <a:cs typeface="Times New Roman" panose="02020603050405020304" pitchFamily="18" charset="0"/>
              </a:rPr>
              <a:t>CO'nun</a:t>
            </a:r>
            <a:r>
              <a:rPr lang="tr-TR" sz="2000" kern="0" dirty="0">
                <a:solidFill>
                  <a:srgbClr val="000000"/>
                </a:solidFill>
                <a:latin typeface="Times New Roman" panose="02020603050405020304" pitchFamily="18" charset="0"/>
                <a:cs typeface="Times New Roman" panose="02020603050405020304" pitchFamily="18" charset="0"/>
              </a:rPr>
              <a:t> moleküler ağırlığı = 28 gram</a:t>
            </a:r>
          </a:p>
          <a:p>
            <a:pPr marL="0" indent="0">
              <a:buNone/>
            </a:pP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r>
              <a:rPr lang="tr-TR" sz="2000" kern="0" dirty="0" err="1">
                <a:solidFill>
                  <a:srgbClr val="000000"/>
                </a:solidFill>
                <a:latin typeface="Times New Roman" panose="02020603050405020304" pitchFamily="18" charset="0"/>
                <a:cs typeface="Times New Roman" panose="02020603050405020304" pitchFamily="18" charset="0"/>
              </a:rPr>
              <a:t>Molar</a:t>
            </a:r>
            <a:r>
              <a:rPr lang="tr-TR" sz="2000" kern="0" dirty="0">
                <a:solidFill>
                  <a:srgbClr val="000000"/>
                </a:solidFill>
                <a:latin typeface="Times New Roman" panose="02020603050405020304" pitchFamily="18" charset="0"/>
                <a:cs typeface="Times New Roman" panose="02020603050405020304" pitchFamily="18" charset="0"/>
              </a:rPr>
              <a:t> hacim = 22,4 litre</a:t>
            </a:r>
          </a:p>
          <a:p>
            <a:pPr marL="0" indent="0">
              <a:buNone/>
            </a:pP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r>
              <a:rPr lang="tr-TR" sz="2000" kern="0" dirty="0">
                <a:solidFill>
                  <a:srgbClr val="000000"/>
                </a:solidFill>
                <a:latin typeface="Times New Roman" panose="02020603050405020304" pitchFamily="18" charset="0"/>
                <a:cs typeface="Times New Roman" panose="02020603050405020304" pitchFamily="18" charset="0"/>
              </a:rPr>
              <a:t>C (mg/Nm3) = C (</a:t>
            </a:r>
            <a:r>
              <a:rPr lang="tr-TR" sz="2000" kern="0" dirty="0" err="1">
                <a:solidFill>
                  <a:srgbClr val="000000"/>
                </a:solidFill>
                <a:latin typeface="Times New Roman" panose="02020603050405020304" pitchFamily="18" charset="0"/>
                <a:cs typeface="Times New Roman" panose="02020603050405020304" pitchFamily="18" charset="0"/>
              </a:rPr>
              <a:t>ppm</a:t>
            </a:r>
            <a:r>
              <a:rPr lang="tr-TR" sz="2000" kern="0" dirty="0">
                <a:solidFill>
                  <a:srgbClr val="000000"/>
                </a:solidFill>
                <a:latin typeface="Times New Roman" panose="02020603050405020304" pitchFamily="18" charset="0"/>
                <a:cs typeface="Times New Roman" panose="02020603050405020304" pitchFamily="18" charset="0"/>
              </a:rPr>
              <a:t>)*MA / </a:t>
            </a:r>
            <a:r>
              <a:rPr lang="tr-TR" sz="2000" kern="0" dirty="0" err="1">
                <a:solidFill>
                  <a:srgbClr val="000000"/>
                </a:solidFill>
                <a:latin typeface="Times New Roman" panose="02020603050405020304" pitchFamily="18" charset="0"/>
                <a:cs typeface="Times New Roman" panose="02020603050405020304" pitchFamily="18" charset="0"/>
              </a:rPr>
              <a:t>Molar</a:t>
            </a:r>
            <a:r>
              <a:rPr lang="tr-TR" sz="2000" kern="0" dirty="0">
                <a:solidFill>
                  <a:srgbClr val="000000"/>
                </a:solidFill>
                <a:latin typeface="Times New Roman" panose="02020603050405020304" pitchFamily="18" charset="0"/>
                <a:cs typeface="Times New Roman" panose="02020603050405020304" pitchFamily="18" charset="0"/>
              </a:rPr>
              <a:t> Hacim</a:t>
            </a:r>
          </a:p>
          <a:p>
            <a:pPr marL="0" indent="0">
              <a:buNone/>
            </a:pP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r>
              <a:rPr lang="tr-TR" sz="2000" kern="0" dirty="0">
                <a:solidFill>
                  <a:srgbClr val="000000"/>
                </a:solidFill>
                <a:latin typeface="Times New Roman" panose="02020603050405020304" pitchFamily="18" charset="0"/>
                <a:cs typeface="Times New Roman" panose="02020603050405020304" pitchFamily="18" charset="0"/>
              </a:rPr>
              <a:t>C (mg/Nm3) = 100*28/22,4 = 125 </a:t>
            </a:r>
            <a:r>
              <a:rPr lang="tr-TR" sz="2000" kern="0" dirty="0" err="1" smtClean="0">
                <a:solidFill>
                  <a:srgbClr val="FF0000"/>
                </a:solidFill>
                <a:latin typeface="Times New Roman" panose="02020603050405020304" pitchFamily="18" charset="0"/>
                <a:cs typeface="Times New Roman" panose="02020603050405020304" pitchFamily="18" charset="0"/>
              </a:rPr>
              <a:t>N</a:t>
            </a:r>
            <a:r>
              <a:rPr lang="tr-TR" sz="2000" kern="0" dirty="0" err="1" smtClean="0">
                <a:solidFill>
                  <a:srgbClr val="000000"/>
                </a:solidFill>
                <a:latin typeface="Times New Roman" panose="02020603050405020304" pitchFamily="18" charset="0"/>
                <a:cs typeface="Times New Roman" panose="02020603050405020304" pitchFamily="18" charset="0"/>
              </a:rPr>
              <a:t>mg</a:t>
            </a:r>
            <a:r>
              <a:rPr lang="tr-TR" sz="2000" kern="0" dirty="0" smtClean="0">
                <a:solidFill>
                  <a:srgbClr val="000000"/>
                </a:solidFill>
                <a:latin typeface="Times New Roman" panose="02020603050405020304" pitchFamily="18" charset="0"/>
                <a:cs typeface="Times New Roman" panose="02020603050405020304" pitchFamily="18" charset="0"/>
              </a:rPr>
              <a:t>/m</a:t>
            </a:r>
            <a:r>
              <a:rPr lang="tr-TR" sz="2000" kern="0" baseline="30000" dirty="0" smtClean="0">
                <a:solidFill>
                  <a:srgbClr val="000000"/>
                </a:solidFill>
                <a:latin typeface="Times New Roman" panose="02020603050405020304" pitchFamily="18" charset="0"/>
                <a:cs typeface="Times New Roman" panose="02020603050405020304" pitchFamily="18" charset="0"/>
              </a:rPr>
              <a:t>3</a:t>
            </a:r>
            <a:endParaRPr lang="tr-TR" sz="2000" kern="0" baseline="30000" dirty="0">
              <a:solidFill>
                <a:srgbClr val="000000"/>
              </a:solidFill>
              <a:latin typeface="Times New Roman" panose="02020603050405020304" pitchFamily="18" charset="0"/>
              <a:cs typeface="Times New Roman" panose="02020603050405020304" pitchFamily="18" charset="0"/>
            </a:endParaRP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Tree>
    <p:extLst>
      <p:ext uri="{BB962C8B-B14F-4D97-AF65-F5344CB8AC3E}">
        <p14:creationId xmlns:p14="http://schemas.microsoft.com/office/powerpoint/2010/main" val="383931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Alt Başlık 2"/>
              <p:cNvSpPr txBox="1">
                <a:spLocks/>
              </p:cNvSpPr>
              <p:nvPr/>
            </p:nvSpPr>
            <p:spPr bwMode="auto">
              <a:xfrm>
                <a:off x="1767254" y="1426185"/>
                <a:ext cx="9645161" cy="5361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tr-TR" sz="2000" b="1" kern="0" dirty="0">
                    <a:latin typeface="Times New Roman" panose="02020603050405020304" pitchFamily="18" charset="0"/>
                    <a:cs typeface="Times New Roman" panose="02020603050405020304" pitchFamily="18" charset="0"/>
                  </a:rPr>
                  <a:t>7. Baca gazında yerinde ölçüm yapılan parametrelerde </a:t>
                </a:r>
                <a:r>
                  <a:rPr lang="tr-TR" sz="2000" b="1" kern="0" dirty="0" err="1">
                    <a:latin typeface="Times New Roman" panose="02020603050405020304" pitchFamily="18" charset="0"/>
                    <a:cs typeface="Times New Roman" panose="02020603050405020304" pitchFamily="18" charset="0"/>
                  </a:rPr>
                  <a:t>ppm’den</a:t>
                </a:r>
                <a:r>
                  <a:rPr lang="tr-TR" sz="2000" b="1" kern="0" dirty="0">
                    <a:latin typeface="Times New Roman" panose="02020603050405020304" pitchFamily="18" charset="0"/>
                    <a:cs typeface="Times New Roman" panose="02020603050405020304" pitchFamily="18" charset="0"/>
                  </a:rPr>
                  <a:t> mg/m</a:t>
                </a:r>
                <a:r>
                  <a:rPr lang="tr-TR" sz="2000" b="1" kern="0" baseline="30000" dirty="0">
                    <a:latin typeface="Times New Roman" panose="02020603050405020304" pitchFamily="18" charset="0"/>
                    <a:cs typeface="Times New Roman" panose="02020603050405020304" pitchFamily="18" charset="0"/>
                  </a:rPr>
                  <a:t>3’</a:t>
                </a:r>
                <a:r>
                  <a:rPr lang="tr-TR" sz="2000" b="1" kern="0" dirty="0">
                    <a:latin typeface="Times New Roman" panose="02020603050405020304" pitchFamily="18" charset="0"/>
                    <a:cs typeface="Times New Roman" panose="02020603050405020304" pitchFamily="18" charset="0"/>
                  </a:rPr>
                  <a:t>e dönüştürme;</a:t>
                </a:r>
              </a:p>
              <a:p>
                <a:pPr marL="0" indent="0">
                  <a:buNone/>
                </a:pPr>
                <a:r>
                  <a:rPr lang="tr-TR" sz="2000" kern="0" dirty="0">
                    <a:latin typeface="Times New Roman" panose="02020603050405020304" pitchFamily="18" charset="0"/>
                    <a:cs typeface="Times New Roman" panose="02020603050405020304" pitchFamily="18" charset="0"/>
                  </a:rPr>
                  <a:t>Örnek 12:Bacada ölçülen CO </a:t>
                </a:r>
                <a:r>
                  <a:rPr lang="tr-TR" sz="2000" kern="0" dirty="0" err="1">
                    <a:latin typeface="Times New Roman" panose="02020603050405020304" pitchFamily="18" charset="0"/>
                    <a:cs typeface="Times New Roman" panose="02020603050405020304" pitchFamily="18" charset="0"/>
                  </a:rPr>
                  <a:t>konsantrsayonu</a:t>
                </a:r>
                <a:r>
                  <a:rPr lang="tr-TR" sz="2000" kern="0" dirty="0">
                    <a:latin typeface="Times New Roman" panose="02020603050405020304" pitchFamily="18" charset="0"/>
                    <a:cs typeface="Times New Roman" panose="02020603050405020304" pitchFamily="18" charset="0"/>
                  </a:rPr>
                  <a:t> </a:t>
                </a:r>
                <a:r>
                  <a:rPr lang="tr-TR" sz="2000" kern="0" dirty="0" smtClean="0">
                    <a:latin typeface="Times New Roman" panose="02020603050405020304" pitchFamily="18" charset="0"/>
                    <a:cs typeface="Times New Roman" panose="02020603050405020304" pitchFamily="18" charset="0"/>
                  </a:rPr>
                  <a:t>100 </a:t>
                </a:r>
                <a:r>
                  <a:rPr lang="tr-TR" sz="2000" kern="0" dirty="0" err="1" smtClean="0">
                    <a:latin typeface="Times New Roman" panose="02020603050405020304" pitchFamily="18" charset="0"/>
                    <a:cs typeface="Times New Roman" panose="02020603050405020304" pitchFamily="18" charset="0"/>
                  </a:rPr>
                  <a:t>ppm’dir</a:t>
                </a:r>
                <a:r>
                  <a:rPr lang="tr-TR" sz="2000" kern="0" dirty="0" smtClean="0">
                    <a:latin typeface="Times New Roman" panose="02020603050405020304" pitchFamily="18" charset="0"/>
                    <a:cs typeface="Times New Roman" panose="02020603050405020304" pitchFamily="18" charset="0"/>
                  </a:rPr>
                  <a:t> </a:t>
                </a:r>
                <a:r>
                  <a:rPr lang="tr-TR" sz="2000" kern="0" dirty="0">
                    <a:latin typeface="Times New Roman" panose="02020603050405020304" pitchFamily="18" charset="0"/>
                    <a:cs typeface="Times New Roman" panose="02020603050405020304" pitchFamily="18" charset="0"/>
                  </a:rPr>
                  <a:t>konsantrasyonu mg/m3 (Baca şartlarında) olarak hesaplayınız</a:t>
                </a:r>
              </a:p>
              <a:p>
                <a:pPr marL="0" indent="0">
                  <a:buNone/>
                </a:pPr>
                <a:r>
                  <a:rPr lang="tr-TR" sz="2000" kern="0" dirty="0">
                    <a:solidFill>
                      <a:srgbClr val="000000"/>
                    </a:solidFill>
                    <a:latin typeface="Times New Roman" panose="02020603050405020304" pitchFamily="18" charset="0"/>
                    <a:cs typeface="Times New Roman" panose="02020603050405020304" pitchFamily="18" charset="0"/>
                  </a:rPr>
                  <a:t>CO konsantrasyonu = 100 </a:t>
                </a:r>
                <a:r>
                  <a:rPr lang="tr-TR" sz="2000" kern="0" dirty="0" err="1">
                    <a:solidFill>
                      <a:srgbClr val="000000"/>
                    </a:solidFill>
                    <a:latin typeface="Times New Roman" panose="02020603050405020304" pitchFamily="18" charset="0"/>
                    <a:cs typeface="Times New Roman" panose="02020603050405020304" pitchFamily="18" charset="0"/>
                  </a:rPr>
                  <a:t>ppm</a:t>
                </a: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r>
                  <a:rPr lang="tr-TR" sz="2000" kern="0" dirty="0" err="1">
                    <a:solidFill>
                      <a:srgbClr val="000000"/>
                    </a:solidFill>
                    <a:latin typeface="Times New Roman" panose="02020603050405020304" pitchFamily="18" charset="0"/>
                    <a:cs typeface="Times New Roman" panose="02020603050405020304" pitchFamily="18" charset="0"/>
                  </a:rPr>
                  <a:t>CO'nun</a:t>
                </a:r>
                <a:r>
                  <a:rPr lang="tr-TR" sz="2000" kern="0" dirty="0">
                    <a:solidFill>
                      <a:srgbClr val="000000"/>
                    </a:solidFill>
                    <a:latin typeface="Times New Roman" panose="02020603050405020304" pitchFamily="18" charset="0"/>
                    <a:cs typeface="Times New Roman" panose="02020603050405020304" pitchFamily="18" charset="0"/>
                  </a:rPr>
                  <a:t> moleküler ağırlığı = 28 gram</a:t>
                </a:r>
              </a:p>
              <a:p>
                <a:pPr marL="0" indent="0">
                  <a:buNone/>
                </a:pPr>
                <a:r>
                  <a:rPr lang="tr-TR" sz="2000" kern="0" dirty="0">
                    <a:solidFill>
                      <a:srgbClr val="000000"/>
                    </a:solidFill>
                    <a:latin typeface="Times New Roman" panose="02020603050405020304" pitchFamily="18" charset="0"/>
                    <a:cs typeface="Times New Roman" panose="02020603050405020304" pitchFamily="18" charset="0"/>
                  </a:rPr>
                  <a:t>Baca Sıcaklığı: 320 K</a:t>
                </a:r>
              </a:p>
              <a:p>
                <a:pPr marL="0" indent="0">
                  <a:buNone/>
                </a:pPr>
                <a:r>
                  <a:rPr lang="tr-TR" sz="2000" kern="0" dirty="0">
                    <a:solidFill>
                      <a:srgbClr val="000000"/>
                    </a:solidFill>
                    <a:latin typeface="Times New Roman" panose="02020603050405020304" pitchFamily="18" charset="0"/>
                    <a:cs typeface="Times New Roman" panose="02020603050405020304" pitchFamily="18" charset="0"/>
                  </a:rPr>
                  <a:t>Baca Basıncı : 1,05 </a:t>
                </a:r>
                <a:r>
                  <a:rPr lang="tr-TR" sz="2000" kern="0" dirty="0" err="1">
                    <a:solidFill>
                      <a:srgbClr val="000000"/>
                    </a:solidFill>
                    <a:latin typeface="Times New Roman" panose="02020603050405020304" pitchFamily="18" charset="0"/>
                    <a:cs typeface="Times New Roman" panose="02020603050405020304" pitchFamily="18" charset="0"/>
                  </a:rPr>
                  <a:t>atm</a:t>
                </a:r>
                <a:endParaRPr lang="tr-TR" sz="2000" kern="0" dirty="0">
                  <a:solidFill>
                    <a:srgbClr val="000000"/>
                  </a:solidFill>
                  <a:latin typeface="Times New Roman" panose="02020603050405020304" pitchFamily="18" charset="0"/>
                  <a:cs typeface="Times New Roman" panose="02020603050405020304" pitchFamily="18" charset="0"/>
                </a:endParaRPr>
              </a:p>
              <a:p>
                <a:pPr marL="0" indent="0">
                  <a:buNone/>
                </a:pPr>
                <a:r>
                  <a:rPr lang="tr-TR" sz="2000" kern="0" dirty="0">
                    <a:latin typeface="Times New Roman" panose="02020603050405020304" pitchFamily="18" charset="0"/>
                    <a:cs typeface="Times New Roman" panose="02020603050405020304" pitchFamily="18" charset="0"/>
                  </a:rPr>
                  <a:t>1 </a:t>
                </a:r>
                <a:r>
                  <a:rPr lang="tr-TR" sz="2000" kern="0" dirty="0" err="1">
                    <a:latin typeface="Times New Roman" panose="02020603050405020304" pitchFamily="18" charset="0"/>
                    <a:cs typeface="Times New Roman" panose="02020603050405020304" pitchFamily="18" charset="0"/>
                  </a:rPr>
                  <a:t>mol</a:t>
                </a:r>
                <a:r>
                  <a:rPr lang="tr-TR" sz="2000" kern="0" dirty="0">
                    <a:latin typeface="Times New Roman" panose="02020603050405020304" pitchFamily="18" charset="0"/>
                    <a:cs typeface="Times New Roman" panose="02020603050405020304" pitchFamily="18" charset="0"/>
                  </a:rPr>
                  <a:t> gazın baca şartlarında hacmi:</a:t>
                </a:r>
              </a:p>
              <a:p>
                <a:pPr marL="0" indent="0">
                  <a:buNone/>
                </a:pPr>
                <a:r>
                  <a:rPr lang="tr-TR" sz="2000" kern="0" dirty="0" err="1" smtClean="0">
                    <a:solidFill>
                      <a:srgbClr val="FF0000"/>
                    </a:solidFill>
                    <a:latin typeface="Times New Roman" panose="02020603050405020304" pitchFamily="18" charset="0"/>
                    <a:cs typeface="Times New Roman" panose="02020603050405020304" pitchFamily="18" charset="0"/>
                  </a:rPr>
                  <a:t>Vb</a:t>
                </a:r>
                <a:r>
                  <a:rPr lang="tr-TR" sz="2000" kern="0" dirty="0" smtClean="0">
                    <a:latin typeface="Times New Roman" panose="02020603050405020304" pitchFamily="18" charset="0"/>
                    <a:cs typeface="Times New Roman" panose="02020603050405020304" pitchFamily="18" charset="0"/>
                  </a:rPr>
                  <a:t>= </a:t>
                </a:r>
                <a:r>
                  <a:rPr lang="tr-TR" sz="2000" kern="0" dirty="0">
                    <a:latin typeface="Times New Roman" panose="02020603050405020304" pitchFamily="18" charset="0"/>
                    <a:cs typeface="Times New Roman" panose="02020603050405020304" pitchFamily="18" charset="0"/>
                  </a:rPr>
                  <a:t>n*R*T/P = 1* 0,82 * 320/ 1,05 = 24,99 litre</a:t>
                </a:r>
              </a:p>
              <a:p>
                <a:pPr marL="0" indent="0">
                  <a:buNone/>
                </a:pPr>
                <a:r>
                  <a:rPr lang="tr-TR" sz="2000" kern="0" dirty="0">
                    <a:latin typeface="Times New Roman" panose="02020603050405020304" pitchFamily="18" charset="0"/>
                    <a:cs typeface="Times New Roman" panose="02020603050405020304" pitchFamily="18" charset="0"/>
                  </a:rPr>
                  <a:t>Cmg/m</a:t>
                </a:r>
                <a:r>
                  <a:rPr lang="tr-TR" sz="2000" kern="0" baseline="30000" dirty="0">
                    <a:latin typeface="Times New Roman" panose="02020603050405020304" pitchFamily="18" charset="0"/>
                    <a:cs typeface="Times New Roman" panose="02020603050405020304" pitchFamily="18" charset="0"/>
                  </a:rPr>
                  <a:t>3</a:t>
                </a:r>
                <a:r>
                  <a:rPr lang="tr-TR" sz="2000" kern="0" dirty="0">
                    <a:latin typeface="Times New Roman" panose="02020603050405020304" pitchFamily="18" charset="0"/>
                    <a:cs typeface="Times New Roman" panose="02020603050405020304" pitchFamily="18" charset="0"/>
                  </a:rPr>
                  <a:t> = </a:t>
                </a:r>
                <a:r>
                  <a:rPr lang="tr-TR" sz="2000" kern="0" dirty="0" err="1">
                    <a:latin typeface="Times New Roman" panose="02020603050405020304" pitchFamily="18" charset="0"/>
                    <a:cs typeface="Times New Roman" panose="02020603050405020304" pitchFamily="18" charset="0"/>
                  </a:rPr>
                  <a:t>Cppm</a:t>
                </a:r>
                <a:r>
                  <a:rPr lang="tr-TR" sz="2000" kern="0" dirty="0">
                    <a:latin typeface="Times New Roman" panose="02020603050405020304" pitchFamily="18" charset="0"/>
                    <a:cs typeface="Times New Roman" panose="02020603050405020304" pitchFamily="18" charset="0"/>
                  </a:rPr>
                  <a:t> x </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MA</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g</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num>
                      <m:den>
                        <m:r>
                          <m:rPr>
                            <m:nor/>
                          </m:rPr>
                          <a:rPr lang="tr-TR" sz="2000" b="0" i="0" kern="0" dirty="0" smtClean="0">
                            <a:solidFill>
                              <a:srgbClr val="FF0000"/>
                            </a:solidFill>
                            <a:latin typeface="Times New Roman" panose="02020603050405020304" pitchFamily="18" charset="0"/>
                            <a:cs typeface="Times New Roman" panose="02020603050405020304" pitchFamily="18" charset="0"/>
                          </a:rPr>
                          <m:t>Vb</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L</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den>
                    </m:f>
                  </m:oMath>
                </a14:m>
                <a:r>
                  <a:rPr lang="tr-TR" sz="2000" kern="0" dirty="0">
                    <a:latin typeface="Times New Roman" panose="02020603050405020304" pitchFamily="18" charset="0"/>
                    <a:cs typeface="Times New Roman" panose="02020603050405020304" pitchFamily="18" charset="0"/>
                  </a:rPr>
                  <a:t> (baca şartlarında)</a:t>
                </a: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2000" kern="0" dirty="0">
                    <a:latin typeface="Times New Roman" panose="02020603050405020304" pitchFamily="18" charset="0"/>
                    <a:cs typeface="Times New Roman" panose="02020603050405020304" pitchFamily="18" charset="0"/>
                  </a:rPr>
                  <a:t>Cmg/m</a:t>
                </a:r>
                <a:r>
                  <a:rPr lang="tr-TR" sz="2000" kern="0" baseline="30000" dirty="0">
                    <a:latin typeface="Times New Roman" panose="02020603050405020304" pitchFamily="18" charset="0"/>
                    <a:cs typeface="Times New Roman" panose="02020603050405020304" pitchFamily="18" charset="0"/>
                  </a:rPr>
                  <a:t>3</a:t>
                </a:r>
                <a:r>
                  <a:rPr lang="tr-TR" sz="2000" kern="0" dirty="0">
                    <a:latin typeface="Times New Roman" panose="02020603050405020304" pitchFamily="18" charset="0"/>
                    <a:cs typeface="Times New Roman" panose="02020603050405020304" pitchFamily="18" charset="0"/>
                  </a:rPr>
                  <a:t> = 100 </a:t>
                </a:r>
                <a:r>
                  <a:rPr lang="tr-TR" sz="2000" kern="0" dirty="0" err="1">
                    <a:latin typeface="Times New Roman" panose="02020603050405020304" pitchFamily="18" charset="0"/>
                    <a:cs typeface="Times New Roman" panose="02020603050405020304" pitchFamily="18" charset="0"/>
                  </a:rPr>
                  <a:t>ppm</a:t>
                </a:r>
                <a:r>
                  <a:rPr lang="tr-TR" sz="2000" kern="0" dirty="0">
                    <a:latin typeface="Times New Roman" panose="02020603050405020304" pitchFamily="18" charset="0"/>
                    <a:cs typeface="Times New Roman" panose="02020603050405020304" pitchFamily="18" charset="0"/>
                  </a:rPr>
                  <a:t> x </a:t>
                </a:r>
                <a14:m>
                  <m:oMath xmlns:m="http://schemas.openxmlformats.org/officeDocument/2006/math">
                    <m:f>
                      <m:fPr>
                        <m:ctrlPr>
                          <a:rPr lang="tr-TR" sz="2000" i="1" kern="0">
                            <a:latin typeface="Cambria Math" panose="02040503050406030204" pitchFamily="18" charset="0"/>
                          </a:rPr>
                        </m:ctrlPr>
                      </m:fPr>
                      <m:num>
                        <m:r>
                          <m:rPr>
                            <m:nor/>
                          </m:rPr>
                          <a:rPr lang="tr-TR" sz="2000" b="0" i="0" kern="0" dirty="0" smtClean="0">
                            <a:solidFill>
                              <a:srgbClr val="FF0000"/>
                            </a:solidFill>
                            <a:latin typeface="Times New Roman" panose="02020603050405020304" pitchFamily="18" charset="0"/>
                            <a:cs typeface="Times New Roman" panose="02020603050405020304" pitchFamily="18" charset="0"/>
                          </a:rPr>
                          <m:t>2</m:t>
                        </m:r>
                        <m:r>
                          <m:rPr>
                            <m:nor/>
                          </m:rPr>
                          <a:rPr lang="tr-TR" sz="2000" kern="0" dirty="0" smtClean="0">
                            <a:solidFill>
                              <a:srgbClr val="FF0000"/>
                            </a:solidFill>
                            <a:latin typeface="Times New Roman" panose="02020603050405020304" pitchFamily="18" charset="0"/>
                            <a:cs typeface="Times New Roman" panose="02020603050405020304" pitchFamily="18" charset="0"/>
                          </a:rPr>
                          <m:t>8</m:t>
                        </m:r>
                        <m:r>
                          <m:rPr>
                            <m:nor/>
                          </m:rPr>
                          <a:rPr lang="tr-TR" sz="2000" kern="0" dirty="0">
                            <a:latin typeface="Times New Roman" panose="02020603050405020304" pitchFamily="18" charset="0"/>
                            <a:cs typeface="Times New Roman" panose="02020603050405020304" pitchFamily="18" charset="0"/>
                          </a:rPr>
                          <m:t> </m:t>
                        </m:r>
                        <m:r>
                          <m:rPr>
                            <m:nor/>
                          </m:rPr>
                          <a:rPr lang="tr-TR" sz="2000" kern="0" dirty="0">
                            <a:latin typeface="Times New Roman" panose="02020603050405020304" pitchFamily="18" charset="0"/>
                            <a:cs typeface="Times New Roman" panose="02020603050405020304" pitchFamily="18" charset="0"/>
                          </a:rPr>
                          <m:t>g</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num>
                      <m:den>
                        <m:r>
                          <m:rPr>
                            <m:nor/>
                          </m:rPr>
                          <a:rPr lang="tr-TR" sz="2000" kern="0" dirty="0">
                            <a:latin typeface="Times New Roman" panose="02020603050405020304" pitchFamily="18" charset="0"/>
                            <a:cs typeface="Times New Roman" panose="02020603050405020304" pitchFamily="18" charset="0"/>
                          </a:rPr>
                          <m:t>24,99 </m:t>
                        </m:r>
                        <m:r>
                          <m:rPr>
                            <m:nor/>
                          </m:rPr>
                          <a:rPr lang="tr-TR" sz="2000" kern="0" dirty="0">
                            <a:latin typeface="Times New Roman" panose="02020603050405020304" pitchFamily="18" charset="0"/>
                            <a:cs typeface="Times New Roman" panose="02020603050405020304" pitchFamily="18" charset="0"/>
                          </a:rPr>
                          <m:t>L</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den>
                    </m:f>
                  </m:oMath>
                </a14:m>
                <a:r>
                  <a:rPr lang="tr-TR" sz="2000" kern="0" dirty="0">
                    <a:latin typeface="Times New Roman" panose="02020603050405020304" pitchFamily="18" charset="0"/>
                    <a:cs typeface="Times New Roman" panose="02020603050405020304" pitchFamily="18" charset="0"/>
                  </a:rPr>
                  <a:t> </a:t>
                </a:r>
              </a:p>
              <a:p>
                <a:pPr marL="0" indent="0">
                  <a:buNone/>
                </a:pPr>
                <a:r>
                  <a:rPr lang="tr-TR" sz="2000" kern="0" dirty="0">
                    <a:latin typeface="Times New Roman" panose="02020603050405020304" pitchFamily="18" charset="0"/>
                    <a:cs typeface="Times New Roman" panose="02020603050405020304" pitchFamily="18" charset="0"/>
                  </a:rPr>
                  <a:t>Cmg/m</a:t>
                </a:r>
                <a:r>
                  <a:rPr lang="tr-TR" sz="2000" kern="0" baseline="30000" dirty="0">
                    <a:latin typeface="Times New Roman" panose="02020603050405020304" pitchFamily="18" charset="0"/>
                    <a:cs typeface="Times New Roman" panose="02020603050405020304" pitchFamily="18" charset="0"/>
                  </a:rPr>
                  <a:t>3</a:t>
                </a:r>
                <a:r>
                  <a:rPr lang="tr-TR" sz="2000" kern="0" dirty="0">
                    <a:latin typeface="Times New Roman" panose="02020603050405020304" pitchFamily="18" charset="0"/>
                    <a:cs typeface="Times New Roman" panose="02020603050405020304" pitchFamily="18" charset="0"/>
                  </a:rPr>
                  <a:t> = 112 mg/m</a:t>
                </a:r>
                <a:r>
                  <a:rPr lang="tr-TR" sz="2000" kern="0" baseline="30000" dirty="0">
                    <a:latin typeface="Times New Roman" panose="02020603050405020304" pitchFamily="18" charset="0"/>
                    <a:cs typeface="Times New Roman" panose="02020603050405020304" pitchFamily="18" charset="0"/>
                  </a:rPr>
                  <a:t>3</a:t>
                </a:r>
                <a:r>
                  <a:rPr lang="tr-TR" sz="2000" kern="0" dirty="0">
                    <a:latin typeface="Times New Roman" panose="02020603050405020304" pitchFamily="18" charset="0"/>
                    <a:cs typeface="Times New Roman" panose="02020603050405020304" pitchFamily="18" charset="0"/>
                  </a:rPr>
                  <a:t> (320 K, 1,05 </a:t>
                </a:r>
                <a:r>
                  <a:rPr lang="tr-TR" sz="2000" kern="0" dirty="0" err="1">
                    <a:latin typeface="Times New Roman" panose="02020603050405020304" pitchFamily="18" charset="0"/>
                    <a:cs typeface="Times New Roman" panose="02020603050405020304" pitchFamily="18" charset="0"/>
                  </a:rPr>
                  <a:t>atm</a:t>
                </a:r>
                <a:r>
                  <a:rPr lang="tr-TR" sz="2000" kern="0" dirty="0">
                    <a:latin typeface="Times New Roman" panose="02020603050405020304" pitchFamily="18" charset="0"/>
                    <a:cs typeface="Times New Roman" panose="02020603050405020304" pitchFamily="18" charset="0"/>
                  </a:rPr>
                  <a:t> baca şartlarında </a:t>
                </a:r>
                <a:r>
                  <a:rPr lang="tr-TR" sz="2000" kern="0" dirty="0" smtClean="0">
                    <a:latin typeface="Times New Roman" panose="02020603050405020304" pitchFamily="18" charset="0"/>
                    <a:cs typeface="Times New Roman" panose="02020603050405020304" pitchFamily="18" charset="0"/>
                  </a:rPr>
                  <a:t>konsantrasyon</a:t>
                </a:r>
                <a:endParaRPr lang="tr-TR" sz="2000" kern="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p:txBody>
          </p:sp>
        </mc:Choice>
        <mc:Fallback>
          <p:sp>
            <p:nvSpPr>
              <p:cNvPr id="4" name="Alt Başlık 2"/>
              <p:cNvSpPr txBox="1">
                <a:spLocks noRot="1" noChangeAspect="1" noMove="1" noResize="1" noEditPoints="1" noAdjustHandles="1" noChangeArrowheads="1" noChangeShapeType="1" noTextEdit="1"/>
              </p:cNvSpPr>
              <p:nvPr/>
            </p:nvSpPr>
            <p:spPr bwMode="auto">
              <a:xfrm>
                <a:off x="1767254" y="1426185"/>
                <a:ext cx="9645161" cy="5361478"/>
              </a:xfrm>
              <a:prstGeom prst="rect">
                <a:avLst/>
              </a:prstGeom>
              <a:blipFill>
                <a:blip r:embed="rId2"/>
                <a:stretch>
                  <a:fillRect l="-695" t="-683"/>
                </a:stretch>
              </a:blipFill>
              <a:ln w="9525">
                <a:noFill/>
                <a:miter lim="800000"/>
                <a:headEnd/>
                <a:tailEnd/>
              </a:ln>
            </p:spPr>
            <p:txBody>
              <a:bodyPr/>
              <a:lstStyle/>
              <a:p>
                <a:r>
                  <a:rPr lang="tr-TR">
                    <a:noFill/>
                  </a:rPr>
                  <a:t> </a:t>
                </a:r>
              </a:p>
            </p:txBody>
          </p:sp>
        </mc:Fallback>
      </mc:AlternateContent>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266776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Alt Başlık 2"/>
              <p:cNvSpPr txBox="1">
                <a:spLocks/>
              </p:cNvSpPr>
              <p:nvPr/>
            </p:nvSpPr>
            <p:spPr bwMode="auto">
              <a:xfrm>
                <a:off x="1846385" y="1702777"/>
                <a:ext cx="8763000" cy="4558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tr-TR" sz="2000" b="1" dirty="0">
                    <a:latin typeface="Times New Roman" panose="02020603050405020304" pitchFamily="18" charset="0"/>
                    <a:cs typeface="Times New Roman" panose="02020603050405020304" pitchFamily="18" charset="0"/>
                  </a:rPr>
                  <a:t>8. </a:t>
                </a:r>
                <a:r>
                  <a:rPr lang="tr-TR" sz="2000" b="1" kern="0" dirty="0">
                    <a:latin typeface="Times New Roman" panose="02020603050405020304" pitchFamily="18" charset="0"/>
                    <a:cs typeface="Times New Roman" panose="02020603050405020304" pitchFamily="18" charset="0"/>
                  </a:rPr>
                  <a:t>Baca gazında yerinde ölçüm yapılan parametrelerde </a:t>
                </a:r>
                <a:r>
                  <a:rPr lang="tr-TR" sz="2000" b="1" dirty="0">
                    <a:latin typeface="Times New Roman" panose="02020603050405020304" pitchFamily="18" charset="0"/>
                    <a:cs typeface="Times New Roman" panose="02020603050405020304" pitchFamily="18" charset="0"/>
                  </a:rPr>
                  <a:t>mg/Nm</a:t>
                </a:r>
                <a:r>
                  <a:rPr lang="tr-TR" sz="2000" b="1" baseline="30000" dirty="0">
                    <a:latin typeface="Times New Roman" panose="02020603050405020304" pitchFamily="18" charset="0"/>
                    <a:cs typeface="Times New Roman" panose="02020603050405020304" pitchFamily="18" charset="0"/>
                  </a:rPr>
                  <a:t>3</a:t>
                </a:r>
                <a:r>
                  <a:rPr lang="tr-TR" sz="2000" b="1" dirty="0">
                    <a:latin typeface="Times New Roman" panose="02020603050405020304" pitchFamily="18" charset="0"/>
                    <a:cs typeface="Times New Roman" panose="02020603050405020304" pitchFamily="18" charset="0"/>
                  </a:rPr>
                  <a:t>’den </a:t>
                </a:r>
                <a:r>
                  <a:rPr lang="tr-TR" sz="2000" b="1" dirty="0" err="1">
                    <a:latin typeface="Times New Roman" panose="02020603050405020304" pitchFamily="18" charset="0"/>
                    <a:cs typeface="Times New Roman" panose="02020603050405020304" pitchFamily="18" charset="0"/>
                  </a:rPr>
                  <a:t>ppm</a:t>
                </a:r>
                <a:r>
                  <a:rPr lang="tr-TR" sz="2000" b="1" baseline="30000" dirty="0" err="1">
                    <a:latin typeface="Times New Roman" panose="02020603050405020304" pitchFamily="18" charset="0"/>
                    <a:cs typeface="Times New Roman" panose="02020603050405020304" pitchFamily="18" charset="0"/>
                  </a:rPr>
                  <a:t>’</a:t>
                </a:r>
                <a:r>
                  <a:rPr lang="tr-TR" sz="2000" b="1" dirty="0" err="1">
                    <a:latin typeface="Times New Roman" panose="02020603050405020304" pitchFamily="18" charset="0"/>
                    <a:cs typeface="Times New Roman" panose="02020603050405020304" pitchFamily="18" charset="0"/>
                  </a:rPr>
                  <a:t>e</a:t>
                </a:r>
                <a:r>
                  <a:rPr lang="tr-TR" sz="2000" b="1" dirty="0">
                    <a:latin typeface="Times New Roman" panose="02020603050405020304" pitchFamily="18" charset="0"/>
                    <a:cs typeface="Times New Roman" panose="02020603050405020304" pitchFamily="18" charset="0"/>
                  </a:rPr>
                  <a:t> dönüştürme;</a:t>
                </a:r>
              </a:p>
              <a:p>
                <a:pPr marL="0" indent="0">
                  <a:buNone/>
                </a:pPr>
                <a:r>
                  <a:rPr lang="tr-TR" sz="2000" dirty="0">
                    <a:latin typeface="Times New Roman" panose="02020603050405020304" pitchFamily="18" charset="0"/>
                    <a:cs typeface="Times New Roman" panose="02020603050405020304" pitchFamily="18" charset="0"/>
                  </a:rPr>
                  <a:t>Örnek 13: </a:t>
                </a:r>
                <a:r>
                  <a:rPr lang="tr-TR" sz="2000" dirty="0" err="1">
                    <a:latin typeface="Times New Roman" panose="02020603050405020304" pitchFamily="18" charset="0"/>
                    <a:cs typeface="Times New Roman" panose="02020603050405020304" pitchFamily="18" charset="0"/>
                  </a:rPr>
                  <a:t>Ekstraktif</a:t>
                </a:r>
                <a:r>
                  <a:rPr lang="tr-TR" sz="2000" dirty="0">
                    <a:latin typeface="Times New Roman" panose="02020603050405020304" pitchFamily="18" charset="0"/>
                    <a:cs typeface="Times New Roman" panose="02020603050405020304" pitchFamily="18" charset="0"/>
                  </a:rPr>
                  <a:t> bir ölçüm cihazında SO2 </a:t>
                </a:r>
                <a:r>
                  <a:rPr lang="tr-TR" sz="2000" dirty="0" smtClean="0">
                    <a:latin typeface="Times New Roman" panose="02020603050405020304" pitchFamily="18" charset="0"/>
                    <a:cs typeface="Times New Roman" panose="02020603050405020304" pitchFamily="18" charset="0"/>
                  </a:rPr>
                  <a:t>konsantrasyonu 120 </a:t>
                </a:r>
                <a:r>
                  <a:rPr lang="tr-TR" sz="2000" dirty="0">
                    <a:latin typeface="Times New Roman" panose="02020603050405020304" pitchFamily="18" charset="0"/>
                    <a:cs typeface="Times New Roman" panose="02020603050405020304" pitchFamily="18" charset="0"/>
                  </a:rPr>
                  <a:t>mg/Nm</a:t>
                </a:r>
                <a:r>
                  <a:rPr lang="tr-TR" sz="2000" baseline="30000" dirty="0">
                    <a:latin typeface="Times New Roman" panose="02020603050405020304" pitchFamily="18" charset="0"/>
                    <a:cs typeface="Times New Roman" panose="02020603050405020304" pitchFamily="18" charset="0"/>
                  </a:rPr>
                  <a:t>3 </a:t>
                </a:r>
                <a:r>
                  <a:rPr lang="tr-TR" sz="2000" dirty="0">
                    <a:latin typeface="Times New Roman" panose="02020603050405020304" pitchFamily="18" charset="0"/>
                    <a:cs typeface="Times New Roman" panose="02020603050405020304" pitchFamily="18" charset="0"/>
                  </a:rPr>
                  <a:t>olarak ölçülmüştür. Gazın konsantrasyonunu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olarak hesaplayınız </a:t>
                </a:r>
                <a:endParaRPr lang="tr-TR" sz="2000" baseline="30000" dirty="0">
                  <a:latin typeface="Times New Roman" panose="02020603050405020304" pitchFamily="18" charset="0"/>
                  <a:cs typeface="Times New Roman" panose="02020603050405020304" pitchFamily="18" charset="0"/>
                </a:endParaRPr>
              </a:p>
              <a:p>
                <a:pPr marL="0" indent="0">
                  <a:buNone/>
                </a:pPr>
                <a:endParaRPr lang="tr-TR" sz="2000" dirty="0">
                  <a:solidFill>
                    <a:srgbClr val="C00000"/>
                  </a:solidFill>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SO2'nİn moleküler ağırlığı = 64 gram</a:t>
                </a:r>
              </a:p>
              <a:p>
                <a:pPr marL="0" indent="0">
                  <a:buNone/>
                </a:pPr>
                <a:r>
                  <a:rPr lang="tr-TR" sz="2000" dirty="0" err="1">
                    <a:latin typeface="Times New Roman" panose="02020603050405020304" pitchFamily="18" charset="0"/>
                    <a:cs typeface="Times New Roman" panose="02020603050405020304" pitchFamily="18" charset="0"/>
                  </a:rPr>
                  <a:t>Molar</a:t>
                </a:r>
                <a:r>
                  <a:rPr lang="tr-TR" sz="2000" dirty="0">
                    <a:latin typeface="Times New Roman" panose="02020603050405020304" pitchFamily="18" charset="0"/>
                    <a:cs typeface="Times New Roman" panose="02020603050405020304" pitchFamily="18" charset="0"/>
                  </a:rPr>
                  <a:t> hacim = 22,4 litre</a:t>
                </a:r>
              </a:p>
              <a:p>
                <a:pPr marL="0" indent="0">
                  <a:buNone/>
                </a:pPr>
                <a:r>
                  <a:rPr lang="tr-TR" sz="2000" dirty="0">
                    <a:latin typeface="Times New Roman" panose="02020603050405020304" pitchFamily="18" charset="0"/>
                    <a:cs typeface="Times New Roman" panose="02020603050405020304" pitchFamily="18" charset="0"/>
                  </a:rPr>
                  <a:t>C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C (mg/Nm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Molar</a:t>
                </a:r>
                <a:r>
                  <a:rPr lang="tr-TR" sz="2000" dirty="0">
                    <a:latin typeface="Times New Roman" panose="02020603050405020304" pitchFamily="18" charset="0"/>
                    <a:cs typeface="Times New Roman" panose="02020603050405020304" pitchFamily="18" charset="0"/>
                  </a:rPr>
                  <a:t> Hacim / MA</a:t>
                </a:r>
              </a:p>
              <a:p>
                <a:pPr marL="0" indent="0">
                  <a:buNone/>
                </a:pPr>
                <a:r>
                  <a:rPr lang="tr-TR" sz="2000" dirty="0">
                    <a:latin typeface="Times New Roman" panose="02020603050405020304" pitchFamily="18" charset="0"/>
                    <a:cs typeface="Times New Roman" panose="02020603050405020304" pitchFamily="18" charset="0"/>
                  </a:rPr>
                  <a:t>C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120 (</a:t>
                </a:r>
                <a:r>
                  <a:rPr lang="tr-TR" sz="2000" strike="sngStrike" dirty="0">
                    <a:latin typeface="Times New Roman" panose="02020603050405020304" pitchFamily="18" charset="0"/>
                    <a:cs typeface="Times New Roman" panose="02020603050405020304" pitchFamily="18" charset="0"/>
                  </a:rPr>
                  <a:t>mg</a:t>
                </a:r>
                <a:r>
                  <a:rPr lang="tr-TR" sz="2000" dirty="0">
                    <a:latin typeface="Times New Roman" panose="02020603050405020304" pitchFamily="18" charset="0"/>
                    <a:cs typeface="Times New Roman" panose="02020603050405020304" pitchFamily="18" charset="0"/>
                  </a:rPr>
                  <a:t>/Nm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22,4 </m:t>
                        </m:r>
                        <m:r>
                          <m:rPr>
                            <m:nor/>
                          </m:rPr>
                          <a:rPr lang="tr-TR" sz="2000" strike="sngStrike" kern="0" dirty="0">
                            <a:latin typeface="Times New Roman" panose="02020603050405020304" pitchFamily="18" charset="0"/>
                            <a:cs typeface="Times New Roman" panose="02020603050405020304" pitchFamily="18" charset="0"/>
                          </a:rPr>
                          <m:t>NL</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num>
                      <m:den>
                        <m:r>
                          <m:rPr>
                            <m:nor/>
                          </m:rPr>
                          <a:rPr lang="tr-TR" sz="2000" kern="0" dirty="0">
                            <a:latin typeface="Times New Roman" panose="02020603050405020304" pitchFamily="18" charset="0"/>
                            <a:cs typeface="Times New Roman" panose="02020603050405020304" pitchFamily="18" charset="0"/>
                          </a:rPr>
                          <m:t>64 </m:t>
                        </m:r>
                        <m:r>
                          <m:rPr>
                            <m:nor/>
                          </m:rPr>
                          <a:rPr lang="tr-TR" sz="2000" strike="sngStrike" kern="0" dirty="0">
                            <a:latin typeface="Times New Roman" panose="02020603050405020304" pitchFamily="18" charset="0"/>
                            <a:cs typeface="Times New Roman" panose="02020603050405020304" pitchFamily="18" charset="0"/>
                          </a:rPr>
                          <m:t>g</m:t>
                        </m:r>
                        <m:r>
                          <m:rPr>
                            <m:nor/>
                          </m:rPr>
                          <a:rPr lang="tr-TR" sz="2000" strike="sngStrike"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den>
                    </m:f>
                    <m:r>
                      <a:rPr lang="tr-TR" sz="2000" i="1" strike="sngStrike" kern="0" dirty="0">
                        <a:latin typeface="Cambria Math" panose="02040503050406030204" pitchFamily="18" charset="0"/>
                        <a:cs typeface="Times New Roman" panose="02020603050405020304" pitchFamily="18" charset="0"/>
                      </a:rPr>
                      <m:t>∗</m:t>
                    </m:r>
                    <m:f>
                      <m:fPr>
                        <m:ctrlPr>
                          <a:rPr lang="tr-TR" sz="2000" i="1" kern="0">
                            <a:latin typeface="Cambria Math" panose="02040503050406030204" pitchFamily="18" charset="0"/>
                          </a:rPr>
                        </m:ctrlPr>
                      </m:fPr>
                      <m:num>
                        <m:r>
                          <m:rPr>
                            <m:nor/>
                          </m:rPr>
                          <a:rPr lang="tr-TR" sz="2000" i="1" kern="0" dirty="0">
                            <a:latin typeface="Times New Roman" panose="02020603050405020304" pitchFamily="18" charset="0"/>
                            <a:cs typeface="Times New Roman" panose="02020603050405020304" pitchFamily="18" charset="0"/>
                          </a:rPr>
                          <m:t>1 </m:t>
                        </m:r>
                        <m:r>
                          <a:rPr lang="tr-TR" sz="2000" i="1" kern="0" dirty="0">
                            <a:latin typeface="Cambria Math" panose="02040503050406030204" pitchFamily="18" charset="0"/>
                            <a:cs typeface="Times New Roman" panose="02020603050405020304" pitchFamily="18" charset="0"/>
                          </a:rPr>
                          <m:t>𝑁𝑚</m:t>
                        </m:r>
                        <m:r>
                          <a:rPr lang="tr-TR" sz="2000" i="1" kern="0" baseline="30000" dirty="0">
                            <a:latin typeface="Cambria Math" panose="02040503050406030204" pitchFamily="18" charset="0"/>
                            <a:cs typeface="Times New Roman" panose="02020603050405020304" pitchFamily="18" charset="0"/>
                          </a:rPr>
                          <m:t>3</m:t>
                        </m:r>
                      </m:num>
                      <m:den>
                        <m:r>
                          <m:rPr>
                            <m:nor/>
                          </m:rPr>
                          <a:rPr lang="tr-TR" sz="2000" kern="0" dirty="0">
                            <a:latin typeface="Times New Roman" panose="02020603050405020304" pitchFamily="18" charset="0"/>
                            <a:cs typeface="Times New Roman" panose="02020603050405020304" pitchFamily="18" charset="0"/>
                          </a:rPr>
                          <m:t>1000 </m:t>
                        </m:r>
                        <m:r>
                          <m:rPr>
                            <m:nor/>
                          </m:rPr>
                          <a:rPr lang="tr-TR" sz="2000" kern="0" dirty="0">
                            <a:latin typeface="Times New Roman" panose="02020603050405020304" pitchFamily="18" charset="0"/>
                            <a:cs typeface="Times New Roman" panose="02020603050405020304" pitchFamily="18" charset="0"/>
                          </a:rPr>
                          <m:t>NL</m:t>
                        </m:r>
                      </m:den>
                    </m:f>
                  </m:oMath>
                </a14:m>
                <a:r>
                  <a:rPr lang="tr-TR"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000" i="1" kern="0">
                            <a:latin typeface="Cambria Math" panose="02040503050406030204" pitchFamily="18" charset="0"/>
                          </a:rPr>
                        </m:ctrlPr>
                      </m:fPr>
                      <m:num>
                        <m:r>
                          <m:rPr>
                            <m:nor/>
                          </m:rPr>
                          <a:rPr lang="tr-TR" sz="2000" kern="0">
                            <a:latin typeface="Cambria Math" panose="02040503050406030204" pitchFamily="18" charset="0"/>
                          </a:rPr>
                          <m:t>1</m:t>
                        </m:r>
                        <m:r>
                          <m:rPr>
                            <m:nor/>
                          </m:rPr>
                          <a:rPr lang="tr-TR" sz="2000" strike="sngStrike" kern="0" dirty="0">
                            <a:latin typeface="Times New Roman" panose="02020603050405020304" pitchFamily="18" charset="0"/>
                            <a:cs typeface="Times New Roman" panose="02020603050405020304" pitchFamily="18" charset="0"/>
                          </a:rPr>
                          <m:t>g</m:t>
                        </m:r>
                      </m:num>
                      <m:den>
                        <m:r>
                          <m:rPr>
                            <m:nor/>
                          </m:rPr>
                          <a:rPr lang="tr-TR" sz="2000" kern="0" dirty="0">
                            <a:latin typeface="Times New Roman" panose="02020603050405020304" pitchFamily="18" charset="0"/>
                            <a:cs typeface="Times New Roman" panose="02020603050405020304" pitchFamily="18" charset="0"/>
                          </a:rPr>
                          <m:t>1000 </m:t>
                        </m:r>
                        <m:r>
                          <m:rPr>
                            <m:nor/>
                          </m:rPr>
                          <a:rPr lang="tr-TR" sz="2000" strike="sngStrike" kern="0" dirty="0">
                            <a:latin typeface="Times New Roman" panose="02020603050405020304" pitchFamily="18" charset="0"/>
                            <a:cs typeface="Times New Roman" panose="02020603050405020304" pitchFamily="18" charset="0"/>
                          </a:rPr>
                          <m:t>mg</m:t>
                        </m:r>
                      </m:den>
                    </m:f>
                  </m:oMath>
                </a14:m>
                <a:r>
                  <a:rPr lang="tr-TR"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42 </m:t>
                        </m:r>
                        <m:r>
                          <m:rPr>
                            <m:nor/>
                          </m:rPr>
                          <a:rPr lang="tr-TR" sz="2000" kern="0" dirty="0">
                            <a:latin typeface="Times New Roman" panose="02020603050405020304" pitchFamily="18" charset="0"/>
                            <a:cs typeface="Times New Roman" panose="02020603050405020304" pitchFamily="18" charset="0"/>
                          </a:rPr>
                          <m:t>Nm</m:t>
                        </m:r>
                        <m:r>
                          <m:rPr>
                            <m:nor/>
                          </m:rPr>
                          <a:rPr lang="tr-TR" sz="2000" kern="0" baseline="30000" dirty="0">
                            <a:latin typeface="Times New Roman" panose="02020603050405020304" pitchFamily="18" charset="0"/>
                            <a:cs typeface="Times New Roman" panose="02020603050405020304" pitchFamily="18" charset="0"/>
                          </a:rPr>
                          <m:t>3 </m:t>
                        </m:r>
                        <m:r>
                          <m:rPr>
                            <m:nor/>
                          </m:rPr>
                          <a:rPr lang="tr-TR" sz="2000" kern="0" dirty="0">
                            <a:latin typeface="Times New Roman" panose="02020603050405020304" pitchFamily="18" charset="0"/>
                            <a:cs typeface="Times New Roman" panose="02020603050405020304" pitchFamily="18" charset="0"/>
                          </a:rPr>
                          <m:t>SO</m:t>
                        </m:r>
                        <m:r>
                          <m:rPr>
                            <m:nor/>
                          </m:rPr>
                          <a:rPr lang="tr-TR" sz="2000" kern="0" dirty="0">
                            <a:latin typeface="Times New Roman" panose="02020603050405020304" pitchFamily="18" charset="0"/>
                            <a:cs typeface="Times New Roman" panose="02020603050405020304" pitchFamily="18" charset="0"/>
                          </a:rPr>
                          <m:t>2</m:t>
                        </m:r>
                      </m:num>
                      <m:den>
                        <m:r>
                          <m:rPr>
                            <m:nor/>
                          </m:rPr>
                          <a:rPr lang="tr-TR" sz="2000" kern="0" dirty="0">
                            <a:latin typeface="Times New Roman" panose="02020603050405020304" pitchFamily="18" charset="0"/>
                            <a:cs typeface="Times New Roman" panose="02020603050405020304" pitchFamily="18" charset="0"/>
                          </a:rPr>
                          <m:t>1000000 </m:t>
                        </m:r>
                        <m:r>
                          <m:rPr>
                            <m:nor/>
                          </m:rPr>
                          <a:rPr lang="tr-TR" sz="2000" kern="0" dirty="0">
                            <a:latin typeface="Times New Roman" panose="02020603050405020304" pitchFamily="18" charset="0"/>
                            <a:cs typeface="Times New Roman" panose="02020603050405020304" pitchFamily="18" charset="0"/>
                          </a:rPr>
                          <m:t>m</m:t>
                        </m:r>
                        <m:r>
                          <m:rPr>
                            <m:nor/>
                          </m:rPr>
                          <a:rPr lang="tr-TR" sz="2000" kern="0" baseline="30000" dirty="0">
                            <a:latin typeface="Times New Roman" panose="02020603050405020304" pitchFamily="18" charset="0"/>
                            <a:cs typeface="Times New Roman" panose="02020603050405020304" pitchFamily="18" charset="0"/>
                          </a:rPr>
                          <m:t>3</m:t>
                        </m:r>
                        <m:r>
                          <m:rPr>
                            <m:nor/>
                          </m:rPr>
                          <a:rPr lang="tr-TR" sz="2000" kern="0" dirty="0">
                            <a:latin typeface="Times New Roman" panose="02020603050405020304" pitchFamily="18" charset="0"/>
                            <a:cs typeface="Times New Roman" panose="02020603050405020304" pitchFamily="18" charset="0"/>
                          </a:rPr>
                          <m:t> </m:t>
                        </m:r>
                        <m:r>
                          <a:rPr lang="tr-TR" sz="2000" i="1" kern="0" dirty="0">
                            <a:latin typeface="Cambria Math" panose="02040503050406030204" pitchFamily="18" charset="0"/>
                            <a:cs typeface="Times New Roman" panose="02020603050405020304" pitchFamily="18" charset="0"/>
                          </a:rPr>
                          <m:t>𝑏𝑎𝑐𝑎𝑔𝑎𝑧𝚤</m:t>
                        </m:r>
                      </m:den>
                    </m:f>
                  </m:oMath>
                </a14:m>
                <a:endParaRPr lang="tr-TR" sz="200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C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42 </a:t>
                </a:r>
                <a:r>
                  <a:rPr lang="tr-TR" sz="2000" dirty="0" err="1">
                    <a:latin typeface="Times New Roman" panose="02020603050405020304" pitchFamily="18" charset="0"/>
                    <a:cs typeface="Times New Roman" panose="02020603050405020304" pitchFamily="18" charset="0"/>
                  </a:rPr>
                  <a:t>ppm</a:t>
                </a:r>
                <a:endParaRPr lang="tr-TR" sz="2000" kern="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p:txBody>
          </p:sp>
        </mc:Choice>
        <mc:Fallback>
          <p:sp>
            <p:nvSpPr>
              <p:cNvPr id="4" name="Alt Başlık 2"/>
              <p:cNvSpPr txBox="1">
                <a:spLocks noRot="1" noChangeAspect="1" noMove="1" noResize="1" noEditPoints="1" noAdjustHandles="1" noChangeArrowheads="1" noChangeShapeType="1" noTextEdit="1"/>
              </p:cNvSpPr>
              <p:nvPr/>
            </p:nvSpPr>
            <p:spPr bwMode="auto">
              <a:xfrm>
                <a:off x="1846385" y="1702777"/>
                <a:ext cx="8763000" cy="4558448"/>
              </a:xfrm>
              <a:prstGeom prst="rect">
                <a:avLst/>
              </a:prstGeom>
              <a:blipFill>
                <a:blip r:embed="rId2"/>
                <a:stretch>
                  <a:fillRect l="-765" t="-668"/>
                </a:stretch>
              </a:blipFill>
              <a:ln w="9525">
                <a:noFill/>
                <a:miter lim="800000"/>
                <a:headEnd/>
                <a:tailEnd/>
              </a:ln>
            </p:spPr>
            <p:txBody>
              <a:bodyPr/>
              <a:lstStyle/>
              <a:p>
                <a:r>
                  <a:rPr lang="tr-TR">
                    <a:noFill/>
                  </a:rPr>
                  <a:t> </a:t>
                </a:r>
              </a:p>
            </p:txBody>
          </p:sp>
        </mc:Fallback>
      </mc:AlternateContent>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110960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 name="Dikdörtgen 22"/>
          <p:cNvSpPr>
            <a:spLocks noChangeArrowheads="1"/>
          </p:cNvSpPr>
          <p:nvPr/>
        </p:nvSpPr>
        <p:spPr bwMode="auto">
          <a:xfrm>
            <a:off x="1786874" y="1412692"/>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1. Tahmini ISDL ile Numune Alma Hacmi Hesabı</a:t>
            </a:r>
            <a:endParaRPr lang="tr-TR" altLang="tr-TR" b="1" dirty="0"/>
          </a:p>
        </p:txBody>
      </p:sp>
      <mc:AlternateContent xmlns:mc="http://schemas.openxmlformats.org/markup-compatibility/2006" xmlns:a14="http://schemas.microsoft.com/office/drawing/2010/main">
        <mc:Choice Requires="a14">
          <p:sp>
            <p:nvSpPr>
              <p:cNvPr id="2" name="Metin kutusu 1"/>
              <p:cNvSpPr txBox="1"/>
              <p:nvPr/>
            </p:nvSpPr>
            <p:spPr>
              <a:xfrm>
                <a:off x="1786874" y="1812742"/>
                <a:ext cx="9370564" cy="5024773"/>
              </a:xfrm>
              <a:prstGeom prst="rect">
                <a:avLst/>
              </a:prstGeom>
              <a:noFill/>
            </p:spPr>
            <p:txBody>
              <a:bodyPr wrap="square" rtlCol="0">
                <a:spAutoFit/>
              </a:bodyPr>
              <a:lstStyle/>
              <a:p>
                <a:pPr>
                  <a:spcAft>
                    <a:spcPts val="600"/>
                  </a:spcAft>
                </a:pPr>
                <a:r>
                  <a:rPr lang="tr-TR" sz="1700" b="1" dirty="0">
                    <a:latin typeface="Times New Roman" panose="02020603050405020304" pitchFamily="18" charset="0"/>
                    <a:cs typeface="Times New Roman" panose="02020603050405020304" pitchFamily="18" charset="0"/>
                  </a:rPr>
                  <a:t>Toz için Örnekleme Süresi Hesabı:</a:t>
                </a:r>
                <a:endParaRPr lang="tr-TR" sz="1700" dirty="0">
                  <a:latin typeface="Times New Roman" panose="02020603050405020304" pitchFamily="18" charset="0"/>
                  <a:cs typeface="Times New Roman" panose="02020603050405020304" pitchFamily="18" charset="0"/>
                </a:endParaRPr>
              </a:p>
              <a:p>
                <a:pPr>
                  <a:spcAft>
                    <a:spcPts val="600"/>
                  </a:spcAft>
                </a:pPr>
                <a:r>
                  <a:rPr lang="tr-TR" sz="1700" dirty="0">
                    <a:latin typeface="Times New Roman" panose="02020603050405020304" pitchFamily="18" charset="0"/>
                    <a:cs typeface="Times New Roman" panose="02020603050405020304" pitchFamily="18" charset="0"/>
                  </a:rPr>
                  <a:t>ISDL = </a:t>
                </a:r>
                <a14:m>
                  <m:oMath xmlns:m="http://schemas.openxmlformats.org/officeDocument/2006/math">
                    <m:f>
                      <m:fPr>
                        <m:ctrlPr>
                          <a:rPr lang="tr-TR" sz="1700" i="1">
                            <a:latin typeface="Cambria Math" panose="02040503050406030204" pitchFamily="18" charset="0"/>
                          </a:rPr>
                        </m:ctrlPr>
                      </m:fPr>
                      <m:num>
                        <m:r>
                          <a:rPr lang="tr-TR" sz="1700" i="1">
                            <a:latin typeface="Cambria Math" panose="02040503050406030204" pitchFamily="18" charset="0"/>
                          </a:rPr>
                          <m:t>𝑈𝑣</m:t>
                        </m:r>
                        <m:r>
                          <a:rPr lang="tr-TR" sz="1700" i="1">
                            <a:latin typeface="Cambria Math" panose="02040503050406030204" pitchFamily="18" charset="0"/>
                          </a:rPr>
                          <m:t> </m:t>
                        </m:r>
                        <m:d>
                          <m:dPr>
                            <m:ctrlPr>
                              <a:rPr lang="tr-TR" sz="1700" i="1">
                                <a:latin typeface="Cambria Math" panose="02040503050406030204" pitchFamily="18" charset="0"/>
                              </a:rPr>
                            </m:ctrlPr>
                          </m:dPr>
                          <m:e>
                            <m:r>
                              <a:rPr lang="tr-TR" sz="1700" i="1">
                                <a:latin typeface="Cambria Math" panose="02040503050406030204" pitchFamily="18" charset="0"/>
                              </a:rPr>
                              <m:t>𝑚𝑔</m:t>
                            </m:r>
                          </m:e>
                        </m:d>
                        <m:r>
                          <a:rPr lang="tr-TR" sz="1700" i="1">
                            <a:latin typeface="Cambria Math" panose="02040503050406030204" pitchFamily="18" charset="0"/>
                          </a:rPr>
                          <m:t> </m:t>
                        </m:r>
                        <m:r>
                          <a:rPr lang="tr-TR" sz="1700" i="1">
                            <a:latin typeface="Cambria Math" panose="02040503050406030204" pitchFamily="18" charset="0"/>
                          </a:rPr>
                          <m:t>𝑥</m:t>
                        </m:r>
                        <m:r>
                          <a:rPr lang="tr-TR" sz="1700" i="1">
                            <a:latin typeface="Cambria Math" panose="02040503050406030204" pitchFamily="18" charset="0"/>
                          </a:rPr>
                          <m:t> 10</m:t>
                        </m:r>
                      </m:num>
                      <m:den>
                        <m:r>
                          <a:rPr lang="tr-TR" sz="1700" i="1">
                            <a:latin typeface="Cambria Math" panose="02040503050406030204" pitchFamily="18" charset="0"/>
                          </a:rPr>
                          <m:t>𝑉</m:t>
                        </m:r>
                        <m:r>
                          <a:rPr lang="tr-TR" sz="1700" i="1">
                            <a:latin typeface="Cambria Math" panose="02040503050406030204" pitchFamily="18" charset="0"/>
                          </a:rPr>
                          <m:t> (</m:t>
                        </m:r>
                        <m:r>
                          <a:rPr lang="tr-TR" sz="1700" i="1">
                            <a:latin typeface="Cambria Math" panose="02040503050406030204" pitchFamily="18" charset="0"/>
                          </a:rPr>
                          <m:t>𝑚</m:t>
                        </m:r>
                        <m:r>
                          <a:rPr lang="tr-TR" sz="1700" i="1" baseline="30000">
                            <a:latin typeface="Cambria Math" panose="02040503050406030204" pitchFamily="18" charset="0"/>
                          </a:rPr>
                          <m:t>3</m:t>
                        </m:r>
                        <m:r>
                          <a:rPr lang="tr-TR" sz="1700" i="1">
                            <a:latin typeface="Cambria Math" panose="02040503050406030204" pitchFamily="18" charset="0"/>
                          </a:rPr>
                          <m:t>)</m:t>
                        </m:r>
                      </m:den>
                    </m:f>
                  </m:oMath>
                </a14:m>
                <a:r>
                  <a:rPr lang="tr-TR" sz="1700" dirty="0">
                    <a:latin typeface="Times New Roman" panose="02020603050405020304" pitchFamily="18" charset="0"/>
                    <a:cs typeface="Times New Roman" panose="02020603050405020304" pitchFamily="18" charset="0"/>
                  </a:rPr>
                  <a:t>				; Baca İçi </a:t>
                </a:r>
                <a:r>
                  <a:rPr lang="tr-TR" sz="1700" dirty="0" err="1">
                    <a:latin typeface="Times New Roman" panose="02020603050405020304" pitchFamily="18" charset="0"/>
                    <a:cs typeface="Times New Roman" panose="02020603050405020304" pitchFamily="18" charset="0"/>
                  </a:rPr>
                  <a:t>Dedeksiyon</a:t>
                </a:r>
                <a:r>
                  <a:rPr lang="tr-TR" sz="1700" dirty="0">
                    <a:latin typeface="Times New Roman" panose="02020603050405020304" pitchFamily="18" charset="0"/>
                    <a:cs typeface="Times New Roman" panose="02020603050405020304" pitchFamily="18" charset="0"/>
                  </a:rPr>
                  <a:t> Limiti</a:t>
                </a:r>
              </a:p>
              <a:p>
                <a:pPr>
                  <a:spcAft>
                    <a:spcPts val="600"/>
                  </a:spcAft>
                </a:pPr>
                <a:r>
                  <a:rPr lang="tr-TR" sz="1700" dirty="0" err="1">
                    <a:latin typeface="Times New Roman" panose="02020603050405020304" pitchFamily="18" charset="0"/>
                    <a:cs typeface="Times New Roman" panose="02020603050405020304" pitchFamily="18" charset="0"/>
                  </a:rPr>
                  <a:t>Uv</a:t>
                </a:r>
                <a:r>
                  <a:rPr lang="tr-TR" sz="1700" dirty="0">
                    <a:latin typeface="Times New Roman" panose="02020603050405020304" pitchFamily="18" charset="0"/>
                    <a:cs typeface="Times New Roman" panose="02020603050405020304" pitchFamily="18" charset="0"/>
                  </a:rPr>
                  <a:t> =Genişletilmiş Belirsizlik (mg)</a:t>
                </a:r>
              </a:p>
              <a:p>
                <a:pPr>
                  <a:spcAft>
                    <a:spcPts val="600"/>
                  </a:spcAft>
                </a:pPr>
                <a:r>
                  <a:rPr lang="tr-TR" sz="1700" dirty="0">
                    <a:latin typeface="Times New Roman" panose="02020603050405020304" pitchFamily="18" charset="0"/>
                    <a:cs typeface="Times New Roman" panose="02020603050405020304" pitchFamily="18" charset="0"/>
                  </a:rPr>
                  <a:t>V = Örnekleme hacmi (m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a:t>
                </a:r>
              </a:p>
              <a:p>
                <a:pPr>
                  <a:spcAft>
                    <a:spcPts val="600"/>
                  </a:spcAft>
                </a:pPr>
                <a:r>
                  <a:rPr lang="tr-TR" sz="1700" b="1" dirty="0">
                    <a:latin typeface="Times New Roman" panose="02020603050405020304" pitchFamily="18" charset="0"/>
                    <a:cs typeface="Times New Roman" panose="02020603050405020304" pitchFamily="18" charset="0"/>
                  </a:rPr>
                  <a:t>Örnek1: </a:t>
                </a:r>
                <a:endParaRPr lang="tr-TR" sz="1700" dirty="0">
                  <a:latin typeface="Times New Roman" panose="02020603050405020304" pitchFamily="18" charset="0"/>
                  <a:cs typeface="Times New Roman" panose="02020603050405020304" pitchFamily="18" charset="0"/>
                </a:endParaRPr>
              </a:p>
              <a:p>
                <a:pPr>
                  <a:spcAft>
                    <a:spcPts val="600"/>
                  </a:spcAft>
                </a:pPr>
                <a:r>
                  <a:rPr lang="tr-TR" sz="1700" dirty="0">
                    <a:latin typeface="Times New Roman" panose="02020603050405020304" pitchFamily="18" charset="0"/>
                    <a:cs typeface="Times New Roman" panose="02020603050405020304" pitchFamily="18" charset="0"/>
                  </a:rPr>
                  <a:t>Baca gazında toz tayini için genişletilmiş tartım belirsizliği 0,4 mg olan bir laboratuvarın Emisyon Limit Değeri 50 mg/m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olan bir baca için örnekleme süresi ne olmalıdır? </a:t>
                </a:r>
              </a:p>
              <a:p>
                <a:pPr>
                  <a:spcAft>
                    <a:spcPts val="600"/>
                  </a:spcAft>
                </a:pPr>
                <a:r>
                  <a:rPr lang="tr-TR" sz="1700" dirty="0" err="1">
                    <a:latin typeface="Times New Roman" panose="02020603050405020304" pitchFamily="18" charset="0"/>
                    <a:cs typeface="Times New Roman" panose="02020603050405020304" pitchFamily="18" charset="0"/>
                  </a:rPr>
                  <a:t>U</a:t>
                </a:r>
                <a:r>
                  <a:rPr lang="tr-TR" sz="1700" baseline="-25000" dirty="0" err="1">
                    <a:latin typeface="Times New Roman" panose="02020603050405020304" pitchFamily="18" charset="0"/>
                    <a:cs typeface="Times New Roman" panose="02020603050405020304" pitchFamily="18" charset="0"/>
                  </a:rPr>
                  <a:t>v</a:t>
                </a:r>
                <a:r>
                  <a:rPr lang="tr-TR" sz="1700" dirty="0">
                    <a:latin typeface="Times New Roman" panose="02020603050405020304" pitchFamily="18" charset="0"/>
                    <a:cs typeface="Times New Roman" panose="02020603050405020304" pitchFamily="18" charset="0"/>
                  </a:rPr>
                  <a:t> (mg)  x 10 = 0,4 x 10 = 4 mg</a:t>
                </a:r>
              </a:p>
              <a:p>
                <a:pPr>
                  <a:spcAft>
                    <a:spcPts val="600"/>
                  </a:spcAft>
                </a:pPr>
                <a:r>
                  <a:rPr lang="tr-TR" sz="1700" dirty="0">
                    <a:latin typeface="Times New Roman" panose="02020603050405020304" pitchFamily="18" charset="0"/>
                    <a:cs typeface="Times New Roman" panose="02020603050405020304" pitchFamily="18" charset="0"/>
                  </a:rPr>
                  <a:t>Minimum Örnekleme hacmi hesaplanırken ISDL = ELD</a:t>
                </a:r>
              </a:p>
              <a:p>
                <a:pPr>
                  <a:spcAft>
                    <a:spcPts val="600"/>
                  </a:spcAft>
                </a:pPr>
                <a:r>
                  <a:rPr lang="tr-TR" sz="1700" dirty="0" err="1">
                    <a:latin typeface="Times New Roman" panose="02020603050405020304" pitchFamily="18" charset="0"/>
                    <a:cs typeface="Times New Roman" panose="02020603050405020304" pitchFamily="18" charset="0"/>
                  </a:rPr>
                  <a:t>V</a:t>
                </a:r>
                <a:r>
                  <a:rPr lang="tr-TR" sz="1700" baseline="-25000" dirty="0" err="1">
                    <a:latin typeface="Times New Roman" panose="02020603050405020304" pitchFamily="18" charset="0"/>
                    <a:cs typeface="Times New Roman" panose="02020603050405020304" pitchFamily="18" charset="0"/>
                  </a:rPr>
                  <a:t>min</a:t>
                </a:r>
                <a:r>
                  <a:rPr lang="tr-TR" sz="1700" dirty="0">
                    <a:latin typeface="Times New Roman" panose="02020603050405020304" pitchFamily="18" charset="0"/>
                    <a:cs typeface="Times New Roman" panose="02020603050405020304" pitchFamily="18" charset="0"/>
                  </a:rPr>
                  <a:t>= (4 mg)/(50 mg/m3) = 0,08 m</a:t>
                </a:r>
                <a:r>
                  <a:rPr lang="tr-TR" sz="1700" baseline="30000" dirty="0">
                    <a:latin typeface="Times New Roman" panose="02020603050405020304" pitchFamily="18" charset="0"/>
                    <a:cs typeface="Times New Roman" panose="02020603050405020304" pitchFamily="18" charset="0"/>
                  </a:rPr>
                  <a:t>3</a:t>
                </a:r>
                <a:endParaRPr lang="tr-TR" sz="1700" dirty="0">
                  <a:latin typeface="Times New Roman" panose="02020603050405020304" pitchFamily="18" charset="0"/>
                  <a:cs typeface="Times New Roman" panose="02020603050405020304" pitchFamily="18" charset="0"/>
                </a:endParaRPr>
              </a:p>
              <a:p>
                <a:pPr>
                  <a:spcAft>
                    <a:spcPts val="600"/>
                  </a:spcAft>
                </a:pPr>
                <a:r>
                  <a:rPr lang="tr-TR" sz="1700" dirty="0">
                    <a:latin typeface="Times New Roman" panose="02020603050405020304" pitchFamily="18" charset="0"/>
                    <a:cs typeface="Times New Roman" panose="02020603050405020304" pitchFamily="18" charset="0"/>
                  </a:rPr>
                  <a:t>İdeal örnekleme hacmi için laboratuvar kendine hedef ISDL seçmelidir. </a:t>
                </a:r>
                <a:r>
                  <a:rPr lang="tr-TR" sz="1700" dirty="0" smtClean="0">
                    <a:latin typeface="Times New Roman" panose="02020603050405020304" pitchFamily="18" charset="0"/>
                    <a:cs typeface="Times New Roman" panose="02020603050405020304" pitchFamily="18" charset="0"/>
                  </a:rPr>
                  <a:t>Genellikle </a:t>
                </a:r>
                <a:r>
                  <a:rPr lang="tr-TR" sz="1700" dirty="0">
                    <a:latin typeface="Times New Roman" panose="02020603050405020304" pitchFamily="18" charset="0"/>
                    <a:cs typeface="Times New Roman" panose="02020603050405020304" pitchFamily="18" charset="0"/>
                  </a:rPr>
                  <a:t>ISDL, </a:t>
                </a:r>
                <a:r>
                  <a:rPr lang="tr-TR" sz="1700" dirty="0" err="1">
                    <a:latin typeface="Times New Roman" panose="02020603050405020304" pitchFamily="18" charset="0"/>
                    <a:cs typeface="Times New Roman" panose="02020603050405020304" pitchFamily="18" charset="0"/>
                  </a:rPr>
                  <a:t>ELD’nin</a:t>
                </a:r>
                <a:r>
                  <a:rPr lang="tr-TR" sz="1700" dirty="0">
                    <a:latin typeface="Times New Roman" panose="02020603050405020304" pitchFamily="18" charset="0"/>
                    <a:cs typeface="Times New Roman" panose="02020603050405020304" pitchFamily="18" charset="0"/>
                  </a:rPr>
                  <a:t> 10 da biri </a:t>
                </a:r>
                <a:r>
                  <a:rPr lang="tr-TR" sz="1700" dirty="0" smtClean="0">
                    <a:latin typeface="Times New Roman" panose="02020603050405020304" pitchFamily="18" charset="0"/>
                    <a:cs typeface="Times New Roman" panose="02020603050405020304" pitchFamily="18" charset="0"/>
                  </a:rPr>
                  <a:t>alınabilir</a:t>
                </a:r>
                <a:r>
                  <a:rPr lang="tr-TR" sz="1700" dirty="0">
                    <a:latin typeface="Times New Roman" panose="02020603050405020304" pitchFamily="18" charset="0"/>
                    <a:cs typeface="Times New Roman" panose="02020603050405020304" pitchFamily="18" charset="0"/>
                  </a:rPr>
                  <a:t>. Fakat düşük konsantrasyonlu bacalarda metotların çalışma aralığına da dikkat etmek gerekir. </a:t>
                </a:r>
              </a:p>
              <a:p>
                <a:pPr>
                  <a:spcAft>
                    <a:spcPts val="600"/>
                  </a:spcAft>
                </a:pPr>
                <a:r>
                  <a:rPr lang="tr-TR" sz="1700" dirty="0">
                    <a:latin typeface="Times New Roman" panose="02020603050405020304" pitchFamily="18" charset="0"/>
                    <a:cs typeface="Times New Roman" panose="02020603050405020304" pitchFamily="18" charset="0"/>
                  </a:rPr>
                  <a:t>ISDL = 5 mg/m3 (laboratuvarın hedeflediği ISDL, </a:t>
                </a:r>
                <a:r>
                  <a:rPr lang="tr-TR" sz="1700" dirty="0" err="1">
                    <a:latin typeface="Times New Roman" panose="02020603050405020304" pitchFamily="18" charset="0"/>
                    <a:cs typeface="Times New Roman" panose="02020603050405020304" pitchFamily="18" charset="0"/>
                  </a:rPr>
                  <a:t>ELD’nin</a:t>
                </a:r>
                <a:r>
                  <a:rPr lang="tr-TR" sz="1700" dirty="0">
                    <a:latin typeface="Times New Roman" panose="02020603050405020304" pitchFamily="18" charset="0"/>
                    <a:cs typeface="Times New Roman" panose="02020603050405020304" pitchFamily="18" charset="0"/>
                  </a:rPr>
                  <a:t> 10 da biri, yada metodun alt limiti)</a:t>
                </a:r>
              </a:p>
              <a:p>
                <a:pPr>
                  <a:spcAft>
                    <a:spcPts val="600"/>
                  </a:spcAft>
                </a:pPr>
                <a:r>
                  <a:rPr lang="tr-TR" sz="1700" dirty="0" err="1">
                    <a:latin typeface="Times New Roman" panose="02020603050405020304" pitchFamily="18" charset="0"/>
                    <a:cs typeface="Times New Roman" panose="02020603050405020304" pitchFamily="18" charset="0"/>
                  </a:rPr>
                  <a:t>V</a:t>
                </a:r>
                <a:r>
                  <a:rPr lang="tr-TR" sz="1700" baseline="-25000" dirty="0" err="1">
                    <a:latin typeface="Times New Roman" panose="02020603050405020304" pitchFamily="18" charset="0"/>
                    <a:cs typeface="Times New Roman" panose="02020603050405020304" pitchFamily="18" charset="0"/>
                  </a:rPr>
                  <a:t>idea</a:t>
                </a:r>
                <a:r>
                  <a:rPr lang="tr-TR" sz="1700" dirty="0" err="1">
                    <a:latin typeface="Times New Roman" panose="02020603050405020304" pitchFamily="18" charset="0"/>
                    <a:cs typeface="Times New Roman" panose="02020603050405020304" pitchFamily="18" charset="0"/>
                  </a:rPr>
                  <a:t>l</a:t>
                </a:r>
                <a:r>
                  <a:rPr lang="tr-TR" sz="1700" dirty="0">
                    <a:latin typeface="Times New Roman" panose="02020603050405020304" pitchFamily="18" charset="0"/>
                    <a:cs typeface="Times New Roman" panose="02020603050405020304" pitchFamily="18" charset="0"/>
                  </a:rPr>
                  <a:t> = (4 mg)/(5 mg/m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 0,8 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(ideal örnekleme hacmi )</a:t>
                </a:r>
              </a:p>
            </p:txBody>
          </p:sp>
        </mc:Choice>
        <mc:Fallback xmlns="">
          <p:sp>
            <p:nvSpPr>
              <p:cNvPr id="2" name="Metin kutusu 1"/>
              <p:cNvSpPr txBox="1">
                <a:spLocks noRot="1" noChangeAspect="1" noMove="1" noResize="1" noEditPoints="1" noAdjustHandles="1" noChangeArrowheads="1" noChangeShapeType="1" noTextEdit="1"/>
              </p:cNvSpPr>
              <p:nvPr/>
            </p:nvSpPr>
            <p:spPr>
              <a:xfrm>
                <a:off x="1786874" y="1812742"/>
                <a:ext cx="9370564" cy="5024773"/>
              </a:xfrm>
              <a:prstGeom prst="rect">
                <a:avLst/>
              </a:prstGeom>
              <a:blipFill>
                <a:blip r:embed="rId2"/>
                <a:stretch>
                  <a:fillRect l="-390" t="-242" b="-727"/>
                </a:stretch>
              </a:blipFill>
            </p:spPr>
            <p:txBody>
              <a:bodyPr/>
              <a:lstStyle/>
              <a:p>
                <a:r>
                  <a:rPr lang="tr-TR">
                    <a:noFill/>
                  </a:rPr>
                  <a:t> </a:t>
                </a:r>
              </a:p>
            </p:txBody>
          </p:sp>
        </mc:Fallback>
      </mc:AlternateContent>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3127463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Alt Başlık 2"/>
              <p:cNvSpPr txBox="1">
                <a:spLocks/>
              </p:cNvSpPr>
              <p:nvPr/>
            </p:nvSpPr>
            <p:spPr bwMode="auto">
              <a:xfrm>
                <a:off x="1831730" y="1562100"/>
                <a:ext cx="9431215" cy="5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tr-TR" sz="2000" b="1" dirty="0">
                    <a:latin typeface="Times New Roman" panose="02020603050405020304" pitchFamily="18" charset="0"/>
                    <a:cs typeface="Times New Roman" panose="02020603050405020304" pitchFamily="18" charset="0"/>
                  </a:rPr>
                  <a:t>9. </a:t>
                </a:r>
                <a:r>
                  <a:rPr lang="tr-TR" sz="2000" b="1" kern="0" dirty="0">
                    <a:latin typeface="Times New Roman" panose="02020603050405020304" pitchFamily="18" charset="0"/>
                    <a:cs typeface="Times New Roman" panose="02020603050405020304" pitchFamily="18" charset="0"/>
                  </a:rPr>
                  <a:t>Baca gazında yerinde ölçüm yapılan parametrelerde </a:t>
                </a:r>
                <a:r>
                  <a:rPr lang="tr-TR" sz="2000" b="1" dirty="0">
                    <a:latin typeface="Times New Roman" panose="02020603050405020304" pitchFamily="18" charset="0"/>
                    <a:cs typeface="Times New Roman" panose="02020603050405020304" pitchFamily="18" charset="0"/>
                  </a:rPr>
                  <a:t>mg/m</a:t>
                </a:r>
                <a:r>
                  <a:rPr lang="tr-TR" sz="2000" b="1" baseline="30000" dirty="0">
                    <a:latin typeface="Times New Roman" panose="02020603050405020304" pitchFamily="18" charset="0"/>
                    <a:cs typeface="Times New Roman" panose="02020603050405020304" pitchFamily="18" charset="0"/>
                  </a:rPr>
                  <a:t>3</a:t>
                </a:r>
                <a:r>
                  <a:rPr lang="tr-TR" sz="2000" b="1" dirty="0">
                    <a:latin typeface="Times New Roman" panose="02020603050405020304" pitchFamily="18" charset="0"/>
                    <a:cs typeface="Times New Roman" panose="02020603050405020304" pitchFamily="18" charset="0"/>
                  </a:rPr>
                  <a:t>’den </a:t>
                </a:r>
                <a:r>
                  <a:rPr lang="tr-TR" sz="2000" b="1" dirty="0" err="1">
                    <a:latin typeface="Times New Roman" panose="02020603050405020304" pitchFamily="18" charset="0"/>
                    <a:cs typeface="Times New Roman" panose="02020603050405020304" pitchFamily="18" charset="0"/>
                  </a:rPr>
                  <a:t>ppm</a:t>
                </a:r>
                <a:r>
                  <a:rPr lang="tr-TR" sz="2000" b="1" baseline="30000" dirty="0" err="1">
                    <a:latin typeface="Times New Roman" panose="02020603050405020304" pitchFamily="18" charset="0"/>
                    <a:cs typeface="Times New Roman" panose="02020603050405020304" pitchFamily="18" charset="0"/>
                  </a:rPr>
                  <a:t>’</a:t>
                </a:r>
                <a:r>
                  <a:rPr lang="tr-TR" sz="2000" b="1" dirty="0" err="1">
                    <a:latin typeface="Times New Roman" panose="02020603050405020304" pitchFamily="18" charset="0"/>
                    <a:cs typeface="Times New Roman" panose="02020603050405020304" pitchFamily="18" charset="0"/>
                  </a:rPr>
                  <a:t>e</a:t>
                </a:r>
                <a:r>
                  <a:rPr lang="tr-TR" sz="2000" b="1" dirty="0">
                    <a:latin typeface="Times New Roman" panose="02020603050405020304" pitchFamily="18" charset="0"/>
                    <a:cs typeface="Times New Roman" panose="02020603050405020304" pitchFamily="18" charset="0"/>
                  </a:rPr>
                  <a:t> dönüştürme;</a:t>
                </a:r>
              </a:p>
              <a:p>
                <a:pPr marL="0" indent="0">
                  <a:buNone/>
                </a:pPr>
                <a:r>
                  <a:rPr lang="tr-TR" sz="2000" dirty="0">
                    <a:latin typeface="Times New Roman" panose="02020603050405020304" pitchFamily="18" charset="0"/>
                    <a:cs typeface="Times New Roman" panose="02020603050405020304" pitchFamily="18" charset="0"/>
                  </a:rPr>
                  <a:t>Örnek 14: </a:t>
                </a:r>
                <a:r>
                  <a:rPr lang="tr-TR" sz="2000" dirty="0" err="1">
                    <a:latin typeface="Times New Roman" panose="02020603050405020304" pitchFamily="18" charset="0"/>
                    <a:cs typeface="Times New Roman" panose="02020603050405020304" pitchFamily="18" charset="0"/>
                  </a:rPr>
                  <a:t>Ekstraktif</a:t>
                </a:r>
                <a:r>
                  <a:rPr lang="tr-TR" sz="2000" dirty="0">
                    <a:latin typeface="Times New Roman" panose="02020603050405020304" pitchFamily="18" charset="0"/>
                    <a:cs typeface="Times New Roman" panose="02020603050405020304" pitchFamily="18" charset="0"/>
                  </a:rPr>
                  <a:t> bir ölçüm cihazında SO2 konsantrasyonu, 300 K ve 1 </a:t>
                </a:r>
                <a:r>
                  <a:rPr lang="tr-TR" sz="2000" dirty="0" err="1">
                    <a:latin typeface="Times New Roman" panose="02020603050405020304" pitchFamily="18" charset="0"/>
                    <a:cs typeface="Times New Roman" panose="02020603050405020304" pitchFamily="18" charset="0"/>
                  </a:rPr>
                  <a:t>atm</a:t>
                </a:r>
                <a:r>
                  <a:rPr lang="tr-TR" sz="2000" dirty="0">
                    <a:latin typeface="Times New Roman" panose="02020603050405020304" pitchFamily="18" charset="0"/>
                    <a:cs typeface="Times New Roman" panose="02020603050405020304" pitchFamily="18" charset="0"/>
                  </a:rPr>
                  <a:t> sıcaklıkta, 117,7 mg/m</a:t>
                </a:r>
                <a:r>
                  <a:rPr lang="tr-TR" sz="2000" baseline="30000" dirty="0">
                    <a:latin typeface="Times New Roman" panose="02020603050405020304" pitchFamily="18" charset="0"/>
                    <a:cs typeface="Times New Roman" panose="02020603050405020304" pitchFamily="18" charset="0"/>
                  </a:rPr>
                  <a:t>3 </a:t>
                </a:r>
                <a:r>
                  <a:rPr lang="tr-TR" sz="2000" dirty="0">
                    <a:latin typeface="Times New Roman" panose="02020603050405020304" pitchFamily="18" charset="0"/>
                    <a:cs typeface="Times New Roman" panose="02020603050405020304" pitchFamily="18" charset="0"/>
                  </a:rPr>
                  <a:t>olarak ölçülmüştür. Gazın konsantrasyonunu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olarak hesaplayınız </a:t>
                </a:r>
                <a:endParaRPr lang="tr-TR" sz="2000" baseline="30000" dirty="0">
                  <a:latin typeface="Times New Roman" panose="02020603050405020304" pitchFamily="18" charset="0"/>
                  <a:cs typeface="Times New Roman" panose="02020603050405020304" pitchFamily="18" charset="0"/>
                </a:endParaRPr>
              </a:p>
              <a:p>
                <a:pPr marL="0" indent="0">
                  <a:buNone/>
                </a:pPr>
                <a:endParaRPr lang="tr-TR" sz="2000" dirty="0">
                  <a:solidFill>
                    <a:srgbClr val="C00000"/>
                  </a:solidFill>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SO2'nİn moleküler ağırlığı = 64 gram</a:t>
                </a:r>
              </a:p>
              <a:p>
                <a:pPr marL="0" indent="0">
                  <a:buNone/>
                </a:pPr>
                <a:r>
                  <a:rPr lang="tr-TR" sz="2000" kern="0" dirty="0">
                    <a:latin typeface="Times New Roman" panose="02020603050405020304" pitchFamily="18" charset="0"/>
                    <a:cs typeface="Times New Roman" panose="02020603050405020304" pitchFamily="18" charset="0"/>
                  </a:rPr>
                  <a:t>1 </a:t>
                </a:r>
                <a:r>
                  <a:rPr lang="tr-TR" sz="2000" kern="0" dirty="0" err="1">
                    <a:latin typeface="Times New Roman" panose="02020603050405020304" pitchFamily="18" charset="0"/>
                    <a:cs typeface="Times New Roman" panose="02020603050405020304" pitchFamily="18" charset="0"/>
                  </a:rPr>
                  <a:t>mol</a:t>
                </a:r>
                <a:r>
                  <a:rPr lang="tr-TR" sz="2000" kern="0" dirty="0">
                    <a:latin typeface="Times New Roman" panose="02020603050405020304" pitchFamily="18" charset="0"/>
                    <a:cs typeface="Times New Roman" panose="02020603050405020304" pitchFamily="18" charset="0"/>
                  </a:rPr>
                  <a:t> gazın 300 K ve 1,05 </a:t>
                </a:r>
                <a:r>
                  <a:rPr lang="tr-TR" sz="2000" kern="0" dirty="0" err="1">
                    <a:latin typeface="Times New Roman" panose="02020603050405020304" pitchFamily="18" charset="0"/>
                    <a:cs typeface="Times New Roman" panose="02020603050405020304" pitchFamily="18" charset="0"/>
                  </a:rPr>
                  <a:t>atm</a:t>
                </a:r>
                <a:r>
                  <a:rPr lang="tr-TR" sz="2000" kern="0" dirty="0">
                    <a:latin typeface="Times New Roman" panose="02020603050405020304" pitchFamily="18" charset="0"/>
                    <a:cs typeface="Times New Roman" panose="02020603050405020304" pitchFamily="18" charset="0"/>
                  </a:rPr>
                  <a:t> şartlarında hacmi:</a:t>
                </a:r>
              </a:p>
              <a:p>
                <a:pPr marL="0" indent="0">
                  <a:buNone/>
                </a:pPr>
                <a:r>
                  <a:rPr lang="tr-TR" sz="2000" kern="0" dirty="0">
                    <a:latin typeface="Times New Roman" panose="02020603050405020304" pitchFamily="18" charset="0"/>
                    <a:cs typeface="Times New Roman" panose="02020603050405020304" pitchFamily="18" charset="0"/>
                  </a:rPr>
                  <a:t>V= n*R*T/P = 1* 0,82 * 300/ 1,05 = 23,43 litre</a:t>
                </a:r>
              </a:p>
              <a:p>
                <a:pPr marL="0" indent="0">
                  <a:buNone/>
                </a:pPr>
                <a:endParaRPr lang="tr-TR" sz="2000" dirty="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C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C (mg/m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V (300 K, 1,05 </a:t>
                </a:r>
                <a:r>
                  <a:rPr lang="tr-TR" sz="2000" dirty="0" err="1">
                    <a:latin typeface="Times New Roman" panose="02020603050405020304" pitchFamily="18" charset="0"/>
                    <a:cs typeface="Times New Roman" panose="02020603050405020304" pitchFamily="18" charset="0"/>
                  </a:rPr>
                  <a:t>atm</a:t>
                </a:r>
                <a:r>
                  <a:rPr lang="tr-TR" sz="2000" dirty="0">
                    <a:latin typeface="Times New Roman" panose="02020603050405020304" pitchFamily="18" charset="0"/>
                    <a:cs typeface="Times New Roman" panose="02020603050405020304" pitchFamily="18" charset="0"/>
                  </a:rPr>
                  <a:t>) / MA</a:t>
                </a:r>
              </a:p>
              <a:p>
                <a:pPr marL="0" indent="0">
                  <a:buNone/>
                </a:pPr>
                <a:r>
                  <a:rPr lang="tr-TR" sz="2000" dirty="0">
                    <a:latin typeface="Times New Roman" panose="02020603050405020304" pitchFamily="18" charset="0"/>
                    <a:cs typeface="Times New Roman" panose="02020603050405020304" pitchFamily="18" charset="0"/>
                  </a:rPr>
                  <a:t>C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114,7 (</a:t>
                </a:r>
                <a:r>
                  <a:rPr lang="tr-TR" sz="2000" strike="sngStrike" dirty="0">
                    <a:latin typeface="Times New Roman" panose="02020603050405020304" pitchFamily="18" charset="0"/>
                    <a:cs typeface="Times New Roman" panose="02020603050405020304" pitchFamily="18" charset="0"/>
                  </a:rPr>
                  <a:t>mg</a:t>
                </a:r>
                <a:r>
                  <a:rPr lang="tr-TR" sz="2000" dirty="0">
                    <a:latin typeface="Times New Roman" panose="02020603050405020304" pitchFamily="18" charset="0"/>
                    <a:cs typeface="Times New Roman" panose="02020603050405020304" pitchFamily="18" charset="0"/>
                  </a:rPr>
                  <a:t>/m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23,43 </m:t>
                        </m:r>
                        <m:r>
                          <m:rPr>
                            <m:nor/>
                          </m:rPr>
                          <a:rPr lang="tr-TR" sz="2000" strike="sngStrike" kern="0" dirty="0">
                            <a:latin typeface="Times New Roman" panose="02020603050405020304" pitchFamily="18" charset="0"/>
                            <a:cs typeface="Times New Roman" panose="02020603050405020304" pitchFamily="18" charset="0"/>
                          </a:rPr>
                          <m:t>L</m:t>
                        </m:r>
                        <m:r>
                          <m:rPr>
                            <m:nor/>
                          </m:rPr>
                          <a:rPr lang="tr-TR" sz="2000"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num>
                      <m:den>
                        <m:r>
                          <m:rPr>
                            <m:nor/>
                          </m:rPr>
                          <a:rPr lang="tr-TR" sz="2000" kern="0" dirty="0">
                            <a:latin typeface="Times New Roman" panose="02020603050405020304" pitchFamily="18" charset="0"/>
                            <a:cs typeface="Times New Roman" panose="02020603050405020304" pitchFamily="18" charset="0"/>
                          </a:rPr>
                          <m:t>64 </m:t>
                        </m:r>
                        <m:r>
                          <m:rPr>
                            <m:nor/>
                          </m:rPr>
                          <a:rPr lang="tr-TR" sz="2000" strike="sngStrike" kern="0" dirty="0">
                            <a:latin typeface="Times New Roman" panose="02020603050405020304" pitchFamily="18" charset="0"/>
                            <a:cs typeface="Times New Roman" panose="02020603050405020304" pitchFamily="18" charset="0"/>
                          </a:rPr>
                          <m:t>g</m:t>
                        </m:r>
                        <m:r>
                          <m:rPr>
                            <m:nor/>
                          </m:rPr>
                          <a:rPr lang="tr-TR" sz="2000" strike="sngStrike" kern="0" dirty="0">
                            <a:latin typeface="Times New Roman" panose="02020603050405020304" pitchFamily="18" charset="0"/>
                            <a:cs typeface="Times New Roman" panose="02020603050405020304" pitchFamily="18" charset="0"/>
                          </a:rPr>
                          <m:t>/</m:t>
                        </m:r>
                        <m:r>
                          <m:rPr>
                            <m:nor/>
                          </m:rPr>
                          <a:rPr lang="tr-TR" sz="2000" strike="sngStrike" kern="0" dirty="0">
                            <a:latin typeface="Times New Roman" panose="02020603050405020304" pitchFamily="18" charset="0"/>
                            <a:cs typeface="Times New Roman" panose="02020603050405020304" pitchFamily="18" charset="0"/>
                          </a:rPr>
                          <m:t>mol</m:t>
                        </m:r>
                      </m:den>
                    </m:f>
                    <m:r>
                      <a:rPr lang="tr-TR" sz="2000" i="1" strike="sngStrike" kern="0" dirty="0">
                        <a:latin typeface="Cambria Math" panose="02040503050406030204" pitchFamily="18" charset="0"/>
                        <a:cs typeface="Times New Roman" panose="02020603050405020304" pitchFamily="18" charset="0"/>
                      </a:rPr>
                      <m:t>∗</m:t>
                    </m:r>
                    <m:f>
                      <m:fPr>
                        <m:ctrlPr>
                          <a:rPr lang="tr-TR" sz="2000" i="1" kern="0">
                            <a:latin typeface="Cambria Math" panose="02040503050406030204" pitchFamily="18" charset="0"/>
                          </a:rPr>
                        </m:ctrlPr>
                      </m:fPr>
                      <m:num>
                        <m:r>
                          <m:rPr>
                            <m:nor/>
                          </m:rPr>
                          <a:rPr lang="tr-TR" sz="2000" i="1" kern="0" dirty="0">
                            <a:latin typeface="Times New Roman" panose="02020603050405020304" pitchFamily="18" charset="0"/>
                            <a:cs typeface="Times New Roman" panose="02020603050405020304" pitchFamily="18" charset="0"/>
                          </a:rPr>
                          <m:t>1 </m:t>
                        </m:r>
                        <m:r>
                          <a:rPr lang="tr-TR" sz="2000" i="1" kern="0" dirty="0">
                            <a:latin typeface="Cambria Math" panose="02040503050406030204" pitchFamily="18" charset="0"/>
                            <a:cs typeface="Times New Roman" panose="02020603050405020304" pitchFamily="18" charset="0"/>
                          </a:rPr>
                          <m:t>𝑚</m:t>
                        </m:r>
                        <m:r>
                          <a:rPr lang="tr-TR" sz="2000" i="1" kern="0" baseline="30000" dirty="0">
                            <a:latin typeface="Cambria Math" panose="02040503050406030204" pitchFamily="18" charset="0"/>
                            <a:cs typeface="Times New Roman" panose="02020603050405020304" pitchFamily="18" charset="0"/>
                          </a:rPr>
                          <m:t>3</m:t>
                        </m:r>
                      </m:num>
                      <m:den>
                        <m:r>
                          <m:rPr>
                            <m:nor/>
                          </m:rPr>
                          <a:rPr lang="tr-TR" sz="2000" kern="0" dirty="0">
                            <a:latin typeface="Times New Roman" panose="02020603050405020304" pitchFamily="18" charset="0"/>
                            <a:cs typeface="Times New Roman" panose="02020603050405020304" pitchFamily="18" charset="0"/>
                          </a:rPr>
                          <m:t>1000 </m:t>
                        </m:r>
                        <m:r>
                          <m:rPr>
                            <m:nor/>
                          </m:rPr>
                          <a:rPr lang="tr-TR" sz="2000" strike="sngStrike" kern="0" dirty="0">
                            <a:latin typeface="Times New Roman" panose="02020603050405020304" pitchFamily="18" charset="0"/>
                            <a:cs typeface="Times New Roman" panose="02020603050405020304" pitchFamily="18" charset="0"/>
                          </a:rPr>
                          <m:t>L</m:t>
                        </m:r>
                      </m:den>
                    </m:f>
                  </m:oMath>
                </a14:m>
                <a:r>
                  <a:rPr lang="tr-TR"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000" i="1" kern="0">
                            <a:latin typeface="Cambria Math" panose="02040503050406030204" pitchFamily="18" charset="0"/>
                          </a:rPr>
                        </m:ctrlPr>
                      </m:fPr>
                      <m:num>
                        <m:r>
                          <m:rPr>
                            <m:nor/>
                          </m:rPr>
                          <a:rPr lang="tr-TR" sz="2000" kern="0">
                            <a:latin typeface="Cambria Math" panose="02040503050406030204" pitchFamily="18" charset="0"/>
                          </a:rPr>
                          <m:t>1</m:t>
                        </m:r>
                        <m:r>
                          <m:rPr>
                            <m:nor/>
                          </m:rPr>
                          <a:rPr lang="tr-TR" sz="2000" strike="sngStrike" kern="0" dirty="0">
                            <a:latin typeface="Times New Roman" panose="02020603050405020304" pitchFamily="18" charset="0"/>
                            <a:cs typeface="Times New Roman" panose="02020603050405020304" pitchFamily="18" charset="0"/>
                          </a:rPr>
                          <m:t>g</m:t>
                        </m:r>
                      </m:num>
                      <m:den>
                        <m:r>
                          <m:rPr>
                            <m:nor/>
                          </m:rPr>
                          <a:rPr lang="tr-TR" sz="2000" kern="0" dirty="0">
                            <a:latin typeface="Times New Roman" panose="02020603050405020304" pitchFamily="18" charset="0"/>
                            <a:cs typeface="Times New Roman" panose="02020603050405020304" pitchFamily="18" charset="0"/>
                          </a:rPr>
                          <m:t>1000 </m:t>
                        </m:r>
                        <m:r>
                          <m:rPr>
                            <m:nor/>
                          </m:rPr>
                          <a:rPr lang="tr-TR" sz="2000" strike="sngStrike" kern="0" dirty="0">
                            <a:latin typeface="Times New Roman" panose="02020603050405020304" pitchFamily="18" charset="0"/>
                            <a:cs typeface="Times New Roman" panose="02020603050405020304" pitchFamily="18" charset="0"/>
                          </a:rPr>
                          <m:t>mg</m:t>
                        </m:r>
                      </m:den>
                    </m:f>
                  </m:oMath>
                </a14:m>
                <a:r>
                  <a:rPr lang="tr-TR"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tr-TR" sz="2000" i="1" kern="0">
                            <a:latin typeface="Cambria Math" panose="02040503050406030204" pitchFamily="18" charset="0"/>
                          </a:rPr>
                        </m:ctrlPr>
                      </m:fPr>
                      <m:num>
                        <m:r>
                          <m:rPr>
                            <m:nor/>
                          </m:rPr>
                          <a:rPr lang="tr-TR" sz="2000" kern="0" dirty="0">
                            <a:latin typeface="Times New Roman" panose="02020603050405020304" pitchFamily="18" charset="0"/>
                            <a:cs typeface="Times New Roman" panose="02020603050405020304" pitchFamily="18" charset="0"/>
                          </a:rPr>
                          <m:t>42 </m:t>
                        </m:r>
                        <m:r>
                          <m:rPr>
                            <m:nor/>
                          </m:rPr>
                          <a:rPr lang="tr-TR" sz="2000" kern="0" dirty="0">
                            <a:latin typeface="Times New Roman" panose="02020603050405020304" pitchFamily="18" charset="0"/>
                            <a:cs typeface="Times New Roman" panose="02020603050405020304" pitchFamily="18" charset="0"/>
                          </a:rPr>
                          <m:t>m</m:t>
                        </m:r>
                        <m:r>
                          <m:rPr>
                            <m:nor/>
                          </m:rPr>
                          <a:rPr lang="tr-TR" sz="2000" kern="0" baseline="30000" dirty="0">
                            <a:latin typeface="Times New Roman" panose="02020603050405020304" pitchFamily="18" charset="0"/>
                            <a:cs typeface="Times New Roman" panose="02020603050405020304" pitchFamily="18" charset="0"/>
                          </a:rPr>
                          <m:t>3 </m:t>
                        </m:r>
                        <m:r>
                          <m:rPr>
                            <m:nor/>
                          </m:rPr>
                          <a:rPr lang="tr-TR" sz="2000" kern="0" dirty="0">
                            <a:latin typeface="Times New Roman" panose="02020603050405020304" pitchFamily="18" charset="0"/>
                            <a:cs typeface="Times New Roman" panose="02020603050405020304" pitchFamily="18" charset="0"/>
                          </a:rPr>
                          <m:t>SO</m:t>
                        </m:r>
                        <m:r>
                          <m:rPr>
                            <m:nor/>
                          </m:rPr>
                          <a:rPr lang="tr-TR" sz="2000" kern="0" dirty="0">
                            <a:latin typeface="Times New Roman" panose="02020603050405020304" pitchFamily="18" charset="0"/>
                            <a:cs typeface="Times New Roman" panose="02020603050405020304" pitchFamily="18" charset="0"/>
                          </a:rPr>
                          <m:t>2</m:t>
                        </m:r>
                      </m:num>
                      <m:den>
                        <m:r>
                          <m:rPr>
                            <m:nor/>
                          </m:rPr>
                          <a:rPr lang="tr-TR" sz="2000" kern="0" dirty="0">
                            <a:latin typeface="Times New Roman" panose="02020603050405020304" pitchFamily="18" charset="0"/>
                            <a:cs typeface="Times New Roman" panose="02020603050405020304" pitchFamily="18" charset="0"/>
                          </a:rPr>
                          <m:t>1000000 </m:t>
                        </m:r>
                        <m:r>
                          <m:rPr>
                            <m:nor/>
                          </m:rPr>
                          <a:rPr lang="tr-TR" sz="2000" kern="0" dirty="0">
                            <a:latin typeface="Times New Roman" panose="02020603050405020304" pitchFamily="18" charset="0"/>
                            <a:cs typeface="Times New Roman" panose="02020603050405020304" pitchFamily="18" charset="0"/>
                          </a:rPr>
                          <m:t>m</m:t>
                        </m:r>
                        <m:r>
                          <m:rPr>
                            <m:nor/>
                          </m:rPr>
                          <a:rPr lang="tr-TR" sz="2000" kern="0" baseline="30000" dirty="0">
                            <a:latin typeface="Times New Roman" panose="02020603050405020304" pitchFamily="18" charset="0"/>
                            <a:cs typeface="Times New Roman" panose="02020603050405020304" pitchFamily="18" charset="0"/>
                          </a:rPr>
                          <m:t>3</m:t>
                        </m:r>
                        <m:r>
                          <m:rPr>
                            <m:nor/>
                          </m:rPr>
                          <a:rPr lang="tr-TR" sz="2000" kern="0" dirty="0">
                            <a:latin typeface="Times New Roman" panose="02020603050405020304" pitchFamily="18" charset="0"/>
                            <a:cs typeface="Times New Roman" panose="02020603050405020304" pitchFamily="18" charset="0"/>
                          </a:rPr>
                          <m:t> </m:t>
                        </m:r>
                        <m:r>
                          <a:rPr lang="tr-TR" sz="2000" i="1" kern="0" dirty="0">
                            <a:latin typeface="Cambria Math" panose="02040503050406030204" pitchFamily="18" charset="0"/>
                            <a:cs typeface="Times New Roman" panose="02020603050405020304" pitchFamily="18" charset="0"/>
                          </a:rPr>
                          <m:t>𝑏𝑎𝑐𝑎𝑔𝑎𝑧𝚤</m:t>
                        </m:r>
                      </m:den>
                    </m:f>
                  </m:oMath>
                </a14:m>
                <a:endParaRPr lang="tr-TR" sz="200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C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42 </a:t>
                </a:r>
                <a:r>
                  <a:rPr lang="tr-TR" sz="2000" dirty="0" err="1" smtClean="0">
                    <a:latin typeface="Times New Roman" panose="02020603050405020304" pitchFamily="18" charset="0"/>
                    <a:cs typeface="Times New Roman" panose="02020603050405020304" pitchFamily="18" charset="0"/>
                  </a:rPr>
                  <a:t>ppm</a:t>
                </a:r>
                <a:endParaRPr lang="tr-TR" sz="2000" kern="0" dirty="0">
                  <a:latin typeface="Times New Roman" panose="02020603050405020304" pitchFamily="18" charset="0"/>
                  <a:cs typeface="Times New Roman" panose="02020603050405020304" pitchFamily="18" charset="0"/>
                </a:endParaRPr>
              </a:p>
            </p:txBody>
          </p:sp>
        </mc:Choice>
        <mc:Fallback xmlns="">
          <p:sp>
            <p:nvSpPr>
              <p:cNvPr id="4" name="Alt Başlık 2"/>
              <p:cNvSpPr txBox="1">
                <a:spLocks noRot="1" noChangeAspect="1" noMove="1" noResize="1" noEditPoints="1" noAdjustHandles="1" noChangeArrowheads="1" noChangeShapeType="1" noTextEdit="1"/>
              </p:cNvSpPr>
              <p:nvPr/>
            </p:nvSpPr>
            <p:spPr bwMode="auto">
              <a:xfrm>
                <a:off x="1831730" y="1562100"/>
                <a:ext cx="9431215" cy="5040923"/>
              </a:xfrm>
              <a:prstGeom prst="rect">
                <a:avLst/>
              </a:prstGeom>
              <a:blipFill>
                <a:blip r:embed="rId2"/>
                <a:stretch>
                  <a:fillRect l="-646" t="-605" b="-484"/>
                </a:stretch>
              </a:blipFill>
              <a:ln w="9525">
                <a:noFill/>
                <a:miter lim="800000"/>
                <a:headEnd/>
                <a:tailEnd/>
              </a:ln>
            </p:spPr>
            <p:txBody>
              <a:bodyPr/>
              <a:lstStyle/>
              <a:p>
                <a:r>
                  <a:rPr lang="tr-TR">
                    <a:noFill/>
                  </a:rPr>
                  <a:t> </a:t>
                </a:r>
              </a:p>
            </p:txBody>
          </p:sp>
        </mc:Fallback>
      </mc:AlternateContent>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335314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Alt Başlık 2"/>
              <p:cNvSpPr txBox="1">
                <a:spLocks/>
              </p:cNvSpPr>
              <p:nvPr/>
            </p:nvSpPr>
            <p:spPr bwMode="auto">
              <a:xfrm>
                <a:off x="2051538" y="1726223"/>
                <a:ext cx="8686800" cy="4329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tr-TR" sz="2000" b="1" dirty="0">
                    <a:latin typeface="Times New Roman" panose="02020603050405020304" pitchFamily="18" charset="0"/>
                    <a:cs typeface="Times New Roman" panose="02020603050405020304" pitchFamily="18" charset="0"/>
                  </a:rPr>
                  <a:t>10. </a:t>
                </a:r>
                <a:r>
                  <a:rPr lang="tr-TR" sz="2000" b="1" kern="0" dirty="0">
                    <a:latin typeface="Times New Roman" panose="02020603050405020304" pitchFamily="18" charset="0"/>
                    <a:cs typeface="Times New Roman" panose="02020603050405020304" pitchFamily="18" charset="0"/>
                  </a:rPr>
                  <a:t>Örnek </a:t>
                </a:r>
                <a:r>
                  <a:rPr lang="tr-TR" sz="2000" b="1" kern="0" dirty="0" smtClean="0">
                    <a:solidFill>
                      <a:srgbClr val="FF0000"/>
                    </a:solidFill>
                    <a:latin typeface="Times New Roman" panose="02020603050405020304" pitchFamily="18" charset="0"/>
                    <a:cs typeface="Times New Roman" panose="02020603050405020304" pitchFamily="18" charset="0"/>
                  </a:rPr>
                  <a:t>1</a:t>
                </a:r>
                <a:r>
                  <a:rPr lang="tr-TR" sz="2000" b="1" kern="0" dirty="0" smtClean="0">
                    <a:latin typeface="Times New Roman" panose="02020603050405020304" pitchFamily="18" charset="0"/>
                    <a:cs typeface="Times New Roman" panose="02020603050405020304" pitchFamily="18" charset="0"/>
                  </a:rPr>
                  <a:t>3 </a:t>
                </a:r>
                <a:r>
                  <a:rPr lang="tr-TR" sz="2000" b="1" kern="0" dirty="0">
                    <a:latin typeface="Times New Roman" panose="02020603050405020304" pitchFamily="18" charset="0"/>
                    <a:cs typeface="Times New Roman" panose="02020603050405020304" pitchFamily="18" charset="0"/>
                  </a:rPr>
                  <a:t>ve Örnek </a:t>
                </a:r>
                <a:r>
                  <a:rPr lang="tr-TR" sz="2000" b="1" kern="0" dirty="0" smtClean="0">
                    <a:solidFill>
                      <a:srgbClr val="FF0000"/>
                    </a:solidFill>
                    <a:latin typeface="Times New Roman" panose="02020603050405020304" pitchFamily="18" charset="0"/>
                    <a:cs typeface="Times New Roman" panose="02020603050405020304" pitchFamily="18" charset="0"/>
                  </a:rPr>
                  <a:t>1</a:t>
                </a:r>
                <a:r>
                  <a:rPr lang="tr-TR" sz="2000" b="1" kern="0" dirty="0" smtClean="0">
                    <a:latin typeface="Times New Roman" panose="02020603050405020304" pitchFamily="18" charset="0"/>
                    <a:cs typeface="Times New Roman" panose="02020603050405020304" pitchFamily="18" charset="0"/>
                  </a:rPr>
                  <a:t>4</a:t>
                </a:r>
                <a:r>
                  <a:rPr lang="tr-TR" sz="2000" b="1" kern="0" dirty="0">
                    <a:latin typeface="Times New Roman" panose="02020603050405020304" pitchFamily="18" charset="0"/>
                    <a:cs typeface="Times New Roman" panose="02020603050405020304" pitchFamily="18" charset="0"/>
                  </a:rPr>
                  <a:t>’ ün sağlaması </a:t>
                </a:r>
                <a:endParaRPr lang="tr-TR" sz="2000" b="1" dirty="0">
                  <a:latin typeface="Times New Roman" panose="02020603050405020304" pitchFamily="18" charset="0"/>
                  <a:cs typeface="Times New Roman" panose="02020603050405020304" pitchFamily="18" charset="0"/>
                </a:endParaRPr>
              </a:p>
              <a:p>
                <a:pPr marL="0" indent="0">
                  <a:buNone/>
                </a:pPr>
                <a:r>
                  <a:rPr lang="tr-TR" sz="2000" kern="0" dirty="0">
                    <a:latin typeface="Times New Roman" panose="02020603050405020304" pitchFamily="18" charset="0"/>
                    <a:cs typeface="Times New Roman" panose="02020603050405020304" pitchFamily="18" charset="0"/>
                  </a:rPr>
                  <a:t>300 K ve 1,05 </a:t>
                </a:r>
                <a:r>
                  <a:rPr lang="tr-TR" sz="2000" kern="0" dirty="0" err="1">
                    <a:latin typeface="Times New Roman" panose="02020603050405020304" pitchFamily="18" charset="0"/>
                    <a:cs typeface="Times New Roman" panose="02020603050405020304" pitchFamily="18" charset="0"/>
                  </a:rPr>
                  <a:t>atm</a:t>
                </a:r>
                <a:r>
                  <a:rPr lang="tr-TR" sz="2000" kern="0" dirty="0">
                    <a:latin typeface="Times New Roman" panose="02020603050405020304" pitchFamily="18" charset="0"/>
                    <a:cs typeface="Times New Roman" panose="02020603050405020304" pitchFamily="18" charset="0"/>
                  </a:rPr>
                  <a:t> de SO2 gazının konsantrasyonu 114,7 mg/m3 olarak ölçülmüştür.</a:t>
                </a: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1800" dirty="0"/>
                  <a:t>C(</a:t>
                </a:r>
                <a:r>
                  <a:rPr lang="tr-TR" sz="1800" dirty="0" err="1"/>
                  <a:t>st</a:t>
                </a:r>
                <a:r>
                  <a:rPr lang="tr-TR" sz="1800" dirty="0"/>
                  <a:t>)= C (ölç)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  </m:t>
                        </m:r>
                        <m:r>
                          <a:rPr lang="tr-TR" sz="2000" i="1">
                            <a:latin typeface="Cambria Math" panose="02040503050406030204" pitchFamily="18" charset="0"/>
                          </a:rPr>
                          <m:t>𝑇</m:t>
                        </m:r>
                        <m:r>
                          <a:rPr lang="tr-TR" sz="2000" i="1">
                            <a:latin typeface="Cambria Math" panose="02040503050406030204" pitchFamily="18" charset="0"/>
                          </a:rPr>
                          <m:t> (ö</m:t>
                        </m:r>
                        <m:r>
                          <a:rPr lang="tr-TR" sz="2000" i="1">
                            <a:latin typeface="Cambria Math" panose="02040503050406030204" pitchFamily="18" charset="0"/>
                          </a:rPr>
                          <m:t>𝑙</m:t>
                        </m:r>
                        <m:r>
                          <a:rPr lang="tr-TR" sz="2000" i="1">
                            <a:latin typeface="Cambria Math" panose="02040503050406030204" pitchFamily="18" charset="0"/>
                          </a:rPr>
                          <m:t>ç)</m:t>
                        </m:r>
                      </m:num>
                      <m:den>
                        <m:r>
                          <a:rPr lang="tr-TR" sz="2000" i="1">
                            <a:latin typeface="Cambria Math" panose="02040503050406030204" pitchFamily="18" charset="0"/>
                          </a:rPr>
                          <m:t>𝑇</m:t>
                        </m:r>
                        <m:r>
                          <a:rPr lang="tr-TR" sz="2000" i="1">
                            <a:latin typeface="Cambria Math" panose="02040503050406030204" pitchFamily="18" charset="0"/>
                          </a:rPr>
                          <m:t> (</m:t>
                        </m:r>
                        <m:r>
                          <a:rPr lang="tr-TR" sz="2000" i="1">
                            <a:latin typeface="Cambria Math" panose="02040503050406030204" pitchFamily="18" charset="0"/>
                          </a:rPr>
                          <m:t>𝑠𝑡</m:t>
                        </m:r>
                        <m:r>
                          <a:rPr lang="tr-TR" sz="2000" i="1">
                            <a:latin typeface="Cambria Math" panose="02040503050406030204" pitchFamily="18" charset="0"/>
                          </a:rPr>
                          <m:t>)</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𝑃</m:t>
                        </m:r>
                        <m:r>
                          <a:rPr lang="tr-TR" sz="2000" i="1">
                            <a:latin typeface="Cambria Math" panose="02040503050406030204" pitchFamily="18" charset="0"/>
                          </a:rPr>
                          <m:t> (</m:t>
                        </m:r>
                        <m:r>
                          <a:rPr lang="tr-TR" sz="2000" i="1">
                            <a:latin typeface="Cambria Math" panose="02040503050406030204" pitchFamily="18" charset="0"/>
                          </a:rPr>
                          <m:t>𝑠𝑡</m:t>
                        </m:r>
                        <m:r>
                          <a:rPr lang="tr-TR" sz="2000" i="1">
                            <a:latin typeface="Cambria Math" panose="02040503050406030204" pitchFamily="18" charset="0"/>
                          </a:rPr>
                          <m:t>)</m:t>
                        </m:r>
                      </m:num>
                      <m:den>
                        <m:r>
                          <a:rPr lang="tr-TR" sz="2000" i="1">
                            <a:latin typeface="Cambria Math" panose="02040503050406030204" pitchFamily="18" charset="0"/>
                          </a:rPr>
                          <m:t>𝑃</m:t>
                        </m:r>
                        <m:r>
                          <a:rPr lang="tr-TR" sz="2000" i="1">
                            <a:latin typeface="Cambria Math" panose="02040503050406030204" pitchFamily="18" charset="0"/>
                          </a:rPr>
                          <m:t> (ö</m:t>
                        </m:r>
                        <m:r>
                          <a:rPr lang="tr-TR" sz="2000" i="1">
                            <a:latin typeface="Cambria Math" panose="02040503050406030204" pitchFamily="18" charset="0"/>
                          </a:rPr>
                          <m:t>𝑙</m:t>
                        </m:r>
                        <m:r>
                          <a:rPr lang="tr-TR" sz="2000" i="1">
                            <a:latin typeface="Cambria Math" panose="02040503050406030204" pitchFamily="18" charset="0"/>
                          </a:rPr>
                          <m:t>ç)</m:t>
                        </m:r>
                      </m:den>
                    </m:f>
                  </m:oMath>
                </a14:m>
                <a:endParaRPr lang="tr-TR" sz="2000" kern="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1800" dirty="0"/>
                  <a:t>C(</a:t>
                </a:r>
                <a:r>
                  <a:rPr lang="tr-TR" sz="1800" dirty="0" err="1"/>
                  <a:t>st</a:t>
                </a:r>
                <a:r>
                  <a:rPr lang="tr-TR" sz="1800" dirty="0"/>
                  <a:t>)= 114,7 mg/m</a:t>
                </a:r>
                <a:r>
                  <a:rPr lang="tr-TR" sz="1800" baseline="30000" dirty="0"/>
                  <a:t>3</a:t>
                </a:r>
                <a:r>
                  <a:rPr lang="tr-TR" sz="1800" dirty="0"/>
                  <a:t>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  300</m:t>
                        </m:r>
                      </m:num>
                      <m:den>
                        <m:r>
                          <a:rPr lang="tr-TR" sz="2000" i="1">
                            <a:latin typeface="Cambria Math" panose="02040503050406030204" pitchFamily="18" charset="0"/>
                          </a:rPr>
                          <m:t>273,15</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1</m:t>
                        </m:r>
                      </m:num>
                      <m:den>
                        <m:r>
                          <a:rPr lang="tr-TR" sz="2000" i="1">
                            <a:latin typeface="Cambria Math" panose="02040503050406030204" pitchFamily="18" charset="0"/>
                          </a:rPr>
                          <m:t>1,05</m:t>
                        </m:r>
                      </m:den>
                    </m:f>
                  </m:oMath>
                </a14:m>
                <a:endParaRPr lang="tr-TR" sz="2000" kern="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endParaRPr lang="tr-TR" sz="2000" kern="0" dirty="0">
                  <a:latin typeface="Times New Roman" panose="02020603050405020304" pitchFamily="18" charset="0"/>
                  <a:cs typeface="Times New Roman" panose="02020603050405020304" pitchFamily="18" charset="0"/>
                </a:endParaRPr>
              </a:p>
              <a:p>
                <a:pPr marL="0" indent="0">
                  <a:buNone/>
                </a:pPr>
                <a:r>
                  <a:rPr lang="tr-TR" sz="2000" dirty="0"/>
                  <a:t>C(</a:t>
                </a:r>
                <a:r>
                  <a:rPr lang="tr-TR" sz="2000" dirty="0" err="1"/>
                  <a:t>st</a:t>
                </a:r>
                <a:r>
                  <a:rPr lang="tr-TR" sz="2000" dirty="0"/>
                  <a:t>)= 120 mg/Nm</a:t>
                </a:r>
                <a:r>
                  <a:rPr lang="tr-TR" sz="2000" baseline="30000" dirty="0"/>
                  <a:t>3 </a:t>
                </a:r>
                <a:r>
                  <a:rPr lang="tr-TR" sz="2000" dirty="0"/>
                  <a:t>(273,15 K ve 1 </a:t>
                </a:r>
                <a:r>
                  <a:rPr lang="tr-TR" sz="2000" dirty="0" err="1"/>
                  <a:t>atm</a:t>
                </a:r>
                <a:r>
                  <a:rPr lang="tr-TR" sz="2000" dirty="0"/>
                  <a:t>, koşullarda konsantrasyon) </a:t>
                </a:r>
                <a:endParaRPr lang="tr-TR" sz="2000" kern="0" dirty="0">
                  <a:latin typeface="Times New Roman" panose="02020603050405020304" pitchFamily="18" charset="0"/>
                  <a:cs typeface="Times New Roman" panose="02020603050405020304" pitchFamily="18" charset="0"/>
                </a:endParaRPr>
              </a:p>
            </p:txBody>
          </p:sp>
        </mc:Choice>
        <mc:Fallback>
          <p:sp>
            <p:nvSpPr>
              <p:cNvPr id="4" name="Alt Başlık 2"/>
              <p:cNvSpPr txBox="1">
                <a:spLocks noRot="1" noChangeAspect="1" noMove="1" noResize="1" noEditPoints="1" noAdjustHandles="1" noChangeArrowheads="1" noChangeShapeType="1" noTextEdit="1"/>
              </p:cNvSpPr>
              <p:nvPr/>
            </p:nvSpPr>
            <p:spPr bwMode="auto">
              <a:xfrm>
                <a:off x="2051538" y="1726223"/>
                <a:ext cx="8686800" cy="4329848"/>
              </a:xfrm>
              <a:prstGeom prst="rect">
                <a:avLst/>
              </a:prstGeom>
              <a:blipFill>
                <a:blip r:embed="rId2"/>
                <a:stretch>
                  <a:fillRect l="-772" t="-704"/>
                </a:stretch>
              </a:blipFill>
              <a:ln w="9525">
                <a:noFill/>
                <a:miter lim="800000"/>
                <a:headEnd/>
                <a:tailEnd/>
              </a:ln>
            </p:spPr>
            <p:txBody>
              <a:bodyPr/>
              <a:lstStyle/>
              <a:p>
                <a:r>
                  <a:rPr lang="tr-TR">
                    <a:noFill/>
                  </a:rPr>
                  <a:t> </a:t>
                </a:r>
              </a:p>
            </p:txBody>
          </p:sp>
        </mc:Fallback>
      </mc:AlternateContent>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2616090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lt Başlık 2"/>
          <p:cNvSpPr>
            <a:spLocks noGrp="1"/>
          </p:cNvSpPr>
          <p:nvPr>
            <p:ph type="subTitle" idx="1"/>
          </p:nvPr>
        </p:nvSpPr>
        <p:spPr>
          <a:xfrm>
            <a:off x="1679575" y="1245865"/>
            <a:ext cx="9161340" cy="5506628"/>
          </a:xfrm>
        </p:spPr>
        <p:txBody>
          <a:bodyPr>
            <a:normAutofit/>
          </a:bodyPr>
          <a:lstStyle/>
          <a:p>
            <a:pPr lvl="0" algn="l"/>
            <a:r>
              <a:rPr lang="tr-TR" sz="2000" b="1" dirty="0">
                <a:latin typeface="Times New Roman" panose="02020603050405020304" pitchFamily="18" charset="0"/>
                <a:cs typeface="Times New Roman" panose="02020603050405020304" pitchFamily="18" charset="0"/>
              </a:rPr>
              <a:t>11- Referans koşullarda mg / m</a:t>
            </a:r>
            <a:r>
              <a:rPr lang="tr-TR" sz="2000" b="1" baseline="30000" dirty="0">
                <a:latin typeface="Times New Roman" panose="02020603050405020304" pitchFamily="18" charset="0"/>
                <a:cs typeface="Times New Roman" panose="02020603050405020304" pitchFamily="18" charset="0"/>
              </a:rPr>
              <a:t>3</a:t>
            </a:r>
            <a:r>
              <a:rPr lang="tr-TR" sz="2000" b="1" dirty="0">
                <a:latin typeface="Times New Roman" panose="02020603050405020304" pitchFamily="18" charset="0"/>
                <a:cs typeface="Times New Roman" panose="02020603050405020304" pitchFamily="18" charset="0"/>
              </a:rPr>
              <a:t> cinsinden toplam </a:t>
            </a:r>
            <a:r>
              <a:rPr lang="tr-TR" sz="2000" b="1" dirty="0" err="1">
                <a:latin typeface="Times New Roman" panose="02020603050405020304" pitchFamily="18" charset="0"/>
                <a:cs typeface="Times New Roman" panose="02020603050405020304" pitchFamily="18" charset="0"/>
              </a:rPr>
              <a:t>NOx</a:t>
            </a:r>
            <a:r>
              <a:rPr lang="tr-TR" sz="2000" b="1" dirty="0">
                <a:latin typeface="Times New Roman" panose="02020603050405020304" pitchFamily="18" charset="0"/>
                <a:cs typeface="Times New Roman" panose="02020603050405020304" pitchFamily="18" charset="0"/>
              </a:rPr>
              <a:t> in NO2 cinsinden ve NO cinsinden ifade </a:t>
            </a:r>
            <a:r>
              <a:rPr lang="tr-TR" sz="2000" b="1" dirty="0" err="1">
                <a:latin typeface="Times New Roman" panose="02020603050405020304" pitchFamily="18" charset="0"/>
                <a:cs typeface="Times New Roman" panose="02020603050405020304" pitchFamily="18" charset="0"/>
              </a:rPr>
              <a:t>edlmesi</a:t>
            </a:r>
            <a:endParaRPr lang="tr-TR" sz="2000" b="1"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Örnek 15: NO Konsantrasyonu, C</a:t>
            </a:r>
            <a:r>
              <a:rPr lang="tr-TR" sz="2000" baseline="-25000" dirty="0">
                <a:latin typeface="Times New Roman" panose="02020603050405020304" pitchFamily="18" charset="0"/>
                <a:cs typeface="Times New Roman" panose="02020603050405020304" pitchFamily="18" charset="0"/>
              </a:rPr>
              <a:t>NO</a:t>
            </a:r>
            <a:r>
              <a:rPr lang="tr-TR" sz="2000" dirty="0">
                <a:latin typeface="Times New Roman" panose="02020603050405020304" pitchFamily="18" charset="0"/>
                <a:cs typeface="Times New Roman" panose="02020603050405020304" pitchFamily="18" charset="0"/>
              </a:rPr>
              <a:t>= 34 </a:t>
            </a:r>
            <a:r>
              <a:rPr lang="tr-TR" sz="2000" dirty="0" err="1">
                <a:latin typeface="Times New Roman" panose="02020603050405020304" pitchFamily="18" charset="0"/>
                <a:cs typeface="Times New Roman" panose="02020603050405020304" pitchFamily="18" charset="0"/>
              </a:rPr>
              <a:t>ppm</a:t>
            </a:r>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NO2 konsantrasyonu, 	       C</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15 </a:t>
            </a:r>
            <a:r>
              <a:rPr lang="tr-TR" sz="2000" dirty="0" err="1">
                <a:latin typeface="Times New Roman" panose="02020603050405020304" pitchFamily="18" charset="0"/>
                <a:cs typeface="Times New Roman" panose="02020603050405020304" pitchFamily="18" charset="0"/>
              </a:rPr>
              <a:t>ppm</a:t>
            </a:r>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Toplam </a:t>
            </a:r>
            <a:r>
              <a:rPr lang="tr-TR" sz="2000" dirty="0" err="1">
                <a:latin typeface="Times New Roman" panose="02020603050405020304" pitchFamily="18" charset="0"/>
                <a:cs typeface="Times New Roman" panose="02020603050405020304" pitchFamily="18" charset="0"/>
              </a:rPr>
              <a:t>NOx</a:t>
            </a:r>
            <a:r>
              <a:rPr lang="tr-TR" sz="2000" dirty="0">
                <a:latin typeface="Times New Roman" panose="02020603050405020304" pitchFamily="18" charset="0"/>
                <a:cs typeface="Times New Roman" panose="02020603050405020304" pitchFamily="18" charset="0"/>
              </a:rPr>
              <a:t> konsantrasyonu,  </a:t>
            </a:r>
            <a:r>
              <a:rPr lang="tr-TR" sz="2000" dirty="0" err="1">
                <a:latin typeface="Times New Roman" panose="02020603050405020304" pitchFamily="18" charset="0"/>
                <a:cs typeface="Times New Roman" panose="02020603050405020304" pitchFamily="18" charset="0"/>
              </a:rPr>
              <a:t>C</a:t>
            </a:r>
            <a:r>
              <a:rPr lang="tr-TR" sz="2000" baseline="-25000" dirty="0" err="1">
                <a:latin typeface="Times New Roman" panose="02020603050405020304" pitchFamily="18" charset="0"/>
                <a:cs typeface="Times New Roman" panose="02020603050405020304" pitchFamily="18" charset="0"/>
              </a:rPr>
              <a:t>NOx</a:t>
            </a:r>
            <a:r>
              <a:rPr lang="tr-TR" sz="2000" baseline="-25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 C</a:t>
            </a:r>
            <a:r>
              <a:rPr lang="tr-TR" sz="2000" baseline="-25000" dirty="0">
                <a:latin typeface="Times New Roman" panose="02020603050405020304" pitchFamily="18" charset="0"/>
                <a:cs typeface="Times New Roman" panose="02020603050405020304" pitchFamily="18" charset="0"/>
              </a:rPr>
              <a:t>NO</a:t>
            </a:r>
            <a:r>
              <a:rPr lang="tr-TR" sz="2000" dirty="0">
                <a:latin typeface="Times New Roman" panose="02020603050405020304" pitchFamily="18" charset="0"/>
                <a:cs typeface="Times New Roman" panose="02020603050405020304" pitchFamily="18" charset="0"/>
              </a:rPr>
              <a:t> konsantrasyonu + C</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konsantrasyonu</a:t>
            </a:r>
          </a:p>
          <a:p>
            <a:pPr lvl="0" algn="l"/>
            <a:r>
              <a:rPr lang="tr-TR" sz="2000" dirty="0">
                <a:latin typeface="Times New Roman" panose="02020603050405020304" pitchFamily="18" charset="0"/>
                <a:cs typeface="Times New Roman" panose="02020603050405020304" pitchFamily="18" charset="0"/>
              </a:rPr>
              <a:t>Toplam </a:t>
            </a:r>
            <a:r>
              <a:rPr lang="tr-TR" sz="2000" dirty="0" err="1">
                <a:latin typeface="Times New Roman" panose="02020603050405020304" pitchFamily="18" charset="0"/>
                <a:cs typeface="Times New Roman" panose="02020603050405020304" pitchFamily="18" charset="0"/>
              </a:rPr>
              <a:t>NOx</a:t>
            </a:r>
            <a:r>
              <a:rPr lang="tr-TR" sz="2000" dirty="0">
                <a:latin typeface="Times New Roman" panose="02020603050405020304" pitchFamily="18" charset="0"/>
                <a:cs typeface="Times New Roman" panose="02020603050405020304" pitchFamily="18" charset="0"/>
              </a:rPr>
              <a:t> konsantrasyonu,  </a:t>
            </a:r>
            <a:r>
              <a:rPr lang="tr-TR" sz="2000" dirty="0" err="1">
                <a:latin typeface="Times New Roman" panose="02020603050405020304" pitchFamily="18" charset="0"/>
                <a:cs typeface="Times New Roman" panose="02020603050405020304" pitchFamily="18" charset="0"/>
              </a:rPr>
              <a:t>C</a:t>
            </a:r>
            <a:r>
              <a:rPr lang="tr-TR" sz="2000" baseline="-25000" dirty="0" err="1">
                <a:latin typeface="Times New Roman" panose="02020603050405020304" pitchFamily="18" charset="0"/>
                <a:cs typeface="Times New Roman" panose="02020603050405020304" pitchFamily="18" charset="0"/>
              </a:rPr>
              <a:t>NOx</a:t>
            </a:r>
            <a:r>
              <a:rPr lang="tr-TR" sz="2000" dirty="0">
                <a:latin typeface="Times New Roman" panose="02020603050405020304" pitchFamily="18" charset="0"/>
                <a:cs typeface="Times New Roman" panose="02020603050405020304" pitchFamily="18" charset="0"/>
              </a:rPr>
              <a:t>= 34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+ 15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 49 </a:t>
            </a:r>
            <a:r>
              <a:rPr lang="tr-TR" sz="2000" dirty="0" err="1">
                <a:latin typeface="Times New Roman" panose="02020603050405020304" pitchFamily="18" charset="0"/>
                <a:cs typeface="Times New Roman" panose="02020603050405020304" pitchFamily="18" charset="0"/>
              </a:rPr>
              <a:t>ppm</a:t>
            </a:r>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NO2'in molekül ağırlığı,	       M</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14+ 16*2 = 46 g/</a:t>
            </a:r>
            <a:r>
              <a:rPr lang="tr-TR" sz="2000" dirty="0" err="1">
                <a:latin typeface="Times New Roman" panose="02020603050405020304" pitchFamily="18" charset="0"/>
                <a:cs typeface="Times New Roman" panose="02020603050405020304" pitchFamily="18" charset="0"/>
              </a:rPr>
              <a:t>mol</a:t>
            </a:r>
            <a:endParaRPr lang="tr-TR" sz="2000" dirty="0">
              <a:latin typeface="Times New Roman" panose="02020603050405020304" pitchFamily="18" charset="0"/>
              <a:cs typeface="Times New Roman" panose="02020603050405020304" pitchFamily="18" charset="0"/>
            </a:endParaRPr>
          </a:p>
          <a:p>
            <a:pPr algn="l"/>
            <a:r>
              <a:rPr lang="tr-TR" sz="2000" dirty="0" err="1">
                <a:latin typeface="Times New Roman" panose="02020603050405020304" pitchFamily="18" charset="0"/>
                <a:cs typeface="Times New Roman" panose="02020603050405020304" pitchFamily="18" charset="0"/>
              </a:rPr>
              <a:t>NO’in</a:t>
            </a:r>
            <a:r>
              <a:rPr lang="tr-TR" sz="2000" dirty="0">
                <a:latin typeface="Times New Roman" panose="02020603050405020304" pitchFamily="18" charset="0"/>
                <a:cs typeface="Times New Roman" panose="02020603050405020304" pitchFamily="18" charset="0"/>
              </a:rPr>
              <a:t> molekül ağırlığı, 	       M</a:t>
            </a:r>
            <a:r>
              <a:rPr lang="tr-TR" sz="2000" baseline="-25000" dirty="0">
                <a:latin typeface="Times New Roman" panose="02020603050405020304" pitchFamily="18" charset="0"/>
                <a:cs typeface="Times New Roman" panose="02020603050405020304" pitchFamily="18" charset="0"/>
              </a:rPr>
              <a:t>NO</a:t>
            </a:r>
            <a:r>
              <a:rPr lang="tr-TR" sz="2000" dirty="0">
                <a:latin typeface="Times New Roman" panose="02020603050405020304" pitchFamily="18" charset="0"/>
                <a:cs typeface="Times New Roman" panose="02020603050405020304" pitchFamily="18" charset="0"/>
              </a:rPr>
              <a:t>= 14+16 = 30 g/</a:t>
            </a:r>
            <a:r>
              <a:rPr lang="tr-TR" sz="2000" dirty="0" err="1">
                <a:latin typeface="Times New Roman" panose="02020603050405020304" pitchFamily="18" charset="0"/>
                <a:cs typeface="Times New Roman" panose="02020603050405020304" pitchFamily="18" charset="0"/>
              </a:rPr>
              <a:t>mol</a:t>
            </a:r>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a)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cinsinden </a:t>
            </a:r>
            <a:r>
              <a:rPr lang="tr-TR" sz="2000" dirty="0" err="1">
                <a:latin typeface="Times New Roman" panose="02020603050405020304" pitchFamily="18" charset="0"/>
                <a:cs typeface="Times New Roman" panose="02020603050405020304" pitchFamily="18" charset="0"/>
              </a:rPr>
              <a:t>NOx</a:t>
            </a:r>
            <a:r>
              <a:rPr lang="tr-TR" sz="2000" dirty="0">
                <a:latin typeface="Times New Roman" panose="02020603050405020304" pitchFamily="18" charset="0"/>
                <a:cs typeface="Times New Roman" panose="02020603050405020304" pitchFamily="18" charset="0"/>
              </a:rPr>
              <a:t> konsantrasyonlarını, mg/Nm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cinsinden NO</a:t>
            </a:r>
            <a:r>
              <a:rPr lang="tr-TR" sz="2000" baseline="-25000" dirty="0">
                <a:latin typeface="Times New Roman" panose="02020603050405020304" pitchFamily="18" charset="0"/>
                <a:cs typeface="Times New Roman" panose="02020603050405020304" pitchFamily="18" charset="0"/>
              </a:rPr>
              <a:t>2</a:t>
            </a:r>
            <a:r>
              <a:rPr lang="tr-TR" sz="2000" dirty="0">
                <a:latin typeface="Times New Roman" panose="02020603050405020304" pitchFamily="18" charset="0"/>
                <a:cs typeface="Times New Roman" panose="02020603050405020304" pitchFamily="18" charset="0"/>
              </a:rPr>
              <a:t>'e dönüştürülmesi;</a:t>
            </a:r>
          </a:p>
          <a:p>
            <a:pPr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49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46 g/</a:t>
            </a:r>
            <a:r>
              <a:rPr lang="tr-TR" sz="2000" dirty="0" err="1">
                <a:latin typeface="Times New Roman" panose="02020603050405020304" pitchFamily="18" charset="0"/>
                <a:cs typeface="Times New Roman" panose="02020603050405020304" pitchFamily="18" charset="0"/>
              </a:rPr>
              <a:t>mol</a:t>
            </a:r>
            <a:r>
              <a:rPr lang="tr-TR" sz="2000" dirty="0">
                <a:latin typeface="Times New Roman" panose="02020603050405020304" pitchFamily="18" charset="0"/>
                <a:cs typeface="Times New Roman" panose="02020603050405020304" pitchFamily="18" charset="0"/>
              </a:rPr>
              <a:t>/ 22,4 litre</a:t>
            </a:r>
          </a:p>
          <a:p>
            <a:pPr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100,6 mgNO</a:t>
            </a:r>
            <a:r>
              <a:rPr lang="tr-TR" sz="2000" baseline="-25000" dirty="0">
                <a:latin typeface="Times New Roman" panose="02020603050405020304" pitchFamily="18" charset="0"/>
                <a:cs typeface="Times New Roman" panose="02020603050405020304" pitchFamily="18" charset="0"/>
              </a:rPr>
              <a:t>2</a:t>
            </a:r>
            <a:r>
              <a:rPr lang="tr-TR" sz="2000" dirty="0">
                <a:latin typeface="Times New Roman" panose="02020603050405020304" pitchFamily="18" charset="0"/>
                <a:cs typeface="Times New Roman" panose="02020603050405020304" pitchFamily="18" charset="0"/>
              </a:rPr>
              <a:t>/Nm</a:t>
            </a:r>
            <a:r>
              <a:rPr lang="tr-TR" sz="2000" baseline="30000" dirty="0">
                <a:latin typeface="Times New Roman" panose="02020603050405020304" pitchFamily="18" charset="0"/>
                <a:cs typeface="Times New Roman" panose="02020603050405020304" pitchFamily="18" charset="0"/>
              </a:rPr>
              <a:t>3</a:t>
            </a:r>
          </a:p>
          <a:p>
            <a:pPr algn="l"/>
            <a:r>
              <a:rPr lang="tr-TR" sz="2000" dirty="0">
                <a:latin typeface="Times New Roman" panose="02020603050405020304" pitchFamily="18" charset="0"/>
                <a:cs typeface="Times New Roman" panose="02020603050405020304" pitchFamily="18" charset="0"/>
              </a:rPr>
              <a:t>b)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cinsinden </a:t>
            </a:r>
            <a:r>
              <a:rPr lang="tr-TR" sz="2000" dirty="0" err="1">
                <a:latin typeface="Times New Roman" panose="02020603050405020304" pitchFamily="18" charset="0"/>
                <a:cs typeface="Times New Roman" panose="02020603050405020304" pitchFamily="18" charset="0"/>
              </a:rPr>
              <a:t>NOx</a:t>
            </a:r>
            <a:r>
              <a:rPr lang="tr-TR" sz="2000" dirty="0">
                <a:latin typeface="Times New Roman" panose="02020603050405020304" pitchFamily="18" charset="0"/>
                <a:cs typeface="Times New Roman" panose="02020603050405020304" pitchFamily="18" charset="0"/>
              </a:rPr>
              <a:t> konsantrasyonlarını, mg/Nm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cinsinden NO</a:t>
            </a:r>
            <a:r>
              <a:rPr lang="tr-TR" sz="2000" baseline="-25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'e dönüştürülmesi;</a:t>
            </a:r>
          </a:p>
          <a:p>
            <a:pPr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49 </a:t>
            </a:r>
            <a:r>
              <a:rPr lang="tr-TR" sz="2000" dirty="0" err="1">
                <a:latin typeface="Times New Roman" panose="02020603050405020304" pitchFamily="18" charset="0"/>
                <a:cs typeface="Times New Roman" panose="02020603050405020304" pitchFamily="18" charset="0"/>
              </a:rPr>
              <a:t>ppm</a:t>
            </a:r>
            <a:r>
              <a:rPr lang="tr-TR" sz="2000" dirty="0">
                <a:latin typeface="Times New Roman" panose="02020603050405020304" pitchFamily="18" charset="0"/>
                <a:cs typeface="Times New Roman" panose="02020603050405020304" pitchFamily="18" charset="0"/>
              </a:rPr>
              <a:t>* 30 g/</a:t>
            </a:r>
            <a:r>
              <a:rPr lang="tr-TR" sz="2000" dirty="0" err="1">
                <a:latin typeface="Times New Roman" panose="02020603050405020304" pitchFamily="18" charset="0"/>
                <a:cs typeface="Times New Roman" panose="02020603050405020304" pitchFamily="18" charset="0"/>
              </a:rPr>
              <a:t>mol</a:t>
            </a:r>
            <a:r>
              <a:rPr lang="tr-TR" sz="2000" dirty="0">
                <a:latin typeface="Times New Roman" panose="02020603050405020304" pitchFamily="18" charset="0"/>
                <a:cs typeface="Times New Roman" panose="02020603050405020304" pitchFamily="18" charset="0"/>
              </a:rPr>
              <a:t>/ 22,4 litre</a:t>
            </a:r>
          </a:p>
          <a:p>
            <a:pPr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NO2</a:t>
            </a:r>
            <a:r>
              <a:rPr lang="tr-TR" sz="2000" dirty="0">
                <a:latin typeface="Times New Roman" panose="02020603050405020304" pitchFamily="18" charset="0"/>
                <a:cs typeface="Times New Roman" panose="02020603050405020304" pitchFamily="18" charset="0"/>
              </a:rPr>
              <a:t>= 65,6 </a:t>
            </a:r>
            <a:r>
              <a:rPr lang="tr-TR" sz="2000" dirty="0" err="1">
                <a:latin typeface="Times New Roman" panose="02020603050405020304" pitchFamily="18" charset="0"/>
                <a:cs typeface="Times New Roman" panose="02020603050405020304" pitchFamily="18" charset="0"/>
              </a:rPr>
              <a:t>mgNO</a:t>
            </a:r>
            <a:r>
              <a:rPr lang="tr-TR" sz="2000" dirty="0">
                <a:latin typeface="Times New Roman" panose="02020603050405020304" pitchFamily="18" charset="0"/>
                <a:cs typeface="Times New Roman" panose="02020603050405020304" pitchFamily="18" charset="0"/>
              </a:rPr>
              <a:t>/Nm</a:t>
            </a:r>
            <a:r>
              <a:rPr lang="tr-TR" sz="2000" baseline="30000" dirty="0">
                <a:latin typeface="Times New Roman" panose="02020603050405020304" pitchFamily="18" charset="0"/>
                <a:cs typeface="Times New Roman" panose="02020603050405020304" pitchFamily="18" charset="0"/>
              </a:rPr>
              <a:t>3</a:t>
            </a:r>
          </a:p>
        </p:txBody>
      </p:sp>
      <p:sp>
        <p:nvSpPr>
          <p:cNvPr id="2053"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535280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Alt Başlık 2"/>
              <p:cNvSpPr>
                <a:spLocks noGrp="1"/>
              </p:cNvSpPr>
              <p:nvPr>
                <p:ph type="subTitle" idx="1"/>
              </p:nvPr>
            </p:nvSpPr>
            <p:spPr>
              <a:xfrm>
                <a:off x="1984375" y="1447800"/>
                <a:ext cx="8686800" cy="5044524"/>
              </a:xfrm>
            </p:spPr>
            <p:txBody>
              <a:bodyPr>
                <a:normAutofit lnSpcReduction="10000"/>
              </a:bodyPr>
              <a:lstStyle/>
              <a:p>
                <a:pPr lvl="0" algn="l"/>
                <a:r>
                  <a:rPr lang="tr-TR" sz="2000" b="1" dirty="0">
                    <a:latin typeface="Times New Roman" panose="02020603050405020304" pitchFamily="18" charset="0"/>
                    <a:cs typeface="Times New Roman" panose="02020603050405020304" pitchFamily="18" charset="0"/>
                  </a:rPr>
                  <a:t>12. Toplam organik bileşiklerin (TOC) karbon olarak ifade edilmesi;</a:t>
                </a:r>
              </a:p>
              <a:p>
                <a:pPr lvl="0" algn="l"/>
                <a:r>
                  <a:rPr lang="tr-TR" sz="2000" dirty="0" err="1">
                    <a:latin typeface="Times New Roman" panose="02020603050405020304" pitchFamily="18" charset="0"/>
                    <a:cs typeface="Times New Roman" panose="02020603050405020304" pitchFamily="18" charset="0"/>
                  </a:rPr>
                  <a:t>Cc</a:t>
                </a:r>
                <a:r>
                  <a:rPr lang="tr-TR" sz="2000" dirty="0">
                    <a:latin typeface="Times New Roman" panose="02020603050405020304" pitchFamily="18" charset="0"/>
                    <a:cs typeface="Times New Roman" panose="02020603050405020304" pitchFamily="18" charset="0"/>
                  </a:rPr>
                  <a:t> mg/m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 </a:t>
                </a:r>
                <a:r>
                  <a:rPr lang="tr-TR" sz="2000" dirty="0" err="1">
                    <a:latin typeface="Times New Roman" panose="02020603050405020304" pitchFamily="18" charset="0"/>
                    <a:cs typeface="Times New Roman" panose="02020603050405020304" pitchFamily="18" charset="0"/>
                  </a:rPr>
                  <a:t>Ct</a:t>
                </a:r>
                <a:r>
                  <a:rPr lang="tr-TR" sz="2000" dirty="0">
                    <a:latin typeface="Times New Roman" panose="02020603050405020304" pitchFamily="18" charset="0"/>
                    <a:cs typeface="Times New Roman" panose="02020603050405020304" pitchFamily="18" charset="0"/>
                  </a:rPr>
                  <a:t> mg/m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x </a:t>
                </a:r>
                <a14:m>
                  <m:oMath xmlns:m="http://schemas.openxmlformats.org/officeDocument/2006/math">
                    <m:f>
                      <m:fPr>
                        <m:ctrlPr>
                          <a:rPr lang="tr-TR" sz="2000" i="1">
                            <a:latin typeface="Cambria Math" panose="02040503050406030204" pitchFamily="18" charset="0"/>
                          </a:rPr>
                        </m:ctrlPr>
                      </m:fPr>
                      <m:num>
                        <m:r>
                          <a:rPr lang="tr-TR" sz="2000" i="1" dirty="0">
                            <a:latin typeface="Cambria Math" panose="02040503050406030204" pitchFamily="18" charset="0"/>
                            <a:cs typeface="Times New Roman" panose="02020603050405020304" pitchFamily="18" charset="0"/>
                          </a:rPr>
                          <m:t>𝑁𝑐</m:t>
                        </m:r>
                        <m:r>
                          <a:rPr lang="tr-TR" sz="2000" i="1" dirty="0">
                            <a:latin typeface="Cambria Math" panose="02040503050406030204" pitchFamily="18" charset="0"/>
                            <a:cs typeface="Times New Roman" panose="02020603050405020304" pitchFamily="18" charset="0"/>
                          </a:rPr>
                          <m:t> </m:t>
                        </m:r>
                        <m:r>
                          <a:rPr lang="tr-TR" sz="2000" i="1" dirty="0">
                            <a:latin typeface="Cambria Math" panose="02040503050406030204" pitchFamily="18" charset="0"/>
                            <a:cs typeface="Times New Roman" panose="02020603050405020304" pitchFamily="18" charset="0"/>
                          </a:rPr>
                          <m:t>𝑥</m:t>
                        </m:r>
                        <m:r>
                          <a:rPr lang="tr-TR" sz="2000" i="1" dirty="0">
                            <a:latin typeface="Cambria Math" panose="02040503050406030204" pitchFamily="18" charset="0"/>
                            <a:cs typeface="Times New Roman" panose="02020603050405020304" pitchFamily="18" charset="0"/>
                          </a:rPr>
                          <m:t> </m:t>
                        </m:r>
                        <m:r>
                          <a:rPr lang="tr-TR" sz="2000" i="1" dirty="0">
                            <a:latin typeface="Cambria Math" panose="02040503050406030204" pitchFamily="18" charset="0"/>
                            <a:cs typeface="Times New Roman" panose="02020603050405020304" pitchFamily="18" charset="0"/>
                          </a:rPr>
                          <m:t>𝑀𝐴</m:t>
                        </m:r>
                        <m:r>
                          <a:rPr lang="tr-TR" sz="2000" i="1" dirty="0">
                            <a:latin typeface="Cambria Math" panose="02040503050406030204" pitchFamily="18" charset="0"/>
                            <a:cs typeface="Times New Roman" panose="02020603050405020304" pitchFamily="18" charset="0"/>
                          </a:rPr>
                          <m:t> </m:t>
                        </m:r>
                        <m:r>
                          <a:rPr lang="tr-TR" sz="2000" i="1" dirty="0">
                            <a:latin typeface="Cambria Math" panose="02040503050406030204" pitchFamily="18" charset="0"/>
                            <a:cs typeface="Times New Roman" panose="02020603050405020304" pitchFamily="18" charset="0"/>
                          </a:rPr>
                          <m:t>𝑐</m:t>
                        </m:r>
                        <m:r>
                          <a:rPr lang="tr-TR" sz="2000" i="1" dirty="0">
                            <a:latin typeface="Cambria Math" panose="02040503050406030204" pitchFamily="18" charset="0"/>
                            <a:cs typeface="Times New Roman" panose="02020603050405020304" pitchFamily="18" charset="0"/>
                          </a:rPr>
                          <m:t> </m:t>
                        </m:r>
                      </m:num>
                      <m:den>
                        <m:r>
                          <m:rPr>
                            <m:nor/>
                          </m:rPr>
                          <a:rPr lang="tr-TR" sz="2000" dirty="0">
                            <a:latin typeface="Times New Roman" panose="02020603050405020304" pitchFamily="18" charset="0"/>
                            <a:cs typeface="Times New Roman" panose="02020603050405020304" pitchFamily="18" charset="0"/>
                          </a:rPr>
                          <m:t>MA</m:t>
                        </m:r>
                      </m:den>
                    </m:f>
                  </m:oMath>
                </a14:m>
                <a:endParaRPr lang="tr-TR" sz="2000" dirty="0">
                  <a:latin typeface="Times New Roman" panose="02020603050405020304" pitchFamily="18" charset="0"/>
                  <a:cs typeface="Times New Roman" panose="02020603050405020304" pitchFamily="18" charset="0"/>
                </a:endParaRPr>
              </a:p>
              <a:p>
                <a:pPr lvl="0" algn="l"/>
                <a:r>
                  <a:rPr lang="tr-TR" sz="2000" dirty="0" err="1">
                    <a:latin typeface="Times New Roman" panose="02020603050405020304" pitchFamily="18" charset="0"/>
                    <a:cs typeface="Times New Roman" panose="02020603050405020304" pitchFamily="18" charset="0"/>
                  </a:rPr>
                  <a:t>MAc</a:t>
                </a:r>
                <a:r>
                  <a:rPr lang="tr-TR" sz="2000" dirty="0">
                    <a:latin typeface="Times New Roman" panose="02020603050405020304" pitchFamily="18" charset="0"/>
                    <a:cs typeface="Times New Roman" panose="02020603050405020304" pitchFamily="18" charset="0"/>
                  </a:rPr>
                  <a:t> : Karbon molekül ağırlığı : 12 g/</a:t>
                </a:r>
                <a:r>
                  <a:rPr lang="tr-TR" sz="2000" dirty="0" err="1">
                    <a:latin typeface="Times New Roman" panose="02020603050405020304" pitchFamily="18" charset="0"/>
                    <a:cs typeface="Times New Roman" panose="02020603050405020304" pitchFamily="18" charset="0"/>
                  </a:rPr>
                  <a:t>mol</a:t>
                </a:r>
                <a:r>
                  <a:rPr lang="tr-TR" sz="2000" dirty="0">
                    <a:latin typeface="Times New Roman" panose="02020603050405020304" pitchFamily="18" charset="0"/>
                    <a:cs typeface="Times New Roman" panose="02020603050405020304" pitchFamily="18" charset="0"/>
                  </a:rPr>
                  <a:t> </a:t>
                </a:r>
              </a:p>
              <a:p>
                <a:pPr lvl="0" algn="l"/>
                <a:r>
                  <a:rPr lang="tr-TR" sz="2000" dirty="0">
                    <a:latin typeface="Times New Roman" panose="02020603050405020304" pitchFamily="18" charset="0"/>
                    <a:cs typeface="Times New Roman" panose="02020603050405020304" pitchFamily="18" charset="0"/>
                  </a:rPr>
                  <a:t>MA : Bileşik molekül ağırlığı,  </a:t>
                </a:r>
              </a:p>
              <a:p>
                <a:pPr lvl="0" algn="l"/>
                <a:r>
                  <a:rPr lang="tr-TR" sz="2000" dirty="0" err="1">
                    <a:latin typeface="Times New Roman" panose="02020603050405020304" pitchFamily="18" charset="0"/>
                    <a:cs typeface="Times New Roman" panose="02020603050405020304" pitchFamily="18" charset="0"/>
                  </a:rPr>
                  <a:t>Cc</a:t>
                </a:r>
                <a:r>
                  <a:rPr lang="tr-TR" sz="2000" dirty="0">
                    <a:latin typeface="Times New Roman" panose="02020603050405020304" pitchFamily="18" charset="0"/>
                    <a:cs typeface="Times New Roman" panose="02020603050405020304" pitchFamily="18" charset="0"/>
                  </a:rPr>
                  <a:t> : karbon konsantrasyonu</a:t>
                </a:r>
              </a:p>
              <a:p>
                <a:pPr lvl="0" algn="l"/>
                <a:r>
                  <a:rPr lang="tr-TR" sz="2000" dirty="0" err="1">
                    <a:latin typeface="Times New Roman" panose="02020603050405020304" pitchFamily="18" charset="0"/>
                    <a:cs typeface="Times New Roman" panose="02020603050405020304" pitchFamily="18" charset="0"/>
                  </a:rPr>
                  <a:t>Ct</a:t>
                </a:r>
                <a:r>
                  <a:rPr lang="tr-TR" sz="2000" dirty="0">
                    <a:latin typeface="Times New Roman" panose="02020603050405020304" pitchFamily="18" charset="0"/>
                    <a:cs typeface="Times New Roman" panose="02020603050405020304" pitchFamily="18" charset="0"/>
                  </a:rPr>
                  <a:t> : Bileşik konsantrasyonu </a:t>
                </a:r>
              </a:p>
              <a:p>
                <a:pPr lvl="0" algn="l"/>
                <a:r>
                  <a:rPr lang="tr-TR" sz="2000" dirty="0" err="1">
                    <a:latin typeface="Times New Roman" panose="02020603050405020304" pitchFamily="18" charset="0"/>
                    <a:cs typeface="Times New Roman" panose="02020603050405020304" pitchFamily="18" charset="0"/>
                  </a:rPr>
                  <a:t>Nc</a:t>
                </a:r>
                <a:r>
                  <a:rPr lang="tr-TR" sz="2000" dirty="0">
                    <a:latin typeface="Times New Roman" panose="02020603050405020304" pitchFamily="18" charset="0"/>
                    <a:cs typeface="Times New Roman" panose="02020603050405020304" pitchFamily="18" charset="0"/>
                  </a:rPr>
                  <a:t> : Bileşikteki karbon sayısı</a:t>
                </a:r>
              </a:p>
              <a:p>
                <a:pPr lvl="0" algn="l"/>
                <a:endParaRPr lang="tr-TR" sz="2000" dirty="0">
                  <a:latin typeface="Times New Roman" panose="02020603050405020304" pitchFamily="18" charset="0"/>
                  <a:cs typeface="Times New Roman" panose="02020603050405020304" pitchFamily="18" charset="0"/>
                </a:endParaRPr>
              </a:p>
              <a:p>
                <a:pPr algn="l"/>
                <a:r>
                  <a:rPr lang="tr-TR" sz="2000" dirty="0">
                    <a:latin typeface="Times New Roman" panose="02020603050405020304" pitchFamily="18" charset="0"/>
                    <a:cs typeface="Times New Roman" panose="02020603050405020304" pitchFamily="18" charset="0"/>
                  </a:rPr>
                  <a:t>Örnek16: </a:t>
                </a:r>
                <a:r>
                  <a:rPr lang="tr-TR" sz="2000" dirty="0" err="1">
                    <a:latin typeface="Times New Roman" panose="02020603050405020304" pitchFamily="18" charset="0"/>
                    <a:cs typeface="Times New Roman" panose="02020603050405020304" pitchFamily="18" charset="0"/>
                  </a:rPr>
                  <a:t>Toluen</a:t>
                </a:r>
                <a:r>
                  <a:rPr lang="tr-TR" sz="2000" dirty="0">
                    <a:latin typeface="Times New Roman" panose="02020603050405020304" pitchFamily="18" charset="0"/>
                    <a:cs typeface="Times New Roman" panose="02020603050405020304" pitchFamily="18" charset="0"/>
                  </a:rPr>
                  <a:t> konsantrasyonunun karbon </a:t>
                </a:r>
                <a:r>
                  <a:rPr lang="tr-TR" sz="2000" dirty="0" err="1">
                    <a:latin typeface="Times New Roman" panose="02020603050405020304" pitchFamily="18" charset="0"/>
                    <a:cs typeface="Times New Roman" panose="02020603050405020304" pitchFamily="18" charset="0"/>
                  </a:rPr>
                  <a:t>cinsindan</a:t>
                </a:r>
                <a:r>
                  <a:rPr lang="tr-TR" sz="2000" dirty="0">
                    <a:latin typeface="Times New Roman" panose="02020603050405020304" pitchFamily="18" charset="0"/>
                    <a:cs typeface="Times New Roman" panose="02020603050405020304" pitchFamily="18" charset="0"/>
                  </a:rPr>
                  <a:t> ifade edilmesi</a:t>
                </a:r>
              </a:p>
              <a:p>
                <a:pPr lvl="0" algn="l"/>
                <a:r>
                  <a:rPr lang="tr-TR" sz="2000" dirty="0" err="1">
                    <a:latin typeface="Times New Roman" panose="02020603050405020304" pitchFamily="18" charset="0"/>
                    <a:cs typeface="Times New Roman" panose="02020603050405020304" pitchFamily="18" charset="0"/>
                  </a:rPr>
                  <a:t>Toluen</a:t>
                </a:r>
                <a:r>
                  <a:rPr lang="tr-TR" sz="2000" dirty="0">
                    <a:latin typeface="Times New Roman" panose="02020603050405020304" pitchFamily="18" charset="0"/>
                    <a:cs typeface="Times New Roman" panose="02020603050405020304" pitchFamily="18" charset="0"/>
                  </a:rPr>
                  <a:t> Konsantrasyonu = 50 mg/m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a:t>
                </a:r>
              </a:p>
              <a:p>
                <a:pPr lvl="0" algn="l"/>
                <a:r>
                  <a:rPr lang="tr-TR" sz="2000" dirty="0" err="1">
                    <a:latin typeface="Times New Roman" panose="02020603050405020304" pitchFamily="18" charset="0"/>
                    <a:cs typeface="Times New Roman" panose="02020603050405020304" pitchFamily="18" charset="0"/>
                  </a:rPr>
                  <a:t>Toluen’in</a:t>
                </a:r>
                <a:r>
                  <a:rPr lang="tr-TR" sz="2000" dirty="0">
                    <a:latin typeface="Times New Roman" panose="02020603050405020304" pitchFamily="18" charset="0"/>
                    <a:cs typeface="Times New Roman" panose="02020603050405020304" pitchFamily="18" charset="0"/>
                  </a:rPr>
                  <a:t> molekül ağırlığı  (C</a:t>
                </a:r>
                <a:r>
                  <a:rPr lang="tr-TR" sz="2000" baseline="-25000" dirty="0">
                    <a:latin typeface="Times New Roman" panose="02020603050405020304" pitchFamily="18" charset="0"/>
                    <a:cs typeface="Times New Roman" panose="02020603050405020304" pitchFamily="18" charset="0"/>
                  </a:rPr>
                  <a:t>7</a:t>
                </a:r>
                <a:r>
                  <a:rPr lang="tr-TR" sz="2000" dirty="0">
                    <a:latin typeface="Times New Roman" panose="02020603050405020304" pitchFamily="18" charset="0"/>
                    <a:cs typeface="Times New Roman" panose="02020603050405020304" pitchFamily="18" charset="0"/>
                  </a:rPr>
                  <a:t>H</a:t>
                </a:r>
                <a:r>
                  <a:rPr lang="tr-TR" sz="2000" baseline="-25000" dirty="0">
                    <a:latin typeface="Times New Roman" panose="02020603050405020304" pitchFamily="18" charset="0"/>
                    <a:cs typeface="Times New Roman" panose="02020603050405020304" pitchFamily="18" charset="0"/>
                  </a:rPr>
                  <a:t>8</a:t>
                </a:r>
                <a:r>
                  <a:rPr lang="tr-TR" sz="2000" dirty="0">
                    <a:latin typeface="Times New Roman" panose="02020603050405020304" pitchFamily="18" charset="0"/>
                    <a:cs typeface="Times New Roman" panose="02020603050405020304" pitchFamily="18" charset="0"/>
                  </a:rPr>
                  <a:t>) = 92  g/</a:t>
                </a:r>
                <a:r>
                  <a:rPr lang="tr-TR" sz="2000" dirty="0" err="1">
                    <a:latin typeface="Times New Roman" panose="02020603050405020304" pitchFamily="18" charset="0"/>
                    <a:cs typeface="Times New Roman" panose="02020603050405020304" pitchFamily="18" charset="0"/>
                  </a:rPr>
                  <a:t>mol</a:t>
                </a:r>
                <a:r>
                  <a:rPr lang="tr-TR" sz="2000" dirty="0">
                    <a:latin typeface="Times New Roman" panose="02020603050405020304" pitchFamily="18" charset="0"/>
                    <a:cs typeface="Times New Roman" panose="02020603050405020304" pitchFamily="18" charset="0"/>
                  </a:rPr>
                  <a:t> </a:t>
                </a:r>
              </a:p>
              <a:p>
                <a:pPr lvl="0" algn="l"/>
                <a:r>
                  <a:rPr lang="tr-TR" sz="2000" dirty="0">
                    <a:latin typeface="Times New Roman" panose="02020603050405020304" pitchFamily="18" charset="0"/>
                    <a:cs typeface="Times New Roman" panose="02020603050405020304" pitchFamily="18" charset="0"/>
                  </a:rPr>
                  <a:t>Karbonun molekül ağırlığı = 12 g/</a:t>
                </a:r>
                <a:r>
                  <a:rPr lang="tr-TR" sz="2000" dirty="0" err="1">
                    <a:latin typeface="Times New Roman" panose="02020603050405020304" pitchFamily="18" charset="0"/>
                    <a:cs typeface="Times New Roman" panose="02020603050405020304" pitchFamily="18" charset="0"/>
                  </a:rPr>
                  <a:t>mol</a:t>
                </a:r>
                <a:r>
                  <a:rPr lang="tr-TR" sz="2000" dirty="0">
                    <a:latin typeface="Times New Roman" panose="02020603050405020304" pitchFamily="18" charset="0"/>
                    <a:cs typeface="Times New Roman" panose="02020603050405020304" pitchFamily="18" charset="0"/>
                  </a:rPr>
                  <a:t> </a:t>
                </a:r>
              </a:p>
              <a:p>
                <a:pPr lvl="0" algn="l"/>
                <a:r>
                  <a:rPr lang="tr-TR" sz="2000" dirty="0" err="1">
                    <a:latin typeface="Times New Roman" panose="02020603050405020304" pitchFamily="18" charset="0"/>
                    <a:cs typeface="Times New Roman" panose="02020603050405020304" pitchFamily="18" charset="0"/>
                  </a:rPr>
                  <a:t>Cc</a:t>
                </a:r>
                <a:r>
                  <a:rPr lang="tr-TR" sz="2000" dirty="0">
                    <a:latin typeface="Times New Roman" panose="02020603050405020304" pitchFamily="18" charset="0"/>
                    <a:cs typeface="Times New Roman" panose="02020603050405020304" pitchFamily="18" charset="0"/>
                  </a:rPr>
                  <a:t> mg/m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 50 mg/m</a:t>
                </a:r>
                <a:r>
                  <a:rPr lang="tr-TR" sz="2000" baseline="30000" dirty="0">
                    <a:latin typeface="Times New Roman" panose="02020603050405020304" pitchFamily="18" charset="0"/>
                    <a:cs typeface="Times New Roman" panose="02020603050405020304" pitchFamily="18" charset="0"/>
                  </a:rPr>
                  <a:t>3 </a:t>
                </a:r>
                <a:r>
                  <a:rPr lang="tr-TR" sz="2000" dirty="0">
                    <a:latin typeface="Times New Roman" panose="02020603050405020304" pitchFamily="18" charset="0"/>
                    <a:cs typeface="Times New Roman" panose="02020603050405020304" pitchFamily="18" charset="0"/>
                  </a:rPr>
                  <a:t>x (7 x 12 / 92) = 45.7 </a:t>
                </a:r>
                <a:r>
                  <a:rPr lang="tr-TR" sz="2000" dirty="0" err="1">
                    <a:latin typeface="Times New Roman" panose="02020603050405020304" pitchFamily="18" charset="0"/>
                    <a:cs typeface="Times New Roman" panose="02020603050405020304" pitchFamily="18" charset="0"/>
                  </a:rPr>
                  <a:t>mgC</a:t>
                </a:r>
                <a:r>
                  <a:rPr lang="tr-TR" sz="2000" dirty="0">
                    <a:latin typeface="Times New Roman" panose="02020603050405020304" pitchFamily="18" charset="0"/>
                    <a:cs typeface="Times New Roman" panose="02020603050405020304" pitchFamily="18" charset="0"/>
                  </a:rPr>
                  <a:t>/m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a:t>
                </a:r>
              </a:p>
              <a:p>
                <a:pPr lvl="0" algn="l"/>
                <a:endParaRPr lang="tr-TR" sz="2000" dirty="0">
                  <a:latin typeface="Times New Roman" panose="02020603050405020304" pitchFamily="18" charset="0"/>
                  <a:cs typeface="Times New Roman" panose="02020603050405020304" pitchFamily="18" charset="0"/>
                </a:endParaRPr>
              </a:p>
            </p:txBody>
          </p:sp>
        </mc:Choice>
        <mc:Fallback xmlns="">
          <p:sp>
            <p:nvSpPr>
              <p:cNvPr id="2051" name="Alt Başlık 2"/>
              <p:cNvSpPr>
                <a:spLocks noGrp="1" noRot="1" noChangeAspect="1" noMove="1" noResize="1" noEditPoints="1" noAdjustHandles="1" noChangeArrowheads="1" noChangeShapeType="1" noTextEdit="1"/>
              </p:cNvSpPr>
              <p:nvPr>
                <p:ph type="subTitle" idx="1"/>
              </p:nvPr>
            </p:nvSpPr>
            <p:spPr>
              <a:xfrm>
                <a:off x="1984375" y="1447800"/>
                <a:ext cx="8686800" cy="5044524"/>
              </a:xfrm>
              <a:blipFill>
                <a:blip r:embed="rId3"/>
                <a:stretch>
                  <a:fillRect l="-772" t="-1935"/>
                </a:stretch>
              </a:blipFill>
            </p:spPr>
            <p:txBody>
              <a:bodyPr/>
              <a:lstStyle/>
              <a:p>
                <a:r>
                  <a:rPr lang="tr-TR">
                    <a:noFill/>
                  </a:rPr>
                  <a:t> </a:t>
                </a:r>
              </a:p>
            </p:txBody>
          </p:sp>
        </mc:Fallback>
      </mc:AlternateContent>
      <p:sp>
        <p:nvSpPr>
          <p:cNvPr id="2053"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3236204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Alt Başlık 2"/>
              <p:cNvSpPr>
                <a:spLocks noGrp="1"/>
              </p:cNvSpPr>
              <p:nvPr>
                <p:ph type="subTitle" idx="1"/>
              </p:nvPr>
            </p:nvSpPr>
            <p:spPr>
              <a:xfrm>
                <a:off x="1984375" y="1611923"/>
                <a:ext cx="9033309" cy="4876800"/>
              </a:xfrm>
            </p:spPr>
            <p:txBody>
              <a:bodyPr>
                <a:normAutofit lnSpcReduction="10000"/>
              </a:bodyPr>
              <a:lstStyle/>
              <a:p>
                <a:pPr lvl="0" algn="just"/>
                <a:r>
                  <a:rPr lang="tr-TR" sz="1800" b="1" dirty="0">
                    <a:latin typeface="Times New Roman" panose="02020603050405020304" pitchFamily="18" charset="0"/>
                    <a:cs typeface="Times New Roman" panose="02020603050405020304" pitchFamily="18" charset="0"/>
                  </a:rPr>
                  <a:t>13.   FID analizöründen TOC sonuçlarını oksijen ve nem düzeltmesi,</a:t>
                </a:r>
              </a:p>
              <a:p>
                <a:pPr algn="just"/>
                <a:r>
                  <a:rPr lang="tr-TR" sz="1800" dirty="0">
                    <a:latin typeface="Times New Roman" panose="02020603050405020304" pitchFamily="18" charset="0"/>
                    <a:cs typeface="Times New Roman" panose="02020603050405020304" pitchFamily="18" charset="0"/>
                  </a:rPr>
                  <a:t>Örnek 17: Bir bacada TOC konsantrasyonu 14,3 </a:t>
                </a:r>
                <a:r>
                  <a:rPr lang="tr-TR" sz="1800" dirty="0" err="1">
                    <a:latin typeface="Times New Roman" panose="02020603050405020304" pitchFamily="18" charset="0"/>
                    <a:cs typeface="Times New Roman" panose="02020603050405020304" pitchFamily="18" charset="0"/>
                  </a:rPr>
                  <a:t>ppm</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Propan</a:t>
                </a:r>
                <a:r>
                  <a:rPr lang="tr-TR" sz="1800" dirty="0">
                    <a:latin typeface="Times New Roman" panose="02020603050405020304" pitchFamily="18" charset="0"/>
                    <a:cs typeface="Times New Roman" panose="02020603050405020304" pitchFamily="18" charset="0"/>
                  </a:rPr>
                  <a:t> cinsinden) olarak ölçülmüştür. % 9.5 nem ve % 13.2 oksijen ölçümü yapılmıştır. Referans oksijen değeri %11 </a:t>
                </a:r>
                <a:r>
                  <a:rPr lang="tr-TR" sz="1800" dirty="0" err="1">
                    <a:latin typeface="Times New Roman" panose="02020603050405020304" pitchFamily="18" charset="0"/>
                    <a:cs typeface="Times New Roman" panose="02020603050405020304" pitchFamily="18" charset="0"/>
                  </a:rPr>
                  <a:t>dir</a:t>
                </a:r>
                <a:r>
                  <a:rPr lang="tr-TR" sz="1800" dirty="0">
                    <a:latin typeface="Times New Roman" panose="02020603050405020304" pitchFamily="18" charset="0"/>
                    <a:cs typeface="Times New Roman" panose="02020603050405020304" pitchFamily="18" charset="0"/>
                  </a:rPr>
                  <a:t>. </a:t>
                </a:r>
              </a:p>
              <a:p>
                <a:pPr algn="just"/>
                <a:r>
                  <a:rPr lang="tr-TR" sz="1800" dirty="0">
                    <a:latin typeface="Times New Roman" panose="02020603050405020304" pitchFamily="18" charset="0"/>
                    <a:cs typeface="Times New Roman" panose="02020603050405020304" pitchFamily="18" charset="0"/>
                  </a:rPr>
                  <a:t>a) TOC konsantrasyonunu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a:t>
                </a:r>
                <a:r>
                  <a:rPr lang="tr-TR" sz="1800" dirty="0">
                    <a:latin typeface="Times New Roman" panose="02020603050405020304" pitchFamily="18" charset="0"/>
                    <a:cs typeface="Times New Roman" panose="02020603050405020304" pitchFamily="18" charset="0"/>
                  </a:rPr>
                  <a:t> olarak, kütlesel debiyi karbon cinsinden ve hesaplanması,</a:t>
                </a:r>
              </a:p>
              <a:p>
                <a:pPr algn="just"/>
                <a:endParaRPr lang="tr-TR" sz="1800" dirty="0">
                  <a:latin typeface="Times New Roman" panose="02020603050405020304" pitchFamily="18" charset="0"/>
                  <a:cs typeface="Times New Roman" panose="02020603050405020304" pitchFamily="18" charset="0"/>
                </a:endParaRPr>
              </a:p>
              <a:p>
                <a:pPr lvl="0" algn="just"/>
                <a:r>
                  <a:rPr lang="tr-TR" sz="1800" dirty="0">
                    <a:latin typeface="Times New Roman" panose="02020603050405020304" pitchFamily="18" charset="0"/>
                    <a:cs typeface="Times New Roman" panose="02020603050405020304" pitchFamily="18" charset="0"/>
                  </a:rPr>
                  <a:t>TOC konsantrasyonu = 30 </a:t>
                </a:r>
                <a:r>
                  <a:rPr lang="tr-TR" sz="1800" dirty="0" err="1">
                    <a:latin typeface="Times New Roman" panose="02020603050405020304" pitchFamily="18" charset="0"/>
                    <a:cs typeface="Times New Roman" panose="02020603050405020304" pitchFamily="18" charset="0"/>
                  </a:rPr>
                  <a:t>ppm</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propan</a:t>
                </a:r>
                <a:r>
                  <a:rPr lang="tr-TR" sz="1800" dirty="0">
                    <a:latin typeface="Times New Roman" panose="02020603050405020304" pitchFamily="18" charset="0"/>
                    <a:cs typeface="Times New Roman" panose="02020603050405020304" pitchFamily="18" charset="0"/>
                  </a:rPr>
                  <a:t> cinsinden)</a:t>
                </a:r>
              </a:p>
              <a:p>
                <a:pPr lvl="0" algn="just"/>
                <a:r>
                  <a:rPr lang="tr-TR" sz="1800" dirty="0">
                    <a:latin typeface="Times New Roman" panose="02020603050405020304" pitchFamily="18" charset="0"/>
                    <a:cs typeface="Times New Roman" panose="02020603050405020304" pitchFamily="18" charset="0"/>
                  </a:rPr>
                  <a:t>C</a:t>
                </a:r>
                <a:r>
                  <a:rPr lang="tr-TR" sz="1800" baseline="-25000" dirty="0">
                    <a:latin typeface="Times New Roman" panose="02020603050405020304" pitchFamily="18" charset="0"/>
                    <a:cs typeface="Times New Roman" panose="02020603050405020304" pitchFamily="18" charset="0"/>
                  </a:rPr>
                  <a:t>TOC </a:t>
                </a:r>
                <a:r>
                  <a:rPr lang="tr-TR" sz="1800" dirty="0">
                    <a:latin typeface="Times New Roman" panose="02020603050405020304" pitchFamily="18" charset="0"/>
                    <a:cs typeface="Times New Roman" panose="02020603050405020304" pitchFamily="18" charset="0"/>
                  </a:rPr>
                  <a:t>= 14,3 </a:t>
                </a:r>
                <a:r>
                  <a:rPr lang="tr-TR" sz="1800" dirty="0" err="1">
                    <a:latin typeface="Times New Roman" panose="02020603050405020304" pitchFamily="18" charset="0"/>
                    <a:cs typeface="Times New Roman" panose="02020603050405020304" pitchFamily="18" charset="0"/>
                  </a:rPr>
                  <a:t>ppm</a:t>
                </a:r>
                <a:r>
                  <a:rPr lang="tr-TR" sz="1800" dirty="0">
                    <a:latin typeface="Times New Roman" panose="02020603050405020304" pitchFamily="18" charset="0"/>
                    <a:cs typeface="Times New Roman" panose="02020603050405020304" pitchFamily="18" charset="0"/>
                  </a:rPr>
                  <a:t> * </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dirty="0">
                            <a:latin typeface="Times New Roman" panose="02020603050405020304" pitchFamily="18" charset="0"/>
                            <a:cs typeface="Times New Roman" panose="02020603050405020304" pitchFamily="18" charset="0"/>
                          </a:rPr>
                          <m:t>36 </m:t>
                        </m:r>
                        <m:r>
                          <m:rPr>
                            <m:nor/>
                          </m:rPr>
                          <a:rPr lang="tr-TR" sz="1800" dirty="0">
                            <a:latin typeface="Times New Roman" panose="02020603050405020304" pitchFamily="18" charset="0"/>
                            <a:cs typeface="Times New Roman" panose="02020603050405020304" pitchFamily="18" charset="0"/>
                          </a:rPr>
                          <m:t>g</m:t>
                        </m:r>
                        <m:r>
                          <m:rPr>
                            <m:nor/>
                          </m:rPr>
                          <a:rPr lang="tr-TR" sz="1800" dirty="0">
                            <a:latin typeface="Times New Roman" panose="02020603050405020304" pitchFamily="18" charset="0"/>
                            <a:cs typeface="Times New Roman" panose="02020603050405020304" pitchFamily="18" charset="0"/>
                          </a:rPr>
                          <m:t>/</m:t>
                        </m:r>
                        <m:r>
                          <m:rPr>
                            <m:nor/>
                          </m:rPr>
                          <a:rPr lang="tr-TR" sz="1800" dirty="0">
                            <a:latin typeface="Times New Roman" panose="02020603050405020304" pitchFamily="18" charset="0"/>
                            <a:cs typeface="Times New Roman" panose="02020603050405020304" pitchFamily="18" charset="0"/>
                          </a:rPr>
                          <m:t>mol</m:t>
                        </m:r>
                        <m:r>
                          <m:rPr>
                            <m:nor/>
                          </m:rPr>
                          <a:rPr lang="tr-TR" sz="1800" dirty="0">
                            <a:latin typeface="Times New Roman" panose="02020603050405020304" pitchFamily="18" charset="0"/>
                            <a:cs typeface="Times New Roman" panose="02020603050405020304" pitchFamily="18" charset="0"/>
                          </a:rPr>
                          <m:t> </m:t>
                        </m:r>
                        <m:r>
                          <m:rPr>
                            <m:nor/>
                          </m:rPr>
                          <a:rPr lang="tr-TR" sz="1800" dirty="0">
                            <a:latin typeface="Times New Roman" panose="02020603050405020304" pitchFamily="18" charset="0"/>
                            <a:cs typeface="Times New Roman" panose="02020603050405020304" pitchFamily="18" charset="0"/>
                          </a:rPr>
                          <m:t>C</m:t>
                        </m:r>
                      </m:num>
                      <m:den>
                        <m:r>
                          <m:rPr>
                            <m:nor/>
                          </m:rPr>
                          <a:rPr lang="tr-TR" sz="1800">
                            <a:latin typeface="Times New Roman" panose="02020603050405020304" pitchFamily="18" charset="0"/>
                            <a:cs typeface="Times New Roman" panose="02020603050405020304" pitchFamily="18" charset="0"/>
                          </a:rPr>
                          <m:t>22,4 </m:t>
                        </m:r>
                        <m:r>
                          <m:rPr>
                            <m:nor/>
                          </m:rPr>
                          <a:rPr lang="tr-TR" sz="1800">
                            <a:latin typeface="Times New Roman" panose="02020603050405020304" pitchFamily="18" charset="0"/>
                            <a:cs typeface="Times New Roman" panose="02020603050405020304" pitchFamily="18" charset="0"/>
                          </a:rPr>
                          <m:t>l</m:t>
                        </m:r>
                        <m:r>
                          <m:rPr>
                            <m:nor/>
                          </m:rPr>
                          <a:rPr lang="tr-TR" sz="1800">
                            <a:latin typeface="Times New Roman" panose="02020603050405020304" pitchFamily="18" charset="0"/>
                            <a:cs typeface="Times New Roman" panose="02020603050405020304" pitchFamily="18" charset="0"/>
                          </a:rPr>
                          <m:t>/</m:t>
                        </m:r>
                        <m:r>
                          <m:rPr>
                            <m:nor/>
                          </m:rPr>
                          <a:rPr lang="tr-TR" sz="1800">
                            <a:latin typeface="Times New Roman" panose="02020603050405020304" pitchFamily="18" charset="0"/>
                            <a:cs typeface="Times New Roman" panose="02020603050405020304" pitchFamily="18" charset="0"/>
                          </a:rPr>
                          <m:t>mol</m:t>
                        </m:r>
                      </m:den>
                    </m:f>
                  </m:oMath>
                </a14:m>
                <a:r>
                  <a:rPr lang="tr-TR" sz="1800" dirty="0">
                    <a:latin typeface="Times New Roman" panose="02020603050405020304" pitchFamily="18" charset="0"/>
                    <a:cs typeface="Times New Roman" panose="02020603050405020304" pitchFamily="18" charset="0"/>
                  </a:rPr>
                  <a:t> = 23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 </a:t>
                </a:r>
                <a:r>
                  <a:rPr lang="tr-TR" sz="1800" dirty="0">
                    <a:latin typeface="Times New Roman" panose="02020603050405020304" pitchFamily="18" charset="0"/>
                    <a:cs typeface="Times New Roman" panose="02020603050405020304" pitchFamily="18" charset="0"/>
                  </a:rPr>
                  <a:t>(273,15 K ve 1 </a:t>
                </a:r>
                <a:r>
                  <a:rPr lang="tr-TR" sz="1800" dirty="0" err="1">
                    <a:latin typeface="Times New Roman" panose="02020603050405020304" pitchFamily="18" charset="0"/>
                    <a:cs typeface="Times New Roman" panose="02020603050405020304" pitchFamily="18" charset="0"/>
                  </a:rPr>
                  <a:t>atm</a:t>
                </a:r>
                <a:r>
                  <a:rPr lang="tr-TR" sz="1800" dirty="0">
                    <a:latin typeface="Times New Roman" panose="02020603050405020304" pitchFamily="18" charset="0"/>
                    <a:cs typeface="Times New Roman" panose="02020603050405020304" pitchFamily="18" charset="0"/>
                  </a:rPr>
                  <a:t>)</a:t>
                </a:r>
              </a:p>
              <a:p>
                <a:pPr lvl="0" algn="just"/>
                <a:r>
                  <a:rPr lang="tr-TR" sz="1800" dirty="0">
                    <a:latin typeface="Times New Roman" panose="02020603050405020304" pitchFamily="18" charset="0"/>
                    <a:cs typeface="Times New Roman" panose="02020603050405020304" pitchFamily="18" charset="0"/>
                  </a:rPr>
                  <a:t>C</a:t>
                </a:r>
                <a:r>
                  <a:rPr lang="tr-TR" sz="1800" baseline="-25000" dirty="0">
                    <a:latin typeface="Times New Roman" panose="02020603050405020304" pitchFamily="18" charset="0"/>
                    <a:cs typeface="Times New Roman" panose="02020603050405020304" pitchFamily="18" charset="0"/>
                  </a:rPr>
                  <a:t>TOC (kuru O2%11)</a:t>
                </a:r>
                <a:r>
                  <a:rPr lang="tr-TR" sz="1800" dirty="0">
                    <a:latin typeface="Times New Roman" panose="02020603050405020304" pitchFamily="18" charset="0"/>
                    <a:cs typeface="Times New Roman" panose="02020603050405020304" pitchFamily="18" charset="0"/>
                  </a:rPr>
                  <a:t>= 23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a:t>
                </a:r>
                <a:r>
                  <a:rPr lang="tr-TR" sz="1800" dirty="0">
                    <a:latin typeface="Times New Roman" panose="02020603050405020304" pitchFamily="18" charset="0"/>
                    <a:cs typeface="Times New Roman" panose="02020603050405020304" pitchFamily="18" charset="0"/>
                  </a:rPr>
                  <a:t> * </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dirty="0">
                            <a:latin typeface="Times New Roman" panose="02020603050405020304" pitchFamily="18" charset="0"/>
                            <a:cs typeface="Times New Roman" panose="02020603050405020304" pitchFamily="18" charset="0"/>
                          </a:rPr>
                          <m:t>(21−</m:t>
                        </m:r>
                        <m:r>
                          <m:rPr>
                            <m:nor/>
                          </m:rPr>
                          <a:rPr lang="tr-TR" sz="1800" dirty="0">
                            <a:latin typeface="Times New Roman" panose="02020603050405020304" pitchFamily="18" charset="0"/>
                            <a:cs typeface="Times New Roman" panose="02020603050405020304" pitchFamily="18" charset="0"/>
                          </a:rPr>
                          <m:t>ref</m:t>
                        </m:r>
                        <m:r>
                          <m:rPr>
                            <m:nor/>
                          </m:rPr>
                          <a:rPr lang="tr-TR" sz="1800" dirty="0">
                            <a:latin typeface="Times New Roman" panose="02020603050405020304" pitchFamily="18" charset="0"/>
                            <a:cs typeface="Times New Roman" panose="02020603050405020304" pitchFamily="18" charset="0"/>
                          </a:rPr>
                          <m:t> </m:t>
                        </m:r>
                        <m:r>
                          <m:rPr>
                            <m:nor/>
                          </m:rPr>
                          <a:rPr lang="tr-TR" sz="1800" dirty="0">
                            <a:latin typeface="Times New Roman" panose="02020603050405020304" pitchFamily="18" charset="0"/>
                            <a:cs typeface="Times New Roman" panose="02020603050405020304" pitchFamily="18" charset="0"/>
                          </a:rPr>
                          <m:t>O</m:t>
                        </m:r>
                        <m:r>
                          <m:rPr>
                            <m:nor/>
                          </m:rPr>
                          <a:rPr lang="tr-TR" sz="1800" baseline="-25000" dirty="0">
                            <a:latin typeface="Times New Roman" panose="02020603050405020304" pitchFamily="18" charset="0"/>
                            <a:cs typeface="Times New Roman" panose="02020603050405020304" pitchFamily="18" charset="0"/>
                          </a:rPr>
                          <m:t>2</m:t>
                        </m:r>
                        <m:r>
                          <m:rPr>
                            <m:nor/>
                          </m:rPr>
                          <a:rPr lang="tr-TR" sz="1800" dirty="0">
                            <a:latin typeface="Times New Roman" panose="02020603050405020304" pitchFamily="18" charset="0"/>
                            <a:cs typeface="Times New Roman" panose="02020603050405020304" pitchFamily="18" charset="0"/>
                          </a:rPr>
                          <m:t>)</m:t>
                        </m:r>
                      </m:num>
                      <m:den>
                        <m:r>
                          <m:rPr>
                            <m:nor/>
                          </m:rPr>
                          <a:rPr lang="tr-TR" sz="1800">
                            <a:latin typeface="Times New Roman" panose="02020603050405020304" pitchFamily="18" charset="0"/>
                            <a:cs typeface="Times New Roman" panose="02020603050405020304" pitchFamily="18" charset="0"/>
                          </a:rPr>
                          <m:t>(</m:t>
                        </m:r>
                        <m:r>
                          <m:rPr>
                            <m:nor/>
                          </m:rPr>
                          <a:rPr lang="tr-TR" sz="1800" dirty="0">
                            <a:latin typeface="Times New Roman" panose="02020603050405020304" pitchFamily="18" charset="0"/>
                            <a:cs typeface="Times New Roman" panose="02020603050405020304" pitchFamily="18" charset="0"/>
                          </a:rPr>
                          <m:t>21− Ö</m:t>
                        </m:r>
                        <m:r>
                          <m:rPr>
                            <m:nor/>
                          </m:rPr>
                          <a:rPr lang="tr-TR" sz="1800" dirty="0">
                            <a:latin typeface="Times New Roman" panose="02020603050405020304" pitchFamily="18" charset="0"/>
                            <a:cs typeface="Times New Roman" panose="02020603050405020304" pitchFamily="18" charset="0"/>
                          </a:rPr>
                          <m:t>l</m:t>
                        </m:r>
                        <m:r>
                          <m:rPr>
                            <m:nor/>
                          </m:rPr>
                          <a:rPr lang="tr-TR" sz="1800" dirty="0">
                            <a:latin typeface="Times New Roman" panose="02020603050405020304" pitchFamily="18" charset="0"/>
                            <a:cs typeface="Times New Roman" panose="02020603050405020304" pitchFamily="18" charset="0"/>
                          </a:rPr>
                          <m:t>çü</m:t>
                        </m:r>
                        <m:r>
                          <m:rPr>
                            <m:nor/>
                          </m:rPr>
                          <a:rPr lang="tr-TR" sz="1800" dirty="0">
                            <a:latin typeface="Times New Roman" panose="02020603050405020304" pitchFamily="18" charset="0"/>
                            <a:cs typeface="Times New Roman" panose="02020603050405020304" pitchFamily="18" charset="0"/>
                          </a:rPr>
                          <m:t>len</m:t>
                        </m:r>
                        <m:r>
                          <m:rPr>
                            <m:nor/>
                          </m:rPr>
                          <a:rPr lang="tr-TR" sz="1800" dirty="0">
                            <a:latin typeface="Times New Roman" panose="02020603050405020304" pitchFamily="18" charset="0"/>
                            <a:cs typeface="Times New Roman" panose="02020603050405020304" pitchFamily="18" charset="0"/>
                          </a:rPr>
                          <m:t> </m:t>
                        </m:r>
                        <m:r>
                          <m:rPr>
                            <m:nor/>
                          </m:rPr>
                          <a:rPr lang="tr-TR" sz="1800" dirty="0">
                            <a:latin typeface="Times New Roman" panose="02020603050405020304" pitchFamily="18" charset="0"/>
                            <a:cs typeface="Times New Roman" panose="02020603050405020304" pitchFamily="18" charset="0"/>
                          </a:rPr>
                          <m:t>O</m:t>
                        </m:r>
                        <m:r>
                          <m:rPr>
                            <m:nor/>
                          </m:rPr>
                          <a:rPr lang="tr-TR" sz="1800" baseline="-25000" dirty="0">
                            <a:latin typeface="Times New Roman" panose="02020603050405020304" pitchFamily="18" charset="0"/>
                            <a:cs typeface="Times New Roman" panose="02020603050405020304" pitchFamily="18" charset="0"/>
                          </a:rPr>
                          <m:t>2</m:t>
                        </m:r>
                        <m:r>
                          <m:rPr>
                            <m:nor/>
                          </m:rPr>
                          <a:rPr lang="tr-TR" sz="1800" dirty="0">
                            <a:latin typeface="Times New Roman" panose="02020603050405020304" pitchFamily="18" charset="0"/>
                            <a:cs typeface="Times New Roman" panose="02020603050405020304" pitchFamily="18" charset="0"/>
                          </a:rPr>
                          <m:t>)</m:t>
                        </m:r>
                      </m:den>
                    </m:f>
                  </m:oMath>
                </a14:m>
                <a:r>
                  <a:rPr lang="tr-TR" sz="18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dirty="0">
                            <a:latin typeface="Times New Roman" panose="02020603050405020304" pitchFamily="18" charset="0"/>
                            <a:cs typeface="Times New Roman" panose="02020603050405020304" pitchFamily="18" charset="0"/>
                          </a:rPr>
                          <m:t>100</m:t>
                        </m:r>
                      </m:num>
                      <m:den>
                        <m:r>
                          <m:rPr>
                            <m:nor/>
                          </m:rPr>
                          <a:rPr lang="tr-TR" sz="1800" dirty="0">
                            <a:latin typeface="Times New Roman" panose="02020603050405020304" pitchFamily="18" charset="0"/>
                            <a:cs typeface="Times New Roman" panose="02020603050405020304" pitchFamily="18" charset="0"/>
                          </a:rPr>
                          <m:t>(100−</m:t>
                        </m:r>
                        <m:r>
                          <m:rPr>
                            <m:nor/>
                          </m:rPr>
                          <a:rPr lang="tr-TR" sz="1800" dirty="0">
                            <a:latin typeface="Times New Roman" panose="02020603050405020304" pitchFamily="18" charset="0"/>
                            <a:cs typeface="Times New Roman" panose="02020603050405020304" pitchFamily="18" charset="0"/>
                          </a:rPr>
                          <m:t>nem</m:t>
                        </m:r>
                        <m:r>
                          <m:rPr>
                            <m:nor/>
                          </m:rPr>
                          <a:rPr lang="tr-TR" sz="1800" dirty="0">
                            <a:latin typeface="Times New Roman" panose="02020603050405020304" pitchFamily="18" charset="0"/>
                            <a:cs typeface="Times New Roman" panose="02020603050405020304" pitchFamily="18" charset="0"/>
                          </a:rPr>
                          <m:t>) </m:t>
                        </m:r>
                      </m:den>
                    </m:f>
                  </m:oMath>
                </a14:m>
                <a:endParaRPr lang="tr-TR" sz="1800" dirty="0">
                  <a:latin typeface="Times New Roman" panose="02020603050405020304" pitchFamily="18" charset="0"/>
                  <a:cs typeface="Times New Roman" panose="02020603050405020304" pitchFamily="18" charset="0"/>
                </a:endParaRPr>
              </a:p>
              <a:p>
                <a:pPr lvl="0" algn="just"/>
                <a:endParaRPr lang="tr-TR" sz="1800" dirty="0">
                  <a:latin typeface="Times New Roman" panose="02020603050405020304" pitchFamily="18" charset="0"/>
                  <a:cs typeface="Times New Roman" panose="02020603050405020304" pitchFamily="18" charset="0"/>
                </a:endParaRPr>
              </a:p>
              <a:p>
                <a:pPr lvl="0" algn="just"/>
                <a:r>
                  <a:rPr lang="tr-TR" sz="1800" dirty="0">
                    <a:latin typeface="Times New Roman" panose="02020603050405020304" pitchFamily="18" charset="0"/>
                    <a:cs typeface="Times New Roman" panose="02020603050405020304" pitchFamily="18" charset="0"/>
                  </a:rPr>
                  <a:t>C</a:t>
                </a:r>
                <a:r>
                  <a:rPr lang="tr-TR" sz="1800" baseline="-25000" dirty="0">
                    <a:latin typeface="Times New Roman" panose="02020603050405020304" pitchFamily="18" charset="0"/>
                    <a:cs typeface="Times New Roman" panose="02020603050405020304" pitchFamily="18" charset="0"/>
                  </a:rPr>
                  <a:t>TOC (kuru O2%11)</a:t>
                </a:r>
                <a:r>
                  <a:rPr lang="tr-TR" sz="1800" dirty="0">
                    <a:latin typeface="Times New Roman" panose="02020603050405020304" pitchFamily="18" charset="0"/>
                    <a:cs typeface="Times New Roman" panose="02020603050405020304" pitchFamily="18" charset="0"/>
                  </a:rPr>
                  <a:t>=</a:t>
                </a:r>
                <a:r>
                  <a:rPr lang="tr-TR" sz="1800" baseline="-250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23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a:t>
                </a:r>
                <a:r>
                  <a:rPr lang="tr-TR" sz="1800" dirty="0">
                    <a:latin typeface="Times New Roman" panose="02020603050405020304" pitchFamily="18" charset="0"/>
                    <a:cs typeface="Times New Roman" panose="02020603050405020304" pitchFamily="18" charset="0"/>
                  </a:rPr>
                  <a:t> * </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dirty="0">
                            <a:latin typeface="Times New Roman" panose="02020603050405020304" pitchFamily="18" charset="0"/>
                            <a:cs typeface="Times New Roman" panose="02020603050405020304" pitchFamily="18" charset="0"/>
                          </a:rPr>
                          <m:t>(21−11)</m:t>
                        </m:r>
                      </m:num>
                      <m:den>
                        <m:r>
                          <m:rPr>
                            <m:nor/>
                          </m:rPr>
                          <a:rPr lang="tr-TR" sz="1800">
                            <a:latin typeface="Times New Roman" panose="02020603050405020304" pitchFamily="18" charset="0"/>
                            <a:cs typeface="Times New Roman" panose="02020603050405020304" pitchFamily="18" charset="0"/>
                          </a:rPr>
                          <m:t>(</m:t>
                        </m:r>
                        <m:r>
                          <m:rPr>
                            <m:nor/>
                          </m:rPr>
                          <a:rPr lang="tr-TR" sz="1800" dirty="0">
                            <a:latin typeface="Times New Roman" panose="02020603050405020304" pitchFamily="18" charset="0"/>
                            <a:cs typeface="Times New Roman" panose="02020603050405020304" pitchFamily="18" charset="0"/>
                          </a:rPr>
                          <m:t>21− 13,2)</m:t>
                        </m:r>
                      </m:den>
                    </m:f>
                  </m:oMath>
                </a14:m>
                <a:r>
                  <a:rPr lang="tr-TR" sz="18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dirty="0">
                            <a:latin typeface="Times New Roman" panose="02020603050405020304" pitchFamily="18" charset="0"/>
                            <a:cs typeface="Times New Roman" panose="02020603050405020304" pitchFamily="18" charset="0"/>
                          </a:rPr>
                          <m:t>100</m:t>
                        </m:r>
                      </m:num>
                      <m:den>
                        <m:r>
                          <m:rPr>
                            <m:nor/>
                          </m:rPr>
                          <a:rPr lang="tr-TR" sz="1800" dirty="0">
                            <a:latin typeface="Times New Roman" panose="02020603050405020304" pitchFamily="18" charset="0"/>
                            <a:cs typeface="Times New Roman" panose="02020603050405020304" pitchFamily="18" charset="0"/>
                          </a:rPr>
                          <m:t>(100−9,5) </m:t>
                        </m:r>
                      </m:den>
                    </m:f>
                  </m:oMath>
                </a14:m>
                <a:endParaRPr lang="tr-TR" sz="1800" dirty="0">
                  <a:latin typeface="Times New Roman" panose="02020603050405020304" pitchFamily="18" charset="0"/>
                  <a:cs typeface="Times New Roman" panose="02020603050405020304" pitchFamily="18" charset="0"/>
                </a:endParaRPr>
              </a:p>
              <a:p>
                <a:pPr lvl="0" algn="just"/>
                <a:endParaRPr lang="tr-TR" sz="1800" dirty="0">
                  <a:latin typeface="Times New Roman" panose="02020603050405020304" pitchFamily="18" charset="0"/>
                  <a:cs typeface="Times New Roman" panose="02020603050405020304" pitchFamily="18" charset="0"/>
                </a:endParaRPr>
              </a:p>
              <a:p>
                <a:pPr lvl="0" algn="just"/>
                <a:r>
                  <a:rPr lang="tr-TR" sz="1800" dirty="0">
                    <a:latin typeface="Times New Roman" panose="02020603050405020304" pitchFamily="18" charset="0"/>
                    <a:cs typeface="Times New Roman" panose="02020603050405020304" pitchFamily="18" charset="0"/>
                  </a:rPr>
                  <a:t>C</a:t>
                </a:r>
                <a:r>
                  <a:rPr lang="tr-TR" sz="1800" baseline="-25000" dirty="0">
                    <a:latin typeface="Times New Roman" panose="02020603050405020304" pitchFamily="18" charset="0"/>
                    <a:cs typeface="Times New Roman" panose="02020603050405020304" pitchFamily="18" charset="0"/>
                  </a:rPr>
                  <a:t>TOC (kuru O2%11)</a:t>
                </a:r>
                <a:r>
                  <a:rPr lang="tr-TR" sz="1800" dirty="0">
                    <a:latin typeface="Times New Roman" panose="02020603050405020304" pitchFamily="18" charset="0"/>
                    <a:cs typeface="Times New Roman" panose="02020603050405020304" pitchFamily="18" charset="0"/>
                  </a:rPr>
                  <a:t>=</a:t>
                </a:r>
                <a:r>
                  <a:rPr lang="tr-TR" sz="1800" baseline="-250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32,6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a:t>
                </a:r>
              </a:p>
            </p:txBody>
          </p:sp>
        </mc:Choice>
        <mc:Fallback xmlns="">
          <p:sp>
            <p:nvSpPr>
              <p:cNvPr id="2051" name="Alt Başlık 2"/>
              <p:cNvSpPr>
                <a:spLocks noGrp="1" noRot="1" noChangeAspect="1" noMove="1" noResize="1" noEditPoints="1" noAdjustHandles="1" noChangeArrowheads="1" noChangeShapeType="1" noTextEdit="1"/>
              </p:cNvSpPr>
              <p:nvPr>
                <p:ph type="subTitle" idx="1"/>
              </p:nvPr>
            </p:nvSpPr>
            <p:spPr>
              <a:xfrm>
                <a:off x="1984375" y="1611923"/>
                <a:ext cx="9033309" cy="4876800"/>
              </a:xfrm>
              <a:blipFill>
                <a:blip r:embed="rId3"/>
                <a:stretch>
                  <a:fillRect l="-608" t="-1750" r="-608"/>
                </a:stretch>
              </a:blipFill>
            </p:spPr>
            <p:txBody>
              <a:bodyPr/>
              <a:lstStyle/>
              <a:p>
                <a:r>
                  <a:rPr lang="tr-TR">
                    <a:noFill/>
                  </a:rPr>
                  <a:t> </a:t>
                </a:r>
              </a:p>
            </p:txBody>
          </p:sp>
        </mc:Fallback>
      </mc:AlternateContent>
      <p:sp>
        <p:nvSpPr>
          <p:cNvPr id="2053"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1472605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lt Başlık 2"/>
          <p:cNvSpPr>
            <a:spLocks noGrp="1"/>
          </p:cNvSpPr>
          <p:nvPr>
            <p:ph type="subTitle" idx="1"/>
          </p:nvPr>
        </p:nvSpPr>
        <p:spPr>
          <a:xfrm>
            <a:off x="1831975" y="1673469"/>
            <a:ext cx="8804709" cy="4104456"/>
          </a:xfrm>
        </p:spPr>
        <p:txBody>
          <a:bodyPr>
            <a:normAutofit fontScale="92500" lnSpcReduction="10000"/>
          </a:bodyPr>
          <a:lstStyle/>
          <a:p>
            <a:pPr lvl="0" algn="just"/>
            <a:r>
              <a:rPr lang="tr-TR" sz="1800" b="1" dirty="0">
                <a:latin typeface="Times New Roman" panose="02020603050405020304" pitchFamily="18" charset="0"/>
                <a:cs typeface="Times New Roman" panose="02020603050405020304" pitchFamily="18" charset="0"/>
              </a:rPr>
              <a:t>13.   FID analizöründen TOC sonuçlarını oksijen ve nem düzeltmesi,</a:t>
            </a:r>
          </a:p>
          <a:p>
            <a:pPr algn="just"/>
            <a:r>
              <a:rPr lang="tr-TR" sz="1800" dirty="0">
                <a:latin typeface="Times New Roman" panose="02020603050405020304" pitchFamily="18" charset="0"/>
                <a:cs typeface="Times New Roman" panose="02020603050405020304" pitchFamily="18" charset="0"/>
              </a:rPr>
              <a:t>b) Bacada hacimsel debi 1500 Nm</a:t>
            </a:r>
            <a:r>
              <a:rPr lang="tr-TR" sz="1800" baseline="30000" dirty="0">
                <a:latin typeface="Times New Roman" panose="02020603050405020304" pitchFamily="18" charset="0"/>
                <a:cs typeface="Times New Roman" panose="02020603050405020304" pitchFamily="18" charset="0"/>
              </a:rPr>
              <a:t>3</a:t>
            </a:r>
            <a:r>
              <a:rPr lang="tr-TR" sz="1800" dirty="0">
                <a:latin typeface="Times New Roman" panose="02020603050405020304" pitchFamily="18" charset="0"/>
                <a:cs typeface="Times New Roman" panose="02020603050405020304" pitchFamily="18" charset="0"/>
              </a:rPr>
              <a:t>/saat olarak ölçülmüştür. Kütlesel debinin karbon cinsinden hesaplanması, </a:t>
            </a:r>
          </a:p>
          <a:p>
            <a:pPr algn="just"/>
            <a:endParaRPr lang="tr-TR" sz="1800" dirty="0">
              <a:latin typeface="Times New Roman" panose="02020603050405020304" pitchFamily="18" charset="0"/>
              <a:cs typeface="Times New Roman" panose="02020603050405020304" pitchFamily="18" charset="0"/>
            </a:endParaRPr>
          </a:p>
          <a:p>
            <a:pPr lvl="0" algn="just"/>
            <a:r>
              <a:rPr lang="tr-TR" sz="1800" dirty="0">
                <a:latin typeface="Times New Roman" panose="02020603050405020304" pitchFamily="18" charset="0"/>
                <a:cs typeface="Times New Roman" panose="02020603050405020304" pitchFamily="18" charset="0"/>
              </a:rPr>
              <a:t>C</a:t>
            </a:r>
            <a:r>
              <a:rPr lang="tr-TR" sz="1800" baseline="-25000" dirty="0">
                <a:latin typeface="Times New Roman" panose="02020603050405020304" pitchFamily="18" charset="0"/>
                <a:cs typeface="Times New Roman" panose="02020603050405020304" pitchFamily="18" charset="0"/>
              </a:rPr>
              <a:t>TOC (kuru O2%11)</a:t>
            </a:r>
            <a:r>
              <a:rPr lang="tr-TR" sz="1800" dirty="0">
                <a:latin typeface="Times New Roman" panose="02020603050405020304" pitchFamily="18" charset="0"/>
                <a:cs typeface="Times New Roman" panose="02020603050405020304" pitchFamily="18" charset="0"/>
              </a:rPr>
              <a:t>=</a:t>
            </a:r>
            <a:r>
              <a:rPr lang="tr-TR" sz="1800" baseline="-250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32,6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a:t>
            </a:r>
          </a:p>
          <a:p>
            <a:pPr lvl="0" algn="just"/>
            <a:endParaRPr lang="tr-TR" sz="1800" baseline="30000" dirty="0">
              <a:latin typeface="Times New Roman" panose="02020603050405020304" pitchFamily="18" charset="0"/>
              <a:cs typeface="Times New Roman" panose="02020603050405020304" pitchFamily="18" charset="0"/>
            </a:endParaRPr>
          </a:p>
          <a:p>
            <a:pPr lvl="0" algn="just"/>
            <a:r>
              <a:rPr lang="tr-TR" sz="1800" dirty="0">
                <a:latin typeface="Times New Roman" panose="02020603050405020304" pitchFamily="18" charset="0"/>
                <a:cs typeface="Times New Roman" panose="02020603050405020304" pitchFamily="18" charset="0"/>
              </a:rPr>
              <a:t>Kütlesel debi, F = Q*C</a:t>
            </a:r>
          </a:p>
          <a:p>
            <a:pPr lvl="0"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a:latin typeface="Times New Roman" panose="02020603050405020304" pitchFamily="18" charset="0"/>
                <a:cs typeface="Times New Roman" panose="02020603050405020304" pitchFamily="18" charset="0"/>
              </a:rPr>
              <a:t>TOC</a:t>
            </a:r>
            <a:r>
              <a:rPr lang="tr-TR" sz="1800" dirty="0">
                <a:latin typeface="Times New Roman" panose="02020603050405020304" pitchFamily="18" charset="0"/>
                <a:cs typeface="Times New Roman" panose="02020603050405020304" pitchFamily="18" charset="0"/>
              </a:rPr>
              <a:t> = 1500 Nm</a:t>
            </a:r>
            <a:r>
              <a:rPr lang="tr-TR" sz="1800" baseline="30000" dirty="0">
                <a:latin typeface="Times New Roman" panose="02020603050405020304" pitchFamily="18" charset="0"/>
                <a:cs typeface="Times New Roman" panose="02020603050405020304" pitchFamily="18" charset="0"/>
              </a:rPr>
              <a:t>3</a:t>
            </a:r>
            <a:r>
              <a:rPr lang="tr-TR" sz="1800" dirty="0">
                <a:latin typeface="Times New Roman" panose="02020603050405020304" pitchFamily="18" charset="0"/>
                <a:cs typeface="Times New Roman" panose="02020603050405020304" pitchFamily="18" charset="0"/>
              </a:rPr>
              <a:t>/saat  * 32,6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/Nm</a:t>
            </a:r>
            <a:r>
              <a:rPr lang="tr-TR" sz="1800" baseline="30000" dirty="0">
                <a:latin typeface="Times New Roman" panose="02020603050405020304" pitchFamily="18" charset="0"/>
                <a:cs typeface="Times New Roman" panose="02020603050405020304" pitchFamily="18" charset="0"/>
              </a:rPr>
              <a:t>3 </a:t>
            </a:r>
          </a:p>
          <a:p>
            <a:pPr algn="just"/>
            <a:endParaRPr lang="tr-TR" sz="1800" baseline="300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a:latin typeface="Times New Roman" panose="02020603050405020304" pitchFamily="18" charset="0"/>
                <a:cs typeface="Times New Roman" panose="02020603050405020304" pitchFamily="18" charset="0"/>
              </a:rPr>
              <a:t>TOC</a:t>
            </a:r>
            <a:r>
              <a:rPr lang="tr-TR" sz="1800" dirty="0">
                <a:latin typeface="Times New Roman" panose="02020603050405020304" pitchFamily="18" charset="0"/>
                <a:cs typeface="Times New Roman" panose="02020603050405020304" pitchFamily="18" charset="0"/>
              </a:rPr>
              <a:t> = 48835,83 </a:t>
            </a:r>
            <a:r>
              <a:rPr lang="tr-TR" sz="1800" dirty="0" err="1">
                <a:latin typeface="Times New Roman" panose="02020603050405020304" pitchFamily="18" charset="0"/>
                <a:cs typeface="Times New Roman" panose="02020603050405020304" pitchFamily="18" charset="0"/>
              </a:rPr>
              <a:t>mgC</a:t>
            </a:r>
            <a:r>
              <a:rPr lang="tr-TR" sz="1800" dirty="0">
                <a:latin typeface="Times New Roman" panose="02020603050405020304" pitchFamily="18" charset="0"/>
                <a:cs typeface="Times New Roman" panose="02020603050405020304" pitchFamily="18" charset="0"/>
              </a:rPr>
              <a:t>/saat</a:t>
            </a:r>
          </a:p>
          <a:p>
            <a:pPr algn="just"/>
            <a:endParaRPr lang="tr-TR" sz="1800" baseline="300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a:latin typeface="Times New Roman" panose="02020603050405020304" pitchFamily="18" charset="0"/>
                <a:cs typeface="Times New Roman" panose="02020603050405020304" pitchFamily="18" charset="0"/>
              </a:rPr>
              <a:t>TOC</a:t>
            </a:r>
            <a:r>
              <a:rPr lang="tr-TR" sz="1800" dirty="0">
                <a:latin typeface="Times New Roman" panose="02020603050405020304" pitchFamily="18" charset="0"/>
                <a:cs typeface="Times New Roman" panose="02020603050405020304" pitchFamily="18" charset="0"/>
              </a:rPr>
              <a:t> = 0,049 </a:t>
            </a:r>
            <a:r>
              <a:rPr lang="tr-TR" sz="1800" dirty="0" err="1">
                <a:latin typeface="Times New Roman" panose="02020603050405020304" pitchFamily="18" charset="0"/>
                <a:cs typeface="Times New Roman" panose="02020603050405020304" pitchFamily="18" charset="0"/>
              </a:rPr>
              <a:t>kgC</a:t>
            </a:r>
            <a:r>
              <a:rPr lang="tr-TR" sz="1800" dirty="0">
                <a:latin typeface="Times New Roman" panose="02020603050405020304" pitchFamily="18" charset="0"/>
                <a:cs typeface="Times New Roman" panose="02020603050405020304" pitchFamily="18" charset="0"/>
              </a:rPr>
              <a:t>/saat</a:t>
            </a:r>
          </a:p>
          <a:p>
            <a:pPr algn="just"/>
            <a:endParaRPr lang="tr-TR" sz="1800" baseline="30000" dirty="0">
              <a:latin typeface="Times New Roman" panose="02020603050405020304" pitchFamily="18" charset="0"/>
              <a:cs typeface="Times New Roman" panose="02020603050405020304" pitchFamily="18" charset="0"/>
            </a:endParaRPr>
          </a:p>
          <a:p>
            <a:pPr algn="just"/>
            <a:endParaRPr lang="tr-TR" sz="1800" baseline="30000" dirty="0">
              <a:latin typeface="Times New Roman" panose="02020603050405020304" pitchFamily="18" charset="0"/>
              <a:cs typeface="Times New Roman" panose="02020603050405020304" pitchFamily="18" charset="0"/>
            </a:endParaRPr>
          </a:p>
          <a:p>
            <a:pPr lvl="0" algn="just"/>
            <a:endParaRPr lang="tr-TR" sz="1800" dirty="0">
              <a:latin typeface="Times New Roman" panose="02020603050405020304" pitchFamily="18" charset="0"/>
              <a:cs typeface="Times New Roman" panose="02020603050405020304" pitchFamily="18" charset="0"/>
            </a:endParaRPr>
          </a:p>
        </p:txBody>
      </p:sp>
      <p:sp>
        <p:nvSpPr>
          <p:cNvPr id="2053"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520092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Alt Başlık 2"/>
              <p:cNvSpPr>
                <a:spLocks noGrp="1"/>
              </p:cNvSpPr>
              <p:nvPr>
                <p:ph type="subTitle" idx="1"/>
              </p:nvPr>
            </p:nvSpPr>
            <p:spPr>
              <a:xfrm>
                <a:off x="1984375" y="1581993"/>
                <a:ext cx="8759825" cy="4866456"/>
              </a:xfrm>
            </p:spPr>
            <p:txBody>
              <a:bodyPr>
                <a:normAutofit lnSpcReduction="10000"/>
              </a:bodyPr>
              <a:lstStyle/>
              <a:p>
                <a:pPr lvl="0" algn="just"/>
                <a:r>
                  <a:rPr lang="tr-TR" sz="1800" b="1" dirty="0">
                    <a:latin typeface="Times New Roman" panose="02020603050405020304" pitchFamily="18" charset="0"/>
                    <a:cs typeface="Times New Roman" panose="02020603050405020304" pitchFamily="18" charset="0"/>
                  </a:rPr>
                  <a:t>13.   FID analizöründen TOC sonuçlarını oksijen ve nem düzeltmesi,</a:t>
                </a:r>
              </a:p>
              <a:p>
                <a:pPr algn="just"/>
                <a:r>
                  <a:rPr lang="tr-TR" sz="1800" dirty="0">
                    <a:latin typeface="Times New Roman" panose="02020603050405020304" pitchFamily="18" charset="0"/>
                    <a:cs typeface="Times New Roman" panose="02020603050405020304" pitchFamily="18" charset="0"/>
                  </a:rPr>
                  <a:t>c) Karbon cinsinden bulunan kütlesel debinin </a:t>
                </a:r>
                <a:r>
                  <a:rPr lang="tr-TR" sz="1800" dirty="0" err="1">
                    <a:latin typeface="Times New Roman" panose="02020603050405020304" pitchFamily="18" charset="0"/>
                    <a:cs typeface="Times New Roman" panose="02020603050405020304" pitchFamily="18" charset="0"/>
                  </a:rPr>
                  <a:t>toluen</a:t>
                </a:r>
                <a:r>
                  <a:rPr lang="tr-TR" sz="1800" dirty="0">
                    <a:latin typeface="Times New Roman" panose="02020603050405020304" pitchFamily="18" charset="0"/>
                    <a:cs typeface="Times New Roman" panose="02020603050405020304" pitchFamily="18" charset="0"/>
                  </a:rPr>
                  <a:t> cinsinden hesaplanması, </a:t>
                </a: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a:latin typeface="Times New Roman" panose="02020603050405020304" pitchFamily="18" charset="0"/>
                    <a:cs typeface="Times New Roman" panose="02020603050405020304" pitchFamily="18" charset="0"/>
                  </a:rPr>
                  <a:t>TOC</a:t>
                </a:r>
                <a:r>
                  <a:rPr lang="tr-TR" sz="1800" dirty="0">
                    <a:latin typeface="Times New Roman" panose="02020603050405020304" pitchFamily="18" charset="0"/>
                    <a:cs typeface="Times New Roman" panose="02020603050405020304" pitchFamily="18" charset="0"/>
                  </a:rPr>
                  <a:t> = 0,049 </a:t>
                </a:r>
                <a:r>
                  <a:rPr lang="tr-TR" sz="1800" dirty="0" err="1">
                    <a:latin typeface="Times New Roman" panose="02020603050405020304" pitchFamily="18" charset="0"/>
                    <a:cs typeface="Times New Roman" panose="02020603050405020304" pitchFamily="18" charset="0"/>
                  </a:rPr>
                  <a:t>kgC</a:t>
                </a:r>
                <a:r>
                  <a:rPr lang="tr-TR" sz="1800" dirty="0">
                    <a:latin typeface="Times New Roman" panose="02020603050405020304" pitchFamily="18" charset="0"/>
                    <a:cs typeface="Times New Roman" panose="02020603050405020304" pitchFamily="18" charset="0"/>
                  </a:rPr>
                  <a:t>/saat</a:t>
                </a:r>
              </a:p>
              <a:p>
                <a:pPr algn="just"/>
                <a:r>
                  <a:rPr lang="tr-TR" sz="1800" dirty="0" err="1">
                    <a:latin typeface="Times New Roman" panose="02020603050405020304" pitchFamily="18" charset="0"/>
                    <a:cs typeface="Times New Roman" panose="02020603050405020304" pitchFamily="18" charset="0"/>
                  </a:rPr>
                  <a:t>Toluen</a:t>
                </a:r>
                <a:r>
                  <a:rPr lang="tr-TR" sz="1800" dirty="0">
                    <a:latin typeface="Times New Roman" panose="02020603050405020304" pitchFamily="18" charset="0"/>
                    <a:cs typeface="Times New Roman" panose="02020603050405020304" pitchFamily="18" charset="0"/>
                  </a:rPr>
                  <a:t> sembolü: C</a:t>
                </a:r>
                <a:r>
                  <a:rPr lang="tr-TR" sz="1800" baseline="-25000" dirty="0">
                    <a:latin typeface="Times New Roman" panose="02020603050405020304" pitchFamily="18" charset="0"/>
                    <a:cs typeface="Times New Roman" panose="02020603050405020304" pitchFamily="18" charset="0"/>
                  </a:rPr>
                  <a:t>7</a:t>
                </a:r>
                <a:r>
                  <a:rPr lang="tr-TR" sz="1800" dirty="0">
                    <a:latin typeface="Times New Roman" panose="02020603050405020304" pitchFamily="18" charset="0"/>
                    <a:cs typeface="Times New Roman" panose="02020603050405020304" pitchFamily="18" charset="0"/>
                  </a:rPr>
                  <a:t>H</a:t>
                </a:r>
                <a:r>
                  <a:rPr lang="tr-TR" sz="1800" baseline="-25000" dirty="0">
                    <a:latin typeface="Times New Roman" panose="02020603050405020304" pitchFamily="18" charset="0"/>
                    <a:cs typeface="Times New Roman" panose="02020603050405020304" pitchFamily="18" charset="0"/>
                  </a:rPr>
                  <a:t>8</a:t>
                </a:r>
              </a:p>
              <a:p>
                <a:pPr algn="just"/>
                <a:r>
                  <a:rPr lang="tr-TR" sz="1800" dirty="0" err="1">
                    <a:latin typeface="Times New Roman" panose="02020603050405020304" pitchFamily="18" charset="0"/>
                    <a:cs typeface="Times New Roman" panose="02020603050405020304" pitchFamily="18" charset="0"/>
                  </a:rPr>
                  <a:t>M</a:t>
                </a:r>
                <a:r>
                  <a:rPr lang="tr-TR" sz="1800" baseline="-25000" dirty="0" err="1">
                    <a:latin typeface="Times New Roman" panose="02020603050405020304" pitchFamily="18" charset="0"/>
                    <a:cs typeface="Times New Roman" panose="02020603050405020304" pitchFamily="18" charset="0"/>
                  </a:rPr>
                  <a:t>karbon</a:t>
                </a:r>
                <a:r>
                  <a:rPr lang="tr-TR" sz="1800" baseline="-250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 12 = 84g/</a:t>
                </a:r>
                <a:r>
                  <a:rPr lang="tr-TR" sz="1800" dirty="0" err="1">
                    <a:latin typeface="Times New Roman" panose="02020603050405020304" pitchFamily="18" charset="0"/>
                    <a:cs typeface="Times New Roman" panose="02020603050405020304" pitchFamily="18" charset="0"/>
                  </a:rPr>
                  <a:t>mol</a:t>
                </a:r>
                <a:r>
                  <a:rPr lang="tr-TR" sz="1800" dirty="0">
                    <a:latin typeface="Times New Roman" panose="02020603050405020304" pitchFamily="18" charset="0"/>
                    <a:cs typeface="Times New Roman" panose="02020603050405020304" pitchFamily="18" charset="0"/>
                  </a:rPr>
                  <a:t> , Karbonun molekül ağırlığı</a:t>
                </a:r>
              </a:p>
              <a:p>
                <a:pPr algn="just"/>
                <a:r>
                  <a:rPr lang="tr-TR" sz="1800" dirty="0" err="1">
                    <a:latin typeface="Times New Roman" panose="02020603050405020304" pitchFamily="18" charset="0"/>
                    <a:cs typeface="Times New Roman" panose="02020603050405020304" pitchFamily="18" charset="0"/>
                  </a:rPr>
                  <a:t>M</a:t>
                </a:r>
                <a:r>
                  <a:rPr lang="tr-TR" sz="1800" baseline="-25000" dirty="0" err="1">
                    <a:latin typeface="Times New Roman" panose="02020603050405020304" pitchFamily="18" charset="0"/>
                    <a:cs typeface="Times New Roman" panose="02020603050405020304" pitchFamily="18" charset="0"/>
                  </a:rPr>
                  <a:t>toluen</a:t>
                </a:r>
                <a:r>
                  <a:rPr lang="tr-TR" sz="1800" dirty="0">
                    <a:latin typeface="Times New Roman" panose="02020603050405020304" pitchFamily="18" charset="0"/>
                    <a:cs typeface="Times New Roman" panose="02020603050405020304" pitchFamily="18" charset="0"/>
                  </a:rPr>
                  <a:t>= (7 x 12) + (8 x 1) = 92 g/</a:t>
                </a:r>
                <a:r>
                  <a:rPr lang="tr-TR" sz="1800" dirty="0" err="1">
                    <a:latin typeface="Times New Roman" panose="02020603050405020304" pitchFamily="18" charset="0"/>
                    <a:cs typeface="Times New Roman" panose="02020603050405020304" pitchFamily="18" charset="0"/>
                  </a:rPr>
                  <a:t>mol</a:t>
                </a:r>
                <a:r>
                  <a:rPr lang="tr-TR" sz="1800" dirty="0">
                    <a:latin typeface="Times New Roman" panose="02020603050405020304" pitchFamily="18" charset="0"/>
                    <a:cs typeface="Times New Roman" panose="02020603050405020304" pitchFamily="18" charset="0"/>
                  </a:rPr>
                  <a:t> , </a:t>
                </a:r>
                <a:r>
                  <a:rPr lang="tr-TR" sz="1800" dirty="0" err="1">
                    <a:latin typeface="Times New Roman" panose="02020603050405020304" pitchFamily="18" charset="0"/>
                    <a:cs typeface="Times New Roman" panose="02020603050405020304" pitchFamily="18" charset="0"/>
                  </a:rPr>
                  <a:t>Toleunin</a:t>
                </a:r>
                <a:r>
                  <a:rPr lang="tr-TR" sz="1800" dirty="0">
                    <a:latin typeface="Times New Roman" panose="02020603050405020304" pitchFamily="18" charset="0"/>
                    <a:cs typeface="Times New Roman" panose="02020603050405020304" pitchFamily="18" charset="0"/>
                  </a:rPr>
                  <a:t> molekül ağırlığı</a:t>
                </a:r>
              </a:p>
              <a:p>
                <a:pPr algn="just"/>
                <a:endParaRPr lang="tr-TR" sz="1800" baseline="300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err="1">
                    <a:latin typeface="Times New Roman" panose="02020603050405020304" pitchFamily="18" charset="0"/>
                    <a:cs typeface="Times New Roman" panose="02020603050405020304" pitchFamily="18" charset="0"/>
                  </a:rPr>
                  <a:t>Toluen</a:t>
                </a:r>
                <a:r>
                  <a:rPr lang="tr-TR" sz="1800" dirty="0">
                    <a:latin typeface="Times New Roman" panose="02020603050405020304" pitchFamily="18" charset="0"/>
                    <a:cs typeface="Times New Roman" panose="02020603050405020304" pitchFamily="18" charset="0"/>
                  </a:rPr>
                  <a:t> = F </a:t>
                </a:r>
                <a:r>
                  <a:rPr lang="tr-TR" sz="1800" baseline="-25000" dirty="0">
                    <a:latin typeface="Times New Roman" panose="02020603050405020304" pitchFamily="18" charset="0"/>
                    <a:cs typeface="Times New Roman" panose="02020603050405020304" pitchFamily="18" charset="0"/>
                  </a:rPr>
                  <a:t>TOC</a:t>
                </a:r>
                <a:r>
                  <a:rPr lang="tr-TR" sz="1800" dirty="0">
                    <a:latin typeface="Times New Roman" panose="02020603050405020304" pitchFamily="18" charset="0"/>
                    <a:cs typeface="Times New Roman" panose="02020603050405020304" pitchFamily="18" charset="0"/>
                  </a:rPr>
                  <a:t> *</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dirty="0">
                            <a:latin typeface="Times New Roman" panose="02020603050405020304" pitchFamily="18" charset="0"/>
                            <a:cs typeface="Times New Roman" panose="02020603050405020304" pitchFamily="18" charset="0"/>
                          </a:rPr>
                          <m:t>M</m:t>
                        </m:r>
                        <m:r>
                          <m:rPr>
                            <m:nor/>
                          </m:rPr>
                          <a:rPr lang="tr-TR" sz="1800" baseline="-25000" dirty="0">
                            <a:latin typeface="Times New Roman" panose="02020603050405020304" pitchFamily="18" charset="0"/>
                            <a:cs typeface="Times New Roman" panose="02020603050405020304" pitchFamily="18" charset="0"/>
                          </a:rPr>
                          <m:t>toluen</m:t>
                        </m:r>
                      </m:num>
                      <m:den>
                        <m:r>
                          <a:rPr lang="tr-TR" sz="1800" i="1" dirty="0">
                            <a:latin typeface="Cambria Math" panose="02040503050406030204" pitchFamily="18" charset="0"/>
                            <a:cs typeface="Times New Roman" panose="02020603050405020304" pitchFamily="18" charset="0"/>
                          </a:rPr>
                          <m:t>𝐶</m:t>
                        </m:r>
                        <m:r>
                          <a:rPr lang="tr-TR" sz="1800" i="1" dirty="0">
                            <a:latin typeface="Cambria Math" panose="02040503050406030204" pitchFamily="18" charset="0"/>
                            <a:cs typeface="Times New Roman" panose="02020603050405020304" pitchFamily="18" charset="0"/>
                          </a:rPr>
                          <m:t> </m:t>
                        </m:r>
                        <m:r>
                          <a:rPr lang="tr-TR" sz="1800" i="1" dirty="0">
                            <a:latin typeface="Cambria Math" panose="02040503050406030204" pitchFamily="18" charset="0"/>
                            <a:cs typeface="Times New Roman" panose="02020603050405020304" pitchFamily="18" charset="0"/>
                          </a:rPr>
                          <m:t>𝑠𝑎𝑦𝚤𝑠𝚤</m:t>
                        </m:r>
                        <m:r>
                          <a:rPr lang="tr-TR" sz="1800" i="1" dirty="0">
                            <a:latin typeface="Cambria Math" panose="02040503050406030204" pitchFamily="18" charset="0"/>
                            <a:cs typeface="Times New Roman" panose="02020603050405020304" pitchFamily="18" charset="0"/>
                          </a:rPr>
                          <m:t>)∗</m:t>
                        </m:r>
                        <m:r>
                          <m:rPr>
                            <m:nor/>
                          </m:rPr>
                          <a:rPr lang="tr-TR" sz="1800" dirty="0">
                            <a:latin typeface="Times New Roman" panose="02020603050405020304" pitchFamily="18" charset="0"/>
                            <a:cs typeface="Times New Roman" panose="02020603050405020304" pitchFamily="18" charset="0"/>
                          </a:rPr>
                          <m:t>M</m:t>
                        </m:r>
                        <m:r>
                          <m:rPr>
                            <m:nor/>
                          </m:rPr>
                          <a:rPr lang="tr-TR" sz="1800" baseline="-25000" dirty="0">
                            <a:latin typeface="Times New Roman" panose="02020603050405020304" pitchFamily="18" charset="0"/>
                            <a:cs typeface="Times New Roman" panose="02020603050405020304" pitchFamily="18" charset="0"/>
                          </a:rPr>
                          <m:t>karbon</m:t>
                        </m:r>
                      </m:den>
                    </m:f>
                  </m:oMath>
                </a14:m>
                <a:endParaRPr lang="tr-TR" sz="1800" dirty="0">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err="1">
                    <a:latin typeface="Times New Roman" panose="02020603050405020304" pitchFamily="18" charset="0"/>
                    <a:cs typeface="Times New Roman" panose="02020603050405020304" pitchFamily="18" charset="0"/>
                  </a:rPr>
                  <a:t>Toluen</a:t>
                </a:r>
                <a:r>
                  <a:rPr lang="tr-TR" sz="1800" dirty="0">
                    <a:latin typeface="Times New Roman" panose="02020603050405020304" pitchFamily="18" charset="0"/>
                    <a:cs typeface="Times New Roman" panose="02020603050405020304" pitchFamily="18" charset="0"/>
                  </a:rPr>
                  <a:t> = 0,049 </a:t>
                </a:r>
                <a:r>
                  <a:rPr lang="tr-TR" sz="1800" dirty="0" err="1">
                    <a:latin typeface="Times New Roman" panose="02020603050405020304" pitchFamily="18" charset="0"/>
                    <a:cs typeface="Times New Roman" panose="02020603050405020304" pitchFamily="18" charset="0"/>
                  </a:rPr>
                  <a:t>kgC</a:t>
                </a:r>
                <a:r>
                  <a:rPr lang="tr-TR" sz="1800" dirty="0">
                    <a:latin typeface="Times New Roman" panose="02020603050405020304" pitchFamily="18" charset="0"/>
                    <a:cs typeface="Times New Roman" panose="02020603050405020304" pitchFamily="18" charset="0"/>
                  </a:rPr>
                  <a:t>/saat*</a:t>
                </a:r>
                <a14:m>
                  <m:oMath xmlns:m="http://schemas.openxmlformats.org/officeDocument/2006/math">
                    <m:f>
                      <m:fPr>
                        <m:ctrlPr>
                          <a:rPr lang="tr-TR" sz="1800" i="1">
                            <a:latin typeface="Cambria Math" panose="02040503050406030204" pitchFamily="18" charset="0"/>
                            <a:cs typeface="Times New Roman" panose="02020603050405020304" pitchFamily="18" charset="0"/>
                          </a:rPr>
                        </m:ctrlPr>
                      </m:fPr>
                      <m:num>
                        <m:r>
                          <m:rPr>
                            <m:nor/>
                          </m:rPr>
                          <a:rPr lang="tr-TR" sz="1800">
                            <a:latin typeface="Times New Roman" panose="02020603050405020304" pitchFamily="18" charset="0"/>
                            <a:cs typeface="Times New Roman" panose="02020603050405020304" pitchFamily="18" charset="0"/>
                          </a:rPr>
                          <m:t>92 </m:t>
                        </m:r>
                        <m:r>
                          <m:rPr>
                            <m:nor/>
                          </m:rPr>
                          <a:rPr lang="tr-TR" sz="1800">
                            <a:latin typeface="Times New Roman" panose="02020603050405020304" pitchFamily="18" charset="0"/>
                            <a:cs typeface="Times New Roman" panose="02020603050405020304" pitchFamily="18" charset="0"/>
                          </a:rPr>
                          <m:t>g</m:t>
                        </m:r>
                        <m:r>
                          <m:rPr>
                            <m:nor/>
                          </m:rPr>
                          <a:rPr lang="tr-TR" sz="1800">
                            <a:latin typeface="Times New Roman" panose="02020603050405020304" pitchFamily="18" charset="0"/>
                            <a:cs typeface="Times New Roman" panose="02020603050405020304" pitchFamily="18" charset="0"/>
                          </a:rPr>
                          <m:t> </m:t>
                        </m:r>
                        <m:r>
                          <m:rPr>
                            <m:nor/>
                          </m:rPr>
                          <a:rPr lang="tr-TR" sz="1800">
                            <a:latin typeface="Times New Roman" panose="02020603050405020304" pitchFamily="18" charset="0"/>
                            <a:cs typeface="Times New Roman" panose="02020603050405020304" pitchFamily="18" charset="0"/>
                          </a:rPr>
                          <m:t>C</m:t>
                        </m:r>
                        <m:r>
                          <m:rPr>
                            <m:nor/>
                          </m:rPr>
                          <a:rPr lang="tr-TR" sz="1800">
                            <a:latin typeface="Times New Roman" panose="02020603050405020304" pitchFamily="18" charset="0"/>
                            <a:cs typeface="Times New Roman" panose="02020603050405020304" pitchFamily="18" charset="0"/>
                          </a:rPr>
                          <m:t>7</m:t>
                        </m:r>
                        <m:r>
                          <m:rPr>
                            <m:nor/>
                          </m:rPr>
                          <a:rPr lang="tr-TR" sz="1800">
                            <a:latin typeface="Times New Roman" panose="02020603050405020304" pitchFamily="18" charset="0"/>
                            <a:cs typeface="Times New Roman" panose="02020603050405020304" pitchFamily="18" charset="0"/>
                          </a:rPr>
                          <m:t>H</m:t>
                        </m:r>
                        <m:r>
                          <m:rPr>
                            <m:nor/>
                          </m:rPr>
                          <a:rPr lang="tr-TR" sz="1800">
                            <a:latin typeface="Times New Roman" panose="02020603050405020304" pitchFamily="18" charset="0"/>
                            <a:cs typeface="Times New Roman" panose="02020603050405020304" pitchFamily="18" charset="0"/>
                          </a:rPr>
                          <m:t>8/</m:t>
                        </m:r>
                        <m:r>
                          <m:rPr>
                            <m:nor/>
                          </m:rPr>
                          <a:rPr lang="tr-TR" sz="1800">
                            <a:latin typeface="Times New Roman" panose="02020603050405020304" pitchFamily="18" charset="0"/>
                            <a:cs typeface="Times New Roman" panose="02020603050405020304" pitchFamily="18" charset="0"/>
                          </a:rPr>
                          <m:t>mol</m:t>
                        </m:r>
                      </m:num>
                      <m:den>
                        <m:r>
                          <a:rPr lang="tr-TR" sz="1800" i="1" dirty="0">
                            <a:latin typeface="Cambria Math" panose="02040503050406030204" pitchFamily="18" charset="0"/>
                            <a:cs typeface="Times New Roman" panose="02020603050405020304" pitchFamily="18" charset="0"/>
                          </a:rPr>
                          <m:t>7 ∗12 </m:t>
                        </m:r>
                        <m:r>
                          <a:rPr lang="tr-TR" sz="1800" i="1" dirty="0">
                            <a:latin typeface="Cambria Math" panose="02040503050406030204" pitchFamily="18" charset="0"/>
                            <a:cs typeface="Times New Roman" panose="02020603050405020304" pitchFamily="18" charset="0"/>
                          </a:rPr>
                          <m:t>𝑔𝐶</m:t>
                        </m:r>
                        <m:r>
                          <a:rPr lang="tr-TR" sz="1800" i="1" dirty="0">
                            <a:latin typeface="Cambria Math" panose="02040503050406030204" pitchFamily="18" charset="0"/>
                            <a:cs typeface="Times New Roman" panose="02020603050405020304" pitchFamily="18" charset="0"/>
                          </a:rPr>
                          <m:t>/</m:t>
                        </m:r>
                        <m:r>
                          <a:rPr lang="tr-TR" sz="1800" i="1" dirty="0">
                            <a:latin typeface="Cambria Math" panose="02040503050406030204" pitchFamily="18" charset="0"/>
                            <a:cs typeface="Times New Roman" panose="02020603050405020304" pitchFamily="18" charset="0"/>
                          </a:rPr>
                          <m:t>𝑚𝑜𝑙</m:t>
                        </m:r>
                      </m:den>
                    </m:f>
                  </m:oMath>
                </a14:m>
                <a:endParaRPr lang="tr-TR" sz="1800" dirty="0">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F </a:t>
                </a:r>
                <a:r>
                  <a:rPr lang="tr-TR" sz="1800" baseline="-25000" dirty="0" err="1">
                    <a:latin typeface="Times New Roman" panose="02020603050405020304" pitchFamily="18" charset="0"/>
                    <a:cs typeface="Times New Roman" panose="02020603050405020304" pitchFamily="18" charset="0"/>
                  </a:rPr>
                  <a:t>Toluen</a:t>
                </a:r>
                <a:r>
                  <a:rPr lang="tr-TR" sz="1800" dirty="0">
                    <a:latin typeface="Times New Roman" panose="02020603050405020304" pitchFamily="18" charset="0"/>
                    <a:cs typeface="Times New Roman" panose="02020603050405020304" pitchFamily="18" charset="0"/>
                  </a:rPr>
                  <a:t> = 0,053 </a:t>
                </a:r>
                <a:r>
                  <a:rPr lang="tr-TR" sz="1800" dirty="0" err="1">
                    <a:latin typeface="Times New Roman" panose="02020603050405020304" pitchFamily="18" charset="0"/>
                    <a:cs typeface="Times New Roman" panose="02020603050405020304" pitchFamily="18" charset="0"/>
                  </a:rPr>
                  <a:t>kgToluen</a:t>
                </a:r>
                <a:r>
                  <a:rPr lang="tr-TR" sz="1800" dirty="0">
                    <a:latin typeface="Times New Roman" panose="02020603050405020304" pitchFamily="18" charset="0"/>
                    <a:cs typeface="Times New Roman" panose="02020603050405020304" pitchFamily="18" charset="0"/>
                  </a:rPr>
                  <a:t> / saat</a:t>
                </a:r>
              </a:p>
              <a:p>
                <a:pPr algn="just"/>
                <a:endParaRPr lang="tr-TR" sz="1800" baseline="30000" dirty="0">
                  <a:latin typeface="Times New Roman" panose="02020603050405020304" pitchFamily="18" charset="0"/>
                  <a:cs typeface="Times New Roman" panose="02020603050405020304" pitchFamily="18" charset="0"/>
                </a:endParaRPr>
              </a:p>
              <a:p>
                <a:pPr algn="just"/>
                <a:endParaRPr lang="tr-TR" sz="1800" baseline="30000" dirty="0">
                  <a:latin typeface="Times New Roman" panose="02020603050405020304" pitchFamily="18" charset="0"/>
                  <a:cs typeface="Times New Roman" panose="02020603050405020304" pitchFamily="18" charset="0"/>
                </a:endParaRPr>
              </a:p>
              <a:p>
                <a:pPr lvl="0" algn="just"/>
                <a:endParaRPr lang="tr-TR" sz="1800" dirty="0">
                  <a:latin typeface="Times New Roman" panose="02020603050405020304" pitchFamily="18" charset="0"/>
                  <a:cs typeface="Times New Roman" panose="02020603050405020304" pitchFamily="18" charset="0"/>
                </a:endParaRPr>
              </a:p>
            </p:txBody>
          </p:sp>
        </mc:Choice>
        <mc:Fallback xmlns="">
          <p:sp>
            <p:nvSpPr>
              <p:cNvPr id="2051" name="Alt Başlık 2"/>
              <p:cNvSpPr>
                <a:spLocks noGrp="1" noRot="1" noChangeAspect="1" noMove="1" noResize="1" noEditPoints="1" noAdjustHandles="1" noChangeArrowheads="1" noChangeShapeType="1" noTextEdit="1"/>
              </p:cNvSpPr>
              <p:nvPr>
                <p:ph type="subTitle" idx="1"/>
              </p:nvPr>
            </p:nvSpPr>
            <p:spPr>
              <a:xfrm>
                <a:off x="1984375" y="1581993"/>
                <a:ext cx="8759825" cy="4866456"/>
              </a:xfrm>
              <a:blipFill>
                <a:blip r:embed="rId3"/>
                <a:stretch>
                  <a:fillRect l="-626" t="-1880"/>
                </a:stretch>
              </a:blipFill>
            </p:spPr>
            <p:txBody>
              <a:bodyPr/>
              <a:lstStyle/>
              <a:p>
                <a:r>
                  <a:rPr lang="tr-TR">
                    <a:noFill/>
                  </a:rPr>
                  <a:t> </a:t>
                </a:r>
              </a:p>
            </p:txBody>
          </p:sp>
        </mc:Fallback>
      </mc:AlternateContent>
      <p:sp>
        <p:nvSpPr>
          <p:cNvPr id="2053"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3348096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Alt Başlık 2"/>
              <p:cNvSpPr>
                <a:spLocks noGrp="1"/>
              </p:cNvSpPr>
              <p:nvPr>
                <p:ph type="subTitle" idx="1"/>
              </p:nvPr>
            </p:nvSpPr>
            <p:spPr>
              <a:xfrm>
                <a:off x="2144428" y="1570892"/>
                <a:ext cx="8686800" cy="5082222"/>
              </a:xfrm>
            </p:spPr>
            <p:txBody>
              <a:bodyPr/>
              <a:lstStyle/>
              <a:p>
                <a:pPr lvl="0" algn="l"/>
                <a:r>
                  <a:rPr lang="tr-TR" sz="2000" b="1" dirty="0">
                    <a:latin typeface="Times New Roman" panose="02020603050405020304" pitchFamily="18" charset="0"/>
                    <a:cs typeface="Times New Roman" panose="02020603050405020304" pitchFamily="18" charset="0"/>
                  </a:rPr>
                  <a:t>12. </a:t>
                </a:r>
                <a:r>
                  <a:rPr lang="tr-TR" sz="2000" b="1" dirty="0" err="1">
                    <a:latin typeface="Times New Roman" panose="02020603050405020304" pitchFamily="18" charset="0"/>
                    <a:cs typeface="Times New Roman" panose="02020603050405020304" pitchFamily="18" charset="0"/>
                  </a:rPr>
                  <a:t>Florür</a:t>
                </a:r>
                <a:r>
                  <a:rPr lang="tr-TR" sz="2000" b="1" dirty="0">
                    <a:latin typeface="Times New Roman" panose="02020603050405020304" pitchFamily="18" charset="0"/>
                    <a:cs typeface="Times New Roman" panose="02020603050405020304" pitchFamily="18" charset="0"/>
                  </a:rPr>
                  <a:t> konsantrasyonu hidrojen </a:t>
                </a:r>
                <a:r>
                  <a:rPr lang="tr-TR" sz="2000" b="1" dirty="0" err="1">
                    <a:latin typeface="Times New Roman" panose="02020603050405020304" pitchFamily="18" charset="0"/>
                    <a:cs typeface="Times New Roman" panose="02020603050405020304" pitchFamily="18" charset="0"/>
                  </a:rPr>
                  <a:t>florür</a:t>
                </a:r>
                <a:r>
                  <a:rPr lang="tr-TR" sz="2000" b="1" dirty="0">
                    <a:latin typeface="Times New Roman" panose="02020603050405020304" pitchFamily="18" charset="0"/>
                    <a:cs typeface="Times New Roman" panose="02020603050405020304" pitchFamily="18" charset="0"/>
                  </a:rPr>
                  <a:t> olarak ifade edilmesi;</a:t>
                </a:r>
              </a:p>
              <a:p>
                <a:pPr lvl="0" algn="l"/>
                <a:r>
                  <a:rPr lang="tr-TR" sz="2000" dirty="0">
                    <a:latin typeface="Times New Roman" panose="02020603050405020304" pitchFamily="18" charset="0"/>
                    <a:cs typeface="Times New Roman" panose="02020603050405020304" pitchFamily="18" charset="0"/>
                  </a:rPr>
                  <a:t>Örnek 18: Bacada flor tayini sırasında aşağıda ki veriler elde edilmiştir. Ölçülen Flor miktarının HF olarak ifade edilmesi,</a:t>
                </a:r>
              </a:p>
              <a:p>
                <a:pPr lvl="0" algn="l"/>
                <a:endParaRPr lang="tr-TR" sz="2000" dirty="0">
                  <a:latin typeface="Times New Roman" panose="02020603050405020304" pitchFamily="18" charset="0"/>
                  <a:cs typeface="Times New Roman" panose="02020603050405020304" pitchFamily="18" charset="0"/>
                </a:endParaRPr>
              </a:p>
              <a:p>
                <a:pPr lvl="0" algn="l"/>
                <a:r>
                  <a:rPr lang="tr-TR" sz="2000" dirty="0" err="1">
                    <a:latin typeface="Times New Roman" panose="02020603050405020304" pitchFamily="18" charset="0"/>
                    <a:cs typeface="Times New Roman" panose="02020603050405020304" pitchFamily="18" charset="0"/>
                  </a:rPr>
                  <a:t>Florür</a:t>
                </a:r>
                <a:r>
                  <a:rPr lang="tr-TR" sz="2000" dirty="0">
                    <a:latin typeface="Times New Roman" panose="02020603050405020304" pitchFamily="18" charset="0"/>
                    <a:cs typeface="Times New Roman" panose="02020603050405020304" pitchFamily="18" charset="0"/>
                  </a:rPr>
                  <a:t> Konsantrasyonu = 65 µ</a:t>
                </a:r>
                <a:r>
                  <a:rPr lang="tr-TR" sz="2000" dirty="0" err="1">
                    <a:latin typeface="Times New Roman" panose="02020603050405020304" pitchFamily="18" charset="0"/>
                    <a:cs typeface="Times New Roman" panose="02020603050405020304" pitchFamily="18" charset="0"/>
                  </a:rPr>
                  <a:t>gF</a:t>
                </a:r>
                <a:r>
                  <a:rPr lang="tr-TR" sz="2000" dirty="0">
                    <a:latin typeface="Times New Roman" panose="02020603050405020304" pitchFamily="18" charset="0"/>
                    <a:cs typeface="Times New Roman" panose="02020603050405020304" pitchFamily="18" charset="0"/>
                  </a:rPr>
                  <a:t>/Nm3 </a:t>
                </a:r>
              </a:p>
              <a:p>
                <a:pPr lvl="0" algn="l"/>
                <a:r>
                  <a:rPr lang="tr-TR" sz="2000" dirty="0" err="1">
                    <a:latin typeface="Times New Roman" panose="02020603050405020304" pitchFamily="18" charset="0"/>
                    <a:cs typeface="Times New Roman" panose="02020603050405020304" pitchFamily="18" charset="0"/>
                  </a:rPr>
                  <a:t>Florür’ün</a:t>
                </a:r>
                <a:r>
                  <a:rPr lang="tr-TR" sz="2000" dirty="0">
                    <a:latin typeface="Times New Roman" panose="02020603050405020304" pitchFamily="18" charset="0"/>
                    <a:cs typeface="Times New Roman" panose="02020603050405020304" pitchFamily="18" charset="0"/>
                  </a:rPr>
                  <a:t> molekül ağırlığı  = 19 g/</a:t>
                </a:r>
                <a:r>
                  <a:rPr lang="tr-TR" sz="2000" dirty="0" err="1">
                    <a:latin typeface="Times New Roman" panose="02020603050405020304" pitchFamily="18" charset="0"/>
                    <a:cs typeface="Times New Roman" panose="02020603050405020304" pitchFamily="18" charset="0"/>
                  </a:rPr>
                  <a:t>mol</a:t>
                </a:r>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Hidrojenin molekül ağırlığı = 1 g/</a:t>
                </a:r>
                <a:r>
                  <a:rPr lang="tr-TR" sz="2000" dirty="0" err="1">
                    <a:latin typeface="Times New Roman" panose="02020603050405020304" pitchFamily="18" charset="0"/>
                    <a:cs typeface="Times New Roman" panose="02020603050405020304" pitchFamily="18" charset="0"/>
                  </a:rPr>
                  <a:t>mol</a:t>
                </a:r>
                <a:endParaRPr lang="tr-TR" sz="2000" dirty="0">
                  <a:latin typeface="Times New Roman" panose="02020603050405020304" pitchFamily="18" charset="0"/>
                  <a:cs typeface="Times New Roman" panose="02020603050405020304" pitchFamily="18" charset="0"/>
                </a:endParaRPr>
              </a:p>
              <a:p>
                <a:pPr lvl="0" algn="l"/>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HF </a:t>
                </a:r>
                <a:r>
                  <a:rPr lang="tr-TR" sz="2000" dirty="0">
                    <a:latin typeface="Times New Roman" panose="02020603050405020304" pitchFamily="18" charset="0"/>
                    <a:cs typeface="Times New Roman" panose="02020603050405020304" pitchFamily="18" charset="0"/>
                  </a:rPr>
                  <a:t>= C</a:t>
                </a:r>
                <a:r>
                  <a:rPr lang="tr-TR" sz="2000" baseline="-25000" dirty="0">
                    <a:latin typeface="Times New Roman" panose="02020603050405020304" pitchFamily="18" charset="0"/>
                    <a:cs typeface="Times New Roman" panose="02020603050405020304" pitchFamily="18" charset="0"/>
                  </a:rPr>
                  <a:t>F </a:t>
                </a:r>
                <a:r>
                  <a:rPr lang="tr-TR" sz="2000" dirty="0">
                    <a:latin typeface="Times New Roman" panose="02020603050405020304" pitchFamily="18" charset="0"/>
                    <a:cs typeface="Times New Roman" panose="02020603050405020304" pitchFamily="18" charset="0"/>
                  </a:rPr>
                  <a:t>x </a:t>
                </a:r>
                <a14:m>
                  <m:oMath xmlns:m="http://schemas.openxmlformats.org/officeDocument/2006/math">
                    <m:f>
                      <m:fPr>
                        <m:ctrlPr>
                          <a:rPr lang="tr-TR" sz="2000" i="1">
                            <a:latin typeface="Cambria Math" panose="02040503050406030204" pitchFamily="18" charset="0"/>
                          </a:rPr>
                        </m:ctrlPr>
                      </m:fPr>
                      <m:num>
                        <m:r>
                          <m:rPr>
                            <m:nor/>
                          </m:rPr>
                          <a:rPr lang="tr-TR" sz="2000" dirty="0">
                            <a:latin typeface="Times New Roman" panose="02020603050405020304" pitchFamily="18" charset="0"/>
                            <a:cs typeface="Times New Roman" panose="02020603050405020304" pitchFamily="18" charset="0"/>
                          </a:rPr>
                          <m:t>M</m:t>
                        </m:r>
                        <m:r>
                          <m:rPr>
                            <m:nor/>
                          </m:rPr>
                          <a:rPr lang="tr-TR" sz="2000" baseline="-25000" dirty="0">
                            <a:latin typeface="Times New Roman" panose="02020603050405020304" pitchFamily="18" charset="0"/>
                            <a:cs typeface="Times New Roman" panose="02020603050405020304" pitchFamily="18" charset="0"/>
                          </a:rPr>
                          <m:t>HF</m:t>
                        </m:r>
                      </m:num>
                      <m:den>
                        <m:r>
                          <m:rPr>
                            <m:nor/>
                          </m:rPr>
                          <a:rPr lang="tr-TR" sz="2000" dirty="0">
                            <a:latin typeface="Times New Roman" panose="02020603050405020304" pitchFamily="18" charset="0"/>
                            <a:cs typeface="Times New Roman" panose="02020603050405020304" pitchFamily="18" charset="0"/>
                          </a:rPr>
                          <m:t>M</m:t>
                        </m:r>
                        <m:r>
                          <m:rPr>
                            <m:nor/>
                          </m:rPr>
                          <a:rPr lang="tr-TR" sz="2000" baseline="-25000" dirty="0">
                            <a:latin typeface="Times New Roman" panose="02020603050405020304" pitchFamily="18" charset="0"/>
                            <a:cs typeface="Times New Roman" panose="02020603050405020304" pitchFamily="18" charset="0"/>
                          </a:rPr>
                          <m:t>F</m:t>
                        </m:r>
                      </m:den>
                    </m:f>
                  </m:oMath>
                </a14:m>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HF</a:t>
                </a:r>
                <a:r>
                  <a:rPr lang="tr-TR" sz="2000" dirty="0">
                    <a:latin typeface="Times New Roman" panose="02020603050405020304" pitchFamily="18" charset="0"/>
                    <a:cs typeface="Times New Roman" panose="02020603050405020304" pitchFamily="18" charset="0"/>
                  </a:rPr>
                  <a:t> = 65 µ</a:t>
                </a:r>
                <a:r>
                  <a:rPr lang="tr-TR" sz="2000" dirty="0" err="1">
                    <a:latin typeface="Times New Roman" panose="02020603050405020304" pitchFamily="18" charset="0"/>
                    <a:cs typeface="Times New Roman" panose="02020603050405020304" pitchFamily="18" charset="0"/>
                  </a:rPr>
                  <a:t>gF</a:t>
                </a:r>
                <a:r>
                  <a:rPr lang="tr-TR" sz="2000" dirty="0">
                    <a:latin typeface="Times New Roman" panose="02020603050405020304" pitchFamily="18" charset="0"/>
                    <a:cs typeface="Times New Roman" panose="02020603050405020304" pitchFamily="18" charset="0"/>
                  </a:rPr>
                  <a:t>/m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 </a:t>
                </a:r>
                <a:r>
                  <a:rPr lang="tr-TR" sz="2000" baseline="-25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x </a:t>
                </a:r>
                <a14:m>
                  <m:oMath xmlns:m="http://schemas.openxmlformats.org/officeDocument/2006/math">
                    <m:f>
                      <m:fPr>
                        <m:ctrlPr>
                          <a:rPr lang="tr-TR" sz="2000" i="1">
                            <a:latin typeface="Cambria Math" panose="02040503050406030204" pitchFamily="18" charset="0"/>
                          </a:rPr>
                        </m:ctrlPr>
                      </m:fPr>
                      <m:num>
                        <m:r>
                          <m:rPr>
                            <m:nor/>
                          </m:rPr>
                          <a:rPr lang="tr-TR" sz="2000" dirty="0">
                            <a:latin typeface="Times New Roman" panose="02020603050405020304" pitchFamily="18" charset="0"/>
                            <a:cs typeface="Times New Roman" panose="02020603050405020304" pitchFamily="18" charset="0"/>
                          </a:rPr>
                          <m:t>20</m:t>
                        </m:r>
                      </m:num>
                      <m:den>
                        <m:r>
                          <m:rPr>
                            <m:nor/>
                          </m:rPr>
                          <a:rPr lang="tr-TR" sz="2000" dirty="0">
                            <a:latin typeface="Times New Roman" panose="02020603050405020304" pitchFamily="18" charset="0"/>
                            <a:cs typeface="Times New Roman" panose="02020603050405020304" pitchFamily="18" charset="0"/>
                          </a:rPr>
                          <m:t>19</m:t>
                        </m:r>
                      </m:den>
                    </m:f>
                  </m:oMath>
                </a14:m>
                <a:r>
                  <a:rPr lang="tr-TR" sz="2000" dirty="0">
                    <a:latin typeface="Times New Roman" panose="02020603050405020304" pitchFamily="18" charset="0"/>
                    <a:cs typeface="Times New Roman" panose="02020603050405020304" pitchFamily="18" charset="0"/>
                  </a:rPr>
                  <a:t>  </a:t>
                </a:r>
              </a:p>
              <a:p>
                <a:pPr lvl="0" algn="l"/>
                <a:endParaRPr lang="tr-TR" sz="2000" dirty="0">
                  <a:latin typeface="Times New Roman" panose="02020603050405020304" pitchFamily="18" charset="0"/>
                  <a:cs typeface="Times New Roman" panose="02020603050405020304" pitchFamily="18" charset="0"/>
                </a:endParaRPr>
              </a:p>
              <a:p>
                <a:pPr lvl="0" algn="l"/>
                <a:r>
                  <a:rPr lang="tr-TR" sz="2000" dirty="0">
                    <a:latin typeface="Times New Roman" panose="02020603050405020304" pitchFamily="18" charset="0"/>
                    <a:cs typeface="Times New Roman" panose="02020603050405020304" pitchFamily="18" charset="0"/>
                  </a:rPr>
                  <a:t>C</a:t>
                </a:r>
                <a:r>
                  <a:rPr lang="tr-TR" sz="2000" baseline="-25000" dirty="0">
                    <a:latin typeface="Times New Roman" panose="02020603050405020304" pitchFamily="18" charset="0"/>
                    <a:cs typeface="Times New Roman" panose="02020603050405020304" pitchFamily="18" charset="0"/>
                  </a:rPr>
                  <a:t>HF</a:t>
                </a:r>
                <a:r>
                  <a:rPr lang="tr-TR" sz="2000" dirty="0">
                    <a:latin typeface="Times New Roman" panose="02020603050405020304" pitchFamily="18" charset="0"/>
                    <a:cs typeface="Times New Roman" panose="02020603050405020304" pitchFamily="18" charset="0"/>
                  </a:rPr>
                  <a:t> = 68,4 µ</a:t>
                </a:r>
                <a:r>
                  <a:rPr lang="tr-TR" sz="2000" dirty="0" err="1">
                    <a:latin typeface="Times New Roman" panose="02020603050405020304" pitchFamily="18" charset="0"/>
                    <a:cs typeface="Times New Roman" panose="02020603050405020304" pitchFamily="18" charset="0"/>
                  </a:rPr>
                  <a:t>gHF</a:t>
                </a:r>
                <a:r>
                  <a:rPr lang="tr-TR" sz="2000" dirty="0">
                    <a:latin typeface="Times New Roman" panose="02020603050405020304" pitchFamily="18" charset="0"/>
                    <a:cs typeface="Times New Roman" panose="02020603050405020304" pitchFamily="18" charset="0"/>
                  </a:rPr>
                  <a:t>/Nm</a:t>
                </a:r>
                <a:r>
                  <a:rPr lang="tr-TR" sz="2000" baseline="30000" dirty="0">
                    <a:latin typeface="Times New Roman" panose="02020603050405020304" pitchFamily="18" charset="0"/>
                    <a:cs typeface="Times New Roman" panose="02020603050405020304" pitchFamily="18" charset="0"/>
                  </a:rPr>
                  <a:t>3</a:t>
                </a:r>
              </a:p>
            </p:txBody>
          </p:sp>
        </mc:Choice>
        <mc:Fallback xmlns="">
          <p:sp>
            <p:nvSpPr>
              <p:cNvPr id="2051" name="Alt Başlık 2"/>
              <p:cNvSpPr>
                <a:spLocks noGrp="1" noRot="1" noChangeAspect="1" noMove="1" noResize="1" noEditPoints="1" noAdjustHandles="1" noChangeArrowheads="1" noChangeShapeType="1" noTextEdit="1"/>
              </p:cNvSpPr>
              <p:nvPr>
                <p:ph type="subTitle" idx="1"/>
              </p:nvPr>
            </p:nvSpPr>
            <p:spPr>
              <a:xfrm>
                <a:off x="2144428" y="1570892"/>
                <a:ext cx="8686800" cy="5082222"/>
              </a:xfrm>
              <a:blipFill>
                <a:blip r:embed="rId3"/>
                <a:stretch>
                  <a:fillRect l="-772" t="-1321" b="-240"/>
                </a:stretch>
              </a:blipFill>
            </p:spPr>
            <p:txBody>
              <a:bodyPr/>
              <a:lstStyle/>
              <a:p>
                <a:r>
                  <a:rPr lang="tr-TR">
                    <a:noFill/>
                  </a:rPr>
                  <a:t> </a:t>
                </a:r>
              </a:p>
            </p:txBody>
          </p:sp>
        </mc:Fallback>
      </mc:AlternateContent>
      <p:sp>
        <p:nvSpPr>
          <p:cNvPr id="2053" name="AutoShape 13" descr="emission sampling ile ilgili görsel sonucu"/>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tr-T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4160170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Mustafa ALTUNDAĞ</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Kimya Mühendisi</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m</a:t>
            </a:r>
            <a:r>
              <a:rPr lang="tr-TR" altLang="tr-TR" sz="2000" b="1" dirty="0" smtClean="0">
                <a:latin typeface="Times New Roman" panose="02020603050405020304" pitchFamily="18" charset="0"/>
                <a:cs typeface="Times New Roman" panose="02020603050405020304" pitchFamily="18" charset="0"/>
              </a:rPr>
              <a:t>ustafa.altundag@csb.gov.tr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28</a:t>
            </a:fld>
            <a:endParaRPr lang="tr-TR" dirty="0"/>
          </a:p>
        </p:txBody>
      </p:sp>
      <p:sp>
        <p:nvSpPr>
          <p:cNvPr id="8" name="Veri Yer Tutucusu 7"/>
          <p:cNvSpPr>
            <a:spLocks noGrp="1"/>
          </p:cNvSpPr>
          <p:nvPr>
            <p:ph type="dt" sz="half" idx="10"/>
          </p:nvPr>
        </p:nvSpPr>
        <p:spPr/>
        <p:txBody>
          <a:bodyPr/>
          <a:lstStyle/>
          <a:p>
            <a:fld id="{1AC40E24-642F-4C52-9A6D-756888093DE5}" type="datetime1">
              <a:rPr lang="tr-TR" smtClean="0"/>
              <a:t>10.12.2021</a:t>
            </a:fld>
            <a:endParaRPr lang="tr-TR"/>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etin kutusu 1"/>
              <p:cNvSpPr txBox="1"/>
              <p:nvPr/>
            </p:nvSpPr>
            <p:spPr>
              <a:xfrm>
                <a:off x="1764324" y="2094855"/>
                <a:ext cx="8610600" cy="4513993"/>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Toz için Örnekleme Süresi Hesabı:</a:t>
                </a:r>
                <a:endParaRPr lang="tr-TR" dirty="0">
                  <a:latin typeface="Times New Roman" panose="02020603050405020304" pitchFamily="18" charset="0"/>
                  <a:cs typeface="Times New Roman" panose="02020603050405020304" pitchFamily="18" charset="0"/>
                </a:endParaRPr>
              </a:p>
              <a:p>
                <a:pPr algn="just">
                  <a:spcAft>
                    <a:spcPts val="600"/>
                  </a:spcAft>
                </a:pPr>
                <a:r>
                  <a:rPr lang="tr-TR" b="1" dirty="0">
                    <a:latin typeface="Times New Roman" panose="02020603050405020304" pitchFamily="18" charset="0"/>
                    <a:cs typeface="Times New Roman" panose="02020603050405020304" pitchFamily="18" charset="0"/>
                  </a:rPr>
                  <a:t>Açıklama: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İzokinetik</a:t>
                </a:r>
                <a:r>
                  <a:rPr lang="tr-TR" dirty="0">
                    <a:latin typeface="Times New Roman" panose="02020603050405020304" pitchFamily="18" charset="0"/>
                    <a:cs typeface="Times New Roman" panose="02020603050405020304" pitchFamily="18" charset="0"/>
                  </a:rPr>
                  <a:t> örneklenen parametrelerde örnekleme süresini hesaplamak için laboratuvarın örnekleme cihazının uygun değer çalışma debisini bilmesi gerekmektedir. Cihaz üreticileri cihaz için bir çalışma aralığı vermektedir. Fakat saha uygulamalarında cihazların düşük debilerde ya da yüksek debilerde </a:t>
                </a:r>
                <a:r>
                  <a:rPr lang="tr-TR" dirty="0" err="1">
                    <a:latin typeface="Times New Roman" panose="02020603050405020304" pitchFamily="18" charset="0"/>
                    <a:cs typeface="Times New Roman" panose="02020603050405020304" pitchFamily="18" charset="0"/>
                  </a:rPr>
                  <a:t>izokinetiklik</a:t>
                </a:r>
                <a:r>
                  <a:rPr lang="tr-TR" dirty="0">
                    <a:latin typeface="Times New Roman" panose="02020603050405020304" pitchFamily="18" charset="0"/>
                    <a:cs typeface="Times New Roman" panose="02020603050405020304" pitchFamily="18" charset="0"/>
                  </a:rPr>
                  <a:t> oranını sağlayamadığı görülmüştür. </a:t>
                </a:r>
                <a:r>
                  <a:rPr lang="tr-TR" dirty="0" err="1">
                    <a:latin typeface="Times New Roman" panose="02020603050405020304" pitchFamily="18" charset="0"/>
                    <a:cs typeface="Times New Roman" panose="02020603050405020304" pitchFamily="18" charset="0"/>
                  </a:rPr>
                  <a:t>İzokinetiklik</a:t>
                </a:r>
                <a:r>
                  <a:rPr lang="tr-TR" dirty="0">
                    <a:latin typeface="Times New Roman" panose="02020603050405020304" pitchFamily="18" charset="0"/>
                    <a:cs typeface="Times New Roman" panose="02020603050405020304" pitchFamily="18" charset="0"/>
                  </a:rPr>
                  <a:t> oranını belirleyen etmenlerden biride cihazın zamanla performansındaki düşüştür. Bu nedenlerle bir personelin cihazını iyi tanıması ve cihazın </a:t>
                </a:r>
                <a:r>
                  <a:rPr lang="tr-TR" dirty="0" err="1">
                    <a:latin typeface="Times New Roman" panose="02020603050405020304" pitchFamily="18" charset="0"/>
                    <a:cs typeface="Times New Roman" panose="02020603050405020304" pitchFamily="18" charset="0"/>
                  </a:rPr>
                  <a:t>izokinetiklik</a:t>
                </a:r>
                <a:r>
                  <a:rPr lang="tr-TR" dirty="0">
                    <a:latin typeface="Times New Roman" panose="02020603050405020304" pitchFamily="18" charset="0"/>
                    <a:cs typeface="Times New Roman" panose="02020603050405020304" pitchFamily="18" charset="0"/>
                  </a:rPr>
                  <a:t> oranını en iyi kaç L/</a:t>
                </a:r>
                <a:r>
                  <a:rPr lang="tr-TR" dirty="0" err="1">
                    <a:latin typeface="Times New Roman" panose="02020603050405020304" pitchFamily="18" charset="0"/>
                    <a:cs typeface="Times New Roman" panose="02020603050405020304" pitchFamily="18" charset="0"/>
                  </a:rPr>
                  <a:t>dk</a:t>
                </a:r>
                <a:r>
                  <a:rPr lang="tr-TR" dirty="0">
                    <a:latin typeface="Times New Roman" panose="02020603050405020304" pitchFamily="18" charset="0"/>
                    <a:cs typeface="Times New Roman" panose="02020603050405020304" pitchFamily="18" charset="0"/>
                  </a:rPr>
                  <a:t> çekiş yaptığı zaman sağladığını bilmesi gerekmektedir.</a:t>
                </a:r>
              </a:p>
              <a:p>
                <a:pPr algn="just">
                  <a:spcAft>
                    <a:spcPts val="600"/>
                  </a:spcAft>
                </a:pPr>
                <a:r>
                  <a:rPr lang="tr-TR" dirty="0">
                    <a:latin typeface="Times New Roman" panose="02020603050405020304" pitchFamily="18" charset="0"/>
                    <a:cs typeface="Times New Roman" panose="02020603050405020304" pitchFamily="18" charset="0"/>
                  </a:rPr>
                  <a:t>Yukarıdaki örneğe göre hedeflediğimiz örnekleme hacmi yaklaşık 20 L/</a:t>
                </a:r>
                <a:r>
                  <a:rPr lang="tr-TR" dirty="0" err="1">
                    <a:latin typeface="Times New Roman" panose="02020603050405020304" pitchFamily="18" charset="0"/>
                    <a:cs typeface="Times New Roman" panose="02020603050405020304" pitchFamily="18" charset="0"/>
                  </a:rPr>
                  <a:t>dk</a:t>
                </a:r>
                <a:r>
                  <a:rPr lang="tr-TR" dirty="0">
                    <a:latin typeface="Times New Roman" panose="02020603050405020304" pitchFamily="18" charset="0"/>
                    <a:cs typeface="Times New Roman" panose="02020603050405020304" pitchFamily="18" charset="0"/>
                  </a:rPr>
                  <a:t> olarak belirlenmiştir.</a:t>
                </a:r>
              </a:p>
              <a:p>
                <a:pPr algn="just">
                  <a:spcAft>
                    <a:spcPts val="600"/>
                  </a:spcAft>
                </a:pPr>
                <a:r>
                  <a:rPr lang="tr-TR" dirty="0" err="1">
                    <a:latin typeface="Times New Roman" panose="02020603050405020304" pitchFamily="18" charset="0"/>
                    <a:cs typeface="Times New Roman" panose="02020603050405020304" pitchFamily="18" charset="0"/>
                  </a:rPr>
                  <a:t>V</a:t>
                </a:r>
                <a:r>
                  <a:rPr lang="tr-TR" baseline="-25000" dirty="0" err="1">
                    <a:latin typeface="Times New Roman" panose="02020603050405020304" pitchFamily="18" charset="0"/>
                    <a:cs typeface="Times New Roman" panose="02020603050405020304" pitchFamily="18" charset="0"/>
                  </a:rPr>
                  <a:t>ideal</a:t>
                </a:r>
                <a:r>
                  <a:rPr lang="tr-TR" dirty="0">
                    <a:latin typeface="Times New Roman" panose="02020603050405020304" pitchFamily="18" charset="0"/>
                    <a:cs typeface="Times New Roman" panose="02020603050405020304" pitchFamily="18" charset="0"/>
                  </a:rPr>
                  <a:t> = 0,8 m</a:t>
                </a:r>
                <a:r>
                  <a:rPr lang="tr-TR" baseline="30000" dirty="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 800 Litre</a:t>
                </a:r>
              </a:p>
              <a:p>
                <a:pPr algn="just">
                  <a:spcAft>
                    <a:spcPts val="600"/>
                  </a:spcAft>
                </a:pPr>
                <a:r>
                  <a:rPr lang="tr-TR" dirty="0" err="1">
                    <a:latin typeface="Times New Roman" panose="02020603050405020304" pitchFamily="18" charset="0"/>
                    <a:cs typeface="Times New Roman" panose="02020603050405020304" pitchFamily="18" charset="0"/>
                  </a:rPr>
                  <a:t>Q</a:t>
                </a:r>
                <a:r>
                  <a:rPr lang="tr-TR" baseline="-25000" dirty="0" err="1">
                    <a:latin typeface="Times New Roman" panose="02020603050405020304" pitchFamily="18" charset="0"/>
                    <a:cs typeface="Times New Roman" panose="02020603050405020304" pitchFamily="18" charset="0"/>
                  </a:rPr>
                  <a:t>örn</a:t>
                </a:r>
                <a:r>
                  <a:rPr lang="tr-TR" dirty="0">
                    <a:latin typeface="Times New Roman" panose="02020603050405020304" pitchFamily="18" charset="0"/>
                    <a:cs typeface="Times New Roman" panose="02020603050405020304" pitchFamily="18" charset="0"/>
                  </a:rPr>
                  <a:t> = 20 L/</a:t>
                </a:r>
                <a:r>
                  <a:rPr lang="tr-TR" dirty="0" err="1">
                    <a:latin typeface="Times New Roman" panose="02020603050405020304" pitchFamily="18" charset="0"/>
                    <a:cs typeface="Times New Roman" panose="02020603050405020304" pitchFamily="18" charset="0"/>
                  </a:rPr>
                  <a:t>dk</a:t>
                </a:r>
                <a:r>
                  <a:rPr lang="tr-TR" dirty="0">
                    <a:latin typeface="Times New Roman" panose="02020603050405020304" pitchFamily="18" charset="0"/>
                    <a:cs typeface="Times New Roman" panose="02020603050405020304" pitchFamily="18" charset="0"/>
                  </a:rPr>
                  <a:t> </a:t>
                </a:r>
              </a:p>
              <a:p>
                <a:pPr algn="just">
                  <a:spcAft>
                    <a:spcPts val="600"/>
                  </a:spcAft>
                </a:pPr>
                <a:r>
                  <a:rPr lang="tr-TR" dirty="0" err="1">
                    <a:latin typeface="Times New Roman" panose="02020603050405020304" pitchFamily="18" charset="0"/>
                    <a:cs typeface="Times New Roman" panose="02020603050405020304" pitchFamily="18" charset="0"/>
                  </a:rPr>
                  <a:t>t</a:t>
                </a:r>
                <a:r>
                  <a:rPr lang="tr-TR" baseline="-25000" dirty="0" err="1">
                    <a:latin typeface="Times New Roman" panose="02020603050405020304" pitchFamily="18" charset="0"/>
                    <a:cs typeface="Times New Roman" panose="02020603050405020304" pitchFamily="18" charset="0"/>
                  </a:rPr>
                  <a:t>örn</a:t>
                </a:r>
                <a:r>
                  <a:rPr lang="tr-TR" dirty="0">
                    <a:latin typeface="Times New Roman" panose="02020603050405020304" pitchFamily="18" charset="0"/>
                    <a:cs typeface="Times New Roman" panose="02020603050405020304" pitchFamily="18" charset="0"/>
                  </a:rPr>
                  <a:t> =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800 </m:t>
                        </m:r>
                        <m:r>
                          <a:rPr lang="tr-TR" i="1">
                            <a:latin typeface="Cambria Math" panose="02040503050406030204" pitchFamily="18" charset="0"/>
                          </a:rPr>
                          <m:t>𝐿</m:t>
                        </m:r>
                      </m:num>
                      <m:den>
                        <m:r>
                          <a:rPr lang="tr-TR" i="1">
                            <a:latin typeface="Cambria Math" panose="02040503050406030204" pitchFamily="18" charset="0"/>
                          </a:rPr>
                          <m:t>20 (</m:t>
                        </m:r>
                        <m:r>
                          <a:rPr lang="tr-TR" i="1">
                            <a:latin typeface="Cambria Math" panose="02040503050406030204" pitchFamily="18" charset="0"/>
                          </a:rPr>
                          <m:t>𝐿</m:t>
                        </m:r>
                        <m:r>
                          <a:rPr lang="tr-TR" i="1">
                            <a:latin typeface="Cambria Math" panose="02040503050406030204" pitchFamily="18" charset="0"/>
                          </a:rPr>
                          <m:t>/</m:t>
                        </m:r>
                        <m:r>
                          <a:rPr lang="tr-TR" i="1">
                            <a:latin typeface="Cambria Math" panose="02040503050406030204" pitchFamily="18" charset="0"/>
                          </a:rPr>
                          <m:t>𝑑𝑘</m:t>
                        </m:r>
                        <m:r>
                          <a:rPr lang="tr-TR" i="1">
                            <a:latin typeface="Cambria Math" panose="02040503050406030204" pitchFamily="18" charset="0"/>
                          </a:rPr>
                          <m:t>)</m:t>
                        </m:r>
                      </m:den>
                    </m:f>
                  </m:oMath>
                </a14:m>
                <a:r>
                  <a:rPr lang="tr-TR" dirty="0">
                    <a:latin typeface="Times New Roman" panose="02020603050405020304" pitchFamily="18" charset="0"/>
                    <a:cs typeface="Times New Roman" panose="02020603050405020304" pitchFamily="18" charset="0"/>
                  </a:rPr>
                  <a:t> = 40 dakika (örnekleme süresi)</a:t>
                </a:r>
              </a:p>
              <a:p>
                <a:pPr algn="just"/>
                <a:endParaRPr lang="tr-TR" dirty="0">
                  <a:latin typeface="Times New Roman" panose="02020603050405020304" pitchFamily="18" charset="0"/>
                  <a:cs typeface="Times New Roman" panose="02020603050405020304" pitchFamily="18" charset="0"/>
                </a:endParaRPr>
              </a:p>
            </p:txBody>
          </p:sp>
        </mc:Choice>
        <mc:Fallback xmlns="">
          <p:sp>
            <p:nvSpPr>
              <p:cNvPr id="2" name="Metin kutusu 1"/>
              <p:cNvSpPr txBox="1">
                <a:spLocks noRot="1" noChangeAspect="1" noMove="1" noResize="1" noEditPoints="1" noAdjustHandles="1" noChangeArrowheads="1" noChangeShapeType="1" noTextEdit="1"/>
              </p:cNvSpPr>
              <p:nvPr/>
            </p:nvSpPr>
            <p:spPr>
              <a:xfrm>
                <a:off x="1764324" y="2094855"/>
                <a:ext cx="8610600" cy="4513993"/>
              </a:xfrm>
              <a:prstGeom prst="rect">
                <a:avLst/>
              </a:prstGeom>
              <a:blipFill>
                <a:blip r:embed="rId2"/>
                <a:stretch>
                  <a:fillRect l="-566" t="-811" r="-566"/>
                </a:stretch>
              </a:blipFill>
            </p:spPr>
            <p:txBody>
              <a:bodyPr/>
              <a:lstStyle/>
              <a:p>
                <a:r>
                  <a:rPr lang="tr-TR">
                    <a:noFill/>
                  </a:rPr>
                  <a:t> </a:t>
                </a:r>
              </a:p>
            </p:txBody>
          </p:sp>
        </mc:Fallback>
      </mc:AlternateContent>
      <p:sp>
        <p:nvSpPr>
          <p:cNvPr id="5" name="Dikdörtgen 22"/>
          <p:cNvSpPr>
            <a:spLocks noChangeArrowheads="1"/>
          </p:cNvSpPr>
          <p:nvPr/>
        </p:nvSpPr>
        <p:spPr bwMode="auto">
          <a:xfrm>
            <a:off x="1840524" y="1581993"/>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1. Tahmini ISDL ile Numune Alma Hacmi Hesabı</a:t>
            </a:r>
            <a:endParaRPr lang="tr-TR" altLang="tr-TR" b="1" dirty="0"/>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Tree>
    <p:extLst>
      <p:ext uri="{BB962C8B-B14F-4D97-AF65-F5344CB8AC3E}">
        <p14:creationId xmlns:p14="http://schemas.microsoft.com/office/powerpoint/2010/main" val="364863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9491" y="1579632"/>
            <a:ext cx="9393115" cy="5278368"/>
          </a:xfrm>
          <a:prstGeom prst="rect">
            <a:avLst/>
          </a:prstGeom>
          <a:noFill/>
        </p:spPr>
        <p:txBody>
          <a:bodyPr wrap="square" rtlCol="0">
            <a:spAutoFit/>
          </a:bodyPr>
          <a:lstStyle/>
          <a:p>
            <a:pPr algn="just">
              <a:spcAft>
                <a:spcPts val="600"/>
              </a:spcAft>
            </a:pPr>
            <a:r>
              <a:rPr lang="tr-TR" sz="1700" b="1" dirty="0">
                <a:latin typeface="Times New Roman" panose="02020603050405020304" pitchFamily="18" charset="0"/>
                <a:cs typeface="Times New Roman" panose="02020603050405020304" pitchFamily="18" charset="0"/>
              </a:rPr>
              <a:t>Sıvı Absorbansa Örneklenen Parametreler İçin ISDL Hesabı: </a:t>
            </a:r>
          </a:p>
          <a:p>
            <a:pPr algn="just">
              <a:spcAft>
                <a:spcPts val="600"/>
              </a:spcAft>
            </a:pPr>
            <a:r>
              <a:rPr lang="tr-TR" sz="1700" dirty="0">
                <a:latin typeface="Times New Roman" panose="02020603050405020304" pitchFamily="18" charset="0"/>
                <a:cs typeface="Times New Roman" panose="02020603050405020304" pitchFamily="18" charset="0"/>
              </a:rPr>
              <a:t>ISDL = (LOD (mg/L)  x </a:t>
            </a:r>
            <a:r>
              <a:rPr lang="tr-TR" sz="1700" dirty="0" err="1">
                <a:latin typeface="Times New Roman" panose="02020603050405020304" pitchFamily="18" charset="0"/>
                <a:cs typeface="Times New Roman" panose="02020603050405020304" pitchFamily="18" charset="0"/>
              </a:rPr>
              <a:t>Vanalit</a:t>
            </a:r>
            <a:r>
              <a:rPr lang="tr-TR" sz="1700" dirty="0">
                <a:latin typeface="Times New Roman" panose="02020603050405020304" pitchFamily="18" charset="0"/>
                <a:cs typeface="Times New Roman" panose="02020603050405020304" pitchFamily="18" charset="0"/>
              </a:rPr>
              <a:t> (L))/(V (m3))</a:t>
            </a:r>
          </a:p>
          <a:p>
            <a:pPr algn="just">
              <a:spcAft>
                <a:spcPts val="600"/>
              </a:spcAft>
            </a:pPr>
            <a:r>
              <a:rPr lang="tr-TR" sz="1700" dirty="0">
                <a:latin typeface="Times New Roman" panose="02020603050405020304" pitchFamily="18" charset="0"/>
                <a:cs typeface="Times New Roman" panose="02020603050405020304" pitchFamily="18" charset="0"/>
              </a:rPr>
              <a:t>LOD: Analitik tespit limiti (mg)</a:t>
            </a:r>
          </a:p>
          <a:p>
            <a:pPr algn="just">
              <a:spcAft>
                <a:spcPts val="600"/>
              </a:spcAft>
            </a:pPr>
            <a:r>
              <a:rPr lang="tr-TR" sz="1700" dirty="0" err="1">
                <a:latin typeface="Times New Roman" panose="02020603050405020304" pitchFamily="18" charset="0"/>
                <a:cs typeface="Times New Roman" panose="02020603050405020304" pitchFamily="18" charset="0"/>
              </a:rPr>
              <a:t>Vanalit</a:t>
            </a:r>
            <a:r>
              <a:rPr lang="tr-TR" sz="1700" dirty="0">
                <a:latin typeface="Times New Roman" panose="02020603050405020304" pitchFamily="18" charset="0"/>
                <a:cs typeface="Times New Roman" panose="02020603050405020304" pitchFamily="18" charset="0"/>
              </a:rPr>
              <a:t> : Analiz edilen </a:t>
            </a:r>
            <a:r>
              <a:rPr lang="tr-TR" sz="1700" dirty="0" err="1">
                <a:latin typeface="Times New Roman" panose="02020603050405020304" pitchFamily="18" charset="0"/>
                <a:cs typeface="Times New Roman" panose="02020603050405020304" pitchFamily="18" charset="0"/>
              </a:rPr>
              <a:t>analit</a:t>
            </a:r>
            <a:r>
              <a:rPr lang="tr-TR" sz="1700" dirty="0">
                <a:latin typeface="Times New Roman" panose="02020603050405020304" pitchFamily="18" charset="0"/>
                <a:cs typeface="Times New Roman" panose="02020603050405020304" pitchFamily="18" charset="0"/>
              </a:rPr>
              <a:t> miktarı (L)</a:t>
            </a:r>
          </a:p>
          <a:p>
            <a:pPr algn="just">
              <a:spcAft>
                <a:spcPts val="600"/>
              </a:spcAft>
            </a:pPr>
            <a:r>
              <a:rPr lang="tr-TR" sz="1700" b="1" dirty="0">
                <a:latin typeface="Times New Roman" panose="02020603050405020304" pitchFamily="18" charset="0"/>
                <a:cs typeface="Times New Roman" panose="02020603050405020304" pitchFamily="18" charset="0"/>
              </a:rPr>
              <a:t>Örnek2: </a:t>
            </a:r>
          </a:p>
          <a:p>
            <a:pPr algn="just">
              <a:spcAft>
                <a:spcPts val="600"/>
              </a:spcAft>
            </a:pPr>
            <a:r>
              <a:rPr lang="tr-TR" sz="1700" dirty="0">
                <a:latin typeface="Times New Roman" panose="02020603050405020304" pitchFamily="18" charset="0"/>
                <a:cs typeface="Times New Roman" panose="02020603050405020304" pitchFamily="18" charset="0"/>
              </a:rPr>
              <a:t>Baca gazında Siyanür analizi için LOD değeri 0,3 mg/L olan bir laboratuvarın Emisyon Limit Değeri 5 mg/m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olan bir bacada örnekleme süresi ne olmalıdır. (Laboratuvara gelen </a:t>
            </a:r>
            <a:r>
              <a:rPr lang="tr-TR" sz="1700" dirty="0" err="1">
                <a:latin typeface="Times New Roman" panose="02020603050405020304" pitchFamily="18" charset="0"/>
                <a:cs typeface="Times New Roman" panose="02020603050405020304" pitchFamily="18" charset="0"/>
              </a:rPr>
              <a:t>adsorbsiyon</a:t>
            </a:r>
            <a:r>
              <a:rPr lang="tr-TR" sz="1700" dirty="0">
                <a:latin typeface="Times New Roman" panose="02020603050405020304" pitchFamily="18" charset="0"/>
                <a:cs typeface="Times New Roman" panose="02020603050405020304" pitchFamily="18" charset="0"/>
              </a:rPr>
              <a:t> çözeltisi 250 ml)</a:t>
            </a:r>
          </a:p>
          <a:p>
            <a:pPr algn="just">
              <a:spcAft>
                <a:spcPts val="600"/>
              </a:spcAft>
            </a:pPr>
            <a:r>
              <a:rPr lang="tr-TR" sz="1700" dirty="0">
                <a:latin typeface="Times New Roman" panose="02020603050405020304" pitchFamily="18" charset="0"/>
                <a:cs typeface="Times New Roman" panose="02020603050405020304" pitchFamily="18" charset="0"/>
              </a:rPr>
              <a:t>LOD = 0,3 mg/L</a:t>
            </a:r>
          </a:p>
          <a:p>
            <a:pPr algn="just">
              <a:spcAft>
                <a:spcPts val="600"/>
              </a:spcAft>
            </a:pPr>
            <a:r>
              <a:rPr lang="tr-TR" sz="1700" dirty="0" err="1">
                <a:latin typeface="Times New Roman" panose="02020603050405020304" pitchFamily="18" charset="0"/>
                <a:cs typeface="Times New Roman" panose="02020603050405020304" pitchFamily="18" charset="0"/>
              </a:rPr>
              <a:t>Vanalit</a:t>
            </a:r>
            <a:r>
              <a:rPr lang="tr-TR" sz="1700" dirty="0">
                <a:latin typeface="Times New Roman" panose="02020603050405020304" pitchFamily="18" charset="0"/>
                <a:cs typeface="Times New Roman" panose="02020603050405020304" pitchFamily="18" charset="0"/>
              </a:rPr>
              <a:t> = 250 ml</a:t>
            </a:r>
          </a:p>
          <a:p>
            <a:pPr algn="just">
              <a:spcAft>
                <a:spcPts val="600"/>
              </a:spcAft>
            </a:pPr>
            <a:r>
              <a:rPr lang="tr-TR" sz="1700" dirty="0">
                <a:latin typeface="Times New Roman" panose="02020603050405020304" pitchFamily="18" charset="0"/>
                <a:cs typeface="Times New Roman" panose="02020603050405020304" pitchFamily="18" charset="0"/>
              </a:rPr>
              <a:t>LOD = 0,3 *0,25 = 0,075 mg</a:t>
            </a:r>
          </a:p>
          <a:p>
            <a:pPr algn="just">
              <a:spcAft>
                <a:spcPts val="600"/>
              </a:spcAft>
            </a:pPr>
            <a:r>
              <a:rPr lang="tr-TR" sz="1700" dirty="0">
                <a:latin typeface="Times New Roman" panose="02020603050405020304" pitchFamily="18" charset="0"/>
                <a:cs typeface="Times New Roman" panose="02020603050405020304" pitchFamily="18" charset="0"/>
              </a:rPr>
              <a:t>Minimum Örnekleme hacmi hesaplanırken ISDL = ELD</a:t>
            </a:r>
          </a:p>
          <a:p>
            <a:pPr algn="just">
              <a:spcAft>
                <a:spcPts val="600"/>
              </a:spcAft>
            </a:pPr>
            <a:r>
              <a:rPr lang="tr-TR" sz="1700" dirty="0" err="1">
                <a:latin typeface="Times New Roman" panose="02020603050405020304" pitchFamily="18" charset="0"/>
                <a:cs typeface="Times New Roman" panose="02020603050405020304" pitchFamily="18" charset="0"/>
              </a:rPr>
              <a:t>Vmin</a:t>
            </a:r>
            <a:r>
              <a:rPr lang="tr-TR" sz="1700" dirty="0">
                <a:latin typeface="Times New Roman" panose="02020603050405020304" pitchFamily="18" charset="0"/>
                <a:cs typeface="Times New Roman" panose="02020603050405020304" pitchFamily="18" charset="0"/>
              </a:rPr>
              <a:t> = (0,075 mg)/(5 mg/m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 0,015 m</a:t>
            </a:r>
            <a:r>
              <a:rPr lang="tr-TR" sz="1700" baseline="30000" dirty="0">
                <a:latin typeface="Times New Roman" panose="02020603050405020304" pitchFamily="18" charset="0"/>
                <a:cs typeface="Times New Roman" panose="02020603050405020304" pitchFamily="18" charset="0"/>
              </a:rPr>
              <a:t>3</a:t>
            </a:r>
          </a:p>
          <a:p>
            <a:pPr algn="just">
              <a:spcAft>
                <a:spcPts val="600"/>
              </a:spcAft>
            </a:pPr>
            <a:r>
              <a:rPr lang="tr-TR" sz="1700" dirty="0">
                <a:latin typeface="Times New Roman" panose="02020603050405020304" pitchFamily="18" charset="0"/>
                <a:cs typeface="Times New Roman" panose="02020603050405020304" pitchFamily="18" charset="0"/>
              </a:rPr>
              <a:t>ISDL = 0,5 mg/m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(laboratuvarın hedeflediği ISDL)</a:t>
            </a:r>
          </a:p>
          <a:p>
            <a:pPr algn="just">
              <a:spcAft>
                <a:spcPts val="600"/>
              </a:spcAft>
            </a:pPr>
            <a:r>
              <a:rPr lang="tr-TR" sz="1700" dirty="0" err="1">
                <a:latin typeface="Times New Roman" panose="02020603050405020304" pitchFamily="18" charset="0"/>
                <a:cs typeface="Times New Roman" panose="02020603050405020304" pitchFamily="18" charset="0"/>
              </a:rPr>
              <a:t>Videal</a:t>
            </a:r>
            <a:r>
              <a:rPr lang="tr-TR" sz="1700" dirty="0">
                <a:latin typeface="Times New Roman" panose="02020603050405020304" pitchFamily="18" charset="0"/>
                <a:cs typeface="Times New Roman" panose="02020603050405020304" pitchFamily="18" charset="0"/>
              </a:rPr>
              <a:t> =(0,075 mg)/(0,5 mg/m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=0,15 m</a:t>
            </a:r>
            <a:r>
              <a:rPr lang="tr-TR" sz="1700" baseline="30000" dirty="0">
                <a:latin typeface="Times New Roman" panose="02020603050405020304" pitchFamily="18" charset="0"/>
                <a:cs typeface="Times New Roman" panose="02020603050405020304" pitchFamily="18" charset="0"/>
              </a:rPr>
              <a:t>3</a:t>
            </a:r>
            <a:r>
              <a:rPr lang="tr-TR" sz="1700" dirty="0">
                <a:latin typeface="Times New Roman" panose="02020603050405020304" pitchFamily="18" charset="0"/>
                <a:cs typeface="Times New Roman" panose="02020603050405020304" pitchFamily="18" charset="0"/>
              </a:rPr>
              <a:t> = 150 Litre</a:t>
            </a:r>
          </a:p>
          <a:p>
            <a:pPr algn="just">
              <a:spcAft>
                <a:spcPts val="600"/>
              </a:spcAft>
            </a:pPr>
            <a:r>
              <a:rPr lang="tr-TR" sz="1700" b="1" dirty="0">
                <a:latin typeface="Times New Roman" panose="02020603050405020304" pitchFamily="18" charset="0"/>
                <a:cs typeface="Times New Roman" panose="02020603050405020304" pitchFamily="18" charset="0"/>
              </a:rPr>
              <a:t>Not: Örnekleme hacmi düşük çıkan parametrelerin numune alımlarında en az yarım saat örnekleme yapmak gerekmektedir.</a:t>
            </a:r>
          </a:p>
        </p:txBody>
      </p:sp>
      <p:sp>
        <p:nvSpPr>
          <p:cNvPr id="4" name="Dikdörtgen 22"/>
          <p:cNvSpPr>
            <a:spLocks noChangeArrowheads="1"/>
          </p:cNvSpPr>
          <p:nvPr/>
        </p:nvSpPr>
        <p:spPr bwMode="auto">
          <a:xfrm>
            <a:off x="1799491" y="1179582"/>
            <a:ext cx="87609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1. Tahmini ISDL ile Numune Alma Hacmi Hesabı</a:t>
            </a:r>
            <a:endParaRPr lang="tr-TR" altLang="tr-TR" b="1" dirty="0"/>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Tree>
    <p:extLst>
      <p:ext uri="{BB962C8B-B14F-4D97-AF65-F5344CB8AC3E}">
        <p14:creationId xmlns:p14="http://schemas.microsoft.com/office/powerpoint/2010/main" val="46355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14500" y="1805355"/>
            <a:ext cx="9404838" cy="4985980"/>
          </a:xfrm>
          <a:prstGeom prst="rect">
            <a:avLst/>
          </a:prstGeom>
          <a:noFill/>
        </p:spPr>
        <p:txBody>
          <a:bodyPr wrap="square" rtlCol="0">
            <a:spAutoFit/>
          </a:bodyPr>
          <a:lstStyle/>
          <a:p>
            <a:pPr algn="just">
              <a:spcAft>
                <a:spcPts val="600"/>
              </a:spcAft>
            </a:pPr>
            <a:r>
              <a:rPr lang="tr-TR" dirty="0">
                <a:latin typeface="Times New Roman" panose="02020603050405020304" pitchFamily="18" charset="0"/>
                <a:cs typeface="Times New Roman" panose="02020603050405020304" pitchFamily="18" charset="0"/>
              </a:rPr>
              <a:t>AÇIKLAMA</a:t>
            </a:r>
          </a:p>
          <a:p>
            <a:pPr algn="just">
              <a:spcAft>
                <a:spcPts val="600"/>
              </a:spcAft>
            </a:pPr>
            <a:r>
              <a:rPr lang="tr-TR" dirty="0">
                <a:latin typeface="Times New Roman" panose="02020603050405020304" pitchFamily="18" charset="0"/>
                <a:cs typeface="Times New Roman" panose="02020603050405020304" pitchFamily="18" charset="0"/>
              </a:rPr>
              <a:t>NUMUNE ALMA HACMİ HESABI YAPILIRKEN; ELD’NİN ISDL OLARAK KABUL EDİLDİĞİ MİNİMUM NUMUNE ALMA HACMİ HESAPLANARAK YAPILAN DENEY İŞLEMİNDE ÇIKAN SONUÇ İLE SADECE ELD’NİN ALTINDA YADA ÜSTÜNDE TESPİTİ YAPILABİLİR. </a:t>
            </a:r>
          </a:p>
          <a:p>
            <a:pPr algn="just">
              <a:spcAft>
                <a:spcPts val="600"/>
              </a:spcAft>
            </a:pPr>
            <a:r>
              <a:rPr lang="tr-TR" dirty="0">
                <a:latin typeface="Times New Roman" panose="02020603050405020304" pitchFamily="18" charset="0"/>
                <a:cs typeface="Times New Roman" panose="02020603050405020304" pitchFamily="18" charset="0"/>
              </a:rPr>
              <a:t>RAPORLAMA YAPABİLMEK VE BİR SONUÇ VEREBİLMEK İÇİN TAHMİNİ ISDL BELİRLEMEK GEREKMEKTEDİR. </a:t>
            </a:r>
          </a:p>
          <a:p>
            <a:pPr algn="just">
              <a:spcAft>
                <a:spcPts val="600"/>
              </a:spcAft>
            </a:pPr>
            <a:r>
              <a:rPr lang="tr-TR" dirty="0">
                <a:latin typeface="Times New Roman" panose="02020603050405020304" pitchFamily="18" charset="0"/>
                <a:cs typeface="Times New Roman" panose="02020603050405020304" pitchFamily="18" charset="0"/>
              </a:rPr>
              <a:t>BU TAHMİNİ ISDL BELİRLENİRKEN LABORATUVARIN RAPORLAYAVİLECEĞİ ALT LİMİTİN ISDL OLACAĞI HUSUSUNA DİKKAT ETMEK GEREKMEKTEDİR. </a:t>
            </a:r>
          </a:p>
          <a:p>
            <a:pPr algn="just">
              <a:spcAft>
                <a:spcPts val="600"/>
              </a:spcAft>
            </a:pPr>
            <a:r>
              <a:rPr lang="tr-TR" dirty="0">
                <a:latin typeface="Times New Roman" panose="02020603050405020304" pitchFamily="18" charset="0"/>
                <a:cs typeface="Times New Roman" panose="02020603050405020304" pitchFamily="18" charset="0"/>
              </a:rPr>
              <a:t>TAHMİNİ ISDL; METODUN ALT LİMİTİ ALINARAK, ELD’NİN ONDA BİRİ ALINARAK, YADA ESKİ RAPORLARDA YER ALAN ÖLÇÜM SONUÇLARININ ALTINDA BİR DEĞER ALINARAK BELİRLENEBİLİR. </a:t>
            </a:r>
          </a:p>
          <a:p>
            <a:pPr algn="just">
              <a:spcAft>
                <a:spcPts val="600"/>
              </a:spcAft>
            </a:pPr>
            <a:r>
              <a:rPr lang="tr-TR" dirty="0">
                <a:latin typeface="Times New Roman" panose="02020603050405020304" pitchFamily="18" charset="0"/>
                <a:cs typeface="Times New Roman" panose="02020603050405020304" pitchFamily="18" charset="0"/>
              </a:rPr>
              <a:t>NUMUNE ALMA PLANI YAPARKEN, TAHMİN ISDL KULLANILARAK NUMUNE ALMA HACMİ HESAPLANMALIDIR.</a:t>
            </a:r>
          </a:p>
          <a:p>
            <a:pPr algn="just">
              <a:spcAft>
                <a:spcPts val="600"/>
              </a:spcAft>
            </a:pPr>
            <a:r>
              <a:rPr lang="tr-TR" dirty="0" smtClean="0">
                <a:latin typeface="Times New Roman" panose="02020603050405020304" pitchFamily="18" charset="0"/>
                <a:cs typeface="Times New Roman" panose="02020603050405020304" pitchFamily="18" charset="0"/>
              </a:rPr>
              <a:t>EĞER </a:t>
            </a:r>
            <a:r>
              <a:rPr lang="tr-TR" dirty="0">
                <a:latin typeface="Times New Roman" panose="02020603050405020304" pitchFamily="18" charset="0"/>
                <a:cs typeface="Times New Roman" panose="02020603050405020304" pitchFamily="18" charset="0"/>
              </a:rPr>
              <a:t>BİR METOTTA ÖRNEKLEME HACMİ VERİLİYOR İSE METOTTA VERİLEN ÖRNEKLEME HACMİ HEDEFLENMELİDİR. </a:t>
            </a:r>
          </a:p>
        </p:txBody>
      </p:sp>
      <p:sp>
        <p:nvSpPr>
          <p:cNvPr id="4" name="Dikdörtgen 22"/>
          <p:cNvSpPr>
            <a:spLocks noChangeArrowheads="1"/>
          </p:cNvSpPr>
          <p:nvPr/>
        </p:nvSpPr>
        <p:spPr bwMode="auto">
          <a:xfrm>
            <a:off x="1860777" y="1438373"/>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1. Tahmini ISDL ile Numune Alma Hacmi Hesabı</a:t>
            </a:r>
            <a:endParaRPr lang="tr-TR" altLang="tr-TR" b="1" dirty="0"/>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Tree>
    <p:extLst>
      <p:ext uri="{BB962C8B-B14F-4D97-AF65-F5344CB8AC3E}">
        <p14:creationId xmlns:p14="http://schemas.microsoft.com/office/powerpoint/2010/main" val="3791972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 name="Dikdörtgen 22"/>
          <p:cNvSpPr>
            <a:spLocks noChangeArrowheads="1"/>
          </p:cNvSpPr>
          <p:nvPr/>
        </p:nvSpPr>
        <p:spPr bwMode="auto">
          <a:xfrm>
            <a:off x="1886885" y="1345236"/>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2. Baca gazında Nem Tayin (EPA 4 Hesaplama</a:t>
            </a:r>
            <a:r>
              <a:rPr lang="tr-TR" altLang="tr-TR" sz="2000" b="1" dirty="0" smtClean="0">
                <a:latin typeface="Times New Roman" panose="02020603050405020304" pitchFamily="18" charset="0"/>
                <a:cs typeface="Times New Roman" panose="02020603050405020304" pitchFamily="18" charset="0"/>
              </a:rPr>
              <a:t>)</a:t>
            </a:r>
            <a:endParaRPr lang="tr-TR" altLang="tr-TR" sz="2000" b="1" dirty="0">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734979414"/>
              </p:ext>
            </p:extLst>
          </p:nvPr>
        </p:nvGraphicFramePr>
        <p:xfrm>
          <a:off x="1892302" y="2045896"/>
          <a:ext cx="8318498" cy="1524840"/>
        </p:xfrm>
        <a:graphic>
          <a:graphicData uri="http://schemas.openxmlformats.org/drawingml/2006/table">
            <a:tbl>
              <a:tblPr/>
              <a:tblGrid>
                <a:gridCol w="3822699">
                  <a:extLst>
                    <a:ext uri="{9D8B030D-6E8A-4147-A177-3AD203B41FA5}">
                      <a16:colId xmlns:a16="http://schemas.microsoft.com/office/drawing/2014/main" val="2528211001"/>
                    </a:ext>
                  </a:extLst>
                </a:gridCol>
                <a:gridCol w="2191109">
                  <a:extLst>
                    <a:ext uri="{9D8B030D-6E8A-4147-A177-3AD203B41FA5}">
                      <a16:colId xmlns:a16="http://schemas.microsoft.com/office/drawing/2014/main" val="2801895247"/>
                    </a:ext>
                  </a:extLst>
                </a:gridCol>
                <a:gridCol w="1152345">
                  <a:extLst>
                    <a:ext uri="{9D8B030D-6E8A-4147-A177-3AD203B41FA5}">
                      <a16:colId xmlns:a16="http://schemas.microsoft.com/office/drawing/2014/main" val="2472065028"/>
                    </a:ext>
                  </a:extLst>
                </a:gridCol>
                <a:gridCol w="1152345">
                  <a:extLst>
                    <a:ext uri="{9D8B030D-6E8A-4147-A177-3AD203B41FA5}">
                      <a16:colId xmlns:a16="http://schemas.microsoft.com/office/drawing/2014/main" val="3508421245"/>
                    </a:ext>
                  </a:extLst>
                </a:gridCol>
              </a:tblGrid>
              <a:tr h="25414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Nem Ölçüm verileri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710115"/>
                  </a:ext>
                </a:extLst>
              </a:tr>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İlk iki impingerda toplanan nem miktarı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mnem</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Vf</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Vi</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17502"/>
                  </a:ext>
                </a:extLst>
              </a:tr>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Silikjelde toplanan nem miktarı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Mslika</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Wf</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Wi</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8055"/>
                  </a:ext>
                </a:extLst>
              </a:tr>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Çekilen hacim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Vnemsayaç</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Vm</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litre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841795"/>
                  </a:ext>
                </a:extLst>
              </a:tr>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Sayaç sıcaklığı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Ts</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750413"/>
                  </a:ext>
                </a:extLst>
              </a:tr>
              <a:tr h="25414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Sayaç basıncı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Ps</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mmHg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8400"/>
                  </a:ext>
                </a:extLst>
              </a:tr>
            </a:tbl>
          </a:graphicData>
        </a:graphic>
      </p:graphicFrame>
      <p:sp>
        <p:nvSpPr>
          <p:cNvPr id="7" name="Metin kutusu 6"/>
          <p:cNvSpPr txBox="1"/>
          <p:nvPr/>
        </p:nvSpPr>
        <p:spPr>
          <a:xfrm>
            <a:off x="1892302" y="1625867"/>
            <a:ext cx="9220549" cy="369332"/>
          </a:xfrm>
          <a:prstGeom prst="rect">
            <a:avLst/>
          </a:prstGeom>
          <a:noFill/>
        </p:spPr>
        <p:txBody>
          <a:bodyPr wrap="square" rtlCol="0">
            <a:spAutoFit/>
          </a:bodyPr>
          <a:lstStyle/>
          <a:p>
            <a:r>
              <a:rPr lang="tr-TR" altLang="tr-TR" dirty="0">
                <a:latin typeface="Times New Roman" panose="02020603050405020304" pitchFamily="18" charset="0"/>
                <a:cs typeface="Times New Roman" panose="02020603050405020304" pitchFamily="18" charset="0"/>
              </a:rPr>
              <a:t>Örnek3:</a:t>
            </a:r>
            <a:r>
              <a:rPr lang="tr-TR" altLang="tr-TR" dirty="0">
                <a:solidFill>
                  <a:srgbClr val="C0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Tabloda verilen veriler ile baca da nem miktarının hesaplanması:</a:t>
            </a:r>
            <a:endParaRPr lang="tr-TR" dirty="0">
              <a:latin typeface="Times New Roman" panose="02020603050405020304" pitchFamily="18" charset="0"/>
              <a:cs typeface="Times New Roman" panose="02020603050405020304" pitchFamily="18" charset="0"/>
            </a:endParaRPr>
          </a:p>
        </p:txBody>
      </p:sp>
      <p:pic>
        <p:nvPicPr>
          <p:cNvPr id="9" name="Resim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900" y="3685823"/>
            <a:ext cx="1912538" cy="9114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879" y="3688111"/>
            <a:ext cx="1806891" cy="862934"/>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3584084"/>
            <a:ext cx="1624943" cy="958256"/>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879" y="4587070"/>
            <a:ext cx="1624148" cy="273876"/>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900" y="4608140"/>
            <a:ext cx="1800505" cy="284436"/>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1" y="4532469"/>
            <a:ext cx="1497093" cy="310856"/>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1817900" y="4842890"/>
            <a:ext cx="8623299" cy="338554"/>
          </a:xfrm>
          <a:prstGeom prst="rect">
            <a:avLst/>
          </a:prstGeom>
          <a:noFill/>
        </p:spPr>
        <p:txBody>
          <a:bodyPr wrap="square" rtlCol="0">
            <a:spAutoFit/>
          </a:bodyPr>
          <a:lstStyle/>
          <a:p>
            <a:r>
              <a:rPr lang="tr-TR" sz="1600" dirty="0" err="1">
                <a:latin typeface="Times New Roman" panose="02020603050405020304" pitchFamily="18" charset="0"/>
                <a:cs typeface="Times New Roman" panose="02020603050405020304" pitchFamily="18" charset="0"/>
              </a:rPr>
              <a:t>Vnem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imp</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st</a:t>
            </a:r>
            <a:r>
              <a:rPr lang="tr-TR" sz="1600" dirty="0">
                <a:latin typeface="Times New Roman" panose="02020603050405020304" pitchFamily="18" charset="0"/>
                <a:cs typeface="Times New Roman" panose="02020603050405020304" pitchFamily="18" charset="0"/>
              </a:rPr>
              <a:t>) = 0,001335 m</a:t>
            </a:r>
            <a:r>
              <a:rPr lang="tr-TR" sz="1600" baseline="30000" dirty="0">
                <a:latin typeface="Times New Roman" panose="02020603050405020304" pitchFamily="18" charset="0"/>
                <a:cs typeface="Times New Roman" panose="02020603050405020304" pitchFamily="18" charset="0"/>
              </a:rPr>
              <a:t>3</a:t>
            </a:r>
            <a:r>
              <a:rPr lang="tr-TR" sz="1600" dirty="0">
                <a:latin typeface="Times New Roman" panose="02020603050405020304" pitchFamily="18" charset="0"/>
                <a:cs typeface="Times New Roman" panose="02020603050405020304" pitchFamily="18" charset="0"/>
              </a:rPr>
              <a:t>/g * 40 g = 0,0534 m</a:t>
            </a:r>
            <a:r>
              <a:rPr lang="tr-TR" sz="1600" baseline="30000" dirty="0">
                <a:latin typeface="Times New Roman" panose="02020603050405020304" pitchFamily="18" charset="0"/>
                <a:cs typeface="Times New Roman" panose="02020603050405020304" pitchFamily="18" charset="0"/>
              </a:rPr>
              <a:t>3</a:t>
            </a:r>
          </a:p>
        </p:txBody>
      </p:sp>
      <p:sp>
        <p:nvSpPr>
          <p:cNvPr id="16" name="Metin kutusu 15"/>
          <p:cNvSpPr txBox="1"/>
          <p:nvPr/>
        </p:nvSpPr>
        <p:spPr>
          <a:xfrm>
            <a:off x="1797986" y="5152877"/>
            <a:ext cx="8623299" cy="338554"/>
          </a:xfrm>
          <a:prstGeom prst="rect">
            <a:avLst/>
          </a:prstGeom>
          <a:noFill/>
        </p:spPr>
        <p:txBody>
          <a:bodyPr wrap="square" rtlCol="0">
            <a:spAutoFit/>
          </a:bodyPr>
          <a:lstStyle/>
          <a:p>
            <a:r>
              <a:rPr lang="tr-TR" sz="1600" dirty="0" err="1">
                <a:latin typeface="Times New Roman" panose="02020603050405020304" pitchFamily="18" charset="0"/>
                <a:cs typeface="Times New Roman" panose="02020603050405020304" pitchFamily="18" charset="0"/>
              </a:rPr>
              <a:t>Vnem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sjel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st</a:t>
            </a:r>
            <a:r>
              <a:rPr lang="tr-TR" sz="1600" dirty="0">
                <a:latin typeface="Times New Roman" panose="02020603050405020304" pitchFamily="18" charset="0"/>
                <a:cs typeface="Times New Roman" panose="02020603050405020304" pitchFamily="18" charset="0"/>
              </a:rPr>
              <a:t>) = 0,001335 m</a:t>
            </a:r>
            <a:r>
              <a:rPr lang="tr-TR" sz="1600" baseline="30000" dirty="0">
                <a:latin typeface="Times New Roman" panose="02020603050405020304" pitchFamily="18" charset="0"/>
                <a:cs typeface="Times New Roman" panose="02020603050405020304" pitchFamily="18" charset="0"/>
              </a:rPr>
              <a:t>3</a:t>
            </a:r>
            <a:r>
              <a:rPr lang="tr-TR" sz="1600" dirty="0">
                <a:latin typeface="Times New Roman" panose="02020603050405020304" pitchFamily="18" charset="0"/>
                <a:cs typeface="Times New Roman" panose="02020603050405020304" pitchFamily="18" charset="0"/>
              </a:rPr>
              <a:t>/g * 5 g = 0,006675 m</a:t>
            </a:r>
            <a:r>
              <a:rPr lang="tr-TR" sz="1600" baseline="30000" dirty="0">
                <a:latin typeface="Times New Roman" panose="02020603050405020304" pitchFamily="18" charset="0"/>
                <a:cs typeface="Times New Roman" panose="02020603050405020304" pitchFamily="18" charset="0"/>
              </a:rPr>
              <a:t>3</a:t>
            </a:r>
          </a:p>
        </p:txBody>
      </p:sp>
      <p:sp>
        <p:nvSpPr>
          <p:cNvPr id="17" name="Metin kutusu 16"/>
          <p:cNvSpPr txBox="1"/>
          <p:nvPr/>
        </p:nvSpPr>
        <p:spPr>
          <a:xfrm>
            <a:off x="1808413" y="5444722"/>
            <a:ext cx="8623299" cy="338554"/>
          </a:xfrm>
          <a:prstGeom prst="rect">
            <a:avLst/>
          </a:prstGeom>
          <a:noFill/>
        </p:spPr>
        <p:txBody>
          <a:bodyPr wrap="square" rtlCol="0">
            <a:spAutoFit/>
          </a:bodyPr>
          <a:lstStyle/>
          <a:p>
            <a:r>
              <a:rPr lang="tr-TR" sz="1600" dirty="0" err="1">
                <a:latin typeface="Times New Roman" panose="02020603050405020304" pitchFamily="18" charset="0"/>
                <a:cs typeface="Times New Roman" panose="02020603050405020304" pitchFamily="18" charset="0"/>
              </a:rPr>
              <a:t>Vnem</a:t>
            </a:r>
            <a:r>
              <a:rPr lang="tr-TR" sz="1600" dirty="0">
                <a:latin typeface="Times New Roman" panose="02020603050405020304" pitchFamily="18" charset="0"/>
                <a:cs typeface="Times New Roman" panose="02020603050405020304" pitchFamily="18" charset="0"/>
              </a:rPr>
              <a:t> (say) (</a:t>
            </a:r>
            <a:r>
              <a:rPr lang="tr-TR" sz="1600" dirty="0" err="1">
                <a:latin typeface="Times New Roman" panose="02020603050405020304" pitchFamily="18" charset="0"/>
                <a:cs typeface="Times New Roman" panose="02020603050405020304" pitchFamily="18" charset="0"/>
              </a:rPr>
              <a:t>st</a:t>
            </a:r>
            <a:r>
              <a:rPr lang="tr-TR" sz="1600" dirty="0">
                <a:latin typeface="Times New Roman" panose="02020603050405020304" pitchFamily="18" charset="0"/>
                <a:cs typeface="Times New Roman" panose="02020603050405020304" pitchFamily="18" charset="0"/>
              </a:rPr>
              <a:t>) = 0,3855 K/</a:t>
            </a:r>
            <a:r>
              <a:rPr lang="tr-TR" sz="1600" dirty="0" err="1">
                <a:latin typeface="Times New Roman" panose="02020603050405020304" pitchFamily="18" charset="0"/>
                <a:cs typeface="Times New Roman" panose="02020603050405020304" pitchFamily="18" charset="0"/>
              </a:rPr>
              <a:t>mmHg</a:t>
            </a:r>
            <a:r>
              <a:rPr lang="tr-TR" sz="1600" dirty="0">
                <a:latin typeface="Times New Roman" panose="02020603050405020304" pitchFamily="18" charset="0"/>
                <a:cs typeface="Times New Roman" panose="02020603050405020304" pitchFamily="18" charset="0"/>
              </a:rPr>
              <a:t> * 0,8 = 0,795 Nm</a:t>
            </a:r>
            <a:r>
              <a:rPr lang="tr-TR" sz="1600" baseline="30000" dirty="0">
                <a:latin typeface="Times New Roman" panose="02020603050405020304" pitchFamily="18" charset="0"/>
                <a:cs typeface="Times New Roman" panose="02020603050405020304" pitchFamily="18" charset="0"/>
              </a:rPr>
              <a:t>3</a:t>
            </a:r>
          </a:p>
        </p:txBody>
      </p:sp>
      <p:pic>
        <p:nvPicPr>
          <p:cNvPr id="15" name="Resim 14"/>
          <p:cNvPicPr>
            <a:picLocks noChangeAspect="1"/>
          </p:cNvPicPr>
          <p:nvPr/>
        </p:nvPicPr>
        <p:blipFill>
          <a:blip r:embed="rId8"/>
          <a:stretch>
            <a:fillRect/>
          </a:stretch>
        </p:blipFill>
        <p:spPr>
          <a:xfrm>
            <a:off x="1955327" y="5754517"/>
            <a:ext cx="3695700" cy="971550"/>
          </a:xfrm>
          <a:prstGeom prst="rect">
            <a:avLst/>
          </a:prstGeom>
        </p:spPr>
      </p:pic>
      <mc:AlternateContent xmlns:mc="http://schemas.openxmlformats.org/markup-compatibility/2006" xmlns:a14="http://schemas.microsoft.com/office/drawing/2010/main">
        <mc:Choice Requires="a14">
          <p:sp>
            <p:nvSpPr>
              <p:cNvPr id="19" name="Metin kutusu 18"/>
              <p:cNvSpPr txBox="1"/>
              <p:nvPr/>
            </p:nvSpPr>
            <p:spPr>
              <a:xfrm>
                <a:off x="5827751" y="5692063"/>
                <a:ext cx="4760706" cy="521618"/>
              </a:xfrm>
              <a:prstGeom prst="rect">
                <a:avLst/>
              </a:prstGeom>
              <a:noFill/>
            </p:spPr>
            <p:txBody>
              <a:bodyPr wrap="square" lIns="0" tIns="0" rIns="0" bIns="0" rtlCol="0">
                <a:spAutoFit/>
              </a:bodyPr>
              <a:lstStyle/>
              <a:p>
                <a14:m>
                  <m:oMath xmlns:m="http://schemas.openxmlformats.org/officeDocument/2006/math">
                    <m:r>
                      <a:rPr lang="tr-TR" sz="2200" i="1">
                        <a:latin typeface="Cambria Math" panose="02040503050406030204" pitchFamily="18" charset="0"/>
                      </a:rPr>
                      <m:t>% </m:t>
                    </m:r>
                    <m:r>
                      <a:rPr lang="tr-TR" sz="2200" i="1">
                        <a:latin typeface="Cambria Math" panose="02040503050406030204" pitchFamily="18" charset="0"/>
                      </a:rPr>
                      <m:t>𝑁𝑒𝑚</m:t>
                    </m:r>
                    <m:r>
                      <a:rPr lang="tr-TR" sz="2200" i="1">
                        <a:latin typeface="Cambria Math" panose="02040503050406030204" pitchFamily="18" charset="0"/>
                      </a:rPr>
                      <m:t>=</m:t>
                    </m:r>
                    <m:f>
                      <m:fPr>
                        <m:ctrlPr>
                          <a:rPr lang="tr-TR" sz="2200" i="1">
                            <a:latin typeface="Cambria Math" panose="02040503050406030204" pitchFamily="18" charset="0"/>
                          </a:rPr>
                        </m:ctrlPr>
                      </m:fPr>
                      <m:num>
                        <m:r>
                          <a:rPr lang="tr-TR" sz="2200" i="1">
                            <a:latin typeface="Cambria Math" panose="02040503050406030204" pitchFamily="18" charset="0"/>
                          </a:rPr>
                          <m:t>(0,0534+0,006675)</m:t>
                        </m:r>
                      </m:num>
                      <m:den>
                        <m:r>
                          <a:rPr lang="tr-TR" sz="2200" i="1">
                            <a:latin typeface="Cambria Math" panose="02040503050406030204" pitchFamily="18" charset="0"/>
                          </a:rPr>
                          <m:t>0,0534+0,06675+0,795</m:t>
                        </m:r>
                      </m:den>
                    </m:f>
                  </m:oMath>
                </a14:m>
                <a:r>
                  <a:rPr lang="tr-TR" sz="2200" dirty="0">
                    <a:latin typeface="Times New Roman" panose="02020603050405020304" pitchFamily="18" charset="0"/>
                    <a:cs typeface="Times New Roman" panose="02020603050405020304" pitchFamily="18" charset="0"/>
                  </a:rPr>
                  <a:t> * 100</a:t>
                </a:r>
              </a:p>
            </p:txBody>
          </p:sp>
        </mc:Choice>
        <mc:Fallback xmlns="">
          <p:sp>
            <p:nvSpPr>
              <p:cNvPr id="19" name="Metin kutusu 18"/>
              <p:cNvSpPr txBox="1">
                <a:spLocks noRot="1" noChangeAspect="1" noMove="1" noResize="1" noEditPoints="1" noAdjustHandles="1" noChangeArrowheads="1" noChangeShapeType="1" noTextEdit="1"/>
              </p:cNvSpPr>
              <p:nvPr/>
            </p:nvSpPr>
            <p:spPr>
              <a:xfrm>
                <a:off x="5827751" y="5692063"/>
                <a:ext cx="4760706" cy="521618"/>
              </a:xfrm>
              <a:prstGeom prst="rect">
                <a:avLst/>
              </a:prstGeom>
              <a:blipFill>
                <a:blip r:embed="rId9"/>
                <a:stretch>
                  <a:fillRect t="-2353" b="-1294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Metin kutusu 21"/>
              <p:cNvSpPr txBox="1"/>
              <p:nvPr/>
            </p:nvSpPr>
            <p:spPr>
              <a:xfrm>
                <a:off x="5827751" y="6356735"/>
                <a:ext cx="36939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 </m:t>
                      </m:r>
                      <m:r>
                        <a:rPr lang="tr-TR" sz="2400" i="1">
                          <a:latin typeface="Cambria Math" panose="02040503050406030204" pitchFamily="18" charset="0"/>
                        </a:rPr>
                        <m:t>𝑁𝑒𝑚</m:t>
                      </m:r>
                      <m:r>
                        <a:rPr lang="tr-TR" sz="2400" i="1">
                          <a:latin typeface="Cambria Math" panose="02040503050406030204" pitchFamily="18" charset="0"/>
                        </a:rPr>
                        <m:t> (</m:t>
                      </m:r>
                      <m:r>
                        <a:rPr lang="tr-TR" sz="2400" i="1">
                          <a:latin typeface="Cambria Math" panose="02040503050406030204" pitchFamily="18" charset="0"/>
                        </a:rPr>
                        <m:t>𝐵𝑤𝑠</m:t>
                      </m:r>
                      <m:r>
                        <a:rPr lang="tr-TR" sz="2400" i="1">
                          <a:latin typeface="Cambria Math" panose="02040503050406030204" pitchFamily="18" charset="0"/>
                        </a:rPr>
                        <m:t>)=% 7</m:t>
                      </m:r>
                    </m:oMath>
                  </m:oMathPara>
                </a14:m>
                <a:endParaRPr lang="tr-TR" sz="2400" dirty="0">
                  <a:latin typeface="Times New Roman" panose="02020603050405020304" pitchFamily="18" charset="0"/>
                  <a:cs typeface="Times New Roman" panose="02020603050405020304" pitchFamily="18" charset="0"/>
                </a:endParaRPr>
              </a:p>
            </p:txBody>
          </p:sp>
        </mc:Choice>
        <mc:Fallback xmlns="">
          <p:sp>
            <p:nvSpPr>
              <p:cNvPr id="22" name="Metin kutusu 21"/>
              <p:cNvSpPr txBox="1">
                <a:spLocks noRot="1" noChangeAspect="1" noMove="1" noResize="1" noEditPoints="1" noAdjustHandles="1" noChangeArrowheads="1" noChangeShapeType="1" noTextEdit="1"/>
              </p:cNvSpPr>
              <p:nvPr/>
            </p:nvSpPr>
            <p:spPr>
              <a:xfrm>
                <a:off x="5827751" y="6356735"/>
                <a:ext cx="3693906" cy="369332"/>
              </a:xfrm>
              <a:prstGeom prst="rect">
                <a:avLst/>
              </a:prstGeom>
              <a:blipFill>
                <a:blip r:embed="rId10"/>
                <a:stretch>
                  <a:fillRect b="-36667"/>
                </a:stretch>
              </a:blipFill>
            </p:spPr>
            <p:txBody>
              <a:bodyPr/>
              <a:lstStyle/>
              <a:p>
                <a:r>
                  <a:rPr lang="tr-TR">
                    <a:noFill/>
                  </a:rPr>
                  <a:t> </a:t>
                </a:r>
              </a:p>
            </p:txBody>
          </p:sp>
        </mc:Fallback>
      </mc:AlternateContent>
      <p:sp>
        <p:nvSpPr>
          <p:cNvPr id="21"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23" name="Resim 22"/>
          <p:cNvPicPr>
            <a:picLocks noChangeAspect="1"/>
          </p:cNvPicPr>
          <p:nvPr/>
        </p:nvPicPr>
        <p:blipFill>
          <a:blip r:embed="rId11"/>
          <a:stretch>
            <a:fillRect/>
          </a:stretch>
        </p:blipFill>
        <p:spPr>
          <a:xfrm>
            <a:off x="0" y="0"/>
            <a:ext cx="1860777" cy="1838425"/>
          </a:xfrm>
          <a:prstGeom prst="rect">
            <a:avLst/>
          </a:prstGeom>
        </p:spPr>
      </p:pic>
    </p:spTree>
    <p:extLst>
      <p:ext uri="{BB962C8B-B14F-4D97-AF65-F5344CB8AC3E}">
        <p14:creationId xmlns:p14="http://schemas.microsoft.com/office/powerpoint/2010/main" val="3690765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 name="Dikdörtgen 22"/>
          <p:cNvSpPr>
            <a:spLocks noChangeArrowheads="1"/>
          </p:cNvSpPr>
          <p:nvPr/>
        </p:nvSpPr>
        <p:spPr bwMode="auto">
          <a:xfrm>
            <a:off x="1758949" y="1270566"/>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2. Baca gazında Nem Tayin (TS EN 14790 Hesaplama)</a:t>
            </a:r>
            <a:endParaRPr lang="tr-TR" altLang="tr-TR" b="1" dirty="0"/>
          </a:p>
        </p:txBody>
      </p:sp>
      <p:graphicFrame>
        <p:nvGraphicFramePr>
          <p:cNvPr id="6" name="Tablo 5"/>
          <p:cNvGraphicFramePr>
            <a:graphicFrameLocks noGrp="1"/>
          </p:cNvGraphicFramePr>
          <p:nvPr>
            <p:extLst>
              <p:ext uri="{D42A27DB-BD31-4B8C-83A1-F6EECF244321}">
                <p14:modId xmlns:p14="http://schemas.microsoft.com/office/powerpoint/2010/main" val="151577547"/>
              </p:ext>
            </p:extLst>
          </p:nvPr>
        </p:nvGraphicFramePr>
        <p:xfrm>
          <a:off x="1885086" y="1707011"/>
          <a:ext cx="8318498" cy="1524840"/>
        </p:xfrm>
        <a:graphic>
          <a:graphicData uri="http://schemas.openxmlformats.org/drawingml/2006/table">
            <a:tbl>
              <a:tblPr/>
              <a:tblGrid>
                <a:gridCol w="3822699">
                  <a:extLst>
                    <a:ext uri="{9D8B030D-6E8A-4147-A177-3AD203B41FA5}">
                      <a16:colId xmlns:a16="http://schemas.microsoft.com/office/drawing/2014/main" val="2528211001"/>
                    </a:ext>
                  </a:extLst>
                </a:gridCol>
                <a:gridCol w="2191109">
                  <a:extLst>
                    <a:ext uri="{9D8B030D-6E8A-4147-A177-3AD203B41FA5}">
                      <a16:colId xmlns:a16="http://schemas.microsoft.com/office/drawing/2014/main" val="2801895247"/>
                    </a:ext>
                  </a:extLst>
                </a:gridCol>
                <a:gridCol w="1152345">
                  <a:extLst>
                    <a:ext uri="{9D8B030D-6E8A-4147-A177-3AD203B41FA5}">
                      <a16:colId xmlns:a16="http://schemas.microsoft.com/office/drawing/2014/main" val="2472065028"/>
                    </a:ext>
                  </a:extLst>
                </a:gridCol>
                <a:gridCol w="1152345">
                  <a:extLst>
                    <a:ext uri="{9D8B030D-6E8A-4147-A177-3AD203B41FA5}">
                      <a16:colId xmlns:a16="http://schemas.microsoft.com/office/drawing/2014/main" val="3508421245"/>
                    </a:ext>
                  </a:extLst>
                </a:gridCol>
              </a:tblGrid>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Nem Ölçüm verileri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710115"/>
                  </a:ext>
                </a:extLst>
              </a:tr>
              <a:tr h="25414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İlk iki </a:t>
                      </a:r>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impingerda</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 toplanan nem miktarı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mnem</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mwcimp</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17502"/>
                  </a:ext>
                </a:extLst>
              </a:tr>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Silikjelde toplanan nem miktarı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Mslika</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mwcsj</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8055"/>
                  </a:ext>
                </a:extLst>
              </a:tr>
              <a:tr h="25414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Çekilen hacim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Vnemsayaç</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cs typeface="Times New Roman" panose="02020603050405020304" pitchFamily="18" charset="0"/>
                        </a:rPr>
                        <a:t>Vm</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litre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841795"/>
                  </a:ext>
                </a:extLst>
              </a:tr>
              <a:tr h="25414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Sayaç sıcaklığı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Ts</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750413"/>
                  </a:ext>
                </a:extLst>
              </a:tr>
              <a:tr h="25414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Sayaç basıncı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Ps</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mmHg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8400"/>
                  </a:ext>
                </a:extLst>
              </a:tr>
            </a:tbl>
          </a:graphicData>
        </a:graphic>
      </p:graphicFrame>
      <p:sp>
        <p:nvSpPr>
          <p:cNvPr id="7" name="Metin kutusu 6"/>
          <p:cNvSpPr txBox="1"/>
          <p:nvPr/>
        </p:nvSpPr>
        <p:spPr>
          <a:xfrm>
            <a:off x="1606548" y="3305477"/>
            <a:ext cx="8394699"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Örnek4: Yukarıdaki tabloda verilen veriler ile baca da nem miktarının hesaplanması:</a:t>
            </a:r>
          </a:p>
        </p:txBody>
      </p:sp>
      <mc:AlternateContent xmlns:mc="http://schemas.openxmlformats.org/markup-compatibility/2006" xmlns:a14="http://schemas.microsoft.com/office/drawing/2010/main">
        <mc:Choice Requires="a14">
          <p:sp>
            <p:nvSpPr>
              <p:cNvPr id="19" name="Metin kutusu 18"/>
              <p:cNvSpPr txBox="1"/>
              <p:nvPr/>
            </p:nvSpPr>
            <p:spPr>
              <a:xfrm>
                <a:off x="1752600" y="5024712"/>
                <a:ext cx="8547099" cy="919547"/>
              </a:xfrm>
              <a:prstGeom prst="rect">
                <a:avLst/>
              </a:prstGeom>
              <a:noFill/>
            </p:spPr>
            <p:txBody>
              <a:bodyPr wrap="square" lIns="0" tIns="0" rIns="0" bIns="0" rtlCol="0">
                <a:spAutoFit/>
              </a:bodyPr>
              <a:lstStyle/>
              <a:p>
                <a14:m>
                  <m:oMath xmlns:m="http://schemas.openxmlformats.org/officeDocument/2006/math">
                    <m:r>
                      <a:rPr lang="tr-TR" sz="2400" i="1">
                        <a:latin typeface="Cambria Math" panose="02040503050406030204" pitchFamily="18" charset="0"/>
                      </a:rPr>
                      <m:t>% </m:t>
                    </m:r>
                    <m:r>
                      <a:rPr lang="tr-TR" sz="2400" i="1">
                        <a:latin typeface="Cambria Math" panose="02040503050406030204" pitchFamily="18" charset="0"/>
                      </a:rPr>
                      <m:t>𝑁𝑒𝑚</m:t>
                    </m:r>
                    <m:r>
                      <a:rPr lang="tr-TR" sz="2400" i="1">
                        <a:latin typeface="Cambria Math" panose="02040503050406030204" pitchFamily="18" charset="0"/>
                      </a:rPr>
                      <m:t>=</m:t>
                    </m:r>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40+5</m:t>
                            </m:r>
                          </m:e>
                        </m:d>
                        <m:r>
                          <a:rPr lang="tr-TR" sz="2400" i="1">
                            <a:latin typeface="Cambria Math" panose="02040503050406030204" pitchFamily="18" charset="0"/>
                          </a:rPr>
                          <m:t>∗</m:t>
                        </m:r>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22,4</m:t>
                                </m:r>
                              </m:num>
                              <m:den>
                                <m:r>
                                  <a:rPr lang="tr-TR" sz="2400" i="1">
                                    <a:latin typeface="Cambria Math" panose="02040503050406030204" pitchFamily="18" charset="0"/>
                                  </a:rPr>
                                  <m:t>18</m:t>
                                </m:r>
                              </m:den>
                            </m:f>
                          </m:e>
                        </m:d>
                        <m:r>
                          <a:rPr lang="tr-TR" sz="2400" i="1">
                            <a:latin typeface="Cambria Math" panose="02040503050406030204" pitchFamily="18" charset="0"/>
                          </a:rPr>
                          <m:t>/1000</m:t>
                        </m:r>
                      </m:num>
                      <m:den>
                        <m:d>
                          <m:dPr>
                            <m:ctrlPr>
                              <a:rPr lang="tr-TR" sz="2400" i="1">
                                <a:latin typeface="Cambria Math" panose="02040503050406030204" pitchFamily="18" charset="0"/>
                              </a:rPr>
                            </m:ctrlPr>
                          </m:dPr>
                          <m:e>
                            <m:d>
                              <m:dPr>
                                <m:ctrlPr>
                                  <a:rPr lang="tr-TR" sz="2400" i="1">
                                    <a:latin typeface="Cambria Math" panose="02040503050406030204" pitchFamily="18" charset="0"/>
                                  </a:rPr>
                                </m:ctrlPr>
                              </m:dPr>
                              <m:e>
                                <m:r>
                                  <a:rPr lang="tr-TR" sz="2400" i="1">
                                    <a:latin typeface="Cambria Math" panose="02040503050406030204" pitchFamily="18" charset="0"/>
                                  </a:rPr>
                                  <m:t>40+5</m:t>
                                </m:r>
                              </m:e>
                            </m:d>
                            <m:r>
                              <a:rPr lang="tr-TR" sz="2400" i="1">
                                <a:latin typeface="Cambria Math" panose="02040503050406030204" pitchFamily="18" charset="0"/>
                              </a:rPr>
                              <m:t>∗</m:t>
                            </m:r>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22,4</m:t>
                                    </m:r>
                                  </m:num>
                                  <m:den>
                                    <m:r>
                                      <a:rPr lang="tr-TR" sz="2400" i="1">
                                        <a:latin typeface="Cambria Math" panose="02040503050406030204" pitchFamily="18" charset="0"/>
                                      </a:rPr>
                                      <m:t>18</m:t>
                                    </m:r>
                                  </m:den>
                                </m:f>
                              </m:e>
                            </m:d>
                            <m:r>
                              <a:rPr lang="tr-TR" sz="2400" i="1">
                                <a:latin typeface="Cambria Math" panose="02040503050406030204" pitchFamily="18" charset="0"/>
                              </a:rPr>
                              <m:t>/1000</m:t>
                            </m:r>
                          </m:e>
                        </m:d>
                        <m:r>
                          <a:rPr lang="tr-TR" sz="2400" i="1">
                            <a:latin typeface="Cambria Math" panose="02040503050406030204" pitchFamily="18" charset="0"/>
                          </a:rPr>
                          <m:t>+(0,8∗</m:t>
                        </m:r>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i="1">
                                    <a:latin typeface="Cambria Math" panose="02040503050406030204" pitchFamily="18" charset="0"/>
                                  </a:rPr>
                                  <m:t>273,15</m:t>
                                </m:r>
                              </m:num>
                              <m:den>
                                <m:r>
                                  <a:rPr lang="tr-TR" sz="2400" i="1">
                                    <a:latin typeface="Cambria Math" panose="02040503050406030204" pitchFamily="18" charset="0"/>
                                  </a:rPr>
                                  <m:t>293</m:t>
                                </m:r>
                              </m:den>
                            </m:f>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755</m:t>
                            </m:r>
                          </m:num>
                          <m:den>
                            <m:r>
                              <a:rPr lang="tr-TR" sz="2400" i="1">
                                <a:latin typeface="Cambria Math" panose="02040503050406030204" pitchFamily="18" charset="0"/>
                              </a:rPr>
                              <m:t>760</m:t>
                            </m:r>
                          </m:den>
                        </m:f>
                        <m:r>
                          <a:rPr lang="tr-TR" sz="2400" i="1">
                            <a:latin typeface="Cambria Math" panose="02040503050406030204" pitchFamily="18" charset="0"/>
                          </a:rPr>
                          <m:t>)) </m:t>
                        </m:r>
                      </m:den>
                    </m:f>
                  </m:oMath>
                </a14:m>
                <a:r>
                  <a:rPr lang="tr-TR" sz="2400" dirty="0">
                    <a:latin typeface="Times New Roman" panose="02020603050405020304" pitchFamily="18" charset="0"/>
                    <a:cs typeface="Times New Roman" panose="02020603050405020304" pitchFamily="18" charset="0"/>
                  </a:rPr>
                  <a:t> * 100</a:t>
                </a:r>
              </a:p>
            </p:txBody>
          </p:sp>
        </mc:Choice>
        <mc:Fallback xmlns="">
          <p:sp>
            <p:nvSpPr>
              <p:cNvPr id="19" name="Metin kutusu 18"/>
              <p:cNvSpPr txBox="1">
                <a:spLocks noRot="1" noChangeAspect="1" noMove="1" noResize="1" noEditPoints="1" noAdjustHandles="1" noChangeArrowheads="1" noChangeShapeType="1" noTextEdit="1"/>
              </p:cNvSpPr>
              <p:nvPr/>
            </p:nvSpPr>
            <p:spPr>
              <a:xfrm>
                <a:off x="1752600" y="5024712"/>
                <a:ext cx="8547099" cy="919547"/>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Metin kutusu 21"/>
              <p:cNvSpPr txBox="1"/>
              <p:nvPr/>
            </p:nvSpPr>
            <p:spPr>
              <a:xfrm>
                <a:off x="1694847" y="6091512"/>
                <a:ext cx="369390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3200" i="1">
                          <a:latin typeface="Cambria Math" panose="02040503050406030204" pitchFamily="18" charset="0"/>
                        </a:rPr>
                        <m:t>% </m:t>
                      </m:r>
                      <m:r>
                        <a:rPr lang="tr-TR" sz="3200" i="1">
                          <a:latin typeface="Cambria Math" panose="02040503050406030204" pitchFamily="18" charset="0"/>
                        </a:rPr>
                        <m:t>𝑁𝑒𝑚</m:t>
                      </m:r>
                      <m:r>
                        <a:rPr lang="tr-TR" sz="3200" i="1">
                          <a:latin typeface="Cambria Math" panose="02040503050406030204" pitchFamily="18" charset="0"/>
                        </a:rPr>
                        <m:t> (</m:t>
                      </m:r>
                      <m:r>
                        <a:rPr lang="tr-TR" sz="3200" i="1">
                          <a:latin typeface="Cambria Math" panose="02040503050406030204" pitchFamily="18" charset="0"/>
                        </a:rPr>
                        <m:t>𝐵𝑤𝑠</m:t>
                      </m:r>
                      <m:r>
                        <a:rPr lang="tr-TR" sz="3200" i="1">
                          <a:latin typeface="Cambria Math" panose="02040503050406030204" pitchFamily="18" charset="0"/>
                        </a:rPr>
                        <m:t>)=% 7</m:t>
                      </m:r>
                    </m:oMath>
                  </m:oMathPara>
                </a14:m>
                <a:endParaRPr lang="tr-TR" sz="3200" dirty="0">
                  <a:latin typeface="Times New Roman" panose="02020603050405020304" pitchFamily="18" charset="0"/>
                  <a:cs typeface="Times New Roman" panose="02020603050405020304" pitchFamily="18" charset="0"/>
                </a:endParaRPr>
              </a:p>
            </p:txBody>
          </p:sp>
        </mc:Choice>
        <mc:Fallback xmlns="">
          <p:sp>
            <p:nvSpPr>
              <p:cNvPr id="22" name="Metin kutusu 21"/>
              <p:cNvSpPr txBox="1">
                <a:spLocks noRot="1" noChangeAspect="1" noMove="1" noResize="1" noEditPoints="1" noAdjustHandles="1" noChangeArrowheads="1" noChangeShapeType="1" noTextEdit="1"/>
              </p:cNvSpPr>
              <p:nvPr/>
            </p:nvSpPr>
            <p:spPr>
              <a:xfrm>
                <a:off x="1694847" y="6091512"/>
                <a:ext cx="3693906" cy="492443"/>
              </a:xfrm>
              <a:prstGeom prst="rect">
                <a:avLst/>
              </a:prstGeom>
              <a:blipFill>
                <a:blip r:embed="rId3"/>
                <a:stretch>
                  <a:fillRect/>
                </a:stretch>
              </a:blipFill>
            </p:spPr>
            <p:txBody>
              <a:bodyPr/>
              <a:lstStyle/>
              <a:p>
                <a:r>
                  <a:rPr lang="tr-TR">
                    <a:noFill/>
                  </a:rPr>
                  <a:t> </a:t>
                </a:r>
              </a:p>
            </p:txBody>
          </p:sp>
        </mc:Fallback>
      </mc:AlternateContent>
      <p:pic>
        <p:nvPicPr>
          <p:cNvPr id="4" name="Resim 3"/>
          <p:cNvPicPr>
            <a:picLocks noChangeAspect="1"/>
          </p:cNvPicPr>
          <p:nvPr/>
        </p:nvPicPr>
        <p:blipFill>
          <a:blip r:embed="rId4"/>
          <a:stretch>
            <a:fillRect/>
          </a:stretch>
        </p:blipFill>
        <p:spPr>
          <a:xfrm>
            <a:off x="1694847" y="3674809"/>
            <a:ext cx="2989662" cy="1349903"/>
          </a:xfrm>
          <a:prstGeom prst="rect">
            <a:avLst/>
          </a:prstGeom>
        </p:spPr>
      </p:pic>
      <p:sp>
        <p:nvSpPr>
          <p:cNvPr id="10"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5"/>
          <a:stretch>
            <a:fillRect/>
          </a:stretch>
        </p:blipFill>
        <p:spPr>
          <a:xfrm>
            <a:off x="0" y="0"/>
            <a:ext cx="1860777" cy="1838425"/>
          </a:xfrm>
          <a:prstGeom prst="rect">
            <a:avLst/>
          </a:prstGeom>
        </p:spPr>
      </p:pic>
    </p:spTree>
    <p:extLst>
      <p:ext uri="{BB962C8B-B14F-4D97-AF65-F5344CB8AC3E}">
        <p14:creationId xmlns:p14="http://schemas.microsoft.com/office/powerpoint/2010/main" val="307650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 name="Dikdörtgen 22"/>
          <p:cNvSpPr>
            <a:spLocks noChangeArrowheads="1"/>
          </p:cNvSpPr>
          <p:nvPr/>
        </p:nvSpPr>
        <p:spPr bwMode="auto">
          <a:xfrm>
            <a:off x="1938419" y="1294752"/>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3. Baca gazının Hacimsel Debisi</a:t>
            </a:r>
            <a:endParaRPr lang="tr-TR" altLang="tr-TR" b="1" dirty="0"/>
          </a:p>
        </p:txBody>
      </p:sp>
      <p:sp>
        <p:nvSpPr>
          <p:cNvPr id="7" name="Metin kutusu 6"/>
          <p:cNvSpPr txBox="1"/>
          <p:nvPr/>
        </p:nvSpPr>
        <p:spPr>
          <a:xfrm>
            <a:off x="1938419" y="4061679"/>
            <a:ext cx="8394699"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Örnek5: Yukarıdaki tabloda verilen veriler ile bacanın hacimsel debisini hesaplanması</a:t>
            </a:r>
          </a:p>
        </p:txBody>
      </p:sp>
      <mc:AlternateContent xmlns:mc="http://schemas.openxmlformats.org/markup-compatibility/2006" xmlns:a14="http://schemas.microsoft.com/office/drawing/2010/main">
        <mc:Choice Requires="a14">
          <p:sp>
            <p:nvSpPr>
              <p:cNvPr id="13" name="Metin kutusu 12"/>
              <p:cNvSpPr txBox="1"/>
              <p:nvPr/>
            </p:nvSpPr>
            <p:spPr>
              <a:xfrm>
                <a:off x="1938419" y="5770996"/>
                <a:ext cx="8547099" cy="598049"/>
              </a:xfrm>
              <a:prstGeom prst="rect">
                <a:avLst/>
              </a:prstGeom>
              <a:noFill/>
            </p:spPr>
            <p:txBody>
              <a:bodyPr wrap="square" lIns="0" tIns="0" rIns="0" bIns="0" rtlCol="0">
                <a:spAutoFit/>
              </a:bodyPr>
              <a:lstStyle/>
              <a:p>
                <a14:m>
                  <m:oMath xmlns:m="http://schemas.openxmlformats.org/officeDocument/2006/math">
                    <m:r>
                      <a:rPr lang="tr-TR" sz="2000" i="1">
                        <a:latin typeface="Cambria Math" panose="02040503050406030204" pitchFamily="18" charset="0"/>
                      </a:rPr>
                      <m:t>𝑄𝑠𝑡𝑘𝑢𝑟𝑢</m:t>
                    </m:r>
                    <m:r>
                      <a:rPr lang="tr-TR" sz="2000" i="1">
                        <a:latin typeface="Cambria Math" panose="02040503050406030204" pitchFamily="18" charset="0"/>
                      </a:rPr>
                      <m:t>=8138,88 ∗ </m:t>
                    </m:r>
                    <m:f>
                      <m:fPr>
                        <m:ctrlPr>
                          <a:rPr lang="tr-TR" sz="2000" i="1">
                            <a:latin typeface="Cambria Math" panose="02040503050406030204" pitchFamily="18" charset="0"/>
                          </a:rPr>
                        </m:ctrlPr>
                      </m:fPr>
                      <m:num>
                        <m:r>
                          <a:rPr lang="tr-TR" sz="2000" i="1">
                            <a:latin typeface="Cambria Math" panose="02040503050406030204" pitchFamily="18" charset="0"/>
                          </a:rPr>
                          <m:t>273,15</m:t>
                        </m:r>
                      </m:num>
                      <m:den>
                        <m:r>
                          <a:rPr lang="tr-TR" sz="2000" i="1">
                            <a:latin typeface="Cambria Math" panose="02040503050406030204" pitchFamily="18" charset="0"/>
                          </a:rPr>
                          <m:t>323 </m:t>
                        </m:r>
                      </m:den>
                    </m:f>
                    <m:r>
                      <a:rPr lang="tr-TR" sz="2000" i="1">
                        <a:latin typeface="Cambria Math" panose="02040503050406030204" pitchFamily="18" charset="0"/>
                      </a:rPr>
                      <m:t> ∗</m:t>
                    </m:r>
                    <m:f>
                      <m:fPr>
                        <m:ctrlPr>
                          <a:rPr lang="tr-TR" sz="2000" i="1">
                            <a:latin typeface="Cambria Math" panose="02040503050406030204" pitchFamily="18" charset="0"/>
                          </a:rPr>
                        </m:ctrlPr>
                      </m:fPr>
                      <m:num>
                        <m:r>
                          <a:rPr lang="tr-TR" sz="2000" i="1">
                            <a:latin typeface="Cambria Math" panose="02040503050406030204" pitchFamily="18" charset="0"/>
                          </a:rPr>
                          <m:t>765 </m:t>
                        </m:r>
                      </m:num>
                      <m:den>
                        <m:r>
                          <a:rPr lang="tr-TR" sz="2000" i="1">
                            <a:latin typeface="Cambria Math" panose="02040503050406030204" pitchFamily="18" charset="0"/>
                          </a:rPr>
                          <m:t>760</m:t>
                        </m:r>
                      </m:den>
                    </m:f>
                  </m:oMath>
                </a14:m>
                <a:r>
                  <a:rPr lang="tr-TR" sz="24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100−7</m:t>
                            </m:r>
                          </m:e>
                        </m:d>
                      </m:num>
                      <m:den>
                        <m:r>
                          <a:rPr lang="tr-TR" sz="2400" i="1">
                            <a:latin typeface="Cambria Math" panose="02040503050406030204" pitchFamily="18" charset="0"/>
                          </a:rPr>
                          <m:t>100</m:t>
                        </m:r>
                      </m:den>
                    </m:f>
                  </m:oMath>
                </a14:m>
                <a:r>
                  <a:rPr lang="tr-TR" sz="2400" dirty="0">
                    <a:latin typeface="Times New Roman" panose="02020603050405020304" pitchFamily="18" charset="0"/>
                    <a:cs typeface="Times New Roman" panose="02020603050405020304" pitchFamily="18" charset="0"/>
                  </a:rPr>
                  <a:t>*</a:t>
                </a:r>
                <a14:m>
                  <m:oMath xmlns:m="http://schemas.openxmlformats.org/officeDocument/2006/math">
                    <m:f>
                      <m:fPr>
                        <m:ctrlPr>
                          <a:rPr lang="tr-TR" sz="2400" i="1">
                            <a:latin typeface="Cambria Math" panose="02040503050406030204" pitchFamily="18" charset="0"/>
                          </a:rPr>
                        </m:ctrlPr>
                      </m:fPr>
                      <m:num>
                        <m:d>
                          <m:dPr>
                            <m:ctrlPr>
                              <a:rPr lang="tr-TR" sz="2400" i="1">
                                <a:latin typeface="Cambria Math" panose="02040503050406030204" pitchFamily="18" charset="0"/>
                              </a:rPr>
                            </m:ctrlPr>
                          </m:dPr>
                          <m:e>
                            <m:r>
                              <a:rPr lang="tr-TR" sz="2400" i="1">
                                <a:latin typeface="Cambria Math" panose="02040503050406030204" pitchFamily="18" charset="0"/>
                              </a:rPr>
                              <m:t>21−8</m:t>
                            </m:r>
                          </m:e>
                        </m:d>
                      </m:num>
                      <m:den>
                        <m:r>
                          <a:rPr lang="tr-TR" sz="2400" i="1">
                            <a:latin typeface="Cambria Math" panose="02040503050406030204" pitchFamily="18" charset="0"/>
                          </a:rPr>
                          <m:t> (21−6)</m:t>
                        </m:r>
                      </m:den>
                    </m:f>
                  </m:oMath>
                </a14:m>
                <a:endParaRPr lang="tr-TR" sz="2400" dirty="0">
                  <a:latin typeface="Times New Roman" panose="02020603050405020304" pitchFamily="18" charset="0"/>
                  <a:cs typeface="Times New Roman" panose="02020603050405020304" pitchFamily="18" charset="0"/>
                </a:endParaRPr>
              </a:p>
            </p:txBody>
          </p:sp>
        </mc:Choice>
        <mc:Fallback xmlns="">
          <p:sp>
            <p:nvSpPr>
              <p:cNvPr id="13" name="Metin kutusu 12"/>
              <p:cNvSpPr txBox="1">
                <a:spLocks noRot="1" noChangeAspect="1" noMove="1" noResize="1" noEditPoints="1" noAdjustHandles="1" noChangeArrowheads="1" noChangeShapeType="1" noTextEdit="1"/>
              </p:cNvSpPr>
              <p:nvPr/>
            </p:nvSpPr>
            <p:spPr>
              <a:xfrm>
                <a:off x="1938419" y="5770996"/>
                <a:ext cx="8547099" cy="598049"/>
              </a:xfrm>
              <a:prstGeom prst="rect">
                <a:avLst/>
              </a:prstGeom>
              <a:blipFill>
                <a:blip r:embed="rId2"/>
                <a:stretch>
                  <a:fillRect b="-816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p:cNvSpPr txBox="1"/>
              <p:nvPr/>
            </p:nvSpPr>
            <p:spPr>
              <a:xfrm>
                <a:off x="1938419" y="5356490"/>
                <a:ext cx="8785994" cy="435440"/>
              </a:xfrm>
              <a:prstGeom prst="rect">
                <a:avLst/>
              </a:prstGeom>
              <a:noFill/>
            </p:spPr>
            <p:txBody>
              <a:bodyPr wrap="square" lIns="0" tIns="0" rIns="0" bIns="0" rtlCol="0">
                <a:spAutoFit/>
              </a:bodyPr>
              <a:lstStyle/>
              <a:p>
                <a14:m>
                  <m:oMath xmlns:m="http://schemas.openxmlformats.org/officeDocument/2006/math">
                    <m:r>
                      <a:rPr lang="tr-TR" sz="2000" i="1">
                        <a:latin typeface="Cambria Math" panose="02040503050406030204" pitchFamily="18" charset="0"/>
                      </a:rPr>
                      <m:t>𝑄</m:t>
                    </m:r>
                    <m:r>
                      <a:rPr lang="tr-TR" sz="2000" i="1">
                        <a:latin typeface="Cambria Math" panose="02040503050406030204" pitchFamily="18" charset="0"/>
                      </a:rPr>
                      <m:t>=</m:t>
                    </m:r>
                    <m:r>
                      <a:rPr lang="tr-TR" sz="2000" i="1">
                        <a:latin typeface="Cambria Math" panose="02040503050406030204" pitchFamily="18" charset="0"/>
                      </a:rPr>
                      <m:t>𝐴</m:t>
                    </m:r>
                    <m:r>
                      <a:rPr lang="tr-TR" sz="2000" i="1">
                        <a:latin typeface="Cambria Math" panose="02040503050406030204" pitchFamily="18" charset="0"/>
                      </a:rPr>
                      <m:t> ∗</m:t>
                    </m:r>
                    <m:r>
                      <a:rPr lang="tr-TR" sz="2000" i="1">
                        <a:latin typeface="Cambria Math" panose="02040503050406030204" pitchFamily="18" charset="0"/>
                      </a:rPr>
                      <m:t>𝑣</m:t>
                    </m:r>
                    <m:r>
                      <a:rPr lang="tr-TR" sz="2000" i="1">
                        <a:latin typeface="Cambria Math" panose="02040503050406030204" pitchFamily="18" charset="0"/>
                      </a:rPr>
                      <m:t>= </m:t>
                    </m:r>
                    <m:r>
                      <m:rPr>
                        <m:sty m:val="p"/>
                      </m:rPr>
                      <a:rPr lang="el-GR" sz="2000" i="1">
                        <a:latin typeface="Cambria Math" panose="02040503050406030204" pitchFamily="18" charset="0"/>
                      </a:rPr>
                      <m:t>π</m:t>
                    </m:r>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𝐷</m:t>
                        </m:r>
                        <m:r>
                          <a:rPr lang="tr-TR" sz="2000" i="1">
                            <a:latin typeface="Cambria Math" panose="02040503050406030204" pitchFamily="18" charset="0"/>
                          </a:rPr>
                          <m:t>2</m:t>
                        </m:r>
                      </m:num>
                      <m:den>
                        <m:r>
                          <a:rPr lang="tr-TR" sz="2000" i="1">
                            <a:latin typeface="Cambria Math" panose="02040503050406030204" pitchFamily="18" charset="0"/>
                          </a:rPr>
                          <m:t>4</m:t>
                        </m:r>
                      </m:den>
                    </m:f>
                    <m:r>
                      <a:rPr lang="tr-TR" sz="2000" i="1">
                        <a:latin typeface="Cambria Math" panose="02040503050406030204" pitchFamily="18" charset="0"/>
                      </a:rPr>
                      <m:t>∗</m:t>
                    </m:r>
                    <m:r>
                      <a:rPr lang="tr-TR" sz="2000" i="1">
                        <a:latin typeface="Cambria Math" panose="02040503050406030204" pitchFamily="18" charset="0"/>
                      </a:rPr>
                      <m:t>𝑣</m:t>
                    </m:r>
                    <m:r>
                      <a:rPr lang="tr-TR" sz="2000" i="1">
                        <a:latin typeface="Cambria Math" panose="02040503050406030204" pitchFamily="18" charset="0"/>
                      </a:rPr>
                      <m:t>=3,14∗</m:t>
                    </m:r>
                    <m:f>
                      <m:fPr>
                        <m:ctrlPr>
                          <a:rPr lang="tr-TR" sz="2000" i="1">
                            <a:latin typeface="Cambria Math" panose="02040503050406030204" pitchFamily="18" charset="0"/>
                          </a:rPr>
                        </m:ctrlPr>
                      </m:fPr>
                      <m:num>
                        <m:r>
                          <a:rPr lang="tr-TR" sz="2000" i="1">
                            <a:latin typeface="Cambria Math" panose="02040503050406030204" pitchFamily="18" charset="0"/>
                          </a:rPr>
                          <m:t>0,6∗0,6</m:t>
                        </m:r>
                      </m:num>
                      <m:den>
                        <m:r>
                          <a:rPr lang="tr-TR" sz="2000" i="1">
                            <a:latin typeface="Cambria Math" panose="02040503050406030204" pitchFamily="18" charset="0"/>
                          </a:rPr>
                          <m:t>4</m:t>
                        </m:r>
                      </m:den>
                    </m:f>
                  </m:oMath>
                </a14:m>
                <a:r>
                  <a:rPr lang="tr-TR" sz="2000" dirty="0">
                    <a:latin typeface="Times New Roman" panose="02020603050405020304" pitchFamily="18" charset="0"/>
                    <a:cs typeface="Times New Roman" panose="02020603050405020304" pitchFamily="18" charset="0"/>
                  </a:rPr>
                  <a:t>*8 = 2,2608 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/s = 8138,88 m</a:t>
                </a:r>
                <a:r>
                  <a:rPr lang="tr-TR" sz="2000" baseline="30000" dirty="0">
                    <a:latin typeface="Times New Roman" panose="02020603050405020304" pitchFamily="18" charset="0"/>
                    <a:cs typeface="Times New Roman" panose="02020603050405020304" pitchFamily="18" charset="0"/>
                  </a:rPr>
                  <a:t>3</a:t>
                </a:r>
                <a:r>
                  <a:rPr lang="tr-TR" sz="2000" dirty="0">
                    <a:latin typeface="Times New Roman" panose="02020603050405020304" pitchFamily="18" charset="0"/>
                    <a:cs typeface="Times New Roman" panose="02020603050405020304" pitchFamily="18" charset="0"/>
                  </a:rPr>
                  <a:t>/saat </a:t>
                </a:r>
              </a:p>
            </p:txBody>
          </p:sp>
        </mc:Choice>
        <mc:Fallback xmlns="">
          <p:sp>
            <p:nvSpPr>
              <p:cNvPr id="14" name="Metin kutusu 13"/>
              <p:cNvSpPr txBox="1">
                <a:spLocks noRot="1" noChangeAspect="1" noMove="1" noResize="1" noEditPoints="1" noAdjustHandles="1" noChangeArrowheads="1" noChangeShapeType="1" noTextEdit="1"/>
              </p:cNvSpPr>
              <p:nvPr/>
            </p:nvSpPr>
            <p:spPr>
              <a:xfrm>
                <a:off x="1938419" y="5356490"/>
                <a:ext cx="8785994" cy="435440"/>
              </a:xfrm>
              <a:prstGeom prst="rect">
                <a:avLst/>
              </a:prstGeom>
              <a:blipFill>
                <a:blip r:embed="rId3"/>
                <a:stretch>
                  <a:fillRect l="-1249" t="-4225" b="-19718"/>
                </a:stretch>
              </a:blipFill>
            </p:spPr>
            <p:txBody>
              <a:bodyPr/>
              <a:lstStyle/>
              <a:p>
                <a:r>
                  <a:rPr lang="tr-TR">
                    <a:noFill/>
                  </a:rPr>
                  <a:t> </a:t>
                </a:r>
              </a:p>
            </p:txBody>
          </p:sp>
        </mc:Fallback>
      </mc:AlternateContent>
      <p:graphicFrame>
        <p:nvGraphicFramePr>
          <p:cNvPr id="11" name="Tablo 10"/>
          <p:cNvGraphicFramePr>
            <a:graphicFrameLocks noGrp="1"/>
          </p:cNvGraphicFramePr>
          <p:nvPr>
            <p:extLst>
              <p:ext uri="{D42A27DB-BD31-4B8C-83A1-F6EECF244321}">
                <p14:modId xmlns:p14="http://schemas.microsoft.com/office/powerpoint/2010/main" val="563044494"/>
              </p:ext>
            </p:extLst>
          </p:nvPr>
        </p:nvGraphicFramePr>
        <p:xfrm>
          <a:off x="2009471" y="1781394"/>
          <a:ext cx="8404994" cy="2280285"/>
        </p:xfrm>
        <a:graphic>
          <a:graphicData uri="http://schemas.openxmlformats.org/drawingml/2006/table">
            <a:tbl>
              <a:tblPr/>
              <a:tblGrid>
                <a:gridCol w="4489388">
                  <a:extLst>
                    <a:ext uri="{9D8B030D-6E8A-4147-A177-3AD203B41FA5}">
                      <a16:colId xmlns:a16="http://schemas.microsoft.com/office/drawing/2014/main" val="2147764584"/>
                    </a:ext>
                  </a:extLst>
                </a:gridCol>
                <a:gridCol w="1494362">
                  <a:extLst>
                    <a:ext uri="{9D8B030D-6E8A-4147-A177-3AD203B41FA5}">
                      <a16:colId xmlns:a16="http://schemas.microsoft.com/office/drawing/2014/main" val="2790024463"/>
                    </a:ext>
                  </a:extLst>
                </a:gridCol>
                <a:gridCol w="1210622">
                  <a:extLst>
                    <a:ext uri="{9D8B030D-6E8A-4147-A177-3AD203B41FA5}">
                      <a16:colId xmlns:a16="http://schemas.microsoft.com/office/drawing/2014/main" val="2858245075"/>
                    </a:ext>
                  </a:extLst>
                </a:gridCol>
                <a:gridCol w="1210622">
                  <a:extLst>
                    <a:ext uri="{9D8B030D-6E8A-4147-A177-3AD203B41FA5}">
                      <a16:colId xmlns:a16="http://schemas.microsoft.com/office/drawing/2014/main" val="888486113"/>
                    </a:ext>
                  </a:extLst>
                </a:gridCol>
              </a:tblGrid>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Baca verileri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10984"/>
                  </a:ext>
                </a:extLst>
              </a:tr>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Baca Çapı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cm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169358"/>
                  </a:ext>
                </a:extLst>
              </a:tr>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Baca gazı Hızı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029822"/>
                  </a:ext>
                </a:extLst>
              </a:tr>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mg/Nm3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100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626315"/>
                  </a:ext>
                </a:extLst>
              </a:tr>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Baca gazı sıcaklığı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K</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323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734306"/>
                  </a:ext>
                </a:extLst>
              </a:tr>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Baca gazı basıncı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Pb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mmHg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064378"/>
                  </a:ext>
                </a:extLst>
              </a:tr>
              <a:tr h="190500">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Baca gazı nemi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518697"/>
                  </a:ext>
                </a:extLst>
              </a:tr>
              <a:tr h="19050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Referans oksijen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51190"/>
                  </a:ext>
                </a:extLst>
              </a:tr>
              <a:tr h="190500">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Ölçülen oksijen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910118"/>
                  </a:ext>
                </a:extLst>
              </a:tr>
            </a:tbl>
          </a:graphicData>
        </a:graphic>
      </p:graphicFrame>
      <p:sp>
        <p:nvSpPr>
          <p:cNvPr id="15" name="Dikdörtgen 14"/>
          <p:cNvSpPr/>
          <p:nvPr/>
        </p:nvSpPr>
        <p:spPr>
          <a:xfrm>
            <a:off x="1725328" y="6278572"/>
            <a:ext cx="3780202" cy="461665"/>
          </a:xfrm>
          <a:prstGeom prst="rect">
            <a:avLst/>
          </a:prstGeom>
        </p:spPr>
        <p:txBody>
          <a:bodyPr wrap="none">
            <a:spAutoFit/>
          </a:bodyPr>
          <a:lstStyle/>
          <a:p>
            <a:r>
              <a:rPr lang="tr-TR" sz="2400" dirty="0">
                <a:latin typeface="Times New Roman" panose="02020603050405020304" pitchFamily="18" charset="0"/>
                <a:cs typeface="Times New Roman" panose="02020603050405020304" pitchFamily="18" charset="0"/>
              </a:rPr>
              <a:t> 𝑄𝑠𝑡𝑘𝑢𝑟𝑢 = 5584,1 Nm</a:t>
            </a:r>
            <a:r>
              <a:rPr lang="tr-TR" sz="2400" baseline="30000" dirty="0">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/saat</a:t>
            </a:r>
          </a:p>
        </p:txBody>
      </p:sp>
      <mc:AlternateContent xmlns:mc="http://schemas.openxmlformats.org/markup-compatibility/2006" xmlns:a14="http://schemas.microsoft.com/office/drawing/2010/main">
        <mc:Choice Requires="a14">
          <p:sp>
            <p:nvSpPr>
              <p:cNvPr id="20" name="Dikdörtgen 19"/>
              <p:cNvSpPr/>
              <p:nvPr/>
            </p:nvSpPr>
            <p:spPr>
              <a:xfrm>
                <a:off x="1938419" y="4397795"/>
                <a:ext cx="7331844" cy="944105"/>
              </a:xfrm>
              <a:prstGeom prst="rect">
                <a:avLst/>
              </a:prstGeom>
            </p:spPr>
            <p:txBody>
              <a:bodyPr wrap="square">
                <a:spAutoFit/>
              </a:bodyPr>
              <a:lstStyle/>
              <a:p>
                <a:r>
                  <a:rPr lang="tr-TR" sz="2000" dirty="0">
                    <a:latin typeface="Times New Roman" panose="02020603050405020304" pitchFamily="18" charset="0"/>
                    <a:cs typeface="Times New Roman" panose="02020603050405020304" pitchFamily="18" charset="0"/>
                  </a:rPr>
                  <a:t>Debi veya Hacim Formülü:</a:t>
                </a:r>
              </a:p>
              <a:p>
                <a:r>
                  <a:rPr lang="tr-TR" sz="2000" dirty="0" err="1">
                    <a:latin typeface="Times New Roman" panose="02020603050405020304" pitchFamily="18" charset="0"/>
                    <a:cs typeface="Times New Roman" panose="02020603050405020304" pitchFamily="18" charset="0"/>
                  </a:rPr>
                  <a:t>Qstkuru</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Vstkuru</a:t>
                </a:r>
                <a:r>
                  <a:rPr lang="tr-TR" sz="2000"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Q (V) x </a:t>
                </a:r>
                <a14:m>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𝑇𝑠𝑡</m:t>
                        </m:r>
                      </m:num>
                      <m:den>
                        <m:r>
                          <a:rPr lang="tr-TR" sz="2400" i="1">
                            <a:latin typeface="Cambria Math" panose="02040503050406030204" pitchFamily="18" charset="0"/>
                          </a:rPr>
                          <m:t>𝑇</m:t>
                        </m:r>
                      </m:den>
                    </m:f>
                    <m:r>
                      <m:rPr>
                        <m:sty m:val="p"/>
                      </m:rPr>
                      <a:rPr lang="tr-TR" sz="2400">
                        <a:latin typeface="Cambria Math" panose="02040503050406030204" pitchFamily="18" charset="0"/>
                      </a:rPr>
                      <m:t>x</m:t>
                    </m:r>
                    <m:f>
                      <m:fPr>
                        <m:ctrlPr>
                          <a:rPr lang="tr-TR" sz="2400" i="1">
                            <a:latin typeface="Cambria Math" panose="02040503050406030204" pitchFamily="18" charset="0"/>
                          </a:rPr>
                        </m:ctrlPr>
                      </m:fPr>
                      <m:num>
                        <m:r>
                          <a:rPr lang="tr-TR" sz="2400" i="1">
                            <a:latin typeface="Cambria Math" panose="02040503050406030204" pitchFamily="18" charset="0"/>
                          </a:rPr>
                          <m:t>𝑃</m:t>
                        </m:r>
                      </m:num>
                      <m:den>
                        <m:r>
                          <a:rPr lang="tr-TR" sz="2400" i="1">
                            <a:latin typeface="Cambria Math" panose="02040503050406030204" pitchFamily="18" charset="0"/>
                          </a:rPr>
                          <m:t>𝑃𝑠𝑡</m:t>
                        </m:r>
                      </m:den>
                    </m:f>
                  </m:oMath>
                </a14:m>
                <a:r>
                  <a:rPr lang="tr-TR" sz="2400"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100%−</m:t>
                        </m:r>
                        <m:r>
                          <a:rPr lang="tr-TR" sz="2400" i="1">
                            <a:latin typeface="Cambria Math" panose="02040503050406030204" pitchFamily="18" charset="0"/>
                          </a:rPr>
                          <m:t>𝐻</m:t>
                        </m:r>
                      </m:num>
                      <m:den>
                        <m:r>
                          <a:rPr lang="tr-TR" sz="2400" i="1">
                            <a:latin typeface="Cambria Math" panose="02040503050406030204" pitchFamily="18" charset="0"/>
                          </a:rPr>
                          <m:t>100%</m:t>
                        </m:r>
                      </m:den>
                    </m:f>
                  </m:oMath>
                </a14:m>
                <a:r>
                  <a:rPr lang="tr-TR" sz="2400"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21%−</m:t>
                        </m:r>
                        <m:r>
                          <a:rPr lang="tr-TR" sz="2400" i="1">
                            <a:latin typeface="Cambria Math" panose="02040503050406030204" pitchFamily="18" charset="0"/>
                          </a:rPr>
                          <m:t>𝑂</m:t>
                        </m:r>
                      </m:num>
                      <m:den>
                        <m:r>
                          <a:rPr lang="tr-TR" sz="2400" i="1">
                            <a:latin typeface="Cambria Math" panose="02040503050406030204" pitchFamily="18" charset="0"/>
                          </a:rPr>
                          <m:t>21%−</m:t>
                        </m:r>
                        <m:r>
                          <a:rPr lang="tr-TR" sz="2400" i="1">
                            <a:latin typeface="Cambria Math" panose="02040503050406030204" pitchFamily="18" charset="0"/>
                          </a:rPr>
                          <m:t>𝑂𝑠𝑡</m:t>
                        </m:r>
                      </m:den>
                    </m:f>
                  </m:oMath>
                </a14:m>
                <a:endParaRPr lang="tr-TR" sz="2400" dirty="0">
                  <a:latin typeface="Times New Roman" panose="02020603050405020304" pitchFamily="18" charset="0"/>
                  <a:cs typeface="Times New Roman" panose="02020603050405020304" pitchFamily="18" charset="0"/>
                </a:endParaRPr>
              </a:p>
            </p:txBody>
          </p:sp>
        </mc:Choice>
        <mc:Fallback xmlns="">
          <p:sp>
            <p:nvSpPr>
              <p:cNvPr id="20" name="Dikdörtgen 19"/>
              <p:cNvSpPr>
                <a:spLocks noRot="1" noChangeAspect="1" noMove="1" noResize="1" noEditPoints="1" noAdjustHandles="1" noChangeArrowheads="1" noChangeShapeType="1" noTextEdit="1"/>
              </p:cNvSpPr>
              <p:nvPr/>
            </p:nvSpPr>
            <p:spPr>
              <a:xfrm>
                <a:off x="1938419" y="4397795"/>
                <a:ext cx="7331844" cy="944105"/>
              </a:xfrm>
              <a:prstGeom prst="rect">
                <a:avLst/>
              </a:prstGeom>
              <a:blipFill>
                <a:blip r:embed="rId4"/>
                <a:stretch>
                  <a:fillRect l="-914" t="-3226" b="-3871"/>
                </a:stretch>
              </a:blipFill>
            </p:spPr>
            <p:txBody>
              <a:bodyPr/>
              <a:lstStyle/>
              <a:p>
                <a:r>
                  <a:rPr lang="tr-TR">
                    <a:noFill/>
                  </a:rPr>
                  <a:t> </a:t>
                </a:r>
              </a:p>
            </p:txBody>
          </p:sp>
        </mc:Fallback>
      </mc:AlternateContent>
      <p:sp>
        <p:nvSpPr>
          <p:cNvPr id="10"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16" name="Resim 15"/>
          <p:cNvPicPr>
            <a:picLocks noChangeAspect="1"/>
          </p:cNvPicPr>
          <p:nvPr/>
        </p:nvPicPr>
        <p:blipFill>
          <a:blip r:embed="rId5"/>
          <a:stretch>
            <a:fillRect/>
          </a:stretch>
        </p:blipFill>
        <p:spPr>
          <a:xfrm>
            <a:off x="0" y="0"/>
            <a:ext cx="1860777" cy="1838425"/>
          </a:xfrm>
          <a:prstGeom prst="rect">
            <a:avLst/>
          </a:prstGeom>
        </p:spPr>
      </p:pic>
    </p:spTree>
    <p:extLst>
      <p:ext uri="{BB962C8B-B14F-4D97-AF65-F5344CB8AC3E}">
        <p14:creationId xmlns:p14="http://schemas.microsoft.com/office/powerpoint/2010/main" val="1776636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 name="Dikdörtgen 22"/>
          <p:cNvSpPr>
            <a:spLocks noChangeArrowheads="1"/>
          </p:cNvSpPr>
          <p:nvPr/>
        </p:nvSpPr>
        <p:spPr bwMode="auto">
          <a:xfrm>
            <a:off x="1878494" y="1107077"/>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b="1" dirty="0">
                <a:latin typeface="Times New Roman" panose="02020603050405020304" pitchFamily="18" charset="0"/>
                <a:cs typeface="Times New Roman" panose="02020603050405020304" pitchFamily="18" charset="0"/>
              </a:rPr>
              <a:t>4. Toz Konsantrasyonu ve Kütlesel Debi Hesaplanması</a:t>
            </a:r>
            <a:endParaRPr lang="tr-TR" altLang="tr-TR" b="1" dirty="0"/>
          </a:p>
        </p:txBody>
      </p:sp>
      <p:sp>
        <p:nvSpPr>
          <p:cNvPr id="7" name="Metin kutusu 6"/>
          <p:cNvSpPr txBox="1"/>
          <p:nvPr/>
        </p:nvSpPr>
        <p:spPr>
          <a:xfrm>
            <a:off x="1668224" y="4762829"/>
            <a:ext cx="8394699"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Örnek6: Yukarıdaki tabloda verilen veriler ile toz konsantrasyonunun hesaplanması</a:t>
            </a:r>
          </a:p>
        </p:txBody>
      </p:sp>
      <mc:AlternateContent xmlns:mc="http://schemas.openxmlformats.org/markup-compatibility/2006" xmlns:a14="http://schemas.microsoft.com/office/drawing/2010/main">
        <mc:Choice Requires="a14">
          <p:sp>
            <p:nvSpPr>
              <p:cNvPr id="19" name="Unvan 1"/>
              <p:cNvSpPr txBox="1">
                <a:spLocks/>
              </p:cNvSpPr>
              <p:nvPr/>
            </p:nvSpPr>
            <p:spPr bwMode="auto">
              <a:xfrm>
                <a:off x="1635987" y="5867401"/>
                <a:ext cx="8598877" cy="927125"/>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tr-TR" sz="2000" kern="0" dirty="0" smtClean="0">
                    <a:solidFill>
                      <a:schemeClr val="tx1"/>
                    </a:solidFill>
                    <a:latin typeface="Times New Roman" panose="02020603050405020304" pitchFamily="18" charset="0"/>
                    <a:cs typeface="Times New Roman" panose="02020603050405020304" pitchFamily="18" charset="0"/>
                  </a:rPr>
                  <a:t>Standart Konsantrasyon:</a:t>
                </a:r>
                <a:br>
                  <a:rPr lang="tr-TR" sz="2000" kern="0" dirty="0" smtClean="0">
                    <a:solidFill>
                      <a:schemeClr val="tx1"/>
                    </a:solidFill>
                    <a:latin typeface="Times New Roman" panose="02020603050405020304" pitchFamily="18" charset="0"/>
                    <a:cs typeface="Times New Roman" panose="02020603050405020304" pitchFamily="18" charset="0"/>
                  </a:rPr>
                </a:br>
                <a:r>
                  <a:rPr lang="tr-TR" sz="2000" kern="0" dirty="0" err="1">
                    <a:solidFill>
                      <a:schemeClr val="tx1"/>
                    </a:solidFill>
                    <a:latin typeface="Times New Roman" panose="02020603050405020304" pitchFamily="18" charset="0"/>
                    <a:cs typeface="Times New Roman" panose="02020603050405020304" pitchFamily="18" charset="0"/>
                  </a:rPr>
                  <a:t>Cstkuru</a:t>
                </a:r>
                <a:r>
                  <a:rPr lang="tr-TR" sz="2000" kern="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tr-TR" sz="2400" i="1" kern="0">
                            <a:solidFill>
                              <a:schemeClr val="tx1"/>
                            </a:solidFill>
                            <a:latin typeface="Cambria Math" panose="02040503050406030204" pitchFamily="18" charset="0"/>
                          </a:rPr>
                        </m:ctrlPr>
                      </m:fPr>
                      <m:num>
                        <m:r>
                          <a:rPr lang="tr-TR" sz="2400" i="1" kern="0">
                            <a:solidFill>
                              <a:schemeClr val="tx1"/>
                            </a:solidFill>
                            <a:latin typeface="Cambria Math" panose="02040503050406030204" pitchFamily="18" charset="0"/>
                          </a:rPr>
                          <m:t>  </m:t>
                        </m:r>
                        <m:r>
                          <a:rPr lang="tr-TR" sz="2400" i="1" kern="0">
                            <a:solidFill>
                              <a:schemeClr val="tx1"/>
                            </a:solidFill>
                            <a:latin typeface="Cambria Math" panose="02040503050406030204" pitchFamily="18" charset="0"/>
                          </a:rPr>
                          <m:t>𝑚</m:t>
                        </m:r>
                      </m:num>
                      <m:den>
                        <m:r>
                          <a:rPr lang="tr-TR" sz="2400" i="1" kern="0">
                            <a:solidFill>
                              <a:schemeClr val="tx1"/>
                            </a:solidFill>
                            <a:latin typeface="Cambria Math" panose="02040503050406030204" pitchFamily="18" charset="0"/>
                          </a:rPr>
                          <m:t>𝑉𝑠𝑡𝑘𝑢𝑟𝑢</m:t>
                        </m:r>
                      </m:den>
                    </m:f>
                  </m:oMath>
                </a14:m>
                <a:endParaRPr lang="tr-TR" sz="2400" kern="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Unvan 1"/>
              <p:cNvSpPr txBox="1">
                <a:spLocks noRot="1" noChangeAspect="1" noMove="1" noResize="1" noEditPoints="1" noAdjustHandles="1" noChangeArrowheads="1" noChangeShapeType="1" noTextEdit="1"/>
              </p:cNvSpPr>
              <p:nvPr/>
            </p:nvSpPr>
            <p:spPr bwMode="auto">
              <a:xfrm>
                <a:off x="1635987" y="5867401"/>
                <a:ext cx="8598877" cy="927125"/>
              </a:xfrm>
              <a:prstGeom prst="rect">
                <a:avLst/>
              </a:prstGeom>
              <a:blipFill>
                <a:blip r:embed="rId2"/>
                <a:stretch>
                  <a:fillRect l="-637" t="-1299"/>
                </a:stretch>
              </a:blipFill>
              <a:ln w="9525">
                <a:solidFill>
                  <a:schemeClr val="accent1"/>
                </a:solidFill>
                <a:miter lim="800000"/>
                <a:headEnd/>
                <a:tailEnd/>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Dikdörtgen 19"/>
              <p:cNvSpPr/>
              <p:nvPr/>
            </p:nvSpPr>
            <p:spPr>
              <a:xfrm>
                <a:off x="1673994" y="5021117"/>
                <a:ext cx="8686800" cy="853503"/>
              </a:xfrm>
              <a:prstGeom prst="rect">
                <a:avLst/>
              </a:prstGeom>
            </p:spPr>
            <p:txBody>
              <a:bodyPr wrap="square">
                <a:spAutoFit/>
              </a:bodyPr>
              <a:lstStyle/>
              <a:p>
                <a:r>
                  <a:rPr lang="tr-TR" sz="2000" dirty="0">
                    <a:latin typeface="Times New Roman" panose="02020603050405020304" pitchFamily="18" charset="0"/>
                    <a:cs typeface="Times New Roman" panose="02020603050405020304" pitchFamily="18" charset="0"/>
                  </a:rPr>
                  <a:t>Debi veya Hacim:</a:t>
                </a:r>
              </a:p>
              <a:p>
                <a:r>
                  <a:rPr lang="tr-TR" sz="2000" dirty="0" err="1">
                    <a:latin typeface="Times New Roman" panose="02020603050405020304" pitchFamily="18" charset="0"/>
                    <a:cs typeface="Times New Roman" panose="02020603050405020304" pitchFamily="18" charset="0"/>
                  </a:rPr>
                  <a:t>Qstkuru</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Vstkuru</a:t>
                </a:r>
                <a:r>
                  <a:rPr lang="tr-TR" sz="2000" dirty="0">
                    <a:latin typeface="Times New Roman" panose="02020603050405020304" pitchFamily="18" charset="0"/>
                    <a:cs typeface="Times New Roman" panose="02020603050405020304" pitchFamily="18" charset="0"/>
                  </a:rPr>
                  <a:t>)=Q (V) x </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𝑇𝑠𝑡</m:t>
                        </m:r>
                      </m:num>
                      <m:den>
                        <m:r>
                          <a:rPr lang="tr-TR" sz="2000" i="1">
                            <a:latin typeface="Cambria Math" panose="02040503050406030204" pitchFamily="18" charset="0"/>
                          </a:rPr>
                          <m:t>𝑇</m:t>
                        </m:r>
                      </m:den>
                    </m:f>
                    <m:r>
                      <m:rPr>
                        <m:sty m:val="p"/>
                      </m:rPr>
                      <a:rPr lang="tr-TR" sz="2000">
                        <a:latin typeface="Cambria Math" panose="02040503050406030204" pitchFamily="18" charset="0"/>
                      </a:rPr>
                      <m:t>x</m:t>
                    </m:r>
                    <m:f>
                      <m:fPr>
                        <m:ctrlPr>
                          <a:rPr lang="tr-TR" sz="2000" i="1">
                            <a:latin typeface="Cambria Math" panose="02040503050406030204" pitchFamily="18" charset="0"/>
                          </a:rPr>
                        </m:ctrlPr>
                      </m:fPr>
                      <m:num>
                        <m:r>
                          <a:rPr lang="tr-TR" sz="2000" i="1">
                            <a:latin typeface="Cambria Math" panose="02040503050406030204" pitchFamily="18" charset="0"/>
                          </a:rPr>
                          <m:t>𝑃</m:t>
                        </m:r>
                      </m:num>
                      <m:den>
                        <m:r>
                          <a:rPr lang="tr-TR" sz="2000" i="1">
                            <a:latin typeface="Cambria Math" panose="02040503050406030204" pitchFamily="18" charset="0"/>
                          </a:rPr>
                          <m:t>𝑃𝑠𝑡</m:t>
                        </m:r>
                      </m:den>
                    </m:f>
                  </m:oMath>
                </a14:m>
                <a:r>
                  <a:rPr lang="tr-TR" sz="2000"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100%−</m:t>
                        </m:r>
                        <m:r>
                          <a:rPr lang="tr-TR" sz="2000" i="1">
                            <a:latin typeface="Cambria Math" panose="02040503050406030204" pitchFamily="18" charset="0"/>
                          </a:rPr>
                          <m:t>𝐻</m:t>
                        </m:r>
                      </m:num>
                      <m:den>
                        <m:r>
                          <a:rPr lang="tr-TR" sz="2000" i="1">
                            <a:latin typeface="Cambria Math" panose="02040503050406030204" pitchFamily="18" charset="0"/>
                          </a:rPr>
                          <m:t>100%</m:t>
                        </m:r>
                      </m:den>
                    </m:f>
                  </m:oMath>
                </a14:m>
                <a:r>
                  <a:rPr lang="tr-TR" sz="2000" dirty="0">
                    <a:latin typeface="Times New Roman" panose="02020603050405020304" pitchFamily="18" charset="0"/>
                    <a:cs typeface="Times New Roman" panose="02020603050405020304" pitchFamily="18" charset="0"/>
                  </a:rPr>
                  <a:t>x</a:t>
                </a:r>
                <a14:m>
                  <m:oMath xmlns:m="http://schemas.openxmlformats.org/officeDocument/2006/math">
                    <m:f>
                      <m:fPr>
                        <m:ctrlPr>
                          <a:rPr lang="tr-TR" sz="2000" i="1">
                            <a:latin typeface="Cambria Math" panose="02040503050406030204" pitchFamily="18" charset="0"/>
                          </a:rPr>
                        </m:ctrlPr>
                      </m:fPr>
                      <m:num>
                        <m:r>
                          <a:rPr lang="tr-TR" sz="2000" i="1">
                            <a:latin typeface="Cambria Math" panose="02040503050406030204" pitchFamily="18" charset="0"/>
                          </a:rPr>
                          <m:t>21%−</m:t>
                        </m:r>
                        <m:r>
                          <a:rPr lang="tr-TR" sz="2000" i="1">
                            <a:latin typeface="Cambria Math" panose="02040503050406030204" pitchFamily="18" charset="0"/>
                          </a:rPr>
                          <m:t>𝑂</m:t>
                        </m:r>
                      </m:num>
                      <m:den>
                        <m:r>
                          <a:rPr lang="tr-TR" sz="2000" i="1">
                            <a:latin typeface="Cambria Math" panose="02040503050406030204" pitchFamily="18" charset="0"/>
                          </a:rPr>
                          <m:t>21%−</m:t>
                        </m:r>
                        <m:r>
                          <a:rPr lang="tr-TR" sz="2000" i="1">
                            <a:latin typeface="Cambria Math" panose="02040503050406030204" pitchFamily="18" charset="0"/>
                          </a:rPr>
                          <m:t>𝑂𝑠𝑡</m:t>
                        </m:r>
                      </m:den>
                    </m:f>
                  </m:oMath>
                </a14:m>
                <a:endParaRPr lang="tr-TR" sz="2000" dirty="0">
                  <a:latin typeface="Times New Roman" panose="02020603050405020304" pitchFamily="18" charset="0"/>
                  <a:cs typeface="Times New Roman" panose="02020603050405020304" pitchFamily="18" charset="0"/>
                </a:endParaRPr>
              </a:p>
            </p:txBody>
          </p:sp>
        </mc:Choice>
        <mc:Fallback xmlns="">
          <p:sp>
            <p:nvSpPr>
              <p:cNvPr id="20" name="Dikdörtgen 19"/>
              <p:cNvSpPr>
                <a:spLocks noRot="1" noChangeAspect="1" noMove="1" noResize="1" noEditPoints="1" noAdjustHandles="1" noChangeArrowheads="1" noChangeShapeType="1" noTextEdit="1"/>
              </p:cNvSpPr>
              <p:nvPr/>
            </p:nvSpPr>
            <p:spPr>
              <a:xfrm>
                <a:off x="1673994" y="5021117"/>
                <a:ext cx="8686800" cy="853503"/>
              </a:xfrm>
              <a:prstGeom prst="rect">
                <a:avLst/>
              </a:prstGeom>
              <a:blipFill>
                <a:blip r:embed="rId3"/>
                <a:stretch>
                  <a:fillRect l="-772" t="-4286" b="-2857"/>
                </a:stretch>
              </a:blipFill>
            </p:spPr>
            <p:txBody>
              <a:bodyPr/>
              <a:lstStyle/>
              <a:p>
                <a:r>
                  <a:rPr lang="tr-TR">
                    <a:noFill/>
                  </a:rPr>
                  <a:t> </a:t>
                </a:r>
              </a:p>
            </p:txBody>
          </p:sp>
        </mc:Fallback>
      </mc:AlternateContent>
      <p:graphicFrame>
        <p:nvGraphicFramePr>
          <p:cNvPr id="26" name="Tablo 25"/>
          <p:cNvGraphicFramePr>
            <a:graphicFrameLocks noGrp="1"/>
          </p:cNvGraphicFramePr>
          <p:nvPr>
            <p:extLst>
              <p:ext uri="{D42A27DB-BD31-4B8C-83A1-F6EECF244321}">
                <p14:modId xmlns:p14="http://schemas.microsoft.com/office/powerpoint/2010/main" val="3635890689"/>
              </p:ext>
            </p:extLst>
          </p:nvPr>
        </p:nvGraphicFramePr>
        <p:xfrm>
          <a:off x="1878494" y="1479493"/>
          <a:ext cx="8686799" cy="3327485"/>
        </p:xfrm>
        <a:graphic>
          <a:graphicData uri="http://schemas.openxmlformats.org/drawingml/2006/table">
            <a:tbl>
              <a:tblPr/>
              <a:tblGrid>
                <a:gridCol w="4639910">
                  <a:extLst>
                    <a:ext uri="{9D8B030D-6E8A-4147-A177-3AD203B41FA5}">
                      <a16:colId xmlns:a16="http://schemas.microsoft.com/office/drawing/2014/main" val="1955335999"/>
                    </a:ext>
                  </a:extLst>
                </a:gridCol>
                <a:gridCol w="1544465">
                  <a:extLst>
                    <a:ext uri="{9D8B030D-6E8A-4147-A177-3AD203B41FA5}">
                      <a16:colId xmlns:a16="http://schemas.microsoft.com/office/drawing/2014/main" val="1720783957"/>
                    </a:ext>
                  </a:extLst>
                </a:gridCol>
                <a:gridCol w="1251212">
                  <a:extLst>
                    <a:ext uri="{9D8B030D-6E8A-4147-A177-3AD203B41FA5}">
                      <a16:colId xmlns:a16="http://schemas.microsoft.com/office/drawing/2014/main" val="1910272617"/>
                    </a:ext>
                  </a:extLst>
                </a:gridCol>
                <a:gridCol w="1251212">
                  <a:extLst>
                    <a:ext uri="{9D8B030D-6E8A-4147-A177-3AD203B41FA5}">
                      <a16:colId xmlns:a16="http://schemas.microsoft.com/office/drawing/2014/main" val="4132977826"/>
                    </a:ext>
                  </a:extLst>
                </a:gridCol>
              </a:tblGrid>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Ölçüm verileri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4548"/>
                  </a:ext>
                </a:extLst>
              </a:tr>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Filtre ilk tartım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mf0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34130"/>
                  </a:ext>
                </a:extLst>
              </a:tr>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Filtre son tartım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mf1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336412"/>
                  </a:ext>
                </a:extLst>
              </a:tr>
              <a:tr h="236309">
                <a:tc>
                  <a:txBody>
                    <a:bodyPr/>
                    <a:lstStyle/>
                    <a:p>
                      <a:pPr algn="l"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Geri kazanım ilk tartım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mgk0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21050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312543"/>
                  </a:ext>
                </a:extLst>
              </a:tr>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Geri kazanım son tartım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21060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921539"/>
                  </a:ext>
                </a:extLst>
              </a:tr>
              <a:tr h="236309">
                <a:tc>
                  <a:txBody>
                    <a:bodyPr/>
                    <a:lstStyle/>
                    <a:p>
                      <a:pPr algn="l"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Sayaç sıcaklığı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OC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68671"/>
                  </a:ext>
                </a:extLst>
              </a:tr>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Sayaç basıncı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mmHg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004857"/>
                  </a:ext>
                </a:extLst>
              </a:tr>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Sayaç ilk hacim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V0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litre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21000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590630"/>
                  </a:ext>
                </a:extLst>
              </a:tr>
              <a:tr h="236309">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Sayaç Son Hacim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V1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litre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21800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329426"/>
                  </a:ext>
                </a:extLst>
              </a:tr>
              <a:tr h="236309">
                <a:tc>
                  <a:txBody>
                    <a:bodyPr/>
                    <a:lstStyle/>
                    <a:p>
                      <a:pPr algn="l"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Ölçülen </a:t>
                      </a:r>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oksijen</a:t>
                      </a:r>
                    </a:p>
                    <a:p>
                      <a:pPr algn="l" fontAlgn="b"/>
                      <a:r>
                        <a:rPr lang="tr-TR" sz="1400" b="0" i="0" u="none" strike="noStrike" dirty="0" err="1" smtClean="0">
                          <a:solidFill>
                            <a:srgbClr val="000000"/>
                          </a:solidFill>
                          <a:effectLst/>
                          <a:latin typeface="Times New Roman" panose="02020603050405020304" pitchFamily="18" charset="0"/>
                          <a:cs typeface="Times New Roman" panose="02020603050405020304" pitchFamily="18" charset="0"/>
                        </a:rPr>
                        <a:t>Ref</a:t>
                      </a:r>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 Oksijen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O</a:t>
                      </a:r>
                      <a:r>
                        <a:rPr lang="tr-TR" sz="1400" b="0" i="0" u="none" strike="noStrike" baseline="-25000" dirty="0" smtClean="0">
                          <a:solidFill>
                            <a:srgbClr val="000000"/>
                          </a:solidFill>
                          <a:effectLst/>
                          <a:latin typeface="Times New Roman" panose="02020603050405020304" pitchFamily="18" charset="0"/>
                          <a:cs typeface="Times New Roman" panose="02020603050405020304" pitchFamily="18" charset="0"/>
                        </a:rPr>
                        <a:t>2</a:t>
                      </a:r>
                    </a:p>
                    <a:p>
                      <a:pPr algn="l" fontAlgn="b"/>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a:t>
                      </a:r>
                    </a:p>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8</a:t>
                      </a:r>
                    </a:p>
                    <a:p>
                      <a:pPr algn="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392077"/>
                  </a:ext>
                </a:extLst>
              </a:tr>
              <a:tr h="236309">
                <a:tc>
                  <a:txBody>
                    <a:bodyPr/>
                    <a:lstStyle/>
                    <a:p>
                      <a:pPr algn="l"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Saha </a:t>
                      </a:r>
                      <a:r>
                        <a:rPr lang="tr-TR" sz="1400" b="0" i="0" u="none" strike="noStrike" dirty="0" err="1">
                          <a:solidFill>
                            <a:srgbClr val="000000"/>
                          </a:solidFill>
                          <a:effectLst/>
                          <a:latin typeface="Times New Roman" panose="02020603050405020304" pitchFamily="18" charset="0"/>
                          <a:cs typeface="Times New Roman" panose="02020603050405020304" pitchFamily="18" charset="0"/>
                        </a:rPr>
                        <a:t>Şahiti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mşahit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745127"/>
                  </a:ext>
                </a:extLst>
              </a:tr>
              <a:tr h="236309">
                <a:tc>
                  <a:txBody>
                    <a:bodyPr/>
                    <a:lstStyle/>
                    <a:p>
                      <a:pPr algn="l"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Örnekleme debisi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Q (örnekleme)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l/dk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007128"/>
                  </a:ext>
                </a:extLst>
              </a:tr>
              <a:tr h="291841">
                <a:tc>
                  <a:txBody>
                    <a:bodyPr/>
                    <a:lstStyle/>
                    <a:p>
                      <a:pPr algn="l" fontAlgn="b"/>
                      <a:r>
                        <a:rPr lang="tr-TR" sz="1400" b="0" i="0" u="none" strike="noStrike" dirty="0">
                          <a:solidFill>
                            <a:srgbClr val="000000"/>
                          </a:solidFill>
                          <a:effectLst/>
                          <a:latin typeface="Times New Roman" panose="02020603050405020304" pitchFamily="18" charset="0"/>
                          <a:cs typeface="Times New Roman" panose="02020603050405020304" pitchFamily="18" charset="0"/>
                        </a:rPr>
                        <a:t>Örnekleme süresi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t (örnekleme)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Times New Roman" panose="02020603050405020304" pitchFamily="18" charset="0"/>
                          <a:cs typeface="Times New Roman" panose="02020603050405020304" pitchFamily="18" charset="0"/>
                        </a:rPr>
                        <a:t>dk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220672"/>
                  </a:ext>
                </a:extLst>
              </a:tr>
            </a:tbl>
          </a:graphicData>
        </a:graphic>
      </p:graphicFrame>
      <p:sp>
        <p:nvSpPr>
          <p:cNvPr id="8"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600" b="1" dirty="0" smtClean="0">
                <a:latin typeface="Times New Roman" panose="02020603050405020304" pitchFamily="18" charset="0"/>
                <a:cs typeface="Times New Roman" panose="02020603050405020304" pitchFamily="18" charset="0"/>
              </a:rPr>
              <a:t>HESAPLAMA ÖRNEKLERİ</a:t>
            </a:r>
            <a:endParaRPr lang="tr-TR" altLang="tr-TR" sz="3600" b="1" dirty="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a:stretch>
            <a:fillRect/>
          </a:stretch>
        </p:blipFill>
        <p:spPr>
          <a:xfrm>
            <a:off x="0" y="0"/>
            <a:ext cx="1860777" cy="1838425"/>
          </a:xfrm>
          <a:prstGeom prst="rect">
            <a:avLst/>
          </a:prstGeom>
        </p:spPr>
      </p:pic>
    </p:spTree>
    <p:extLst>
      <p:ext uri="{BB962C8B-B14F-4D97-AF65-F5344CB8AC3E}">
        <p14:creationId xmlns:p14="http://schemas.microsoft.com/office/powerpoint/2010/main" val="2197125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697</TotalTime>
  <Words>3422</Words>
  <Application>Microsoft Office PowerPoint</Application>
  <PresentationFormat>Geniş ekran</PresentationFormat>
  <Paragraphs>530</Paragraphs>
  <Slides>28</Slides>
  <Notes>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Arial</vt:lpstr>
      <vt:lpstr>Calibri</vt:lpstr>
      <vt:lpstr>Calibri Light</vt:lpstr>
      <vt:lpstr>Cambria Math</vt:lpstr>
      <vt:lpstr>Times New Roman</vt:lpstr>
      <vt:lpstr>Wingdings</vt:lpstr>
      <vt:lpstr>Office Teması</vt:lpstr>
      <vt:lpstr>T.C.  ÇEVRE, ŞEHİRCİLİK VE   İKLİM DEĞİŞİKLİĞİ BAKANLIĞI  ÇED, İZİN VE DENETİM GENEL MÜDÜRLÜĞÜ Laboratuvar, Ölçüm ve İzleme Dairesi Başkanlığı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Mustafa Altundağ</cp:lastModifiedBy>
  <cp:revision>49</cp:revision>
  <dcterms:created xsi:type="dcterms:W3CDTF">2021-11-22T06:43:15Z</dcterms:created>
  <dcterms:modified xsi:type="dcterms:W3CDTF">2021-12-10T08:24:46Z</dcterms:modified>
</cp:coreProperties>
</file>