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9"/>
  </p:notesMasterIdLst>
  <p:sldIdLst>
    <p:sldId id="311" r:id="rId2"/>
    <p:sldId id="276" r:id="rId3"/>
    <p:sldId id="277" r:id="rId4"/>
    <p:sldId id="278" r:id="rId5"/>
    <p:sldId id="279" r:id="rId6"/>
    <p:sldId id="280" r:id="rId7"/>
    <p:sldId id="281" r:id="rId8"/>
    <p:sldId id="282" r:id="rId9"/>
    <p:sldId id="283" r:id="rId10"/>
    <p:sldId id="284" r:id="rId11"/>
    <p:sldId id="285" r:id="rId12"/>
    <p:sldId id="286" r:id="rId13"/>
    <p:sldId id="287" r:id="rId14"/>
    <p:sldId id="288" r:id="rId15"/>
    <p:sldId id="289" r:id="rId16"/>
    <p:sldId id="290" r:id="rId17"/>
    <p:sldId id="291" r:id="rId18"/>
    <p:sldId id="292" r:id="rId19"/>
    <p:sldId id="293" r:id="rId20"/>
    <p:sldId id="294" r:id="rId21"/>
    <p:sldId id="295" r:id="rId22"/>
    <p:sldId id="296" r:id="rId23"/>
    <p:sldId id="297" r:id="rId24"/>
    <p:sldId id="298" r:id="rId25"/>
    <p:sldId id="299" r:id="rId26"/>
    <p:sldId id="300" r:id="rId27"/>
    <p:sldId id="301" r:id="rId28"/>
    <p:sldId id="302" r:id="rId29"/>
    <p:sldId id="303" r:id="rId30"/>
    <p:sldId id="304" r:id="rId31"/>
    <p:sldId id="305" r:id="rId32"/>
    <p:sldId id="306" r:id="rId33"/>
    <p:sldId id="307" r:id="rId34"/>
    <p:sldId id="308" r:id="rId35"/>
    <p:sldId id="309" r:id="rId36"/>
    <p:sldId id="310" r:id="rId37"/>
    <p:sldId id="314" r:id="rId3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94660"/>
  </p:normalViewPr>
  <p:slideViewPr>
    <p:cSldViewPr snapToGrid="0">
      <p:cViewPr varScale="1">
        <p:scale>
          <a:sx n="73" d="100"/>
          <a:sy n="73" d="100"/>
        </p:scale>
        <p:origin x="79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8A841E-69A9-4781-8F23-45D528D3002B}" type="datetimeFigureOut">
              <a:rPr lang="tr-TR" smtClean="0"/>
              <a:t>9.12.2021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FCF68C-2E17-41A7-BF22-ED50A0761738}" type="slidenum">
              <a:rPr lang="tr-TR" smtClean="0"/>
              <a:t>‹#›</a:t>
            </a:fld>
            <a:endParaRPr lang="tr-TR"/>
          </a:p>
        </p:txBody>
      </p:sp>
    </p:spTree>
    <p:extLst>
      <p:ext uri="{BB962C8B-B14F-4D97-AF65-F5344CB8AC3E}">
        <p14:creationId xmlns:p14="http://schemas.microsoft.com/office/powerpoint/2010/main" val="2290173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57EE8402-93E0-422D-AEA6-EB1C23AE948C}" type="datetime1">
              <a:rPr lang="tr-TR" smtClean="0"/>
              <a:t>9.12.2021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2814670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663A061-D3A4-4F33-BECA-DFFC31F7F2C1}" type="datetime1">
              <a:rPr lang="tr-TR" smtClean="0"/>
              <a:t>9.12.2021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799139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5193974-112B-467B-B980-63888E9F7D3F}" type="datetime1">
              <a:rPr lang="tr-TR" smtClean="0"/>
              <a:t>9.12.2021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3535237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6DC09A3-AD9E-4FFF-81C2-B9441B0E0096}" type="datetime1">
              <a:rPr lang="tr-TR" smtClean="0"/>
              <a:t>9.12.2021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3236800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34209E16-96CA-4F0D-B86E-5308C220C1A7}" type="datetime1">
              <a:rPr lang="tr-TR" smtClean="0"/>
              <a:t>9.12.2021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3980405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1F516BD4-02A6-4F13-AB7A-347911AA4E1A}" type="datetime1">
              <a:rPr lang="tr-TR" smtClean="0"/>
              <a:t>9.12.2021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896871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25C96A04-EDEF-4963-8C7B-50FBB487E631}" type="datetime1">
              <a:rPr lang="tr-TR" smtClean="0"/>
              <a:t>9.12.2021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973846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E35B1DBC-5ECE-4F59-A2A9-514A819CC30B}" type="datetime1">
              <a:rPr lang="tr-TR" smtClean="0"/>
              <a:t>9.12.2021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2734718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55361B8-E0AC-44B8-8405-96C6DD7B6B87}" type="datetime1">
              <a:rPr lang="tr-TR" smtClean="0"/>
              <a:t>9.12.2021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3664078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42FAEAE2-CA1C-4BA5-87AC-342B68B16EC3}" type="datetime1">
              <a:rPr lang="tr-TR" smtClean="0"/>
              <a:t>9.12.2021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3269681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152DCFB6-9961-4820-A53B-44FEA8BF601D}" type="datetime1">
              <a:rPr lang="tr-TR" smtClean="0"/>
              <a:t>9.12.2021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3472418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EDAA04-5306-45E9-8F05-6B3A745B4CDA}" type="datetime1">
              <a:rPr lang="tr-TR" smtClean="0"/>
              <a:t>9.12.2021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7B2D67-3604-4605-9DC1-A9CD8FF98088}" type="slidenum">
              <a:rPr lang="tr-TR" smtClean="0"/>
              <a:t>‹#›</a:t>
            </a:fld>
            <a:endParaRPr lang="tr-TR"/>
          </a:p>
        </p:txBody>
      </p:sp>
    </p:spTree>
    <p:extLst>
      <p:ext uri="{BB962C8B-B14F-4D97-AF65-F5344CB8AC3E}">
        <p14:creationId xmlns:p14="http://schemas.microsoft.com/office/powerpoint/2010/main" val="1060900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2" name="Unvan 1"/>
          <p:cNvSpPr>
            <a:spLocks noGrp="1"/>
          </p:cNvSpPr>
          <p:nvPr>
            <p:ph type="ctrTitle"/>
          </p:nvPr>
        </p:nvSpPr>
        <p:spPr>
          <a:xfrm>
            <a:off x="1298362" y="421708"/>
            <a:ext cx="9443432" cy="3438022"/>
          </a:xfrm>
        </p:spPr>
        <p:txBody>
          <a:bodyPr>
            <a:normAutofit/>
          </a:bodyPr>
          <a:lstStyle/>
          <a:p>
            <a:r>
              <a:rPr lang="tr-TR" sz="4400" b="1" dirty="0" smtClean="0">
                <a:latin typeface="Times New Roman" panose="02020603050405020304" pitchFamily="18" charset="0"/>
                <a:cs typeface="Times New Roman" panose="02020603050405020304" pitchFamily="18" charset="0"/>
              </a:rPr>
              <a:t>T.C.</a:t>
            </a:r>
            <a:r>
              <a:rPr lang="tr-TR" sz="4000" b="1" dirty="0" smtClean="0">
                <a:latin typeface="Times New Roman" panose="02020603050405020304" pitchFamily="18" charset="0"/>
                <a:cs typeface="Times New Roman" panose="02020603050405020304" pitchFamily="18" charset="0"/>
              </a:rPr>
              <a:t/>
            </a:r>
            <a:br>
              <a:rPr lang="tr-TR" sz="4000" b="1" dirty="0" smtClean="0">
                <a:latin typeface="Times New Roman" panose="02020603050405020304" pitchFamily="18" charset="0"/>
                <a:cs typeface="Times New Roman" panose="02020603050405020304" pitchFamily="18" charset="0"/>
              </a:rPr>
            </a:br>
            <a:r>
              <a:rPr lang="tr-TR" sz="4000" b="1" dirty="0" smtClean="0">
                <a:latin typeface="Times New Roman" panose="02020603050405020304" pitchFamily="18" charset="0"/>
                <a:cs typeface="Times New Roman" panose="02020603050405020304" pitchFamily="18" charset="0"/>
              </a:rPr>
              <a:t> ÇEVRE, ŞEHİRCİLİK VE </a:t>
            </a:r>
            <a:br>
              <a:rPr lang="tr-TR" sz="4000" b="1" dirty="0" smtClean="0">
                <a:latin typeface="Times New Roman" panose="02020603050405020304" pitchFamily="18" charset="0"/>
                <a:cs typeface="Times New Roman" panose="02020603050405020304" pitchFamily="18" charset="0"/>
              </a:rPr>
            </a:br>
            <a:r>
              <a:rPr lang="tr-TR" sz="4000" b="1" dirty="0" smtClean="0">
                <a:latin typeface="Times New Roman" panose="02020603050405020304" pitchFamily="18" charset="0"/>
                <a:cs typeface="Times New Roman" panose="02020603050405020304" pitchFamily="18" charset="0"/>
              </a:rPr>
              <a:t> İKLİM DEĞİŞİKLİĞİ BAKANLIĞI</a:t>
            </a:r>
            <a:r>
              <a:rPr lang="tr-TR" sz="3600" b="1" dirty="0" smtClean="0">
                <a:latin typeface="Times New Roman" panose="02020603050405020304" pitchFamily="18" charset="0"/>
                <a:cs typeface="Times New Roman" panose="02020603050405020304" pitchFamily="18" charset="0"/>
              </a:rPr>
              <a:t/>
            </a:r>
            <a:br>
              <a:rPr lang="tr-TR" sz="3600" b="1" dirty="0" smtClean="0">
                <a:latin typeface="Times New Roman" panose="02020603050405020304" pitchFamily="18" charset="0"/>
                <a:cs typeface="Times New Roman" panose="02020603050405020304" pitchFamily="18" charset="0"/>
              </a:rPr>
            </a:br>
            <a:r>
              <a:rPr lang="tr-TR" sz="3600" b="1" dirty="0" smtClean="0">
                <a:latin typeface="Times New Roman" panose="02020603050405020304" pitchFamily="18" charset="0"/>
                <a:cs typeface="Times New Roman" panose="02020603050405020304" pitchFamily="18" charset="0"/>
              </a:rPr>
              <a:t> </a:t>
            </a:r>
            <a:r>
              <a:rPr lang="tr-TR" sz="3200" b="1" dirty="0" smtClean="0">
                <a:latin typeface="Times New Roman" panose="02020603050405020304" pitchFamily="18" charset="0"/>
                <a:cs typeface="Times New Roman" panose="02020603050405020304" pitchFamily="18" charset="0"/>
              </a:rPr>
              <a:t>ÇED, İZİN VE DENETİM GENEL MÜDÜRLÜĞÜ</a:t>
            </a:r>
            <a:r>
              <a:rPr lang="tr-TR" sz="3600" b="1" dirty="0" smtClean="0">
                <a:latin typeface="Times New Roman" panose="02020603050405020304" pitchFamily="18" charset="0"/>
                <a:cs typeface="Times New Roman" panose="02020603050405020304" pitchFamily="18" charset="0"/>
              </a:rPr>
              <a:t/>
            </a:r>
            <a:br>
              <a:rPr lang="tr-TR" sz="3600" b="1" dirty="0" smtClean="0">
                <a:latin typeface="Times New Roman" panose="02020603050405020304" pitchFamily="18" charset="0"/>
                <a:cs typeface="Times New Roman" panose="02020603050405020304" pitchFamily="18" charset="0"/>
              </a:rPr>
            </a:br>
            <a:r>
              <a:rPr lang="tr-TR" sz="2800" b="1" dirty="0" smtClean="0">
                <a:latin typeface="Times New Roman" panose="02020603050405020304" pitchFamily="18" charset="0"/>
                <a:cs typeface="Times New Roman" panose="02020603050405020304" pitchFamily="18" charset="0"/>
              </a:rPr>
              <a:t>Laboratuvar, Ölçüm ve İzleme Dairesi Başkanlığı</a:t>
            </a:r>
            <a:r>
              <a:rPr lang="tr-TR" sz="3600" dirty="0" smtClean="0">
                <a:latin typeface="Times New Roman" panose="02020603050405020304" pitchFamily="18" charset="0"/>
                <a:cs typeface="Times New Roman" panose="02020603050405020304" pitchFamily="18" charset="0"/>
              </a:rPr>
              <a:t/>
            </a:r>
            <a:br>
              <a:rPr lang="tr-TR" sz="3600" dirty="0" smtClean="0">
                <a:latin typeface="Times New Roman" panose="02020603050405020304" pitchFamily="18" charset="0"/>
                <a:cs typeface="Times New Roman" panose="02020603050405020304" pitchFamily="18" charset="0"/>
              </a:rPr>
            </a:br>
            <a:endParaRPr lang="tr-TR" sz="3600" b="1" dirty="0">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1014941" y="4210495"/>
            <a:ext cx="10010273" cy="1655762"/>
          </a:xfrm>
          <a:noFill/>
        </p:spPr>
        <p:txBody>
          <a:bodyPr>
            <a:normAutofit fontScale="62500" lnSpcReduction="20000"/>
          </a:bodyPr>
          <a:lstStyle/>
          <a:p>
            <a:r>
              <a:rPr lang="tr-TR" sz="2800" b="1" dirty="0">
                <a:latin typeface="Times New Roman" panose="02020603050405020304" pitchFamily="18" charset="0"/>
                <a:cs typeface="Times New Roman" panose="02020603050405020304" pitchFamily="18" charset="0"/>
              </a:rPr>
              <a:t>TS EN ISO 16911-1</a:t>
            </a:r>
            <a:br>
              <a:rPr lang="tr-TR" sz="2800" b="1" dirty="0">
                <a:latin typeface="Times New Roman" panose="02020603050405020304" pitchFamily="18" charset="0"/>
                <a:cs typeface="Times New Roman" panose="02020603050405020304" pitchFamily="18" charset="0"/>
              </a:rPr>
            </a:br>
            <a:r>
              <a:rPr lang="tr-TR" sz="2800" b="1" dirty="0">
                <a:latin typeface="Times New Roman" panose="02020603050405020304" pitchFamily="18" charset="0"/>
                <a:cs typeface="Times New Roman" panose="02020603050405020304" pitchFamily="18" charset="0"/>
              </a:rPr>
              <a:t>Sabit kaynak emisyonları – Kanallardaki hızın ve debinin elle ve otomatik tayini</a:t>
            </a:r>
            <a:br>
              <a:rPr lang="tr-TR" sz="2800" b="1" dirty="0">
                <a:latin typeface="Times New Roman" panose="02020603050405020304" pitchFamily="18" charset="0"/>
                <a:cs typeface="Times New Roman" panose="02020603050405020304" pitchFamily="18" charset="0"/>
              </a:rPr>
            </a:br>
            <a:r>
              <a:rPr lang="tr-TR" sz="2800" b="1" dirty="0">
                <a:latin typeface="Times New Roman" panose="02020603050405020304" pitchFamily="18" charset="0"/>
                <a:cs typeface="Times New Roman" panose="02020603050405020304" pitchFamily="18" charset="0"/>
              </a:rPr>
              <a:t>TS EN ISO 16911-2</a:t>
            </a:r>
            <a:br>
              <a:rPr lang="tr-TR" sz="2800" b="1" dirty="0">
                <a:latin typeface="Times New Roman" panose="02020603050405020304" pitchFamily="18" charset="0"/>
                <a:cs typeface="Times New Roman" panose="02020603050405020304" pitchFamily="18" charset="0"/>
              </a:rPr>
            </a:br>
            <a:r>
              <a:rPr lang="tr-TR" sz="2800" b="1" dirty="0">
                <a:latin typeface="Times New Roman" panose="02020603050405020304" pitchFamily="18" charset="0"/>
                <a:cs typeface="Times New Roman" panose="02020603050405020304" pitchFamily="18" charset="0"/>
              </a:rPr>
              <a:t>Sabit kaynak emisyonları – Kanallardaki hızın ve debinin elle ve otomatik tayini – Bölüm 2: Otomatik ölçme sistemleri</a:t>
            </a:r>
          </a:p>
          <a:p>
            <a:r>
              <a:rPr lang="tr-TR" b="1" dirty="0" smtClean="0">
                <a:latin typeface="Times New Roman" panose="02020603050405020304" pitchFamily="18" charset="0"/>
                <a:cs typeface="Times New Roman" panose="02020603050405020304" pitchFamily="18" charset="0"/>
              </a:rPr>
              <a:t>Halis Emre GÜNEŞ</a:t>
            </a:r>
          </a:p>
          <a:p>
            <a:r>
              <a:rPr lang="tr-TR" b="1" dirty="0" smtClean="0">
                <a:latin typeface="Times New Roman" panose="02020603050405020304" pitchFamily="18" charset="0"/>
                <a:cs typeface="Times New Roman" panose="02020603050405020304" pitchFamily="18" charset="0"/>
              </a:rPr>
              <a:t>Çevre Mühendisi</a:t>
            </a:r>
            <a:endParaRPr lang="tr-T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90358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İçerik Yer Tutucusu 2"/>
          <p:cNvSpPr>
            <a:spLocks noGrp="1"/>
          </p:cNvSpPr>
          <p:nvPr>
            <p:ph idx="1"/>
          </p:nvPr>
        </p:nvSpPr>
        <p:spPr>
          <a:xfrm>
            <a:off x="1676401" y="1581993"/>
            <a:ext cx="8570913" cy="533400"/>
          </a:xfrm>
        </p:spPr>
        <p:txBody>
          <a:bodyPr>
            <a:normAutofit/>
          </a:bodyPr>
          <a:lstStyle/>
          <a:p>
            <a:r>
              <a:rPr lang="tr-TR" altLang="tr-TR" sz="1800" b="1" dirty="0" smtClean="0">
                <a:latin typeface="Times New Roman" panose="02020603050405020304" pitchFamily="18" charset="0"/>
                <a:cs typeface="Times New Roman" panose="02020603050405020304" pitchFamily="18" charset="0"/>
              </a:rPr>
              <a:t>Giriş Tabanlı Yöntemin Doğrulanması</a:t>
            </a:r>
            <a:endParaRPr lang="tr-TR" altLang="tr-TR" sz="1800" b="1" dirty="0">
              <a:latin typeface="Times New Roman" panose="02020603050405020304" pitchFamily="18" charset="0"/>
              <a:cs typeface="Times New Roman" panose="02020603050405020304" pitchFamily="18" charset="0"/>
            </a:endParaRPr>
          </a:p>
        </p:txBody>
      </p:sp>
      <p:pic>
        <p:nvPicPr>
          <p:cNvPr id="1229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7051" y="2105074"/>
            <a:ext cx="4298950" cy="4672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6932" y="2094755"/>
            <a:ext cx="4151313" cy="4672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Unvan 1"/>
          <p:cNvSpPr>
            <a:spLocks noGrp="1"/>
          </p:cNvSpPr>
          <p:nvPr>
            <p:ph type="title"/>
          </p:nvPr>
        </p:nvSpPr>
        <p:spPr>
          <a:xfrm>
            <a:off x="924828" y="256430"/>
            <a:ext cx="10515600" cy="1325563"/>
          </a:xfrm>
        </p:spPr>
        <p:txBody>
          <a:bodyPr>
            <a:normAutofit/>
          </a:bodyPr>
          <a:lstStyle/>
          <a:p>
            <a:pPr algn="ctr"/>
            <a:r>
              <a:rPr lang="tr-TR" altLang="tr-TR" sz="3600" b="1" dirty="0" smtClean="0">
                <a:latin typeface="Times New Roman" panose="02020603050405020304" pitchFamily="18" charset="0"/>
                <a:cs typeface="Times New Roman" panose="02020603050405020304" pitchFamily="18" charset="0"/>
              </a:rPr>
              <a:t>TS EN </a:t>
            </a:r>
            <a:r>
              <a:rPr lang="tr-TR" altLang="tr-TR" sz="3600" b="1" dirty="0">
                <a:latin typeface="Times New Roman" panose="02020603050405020304" pitchFamily="18" charset="0"/>
                <a:cs typeface="Times New Roman" panose="02020603050405020304" pitchFamily="18" charset="0"/>
              </a:rPr>
              <a:t>ISO 16911</a:t>
            </a:r>
          </a:p>
        </p:txBody>
      </p:sp>
      <p:pic>
        <p:nvPicPr>
          <p:cNvPr id="8" name="Resim 7"/>
          <p:cNvPicPr>
            <a:picLocks noChangeAspect="1"/>
          </p:cNvPicPr>
          <p:nvPr/>
        </p:nvPicPr>
        <p:blipFill>
          <a:blip r:embed="rId4"/>
          <a:stretch>
            <a:fillRect/>
          </a:stretch>
        </p:blipFill>
        <p:spPr>
          <a:xfrm>
            <a:off x="0" y="0"/>
            <a:ext cx="1860777" cy="1838425"/>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10</a:t>
            </a:fld>
            <a:endParaRPr lang="tr-TR"/>
          </a:p>
        </p:txBody>
      </p:sp>
    </p:spTree>
    <p:extLst>
      <p:ext uri="{BB962C8B-B14F-4D97-AF65-F5344CB8AC3E}">
        <p14:creationId xmlns:p14="http://schemas.microsoft.com/office/powerpoint/2010/main" val="123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İçerik Yer Tutucusu 2"/>
          <p:cNvSpPr>
            <a:spLocks noGrp="1"/>
          </p:cNvSpPr>
          <p:nvPr>
            <p:ph idx="1"/>
          </p:nvPr>
        </p:nvSpPr>
        <p:spPr>
          <a:xfrm>
            <a:off x="1796562" y="2147151"/>
            <a:ext cx="8229600" cy="533400"/>
          </a:xfrm>
        </p:spPr>
        <p:txBody>
          <a:bodyPr/>
          <a:lstStyle/>
          <a:p>
            <a:pPr marL="0" indent="0">
              <a:buNone/>
            </a:pPr>
            <a:r>
              <a:rPr lang="tr-TR" altLang="tr-TR" b="1" dirty="0" smtClean="0">
                <a:latin typeface="Times New Roman" panose="02020603050405020304" pitchFamily="18" charset="0"/>
                <a:cs typeface="Times New Roman" panose="02020603050405020304" pitchFamily="18" charset="0"/>
              </a:rPr>
              <a:t>Belirsizlik Hesaplamaları;</a:t>
            </a:r>
          </a:p>
          <a:p>
            <a:pPr marL="0" indent="0">
              <a:buNone/>
            </a:pPr>
            <a:endParaRPr lang="tr-TR" altLang="tr-TR" dirty="0" smtClean="0"/>
          </a:p>
        </p:txBody>
      </p:sp>
      <p:pic>
        <p:nvPicPr>
          <p:cNvPr id="133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6562" y="2833809"/>
            <a:ext cx="8750300"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Unvan 1"/>
          <p:cNvSpPr>
            <a:spLocks noGrp="1"/>
          </p:cNvSpPr>
          <p:nvPr>
            <p:ph type="title"/>
          </p:nvPr>
        </p:nvSpPr>
        <p:spPr>
          <a:xfrm>
            <a:off x="924828" y="256430"/>
            <a:ext cx="10515600" cy="1325563"/>
          </a:xfrm>
        </p:spPr>
        <p:txBody>
          <a:bodyPr>
            <a:normAutofit/>
          </a:bodyPr>
          <a:lstStyle/>
          <a:p>
            <a:pPr algn="ctr"/>
            <a:r>
              <a:rPr lang="tr-TR" altLang="tr-TR" sz="3600" b="1" dirty="0" smtClean="0">
                <a:latin typeface="Times New Roman" panose="02020603050405020304" pitchFamily="18" charset="0"/>
                <a:cs typeface="Times New Roman" panose="02020603050405020304" pitchFamily="18" charset="0"/>
              </a:rPr>
              <a:t>TS EN </a:t>
            </a:r>
            <a:r>
              <a:rPr lang="tr-TR" altLang="tr-TR" sz="3600" b="1" dirty="0">
                <a:latin typeface="Times New Roman" panose="02020603050405020304" pitchFamily="18" charset="0"/>
                <a:cs typeface="Times New Roman" panose="02020603050405020304" pitchFamily="18" charset="0"/>
              </a:rPr>
              <a:t>ISO 16911</a:t>
            </a:r>
          </a:p>
        </p:txBody>
      </p:sp>
      <p:pic>
        <p:nvPicPr>
          <p:cNvPr id="7" name="Resim 6"/>
          <p:cNvPicPr>
            <a:picLocks noChangeAspect="1"/>
          </p:cNvPicPr>
          <p:nvPr/>
        </p:nvPicPr>
        <p:blipFill>
          <a:blip r:embed="rId3"/>
          <a:stretch>
            <a:fillRect/>
          </a:stretch>
        </p:blipFill>
        <p:spPr>
          <a:xfrm>
            <a:off x="0" y="0"/>
            <a:ext cx="1860777" cy="1838425"/>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11</a:t>
            </a:fld>
            <a:endParaRPr lang="tr-TR"/>
          </a:p>
        </p:txBody>
      </p:sp>
    </p:spTree>
    <p:extLst>
      <p:ext uri="{BB962C8B-B14F-4D97-AF65-F5344CB8AC3E}">
        <p14:creationId xmlns:p14="http://schemas.microsoft.com/office/powerpoint/2010/main" val="3770477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58364" y="6167437"/>
            <a:ext cx="7917155" cy="371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39" name="Dikdörtgen 3"/>
          <p:cNvSpPr>
            <a:spLocks noChangeArrowheads="1"/>
          </p:cNvSpPr>
          <p:nvPr/>
        </p:nvSpPr>
        <p:spPr bwMode="auto">
          <a:xfrm>
            <a:off x="1958364" y="2067881"/>
            <a:ext cx="5867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tr-TR" altLang="tr-TR" sz="2000" b="1" dirty="0">
                <a:latin typeface="Times New Roman" panose="02020603050405020304" pitchFamily="18" charset="0"/>
                <a:cs typeface="Times New Roman" panose="02020603050405020304" pitchFamily="18" charset="0"/>
              </a:rPr>
              <a:t>% ± 10 kütle kesri nemi ile Bağıl Belirsizlik Tablosu:</a:t>
            </a:r>
          </a:p>
        </p:txBody>
      </p:sp>
      <p:graphicFrame>
        <p:nvGraphicFramePr>
          <p:cNvPr id="7" name="Tablo 6"/>
          <p:cNvGraphicFramePr>
            <a:graphicFrameLocks noGrp="1"/>
          </p:cNvGraphicFramePr>
          <p:nvPr>
            <p:extLst>
              <p:ext uri="{D42A27DB-BD31-4B8C-83A1-F6EECF244321}">
                <p14:modId xmlns:p14="http://schemas.microsoft.com/office/powerpoint/2010/main" val="3152189631"/>
              </p:ext>
            </p:extLst>
          </p:nvPr>
        </p:nvGraphicFramePr>
        <p:xfrm>
          <a:off x="1967022" y="2825747"/>
          <a:ext cx="8431212" cy="3159127"/>
        </p:xfrm>
        <a:graphic>
          <a:graphicData uri="http://schemas.openxmlformats.org/drawingml/2006/table">
            <a:tbl>
              <a:tblPr/>
              <a:tblGrid>
                <a:gridCol w="2810404">
                  <a:extLst>
                    <a:ext uri="{9D8B030D-6E8A-4147-A177-3AD203B41FA5}">
                      <a16:colId xmlns:a16="http://schemas.microsoft.com/office/drawing/2014/main" val="20000"/>
                    </a:ext>
                  </a:extLst>
                </a:gridCol>
                <a:gridCol w="2810404">
                  <a:extLst>
                    <a:ext uri="{9D8B030D-6E8A-4147-A177-3AD203B41FA5}">
                      <a16:colId xmlns:a16="http://schemas.microsoft.com/office/drawing/2014/main" val="20001"/>
                    </a:ext>
                  </a:extLst>
                </a:gridCol>
                <a:gridCol w="2810404">
                  <a:extLst>
                    <a:ext uri="{9D8B030D-6E8A-4147-A177-3AD203B41FA5}">
                      <a16:colId xmlns:a16="http://schemas.microsoft.com/office/drawing/2014/main" val="20002"/>
                    </a:ext>
                  </a:extLst>
                </a:gridCol>
              </a:tblGrid>
              <a:tr h="1078152">
                <a:tc>
                  <a:txBody>
                    <a:bodyPr/>
                    <a:lstStyle/>
                    <a:p>
                      <a:pPr algn="ctr">
                        <a:lnSpc>
                          <a:spcPct val="107000"/>
                        </a:lnSpc>
                        <a:spcAft>
                          <a:spcPts val="0"/>
                        </a:spcAft>
                      </a:pPr>
                      <a:r>
                        <a:rPr lang="tr-TR" sz="1800" b="1" dirty="0">
                          <a:solidFill>
                            <a:srgbClr val="000000"/>
                          </a:solidFill>
                          <a:effectLst/>
                          <a:latin typeface="Times New Roman" panose="02020603050405020304" pitchFamily="18" charset="0"/>
                          <a:ea typeface="Calibri"/>
                          <a:cs typeface="Times New Roman" panose="02020603050405020304" pitchFamily="18" charset="0"/>
                        </a:rPr>
                        <a:t>Yakıt nemi (% kütle oranı)</a:t>
                      </a:r>
                      <a:endParaRPr lang="tr-TR" sz="14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800" b="1" dirty="0">
                          <a:solidFill>
                            <a:srgbClr val="000000"/>
                          </a:solidFill>
                          <a:effectLst/>
                          <a:latin typeface="Times New Roman" panose="02020603050405020304" pitchFamily="18" charset="0"/>
                          <a:ea typeface="Calibri"/>
                          <a:cs typeface="Times New Roman" panose="02020603050405020304" pitchFamily="18" charset="0"/>
                        </a:rPr>
                        <a:t>Yakıt faktörü, S, m3/MJ de 0 % O</a:t>
                      </a:r>
                      <a:r>
                        <a:rPr lang="tr-TR" sz="1800" b="1" baseline="-25000" dirty="0">
                          <a:solidFill>
                            <a:srgbClr val="000000"/>
                          </a:solidFill>
                          <a:effectLst/>
                          <a:latin typeface="Times New Roman" panose="02020603050405020304" pitchFamily="18" charset="0"/>
                          <a:ea typeface="Calibri"/>
                          <a:cs typeface="Times New Roman" panose="02020603050405020304" pitchFamily="18" charset="0"/>
                        </a:rPr>
                        <a:t>2 </a:t>
                      </a:r>
                      <a:r>
                        <a:rPr lang="tr-TR" sz="1800" b="1" dirty="0">
                          <a:solidFill>
                            <a:srgbClr val="000000"/>
                          </a:solidFill>
                          <a:effectLst/>
                          <a:latin typeface="Times New Roman" panose="02020603050405020304" pitchFamily="18" charset="0"/>
                          <a:ea typeface="Calibri"/>
                          <a:cs typeface="Times New Roman" panose="02020603050405020304" pitchFamily="18" charset="0"/>
                        </a:rPr>
                        <a:t>kuru </a:t>
                      </a:r>
                      <a:endParaRPr lang="tr-TR" sz="14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800" b="1" dirty="0" err="1">
                          <a:solidFill>
                            <a:srgbClr val="000000"/>
                          </a:solidFill>
                          <a:effectLst/>
                          <a:latin typeface="Times New Roman" panose="02020603050405020304" pitchFamily="18" charset="0"/>
                          <a:ea typeface="Calibri"/>
                          <a:cs typeface="Times New Roman" panose="02020603050405020304" pitchFamily="18" charset="0"/>
                        </a:rPr>
                        <a:t>Relatif</a:t>
                      </a:r>
                      <a:r>
                        <a:rPr lang="tr-TR" sz="1800" b="1" dirty="0">
                          <a:solidFill>
                            <a:srgbClr val="000000"/>
                          </a:solidFill>
                          <a:effectLst/>
                          <a:latin typeface="Times New Roman" panose="02020603050405020304" pitchFamily="18" charset="0"/>
                          <a:ea typeface="Calibri"/>
                          <a:cs typeface="Times New Roman" panose="02020603050405020304" pitchFamily="18" charset="0"/>
                        </a:rPr>
                        <a:t> Belirsizlik 95 % CI, (%) </a:t>
                      </a:r>
                      <a:endParaRPr lang="tr-TR" sz="14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16195">
                <a:tc>
                  <a:txBody>
                    <a:bodyPr/>
                    <a:lstStyle/>
                    <a:p>
                      <a:pPr algn="ctr">
                        <a:lnSpc>
                          <a:spcPct val="107000"/>
                        </a:lnSpc>
                        <a:spcAft>
                          <a:spcPts val="0"/>
                        </a:spcAft>
                      </a:pPr>
                      <a:r>
                        <a:rPr lang="tr-TR" sz="1600">
                          <a:solidFill>
                            <a:srgbClr val="000000"/>
                          </a:solidFill>
                          <a:effectLst/>
                          <a:latin typeface="Times New Roman" panose="02020603050405020304" pitchFamily="18" charset="0"/>
                          <a:ea typeface="Calibri"/>
                          <a:cs typeface="Times New Roman" panose="02020603050405020304" pitchFamily="18" charset="0"/>
                        </a:rPr>
                        <a:t>20 </a:t>
                      </a:r>
                      <a:endParaRPr lang="tr-TR" sz="12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600" dirty="0">
                          <a:solidFill>
                            <a:srgbClr val="000000"/>
                          </a:solidFill>
                          <a:effectLst/>
                          <a:latin typeface="Times New Roman" panose="02020603050405020304" pitchFamily="18" charset="0"/>
                          <a:ea typeface="Calibri"/>
                          <a:cs typeface="Times New Roman" panose="02020603050405020304" pitchFamily="18" charset="0"/>
                        </a:rPr>
                        <a:t>0.260 </a:t>
                      </a:r>
                      <a:endParaRPr lang="tr-TR" sz="12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600" dirty="0">
                          <a:solidFill>
                            <a:srgbClr val="000000"/>
                          </a:solidFill>
                          <a:effectLst/>
                          <a:latin typeface="Times New Roman" panose="02020603050405020304" pitchFamily="18" charset="0"/>
                          <a:ea typeface="Calibri"/>
                          <a:cs typeface="Times New Roman" panose="02020603050405020304" pitchFamily="18" charset="0"/>
                        </a:rPr>
                        <a:t>2.8 </a:t>
                      </a:r>
                      <a:endParaRPr lang="tr-TR" sz="12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16195">
                <a:tc>
                  <a:txBody>
                    <a:bodyPr/>
                    <a:lstStyle/>
                    <a:p>
                      <a:pPr algn="ctr">
                        <a:lnSpc>
                          <a:spcPct val="107000"/>
                        </a:lnSpc>
                        <a:spcAft>
                          <a:spcPts val="0"/>
                        </a:spcAft>
                      </a:pPr>
                      <a:r>
                        <a:rPr lang="tr-TR" sz="1600">
                          <a:solidFill>
                            <a:srgbClr val="000000"/>
                          </a:solidFill>
                          <a:effectLst/>
                          <a:latin typeface="Times New Roman" panose="02020603050405020304" pitchFamily="18" charset="0"/>
                          <a:ea typeface="Calibri"/>
                          <a:cs typeface="Times New Roman" panose="02020603050405020304" pitchFamily="18" charset="0"/>
                        </a:rPr>
                        <a:t>30 </a:t>
                      </a:r>
                      <a:endParaRPr lang="tr-TR" sz="12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600">
                          <a:solidFill>
                            <a:srgbClr val="000000"/>
                          </a:solidFill>
                          <a:effectLst/>
                          <a:latin typeface="Times New Roman" panose="02020603050405020304" pitchFamily="18" charset="0"/>
                          <a:ea typeface="Calibri"/>
                          <a:cs typeface="Times New Roman" panose="02020603050405020304" pitchFamily="18" charset="0"/>
                        </a:rPr>
                        <a:t>0.267 </a:t>
                      </a:r>
                      <a:endParaRPr lang="tr-TR" sz="12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600">
                          <a:solidFill>
                            <a:srgbClr val="000000"/>
                          </a:solidFill>
                          <a:effectLst/>
                          <a:latin typeface="Times New Roman" panose="02020603050405020304" pitchFamily="18" charset="0"/>
                          <a:ea typeface="Calibri"/>
                          <a:cs typeface="Times New Roman" panose="02020603050405020304" pitchFamily="18" charset="0"/>
                        </a:rPr>
                        <a:t>3.6 </a:t>
                      </a:r>
                      <a:endParaRPr lang="tr-TR" sz="12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16195">
                <a:tc>
                  <a:txBody>
                    <a:bodyPr/>
                    <a:lstStyle/>
                    <a:p>
                      <a:pPr algn="ctr">
                        <a:lnSpc>
                          <a:spcPct val="107000"/>
                        </a:lnSpc>
                        <a:spcAft>
                          <a:spcPts val="0"/>
                        </a:spcAft>
                      </a:pPr>
                      <a:r>
                        <a:rPr lang="tr-TR" sz="1600">
                          <a:solidFill>
                            <a:srgbClr val="000000"/>
                          </a:solidFill>
                          <a:effectLst/>
                          <a:latin typeface="Times New Roman" panose="02020603050405020304" pitchFamily="18" charset="0"/>
                          <a:ea typeface="Calibri"/>
                          <a:cs typeface="Times New Roman" panose="02020603050405020304" pitchFamily="18" charset="0"/>
                        </a:rPr>
                        <a:t>40 </a:t>
                      </a:r>
                      <a:endParaRPr lang="tr-TR" sz="12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600">
                          <a:solidFill>
                            <a:srgbClr val="000000"/>
                          </a:solidFill>
                          <a:effectLst/>
                          <a:latin typeface="Times New Roman" panose="02020603050405020304" pitchFamily="18" charset="0"/>
                          <a:ea typeface="Calibri"/>
                          <a:cs typeface="Times New Roman" panose="02020603050405020304" pitchFamily="18" charset="0"/>
                        </a:rPr>
                        <a:t>0.276 </a:t>
                      </a:r>
                      <a:endParaRPr lang="tr-TR" sz="12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600">
                          <a:solidFill>
                            <a:srgbClr val="000000"/>
                          </a:solidFill>
                          <a:effectLst/>
                          <a:latin typeface="Times New Roman" panose="02020603050405020304" pitchFamily="18" charset="0"/>
                          <a:ea typeface="Calibri"/>
                          <a:cs typeface="Times New Roman" panose="02020603050405020304" pitchFamily="18" charset="0"/>
                        </a:rPr>
                        <a:t>5.0 </a:t>
                      </a:r>
                      <a:endParaRPr lang="tr-TR" sz="12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16195">
                <a:tc>
                  <a:txBody>
                    <a:bodyPr/>
                    <a:lstStyle/>
                    <a:p>
                      <a:pPr algn="ctr">
                        <a:lnSpc>
                          <a:spcPct val="107000"/>
                        </a:lnSpc>
                        <a:spcAft>
                          <a:spcPts val="0"/>
                        </a:spcAft>
                      </a:pPr>
                      <a:r>
                        <a:rPr lang="tr-TR" sz="1600">
                          <a:solidFill>
                            <a:srgbClr val="000000"/>
                          </a:solidFill>
                          <a:effectLst/>
                          <a:latin typeface="Times New Roman" panose="02020603050405020304" pitchFamily="18" charset="0"/>
                          <a:ea typeface="Calibri"/>
                          <a:cs typeface="Times New Roman" panose="02020603050405020304" pitchFamily="18" charset="0"/>
                        </a:rPr>
                        <a:t>50 </a:t>
                      </a:r>
                      <a:endParaRPr lang="tr-TR" sz="12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600">
                          <a:solidFill>
                            <a:srgbClr val="000000"/>
                          </a:solidFill>
                          <a:effectLst/>
                          <a:latin typeface="Times New Roman" panose="02020603050405020304" pitchFamily="18" charset="0"/>
                          <a:ea typeface="Calibri"/>
                          <a:cs typeface="Times New Roman" panose="02020603050405020304" pitchFamily="18" charset="0"/>
                        </a:rPr>
                        <a:t>0.290 </a:t>
                      </a:r>
                      <a:endParaRPr lang="tr-TR" sz="12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600">
                          <a:solidFill>
                            <a:srgbClr val="000000"/>
                          </a:solidFill>
                          <a:effectLst/>
                          <a:latin typeface="Times New Roman" panose="02020603050405020304" pitchFamily="18" charset="0"/>
                          <a:ea typeface="Calibri"/>
                          <a:cs typeface="Times New Roman" panose="02020603050405020304" pitchFamily="18" charset="0"/>
                        </a:rPr>
                        <a:t>7.7 </a:t>
                      </a:r>
                      <a:endParaRPr lang="tr-TR" sz="12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16195">
                <a:tc>
                  <a:txBody>
                    <a:bodyPr/>
                    <a:lstStyle/>
                    <a:p>
                      <a:pPr algn="ctr">
                        <a:lnSpc>
                          <a:spcPct val="107000"/>
                        </a:lnSpc>
                        <a:spcAft>
                          <a:spcPts val="0"/>
                        </a:spcAft>
                      </a:pPr>
                      <a:r>
                        <a:rPr lang="tr-TR" sz="1600" dirty="0">
                          <a:solidFill>
                            <a:srgbClr val="000000"/>
                          </a:solidFill>
                          <a:effectLst/>
                          <a:latin typeface="Times New Roman" panose="02020603050405020304" pitchFamily="18" charset="0"/>
                          <a:ea typeface="Calibri"/>
                          <a:cs typeface="Times New Roman" panose="02020603050405020304" pitchFamily="18" charset="0"/>
                        </a:rPr>
                        <a:t>60 </a:t>
                      </a:r>
                      <a:endParaRPr lang="tr-TR" sz="12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600">
                          <a:solidFill>
                            <a:srgbClr val="000000"/>
                          </a:solidFill>
                          <a:effectLst/>
                          <a:latin typeface="Times New Roman" panose="02020603050405020304" pitchFamily="18" charset="0"/>
                          <a:ea typeface="Calibri"/>
                          <a:cs typeface="Times New Roman" panose="02020603050405020304" pitchFamily="18" charset="0"/>
                        </a:rPr>
                        <a:t>0.314 </a:t>
                      </a:r>
                      <a:endParaRPr lang="tr-TR" sz="12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600" dirty="0">
                          <a:solidFill>
                            <a:srgbClr val="000000"/>
                          </a:solidFill>
                          <a:effectLst/>
                          <a:latin typeface="Times New Roman" panose="02020603050405020304" pitchFamily="18" charset="0"/>
                          <a:ea typeface="Calibri"/>
                          <a:cs typeface="Times New Roman" panose="02020603050405020304" pitchFamily="18" charset="0"/>
                        </a:rPr>
                        <a:t>13.9 </a:t>
                      </a:r>
                      <a:endParaRPr lang="tr-TR" sz="12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8" name="Unvan 1"/>
          <p:cNvSpPr>
            <a:spLocks noGrp="1"/>
          </p:cNvSpPr>
          <p:nvPr>
            <p:ph type="title"/>
          </p:nvPr>
        </p:nvSpPr>
        <p:spPr>
          <a:xfrm>
            <a:off x="924828" y="256430"/>
            <a:ext cx="10515600" cy="1325563"/>
          </a:xfrm>
        </p:spPr>
        <p:txBody>
          <a:bodyPr>
            <a:normAutofit/>
          </a:bodyPr>
          <a:lstStyle/>
          <a:p>
            <a:pPr algn="ctr"/>
            <a:r>
              <a:rPr lang="tr-TR" altLang="tr-TR" sz="3600" b="1" dirty="0" smtClean="0">
                <a:latin typeface="Times New Roman" panose="02020603050405020304" pitchFamily="18" charset="0"/>
                <a:cs typeface="Times New Roman" panose="02020603050405020304" pitchFamily="18" charset="0"/>
              </a:rPr>
              <a:t>TS EN </a:t>
            </a:r>
            <a:r>
              <a:rPr lang="tr-TR" altLang="tr-TR" sz="3600" b="1" dirty="0">
                <a:latin typeface="Times New Roman" panose="02020603050405020304" pitchFamily="18" charset="0"/>
                <a:cs typeface="Times New Roman" panose="02020603050405020304" pitchFamily="18" charset="0"/>
              </a:rPr>
              <a:t>ISO 16911</a:t>
            </a:r>
          </a:p>
        </p:txBody>
      </p:sp>
      <p:pic>
        <p:nvPicPr>
          <p:cNvPr id="9" name="Resim 8"/>
          <p:cNvPicPr>
            <a:picLocks noChangeAspect="1"/>
          </p:cNvPicPr>
          <p:nvPr/>
        </p:nvPicPr>
        <p:blipFill>
          <a:blip r:embed="rId3"/>
          <a:stretch>
            <a:fillRect/>
          </a:stretch>
        </p:blipFill>
        <p:spPr>
          <a:xfrm>
            <a:off x="0" y="0"/>
            <a:ext cx="1860777" cy="1838425"/>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12</a:t>
            </a:fld>
            <a:endParaRPr lang="tr-TR"/>
          </a:p>
        </p:txBody>
      </p:sp>
    </p:spTree>
    <p:extLst>
      <p:ext uri="{BB962C8B-B14F-4D97-AF65-F5344CB8AC3E}">
        <p14:creationId xmlns:p14="http://schemas.microsoft.com/office/powerpoint/2010/main" val="3595730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875693" y="1763684"/>
            <a:ext cx="8229600" cy="728663"/>
          </a:xfrm>
        </p:spPr>
        <p:txBody>
          <a:bodyPr/>
          <a:lstStyle/>
          <a:p>
            <a:pPr>
              <a:buFont typeface="Wingdings" panose="05000000000000000000" pitchFamily="2" charset="2"/>
              <a:buChar char="Ø"/>
              <a:defRPr/>
            </a:pPr>
            <a:r>
              <a:rPr lang="tr-TR" sz="1800" dirty="0">
                <a:latin typeface="Times New Roman" panose="02020603050405020304" pitchFamily="18" charset="0"/>
                <a:cs typeface="Times New Roman" panose="02020603050405020304" pitchFamily="18" charset="0"/>
              </a:rPr>
              <a:t>Verimlilikten ısı çıktısını hesaplanır.</a:t>
            </a:r>
          </a:p>
          <a:p>
            <a:pPr>
              <a:buFont typeface="Wingdings" panose="05000000000000000000" pitchFamily="2" charset="2"/>
              <a:buChar char="Ø"/>
              <a:defRPr/>
            </a:pPr>
            <a:r>
              <a:rPr lang="tr-TR" sz="1800" dirty="0">
                <a:latin typeface="Times New Roman" panose="02020603050405020304" pitchFamily="18" charset="0"/>
                <a:cs typeface="Times New Roman" panose="02020603050405020304" pitchFamily="18" charset="0"/>
              </a:rPr>
              <a:t>Yakıt Faktörü ile ısı çıkışını çarpılır.</a:t>
            </a:r>
          </a:p>
          <a:p>
            <a:pPr marL="0" indent="0">
              <a:buNone/>
              <a:defRPr/>
            </a:pPr>
            <a:endParaRPr lang="tr-TR" dirty="0"/>
          </a:p>
        </p:txBody>
      </p:sp>
      <p:graphicFrame>
        <p:nvGraphicFramePr>
          <p:cNvPr id="5" name="Tablo 4"/>
          <p:cNvGraphicFramePr>
            <a:graphicFrameLocks noGrp="1"/>
          </p:cNvGraphicFramePr>
          <p:nvPr>
            <p:extLst>
              <p:ext uri="{D42A27DB-BD31-4B8C-83A1-F6EECF244321}">
                <p14:modId xmlns:p14="http://schemas.microsoft.com/office/powerpoint/2010/main" val="4135403011"/>
              </p:ext>
            </p:extLst>
          </p:nvPr>
        </p:nvGraphicFramePr>
        <p:xfrm>
          <a:off x="1951893" y="3054271"/>
          <a:ext cx="2590800" cy="1127062"/>
        </p:xfrm>
        <a:graphic>
          <a:graphicData uri="http://schemas.openxmlformats.org/drawingml/2006/table">
            <a:tbl>
              <a:tblPr/>
              <a:tblGrid>
                <a:gridCol w="12954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tblGrid>
              <a:tr h="0">
                <a:tc>
                  <a:txBody>
                    <a:bodyPr/>
                    <a:lstStyle/>
                    <a:p>
                      <a:pPr>
                        <a:lnSpc>
                          <a:spcPct val="107000"/>
                        </a:lnSpc>
                        <a:spcAft>
                          <a:spcPts val="0"/>
                        </a:spcAft>
                      </a:pPr>
                      <a:r>
                        <a:rPr lang="tr-TR" sz="1400" b="1" dirty="0">
                          <a:solidFill>
                            <a:srgbClr val="000000"/>
                          </a:solidFill>
                          <a:effectLst/>
                          <a:latin typeface="Times New Roman" panose="02020603050405020304" pitchFamily="18" charset="0"/>
                          <a:ea typeface="Calibri"/>
                          <a:cs typeface="Times New Roman" panose="02020603050405020304" pitchFamily="18" charset="0"/>
                        </a:rPr>
                        <a:t>Yakıt</a:t>
                      </a:r>
                      <a:endParaRPr lang="tr-TR" sz="14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b="1" dirty="0">
                          <a:solidFill>
                            <a:srgbClr val="000000"/>
                          </a:solidFill>
                          <a:effectLst/>
                          <a:latin typeface="Times New Roman" panose="02020603050405020304" pitchFamily="18" charset="0"/>
                          <a:ea typeface="Calibri"/>
                          <a:cs typeface="Times New Roman" panose="02020603050405020304" pitchFamily="18" charset="0"/>
                        </a:rPr>
                        <a:t>Kriter (akış hızı)</a:t>
                      </a:r>
                      <a:endParaRPr lang="tr-TR" sz="14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8600">
                <a:tc>
                  <a:txBody>
                    <a:bodyPr/>
                    <a:lstStyle/>
                    <a:p>
                      <a:pPr>
                        <a:lnSpc>
                          <a:spcPct val="107000"/>
                        </a:lnSpc>
                        <a:spcAft>
                          <a:spcPts val="800"/>
                        </a:spcAft>
                      </a:pPr>
                      <a:r>
                        <a:rPr lang="tr-TR" sz="1400" dirty="0">
                          <a:effectLst/>
                          <a:latin typeface="Times New Roman" panose="02020603050405020304" pitchFamily="18" charset="0"/>
                          <a:ea typeface="Calibri"/>
                          <a:cs typeface="Times New Roman" panose="02020603050405020304" pitchFamily="18" charset="0"/>
                        </a:rPr>
                        <a:t>Gaz</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a:solidFill>
                            <a:srgbClr val="000000"/>
                          </a:solidFill>
                          <a:effectLst/>
                          <a:latin typeface="Times New Roman" panose="02020603050405020304" pitchFamily="18" charset="0"/>
                          <a:ea typeface="Calibri"/>
                          <a:cs typeface="Times New Roman" panose="02020603050405020304" pitchFamily="18" charset="0"/>
                        </a:rPr>
                        <a:t>≤ 2.0 %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28600">
                <a:tc>
                  <a:txBody>
                    <a:bodyPr/>
                    <a:lstStyle/>
                    <a:p>
                      <a:pPr>
                        <a:lnSpc>
                          <a:spcPct val="107000"/>
                        </a:lnSpc>
                        <a:spcAft>
                          <a:spcPts val="800"/>
                        </a:spcAft>
                      </a:pPr>
                      <a:r>
                        <a:rPr lang="tr-TR" sz="1400" dirty="0">
                          <a:effectLst/>
                          <a:latin typeface="Times New Roman" panose="02020603050405020304" pitchFamily="18" charset="0"/>
                          <a:ea typeface="Calibri"/>
                          <a:cs typeface="Times New Roman" panose="02020603050405020304" pitchFamily="18" charset="0"/>
                        </a:rPr>
                        <a:t>Sıvı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a:solidFill>
                            <a:srgbClr val="000000"/>
                          </a:solidFill>
                          <a:effectLst/>
                          <a:latin typeface="Times New Roman" panose="02020603050405020304" pitchFamily="18" charset="0"/>
                          <a:ea typeface="Calibri"/>
                          <a:cs typeface="Times New Roman" panose="02020603050405020304" pitchFamily="18" charset="0"/>
                        </a:rPr>
                        <a:t>≤ 3.0 %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28600">
                <a:tc>
                  <a:txBody>
                    <a:bodyPr/>
                    <a:lstStyle/>
                    <a:p>
                      <a:pPr>
                        <a:lnSpc>
                          <a:spcPct val="107000"/>
                        </a:lnSpc>
                        <a:spcAft>
                          <a:spcPts val="800"/>
                        </a:spcAft>
                      </a:pPr>
                      <a:r>
                        <a:rPr lang="tr-TR" sz="1400" dirty="0">
                          <a:effectLst/>
                          <a:latin typeface="Times New Roman" panose="02020603050405020304" pitchFamily="18" charset="0"/>
                          <a:ea typeface="Calibri"/>
                          <a:cs typeface="Times New Roman" panose="02020603050405020304" pitchFamily="18" charset="0"/>
                        </a:rPr>
                        <a:t>Katı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dirty="0">
                          <a:solidFill>
                            <a:srgbClr val="000000"/>
                          </a:solidFill>
                          <a:effectLst/>
                          <a:latin typeface="Times New Roman" panose="02020603050405020304" pitchFamily="18" charset="0"/>
                          <a:ea typeface="Calibri"/>
                          <a:cs typeface="Times New Roman" panose="02020603050405020304" pitchFamily="18" charset="0"/>
                        </a:rPr>
                        <a:t>≤ 7.5 %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 name="Metin kutusu 5"/>
          <p:cNvSpPr txBox="1"/>
          <p:nvPr/>
        </p:nvSpPr>
        <p:spPr>
          <a:xfrm>
            <a:off x="1875693" y="4580970"/>
            <a:ext cx="2667000" cy="1169551"/>
          </a:xfrm>
          <a:prstGeom prst="rect">
            <a:avLst/>
          </a:prstGeom>
          <a:noFill/>
        </p:spPr>
        <p:txBody>
          <a:bodyPr>
            <a:spAutoFit/>
          </a:bodyPr>
          <a:lstStyle/>
          <a:p>
            <a:pPr marL="285750" indent="-285750">
              <a:buFont typeface="Wingdings" panose="05000000000000000000" pitchFamily="2" charset="2"/>
              <a:buChar char="§"/>
              <a:defRPr/>
            </a:pPr>
            <a:r>
              <a:rPr lang="tr-TR" sz="1400" dirty="0" smtClean="0">
                <a:latin typeface="Times New Roman" panose="02020603050405020304" pitchFamily="18" charset="0"/>
                <a:cs typeface="Times New Roman" panose="02020603050405020304" pitchFamily="18" charset="0"/>
              </a:rPr>
              <a:t>Saatlik </a:t>
            </a:r>
            <a:r>
              <a:rPr lang="tr-TR" sz="1400" dirty="0">
                <a:latin typeface="Times New Roman" panose="02020603050405020304" pitchFamily="18" charset="0"/>
                <a:cs typeface="Times New Roman" panose="02020603050405020304" pitchFamily="18" charset="0"/>
              </a:rPr>
              <a:t>değerler için</a:t>
            </a:r>
          </a:p>
          <a:p>
            <a:pPr marL="285750" indent="-285750">
              <a:buFont typeface="Wingdings" panose="05000000000000000000" pitchFamily="2" charset="2"/>
              <a:buChar char="§"/>
              <a:defRPr/>
            </a:pPr>
            <a:r>
              <a:rPr lang="tr-TR" sz="1400" dirty="0">
                <a:latin typeface="Times New Roman" panose="02020603050405020304" pitchFamily="18" charset="0"/>
                <a:cs typeface="Times New Roman" panose="02020603050405020304" pitchFamily="18" charset="0"/>
              </a:rPr>
              <a:t>Verimlilik düzeltmelerini </a:t>
            </a:r>
          </a:p>
          <a:p>
            <a:pPr marL="285750" indent="-285750">
              <a:buFont typeface="Wingdings" panose="05000000000000000000" pitchFamily="2" charset="2"/>
              <a:buChar char="§"/>
              <a:defRPr/>
            </a:pPr>
            <a:r>
              <a:rPr lang="tr-TR" sz="1400" dirty="0" smtClean="0">
                <a:latin typeface="Times New Roman" panose="02020603050405020304" pitchFamily="18" charset="0"/>
                <a:cs typeface="Times New Roman" panose="02020603050405020304" pitchFamily="18" charset="0"/>
              </a:rPr>
              <a:t>kullanın</a:t>
            </a:r>
            <a:endParaRPr lang="tr-TR" sz="1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defRPr/>
            </a:pPr>
            <a:r>
              <a:rPr lang="tr-TR" sz="1400" dirty="0">
                <a:latin typeface="Times New Roman" panose="02020603050405020304" pitchFamily="18" charset="0"/>
                <a:cs typeface="Times New Roman" panose="02020603050405020304" pitchFamily="18" charset="0"/>
              </a:rPr>
              <a:t>Kazanlar daha iyi performans </a:t>
            </a:r>
          </a:p>
          <a:p>
            <a:pPr marL="285750" indent="-285750">
              <a:buFont typeface="Wingdings" panose="05000000000000000000" pitchFamily="2" charset="2"/>
              <a:buChar char="§"/>
              <a:defRPr/>
            </a:pPr>
            <a:r>
              <a:rPr lang="tr-TR" sz="1400" dirty="0" smtClean="0">
                <a:latin typeface="Times New Roman" panose="02020603050405020304" pitchFamily="18" charset="0"/>
                <a:cs typeface="Times New Roman" panose="02020603050405020304" pitchFamily="18" charset="0"/>
              </a:rPr>
              <a:t>gösterir </a:t>
            </a:r>
            <a:r>
              <a:rPr lang="tr-TR" sz="1400" dirty="0">
                <a:latin typeface="Times New Roman" panose="02020603050405020304" pitchFamily="18" charset="0"/>
                <a:cs typeface="Times New Roman" panose="02020603050405020304" pitchFamily="18" charset="0"/>
              </a:rPr>
              <a:t>(verim&gt;% 90)</a:t>
            </a:r>
          </a:p>
        </p:txBody>
      </p:sp>
      <p:pic>
        <p:nvPicPr>
          <p:cNvPr id="1538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2887" y="2567537"/>
            <a:ext cx="4953000"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82" name="Metin kutusu 6"/>
          <p:cNvSpPr txBox="1">
            <a:spLocks noChangeArrowheads="1"/>
          </p:cNvSpPr>
          <p:nvPr/>
        </p:nvSpPr>
        <p:spPr bwMode="auto">
          <a:xfrm>
            <a:off x="1951893" y="6466377"/>
            <a:ext cx="8077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tr-TR" altLang="tr-TR" sz="1200">
                <a:latin typeface="Times New Roman" panose="02020603050405020304" pitchFamily="18" charset="0"/>
                <a:cs typeface="Times New Roman" panose="02020603050405020304" pitchFamily="18" charset="0"/>
              </a:rPr>
              <a:t>Kaynak;</a:t>
            </a:r>
            <a:r>
              <a:rPr lang="en-US" altLang="tr-TR" sz="1200">
                <a:latin typeface="Times New Roman" panose="02020603050405020304" pitchFamily="18" charset="0"/>
                <a:cs typeface="Times New Roman" panose="02020603050405020304" pitchFamily="18" charset="0"/>
              </a:rPr>
              <a:t> Frans Blank; DNV GL - Energy advisory, the Netherlands </a:t>
            </a:r>
            <a:r>
              <a:rPr lang="tr-TR" altLang="tr-TR" sz="1200">
                <a:latin typeface="Times New Roman" panose="02020603050405020304" pitchFamily="18" charset="0"/>
                <a:cs typeface="Times New Roman" panose="02020603050405020304" pitchFamily="18" charset="0"/>
              </a:rPr>
              <a:t> May 14 2014 </a:t>
            </a:r>
          </a:p>
        </p:txBody>
      </p:sp>
      <p:sp>
        <p:nvSpPr>
          <p:cNvPr id="9" name="Unvan 1"/>
          <p:cNvSpPr>
            <a:spLocks noGrp="1"/>
          </p:cNvSpPr>
          <p:nvPr>
            <p:ph type="title"/>
          </p:nvPr>
        </p:nvSpPr>
        <p:spPr>
          <a:xfrm>
            <a:off x="924828" y="256430"/>
            <a:ext cx="10515600" cy="1325563"/>
          </a:xfrm>
        </p:spPr>
        <p:txBody>
          <a:bodyPr>
            <a:normAutofit/>
          </a:bodyPr>
          <a:lstStyle/>
          <a:p>
            <a:pPr algn="ctr"/>
            <a:r>
              <a:rPr lang="tr-TR" altLang="tr-TR" sz="3600" b="1" dirty="0" smtClean="0">
                <a:latin typeface="Times New Roman" panose="02020603050405020304" pitchFamily="18" charset="0"/>
                <a:cs typeface="Times New Roman" panose="02020603050405020304" pitchFamily="18" charset="0"/>
              </a:rPr>
              <a:t>TS EN </a:t>
            </a:r>
            <a:r>
              <a:rPr lang="tr-TR" altLang="tr-TR" sz="3600" b="1" dirty="0">
                <a:latin typeface="Times New Roman" panose="02020603050405020304" pitchFamily="18" charset="0"/>
                <a:cs typeface="Times New Roman" panose="02020603050405020304" pitchFamily="18" charset="0"/>
              </a:rPr>
              <a:t>ISO 16911</a:t>
            </a:r>
          </a:p>
        </p:txBody>
      </p:sp>
      <p:pic>
        <p:nvPicPr>
          <p:cNvPr id="10" name="Resim 9"/>
          <p:cNvPicPr>
            <a:picLocks noChangeAspect="1"/>
          </p:cNvPicPr>
          <p:nvPr/>
        </p:nvPicPr>
        <p:blipFill>
          <a:blip r:embed="rId3"/>
          <a:stretch>
            <a:fillRect/>
          </a:stretch>
        </p:blipFill>
        <p:spPr>
          <a:xfrm>
            <a:off x="0" y="0"/>
            <a:ext cx="1860777" cy="1838425"/>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13</a:t>
            </a:fld>
            <a:endParaRPr lang="tr-TR"/>
          </a:p>
        </p:txBody>
      </p:sp>
    </p:spTree>
    <p:extLst>
      <p:ext uri="{BB962C8B-B14F-4D97-AF65-F5344CB8AC3E}">
        <p14:creationId xmlns:p14="http://schemas.microsoft.com/office/powerpoint/2010/main" val="1189996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822939" y="2107225"/>
            <a:ext cx="8763000" cy="4117730"/>
          </a:xfrm>
        </p:spPr>
        <p:txBody>
          <a:bodyPr/>
          <a:lstStyle/>
          <a:p>
            <a:pPr algn="just">
              <a:buFont typeface="Wingdings" panose="05000000000000000000" pitchFamily="2" charset="2"/>
              <a:buChar char="Ø"/>
              <a:defRPr/>
            </a:pPr>
            <a:r>
              <a:rPr lang="tr-TR" sz="1800" dirty="0"/>
              <a:t>Ek F </a:t>
            </a:r>
            <a:r>
              <a:rPr lang="tr-TR" sz="1800" dirty="0" err="1"/>
              <a:t>Pitot</a:t>
            </a:r>
            <a:r>
              <a:rPr lang="tr-TR" sz="1800" dirty="0"/>
              <a:t> tüpü ile hız ve hacimsel akış hızı ölçümleri için oluşturulan belirsizlik bütçesi örneği</a:t>
            </a:r>
          </a:p>
          <a:p>
            <a:pPr marL="0" indent="0" algn="just">
              <a:buNone/>
              <a:defRPr/>
            </a:pPr>
            <a:r>
              <a:rPr lang="tr-TR" sz="1800" dirty="0">
                <a:latin typeface="Times New Roman" panose="02020603050405020304" pitchFamily="18" charset="0"/>
                <a:cs typeface="Times New Roman" panose="02020603050405020304" pitchFamily="18" charset="0"/>
              </a:rPr>
              <a:t>1- Belirsizlik tahmini süreci;</a:t>
            </a:r>
          </a:p>
          <a:p>
            <a:pPr marL="0" indent="0" algn="just">
              <a:buNone/>
              <a:defRPr/>
            </a:pPr>
            <a:r>
              <a:rPr lang="tr-TR" sz="1800" dirty="0">
                <a:latin typeface="Times New Roman" panose="02020603050405020304" pitchFamily="18" charset="0"/>
                <a:cs typeface="Times New Roman" panose="02020603050405020304" pitchFamily="18" charset="0"/>
              </a:rPr>
              <a:t>	a- Model fonksiyonunun belirlenmesi; ölçülen madde ile etki miktarları arasındaki ilişki, eğer matematiksel bir denklem biçiminde kurulmalıdır.</a:t>
            </a:r>
          </a:p>
          <a:p>
            <a:pPr marL="0" indent="0" algn="just">
              <a:buNone/>
              <a:defRPr/>
            </a:pPr>
            <a:r>
              <a:rPr lang="tr-TR" sz="1800" dirty="0">
                <a:latin typeface="Times New Roman" panose="02020603050405020304" pitchFamily="18" charset="0"/>
                <a:cs typeface="Times New Roman" panose="02020603050405020304" pitchFamily="18" charset="0"/>
              </a:rPr>
              <a:t>	b- Belirsizlik bileşenlerinin belirlenmesi; Her belirsizlik kaynağının, ölçüm sisteminin mevcut performans özelliklerini, tekrarlanan ölçümlerin dağılımından gelen verileri, kalibrasyon sertifikalarında sağlanan verileri kullanarak genel belirsizliğe katkısını tahmin edilmelidir. Tüm belirsizlik bileşenleri (örneğin performans özellikleri), girdi ve etki miktarlarının standart belirsizliklerine dönüştürülür.</a:t>
            </a:r>
          </a:p>
          <a:p>
            <a:pPr marL="0" indent="0" algn="just">
              <a:buNone/>
              <a:defRPr/>
            </a:pPr>
            <a:r>
              <a:rPr lang="tr-TR" sz="1800" dirty="0">
                <a:latin typeface="Times New Roman" panose="02020603050405020304" pitchFamily="18" charset="0"/>
                <a:cs typeface="Times New Roman" panose="02020603050405020304" pitchFamily="18" charset="0"/>
              </a:rPr>
              <a:t>	c- Birleşik belirsizliğin hesaplanması; birleşik belirsizlik, (</a:t>
            </a:r>
            <a:r>
              <a:rPr lang="tr-TR" sz="1800" dirty="0" err="1">
                <a:latin typeface="Times New Roman" panose="02020603050405020304" pitchFamily="18" charset="0"/>
                <a:cs typeface="Times New Roman" panose="02020603050405020304" pitchFamily="18" charset="0"/>
              </a:rPr>
              <a:t>uc</a:t>
            </a:r>
            <a:r>
              <a:rPr lang="tr-TR" sz="1800" dirty="0">
                <a:latin typeface="Times New Roman" panose="02020603050405020304" pitchFamily="18" charset="0"/>
                <a:cs typeface="Times New Roman" panose="02020603050405020304" pitchFamily="18" charset="0"/>
              </a:rPr>
              <a:t>), belirsizlik yayma kanununu uygulayarak, Standart belirsizliklerin birleştirilmesiyle hesaplanır. </a:t>
            </a:r>
            <a:r>
              <a:rPr lang="tr-TR" sz="1800" dirty="0" err="1">
                <a:latin typeface="Times New Roman" panose="02020603050405020304" pitchFamily="18" charset="0"/>
                <a:cs typeface="Times New Roman" panose="02020603050405020304" pitchFamily="18" charset="0"/>
              </a:rPr>
              <a:t>Uc</a:t>
            </a:r>
            <a:r>
              <a:rPr lang="tr-TR" sz="1800" dirty="0">
                <a:latin typeface="Times New Roman" panose="02020603050405020304" pitchFamily="18" charset="0"/>
                <a:cs typeface="Times New Roman" panose="02020603050405020304" pitchFamily="18" charset="0"/>
              </a:rPr>
              <a:t>, bir kapsama faktörü ile çarpılarak elde edilen birleştirilmiş Standart belirsizliğe tekabül eder. k, yaklaşık olarak % 95'lik bir güven seviyesi için 2'ye eşit olarak alınır</a:t>
            </a:r>
            <a:r>
              <a:rPr lang="tr-TR" sz="1800" dirty="0" smtClean="0">
                <a:latin typeface="Times New Roman" panose="02020603050405020304" pitchFamily="18" charset="0"/>
                <a:cs typeface="Times New Roman" panose="02020603050405020304" pitchFamily="18" charset="0"/>
              </a:rPr>
              <a:t>.</a:t>
            </a:r>
            <a:endParaRPr lang="tr-TR" sz="1800" dirty="0">
              <a:latin typeface="Times New Roman" panose="02020603050405020304" pitchFamily="18" charset="0"/>
              <a:cs typeface="Times New Roman" panose="02020603050405020304" pitchFamily="18" charset="0"/>
            </a:endParaRPr>
          </a:p>
        </p:txBody>
      </p:sp>
      <p:sp>
        <p:nvSpPr>
          <p:cNvPr id="5" name="Unvan 1"/>
          <p:cNvSpPr>
            <a:spLocks noGrp="1"/>
          </p:cNvSpPr>
          <p:nvPr>
            <p:ph type="title"/>
          </p:nvPr>
        </p:nvSpPr>
        <p:spPr>
          <a:xfrm>
            <a:off x="924828" y="256430"/>
            <a:ext cx="10515600" cy="1325563"/>
          </a:xfrm>
        </p:spPr>
        <p:txBody>
          <a:bodyPr>
            <a:normAutofit/>
          </a:bodyPr>
          <a:lstStyle/>
          <a:p>
            <a:pPr algn="ctr"/>
            <a:r>
              <a:rPr lang="tr-TR" altLang="tr-TR" sz="3600" b="1" dirty="0" smtClean="0">
                <a:latin typeface="Times New Roman" panose="02020603050405020304" pitchFamily="18" charset="0"/>
                <a:cs typeface="Times New Roman" panose="02020603050405020304" pitchFamily="18" charset="0"/>
              </a:rPr>
              <a:t>TS EN </a:t>
            </a:r>
            <a:r>
              <a:rPr lang="tr-TR" altLang="tr-TR" sz="3600" b="1" dirty="0">
                <a:latin typeface="Times New Roman" panose="02020603050405020304" pitchFamily="18" charset="0"/>
                <a:cs typeface="Times New Roman" panose="02020603050405020304" pitchFamily="18" charset="0"/>
              </a:rPr>
              <a:t>ISO 16911</a:t>
            </a:r>
          </a:p>
        </p:txBody>
      </p:sp>
      <p:pic>
        <p:nvPicPr>
          <p:cNvPr id="6" name="Resim 5"/>
          <p:cNvPicPr>
            <a:picLocks noChangeAspect="1"/>
          </p:cNvPicPr>
          <p:nvPr/>
        </p:nvPicPr>
        <p:blipFill>
          <a:blip r:embed="rId2"/>
          <a:stretch>
            <a:fillRect/>
          </a:stretch>
        </p:blipFill>
        <p:spPr>
          <a:xfrm>
            <a:off x="0" y="0"/>
            <a:ext cx="1860777" cy="1838425"/>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14</a:t>
            </a:fld>
            <a:endParaRPr lang="tr-TR"/>
          </a:p>
        </p:txBody>
      </p:sp>
    </p:spTree>
    <p:extLst>
      <p:ext uri="{BB962C8B-B14F-4D97-AF65-F5344CB8AC3E}">
        <p14:creationId xmlns:p14="http://schemas.microsoft.com/office/powerpoint/2010/main" val="4044012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İçerik Yer Tutucusu 2"/>
          <p:cNvSpPr>
            <a:spLocks noGrp="1"/>
          </p:cNvSpPr>
          <p:nvPr>
            <p:ph idx="1"/>
          </p:nvPr>
        </p:nvSpPr>
        <p:spPr>
          <a:xfrm>
            <a:off x="1860777" y="2003052"/>
            <a:ext cx="8458200" cy="685800"/>
          </a:xfrm>
        </p:spPr>
        <p:txBody>
          <a:bodyPr/>
          <a:lstStyle/>
          <a:p>
            <a:pPr marL="0" indent="0">
              <a:buNone/>
            </a:pPr>
            <a:r>
              <a:rPr lang="tr-TR" altLang="tr-TR" sz="2400" b="1" dirty="0">
                <a:latin typeface="Times New Roman" panose="02020603050405020304" pitchFamily="18" charset="0"/>
                <a:cs typeface="Times New Roman" panose="02020603050405020304" pitchFamily="18" charset="0"/>
              </a:rPr>
              <a:t>Ölçüm noktasında lokal hız formülü, (m/s cinsinden)</a:t>
            </a:r>
          </a:p>
          <a:p>
            <a:pPr marL="0" indent="0">
              <a:buNone/>
            </a:pPr>
            <a:endParaRPr lang="tr-TR" altLang="tr-TR" sz="2400" dirty="0"/>
          </a:p>
        </p:txBody>
      </p:sp>
      <p:pic>
        <p:nvPicPr>
          <p:cNvPr id="1741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0777" y="3109912"/>
            <a:ext cx="8612188"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Unvan 1"/>
          <p:cNvSpPr>
            <a:spLocks noGrp="1"/>
          </p:cNvSpPr>
          <p:nvPr>
            <p:ph type="title"/>
          </p:nvPr>
        </p:nvSpPr>
        <p:spPr>
          <a:xfrm>
            <a:off x="924828" y="256430"/>
            <a:ext cx="10515600" cy="1325563"/>
          </a:xfrm>
        </p:spPr>
        <p:txBody>
          <a:bodyPr>
            <a:normAutofit/>
          </a:bodyPr>
          <a:lstStyle/>
          <a:p>
            <a:pPr algn="ctr"/>
            <a:r>
              <a:rPr lang="tr-TR" altLang="tr-TR" sz="3600" b="1" dirty="0" smtClean="0">
                <a:latin typeface="Times New Roman" panose="02020603050405020304" pitchFamily="18" charset="0"/>
                <a:cs typeface="Times New Roman" panose="02020603050405020304" pitchFamily="18" charset="0"/>
              </a:rPr>
              <a:t>TS EN </a:t>
            </a:r>
            <a:r>
              <a:rPr lang="tr-TR" altLang="tr-TR" sz="3600" b="1" dirty="0">
                <a:latin typeface="Times New Roman" panose="02020603050405020304" pitchFamily="18" charset="0"/>
                <a:cs typeface="Times New Roman" panose="02020603050405020304" pitchFamily="18" charset="0"/>
              </a:rPr>
              <a:t>ISO 16911</a:t>
            </a:r>
          </a:p>
        </p:txBody>
      </p:sp>
      <p:pic>
        <p:nvPicPr>
          <p:cNvPr id="7" name="Resim 6"/>
          <p:cNvPicPr>
            <a:picLocks noChangeAspect="1"/>
          </p:cNvPicPr>
          <p:nvPr/>
        </p:nvPicPr>
        <p:blipFill>
          <a:blip r:embed="rId3"/>
          <a:stretch>
            <a:fillRect/>
          </a:stretch>
        </p:blipFill>
        <p:spPr>
          <a:xfrm>
            <a:off x="0" y="0"/>
            <a:ext cx="1860777" cy="1838425"/>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15</a:t>
            </a:fld>
            <a:endParaRPr lang="tr-TR"/>
          </a:p>
        </p:txBody>
      </p:sp>
    </p:spTree>
    <p:extLst>
      <p:ext uri="{BB962C8B-B14F-4D97-AF65-F5344CB8AC3E}">
        <p14:creationId xmlns:p14="http://schemas.microsoft.com/office/powerpoint/2010/main" val="3063485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7328" y="1838423"/>
            <a:ext cx="8610600" cy="4922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Unvan 1"/>
          <p:cNvSpPr>
            <a:spLocks noGrp="1"/>
          </p:cNvSpPr>
          <p:nvPr>
            <p:ph type="title"/>
          </p:nvPr>
        </p:nvSpPr>
        <p:spPr>
          <a:xfrm>
            <a:off x="924828" y="256430"/>
            <a:ext cx="10515600" cy="1325563"/>
          </a:xfrm>
        </p:spPr>
        <p:txBody>
          <a:bodyPr>
            <a:normAutofit/>
          </a:bodyPr>
          <a:lstStyle/>
          <a:p>
            <a:pPr algn="ctr"/>
            <a:r>
              <a:rPr lang="tr-TR" altLang="tr-TR" sz="3600" b="1" dirty="0" smtClean="0">
                <a:latin typeface="Times New Roman" panose="02020603050405020304" pitchFamily="18" charset="0"/>
                <a:cs typeface="Times New Roman" panose="02020603050405020304" pitchFamily="18" charset="0"/>
              </a:rPr>
              <a:t>TS EN </a:t>
            </a:r>
            <a:r>
              <a:rPr lang="tr-TR" altLang="tr-TR" sz="3600" b="1" dirty="0">
                <a:latin typeface="Times New Roman" panose="02020603050405020304" pitchFamily="18" charset="0"/>
                <a:cs typeface="Times New Roman" panose="02020603050405020304" pitchFamily="18" charset="0"/>
              </a:rPr>
              <a:t>ISO 16911</a:t>
            </a:r>
          </a:p>
        </p:txBody>
      </p:sp>
      <p:pic>
        <p:nvPicPr>
          <p:cNvPr id="6" name="Resim 5"/>
          <p:cNvPicPr>
            <a:picLocks noChangeAspect="1"/>
          </p:cNvPicPr>
          <p:nvPr/>
        </p:nvPicPr>
        <p:blipFill>
          <a:blip r:embed="rId3"/>
          <a:stretch>
            <a:fillRect/>
          </a:stretch>
        </p:blipFill>
        <p:spPr>
          <a:xfrm>
            <a:off x="0" y="0"/>
            <a:ext cx="1860777" cy="1838425"/>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16</a:t>
            </a:fld>
            <a:endParaRPr lang="tr-TR"/>
          </a:p>
        </p:txBody>
      </p:sp>
    </p:spTree>
    <p:extLst>
      <p:ext uri="{BB962C8B-B14F-4D97-AF65-F5344CB8AC3E}">
        <p14:creationId xmlns:p14="http://schemas.microsoft.com/office/powerpoint/2010/main" val="3996934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Metin kutusu 3"/>
          <p:cNvSpPr txBox="1">
            <a:spLocks noChangeArrowheads="1"/>
          </p:cNvSpPr>
          <p:nvPr/>
        </p:nvSpPr>
        <p:spPr bwMode="auto">
          <a:xfrm>
            <a:off x="1752600" y="5884317"/>
            <a:ext cx="62499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tr-TR" altLang="tr-TR" sz="1800" dirty="0"/>
              <a:t>Sembol ve terimler standardın 4. bölümünde yer almaktadır.</a:t>
            </a:r>
          </a:p>
        </p:txBody>
      </p:sp>
      <p:pic>
        <p:nvPicPr>
          <p:cNvPr id="1945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383980"/>
            <a:ext cx="8582025"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Unvan 1"/>
          <p:cNvSpPr>
            <a:spLocks noGrp="1"/>
          </p:cNvSpPr>
          <p:nvPr>
            <p:ph type="title"/>
          </p:nvPr>
        </p:nvSpPr>
        <p:spPr>
          <a:xfrm>
            <a:off x="924828" y="256430"/>
            <a:ext cx="10515600" cy="1325563"/>
          </a:xfrm>
        </p:spPr>
        <p:txBody>
          <a:bodyPr>
            <a:normAutofit/>
          </a:bodyPr>
          <a:lstStyle/>
          <a:p>
            <a:pPr algn="ctr"/>
            <a:r>
              <a:rPr lang="tr-TR" altLang="tr-TR" sz="3600" b="1" dirty="0" smtClean="0">
                <a:latin typeface="Times New Roman" panose="02020603050405020304" pitchFamily="18" charset="0"/>
                <a:cs typeface="Times New Roman" panose="02020603050405020304" pitchFamily="18" charset="0"/>
              </a:rPr>
              <a:t>TS EN </a:t>
            </a:r>
            <a:r>
              <a:rPr lang="tr-TR" altLang="tr-TR" sz="3600" b="1" dirty="0">
                <a:latin typeface="Times New Roman" panose="02020603050405020304" pitchFamily="18" charset="0"/>
                <a:cs typeface="Times New Roman" panose="02020603050405020304" pitchFamily="18" charset="0"/>
              </a:rPr>
              <a:t>ISO 16911</a:t>
            </a:r>
          </a:p>
        </p:txBody>
      </p:sp>
      <p:pic>
        <p:nvPicPr>
          <p:cNvPr id="7" name="Resim 6"/>
          <p:cNvPicPr>
            <a:picLocks noChangeAspect="1"/>
          </p:cNvPicPr>
          <p:nvPr/>
        </p:nvPicPr>
        <p:blipFill>
          <a:blip r:embed="rId3"/>
          <a:stretch>
            <a:fillRect/>
          </a:stretch>
        </p:blipFill>
        <p:spPr>
          <a:xfrm>
            <a:off x="0" y="0"/>
            <a:ext cx="1860777" cy="1838425"/>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17</a:t>
            </a:fld>
            <a:endParaRPr lang="tr-TR"/>
          </a:p>
        </p:txBody>
      </p:sp>
    </p:spTree>
    <p:extLst>
      <p:ext uri="{BB962C8B-B14F-4D97-AF65-F5344CB8AC3E}">
        <p14:creationId xmlns:p14="http://schemas.microsoft.com/office/powerpoint/2010/main" val="275335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860777" y="1838423"/>
            <a:ext cx="8686800" cy="4319953"/>
          </a:xfrm>
        </p:spPr>
        <p:txBody>
          <a:bodyPr/>
          <a:lstStyle/>
          <a:p>
            <a:pPr>
              <a:buFont typeface="Wingdings" panose="05000000000000000000" pitchFamily="2" charset="2"/>
              <a:buChar char="Ø"/>
              <a:defRPr/>
            </a:pPr>
            <a:r>
              <a:rPr lang="tr-TR" sz="2400" dirty="0">
                <a:latin typeface="Times New Roman" panose="02020603050405020304" pitchFamily="18" charset="0"/>
                <a:cs typeface="Times New Roman" panose="02020603050405020304" pitchFamily="18" charset="0"/>
              </a:rPr>
              <a:t>Örnek hesaplama;</a:t>
            </a:r>
          </a:p>
          <a:p>
            <a:pPr marL="0" indent="0">
              <a:buNone/>
              <a:defRPr/>
            </a:pPr>
            <a:r>
              <a:rPr lang="tr-TR" sz="2000" b="1" dirty="0">
                <a:latin typeface="Times New Roman" panose="02020603050405020304" pitchFamily="18" charset="0"/>
                <a:cs typeface="Times New Roman" panose="02020603050405020304" pitchFamily="18" charset="0"/>
              </a:rPr>
              <a:t>Veriler</a:t>
            </a:r>
          </a:p>
          <a:p>
            <a:pPr>
              <a:buFont typeface="Wingdings" panose="05000000000000000000" pitchFamily="2" charset="2"/>
              <a:buChar char="§"/>
              <a:defRPr/>
            </a:pPr>
            <a:r>
              <a:rPr lang="tr-TR" sz="1800" dirty="0">
                <a:latin typeface="Times New Roman" panose="02020603050405020304" pitchFamily="18" charset="0"/>
                <a:cs typeface="Times New Roman" panose="02020603050405020304" pitchFamily="18" charset="0"/>
              </a:rPr>
              <a:t>L tipi bir </a:t>
            </a:r>
            <a:r>
              <a:rPr lang="tr-TR" sz="1800" dirty="0" err="1">
                <a:latin typeface="Times New Roman" panose="02020603050405020304" pitchFamily="18" charset="0"/>
                <a:cs typeface="Times New Roman" panose="02020603050405020304" pitchFamily="18" charset="0"/>
              </a:rPr>
              <a:t>Pitot</a:t>
            </a:r>
            <a:r>
              <a:rPr lang="tr-TR" sz="1800" dirty="0">
                <a:latin typeface="Times New Roman" panose="02020603050405020304" pitchFamily="18" charset="0"/>
                <a:cs typeface="Times New Roman" panose="02020603050405020304" pitchFamily="18" charset="0"/>
              </a:rPr>
              <a:t> vasıtasıyla beş noktada incelenen 1 m çapında bir kanal: kanal çapının ölçülmesindeki belirsizlik, izin verilen maksimum hatadan başlayarak çapın% 2'sine eşit olarak verilmiştir.</a:t>
            </a:r>
          </a:p>
          <a:p>
            <a:pPr>
              <a:buFont typeface="Wingdings" panose="05000000000000000000" pitchFamily="2" charset="2"/>
              <a:buChar char="§"/>
              <a:defRPr/>
            </a:pPr>
            <a:r>
              <a:rPr lang="tr-TR" sz="1800" dirty="0">
                <a:latin typeface="Times New Roman" panose="02020603050405020304" pitchFamily="18" charset="0"/>
                <a:cs typeface="Times New Roman" panose="02020603050405020304" pitchFamily="18" charset="0"/>
              </a:rPr>
              <a:t>Ölçüm bölümündeki gazların sıcaklığı: 150 ° C = 423 K - K içinde mutlak sıcaklığın % 1'ine kadar doğru olduğu kabul edilmiştir (ISO 10780'de belirtildiği gibi).</a:t>
            </a:r>
          </a:p>
          <a:p>
            <a:pPr>
              <a:buFont typeface="Wingdings" panose="05000000000000000000" pitchFamily="2" charset="2"/>
              <a:buChar char="§"/>
              <a:defRPr/>
            </a:pPr>
            <a:r>
              <a:rPr lang="tr-TR" sz="1800" dirty="0">
                <a:latin typeface="Times New Roman" panose="02020603050405020304" pitchFamily="18" charset="0"/>
                <a:cs typeface="Times New Roman" panose="02020603050405020304" pitchFamily="18" charset="0"/>
              </a:rPr>
              <a:t>atmosferik basınç: 101.080 </a:t>
            </a:r>
            <a:r>
              <a:rPr lang="tr-TR" sz="1800" dirty="0" err="1">
                <a:latin typeface="Times New Roman" panose="02020603050405020304" pitchFamily="18" charset="0"/>
                <a:cs typeface="Times New Roman" panose="02020603050405020304" pitchFamily="18" charset="0"/>
              </a:rPr>
              <a:t>Pa</a:t>
            </a:r>
            <a:r>
              <a:rPr lang="tr-TR" sz="1800" dirty="0">
                <a:latin typeface="Times New Roman" panose="02020603050405020304" pitchFamily="18" charset="0"/>
                <a:cs typeface="Times New Roman" panose="02020603050405020304" pitchFamily="18" charset="0"/>
              </a:rPr>
              <a:t> - atmosferik basınçtaki belirsizlik, 300 </a:t>
            </a:r>
            <a:r>
              <a:rPr lang="tr-TR" sz="1800" dirty="0" err="1">
                <a:latin typeface="Times New Roman" panose="02020603050405020304" pitchFamily="18" charset="0"/>
                <a:cs typeface="Times New Roman" panose="02020603050405020304" pitchFamily="18" charset="0"/>
              </a:rPr>
              <a:t>Pa</a:t>
            </a:r>
            <a:r>
              <a:rPr lang="tr-TR" sz="1800" dirty="0">
                <a:latin typeface="Times New Roman" panose="02020603050405020304" pitchFamily="18" charset="0"/>
                <a:cs typeface="Times New Roman" panose="02020603050405020304" pitchFamily="18" charset="0"/>
              </a:rPr>
              <a:t> olan izin verilen maksimum hata ve 20 </a:t>
            </a:r>
            <a:r>
              <a:rPr lang="tr-TR" sz="1800" dirty="0" err="1">
                <a:latin typeface="Times New Roman" panose="02020603050405020304" pitchFamily="18" charset="0"/>
                <a:cs typeface="Times New Roman" panose="02020603050405020304" pitchFamily="18" charset="0"/>
              </a:rPr>
              <a:t>Pa</a:t>
            </a:r>
            <a:r>
              <a:rPr lang="tr-TR" sz="1800" dirty="0">
                <a:latin typeface="Times New Roman" panose="02020603050405020304" pitchFamily="18" charset="0"/>
                <a:cs typeface="Times New Roman" panose="02020603050405020304" pitchFamily="18" charset="0"/>
              </a:rPr>
              <a:t> olarak tahmin edilen okuma nedeniyle oluşan hatadan başlanarak hesaplanır;</a:t>
            </a:r>
          </a:p>
          <a:p>
            <a:pPr>
              <a:buFont typeface="Wingdings" panose="05000000000000000000" pitchFamily="2" charset="2"/>
              <a:buChar char="§"/>
              <a:defRPr/>
            </a:pPr>
            <a:r>
              <a:rPr lang="tr-TR" sz="1800" dirty="0">
                <a:latin typeface="Times New Roman" panose="02020603050405020304" pitchFamily="18" charset="0"/>
                <a:cs typeface="Times New Roman" panose="02020603050405020304" pitchFamily="18" charset="0"/>
              </a:rPr>
              <a:t>Bacada ölçülen oksijen içeriği: Kuru gazda %11,8, hacimsel oran ±% 6 bağıl (k = 2),</a:t>
            </a:r>
          </a:p>
          <a:p>
            <a:pPr>
              <a:buFont typeface="Wingdings" panose="05000000000000000000" pitchFamily="2" charset="2"/>
              <a:buChar char="§"/>
              <a:defRPr/>
            </a:pPr>
            <a:r>
              <a:rPr lang="tr-TR" sz="1800" dirty="0" err="1">
                <a:latin typeface="Times New Roman" panose="02020603050405020304" pitchFamily="18" charset="0"/>
                <a:cs typeface="Times New Roman" panose="02020603050405020304" pitchFamily="18" charset="0"/>
              </a:rPr>
              <a:t>Bacad</a:t>
            </a:r>
            <a:r>
              <a:rPr lang="tr-TR" sz="1800" dirty="0">
                <a:latin typeface="Times New Roman" panose="02020603050405020304" pitchFamily="18" charset="0"/>
                <a:cs typeface="Times New Roman" panose="02020603050405020304" pitchFamily="18" charset="0"/>
              </a:rPr>
              <a:t> ölçülen karbondioksit içeriği: Kuru gazda %9,1 hacimsel oran ±% 6 bağıl (k=2),</a:t>
            </a:r>
          </a:p>
          <a:p>
            <a:pPr>
              <a:buFont typeface="Wingdings" panose="05000000000000000000" pitchFamily="2" charset="2"/>
              <a:buChar char="§"/>
              <a:defRPr/>
            </a:pPr>
            <a:r>
              <a:rPr lang="tr-TR" sz="1800" dirty="0">
                <a:latin typeface="Times New Roman" panose="02020603050405020304" pitchFamily="18" charset="0"/>
                <a:cs typeface="Times New Roman" panose="02020603050405020304" pitchFamily="18" charset="0"/>
              </a:rPr>
              <a:t>Su buharı içeriği: </a:t>
            </a:r>
            <a:r>
              <a:rPr lang="tr-TR" sz="1800" dirty="0" err="1">
                <a:latin typeface="Times New Roman" panose="02020603050405020304" pitchFamily="18" charset="0"/>
                <a:cs typeface="Times New Roman" panose="02020603050405020304" pitchFamily="18" charset="0"/>
              </a:rPr>
              <a:t>Islaık</a:t>
            </a:r>
            <a:r>
              <a:rPr lang="tr-TR" sz="1800" dirty="0">
                <a:latin typeface="Times New Roman" panose="02020603050405020304" pitchFamily="18" charset="0"/>
                <a:cs typeface="Times New Roman" panose="02020603050405020304" pitchFamily="18" charset="0"/>
              </a:rPr>
              <a:t> gazda %10,8, hacimsel oranı ±% 20 bağıl (k = 2</a:t>
            </a:r>
            <a:r>
              <a:rPr lang="tr-TR" sz="1800" dirty="0" smtClean="0">
                <a:latin typeface="Times New Roman" panose="02020603050405020304" pitchFamily="18" charset="0"/>
                <a:cs typeface="Times New Roman" panose="02020603050405020304" pitchFamily="18" charset="0"/>
              </a:rPr>
              <a:t>);</a:t>
            </a:r>
            <a:endParaRPr lang="tr-TR" sz="1800" dirty="0">
              <a:latin typeface="Times New Roman" panose="02020603050405020304" pitchFamily="18" charset="0"/>
              <a:cs typeface="Times New Roman" panose="02020603050405020304" pitchFamily="18" charset="0"/>
            </a:endParaRPr>
          </a:p>
        </p:txBody>
      </p:sp>
      <p:sp>
        <p:nvSpPr>
          <p:cNvPr id="5" name="Unvan 1"/>
          <p:cNvSpPr>
            <a:spLocks noGrp="1"/>
          </p:cNvSpPr>
          <p:nvPr>
            <p:ph type="title"/>
          </p:nvPr>
        </p:nvSpPr>
        <p:spPr>
          <a:xfrm>
            <a:off x="924828" y="256430"/>
            <a:ext cx="10515600" cy="1325563"/>
          </a:xfrm>
        </p:spPr>
        <p:txBody>
          <a:bodyPr>
            <a:normAutofit/>
          </a:bodyPr>
          <a:lstStyle/>
          <a:p>
            <a:pPr algn="ctr"/>
            <a:r>
              <a:rPr lang="tr-TR" altLang="tr-TR" sz="3600" b="1" dirty="0" smtClean="0">
                <a:latin typeface="Times New Roman" panose="02020603050405020304" pitchFamily="18" charset="0"/>
                <a:cs typeface="Times New Roman" panose="02020603050405020304" pitchFamily="18" charset="0"/>
              </a:rPr>
              <a:t>TS EN </a:t>
            </a:r>
            <a:r>
              <a:rPr lang="tr-TR" altLang="tr-TR" sz="3600" b="1" dirty="0">
                <a:latin typeface="Times New Roman" panose="02020603050405020304" pitchFamily="18" charset="0"/>
                <a:cs typeface="Times New Roman" panose="02020603050405020304" pitchFamily="18" charset="0"/>
              </a:rPr>
              <a:t>ISO 16911</a:t>
            </a:r>
          </a:p>
        </p:txBody>
      </p:sp>
      <p:pic>
        <p:nvPicPr>
          <p:cNvPr id="6" name="Resim 5"/>
          <p:cNvPicPr>
            <a:picLocks noChangeAspect="1"/>
          </p:cNvPicPr>
          <p:nvPr/>
        </p:nvPicPr>
        <p:blipFill>
          <a:blip r:embed="rId2"/>
          <a:stretch>
            <a:fillRect/>
          </a:stretch>
        </p:blipFill>
        <p:spPr>
          <a:xfrm>
            <a:off x="0" y="0"/>
            <a:ext cx="1860777" cy="1838425"/>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18</a:t>
            </a:fld>
            <a:endParaRPr lang="tr-TR"/>
          </a:p>
        </p:txBody>
      </p:sp>
    </p:spTree>
    <p:extLst>
      <p:ext uri="{BB962C8B-B14F-4D97-AF65-F5344CB8AC3E}">
        <p14:creationId xmlns:p14="http://schemas.microsoft.com/office/powerpoint/2010/main" val="1976821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067828" y="2010021"/>
            <a:ext cx="8229600" cy="304800"/>
          </a:xfrm>
        </p:spPr>
        <p:txBody>
          <a:bodyPr>
            <a:noAutofit/>
          </a:bodyPr>
          <a:lstStyle/>
          <a:p>
            <a:pPr>
              <a:buFont typeface="Wingdings" panose="05000000000000000000" pitchFamily="2" charset="2"/>
              <a:buChar char="Ø"/>
              <a:defRPr/>
            </a:pPr>
            <a:r>
              <a:rPr lang="tr-TR" sz="1800" b="1" dirty="0">
                <a:latin typeface="Times New Roman" panose="02020603050405020304" pitchFamily="18" charset="0"/>
                <a:cs typeface="Times New Roman" panose="02020603050405020304" pitchFamily="18" charset="0"/>
              </a:rPr>
              <a:t>Her ölçüm noktasında </a:t>
            </a:r>
            <a:r>
              <a:rPr lang="tr-TR" sz="1800" b="1" dirty="0" err="1">
                <a:latin typeface="Times New Roman" panose="02020603050405020304" pitchFamily="18" charset="0"/>
                <a:cs typeface="Times New Roman" panose="02020603050405020304" pitchFamily="18" charset="0"/>
              </a:rPr>
              <a:t>Pa</a:t>
            </a:r>
            <a:r>
              <a:rPr lang="tr-TR" sz="1800" b="1" dirty="0">
                <a:latin typeface="Times New Roman" panose="02020603050405020304" pitchFamily="18" charset="0"/>
                <a:cs typeface="Times New Roman" panose="02020603050405020304" pitchFamily="18" charset="0"/>
              </a:rPr>
              <a:t> cinsinden ortalama lokal dinamik basınçlar</a:t>
            </a:r>
            <a:r>
              <a:rPr lang="tr-TR" sz="1800" b="1" dirty="0" smtClean="0">
                <a:latin typeface="Times New Roman" panose="02020603050405020304" pitchFamily="18" charset="0"/>
                <a:cs typeface="Times New Roman" panose="02020603050405020304" pitchFamily="18" charset="0"/>
              </a:rPr>
              <a:t>:</a:t>
            </a:r>
            <a:endParaRPr lang="tr-TR" sz="1800" b="1" dirty="0">
              <a:latin typeface="Times New Roman" panose="02020603050405020304" pitchFamily="18" charset="0"/>
              <a:cs typeface="Times New Roman" panose="02020603050405020304" pitchFamily="18" charset="0"/>
            </a:endParaRPr>
          </a:p>
        </p:txBody>
      </p:sp>
      <p:pic>
        <p:nvPicPr>
          <p:cNvPr id="215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3687" y="2349500"/>
            <a:ext cx="7200900" cy="220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3687" y="4596911"/>
            <a:ext cx="7305675"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Unvan 1"/>
          <p:cNvSpPr>
            <a:spLocks noGrp="1"/>
          </p:cNvSpPr>
          <p:nvPr>
            <p:ph type="title"/>
          </p:nvPr>
        </p:nvSpPr>
        <p:spPr>
          <a:xfrm>
            <a:off x="924828" y="256430"/>
            <a:ext cx="10515600" cy="1325563"/>
          </a:xfrm>
        </p:spPr>
        <p:txBody>
          <a:bodyPr>
            <a:normAutofit/>
          </a:bodyPr>
          <a:lstStyle/>
          <a:p>
            <a:pPr algn="ctr"/>
            <a:r>
              <a:rPr lang="tr-TR" altLang="tr-TR" sz="3600" b="1" dirty="0" smtClean="0">
                <a:latin typeface="Times New Roman" panose="02020603050405020304" pitchFamily="18" charset="0"/>
                <a:cs typeface="Times New Roman" panose="02020603050405020304" pitchFamily="18" charset="0"/>
              </a:rPr>
              <a:t>TS EN </a:t>
            </a:r>
            <a:r>
              <a:rPr lang="tr-TR" altLang="tr-TR" sz="3600" b="1" dirty="0">
                <a:latin typeface="Times New Roman" panose="02020603050405020304" pitchFamily="18" charset="0"/>
                <a:cs typeface="Times New Roman" panose="02020603050405020304" pitchFamily="18" charset="0"/>
              </a:rPr>
              <a:t>ISO 16911</a:t>
            </a:r>
          </a:p>
        </p:txBody>
      </p:sp>
      <p:pic>
        <p:nvPicPr>
          <p:cNvPr id="8" name="Resim 7"/>
          <p:cNvPicPr>
            <a:picLocks noChangeAspect="1"/>
          </p:cNvPicPr>
          <p:nvPr/>
        </p:nvPicPr>
        <p:blipFill>
          <a:blip r:embed="rId4"/>
          <a:stretch>
            <a:fillRect/>
          </a:stretch>
        </p:blipFill>
        <p:spPr>
          <a:xfrm>
            <a:off x="0" y="0"/>
            <a:ext cx="1860777" cy="1838425"/>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19</a:t>
            </a:fld>
            <a:endParaRPr lang="tr-TR"/>
          </a:p>
        </p:txBody>
      </p:sp>
    </p:spTree>
    <p:extLst>
      <p:ext uri="{BB962C8B-B14F-4D97-AF65-F5344CB8AC3E}">
        <p14:creationId xmlns:p14="http://schemas.microsoft.com/office/powerpoint/2010/main" val="1792990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İçerik Yer Tutucusu 2"/>
          <p:cNvSpPr>
            <a:spLocks noGrp="1"/>
          </p:cNvSpPr>
          <p:nvPr>
            <p:ph idx="1"/>
          </p:nvPr>
        </p:nvSpPr>
        <p:spPr>
          <a:xfrm>
            <a:off x="1839228" y="1488831"/>
            <a:ext cx="8763000" cy="5052646"/>
          </a:xfrm>
        </p:spPr>
        <p:txBody>
          <a:bodyPr/>
          <a:lstStyle/>
          <a:p>
            <a:pPr marL="0" indent="0" algn="just">
              <a:buNone/>
            </a:pPr>
            <a:endParaRPr lang="tr-TR" altLang="tr-TR" sz="1800" dirty="0"/>
          </a:p>
          <a:p>
            <a:pPr marL="0" indent="0" algn="just">
              <a:buNone/>
            </a:pPr>
            <a:r>
              <a:rPr lang="tr-TR" altLang="tr-TR" sz="1800" dirty="0">
                <a:latin typeface="Times New Roman" panose="02020603050405020304" pitchFamily="18" charset="0"/>
                <a:cs typeface="Times New Roman" panose="02020603050405020304" pitchFamily="18" charset="0"/>
              </a:rPr>
              <a:t>TS EN 13284-1:2003 yerine Ocak 2018 </a:t>
            </a:r>
            <a:r>
              <a:rPr lang="tr-TR" altLang="tr-TR" sz="1800" dirty="0" err="1">
                <a:latin typeface="Times New Roman" panose="02020603050405020304" pitchFamily="18" charset="0"/>
                <a:cs typeface="Times New Roman" panose="02020603050405020304" pitchFamily="18" charset="0"/>
              </a:rPr>
              <a:t>rarihinde</a:t>
            </a:r>
            <a:r>
              <a:rPr lang="tr-TR" altLang="tr-TR" sz="1800" dirty="0">
                <a:latin typeface="Times New Roman" panose="02020603050405020304" pitchFamily="18" charset="0"/>
                <a:cs typeface="Times New Roman" panose="02020603050405020304" pitchFamily="18" charset="0"/>
              </a:rPr>
              <a:t> revize edilerek yeniden yayımlanmıştır. Bu standardın önemli teknik değişiklikleri arasında Bu standart için yapılan hız ölçümleri için kullanılan ekipmanın EN ISO 16911-1'in gereksinimlerini karşılaması şartı eklenmiştir.</a:t>
            </a:r>
          </a:p>
          <a:p>
            <a:pPr marL="0" indent="0" algn="just">
              <a:buNone/>
            </a:pPr>
            <a:endParaRPr lang="tr-TR" altLang="tr-TR" sz="1800" dirty="0"/>
          </a:p>
          <a:p>
            <a:pPr marL="0" indent="0" algn="just">
              <a:buNone/>
            </a:pPr>
            <a:endParaRPr lang="tr-TR" altLang="tr-TR" sz="1800" dirty="0"/>
          </a:p>
          <a:p>
            <a:pPr marL="0" indent="0" algn="just">
              <a:buNone/>
            </a:pPr>
            <a:endParaRPr lang="tr-TR" altLang="tr-TR" sz="1800" dirty="0"/>
          </a:p>
          <a:p>
            <a:pPr marL="0" indent="0" algn="just">
              <a:buNone/>
            </a:pPr>
            <a:endParaRPr lang="tr-TR" altLang="tr-TR" sz="1800" dirty="0"/>
          </a:p>
          <a:p>
            <a:pPr marL="0" indent="0" algn="just">
              <a:buNone/>
            </a:pPr>
            <a:endParaRPr lang="tr-TR" altLang="tr-TR" sz="1800" dirty="0"/>
          </a:p>
          <a:p>
            <a:pPr marL="0" indent="0" algn="just">
              <a:buNone/>
            </a:pPr>
            <a:endParaRPr lang="tr-TR" altLang="tr-TR" sz="1800" dirty="0"/>
          </a:p>
          <a:p>
            <a:pPr marL="0" indent="0" algn="just">
              <a:buNone/>
            </a:pPr>
            <a:r>
              <a:rPr lang="tr-TR" altLang="tr-TR" sz="1800" dirty="0" smtClean="0">
                <a:latin typeface="Times New Roman" panose="02020603050405020304" pitchFamily="18" charset="0"/>
                <a:cs typeface="Times New Roman" panose="02020603050405020304" pitchFamily="18" charset="0"/>
              </a:rPr>
              <a:t>Buna </a:t>
            </a:r>
            <a:r>
              <a:rPr lang="tr-TR" altLang="tr-TR" sz="1800" dirty="0">
                <a:latin typeface="Times New Roman" panose="02020603050405020304" pitchFamily="18" charset="0"/>
                <a:cs typeface="Times New Roman" panose="02020603050405020304" pitchFamily="18" charset="0"/>
              </a:rPr>
              <a:t>göre; atık gaz yoğunluğu için belirsizlik hesaplamaları EN 16911 standardına göre yapılacaktır. EN ISO 16911-1, emisyon kanalları ve </a:t>
            </a:r>
            <a:r>
              <a:rPr lang="tr-TR" altLang="tr-TR" sz="1800" dirty="0" err="1">
                <a:latin typeface="Times New Roman" panose="02020603050405020304" pitchFamily="18" charset="0"/>
                <a:cs typeface="Times New Roman" panose="02020603050405020304" pitchFamily="18" charset="0"/>
              </a:rPr>
              <a:t>bacadakii</a:t>
            </a:r>
            <a:r>
              <a:rPr lang="tr-TR" altLang="tr-TR" sz="1800" dirty="0">
                <a:latin typeface="Times New Roman" panose="02020603050405020304" pitchFamily="18" charset="0"/>
                <a:cs typeface="Times New Roman" panose="02020603050405020304" pitchFamily="18" charset="0"/>
              </a:rPr>
              <a:t> gazın </a:t>
            </a:r>
            <a:r>
              <a:rPr lang="tr-TR" altLang="tr-TR" sz="1800" dirty="0" err="1">
                <a:latin typeface="Times New Roman" panose="02020603050405020304" pitchFamily="18" charset="0"/>
                <a:cs typeface="Times New Roman" panose="02020603050405020304" pitchFamily="18" charset="0"/>
              </a:rPr>
              <a:t>eksenel</a:t>
            </a:r>
            <a:r>
              <a:rPr lang="tr-TR" altLang="tr-TR" sz="1800" dirty="0">
                <a:latin typeface="Times New Roman" panose="02020603050405020304" pitchFamily="18" charset="0"/>
                <a:cs typeface="Times New Roman" panose="02020603050405020304" pitchFamily="18" charset="0"/>
              </a:rPr>
              <a:t> hızı ve hacimsel akış hızının belirlenmesi için bir yöntemler belirler. EN 15259'un gerekliliklerini karşılayan ölçüm konumlarına sahip dairesel veya dikdörtgen bacalarda kullanılır.</a:t>
            </a:r>
          </a:p>
        </p:txBody>
      </p:sp>
      <p:pic>
        <p:nvPicPr>
          <p:cNvPr id="4100" name="Resim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0776" y="3006969"/>
            <a:ext cx="8741451"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Unvan 1"/>
          <p:cNvSpPr>
            <a:spLocks noGrp="1"/>
          </p:cNvSpPr>
          <p:nvPr>
            <p:ph type="title"/>
          </p:nvPr>
        </p:nvSpPr>
        <p:spPr>
          <a:xfrm>
            <a:off x="924828" y="256430"/>
            <a:ext cx="10515600" cy="1325563"/>
          </a:xfrm>
        </p:spPr>
        <p:txBody>
          <a:bodyPr>
            <a:normAutofit/>
          </a:bodyPr>
          <a:lstStyle/>
          <a:p>
            <a:pPr algn="ctr"/>
            <a:r>
              <a:rPr lang="tr-TR" altLang="tr-TR" sz="3600" b="1" dirty="0" smtClean="0">
                <a:latin typeface="Times New Roman" panose="02020603050405020304" pitchFamily="18" charset="0"/>
                <a:cs typeface="Times New Roman" panose="02020603050405020304" pitchFamily="18" charset="0"/>
              </a:rPr>
              <a:t>TS EN </a:t>
            </a:r>
            <a:r>
              <a:rPr lang="tr-TR" altLang="tr-TR" sz="3600" b="1" dirty="0">
                <a:latin typeface="Times New Roman" panose="02020603050405020304" pitchFamily="18" charset="0"/>
                <a:cs typeface="Times New Roman" panose="02020603050405020304" pitchFamily="18" charset="0"/>
              </a:rPr>
              <a:t>ISO </a:t>
            </a:r>
            <a:r>
              <a:rPr lang="tr-TR" altLang="tr-TR" sz="3600" b="1" dirty="0" smtClean="0">
                <a:latin typeface="Times New Roman" panose="02020603050405020304" pitchFamily="18" charset="0"/>
                <a:cs typeface="Times New Roman" panose="02020603050405020304" pitchFamily="18" charset="0"/>
              </a:rPr>
              <a:t>16911</a:t>
            </a:r>
            <a:endParaRPr lang="tr-TR" altLang="tr-TR" sz="3600" b="1" dirty="0">
              <a:latin typeface="Times New Roman" panose="02020603050405020304" pitchFamily="18" charset="0"/>
              <a:cs typeface="Times New Roman" panose="02020603050405020304" pitchFamily="18" charset="0"/>
            </a:endParaRPr>
          </a:p>
        </p:txBody>
      </p:sp>
      <p:pic>
        <p:nvPicPr>
          <p:cNvPr id="9" name="Resim 8"/>
          <p:cNvPicPr>
            <a:picLocks noChangeAspect="1"/>
          </p:cNvPicPr>
          <p:nvPr/>
        </p:nvPicPr>
        <p:blipFill>
          <a:blip r:embed="rId3"/>
          <a:stretch>
            <a:fillRect/>
          </a:stretch>
        </p:blipFill>
        <p:spPr>
          <a:xfrm>
            <a:off x="0" y="0"/>
            <a:ext cx="1860777" cy="1838425"/>
          </a:xfrm>
          <a:prstGeom prst="rect">
            <a:avLst/>
          </a:prstGeom>
        </p:spPr>
      </p:pic>
      <p:sp>
        <p:nvSpPr>
          <p:cNvPr id="3" name="Slayt Numarası Yer Tutucusu 2"/>
          <p:cNvSpPr>
            <a:spLocks noGrp="1"/>
          </p:cNvSpPr>
          <p:nvPr>
            <p:ph type="sldNum" sz="quarter" idx="12"/>
          </p:nvPr>
        </p:nvSpPr>
        <p:spPr/>
        <p:txBody>
          <a:bodyPr/>
          <a:lstStyle/>
          <a:p>
            <a:fld id="{867B2D67-3604-4605-9DC1-A9CD8FF98088}" type="slidenum">
              <a:rPr lang="tr-TR" smtClean="0"/>
              <a:t>2</a:t>
            </a:fld>
            <a:endParaRPr lang="tr-TR"/>
          </a:p>
        </p:txBody>
      </p:sp>
    </p:spTree>
    <p:extLst>
      <p:ext uri="{BB962C8B-B14F-4D97-AF65-F5344CB8AC3E}">
        <p14:creationId xmlns:p14="http://schemas.microsoft.com/office/powerpoint/2010/main" val="15677103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İçerik Yer Tutucusu 2"/>
          <p:cNvSpPr>
            <a:spLocks noGrp="1"/>
          </p:cNvSpPr>
          <p:nvPr>
            <p:ph idx="1"/>
          </p:nvPr>
        </p:nvSpPr>
        <p:spPr>
          <a:xfrm>
            <a:off x="1828802" y="1446051"/>
            <a:ext cx="9202615" cy="265545"/>
          </a:xfrm>
        </p:spPr>
        <p:txBody>
          <a:bodyPr>
            <a:noAutofit/>
          </a:bodyPr>
          <a:lstStyle/>
          <a:p>
            <a:pPr>
              <a:buFont typeface="Wingdings" panose="05000000000000000000" pitchFamily="2" charset="2"/>
              <a:buChar char="Ø"/>
            </a:pPr>
            <a:r>
              <a:rPr lang="tr-TR" altLang="tr-TR" sz="1400" b="1" dirty="0" smtClean="0">
                <a:latin typeface="Times New Roman" panose="02020603050405020304" pitchFamily="18" charset="0"/>
                <a:cs typeface="Times New Roman" panose="02020603050405020304" pitchFamily="18" charset="0"/>
              </a:rPr>
              <a:t>Ölçüm </a:t>
            </a:r>
            <a:r>
              <a:rPr lang="tr-TR" altLang="tr-TR" sz="1400" b="1" dirty="0">
                <a:latin typeface="Times New Roman" panose="02020603050405020304" pitchFamily="18" charset="0"/>
                <a:cs typeface="Times New Roman" panose="02020603050405020304" pitchFamily="18" charset="0"/>
              </a:rPr>
              <a:t>bölümündeki ortalama basınç, her çaptaki ortalama statik basınçların aritmetik ortalamasına eşittir:</a:t>
            </a:r>
          </a:p>
          <a:p>
            <a:pPr marL="0" indent="0">
              <a:buNone/>
            </a:pPr>
            <a:endParaRPr lang="tr-TR" altLang="tr-TR" sz="2400" b="1" dirty="0" smtClean="0">
              <a:latin typeface="Times New Roman" panose="02020603050405020304" pitchFamily="18" charset="0"/>
              <a:cs typeface="Times New Roman" panose="02020603050405020304" pitchFamily="18" charset="0"/>
            </a:endParaRPr>
          </a:p>
        </p:txBody>
      </p:sp>
      <p:pic>
        <p:nvPicPr>
          <p:cNvPr id="225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2" y="1713372"/>
            <a:ext cx="7924800" cy="105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532" name="Metin kutusu 4"/>
          <p:cNvSpPr txBox="1">
            <a:spLocks noChangeArrowheads="1"/>
          </p:cNvSpPr>
          <p:nvPr/>
        </p:nvSpPr>
        <p:spPr bwMode="auto">
          <a:xfrm>
            <a:off x="1752600" y="2871511"/>
            <a:ext cx="853757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tr-TR" altLang="tr-TR" sz="1600" dirty="0">
                <a:latin typeface="Times New Roman" panose="02020603050405020304" pitchFamily="18" charset="0"/>
                <a:cs typeface="Times New Roman" panose="02020603050405020304" pitchFamily="18" charset="0"/>
              </a:rPr>
              <a:t>Gaz atıklarının </a:t>
            </a:r>
            <a:r>
              <a:rPr lang="tr-TR" altLang="tr-TR" sz="1600" dirty="0" err="1">
                <a:latin typeface="Times New Roman" panose="02020603050405020304" pitchFamily="18" charset="0"/>
                <a:cs typeface="Times New Roman" panose="02020603050405020304" pitchFamily="18" charset="0"/>
              </a:rPr>
              <a:t>fiziko</a:t>
            </a:r>
            <a:r>
              <a:rPr lang="tr-TR" altLang="tr-TR" sz="1600" dirty="0">
                <a:latin typeface="Times New Roman" panose="02020603050405020304" pitchFamily="18" charset="0"/>
                <a:cs typeface="Times New Roman" panose="02020603050405020304" pitchFamily="18" charset="0"/>
              </a:rPr>
              <a:t> kimyasal özelliklerinin hesaplanması</a:t>
            </a:r>
          </a:p>
          <a:p>
            <a:pPr>
              <a:spcBef>
                <a:spcPct val="0"/>
              </a:spcBef>
              <a:buFontTx/>
              <a:buNone/>
            </a:pPr>
            <a:r>
              <a:rPr lang="tr-TR" altLang="tr-TR" sz="1600" dirty="0">
                <a:latin typeface="Times New Roman" panose="02020603050405020304" pitchFamily="18" charset="0"/>
                <a:cs typeface="Times New Roman" panose="02020603050405020304" pitchFamily="18" charset="0"/>
              </a:rPr>
              <a:t>- </a:t>
            </a:r>
            <a:r>
              <a:rPr lang="tr-TR" altLang="tr-TR" sz="1600" dirty="0" err="1">
                <a:latin typeface="Times New Roman" panose="02020603050405020304" pitchFamily="18" charset="0"/>
                <a:cs typeface="Times New Roman" panose="02020603050405020304" pitchFamily="18" charset="0"/>
              </a:rPr>
              <a:t>mol</a:t>
            </a:r>
            <a:r>
              <a:rPr lang="tr-TR" altLang="tr-TR" sz="1600" dirty="0">
                <a:latin typeface="Times New Roman" panose="02020603050405020304" pitchFamily="18" charset="0"/>
                <a:cs typeface="Times New Roman" panose="02020603050405020304" pitchFamily="18" charset="0"/>
              </a:rPr>
              <a:t> kütle gazları: M = 28,6 × 10</a:t>
            </a:r>
            <a:r>
              <a:rPr lang="tr-TR" altLang="tr-TR" sz="1600" baseline="30000" dirty="0">
                <a:latin typeface="Times New Roman" panose="02020603050405020304" pitchFamily="18" charset="0"/>
                <a:cs typeface="Times New Roman" panose="02020603050405020304" pitchFamily="18" charset="0"/>
              </a:rPr>
              <a:t>−3 </a:t>
            </a:r>
            <a:r>
              <a:rPr lang="tr-TR" altLang="tr-TR" sz="1600" dirty="0">
                <a:latin typeface="Times New Roman" panose="02020603050405020304" pitchFamily="18" charset="0"/>
                <a:cs typeface="Times New Roman" panose="02020603050405020304" pitchFamily="18" charset="0"/>
              </a:rPr>
              <a:t>kg / </a:t>
            </a:r>
            <a:r>
              <a:rPr lang="tr-TR" altLang="tr-TR" sz="1600" dirty="0" err="1">
                <a:latin typeface="Times New Roman" panose="02020603050405020304" pitchFamily="18" charset="0"/>
                <a:cs typeface="Times New Roman" panose="02020603050405020304" pitchFamily="18" charset="0"/>
              </a:rPr>
              <a:t>mol</a:t>
            </a:r>
            <a:endParaRPr lang="tr-TR" altLang="tr-TR" sz="1600" dirty="0">
              <a:latin typeface="Times New Roman" panose="02020603050405020304" pitchFamily="18" charset="0"/>
              <a:cs typeface="Times New Roman" panose="02020603050405020304" pitchFamily="18" charset="0"/>
            </a:endParaRPr>
          </a:p>
          <a:p>
            <a:pPr>
              <a:spcBef>
                <a:spcPct val="0"/>
              </a:spcBef>
              <a:buFontTx/>
              <a:buNone/>
            </a:pPr>
            <a:r>
              <a:rPr lang="tr-TR" altLang="tr-TR" sz="1600" dirty="0">
                <a:latin typeface="Times New Roman" panose="02020603050405020304" pitchFamily="18" charset="0"/>
                <a:cs typeface="Times New Roman" panose="02020603050405020304" pitchFamily="18" charset="0"/>
              </a:rPr>
              <a:t>- gazların yoğunluğu: </a:t>
            </a:r>
            <a:r>
              <a:rPr lang="el-GR" altLang="tr-TR" sz="1600" dirty="0">
                <a:latin typeface="Times New Roman" panose="02020603050405020304" pitchFamily="18" charset="0"/>
                <a:cs typeface="Times New Roman" panose="02020603050405020304" pitchFamily="18" charset="0"/>
              </a:rPr>
              <a:t>ρ = 0,82 </a:t>
            </a:r>
            <a:r>
              <a:rPr lang="tr-TR" altLang="tr-TR" sz="1600" dirty="0">
                <a:latin typeface="Times New Roman" panose="02020603050405020304" pitchFamily="18" charset="0"/>
                <a:cs typeface="Times New Roman" panose="02020603050405020304" pitchFamily="18" charset="0"/>
              </a:rPr>
              <a:t>kg / m3, gerçek sıcaklık ve basınç koşullarında, ıslak gazda</a:t>
            </a:r>
          </a:p>
          <a:p>
            <a:pPr>
              <a:spcBef>
                <a:spcPct val="0"/>
              </a:spcBef>
              <a:buFontTx/>
              <a:buNone/>
            </a:pPr>
            <a:r>
              <a:rPr lang="tr-TR" altLang="tr-TR" sz="1600" dirty="0">
                <a:latin typeface="Times New Roman" panose="02020603050405020304" pitchFamily="18" charset="0"/>
                <a:cs typeface="Times New Roman" panose="02020603050405020304" pitchFamily="18" charset="0"/>
              </a:rPr>
              <a:t>- mutlak basınç: </a:t>
            </a:r>
            <a:r>
              <a:rPr lang="tr-TR" altLang="tr-TR" sz="1600" dirty="0" err="1">
                <a:latin typeface="Times New Roman" panose="02020603050405020304" pitchFamily="18" charset="0"/>
                <a:cs typeface="Times New Roman" panose="02020603050405020304" pitchFamily="18" charset="0"/>
              </a:rPr>
              <a:t>pc</a:t>
            </a:r>
            <a:r>
              <a:rPr lang="tr-TR" altLang="tr-TR" sz="1600" dirty="0">
                <a:latin typeface="Times New Roman" panose="02020603050405020304" pitchFamily="18" charset="0"/>
                <a:cs typeface="Times New Roman" panose="02020603050405020304" pitchFamily="18" charset="0"/>
              </a:rPr>
              <a:t> = 100.918 </a:t>
            </a:r>
            <a:r>
              <a:rPr lang="tr-TR" altLang="tr-TR" sz="1600" dirty="0" err="1">
                <a:latin typeface="Times New Roman" panose="02020603050405020304" pitchFamily="18" charset="0"/>
                <a:cs typeface="Times New Roman" panose="02020603050405020304" pitchFamily="18" charset="0"/>
              </a:rPr>
              <a:t>Pa</a:t>
            </a:r>
            <a:endParaRPr lang="tr-TR" altLang="tr-TR" sz="1600" dirty="0">
              <a:latin typeface="Times New Roman" panose="02020603050405020304" pitchFamily="18" charset="0"/>
              <a:cs typeface="Times New Roman" panose="02020603050405020304" pitchFamily="18" charset="0"/>
            </a:endParaRPr>
          </a:p>
          <a:p>
            <a:pPr>
              <a:spcBef>
                <a:spcPct val="0"/>
              </a:spcBef>
              <a:buFontTx/>
              <a:buNone/>
            </a:pPr>
            <a:r>
              <a:rPr lang="tr-TR" altLang="tr-TR" sz="1600" dirty="0">
                <a:latin typeface="Times New Roman" panose="02020603050405020304" pitchFamily="18" charset="0"/>
                <a:cs typeface="Times New Roman" panose="02020603050405020304" pitchFamily="18" charset="0"/>
              </a:rPr>
              <a:t>- m / s cinsinden yerel hızlar:</a:t>
            </a:r>
          </a:p>
        </p:txBody>
      </p:sp>
      <p:pic>
        <p:nvPicPr>
          <p:cNvPr id="225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4098173"/>
            <a:ext cx="8331926" cy="1119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534" name="Metin kutusu 4"/>
          <p:cNvSpPr txBox="1">
            <a:spLocks noChangeArrowheads="1"/>
          </p:cNvSpPr>
          <p:nvPr/>
        </p:nvSpPr>
        <p:spPr bwMode="auto">
          <a:xfrm>
            <a:off x="1752600" y="5158999"/>
            <a:ext cx="8686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tr-TR" altLang="tr-TR" sz="1600" dirty="0">
                <a:latin typeface="Times New Roman" panose="02020603050405020304" pitchFamily="18" charset="0"/>
                <a:cs typeface="Times New Roman" panose="02020603050405020304" pitchFamily="18" charset="0"/>
              </a:rPr>
              <a:t>Gerçek sıcaklık ve basınçta, standart koşullarda kuru gaz ve referans koşullarda, kuru gazda oksijen düzeltmesi yapılmış hacimsel debiler.</a:t>
            </a:r>
          </a:p>
        </p:txBody>
      </p:sp>
      <p:pic>
        <p:nvPicPr>
          <p:cNvPr id="225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2" y="5743199"/>
            <a:ext cx="2602522" cy="106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Unvan 1"/>
          <p:cNvSpPr>
            <a:spLocks noGrp="1"/>
          </p:cNvSpPr>
          <p:nvPr>
            <p:ph type="title"/>
          </p:nvPr>
        </p:nvSpPr>
        <p:spPr>
          <a:xfrm>
            <a:off x="924828" y="256430"/>
            <a:ext cx="10515600" cy="1325563"/>
          </a:xfrm>
        </p:spPr>
        <p:txBody>
          <a:bodyPr>
            <a:normAutofit/>
          </a:bodyPr>
          <a:lstStyle/>
          <a:p>
            <a:pPr algn="ctr"/>
            <a:r>
              <a:rPr lang="tr-TR" altLang="tr-TR" sz="3600" b="1" dirty="0" smtClean="0">
                <a:latin typeface="Times New Roman" panose="02020603050405020304" pitchFamily="18" charset="0"/>
                <a:cs typeface="Times New Roman" panose="02020603050405020304" pitchFamily="18" charset="0"/>
              </a:rPr>
              <a:t>TS EN </a:t>
            </a:r>
            <a:r>
              <a:rPr lang="tr-TR" altLang="tr-TR" sz="3600" b="1" dirty="0">
                <a:latin typeface="Times New Roman" panose="02020603050405020304" pitchFamily="18" charset="0"/>
                <a:cs typeface="Times New Roman" panose="02020603050405020304" pitchFamily="18" charset="0"/>
              </a:rPr>
              <a:t>ISO 16911</a:t>
            </a:r>
          </a:p>
        </p:txBody>
      </p:sp>
      <p:pic>
        <p:nvPicPr>
          <p:cNvPr id="13" name="Resim 12"/>
          <p:cNvPicPr>
            <a:picLocks noChangeAspect="1"/>
          </p:cNvPicPr>
          <p:nvPr/>
        </p:nvPicPr>
        <p:blipFill>
          <a:blip r:embed="rId5"/>
          <a:stretch>
            <a:fillRect/>
          </a:stretch>
        </p:blipFill>
        <p:spPr>
          <a:xfrm>
            <a:off x="0" y="0"/>
            <a:ext cx="1860777" cy="1838425"/>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20</a:t>
            </a:fld>
            <a:endParaRPr lang="tr-TR"/>
          </a:p>
        </p:txBody>
      </p:sp>
    </p:spTree>
    <p:extLst>
      <p:ext uri="{BB962C8B-B14F-4D97-AF65-F5344CB8AC3E}">
        <p14:creationId xmlns:p14="http://schemas.microsoft.com/office/powerpoint/2010/main" val="343270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6433" y="1772965"/>
            <a:ext cx="8772390" cy="4905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Unvan 1"/>
          <p:cNvSpPr>
            <a:spLocks noGrp="1"/>
          </p:cNvSpPr>
          <p:nvPr>
            <p:ph type="title"/>
          </p:nvPr>
        </p:nvSpPr>
        <p:spPr>
          <a:xfrm>
            <a:off x="924828" y="256430"/>
            <a:ext cx="10515600" cy="1325563"/>
          </a:xfrm>
        </p:spPr>
        <p:txBody>
          <a:bodyPr>
            <a:normAutofit/>
          </a:bodyPr>
          <a:lstStyle/>
          <a:p>
            <a:pPr algn="ctr"/>
            <a:r>
              <a:rPr lang="tr-TR" altLang="tr-TR" sz="3600" b="1" dirty="0" smtClean="0">
                <a:latin typeface="Times New Roman" panose="02020603050405020304" pitchFamily="18" charset="0"/>
                <a:cs typeface="Times New Roman" panose="02020603050405020304" pitchFamily="18" charset="0"/>
              </a:rPr>
              <a:t>TS EN </a:t>
            </a:r>
            <a:r>
              <a:rPr lang="tr-TR" altLang="tr-TR" sz="3600" b="1" dirty="0">
                <a:latin typeface="Times New Roman" panose="02020603050405020304" pitchFamily="18" charset="0"/>
                <a:cs typeface="Times New Roman" panose="02020603050405020304" pitchFamily="18" charset="0"/>
              </a:rPr>
              <a:t>ISO 16911</a:t>
            </a:r>
          </a:p>
        </p:txBody>
      </p:sp>
      <p:pic>
        <p:nvPicPr>
          <p:cNvPr id="6" name="Resim 5"/>
          <p:cNvPicPr>
            <a:picLocks noChangeAspect="1"/>
          </p:cNvPicPr>
          <p:nvPr/>
        </p:nvPicPr>
        <p:blipFill>
          <a:blip r:embed="rId3"/>
          <a:stretch>
            <a:fillRect/>
          </a:stretch>
        </p:blipFill>
        <p:spPr>
          <a:xfrm>
            <a:off x="0" y="0"/>
            <a:ext cx="1860777" cy="1838425"/>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21</a:t>
            </a:fld>
            <a:endParaRPr lang="tr-TR"/>
          </a:p>
        </p:txBody>
      </p:sp>
    </p:spTree>
    <p:extLst>
      <p:ext uri="{BB962C8B-B14F-4D97-AF65-F5344CB8AC3E}">
        <p14:creationId xmlns:p14="http://schemas.microsoft.com/office/powerpoint/2010/main" val="1641738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9265" y="1737360"/>
            <a:ext cx="8267700" cy="4984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Unvan 1"/>
          <p:cNvSpPr>
            <a:spLocks noGrp="1"/>
          </p:cNvSpPr>
          <p:nvPr>
            <p:ph type="title"/>
          </p:nvPr>
        </p:nvSpPr>
        <p:spPr>
          <a:xfrm>
            <a:off x="924828" y="256430"/>
            <a:ext cx="10515600" cy="1325563"/>
          </a:xfrm>
        </p:spPr>
        <p:txBody>
          <a:bodyPr>
            <a:normAutofit/>
          </a:bodyPr>
          <a:lstStyle/>
          <a:p>
            <a:pPr algn="ctr"/>
            <a:r>
              <a:rPr lang="tr-TR" altLang="tr-TR" sz="3600" b="1" dirty="0" smtClean="0">
                <a:latin typeface="Times New Roman" panose="02020603050405020304" pitchFamily="18" charset="0"/>
                <a:cs typeface="Times New Roman" panose="02020603050405020304" pitchFamily="18" charset="0"/>
              </a:rPr>
              <a:t>TS EN </a:t>
            </a:r>
            <a:r>
              <a:rPr lang="tr-TR" altLang="tr-TR" sz="3600" b="1" dirty="0">
                <a:latin typeface="Times New Roman" panose="02020603050405020304" pitchFamily="18" charset="0"/>
                <a:cs typeface="Times New Roman" panose="02020603050405020304" pitchFamily="18" charset="0"/>
              </a:rPr>
              <a:t>ISO 16911</a:t>
            </a:r>
          </a:p>
        </p:txBody>
      </p:sp>
      <p:pic>
        <p:nvPicPr>
          <p:cNvPr id="6" name="Resim 5"/>
          <p:cNvPicPr>
            <a:picLocks noChangeAspect="1"/>
          </p:cNvPicPr>
          <p:nvPr/>
        </p:nvPicPr>
        <p:blipFill>
          <a:blip r:embed="rId3"/>
          <a:stretch>
            <a:fillRect/>
          </a:stretch>
        </p:blipFill>
        <p:spPr>
          <a:xfrm>
            <a:off x="0" y="0"/>
            <a:ext cx="1860777" cy="1838425"/>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22</a:t>
            </a:fld>
            <a:endParaRPr lang="tr-TR"/>
          </a:p>
        </p:txBody>
      </p:sp>
    </p:spTree>
    <p:extLst>
      <p:ext uri="{BB962C8B-B14F-4D97-AF65-F5344CB8AC3E}">
        <p14:creationId xmlns:p14="http://schemas.microsoft.com/office/powerpoint/2010/main" val="391957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7071" y="1927323"/>
            <a:ext cx="8423031" cy="4794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Unvan 1"/>
          <p:cNvSpPr>
            <a:spLocks noGrp="1"/>
          </p:cNvSpPr>
          <p:nvPr>
            <p:ph type="title"/>
          </p:nvPr>
        </p:nvSpPr>
        <p:spPr>
          <a:xfrm>
            <a:off x="924828" y="256430"/>
            <a:ext cx="10515600" cy="1325563"/>
          </a:xfrm>
        </p:spPr>
        <p:txBody>
          <a:bodyPr>
            <a:normAutofit/>
          </a:bodyPr>
          <a:lstStyle/>
          <a:p>
            <a:pPr algn="ctr"/>
            <a:r>
              <a:rPr lang="tr-TR" altLang="tr-TR" sz="3600" b="1" dirty="0" smtClean="0">
                <a:latin typeface="Times New Roman" panose="02020603050405020304" pitchFamily="18" charset="0"/>
                <a:cs typeface="Times New Roman" panose="02020603050405020304" pitchFamily="18" charset="0"/>
              </a:rPr>
              <a:t>TS EN </a:t>
            </a:r>
            <a:r>
              <a:rPr lang="tr-TR" altLang="tr-TR" sz="3600" b="1" dirty="0">
                <a:latin typeface="Times New Roman" panose="02020603050405020304" pitchFamily="18" charset="0"/>
                <a:cs typeface="Times New Roman" panose="02020603050405020304" pitchFamily="18" charset="0"/>
              </a:rPr>
              <a:t>ISO 16911</a:t>
            </a:r>
          </a:p>
        </p:txBody>
      </p:sp>
      <p:pic>
        <p:nvPicPr>
          <p:cNvPr id="6" name="Resim 5"/>
          <p:cNvPicPr>
            <a:picLocks noChangeAspect="1"/>
          </p:cNvPicPr>
          <p:nvPr/>
        </p:nvPicPr>
        <p:blipFill>
          <a:blip r:embed="rId3"/>
          <a:stretch>
            <a:fillRect/>
          </a:stretch>
        </p:blipFill>
        <p:spPr>
          <a:xfrm>
            <a:off x="0" y="0"/>
            <a:ext cx="1860777" cy="1838425"/>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23</a:t>
            </a:fld>
            <a:endParaRPr lang="tr-TR"/>
          </a:p>
        </p:txBody>
      </p:sp>
    </p:spTree>
    <p:extLst>
      <p:ext uri="{BB962C8B-B14F-4D97-AF65-F5344CB8AC3E}">
        <p14:creationId xmlns:p14="http://schemas.microsoft.com/office/powerpoint/2010/main" val="1665557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1362" y="1838423"/>
            <a:ext cx="8338038" cy="4832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Unvan 1"/>
          <p:cNvSpPr>
            <a:spLocks noGrp="1"/>
          </p:cNvSpPr>
          <p:nvPr>
            <p:ph type="title"/>
          </p:nvPr>
        </p:nvSpPr>
        <p:spPr>
          <a:xfrm>
            <a:off x="924828" y="256430"/>
            <a:ext cx="10515600" cy="1325563"/>
          </a:xfrm>
        </p:spPr>
        <p:txBody>
          <a:bodyPr>
            <a:normAutofit/>
          </a:bodyPr>
          <a:lstStyle/>
          <a:p>
            <a:pPr algn="ctr"/>
            <a:r>
              <a:rPr lang="tr-TR" altLang="tr-TR" sz="3600" b="1" dirty="0" smtClean="0">
                <a:latin typeface="Times New Roman" panose="02020603050405020304" pitchFamily="18" charset="0"/>
                <a:cs typeface="Times New Roman" panose="02020603050405020304" pitchFamily="18" charset="0"/>
              </a:rPr>
              <a:t>TS EN </a:t>
            </a:r>
            <a:r>
              <a:rPr lang="tr-TR" altLang="tr-TR" sz="3600" b="1" dirty="0">
                <a:latin typeface="Times New Roman" panose="02020603050405020304" pitchFamily="18" charset="0"/>
                <a:cs typeface="Times New Roman" panose="02020603050405020304" pitchFamily="18" charset="0"/>
              </a:rPr>
              <a:t>ISO 16911</a:t>
            </a:r>
          </a:p>
        </p:txBody>
      </p:sp>
      <p:pic>
        <p:nvPicPr>
          <p:cNvPr id="6" name="Resim 5"/>
          <p:cNvPicPr>
            <a:picLocks noChangeAspect="1"/>
          </p:cNvPicPr>
          <p:nvPr/>
        </p:nvPicPr>
        <p:blipFill>
          <a:blip r:embed="rId3"/>
          <a:stretch>
            <a:fillRect/>
          </a:stretch>
        </p:blipFill>
        <p:spPr>
          <a:xfrm>
            <a:off x="0" y="0"/>
            <a:ext cx="1860777" cy="1838425"/>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24</a:t>
            </a:fld>
            <a:endParaRPr lang="tr-TR"/>
          </a:p>
        </p:txBody>
      </p:sp>
    </p:spTree>
    <p:extLst>
      <p:ext uri="{BB962C8B-B14F-4D97-AF65-F5344CB8AC3E}">
        <p14:creationId xmlns:p14="http://schemas.microsoft.com/office/powerpoint/2010/main" val="10988310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7790" y="1922560"/>
            <a:ext cx="8829675" cy="4935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Unvan 1"/>
          <p:cNvSpPr>
            <a:spLocks noGrp="1"/>
          </p:cNvSpPr>
          <p:nvPr>
            <p:ph type="title"/>
          </p:nvPr>
        </p:nvSpPr>
        <p:spPr>
          <a:xfrm>
            <a:off x="924828" y="256430"/>
            <a:ext cx="10515600" cy="1325563"/>
          </a:xfrm>
        </p:spPr>
        <p:txBody>
          <a:bodyPr>
            <a:normAutofit/>
          </a:bodyPr>
          <a:lstStyle/>
          <a:p>
            <a:pPr algn="ctr"/>
            <a:r>
              <a:rPr lang="tr-TR" altLang="tr-TR" sz="3600" b="1" dirty="0" smtClean="0">
                <a:latin typeface="Times New Roman" panose="02020603050405020304" pitchFamily="18" charset="0"/>
                <a:cs typeface="Times New Roman" panose="02020603050405020304" pitchFamily="18" charset="0"/>
              </a:rPr>
              <a:t>TS EN </a:t>
            </a:r>
            <a:r>
              <a:rPr lang="tr-TR" altLang="tr-TR" sz="3600" b="1" dirty="0">
                <a:latin typeface="Times New Roman" panose="02020603050405020304" pitchFamily="18" charset="0"/>
                <a:cs typeface="Times New Roman" panose="02020603050405020304" pitchFamily="18" charset="0"/>
              </a:rPr>
              <a:t>ISO 16911</a:t>
            </a:r>
          </a:p>
        </p:txBody>
      </p:sp>
      <p:pic>
        <p:nvPicPr>
          <p:cNvPr id="6" name="Resim 5"/>
          <p:cNvPicPr>
            <a:picLocks noChangeAspect="1"/>
          </p:cNvPicPr>
          <p:nvPr/>
        </p:nvPicPr>
        <p:blipFill>
          <a:blip r:embed="rId3"/>
          <a:stretch>
            <a:fillRect/>
          </a:stretch>
        </p:blipFill>
        <p:spPr>
          <a:xfrm>
            <a:off x="0" y="0"/>
            <a:ext cx="1860777" cy="1838425"/>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25</a:t>
            </a:fld>
            <a:endParaRPr lang="tr-TR"/>
          </a:p>
        </p:txBody>
      </p:sp>
    </p:spTree>
    <p:extLst>
      <p:ext uri="{BB962C8B-B14F-4D97-AF65-F5344CB8AC3E}">
        <p14:creationId xmlns:p14="http://schemas.microsoft.com/office/powerpoint/2010/main" val="16047313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1128" y="1597867"/>
            <a:ext cx="8763000" cy="5123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Unvan 1"/>
          <p:cNvSpPr>
            <a:spLocks noGrp="1"/>
          </p:cNvSpPr>
          <p:nvPr>
            <p:ph type="title"/>
          </p:nvPr>
        </p:nvSpPr>
        <p:spPr>
          <a:xfrm>
            <a:off x="924828" y="256430"/>
            <a:ext cx="10515600" cy="1325563"/>
          </a:xfrm>
        </p:spPr>
        <p:txBody>
          <a:bodyPr>
            <a:normAutofit/>
          </a:bodyPr>
          <a:lstStyle/>
          <a:p>
            <a:pPr algn="ctr"/>
            <a:r>
              <a:rPr lang="tr-TR" altLang="tr-TR" sz="3600" b="1" dirty="0" smtClean="0">
                <a:latin typeface="Times New Roman" panose="02020603050405020304" pitchFamily="18" charset="0"/>
                <a:cs typeface="Times New Roman" panose="02020603050405020304" pitchFamily="18" charset="0"/>
              </a:rPr>
              <a:t>TS EN </a:t>
            </a:r>
            <a:r>
              <a:rPr lang="tr-TR" altLang="tr-TR" sz="3600" b="1" dirty="0">
                <a:latin typeface="Times New Roman" panose="02020603050405020304" pitchFamily="18" charset="0"/>
                <a:cs typeface="Times New Roman" panose="02020603050405020304" pitchFamily="18" charset="0"/>
              </a:rPr>
              <a:t>ISO 16911</a:t>
            </a:r>
          </a:p>
        </p:txBody>
      </p:sp>
      <p:pic>
        <p:nvPicPr>
          <p:cNvPr id="6" name="Resim 5"/>
          <p:cNvPicPr>
            <a:picLocks noChangeAspect="1"/>
          </p:cNvPicPr>
          <p:nvPr/>
        </p:nvPicPr>
        <p:blipFill>
          <a:blip r:embed="rId3"/>
          <a:stretch>
            <a:fillRect/>
          </a:stretch>
        </p:blipFill>
        <p:spPr>
          <a:xfrm>
            <a:off x="0" y="0"/>
            <a:ext cx="1860777" cy="1838425"/>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26</a:t>
            </a:fld>
            <a:endParaRPr lang="tr-TR"/>
          </a:p>
        </p:txBody>
      </p:sp>
    </p:spTree>
    <p:extLst>
      <p:ext uri="{BB962C8B-B14F-4D97-AF65-F5344CB8AC3E}">
        <p14:creationId xmlns:p14="http://schemas.microsoft.com/office/powerpoint/2010/main" val="3065548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ikdörtgen 1"/>
          <p:cNvSpPr>
            <a:spLocks noChangeArrowheads="1"/>
          </p:cNvSpPr>
          <p:nvPr/>
        </p:nvSpPr>
        <p:spPr bwMode="auto">
          <a:xfrm>
            <a:off x="1944736" y="2213519"/>
            <a:ext cx="8475785"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tr-TR" altLang="tr-TR" sz="2000" b="1" dirty="0">
                <a:latin typeface="Times New Roman" panose="02020603050405020304" pitchFamily="18" charset="0"/>
                <a:cs typeface="Times New Roman" panose="02020603050405020304" pitchFamily="18" charset="0"/>
              </a:rPr>
              <a:t>Sıcaklıkla ilişkili standart belirsizlik </a:t>
            </a:r>
            <a:r>
              <a:rPr lang="tr-TR" altLang="tr-TR" sz="2000" b="1" dirty="0" err="1">
                <a:latin typeface="Times New Roman" panose="02020603050405020304" pitchFamily="18" charset="0"/>
                <a:cs typeface="Times New Roman" panose="02020603050405020304" pitchFamily="18" charset="0"/>
              </a:rPr>
              <a:t>Tc</a:t>
            </a:r>
            <a:r>
              <a:rPr lang="tr-TR" altLang="tr-TR" sz="2000" b="1" dirty="0">
                <a:latin typeface="Times New Roman" panose="02020603050405020304" pitchFamily="18" charset="0"/>
                <a:cs typeface="Times New Roman" panose="02020603050405020304" pitchFamily="18" charset="0"/>
              </a:rPr>
              <a:t> Sıcaklık ölçümü ile ilgili belirsizlik bağlıdır:</a:t>
            </a:r>
          </a:p>
          <a:p>
            <a:pPr marL="285750" indent="-285750">
              <a:spcBef>
                <a:spcPct val="0"/>
              </a:spcBef>
              <a:buFont typeface="Wingdings" panose="05000000000000000000" pitchFamily="2" charset="2"/>
              <a:buChar char="§"/>
            </a:pPr>
            <a:r>
              <a:rPr lang="tr-TR" altLang="tr-TR" sz="1800" dirty="0" smtClean="0">
                <a:latin typeface="Times New Roman" panose="02020603050405020304" pitchFamily="18" charset="0"/>
                <a:cs typeface="Times New Roman" panose="02020603050405020304" pitchFamily="18" charset="0"/>
              </a:rPr>
              <a:t>Kullanılan </a:t>
            </a:r>
            <a:r>
              <a:rPr lang="tr-TR" altLang="tr-TR" sz="1800" dirty="0">
                <a:latin typeface="Times New Roman" panose="02020603050405020304" pitchFamily="18" charset="0"/>
                <a:cs typeface="Times New Roman" panose="02020603050405020304" pitchFamily="18" charset="0"/>
              </a:rPr>
              <a:t>sıcaklık </a:t>
            </a:r>
            <a:r>
              <a:rPr lang="tr-TR" altLang="tr-TR" sz="1800" dirty="0" err="1">
                <a:latin typeface="Times New Roman" panose="02020603050405020304" pitchFamily="18" charset="0"/>
                <a:cs typeface="Times New Roman" panose="02020603050405020304" pitchFamily="18" charset="0"/>
              </a:rPr>
              <a:t>sensörünün</a:t>
            </a:r>
            <a:r>
              <a:rPr lang="tr-TR" altLang="tr-TR" sz="1800" dirty="0">
                <a:latin typeface="Times New Roman" panose="02020603050405020304" pitchFamily="18" charset="0"/>
                <a:cs typeface="Times New Roman" panose="02020603050405020304" pitchFamily="18" charset="0"/>
              </a:rPr>
              <a:t> çözünürlüğü ile;</a:t>
            </a:r>
          </a:p>
          <a:p>
            <a:pPr marL="285750" indent="-285750">
              <a:spcBef>
                <a:spcPct val="0"/>
              </a:spcBef>
              <a:buFont typeface="Wingdings" panose="05000000000000000000" pitchFamily="2" charset="2"/>
              <a:buChar char="§"/>
            </a:pPr>
            <a:r>
              <a:rPr lang="tr-TR" altLang="tr-TR" sz="1800" dirty="0" smtClean="0">
                <a:latin typeface="Times New Roman" panose="02020603050405020304" pitchFamily="18" charset="0"/>
                <a:cs typeface="Times New Roman" panose="02020603050405020304" pitchFamily="18" charset="0"/>
              </a:rPr>
              <a:t>Ölçüm </a:t>
            </a:r>
            <a:r>
              <a:rPr lang="tr-TR" altLang="tr-TR" sz="1800" dirty="0">
                <a:latin typeface="Times New Roman" panose="02020603050405020304" pitchFamily="18" charset="0"/>
                <a:cs typeface="Times New Roman" panose="02020603050405020304" pitchFamily="18" charset="0"/>
              </a:rPr>
              <a:t>cihazı </a:t>
            </a:r>
            <a:r>
              <a:rPr lang="tr-TR" altLang="tr-TR" sz="1800" dirty="0" err="1">
                <a:latin typeface="Times New Roman" panose="02020603050405020304" pitchFamily="18" charset="0"/>
                <a:cs typeface="Times New Roman" panose="02020603050405020304" pitchFamily="18" charset="0"/>
              </a:rPr>
              <a:t>sensörünün</a:t>
            </a:r>
            <a:r>
              <a:rPr lang="tr-TR" altLang="tr-TR" sz="1800" dirty="0">
                <a:latin typeface="Times New Roman" panose="02020603050405020304" pitchFamily="18" charset="0"/>
                <a:cs typeface="Times New Roman" panose="02020603050405020304" pitchFamily="18" charset="0"/>
              </a:rPr>
              <a:t> ve ölçüm cihazının kalibrasyon belirsizliği ile;</a:t>
            </a:r>
          </a:p>
          <a:p>
            <a:pPr marL="285750" indent="-285750">
              <a:spcBef>
                <a:spcPct val="0"/>
              </a:spcBef>
              <a:buFont typeface="Wingdings" panose="05000000000000000000" pitchFamily="2" charset="2"/>
              <a:buChar char="§"/>
            </a:pPr>
            <a:r>
              <a:rPr lang="tr-TR" altLang="tr-TR" sz="1800" dirty="0">
                <a:latin typeface="Times New Roman" panose="02020603050405020304" pitchFamily="18" charset="0"/>
                <a:cs typeface="Times New Roman" panose="02020603050405020304" pitchFamily="18" charset="0"/>
              </a:rPr>
              <a:t>Ö</a:t>
            </a:r>
            <a:r>
              <a:rPr lang="tr-TR" altLang="tr-TR" sz="1800" dirty="0" smtClean="0">
                <a:latin typeface="Times New Roman" panose="02020603050405020304" pitchFamily="18" charset="0"/>
                <a:cs typeface="Times New Roman" panose="02020603050405020304" pitchFamily="18" charset="0"/>
              </a:rPr>
              <a:t>lçme </a:t>
            </a:r>
            <a:r>
              <a:rPr lang="tr-TR" altLang="tr-TR" sz="1800" dirty="0">
                <a:latin typeface="Times New Roman" panose="02020603050405020304" pitchFamily="18" charset="0"/>
                <a:cs typeface="Times New Roman" panose="02020603050405020304" pitchFamily="18" charset="0"/>
              </a:rPr>
              <a:t>ekipmanının kaymalarıyla;</a:t>
            </a:r>
          </a:p>
          <a:p>
            <a:pPr marL="285750" indent="-285750">
              <a:spcBef>
                <a:spcPct val="0"/>
              </a:spcBef>
              <a:buFont typeface="Wingdings" panose="05000000000000000000" pitchFamily="2" charset="2"/>
              <a:buChar char="§"/>
            </a:pPr>
            <a:r>
              <a:rPr lang="tr-TR" altLang="tr-TR" sz="1800" dirty="0" err="1" smtClean="0">
                <a:latin typeface="Times New Roman" panose="02020603050405020304" pitchFamily="18" charset="0"/>
                <a:cs typeface="Times New Roman" panose="02020603050405020304" pitchFamily="18" charset="0"/>
              </a:rPr>
              <a:t>Doğrusallık</a:t>
            </a:r>
            <a:r>
              <a:rPr lang="tr-TR" altLang="tr-TR" sz="1800" dirty="0" smtClean="0">
                <a:latin typeface="Times New Roman" panose="02020603050405020304" pitchFamily="18" charset="0"/>
                <a:cs typeface="Times New Roman" panose="02020603050405020304" pitchFamily="18" charset="0"/>
              </a:rPr>
              <a:t> </a:t>
            </a:r>
            <a:r>
              <a:rPr lang="tr-TR" altLang="tr-TR" sz="1800" dirty="0">
                <a:latin typeface="Times New Roman" panose="02020603050405020304" pitchFamily="18" charset="0"/>
                <a:cs typeface="Times New Roman" panose="02020603050405020304" pitchFamily="18" charset="0"/>
              </a:rPr>
              <a:t>ölçüm cihazı ile;</a:t>
            </a:r>
          </a:p>
          <a:p>
            <a:pPr marL="285750" indent="-285750">
              <a:spcBef>
                <a:spcPct val="0"/>
              </a:spcBef>
              <a:buFont typeface="Wingdings" panose="05000000000000000000" pitchFamily="2" charset="2"/>
              <a:buChar char="§"/>
            </a:pPr>
            <a:r>
              <a:rPr lang="tr-TR" altLang="tr-TR" sz="1800" dirty="0" smtClean="0">
                <a:latin typeface="Times New Roman" panose="02020603050405020304" pitchFamily="18" charset="0"/>
                <a:cs typeface="Times New Roman" panose="02020603050405020304" pitchFamily="18" charset="0"/>
              </a:rPr>
              <a:t>Histerezis </a:t>
            </a:r>
            <a:r>
              <a:rPr lang="tr-TR" altLang="tr-TR" sz="1800" dirty="0">
                <a:latin typeface="Times New Roman" panose="02020603050405020304" pitchFamily="18" charset="0"/>
                <a:cs typeface="Times New Roman" panose="02020603050405020304" pitchFamily="18" charset="0"/>
              </a:rPr>
              <a:t>ölçüm cihazı ile.</a:t>
            </a:r>
          </a:p>
          <a:p>
            <a:pPr>
              <a:spcBef>
                <a:spcPct val="0"/>
              </a:spcBef>
              <a:buFontTx/>
              <a:buNone/>
            </a:pPr>
            <a:r>
              <a:rPr lang="tr-TR" altLang="tr-TR" sz="1800" dirty="0">
                <a:latin typeface="Times New Roman" panose="02020603050405020304" pitchFamily="18" charset="0"/>
                <a:cs typeface="Times New Roman" panose="02020603050405020304" pitchFamily="18" charset="0"/>
              </a:rPr>
              <a:t>Sıcaklık ölçümü ile ilgili genişletilmiş belirsizlik ± 2,5 </a:t>
            </a:r>
            <a:r>
              <a:rPr lang="tr-TR" altLang="tr-TR" sz="1800" dirty="0" err="1">
                <a:latin typeface="Times New Roman" panose="02020603050405020304" pitchFamily="18" charset="0"/>
                <a:cs typeface="Times New Roman" panose="02020603050405020304" pitchFamily="18" charset="0"/>
              </a:rPr>
              <a:t>K'dır</a:t>
            </a:r>
            <a:r>
              <a:rPr lang="tr-TR" altLang="tr-TR" sz="1800" dirty="0">
                <a:latin typeface="Times New Roman" panose="02020603050405020304" pitchFamily="18" charset="0"/>
                <a:cs typeface="Times New Roman" panose="02020603050405020304" pitchFamily="18" charset="0"/>
              </a:rPr>
              <a:t>.</a:t>
            </a:r>
          </a:p>
          <a:p>
            <a:pPr>
              <a:spcBef>
                <a:spcPct val="0"/>
              </a:spcBef>
              <a:buFontTx/>
              <a:buNone/>
            </a:pPr>
            <a:r>
              <a:rPr lang="tr-TR" altLang="tr-TR" sz="2000" b="1" dirty="0">
                <a:latin typeface="Times New Roman" panose="02020603050405020304" pitchFamily="18" charset="0"/>
                <a:cs typeface="Times New Roman" panose="02020603050405020304" pitchFamily="18" charset="0"/>
              </a:rPr>
              <a:t>Standart belirsizlik u (</a:t>
            </a:r>
            <a:r>
              <a:rPr lang="tr-TR" altLang="tr-TR" sz="2000" b="1" dirty="0" err="1">
                <a:latin typeface="Times New Roman" panose="02020603050405020304" pitchFamily="18" charset="0"/>
                <a:cs typeface="Times New Roman" panose="02020603050405020304" pitchFamily="18" charset="0"/>
              </a:rPr>
              <a:t>Tc</a:t>
            </a:r>
            <a:r>
              <a:rPr lang="tr-TR" altLang="tr-TR" sz="2000" b="1" dirty="0">
                <a:latin typeface="Times New Roman" panose="02020603050405020304" pitchFamily="18" charset="0"/>
                <a:cs typeface="Times New Roman" panose="02020603050405020304" pitchFamily="18" charset="0"/>
              </a:rPr>
              <a:t>) bu nedenle:</a:t>
            </a:r>
          </a:p>
          <a:p>
            <a:pPr>
              <a:spcBef>
                <a:spcPct val="0"/>
              </a:spcBef>
              <a:buFontTx/>
              <a:buNone/>
            </a:pPr>
            <a:endParaRPr lang="tr-TR" altLang="tr-TR" sz="1600" dirty="0"/>
          </a:p>
          <a:p>
            <a:pPr>
              <a:spcBef>
                <a:spcPct val="0"/>
              </a:spcBef>
              <a:buFontTx/>
              <a:buNone/>
            </a:pPr>
            <a:endParaRPr lang="tr-TR" altLang="tr-TR" sz="1600" dirty="0"/>
          </a:p>
        </p:txBody>
      </p:sp>
      <p:pic>
        <p:nvPicPr>
          <p:cNvPr id="2969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4736" y="4960937"/>
            <a:ext cx="8475784" cy="1395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Unvan 1"/>
          <p:cNvSpPr>
            <a:spLocks noGrp="1"/>
          </p:cNvSpPr>
          <p:nvPr>
            <p:ph type="title"/>
          </p:nvPr>
        </p:nvSpPr>
        <p:spPr>
          <a:xfrm>
            <a:off x="924828" y="256430"/>
            <a:ext cx="10515600" cy="1325563"/>
          </a:xfrm>
        </p:spPr>
        <p:txBody>
          <a:bodyPr>
            <a:normAutofit/>
          </a:bodyPr>
          <a:lstStyle/>
          <a:p>
            <a:pPr algn="ctr"/>
            <a:r>
              <a:rPr lang="tr-TR" altLang="tr-TR" sz="3600" b="1" dirty="0" smtClean="0">
                <a:latin typeface="Times New Roman" panose="02020603050405020304" pitchFamily="18" charset="0"/>
                <a:cs typeface="Times New Roman" panose="02020603050405020304" pitchFamily="18" charset="0"/>
              </a:rPr>
              <a:t>TS EN </a:t>
            </a:r>
            <a:r>
              <a:rPr lang="tr-TR" altLang="tr-TR" sz="3600" b="1" dirty="0">
                <a:latin typeface="Times New Roman" panose="02020603050405020304" pitchFamily="18" charset="0"/>
                <a:cs typeface="Times New Roman" panose="02020603050405020304" pitchFamily="18" charset="0"/>
              </a:rPr>
              <a:t>ISO 16911</a:t>
            </a:r>
          </a:p>
        </p:txBody>
      </p:sp>
      <p:pic>
        <p:nvPicPr>
          <p:cNvPr id="7" name="Resim 6"/>
          <p:cNvPicPr>
            <a:picLocks noChangeAspect="1"/>
          </p:cNvPicPr>
          <p:nvPr/>
        </p:nvPicPr>
        <p:blipFill>
          <a:blip r:embed="rId3"/>
          <a:stretch>
            <a:fillRect/>
          </a:stretch>
        </p:blipFill>
        <p:spPr>
          <a:xfrm>
            <a:off x="0" y="0"/>
            <a:ext cx="1860777" cy="1838425"/>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27</a:t>
            </a:fld>
            <a:endParaRPr lang="tr-TR"/>
          </a:p>
        </p:txBody>
      </p:sp>
    </p:spTree>
    <p:extLst>
      <p:ext uri="{BB962C8B-B14F-4D97-AF65-F5344CB8AC3E}">
        <p14:creationId xmlns:p14="http://schemas.microsoft.com/office/powerpoint/2010/main" val="30262403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4442" y="1581993"/>
            <a:ext cx="8356372" cy="5123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Unvan 1"/>
          <p:cNvSpPr>
            <a:spLocks noGrp="1"/>
          </p:cNvSpPr>
          <p:nvPr>
            <p:ph type="title"/>
          </p:nvPr>
        </p:nvSpPr>
        <p:spPr>
          <a:xfrm>
            <a:off x="924828" y="256430"/>
            <a:ext cx="10515600" cy="1325563"/>
          </a:xfrm>
        </p:spPr>
        <p:txBody>
          <a:bodyPr>
            <a:normAutofit/>
          </a:bodyPr>
          <a:lstStyle/>
          <a:p>
            <a:pPr algn="ctr"/>
            <a:r>
              <a:rPr lang="tr-TR" altLang="tr-TR" sz="3600" b="1" dirty="0" smtClean="0">
                <a:latin typeface="Times New Roman" panose="02020603050405020304" pitchFamily="18" charset="0"/>
                <a:cs typeface="Times New Roman" panose="02020603050405020304" pitchFamily="18" charset="0"/>
              </a:rPr>
              <a:t>TS EN </a:t>
            </a:r>
            <a:r>
              <a:rPr lang="tr-TR" altLang="tr-TR" sz="3600" b="1" dirty="0">
                <a:latin typeface="Times New Roman" panose="02020603050405020304" pitchFamily="18" charset="0"/>
                <a:cs typeface="Times New Roman" panose="02020603050405020304" pitchFamily="18" charset="0"/>
              </a:rPr>
              <a:t>ISO 16911</a:t>
            </a:r>
          </a:p>
        </p:txBody>
      </p:sp>
      <p:pic>
        <p:nvPicPr>
          <p:cNvPr id="6" name="Resim 5"/>
          <p:cNvPicPr>
            <a:picLocks noChangeAspect="1"/>
          </p:cNvPicPr>
          <p:nvPr/>
        </p:nvPicPr>
        <p:blipFill>
          <a:blip r:embed="rId3"/>
          <a:stretch>
            <a:fillRect/>
          </a:stretch>
        </p:blipFill>
        <p:spPr>
          <a:xfrm>
            <a:off x="0" y="0"/>
            <a:ext cx="1860777" cy="1838425"/>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28</a:t>
            </a:fld>
            <a:endParaRPr lang="tr-TR"/>
          </a:p>
        </p:txBody>
      </p:sp>
    </p:spTree>
    <p:extLst>
      <p:ext uri="{BB962C8B-B14F-4D97-AF65-F5344CB8AC3E}">
        <p14:creationId xmlns:p14="http://schemas.microsoft.com/office/powerpoint/2010/main" val="29879362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3593" y="1790443"/>
            <a:ext cx="8498069" cy="4931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Unvan 1"/>
          <p:cNvSpPr>
            <a:spLocks noGrp="1"/>
          </p:cNvSpPr>
          <p:nvPr>
            <p:ph type="title"/>
          </p:nvPr>
        </p:nvSpPr>
        <p:spPr>
          <a:xfrm>
            <a:off x="924828" y="256430"/>
            <a:ext cx="10515600" cy="1325563"/>
          </a:xfrm>
        </p:spPr>
        <p:txBody>
          <a:bodyPr>
            <a:normAutofit/>
          </a:bodyPr>
          <a:lstStyle/>
          <a:p>
            <a:pPr algn="ctr"/>
            <a:r>
              <a:rPr lang="tr-TR" altLang="tr-TR" sz="3600" b="1" dirty="0" smtClean="0">
                <a:latin typeface="Times New Roman" panose="02020603050405020304" pitchFamily="18" charset="0"/>
                <a:cs typeface="Times New Roman" panose="02020603050405020304" pitchFamily="18" charset="0"/>
              </a:rPr>
              <a:t>TS EN </a:t>
            </a:r>
            <a:r>
              <a:rPr lang="tr-TR" altLang="tr-TR" sz="3600" b="1" dirty="0">
                <a:latin typeface="Times New Roman" panose="02020603050405020304" pitchFamily="18" charset="0"/>
                <a:cs typeface="Times New Roman" panose="02020603050405020304" pitchFamily="18" charset="0"/>
              </a:rPr>
              <a:t>ISO 16911</a:t>
            </a:r>
          </a:p>
        </p:txBody>
      </p:sp>
      <p:pic>
        <p:nvPicPr>
          <p:cNvPr id="6" name="Resim 5"/>
          <p:cNvPicPr>
            <a:picLocks noChangeAspect="1"/>
          </p:cNvPicPr>
          <p:nvPr/>
        </p:nvPicPr>
        <p:blipFill>
          <a:blip r:embed="rId3"/>
          <a:stretch>
            <a:fillRect/>
          </a:stretch>
        </p:blipFill>
        <p:spPr>
          <a:xfrm>
            <a:off x="0" y="0"/>
            <a:ext cx="1860777" cy="1838425"/>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29</a:t>
            </a:fld>
            <a:endParaRPr lang="tr-TR"/>
          </a:p>
        </p:txBody>
      </p:sp>
    </p:spTree>
    <p:extLst>
      <p:ext uri="{BB962C8B-B14F-4D97-AF65-F5344CB8AC3E}">
        <p14:creationId xmlns:p14="http://schemas.microsoft.com/office/powerpoint/2010/main" val="1574444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2"/>
          <p:cNvSpPr>
            <a:spLocks noGrp="1"/>
          </p:cNvSpPr>
          <p:nvPr>
            <p:ph idx="1"/>
          </p:nvPr>
        </p:nvSpPr>
        <p:spPr>
          <a:xfrm>
            <a:off x="1860777" y="1838423"/>
            <a:ext cx="8763000" cy="4517928"/>
          </a:xfrm>
        </p:spPr>
        <p:txBody>
          <a:bodyPr>
            <a:normAutofit fontScale="85000" lnSpcReduction="20000"/>
          </a:bodyPr>
          <a:lstStyle/>
          <a:p>
            <a:pPr marL="0" indent="0" algn="just">
              <a:buNone/>
              <a:defRPr/>
            </a:pPr>
            <a:r>
              <a:rPr lang="tr-TR" sz="2100" dirty="0">
                <a:latin typeface="Times New Roman" panose="02020603050405020304" pitchFamily="18" charset="0"/>
                <a:cs typeface="Times New Roman" panose="02020603050405020304" pitchFamily="18" charset="0"/>
              </a:rPr>
              <a:t>Bu standartta; bir noktada gaz hızını belirlemesi için, kalibre edilmiş bir diferansiyel basınç cihazı (</a:t>
            </a:r>
            <a:r>
              <a:rPr lang="tr-TR" sz="2100" dirty="0" err="1">
                <a:latin typeface="Times New Roman" panose="02020603050405020304" pitchFamily="18" charset="0"/>
                <a:cs typeface="Times New Roman" panose="02020603050405020304" pitchFamily="18" charset="0"/>
              </a:rPr>
              <a:t>Pitot</a:t>
            </a:r>
            <a:r>
              <a:rPr lang="tr-TR" sz="2100" dirty="0">
                <a:latin typeface="Times New Roman" panose="02020603050405020304" pitchFamily="18" charset="0"/>
                <a:cs typeface="Times New Roman" panose="02020603050405020304" pitchFamily="18" charset="0"/>
              </a:rPr>
              <a:t>) ve kalibre edilmiş bir kanatlı anemometre ölçümü öngörmektedir. Standardın Ek A’ da fark basıncı esaslı tekniklerin kullanılmasını sağlar, Ek B’de ise kanatlı anemometreyi açıklar.</a:t>
            </a:r>
          </a:p>
          <a:p>
            <a:pPr marL="0" indent="0" algn="just">
              <a:buNone/>
              <a:defRPr/>
            </a:pPr>
            <a:r>
              <a:rPr lang="tr-TR" sz="2100" dirty="0">
                <a:latin typeface="Times New Roman" panose="02020603050405020304" pitchFamily="18" charset="0"/>
                <a:cs typeface="Times New Roman" panose="02020603050405020304" pitchFamily="18" charset="0"/>
              </a:rPr>
              <a:t>Diğer taraftan ek olarak, izleyici seyreltme, izleyici geçiş süresi ve enerji tüketiminden hesaplanmasına dayanarak hava debisinin belirlenmesi için alternatif yöntemlerde açıklanmaktadır. Ölçüm noktalarının aralığı, EN 15259'da tanımlandığı gibi eşit alanların prensibine dayanmaktadır. Hacim akış hızı, ortalama </a:t>
            </a:r>
            <a:r>
              <a:rPr lang="tr-TR" sz="2100" dirty="0" err="1">
                <a:latin typeface="Times New Roman" panose="02020603050405020304" pitchFamily="18" charset="0"/>
                <a:cs typeface="Times New Roman" panose="02020603050405020304" pitchFamily="18" charset="0"/>
              </a:rPr>
              <a:t>eksenel</a:t>
            </a:r>
            <a:r>
              <a:rPr lang="tr-TR" sz="2100" dirty="0">
                <a:latin typeface="Times New Roman" panose="02020603050405020304" pitchFamily="18" charset="0"/>
                <a:cs typeface="Times New Roman" panose="02020603050405020304" pitchFamily="18" charset="0"/>
              </a:rPr>
              <a:t> hızdan ve ölçüm düzlemindeki kanal alanından hesaplanır. Gerekirse, standardın 10.4 maddesinde belirtilen duvar efektlerini hesaba katan bir düzeltme uygulanır.</a:t>
            </a:r>
          </a:p>
          <a:p>
            <a:pPr marL="0" indent="0" algn="just">
              <a:buNone/>
              <a:defRPr/>
            </a:pPr>
            <a:r>
              <a:rPr lang="tr-TR" sz="2100" dirty="0">
                <a:latin typeface="Times New Roman" panose="02020603050405020304" pitchFamily="18" charset="0"/>
                <a:cs typeface="Times New Roman" panose="02020603050405020304" pitchFamily="18" charset="0"/>
              </a:rPr>
              <a:t>	Standartta hacim akış hızını ve ortalama akış hızını belirlemek için üç alternatif yöntem de tarif edilmiştir.</a:t>
            </a:r>
          </a:p>
          <a:p>
            <a:pPr algn="just">
              <a:defRPr/>
            </a:pPr>
            <a:r>
              <a:rPr lang="tr-TR" sz="2100" dirty="0">
                <a:latin typeface="Times New Roman" panose="02020603050405020304" pitchFamily="18" charset="0"/>
                <a:cs typeface="Times New Roman" panose="02020603050405020304" pitchFamily="18" charset="0"/>
              </a:rPr>
              <a:t>Ek C, izleyici seyreltme ölçümlerine dayanan bir yöntemi açıklar. Bu yöntemde, hacimsel akış hızı, bilinen bir enjekte edilen izleyici konsantrasyonunun seyreltilmesinden belirlenir.</a:t>
            </a:r>
          </a:p>
          <a:p>
            <a:pPr algn="just">
              <a:defRPr/>
            </a:pPr>
            <a:r>
              <a:rPr lang="tr-TR" sz="2100" dirty="0">
                <a:latin typeface="Times New Roman" panose="02020603050405020304" pitchFamily="18" charset="0"/>
                <a:cs typeface="Times New Roman" panose="02020603050405020304" pitchFamily="18" charset="0"/>
              </a:rPr>
              <a:t>Ek D'de, temelde uzun vadeli bir üretim yöntemi olan bir metot tarif edilmektedir. Hacim akış hızı, iki ölçüm konumu arasında hareket eden bir izleyici gazı atımının zamanından belirlenir.</a:t>
            </a:r>
          </a:p>
          <a:p>
            <a:pPr algn="just">
              <a:defRPr/>
            </a:pPr>
            <a:r>
              <a:rPr lang="tr-TR" sz="2100" dirty="0">
                <a:latin typeface="Times New Roman" panose="02020603050405020304" pitchFamily="18" charset="0"/>
                <a:cs typeface="Times New Roman" panose="02020603050405020304" pitchFamily="18" charset="0"/>
              </a:rPr>
              <a:t>Ek E, bir yanma işleminin enerji tüketiminden akışını türetmek için hesaplama tabanlı bir yaklaşım kullanarak hacimsel akış hızını belirleme yöntemini açıklar.</a:t>
            </a:r>
          </a:p>
          <a:p>
            <a:pPr marL="0" indent="0" algn="just">
              <a:buNone/>
              <a:defRPr/>
            </a:pPr>
            <a:endParaRPr lang="tr-TR" sz="1600" dirty="0"/>
          </a:p>
        </p:txBody>
      </p:sp>
      <p:sp>
        <p:nvSpPr>
          <p:cNvPr id="5" name="Unvan 1"/>
          <p:cNvSpPr>
            <a:spLocks noGrp="1"/>
          </p:cNvSpPr>
          <p:nvPr>
            <p:ph type="title"/>
          </p:nvPr>
        </p:nvSpPr>
        <p:spPr>
          <a:xfrm>
            <a:off x="924828" y="256430"/>
            <a:ext cx="10515600" cy="1325563"/>
          </a:xfrm>
        </p:spPr>
        <p:txBody>
          <a:bodyPr>
            <a:normAutofit/>
          </a:bodyPr>
          <a:lstStyle/>
          <a:p>
            <a:pPr algn="ctr"/>
            <a:r>
              <a:rPr lang="tr-TR" altLang="tr-TR" sz="3600" b="1" dirty="0" smtClean="0">
                <a:latin typeface="Times New Roman" panose="02020603050405020304" pitchFamily="18" charset="0"/>
                <a:cs typeface="Times New Roman" panose="02020603050405020304" pitchFamily="18" charset="0"/>
              </a:rPr>
              <a:t>TS EN </a:t>
            </a:r>
            <a:r>
              <a:rPr lang="tr-TR" altLang="tr-TR" sz="3600" b="1" dirty="0">
                <a:latin typeface="Times New Roman" panose="02020603050405020304" pitchFamily="18" charset="0"/>
                <a:cs typeface="Times New Roman" panose="02020603050405020304" pitchFamily="18" charset="0"/>
              </a:rPr>
              <a:t>ISO 16911</a:t>
            </a:r>
          </a:p>
        </p:txBody>
      </p:sp>
      <p:pic>
        <p:nvPicPr>
          <p:cNvPr id="7" name="Resim 6"/>
          <p:cNvPicPr>
            <a:picLocks noChangeAspect="1"/>
          </p:cNvPicPr>
          <p:nvPr/>
        </p:nvPicPr>
        <p:blipFill>
          <a:blip r:embed="rId2"/>
          <a:stretch>
            <a:fillRect/>
          </a:stretch>
        </p:blipFill>
        <p:spPr>
          <a:xfrm>
            <a:off x="0" y="0"/>
            <a:ext cx="1860777" cy="1838425"/>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3</a:t>
            </a:fld>
            <a:endParaRPr lang="tr-TR"/>
          </a:p>
        </p:txBody>
      </p:sp>
    </p:spTree>
    <p:extLst>
      <p:ext uri="{BB962C8B-B14F-4D97-AF65-F5344CB8AC3E}">
        <p14:creationId xmlns:p14="http://schemas.microsoft.com/office/powerpoint/2010/main" val="32901970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159" y="1581993"/>
            <a:ext cx="8262937" cy="4983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Unvan 1"/>
          <p:cNvSpPr>
            <a:spLocks noGrp="1"/>
          </p:cNvSpPr>
          <p:nvPr>
            <p:ph type="title"/>
          </p:nvPr>
        </p:nvSpPr>
        <p:spPr>
          <a:xfrm>
            <a:off x="924828" y="256430"/>
            <a:ext cx="10515600" cy="1325563"/>
          </a:xfrm>
        </p:spPr>
        <p:txBody>
          <a:bodyPr>
            <a:normAutofit/>
          </a:bodyPr>
          <a:lstStyle/>
          <a:p>
            <a:pPr algn="ctr"/>
            <a:r>
              <a:rPr lang="tr-TR" altLang="tr-TR" sz="3600" b="1" dirty="0" smtClean="0">
                <a:latin typeface="Times New Roman" panose="02020603050405020304" pitchFamily="18" charset="0"/>
                <a:cs typeface="Times New Roman" panose="02020603050405020304" pitchFamily="18" charset="0"/>
              </a:rPr>
              <a:t>TS EN </a:t>
            </a:r>
            <a:r>
              <a:rPr lang="tr-TR" altLang="tr-TR" sz="3600" b="1" dirty="0">
                <a:latin typeface="Times New Roman" panose="02020603050405020304" pitchFamily="18" charset="0"/>
                <a:cs typeface="Times New Roman" panose="02020603050405020304" pitchFamily="18" charset="0"/>
              </a:rPr>
              <a:t>ISO 16911</a:t>
            </a:r>
          </a:p>
        </p:txBody>
      </p:sp>
      <p:pic>
        <p:nvPicPr>
          <p:cNvPr id="6" name="Resim 5"/>
          <p:cNvPicPr>
            <a:picLocks noChangeAspect="1"/>
          </p:cNvPicPr>
          <p:nvPr/>
        </p:nvPicPr>
        <p:blipFill>
          <a:blip r:embed="rId3"/>
          <a:stretch>
            <a:fillRect/>
          </a:stretch>
        </p:blipFill>
        <p:spPr>
          <a:xfrm>
            <a:off x="0" y="0"/>
            <a:ext cx="1860777" cy="1838425"/>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30</a:t>
            </a:fld>
            <a:endParaRPr lang="tr-TR"/>
          </a:p>
        </p:txBody>
      </p:sp>
    </p:spTree>
    <p:extLst>
      <p:ext uri="{BB962C8B-B14F-4D97-AF65-F5344CB8AC3E}">
        <p14:creationId xmlns:p14="http://schemas.microsoft.com/office/powerpoint/2010/main" val="23967567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7102" y="1695744"/>
            <a:ext cx="7871052" cy="5025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Unvan 1"/>
          <p:cNvSpPr>
            <a:spLocks noGrp="1"/>
          </p:cNvSpPr>
          <p:nvPr>
            <p:ph type="title"/>
          </p:nvPr>
        </p:nvSpPr>
        <p:spPr>
          <a:xfrm>
            <a:off x="924828" y="256430"/>
            <a:ext cx="10515600" cy="1325563"/>
          </a:xfrm>
        </p:spPr>
        <p:txBody>
          <a:bodyPr>
            <a:normAutofit/>
          </a:bodyPr>
          <a:lstStyle/>
          <a:p>
            <a:pPr algn="ctr"/>
            <a:r>
              <a:rPr lang="tr-TR" altLang="tr-TR" sz="3600" b="1" dirty="0" smtClean="0">
                <a:latin typeface="Times New Roman" panose="02020603050405020304" pitchFamily="18" charset="0"/>
                <a:cs typeface="Times New Roman" panose="02020603050405020304" pitchFamily="18" charset="0"/>
              </a:rPr>
              <a:t>TS EN </a:t>
            </a:r>
            <a:r>
              <a:rPr lang="tr-TR" altLang="tr-TR" sz="3600" b="1" dirty="0">
                <a:latin typeface="Times New Roman" panose="02020603050405020304" pitchFamily="18" charset="0"/>
                <a:cs typeface="Times New Roman" panose="02020603050405020304" pitchFamily="18" charset="0"/>
              </a:rPr>
              <a:t>ISO 16911</a:t>
            </a:r>
          </a:p>
        </p:txBody>
      </p:sp>
      <p:pic>
        <p:nvPicPr>
          <p:cNvPr id="6" name="Resim 5"/>
          <p:cNvPicPr>
            <a:picLocks noChangeAspect="1"/>
          </p:cNvPicPr>
          <p:nvPr/>
        </p:nvPicPr>
        <p:blipFill>
          <a:blip r:embed="rId3"/>
          <a:stretch>
            <a:fillRect/>
          </a:stretch>
        </p:blipFill>
        <p:spPr>
          <a:xfrm>
            <a:off x="0" y="0"/>
            <a:ext cx="1860777" cy="1838425"/>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31</a:t>
            </a:fld>
            <a:endParaRPr lang="tr-TR"/>
          </a:p>
        </p:txBody>
      </p:sp>
    </p:spTree>
    <p:extLst>
      <p:ext uri="{BB962C8B-B14F-4D97-AF65-F5344CB8AC3E}">
        <p14:creationId xmlns:p14="http://schemas.microsoft.com/office/powerpoint/2010/main" val="8578329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853" y="1675946"/>
            <a:ext cx="7829550" cy="5045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Unvan 1"/>
          <p:cNvSpPr>
            <a:spLocks noGrp="1"/>
          </p:cNvSpPr>
          <p:nvPr>
            <p:ph type="title"/>
          </p:nvPr>
        </p:nvSpPr>
        <p:spPr>
          <a:xfrm>
            <a:off x="924828" y="256430"/>
            <a:ext cx="10515600" cy="1325563"/>
          </a:xfrm>
        </p:spPr>
        <p:txBody>
          <a:bodyPr>
            <a:normAutofit/>
          </a:bodyPr>
          <a:lstStyle/>
          <a:p>
            <a:pPr algn="ctr"/>
            <a:r>
              <a:rPr lang="tr-TR" altLang="tr-TR" sz="3600" b="1" dirty="0" smtClean="0">
                <a:latin typeface="Times New Roman" panose="02020603050405020304" pitchFamily="18" charset="0"/>
                <a:cs typeface="Times New Roman" panose="02020603050405020304" pitchFamily="18" charset="0"/>
              </a:rPr>
              <a:t>TS EN </a:t>
            </a:r>
            <a:r>
              <a:rPr lang="tr-TR" altLang="tr-TR" sz="3600" b="1" dirty="0">
                <a:latin typeface="Times New Roman" panose="02020603050405020304" pitchFamily="18" charset="0"/>
                <a:cs typeface="Times New Roman" panose="02020603050405020304" pitchFamily="18" charset="0"/>
              </a:rPr>
              <a:t>ISO 16911</a:t>
            </a:r>
          </a:p>
        </p:txBody>
      </p:sp>
      <p:pic>
        <p:nvPicPr>
          <p:cNvPr id="6" name="Resim 5"/>
          <p:cNvPicPr>
            <a:picLocks noChangeAspect="1"/>
          </p:cNvPicPr>
          <p:nvPr/>
        </p:nvPicPr>
        <p:blipFill>
          <a:blip r:embed="rId3"/>
          <a:stretch>
            <a:fillRect/>
          </a:stretch>
        </p:blipFill>
        <p:spPr>
          <a:xfrm>
            <a:off x="0" y="0"/>
            <a:ext cx="1860777" cy="1838425"/>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32</a:t>
            </a:fld>
            <a:endParaRPr lang="tr-TR"/>
          </a:p>
        </p:txBody>
      </p:sp>
    </p:spTree>
    <p:extLst>
      <p:ext uri="{BB962C8B-B14F-4D97-AF65-F5344CB8AC3E}">
        <p14:creationId xmlns:p14="http://schemas.microsoft.com/office/powerpoint/2010/main" val="22192980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0753" y="1581993"/>
            <a:ext cx="8105213" cy="5205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Unvan 1"/>
          <p:cNvSpPr>
            <a:spLocks noGrp="1"/>
          </p:cNvSpPr>
          <p:nvPr>
            <p:ph type="title"/>
          </p:nvPr>
        </p:nvSpPr>
        <p:spPr>
          <a:xfrm>
            <a:off x="924828" y="256430"/>
            <a:ext cx="10515600" cy="1325563"/>
          </a:xfrm>
        </p:spPr>
        <p:txBody>
          <a:bodyPr>
            <a:normAutofit/>
          </a:bodyPr>
          <a:lstStyle/>
          <a:p>
            <a:pPr algn="ctr"/>
            <a:r>
              <a:rPr lang="tr-TR" altLang="tr-TR" sz="3600" b="1" dirty="0" smtClean="0">
                <a:latin typeface="Times New Roman" panose="02020603050405020304" pitchFamily="18" charset="0"/>
                <a:cs typeface="Times New Roman" panose="02020603050405020304" pitchFamily="18" charset="0"/>
              </a:rPr>
              <a:t>TS EN </a:t>
            </a:r>
            <a:r>
              <a:rPr lang="tr-TR" altLang="tr-TR" sz="3600" b="1" dirty="0">
                <a:latin typeface="Times New Roman" panose="02020603050405020304" pitchFamily="18" charset="0"/>
                <a:cs typeface="Times New Roman" panose="02020603050405020304" pitchFamily="18" charset="0"/>
              </a:rPr>
              <a:t>ISO 16911</a:t>
            </a:r>
          </a:p>
        </p:txBody>
      </p:sp>
      <p:pic>
        <p:nvPicPr>
          <p:cNvPr id="6" name="Resim 5"/>
          <p:cNvPicPr>
            <a:picLocks noChangeAspect="1"/>
          </p:cNvPicPr>
          <p:nvPr/>
        </p:nvPicPr>
        <p:blipFill>
          <a:blip r:embed="rId3"/>
          <a:stretch>
            <a:fillRect/>
          </a:stretch>
        </p:blipFill>
        <p:spPr>
          <a:xfrm>
            <a:off x="0" y="0"/>
            <a:ext cx="1860777" cy="1838425"/>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33</a:t>
            </a:fld>
            <a:endParaRPr lang="tr-TR"/>
          </a:p>
        </p:txBody>
      </p:sp>
    </p:spTree>
    <p:extLst>
      <p:ext uri="{BB962C8B-B14F-4D97-AF65-F5344CB8AC3E}">
        <p14:creationId xmlns:p14="http://schemas.microsoft.com/office/powerpoint/2010/main" val="33833984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0777" y="1302117"/>
            <a:ext cx="8305800"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Unvan 1"/>
          <p:cNvSpPr>
            <a:spLocks noGrp="1"/>
          </p:cNvSpPr>
          <p:nvPr>
            <p:ph type="title"/>
          </p:nvPr>
        </p:nvSpPr>
        <p:spPr>
          <a:xfrm>
            <a:off x="924828" y="256430"/>
            <a:ext cx="10515600" cy="1325563"/>
          </a:xfrm>
        </p:spPr>
        <p:txBody>
          <a:bodyPr>
            <a:normAutofit/>
          </a:bodyPr>
          <a:lstStyle/>
          <a:p>
            <a:pPr algn="ctr"/>
            <a:r>
              <a:rPr lang="tr-TR" altLang="tr-TR" sz="3600" b="1" dirty="0" smtClean="0">
                <a:latin typeface="Times New Roman" panose="02020603050405020304" pitchFamily="18" charset="0"/>
                <a:cs typeface="Times New Roman" panose="02020603050405020304" pitchFamily="18" charset="0"/>
              </a:rPr>
              <a:t>TS EN </a:t>
            </a:r>
            <a:r>
              <a:rPr lang="tr-TR" altLang="tr-TR" sz="3600" b="1" dirty="0">
                <a:latin typeface="Times New Roman" panose="02020603050405020304" pitchFamily="18" charset="0"/>
                <a:cs typeface="Times New Roman" panose="02020603050405020304" pitchFamily="18" charset="0"/>
              </a:rPr>
              <a:t>ISO 16911</a:t>
            </a:r>
          </a:p>
        </p:txBody>
      </p:sp>
      <p:pic>
        <p:nvPicPr>
          <p:cNvPr id="6" name="Resim 5"/>
          <p:cNvPicPr>
            <a:picLocks noChangeAspect="1"/>
          </p:cNvPicPr>
          <p:nvPr/>
        </p:nvPicPr>
        <p:blipFill>
          <a:blip r:embed="rId3"/>
          <a:stretch>
            <a:fillRect/>
          </a:stretch>
        </p:blipFill>
        <p:spPr>
          <a:xfrm>
            <a:off x="0" y="0"/>
            <a:ext cx="1860777" cy="1838425"/>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34</a:t>
            </a:fld>
            <a:endParaRPr lang="tr-TR"/>
          </a:p>
        </p:txBody>
      </p:sp>
    </p:spTree>
    <p:extLst>
      <p:ext uri="{BB962C8B-B14F-4D97-AF65-F5344CB8AC3E}">
        <p14:creationId xmlns:p14="http://schemas.microsoft.com/office/powerpoint/2010/main" val="629775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Başlık 1"/>
          <p:cNvSpPr>
            <a:spLocks noGrp="1"/>
          </p:cNvSpPr>
          <p:nvPr>
            <p:ph type="title"/>
          </p:nvPr>
        </p:nvSpPr>
        <p:spPr>
          <a:xfrm>
            <a:off x="1877328" y="1229666"/>
            <a:ext cx="8610600" cy="536575"/>
          </a:xfrm>
        </p:spPr>
        <p:txBody>
          <a:bodyPr/>
          <a:lstStyle/>
          <a:p>
            <a:pPr algn="l"/>
            <a:r>
              <a:rPr lang="tr-TR" altLang="tr-TR" sz="1400" b="1" dirty="0">
                <a:latin typeface="Times New Roman" panose="02020603050405020304" pitchFamily="18" charset="0"/>
                <a:cs typeface="Times New Roman" panose="02020603050405020304" pitchFamily="18" charset="0"/>
              </a:rPr>
              <a:t>EPA METOT 2 KAPSAMINDA YAPILAN BİR ÇALIŞMAYA AİT BELİRSİZLİK TABLOSU</a:t>
            </a:r>
          </a:p>
        </p:txBody>
      </p:sp>
      <p:pic>
        <p:nvPicPr>
          <p:cNvPr id="37891"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52600" y="1838423"/>
            <a:ext cx="8610600" cy="443855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892" name="Metin kutusu 1"/>
          <p:cNvSpPr txBox="1">
            <a:spLocks noChangeArrowheads="1"/>
          </p:cNvSpPr>
          <p:nvPr/>
        </p:nvSpPr>
        <p:spPr bwMode="auto">
          <a:xfrm>
            <a:off x="2286001" y="6349157"/>
            <a:ext cx="65912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tr-TR" altLang="tr-TR" sz="1200" i="1" dirty="0">
                <a:latin typeface="Times New Roman" panose="02020603050405020304" pitchFamily="18" charset="0"/>
                <a:cs typeface="Times New Roman" panose="02020603050405020304" pitchFamily="18" charset="0"/>
              </a:rPr>
              <a:t>Kaynak: </a:t>
            </a:r>
            <a:r>
              <a:rPr lang="en-US" altLang="tr-TR" sz="1200" i="1" dirty="0">
                <a:latin typeface="Times New Roman" panose="02020603050405020304" pitchFamily="18" charset="0"/>
                <a:cs typeface="Times New Roman" panose="02020603050405020304" pitchFamily="18" charset="0"/>
              </a:rPr>
              <a:t>An uncertainty analysis of mean flow velocity</a:t>
            </a:r>
            <a:r>
              <a:rPr lang="tr-TR" altLang="tr-TR" sz="1200" i="1" dirty="0">
                <a:latin typeface="Times New Roman" panose="02020603050405020304" pitchFamily="18" charset="0"/>
                <a:cs typeface="Times New Roman" panose="02020603050405020304" pitchFamily="18" charset="0"/>
              </a:rPr>
              <a:t> </a:t>
            </a:r>
            <a:r>
              <a:rPr lang="en-US" altLang="tr-TR" sz="1200" i="1" dirty="0">
                <a:latin typeface="Times New Roman" panose="02020603050405020304" pitchFamily="18" charset="0"/>
                <a:cs typeface="Times New Roman" panose="02020603050405020304" pitchFamily="18" charset="0"/>
              </a:rPr>
              <a:t>measurements used to quantify emissions from</a:t>
            </a:r>
          </a:p>
          <a:p>
            <a:pPr>
              <a:spcBef>
                <a:spcPct val="0"/>
              </a:spcBef>
              <a:buFontTx/>
              <a:buNone/>
            </a:pPr>
            <a:r>
              <a:rPr lang="tr-TR" altLang="tr-TR" sz="1200" i="1" dirty="0" err="1">
                <a:latin typeface="Times New Roman" panose="02020603050405020304" pitchFamily="18" charset="0"/>
                <a:cs typeface="Times New Roman" panose="02020603050405020304" pitchFamily="18" charset="0"/>
              </a:rPr>
              <a:t>stationary</a:t>
            </a:r>
            <a:r>
              <a:rPr lang="tr-TR" altLang="tr-TR" sz="1200" i="1" dirty="0">
                <a:latin typeface="Times New Roman" panose="02020603050405020304" pitchFamily="18" charset="0"/>
                <a:cs typeface="Times New Roman" panose="02020603050405020304" pitchFamily="18" charset="0"/>
              </a:rPr>
              <a:t> </a:t>
            </a:r>
            <a:r>
              <a:rPr lang="tr-TR" altLang="tr-TR" sz="1200" i="1" dirty="0" err="1">
                <a:latin typeface="Times New Roman" panose="02020603050405020304" pitchFamily="18" charset="0"/>
                <a:cs typeface="Times New Roman" panose="02020603050405020304" pitchFamily="18" charset="0"/>
              </a:rPr>
              <a:t>sources</a:t>
            </a:r>
            <a:r>
              <a:rPr lang="tr-TR" altLang="tr-TR" sz="1200" i="1" dirty="0">
                <a:latin typeface="Times New Roman" panose="02020603050405020304" pitchFamily="18" charset="0"/>
                <a:cs typeface="Times New Roman" panose="02020603050405020304" pitchFamily="18" charset="0"/>
              </a:rPr>
              <a:t> </a:t>
            </a:r>
            <a:r>
              <a:rPr lang="tr-TR" altLang="tr-TR" sz="1200" i="1" dirty="0" err="1">
                <a:latin typeface="Times New Roman" panose="02020603050405020304" pitchFamily="18" charset="0"/>
                <a:cs typeface="Times New Roman" panose="02020603050405020304" pitchFamily="18" charset="0"/>
              </a:rPr>
              <a:t>Rodney</a:t>
            </a:r>
            <a:r>
              <a:rPr lang="tr-TR" altLang="tr-TR" sz="1200" i="1" dirty="0">
                <a:latin typeface="Times New Roman" panose="02020603050405020304" pitchFamily="18" charset="0"/>
                <a:cs typeface="Times New Roman" panose="02020603050405020304" pitchFamily="18" charset="0"/>
              </a:rPr>
              <a:t> </a:t>
            </a:r>
            <a:r>
              <a:rPr lang="tr-TR" altLang="tr-TR" sz="1200" i="1" dirty="0" err="1">
                <a:latin typeface="Times New Roman" panose="02020603050405020304" pitchFamily="18" charset="0"/>
                <a:cs typeface="Times New Roman" panose="02020603050405020304" pitchFamily="18" charset="0"/>
              </a:rPr>
              <a:t>Bryant</a:t>
            </a:r>
            <a:r>
              <a:rPr lang="tr-TR" altLang="tr-TR" sz="1200" i="1" dirty="0">
                <a:latin typeface="Times New Roman" panose="02020603050405020304" pitchFamily="18" charset="0"/>
                <a:cs typeface="Times New Roman" panose="02020603050405020304" pitchFamily="18" charset="0"/>
              </a:rPr>
              <a:t>, </a:t>
            </a:r>
            <a:r>
              <a:rPr lang="tr-TR" altLang="tr-TR" sz="1200" i="1" dirty="0" err="1">
                <a:latin typeface="Times New Roman" panose="02020603050405020304" pitchFamily="18" charset="0"/>
                <a:cs typeface="Times New Roman" panose="02020603050405020304" pitchFamily="18" charset="0"/>
              </a:rPr>
              <a:t>Olatunde</a:t>
            </a:r>
            <a:r>
              <a:rPr lang="tr-TR" altLang="tr-TR" sz="1200" i="1" dirty="0">
                <a:latin typeface="Times New Roman" panose="02020603050405020304" pitchFamily="18" charset="0"/>
                <a:cs typeface="Times New Roman" panose="02020603050405020304" pitchFamily="18" charset="0"/>
              </a:rPr>
              <a:t> </a:t>
            </a:r>
            <a:r>
              <a:rPr lang="tr-TR" altLang="tr-TR" sz="1200" i="1" dirty="0" err="1">
                <a:latin typeface="Times New Roman" panose="02020603050405020304" pitchFamily="18" charset="0"/>
                <a:cs typeface="Times New Roman" panose="02020603050405020304" pitchFamily="18" charset="0"/>
              </a:rPr>
              <a:t>Sanni</a:t>
            </a:r>
            <a:r>
              <a:rPr lang="tr-TR" altLang="tr-TR" sz="1200" i="1" dirty="0">
                <a:latin typeface="Times New Roman" panose="02020603050405020304" pitchFamily="18" charset="0"/>
                <a:cs typeface="Times New Roman" panose="02020603050405020304" pitchFamily="18" charset="0"/>
              </a:rPr>
              <a:t>, Elizabeth </a:t>
            </a:r>
            <a:r>
              <a:rPr lang="tr-TR" altLang="tr-TR" sz="1200" i="1" dirty="0" err="1">
                <a:latin typeface="Times New Roman" panose="02020603050405020304" pitchFamily="18" charset="0"/>
                <a:cs typeface="Times New Roman" panose="02020603050405020304" pitchFamily="18" charset="0"/>
              </a:rPr>
              <a:t>Moore</a:t>
            </a:r>
            <a:r>
              <a:rPr lang="tr-TR" altLang="tr-TR" sz="1200" i="1" dirty="0">
                <a:latin typeface="Times New Roman" panose="02020603050405020304" pitchFamily="18" charset="0"/>
                <a:cs typeface="Times New Roman" panose="02020603050405020304" pitchFamily="18" charset="0"/>
              </a:rPr>
              <a:t>, </a:t>
            </a:r>
            <a:r>
              <a:rPr lang="tr-TR" altLang="tr-TR" sz="1200" i="1" dirty="0" err="1">
                <a:latin typeface="Times New Roman" panose="02020603050405020304" pitchFamily="18" charset="0"/>
                <a:cs typeface="Times New Roman" panose="02020603050405020304" pitchFamily="18" charset="0"/>
              </a:rPr>
              <a:t>Matthew</a:t>
            </a:r>
            <a:r>
              <a:rPr lang="tr-TR" altLang="tr-TR" sz="1200" i="1" dirty="0">
                <a:latin typeface="Times New Roman" panose="02020603050405020304" pitchFamily="18" charset="0"/>
                <a:cs typeface="Times New Roman" panose="02020603050405020304" pitchFamily="18" charset="0"/>
              </a:rPr>
              <a:t> </a:t>
            </a:r>
            <a:r>
              <a:rPr lang="tr-TR" altLang="tr-TR" sz="1200" i="1" dirty="0" err="1">
                <a:latin typeface="Times New Roman" panose="02020603050405020304" pitchFamily="18" charset="0"/>
                <a:cs typeface="Times New Roman" panose="02020603050405020304" pitchFamily="18" charset="0"/>
              </a:rPr>
              <a:t>Bundy</a:t>
            </a:r>
            <a:r>
              <a:rPr lang="tr-TR" altLang="tr-TR" sz="1200" i="1" dirty="0">
                <a:latin typeface="Times New Roman" panose="02020603050405020304" pitchFamily="18" charset="0"/>
                <a:cs typeface="Times New Roman" panose="02020603050405020304" pitchFamily="18" charset="0"/>
              </a:rPr>
              <a:t> &amp; </a:t>
            </a:r>
            <a:r>
              <a:rPr lang="tr-TR" altLang="tr-TR" sz="1200" i="1" dirty="0" err="1">
                <a:latin typeface="Times New Roman" panose="02020603050405020304" pitchFamily="18" charset="0"/>
                <a:cs typeface="Times New Roman" panose="02020603050405020304" pitchFamily="18" charset="0"/>
              </a:rPr>
              <a:t>Aaron</a:t>
            </a:r>
            <a:r>
              <a:rPr lang="tr-TR" altLang="tr-TR" sz="1200" i="1" dirty="0">
                <a:latin typeface="Times New Roman" panose="02020603050405020304" pitchFamily="18" charset="0"/>
                <a:cs typeface="Times New Roman" panose="02020603050405020304" pitchFamily="18" charset="0"/>
              </a:rPr>
              <a:t> Johnson</a:t>
            </a:r>
          </a:p>
        </p:txBody>
      </p:sp>
      <p:sp>
        <p:nvSpPr>
          <p:cNvPr id="7" name="Unvan 1"/>
          <p:cNvSpPr txBox="1">
            <a:spLocks/>
          </p:cNvSpPr>
          <p:nvPr/>
        </p:nvSpPr>
        <p:spPr>
          <a:xfrm>
            <a:off x="924828" y="25643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altLang="tr-TR" sz="3600" b="1" smtClean="0">
                <a:latin typeface="Times New Roman" panose="02020603050405020304" pitchFamily="18" charset="0"/>
                <a:cs typeface="Times New Roman" panose="02020603050405020304" pitchFamily="18" charset="0"/>
              </a:rPr>
              <a:t>TS EN ISO 16911</a:t>
            </a:r>
            <a:endParaRPr lang="tr-TR" altLang="tr-TR" sz="3600" b="1" dirty="0">
              <a:latin typeface="Times New Roman" panose="02020603050405020304" pitchFamily="18" charset="0"/>
              <a:cs typeface="Times New Roman" panose="02020603050405020304" pitchFamily="18" charset="0"/>
            </a:endParaRPr>
          </a:p>
        </p:txBody>
      </p:sp>
      <p:pic>
        <p:nvPicPr>
          <p:cNvPr id="8" name="Resim 7"/>
          <p:cNvPicPr>
            <a:picLocks noChangeAspect="1"/>
          </p:cNvPicPr>
          <p:nvPr/>
        </p:nvPicPr>
        <p:blipFill>
          <a:blip r:embed="rId3"/>
          <a:stretch>
            <a:fillRect/>
          </a:stretch>
        </p:blipFill>
        <p:spPr>
          <a:xfrm>
            <a:off x="0" y="0"/>
            <a:ext cx="1860777" cy="1838425"/>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35</a:t>
            </a:fld>
            <a:endParaRPr lang="tr-TR"/>
          </a:p>
        </p:txBody>
      </p:sp>
    </p:spTree>
    <p:extLst>
      <p:ext uri="{BB962C8B-B14F-4D97-AF65-F5344CB8AC3E}">
        <p14:creationId xmlns:p14="http://schemas.microsoft.com/office/powerpoint/2010/main" val="54165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60776" y="1581993"/>
            <a:ext cx="8720137" cy="51646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Unvan 1"/>
          <p:cNvSpPr>
            <a:spLocks noGrp="1"/>
          </p:cNvSpPr>
          <p:nvPr>
            <p:ph type="title"/>
          </p:nvPr>
        </p:nvSpPr>
        <p:spPr>
          <a:xfrm>
            <a:off x="924828" y="256430"/>
            <a:ext cx="10515600" cy="1325563"/>
          </a:xfrm>
        </p:spPr>
        <p:txBody>
          <a:bodyPr>
            <a:normAutofit/>
          </a:bodyPr>
          <a:lstStyle/>
          <a:p>
            <a:pPr algn="ctr"/>
            <a:r>
              <a:rPr lang="tr-TR" altLang="tr-TR" sz="3600" b="1" dirty="0" smtClean="0">
                <a:latin typeface="Times New Roman" panose="02020603050405020304" pitchFamily="18" charset="0"/>
                <a:cs typeface="Times New Roman" panose="02020603050405020304" pitchFamily="18" charset="0"/>
              </a:rPr>
              <a:t>TS EN </a:t>
            </a:r>
            <a:r>
              <a:rPr lang="tr-TR" altLang="tr-TR" sz="3600" b="1" dirty="0">
                <a:latin typeface="Times New Roman" panose="02020603050405020304" pitchFamily="18" charset="0"/>
                <a:cs typeface="Times New Roman" panose="02020603050405020304" pitchFamily="18" charset="0"/>
              </a:rPr>
              <a:t>ISO 16911</a:t>
            </a:r>
          </a:p>
        </p:txBody>
      </p:sp>
      <p:pic>
        <p:nvPicPr>
          <p:cNvPr id="6" name="Resim 5"/>
          <p:cNvPicPr>
            <a:picLocks noChangeAspect="1"/>
          </p:cNvPicPr>
          <p:nvPr/>
        </p:nvPicPr>
        <p:blipFill>
          <a:blip r:embed="rId3"/>
          <a:stretch>
            <a:fillRect/>
          </a:stretch>
        </p:blipFill>
        <p:spPr>
          <a:xfrm>
            <a:off x="0" y="0"/>
            <a:ext cx="1860777" cy="1838425"/>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36</a:t>
            </a:fld>
            <a:endParaRPr lang="tr-TR"/>
          </a:p>
        </p:txBody>
      </p:sp>
    </p:spTree>
    <p:extLst>
      <p:ext uri="{BB962C8B-B14F-4D97-AF65-F5344CB8AC3E}">
        <p14:creationId xmlns:p14="http://schemas.microsoft.com/office/powerpoint/2010/main" val="12007620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00908" y="1164737"/>
            <a:ext cx="9390184" cy="5556738"/>
          </a:xfrm>
        </p:spPr>
        <p:txBody>
          <a:bodyPr>
            <a:normAutofit/>
          </a:bodyPr>
          <a:lstStyle/>
          <a:p>
            <a:pPr algn="ctr">
              <a:spcBef>
                <a:spcPts val="600"/>
              </a:spcBef>
              <a:spcAft>
                <a:spcPts val="600"/>
              </a:spcAft>
              <a:buNone/>
            </a:pPr>
            <a:endParaRPr lang="tr-TR" altLang="tr-TR" sz="4000" b="1" dirty="0" smtClean="0">
              <a:solidFill>
                <a:srgbClr val="7030A0"/>
              </a:solidFill>
              <a:latin typeface="Times New Roman" panose="02020603050405020304" pitchFamily="18" charset="0"/>
              <a:cs typeface="Times New Roman" panose="02020603050405020304" pitchFamily="18" charset="0"/>
            </a:endParaRPr>
          </a:p>
          <a:p>
            <a:pPr algn="ctr">
              <a:spcBef>
                <a:spcPts val="600"/>
              </a:spcBef>
              <a:spcAft>
                <a:spcPts val="600"/>
              </a:spcAft>
              <a:buNone/>
            </a:pPr>
            <a:r>
              <a:rPr lang="tr-TR" altLang="tr-TR" sz="4000" b="1" dirty="0" smtClean="0">
                <a:solidFill>
                  <a:srgbClr val="7030A0"/>
                </a:solidFill>
                <a:latin typeface="Times New Roman" panose="02020603050405020304" pitchFamily="18" charset="0"/>
                <a:cs typeface="Times New Roman" panose="02020603050405020304" pitchFamily="18" charset="0"/>
              </a:rPr>
              <a:t>TEŞEKKÜRLER</a:t>
            </a:r>
          </a:p>
          <a:p>
            <a:pPr algn="ctr">
              <a:spcBef>
                <a:spcPts val="600"/>
              </a:spcBef>
              <a:spcAft>
                <a:spcPts val="600"/>
              </a:spcAft>
              <a:buNone/>
            </a:pPr>
            <a:endParaRPr lang="tr-TR" altLang="tr-TR" sz="2400" b="1" dirty="0" smtClean="0">
              <a:latin typeface="Times New Roman" panose="02020603050405020304" pitchFamily="18" charset="0"/>
              <a:cs typeface="Times New Roman" panose="02020603050405020304" pitchFamily="18" charset="0"/>
            </a:endParaRPr>
          </a:p>
          <a:p>
            <a:pPr algn="ctr">
              <a:spcBef>
                <a:spcPts val="600"/>
              </a:spcBef>
              <a:spcAft>
                <a:spcPts val="600"/>
              </a:spcAft>
              <a:buNone/>
            </a:pPr>
            <a:endParaRPr lang="tr-TR" altLang="tr-TR" sz="2400" b="1" dirty="0">
              <a:latin typeface="Times New Roman" panose="02020603050405020304" pitchFamily="18" charset="0"/>
              <a:cs typeface="Times New Roman" panose="02020603050405020304" pitchFamily="18" charset="0"/>
            </a:endParaRPr>
          </a:p>
          <a:p>
            <a:pPr algn="ctr">
              <a:spcBef>
                <a:spcPts val="600"/>
              </a:spcBef>
              <a:spcAft>
                <a:spcPts val="600"/>
              </a:spcAft>
              <a:buNone/>
            </a:pPr>
            <a:r>
              <a:rPr lang="tr-TR" altLang="tr-TR" sz="2400" b="1" dirty="0" smtClean="0">
                <a:latin typeface="Times New Roman" panose="02020603050405020304" pitchFamily="18" charset="0"/>
                <a:cs typeface="Times New Roman" panose="02020603050405020304" pitchFamily="18" charset="0"/>
              </a:rPr>
              <a:t>Halis Emre GÜNEŞ</a:t>
            </a:r>
            <a:endParaRPr lang="tr-TR" altLang="tr-TR" sz="2400" b="1" dirty="0">
              <a:latin typeface="Times New Roman" panose="02020603050405020304" pitchFamily="18" charset="0"/>
              <a:cs typeface="Times New Roman" panose="02020603050405020304" pitchFamily="18" charset="0"/>
            </a:endParaRPr>
          </a:p>
          <a:p>
            <a:pPr algn="ctr">
              <a:spcBef>
                <a:spcPts val="600"/>
              </a:spcBef>
              <a:spcAft>
                <a:spcPts val="600"/>
              </a:spcAft>
              <a:buNone/>
            </a:pPr>
            <a:r>
              <a:rPr lang="tr-TR" altLang="tr-TR" sz="2000" b="1" dirty="0" smtClean="0">
                <a:latin typeface="Times New Roman" panose="02020603050405020304" pitchFamily="18" charset="0"/>
                <a:cs typeface="Times New Roman" panose="02020603050405020304" pitchFamily="18" charset="0"/>
              </a:rPr>
              <a:t>Çevre </a:t>
            </a:r>
            <a:r>
              <a:rPr lang="tr-TR" altLang="tr-TR" sz="2000" b="1" dirty="0">
                <a:latin typeface="Times New Roman" panose="02020603050405020304" pitchFamily="18" charset="0"/>
                <a:cs typeface="Times New Roman" panose="02020603050405020304" pitchFamily="18" charset="0"/>
              </a:rPr>
              <a:t>Mühendisi</a:t>
            </a:r>
          </a:p>
          <a:p>
            <a:pPr algn="ctr">
              <a:spcBef>
                <a:spcPts val="600"/>
              </a:spcBef>
              <a:spcAft>
                <a:spcPts val="600"/>
              </a:spcAft>
              <a:buNone/>
            </a:pPr>
            <a:r>
              <a:rPr lang="tr-TR" altLang="tr-TR" sz="2000" b="1" dirty="0" smtClean="0">
                <a:latin typeface="Times New Roman" panose="02020603050405020304" pitchFamily="18" charset="0"/>
                <a:cs typeface="Times New Roman" panose="02020603050405020304" pitchFamily="18" charset="0"/>
              </a:rPr>
              <a:t>hemre.gunes@csb.gov.tr</a:t>
            </a:r>
            <a:endParaRPr lang="tr-TR" altLang="tr-TR" sz="2000" b="1" dirty="0">
              <a:latin typeface="Times New Roman" panose="02020603050405020304" pitchFamily="18" charset="0"/>
              <a:cs typeface="Times New Roman" panose="02020603050405020304" pitchFamily="18" charset="0"/>
            </a:endParaRPr>
          </a:p>
          <a:p>
            <a:pPr algn="ctr">
              <a:spcBef>
                <a:spcPts val="600"/>
              </a:spcBef>
              <a:spcAft>
                <a:spcPts val="600"/>
              </a:spcAft>
              <a:buNone/>
            </a:pPr>
            <a:endParaRPr lang="tr-TR" altLang="tr-TR" sz="2400" b="1" dirty="0">
              <a:latin typeface="Times New Roman" panose="02020603050405020304" pitchFamily="18" charset="0"/>
              <a:cs typeface="Times New Roman" panose="02020603050405020304" pitchFamily="18" charset="0"/>
            </a:endParaRPr>
          </a:p>
          <a:p>
            <a:pPr algn="ctr">
              <a:spcBef>
                <a:spcPts val="600"/>
              </a:spcBef>
              <a:spcAft>
                <a:spcPts val="600"/>
              </a:spcAft>
              <a:buNone/>
            </a:pPr>
            <a:r>
              <a:rPr lang="tr-TR" altLang="tr-TR" sz="2400" b="1" dirty="0">
                <a:latin typeface="Times New Roman" panose="02020603050405020304" pitchFamily="18" charset="0"/>
                <a:cs typeface="Times New Roman" panose="02020603050405020304" pitchFamily="18" charset="0"/>
              </a:rPr>
              <a:t>LABORATUVAR, ÖLÇÜM VE İZLEME DAİRESİ BAŞKANLIĞI</a:t>
            </a:r>
          </a:p>
          <a:p>
            <a:pPr algn="ctr">
              <a:spcBef>
                <a:spcPts val="600"/>
              </a:spcBef>
              <a:spcAft>
                <a:spcPts val="600"/>
              </a:spcAft>
              <a:buNone/>
            </a:pPr>
            <a:r>
              <a:rPr lang="tr-TR" altLang="tr-TR" sz="2200" b="1" dirty="0">
                <a:latin typeface="Times New Roman" panose="02020603050405020304" pitchFamily="18" charset="0"/>
                <a:cs typeface="Times New Roman" panose="02020603050405020304" pitchFamily="18" charset="0"/>
              </a:rPr>
              <a:t>Endüstriyel Kirlilik İzleme Şube Müdürlüğü</a:t>
            </a:r>
          </a:p>
          <a:p>
            <a:pPr marL="342900" lvl="0" indent="-342900" algn="just" fontAlgn="base">
              <a:lnSpc>
                <a:spcPct val="100000"/>
              </a:lnSpc>
              <a:spcBef>
                <a:spcPct val="0"/>
              </a:spcBef>
              <a:spcAft>
                <a:spcPct val="0"/>
              </a:spcAft>
              <a:buFont typeface="Wingdings" panose="05000000000000000000" pitchFamily="2" charset="2"/>
              <a:buChar char="Ø"/>
              <a:defRPr/>
            </a:pPr>
            <a:endParaRPr lang="tr-TR" altLang="tr-TR" sz="2200" dirty="0">
              <a:solidFill>
                <a:srgbClr val="000000"/>
              </a:solidFill>
              <a:latin typeface="Times New Roman" pitchFamily="18" charset="0"/>
              <a:cs typeface="Times New Roman" pitchFamily="18" charset="0"/>
            </a:endParaRPr>
          </a:p>
        </p:txBody>
      </p:sp>
      <p:pic>
        <p:nvPicPr>
          <p:cNvPr id="4" name="Resim 3"/>
          <p:cNvPicPr>
            <a:picLocks noChangeAspect="1"/>
          </p:cNvPicPr>
          <p:nvPr/>
        </p:nvPicPr>
        <p:blipFill>
          <a:blip r:embed="rId2"/>
          <a:stretch>
            <a:fillRect/>
          </a:stretch>
        </p:blipFill>
        <p:spPr>
          <a:xfrm>
            <a:off x="0" y="0"/>
            <a:ext cx="1860777" cy="1838425"/>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37</a:t>
            </a:fld>
            <a:endParaRPr lang="tr-TR"/>
          </a:p>
        </p:txBody>
      </p:sp>
    </p:spTree>
    <p:extLst>
      <p:ext uri="{BB962C8B-B14F-4D97-AF65-F5344CB8AC3E}">
        <p14:creationId xmlns:p14="http://schemas.microsoft.com/office/powerpoint/2010/main" val="38839082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860777" y="2271712"/>
            <a:ext cx="8839200" cy="4267200"/>
          </a:xfrm>
        </p:spPr>
        <p:txBody>
          <a:bodyPr>
            <a:normAutofit fontScale="85000" lnSpcReduction="20000"/>
          </a:bodyPr>
          <a:lstStyle/>
          <a:p>
            <a:pPr algn="just">
              <a:buFont typeface="Wingdings" panose="05000000000000000000" pitchFamily="2" charset="2"/>
              <a:buChar char="Ø"/>
              <a:defRPr/>
            </a:pPr>
            <a:r>
              <a:rPr lang="tr-TR" sz="2200" dirty="0">
                <a:latin typeface="Times New Roman" panose="02020603050405020304" pitchFamily="18" charset="0"/>
                <a:cs typeface="Times New Roman" panose="02020603050405020304" pitchFamily="18" charset="0"/>
              </a:rPr>
              <a:t>EN ISO 16911-1'de açıklanan nokta hızı ölçüm yöntemleri, karşılanan bu yöntemin performans gereksinimlerini karşılamak şartıyla tablodaki amaçlardan herhangi birini yerine getirmek için kullanılabilir.</a:t>
            </a:r>
          </a:p>
          <a:p>
            <a:pPr algn="just">
              <a:buFont typeface="Wingdings" panose="05000000000000000000" pitchFamily="2" charset="2"/>
              <a:buChar char="Ø"/>
              <a:defRPr/>
            </a:pPr>
            <a:r>
              <a:rPr lang="tr-TR" sz="2200" dirty="0">
                <a:latin typeface="Times New Roman" panose="02020603050405020304" pitchFamily="18" charset="0"/>
                <a:cs typeface="Times New Roman" panose="02020603050405020304" pitchFamily="18" charset="0"/>
              </a:rPr>
              <a:t>EN ISO 16911-1'de açıklanan alternatif yöntemler, hacim akış hızını belirlemek ve kullanılabilecekleri özel şartların karşılanması koşuluyla, otomatik ölçüm sistemlerinin (SEÖS) kalibrasyonu için kullanılabilir.</a:t>
            </a:r>
          </a:p>
          <a:p>
            <a:pPr algn="just">
              <a:defRPr/>
            </a:pPr>
            <a:endParaRPr lang="tr-TR" sz="1800" dirty="0"/>
          </a:p>
          <a:p>
            <a:pPr algn="just">
              <a:defRPr/>
            </a:pPr>
            <a:endParaRPr lang="tr-TR" sz="1800" dirty="0"/>
          </a:p>
          <a:p>
            <a:pPr marL="0" indent="0" algn="just">
              <a:buNone/>
              <a:defRPr/>
            </a:pPr>
            <a:r>
              <a:rPr lang="tr-TR" b="1" dirty="0">
                <a:latin typeface="Times New Roman" panose="02020603050405020304" pitchFamily="18" charset="0"/>
                <a:cs typeface="Times New Roman" panose="02020603050405020304" pitchFamily="18" charset="0"/>
              </a:rPr>
              <a:t>Bu sunumda standardın;</a:t>
            </a:r>
          </a:p>
          <a:p>
            <a:pPr marL="0" indent="0" algn="just">
              <a:buNone/>
              <a:defRPr/>
            </a:pPr>
            <a:endParaRPr lang="tr-TR"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defRPr/>
            </a:pPr>
            <a:r>
              <a:rPr lang="tr-TR" sz="2400" dirty="0">
                <a:latin typeface="Times New Roman" panose="02020603050405020304" pitchFamily="18" charset="0"/>
                <a:cs typeface="Times New Roman" panose="02020603050405020304" pitchFamily="18" charset="0"/>
              </a:rPr>
              <a:t>Ek E Baca gazı debisinin enerji tüketiminden hesaplanması,</a:t>
            </a:r>
          </a:p>
          <a:p>
            <a:pPr>
              <a:buFont typeface="Wingdings" panose="05000000000000000000" pitchFamily="2" charset="2"/>
              <a:buChar char="§"/>
              <a:defRPr/>
            </a:pPr>
            <a:r>
              <a:rPr lang="tr-TR" sz="2400" dirty="0">
                <a:latin typeface="Times New Roman" panose="02020603050405020304" pitchFamily="18" charset="0"/>
                <a:cs typeface="Times New Roman" panose="02020603050405020304" pitchFamily="18" charset="0"/>
              </a:rPr>
              <a:t>Ek F </a:t>
            </a:r>
            <a:r>
              <a:rPr lang="tr-TR" sz="2400" dirty="0" err="1">
                <a:latin typeface="Times New Roman" panose="02020603050405020304" pitchFamily="18" charset="0"/>
                <a:cs typeface="Times New Roman" panose="02020603050405020304" pitchFamily="18" charset="0"/>
              </a:rPr>
              <a:t>Pitot</a:t>
            </a:r>
            <a:r>
              <a:rPr lang="tr-TR" sz="2400" dirty="0">
                <a:latin typeface="Times New Roman" panose="02020603050405020304" pitchFamily="18" charset="0"/>
                <a:cs typeface="Times New Roman" panose="02020603050405020304" pitchFamily="18" charset="0"/>
              </a:rPr>
              <a:t> tüpü ile hız ve hacimsel akış hızı ölçümleri için oluşturulan belirsizlik bütçesi örneği</a:t>
            </a:r>
          </a:p>
          <a:p>
            <a:pPr marL="0" indent="0">
              <a:buNone/>
              <a:defRPr/>
            </a:pPr>
            <a:endParaRPr lang="tr-TR" sz="1800" dirty="0"/>
          </a:p>
          <a:p>
            <a:pPr marL="0" indent="0" algn="just">
              <a:buNone/>
              <a:defRPr/>
            </a:pPr>
            <a:r>
              <a:rPr lang="tr-TR" sz="1800" dirty="0"/>
              <a:t> </a:t>
            </a:r>
          </a:p>
        </p:txBody>
      </p:sp>
      <p:sp>
        <p:nvSpPr>
          <p:cNvPr id="5" name="Unvan 1"/>
          <p:cNvSpPr>
            <a:spLocks noGrp="1"/>
          </p:cNvSpPr>
          <p:nvPr>
            <p:ph type="title"/>
          </p:nvPr>
        </p:nvSpPr>
        <p:spPr>
          <a:xfrm>
            <a:off x="924828" y="256430"/>
            <a:ext cx="10515600" cy="1325563"/>
          </a:xfrm>
        </p:spPr>
        <p:txBody>
          <a:bodyPr>
            <a:normAutofit/>
          </a:bodyPr>
          <a:lstStyle/>
          <a:p>
            <a:pPr algn="ctr"/>
            <a:r>
              <a:rPr lang="tr-TR" altLang="tr-TR" sz="3600" b="1" dirty="0" smtClean="0">
                <a:latin typeface="Times New Roman" panose="02020603050405020304" pitchFamily="18" charset="0"/>
                <a:cs typeface="Times New Roman" panose="02020603050405020304" pitchFamily="18" charset="0"/>
              </a:rPr>
              <a:t>TS EN </a:t>
            </a:r>
            <a:r>
              <a:rPr lang="tr-TR" altLang="tr-TR" sz="3600" b="1" dirty="0">
                <a:latin typeface="Times New Roman" panose="02020603050405020304" pitchFamily="18" charset="0"/>
                <a:cs typeface="Times New Roman" panose="02020603050405020304" pitchFamily="18" charset="0"/>
              </a:rPr>
              <a:t>ISO 16911</a:t>
            </a:r>
          </a:p>
        </p:txBody>
      </p:sp>
      <p:pic>
        <p:nvPicPr>
          <p:cNvPr id="6" name="Resim 5"/>
          <p:cNvPicPr>
            <a:picLocks noChangeAspect="1"/>
          </p:cNvPicPr>
          <p:nvPr/>
        </p:nvPicPr>
        <p:blipFill>
          <a:blip r:embed="rId2"/>
          <a:stretch>
            <a:fillRect/>
          </a:stretch>
        </p:blipFill>
        <p:spPr>
          <a:xfrm>
            <a:off x="0" y="0"/>
            <a:ext cx="1860777" cy="1838425"/>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4</a:t>
            </a:fld>
            <a:endParaRPr lang="tr-TR"/>
          </a:p>
        </p:txBody>
      </p:sp>
    </p:spTree>
    <p:extLst>
      <p:ext uri="{BB962C8B-B14F-4D97-AF65-F5344CB8AC3E}">
        <p14:creationId xmlns:p14="http://schemas.microsoft.com/office/powerpoint/2010/main" val="377367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İçerik Yer Tutucusu 2"/>
          <p:cNvSpPr>
            <a:spLocks noGrp="1"/>
          </p:cNvSpPr>
          <p:nvPr>
            <p:ph idx="1"/>
          </p:nvPr>
        </p:nvSpPr>
        <p:spPr>
          <a:xfrm>
            <a:off x="1646005" y="1442101"/>
            <a:ext cx="9561925" cy="5030790"/>
          </a:xfrm>
        </p:spPr>
        <p:txBody>
          <a:bodyPr>
            <a:noAutofit/>
          </a:bodyPr>
          <a:lstStyle/>
          <a:p>
            <a:pPr marL="0" indent="0">
              <a:buNone/>
            </a:pPr>
            <a:endParaRPr lang="tr-TR" altLang="tr-TR" sz="1800" dirty="0">
              <a:latin typeface="Times New Roman" panose="02020603050405020304" pitchFamily="18" charset="0"/>
              <a:cs typeface="Times New Roman" panose="02020603050405020304" pitchFamily="18" charset="0"/>
            </a:endParaRPr>
          </a:p>
          <a:p>
            <a:pPr marL="0" indent="0" algn="just">
              <a:buNone/>
            </a:pPr>
            <a:r>
              <a:rPr lang="tr-TR" altLang="tr-TR" sz="1800" dirty="0">
                <a:latin typeface="Times New Roman" panose="02020603050405020304" pitchFamily="18" charset="0"/>
                <a:cs typeface="Times New Roman" panose="02020603050405020304" pitchFamily="18" charset="0"/>
              </a:rPr>
              <a:t>EN ISO 16911-1 ve EN ISO 16911 -2 Baca gazı akış hızı hesaplaması için onaylanmış yöntemler içerir. </a:t>
            </a:r>
          </a:p>
          <a:p>
            <a:pPr marL="0" indent="0" algn="just">
              <a:buNone/>
            </a:pPr>
            <a:r>
              <a:rPr lang="tr-TR" altLang="tr-TR" sz="1800" dirty="0">
                <a:latin typeface="Times New Roman" panose="02020603050405020304" pitchFamily="18" charset="0"/>
                <a:cs typeface="Times New Roman" panose="02020603050405020304" pitchFamily="18" charset="0"/>
              </a:rPr>
              <a:t>İzleyici Gaz Seyreltme Yöntemi için Baca gazı akış hesabı;</a:t>
            </a:r>
          </a:p>
          <a:p>
            <a:pPr marL="0" indent="0" algn="just">
              <a:buNone/>
            </a:pPr>
            <a:r>
              <a:rPr lang="tr-TR" altLang="tr-TR" sz="1800" b="1" dirty="0">
                <a:latin typeface="Times New Roman" panose="02020603050405020304" pitchFamily="18" charset="0"/>
                <a:cs typeface="Times New Roman" panose="02020603050405020304" pitchFamily="18" charset="0"/>
              </a:rPr>
              <a:t>Baca Akışı (Nm</a:t>
            </a:r>
            <a:r>
              <a:rPr lang="tr-TR" altLang="tr-TR" sz="1800" b="1" baseline="30000" dirty="0">
                <a:latin typeface="Times New Roman" panose="02020603050405020304" pitchFamily="18" charset="0"/>
                <a:cs typeface="Times New Roman" panose="02020603050405020304" pitchFamily="18" charset="0"/>
              </a:rPr>
              <a:t>3</a:t>
            </a:r>
            <a:r>
              <a:rPr lang="tr-TR" altLang="tr-TR" sz="1800" b="1" dirty="0">
                <a:latin typeface="Times New Roman" panose="02020603050405020304" pitchFamily="18" charset="0"/>
                <a:cs typeface="Times New Roman" panose="02020603050405020304" pitchFamily="18" charset="0"/>
              </a:rPr>
              <a:t>/s) </a:t>
            </a:r>
            <a:r>
              <a:rPr lang="tr-TR" altLang="tr-TR" sz="1800" dirty="0" smtClean="0">
                <a:latin typeface="Times New Roman" panose="02020603050405020304" pitchFamily="18" charset="0"/>
                <a:cs typeface="Times New Roman" panose="02020603050405020304" pitchFamily="18" charset="0"/>
              </a:rPr>
              <a:t>=  Termal </a:t>
            </a:r>
            <a:r>
              <a:rPr lang="tr-TR" altLang="tr-TR" sz="1800" dirty="0">
                <a:latin typeface="Times New Roman" panose="02020603050405020304" pitchFamily="18" charset="0"/>
                <a:cs typeface="Times New Roman" panose="02020603050405020304" pitchFamily="18" charset="0"/>
              </a:rPr>
              <a:t>Giriş (</a:t>
            </a:r>
            <a:r>
              <a:rPr lang="tr-TR" altLang="tr-TR" sz="1800" dirty="0" err="1">
                <a:latin typeface="Times New Roman" panose="02020603050405020304" pitchFamily="18" charset="0"/>
                <a:cs typeface="Times New Roman" panose="02020603050405020304" pitchFamily="18" charset="0"/>
              </a:rPr>
              <a:t>MJth</a:t>
            </a:r>
            <a:r>
              <a:rPr lang="tr-TR" altLang="tr-TR" sz="1800" dirty="0">
                <a:latin typeface="Times New Roman" panose="02020603050405020304" pitchFamily="18" charset="0"/>
                <a:cs typeface="Times New Roman" panose="02020603050405020304" pitchFamily="18" charset="0"/>
              </a:rPr>
              <a:t>/s) * Yakıt faktörü (Nm3/</a:t>
            </a:r>
            <a:r>
              <a:rPr lang="tr-TR" altLang="tr-TR" sz="1800" dirty="0" err="1">
                <a:latin typeface="Times New Roman" panose="02020603050405020304" pitchFamily="18" charset="0"/>
                <a:cs typeface="Times New Roman" panose="02020603050405020304" pitchFamily="18" charset="0"/>
              </a:rPr>
              <a:t>MJth</a:t>
            </a:r>
            <a:r>
              <a:rPr lang="tr-TR" altLang="tr-TR" sz="1800" dirty="0">
                <a:latin typeface="Times New Roman" panose="02020603050405020304" pitchFamily="18" charset="0"/>
                <a:cs typeface="Times New Roman" panose="02020603050405020304" pitchFamily="18" charset="0"/>
              </a:rPr>
              <a:t>)</a:t>
            </a:r>
          </a:p>
          <a:p>
            <a:pPr marL="0" indent="0" algn="just">
              <a:buNone/>
            </a:pPr>
            <a:r>
              <a:rPr lang="tr-TR" altLang="tr-TR" sz="1800" b="1" dirty="0">
                <a:latin typeface="Times New Roman" panose="02020603050405020304" pitchFamily="18" charset="0"/>
                <a:cs typeface="Times New Roman" panose="02020603050405020304" pitchFamily="18" charset="0"/>
              </a:rPr>
              <a:t>Baca Akışı(Nm</a:t>
            </a:r>
            <a:r>
              <a:rPr lang="tr-TR" altLang="tr-TR" sz="1800" b="1" baseline="30000" dirty="0">
                <a:latin typeface="Times New Roman" panose="02020603050405020304" pitchFamily="18" charset="0"/>
                <a:cs typeface="Times New Roman" panose="02020603050405020304" pitchFamily="18" charset="0"/>
              </a:rPr>
              <a:t>3</a:t>
            </a:r>
            <a:r>
              <a:rPr lang="tr-TR" altLang="tr-TR" sz="1800" b="1" dirty="0">
                <a:latin typeface="Times New Roman" panose="02020603050405020304" pitchFamily="18" charset="0"/>
                <a:cs typeface="Times New Roman" panose="02020603050405020304" pitchFamily="18" charset="0"/>
              </a:rPr>
              <a:t>/s)</a:t>
            </a:r>
            <a:r>
              <a:rPr lang="tr-TR" altLang="tr-TR" sz="1800" dirty="0">
                <a:latin typeface="Times New Roman" panose="02020603050405020304" pitchFamily="18" charset="0"/>
                <a:cs typeface="Times New Roman" panose="02020603050405020304" pitchFamily="18" charset="0"/>
              </a:rPr>
              <a:t>	</a:t>
            </a:r>
            <a:r>
              <a:rPr lang="tr-TR" altLang="tr-TR" sz="1800" dirty="0" smtClean="0">
                <a:latin typeface="Times New Roman" panose="02020603050405020304" pitchFamily="18" charset="0"/>
                <a:cs typeface="Times New Roman" panose="02020603050405020304" pitchFamily="18" charset="0"/>
              </a:rPr>
              <a:t>= Yakıt </a:t>
            </a:r>
            <a:r>
              <a:rPr lang="tr-TR" altLang="tr-TR" sz="1800" dirty="0">
                <a:latin typeface="Times New Roman" panose="02020603050405020304" pitchFamily="18" charset="0"/>
                <a:cs typeface="Times New Roman" panose="02020603050405020304" pitchFamily="18" charset="0"/>
              </a:rPr>
              <a:t>Akışı(kg/s)*Net </a:t>
            </a:r>
            <a:r>
              <a:rPr lang="tr-TR" altLang="tr-TR" sz="1800" dirty="0" err="1">
                <a:latin typeface="Times New Roman" panose="02020603050405020304" pitchFamily="18" charset="0"/>
                <a:cs typeface="Times New Roman" panose="02020603050405020304" pitchFamily="18" charset="0"/>
              </a:rPr>
              <a:t>Kalorifik</a:t>
            </a:r>
            <a:r>
              <a:rPr lang="tr-TR" altLang="tr-TR" sz="1800" dirty="0">
                <a:latin typeface="Times New Roman" panose="02020603050405020304" pitchFamily="18" charset="0"/>
                <a:cs typeface="Times New Roman" panose="02020603050405020304" pitchFamily="18" charset="0"/>
              </a:rPr>
              <a:t> Değer (</a:t>
            </a:r>
            <a:r>
              <a:rPr lang="tr-TR" altLang="tr-TR" sz="1800" dirty="0" err="1">
                <a:latin typeface="Times New Roman" panose="02020603050405020304" pitchFamily="18" charset="0"/>
                <a:cs typeface="Times New Roman" panose="02020603050405020304" pitchFamily="18" charset="0"/>
              </a:rPr>
              <a:t>MJth</a:t>
            </a:r>
            <a:r>
              <a:rPr lang="tr-TR" altLang="tr-TR" sz="1800" dirty="0">
                <a:latin typeface="Times New Roman" panose="02020603050405020304" pitchFamily="18" charset="0"/>
                <a:cs typeface="Times New Roman" panose="02020603050405020304" pitchFamily="18" charset="0"/>
              </a:rPr>
              <a:t>/kg)*Yakıt faktörü(Nm</a:t>
            </a:r>
            <a:r>
              <a:rPr lang="tr-TR" altLang="tr-TR" sz="1800" baseline="30000" dirty="0">
                <a:latin typeface="Times New Roman" panose="02020603050405020304" pitchFamily="18" charset="0"/>
                <a:cs typeface="Times New Roman" panose="02020603050405020304" pitchFamily="18" charset="0"/>
              </a:rPr>
              <a:t>3</a:t>
            </a:r>
            <a:r>
              <a:rPr lang="tr-TR" altLang="tr-TR" sz="1800" dirty="0">
                <a:latin typeface="Times New Roman" panose="02020603050405020304" pitchFamily="18" charset="0"/>
                <a:cs typeface="Times New Roman" panose="02020603050405020304" pitchFamily="18" charset="0"/>
              </a:rPr>
              <a:t>/</a:t>
            </a:r>
            <a:r>
              <a:rPr lang="tr-TR" altLang="tr-TR" sz="1800" dirty="0" err="1">
                <a:latin typeface="Times New Roman" panose="02020603050405020304" pitchFamily="18" charset="0"/>
                <a:cs typeface="Times New Roman" panose="02020603050405020304" pitchFamily="18" charset="0"/>
              </a:rPr>
              <a:t>MJth</a:t>
            </a:r>
            <a:r>
              <a:rPr lang="tr-TR" altLang="tr-TR" sz="1800" dirty="0">
                <a:latin typeface="Times New Roman" panose="02020603050405020304" pitchFamily="18" charset="0"/>
                <a:cs typeface="Times New Roman" panose="02020603050405020304" pitchFamily="18" charset="0"/>
              </a:rPr>
              <a:t>)</a:t>
            </a:r>
          </a:p>
          <a:p>
            <a:pPr marL="0" indent="0" algn="just">
              <a:buNone/>
            </a:pPr>
            <a:r>
              <a:rPr lang="tr-TR" altLang="tr-TR" sz="1800" dirty="0">
                <a:latin typeface="Times New Roman" panose="02020603050405020304" pitchFamily="18" charset="0"/>
                <a:cs typeface="Times New Roman" panose="02020603050405020304" pitchFamily="18" charset="0"/>
              </a:rPr>
              <a:t>Veya</a:t>
            </a:r>
          </a:p>
          <a:p>
            <a:pPr marL="0" indent="0" algn="just">
              <a:buNone/>
            </a:pPr>
            <a:r>
              <a:rPr lang="tr-TR" altLang="tr-TR" sz="1800" b="1" dirty="0">
                <a:latin typeface="Times New Roman" panose="02020603050405020304" pitchFamily="18" charset="0"/>
                <a:cs typeface="Times New Roman" panose="02020603050405020304" pitchFamily="18" charset="0"/>
              </a:rPr>
              <a:t>Baca Akışı(Nm</a:t>
            </a:r>
            <a:r>
              <a:rPr lang="tr-TR" altLang="tr-TR" sz="1800" b="1" baseline="30000" dirty="0">
                <a:latin typeface="Times New Roman" panose="02020603050405020304" pitchFamily="18" charset="0"/>
                <a:cs typeface="Times New Roman" panose="02020603050405020304" pitchFamily="18" charset="0"/>
              </a:rPr>
              <a:t>3</a:t>
            </a:r>
            <a:r>
              <a:rPr lang="tr-TR" altLang="tr-TR" sz="1800" b="1" dirty="0">
                <a:latin typeface="Times New Roman" panose="02020603050405020304" pitchFamily="18" charset="0"/>
                <a:cs typeface="Times New Roman" panose="02020603050405020304" pitchFamily="18" charset="0"/>
              </a:rPr>
              <a:t>/s)</a:t>
            </a:r>
            <a:r>
              <a:rPr lang="tr-TR" altLang="tr-TR" sz="1800" dirty="0">
                <a:latin typeface="Times New Roman" panose="02020603050405020304" pitchFamily="18" charset="0"/>
                <a:cs typeface="Times New Roman" panose="02020603050405020304" pitchFamily="18" charset="0"/>
              </a:rPr>
              <a:t>	</a:t>
            </a:r>
            <a:r>
              <a:rPr lang="tr-TR" altLang="tr-TR" sz="1800" dirty="0" smtClean="0">
                <a:latin typeface="Times New Roman" panose="02020603050405020304" pitchFamily="18" charset="0"/>
                <a:cs typeface="Times New Roman" panose="02020603050405020304" pitchFamily="18" charset="0"/>
              </a:rPr>
              <a:t>= [</a:t>
            </a:r>
            <a:r>
              <a:rPr lang="tr-TR" altLang="tr-TR" sz="1800" dirty="0">
                <a:latin typeface="Times New Roman" panose="02020603050405020304" pitchFamily="18" charset="0"/>
                <a:cs typeface="Times New Roman" panose="02020603050405020304" pitchFamily="18" charset="0"/>
              </a:rPr>
              <a:t>Güç Çıkışı (</a:t>
            </a:r>
            <a:r>
              <a:rPr lang="tr-TR" altLang="tr-TR" sz="1800" dirty="0" err="1">
                <a:latin typeface="Times New Roman" panose="02020603050405020304" pitchFamily="18" charset="0"/>
                <a:cs typeface="Times New Roman" panose="02020603050405020304" pitchFamily="18" charset="0"/>
              </a:rPr>
              <a:t>MWe</a:t>
            </a:r>
            <a:r>
              <a:rPr lang="tr-TR" altLang="tr-TR" sz="1800" dirty="0">
                <a:latin typeface="Times New Roman" panose="02020603050405020304" pitchFamily="18" charset="0"/>
                <a:cs typeface="Times New Roman" panose="02020603050405020304" pitchFamily="18" charset="0"/>
              </a:rPr>
              <a:t>))/ Isıl Verimlilik (</a:t>
            </a:r>
            <a:r>
              <a:rPr lang="tr-TR" altLang="tr-TR" sz="1800" dirty="0" err="1">
                <a:latin typeface="Times New Roman" panose="02020603050405020304" pitchFamily="18" charset="0"/>
                <a:cs typeface="Times New Roman" panose="02020603050405020304" pitchFamily="18" charset="0"/>
              </a:rPr>
              <a:t>MJe</a:t>
            </a:r>
            <a:r>
              <a:rPr lang="tr-TR" altLang="tr-TR" sz="1800" dirty="0">
                <a:latin typeface="Times New Roman" panose="02020603050405020304" pitchFamily="18" charset="0"/>
                <a:cs typeface="Times New Roman" panose="02020603050405020304" pitchFamily="18" charset="0"/>
              </a:rPr>
              <a:t>/</a:t>
            </a:r>
            <a:r>
              <a:rPr lang="tr-TR" altLang="tr-TR" sz="1800" dirty="0" err="1">
                <a:latin typeface="Times New Roman" panose="02020603050405020304" pitchFamily="18" charset="0"/>
                <a:cs typeface="Times New Roman" panose="02020603050405020304" pitchFamily="18" charset="0"/>
              </a:rPr>
              <a:t>MJth</a:t>
            </a:r>
            <a:r>
              <a:rPr lang="tr-TR" altLang="tr-TR" sz="1800" dirty="0">
                <a:latin typeface="Times New Roman" panose="02020603050405020304" pitchFamily="18" charset="0"/>
                <a:cs typeface="Times New Roman" panose="02020603050405020304" pitchFamily="18" charset="0"/>
              </a:rPr>
              <a:t>)]*Yakıt faktörü (Nm</a:t>
            </a:r>
            <a:r>
              <a:rPr lang="tr-TR" altLang="tr-TR" sz="1800" baseline="30000" dirty="0">
                <a:latin typeface="Times New Roman" panose="02020603050405020304" pitchFamily="18" charset="0"/>
                <a:cs typeface="Times New Roman" panose="02020603050405020304" pitchFamily="18" charset="0"/>
              </a:rPr>
              <a:t>3</a:t>
            </a:r>
            <a:r>
              <a:rPr lang="tr-TR" altLang="tr-TR" sz="1800" dirty="0">
                <a:latin typeface="Times New Roman" panose="02020603050405020304" pitchFamily="18" charset="0"/>
                <a:cs typeface="Times New Roman" panose="02020603050405020304" pitchFamily="18" charset="0"/>
              </a:rPr>
              <a:t>/</a:t>
            </a:r>
            <a:r>
              <a:rPr lang="tr-TR" altLang="tr-TR" sz="1800" dirty="0" err="1">
                <a:latin typeface="Times New Roman" panose="02020603050405020304" pitchFamily="18" charset="0"/>
                <a:cs typeface="Times New Roman" panose="02020603050405020304" pitchFamily="18" charset="0"/>
              </a:rPr>
              <a:t>MJth</a:t>
            </a:r>
            <a:r>
              <a:rPr lang="tr-TR" altLang="tr-TR" sz="1800" dirty="0">
                <a:latin typeface="Times New Roman" panose="02020603050405020304" pitchFamily="18" charset="0"/>
                <a:cs typeface="Times New Roman" panose="02020603050405020304" pitchFamily="18" charset="0"/>
              </a:rPr>
              <a:t>]</a:t>
            </a:r>
          </a:p>
          <a:p>
            <a:pPr marL="0" indent="0" algn="just">
              <a:buNone/>
            </a:pPr>
            <a:endParaRPr lang="tr-TR" altLang="tr-TR" sz="1800" dirty="0">
              <a:latin typeface="Times New Roman" panose="02020603050405020304" pitchFamily="18" charset="0"/>
              <a:cs typeface="Times New Roman" panose="02020603050405020304" pitchFamily="18" charset="0"/>
            </a:endParaRPr>
          </a:p>
          <a:p>
            <a:pPr marL="0" indent="0" algn="just">
              <a:buNone/>
            </a:pPr>
            <a:r>
              <a:rPr lang="tr-TR" altLang="tr-TR" sz="1800" dirty="0">
                <a:latin typeface="Times New Roman" panose="02020603050405020304" pitchFamily="18" charset="0"/>
                <a:cs typeface="Times New Roman" panose="02020603050405020304" pitchFamily="18" charset="0"/>
              </a:rPr>
              <a:t>- Katı yakıtla çalışan tesislerin U = ±% 7,5'i karşılaması gerekir (% 95 güvende aralığındaki belirsizlik)</a:t>
            </a:r>
          </a:p>
          <a:p>
            <a:pPr marL="0" indent="0" algn="just">
              <a:buNone/>
            </a:pPr>
            <a:r>
              <a:rPr lang="tr-TR" altLang="tr-TR" sz="1800" dirty="0">
                <a:latin typeface="Times New Roman" panose="02020603050405020304" pitchFamily="18" charset="0"/>
                <a:cs typeface="Times New Roman" panose="02020603050405020304" pitchFamily="18" charset="0"/>
              </a:rPr>
              <a:t>- EU ETS ile uyumlu gaz ve petrol yakıtlı tesisler belirsizlik gereksinimleri. Sırasıyla % ± 2 ve </a:t>
            </a:r>
            <a:r>
              <a:rPr lang="tr-TR" altLang="tr-TR" sz="1800" dirty="0" smtClean="0">
                <a:latin typeface="Times New Roman" panose="02020603050405020304" pitchFamily="18" charset="0"/>
                <a:cs typeface="Times New Roman" panose="02020603050405020304" pitchFamily="18" charset="0"/>
              </a:rPr>
              <a:t>±% </a:t>
            </a:r>
            <a:r>
              <a:rPr lang="tr-TR" altLang="tr-TR" sz="1800" dirty="0">
                <a:latin typeface="Times New Roman" panose="02020603050405020304" pitchFamily="18" charset="0"/>
                <a:cs typeface="Times New Roman" panose="02020603050405020304" pitchFamily="18" charset="0"/>
              </a:rPr>
              <a:t>3</a:t>
            </a:r>
          </a:p>
          <a:p>
            <a:pPr marL="0" indent="0" algn="just">
              <a:buNone/>
            </a:pPr>
            <a:r>
              <a:rPr lang="tr-TR" altLang="tr-TR" sz="1800" dirty="0">
                <a:latin typeface="Times New Roman" panose="02020603050405020304" pitchFamily="18" charset="0"/>
                <a:cs typeface="Times New Roman" panose="02020603050405020304" pitchFamily="18" charset="0"/>
              </a:rPr>
              <a:t>-  Aksi halde aşırı yayılma şartı ±% 7,5 uygulanmalıdır ≡ AMS belirsizlik şartı</a:t>
            </a:r>
          </a:p>
        </p:txBody>
      </p:sp>
      <p:sp>
        <p:nvSpPr>
          <p:cNvPr id="5" name="Unvan 1"/>
          <p:cNvSpPr>
            <a:spLocks noGrp="1"/>
          </p:cNvSpPr>
          <p:nvPr>
            <p:ph type="title"/>
          </p:nvPr>
        </p:nvSpPr>
        <p:spPr>
          <a:xfrm>
            <a:off x="924828" y="256430"/>
            <a:ext cx="10515600" cy="1325563"/>
          </a:xfrm>
        </p:spPr>
        <p:txBody>
          <a:bodyPr>
            <a:normAutofit/>
          </a:bodyPr>
          <a:lstStyle/>
          <a:p>
            <a:pPr algn="ctr"/>
            <a:r>
              <a:rPr lang="tr-TR" altLang="tr-TR" sz="3600" b="1" dirty="0" smtClean="0">
                <a:latin typeface="Times New Roman" panose="02020603050405020304" pitchFamily="18" charset="0"/>
                <a:cs typeface="Times New Roman" panose="02020603050405020304" pitchFamily="18" charset="0"/>
              </a:rPr>
              <a:t>TS EN </a:t>
            </a:r>
            <a:r>
              <a:rPr lang="tr-TR" altLang="tr-TR" sz="3600" b="1" dirty="0">
                <a:latin typeface="Times New Roman" panose="02020603050405020304" pitchFamily="18" charset="0"/>
                <a:cs typeface="Times New Roman" panose="02020603050405020304" pitchFamily="18" charset="0"/>
              </a:rPr>
              <a:t>ISO 16911</a:t>
            </a:r>
          </a:p>
        </p:txBody>
      </p:sp>
      <p:pic>
        <p:nvPicPr>
          <p:cNvPr id="6" name="Resim 5"/>
          <p:cNvPicPr>
            <a:picLocks noChangeAspect="1"/>
          </p:cNvPicPr>
          <p:nvPr/>
        </p:nvPicPr>
        <p:blipFill>
          <a:blip r:embed="rId2"/>
          <a:stretch>
            <a:fillRect/>
          </a:stretch>
        </p:blipFill>
        <p:spPr>
          <a:xfrm>
            <a:off x="0" y="0"/>
            <a:ext cx="1860777" cy="1838425"/>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5</a:t>
            </a:fld>
            <a:endParaRPr lang="tr-TR"/>
          </a:p>
        </p:txBody>
      </p:sp>
    </p:spTree>
    <p:extLst>
      <p:ext uri="{BB962C8B-B14F-4D97-AF65-F5344CB8AC3E}">
        <p14:creationId xmlns:p14="http://schemas.microsoft.com/office/powerpoint/2010/main" val="3973390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860777" y="1485255"/>
            <a:ext cx="8618538" cy="1219200"/>
          </a:xfrm>
        </p:spPr>
        <p:txBody>
          <a:bodyPr>
            <a:normAutofit fontScale="92500" lnSpcReduction="20000"/>
          </a:bodyPr>
          <a:lstStyle/>
          <a:p>
            <a:pPr>
              <a:buFont typeface="Wingdings" panose="05000000000000000000" pitchFamily="2" charset="2"/>
              <a:buChar char="Ø"/>
              <a:defRPr/>
            </a:pPr>
            <a:r>
              <a:rPr lang="tr-TR" sz="1700" dirty="0">
                <a:latin typeface="Times New Roman" panose="02020603050405020304" pitchFamily="18" charset="0"/>
                <a:cs typeface="Times New Roman" panose="02020603050405020304" pitchFamily="18" charset="0"/>
              </a:rPr>
              <a:t>İzleyici Gaz Seyreltme Yöntemi Belirsizlik Hesabı</a:t>
            </a:r>
          </a:p>
          <a:p>
            <a:pPr>
              <a:buFont typeface="Wingdings" panose="05000000000000000000" pitchFamily="2" charset="2"/>
              <a:buChar char="Ø"/>
              <a:defRPr/>
            </a:pPr>
            <a:r>
              <a:rPr lang="tr-TR" sz="1700" dirty="0">
                <a:latin typeface="Times New Roman" panose="02020603050405020304" pitchFamily="18" charset="0"/>
                <a:cs typeface="Times New Roman" panose="02020603050405020304" pitchFamily="18" charset="0"/>
              </a:rPr>
              <a:t>Örnek Olay I: Kombine Çevrim Gaz Türbini (CCGT)</a:t>
            </a:r>
          </a:p>
          <a:p>
            <a:pPr>
              <a:buFont typeface="Wingdings" panose="05000000000000000000" pitchFamily="2" charset="2"/>
              <a:buChar char="Ø"/>
              <a:defRPr/>
            </a:pPr>
            <a:r>
              <a:rPr lang="tr-TR" sz="1700" dirty="0">
                <a:latin typeface="Times New Roman" panose="02020603050405020304" pitchFamily="18" charset="0"/>
                <a:cs typeface="Times New Roman" panose="02020603050405020304" pitchFamily="18" charset="0"/>
              </a:rPr>
              <a:t>Yakıt akışı: </a:t>
            </a:r>
            <a:r>
              <a:rPr lang="tr-TR" sz="1700" dirty="0" err="1">
                <a:latin typeface="Times New Roman" panose="02020603050405020304" pitchFamily="18" charset="0"/>
                <a:cs typeface="Times New Roman" panose="02020603050405020304" pitchFamily="18" charset="0"/>
              </a:rPr>
              <a:t>ultrasonik</a:t>
            </a:r>
            <a:r>
              <a:rPr lang="tr-TR" sz="1700" dirty="0">
                <a:latin typeface="Times New Roman" panose="02020603050405020304" pitchFamily="18" charset="0"/>
                <a:cs typeface="Times New Roman" panose="02020603050405020304" pitchFamily="18" charset="0"/>
              </a:rPr>
              <a:t> debimetre</a:t>
            </a:r>
          </a:p>
          <a:p>
            <a:pPr>
              <a:buFont typeface="Wingdings" panose="05000000000000000000" pitchFamily="2" charset="2"/>
              <a:buChar char="Ø"/>
              <a:defRPr/>
            </a:pPr>
            <a:r>
              <a:rPr lang="tr-TR" sz="1700" b="1" dirty="0">
                <a:latin typeface="Times New Roman" panose="02020603050405020304" pitchFamily="18" charset="0"/>
                <a:cs typeface="Times New Roman" panose="02020603050405020304" pitchFamily="18" charset="0"/>
              </a:rPr>
              <a:t>NCV</a:t>
            </a:r>
            <a:r>
              <a:rPr lang="tr-TR" sz="1700" dirty="0">
                <a:latin typeface="Times New Roman" panose="02020603050405020304" pitchFamily="18" charset="0"/>
                <a:cs typeface="Times New Roman" panose="02020603050405020304" pitchFamily="18" charset="0"/>
              </a:rPr>
              <a:t>: </a:t>
            </a:r>
            <a:r>
              <a:rPr lang="tr-TR" sz="1700" dirty="0" err="1">
                <a:latin typeface="Times New Roman" panose="02020603050405020304" pitchFamily="18" charset="0"/>
                <a:cs typeface="Times New Roman" panose="02020603050405020304" pitchFamily="18" charset="0"/>
              </a:rPr>
              <a:t>Gas</a:t>
            </a:r>
            <a:r>
              <a:rPr lang="tr-TR" sz="1700" dirty="0">
                <a:latin typeface="Times New Roman" panose="02020603050405020304" pitchFamily="18" charset="0"/>
                <a:cs typeface="Times New Roman" panose="02020603050405020304" pitchFamily="18" charset="0"/>
              </a:rPr>
              <a:t> </a:t>
            </a:r>
            <a:r>
              <a:rPr lang="tr-TR" sz="1700" dirty="0" err="1">
                <a:latin typeface="Times New Roman" panose="02020603050405020304" pitchFamily="18" charset="0"/>
                <a:cs typeface="Times New Roman" panose="02020603050405020304" pitchFamily="18" charset="0"/>
              </a:rPr>
              <a:t>Chromatograph</a:t>
            </a:r>
            <a:endParaRPr lang="tr-TR" sz="1700" dirty="0">
              <a:latin typeface="Times New Roman" panose="02020603050405020304" pitchFamily="18" charset="0"/>
              <a:cs typeface="Times New Roman" panose="02020603050405020304" pitchFamily="18" charset="0"/>
            </a:endParaRPr>
          </a:p>
          <a:p>
            <a:pPr marL="0" indent="0">
              <a:buNone/>
              <a:defRPr/>
            </a:pPr>
            <a:endParaRPr lang="tr-TR" dirty="0"/>
          </a:p>
        </p:txBody>
      </p:sp>
      <p:pic>
        <p:nvPicPr>
          <p:cNvPr id="81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0777" y="2847975"/>
            <a:ext cx="8968332" cy="350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6" name="Dikdörtgen 4"/>
          <p:cNvSpPr>
            <a:spLocks noChangeArrowheads="1"/>
          </p:cNvSpPr>
          <p:nvPr/>
        </p:nvSpPr>
        <p:spPr bwMode="auto">
          <a:xfrm>
            <a:off x="1860777" y="6499870"/>
            <a:ext cx="8389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tr-TR" altLang="tr-TR" sz="1200" dirty="0">
                <a:latin typeface="Times New Roman" panose="02020603050405020304" pitchFamily="18" charset="0"/>
                <a:cs typeface="Times New Roman" panose="02020603050405020304" pitchFamily="18" charset="0"/>
              </a:rPr>
              <a:t>Kaynak; </a:t>
            </a:r>
            <a:r>
              <a:rPr lang="tr-TR" altLang="tr-TR" sz="1200" dirty="0" err="1">
                <a:latin typeface="Times New Roman" panose="02020603050405020304" pitchFamily="18" charset="0"/>
                <a:cs typeface="Times New Roman" panose="02020603050405020304" pitchFamily="18" charset="0"/>
              </a:rPr>
              <a:t>Jonathan</a:t>
            </a:r>
            <a:r>
              <a:rPr lang="tr-TR" altLang="tr-TR" sz="1200" dirty="0">
                <a:latin typeface="Times New Roman" panose="02020603050405020304" pitchFamily="18" charset="0"/>
                <a:cs typeface="Times New Roman" panose="02020603050405020304" pitchFamily="18" charset="0"/>
              </a:rPr>
              <a:t> </a:t>
            </a:r>
            <a:r>
              <a:rPr lang="tr-TR" altLang="tr-TR" sz="1200" dirty="0" err="1">
                <a:latin typeface="Times New Roman" panose="02020603050405020304" pitchFamily="18" charset="0"/>
                <a:cs typeface="Times New Roman" panose="02020603050405020304" pitchFamily="18" charset="0"/>
              </a:rPr>
              <a:t>Spence</a:t>
            </a:r>
            <a:r>
              <a:rPr lang="tr-TR" altLang="tr-TR" sz="1200" dirty="0">
                <a:latin typeface="Times New Roman" panose="02020603050405020304" pitchFamily="18" charset="0"/>
                <a:cs typeface="Times New Roman" panose="02020603050405020304" pitchFamily="18" charset="0"/>
              </a:rPr>
              <a:t> &amp; David </a:t>
            </a:r>
            <a:r>
              <a:rPr lang="tr-TR" altLang="tr-TR" sz="1200" dirty="0" err="1">
                <a:latin typeface="Times New Roman" panose="02020603050405020304" pitchFamily="18" charset="0"/>
                <a:cs typeface="Times New Roman" panose="02020603050405020304" pitchFamily="18" charset="0"/>
              </a:rPr>
              <a:t>Graham</a:t>
            </a:r>
            <a:r>
              <a:rPr lang="tr-TR" altLang="tr-TR" sz="1200" dirty="0">
                <a:latin typeface="Times New Roman" panose="02020603050405020304" pitchFamily="18" charset="0"/>
                <a:cs typeface="Times New Roman" panose="02020603050405020304" pitchFamily="18" charset="0"/>
              </a:rPr>
              <a:t>, </a:t>
            </a:r>
            <a:r>
              <a:rPr lang="tr-TR" altLang="tr-TR" sz="1200" dirty="0" err="1">
                <a:latin typeface="Times New Roman" panose="02020603050405020304" pitchFamily="18" charset="0"/>
                <a:cs typeface="Times New Roman" panose="02020603050405020304" pitchFamily="18" charset="0"/>
              </a:rPr>
              <a:t>Uniper</a:t>
            </a:r>
            <a:r>
              <a:rPr lang="tr-TR" altLang="tr-TR" sz="1200" dirty="0">
                <a:latin typeface="Times New Roman" panose="02020603050405020304" pitchFamily="18" charset="0"/>
                <a:cs typeface="Times New Roman" panose="02020603050405020304" pitchFamily="18" charset="0"/>
              </a:rPr>
              <a:t> Technologies CEM 2018</a:t>
            </a:r>
          </a:p>
        </p:txBody>
      </p:sp>
      <p:sp>
        <p:nvSpPr>
          <p:cNvPr id="7" name="Unvan 1"/>
          <p:cNvSpPr>
            <a:spLocks noGrp="1"/>
          </p:cNvSpPr>
          <p:nvPr>
            <p:ph type="title"/>
          </p:nvPr>
        </p:nvSpPr>
        <p:spPr>
          <a:xfrm>
            <a:off x="924828" y="256430"/>
            <a:ext cx="10515600" cy="1325563"/>
          </a:xfrm>
        </p:spPr>
        <p:txBody>
          <a:bodyPr>
            <a:normAutofit/>
          </a:bodyPr>
          <a:lstStyle/>
          <a:p>
            <a:pPr algn="ctr"/>
            <a:r>
              <a:rPr lang="tr-TR" altLang="tr-TR" sz="3600" b="1" dirty="0" smtClean="0">
                <a:latin typeface="Times New Roman" panose="02020603050405020304" pitchFamily="18" charset="0"/>
                <a:cs typeface="Times New Roman" panose="02020603050405020304" pitchFamily="18" charset="0"/>
              </a:rPr>
              <a:t>TS EN </a:t>
            </a:r>
            <a:r>
              <a:rPr lang="tr-TR" altLang="tr-TR" sz="3600" b="1" dirty="0">
                <a:latin typeface="Times New Roman" panose="02020603050405020304" pitchFamily="18" charset="0"/>
                <a:cs typeface="Times New Roman" panose="02020603050405020304" pitchFamily="18" charset="0"/>
              </a:rPr>
              <a:t>ISO 16911</a:t>
            </a:r>
          </a:p>
        </p:txBody>
      </p:sp>
      <p:pic>
        <p:nvPicPr>
          <p:cNvPr id="8" name="Resim 7"/>
          <p:cNvPicPr>
            <a:picLocks noChangeAspect="1"/>
          </p:cNvPicPr>
          <p:nvPr/>
        </p:nvPicPr>
        <p:blipFill>
          <a:blip r:embed="rId3"/>
          <a:stretch>
            <a:fillRect/>
          </a:stretch>
        </p:blipFill>
        <p:spPr>
          <a:xfrm>
            <a:off x="0" y="0"/>
            <a:ext cx="1860777" cy="1838425"/>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6</a:t>
            </a:fld>
            <a:endParaRPr lang="tr-TR"/>
          </a:p>
        </p:txBody>
      </p:sp>
    </p:spTree>
    <p:extLst>
      <p:ext uri="{BB962C8B-B14F-4D97-AF65-F5344CB8AC3E}">
        <p14:creationId xmlns:p14="http://schemas.microsoft.com/office/powerpoint/2010/main" val="3168219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2742" y="1661122"/>
            <a:ext cx="9059772" cy="5030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Unvan 1"/>
          <p:cNvSpPr>
            <a:spLocks noGrp="1"/>
          </p:cNvSpPr>
          <p:nvPr>
            <p:ph type="title"/>
          </p:nvPr>
        </p:nvSpPr>
        <p:spPr>
          <a:xfrm>
            <a:off x="924828" y="256430"/>
            <a:ext cx="10515600" cy="1325563"/>
          </a:xfrm>
        </p:spPr>
        <p:txBody>
          <a:bodyPr>
            <a:normAutofit/>
          </a:bodyPr>
          <a:lstStyle/>
          <a:p>
            <a:pPr algn="ctr"/>
            <a:r>
              <a:rPr lang="tr-TR" altLang="tr-TR" sz="3600" b="1" dirty="0" smtClean="0">
                <a:latin typeface="Times New Roman" panose="02020603050405020304" pitchFamily="18" charset="0"/>
                <a:cs typeface="Times New Roman" panose="02020603050405020304" pitchFamily="18" charset="0"/>
              </a:rPr>
              <a:t>TS EN </a:t>
            </a:r>
            <a:r>
              <a:rPr lang="tr-TR" altLang="tr-TR" sz="3600" b="1" dirty="0">
                <a:latin typeface="Times New Roman" panose="02020603050405020304" pitchFamily="18" charset="0"/>
                <a:cs typeface="Times New Roman" panose="02020603050405020304" pitchFamily="18" charset="0"/>
              </a:rPr>
              <a:t>ISO 16911</a:t>
            </a:r>
          </a:p>
        </p:txBody>
      </p:sp>
      <p:pic>
        <p:nvPicPr>
          <p:cNvPr id="6" name="Resim 5"/>
          <p:cNvPicPr>
            <a:picLocks noChangeAspect="1"/>
          </p:cNvPicPr>
          <p:nvPr/>
        </p:nvPicPr>
        <p:blipFill>
          <a:blip r:embed="rId3"/>
          <a:stretch>
            <a:fillRect/>
          </a:stretch>
        </p:blipFill>
        <p:spPr>
          <a:xfrm>
            <a:off x="0" y="0"/>
            <a:ext cx="1860777" cy="1838425"/>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7</a:t>
            </a:fld>
            <a:endParaRPr lang="tr-TR"/>
          </a:p>
        </p:txBody>
      </p:sp>
    </p:spTree>
    <p:extLst>
      <p:ext uri="{BB962C8B-B14F-4D97-AF65-F5344CB8AC3E}">
        <p14:creationId xmlns:p14="http://schemas.microsoft.com/office/powerpoint/2010/main" val="2767627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63027" y="1584279"/>
            <a:ext cx="8839200" cy="959791"/>
          </a:xfrm>
        </p:spPr>
        <p:txBody>
          <a:bodyPr>
            <a:normAutofit/>
          </a:bodyPr>
          <a:lstStyle/>
          <a:p>
            <a:pPr>
              <a:buFont typeface="Wingdings" panose="05000000000000000000" pitchFamily="2" charset="2"/>
              <a:buChar char="Ø"/>
              <a:defRPr/>
            </a:pPr>
            <a:r>
              <a:rPr lang="tr-TR" sz="1800" dirty="0">
                <a:latin typeface="Times New Roman" panose="02020603050405020304" pitchFamily="18" charset="0"/>
                <a:cs typeface="Times New Roman" panose="02020603050405020304" pitchFamily="18" charset="0"/>
              </a:rPr>
              <a:t>Ek E baca gazı debisinin enerji tüketiminden hesaplanması</a:t>
            </a:r>
          </a:p>
          <a:p>
            <a:pPr>
              <a:buFont typeface="Wingdings" panose="05000000000000000000" pitchFamily="2" charset="2"/>
              <a:buChar char="Ø"/>
              <a:defRPr/>
            </a:pPr>
            <a:r>
              <a:rPr lang="tr-TR" sz="1800" dirty="0">
                <a:latin typeface="Times New Roman" panose="02020603050405020304" pitchFamily="18" charset="0"/>
                <a:cs typeface="Times New Roman" panose="02020603050405020304" pitchFamily="18" charset="0"/>
              </a:rPr>
              <a:t>Giriş bazlı baca gazı akış hesabı; Kompozisyondan: </a:t>
            </a:r>
            <a:r>
              <a:rPr lang="tr-TR" sz="1800" dirty="0" err="1" smtClean="0">
                <a:latin typeface="Times New Roman" panose="02020603050405020304" pitchFamily="18" charset="0"/>
                <a:cs typeface="Times New Roman" panose="02020603050405020304" pitchFamily="18" charset="0"/>
              </a:rPr>
              <a:t>Stokiyometrik</a:t>
            </a:r>
            <a:endParaRPr lang="tr-TR" sz="1800" dirty="0">
              <a:latin typeface="Times New Roman" panose="02020603050405020304" pitchFamily="18" charset="0"/>
              <a:cs typeface="Times New Roman" panose="02020603050405020304" pitchFamily="18" charset="0"/>
            </a:endParaRPr>
          </a:p>
        </p:txBody>
      </p:sp>
      <p:pic>
        <p:nvPicPr>
          <p:cNvPr id="102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189" y="2663736"/>
            <a:ext cx="8778875" cy="4057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Unvan 1"/>
          <p:cNvSpPr>
            <a:spLocks noGrp="1"/>
          </p:cNvSpPr>
          <p:nvPr>
            <p:ph type="title"/>
          </p:nvPr>
        </p:nvSpPr>
        <p:spPr>
          <a:xfrm>
            <a:off x="924828" y="256430"/>
            <a:ext cx="10515600" cy="1325563"/>
          </a:xfrm>
        </p:spPr>
        <p:txBody>
          <a:bodyPr>
            <a:normAutofit/>
          </a:bodyPr>
          <a:lstStyle/>
          <a:p>
            <a:pPr algn="ctr"/>
            <a:r>
              <a:rPr lang="tr-TR" altLang="tr-TR" sz="3600" b="1" dirty="0" smtClean="0">
                <a:latin typeface="Times New Roman" panose="02020603050405020304" pitchFamily="18" charset="0"/>
                <a:cs typeface="Times New Roman" panose="02020603050405020304" pitchFamily="18" charset="0"/>
              </a:rPr>
              <a:t>TS EN </a:t>
            </a:r>
            <a:r>
              <a:rPr lang="tr-TR" altLang="tr-TR" sz="3600" b="1" dirty="0">
                <a:latin typeface="Times New Roman" panose="02020603050405020304" pitchFamily="18" charset="0"/>
                <a:cs typeface="Times New Roman" panose="02020603050405020304" pitchFamily="18" charset="0"/>
              </a:rPr>
              <a:t>ISO 16911</a:t>
            </a:r>
          </a:p>
        </p:txBody>
      </p:sp>
      <p:pic>
        <p:nvPicPr>
          <p:cNvPr id="7" name="Resim 6"/>
          <p:cNvPicPr>
            <a:picLocks noChangeAspect="1"/>
          </p:cNvPicPr>
          <p:nvPr/>
        </p:nvPicPr>
        <p:blipFill>
          <a:blip r:embed="rId3"/>
          <a:stretch>
            <a:fillRect/>
          </a:stretch>
        </p:blipFill>
        <p:spPr>
          <a:xfrm>
            <a:off x="0" y="0"/>
            <a:ext cx="1860777" cy="1838425"/>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8</a:t>
            </a:fld>
            <a:endParaRPr lang="tr-TR"/>
          </a:p>
        </p:txBody>
      </p:sp>
    </p:spTree>
    <p:extLst>
      <p:ext uri="{BB962C8B-B14F-4D97-AF65-F5344CB8AC3E}">
        <p14:creationId xmlns:p14="http://schemas.microsoft.com/office/powerpoint/2010/main" val="4277335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852246" y="1458068"/>
            <a:ext cx="8494712" cy="457200"/>
          </a:xfrm>
        </p:spPr>
        <p:txBody>
          <a:bodyPr/>
          <a:lstStyle/>
          <a:p>
            <a:pPr>
              <a:buFont typeface="Wingdings" panose="05000000000000000000" pitchFamily="2" charset="2"/>
              <a:buChar char="Ø"/>
              <a:defRPr/>
            </a:pPr>
            <a:r>
              <a:rPr lang="tr-TR" sz="1800" dirty="0">
                <a:latin typeface="Times New Roman" panose="02020603050405020304" pitchFamily="18" charset="0"/>
                <a:cs typeface="Times New Roman" panose="02020603050405020304" pitchFamily="18" charset="0"/>
              </a:rPr>
              <a:t>Giriş bazlı baca gazı akış gazı hesaplamaları; Yakıttan Net </a:t>
            </a:r>
            <a:r>
              <a:rPr lang="tr-TR" sz="1800" dirty="0" err="1">
                <a:latin typeface="Times New Roman" panose="02020603050405020304" pitchFamily="18" charset="0"/>
                <a:cs typeface="Times New Roman" panose="02020603050405020304" pitchFamily="18" charset="0"/>
              </a:rPr>
              <a:t>Kalorifik</a:t>
            </a:r>
            <a:r>
              <a:rPr lang="tr-TR" sz="1800" dirty="0">
                <a:latin typeface="Times New Roman" panose="02020603050405020304" pitchFamily="18" charset="0"/>
                <a:cs typeface="Times New Roman" panose="02020603050405020304" pitchFamily="18" charset="0"/>
              </a:rPr>
              <a:t> Değer</a:t>
            </a:r>
          </a:p>
          <a:p>
            <a:pPr marL="0" indent="0">
              <a:buNone/>
              <a:defRPr/>
            </a:pPr>
            <a:endParaRPr lang="tr-TR" sz="1600" dirty="0"/>
          </a:p>
        </p:txBody>
      </p:sp>
      <p:pic>
        <p:nvPicPr>
          <p:cNvPr id="112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2246" y="2094854"/>
            <a:ext cx="8610600" cy="4677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Unvan 1"/>
          <p:cNvSpPr>
            <a:spLocks noGrp="1"/>
          </p:cNvSpPr>
          <p:nvPr>
            <p:ph type="title"/>
          </p:nvPr>
        </p:nvSpPr>
        <p:spPr>
          <a:xfrm>
            <a:off x="924828" y="256430"/>
            <a:ext cx="10515600" cy="1325563"/>
          </a:xfrm>
        </p:spPr>
        <p:txBody>
          <a:bodyPr>
            <a:normAutofit/>
          </a:bodyPr>
          <a:lstStyle/>
          <a:p>
            <a:pPr algn="ctr"/>
            <a:r>
              <a:rPr lang="tr-TR" altLang="tr-TR" sz="3600" b="1" dirty="0" smtClean="0">
                <a:latin typeface="Times New Roman" panose="02020603050405020304" pitchFamily="18" charset="0"/>
                <a:cs typeface="Times New Roman" panose="02020603050405020304" pitchFamily="18" charset="0"/>
              </a:rPr>
              <a:t>TS EN </a:t>
            </a:r>
            <a:r>
              <a:rPr lang="tr-TR" altLang="tr-TR" sz="3600" b="1" dirty="0">
                <a:latin typeface="Times New Roman" panose="02020603050405020304" pitchFamily="18" charset="0"/>
                <a:cs typeface="Times New Roman" panose="02020603050405020304" pitchFamily="18" charset="0"/>
              </a:rPr>
              <a:t>ISO 16911</a:t>
            </a:r>
          </a:p>
        </p:txBody>
      </p:sp>
      <p:pic>
        <p:nvPicPr>
          <p:cNvPr id="7" name="Resim 6"/>
          <p:cNvPicPr>
            <a:picLocks noChangeAspect="1"/>
          </p:cNvPicPr>
          <p:nvPr/>
        </p:nvPicPr>
        <p:blipFill>
          <a:blip r:embed="rId3"/>
          <a:stretch>
            <a:fillRect/>
          </a:stretch>
        </p:blipFill>
        <p:spPr>
          <a:xfrm>
            <a:off x="0" y="0"/>
            <a:ext cx="1860777" cy="1838425"/>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9</a:t>
            </a:fld>
            <a:endParaRPr lang="tr-TR"/>
          </a:p>
        </p:txBody>
      </p:sp>
    </p:spTree>
    <p:extLst>
      <p:ext uri="{BB962C8B-B14F-4D97-AF65-F5344CB8AC3E}">
        <p14:creationId xmlns:p14="http://schemas.microsoft.com/office/powerpoint/2010/main" val="331227899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TM03457485[[fn=Ağ Gözü]]</Template>
  <TotalTime>668</TotalTime>
  <Words>1490</Words>
  <Application>Microsoft Office PowerPoint</Application>
  <PresentationFormat>Geniş ekran</PresentationFormat>
  <Paragraphs>200</Paragraphs>
  <Slides>37</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37</vt:i4>
      </vt:variant>
    </vt:vector>
  </HeadingPairs>
  <TitlesOfParts>
    <vt:vector size="43" baseType="lpstr">
      <vt:lpstr>Arial</vt:lpstr>
      <vt:lpstr>Calibri</vt:lpstr>
      <vt:lpstr>Calibri Light</vt:lpstr>
      <vt:lpstr>Times New Roman</vt:lpstr>
      <vt:lpstr>Wingdings</vt:lpstr>
      <vt:lpstr>Office Teması</vt:lpstr>
      <vt:lpstr>T.C.  ÇEVRE, ŞEHİRCİLİK VE   İKLİM DEĞİŞİKLİĞİ BAKANLIĞI  ÇED, İZİN VE DENETİM GENEL MÜDÜRLÜĞÜ Laboratuvar, Ölçüm ve İzleme Dairesi Başkanlığı </vt:lpstr>
      <vt:lpstr>TS EN ISO 16911</vt:lpstr>
      <vt:lpstr>TS EN ISO 16911</vt:lpstr>
      <vt:lpstr>TS EN ISO 16911</vt:lpstr>
      <vt:lpstr>TS EN ISO 16911</vt:lpstr>
      <vt:lpstr>TS EN ISO 16911</vt:lpstr>
      <vt:lpstr>TS EN ISO 16911</vt:lpstr>
      <vt:lpstr>TS EN ISO 16911</vt:lpstr>
      <vt:lpstr>TS EN ISO 16911</vt:lpstr>
      <vt:lpstr>TS EN ISO 16911</vt:lpstr>
      <vt:lpstr>TS EN ISO 16911</vt:lpstr>
      <vt:lpstr>TS EN ISO 16911</vt:lpstr>
      <vt:lpstr>TS EN ISO 16911</vt:lpstr>
      <vt:lpstr>TS EN ISO 16911</vt:lpstr>
      <vt:lpstr>TS EN ISO 16911</vt:lpstr>
      <vt:lpstr>TS EN ISO 16911</vt:lpstr>
      <vt:lpstr>TS EN ISO 16911</vt:lpstr>
      <vt:lpstr>TS EN ISO 16911</vt:lpstr>
      <vt:lpstr>TS EN ISO 16911</vt:lpstr>
      <vt:lpstr>TS EN ISO 16911</vt:lpstr>
      <vt:lpstr>TS EN ISO 16911</vt:lpstr>
      <vt:lpstr>TS EN ISO 16911</vt:lpstr>
      <vt:lpstr>TS EN ISO 16911</vt:lpstr>
      <vt:lpstr>TS EN ISO 16911</vt:lpstr>
      <vt:lpstr>TS EN ISO 16911</vt:lpstr>
      <vt:lpstr>TS EN ISO 16911</vt:lpstr>
      <vt:lpstr>TS EN ISO 16911</vt:lpstr>
      <vt:lpstr>TS EN ISO 16911</vt:lpstr>
      <vt:lpstr>TS EN ISO 16911</vt:lpstr>
      <vt:lpstr>TS EN ISO 16911</vt:lpstr>
      <vt:lpstr>TS EN ISO 16911</vt:lpstr>
      <vt:lpstr>TS EN ISO 16911</vt:lpstr>
      <vt:lpstr>TS EN ISO 16911</vt:lpstr>
      <vt:lpstr>TS EN ISO 16911</vt:lpstr>
      <vt:lpstr>EPA METOT 2 KAPSAMINDA YAPILAN BİR ÇALIŞMAYA AİT BELİRSİZLİK TABLOSU</vt:lpstr>
      <vt:lpstr>TS EN ISO 16911</vt:lpstr>
      <vt:lpstr>PowerPoint Sunusu</vt:lpstr>
    </vt:vector>
  </TitlesOfParts>
  <Company>Cevre ve Sehircilik Bakanligi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T.C. ÇEVRE, ŞEHİRCİLİK VE  İKLİM DEĞİŞİKLİĞİ BAKANLIĞI ÇED, İZİN VE DENETİM GENEL MÜDÜRLÜĞÜ Laboratuvar, Ölçüm ve İzleme Daire Başkanlığı</dc:title>
  <dc:creator>Yener Taş</dc:creator>
  <cp:lastModifiedBy>Yener Taş</cp:lastModifiedBy>
  <cp:revision>45</cp:revision>
  <dcterms:created xsi:type="dcterms:W3CDTF">2021-11-22T06:43:15Z</dcterms:created>
  <dcterms:modified xsi:type="dcterms:W3CDTF">2021-12-09T09:00:09Z</dcterms:modified>
</cp:coreProperties>
</file>