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276" r:id="rId3"/>
    <p:sldId id="277" r:id="rId4"/>
    <p:sldId id="278" r:id="rId5"/>
    <p:sldId id="296" r:id="rId6"/>
    <p:sldId id="279" r:id="rId7"/>
    <p:sldId id="280" r:id="rId8"/>
    <p:sldId id="281" r:id="rId9"/>
    <p:sldId id="282" r:id="rId10"/>
    <p:sldId id="283" r:id="rId11"/>
    <p:sldId id="284" r:id="rId12"/>
    <p:sldId id="285" r:id="rId13"/>
    <p:sldId id="286" r:id="rId14"/>
    <p:sldId id="287" r:id="rId15"/>
    <p:sldId id="288" r:id="rId16"/>
    <p:sldId id="289" r:id="rId17"/>
    <p:sldId id="290" r:id="rId18"/>
    <p:sldId id="291" r:id="rId19"/>
    <p:sldId id="292" r:id="rId20"/>
    <p:sldId id="293" r:id="rId21"/>
    <p:sldId id="294" r:id="rId22"/>
    <p:sldId id="295" r:id="rId23"/>
    <p:sldId id="274" r:id="rId24"/>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2" autoAdjust="0"/>
    <p:restoredTop sz="94660"/>
  </p:normalViewPr>
  <p:slideViewPr>
    <p:cSldViewPr snapToGrid="0">
      <p:cViewPr varScale="1">
        <p:scale>
          <a:sx n="62" d="100"/>
          <a:sy n="62" d="100"/>
        </p:scale>
        <p:origin x="96" y="93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8A841E-69A9-4781-8F23-45D528D3002B}" type="datetimeFigureOut">
              <a:rPr lang="tr-TR" smtClean="0"/>
              <a:t>10.12.2021</a:t>
            </a:fld>
            <a:endParaRPr lang="tr-TR"/>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FCF68C-2E17-41A7-BF22-ED50A0761738}" type="slidenum">
              <a:rPr lang="tr-TR" smtClean="0"/>
              <a:t>‹#›</a:t>
            </a:fld>
            <a:endParaRPr lang="tr-TR"/>
          </a:p>
        </p:txBody>
      </p:sp>
    </p:spTree>
    <p:extLst>
      <p:ext uri="{BB962C8B-B14F-4D97-AF65-F5344CB8AC3E}">
        <p14:creationId xmlns:p14="http://schemas.microsoft.com/office/powerpoint/2010/main" val="22901739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49E171C0-34BA-44DD-964B-DF13107A6E3B}"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8146704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6C3272C7-2E0B-435D-9E52-7705384449ED}"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79913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05C0CFA2-E54D-4D2C-88A4-D36B0E245B08}"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535237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0120A0A-BADF-4684-A1AD-B7BECDE5881A}"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36800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66F5357E-CBE9-4C10-9B3B-9BA7D4D9D0A1}" type="datetime1">
              <a:rPr lang="tr-TR" smtClean="0"/>
              <a:t>10.12.2021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980405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BC6CDB62-52CC-4DF3-B950-B2D55704C4A6}"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896871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069C3E98-C72F-4554-8EAE-916D2F3F2D37}" type="datetime1">
              <a:rPr lang="tr-TR" smtClean="0"/>
              <a:t>10.12.2021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97384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EA6A681E-C81B-440B-8FBB-15B481270F55}" type="datetime1">
              <a:rPr lang="tr-TR" smtClean="0"/>
              <a:t>10.12.2021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273471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92F04D8-D514-4FA6-9F72-18F05C3FBFC4}" type="datetime1">
              <a:rPr lang="tr-TR" smtClean="0"/>
              <a:t>10.12.2021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664078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3FDDB9D-FC8E-4C8A-BD54-4340D9FC6067}"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269681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F1328FC8-74CF-479F-A1C2-30FC86B9B2CD}" type="datetime1">
              <a:rPr lang="tr-TR" smtClean="0"/>
              <a:t>10.12.2021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67B2D67-3604-4605-9DC1-A9CD8FF98088}" type="slidenum">
              <a:rPr lang="tr-TR" smtClean="0"/>
              <a:t>‹#›</a:t>
            </a:fld>
            <a:endParaRPr lang="tr-TR"/>
          </a:p>
        </p:txBody>
      </p:sp>
    </p:spTree>
    <p:extLst>
      <p:ext uri="{BB962C8B-B14F-4D97-AF65-F5344CB8AC3E}">
        <p14:creationId xmlns:p14="http://schemas.microsoft.com/office/powerpoint/2010/main" val="347241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2B7ED-3612-41E5-98BF-9C53F77579F9}" type="datetime1">
              <a:rPr lang="tr-TR" smtClean="0"/>
              <a:t>10.12.2021</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7B2D67-3604-4605-9DC1-A9CD8FF98088}" type="slidenum">
              <a:rPr lang="tr-TR" smtClean="0"/>
              <a:t>‹#›</a:t>
            </a:fld>
            <a:endParaRPr lang="tr-TR"/>
          </a:p>
        </p:txBody>
      </p:sp>
    </p:spTree>
    <p:extLst>
      <p:ext uri="{BB962C8B-B14F-4D97-AF65-F5344CB8AC3E}">
        <p14:creationId xmlns:p14="http://schemas.microsoft.com/office/powerpoint/2010/main" val="10609001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emf"/><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bg1">
                <a:tint val="93000"/>
                <a:satMod val="150000"/>
                <a:shade val="98000"/>
                <a:lumMod val="96000"/>
                <a:lumOff val="4000"/>
              </a:schemeClr>
            </a:gs>
            <a:gs pos="33000">
              <a:srgbClr val="FEFEFE"/>
            </a:gs>
            <a:gs pos="46000">
              <a:schemeClr val="bg1">
                <a:tint val="98000"/>
                <a:satMod val="130000"/>
                <a:shade val="90000"/>
                <a:lumMod val="103000"/>
              </a:schemeClr>
            </a:gs>
            <a:gs pos="83000">
              <a:schemeClr val="bg1">
                <a:shade val="63000"/>
                <a:satMod val="120000"/>
              </a:schemeClr>
            </a:gs>
          </a:gsLst>
          <a:lin ang="2700000" scaled="1"/>
          <a:tileRect/>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rotWithShape="1">
          <a:blip r:embed="rId2">
            <a:extLst>
              <a:ext uri="{28A0092B-C50C-407E-A947-70E740481C1C}">
                <a14:useLocalDpi xmlns:a14="http://schemas.microsoft.com/office/drawing/2010/main" val="0"/>
              </a:ext>
            </a:extLst>
          </a:blip>
          <a:srcRect l="-1" t="782" r="-947"/>
          <a:stretch/>
        </p:blipFill>
        <p:spPr>
          <a:xfrm>
            <a:off x="1" y="1"/>
            <a:ext cx="1892896" cy="1838424"/>
          </a:xfrm>
          <a:prstGeom prst="rect">
            <a:avLst/>
          </a:prstGeom>
        </p:spPr>
      </p:pic>
      <p:sp>
        <p:nvSpPr>
          <p:cNvPr id="2" name="Unvan 1"/>
          <p:cNvSpPr>
            <a:spLocks noGrp="1"/>
          </p:cNvSpPr>
          <p:nvPr>
            <p:ph type="ctrTitle"/>
          </p:nvPr>
        </p:nvSpPr>
        <p:spPr>
          <a:xfrm>
            <a:off x="1298362" y="421708"/>
            <a:ext cx="9443432" cy="3438022"/>
          </a:xfrm>
        </p:spPr>
        <p:txBody>
          <a:bodyPr>
            <a:normAutofit/>
          </a:bodyPr>
          <a:lstStyle/>
          <a:p>
            <a:r>
              <a:rPr lang="tr-TR" sz="4400" b="1" dirty="0" smtClean="0">
                <a:latin typeface="Times New Roman" panose="02020603050405020304" pitchFamily="18" charset="0"/>
                <a:cs typeface="Times New Roman" panose="02020603050405020304" pitchFamily="18" charset="0"/>
              </a:rPr>
              <a:t>T.C.</a:t>
            </a:r>
            <a:r>
              <a:rPr lang="tr-TR" sz="4000" b="1" dirty="0" smtClean="0">
                <a:latin typeface="Times New Roman" panose="02020603050405020304" pitchFamily="18" charset="0"/>
                <a:cs typeface="Times New Roman" panose="02020603050405020304" pitchFamily="18" charset="0"/>
              </a:rPr>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ÇEVRE, ŞEHİRCİLİK VE </a:t>
            </a:r>
            <a:br>
              <a:rPr lang="tr-TR" sz="4000" b="1" dirty="0" smtClean="0">
                <a:latin typeface="Times New Roman" panose="02020603050405020304" pitchFamily="18" charset="0"/>
                <a:cs typeface="Times New Roman" panose="02020603050405020304" pitchFamily="18" charset="0"/>
              </a:rPr>
            </a:br>
            <a:r>
              <a:rPr lang="tr-TR" sz="4000" b="1" dirty="0" smtClean="0">
                <a:latin typeface="Times New Roman" panose="02020603050405020304" pitchFamily="18" charset="0"/>
                <a:cs typeface="Times New Roman" panose="02020603050405020304" pitchFamily="18" charset="0"/>
              </a:rPr>
              <a:t> İKLİM DEĞİŞİKLİĞİ BAKANLIĞI</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3600" b="1" dirty="0" smtClean="0">
                <a:latin typeface="Times New Roman" panose="02020603050405020304" pitchFamily="18" charset="0"/>
                <a:cs typeface="Times New Roman" panose="02020603050405020304" pitchFamily="18" charset="0"/>
              </a:rPr>
              <a:t> </a:t>
            </a:r>
            <a:r>
              <a:rPr lang="tr-TR" sz="3200" b="1" dirty="0" smtClean="0">
                <a:latin typeface="Times New Roman" panose="02020603050405020304" pitchFamily="18" charset="0"/>
                <a:cs typeface="Times New Roman" panose="02020603050405020304" pitchFamily="18" charset="0"/>
              </a:rPr>
              <a:t>ÇED, İZİN VE DENETİM GENEL MÜDÜRLÜĞÜ</a:t>
            </a:r>
            <a:r>
              <a:rPr lang="tr-TR" sz="3600" b="1" dirty="0" smtClean="0">
                <a:latin typeface="Times New Roman" panose="02020603050405020304" pitchFamily="18" charset="0"/>
                <a:cs typeface="Times New Roman" panose="02020603050405020304" pitchFamily="18" charset="0"/>
              </a:rPr>
              <a:t/>
            </a:r>
            <a:br>
              <a:rPr lang="tr-TR" sz="3600" b="1" dirty="0" smtClean="0">
                <a:latin typeface="Times New Roman" panose="02020603050405020304" pitchFamily="18" charset="0"/>
                <a:cs typeface="Times New Roman" panose="02020603050405020304" pitchFamily="18" charset="0"/>
              </a:rPr>
            </a:br>
            <a:r>
              <a:rPr lang="tr-TR" sz="2800" b="1" dirty="0" smtClean="0">
                <a:latin typeface="Times New Roman" panose="02020603050405020304" pitchFamily="18" charset="0"/>
                <a:cs typeface="Times New Roman" panose="02020603050405020304" pitchFamily="18" charset="0"/>
              </a:rPr>
              <a:t>Laboratuvar, Ölçüm ve İzleme Dairesi Başkanlığı</a:t>
            </a:r>
            <a:r>
              <a:rPr lang="tr-TR" sz="3600" dirty="0" smtClean="0">
                <a:latin typeface="Times New Roman" panose="02020603050405020304" pitchFamily="18" charset="0"/>
                <a:cs typeface="Times New Roman" panose="02020603050405020304" pitchFamily="18" charset="0"/>
              </a:rPr>
              <a:t/>
            </a:r>
            <a:br>
              <a:rPr lang="tr-TR" sz="3600" dirty="0" smtClean="0">
                <a:latin typeface="Times New Roman" panose="02020603050405020304" pitchFamily="18" charset="0"/>
                <a:cs typeface="Times New Roman" panose="02020603050405020304" pitchFamily="18" charset="0"/>
              </a:rPr>
            </a:br>
            <a:endParaRPr lang="tr-TR" sz="3600" b="1"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1014941" y="4210495"/>
            <a:ext cx="10010273" cy="1655762"/>
          </a:xfrm>
          <a:noFill/>
        </p:spPr>
        <p:txBody>
          <a:bodyPr>
            <a:normAutofit/>
          </a:bodyPr>
          <a:lstStyle/>
          <a:p>
            <a:r>
              <a:rPr lang="tr-TR" sz="2800" b="1" dirty="0" smtClean="0">
                <a:latin typeface="Times New Roman" panose="02020603050405020304" pitchFamily="18" charset="0"/>
                <a:cs typeface="Times New Roman" panose="02020603050405020304" pitchFamily="18" charset="0"/>
              </a:rPr>
              <a:t>BELİRSİZLİK HESAPLAMALARI</a:t>
            </a:r>
          </a:p>
          <a:p>
            <a:r>
              <a:rPr lang="tr-TR" b="1" dirty="0" smtClean="0">
                <a:latin typeface="Times New Roman" panose="02020603050405020304" pitchFamily="18" charset="0"/>
                <a:cs typeface="Times New Roman" panose="02020603050405020304" pitchFamily="18" charset="0"/>
              </a:rPr>
              <a:t>Halis Emre GÜNEŞ</a:t>
            </a:r>
          </a:p>
          <a:p>
            <a:r>
              <a:rPr lang="tr-TR" b="1" dirty="0" smtClean="0">
                <a:latin typeface="Times New Roman" panose="02020603050405020304" pitchFamily="18" charset="0"/>
                <a:cs typeface="Times New Roman" panose="02020603050405020304" pitchFamily="18" charset="0"/>
              </a:rPr>
              <a:t>Çevre Mühendisi</a:t>
            </a:r>
            <a:endParaRPr lang="tr-TR"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11271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Başlık 1"/>
          <p:cNvSpPr>
            <a:spLocks noGrp="1"/>
          </p:cNvSpPr>
          <p:nvPr>
            <p:ph type="title"/>
          </p:nvPr>
        </p:nvSpPr>
        <p:spPr>
          <a:xfrm>
            <a:off x="1860777" y="1441449"/>
            <a:ext cx="8509000" cy="868363"/>
          </a:xfrm>
        </p:spPr>
        <p:txBody>
          <a:bodyPr/>
          <a:lstStyle/>
          <a:p>
            <a:pPr algn="l"/>
            <a:r>
              <a:rPr lang="tr-TR" altLang="tr-TR" sz="2400" dirty="0">
                <a:latin typeface="Times New Roman" panose="02020603050405020304" pitchFamily="18" charset="0"/>
                <a:cs typeface="Times New Roman" panose="02020603050405020304" pitchFamily="18" charset="0"/>
              </a:rPr>
              <a:t>Baca Gazı Emisyonlarının Ölçülmesinden Kaynaklanan Belirsizlik Hesapları</a:t>
            </a:r>
          </a:p>
        </p:txBody>
      </p:sp>
      <p:pic>
        <p:nvPicPr>
          <p:cNvPr id="1126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9154" y="2309812"/>
            <a:ext cx="8686800" cy="4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10</a:t>
            </a:fld>
            <a:endParaRPr lang="tr-TR"/>
          </a:p>
        </p:txBody>
      </p:sp>
    </p:spTree>
    <p:extLst>
      <p:ext uri="{BB962C8B-B14F-4D97-AF65-F5344CB8AC3E}">
        <p14:creationId xmlns:p14="http://schemas.microsoft.com/office/powerpoint/2010/main" val="3691759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nvan 1"/>
          <p:cNvSpPr>
            <a:spLocks noGrp="1"/>
          </p:cNvSpPr>
          <p:nvPr>
            <p:ph type="title"/>
          </p:nvPr>
        </p:nvSpPr>
        <p:spPr>
          <a:xfrm>
            <a:off x="1860777" y="1280841"/>
            <a:ext cx="8534400" cy="685800"/>
          </a:xfrm>
        </p:spPr>
        <p:txBody>
          <a:bodyPr/>
          <a:lstStyle/>
          <a:p>
            <a:pPr algn="l"/>
            <a:r>
              <a:rPr lang="tr-TR" altLang="tr-TR" sz="1800" dirty="0">
                <a:latin typeface="Times New Roman" panose="02020603050405020304" pitchFamily="18" charset="0"/>
                <a:cs typeface="Times New Roman" panose="02020603050405020304" pitchFamily="18" charset="0"/>
              </a:rPr>
              <a:t>Baca Gazı Emisyonlarının Ölçülmesinden Kaynaklanan Belirsizlik Hesapları </a:t>
            </a:r>
            <a:r>
              <a:rPr lang="tr-TR" altLang="tr-TR" sz="1800" dirty="0"/>
              <a:t>TGN M2’</a:t>
            </a:r>
            <a:r>
              <a:rPr lang="tr-TR" altLang="tr-TR" sz="1800" dirty="0">
                <a:latin typeface="Times New Roman" panose="02020603050405020304" pitchFamily="18" charset="0"/>
                <a:cs typeface="Times New Roman" panose="02020603050405020304" pitchFamily="18" charset="0"/>
              </a:rPr>
              <a:t>De Yer Alan Örnek</a:t>
            </a:r>
          </a:p>
        </p:txBody>
      </p:sp>
      <p:pic>
        <p:nvPicPr>
          <p:cNvPr id="12291" name="Picture 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2094855"/>
            <a:ext cx="8763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11</a:t>
            </a:fld>
            <a:endParaRPr lang="tr-TR"/>
          </a:p>
        </p:txBody>
      </p:sp>
    </p:spTree>
    <p:extLst>
      <p:ext uri="{BB962C8B-B14F-4D97-AF65-F5344CB8AC3E}">
        <p14:creationId xmlns:p14="http://schemas.microsoft.com/office/powerpoint/2010/main" val="7347072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0777" y="1767254"/>
            <a:ext cx="8763000" cy="5090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5" name="Unvan 1"/>
          <p:cNvSpPr>
            <a:spLocks noGrp="1"/>
          </p:cNvSpPr>
          <p:nvPr>
            <p:ph type="title"/>
          </p:nvPr>
        </p:nvSpPr>
        <p:spPr>
          <a:xfrm>
            <a:off x="1796039" y="1228823"/>
            <a:ext cx="8827738" cy="609600"/>
          </a:xfrm>
        </p:spPr>
        <p:txBody>
          <a:bodyPr/>
          <a:lstStyle/>
          <a:p>
            <a:pPr algn="l"/>
            <a:r>
              <a:rPr lang="tr-TR" altLang="tr-TR" sz="1600" b="1" dirty="0">
                <a:latin typeface="Times New Roman" panose="02020603050405020304" pitchFamily="18" charset="0"/>
                <a:cs typeface="Times New Roman" panose="02020603050405020304" pitchFamily="18" charset="0"/>
              </a:rPr>
              <a:t>Baca Gazı Emisyonlarının Ölçülmesinden Kaynaklanan Belirsizlik Hesapları </a:t>
            </a:r>
            <a:r>
              <a:rPr lang="tr-TR" altLang="tr-TR" sz="1600" b="1" dirty="0" err="1">
                <a:latin typeface="Times New Roman" panose="02020603050405020304" pitchFamily="18" charset="0"/>
                <a:cs typeface="Times New Roman" panose="02020603050405020304" pitchFamily="18" charset="0"/>
              </a:rPr>
              <a:t>Tgn</a:t>
            </a:r>
            <a:r>
              <a:rPr lang="tr-TR" altLang="tr-TR" sz="1600" b="1" dirty="0">
                <a:latin typeface="Times New Roman" panose="02020603050405020304" pitchFamily="18" charset="0"/>
                <a:cs typeface="Times New Roman" panose="02020603050405020304" pitchFamily="18" charset="0"/>
              </a:rPr>
              <a:t> M2’de Yer Alan Örnek</a:t>
            </a: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12</a:t>
            </a:fld>
            <a:endParaRPr lang="tr-TR"/>
          </a:p>
        </p:txBody>
      </p:sp>
    </p:spTree>
    <p:extLst>
      <p:ext uri="{BB962C8B-B14F-4D97-AF65-F5344CB8AC3E}">
        <p14:creationId xmlns:p14="http://schemas.microsoft.com/office/powerpoint/2010/main" val="3722001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824039" y="1614822"/>
            <a:ext cx="8634413" cy="633413"/>
          </a:xfrm>
        </p:spPr>
        <p:txBody>
          <a:bodyPr>
            <a:normAutofit/>
          </a:bodyPr>
          <a:lstStyle/>
          <a:p>
            <a:pPr algn="l">
              <a:defRPr/>
            </a:pPr>
            <a:r>
              <a:rPr lang="tr-TR" sz="2200" b="1" dirty="0">
                <a:latin typeface="Times New Roman" panose="02020603050405020304" pitchFamily="18" charset="0"/>
                <a:cs typeface="Times New Roman" panose="02020603050405020304" pitchFamily="18" charset="0"/>
              </a:rPr>
              <a:t>Belirsizlik Tahminlerinin Hesaplanması - Manuel İzleme Teknikleri</a:t>
            </a:r>
          </a:p>
        </p:txBody>
      </p:sp>
      <p:pic>
        <p:nvPicPr>
          <p:cNvPr id="14339"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860777" y="2514601"/>
            <a:ext cx="3911373" cy="1579563"/>
          </a:xfrm>
        </p:spPr>
      </p:pic>
      <p:pic>
        <p:nvPicPr>
          <p:cNvPr id="14340" name="Resim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72150" y="2514601"/>
            <a:ext cx="4306888"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Resim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60777" y="5173662"/>
            <a:ext cx="3799658"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Dikdörtgen 8"/>
          <p:cNvSpPr>
            <a:spLocks noChangeArrowheads="1"/>
          </p:cNvSpPr>
          <p:nvPr/>
        </p:nvSpPr>
        <p:spPr bwMode="auto">
          <a:xfrm>
            <a:off x="6141245" y="5336165"/>
            <a:ext cx="4605339"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2000" dirty="0">
                <a:latin typeface="Times New Roman" panose="02020603050405020304" pitchFamily="18" charset="0"/>
                <a:cs typeface="Times New Roman" panose="02020603050405020304" pitchFamily="18" charset="0"/>
              </a:rPr>
              <a:t>Ölçülen konsantrasyonun kombine belirsizliğinin hesaplanması için ifade</a:t>
            </a:r>
          </a:p>
        </p:txBody>
      </p:sp>
      <p:sp>
        <p:nvSpPr>
          <p:cNvPr id="14343" name="Dikdörtgen 9"/>
          <p:cNvSpPr>
            <a:spLocks noChangeArrowheads="1"/>
          </p:cNvSpPr>
          <p:nvPr/>
        </p:nvSpPr>
        <p:spPr bwMode="auto">
          <a:xfrm>
            <a:off x="1824039" y="4094164"/>
            <a:ext cx="28527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800" dirty="0">
                <a:latin typeface="Times New Roman" panose="02020603050405020304" pitchFamily="18" charset="0"/>
                <a:cs typeface="Times New Roman" panose="02020603050405020304" pitchFamily="18" charset="0"/>
              </a:rPr>
              <a:t>Gaz hacminin kombine belirsizliğinin hesaplanması için ifade</a:t>
            </a:r>
          </a:p>
        </p:txBody>
      </p:sp>
      <p:sp>
        <p:nvSpPr>
          <p:cNvPr id="10"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11" name="Resim 10"/>
          <p:cNvPicPr>
            <a:picLocks noChangeAspect="1"/>
          </p:cNvPicPr>
          <p:nvPr/>
        </p:nvPicPr>
        <p:blipFill>
          <a:blip r:embed="rId5"/>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13</a:t>
            </a:fld>
            <a:endParaRPr lang="tr-TR"/>
          </a:p>
        </p:txBody>
      </p:sp>
    </p:spTree>
    <p:extLst>
      <p:ext uri="{BB962C8B-B14F-4D97-AF65-F5344CB8AC3E}">
        <p14:creationId xmlns:p14="http://schemas.microsoft.com/office/powerpoint/2010/main" val="39368739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Unvan 1"/>
          <p:cNvSpPr>
            <a:spLocks noGrp="1"/>
          </p:cNvSpPr>
          <p:nvPr>
            <p:ph type="title"/>
          </p:nvPr>
        </p:nvSpPr>
        <p:spPr>
          <a:xfrm>
            <a:off x="1822559" y="1764922"/>
            <a:ext cx="8382000" cy="304800"/>
          </a:xfrm>
        </p:spPr>
        <p:txBody>
          <a:bodyPr>
            <a:noAutofit/>
          </a:bodyPr>
          <a:lstStyle/>
          <a:p>
            <a:pPr algn="l"/>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pic>
        <p:nvPicPr>
          <p:cNvPr id="1536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2559" y="2301020"/>
            <a:ext cx="8720137" cy="44204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14</a:t>
            </a:fld>
            <a:endParaRPr lang="tr-TR"/>
          </a:p>
        </p:txBody>
      </p:sp>
    </p:spTree>
    <p:extLst>
      <p:ext uri="{BB962C8B-B14F-4D97-AF65-F5344CB8AC3E}">
        <p14:creationId xmlns:p14="http://schemas.microsoft.com/office/powerpoint/2010/main" val="18781709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Unvan 1"/>
          <p:cNvSpPr>
            <a:spLocks noGrp="1"/>
          </p:cNvSpPr>
          <p:nvPr>
            <p:ph type="title"/>
          </p:nvPr>
        </p:nvSpPr>
        <p:spPr>
          <a:xfrm>
            <a:off x="1966912" y="1495523"/>
            <a:ext cx="8229600" cy="685800"/>
          </a:xfrm>
        </p:spPr>
        <p:txBody>
          <a:bodyPr/>
          <a:lstStyle/>
          <a:p>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pic>
        <p:nvPicPr>
          <p:cNvPr id="1638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912" y="2321669"/>
            <a:ext cx="8167688" cy="4357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15</a:t>
            </a:fld>
            <a:endParaRPr lang="tr-TR"/>
          </a:p>
        </p:txBody>
      </p:sp>
    </p:spTree>
    <p:extLst>
      <p:ext uri="{BB962C8B-B14F-4D97-AF65-F5344CB8AC3E}">
        <p14:creationId xmlns:p14="http://schemas.microsoft.com/office/powerpoint/2010/main" val="13708843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3401566645"/>
              </p:ext>
            </p:extLst>
          </p:nvPr>
        </p:nvGraphicFramePr>
        <p:xfrm>
          <a:off x="1801128" y="2004641"/>
          <a:ext cx="8763000" cy="4718540"/>
        </p:xfrm>
        <a:graphic>
          <a:graphicData uri="http://schemas.openxmlformats.org/drawingml/2006/table">
            <a:tbl>
              <a:tblPr/>
              <a:tblGrid>
                <a:gridCol w="1667110">
                  <a:extLst>
                    <a:ext uri="{9D8B030D-6E8A-4147-A177-3AD203B41FA5}">
                      <a16:colId xmlns:a16="http://schemas.microsoft.com/office/drawing/2014/main" val="20000"/>
                    </a:ext>
                  </a:extLst>
                </a:gridCol>
                <a:gridCol w="2545881">
                  <a:extLst>
                    <a:ext uri="{9D8B030D-6E8A-4147-A177-3AD203B41FA5}">
                      <a16:colId xmlns:a16="http://schemas.microsoft.com/office/drawing/2014/main" val="20001"/>
                    </a:ext>
                  </a:extLst>
                </a:gridCol>
                <a:gridCol w="679641">
                  <a:extLst>
                    <a:ext uri="{9D8B030D-6E8A-4147-A177-3AD203B41FA5}">
                      <a16:colId xmlns:a16="http://schemas.microsoft.com/office/drawing/2014/main" val="20002"/>
                    </a:ext>
                  </a:extLst>
                </a:gridCol>
                <a:gridCol w="441760">
                  <a:extLst>
                    <a:ext uri="{9D8B030D-6E8A-4147-A177-3AD203B41FA5}">
                      <a16:colId xmlns:a16="http://schemas.microsoft.com/office/drawing/2014/main" val="20003"/>
                    </a:ext>
                  </a:extLst>
                </a:gridCol>
                <a:gridCol w="534181">
                  <a:extLst>
                    <a:ext uri="{9D8B030D-6E8A-4147-A177-3AD203B41FA5}">
                      <a16:colId xmlns:a16="http://schemas.microsoft.com/office/drawing/2014/main" val="20004"/>
                    </a:ext>
                  </a:extLst>
                </a:gridCol>
                <a:gridCol w="712240">
                  <a:extLst>
                    <a:ext uri="{9D8B030D-6E8A-4147-A177-3AD203B41FA5}">
                      <a16:colId xmlns:a16="http://schemas.microsoft.com/office/drawing/2014/main" val="20005"/>
                    </a:ext>
                  </a:extLst>
                </a:gridCol>
                <a:gridCol w="575855">
                  <a:extLst>
                    <a:ext uri="{9D8B030D-6E8A-4147-A177-3AD203B41FA5}">
                      <a16:colId xmlns:a16="http://schemas.microsoft.com/office/drawing/2014/main" val="20006"/>
                    </a:ext>
                  </a:extLst>
                </a:gridCol>
                <a:gridCol w="1091093">
                  <a:extLst>
                    <a:ext uri="{9D8B030D-6E8A-4147-A177-3AD203B41FA5}">
                      <a16:colId xmlns:a16="http://schemas.microsoft.com/office/drawing/2014/main" val="20007"/>
                    </a:ext>
                  </a:extLst>
                </a:gridCol>
                <a:gridCol w="515239">
                  <a:extLst>
                    <a:ext uri="{9D8B030D-6E8A-4147-A177-3AD203B41FA5}">
                      <a16:colId xmlns:a16="http://schemas.microsoft.com/office/drawing/2014/main" val="20008"/>
                    </a:ext>
                  </a:extLst>
                </a:gridCol>
              </a:tblGrid>
              <a:tr h="356980">
                <a:tc>
                  <a:txBody>
                    <a:bodyPr/>
                    <a:lstStyle/>
                    <a:p>
                      <a:pPr algn="l" fontAlgn="t"/>
                      <a:r>
                        <a:rPr lang="tr-TR" sz="1600" b="0" i="0" u="none" strike="noStrike" dirty="0">
                          <a:solidFill>
                            <a:schemeClr val="bg1"/>
                          </a:solidFill>
                          <a:effectLst/>
                          <a:latin typeface="Arial" panose="020B0604020202020204" pitchFamily="34" charset="0"/>
                        </a:rPr>
                        <a:t>Partikül Kütlesi</a:t>
                      </a:r>
                    </a:p>
                  </a:txBody>
                  <a:tcPr marL="7144" marR="7144" marT="7143" marB="0">
                    <a:lnL>
                      <a:noFill/>
                    </a:lnL>
                    <a:lnR>
                      <a:noFill/>
                    </a:lnR>
                    <a:lnT>
                      <a:noFill/>
                    </a:lnT>
                    <a:lnB>
                      <a:noFill/>
                    </a:lnB>
                    <a:solidFill>
                      <a:schemeClr val="tx1"/>
                    </a:solidFill>
                  </a:tcPr>
                </a:tc>
                <a:tc>
                  <a:txBody>
                    <a:bodyPr/>
                    <a:lstStyle/>
                    <a:p>
                      <a:pPr algn="l" fontAlgn="b"/>
                      <a:endParaRPr lang="tr-TR" sz="900" b="0" i="0" u="none" strike="noStrike" dirty="0">
                        <a:effectLst/>
                        <a:latin typeface="Arial" panose="020B0604020202020204" pitchFamily="34" charset="0"/>
                      </a:endParaRPr>
                    </a:p>
                  </a:txBody>
                  <a:tcPr marL="7144" marR="7144" marT="7143"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a:noFill/>
                    </a:lnB>
                  </a:tcPr>
                </a:tc>
                <a:tc>
                  <a:txBody>
                    <a:bodyPr/>
                    <a:lstStyle/>
                    <a:p>
                      <a:endParaRPr lang="tr-TR" sz="1400" dirty="0"/>
                    </a:p>
                  </a:txBody>
                  <a:tcPr marL="7144" marR="7144" marT="7143" marB="0" anchor="b">
                    <a:lnL>
                      <a:noFill/>
                    </a:lnL>
                    <a:lnR>
                      <a:noFill/>
                    </a:lnR>
                    <a:lnT>
                      <a:noFill/>
                    </a:lnT>
                    <a:lnB>
                      <a:noFill/>
                    </a:lnB>
                  </a:tcPr>
                </a:tc>
                <a:tc gridSpan="2">
                  <a:txBody>
                    <a:bodyPr/>
                    <a:lstStyle/>
                    <a:p>
                      <a:pPr algn="l" fontAlgn="b"/>
                      <a:endParaRPr lang="tr-TR" sz="900" b="0" i="0" u="none" strike="noStrike" dirty="0">
                        <a:effectLst/>
                        <a:latin typeface="Arial" panose="020B0604020202020204" pitchFamily="34" charset="0"/>
                      </a:endParaRPr>
                    </a:p>
                  </a:txBody>
                  <a:tcPr marL="7144" marR="7144" marT="7143" marB="0" anchor="b">
                    <a:lnL>
                      <a:noFill/>
                    </a:lnL>
                    <a:lnR>
                      <a:noFill/>
                    </a:lnR>
                    <a:lnT>
                      <a:noFill/>
                    </a:lnT>
                    <a:lnB>
                      <a:noFill/>
                    </a:lnB>
                  </a:tcPr>
                </a:tc>
                <a:tc hMerge="1">
                  <a:txBody>
                    <a:bodyPr/>
                    <a:lstStyle/>
                    <a:p>
                      <a:pPr algn="l" fontAlgn="b"/>
                      <a:endParaRPr lang="tr-TR" sz="1200" b="0" i="0" u="none" strike="noStrike">
                        <a:effectLst/>
                        <a:latin typeface="Arial" panose="020B0604020202020204" pitchFamily="34" charset="0"/>
                      </a:endParaRPr>
                    </a:p>
                  </a:txBody>
                  <a:tcPr marL="9525" marR="9525" marT="9525"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a:noFill/>
                    </a:lnB>
                  </a:tcPr>
                </a:tc>
                <a:extLst>
                  <a:ext uri="{0D108BD9-81ED-4DB2-BD59-A6C34878D82A}">
                    <a16:rowId xmlns:a16="http://schemas.microsoft.com/office/drawing/2014/main" val="10000"/>
                  </a:ext>
                </a:extLst>
              </a:tr>
              <a:tr h="356980">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dirty="0">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sz="1400"/>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tr-TR" sz="1200" b="0" i="0" u="none" strike="noStrike">
                        <a:effectLst/>
                        <a:latin typeface="Arial" panose="020B0604020202020204" pitchFamily="34" charset="0"/>
                      </a:endParaRPr>
                    </a:p>
                  </a:txBody>
                  <a:tcPr marL="9525" marR="9525" marT="952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3"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55673">
                <a:tc>
                  <a:txBody>
                    <a:bodyPr/>
                    <a:lstStyle/>
                    <a:p>
                      <a:pPr algn="l" fontAlgn="b"/>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Kaynak Belirsizliği</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Değer</a:t>
                      </a:r>
                      <a:endParaRPr lang="tr-TR" sz="1200" b="0" i="0" u="none" strike="noStrike" dirty="0">
                        <a:solidFill>
                          <a:schemeClr val="bg1"/>
                        </a:solidFill>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a:solidFill>
                            <a:schemeClr val="bg1"/>
                          </a:solidFill>
                          <a:effectLst/>
                          <a:latin typeface="Arial" panose="020B0604020202020204" pitchFamily="34" charset="0"/>
                        </a:rPr>
                        <a:t>Birim</a:t>
                      </a:r>
                    </a:p>
                  </a:txBody>
                  <a:tcPr marL="85722"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l" fontAlgn="b"/>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l" fontAlgn="b"/>
                      <a:endParaRPr lang="tr-TR" sz="1200" b="0" i="0" u="none" strike="noStrike">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solidFill>
                            <a:schemeClr val="bg1"/>
                          </a:solidFill>
                          <a:effectLst/>
                          <a:latin typeface="Arial" panose="020B0604020202020204" pitchFamily="34" charset="0"/>
                        </a:rPr>
                        <a:t>Divisor</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a:solidFill>
                            <a:schemeClr val="bg1"/>
                          </a:solidFill>
                          <a:effectLst/>
                          <a:latin typeface="Arial" panose="020B0604020202020204" pitchFamily="34" charset="0"/>
                        </a:rPr>
                        <a:t>ci</a:t>
                      </a:r>
                      <a:endParaRPr lang="tr-TR" sz="1200" b="0" i="0" u="none" strike="noStrike">
                        <a:solidFill>
                          <a:schemeClr val="bg1"/>
                        </a:solidFill>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245092">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calBal</a:t>
                      </a:r>
                      <a:r>
                        <a:rPr lang="tr-TR" sz="1200" b="0" i="0" u="none" strike="noStrike" dirty="0">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Kalibrasyon</a:t>
                      </a: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mg</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Normal</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2</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5092">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repBal</a:t>
                      </a:r>
                      <a:r>
                        <a:rPr lang="tr-TR" sz="1200" b="0" i="0" u="none" strike="noStrike" dirty="0">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Filtre </a:t>
                      </a:r>
                      <a:r>
                        <a:rPr lang="tr-TR" sz="1200" b="0" i="0" u="none" strike="noStrike" dirty="0" err="1" smtClean="0">
                          <a:effectLst/>
                          <a:latin typeface="Arial" panose="020B0604020202020204" pitchFamily="34" charset="0"/>
                        </a:rPr>
                        <a:t>Tekrarlanabilirlik</a:t>
                      </a: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mg</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Normal</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1</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2</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5092">
                <a:tc>
                  <a:txBody>
                    <a:bodyPr/>
                    <a:lstStyle/>
                    <a:p>
                      <a:pPr algn="l" fontAlgn="b"/>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repBal</a:t>
                      </a:r>
                      <a:r>
                        <a:rPr lang="tr-TR" sz="1200" b="0" i="0" u="none" strike="noStrike" dirty="0">
                          <a:effectLst/>
                          <a:latin typeface="Arial" panose="020B0604020202020204" pitchFamily="34" charset="0"/>
                        </a:rPr>
                        <a:t>)</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Durulama</a:t>
                      </a:r>
                      <a:r>
                        <a:rPr lang="tr-TR" sz="1200" b="0" i="0" u="none" strike="noStrike" baseline="0" dirty="0" smtClean="0">
                          <a:effectLst/>
                          <a:latin typeface="Arial" panose="020B0604020202020204" pitchFamily="34" charset="0"/>
                        </a:rPr>
                        <a:t> </a:t>
                      </a:r>
                      <a:r>
                        <a:rPr lang="tr-TR" sz="1200" b="0" i="0" u="none" strike="noStrike" baseline="0" dirty="0" err="1" smtClean="0">
                          <a:effectLst/>
                          <a:latin typeface="Arial" panose="020B0604020202020204" pitchFamily="34" charset="0"/>
                        </a:rPr>
                        <a:t>Tekrarlanabilirlik</a:t>
                      </a:r>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mg</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panose="020B0604020202020204" pitchFamily="34" charset="0"/>
                        </a:rPr>
                        <a:t>Normal</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tr-TR" sz="1200" b="0" i="0" u="none" strike="noStrike">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2</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45092">
                <a:tc>
                  <a:txBody>
                    <a:bodyPr/>
                    <a:lstStyle/>
                    <a:p>
                      <a:pPr algn="l" fontAlgn="b"/>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driftBal</a:t>
                      </a:r>
                      <a:r>
                        <a:rPr lang="tr-TR" sz="1200" b="0" i="0" u="none" strike="noStrike" dirty="0">
                          <a:effectLst/>
                          <a:latin typeface="Arial" panose="020B0604020202020204" pitchFamily="34" charset="0"/>
                        </a:rPr>
                        <a:t>)</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tr-TR" sz="1200" b="0" i="0" u="none" strike="noStrike" dirty="0" err="1" smtClean="0">
                          <a:effectLst/>
                          <a:latin typeface="Arial" panose="020B0604020202020204" pitchFamily="34" charset="0"/>
                        </a:rPr>
                        <a:t>Drift</a:t>
                      </a:r>
                      <a:r>
                        <a:rPr lang="tr-TR" sz="1200" b="0" i="0" u="none" strike="noStrike" dirty="0" smtClean="0">
                          <a:effectLst/>
                          <a:latin typeface="Arial" panose="020B0604020202020204" pitchFamily="34" charset="0"/>
                        </a:rPr>
                        <a:t> (cihazın kayması)</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mg</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panose="020B0604020202020204" pitchFamily="34" charset="0"/>
                        </a:rPr>
                        <a:t>Rectangular</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tr-TR" sz="1200" b="0" i="0" u="none" strike="noStrike">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45092">
                <a:tc>
                  <a:txBody>
                    <a:bodyPr/>
                    <a:lstStyle/>
                    <a:p>
                      <a:pPr algn="l" fontAlgn="t"/>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resBal</a:t>
                      </a:r>
                      <a:r>
                        <a:rPr lang="tr-TR" sz="1200" b="0" i="0" u="none" strike="noStrike" dirty="0">
                          <a:effectLst/>
                          <a:latin typeface="Arial" panose="020B0604020202020204" pitchFamily="34" charset="0"/>
                        </a:rPr>
                        <a:t>)</a:t>
                      </a:r>
                    </a:p>
                  </a:txBody>
                  <a:tcPr marL="7144"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err="1" smtClean="0">
                          <a:effectLst/>
                          <a:latin typeface="Arial" panose="020B0604020202020204" pitchFamily="34" charset="0"/>
                        </a:rPr>
                        <a:t>Resolution</a:t>
                      </a:r>
                      <a:r>
                        <a:rPr lang="tr-TR" sz="1200" b="0" i="0" u="none" strike="noStrike" dirty="0" smtClean="0">
                          <a:effectLst/>
                          <a:latin typeface="Arial" panose="020B0604020202020204" pitchFamily="34" charset="0"/>
                        </a:rPr>
                        <a:t> (çözünürlük)</a:t>
                      </a:r>
                      <a:endParaRPr lang="tr-TR" sz="1200" b="0" i="0" u="none" strike="noStrike" dirty="0">
                        <a:effectLst/>
                        <a:latin typeface="Arial" panose="020B0604020202020204" pitchFamily="34" charset="0"/>
                      </a:endParaRPr>
                    </a:p>
                  </a:txBody>
                  <a:tcPr marL="7144"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7144"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mg</a:t>
                      </a:r>
                    </a:p>
                  </a:txBody>
                  <a:tcPr marL="7144"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200" b="0" i="0" u="none" strike="noStrike">
                          <a:effectLst/>
                          <a:latin typeface="Arial" panose="020B0604020202020204" pitchFamily="34" charset="0"/>
                        </a:rPr>
                        <a:t>Rectangular</a:t>
                      </a:r>
                    </a:p>
                  </a:txBody>
                  <a:tcPr marL="7144"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t"/>
                      <a:endParaRPr lang="tr-TR" sz="1200" b="0" i="0" u="none" strike="noStrike">
                        <a:effectLst/>
                        <a:latin typeface="Arial" panose="020B0604020202020204" pitchFamily="34" charset="0"/>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45092">
                <a:tc>
                  <a:txBody>
                    <a:bodyPr/>
                    <a:lstStyle/>
                    <a:p>
                      <a:pPr algn="l" fontAlgn="ctr"/>
                      <a:r>
                        <a:rPr lang="tr-TR" sz="1200" b="0" i="0" u="none" strike="noStrike">
                          <a:effectLst/>
                          <a:latin typeface="Arial" panose="020B0604020202020204" pitchFamily="34" charset="0"/>
                        </a:rPr>
                        <a:t>u(aceBal)</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Aseton</a:t>
                      </a:r>
                      <a:r>
                        <a:rPr lang="tr-TR" sz="1200" b="0" i="0" u="none" strike="noStrike" baseline="0" dirty="0" smtClean="0">
                          <a:effectLst/>
                          <a:latin typeface="Arial" panose="020B0604020202020204" pitchFamily="34" charset="0"/>
                        </a:rPr>
                        <a:t> Kalıntısı</a:t>
                      </a: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mg</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Normal</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2</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1</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45092">
                <a:tc>
                  <a:txBody>
                    <a:bodyPr/>
                    <a:lstStyle/>
                    <a:p>
                      <a:pPr algn="l" fontAlgn="b"/>
                      <a:r>
                        <a:rPr lang="tr-TR" sz="1200" b="0" i="1" u="none" strike="noStrike">
                          <a:effectLst/>
                          <a:latin typeface="Arial" panose="020B0604020202020204" pitchFamily="34" charset="0"/>
                        </a:rPr>
                        <a:t>u(buoBal)</a:t>
                      </a:r>
                      <a:endParaRPr lang="tr-TR" sz="1200" b="0" i="0" u="none" strike="noStrike">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Havanın</a:t>
                      </a:r>
                      <a:r>
                        <a:rPr lang="tr-TR" sz="1200" b="0" i="0" u="none" strike="noStrike" baseline="0" dirty="0" smtClean="0">
                          <a:effectLst/>
                          <a:latin typeface="Arial" panose="020B0604020202020204" pitchFamily="34" charset="0"/>
                        </a:rPr>
                        <a:t> Kaldırma Kuvveti</a:t>
                      </a:r>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mg</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panose="020B0604020202020204" pitchFamily="34" charset="0"/>
                        </a:rPr>
                        <a:t>Normal</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tr-TR" sz="1200" b="0" i="0" u="none" strike="noStrike">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45092">
                <a:tc>
                  <a:txBody>
                    <a:bodyPr/>
                    <a:lstStyle/>
                    <a:p>
                      <a:pPr algn="l" fontAlgn="b"/>
                      <a:r>
                        <a:rPr lang="tr-TR" sz="1200" b="0" i="1" u="none" strike="noStrike">
                          <a:effectLst/>
                          <a:latin typeface="Arial" panose="020B0604020202020204" pitchFamily="34" charset="0"/>
                        </a:rPr>
                        <a:t>u(</a:t>
                      </a:r>
                      <a:r>
                        <a:rPr lang="tr-TR" sz="1200" b="0" i="0" u="none" strike="noStrike">
                          <a:effectLst/>
                          <a:latin typeface="Arial" panose="020B0604020202020204" pitchFamily="34" charset="0"/>
                        </a:rPr>
                        <a:t> mass)</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85722" marR="7144" marT="714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panose="020B0604020202020204" pitchFamily="34" charset="0"/>
                        </a:rPr>
                        <a:t>Normal</a:t>
                      </a: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tr-TR" sz="1200" b="0" i="0" u="none" strike="noStrike">
                        <a:effectLst/>
                        <a:latin typeface="Arial" panose="020B0604020202020204" pitchFamily="34" charset="0"/>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effectLst/>
                        <a:latin typeface="Arial" panose="020B0604020202020204" pitchFamily="34" charset="0"/>
                      </a:endParaRPr>
                    </a:p>
                  </a:txBody>
                  <a:tcPr marL="7144" marR="7144"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45092">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mass</a:t>
                      </a:r>
                      <a:r>
                        <a:rPr lang="tr-TR" sz="1200" b="0" i="0" u="none" strike="noStrike" dirty="0">
                          <a:effectLst/>
                          <a:latin typeface="Arial" panose="020B0604020202020204" pitchFamily="34" charset="0"/>
                        </a:rPr>
                        <a:t>)/</a:t>
                      </a:r>
                      <a:r>
                        <a:rPr lang="tr-TR" sz="1200" b="0" i="0" u="none" strike="noStrike" dirty="0" err="1">
                          <a:effectLst/>
                          <a:latin typeface="Arial" panose="020B0604020202020204" pitchFamily="34" charset="0"/>
                        </a:rPr>
                        <a:t>mass</a:t>
                      </a: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mg</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1200" b="0" i="0" u="none" strike="noStrike">
                        <a:effectLst/>
                        <a:latin typeface="Arial" panose="020B0604020202020204" pitchFamily="34" charset="0"/>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445491">
                <a:tc gridSpan="7">
                  <a:txBody>
                    <a:bodyPr/>
                    <a:lstStyle/>
                    <a:p>
                      <a:pPr algn="l" fontAlgn="t"/>
                      <a:r>
                        <a:rPr lang="tr-TR" sz="1200" b="0" i="0" u="none" strike="noStrike" dirty="0">
                          <a:effectLst/>
                          <a:latin typeface="Arial" panose="020B0604020202020204" pitchFamily="34" charset="0"/>
                        </a:rPr>
                        <a:t> </a:t>
                      </a:r>
                    </a:p>
                  </a:txBody>
                  <a:tcPr marL="7144" marR="7144" marT="7143"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200" b="0" i="0" u="none" strike="noStrike">
                          <a:effectLst/>
                          <a:latin typeface="Arial" panose="020B0604020202020204" pitchFamily="34" charset="0"/>
                        </a:rPr>
                        <a:t>u(mass)</a:t>
                      </a:r>
                      <a:r>
                        <a:rPr lang="tr-TR" sz="1200" b="0" i="0" u="none" strike="noStrike" baseline="30000">
                          <a:effectLst/>
                          <a:latin typeface="Arial" panose="020B0604020202020204" pitchFamily="34" charset="0"/>
                        </a:rPr>
                        <a:t>2</a:t>
                      </a:r>
                      <a:r>
                        <a:rPr lang="tr-TR" sz="1200" b="0" i="0" u="none" strike="noStrike">
                          <a:effectLst/>
                          <a:latin typeface="Arial" panose="020B0604020202020204" pitchFamily="34" charset="0"/>
                        </a:rPr>
                        <a:t>/mass</a:t>
                      </a:r>
                      <a:r>
                        <a:rPr lang="tr-TR" sz="1200" b="0" i="0" u="none" strike="noStrike" baseline="30000">
                          <a:effectLst/>
                          <a:latin typeface="Arial" panose="020B0604020202020204" pitchFamily="34" charset="0"/>
                        </a:rPr>
                        <a:t>2</a:t>
                      </a:r>
                      <a:endParaRPr lang="tr-TR" sz="1200" b="0" i="0" u="none" strike="noStrike">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33617">
                <a:tc>
                  <a:txBody>
                    <a:bodyPr/>
                    <a:lstStyle/>
                    <a:p>
                      <a:pPr algn="l" fontAlgn="b"/>
                      <a:endParaRPr lang="tr-TR" sz="1200" b="0" i="0" u="none" strike="noStrike" dirty="0">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endParaRPr lang="tr-TR" sz="1200" b="0" i="0" u="none" strike="noStrike" dirty="0">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tr-TR" sz="1200" b="0" i="0" u="none" strike="noStrike">
                        <a:effectLst/>
                        <a:latin typeface="Arial" panose="020B0604020202020204" pitchFamily="34" charset="0"/>
                      </a:endParaRPr>
                    </a:p>
                  </a:txBody>
                  <a:tcPr marL="7144" marR="7144" marT="7143"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663971">
                <a:tc>
                  <a:txBody>
                    <a:bodyPr/>
                    <a:lstStyle/>
                    <a:p>
                      <a:pPr algn="l" fontAlgn="t"/>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Wm</a:t>
                      </a:r>
                      <a:r>
                        <a:rPr lang="tr-TR" sz="1200" b="0" i="0" u="none" strike="noStrike" dirty="0">
                          <a:effectLst/>
                          <a:latin typeface="Arial" panose="020B0604020202020204" pitchFamily="34" charset="0"/>
                        </a:rPr>
                        <a:t>)</a:t>
                      </a:r>
                    </a:p>
                  </a:txBody>
                  <a:tcPr marL="7144" marR="7144" marT="7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a:effectLst/>
                          <a:latin typeface="Arial" panose="020B0604020202020204" pitchFamily="34" charset="0"/>
                        </a:rPr>
                        <a:t>Genişletilmiş Kombine tartım Belirsizliği, DELV k = 2'nin Yüzdesi Olarak</a:t>
                      </a:r>
                    </a:p>
                  </a:txBody>
                  <a:tcPr marL="7144" marR="7144" marT="7143"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l" fontAlgn="b"/>
                      <a:r>
                        <a:rPr lang="tr-TR" sz="1200" b="0" i="0" u="none" strike="noStrike" dirty="0">
                          <a:effectLst/>
                          <a:latin typeface="Arial" panose="020B0604020202020204" pitchFamily="34" charset="0"/>
                        </a:rPr>
                        <a:t> </a:t>
                      </a: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r>
                        <a:rPr lang="tr-TR" sz="1200" b="0" i="0" u="none" strike="noStrike">
                          <a:effectLst/>
                          <a:latin typeface="Arial" panose="020B0604020202020204" pitchFamily="34" charset="0"/>
                        </a:rPr>
                        <a:t> </a:t>
                      </a: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 </a:t>
                      </a: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 </a:t>
                      </a: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tr-TR" sz="1200" b="0" i="0" u="none" strike="noStrike" dirty="0">
                        <a:effectLst/>
                        <a:latin typeface="Arial" panose="020B0604020202020204" pitchFamily="34" charset="0"/>
                      </a:endParaRP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a:effectLst/>
                          <a:latin typeface="Arial" panose="020B0604020202020204" pitchFamily="34" charset="0"/>
                        </a:rPr>
                        <a:t>%</a:t>
                      </a:r>
                    </a:p>
                  </a:txBody>
                  <a:tcPr marL="7144" marR="7144" marT="7143"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17558" name="Unvan 1"/>
          <p:cNvSpPr>
            <a:spLocks noGrp="1"/>
          </p:cNvSpPr>
          <p:nvPr>
            <p:ph type="title"/>
          </p:nvPr>
        </p:nvSpPr>
        <p:spPr>
          <a:xfrm>
            <a:off x="1801128" y="1403309"/>
            <a:ext cx="8229600" cy="457200"/>
          </a:xfrm>
        </p:spPr>
        <p:txBody>
          <a:bodyPr/>
          <a:lstStyle/>
          <a:p>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7"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16</a:t>
            </a:fld>
            <a:endParaRPr lang="tr-TR"/>
          </a:p>
        </p:txBody>
      </p:sp>
    </p:spTree>
    <p:extLst>
      <p:ext uri="{BB962C8B-B14F-4D97-AF65-F5344CB8AC3E}">
        <p14:creationId xmlns:p14="http://schemas.microsoft.com/office/powerpoint/2010/main" val="9228684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28347593"/>
              </p:ext>
            </p:extLst>
          </p:nvPr>
        </p:nvGraphicFramePr>
        <p:xfrm>
          <a:off x="1839227" y="2539626"/>
          <a:ext cx="8686802" cy="4073156"/>
        </p:xfrm>
        <a:graphic>
          <a:graphicData uri="http://schemas.openxmlformats.org/drawingml/2006/table">
            <a:tbl>
              <a:tblPr/>
              <a:tblGrid>
                <a:gridCol w="1655227">
                  <a:extLst>
                    <a:ext uri="{9D8B030D-6E8A-4147-A177-3AD203B41FA5}">
                      <a16:colId xmlns:a16="http://schemas.microsoft.com/office/drawing/2014/main" val="20000"/>
                    </a:ext>
                  </a:extLst>
                </a:gridCol>
                <a:gridCol w="1813985">
                  <a:extLst>
                    <a:ext uri="{9D8B030D-6E8A-4147-A177-3AD203B41FA5}">
                      <a16:colId xmlns:a16="http://schemas.microsoft.com/office/drawing/2014/main" val="20001"/>
                    </a:ext>
                  </a:extLst>
                </a:gridCol>
                <a:gridCol w="781793">
                  <a:extLst>
                    <a:ext uri="{9D8B030D-6E8A-4147-A177-3AD203B41FA5}">
                      <a16:colId xmlns:a16="http://schemas.microsoft.com/office/drawing/2014/main" val="20002"/>
                    </a:ext>
                  </a:extLst>
                </a:gridCol>
                <a:gridCol w="586347">
                  <a:extLst>
                    <a:ext uri="{9D8B030D-6E8A-4147-A177-3AD203B41FA5}">
                      <a16:colId xmlns:a16="http://schemas.microsoft.com/office/drawing/2014/main" val="20004"/>
                    </a:ext>
                  </a:extLst>
                </a:gridCol>
                <a:gridCol w="1160479">
                  <a:extLst>
                    <a:ext uri="{9D8B030D-6E8A-4147-A177-3AD203B41FA5}">
                      <a16:colId xmlns:a16="http://schemas.microsoft.com/office/drawing/2014/main" val="20005"/>
                    </a:ext>
                  </a:extLst>
                </a:gridCol>
                <a:gridCol w="575682">
                  <a:extLst>
                    <a:ext uri="{9D8B030D-6E8A-4147-A177-3AD203B41FA5}">
                      <a16:colId xmlns:a16="http://schemas.microsoft.com/office/drawing/2014/main" val="20008"/>
                    </a:ext>
                  </a:extLst>
                </a:gridCol>
                <a:gridCol w="928381">
                  <a:extLst>
                    <a:ext uri="{9D8B030D-6E8A-4147-A177-3AD203B41FA5}">
                      <a16:colId xmlns:a16="http://schemas.microsoft.com/office/drawing/2014/main" val="20010"/>
                    </a:ext>
                  </a:extLst>
                </a:gridCol>
                <a:gridCol w="1184908">
                  <a:extLst>
                    <a:ext uri="{9D8B030D-6E8A-4147-A177-3AD203B41FA5}">
                      <a16:colId xmlns:a16="http://schemas.microsoft.com/office/drawing/2014/main" val="20011"/>
                    </a:ext>
                  </a:extLst>
                </a:gridCol>
              </a:tblGrid>
              <a:tr h="518436">
                <a:tc>
                  <a:txBody>
                    <a:bodyPr/>
                    <a:lstStyle/>
                    <a:p>
                      <a:pPr algn="l" fontAlgn="t"/>
                      <a:r>
                        <a:rPr lang="tr-TR" sz="1600" b="0" i="0" u="sng" strike="noStrike" dirty="0">
                          <a:solidFill>
                            <a:schemeClr val="bg1"/>
                          </a:solidFill>
                          <a:effectLst/>
                          <a:latin typeface="Arial" panose="020B0604020202020204" pitchFamily="34" charset="0"/>
                        </a:rPr>
                        <a:t>Örneklenmiş gazın Hacmi</a:t>
                      </a:r>
                    </a:p>
                  </a:txBody>
                  <a:tcPr marL="7144" marR="7144" marT="7142" marB="0">
                    <a:lnL>
                      <a:noFill/>
                    </a:lnL>
                    <a:lnR>
                      <a:noFill/>
                    </a:lnR>
                    <a:lnT>
                      <a:noFill/>
                    </a:lnT>
                    <a:lnB>
                      <a:noFill/>
                    </a:lnB>
                    <a:solidFill>
                      <a:schemeClr val="tx1"/>
                    </a:solidFill>
                  </a:tcPr>
                </a:tc>
                <a:tc>
                  <a:txBody>
                    <a:bodyPr/>
                    <a:lstStyle/>
                    <a:p>
                      <a:pPr algn="l" fontAlgn="b"/>
                      <a:endParaRPr lang="tr-TR" sz="900" b="0" i="0" u="none" strike="noStrike" dirty="0">
                        <a:effectLst/>
                        <a:latin typeface="Arial" panose="020B0604020202020204" pitchFamily="34" charset="0"/>
                      </a:endParaRPr>
                    </a:p>
                  </a:txBody>
                  <a:tcPr marL="7144" marR="7144" marT="7142" marB="0" anchor="b">
                    <a:lnL>
                      <a:noFill/>
                    </a:lnL>
                    <a:lnR>
                      <a:noFill/>
                    </a:lnR>
                    <a:lnT>
                      <a:noFill/>
                    </a:lnT>
                    <a:lnB>
                      <a:noFill/>
                    </a:lnB>
                  </a:tcPr>
                </a:tc>
                <a:tc>
                  <a:txBody>
                    <a:bodyPr/>
                    <a:lstStyle/>
                    <a:p>
                      <a:endParaRPr lang="tr-TR" sz="1400"/>
                    </a:p>
                  </a:txBody>
                  <a:tcPr marL="7144" marR="7144" marT="7142" marB="0" anchor="b">
                    <a:lnL>
                      <a:noFill/>
                    </a:lnL>
                    <a:lnR>
                      <a:noFill/>
                    </a:lnR>
                    <a:lnT>
                      <a:noFill/>
                    </a:lnT>
                    <a:lnB>
                      <a:noFill/>
                    </a:lnB>
                  </a:tcPr>
                </a:tc>
                <a:tc>
                  <a:txBody>
                    <a:bodyPr/>
                    <a:lstStyle/>
                    <a:p>
                      <a:endParaRPr lang="tr-TR" sz="1400"/>
                    </a:p>
                  </a:txBody>
                  <a:tcPr marL="7144" marR="7144" marT="7142" marB="0" anchor="b">
                    <a:lnL>
                      <a:noFill/>
                    </a:lnL>
                    <a:lnR>
                      <a:noFill/>
                    </a:lnR>
                    <a:lnT>
                      <a:noFill/>
                    </a:lnT>
                    <a:lnB>
                      <a:noFill/>
                    </a:lnB>
                  </a:tcPr>
                </a:tc>
                <a:tc>
                  <a:txBody>
                    <a:bodyPr/>
                    <a:lstStyle/>
                    <a:p>
                      <a:endParaRPr lang="tr-TR" sz="1400" dirty="0"/>
                    </a:p>
                  </a:txBody>
                  <a:tcPr marL="7144" marR="7144" marT="7142" marB="0" anchor="b">
                    <a:lnL>
                      <a:noFill/>
                    </a:lnL>
                    <a:lnR>
                      <a:noFill/>
                    </a:lnR>
                    <a:lnT>
                      <a:noFill/>
                    </a:lnT>
                    <a:lnB>
                      <a:noFill/>
                    </a:lnB>
                  </a:tcPr>
                </a:tc>
                <a:tc>
                  <a:txBody>
                    <a:bodyPr/>
                    <a:lstStyle/>
                    <a:p>
                      <a:endParaRPr lang="tr-TR" sz="1400" dirty="0"/>
                    </a:p>
                  </a:txBody>
                  <a:tcPr marL="7144" marR="7144" marT="7142"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4" marR="7144" marT="7142"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4" marR="7144" marT="7142" marB="0" anchor="b">
                    <a:lnL>
                      <a:noFill/>
                    </a:lnL>
                    <a:lnR>
                      <a:noFill/>
                    </a:lnR>
                    <a:lnT>
                      <a:noFill/>
                    </a:lnT>
                    <a:lnB>
                      <a:noFill/>
                    </a:lnB>
                  </a:tcPr>
                </a:tc>
                <a:extLst>
                  <a:ext uri="{0D108BD9-81ED-4DB2-BD59-A6C34878D82A}">
                    <a16:rowId xmlns:a16="http://schemas.microsoft.com/office/drawing/2014/main" val="10000"/>
                  </a:ext>
                </a:extLst>
              </a:tr>
              <a:tr h="377727">
                <a:tc>
                  <a:txBody>
                    <a:bodyPr/>
                    <a:lstStyle/>
                    <a:p>
                      <a:pPr algn="l" fontAlgn="b"/>
                      <a:endParaRPr lang="tr-TR" sz="900" b="0" i="0" u="none" strike="noStrike" dirty="0">
                        <a:solidFill>
                          <a:schemeClr val="bg1"/>
                        </a:solidFill>
                        <a:effectLst/>
                        <a:latin typeface="Arial" panose="020B0604020202020204" pitchFamily="34" charset="0"/>
                      </a:endParaRP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sz="1400"/>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sz="1400"/>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sz="1400"/>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tr-TR" sz="1400"/>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900" b="0" i="0" u="none" strike="noStrike">
                        <a:effectLst/>
                        <a:latin typeface="Arial" panose="020B0604020202020204" pitchFamily="34" charset="0"/>
                      </a:endParaRP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19933">
                <a:tc>
                  <a:txBody>
                    <a:bodyPr/>
                    <a:lstStyle/>
                    <a:p>
                      <a:pPr algn="l" fontAlgn="b"/>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effectLst/>
                          <a:latin typeface="Arial" panose="020B0604020202020204" pitchFamily="34" charset="0"/>
                        </a:rPr>
                        <a:t>Kaynak Belirsizliği</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effectLst/>
                          <a:latin typeface="Arial" panose="020B0604020202020204" pitchFamily="34" charset="0"/>
                        </a:rPr>
                        <a:t>Değer</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effectLst/>
                          <a:latin typeface="Arial" panose="020B0604020202020204" pitchFamily="34" charset="0"/>
                        </a:rPr>
                        <a:t>Birim</a:t>
                      </a:r>
                      <a:endParaRPr lang="tr-TR" sz="1200" b="0" i="0" u="none" strike="noStrike" dirty="0">
                        <a:effectLst/>
                        <a:latin typeface="Arial" panose="020B0604020202020204" pitchFamily="34" charset="0"/>
                      </a:endParaRPr>
                    </a:p>
                  </a:txBody>
                  <a:tcPr marL="85728"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effectLst/>
                          <a:latin typeface="Arial" panose="020B0604020202020204" pitchFamily="34" charset="0"/>
                        </a:rPr>
                        <a:t>Dağılım</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err="1">
                          <a:effectLst/>
                          <a:latin typeface="Arial" panose="020B0604020202020204" pitchFamily="34" charset="0"/>
                        </a:rPr>
                        <a:t>Divisor</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effectLst/>
                          <a:latin typeface="Arial" panose="020B0604020202020204" pitchFamily="34" charset="0"/>
                        </a:rPr>
                        <a:t>ci</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effectLst/>
                          <a:latin typeface="Arial" panose="020B0604020202020204" pitchFamily="34" charset="0"/>
                        </a:rPr>
                        <a:t>Ui</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377727">
                <a:tc>
                  <a:txBody>
                    <a:bodyPr/>
                    <a:lstStyle/>
                    <a:p>
                      <a:pPr algn="l" fontAlgn="ctr"/>
                      <a:r>
                        <a:rPr lang="tr-TR" sz="1200" b="0" i="0" u="none" strike="noStrike" dirty="0">
                          <a:solidFill>
                            <a:schemeClr val="tx1"/>
                          </a:solidFill>
                          <a:effectLst/>
                          <a:latin typeface="Arial" panose="020B0604020202020204" pitchFamily="34" charset="0"/>
                        </a:rPr>
                        <a:t>u(</a:t>
                      </a:r>
                      <a:r>
                        <a:rPr lang="tr-TR" sz="1200" b="0" i="0" u="none" strike="noStrike" dirty="0" err="1">
                          <a:solidFill>
                            <a:schemeClr val="tx1"/>
                          </a:solidFill>
                          <a:effectLst/>
                          <a:latin typeface="Arial" panose="020B0604020202020204" pitchFamily="34" charset="0"/>
                        </a:rPr>
                        <a:t>calV</a:t>
                      </a:r>
                      <a:r>
                        <a:rPr lang="tr-TR" sz="1200" b="0" i="0" u="none" strike="noStrike" baseline="-25000" dirty="0" err="1">
                          <a:solidFill>
                            <a:schemeClr val="tx1"/>
                          </a:solidFill>
                          <a:effectLst/>
                          <a:latin typeface="Arial" panose="020B0604020202020204" pitchFamily="34" charset="0"/>
                        </a:rPr>
                        <a:t>T</a:t>
                      </a:r>
                      <a:r>
                        <a:rPr lang="tr-TR" sz="1200" b="0" i="0" u="none" strike="noStrike" dirty="0" err="1">
                          <a:solidFill>
                            <a:schemeClr val="tx1"/>
                          </a:solidFill>
                          <a:effectLst/>
                          <a:latin typeface="Arial" panose="020B0604020202020204" pitchFamily="34" charset="0"/>
                        </a:rPr>
                        <a:t>.</a:t>
                      </a:r>
                      <a:r>
                        <a:rPr lang="tr-TR" sz="1200" b="0" i="0" u="none" strike="noStrike" baseline="-25000" dirty="0" err="1">
                          <a:solidFill>
                            <a:schemeClr val="tx1"/>
                          </a:solidFill>
                          <a:effectLst/>
                          <a:latin typeface="Arial" panose="020B0604020202020204" pitchFamily="34" charset="0"/>
                        </a:rPr>
                        <a:t>p</a:t>
                      </a:r>
                      <a:r>
                        <a:rPr lang="tr-TR" sz="1200" b="0" i="0" u="none" strike="noStrike" dirty="0">
                          <a:solidFill>
                            <a:schemeClr val="tx1"/>
                          </a:solidFill>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effectLst/>
                          <a:latin typeface="Arial" panose="020B0604020202020204" pitchFamily="34" charset="0"/>
                        </a:rPr>
                        <a:t>Kalibrasyon</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Arial" panose="020B0604020202020204" pitchFamily="34" charset="0"/>
                        </a:rPr>
                        <a:t>m</a:t>
                      </a:r>
                      <a:r>
                        <a:rPr lang="tr-TR" sz="1200" b="0" i="0" u="none" strike="noStrike" baseline="30000">
                          <a:effectLst/>
                          <a:latin typeface="Arial" panose="020B0604020202020204" pitchFamily="34" charset="0"/>
                        </a:rPr>
                        <a:t>3</a:t>
                      </a:r>
                      <a:endParaRPr lang="tr-TR" sz="1200" b="0" i="0" u="none" strike="noStrike">
                        <a:effectLst/>
                        <a:latin typeface="Arial" panose="020B0604020202020204" pitchFamily="34" charset="0"/>
                      </a:endParaRPr>
                    </a:p>
                  </a:txBody>
                  <a:tcPr marL="85728"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Normal</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2</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1</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7727">
                <a:tc>
                  <a:txBody>
                    <a:bodyPr/>
                    <a:lstStyle/>
                    <a:p>
                      <a:pPr algn="l" fontAlgn="ctr"/>
                      <a:r>
                        <a:rPr lang="tr-TR" sz="1200" b="0" i="0" u="none" strike="noStrike" dirty="0">
                          <a:solidFill>
                            <a:schemeClr val="tx1"/>
                          </a:solidFill>
                          <a:effectLst/>
                          <a:latin typeface="Arial" panose="020B0604020202020204" pitchFamily="34" charset="0"/>
                        </a:rPr>
                        <a:t>u(</a:t>
                      </a:r>
                      <a:r>
                        <a:rPr lang="tr-TR" sz="1200" b="0" i="0" u="none" strike="noStrike" dirty="0" err="1">
                          <a:solidFill>
                            <a:schemeClr val="tx1"/>
                          </a:solidFill>
                          <a:effectLst/>
                          <a:latin typeface="Arial" panose="020B0604020202020204" pitchFamily="34" charset="0"/>
                        </a:rPr>
                        <a:t>repV</a:t>
                      </a:r>
                      <a:r>
                        <a:rPr lang="tr-TR" sz="1200" b="0" i="0" u="none" strike="noStrike" baseline="-25000" dirty="0" err="1">
                          <a:solidFill>
                            <a:schemeClr val="tx1"/>
                          </a:solidFill>
                          <a:effectLst/>
                          <a:latin typeface="Arial" panose="020B0604020202020204" pitchFamily="34" charset="0"/>
                        </a:rPr>
                        <a:t>Tp</a:t>
                      </a:r>
                      <a:r>
                        <a:rPr lang="tr-TR" sz="1200" b="0" i="0" u="none" strike="noStrike" dirty="0">
                          <a:solidFill>
                            <a:schemeClr val="tx1"/>
                          </a:solidFill>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err="1" smtClean="0">
                          <a:effectLst/>
                          <a:latin typeface="Arial" panose="020B0604020202020204" pitchFamily="34" charset="0"/>
                        </a:rPr>
                        <a:t>Tekrarlanabilirlik</a:t>
                      </a: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dirty="0">
                          <a:effectLst/>
                          <a:latin typeface="Arial" panose="020B0604020202020204" pitchFamily="34" charset="0"/>
                        </a:rPr>
                        <a:t>m</a:t>
                      </a:r>
                      <a:r>
                        <a:rPr lang="tr-TR" sz="1200" b="0" i="0" u="none" strike="noStrike" baseline="30000" dirty="0">
                          <a:effectLst/>
                          <a:latin typeface="Arial" panose="020B0604020202020204" pitchFamily="34" charset="0"/>
                        </a:rPr>
                        <a:t>3</a:t>
                      </a:r>
                      <a:endParaRPr lang="tr-TR" sz="1200" b="0" i="0" u="none" strike="noStrike" dirty="0">
                        <a:effectLst/>
                        <a:latin typeface="Arial" panose="020B0604020202020204" pitchFamily="34" charset="0"/>
                      </a:endParaRPr>
                    </a:p>
                  </a:txBody>
                  <a:tcPr marL="85728"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Normal</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1</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1</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77727">
                <a:tc>
                  <a:txBody>
                    <a:bodyPr/>
                    <a:lstStyle/>
                    <a:p>
                      <a:pPr algn="l" fontAlgn="b"/>
                      <a:r>
                        <a:rPr lang="tr-TR" sz="1200" b="0" i="0" u="none" strike="noStrike" dirty="0">
                          <a:solidFill>
                            <a:schemeClr val="tx1"/>
                          </a:solidFill>
                          <a:effectLst/>
                          <a:latin typeface="Arial" panose="020B0604020202020204" pitchFamily="34" charset="0"/>
                        </a:rPr>
                        <a:t>ü(</a:t>
                      </a:r>
                      <a:r>
                        <a:rPr lang="tr-TR" sz="1200" b="0" i="0" u="none" strike="noStrike" dirty="0" err="1">
                          <a:solidFill>
                            <a:schemeClr val="tx1"/>
                          </a:solidFill>
                          <a:effectLst/>
                          <a:latin typeface="Arial" panose="020B0604020202020204" pitchFamily="34" charset="0"/>
                        </a:rPr>
                        <a:t>driftV</a:t>
                      </a:r>
                      <a:r>
                        <a:rPr lang="tr-TR" sz="1200" b="0" i="0" u="none" strike="noStrike" baseline="-25000" dirty="0" err="1">
                          <a:solidFill>
                            <a:schemeClr val="tx1"/>
                          </a:solidFill>
                          <a:effectLst/>
                          <a:latin typeface="Arial" panose="020B0604020202020204" pitchFamily="34" charset="0"/>
                        </a:rPr>
                        <a:t>T</a:t>
                      </a:r>
                      <a:r>
                        <a:rPr lang="tr-TR" sz="1200" b="0" i="0" u="none" strike="noStrike" dirty="0" err="1">
                          <a:solidFill>
                            <a:schemeClr val="tx1"/>
                          </a:solidFill>
                          <a:effectLst/>
                          <a:latin typeface="Arial" panose="020B0604020202020204" pitchFamily="34" charset="0"/>
                        </a:rPr>
                        <a:t>.p</a:t>
                      </a:r>
                      <a:r>
                        <a:rPr lang="tr-TR" sz="1200" b="0" i="0" u="none" strike="noStrike" dirty="0">
                          <a:solidFill>
                            <a:schemeClr val="tx1"/>
                          </a:solidFill>
                          <a:effectLst/>
                          <a:latin typeface="Arial" panose="020B0604020202020204" pitchFamily="34" charset="0"/>
                        </a:rPr>
                        <a:t>)</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err="1" smtClean="0">
                          <a:effectLst/>
                          <a:latin typeface="Arial" panose="020B0604020202020204" pitchFamily="34" charset="0"/>
                        </a:rPr>
                        <a:t>Drift</a:t>
                      </a:r>
                      <a:r>
                        <a:rPr lang="tr-TR" sz="1200" b="0" i="0" u="none" strike="noStrike" dirty="0" smtClean="0">
                          <a:effectLst/>
                          <a:latin typeface="Arial" panose="020B0604020202020204" pitchFamily="34" charset="0"/>
                        </a:rPr>
                        <a:t> (cihazın kayması)</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m</a:t>
                      </a:r>
                      <a:r>
                        <a:rPr lang="tr-TR" sz="1200" b="0" i="0" u="none" strike="noStrike" baseline="30000">
                          <a:effectLst/>
                          <a:latin typeface="Arial" panose="020B0604020202020204" pitchFamily="34" charset="0"/>
                        </a:rPr>
                        <a:t>3</a:t>
                      </a:r>
                      <a:endParaRPr lang="tr-TR" sz="1200" b="0" i="0" u="none" strike="noStrike">
                        <a:effectLst/>
                        <a:latin typeface="Arial" panose="020B0604020202020204" pitchFamily="34" charset="0"/>
                      </a:endParaRPr>
                    </a:p>
                  </a:txBody>
                  <a:tcPr marL="85728"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Rectangular</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77727">
                <a:tc>
                  <a:txBody>
                    <a:bodyPr/>
                    <a:lstStyle/>
                    <a:p>
                      <a:pPr algn="l" fontAlgn="b"/>
                      <a:r>
                        <a:rPr lang="tr-TR" sz="1200" b="0" i="0" u="none" strike="noStrike" dirty="0">
                          <a:solidFill>
                            <a:schemeClr val="tx1"/>
                          </a:solidFill>
                          <a:effectLst/>
                          <a:latin typeface="Arial" panose="020B0604020202020204" pitchFamily="34" charset="0"/>
                        </a:rPr>
                        <a:t>u(</a:t>
                      </a:r>
                      <a:r>
                        <a:rPr lang="tr-TR" sz="1200" b="0" i="0" u="none" strike="noStrike" dirty="0" err="1">
                          <a:solidFill>
                            <a:schemeClr val="tx1"/>
                          </a:solidFill>
                          <a:effectLst/>
                          <a:latin typeface="Arial" panose="020B0604020202020204" pitchFamily="34" charset="0"/>
                        </a:rPr>
                        <a:t>resV</a:t>
                      </a:r>
                      <a:r>
                        <a:rPr lang="tr-TR" sz="1200" b="0" i="0" u="none" strike="noStrike" baseline="-25000" dirty="0" err="1">
                          <a:solidFill>
                            <a:schemeClr val="tx1"/>
                          </a:solidFill>
                          <a:effectLst/>
                          <a:latin typeface="Arial" panose="020B0604020202020204" pitchFamily="34" charset="0"/>
                        </a:rPr>
                        <a:t>T</a:t>
                      </a:r>
                      <a:r>
                        <a:rPr lang="tr-TR" sz="1200" b="0" i="0" u="none" strike="noStrike" dirty="0" err="1">
                          <a:solidFill>
                            <a:schemeClr val="tx1"/>
                          </a:solidFill>
                          <a:effectLst/>
                          <a:latin typeface="Arial" panose="020B0604020202020204" pitchFamily="34" charset="0"/>
                        </a:rPr>
                        <a:t>.</a:t>
                      </a:r>
                      <a:r>
                        <a:rPr lang="tr-TR" sz="1200" b="0" i="0" u="none" strike="noStrike" baseline="-25000" dirty="0" err="1">
                          <a:solidFill>
                            <a:schemeClr val="tx1"/>
                          </a:solidFill>
                          <a:effectLst/>
                          <a:latin typeface="Arial" panose="020B0604020202020204" pitchFamily="34" charset="0"/>
                        </a:rPr>
                        <a:t>p</a:t>
                      </a:r>
                      <a:r>
                        <a:rPr lang="tr-TR" sz="1200" b="0" i="0" u="none" strike="noStrike" dirty="0">
                          <a:solidFill>
                            <a:schemeClr val="tx1"/>
                          </a:solidFill>
                          <a:effectLst/>
                          <a:latin typeface="Arial" panose="020B0604020202020204" pitchFamily="34" charset="0"/>
                        </a:rPr>
                        <a:t>)</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err="1" smtClean="0">
                          <a:effectLst/>
                          <a:latin typeface="Arial" panose="020B0604020202020204" pitchFamily="34" charset="0"/>
                        </a:rPr>
                        <a:t>Resolution</a:t>
                      </a:r>
                      <a:r>
                        <a:rPr lang="tr-TR" sz="1200" b="0" i="0" u="none" strike="noStrike" dirty="0" smtClean="0">
                          <a:effectLst/>
                          <a:latin typeface="Arial" panose="020B0604020202020204" pitchFamily="34" charset="0"/>
                        </a:rPr>
                        <a:t> (çözünürlük)</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m</a:t>
                      </a:r>
                      <a:r>
                        <a:rPr lang="tr-TR" sz="1200" b="0" i="0" u="none" strike="noStrike" baseline="30000">
                          <a:effectLst/>
                          <a:latin typeface="Arial" panose="020B0604020202020204" pitchFamily="34" charset="0"/>
                        </a:rPr>
                        <a:t>3</a:t>
                      </a:r>
                      <a:endParaRPr lang="tr-TR" sz="1200" b="0" i="0" u="none" strike="noStrike">
                        <a:effectLst/>
                        <a:latin typeface="Arial" panose="020B0604020202020204" pitchFamily="34" charset="0"/>
                      </a:endParaRPr>
                    </a:p>
                  </a:txBody>
                  <a:tcPr marL="85728"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Rectangular</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77727">
                <a:tc>
                  <a:txBody>
                    <a:bodyPr/>
                    <a:lstStyle/>
                    <a:p>
                      <a:pPr algn="l" fontAlgn="b"/>
                      <a:r>
                        <a:rPr lang="tr-TR" sz="1200" b="0" i="0" u="none" strike="noStrike" dirty="0">
                          <a:solidFill>
                            <a:schemeClr val="tx1"/>
                          </a:solidFill>
                          <a:effectLst/>
                          <a:latin typeface="Arial" panose="020B0604020202020204" pitchFamily="34" charset="0"/>
                        </a:rPr>
                        <a:t>u(V</a:t>
                      </a:r>
                      <a:r>
                        <a:rPr lang="tr-TR" sz="1200" b="0" i="0" u="none" strike="noStrike" baseline="-25000" dirty="0">
                          <a:solidFill>
                            <a:schemeClr val="tx1"/>
                          </a:solidFill>
                          <a:effectLst/>
                          <a:latin typeface="Arial" panose="020B0604020202020204" pitchFamily="34" charset="0"/>
                        </a:rPr>
                        <a:t>T</a:t>
                      </a:r>
                      <a:r>
                        <a:rPr lang="tr-TR" sz="1200" b="0" i="0" u="none" strike="noStrike" dirty="0">
                          <a:solidFill>
                            <a:schemeClr val="tx1"/>
                          </a:solidFill>
                          <a:effectLst/>
                          <a:latin typeface="Arial" panose="020B0604020202020204" pitchFamily="34" charset="0"/>
                        </a:rPr>
                        <a:t>,)</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Arial" panose="020B0604020202020204" pitchFamily="34" charset="0"/>
                        </a:rPr>
                        <a:t>-</a:t>
                      </a:r>
                    </a:p>
                  </a:txBody>
                  <a:tcPr marL="85728"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Normal</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77727">
                <a:tc>
                  <a:txBody>
                    <a:bodyPr/>
                    <a:lstStyle/>
                    <a:p>
                      <a:pPr algn="l" fontAlgn="t"/>
                      <a:r>
                        <a:rPr lang="tr-TR" sz="1200" b="0" i="0" u="none" strike="noStrike" dirty="0">
                          <a:solidFill>
                            <a:schemeClr val="bg1"/>
                          </a:solidFill>
                          <a:effectLst/>
                          <a:latin typeface="Arial" panose="020B0604020202020204" pitchFamily="34" charset="0"/>
                        </a:rPr>
                        <a:t> </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Arial" panose="020B0604020202020204" pitchFamily="34" charset="0"/>
                        </a:rPr>
                        <a:t>m</a:t>
                      </a:r>
                      <a:r>
                        <a:rPr lang="tr-TR" sz="1200" b="0" i="0" u="none" strike="noStrike" baseline="30000">
                          <a:effectLst/>
                          <a:latin typeface="Arial" panose="020B0604020202020204" pitchFamily="34" charset="0"/>
                        </a:rPr>
                        <a:t>3</a:t>
                      </a:r>
                      <a:endParaRPr lang="tr-TR" sz="1200" b="0" i="0" u="none" strike="noStrike">
                        <a:effectLst/>
                        <a:latin typeface="Arial" panose="020B0604020202020204" pitchFamily="34" charset="0"/>
                      </a:endParaRPr>
                    </a:p>
                  </a:txBody>
                  <a:tcPr marL="85728"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0698">
                <a:tc gridSpan="6">
                  <a:txBody>
                    <a:bodyPr/>
                    <a:lstStyle/>
                    <a:p>
                      <a:pPr algn="l" fontAlgn="t"/>
                      <a:r>
                        <a:rPr lang="tr-TR" sz="1200" b="0" i="0" u="none" strike="noStrike" dirty="0">
                          <a:effectLst/>
                          <a:latin typeface="Arial" panose="020B0604020202020204" pitchFamily="34" charset="0"/>
                        </a:rPr>
                        <a:t> </a:t>
                      </a:r>
                    </a:p>
                  </a:txBody>
                  <a:tcPr marL="7144" marR="7144" marT="714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t"/>
                      <a:r>
                        <a:rPr lang="tr-TR" sz="1200" b="0" i="0" u="none" strike="noStrike">
                          <a:effectLst/>
                          <a:latin typeface="Arial" panose="020B0604020202020204" pitchFamily="34" charset="0"/>
                        </a:rPr>
                        <a:t>u(Vm)</a:t>
                      </a:r>
                      <a:r>
                        <a:rPr lang="tr-TR" sz="1200" b="0" i="0" u="none" strike="noStrike" baseline="30000">
                          <a:effectLst/>
                          <a:latin typeface="Arial" panose="020B0604020202020204" pitchFamily="34" charset="0"/>
                        </a:rPr>
                        <a:t>2</a:t>
                      </a:r>
                      <a:r>
                        <a:rPr lang="tr-TR" sz="1200" b="0" i="0" u="none" strike="noStrike">
                          <a:effectLst/>
                          <a:latin typeface="Arial" panose="020B0604020202020204" pitchFamily="34" charset="0"/>
                        </a:rPr>
                        <a:t>/Vm</a:t>
                      </a:r>
                      <a:r>
                        <a:rPr lang="tr-TR" sz="1200" b="0" i="0" u="none" strike="noStrike" baseline="30000">
                          <a:effectLst/>
                          <a:latin typeface="Arial" panose="020B0604020202020204" pitchFamily="34" charset="0"/>
                        </a:rPr>
                        <a:t>2</a:t>
                      </a:r>
                      <a:endParaRPr lang="tr-TR" sz="1200" b="0" i="0" u="none" strike="noStrike">
                        <a:effectLst/>
                        <a:latin typeface="Arial" panose="020B0604020202020204" pitchFamily="34" charset="0"/>
                      </a:endParaRPr>
                    </a:p>
                  </a:txBody>
                  <a:tcPr marL="85728"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8536" name="Unvan 1"/>
          <p:cNvSpPr>
            <a:spLocks noGrp="1"/>
          </p:cNvSpPr>
          <p:nvPr>
            <p:ph type="title"/>
          </p:nvPr>
        </p:nvSpPr>
        <p:spPr>
          <a:xfrm>
            <a:off x="1839227" y="2008148"/>
            <a:ext cx="9143021" cy="381000"/>
          </a:xfrm>
        </p:spPr>
        <p:txBody>
          <a:bodyPr>
            <a:noAutofit/>
          </a:bodyPr>
          <a:lstStyle/>
          <a:p>
            <a:r>
              <a:rPr lang="tr-TR" altLang="tr-TR" sz="24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17</a:t>
            </a:fld>
            <a:endParaRPr lang="tr-TR"/>
          </a:p>
        </p:txBody>
      </p:sp>
    </p:spTree>
    <p:extLst>
      <p:ext uri="{BB962C8B-B14F-4D97-AF65-F5344CB8AC3E}">
        <p14:creationId xmlns:p14="http://schemas.microsoft.com/office/powerpoint/2010/main" val="35809781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151924423"/>
              </p:ext>
            </p:extLst>
          </p:nvPr>
        </p:nvGraphicFramePr>
        <p:xfrm>
          <a:off x="1839228" y="2216257"/>
          <a:ext cx="8686800" cy="4838504"/>
        </p:xfrm>
        <a:graphic>
          <a:graphicData uri="http://schemas.openxmlformats.org/drawingml/2006/table">
            <a:tbl>
              <a:tblPr/>
              <a:tblGrid>
                <a:gridCol w="1548629">
                  <a:extLst>
                    <a:ext uri="{9D8B030D-6E8A-4147-A177-3AD203B41FA5}">
                      <a16:colId xmlns:a16="http://schemas.microsoft.com/office/drawing/2014/main" val="20000"/>
                    </a:ext>
                  </a:extLst>
                </a:gridCol>
                <a:gridCol w="1850629">
                  <a:extLst>
                    <a:ext uri="{9D8B030D-6E8A-4147-A177-3AD203B41FA5}">
                      <a16:colId xmlns:a16="http://schemas.microsoft.com/office/drawing/2014/main" val="20001"/>
                    </a:ext>
                  </a:extLst>
                </a:gridCol>
                <a:gridCol w="988154">
                  <a:extLst>
                    <a:ext uri="{9D8B030D-6E8A-4147-A177-3AD203B41FA5}">
                      <a16:colId xmlns:a16="http://schemas.microsoft.com/office/drawing/2014/main" val="20002"/>
                    </a:ext>
                  </a:extLst>
                </a:gridCol>
                <a:gridCol w="882753">
                  <a:extLst>
                    <a:ext uri="{9D8B030D-6E8A-4147-A177-3AD203B41FA5}">
                      <a16:colId xmlns:a16="http://schemas.microsoft.com/office/drawing/2014/main" val="20003"/>
                    </a:ext>
                  </a:extLst>
                </a:gridCol>
                <a:gridCol w="1054032">
                  <a:extLst>
                    <a:ext uri="{9D8B030D-6E8A-4147-A177-3AD203B41FA5}">
                      <a16:colId xmlns:a16="http://schemas.microsoft.com/office/drawing/2014/main" val="20004"/>
                    </a:ext>
                  </a:extLst>
                </a:gridCol>
                <a:gridCol w="500664">
                  <a:extLst>
                    <a:ext uri="{9D8B030D-6E8A-4147-A177-3AD203B41FA5}">
                      <a16:colId xmlns:a16="http://schemas.microsoft.com/office/drawing/2014/main" val="20005"/>
                    </a:ext>
                  </a:extLst>
                </a:gridCol>
                <a:gridCol w="988154">
                  <a:extLst>
                    <a:ext uri="{9D8B030D-6E8A-4147-A177-3AD203B41FA5}">
                      <a16:colId xmlns:a16="http://schemas.microsoft.com/office/drawing/2014/main" val="20006"/>
                    </a:ext>
                  </a:extLst>
                </a:gridCol>
                <a:gridCol w="873785">
                  <a:extLst>
                    <a:ext uri="{9D8B030D-6E8A-4147-A177-3AD203B41FA5}">
                      <a16:colId xmlns:a16="http://schemas.microsoft.com/office/drawing/2014/main" val="20007"/>
                    </a:ext>
                  </a:extLst>
                </a:gridCol>
              </a:tblGrid>
              <a:tr h="363015">
                <a:tc>
                  <a:txBody>
                    <a:bodyPr/>
                    <a:lstStyle/>
                    <a:p>
                      <a:pPr algn="l" fontAlgn="t"/>
                      <a:r>
                        <a:rPr lang="tr-TR" sz="1600" b="0" i="0" u="sng" strike="noStrike" dirty="0">
                          <a:solidFill>
                            <a:schemeClr val="bg1"/>
                          </a:solidFill>
                          <a:effectLst/>
                          <a:latin typeface="Times New Roman" panose="02020603050405020304" pitchFamily="18" charset="0"/>
                          <a:cs typeface="Times New Roman" panose="02020603050405020304" pitchFamily="18" charset="0"/>
                        </a:rPr>
                        <a:t>Gaz Sayacı Sıcaklığı</a:t>
                      </a:r>
                    </a:p>
                  </a:txBody>
                  <a:tcPr marL="7145" marR="7145" marT="7144" marB="0">
                    <a:lnL>
                      <a:noFill/>
                    </a:lnL>
                    <a:lnR>
                      <a:noFill/>
                    </a:lnR>
                    <a:lnT>
                      <a:noFill/>
                    </a:lnT>
                    <a:lnB>
                      <a:noFill/>
                    </a:lnB>
                    <a:solidFill>
                      <a:schemeClr val="tx1"/>
                    </a:solidFill>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900" b="0" i="0" u="none" strike="noStrike">
                        <a:effectLst/>
                        <a:latin typeface="Arial" panose="020B0604020202020204" pitchFamily="34" charset="0"/>
                      </a:endParaRPr>
                    </a:p>
                  </a:txBody>
                  <a:tcPr marL="7145" marR="7145" marT="7144" marB="0" anchor="b">
                    <a:lnL>
                      <a:noFill/>
                    </a:lnL>
                    <a:lnR>
                      <a:noFill/>
                    </a:lnR>
                    <a:lnT>
                      <a:noFill/>
                    </a:lnT>
                    <a:lnB>
                      <a:noFill/>
                    </a:lnB>
                  </a:tcPr>
                </a:tc>
                <a:extLst>
                  <a:ext uri="{0D108BD9-81ED-4DB2-BD59-A6C34878D82A}">
                    <a16:rowId xmlns:a16="http://schemas.microsoft.com/office/drawing/2014/main" val="10000"/>
                  </a:ext>
                </a:extLst>
              </a:tr>
              <a:tr h="163073">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39607">
                <a:tc>
                  <a:txBody>
                    <a:bodyPr/>
                    <a:lstStyle/>
                    <a:p>
                      <a:pPr algn="l" fontAlgn="b"/>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Kaynak Belirsizliği</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Değer</a:t>
                      </a:r>
                      <a:endParaRPr lang="tr-TR" sz="1200" b="0" i="0" u="none" strike="noStrike" dirty="0">
                        <a:solidFill>
                          <a:schemeClr val="bg1"/>
                        </a:solidFill>
                        <a:effectLst/>
                        <a:latin typeface="Arial" panose="020B0604020202020204" pitchFamily="34" charset="0"/>
                      </a:endParaRPr>
                    </a:p>
                  </a:txBody>
                  <a:tcPr marL="85733"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Birim</a:t>
                      </a:r>
                      <a:endParaRPr lang="tr-TR" sz="1200" b="0" i="0" u="none" strike="noStrike" dirty="0">
                        <a:solidFill>
                          <a:schemeClr val="bg1"/>
                        </a:solidFill>
                        <a:effectLst/>
                        <a:latin typeface="Arial" panose="020B0604020202020204" pitchFamily="34" charset="0"/>
                      </a:endParaRPr>
                    </a:p>
                  </a:txBody>
                  <a:tcPr marL="85733"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err="1">
                          <a:solidFill>
                            <a:schemeClr val="bg1"/>
                          </a:solidFill>
                          <a:effectLst/>
                          <a:latin typeface="Arial" panose="020B0604020202020204" pitchFamily="34" charset="0"/>
                        </a:rPr>
                        <a:t>Divisor</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a:solidFill>
                            <a:schemeClr val="bg1"/>
                          </a:solidFill>
                          <a:effectLst/>
                          <a:latin typeface="Arial" panose="020B0604020202020204" pitchFamily="34" charset="0"/>
                        </a:rPr>
                        <a:t>ci</a:t>
                      </a:r>
                      <a:endParaRPr lang="tr-TR" sz="1200" b="0" i="0" u="none" strike="noStrike">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479484">
                <a:tc>
                  <a:txBody>
                    <a:bodyPr/>
                    <a:lstStyle/>
                    <a:p>
                      <a:pPr algn="l" fontAlgn="t"/>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calTi</a:t>
                      </a:r>
                      <a:r>
                        <a:rPr lang="tr-TR" sz="1200" b="0" i="0" u="none" strike="noStrike" baseline="-25000" dirty="0" err="1">
                          <a:effectLst/>
                          <a:latin typeface="Arial" panose="020B0604020202020204" pitchFamily="34" charset="0"/>
                        </a:rPr>
                        <a:t>m</a:t>
                      </a:r>
                      <a:r>
                        <a:rPr lang="tr-TR" sz="1200" b="0" i="0" u="none" strike="noStrike" dirty="0">
                          <a:effectLst/>
                          <a:latin typeface="Arial" panose="020B0604020202020204" pitchFamily="34" charset="0"/>
                        </a:rPr>
                        <a:t>)</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effectLst/>
                          <a:latin typeface="Arial" panose="020B0604020202020204" pitchFamily="34" charset="0"/>
                        </a:rPr>
                        <a:t>Kalibrasyon</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K</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Normal</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2</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479484">
                <a:tc>
                  <a:txBody>
                    <a:bodyPr/>
                    <a:lstStyle/>
                    <a:p>
                      <a:pPr algn="l" fontAlgn="t"/>
                      <a:r>
                        <a:rPr lang="tr-TR" sz="1200" b="0" i="0" u="none" strike="noStrike">
                          <a:effectLst/>
                          <a:latin typeface="Arial" panose="020B0604020202020204" pitchFamily="34" charset="0"/>
                        </a:rPr>
                        <a:t>u(calTc</a:t>
                      </a:r>
                      <a:r>
                        <a:rPr lang="tr-TR" sz="1200" b="0" i="0" u="none" strike="noStrike" baseline="-25000">
                          <a:effectLst/>
                          <a:latin typeface="Arial" panose="020B0604020202020204" pitchFamily="34" charset="0"/>
                        </a:rPr>
                        <a:t>m</a:t>
                      </a:r>
                      <a:r>
                        <a:rPr lang="tr-TR" sz="1200" b="0" i="0" u="none" strike="noStrike">
                          <a:effectLst/>
                          <a:latin typeface="Arial" panose="020B0604020202020204" pitchFamily="34" charset="0"/>
                        </a:rPr>
                        <a:t>)</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effectLst/>
                          <a:latin typeface="Arial" panose="020B0604020202020204" pitchFamily="34" charset="0"/>
                        </a:rPr>
                        <a:t>Kalibrasyon</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K</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Normal</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2</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479484">
                <a:tc>
                  <a:txBody>
                    <a:bodyPr/>
                    <a:lstStyle/>
                    <a:p>
                      <a:pPr algn="l" fontAlgn="t"/>
                      <a:r>
                        <a:rPr lang="tr-TR" sz="1200" b="0" i="1" u="none" strike="noStrike" dirty="0">
                          <a:effectLst/>
                          <a:latin typeface="Arial" panose="020B0604020202020204" pitchFamily="34" charset="0"/>
                        </a:rPr>
                        <a:t>u(</a:t>
                      </a:r>
                      <a:r>
                        <a:rPr lang="tr-TR" sz="1200" b="0" i="0" u="none" strike="noStrike" dirty="0">
                          <a:effectLst/>
                          <a:latin typeface="Arial" panose="020B0604020202020204" pitchFamily="34" charset="0"/>
                        </a:rPr>
                        <a:t> </a:t>
                      </a:r>
                      <a:r>
                        <a:rPr lang="tr-TR" sz="1200" b="0" i="0" u="none" strike="noStrike" dirty="0" err="1">
                          <a:effectLst/>
                          <a:latin typeface="Arial" panose="020B0604020202020204" pitchFamily="34" charset="0"/>
                        </a:rPr>
                        <a:t>resT</a:t>
                      </a:r>
                      <a:r>
                        <a:rPr lang="tr-TR" sz="1200" b="0" i="0" u="none" strike="noStrike" baseline="-25000" dirty="0" err="1">
                          <a:effectLst/>
                          <a:latin typeface="Arial" panose="020B0604020202020204" pitchFamily="34" charset="0"/>
                        </a:rPr>
                        <a:t>n</a:t>
                      </a:r>
                      <a:r>
                        <a:rPr lang="tr-TR" sz="1200" b="0" i="0" u="none" strike="noStrike" dirty="0">
                          <a:effectLst/>
                          <a:latin typeface="Arial" panose="020B0604020202020204" pitchFamily="34" charset="0"/>
                        </a:rPr>
                        <a:t>)</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err="1" smtClean="0">
                          <a:effectLst/>
                          <a:latin typeface="Arial" panose="020B0604020202020204" pitchFamily="34" charset="0"/>
                        </a:rPr>
                        <a:t>Resolution</a:t>
                      </a:r>
                      <a:r>
                        <a:rPr lang="tr-TR" sz="1200" b="0" i="0" u="none" strike="noStrike" dirty="0" smtClean="0">
                          <a:effectLst/>
                          <a:latin typeface="Arial" panose="020B0604020202020204" pitchFamily="34" charset="0"/>
                        </a:rPr>
                        <a:t> (çözünürlük</a:t>
                      </a:r>
                      <a:endParaRPr lang="tr-TR" sz="1200" b="0" i="0" u="none" strike="noStrike" dirty="0">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K</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err="1">
                          <a:effectLst/>
                          <a:latin typeface="Arial" panose="020B0604020202020204" pitchFamily="34" charset="0"/>
                        </a:rPr>
                        <a:t>Rectangular</a:t>
                      </a:r>
                      <a:endParaRPr lang="tr-TR" sz="1200" b="0" i="0" u="none" strike="noStrike" dirty="0">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Tur" panose="020B0604020202020204" pitchFamily="34" charset="0"/>
                        </a:rPr>
                        <a:t>√</a:t>
                      </a:r>
                      <a:r>
                        <a:rPr lang="tr-TR" sz="1200" b="0" i="0" u="none" strike="noStrike" dirty="0">
                          <a:effectLst/>
                          <a:latin typeface="Arial" panose="020B0604020202020204" pitchFamily="34" charset="0"/>
                        </a:rPr>
                        <a:t>3</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79484">
                <a:tc>
                  <a:txBody>
                    <a:bodyPr/>
                    <a:lstStyle/>
                    <a:p>
                      <a:pPr algn="l" fontAlgn="t"/>
                      <a:r>
                        <a:rPr lang="tr-TR" sz="1200" b="0" i="0" u="none" strike="noStrike">
                          <a:effectLst/>
                          <a:latin typeface="Arial" panose="020B0604020202020204" pitchFamily="34" charset="0"/>
                        </a:rPr>
                        <a:t>u(driftT</a:t>
                      </a:r>
                      <a:r>
                        <a:rPr lang="tr-TR" sz="1200" b="0" i="0" u="none" strike="noStrike" baseline="-25000">
                          <a:effectLst/>
                          <a:latin typeface="Arial" panose="020B0604020202020204" pitchFamily="34" charset="0"/>
                        </a:rPr>
                        <a:t>m</a:t>
                      </a:r>
                      <a:r>
                        <a:rPr lang="tr-TR" sz="1200" b="0" i="0" u="none" strike="noStrike">
                          <a:effectLst/>
                          <a:latin typeface="Arial" panose="020B0604020202020204" pitchFamily="34" charset="0"/>
                        </a:rPr>
                        <a:t>)</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err="1" smtClean="0">
                          <a:effectLst/>
                          <a:latin typeface="Arial" panose="020B0604020202020204" pitchFamily="34" charset="0"/>
                        </a:rPr>
                        <a:t>Drift</a:t>
                      </a:r>
                      <a:r>
                        <a:rPr lang="tr-TR" sz="1200" b="0" i="0" u="none" strike="noStrike" dirty="0" smtClean="0">
                          <a:effectLst/>
                          <a:latin typeface="Arial" panose="020B0604020202020204" pitchFamily="34" charset="0"/>
                        </a:rPr>
                        <a:t> (cihazın kayması)</a:t>
                      </a:r>
                      <a:endParaRPr lang="tr-TR" sz="1200" b="0" i="0" u="none" strike="noStrike" dirty="0">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K</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err="1">
                          <a:effectLst/>
                          <a:latin typeface="Arial" panose="020B0604020202020204" pitchFamily="34" charset="0"/>
                        </a:rPr>
                        <a:t>Rectangular</a:t>
                      </a:r>
                      <a:endParaRPr lang="tr-TR" sz="1200" b="0" i="0" u="none" strike="noStrike" dirty="0">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Tur" panose="020B0604020202020204" pitchFamily="34" charset="0"/>
                        </a:rPr>
                        <a:t>√</a:t>
                      </a:r>
                      <a:r>
                        <a:rPr lang="tr-TR" sz="1200" b="0" i="0" u="none" strike="noStrike" dirty="0">
                          <a:effectLst/>
                          <a:latin typeface="Arial" panose="020B0604020202020204" pitchFamily="34" charset="0"/>
                        </a:rPr>
                        <a:t>3</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a:effectLst/>
                        <a:latin typeface="Arial" panose="020B0604020202020204" pitchFamily="34" charset="0"/>
                      </a:endParaRP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07688">
                <a:tc>
                  <a:txBody>
                    <a:bodyPr/>
                    <a:lstStyle/>
                    <a:p>
                      <a:pPr algn="l" fontAlgn="b"/>
                      <a:r>
                        <a:rPr lang="tr-TR" sz="1200" b="0" i="1" u="none" strike="noStrike" dirty="0">
                          <a:effectLst/>
                          <a:latin typeface="Arial" panose="020B0604020202020204" pitchFamily="34" charset="0"/>
                        </a:rPr>
                        <a:t>u(</a:t>
                      </a:r>
                      <a:r>
                        <a:rPr lang="tr-TR" sz="1200" b="0" i="0" u="none" strike="noStrike" dirty="0">
                          <a:effectLst/>
                          <a:latin typeface="Arial" panose="020B0604020202020204" pitchFamily="34" charset="0"/>
                        </a:rPr>
                        <a:t> </a:t>
                      </a:r>
                      <a:r>
                        <a:rPr lang="tr-TR" sz="1200" b="0" i="0" u="none" strike="noStrike" dirty="0" err="1">
                          <a:effectLst/>
                          <a:latin typeface="Arial" panose="020B0604020202020204" pitchFamily="34" charset="0"/>
                        </a:rPr>
                        <a:t>T</a:t>
                      </a:r>
                      <a:r>
                        <a:rPr lang="tr-TR" sz="1200" b="0" i="0" u="none" strike="noStrike" baseline="-25000" dirty="0" err="1">
                          <a:effectLst/>
                          <a:latin typeface="Arial" panose="020B0604020202020204" pitchFamily="34" charset="0"/>
                        </a:rPr>
                        <a:t>m</a:t>
                      </a:r>
                      <a:r>
                        <a:rPr lang="tr-TR" sz="1200" b="0" i="0" u="none" strike="noStrike" dirty="0">
                          <a:effectLst/>
                          <a:latin typeface="Arial" panose="020B0604020202020204" pitchFamily="34" charset="0"/>
                        </a:rPr>
                        <a:t>)</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Normal</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507688">
                <a:tc>
                  <a:txBody>
                    <a:bodyPr/>
                    <a:lstStyle/>
                    <a:p>
                      <a:pPr algn="l" fontAlgn="b"/>
                      <a:r>
                        <a:rPr lang="tr-TR" sz="1200" b="0" i="1" u="none" strike="noStrike" dirty="0">
                          <a:effectLst/>
                          <a:latin typeface="Arial" panose="020B0604020202020204" pitchFamily="34" charset="0"/>
                        </a:rPr>
                        <a:t>u (</a:t>
                      </a:r>
                      <a:r>
                        <a:rPr lang="tr-TR" sz="1200" b="0" i="1" u="none" strike="noStrike" dirty="0" err="1">
                          <a:effectLst/>
                          <a:latin typeface="Arial" panose="020B0604020202020204" pitchFamily="34" charset="0"/>
                        </a:rPr>
                        <a:t>Tm</a:t>
                      </a:r>
                      <a:r>
                        <a:rPr lang="tr-TR" sz="1200" b="0" i="1" u="none" strike="noStrike" dirty="0">
                          <a:effectLst/>
                          <a:latin typeface="Arial" panose="020B0604020202020204" pitchFamily="34" charset="0"/>
                        </a:rPr>
                        <a:t>)/</a:t>
                      </a:r>
                      <a:r>
                        <a:rPr lang="tr-TR" sz="1200" b="0" i="1" u="none" strike="noStrike" dirty="0" err="1">
                          <a:effectLst/>
                          <a:latin typeface="Arial" panose="020B0604020202020204" pitchFamily="34" charset="0"/>
                        </a:rPr>
                        <a:t>Tm</a:t>
                      </a:r>
                      <a:endParaRPr lang="tr-TR" sz="1200" b="0" i="1"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85733"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K</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Normal</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507688">
                <a:tc>
                  <a:txBody>
                    <a:bodyPr/>
                    <a:lstStyle/>
                    <a:p>
                      <a:pPr algn="l" fontAlgn="t"/>
                      <a:r>
                        <a:rPr lang="tr-TR" sz="1200" b="0" i="0" u="none" strike="noStrike">
                          <a:effectLst/>
                          <a:latin typeface="Arial" panose="020B0604020202020204" pitchFamily="34" charset="0"/>
                        </a:rPr>
                        <a:t> </a:t>
                      </a:r>
                    </a:p>
                  </a:txBody>
                  <a:tcPr marL="7145" marR="7145" marT="714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5" marR="7145" marT="714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85733" marR="7145" marT="714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85733" marR="7145" marT="714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5" marR="7145" marT="7144"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5" marR="7145" marT="714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u(Tm2/Tm</a:t>
                      </a:r>
                      <a:r>
                        <a:rPr lang="tr-TR" sz="1200" b="0" i="0" u="none" strike="noStrike" baseline="30000">
                          <a:effectLst/>
                          <a:latin typeface="Arial" panose="020B0604020202020204" pitchFamily="34" charset="0"/>
                        </a:rPr>
                        <a:t>2)</a:t>
                      </a:r>
                      <a:endParaRPr lang="tr-TR" sz="1200" b="0" i="0" u="none" strike="noStrike">
                        <a:effectLst/>
                        <a:latin typeface="Arial" panose="020B0604020202020204" pitchFamily="34" charset="0"/>
                      </a:endParaRPr>
                    </a:p>
                  </a:txBody>
                  <a:tcPr marL="85733"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19557" name="Unvan 1"/>
          <p:cNvSpPr>
            <a:spLocks noGrp="1"/>
          </p:cNvSpPr>
          <p:nvPr>
            <p:ph type="title"/>
          </p:nvPr>
        </p:nvSpPr>
        <p:spPr>
          <a:xfrm>
            <a:off x="1860776" y="1692471"/>
            <a:ext cx="8957041" cy="381000"/>
          </a:xfrm>
        </p:spPr>
        <p:txBody>
          <a:bodyPr>
            <a:noAutofit/>
          </a:bodyPr>
          <a:lstStyle/>
          <a:p>
            <a:r>
              <a:rPr lang="tr-TR" altLang="tr-TR" sz="24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18</a:t>
            </a:fld>
            <a:endParaRPr lang="tr-TR"/>
          </a:p>
        </p:txBody>
      </p:sp>
    </p:spTree>
    <p:extLst>
      <p:ext uri="{BB962C8B-B14F-4D97-AF65-F5344CB8AC3E}">
        <p14:creationId xmlns:p14="http://schemas.microsoft.com/office/powerpoint/2010/main" val="30339650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371747335"/>
              </p:ext>
            </p:extLst>
          </p:nvPr>
        </p:nvGraphicFramePr>
        <p:xfrm>
          <a:off x="1860777" y="1844673"/>
          <a:ext cx="8686800" cy="4876802"/>
        </p:xfrm>
        <a:graphic>
          <a:graphicData uri="http://schemas.openxmlformats.org/drawingml/2006/table">
            <a:tbl>
              <a:tblPr/>
              <a:tblGrid>
                <a:gridCol w="1647998">
                  <a:extLst>
                    <a:ext uri="{9D8B030D-6E8A-4147-A177-3AD203B41FA5}">
                      <a16:colId xmlns:a16="http://schemas.microsoft.com/office/drawing/2014/main" val="20000"/>
                    </a:ext>
                  </a:extLst>
                </a:gridCol>
                <a:gridCol w="1958337">
                  <a:extLst>
                    <a:ext uri="{9D8B030D-6E8A-4147-A177-3AD203B41FA5}">
                      <a16:colId xmlns:a16="http://schemas.microsoft.com/office/drawing/2014/main" val="20001"/>
                    </a:ext>
                  </a:extLst>
                </a:gridCol>
                <a:gridCol w="829195">
                  <a:extLst>
                    <a:ext uri="{9D8B030D-6E8A-4147-A177-3AD203B41FA5}">
                      <a16:colId xmlns:a16="http://schemas.microsoft.com/office/drawing/2014/main" val="20002"/>
                    </a:ext>
                  </a:extLst>
                </a:gridCol>
                <a:gridCol w="697577">
                  <a:extLst>
                    <a:ext uri="{9D8B030D-6E8A-4147-A177-3AD203B41FA5}">
                      <a16:colId xmlns:a16="http://schemas.microsoft.com/office/drawing/2014/main" val="20003"/>
                    </a:ext>
                  </a:extLst>
                </a:gridCol>
                <a:gridCol w="1145079">
                  <a:extLst>
                    <a:ext uri="{9D8B030D-6E8A-4147-A177-3AD203B41FA5}">
                      <a16:colId xmlns:a16="http://schemas.microsoft.com/office/drawing/2014/main" val="20004"/>
                    </a:ext>
                  </a:extLst>
                </a:gridCol>
                <a:gridCol w="592281">
                  <a:extLst>
                    <a:ext uri="{9D8B030D-6E8A-4147-A177-3AD203B41FA5}">
                      <a16:colId xmlns:a16="http://schemas.microsoft.com/office/drawing/2014/main" val="20005"/>
                    </a:ext>
                  </a:extLst>
                </a:gridCol>
                <a:gridCol w="987138">
                  <a:extLst>
                    <a:ext uri="{9D8B030D-6E8A-4147-A177-3AD203B41FA5}">
                      <a16:colId xmlns:a16="http://schemas.microsoft.com/office/drawing/2014/main" val="20006"/>
                    </a:ext>
                  </a:extLst>
                </a:gridCol>
                <a:gridCol w="829195">
                  <a:extLst>
                    <a:ext uri="{9D8B030D-6E8A-4147-A177-3AD203B41FA5}">
                      <a16:colId xmlns:a16="http://schemas.microsoft.com/office/drawing/2014/main" val="20007"/>
                    </a:ext>
                  </a:extLst>
                </a:gridCol>
              </a:tblGrid>
              <a:tr h="554980">
                <a:tc>
                  <a:txBody>
                    <a:bodyPr/>
                    <a:lstStyle/>
                    <a:p>
                      <a:pPr algn="l" fontAlgn="b"/>
                      <a:r>
                        <a:rPr lang="tr-TR" sz="1600" b="0" i="0" u="none" strike="noStrike" dirty="0">
                          <a:solidFill>
                            <a:schemeClr val="bg1"/>
                          </a:solidFill>
                          <a:effectLst/>
                          <a:latin typeface="Arial" panose="020B0604020202020204" pitchFamily="34" charset="0"/>
                        </a:rPr>
                        <a:t>Atmosferik Basınç</a:t>
                      </a: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900" b="0" i="0" u="none" strike="noStrike" dirty="0">
                          <a:solidFill>
                            <a:schemeClr val="bg1"/>
                          </a:solidFill>
                          <a:effectLst/>
                          <a:latin typeface="Arial" panose="020B0604020202020204" pitchFamily="34" charset="0"/>
                        </a:rPr>
                        <a:t> </a:t>
                      </a:r>
                    </a:p>
                  </a:txBody>
                  <a:tcPr marL="7144" marR="7144" marT="714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85730"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85730"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7144"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7144"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solidFill>
                            <a:schemeClr val="bg1"/>
                          </a:solidFill>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799">
                <a:tc>
                  <a:txBody>
                    <a:bodyPr/>
                    <a:lstStyle/>
                    <a:p>
                      <a:pPr algn="l" fontAlgn="b"/>
                      <a:endParaRPr lang="tr-TR" sz="1200" b="0" i="0" u="none" strike="noStrike" dirty="0">
                        <a:solidFill>
                          <a:schemeClr val="bg1"/>
                        </a:solidFill>
                        <a:effectLst/>
                        <a:latin typeface="Arial" panose="020B0604020202020204" pitchFamily="34" charset="0"/>
                      </a:endParaRPr>
                    </a:p>
                  </a:txBody>
                  <a:tcPr marL="7144" marR="7144" marT="714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solidFill>
                          <a:schemeClr val="bg1"/>
                        </a:solidFill>
                        <a:effectLst/>
                        <a:latin typeface="Arial" panose="020B0604020202020204" pitchFamily="34" charset="0"/>
                      </a:endParaRPr>
                    </a:p>
                  </a:txBody>
                  <a:tcPr marL="7144" marR="7144" marT="7142"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solidFill>
                          <a:schemeClr val="bg1"/>
                        </a:solidFill>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53341">
                <a:tc>
                  <a:txBody>
                    <a:bodyPr/>
                    <a:lstStyle/>
                    <a:p>
                      <a:pPr algn="l" fontAlgn="b"/>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Kaynak Belirsizliği</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Değer</a:t>
                      </a:r>
                      <a:endParaRPr lang="tr-TR" sz="1200" b="0" i="0" u="none" strike="noStrike" dirty="0">
                        <a:solidFill>
                          <a:schemeClr val="bg1"/>
                        </a:solidFill>
                        <a:effectLst/>
                        <a:latin typeface="Arial" panose="020B0604020202020204" pitchFamily="34" charset="0"/>
                      </a:endParaRPr>
                    </a:p>
                  </a:txBody>
                  <a:tcPr marL="85730"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Birim</a:t>
                      </a:r>
                      <a:endParaRPr lang="tr-TR" sz="1200" b="0" i="0" u="none" strike="noStrike" dirty="0">
                        <a:solidFill>
                          <a:schemeClr val="bg1"/>
                        </a:solidFill>
                        <a:effectLst/>
                        <a:latin typeface="Arial" panose="020B0604020202020204" pitchFamily="34" charset="0"/>
                      </a:endParaRPr>
                    </a:p>
                  </a:txBody>
                  <a:tcPr marL="85730"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err="1">
                          <a:solidFill>
                            <a:schemeClr val="bg1"/>
                          </a:solidFill>
                          <a:effectLst/>
                          <a:latin typeface="Arial" panose="020B0604020202020204" pitchFamily="34" charset="0"/>
                        </a:rPr>
                        <a:t>Divisor</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ci</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256701">
                <a:tc>
                  <a:txBody>
                    <a:bodyPr/>
                    <a:lstStyle/>
                    <a:p>
                      <a:pPr algn="l" fontAlgn="t"/>
                      <a:r>
                        <a:rPr lang="tr-TR" sz="1200" b="0" i="1" u="none" strike="noStrike">
                          <a:effectLst/>
                          <a:latin typeface="Arial" panose="020B0604020202020204" pitchFamily="34" charset="0"/>
                        </a:rPr>
                        <a:t>U(P</a:t>
                      </a:r>
                      <a:r>
                        <a:rPr lang="tr-TR" sz="1200" b="0" i="0" u="none" strike="noStrike">
                          <a:effectLst/>
                          <a:latin typeface="Arial" panose="020B0604020202020204" pitchFamily="34" charset="0"/>
                        </a:rPr>
                        <a:t> atm)</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smtClean="0">
                          <a:effectLst/>
                          <a:latin typeface="Arial" panose="020B0604020202020204" pitchFamily="34" charset="0"/>
                        </a:rPr>
                        <a:t>Atmosfer basıncı </a:t>
                      </a:r>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Pa</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Normal</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Tur" panose="020B0604020202020204" pitchFamily="34" charset="0"/>
                        </a:rPr>
                        <a:t>√</a:t>
                      </a:r>
                      <a:r>
                        <a:rPr lang="tr-TR" sz="1200" b="0" i="0" u="none" strike="noStrike" dirty="0">
                          <a:effectLst/>
                          <a:latin typeface="Arial" panose="020B0604020202020204" pitchFamily="34" charset="0"/>
                        </a:rPr>
                        <a:t>3</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1</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56701">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Patm</a:t>
                      </a:r>
                      <a:r>
                        <a:rPr lang="tr-TR" sz="1200" b="0" i="0" u="none" strike="noStrike" dirty="0">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Normal</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799">
                <a:tc>
                  <a:txBody>
                    <a:bodyPr/>
                    <a:lstStyle/>
                    <a:p>
                      <a:pPr algn="l" fontAlgn="t"/>
                      <a:r>
                        <a:rPr lang="tr-TR" sz="1200" b="0" i="1" u="none" strike="noStrike" dirty="0">
                          <a:effectLst/>
                          <a:latin typeface="Arial" panose="020B0604020202020204" pitchFamily="34" charset="0"/>
                        </a:rPr>
                        <a:t>u(</a:t>
                      </a:r>
                      <a:r>
                        <a:rPr lang="tr-TR" sz="1200" b="0" i="1" u="none" strike="noStrike" dirty="0" err="1">
                          <a:effectLst/>
                          <a:latin typeface="Arial" panose="020B0604020202020204" pitchFamily="34" charset="0"/>
                        </a:rPr>
                        <a:t>Patm</a:t>
                      </a:r>
                      <a:r>
                        <a:rPr lang="tr-TR" sz="1200" b="0" i="1" u="none" strike="noStrike" dirty="0">
                          <a:effectLst/>
                          <a:latin typeface="Arial" panose="020B0604020202020204" pitchFamily="34" charset="0"/>
                        </a:rPr>
                        <a:t>)/P</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85730"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Normal</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18238">
                <a:tc>
                  <a:txBody>
                    <a:bodyPr/>
                    <a:lstStyle/>
                    <a:p>
                      <a:pPr algn="l" fontAlgn="t"/>
                      <a:r>
                        <a:rPr lang="tr-TR" sz="1200" b="0" i="0" u="none" strike="noStrike">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7144" marR="7144" marT="714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u (Patm)2/P2</a:t>
                      </a:r>
                    </a:p>
                  </a:txBody>
                  <a:tcPr marL="85730"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668094">
                <a:tc>
                  <a:txBody>
                    <a:bodyPr/>
                    <a:lstStyle/>
                    <a:p>
                      <a:pPr algn="l" fontAlgn="t"/>
                      <a:r>
                        <a:rPr lang="tr-TR" sz="1600" b="0" i="0" u="none" strike="noStrike" dirty="0" err="1">
                          <a:solidFill>
                            <a:schemeClr val="bg1"/>
                          </a:solidFill>
                          <a:effectLst/>
                          <a:latin typeface="Arial" panose="020B0604020202020204" pitchFamily="34" charset="0"/>
                        </a:rPr>
                        <a:t>Relatif</a:t>
                      </a:r>
                      <a:r>
                        <a:rPr lang="tr-TR" sz="1600" b="0" i="0" u="none" strike="noStrike" dirty="0">
                          <a:solidFill>
                            <a:schemeClr val="bg1"/>
                          </a:solidFill>
                          <a:effectLst/>
                          <a:latin typeface="Arial" panose="020B0604020202020204" pitchFamily="34" charset="0"/>
                        </a:rPr>
                        <a:t> </a:t>
                      </a:r>
                      <a:r>
                        <a:rPr lang="tr-TR" sz="1600" b="0" i="0" u="none" strike="noStrike" dirty="0" err="1">
                          <a:solidFill>
                            <a:schemeClr val="bg1"/>
                          </a:solidFill>
                          <a:effectLst/>
                          <a:latin typeface="Arial" panose="020B0604020202020204" pitchFamily="34" charset="0"/>
                        </a:rPr>
                        <a:t>Gazsayacı</a:t>
                      </a:r>
                      <a:r>
                        <a:rPr lang="tr-TR" sz="1600" b="0" i="0" u="none" strike="noStrike" dirty="0">
                          <a:solidFill>
                            <a:schemeClr val="bg1"/>
                          </a:solidFill>
                          <a:effectLst/>
                          <a:latin typeface="Arial" panose="020B0604020202020204" pitchFamily="34" charset="0"/>
                        </a:rPr>
                        <a:t> Basıncı</a:t>
                      </a:r>
                    </a:p>
                  </a:txBody>
                  <a:tcPr marL="7144" marR="7144" marT="7142"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t"/>
                      <a:endParaRPr lang="tr-TR" sz="1200" b="0" i="0" u="none" strike="noStrike" dirty="0">
                        <a:effectLst/>
                        <a:latin typeface="Arial" panose="020B0604020202020204" pitchFamily="34" charset="0"/>
                      </a:endParaRPr>
                    </a:p>
                  </a:txBody>
                  <a:tcPr marL="7144"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30"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30"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7144"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7144" marR="7144" marT="7142"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48364">
                <a:tc>
                  <a:txBody>
                    <a:bodyPr/>
                    <a:lstStyle/>
                    <a:p>
                      <a:pPr algn="l" fontAlgn="t"/>
                      <a:endParaRPr lang="tr-TR" sz="1200" b="0" i="0" u="none" strike="noStrike" dirty="0">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7144"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endParaRPr lang="tr-TR" sz="1200" b="0" i="0" u="none" strike="noStrike" dirty="0">
                        <a:effectLst/>
                        <a:latin typeface="Arial" panose="020B0604020202020204" pitchFamily="34" charset="0"/>
                      </a:endParaRPr>
                    </a:p>
                  </a:txBody>
                  <a:tcPr marL="85730" marR="7144" marT="7142"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53341">
                <a:tc>
                  <a:txBody>
                    <a:bodyPr/>
                    <a:lstStyle/>
                    <a:p>
                      <a:pPr algn="l" fontAlgn="t"/>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Kaynak Belirsizliği</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Değer</a:t>
                      </a:r>
                      <a:endParaRPr lang="tr-TR" sz="1200" b="0" i="0" u="none" strike="noStrike" dirty="0">
                        <a:solidFill>
                          <a:schemeClr val="bg1"/>
                        </a:solidFill>
                        <a:effectLst/>
                        <a:latin typeface="Arial" panose="020B0604020202020204" pitchFamily="34" charset="0"/>
                      </a:endParaRPr>
                    </a:p>
                  </a:txBody>
                  <a:tcPr marL="85730"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Birim</a:t>
                      </a:r>
                      <a:endParaRPr lang="tr-TR" sz="1200" b="0" i="0" u="none" strike="noStrike" dirty="0">
                        <a:solidFill>
                          <a:schemeClr val="bg1"/>
                        </a:solidFill>
                        <a:effectLst/>
                        <a:latin typeface="Arial" panose="020B0604020202020204" pitchFamily="34" charset="0"/>
                      </a:endParaRPr>
                    </a:p>
                  </a:txBody>
                  <a:tcPr marL="85730"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err="1">
                          <a:solidFill>
                            <a:schemeClr val="bg1"/>
                          </a:solidFill>
                          <a:effectLst/>
                          <a:latin typeface="Arial" panose="020B0604020202020204" pitchFamily="34" charset="0"/>
                        </a:rPr>
                        <a:t>Divisor</a:t>
                      </a:r>
                      <a:endParaRPr lang="tr-TR" sz="1200" b="0" i="0" u="none" strike="noStrike" dirty="0">
                        <a:solidFill>
                          <a:schemeClr val="bg1"/>
                        </a:solidFill>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tr-TR" sz="1200" b="0" i="1" u="none" strike="noStrike" dirty="0" err="1">
                          <a:solidFill>
                            <a:schemeClr val="bg1"/>
                          </a:solidFill>
                          <a:effectLst/>
                          <a:latin typeface="Arial" panose="020B0604020202020204" pitchFamily="34" charset="0"/>
                        </a:rPr>
                        <a:t>ci</a:t>
                      </a:r>
                      <a:endParaRPr lang="tr-TR" sz="1200" b="0" i="0" u="none" strike="noStrike" dirty="0">
                        <a:solidFill>
                          <a:schemeClr val="bg1"/>
                        </a:solidFill>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9"/>
                  </a:ext>
                </a:extLst>
              </a:tr>
              <a:tr h="256701">
                <a:tc>
                  <a:txBody>
                    <a:bodyPr/>
                    <a:lstStyle/>
                    <a:p>
                      <a:pPr algn="l" fontAlgn="t"/>
                      <a:r>
                        <a:rPr lang="tr-TR" sz="1200" b="0" i="1" u="none" strike="noStrike">
                          <a:effectLst/>
                          <a:latin typeface="Arial" panose="020B0604020202020204" pitchFamily="34" charset="0"/>
                        </a:rPr>
                        <a:t>u(Prel)</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a:effectLst/>
                          <a:latin typeface="Arial" panose="020B0604020202020204" pitchFamily="34" charset="0"/>
                        </a:rPr>
                        <a:t>DGM </a:t>
                      </a:r>
                      <a:r>
                        <a:rPr lang="tr-TR" sz="1200" b="0" i="0" u="none" strike="noStrike" dirty="0" smtClean="0">
                          <a:effectLst/>
                          <a:latin typeface="Arial" panose="020B0604020202020204" pitchFamily="34" charset="0"/>
                        </a:rPr>
                        <a:t>Basıncı</a:t>
                      </a:r>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Pa</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Normal</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56701">
                <a:tc>
                  <a:txBody>
                    <a:bodyPr/>
                    <a:lstStyle/>
                    <a:p>
                      <a:pPr algn="l" fontAlgn="t"/>
                      <a:r>
                        <a:rPr lang="tr-TR" sz="1200" b="0" i="1" u="none" strike="noStrike">
                          <a:effectLst/>
                          <a:latin typeface="Arial" panose="020B0604020202020204" pitchFamily="34" charset="0"/>
                        </a:rPr>
                        <a:t>u(Prel)</a:t>
                      </a:r>
                    </a:p>
                  </a:txBody>
                  <a:tcPr marL="7144"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Normal</a:t>
                      </a: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56701">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Prel</a:t>
                      </a:r>
                      <a:r>
                        <a:rPr lang="tr-TR" sz="1200" b="0" i="0" u="none" strike="noStrike" dirty="0">
                          <a:effectLst/>
                          <a:latin typeface="Arial" panose="020B0604020202020204" pitchFamily="34" charset="0"/>
                        </a:rPr>
                        <a:t>)/P</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Okunan</a:t>
                      </a:r>
                      <a:r>
                        <a:rPr lang="tr-TR" sz="1200" b="0" i="0" u="none" strike="noStrike" baseline="0" dirty="0" smtClean="0">
                          <a:effectLst/>
                          <a:latin typeface="Arial" panose="020B0604020202020204" pitchFamily="34" charset="0"/>
                        </a:rPr>
                        <a:t> </a:t>
                      </a:r>
                      <a:r>
                        <a:rPr lang="tr-TR" sz="1200" b="0" i="0" u="none" strike="noStrike" baseline="0" dirty="0" err="1" smtClean="0">
                          <a:effectLst/>
                          <a:latin typeface="Arial" panose="020B0604020202020204" pitchFamily="34" charset="0"/>
                        </a:rPr>
                        <a:t>Basıç</a:t>
                      </a: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endParaRPr lang="tr-TR" sz="1200" b="0" i="0" u="none" strike="noStrike" dirty="0">
                        <a:effectLst/>
                        <a:latin typeface="Arial" panose="020B0604020202020204" pitchFamily="34" charset="0"/>
                      </a:endParaRPr>
                    </a:p>
                  </a:txBody>
                  <a:tcPr marL="85730"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353341">
                <a:tc>
                  <a:txBody>
                    <a:bodyPr/>
                    <a:lstStyle/>
                    <a:p>
                      <a:pPr algn="l" fontAlgn="t"/>
                      <a:r>
                        <a:rPr lang="tr-TR" sz="1200" b="0" i="0" u="none" strike="noStrike">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85730"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7144" marR="7144" marT="7142"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dirty="0">
                          <a:effectLst/>
                          <a:latin typeface="Arial" panose="020B0604020202020204" pitchFamily="34" charset="0"/>
                        </a:rPr>
                        <a:t> </a:t>
                      </a:r>
                    </a:p>
                  </a:txBody>
                  <a:tcPr marL="7144" marR="7144" marT="7142"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1" u="none" strike="noStrike">
                          <a:effectLst/>
                          <a:latin typeface="Arial" panose="020B0604020202020204" pitchFamily="34" charset="0"/>
                        </a:rPr>
                        <a:t>u(Prel)2/P2</a:t>
                      </a:r>
                    </a:p>
                  </a:txBody>
                  <a:tcPr marL="85730" marR="7144" marT="7142"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20628" name="Unvan 1"/>
          <p:cNvSpPr>
            <a:spLocks noGrp="1"/>
          </p:cNvSpPr>
          <p:nvPr>
            <p:ph type="title"/>
          </p:nvPr>
        </p:nvSpPr>
        <p:spPr>
          <a:xfrm>
            <a:off x="1752600" y="1342292"/>
            <a:ext cx="8229600" cy="381000"/>
          </a:xfrm>
        </p:spPr>
        <p:txBody>
          <a:bodyPr/>
          <a:lstStyle/>
          <a:p>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7"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19</a:t>
            </a:fld>
            <a:endParaRPr lang="tr-TR"/>
          </a:p>
        </p:txBody>
      </p:sp>
    </p:spTree>
    <p:extLst>
      <p:ext uri="{BB962C8B-B14F-4D97-AF65-F5344CB8AC3E}">
        <p14:creationId xmlns:p14="http://schemas.microsoft.com/office/powerpoint/2010/main" val="384619963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Unvan 1"/>
          <p:cNvSpPr>
            <a:spLocks noGrp="1"/>
          </p:cNvSpPr>
          <p:nvPr>
            <p:ph type="title"/>
          </p:nvPr>
        </p:nvSpPr>
        <p:spPr>
          <a:xfrm>
            <a:off x="1860777" y="1887711"/>
            <a:ext cx="8558269" cy="639762"/>
          </a:xfrm>
        </p:spPr>
        <p:txBody>
          <a:bodyPr/>
          <a:lstStyle/>
          <a:p>
            <a:pPr algn="l"/>
            <a:r>
              <a:rPr lang="tr-TR" altLang="tr-TR" sz="2400" b="1" dirty="0">
                <a:latin typeface="Times New Roman" panose="02020603050405020304" pitchFamily="18" charset="0"/>
                <a:cs typeface="Times New Roman" panose="02020603050405020304" pitchFamily="18" charset="0"/>
              </a:rPr>
              <a:t>Genel </a:t>
            </a:r>
            <a:r>
              <a:rPr lang="tr-TR" altLang="tr-TR" sz="2400" b="1" dirty="0" smtClean="0">
                <a:latin typeface="Times New Roman" panose="02020603050405020304" pitchFamily="18" charset="0"/>
                <a:cs typeface="Times New Roman" panose="02020603050405020304" pitchFamily="18" charset="0"/>
              </a:rPr>
              <a:t>Değerlendirme:</a:t>
            </a:r>
            <a:endParaRPr lang="tr-TR" altLang="tr-TR" sz="24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745007" y="2576760"/>
            <a:ext cx="8875242" cy="3459711"/>
          </a:xfrm>
        </p:spPr>
        <p:txBody>
          <a:bodyPr>
            <a:normAutofit/>
          </a:bodyPr>
          <a:lstStyle/>
          <a:p>
            <a:pPr marL="0" indent="0" algn="just">
              <a:buNone/>
              <a:defRPr/>
            </a:pPr>
            <a:r>
              <a:rPr lang="tr-TR" sz="2200" dirty="0">
                <a:latin typeface="Times New Roman" panose="02020603050405020304" pitchFamily="18" charset="0"/>
                <a:cs typeface="Times New Roman" panose="02020603050405020304" pitchFamily="18" charset="0"/>
              </a:rPr>
              <a:t>Sanayi Kaynaklı Hava Kirliliğinin Kontrolü Yönetmeliği’nde ‘’Her bir tek ölçüm sonucunun % 95 güven aralığı değerleri, emisyon sınır değerlerinin (ESD), aşağıda belirtilen yüzdelerini aşamaz.’’ denilmektedir. Avrupa yönergelerinde ise "tek bir ölçülen sonucun % 95 güven aralığı" kritik miktardır ve "emisyon sınır değerinin yüzdesi" olarak ifade edilmektedir. </a:t>
            </a:r>
          </a:p>
          <a:p>
            <a:pPr marL="0" indent="0" algn="just">
              <a:buNone/>
              <a:defRPr/>
            </a:pPr>
            <a:r>
              <a:rPr lang="tr-TR" sz="2200" dirty="0">
                <a:latin typeface="Times New Roman" panose="02020603050405020304" pitchFamily="18" charset="0"/>
                <a:cs typeface="Times New Roman" panose="02020603050405020304" pitchFamily="18" charset="0"/>
              </a:rPr>
              <a:t>Belirsizlik değerleri; laboratuvarlarca kullanılan ölçüm standartlarında da, toplam veya bileşen bazında emisyon sınır değeri ve/veya ölçülen konsantrasyonun cinsinden ve bunların yüzdesi olarak ifade edilmektedir. Bu yüzdelik sınır değerler yapılan ölçümün geçerli ve sağlıklı olup olmadığı hakkında karar vermenin esas unsurudur.   </a:t>
            </a: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a:latin typeface="Times New Roman" panose="02020603050405020304" pitchFamily="18" charset="0"/>
              <a:cs typeface="Times New Roman" panose="02020603050405020304" pitchFamily="18" charset="0"/>
            </a:endParaRPr>
          </a:p>
          <a:p>
            <a:pPr marL="0" indent="0">
              <a:buNone/>
              <a:defRPr/>
            </a:pPr>
            <a:endParaRPr lang="tr-TR" sz="900" dirty="0">
              <a:latin typeface="Times New Roman" panose="02020603050405020304" pitchFamily="18" charset="0"/>
              <a:cs typeface="Times New Roman" panose="02020603050405020304" pitchFamily="18" charset="0"/>
            </a:endParaRPr>
          </a:p>
          <a:p>
            <a:pPr marL="0" indent="0">
              <a:buNone/>
              <a:defRPr/>
            </a:pPr>
            <a:endParaRPr lang="tr-TR" sz="900" dirty="0">
              <a:latin typeface="Times New Roman" panose="02020603050405020304" pitchFamily="18" charset="0"/>
              <a:cs typeface="Times New Roman" panose="02020603050405020304" pitchFamily="18" charset="0"/>
            </a:endParaRPr>
          </a:p>
          <a:p>
            <a:pPr marL="0" indent="0">
              <a:buNone/>
              <a:defRPr/>
            </a:pPr>
            <a:endParaRPr lang="tr-TR" dirty="0">
              <a:latin typeface="Times New Roman" panose="02020603050405020304" pitchFamily="18" charset="0"/>
              <a:cs typeface="Times New Roman" panose="02020603050405020304" pitchFamily="18" charset="0"/>
            </a:endParaRP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6" name="Resim 5"/>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2</a:t>
            </a:fld>
            <a:endParaRPr lang="tr-TR"/>
          </a:p>
        </p:txBody>
      </p:sp>
    </p:spTree>
    <p:extLst>
      <p:ext uri="{BB962C8B-B14F-4D97-AF65-F5344CB8AC3E}">
        <p14:creationId xmlns:p14="http://schemas.microsoft.com/office/powerpoint/2010/main" val="37060140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3097298065"/>
              </p:ext>
            </p:extLst>
          </p:nvPr>
        </p:nvGraphicFramePr>
        <p:xfrm>
          <a:off x="1915427" y="1963200"/>
          <a:ext cx="8534401" cy="4758275"/>
        </p:xfrm>
        <a:graphic>
          <a:graphicData uri="http://schemas.openxmlformats.org/drawingml/2006/table">
            <a:tbl>
              <a:tblPr/>
              <a:tblGrid>
                <a:gridCol w="1626478">
                  <a:extLst>
                    <a:ext uri="{9D8B030D-6E8A-4147-A177-3AD203B41FA5}">
                      <a16:colId xmlns:a16="http://schemas.microsoft.com/office/drawing/2014/main" val="20000"/>
                    </a:ext>
                  </a:extLst>
                </a:gridCol>
                <a:gridCol w="2478442">
                  <a:extLst>
                    <a:ext uri="{9D8B030D-6E8A-4147-A177-3AD203B41FA5}">
                      <a16:colId xmlns:a16="http://schemas.microsoft.com/office/drawing/2014/main" val="20001"/>
                    </a:ext>
                  </a:extLst>
                </a:gridCol>
                <a:gridCol w="1091696">
                  <a:extLst>
                    <a:ext uri="{9D8B030D-6E8A-4147-A177-3AD203B41FA5}">
                      <a16:colId xmlns:a16="http://schemas.microsoft.com/office/drawing/2014/main" val="20002"/>
                    </a:ext>
                  </a:extLst>
                </a:gridCol>
                <a:gridCol w="520031">
                  <a:extLst>
                    <a:ext uri="{9D8B030D-6E8A-4147-A177-3AD203B41FA5}">
                      <a16:colId xmlns:a16="http://schemas.microsoft.com/office/drawing/2014/main" val="20003"/>
                    </a:ext>
                  </a:extLst>
                </a:gridCol>
                <a:gridCol w="693374">
                  <a:extLst>
                    <a:ext uri="{9D8B030D-6E8A-4147-A177-3AD203B41FA5}">
                      <a16:colId xmlns:a16="http://schemas.microsoft.com/office/drawing/2014/main" val="20004"/>
                    </a:ext>
                  </a:extLst>
                </a:gridCol>
                <a:gridCol w="125772">
                  <a:extLst>
                    <a:ext uri="{9D8B030D-6E8A-4147-A177-3AD203B41FA5}">
                      <a16:colId xmlns:a16="http://schemas.microsoft.com/office/drawing/2014/main" val="20005"/>
                    </a:ext>
                  </a:extLst>
                </a:gridCol>
                <a:gridCol w="434828">
                  <a:extLst>
                    <a:ext uri="{9D8B030D-6E8A-4147-A177-3AD203B41FA5}">
                      <a16:colId xmlns:a16="http://schemas.microsoft.com/office/drawing/2014/main" val="20006"/>
                    </a:ext>
                  </a:extLst>
                </a:gridCol>
                <a:gridCol w="1062191">
                  <a:extLst>
                    <a:ext uri="{9D8B030D-6E8A-4147-A177-3AD203B41FA5}">
                      <a16:colId xmlns:a16="http://schemas.microsoft.com/office/drawing/2014/main" val="20007"/>
                    </a:ext>
                  </a:extLst>
                </a:gridCol>
                <a:gridCol w="501589">
                  <a:extLst>
                    <a:ext uri="{9D8B030D-6E8A-4147-A177-3AD203B41FA5}">
                      <a16:colId xmlns:a16="http://schemas.microsoft.com/office/drawing/2014/main" val="20008"/>
                    </a:ext>
                  </a:extLst>
                </a:gridCol>
              </a:tblGrid>
              <a:tr h="343196">
                <a:tc>
                  <a:txBody>
                    <a:bodyPr/>
                    <a:lstStyle/>
                    <a:p>
                      <a:pPr algn="l" fontAlgn="b"/>
                      <a:r>
                        <a:rPr lang="tr-TR" sz="1600" b="0" i="0" u="none" strike="noStrike" dirty="0" smtClean="0">
                          <a:solidFill>
                            <a:schemeClr val="bg1"/>
                          </a:solidFill>
                          <a:effectLst/>
                          <a:latin typeface="Arial" panose="020B0604020202020204" pitchFamily="34" charset="0"/>
                        </a:rPr>
                        <a:t>Şahit</a:t>
                      </a:r>
                      <a:endParaRPr lang="tr-TR" sz="16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rowSpan="2" gridSpan="8">
                  <a:txBody>
                    <a:bodyPr/>
                    <a:lstStyle/>
                    <a:p>
                      <a:pPr algn="l" fontAlgn="b"/>
                      <a:endParaRPr lang="tr-TR" sz="9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l"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l" fontAlgn="b"/>
                      <a:endParaRPr lang="tr-TR" sz="900" b="0" i="0" u="none" strike="noStrike" dirty="0">
                        <a:effectLst/>
                        <a:latin typeface="Arial" panose="020B0604020202020204" pitchFamily="34" charset="0"/>
                      </a:endParaRPr>
                    </a:p>
                  </a:txBody>
                  <a:tcPr marL="85732"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tr-TR"/>
                    </a:p>
                  </a:txBody>
                  <a:tcPr/>
                </a:tc>
                <a:tc rowSpan="2" hMerge="1">
                  <a:txBody>
                    <a:bodyPr/>
                    <a:lstStyle/>
                    <a:p>
                      <a:pPr algn="l"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6242">
                <a:tc>
                  <a:txBody>
                    <a:bodyPr/>
                    <a:lstStyle/>
                    <a:p>
                      <a:pPr algn="l" fontAlgn="b"/>
                      <a:endParaRPr lang="tr-TR" sz="9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8" vMerge="1">
                  <a:txBody>
                    <a:bodyPr/>
                    <a:lstStyle/>
                    <a:p>
                      <a:pPr algn="l"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l"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l" fontAlgn="b"/>
                      <a:endParaRPr lang="tr-TR" sz="900" b="0" i="0" u="none" strike="noStrike" dirty="0">
                        <a:effectLst/>
                        <a:latin typeface="Arial" panose="020B0604020202020204" pitchFamily="34" charset="0"/>
                      </a:endParaRPr>
                    </a:p>
                  </a:txBody>
                  <a:tcPr marL="85732"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endParaRPr lang="tr-TR"/>
                    </a:p>
                  </a:txBody>
                  <a:tcPr/>
                </a:tc>
                <a:tc hMerge="1" vMerge="1">
                  <a:txBody>
                    <a:bodyPr/>
                    <a:lstStyle/>
                    <a:p>
                      <a:pPr algn="l"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vMerge="1">
                  <a:txBody>
                    <a:bodyPr/>
                    <a:lstStyle/>
                    <a:p>
                      <a:pPr algn="ctr" fontAlgn="b"/>
                      <a:endParaRPr lang="tr-TR" sz="900" b="0" i="0" u="none" strike="noStrike" dirty="0">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03915">
                <a:tc>
                  <a:txBody>
                    <a:bodyPr/>
                    <a:lstStyle/>
                    <a:p>
                      <a:pPr algn="l" fontAlgn="b"/>
                      <a:r>
                        <a:rPr lang="tr-TR" sz="900" b="0" i="0" u="none" strike="noStrike" dirty="0" smtClean="0">
                          <a:solidFill>
                            <a:schemeClr val="bg1"/>
                          </a:solidFill>
                          <a:effectLst/>
                          <a:latin typeface="Arial" panose="020B0604020202020204" pitchFamily="34" charset="0"/>
                        </a:rPr>
                        <a:t>Sembol</a:t>
                      </a:r>
                      <a:endParaRPr lang="tr-TR" sz="9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Kaynak Belirsizliği</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Değer</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a:solidFill>
                            <a:schemeClr val="bg1"/>
                          </a:solidFill>
                          <a:effectLst/>
                          <a:latin typeface="Arial" panose="020B0604020202020204" pitchFamily="34" charset="0"/>
                        </a:rPr>
                        <a:t>Birim</a:t>
                      </a:r>
                    </a:p>
                  </a:txBody>
                  <a:tcPr marL="85732"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ctr" fontAlgn="b"/>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pPr algn="l" fontAlgn="b"/>
                      <a:endParaRPr lang="tr-TR" sz="900" b="0" i="0" u="none" strike="noStrike">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dirty="0" err="1">
                          <a:solidFill>
                            <a:schemeClr val="bg1"/>
                          </a:solidFill>
                          <a:effectLst/>
                          <a:latin typeface="Arial" panose="020B0604020202020204" pitchFamily="34" charset="0"/>
                        </a:rPr>
                        <a:t>Divisor</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ci</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2"/>
                  </a:ext>
                </a:extLst>
              </a:tr>
              <a:tr h="403915">
                <a:tc>
                  <a:txBody>
                    <a:bodyPr/>
                    <a:lstStyle/>
                    <a:p>
                      <a:pPr algn="l" fontAlgn="ctr"/>
                      <a:r>
                        <a:rPr lang="tr-TR" sz="1200" b="0" i="0" u="none" strike="noStrike">
                          <a:effectLst/>
                          <a:latin typeface="Arial" panose="020B0604020202020204" pitchFamily="34" charset="0"/>
                        </a:rPr>
                        <a:t>u(cm)</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a:effectLst/>
                          <a:latin typeface="Arial" panose="020B0604020202020204" pitchFamily="34" charset="0"/>
                        </a:rPr>
                        <a:t>Toplanmamış </a:t>
                      </a:r>
                      <a:r>
                        <a:rPr lang="tr-TR" sz="1200" b="0" i="0" u="none" strike="noStrike" dirty="0" smtClean="0">
                          <a:effectLst/>
                          <a:latin typeface="Arial" panose="020B0604020202020204" pitchFamily="34" charset="0"/>
                        </a:rPr>
                        <a:t>Kütle (Şahit)</a:t>
                      </a: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effectLst/>
                          <a:latin typeface="Arial" panose="020B0604020202020204" pitchFamily="34" charset="0"/>
                        </a:rPr>
                        <a:t>mg</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t"/>
                      <a:r>
                        <a:rPr lang="tr-TR" sz="1200" b="0" i="0" u="none" strike="noStrike">
                          <a:effectLst/>
                          <a:latin typeface="Arial" panose="020B0604020202020204" pitchFamily="34" charset="0"/>
                        </a:rPr>
                        <a:t>Rectangular</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b"/>
                      <a:endParaRPr lang="tr-TR" sz="900" b="0" i="0" u="none" strike="noStrike">
                        <a:effectLst/>
                        <a:latin typeface="Arial" panose="020B0604020202020204" pitchFamily="34" charset="0"/>
                      </a:endParaRPr>
                    </a:p>
                  </a:txBody>
                  <a:tcPr marL="7145" marR="7145" marT="7143"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63997">
                <a:tc>
                  <a:txBody>
                    <a:bodyPr/>
                    <a:lstStyle/>
                    <a:p>
                      <a:pPr algn="l" fontAlgn="b"/>
                      <a:r>
                        <a:rPr lang="tr-TR" sz="1200" b="0" i="1" u="none" strike="noStrike">
                          <a:effectLst/>
                          <a:latin typeface="Arial" panose="020B0604020202020204" pitchFamily="34" charset="0"/>
                        </a:rPr>
                        <a:t>u(cm</a:t>
                      </a:r>
                      <a:r>
                        <a:rPr lang="tr-TR" sz="1200" b="0" i="0" u="none" strike="noStrike">
                          <a:effectLst/>
                          <a:latin typeface="Arial" panose="020B0604020202020204" pitchFamily="34" charset="0"/>
                        </a:rPr>
                        <a:t>)</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85732"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panose="020B0604020202020204" pitchFamily="34" charset="0"/>
                        </a:rPr>
                        <a:t>Normal</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900" b="0" i="0" u="none" strike="noStrike">
                        <a:effectLst/>
                        <a:latin typeface="Arial" panose="020B0604020202020204" pitchFamily="34" charset="0"/>
                      </a:endParaRPr>
                    </a:p>
                  </a:txBody>
                  <a:tcPr marL="7145" marR="7145"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63997">
                <a:tc>
                  <a:txBody>
                    <a:bodyPr/>
                    <a:lstStyle/>
                    <a:p>
                      <a:pPr algn="l" fontAlgn="ctr"/>
                      <a:r>
                        <a:rPr lang="tr-TR" sz="1200" b="0" i="0" u="none" strike="noStrike" dirty="0">
                          <a:effectLst/>
                          <a:latin typeface="Arial" panose="020B0604020202020204" pitchFamily="34" charset="0"/>
                        </a:rPr>
                        <a:t>u(cm)/</a:t>
                      </a:r>
                      <a:r>
                        <a:rPr lang="tr-TR" sz="1200" b="0" i="0" u="none" strike="noStrike" dirty="0" err="1">
                          <a:effectLst/>
                          <a:latin typeface="Arial" panose="020B0604020202020204" pitchFamily="34" charset="0"/>
                        </a:rPr>
                        <a:t>mass</a:t>
                      </a: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tr-TR" sz="1200" b="0" i="0" u="none" strike="noStrike">
                          <a:effectLst/>
                          <a:latin typeface="Arial" panose="020B0604020202020204" pitchFamily="34" charset="0"/>
                        </a:rPr>
                        <a:t>1,5</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mg</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ctr" fontAlgn="ctr"/>
                      <a:endParaRPr lang="tr-TR" sz="900" b="0" i="0" u="none" strike="noStrike">
                        <a:effectLst/>
                        <a:latin typeface="Arial" panose="020B0604020202020204" pitchFamily="34" charset="0"/>
                      </a:endParaRPr>
                    </a:p>
                  </a:txBody>
                  <a:tcPr marL="7145" marR="7145" marT="71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 </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403915">
                <a:tc gridSpan="7">
                  <a:txBody>
                    <a:bodyPr/>
                    <a:lstStyle/>
                    <a:p>
                      <a:pPr algn="l" fontAlgn="t"/>
                      <a:r>
                        <a:rPr lang="tr-TR" sz="1200" b="0" i="0" u="none" strike="noStrike">
                          <a:effectLst/>
                          <a:latin typeface="Arial" panose="020B0604020202020204" pitchFamily="34" charset="0"/>
                        </a:rPr>
                        <a:t> </a:t>
                      </a:r>
                    </a:p>
                  </a:txBody>
                  <a:tcPr marL="7145" marR="7145" marT="714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200" b="0" i="0" u="none" strike="noStrike">
                          <a:effectLst/>
                          <a:latin typeface="Arial" panose="020B0604020202020204" pitchFamily="34" charset="0"/>
                        </a:rPr>
                        <a:t>u(mass)</a:t>
                      </a:r>
                      <a:r>
                        <a:rPr lang="tr-TR" sz="1200" b="0" i="0" u="none" strike="noStrike" baseline="30000">
                          <a:effectLst/>
                          <a:latin typeface="Arial" panose="020B0604020202020204" pitchFamily="34" charset="0"/>
                        </a:rPr>
                        <a:t>2</a:t>
                      </a:r>
                      <a:r>
                        <a:rPr lang="tr-TR" sz="1200" b="0" i="0" u="none" strike="noStrike">
                          <a:effectLst/>
                          <a:latin typeface="Arial" panose="020B0604020202020204" pitchFamily="34" charset="0"/>
                        </a:rPr>
                        <a:t>/mass</a:t>
                      </a:r>
                      <a:r>
                        <a:rPr lang="tr-TR" sz="1200" b="0" i="0" u="none" strike="noStrike" baseline="30000">
                          <a:effectLst/>
                          <a:latin typeface="Arial" panose="020B0604020202020204" pitchFamily="34" charset="0"/>
                        </a:rPr>
                        <a:t>2</a:t>
                      </a:r>
                      <a:endParaRPr lang="tr-TR" sz="1200" b="0" i="0" u="none" strike="noStrike">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 </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9161">
                <a:tc>
                  <a:txBody>
                    <a:bodyPr/>
                    <a:lstStyle/>
                    <a:p>
                      <a:pPr algn="l" fontAlgn="b"/>
                      <a:endParaRPr lang="tr-TR" sz="9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a:noFill/>
                    </a:lnT>
                    <a:lnB>
                      <a:noFill/>
                    </a:lnB>
                  </a:tcPr>
                </a:tc>
                <a:tc>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a:noFill/>
                    </a:lnT>
                    <a:lnB>
                      <a:noFill/>
                    </a:lnB>
                  </a:tcPr>
                </a:tc>
                <a:tc gridSpan="2">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a:noFill/>
                    </a:lnT>
                    <a:lnB>
                      <a:noFill/>
                    </a:lnB>
                  </a:tcPr>
                </a:tc>
                <a:tc hMerge="1">
                  <a:txBody>
                    <a:bodyPr/>
                    <a:lstStyle/>
                    <a:p>
                      <a:endParaRPr lang="tr-TR"/>
                    </a:p>
                  </a:txBody>
                  <a:tcPr/>
                </a:tc>
                <a:tc>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tr-TR" sz="1200" b="0" i="0" u="none" strike="noStrike">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r h="535975">
                <a:tc>
                  <a:txBody>
                    <a:bodyPr/>
                    <a:lstStyle/>
                    <a:p>
                      <a:pPr algn="l" fontAlgn="b"/>
                      <a:r>
                        <a:rPr lang="tr-TR" sz="1600" b="0" i="0" u="none" strike="noStrike" dirty="0">
                          <a:solidFill>
                            <a:schemeClr val="bg1"/>
                          </a:solidFill>
                          <a:effectLst/>
                          <a:latin typeface="Arial" panose="020B0604020202020204" pitchFamily="34" charset="0"/>
                        </a:rPr>
                        <a:t>Kaçak Belirsizliği</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gridSpan="2">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63997">
                <a:tc>
                  <a:txBody>
                    <a:bodyPr/>
                    <a:lstStyle/>
                    <a:p>
                      <a:pPr algn="l" fontAlgn="b"/>
                      <a:endParaRPr lang="tr-TR" sz="9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tr-TR" sz="1200" b="0" i="0" u="none" strike="noStrike" dirty="0">
                        <a:effectLst/>
                        <a:latin typeface="Arial" panose="020B0604020202020204" pitchFamily="34" charset="0"/>
                      </a:endParaRPr>
                    </a:p>
                  </a:txBody>
                  <a:tcPr marL="7145" marR="7145" marT="7144"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43196">
                <a:tc>
                  <a:txBody>
                    <a:bodyPr/>
                    <a:lstStyle/>
                    <a:p>
                      <a:pPr algn="l" fontAlgn="b"/>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a:solidFill>
                            <a:schemeClr val="bg1"/>
                          </a:solidFill>
                          <a:effectLst/>
                          <a:latin typeface="Arial" panose="020B0604020202020204" pitchFamily="34" charset="0"/>
                        </a:rPr>
                        <a:t>Kaynak Belirsizliği</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a:solidFill>
                            <a:schemeClr val="bg1"/>
                          </a:solidFill>
                          <a:effectLst/>
                          <a:latin typeface="Arial" panose="020B0604020202020204" pitchFamily="34" charset="0"/>
                        </a:rPr>
                        <a:t>Değer</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a:solidFill>
                            <a:schemeClr val="bg1"/>
                          </a:solidFill>
                          <a:effectLst/>
                          <a:latin typeface="Arial" panose="020B0604020202020204" pitchFamily="34" charset="0"/>
                        </a:rPr>
                        <a:t>Birim</a:t>
                      </a:r>
                    </a:p>
                  </a:txBody>
                  <a:tcPr marL="85732"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l" fontAlgn="b"/>
                      <a:r>
                        <a:rPr lang="tr-TR" sz="1200" b="0" i="0" u="none" strike="noStrike">
                          <a:solidFill>
                            <a:schemeClr val="bg1"/>
                          </a:solidFill>
                          <a:effectLst/>
                          <a:latin typeface="Arial" panose="020B0604020202020204" pitchFamily="34" charset="0"/>
                        </a:rPr>
                        <a:t>Divisor</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tc>
                  <a:txBody>
                    <a:bodyPr/>
                    <a:lstStyle/>
                    <a:p>
                      <a:pPr algn="ctr" fontAlgn="b"/>
                      <a:r>
                        <a:rPr lang="tr-TR" sz="1200" b="0" i="1" u="none" strike="noStrike" dirty="0" err="1">
                          <a:solidFill>
                            <a:schemeClr val="bg1"/>
                          </a:solidFill>
                          <a:effectLst/>
                          <a:latin typeface="Arial" panose="020B0604020202020204" pitchFamily="34" charset="0"/>
                        </a:rPr>
                        <a:t>ci</a:t>
                      </a:r>
                      <a:endParaRPr lang="tr-TR" sz="1200" b="0" i="0" u="none" strike="noStrike" dirty="0">
                        <a:solidFill>
                          <a:schemeClr val="bg1"/>
                        </a:solidFill>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0" u="none" strike="noStrike" dirty="0">
                          <a:solidFill>
                            <a:schemeClr val="bg1"/>
                          </a:solidFill>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10"/>
                  </a:ext>
                </a:extLst>
              </a:tr>
              <a:tr h="403915">
                <a:tc>
                  <a:txBody>
                    <a:bodyPr/>
                    <a:lstStyle/>
                    <a:p>
                      <a:pPr algn="l" fontAlgn="ctr"/>
                      <a:r>
                        <a:rPr lang="tr-TR" sz="1200" b="0" i="0" u="none" strike="noStrike">
                          <a:effectLst/>
                          <a:latin typeface="Arial" panose="020B0604020202020204" pitchFamily="34" charset="0"/>
                        </a:rPr>
                        <a:t>u(Leak)</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a:effectLst/>
                          <a:latin typeface="Arial" panose="020B0604020202020204" pitchFamily="34" charset="0"/>
                        </a:rPr>
                        <a:t>Kaçak</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2</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Rectangular</a:t>
                      </a:r>
                    </a:p>
                  </a:txBody>
                  <a:tcPr marL="7145"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b"/>
                      <a:r>
                        <a:rPr lang="tr-TR" sz="1200" b="0" i="0" u="none" strike="noStrike">
                          <a:effectLst/>
                          <a:latin typeface="Arial Tur" panose="020B0604020202020204" pitchFamily="34" charset="0"/>
                        </a:rPr>
                        <a:t>√</a:t>
                      </a:r>
                      <a:r>
                        <a:rPr lang="tr-TR" sz="1200" b="0" i="0" u="none" strike="noStrike">
                          <a:effectLst/>
                          <a:latin typeface="Arial" panose="020B0604020202020204" pitchFamily="34" charset="0"/>
                        </a:rPr>
                        <a:t>3</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200" b="0" i="0" u="none" strike="noStrike">
                          <a:effectLst/>
                          <a:latin typeface="Arial" panose="020B0604020202020204" pitchFamily="34" charset="0"/>
                        </a:rPr>
                        <a:t>1</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63997">
                <a:tc>
                  <a:txBody>
                    <a:bodyPr/>
                    <a:lstStyle/>
                    <a:p>
                      <a:pPr algn="l" fontAlgn="b"/>
                      <a:r>
                        <a:rPr lang="tr-TR" sz="1200" b="0" i="0" u="none" strike="noStrike">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Birleşik belirsizlik</a:t>
                      </a:r>
                      <a:endParaRPr lang="tr-TR" sz="1200" b="0" i="0" u="none" strike="noStrike" dirty="0">
                        <a:effectLst/>
                        <a:latin typeface="Arial" panose="020B0604020202020204" pitchFamily="34" charset="0"/>
                      </a:endParaRP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85732" marR="7145" marT="7144"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 </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63997">
                <a:tc>
                  <a:txBody>
                    <a:bodyPr/>
                    <a:lstStyle/>
                    <a:p>
                      <a:pPr algn="l" fontAlgn="ctr"/>
                      <a:r>
                        <a:rPr lang="tr-TR" sz="1200" b="0" i="0" u="none" strike="noStrike" dirty="0">
                          <a:effectLst/>
                          <a:latin typeface="Arial" panose="020B0604020202020204" pitchFamily="34" charset="0"/>
                        </a:rPr>
                        <a:t>u(cm)/100</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Bağıl</a:t>
                      </a: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tr-TR" sz="1200" b="0" i="0" u="none" strike="noStrike">
                          <a:effectLst/>
                          <a:latin typeface="Arial" panose="020B0604020202020204" pitchFamily="34" charset="0"/>
                        </a:rPr>
                        <a:t>100</a:t>
                      </a:r>
                    </a:p>
                  </a:txBody>
                  <a:tcPr marL="7145" marR="7145" marT="7144"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200" b="0" i="0" u="none" strike="noStrike">
                          <a:effectLst/>
                          <a:latin typeface="Arial" panose="020B0604020202020204" pitchFamily="34" charset="0"/>
                        </a:rPr>
                        <a:t>-</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 </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63997">
                <a:tc gridSpan="7">
                  <a:txBody>
                    <a:bodyPr/>
                    <a:lstStyle/>
                    <a:p>
                      <a:pPr algn="l" fontAlgn="t"/>
                      <a:r>
                        <a:rPr lang="tr-TR" sz="1200" b="0" i="0" u="none" strike="noStrike" dirty="0">
                          <a:effectLst/>
                          <a:latin typeface="Arial" panose="020B0604020202020204" pitchFamily="34" charset="0"/>
                        </a:rPr>
                        <a:t> </a:t>
                      </a:r>
                    </a:p>
                  </a:txBody>
                  <a:tcPr marL="7145" marR="7145" marT="7144"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leak</a:t>
                      </a:r>
                      <a:r>
                        <a:rPr lang="tr-TR" sz="1200" b="0" i="0" u="none" strike="noStrike" dirty="0">
                          <a:effectLst/>
                          <a:latin typeface="Arial" panose="020B0604020202020204" pitchFamily="34" charset="0"/>
                        </a:rPr>
                        <a:t>)</a:t>
                      </a:r>
                      <a:r>
                        <a:rPr lang="tr-TR" sz="1200" b="0" i="0" u="none" strike="noStrike" baseline="30000" dirty="0">
                          <a:effectLst/>
                          <a:latin typeface="Arial" panose="020B0604020202020204" pitchFamily="34" charset="0"/>
                        </a:rPr>
                        <a:t>2</a:t>
                      </a:r>
                      <a:r>
                        <a:rPr lang="tr-TR" sz="1200" b="0" i="0" u="none" strike="noStrike" dirty="0">
                          <a:effectLst/>
                          <a:latin typeface="Arial" panose="020B0604020202020204" pitchFamily="34" charset="0"/>
                        </a:rPr>
                        <a:t>/100</a:t>
                      </a:r>
                      <a:r>
                        <a:rPr lang="tr-TR" sz="1200" b="0" i="0" u="none" strike="noStrike" baseline="30000" dirty="0">
                          <a:effectLst/>
                          <a:latin typeface="Arial" panose="020B0604020202020204" pitchFamily="34" charset="0"/>
                        </a:rPr>
                        <a:t>2</a:t>
                      </a:r>
                      <a:endParaRPr lang="tr-TR" sz="1200" b="0" i="0" u="none" strike="noStrike" dirty="0">
                        <a:effectLst/>
                        <a:latin typeface="Arial" panose="020B0604020202020204" pitchFamily="34" charset="0"/>
                      </a:endParaRP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dirty="0">
                          <a:effectLst/>
                          <a:latin typeface="Arial" panose="020B0604020202020204" pitchFamily="34" charset="0"/>
                        </a:rPr>
                        <a:t> </a:t>
                      </a:r>
                    </a:p>
                  </a:txBody>
                  <a:tcPr marL="7145" marR="714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bl>
          </a:graphicData>
        </a:graphic>
      </p:graphicFrame>
      <p:sp>
        <p:nvSpPr>
          <p:cNvPr id="21638" name="Unvan 1"/>
          <p:cNvSpPr>
            <a:spLocks noGrp="1"/>
          </p:cNvSpPr>
          <p:nvPr>
            <p:ph type="title"/>
          </p:nvPr>
        </p:nvSpPr>
        <p:spPr>
          <a:xfrm>
            <a:off x="1915427" y="1457423"/>
            <a:ext cx="8229600" cy="381000"/>
          </a:xfrm>
        </p:spPr>
        <p:txBody>
          <a:bodyPr/>
          <a:lstStyle/>
          <a:p>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20</a:t>
            </a:fld>
            <a:endParaRPr lang="tr-TR"/>
          </a:p>
        </p:txBody>
      </p:sp>
    </p:spTree>
    <p:extLst>
      <p:ext uri="{BB962C8B-B14F-4D97-AF65-F5344CB8AC3E}">
        <p14:creationId xmlns:p14="http://schemas.microsoft.com/office/powerpoint/2010/main" val="20348676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İçerik Yer Tutucusu 4"/>
          <p:cNvGraphicFramePr>
            <a:graphicFrameLocks noGrp="1"/>
          </p:cNvGraphicFramePr>
          <p:nvPr>
            <p:ph idx="1"/>
            <p:extLst>
              <p:ext uri="{D42A27DB-BD31-4B8C-83A1-F6EECF244321}">
                <p14:modId xmlns:p14="http://schemas.microsoft.com/office/powerpoint/2010/main" val="279562527"/>
              </p:ext>
            </p:extLst>
          </p:nvPr>
        </p:nvGraphicFramePr>
        <p:xfrm>
          <a:off x="1839228" y="1770362"/>
          <a:ext cx="8686799" cy="4317502"/>
        </p:xfrm>
        <a:graphic>
          <a:graphicData uri="http://schemas.openxmlformats.org/drawingml/2006/table">
            <a:tbl>
              <a:tblPr/>
              <a:tblGrid>
                <a:gridCol w="1649723">
                  <a:extLst>
                    <a:ext uri="{9D8B030D-6E8A-4147-A177-3AD203B41FA5}">
                      <a16:colId xmlns:a16="http://schemas.microsoft.com/office/drawing/2014/main" val="20000"/>
                    </a:ext>
                  </a:extLst>
                </a:gridCol>
                <a:gridCol w="2513864">
                  <a:extLst>
                    <a:ext uri="{9D8B030D-6E8A-4147-A177-3AD203B41FA5}">
                      <a16:colId xmlns:a16="http://schemas.microsoft.com/office/drawing/2014/main" val="20001"/>
                    </a:ext>
                  </a:extLst>
                </a:gridCol>
                <a:gridCol w="1107299">
                  <a:extLst>
                    <a:ext uri="{9D8B030D-6E8A-4147-A177-3AD203B41FA5}">
                      <a16:colId xmlns:a16="http://schemas.microsoft.com/office/drawing/2014/main" val="20002"/>
                    </a:ext>
                  </a:extLst>
                </a:gridCol>
                <a:gridCol w="527463">
                  <a:extLst>
                    <a:ext uri="{9D8B030D-6E8A-4147-A177-3AD203B41FA5}">
                      <a16:colId xmlns:a16="http://schemas.microsoft.com/office/drawing/2014/main" val="20003"/>
                    </a:ext>
                  </a:extLst>
                </a:gridCol>
                <a:gridCol w="703284">
                  <a:extLst>
                    <a:ext uri="{9D8B030D-6E8A-4147-A177-3AD203B41FA5}">
                      <a16:colId xmlns:a16="http://schemas.microsoft.com/office/drawing/2014/main" val="20004"/>
                    </a:ext>
                  </a:extLst>
                </a:gridCol>
                <a:gridCol w="568610">
                  <a:extLst>
                    <a:ext uri="{9D8B030D-6E8A-4147-A177-3AD203B41FA5}">
                      <a16:colId xmlns:a16="http://schemas.microsoft.com/office/drawing/2014/main" val="20005"/>
                    </a:ext>
                  </a:extLst>
                </a:gridCol>
                <a:gridCol w="859421">
                  <a:extLst>
                    <a:ext uri="{9D8B030D-6E8A-4147-A177-3AD203B41FA5}">
                      <a16:colId xmlns:a16="http://schemas.microsoft.com/office/drawing/2014/main" val="20006"/>
                    </a:ext>
                  </a:extLst>
                </a:gridCol>
                <a:gridCol w="757135">
                  <a:extLst>
                    <a:ext uri="{9D8B030D-6E8A-4147-A177-3AD203B41FA5}">
                      <a16:colId xmlns:a16="http://schemas.microsoft.com/office/drawing/2014/main" val="20007"/>
                    </a:ext>
                  </a:extLst>
                </a:gridCol>
              </a:tblGrid>
              <a:tr h="560387">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tr-TR" sz="1600" b="0" i="0" u="none" strike="noStrike" dirty="0">
                          <a:effectLst/>
                          <a:latin typeface="Arial" panose="020B0604020202020204" pitchFamily="34" charset="0"/>
                        </a:rPr>
                        <a:t> </a:t>
                      </a:r>
                      <a:r>
                        <a:rPr lang="tr-TR" sz="1600" b="0" i="0" u="none" strike="noStrike" dirty="0" smtClean="0">
                          <a:solidFill>
                            <a:schemeClr val="bg1"/>
                          </a:solidFill>
                          <a:effectLst/>
                          <a:latin typeface="Arial" panose="020B0604020202020204" pitchFamily="34" charset="0"/>
                        </a:rPr>
                        <a:t>Referans oksijen Konsantrasyonu</a:t>
                      </a:r>
                    </a:p>
                  </a:txBody>
                  <a:tcPr marL="7144" marR="7144" marT="7146" marB="0">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b"/>
                      <a:endParaRPr lang="tr-TR" sz="1600" b="0" i="0" u="none" strike="noStrike" dirty="0">
                        <a:effectLst/>
                        <a:latin typeface="Arial" panose="020B0604020202020204" pitchFamily="34" charset="0"/>
                      </a:endParaRPr>
                    </a:p>
                  </a:txBody>
                  <a:tcPr marL="7144" marR="7144" marT="7146"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dirty="0">
                          <a:effectLst/>
                          <a:latin typeface="Arial" panose="020B0604020202020204" pitchFamily="34" charset="0"/>
                        </a:rPr>
                        <a:t> </a:t>
                      </a:r>
                    </a:p>
                  </a:txBody>
                  <a:tcPr marL="85729"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a:effectLst/>
                          <a:latin typeface="Arial" panose="020B0604020202020204" pitchFamily="34" charset="0"/>
                        </a:rPr>
                        <a:t> </a:t>
                      </a:r>
                    </a:p>
                  </a:txBody>
                  <a:tcPr marL="85729"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a:effectLst/>
                          <a:latin typeface="Arial" panose="020B0604020202020204" pitchFamily="34" charset="0"/>
                        </a:rPr>
                        <a:t> </a:t>
                      </a:r>
                    </a:p>
                  </a:txBody>
                  <a:tcPr marL="7144"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a:effectLst/>
                          <a:latin typeface="Arial" panose="020B0604020202020204" pitchFamily="34" charset="0"/>
                        </a:rPr>
                        <a:t> </a:t>
                      </a:r>
                    </a:p>
                  </a:txBody>
                  <a:tcPr marL="7144"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900" b="0" i="0" u="none" strike="noStrike">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3937">
                <a:tc>
                  <a:txBody>
                    <a:bodyPr/>
                    <a:lstStyle/>
                    <a:p>
                      <a:pPr algn="l" fontAlgn="t"/>
                      <a:r>
                        <a:rPr lang="tr-TR" sz="1200" b="0" i="0" u="none" strike="noStrike" dirty="0" smtClean="0">
                          <a:solidFill>
                            <a:schemeClr val="bg1"/>
                          </a:solidFill>
                          <a:effectLst/>
                          <a:latin typeface="Arial" panose="020B0604020202020204" pitchFamily="34" charset="0"/>
                        </a:rPr>
                        <a:t>Sembol</a:t>
                      </a:r>
                      <a:endParaRPr lang="tr-TR" sz="1200" b="0" i="0" u="none" strike="noStrike" dirty="0">
                        <a:solidFill>
                          <a:schemeClr val="bg1"/>
                        </a:solidFill>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a:solidFill>
                            <a:schemeClr val="bg1"/>
                          </a:solidFill>
                          <a:effectLst/>
                          <a:latin typeface="Arial" panose="020B0604020202020204" pitchFamily="34" charset="0"/>
                        </a:rPr>
                        <a:t>Kaynak Belirsizliği</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Değer</a:t>
                      </a:r>
                      <a:endParaRPr lang="tr-TR" sz="1200" b="0" i="0" u="none" strike="noStrike" dirty="0">
                        <a:solidFill>
                          <a:schemeClr val="bg1"/>
                        </a:solidFill>
                        <a:effectLst/>
                        <a:latin typeface="Arial" panose="020B0604020202020204" pitchFamily="34" charset="0"/>
                      </a:endParaRPr>
                    </a:p>
                  </a:txBody>
                  <a:tcPr marL="85729"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Birim</a:t>
                      </a:r>
                      <a:endParaRPr lang="tr-TR" sz="1200" b="0" i="0" u="none" strike="noStrike" dirty="0">
                        <a:solidFill>
                          <a:schemeClr val="bg1"/>
                        </a:solidFill>
                        <a:effectLst/>
                        <a:latin typeface="Arial" panose="020B0604020202020204" pitchFamily="34" charset="0"/>
                      </a:endParaRPr>
                    </a:p>
                  </a:txBody>
                  <a:tcPr marL="85729"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smtClean="0">
                          <a:solidFill>
                            <a:schemeClr val="bg1"/>
                          </a:solidFill>
                          <a:effectLst/>
                          <a:latin typeface="Arial" panose="020B0604020202020204" pitchFamily="34" charset="0"/>
                        </a:rPr>
                        <a:t>Dağılım</a:t>
                      </a:r>
                      <a:endParaRPr lang="tr-TR" sz="1200" b="0" i="0" u="none" strike="noStrike" dirty="0">
                        <a:solidFill>
                          <a:schemeClr val="bg1"/>
                        </a:solidFill>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a:solidFill>
                            <a:schemeClr val="bg1"/>
                          </a:solidFill>
                          <a:effectLst/>
                          <a:latin typeface="Arial" panose="020B0604020202020204" pitchFamily="34" charset="0"/>
                        </a:rPr>
                        <a:t>Divisor</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tr-TR" sz="1200" b="0" i="1" u="none" strike="noStrike">
                          <a:solidFill>
                            <a:schemeClr val="bg1"/>
                          </a:solidFill>
                          <a:effectLst/>
                          <a:latin typeface="Arial" panose="020B0604020202020204" pitchFamily="34" charset="0"/>
                        </a:rPr>
                        <a:t>ci</a:t>
                      </a:r>
                      <a:endParaRPr lang="tr-TR" sz="1200" b="0" i="0" u="none" strike="noStrike">
                        <a:solidFill>
                          <a:schemeClr val="bg1"/>
                        </a:solidFill>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t"/>
                      <a:r>
                        <a:rPr lang="tr-TR" sz="1200" b="0" i="1" u="none" strike="noStrike" dirty="0" err="1">
                          <a:solidFill>
                            <a:schemeClr val="bg1"/>
                          </a:solidFill>
                          <a:effectLst/>
                          <a:latin typeface="Arial" panose="020B0604020202020204" pitchFamily="34" charset="0"/>
                        </a:rPr>
                        <a:t>Ui</a:t>
                      </a:r>
                      <a:endParaRPr lang="tr-TR" sz="1200" b="0" i="0" u="none" strike="noStrike" dirty="0">
                        <a:solidFill>
                          <a:schemeClr val="bg1"/>
                        </a:solidFill>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1"/>
                  </a:ext>
                </a:extLst>
              </a:tr>
              <a:tr h="199013">
                <a:tc>
                  <a:txBody>
                    <a:bodyPr/>
                    <a:lstStyle/>
                    <a:p>
                      <a:pPr algn="l" fontAlgn="t"/>
                      <a:r>
                        <a:rPr lang="tr-TR" sz="1200" b="0" i="0" u="none" strike="noStrike" dirty="0">
                          <a:effectLst/>
                          <a:latin typeface="Arial" panose="020B0604020202020204" pitchFamily="34" charset="0"/>
                        </a:rPr>
                        <a:t>u(O2,meas)</a:t>
                      </a:r>
                      <a:r>
                        <a:rPr lang="tr-TR" sz="1200" b="0" i="0" u="none" strike="noStrike" dirty="0" err="1">
                          <a:effectLst/>
                          <a:latin typeface="Arial" panose="020B0604020202020204" pitchFamily="34" charset="0"/>
                        </a:rPr>
                        <a:t>dry</a:t>
                      </a:r>
                      <a:r>
                        <a:rPr lang="tr-TR" sz="1200" b="0" i="0" u="none" strike="noStrike" dirty="0">
                          <a:effectLst/>
                          <a:latin typeface="Arial" panose="020B0604020202020204" pitchFamily="34" charset="0"/>
                        </a:rPr>
                        <a:t>)</a:t>
                      </a:r>
                      <a:r>
                        <a:rPr lang="tr-TR" sz="1200" b="0" i="0" u="none" strike="noStrike" dirty="0" err="1">
                          <a:effectLst/>
                          <a:latin typeface="Arial" panose="020B0604020202020204" pitchFamily="34" charset="0"/>
                        </a:rPr>
                        <a:t>rel</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smtClean="0">
                          <a:effectLst/>
                          <a:latin typeface="Arial" panose="020B0604020202020204" pitchFamily="34" charset="0"/>
                        </a:rPr>
                        <a:t>Ölçülen Oksijen</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Normal</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1</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99013">
                <a:tc>
                  <a:txBody>
                    <a:bodyPr/>
                    <a:lstStyle/>
                    <a:p>
                      <a:pPr algn="l" fontAlgn="t"/>
                      <a:r>
                        <a:rPr lang="tr-TR" sz="900" b="0" i="0" u="none" strike="noStrike">
                          <a:effectLst/>
                          <a:latin typeface="Arial" panose="020B0604020202020204" pitchFamily="34" charset="0"/>
                        </a:rPr>
                        <a:t> </a:t>
                      </a:r>
                    </a:p>
                  </a:txBody>
                  <a:tcPr marL="7144" marR="7144" marT="714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00"/>
                    </a:solidFill>
                  </a:tcPr>
                </a:tc>
                <a:tc>
                  <a:txBody>
                    <a:bodyPr/>
                    <a:lstStyle/>
                    <a:p>
                      <a:pPr algn="l" fontAlgn="ctr"/>
                      <a:r>
                        <a:rPr lang="tr-TR" sz="1200" b="0" i="0" u="none" strike="noStrike" dirty="0" smtClean="0">
                          <a:effectLst/>
                          <a:latin typeface="Arial" panose="020B0604020202020204" pitchFamily="34" charset="0"/>
                        </a:rPr>
                        <a:t>Oksijen düzeltmesinin belirsizliği</a:t>
                      </a: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tr-TR" sz="1200" b="0" i="0" u="none" strike="noStrike">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72954">
                <a:tc>
                  <a:txBody>
                    <a:bodyPr/>
                    <a:lstStyle/>
                    <a:p>
                      <a:pPr algn="l" fontAlgn="t"/>
                      <a:r>
                        <a:rPr lang="tr-TR" sz="900" b="0" i="0" u="none" strike="noStrike" dirty="0">
                          <a:effectLst/>
                          <a:latin typeface="Arial" panose="020B0604020202020204" pitchFamily="34" charset="0"/>
                        </a:rPr>
                        <a:t> </a:t>
                      </a:r>
                    </a:p>
                  </a:txBody>
                  <a:tcPr marL="7144" marR="7144" marT="7146" marB="0">
                    <a:lnL>
                      <a:noFill/>
                    </a:lnL>
                    <a:lnR w="12700" cap="flat" cmpd="sng" algn="ctr">
                      <a:solidFill>
                        <a:srgbClr val="000000"/>
                      </a:solidFill>
                      <a:prstDash val="solid"/>
                      <a:round/>
                      <a:headEnd type="none" w="med" len="med"/>
                      <a:tailEnd type="none" w="med" len="med"/>
                    </a:lnR>
                    <a:lnT>
                      <a:noFill/>
                    </a:lnT>
                    <a:lnB>
                      <a:noFill/>
                    </a:lnB>
                    <a:solidFill>
                      <a:srgbClr val="FFFF00"/>
                    </a:solidFill>
                  </a:tcPr>
                </a:tc>
                <a:tc>
                  <a:txBody>
                    <a:bodyPr/>
                    <a:lstStyle/>
                    <a:p>
                      <a:pPr algn="l" fontAlgn="t"/>
                      <a:r>
                        <a:rPr lang="tr-TR" sz="1200" b="0" i="0" u="none" strike="noStrike" dirty="0" smtClean="0">
                          <a:effectLst/>
                          <a:latin typeface="Arial" panose="020B0604020202020204" pitchFamily="34" charset="0"/>
                        </a:rPr>
                        <a:t>Ölçülen Oksijen</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t"/>
                      <a:r>
                        <a:rPr lang="tr-TR" sz="1200" b="0" i="0" u="none" strike="noStrike">
                          <a:effectLst/>
                          <a:latin typeface="Arial" panose="020B0604020202020204" pitchFamily="34" charset="0"/>
                        </a:rPr>
                        <a:t> </a:t>
                      </a:r>
                    </a:p>
                  </a:txBody>
                  <a:tcPr marL="7144" marR="7144" marT="7146"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tr-TR" sz="1200" b="0" i="0" u="none" strike="noStrike">
                          <a:effectLst/>
                          <a:latin typeface="Arial" panose="020B0604020202020204" pitchFamily="34" charset="0"/>
                        </a:rPr>
                        <a:t>U(Orel)2/O2</a:t>
                      </a:r>
                    </a:p>
                  </a:txBody>
                  <a:tcPr marL="85729"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67557">
                <a:tc>
                  <a:txBody>
                    <a:bodyPr/>
                    <a:lstStyle/>
                    <a:p>
                      <a:pPr algn="l" fontAlgn="b"/>
                      <a:r>
                        <a:rPr lang="tr-TR" sz="1600" b="0" i="0" u="none" strike="noStrike" dirty="0">
                          <a:solidFill>
                            <a:schemeClr val="bg1"/>
                          </a:solidFill>
                          <a:effectLst/>
                          <a:latin typeface="Arial" panose="020B0604020202020204" pitchFamily="34" charset="0"/>
                        </a:rPr>
                        <a:t>Ölçüm Belirsizliği</a:t>
                      </a:r>
                    </a:p>
                  </a:txBody>
                  <a:tcPr marL="7144" marR="7144" marT="7146" marB="0" anchor="b">
                    <a:lnL>
                      <a:noFill/>
                    </a:lnL>
                    <a:lnR>
                      <a:noFill/>
                    </a:lnR>
                    <a:lnT>
                      <a:noFill/>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a:effectLst/>
                          <a:latin typeface="Arial" panose="020B0604020202020204" pitchFamily="34" charset="0"/>
                        </a:rPr>
                        <a:t> </a:t>
                      </a:r>
                    </a:p>
                  </a:txBody>
                  <a:tcPr marL="7144"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7144"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7144" marR="7144" marT="7146" marB="0">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dirty="0">
                          <a:effectLst/>
                          <a:latin typeface="Arial" panose="020B0604020202020204" pitchFamily="34" charset="0"/>
                        </a:rPr>
                        <a:t> </a:t>
                      </a:r>
                    </a:p>
                  </a:txBody>
                  <a:tcPr marL="85729" marR="7144" marT="7146" marB="0">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96662">
                <a:tc>
                  <a:txBody>
                    <a:bodyPr/>
                    <a:lstStyle/>
                    <a:p>
                      <a:pPr algn="l" fontAlgn="b"/>
                      <a:r>
                        <a:rPr lang="tr-TR" sz="1200" b="0" i="0" u="none" strike="noStrike" dirty="0">
                          <a:solidFill>
                            <a:schemeClr val="bg1"/>
                          </a:solidFill>
                          <a:effectLst/>
                          <a:latin typeface="Arial" panose="020B0604020202020204" pitchFamily="34" charset="0"/>
                        </a:rPr>
                        <a:t>u(Cm)</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b"/>
                      <a:r>
                        <a:rPr lang="tr-TR" sz="1200" b="0" i="0" u="none" strike="noStrike" dirty="0" smtClean="0">
                          <a:solidFill>
                            <a:schemeClr val="bg1"/>
                          </a:solidFill>
                          <a:effectLst/>
                          <a:latin typeface="Arial" panose="020B0604020202020204" pitchFamily="34" charset="0"/>
                        </a:rPr>
                        <a:t>Birleştirilmiş Standart Belirsizlikler</a:t>
                      </a:r>
                      <a:endParaRPr lang="tr-TR" sz="1200" b="0" i="0" u="none" strike="noStrike" dirty="0">
                        <a:solidFill>
                          <a:schemeClr val="bg1"/>
                        </a:solidFill>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l" fontAlgn="t"/>
                      <a:r>
                        <a:rPr lang="tr-TR" sz="1200" b="0" i="0" u="none" strike="noStrike" dirty="0">
                          <a:solidFill>
                            <a:schemeClr val="bg1"/>
                          </a:solidFill>
                          <a:effectLst/>
                          <a:latin typeface="Arial" panose="020B0604020202020204" pitchFamily="34" charset="0"/>
                        </a:rPr>
                        <a:t> </a:t>
                      </a:r>
                    </a:p>
                  </a:txBody>
                  <a:tcPr marL="85729"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gridSpan="2">
                  <a:txBody>
                    <a:bodyPr/>
                    <a:lstStyle/>
                    <a:p>
                      <a:pPr algn="l" fontAlgn="t"/>
                      <a:r>
                        <a:rPr lang="tr-TR" sz="1200" b="0" i="0" u="none" strike="noStrike">
                          <a:solidFill>
                            <a:schemeClr val="bg1"/>
                          </a:solidFill>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hMerge="1">
                  <a:txBody>
                    <a:bodyPr/>
                    <a:lstStyle/>
                    <a:p>
                      <a:endParaRPr lang="tr-TR"/>
                    </a:p>
                  </a:txBody>
                  <a:tcPr/>
                </a:tc>
                <a:tc>
                  <a:txBody>
                    <a:bodyPr/>
                    <a:lstStyle/>
                    <a:p>
                      <a:pPr algn="ctr" fontAlgn="b"/>
                      <a:r>
                        <a:rPr lang="tr-TR" sz="1200" b="0" i="0" u="none" strike="noStrike">
                          <a:solidFill>
                            <a:schemeClr val="bg1"/>
                          </a:solidFill>
                          <a:effectLst/>
                          <a:latin typeface="Arial" panose="020B0604020202020204" pitchFamily="34" charset="0"/>
                        </a:rPr>
                        <a:t>+</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endParaRPr lang="tr-TR" sz="1200" b="0" i="0" u="none" strike="noStrike" dirty="0">
                        <a:solidFill>
                          <a:schemeClr val="bg1"/>
                        </a:solidFill>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tc>
                  <a:txBody>
                    <a:bodyPr/>
                    <a:lstStyle/>
                    <a:p>
                      <a:pPr algn="ctr" fontAlgn="b"/>
                      <a:r>
                        <a:rPr lang="tr-TR" sz="1200" b="0" i="0" u="none" strike="noStrike" dirty="0" err="1">
                          <a:solidFill>
                            <a:schemeClr val="bg1"/>
                          </a:solidFill>
                          <a:effectLst/>
                          <a:latin typeface="Arial" panose="020B0604020202020204" pitchFamily="34" charset="0"/>
                        </a:rPr>
                        <a:t>mq</a:t>
                      </a:r>
                      <a:r>
                        <a:rPr lang="tr-TR" sz="1200" b="0" i="0" u="none" strike="noStrike" dirty="0">
                          <a:solidFill>
                            <a:schemeClr val="bg1"/>
                          </a:solidFill>
                          <a:effectLst/>
                          <a:latin typeface="Arial" panose="020B0604020202020204" pitchFamily="34" charset="0"/>
                        </a:rPr>
                        <a:t>/m</a:t>
                      </a:r>
                      <a:r>
                        <a:rPr lang="tr-TR" sz="1200" b="0" i="0" u="none" strike="noStrike" baseline="30000" dirty="0">
                          <a:solidFill>
                            <a:schemeClr val="bg1"/>
                          </a:solidFill>
                          <a:effectLst/>
                          <a:latin typeface="Arial" panose="020B0604020202020204" pitchFamily="34" charset="0"/>
                        </a:rPr>
                        <a:t>3</a:t>
                      </a:r>
                      <a:endParaRPr lang="tr-TR" sz="1200" b="0" i="0" u="none" strike="noStrike" dirty="0">
                        <a:solidFill>
                          <a:schemeClr val="bg1"/>
                        </a:solidFill>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solidFill>
                  </a:tcPr>
                </a:tc>
                <a:extLst>
                  <a:ext uri="{0D108BD9-81ED-4DB2-BD59-A6C34878D82A}">
                    <a16:rowId xmlns:a16="http://schemas.microsoft.com/office/drawing/2014/main" val="10006"/>
                  </a:ext>
                </a:extLst>
              </a:tr>
              <a:tr h="296662">
                <a:tc>
                  <a:txBody>
                    <a:bodyPr/>
                    <a:lstStyle/>
                    <a:p>
                      <a:pPr algn="l" fontAlgn="b"/>
                      <a:r>
                        <a:rPr lang="tr-TR" sz="1200" b="0" i="0" u="none" strike="noStrike">
                          <a:effectLst/>
                          <a:latin typeface="Arial" panose="020B0604020202020204" pitchFamily="34" charset="0"/>
                        </a:rPr>
                        <a:t>u(Cm) at ref 0</a:t>
                      </a:r>
                      <a:r>
                        <a:rPr lang="tr-TR" sz="1200" b="0" i="0" u="none" strike="noStrike" baseline="-25000">
                          <a:effectLst/>
                          <a:latin typeface="Arial" panose="020B0604020202020204" pitchFamily="34" charset="0"/>
                        </a:rPr>
                        <a:t>2</a:t>
                      </a:r>
                      <a:endParaRPr lang="tr-TR" sz="1200" b="0" i="0" u="none" strike="noStrike">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Birleştirilmiş Standart Belirsizlikler</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r>
                        <a:rPr lang="tr-TR" sz="1200" b="0" i="0" u="none" strike="noStrike">
                          <a:effectLst/>
                          <a:latin typeface="Arial" panose="020B0604020202020204" pitchFamily="34" charset="0"/>
                        </a:rPr>
                        <a:t> </a:t>
                      </a:r>
                    </a:p>
                  </a:txBody>
                  <a:tcPr marL="85729"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200" b="0" i="0" u="none" strike="noStrike">
                          <a:effectLst/>
                          <a:latin typeface="Arial" panose="020B0604020202020204" pitchFamily="34" charset="0"/>
                        </a:rPr>
                        <a:t>+</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a:effectLst/>
                          <a:latin typeface="Arial" panose="020B0604020202020204" pitchFamily="34" charset="0"/>
                        </a:rPr>
                        <a:t>mq/m</a:t>
                      </a:r>
                      <a:r>
                        <a:rPr lang="tr-TR" sz="1200" b="0" i="0" u="none" strike="noStrike" baseline="30000">
                          <a:effectLst/>
                          <a:latin typeface="Arial" panose="020B0604020202020204" pitchFamily="34" charset="0"/>
                        </a:rPr>
                        <a:t>3</a:t>
                      </a:r>
                      <a:endParaRPr lang="tr-TR" sz="1200" b="0" i="0" u="none" strike="noStrike">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199013">
                <a:tc gridSpan="8">
                  <a:txBody>
                    <a:bodyPr/>
                    <a:lstStyle/>
                    <a:p>
                      <a:pPr algn="l" fontAlgn="b"/>
                      <a:r>
                        <a:rPr lang="tr-TR" sz="1200" b="0" i="0" u="none" strike="noStrike" dirty="0">
                          <a:effectLst/>
                          <a:latin typeface="Arial" panose="020B0604020202020204" pitchFamily="34" charset="0"/>
                        </a:rPr>
                        <a:t>Genişletilmiş belirsizlik% 95'lik bir güven düzeyiyle ifade edildi, k = 2</a:t>
                      </a:r>
                    </a:p>
                  </a:txBody>
                  <a:tcPr marL="7144" marR="7144" marT="71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8"/>
                  </a:ext>
                </a:extLst>
              </a:tr>
              <a:tr h="199013">
                <a:tc>
                  <a:txBody>
                    <a:bodyPr/>
                    <a:lstStyle/>
                    <a:p>
                      <a:pPr algn="l" fontAlgn="b"/>
                      <a:r>
                        <a:rPr lang="tr-TR" sz="1200" b="0" i="0" u="none" strike="noStrike">
                          <a:effectLst/>
                          <a:latin typeface="Arial" panose="020B0604020202020204" pitchFamily="34" charset="0"/>
                        </a:rPr>
                        <a:t>U(Cm)</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dirty="0"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200" b="0" i="0" u="none" strike="noStrike">
                          <a:effectLst/>
                          <a:latin typeface="Arial" panose="020B0604020202020204" pitchFamily="34" charset="0"/>
                        </a:rPr>
                        <a:t>+</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err="1">
                          <a:effectLst/>
                          <a:latin typeface="Arial" panose="020B0604020202020204" pitchFamily="34" charset="0"/>
                        </a:rPr>
                        <a:t>mq</a:t>
                      </a:r>
                      <a:r>
                        <a:rPr lang="tr-TR" sz="1200" b="0" i="0" u="none" strike="noStrike" dirty="0">
                          <a:effectLst/>
                          <a:latin typeface="Arial" panose="020B0604020202020204" pitchFamily="34" charset="0"/>
                        </a:rPr>
                        <a:t>/m</a:t>
                      </a:r>
                      <a:r>
                        <a:rPr lang="tr-TR" sz="1200" b="0" i="0" u="none" strike="noStrike" baseline="30000" dirty="0">
                          <a:effectLst/>
                          <a:latin typeface="Arial" panose="020B0604020202020204" pitchFamily="34" charset="0"/>
                        </a:rPr>
                        <a:t>3</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199013">
                <a:tc>
                  <a:txBody>
                    <a:bodyPr/>
                    <a:lstStyle/>
                    <a:p>
                      <a:pPr algn="l" fontAlgn="ctr"/>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Cm,rel</a:t>
                      </a:r>
                      <a:r>
                        <a:rPr lang="tr-TR" sz="1200" b="0" i="0" u="none" strike="noStrike" dirty="0">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199013">
                <a:tc>
                  <a:txBody>
                    <a:bodyPr/>
                    <a:lstStyle/>
                    <a:p>
                      <a:pPr algn="l" fontAlgn="ctr"/>
                      <a:r>
                        <a:rPr lang="tr-TR" sz="1200" b="0" i="0" u="none" strike="noStrike">
                          <a:effectLst/>
                          <a:latin typeface="Arial" panose="020B0604020202020204" pitchFamily="34" charset="0"/>
                        </a:rPr>
                        <a:t>U(Cm,rel,ELV)</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ctr"/>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dirty="0"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0" u="none" strike="noStrike">
                          <a:effectLst/>
                          <a:latin typeface="Arial" panose="020B0604020202020204" pitchFamily="34" charset="0"/>
                        </a:rPr>
                        <a:t>%</a:t>
                      </a:r>
                    </a:p>
                  </a:txBody>
                  <a:tcPr marL="7144" marR="7144" marT="714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199013">
                <a:tc gridSpan="8">
                  <a:txBody>
                    <a:bodyPr/>
                    <a:lstStyle/>
                    <a:p>
                      <a:pPr algn="l" fontAlgn="b"/>
                      <a:r>
                        <a:rPr lang="tr-TR" sz="1200" b="0" i="0" u="none" strike="noStrike" dirty="0">
                          <a:effectLst/>
                          <a:latin typeface="Arial" panose="020B0604020202020204" pitchFamily="34" charset="0"/>
                        </a:rPr>
                        <a:t>Genişletilmiş belirsizlik% 95'lik bir güven düzeyiyle ifade edildi, k = 2</a:t>
                      </a:r>
                    </a:p>
                  </a:txBody>
                  <a:tcPr marL="7144" marR="7144" marT="714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2"/>
                  </a:ext>
                </a:extLst>
              </a:tr>
              <a:tr h="210722">
                <a:tc>
                  <a:txBody>
                    <a:bodyPr/>
                    <a:lstStyle/>
                    <a:p>
                      <a:pPr algn="l" fontAlgn="b"/>
                      <a:r>
                        <a:rPr lang="tr-TR" sz="1200" b="0" i="0" u="none" strike="noStrike">
                          <a:effectLst/>
                          <a:latin typeface="Arial" panose="020B0604020202020204" pitchFamily="34" charset="0"/>
                        </a:rPr>
                        <a:t>U(Cm) at ref 0</a:t>
                      </a:r>
                      <a:r>
                        <a:rPr lang="tr-TR" sz="1200" b="0" i="0" u="none" strike="noStrike" baseline="-25000">
                          <a:effectLst/>
                          <a:latin typeface="Arial" panose="020B0604020202020204" pitchFamily="34" charset="0"/>
                        </a:rPr>
                        <a:t>2</a:t>
                      </a:r>
                      <a:endParaRPr lang="tr-TR" sz="1200" b="0" i="0" u="none" strike="noStrike">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85729"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b"/>
                      <a:r>
                        <a:rPr lang="tr-TR" sz="1200" b="0" i="0" u="none" strike="noStrike">
                          <a:effectLst/>
                          <a:latin typeface="Arial" panose="020B0604020202020204" pitchFamily="34" charset="0"/>
                        </a:rPr>
                        <a:t>+</a:t>
                      </a: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tr-TR" sz="1200" b="0" i="0" u="none" strike="noStrike" dirty="0" err="1">
                          <a:effectLst/>
                          <a:latin typeface="Arial" panose="020B0604020202020204" pitchFamily="34" charset="0"/>
                        </a:rPr>
                        <a:t>mq</a:t>
                      </a:r>
                      <a:r>
                        <a:rPr lang="tr-TR" sz="1200" b="0" i="0" u="none" strike="noStrike" dirty="0">
                          <a:effectLst/>
                          <a:latin typeface="Arial" panose="020B0604020202020204" pitchFamily="34" charset="0"/>
                        </a:rPr>
                        <a:t>/m</a:t>
                      </a:r>
                      <a:r>
                        <a:rPr lang="tr-TR" sz="1200" b="0" i="0" u="none" strike="noStrike" baseline="30000" dirty="0">
                          <a:effectLst/>
                          <a:latin typeface="Arial" panose="020B0604020202020204" pitchFamily="34" charset="0"/>
                        </a:rPr>
                        <a:t>3</a:t>
                      </a:r>
                      <a:endParaRPr lang="tr-TR" sz="1200" b="0" i="0" u="none" strike="noStrike" dirty="0">
                        <a:effectLst/>
                        <a:latin typeface="Arial" panose="020B0604020202020204" pitchFamily="34" charset="0"/>
                      </a:endParaRPr>
                    </a:p>
                  </a:txBody>
                  <a:tcPr marL="7144" marR="7144" marT="714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190050">
                <a:tc>
                  <a:txBody>
                    <a:bodyPr/>
                    <a:lstStyle/>
                    <a:p>
                      <a:pPr algn="l" fontAlgn="t"/>
                      <a:r>
                        <a:rPr lang="tr-TR" sz="1200" b="0" i="0" u="none" strike="noStrike">
                          <a:effectLst/>
                          <a:latin typeface="Arial" panose="020B0604020202020204" pitchFamily="34" charset="0"/>
                        </a:rPr>
                        <a:t>U(Cm,rel) at ref O2</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200" b="0" i="0" u="none" strike="noStrike">
                          <a:effectLst/>
                          <a:latin typeface="Arial" panose="020B0604020202020204" pitchFamily="34" charset="0"/>
                        </a:rPr>
                        <a:t>+</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a:effectLst/>
                          <a:latin typeface="Arial" panose="020B0604020202020204" pitchFamily="34" charset="0"/>
                        </a:rPr>
                        <a:t>%</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355480">
                <a:tc>
                  <a:txBody>
                    <a:bodyPr/>
                    <a:lstStyle/>
                    <a:p>
                      <a:pPr algn="l" fontAlgn="t"/>
                      <a:r>
                        <a:rPr lang="tr-TR" sz="1200" b="0" i="0" u="none" strike="noStrike" dirty="0">
                          <a:effectLst/>
                          <a:latin typeface="Arial" panose="020B0604020202020204" pitchFamily="34" charset="0"/>
                        </a:rPr>
                        <a:t>U(</a:t>
                      </a:r>
                      <a:r>
                        <a:rPr lang="tr-TR" sz="1200" b="0" i="0" u="none" strike="noStrike" dirty="0" err="1">
                          <a:effectLst/>
                          <a:latin typeface="Arial" panose="020B0604020202020204" pitchFamily="34" charset="0"/>
                        </a:rPr>
                        <a:t>Cm,rel,ELV</a:t>
                      </a:r>
                      <a:r>
                        <a:rPr lang="tr-TR" sz="1200" b="0" i="0" u="none" strike="noStrike" dirty="0">
                          <a:effectLst/>
                          <a:latin typeface="Arial" panose="020B0604020202020204" pitchFamily="34" charset="0"/>
                        </a:rPr>
                        <a:t>) at </a:t>
                      </a:r>
                      <a:r>
                        <a:rPr lang="tr-TR" sz="1200" b="0" i="0" u="none" strike="noStrike" dirty="0" err="1">
                          <a:effectLst/>
                          <a:latin typeface="Arial" panose="020B0604020202020204" pitchFamily="34" charset="0"/>
                        </a:rPr>
                        <a:t>ref</a:t>
                      </a:r>
                      <a:r>
                        <a:rPr lang="tr-TR" sz="1200" b="0" i="0" u="none" strike="noStrike" dirty="0">
                          <a:effectLst/>
                          <a:latin typeface="Arial" panose="020B0604020202020204" pitchFamily="34" charset="0"/>
                        </a:rPr>
                        <a:t> 02</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t"/>
                      <a:r>
                        <a:rPr lang="tr-TR" sz="1200" b="0" i="0" u="none" strike="noStrike" dirty="0" smtClean="0">
                          <a:effectLst/>
                          <a:latin typeface="Arial" panose="020B0604020202020204" pitchFamily="34" charset="0"/>
                        </a:rPr>
                        <a:t>Genişletilmiş Birleşik belirsizlik</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tr-TR" sz="1200" b="0" i="1" u="none" strike="noStrike" dirty="0" smtClean="0">
                          <a:effectLst/>
                          <a:latin typeface="Arial" panose="020B0604020202020204" pitchFamily="34" charset="0"/>
                        </a:rPr>
                        <a:t>k = 2</a:t>
                      </a:r>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fontAlgn="t"/>
                      <a:r>
                        <a:rPr lang="tr-TR" sz="1200" b="0" i="0" u="none" strike="noStrike" dirty="0">
                          <a:effectLst/>
                          <a:latin typeface="Arial" panose="020B0604020202020204" pitchFamily="34" charset="0"/>
                        </a:rPr>
                        <a:t> </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tr-TR"/>
                    </a:p>
                  </a:txBody>
                  <a:tcPr/>
                </a:tc>
                <a:tc>
                  <a:txBody>
                    <a:bodyPr/>
                    <a:lstStyle/>
                    <a:p>
                      <a:pPr algn="ctr" fontAlgn="t"/>
                      <a:r>
                        <a:rPr lang="tr-TR" sz="1200" b="0" i="0" u="none" strike="noStrike" dirty="0">
                          <a:effectLst/>
                          <a:latin typeface="Arial" panose="020B0604020202020204" pitchFamily="34" charset="0"/>
                        </a:rPr>
                        <a:t>+</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endParaRPr lang="tr-TR" sz="1200" b="0" i="0" u="none" strike="noStrike" dirty="0">
                        <a:effectLst/>
                        <a:latin typeface="Arial" panose="020B0604020202020204" pitchFamily="34" charset="0"/>
                      </a:endParaRP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r>
                        <a:rPr lang="tr-TR" sz="1200" b="0" i="0" u="none" strike="noStrike" dirty="0">
                          <a:effectLst/>
                          <a:latin typeface="Arial" panose="020B0604020202020204" pitchFamily="34" charset="0"/>
                        </a:rPr>
                        <a:t>%</a:t>
                      </a:r>
                    </a:p>
                  </a:txBody>
                  <a:tcPr marL="7144" marR="7144" marT="71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bl>
          </a:graphicData>
        </a:graphic>
      </p:graphicFrame>
      <p:sp>
        <p:nvSpPr>
          <p:cNvPr id="22688" name="Metin kutusu 1"/>
          <p:cNvSpPr txBox="1">
            <a:spLocks noChangeArrowheads="1"/>
          </p:cNvSpPr>
          <p:nvPr/>
        </p:nvSpPr>
        <p:spPr bwMode="auto">
          <a:xfrm>
            <a:off x="1752600" y="6019801"/>
            <a:ext cx="8686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a:spcBef>
                <a:spcPct val="0"/>
              </a:spcBef>
              <a:buFontTx/>
              <a:buNone/>
            </a:pPr>
            <a:r>
              <a:rPr lang="tr-TR" altLang="tr-TR" sz="1800" dirty="0">
                <a:latin typeface="Times New Roman" panose="02020603050405020304" pitchFamily="18" charset="0"/>
                <a:cs typeface="Times New Roman" panose="02020603050405020304" pitchFamily="18" charset="0"/>
              </a:rPr>
              <a:t>Raporlama personeli tarafından her bir belirsizlik bileşeni için standartlarda verilen sınır değerlerin ayrıca kontrolü yapılmalıdır.</a:t>
            </a:r>
          </a:p>
        </p:txBody>
      </p:sp>
      <p:sp>
        <p:nvSpPr>
          <p:cNvPr id="22689" name="Unvan 1"/>
          <p:cNvSpPr>
            <a:spLocks noGrp="1"/>
          </p:cNvSpPr>
          <p:nvPr>
            <p:ph type="title"/>
          </p:nvPr>
        </p:nvSpPr>
        <p:spPr>
          <a:xfrm>
            <a:off x="1839228" y="1353393"/>
            <a:ext cx="8229600" cy="457200"/>
          </a:xfrm>
        </p:spPr>
        <p:txBody>
          <a:bodyPr/>
          <a:lstStyle/>
          <a:p>
            <a:r>
              <a:rPr lang="tr-TR" altLang="tr-TR" sz="2000" b="1" dirty="0">
                <a:latin typeface="Times New Roman" panose="02020603050405020304" pitchFamily="18" charset="0"/>
                <a:cs typeface="Times New Roman" panose="02020603050405020304" pitchFamily="18" charset="0"/>
              </a:rPr>
              <a:t>Belirsizlik Tahminlerinin Hesaplanması - Manuel İzleme Teknikleri</a:t>
            </a: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21</a:t>
            </a:fld>
            <a:endParaRPr lang="tr-TR"/>
          </a:p>
        </p:txBody>
      </p:sp>
    </p:spTree>
    <p:extLst>
      <p:ext uri="{BB962C8B-B14F-4D97-AF65-F5344CB8AC3E}">
        <p14:creationId xmlns:p14="http://schemas.microsoft.com/office/powerpoint/2010/main" val="177163929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p:cNvSpPr>
            <a:spLocks noGrp="1"/>
          </p:cNvSpPr>
          <p:nvPr>
            <p:ph type="title"/>
          </p:nvPr>
        </p:nvSpPr>
        <p:spPr>
          <a:xfrm>
            <a:off x="1955075" y="2094856"/>
            <a:ext cx="8229600" cy="806163"/>
          </a:xfrm>
        </p:spPr>
        <p:txBody>
          <a:bodyPr/>
          <a:lstStyle/>
          <a:p>
            <a:r>
              <a:rPr lang="tr-TR" altLang="tr-TR" sz="2800" b="1" dirty="0">
                <a:latin typeface="Times New Roman" panose="02020603050405020304" pitchFamily="18" charset="0"/>
                <a:cs typeface="Times New Roman" panose="02020603050405020304" pitchFamily="18" charset="0"/>
              </a:rPr>
              <a:t>NOTLAR</a:t>
            </a:r>
          </a:p>
        </p:txBody>
      </p:sp>
      <p:sp>
        <p:nvSpPr>
          <p:cNvPr id="23555" name="İçerik Yer Tutucusu 2"/>
          <p:cNvSpPr>
            <a:spLocks noGrp="1"/>
          </p:cNvSpPr>
          <p:nvPr>
            <p:ph idx="1"/>
          </p:nvPr>
        </p:nvSpPr>
        <p:spPr>
          <a:xfrm>
            <a:off x="1860777" y="3077047"/>
            <a:ext cx="8686800" cy="2297113"/>
          </a:xfrm>
        </p:spPr>
        <p:txBody>
          <a:bodyPr>
            <a:normAutofit lnSpcReduction="10000"/>
          </a:bodyPr>
          <a:lstStyle/>
          <a:p>
            <a:pPr marL="0" indent="0" algn="just">
              <a:buNone/>
            </a:pPr>
            <a:r>
              <a:rPr lang="tr-TR" altLang="tr-TR" sz="2200" dirty="0">
                <a:latin typeface="Times New Roman" panose="02020603050405020304" pitchFamily="18" charset="0"/>
                <a:cs typeface="Times New Roman" panose="02020603050405020304" pitchFamily="18" charset="0"/>
              </a:rPr>
              <a:t>1- Emisyon ölçümlerinde tartım işlemlerinin yapılmasına dair işlemler CEN TC 264 N 300 ve CEN TC 264 N 331 belgelerinde yer almaktadır. Buna göre yapılan çalışmalarda elde edilen yıkama suları için </a:t>
            </a:r>
            <a:r>
              <a:rPr lang="tr-TR" altLang="tr-TR" sz="2200" dirty="0" err="1">
                <a:latin typeface="Times New Roman" panose="02020603050405020304" pitchFamily="18" charset="0"/>
                <a:cs typeface="Times New Roman" panose="02020603050405020304" pitchFamily="18" charset="0"/>
              </a:rPr>
              <a:t>tekrarlanabilirlik</a:t>
            </a:r>
            <a:r>
              <a:rPr lang="tr-TR" altLang="tr-TR" sz="2200" dirty="0">
                <a:latin typeface="Times New Roman" panose="02020603050405020304" pitchFamily="18" charset="0"/>
                <a:cs typeface="Times New Roman" panose="02020603050405020304" pitchFamily="18" charset="0"/>
              </a:rPr>
              <a:t> ve havanın kaldırma kuvveti (</a:t>
            </a:r>
            <a:r>
              <a:rPr lang="tr-TR" altLang="tr-TR" sz="2200" dirty="0" err="1">
                <a:latin typeface="Times New Roman" panose="02020603050405020304" pitchFamily="18" charset="0"/>
                <a:cs typeface="Times New Roman" panose="02020603050405020304" pitchFamily="18" charset="0"/>
              </a:rPr>
              <a:t>Air</a:t>
            </a:r>
            <a:r>
              <a:rPr lang="tr-TR" altLang="tr-TR" sz="2200" dirty="0">
                <a:latin typeface="Times New Roman" panose="02020603050405020304" pitchFamily="18" charset="0"/>
                <a:cs typeface="Times New Roman" panose="02020603050405020304" pitchFamily="18" charset="0"/>
              </a:rPr>
              <a:t> </a:t>
            </a:r>
            <a:r>
              <a:rPr lang="tr-TR" altLang="tr-TR" sz="2200" dirty="0" err="1">
                <a:latin typeface="Times New Roman" panose="02020603050405020304" pitchFamily="18" charset="0"/>
                <a:cs typeface="Times New Roman" panose="02020603050405020304" pitchFamily="18" charset="0"/>
              </a:rPr>
              <a:t>buoyancy</a:t>
            </a:r>
            <a:r>
              <a:rPr lang="tr-TR" altLang="tr-TR" sz="2200" dirty="0">
                <a:latin typeface="Times New Roman" panose="02020603050405020304" pitchFamily="18" charset="0"/>
                <a:cs typeface="Times New Roman" panose="02020603050405020304" pitchFamily="18" charset="0"/>
              </a:rPr>
              <a:t>) değerleri hesaplamalara katılacaktır.</a:t>
            </a:r>
          </a:p>
          <a:p>
            <a:pPr marL="0" indent="0" algn="just">
              <a:buNone/>
            </a:pPr>
            <a:r>
              <a:rPr lang="tr-TR" altLang="tr-TR" sz="2200" dirty="0">
                <a:latin typeface="Times New Roman" panose="02020603050405020304" pitchFamily="18" charset="0"/>
                <a:cs typeface="Times New Roman" panose="02020603050405020304" pitchFamily="18" charset="0"/>
              </a:rPr>
              <a:t>2- NPL (</a:t>
            </a:r>
            <a:r>
              <a:rPr lang="tr-TR" altLang="tr-TR" sz="2200" dirty="0" err="1">
                <a:latin typeface="Times New Roman" panose="02020603050405020304" pitchFamily="18" charset="0"/>
                <a:cs typeface="Times New Roman" panose="02020603050405020304" pitchFamily="18" charset="0"/>
              </a:rPr>
              <a:t>National</a:t>
            </a:r>
            <a:r>
              <a:rPr lang="tr-TR" altLang="tr-TR" sz="2200" dirty="0">
                <a:latin typeface="Times New Roman" panose="02020603050405020304" pitchFamily="18" charset="0"/>
                <a:cs typeface="Times New Roman" panose="02020603050405020304" pitchFamily="18" charset="0"/>
              </a:rPr>
              <a:t> </a:t>
            </a:r>
            <a:r>
              <a:rPr lang="tr-TR" altLang="tr-TR" sz="2200" dirty="0" err="1">
                <a:latin typeface="Times New Roman" panose="02020603050405020304" pitchFamily="18" charset="0"/>
                <a:cs typeface="Times New Roman" panose="02020603050405020304" pitchFamily="18" charset="0"/>
              </a:rPr>
              <a:t>Physical</a:t>
            </a:r>
            <a:r>
              <a:rPr lang="tr-TR" altLang="tr-TR" sz="2200" dirty="0">
                <a:latin typeface="Times New Roman" panose="02020603050405020304" pitchFamily="18" charset="0"/>
                <a:cs typeface="Times New Roman" panose="02020603050405020304" pitchFamily="18" charset="0"/>
              </a:rPr>
              <a:t> </a:t>
            </a:r>
            <a:r>
              <a:rPr lang="tr-TR" altLang="tr-TR" sz="2200" dirty="0" err="1">
                <a:latin typeface="Times New Roman" panose="02020603050405020304" pitchFamily="18" charset="0"/>
                <a:cs typeface="Times New Roman" panose="02020603050405020304" pitchFamily="18" charset="0"/>
              </a:rPr>
              <a:t>Laboratory</a:t>
            </a:r>
            <a:r>
              <a:rPr lang="tr-TR" altLang="tr-TR" sz="2200" dirty="0">
                <a:latin typeface="Times New Roman" panose="02020603050405020304" pitchFamily="18" charset="0"/>
                <a:cs typeface="Times New Roman" panose="02020603050405020304" pitchFamily="18" charset="0"/>
              </a:rPr>
              <a:t>) tarafından hazırlanan Excel dosyalarında yıkama işleminden kaynaklı belirsizlik yer almamaktadır.</a:t>
            </a:r>
          </a:p>
          <a:p>
            <a:pPr marL="0" indent="0">
              <a:buNone/>
            </a:pPr>
            <a:endParaRPr lang="tr-TR" altLang="tr-TR" sz="2000" dirty="0"/>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22</a:t>
            </a:fld>
            <a:endParaRPr lang="tr-TR"/>
          </a:p>
        </p:txBody>
      </p:sp>
    </p:spTree>
    <p:extLst>
      <p:ext uri="{BB962C8B-B14F-4D97-AF65-F5344CB8AC3E}">
        <p14:creationId xmlns:p14="http://schemas.microsoft.com/office/powerpoint/2010/main" val="3586689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400908" y="1164737"/>
            <a:ext cx="9390184" cy="5556738"/>
          </a:xfrm>
        </p:spPr>
        <p:txBody>
          <a:bodyPr>
            <a:normAutofit/>
          </a:bodyPr>
          <a:lstStyle/>
          <a:p>
            <a:pPr algn="ctr">
              <a:spcBef>
                <a:spcPts val="600"/>
              </a:spcBef>
              <a:spcAft>
                <a:spcPts val="600"/>
              </a:spcAft>
              <a:buNone/>
            </a:pPr>
            <a:endParaRPr lang="tr-TR" altLang="tr-TR" sz="4000" b="1" dirty="0" smtClean="0">
              <a:solidFill>
                <a:srgbClr val="7030A0"/>
              </a:solidFill>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4000" b="1" dirty="0" smtClean="0">
                <a:solidFill>
                  <a:srgbClr val="7030A0"/>
                </a:solidFill>
                <a:latin typeface="Times New Roman" panose="02020603050405020304" pitchFamily="18" charset="0"/>
                <a:cs typeface="Times New Roman" panose="02020603050405020304" pitchFamily="18" charset="0"/>
              </a:rPr>
              <a:t>TEŞEKKÜRLER</a:t>
            </a:r>
          </a:p>
          <a:p>
            <a:pPr algn="ctr">
              <a:spcBef>
                <a:spcPts val="600"/>
              </a:spcBef>
              <a:spcAft>
                <a:spcPts val="600"/>
              </a:spcAft>
              <a:buNone/>
            </a:pPr>
            <a:endParaRPr lang="tr-TR" altLang="tr-TR" sz="2400" b="1" dirty="0" smtClean="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smtClean="0">
                <a:latin typeface="Times New Roman" panose="02020603050405020304" pitchFamily="18" charset="0"/>
                <a:cs typeface="Times New Roman" panose="02020603050405020304" pitchFamily="18" charset="0"/>
              </a:rPr>
              <a:t>Halis Emre GÜNEŞ</a:t>
            </a: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Çevre Mühendisi</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000" b="1" dirty="0" smtClean="0">
                <a:latin typeface="Times New Roman" panose="02020603050405020304" pitchFamily="18" charset="0"/>
                <a:cs typeface="Times New Roman" panose="02020603050405020304" pitchFamily="18" charset="0"/>
              </a:rPr>
              <a:t>hemre.gunes@csb.gov.tr</a:t>
            </a:r>
            <a:endParaRPr lang="tr-TR" altLang="tr-TR" sz="2000" b="1" dirty="0">
              <a:latin typeface="Times New Roman" panose="02020603050405020304" pitchFamily="18" charset="0"/>
              <a:cs typeface="Times New Roman" panose="02020603050405020304" pitchFamily="18" charset="0"/>
            </a:endParaRPr>
          </a:p>
          <a:p>
            <a:pPr algn="ctr">
              <a:spcBef>
                <a:spcPts val="600"/>
              </a:spcBef>
              <a:spcAft>
                <a:spcPts val="600"/>
              </a:spcAft>
              <a:buNone/>
            </a:pPr>
            <a:endParaRPr lang="tr-TR" altLang="tr-TR" sz="2400" b="1" dirty="0">
              <a:latin typeface="Times New Roman" panose="02020603050405020304" pitchFamily="18" charset="0"/>
              <a:cs typeface="Times New Roman" panose="02020603050405020304" pitchFamily="18" charset="0"/>
            </a:endParaRPr>
          </a:p>
          <a:p>
            <a:pPr algn="ctr">
              <a:spcBef>
                <a:spcPts val="600"/>
              </a:spcBef>
              <a:spcAft>
                <a:spcPts val="600"/>
              </a:spcAft>
              <a:buNone/>
            </a:pPr>
            <a:r>
              <a:rPr lang="tr-TR" altLang="tr-TR" sz="2400" b="1" dirty="0">
                <a:latin typeface="Times New Roman" panose="02020603050405020304" pitchFamily="18" charset="0"/>
                <a:cs typeface="Times New Roman" panose="02020603050405020304" pitchFamily="18" charset="0"/>
              </a:rPr>
              <a:t>LABORATUVAR, ÖLÇÜM VE İZLEME DAİRESİ BAŞKANLIĞI</a:t>
            </a:r>
          </a:p>
          <a:p>
            <a:pPr algn="ctr">
              <a:spcBef>
                <a:spcPts val="600"/>
              </a:spcBef>
              <a:spcAft>
                <a:spcPts val="600"/>
              </a:spcAft>
              <a:buNone/>
            </a:pPr>
            <a:r>
              <a:rPr lang="tr-TR" altLang="tr-TR" sz="2200" b="1" dirty="0">
                <a:latin typeface="Times New Roman" panose="02020603050405020304" pitchFamily="18" charset="0"/>
                <a:cs typeface="Times New Roman" panose="02020603050405020304" pitchFamily="18" charset="0"/>
              </a:rPr>
              <a:t>Endüstriyel Kirlilik İzleme Şube Müdürlüğü</a:t>
            </a:r>
          </a:p>
          <a:p>
            <a:pPr marL="342900" lvl="0" indent="-342900" algn="just" fontAlgn="base">
              <a:lnSpc>
                <a:spcPct val="100000"/>
              </a:lnSpc>
              <a:spcBef>
                <a:spcPct val="0"/>
              </a:spcBef>
              <a:spcAft>
                <a:spcPct val="0"/>
              </a:spcAft>
              <a:buFont typeface="Wingdings" panose="05000000000000000000" pitchFamily="2" charset="2"/>
              <a:buChar char="Ø"/>
              <a:defRPr/>
            </a:pPr>
            <a:endParaRPr lang="tr-TR" altLang="tr-TR" sz="2200" dirty="0">
              <a:solidFill>
                <a:srgbClr val="000000"/>
              </a:solidFill>
              <a:latin typeface="Times New Roman" pitchFamily="18" charset="0"/>
              <a:cs typeface="Times New Roman" pitchFamily="18" charset="0"/>
            </a:endParaRPr>
          </a:p>
        </p:txBody>
      </p:sp>
      <p:pic>
        <p:nvPicPr>
          <p:cNvPr id="4" name="Resim 3"/>
          <p:cNvPicPr>
            <a:picLocks noChangeAspect="1"/>
          </p:cNvPicPr>
          <p:nvPr/>
        </p:nvPicPr>
        <p:blipFill>
          <a:blip r:embed="rId2"/>
          <a:stretch>
            <a:fillRect/>
          </a:stretch>
        </p:blipFill>
        <p:spPr>
          <a:xfrm>
            <a:off x="0" y="0"/>
            <a:ext cx="1860777" cy="1838425"/>
          </a:xfrm>
          <a:prstGeom prst="rect">
            <a:avLst/>
          </a:prstGeom>
        </p:spPr>
      </p:pic>
      <p:sp>
        <p:nvSpPr>
          <p:cNvPr id="7" name="Slayt Numarası Yer Tutucusu 6"/>
          <p:cNvSpPr>
            <a:spLocks noGrp="1"/>
          </p:cNvSpPr>
          <p:nvPr>
            <p:ph type="sldNum" sz="quarter" idx="12"/>
          </p:nvPr>
        </p:nvSpPr>
        <p:spPr/>
        <p:txBody>
          <a:bodyPr/>
          <a:lstStyle/>
          <a:p>
            <a:fld id="{867B2D67-3604-4605-9DC1-A9CD8FF98088}" type="slidenum">
              <a:rPr lang="tr-TR" smtClean="0"/>
              <a:t>23</a:t>
            </a:fld>
            <a:endParaRPr lang="tr-TR" dirty="0"/>
          </a:p>
        </p:txBody>
      </p:sp>
    </p:spTree>
    <p:extLst>
      <p:ext uri="{BB962C8B-B14F-4D97-AF65-F5344CB8AC3E}">
        <p14:creationId xmlns:p14="http://schemas.microsoft.com/office/powerpoint/2010/main" val="36027692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5" y="2370137"/>
            <a:ext cx="9112025" cy="4351338"/>
          </a:xfrm>
        </p:spPr>
        <p:txBody>
          <a:bodyPr>
            <a:normAutofit fontScale="77500" lnSpcReduction="20000"/>
          </a:bodyPr>
          <a:lstStyle/>
          <a:p>
            <a:pPr marL="0" indent="0" algn="just">
              <a:buNone/>
              <a:defRPr/>
            </a:pPr>
            <a:r>
              <a:rPr lang="tr-TR" dirty="0">
                <a:latin typeface="Times New Roman" panose="02020603050405020304" pitchFamily="18" charset="0"/>
                <a:cs typeface="Times New Roman" panose="02020603050405020304" pitchFamily="18" charset="0"/>
              </a:rPr>
              <a:t>Gazlar veya partiküller için manuel yöntemler, giriş miktarlarını gaz fazındaki belirleyicinin konsantrasyonuyla ilişkilendiren basit matematiksel denklemlere (analitik fonksiyon veya ölçüm denklemi) dayanır. En basitinde </a:t>
            </a:r>
            <a:r>
              <a:rPr lang="tr-TR" dirty="0" smtClean="0">
                <a:latin typeface="Times New Roman" panose="02020603050405020304" pitchFamily="18" charset="0"/>
                <a:cs typeface="Times New Roman" panose="02020603050405020304" pitchFamily="18" charset="0"/>
              </a:rPr>
              <a:t>budur.</a:t>
            </a:r>
          </a:p>
          <a:p>
            <a:pPr marL="0" indent="0" algn="just">
              <a:buNone/>
              <a:defRPr/>
            </a:pPr>
            <a:r>
              <a:rPr lang="tr-TR" b="1" dirty="0" smtClean="0">
                <a:latin typeface="Times New Roman" panose="02020603050405020304" pitchFamily="18" charset="0"/>
                <a:cs typeface="Times New Roman" panose="02020603050405020304" pitchFamily="18" charset="0"/>
              </a:rPr>
              <a:t>Örneğin;</a:t>
            </a:r>
          </a:p>
          <a:p>
            <a:pPr marL="0" indent="0" algn="just">
              <a:buNone/>
              <a:defRPr/>
            </a:pPr>
            <a:r>
              <a:rPr lang="tr-TR" dirty="0">
                <a:latin typeface="Times New Roman" panose="02020603050405020304" pitchFamily="18" charset="0"/>
                <a:cs typeface="Times New Roman" panose="02020603050405020304" pitchFamily="18" charset="0"/>
              </a:rPr>
              <a:t>İlk adım ne ölçüleceğini belirlemek ve onu etkileyen tüm parametreleri tanımlamaktır</a:t>
            </a:r>
            <a:r>
              <a:rPr lang="tr-TR" dirty="0" smtClean="0">
                <a:latin typeface="Times New Roman" panose="02020603050405020304" pitchFamily="18" charset="0"/>
                <a:cs typeface="Times New Roman" panose="02020603050405020304" pitchFamily="18" charset="0"/>
              </a:rPr>
              <a:t>.</a:t>
            </a:r>
          </a:p>
          <a:p>
            <a:pPr marL="0" indent="0" algn="just">
              <a:buNone/>
              <a:defRPr/>
            </a:pPr>
            <a:endParaRPr lang="tr-TR" dirty="0" smtClean="0">
              <a:latin typeface="Times New Roman" panose="02020603050405020304" pitchFamily="18" charset="0"/>
              <a:cs typeface="Times New Roman" panose="02020603050405020304" pitchFamily="18" charset="0"/>
            </a:endParaRPr>
          </a:p>
          <a:p>
            <a:pPr marL="0" indent="0" algn="just">
              <a:buNone/>
              <a:defRPr/>
            </a:pPr>
            <a:r>
              <a:rPr lang="tr-TR" b="1" dirty="0" smtClean="0">
                <a:latin typeface="Times New Roman" panose="02020603050405020304" pitchFamily="18" charset="0"/>
                <a:cs typeface="Times New Roman" panose="02020603050405020304" pitchFamily="18" charset="0"/>
              </a:rPr>
              <a:t>Filtre ve </a:t>
            </a:r>
            <a:r>
              <a:rPr lang="tr-TR" b="1" dirty="0" err="1" smtClean="0">
                <a:latin typeface="Times New Roman" panose="02020603050405020304" pitchFamily="18" charset="0"/>
                <a:cs typeface="Times New Roman" panose="02020603050405020304" pitchFamily="18" charset="0"/>
              </a:rPr>
              <a:t>prob</a:t>
            </a:r>
            <a:r>
              <a:rPr lang="tr-TR" b="1" dirty="0" smtClean="0">
                <a:latin typeface="Times New Roman" panose="02020603050405020304" pitchFamily="18" charset="0"/>
                <a:cs typeface="Times New Roman" panose="02020603050405020304" pitchFamily="18" charset="0"/>
              </a:rPr>
              <a:t> yıkamasında toplanan parçacıkların K hesabında;</a:t>
            </a:r>
          </a:p>
          <a:p>
            <a:pPr marL="0" indent="0" algn="just">
              <a:buNone/>
              <a:defRPr/>
            </a:pPr>
            <a:r>
              <a:rPr lang="tr-TR" dirty="0" smtClean="0">
                <a:latin typeface="Times New Roman" panose="02020603050405020304" pitchFamily="18" charset="0"/>
                <a:cs typeface="Times New Roman" panose="02020603050405020304" pitchFamily="18" charset="0"/>
              </a:rPr>
              <a:t>Konsantrasyon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Analiz sonucu(mg)/örneklenen </a:t>
            </a:r>
            <a:r>
              <a:rPr lang="tr-TR" dirty="0">
                <a:latin typeface="Times New Roman" panose="02020603050405020304" pitchFamily="18" charset="0"/>
                <a:cs typeface="Times New Roman" panose="02020603050405020304" pitchFamily="18" charset="0"/>
              </a:rPr>
              <a:t>gaz hacmi</a:t>
            </a:r>
          </a:p>
          <a:p>
            <a:pPr marL="0" indent="0" algn="just">
              <a:buNone/>
              <a:defRPr/>
            </a:pPr>
            <a:endParaRPr lang="tr-TR" dirty="0" smtClean="0">
              <a:latin typeface="Times New Roman" panose="02020603050405020304" pitchFamily="18" charset="0"/>
              <a:cs typeface="Times New Roman" panose="02020603050405020304" pitchFamily="18" charset="0"/>
            </a:endParaRPr>
          </a:p>
          <a:p>
            <a:pPr marL="0" indent="0" algn="just">
              <a:buNone/>
              <a:defRPr/>
            </a:pPr>
            <a:r>
              <a:rPr lang="tr-TR" b="1" dirty="0" err="1" smtClean="0">
                <a:latin typeface="Times New Roman" panose="02020603050405020304" pitchFamily="18" charset="0"/>
                <a:cs typeface="Times New Roman" panose="02020603050405020304" pitchFamily="18" charset="0"/>
              </a:rPr>
              <a:t>İmpingerler</a:t>
            </a:r>
            <a:r>
              <a:rPr lang="tr-TR" b="1" dirty="0" smtClean="0">
                <a:latin typeface="Times New Roman" panose="02020603050405020304" pitchFamily="18" charset="0"/>
                <a:cs typeface="Times New Roman" panose="02020603050405020304" pitchFamily="18" charset="0"/>
              </a:rPr>
              <a:t> de toplanan </a:t>
            </a:r>
            <a:r>
              <a:rPr lang="tr-TR" b="1" dirty="0">
                <a:latin typeface="Times New Roman" panose="02020603050405020304" pitchFamily="18" charset="0"/>
                <a:cs typeface="Times New Roman" panose="02020603050405020304" pitchFamily="18" charset="0"/>
              </a:rPr>
              <a:t>gazlar için </a:t>
            </a:r>
            <a:r>
              <a:rPr lang="tr-TR" b="1" dirty="0" smtClean="0">
                <a:latin typeface="Times New Roman" panose="02020603050405020304" pitchFamily="18" charset="0"/>
                <a:cs typeface="Times New Roman" panose="02020603050405020304" pitchFamily="18" charset="0"/>
              </a:rPr>
              <a:t>ise;</a:t>
            </a:r>
            <a:endParaRPr lang="tr-TR" b="1" dirty="0">
              <a:latin typeface="Times New Roman" panose="02020603050405020304" pitchFamily="18" charset="0"/>
              <a:cs typeface="Times New Roman" panose="02020603050405020304" pitchFamily="18" charset="0"/>
            </a:endParaRPr>
          </a:p>
          <a:p>
            <a:pPr marL="0" indent="0" algn="just">
              <a:buNone/>
              <a:defRPr/>
            </a:pPr>
            <a:r>
              <a:rPr lang="tr-TR" dirty="0" smtClean="0">
                <a:latin typeface="Times New Roman" panose="02020603050405020304" pitchFamily="18" charset="0"/>
                <a:cs typeface="Times New Roman" panose="02020603050405020304" pitchFamily="18" charset="0"/>
              </a:rPr>
              <a:t>Madde Miktarı </a:t>
            </a:r>
            <a:r>
              <a:rPr lang="tr-TR" dirty="0">
                <a:latin typeface="Times New Roman" panose="02020603050405020304" pitchFamily="18" charset="0"/>
                <a:cs typeface="Times New Roman" panose="02020603050405020304" pitchFamily="18" charset="0"/>
              </a:rPr>
              <a:t>= </a:t>
            </a:r>
            <a:r>
              <a:rPr lang="tr-TR" dirty="0" smtClean="0">
                <a:latin typeface="Times New Roman" panose="02020603050405020304" pitchFamily="18" charset="0"/>
                <a:cs typeface="Times New Roman" panose="02020603050405020304" pitchFamily="18" charset="0"/>
              </a:rPr>
              <a:t>Analiz sonucu (mg/</a:t>
            </a:r>
            <a:r>
              <a:rPr lang="tr-TR" dirty="0" err="1" smtClean="0">
                <a:latin typeface="Times New Roman" panose="02020603050405020304" pitchFamily="18" charset="0"/>
                <a:cs typeface="Times New Roman" panose="02020603050405020304" pitchFamily="18" charset="0"/>
              </a:rPr>
              <a:t>lt</a:t>
            </a:r>
            <a:r>
              <a:rPr lang="tr-TR" dirty="0" smtClean="0">
                <a:latin typeface="Times New Roman" panose="02020603050405020304" pitchFamily="18" charset="0"/>
                <a:cs typeface="Times New Roman" panose="02020603050405020304" pitchFamily="18" charset="0"/>
              </a:rPr>
              <a:t>) </a:t>
            </a:r>
            <a:r>
              <a:rPr lang="tr-TR" dirty="0">
                <a:latin typeface="Times New Roman" panose="02020603050405020304" pitchFamily="18" charset="0"/>
                <a:cs typeface="Times New Roman" panose="02020603050405020304" pitchFamily="18" charset="0"/>
              </a:rPr>
              <a:t>x </a:t>
            </a:r>
            <a:r>
              <a:rPr lang="tr-TR" dirty="0" smtClean="0">
                <a:latin typeface="Times New Roman" panose="02020603050405020304" pitchFamily="18" charset="0"/>
                <a:cs typeface="Times New Roman" panose="02020603050405020304" pitchFamily="18" charset="0"/>
              </a:rPr>
              <a:t>Sıvı absorban hacmi</a:t>
            </a:r>
            <a:endParaRPr lang="tr-TR" dirty="0">
              <a:latin typeface="Times New Roman" panose="02020603050405020304" pitchFamily="18" charset="0"/>
              <a:cs typeface="Times New Roman" panose="02020603050405020304" pitchFamily="18" charset="0"/>
            </a:endParaRPr>
          </a:p>
          <a:p>
            <a:pPr marL="0" indent="0" algn="just">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smtClean="0">
              <a:latin typeface="Times New Roman" panose="02020603050405020304" pitchFamily="18" charset="0"/>
              <a:cs typeface="Times New Roman" panose="02020603050405020304" pitchFamily="18" charset="0"/>
            </a:endParaRPr>
          </a:p>
          <a:p>
            <a:pPr marL="0" indent="0">
              <a:buNone/>
              <a:defRPr/>
            </a:pPr>
            <a:endParaRPr lang="tr-TR" dirty="0">
              <a:latin typeface="Times New Roman" panose="02020603050405020304" pitchFamily="18" charset="0"/>
              <a:cs typeface="Times New Roman" panose="02020603050405020304" pitchFamily="18" charset="0"/>
            </a:endParaRPr>
          </a:p>
          <a:p>
            <a:pPr marL="0" indent="0">
              <a:buNone/>
              <a:defRPr/>
            </a:pPr>
            <a:endParaRPr lang="tr-TR" sz="900" dirty="0">
              <a:latin typeface="Times New Roman" panose="02020603050405020304" pitchFamily="18" charset="0"/>
              <a:cs typeface="Times New Roman" panose="02020603050405020304" pitchFamily="18" charset="0"/>
            </a:endParaRPr>
          </a:p>
          <a:p>
            <a:pPr marL="0" indent="0">
              <a:buNone/>
              <a:defRPr/>
            </a:pPr>
            <a:endParaRPr lang="tr-TR" sz="900" dirty="0">
              <a:latin typeface="Times New Roman" panose="02020603050405020304" pitchFamily="18" charset="0"/>
              <a:cs typeface="Times New Roman" panose="02020603050405020304" pitchFamily="18" charset="0"/>
            </a:endParaRPr>
          </a:p>
          <a:p>
            <a:pPr marL="0" indent="0">
              <a:buNone/>
              <a:defRPr/>
            </a:pPr>
            <a:endParaRPr lang="tr-TR" dirty="0">
              <a:latin typeface="Times New Roman" panose="02020603050405020304" pitchFamily="18" charset="0"/>
              <a:cs typeface="Times New Roman" panose="02020603050405020304" pitchFamily="18" charset="0"/>
            </a:endParaRPr>
          </a:p>
        </p:txBody>
      </p:sp>
      <p:sp>
        <p:nvSpPr>
          <p:cNvPr id="5123" name="Unvan 1"/>
          <p:cNvSpPr>
            <a:spLocks noGrp="1"/>
          </p:cNvSpPr>
          <p:nvPr>
            <p:ph type="title"/>
          </p:nvPr>
        </p:nvSpPr>
        <p:spPr>
          <a:xfrm>
            <a:off x="1860775" y="1518541"/>
            <a:ext cx="8229600" cy="639763"/>
          </a:xfrm>
        </p:spPr>
        <p:txBody>
          <a:bodyPr/>
          <a:lstStyle/>
          <a:p>
            <a:pPr algn="l"/>
            <a:r>
              <a:rPr lang="tr-TR" altLang="tr-TR" sz="2400" b="1" dirty="0">
                <a:latin typeface="Times New Roman" panose="02020603050405020304" pitchFamily="18" charset="0"/>
                <a:cs typeface="Times New Roman" panose="02020603050405020304" pitchFamily="18" charset="0"/>
              </a:rPr>
              <a:t>Genel Değerlendirme</a:t>
            </a:r>
          </a:p>
        </p:txBody>
      </p:sp>
      <p:sp>
        <p:nvSpPr>
          <p:cNvPr id="6"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3</a:t>
            </a:fld>
            <a:endParaRPr lang="tr-TR"/>
          </a:p>
        </p:txBody>
      </p:sp>
    </p:spTree>
    <p:extLst>
      <p:ext uri="{BB962C8B-B14F-4D97-AF65-F5344CB8AC3E}">
        <p14:creationId xmlns:p14="http://schemas.microsoft.com/office/powerpoint/2010/main" val="3796540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6" y="1999929"/>
            <a:ext cx="8646031" cy="4525963"/>
          </a:xfrm>
        </p:spPr>
        <p:txBody>
          <a:bodyPr>
            <a:noAutofit/>
          </a:bodyPr>
          <a:lstStyle/>
          <a:p>
            <a:pPr marL="0" indent="0" algn="just">
              <a:buNone/>
              <a:defRPr/>
            </a:pPr>
            <a:r>
              <a:rPr lang="tr-TR" sz="1700" dirty="0">
                <a:latin typeface="Times New Roman" panose="02020603050405020304" pitchFamily="18" charset="0"/>
                <a:cs typeface="Times New Roman" panose="02020603050405020304" pitchFamily="18" charset="0"/>
              </a:rPr>
              <a:t>Yukarıdaki denklemlerden;</a:t>
            </a:r>
          </a:p>
          <a:p>
            <a:pPr algn="just">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Partikül tartımının belirsizliği,</a:t>
            </a:r>
          </a:p>
          <a:p>
            <a:pPr algn="just">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Absorbanın kimyasal analizinin belirsizliği,</a:t>
            </a:r>
          </a:p>
          <a:p>
            <a:pPr algn="just">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Numune gaz hacminin veya sıvı çözeltinin hacminin ölçülmesinin belirsizliği</a:t>
            </a:r>
          </a:p>
          <a:p>
            <a:pPr algn="just">
              <a:buFont typeface="Wingdings" panose="05000000000000000000" pitchFamily="2" charset="2"/>
              <a:buChar char="Ø"/>
              <a:defRPr/>
            </a:pPr>
            <a:r>
              <a:rPr lang="tr-TR" sz="1700" dirty="0">
                <a:latin typeface="Times New Roman" panose="02020603050405020304" pitchFamily="18" charset="0"/>
                <a:cs typeface="Times New Roman" panose="02020603050405020304" pitchFamily="18" charset="0"/>
              </a:rPr>
              <a:t>Belirlenen maddelerin toplanmasında numune şişelerinin etkinliği</a:t>
            </a:r>
          </a:p>
          <a:p>
            <a:pPr marL="0" indent="0" algn="just">
              <a:buNone/>
              <a:defRPr/>
            </a:pPr>
            <a:r>
              <a:rPr lang="tr-TR" sz="1700" dirty="0">
                <a:latin typeface="Times New Roman" panose="02020603050405020304" pitchFamily="18" charset="0"/>
                <a:cs typeface="Times New Roman" panose="02020603050405020304" pitchFamily="18" charset="0"/>
              </a:rPr>
              <a:t>Hacim olarak ta;</a:t>
            </a:r>
          </a:p>
          <a:p>
            <a:pPr algn="just">
              <a:buFontTx/>
              <a:buChar char="-"/>
              <a:defRPr/>
            </a:pPr>
            <a:r>
              <a:rPr lang="tr-TR" sz="1700" dirty="0">
                <a:latin typeface="Times New Roman" panose="02020603050405020304" pitchFamily="18" charset="0"/>
                <a:cs typeface="Times New Roman" panose="02020603050405020304" pitchFamily="18" charset="0"/>
              </a:rPr>
              <a:t>Örnek gaz hacmi; sırasıyla gaz sayacındaki sıcaklık ve basınca bağlıdır. Bu sıcaklık ve basınç ölçümlerinde de belirsizlik vardır. Son olarak, bir sonuç referans koşullarda bildirilmeden önce su buharı ve oksijen seviyesi için düzeltmeler olabilir, bu nedenle su buharı ve oksijen konsantrasyonunun belirsizliği dahil edilmelidir.</a:t>
            </a:r>
          </a:p>
          <a:p>
            <a:pPr marL="0" indent="0" algn="just">
              <a:buNone/>
              <a:defRPr/>
            </a:pPr>
            <a:r>
              <a:rPr lang="tr-TR" sz="1700" dirty="0">
                <a:latin typeface="Times New Roman" panose="02020603050405020304" pitchFamily="18" charset="0"/>
                <a:cs typeface="Times New Roman" panose="02020603050405020304" pitchFamily="18" charset="0"/>
              </a:rPr>
              <a:t>Matematiksel ilişkiler ayrıca belirli bir girdi miktarının ölçülen konsantrasyonu ne kadar etkilediğini bize de bildirir. Bu duyarlık katsayısı olarak ifade edilir. Matematiksel olarak, duyarlılık katsayısı, ilgili girdi miktarına göre denklemin kısmi türevi ile belirlenir. Bu sebeple belirsizlik tahmini için standartlarda yer alan tanımlamalar birçok kısmi türev içerir. Sonuç olarak; </a:t>
            </a:r>
            <a:r>
              <a:rPr lang="tr-TR" sz="1700" b="1" dirty="0">
                <a:solidFill>
                  <a:srgbClr val="FF0000"/>
                </a:solidFill>
                <a:latin typeface="Times New Roman" panose="02020603050405020304" pitchFamily="18" charset="0"/>
                <a:cs typeface="Times New Roman" panose="02020603050405020304" pitchFamily="18" charset="0"/>
              </a:rPr>
              <a:t>Ölçülen değerdeki belirsizlik = Duyarlılık katsayısı x Girdi miktarındaki belirsizlik </a:t>
            </a:r>
            <a:r>
              <a:rPr lang="tr-TR" sz="1700" dirty="0">
                <a:latin typeface="Times New Roman" panose="02020603050405020304" pitchFamily="18" charset="0"/>
                <a:cs typeface="Times New Roman" panose="02020603050405020304" pitchFamily="18" charset="0"/>
              </a:rPr>
              <a:t>şeklinde ifade edilir</a:t>
            </a:r>
            <a:r>
              <a:rPr lang="tr-TR" sz="1700" dirty="0" smtClean="0">
                <a:latin typeface="Times New Roman" panose="02020603050405020304" pitchFamily="18" charset="0"/>
                <a:cs typeface="Times New Roman" panose="02020603050405020304" pitchFamily="18" charset="0"/>
              </a:rPr>
              <a:t>.</a:t>
            </a:r>
            <a:endParaRPr lang="tr-TR" sz="1700" dirty="0">
              <a:latin typeface="Times New Roman" panose="02020603050405020304" pitchFamily="18" charset="0"/>
              <a:cs typeface="Times New Roman" panose="02020603050405020304" pitchFamily="18" charset="0"/>
            </a:endParaRPr>
          </a:p>
        </p:txBody>
      </p:sp>
      <p:sp>
        <p:nvSpPr>
          <p:cNvPr id="6" name="Unvan 1"/>
          <p:cNvSpPr txBox="1">
            <a:spLocks/>
          </p:cNvSpPr>
          <p:nvPr/>
        </p:nvSpPr>
        <p:spPr bwMode="auto">
          <a:xfrm>
            <a:off x="1860777" y="1360166"/>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tr-TR" altLang="tr-TR" sz="2400" b="1" kern="0" dirty="0">
                <a:solidFill>
                  <a:schemeClr val="tx1"/>
                </a:solidFill>
                <a:latin typeface="Times New Roman" panose="02020603050405020304" pitchFamily="18" charset="0"/>
                <a:cs typeface="Times New Roman" panose="02020603050405020304" pitchFamily="18" charset="0"/>
              </a:rPr>
              <a:t>Genel </a:t>
            </a:r>
            <a:r>
              <a:rPr lang="tr-TR" altLang="tr-TR" sz="2400" b="1" kern="0" dirty="0" smtClean="0">
                <a:solidFill>
                  <a:schemeClr val="tx1"/>
                </a:solidFill>
                <a:latin typeface="Times New Roman" panose="02020603050405020304" pitchFamily="18" charset="0"/>
                <a:cs typeface="Times New Roman" panose="02020603050405020304" pitchFamily="18" charset="0"/>
              </a:rPr>
              <a:t>Değerlendirme:</a:t>
            </a:r>
            <a:endParaRPr lang="tr-TR" altLang="tr-TR" sz="2400" b="1" kern="0" dirty="0">
              <a:solidFill>
                <a:schemeClr val="tx1"/>
              </a:solidFill>
              <a:latin typeface="Times New Roman" panose="02020603050405020304" pitchFamily="18" charset="0"/>
              <a:cs typeface="Times New Roman" panose="02020603050405020304" pitchFamily="18" charset="0"/>
            </a:endParaRP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4</a:t>
            </a:fld>
            <a:endParaRPr lang="tr-TR"/>
          </a:p>
        </p:txBody>
      </p:sp>
    </p:spTree>
    <p:extLst>
      <p:ext uri="{BB962C8B-B14F-4D97-AF65-F5344CB8AC3E}">
        <p14:creationId xmlns:p14="http://schemas.microsoft.com/office/powerpoint/2010/main" val="42293668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860776" y="1999929"/>
            <a:ext cx="8646031" cy="4525963"/>
          </a:xfrm>
        </p:spPr>
        <p:txBody>
          <a:bodyPr>
            <a:noAutofit/>
          </a:bodyPr>
          <a:lstStyle/>
          <a:p>
            <a:pPr marL="0" indent="0" algn="just">
              <a:buNone/>
            </a:pPr>
            <a:r>
              <a:rPr lang="tr-TR" altLang="tr-TR" sz="2000" dirty="0">
                <a:latin typeface="Times New Roman" panose="02020603050405020304" pitchFamily="18" charset="0"/>
                <a:cs typeface="Times New Roman" panose="02020603050405020304" pitchFamily="18" charset="0"/>
              </a:rPr>
              <a:t>Yukarıdaki denklemlerden;</a:t>
            </a:r>
          </a:p>
          <a:p>
            <a:pPr marL="0" indent="0">
              <a:buNone/>
            </a:pPr>
            <a:r>
              <a:rPr lang="tr-TR" altLang="tr-TR" sz="2000" dirty="0">
                <a:latin typeface="Times New Roman" panose="02020603050405020304" pitchFamily="18" charset="0"/>
                <a:cs typeface="Times New Roman" panose="02020603050405020304" pitchFamily="18" charset="0"/>
              </a:rPr>
              <a:t>Duyarlılık Katsayısı problemleri:</a:t>
            </a:r>
          </a:p>
          <a:p>
            <a:pPr marL="0" indent="0">
              <a:buNone/>
            </a:pPr>
            <a:r>
              <a:rPr lang="tr-TR" altLang="tr-TR" sz="2000" dirty="0">
                <a:latin typeface="Times New Roman" panose="02020603050405020304" pitchFamily="18" charset="0"/>
                <a:cs typeface="Times New Roman" panose="02020603050405020304" pitchFamily="18" charset="0"/>
              </a:rPr>
              <a:t>1- 3X6  metre boyutunda bir halının kısa kenar (L) ölçümlerinin sonucunda bulunan belirsizlik değeri u(L) değeri 3 cm, uzun kenar (M) ölçümünden bulunan belirsizlik değeri u(W) ,4 cm, bu halının alanın (A) belirsizliği kaç cm’dir?</a:t>
            </a:r>
          </a:p>
        </p:txBody>
      </p:sp>
      <p:sp>
        <p:nvSpPr>
          <p:cNvPr id="6" name="Unvan 1"/>
          <p:cNvSpPr txBox="1">
            <a:spLocks/>
          </p:cNvSpPr>
          <p:nvPr/>
        </p:nvSpPr>
        <p:spPr bwMode="auto">
          <a:xfrm>
            <a:off x="1860777" y="1360166"/>
            <a:ext cx="82296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defRPr/>
            </a:pPr>
            <a:r>
              <a:rPr lang="tr-TR" altLang="tr-TR" sz="2400" b="1" kern="0" dirty="0">
                <a:solidFill>
                  <a:schemeClr val="tx1"/>
                </a:solidFill>
                <a:latin typeface="Times New Roman" panose="02020603050405020304" pitchFamily="18" charset="0"/>
                <a:cs typeface="Times New Roman" panose="02020603050405020304" pitchFamily="18" charset="0"/>
              </a:rPr>
              <a:t>Genel </a:t>
            </a:r>
            <a:r>
              <a:rPr lang="tr-TR" altLang="tr-TR" sz="2400" b="1" kern="0" dirty="0" smtClean="0">
                <a:solidFill>
                  <a:schemeClr val="tx1"/>
                </a:solidFill>
                <a:latin typeface="Times New Roman" panose="02020603050405020304" pitchFamily="18" charset="0"/>
                <a:cs typeface="Times New Roman" panose="02020603050405020304" pitchFamily="18" charset="0"/>
              </a:rPr>
              <a:t>Değerlendirme:</a:t>
            </a:r>
            <a:endParaRPr lang="tr-TR" altLang="tr-TR" sz="2400" b="1" kern="0" dirty="0">
              <a:solidFill>
                <a:schemeClr val="tx1"/>
              </a:solidFill>
              <a:latin typeface="Times New Roman" panose="02020603050405020304" pitchFamily="18" charset="0"/>
              <a:cs typeface="Times New Roman" panose="02020603050405020304" pitchFamily="18" charset="0"/>
            </a:endParaRP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8" name="Resim 7"/>
          <p:cNvPicPr>
            <a:picLocks noChangeAspect="1"/>
          </p:cNvPicPr>
          <p:nvPr/>
        </p:nvPicPr>
        <p:blipFill>
          <a:blip r:embed="rId2"/>
          <a:stretch>
            <a:fillRect/>
          </a:stretch>
        </p:blipFill>
        <p:spPr>
          <a:xfrm>
            <a:off x="0" y="0"/>
            <a:ext cx="1860777" cy="1838425"/>
          </a:xfrm>
          <a:prstGeom prst="rect">
            <a:avLst/>
          </a:prstGeom>
        </p:spPr>
      </p:pic>
      <p:sp>
        <p:nvSpPr>
          <p:cNvPr id="4" name="Slayt Numarası Yer Tutucusu 3"/>
          <p:cNvSpPr>
            <a:spLocks noGrp="1"/>
          </p:cNvSpPr>
          <p:nvPr>
            <p:ph type="sldNum" sz="quarter" idx="12"/>
          </p:nvPr>
        </p:nvSpPr>
        <p:spPr/>
        <p:txBody>
          <a:bodyPr/>
          <a:lstStyle/>
          <a:p>
            <a:fld id="{867B2D67-3604-4605-9DC1-A9CD8FF98088}" type="slidenum">
              <a:rPr lang="tr-TR" smtClean="0"/>
              <a:t>5</a:t>
            </a:fld>
            <a:endParaRPr lang="tr-TR"/>
          </a:p>
        </p:txBody>
      </p:sp>
      <p:pic>
        <p:nvPicPr>
          <p:cNvPr id="2" name="Resim 1"/>
          <p:cNvPicPr>
            <a:picLocks noChangeAspect="1"/>
          </p:cNvPicPr>
          <p:nvPr/>
        </p:nvPicPr>
        <p:blipFill>
          <a:blip r:embed="rId3"/>
          <a:stretch>
            <a:fillRect/>
          </a:stretch>
        </p:blipFill>
        <p:spPr>
          <a:xfrm>
            <a:off x="3118767" y="3849764"/>
            <a:ext cx="5713619" cy="2773920"/>
          </a:xfrm>
          <a:prstGeom prst="rect">
            <a:avLst/>
          </a:prstGeom>
        </p:spPr>
      </p:pic>
    </p:spTree>
    <p:extLst>
      <p:ext uri="{BB962C8B-B14F-4D97-AF65-F5344CB8AC3E}">
        <p14:creationId xmlns:p14="http://schemas.microsoft.com/office/powerpoint/2010/main" val="3553338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Dikdörtgen 1"/>
          <p:cNvSpPr>
            <a:spLocks noChangeArrowheads="1"/>
          </p:cNvSpPr>
          <p:nvPr/>
        </p:nvSpPr>
        <p:spPr bwMode="auto">
          <a:xfrm>
            <a:off x="3429000" y="6231135"/>
            <a:ext cx="5181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tr-TR" altLang="tr-TR" sz="1400" b="1" dirty="0">
                <a:latin typeface="Times New Roman" panose="02020603050405020304" pitchFamily="18" charset="0"/>
                <a:cs typeface="Times New Roman" panose="02020603050405020304" pitchFamily="18" charset="0"/>
              </a:rPr>
              <a:t>SKHKKY ve AB yönergeleri (LCPD ve WID) zorunlu değerler.</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6</a:t>
            </a:fld>
            <a:endParaRPr lang="tr-TR"/>
          </a:p>
        </p:txBody>
      </p:sp>
      <p:pic>
        <p:nvPicPr>
          <p:cNvPr id="6" name="Resim 5"/>
          <p:cNvPicPr>
            <a:picLocks noChangeAspect="1"/>
          </p:cNvPicPr>
          <p:nvPr/>
        </p:nvPicPr>
        <p:blipFill>
          <a:blip r:embed="rId3"/>
          <a:stretch>
            <a:fillRect/>
          </a:stretch>
        </p:blipFill>
        <p:spPr>
          <a:xfrm>
            <a:off x="1954757" y="1838423"/>
            <a:ext cx="4446043" cy="4335235"/>
          </a:xfrm>
          <a:prstGeom prst="rect">
            <a:avLst/>
          </a:prstGeom>
        </p:spPr>
      </p:pic>
      <p:graphicFrame>
        <p:nvGraphicFramePr>
          <p:cNvPr id="10" name="İçerik Yer Tutucusu 9"/>
          <p:cNvGraphicFramePr>
            <a:graphicFrameLocks noGrp="1"/>
          </p:cNvGraphicFramePr>
          <p:nvPr>
            <p:ph idx="1"/>
            <p:extLst>
              <p:ext uri="{D42A27DB-BD31-4B8C-83A1-F6EECF244321}">
                <p14:modId xmlns:p14="http://schemas.microsoft.com/office/powerpoint/2010/main" val="755293277"/>
              </p:ext>
            </p:extLst>
          </p:nvPr>
        </p:nvGraphicFramePr>
        <p:xfrm>
          <a:off x="6494780" y="1852589"/>
          <a:ext cx="4276724" cy="4221414"/>
        </p:xfrm>
        <a:graphic>
          <a:graphicData uri="http://schemas.openxmlformats.org/drawingml/2006/table">
            <a:tbl>
              <a:tblPr firstRow="1" firstCol="1" bandRow="1">
                <a:tableStyleId>{5C22544A-7EE6-4342-B048-85BDC9FD1C3A}</a:tableStyleId>
              </a:tblPr>
              <a:tblGrid>
                <a:gridCol w="1424742">
                  <a:extLst>
                    <a:ext uri="{9D8B030D-6E8A-4147-A177-3AD203B41FA5}">
                      <a16:colId xmlns:a16="http://schemas.microsoft.com/office/drawing/2014/main" val="4277622894"/>
                    </a:ext>
                  </a:extLst>
                </a:gridCol>
                <a:gridCol w="1134998">
                  <a:extLst>
                    <a:ext uri="{9D8B030D-6E8A-4147-A177-3AD203B41FA5}">
                      <a16:colId xmlns:a16="http://schemas.microsoft.com/office/drawing/2014/main" val="894388283"/>
                    </a:ext>
                  </a:extLst>
                </a:gridCol>
                <a:gridCol w="1716984">
                  <a:extLst>
                    <a:ext uri="{9D8B030D-6E8A-4147-A177-3AD203B41FA5}">
                      <a16:colId xmlns:a16="http://schemas.microsoft.com/office/drawing/2014/main" val="1814550932"/>
                    </a:ext>
                  </a:extLst>
                </a:gridCol>
              </a:tblGrid>
              <a:tr h="353676">
                <a:tc>
                  <a:txBody>
                    <a:bodyPr/>
                    <a:lstStyle/>
                    <a:p>
                      <a:pPr>
                        <a:lnSpc>
                          <a:spcPct val="107000"/>
                        </a:lnSpc>
                        <a:spcAft>
                          <a:spcPts val="0"/>
                        </a:spcAft>
                      </a:pPr>
                      <a:r>
                        <a:rPr lang="tr-TR" sz="1000" dirty="0" smtClean="0">
                          <a:effectLst/>
                        </a:rPr>
                        <a:t>Kirletici</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dirty="0" smtClean="0">
                          <a:effectLst/>
                        </a:rPr>
                        <a:t>EN Standart </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dirty="0" smtClean="0">
                          <a:effectLst/>
                        </a:rPr>
                        <a:t>Belirsizlik</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140202070"/>
                  </a:ext>
                </a:extLst>
              </a:tr>
              <a:tr h="552534">
                <a:tc>
                  <a:txBody>
                    <a:bodyPr/>
                    <a:lstStyle/>
                    <a:p>
                      <a:pPr>
                        <a:lnSpc>
                          <a:spcPct val="107000"/>
                        </a:lnSpc>
                        <a:spcAft>
                          <a:spcPts val="0"/>
                        </a:spcAft>
                      </a:pPr>
                      <a:r>
                        <a:rPr lang="tr-TR" sz="1000" dirty="0">
                          <a:effectLst/>
                        </a:rPr>
                        <a:t>H</a:t>
                      </a:r>
                      <a:r>
                        <a:rPr lang="tr-TR" sz="1000" baseline="-25000" dirty="0">
                          <a:effectLst/>
                        </a:rPr>
                        <a:t>2</a:t>
                      </a:r>
                      <a:r>
                        <a:rPr lang="tr-TR" sz="1000" dirty="0">
                          <a:effectLst/>
                        </a:rPr>
                        <a:t>O  </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14790:2017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±20% of ölçülmüş değerin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2892077486"/>
                  </a:ext>
                </a:extLst>
              </a:tr>
              <a:tr h="552534">
                <a:tc>
                  <a:txBody>
                    <a:bodyPr/>
                    <a:lstStyle/>
                    <a:p>
                      <a:pPr>
                        <a:lnSpc>
                          <a:spcPct val="107000"/>
                        </a:lnSpc>
                        <a:spcAft>
                          <a:spcPts val="0"/>
                        </a:spcAft>
                      </a:pPr>
                      <a:r>
                        <a:rPr lang="tr-TR" sz="1000">
                          <a:effectLst/>
                        </a:rPr>
                        <a:t>SO</a:t>
                      </a:r>
                      <a:r>
                        <a:rPr lang="tr-TR" sz="1000" baseline="-25000">
                          <a:effectLst/>
                        </a:rPr>
                        <a:t>2</a:t>
                      </a:r>
                      <a:r>
                        <a:rPr lang="tr-TR" sz="1000">
                          <a:effectLst/>
                        </a:rPr>
                        <a:t>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dirty="0">
                          <a:effectLst/>
                        </a:rPr>
                        <a:t>14791:2017 </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±20% ESD değerinin bağıl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1290783429"/>
                  </a:ext>
                </a:extLst>
              </a:tr>
              <a:tr h="552534">
                <a:tc>
                  <a:txBody>
                    <a:bodyPr/>
                    <a:lstStyle/>
                    <a:p>
                      <a:pPr>
                        <a:lnSpc>
                          <a:spcPct val="107000"/>
                        </a:lnSpc>
                        <a:spcAft>
                          <a:spcPts val="0"/>
                        </a:spcAft>
                      </a:pPr>
                      <a:r>
                        <a:rPr lang="tr-TR" sz="1000">
                          <a:effectLst/>
                        </a:rPr>
                        <a:t>NO</a:t>
                      </a:r>
                      <a:r>
                        <a:rPr lang="tr-TR" sz="1000" baseline="-25000">
                          <a:effectLst/>
                        </a:rPr>
                        <a:t>x</a:t>
                      </a:r>
                      <a:r>
                        <a:rPr lang="tr-TR" sz="1000">
                          <a:effectLst/>
                        </a:rPr>
                        <a:t> Chemiluminescence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14792: 2017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±10% ESD değerinin bağıl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4122994486"/>
                  </a:ext>
                </a:extLst>
              </a:tr>
              <a:tr h="552534">
                <a:tc>
                  <a:txBody>
                    <a:bodyPr/>
                    <a:lstStyle/>
                    <a:p>
                      <a:pPr>
                        <a:lnSpc>
                          <a:spcPct val="107000"/>
                        </a:lnSpc>
                        <a:spcAft>
                          <a:spcPts val="0"/>
                        </a:spcAft>
                      </a:pPr>
                      <a:r>
                        <a:rPr lang="tr-TR" sz="1000">
                          <a:effectLst/>
                        </a:rPr>
                        <a:t>O</a:t>
                      </a:r>
                      <a:r>
                        <a:rPr lang="tr-TR" sz="1000" baseline="-25000">
                          <a:effectLst/>
                        </a:rPr>
                        <a:t>2</a:t>
                      </a:r>
                      <a:r>
                        <a:rPr lang="tr-TR" sz="1000">
                          <a:effectLst/>
                        </a:rPr>
                        <a:t> Paramagnetic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14789:2017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±6% of ölçülmüş değerin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3316378855"/>
                  </a:ext>
                </a:extLst>
              </a:tr>
              <a:tr h="552534">
                <a:tc>
                  <a:txBody>
                    <a:bodyPr/>
                    <a:lstStyle/>
                    <a:p>
                      <a:pPr>
                        <a:lnSpc>
                          <a:spcPct val="107000"/>
                        </a:lnSpc>
                        <a:spcAft>
                          <a:spcPts val="0"/>
                        </a:spcAft>
                      </a:pPr>
                      <a:r>
                        <a:rPr lang="tr-TR" sz="1000">
                          <a:effectLst/>
                        </a:rPr>
                        <a:t>CO Infra Red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15058:2017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±6% ESD değerinin bağıl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1707775089"/>
                  </a:ext>
                </a:extLst>
              </a:tr>
              <a:tr h="552534">
                <a:tc>
                  <a:txBody>
                    <a:bodyPr/>
                    <a:lstStyle/>
                    <a:p>
                      <a:pPr>
                        <a:lnSpc>
                          <a:spcPct val="107000"/>
                        </a:lnSpc>
                        <a:spcAft>
                          <a:spcPts val="0"/>
                        </a:spcAft>
                      </a:pPr>
                      <a:r>
                        <a:rPr lang="tr-TR" sz="1000">
                          <a:effectLst/>
                        </a:rPr>
                        <a:t>HCl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nchor="b"/>
                </a:tc>
                <a:tc>
                  <a:txBody>
                    <a:bodyPr/>
                    <a:lstStyle/>
                    <a:p>
                      <a:pPr>
                        <a:lnSpc>
                          <a:spcPct val="107000"/>
                        </a:lnSpc>
                        <a:spcAft>
                          <a:spcPts val="0"/>
                        </a:spcAft>
                      </a:pPr>
                      <a:r>
                        <a:rPr lang="tr-TR" sz="1000">
                          <a:effectLst/>
                        </a:rPr>
                        <a:t>1911:2010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nchor="b"/>
                </a:tc>
                <a:tc>
                  <a:txBody>
                    <a:bodyPr/>
                    <a:lstStyle/>
                    <a:p>
                      <a:pPr>
                        <a:lnSpc>
                          <a:spcPct val="107000"/>
                        </a:lnSpc>
                        <a:spcAft>
                          <a:spcPts val="0"/>
                        </a:spcAft>
                      </a:pPr>
                      <a:r>
                        <a:rPr lang="tr-TR" sz="1000">
                          <a:effectLst/>
                        </a:rPr>
                        <a:t>±30% ESD değerinin bağıl yüzdesi</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1866644392"/>
                  </a:ext>
                </a:extLst>
              </a:tr>
              <a:tr h="552534">
                <a:tc>
                  <a:txBody>
                    <a:bodyPr/>
                    <a:lstStyle/>
                    <a:p>
                      <a:pPr>
                        <a:lnSpc>
                          <a:spcPct val="107000"/>
                        </a:lnSpc>
                        <a:spcAft>
                          <a:spcPts val="0"/>
                        </a:spcAft>
                      </a:pPr>
                      <a:r>
                        <a:rPr lang="tr-TR" sz="1000" dirty="0">
                          <a:effectLst/>
                        </a:rPr>
                        <a:t>SO</a:t>
                      </a:r>
                      <a:r>
                        <a:rPr lang="tr-TR" sz="1000" baseline="-25000" dirty="0">
                          <a:effectLst/>
                        </a:rPr>
                        <a:t>2</a:t>
                      </a:r>
                      <a:r>
                        <a:rPr lang="tr-TR" sz="1000" dirty="0">
                          <a:effectLst/>
                        </a:rPr>
                        <a:t> </a:t>
                      </a:r>
                      <a:r>
                        <a:rPr lang="tr-TR" sz="1000" dirty="0" err="1">
                          <a:effectLst/>
                        </a:rPr>
                        <a:t>Instrumental</a:t>
                      </a:r>
                      <a:r>
                        <a:rPr lang="tr-TR" sz="1000" dirty="0">
                          <a:effectLst/>
                        </a:rPr>
                        <a:t> </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a:effectLst/>
                        </a:rPr>
                        <a:t>TS 17021:2017 </a:t>
                      </a:r>
                      <a:endParaRPr lang="tr-TR" sz="100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tc>
                  <a:txBody>
                    <a:bodyPr/>
                    <a:lstStyle/>
                    <a:p>
                      <a:pPr>
                        <a:lnSpc>
                          <a:spcPct val="107000"/>
                        </a:lnSpc>
                        <a:spcAft>
                          <a:spcPts val="0"/>
                        </a:spcAft>
                      </a:pPr>
                      <a:r>
                        <a:rPr lang="tr-TR" sz="1000" dirty="0">
                          <a:effectLst/>
                        </a:rPr>
                        <a:t>±15% ESD değerinin bağıl yüzdesi</a:t>
                      </a:r>
                      <a:endParaRPr lang="tr-TR" sz="1000" dirty="0">
                        <a:effectLst/>
                        <a:latin typeface="Arial" panose="020B0604020202020204" pitchFamily="34" charset="0"/>
                        <a:ea typeface="Calibri" panose="020F0502020204030204" pitchFamily="34" charset="0"/>
                        <a:cs typeface="Times New Roman" panose="02020603050405020304" pitchFamily="18" charset="0"/>
                      </a:endParaRPr>
                    </a:p>
                  </a:txBody>
                  <a:tcPr marL="88900" marR="41910" marT="7617" marB="119336"/>
                </a:tc>
                <a:extLst>
                  <a:ext uri="{0D108BD9-81ED-4DB2-BD59-A6C34878D82A}">
                    <a16:rowId xmlns:a16="http://schemas.microsoft.com/office/drawing/2014/main" val="3836290403"/>
                  </a:ext>
                </a:extLst>
              </a:tr>
            </a:tbl>
          </a:graphicData>
        </a:graphic>
      </p:graphicFrame>
    </p:spTree>
    <p:extLst>
      <p:ext uri="{BB962C8B-B14F-4D97-AF65-F5344CB8AC3E}">
        <p14:creationId xmlns:p14="http://schemas.microsoft.com/office/powerpoint/2010/main" val="2759148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Başlık 1"/>
          <p:cNvSpPr>
            <a:spLocks noGrp="1"/>
          </p:cNvSpPr>
          <p:nvPr>
            <p:ph type="title"/>
          </p:nvPr>
        </p:nvSpPr>
        <p:spPr>
          <a:xfrm>
            <a:off x="1860776" y="1847430"/>
            <a:ext cx="8610861" cy="715963"/>
          </a:xfrm>
        </p:spPr>
        <p:txBody>
          <a:bodyPr>
            <a:normAutofit fontScale="90000"/>
          </a:bodyPr>
          <a:lstStyle/>
          <a:p>
            <a:pPr algn="l"/>
            <a:r>
              <a:rPr lang="tr-TR" altLang="tr-TR" sz="2400" b="1" dirty="0">
                <a:latin typeface="Times New Roman" panose="02020603050405020304" pitchFamily="18" charset="0"/>
                <a:cs typeface="Times New Roman" panose="02020603050405020304" pitchFamily="18" charset="0"/>
              </a:rPr>
              <a:t>Baca Gazı Emisyonlarının Ölçülmesinden Kaynaklanan Belirsizlik Hesapları</a:t>
            </a:r>
          </a:p>
        </p:txBody>
      </p:sp>
      <p:sp>
        <p:nvSpPr>
          <p:cNvPr id="5123" name="İçerik Yer Tutucusu 2"/>
          <p:cNvSpPr>
            <a:spLocks noGrp="1"/>
          </p:cNvSpPr>
          <p:nvPr>
            <p:ph idx="1"/>
          </p:nvPr>
        </p:nvSpPr>
        <p:spPr>
          <a:xfrm>
            <a:off x="1860776" y="2720484"/>
            <a:ext cx="8707577" cy="3818428"/>
          </a:xfrm>
        </p:spPr>
        <p:txBody>
          <a:bodyPr>
            <a:normAutofit/>
          </a:bodyPr>
          <a:lstStyle/>
          <a:p>
            <a:pPr marL="0" indent="0" algn="just">
              <a:buNone/>
              <a:defRPr/>
            </a:pPr>
            <a:r>
              <a:rPr lang="tr-TR" altLang="tr-TR" sz="2200" dirty="0">
                <a:latin typeface="Times New Roman" panose="02020603050405020304" pitchFamily="18" charset="0"/>
                <a:cs typeface="Times New Roman" panose="02020603050405020304" pitchFamily="18" charset="0"/>
              </a:rPr>
              <a:t>Baca gazı emisyonlarının ölçülmesinde Hava kalitesi – Bir ölçme işlemi uygunluğunun gerekli ölçme belirsizliği ile karşılaştırılarak değerlendirilmesi (ISO 14956:2002) standardı esas alınmalıdır. Bu standartta belirsizlik kaynaklarının tanıtımı aşağıdaki şekilde verilmiştir;</a:t>
            </a:r>
          </a:p>
          <a:p>
            <a:pPr algn="just">
              <a:buFont typeface="Wingdings" panose="05000000000000000000" pitchFamily="2" charset="2"/>
              <a:buChar char="Ø"/>
              <a:defRPr/>
            </a:pPr>
            <a:r>
              <a:rPr lang="tr-TR" altLang="tr-TR" sz="2200" dirty="0">
                <a:latin typeface="Times New Roman" panose="02020603050405020304" pitchFamily="18" charset="0"/>
                <a:cs typeface="Times New Roman" panose="02020603050405020304" pitchFamily="18" charset="0"/>
              </a:rPr>
              <a:t>Deneysel kalibrasyon fonksiyonundan sapma (</a:t>
            </a:r>
            <a:r>
              <a:rPr lang="tr-TR" altLang="tr-TR" sz="2200" dirty="0" err="1">
                <a:latin typeface="Times New Roman" panose="02020603050405020304" pitchFamily="18" charset="0"/>
                <a:cs typeface="Times New Roman" panose="02020603050405020304" pitchFamily="18" charset="0"/>
              </a:rPr>
              <a:t>doğrusallıktan</a:t>
            </a:r>
            <a:r>
              <a:rPr lang="tr-TR" altLang="tr-TR" sz="2200" dirty="0">
                <a:latin typeface="Times New Roman" panose="02020603050405020304" pitchFamily="18" charset="0"/>
                <a:cs typeface="Times New Roman" panose="02020603050405020304" pitchFamily="18" charset="0"/>
              </a:rPr>
              <a:t> sapma, uyum eksikliği),</a:t>
            </a:r>
          </a:p>
          <a:p>
            <a:pPr algn="just">
              <a:buFont typeface="Wingdings" panose="05000000000000000000" pitchFamily="2" charset="2"/>
              <a:buChar char="Ø"/>
              <a:defRPr/>
            </a:pPr>
            <a:r>
              <a:rPr lang="tr-TR" altLang="tr-TR" sz="2200" dirty="0">
                <a:latin typeface="Times New Roman" panose="02020603050405020304" pitchFamily="18" charset="0"/>
                <a:cs typeface="Times New Roman" panose="02020603050405020304" pitchFamily="18" charset="0"/>
              </a:rPr>
              <a:t>Kalibrasyon noktalarının sınırlı sayıda olmasından dolayı kalibrasyon fonksiyonunun belirsizliği (kalibrasyondan kaynaklanan sistematik hata),</a:t>
            </a:r>
          </a:p>
          <a:p>
            <a:pPr algn="just">
              <a:buFont typeface="Wingdings" panose="05000000000000000000" pitchFamily="2" charset="2"/>
              <a:buChar char="Ø"/>
              <a:defRPr/>
            </a:pPr>
            <a:r>
              <a:rPr lang="tr-TR" altLang="tr-TR" sz="2200" dirty="0">
                <a:latin typeface="Times New Roman" panose="02020603050405020304" pitchFamily="18" charset="0"/>
                <a:cs typeface="Times New Roman" panose="02020603050405020304" pitchFamily="18" charset="0"/>
              </a:rPr>
              <a:t>Referans maddelerin veya referans yöntemin belirsizliği,</a:t>
            </a:r>
          </a:p>
          <a:p>
            <a:pPr algn="just">
              <a:buFont typeface="Wingdings" panose="05000000000000000000" pitchFamily="2" charset="2"/>
              <a:buChar char="Ø"/>
              <a:defRPr/>
            </a:pPr>
            <a:r>
              <a:rPr lang="tr-TR" altLang="tr-TR" sz="2200" dirty="0" smtClean="0">
                <a:latin typeface="Times New Roman" panose="02020603050405020304" pitchFamily="18" charset="0"/>
                <a:cs typeface="Times New Roman" panose="02020603050405020304" pitchFamily="18" charset="0"/>
              </a:rPr>
              <a:t>Kayma/kararsızlık </a:t>
            </a:r>
            <a:r>
              <a:rPr lang="tr-TR" altLang="tr-TR" sz="2200" dirty="0">
                <a:latin typeface="Times New Roman" panose="02020603050405020304" pitchFamily="18" charset="0"/>
                <a:cs typeface="Times New Roman" panose="02020603050405020304" pitchFamily="18" charset="0"/>
              </a:rPr>
              <a:t>(cihazdan ileri gelen),</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7</a:t>
            </a:fld>
            <a:endParaRPr lang="tr-TR"/>
          </a:p>
        </p:txBody>
      </p:sp>
    </p:spTree>
    <p:extLst>
      <p:ext uri="{BB962C8B-B14F-4D97-AF65-F5344CB8AC3E}">
        <p14:creationId xmlns:p14="http://schemas.microsoft.com/office/powerpoint/2010/main" val="1028593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Başlık 1"/>
          <p:cNvSpPr>
            <a:spLocks noGrp="1"/>
          </p:cNvSpPr>
          <p:nvPr>
            <p:ph type="title"/>
          </p:nvPr>
        </p:nvSpPr>
        <p:spPr>
          <a:xfrm>
            <a:off x="1860777" y="1511966"/>
            <a:ext cx="8610600" cy="792163"/>
          </a:xfrm>
        </p:spPr>
        <p:txBody>
          <a:bodyPr>
            <a:normAutofit/>
          </a:bodyPr>
          <a:lstStyle/>
          <a:p>
            <a:pPr algn="l"/>
            <a:r>
              <a:rPr lang="tr-TR" altLang="tr-TR" sz="2200" b="1" dirty="0">
                <a:latin typeface="Times New Roman" panose="02020603050405020304" pitchFamily="18" charset="0"/>
                <a:cs typeface="Times New Roman" panose="02020603050405020304" pitchFamily="18" charset="0"/>
              </a:rPr>
              <a:t>Baca Gazı Emisyonlarının Ölçülmesinden Kaynaklanan Belirsizlik Hesapları</a:t>
            </a:r>
          </a:p>
        </p:txBody>
      </p:sp>
      <p:sp>
        <p:nvSpPr>
          <p:cNvPr id="5123" name="İçerik Yer Tutucusu 2"/>
          <p:cNvSpPr>
            <a:spLocks noGrp="1"/>
          </p:cNvSpPr>
          <p:nvPr>
            <p:ph idx="1"/>
          </p:nvPr>
        </p:nvSpPr>
        <p:spPr>
          <a:xfrm>
            <a:off x="1860777" y="2304129"/>
            <a:ext cx="8610600" cy="4193075"/>
          </a:xfrm>
        </p:spPr>
        <p:txBody>
          <a:bodyPr>
            <a:normAutofit/>
          </a:bodyPr>
          <a:lstStyle/>
          <a:p>
            <a:pPr algn="jus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Ölçülmüş değeri değiştirebilen havadaki bütün bileşenler (seçme imkânı bulunmayan),</a:t>
            </a:r>
          </a:p>
          <a:p>
            <a:pPr algn="jus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Sıcaklık, basınç, radyasyon, ana voltaj ve frekans gibi ölçülmüş değeri değiştiren fiziksel özelliklerin tamamı,</a:t>
            </a:r>
          </a:p>
          <a:p>
            <a:pPr algn="jus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Kullanıcı etkisi, kimyasallar, </a:t>
            </a:r>
          </a:p>
          <a:p>
            <a:pPr algn="jus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Toplama verimi,</a:t>
            </a:r>
          </a:p>
          <a:p>
            <a:pPr algn="just">
              <a:buFont typeface="Wingdings" panose="05000000000000000000" pitchFamily="2" charset="2"/>
              <a:buChar char="Ø"/>
              <a:defRPr/>
            </a:pPr>
            <a:r>
              <a:rPr lang="tr-TR" sz="2000" dirty="0" err="1">
                <a:latin typeface="Times New Roman" panose="02020603050405020304" pitchFamily="18" charset="0"/>
                <a:cs typeface="Times New Roman" panose="02020603050405020304" pitchFamily="18" charset="0"/>
              </a:rPr>
              <a:t>Desorpsiyon</a:t>
            </a:r>
            <a:r>
              <a:rPr lang="tr-TR" sz="2000" dirty="0">
                <a:latin typeface="Times New Roman" panose="02020603050405020304" pitchFamily="18" charset="0"/>
                <a:cs typeface="Times New Roman" panose="02020603050405020304" pitchFamily="18" charset="0"/>
              </a:rPr>
              <a:t> verimi,</a:t>
            </a:r>
          </a:p>
          <a:p>
            <a:pPr algn="just">
              <a:buFont typeface="Wingdings" panose="05000000000000000000" pitchFamily="2" charset="2"/>
              <a:buChar char="Ø"/>
              <a:defRPr/>
            </a:pPr>
            <a:r>
              <a:rPr lang="tr-TR" sz="2000" dirty="0">
                <a:latin typeface="Times New Roman" panose="02020603050405020304" pitchFamily="18" charset="0"/>
                <a:cs typeface="Times New Roman" panose="02020603050405020304" pitchFamily="18" charset="0"/>
              </a:rPr>
              <a:t>Numune hattının geri kazanma ve aktarma verimi.</a:t>
            </a:r>
          </a:p>
          <a:p>
            <a:pPr marL="0" indent="0" algn="just">
              <a:buNone/>
              <a:defRPr/>
            </a:pPr>
            <a:r>
              <a:rPr lang="tr-TR" altLang="tr-TR" sz="2000" dirty="0">
                <a:latin typeface="Times New Roman" panose="02020603050405020304" pitchFamily="18" charset="0"/>
                <a:cs typeface="Times New Roman" panose="02020603050405020304" pitchFamily="18" charset="0"/>
              </a:rPr>
              <a:t>Belirsizlik kaynaklarının tümünün hesap şemasında bulunması gerekli değildir. Performans özelliklerinden, en yüksek </a:t>
            </a:r>
            <a:r>
              <a:rPr lang="tr-TR" altLang="tr-TR" sz="2000" dirty="0" err="1">
                <a:latin typeface="Times New Roman" panose="02020603050405020304" pitchFamily="18" charset="0"/>
                <a:cs typeface="Times New Roman" panose="02020603050405020304" pitchFamily="18" charset="0"/>
              </a:rPr>
              <a:t>standard</a:t>
            </a:r>
            <a:r>
              <a:rPr lang="tr-TR" altLang="tr-TR" sz="2000" dirty="0">
                <a:latin typeface="Times New Roman" panose="02020603050405020304" pitchFamily="18" charset="0"/>
                <a:cs typeface="Times New Roman" panose="02020603050405020304" pitchFamily="18" charset="0"/>
              </a:rPr>
              <a:t> belirsizliğinin % 20’sinden daha fazla bir </a:t>
            </a:r>
            <a:r>
              <a:rPr lang="tr-TR" altLang="tr-TR" sz="2000" dirty="0" err="1">
                <a:latin typeface="Times New Roman" panose="02020603050405020304" pitchFamily="18" charset="0"/>
                <a:cs typeface="Times New Roman" panose="02020603050405020304" pitchFamily="18" charset="0"/>
              </a:rPr>
              <a:t>standard</a:t>
            </a:r>
            <a:r>
              <a:rPr lang="tr-TR" altLang="tr-TR" sz="2000" dirty="0">
                <a:latin typeface="Times New Roman" panose="02020603050405020304" pitchFamily="18" charset="0"/>
                <a:cs typeface="Times New Roman" panose="02020603050405020304" pitchFamily="18" charset="0"/>
              </a:rPr>
              <a:t> belirsizlik meydana getirmeyen herhangi bir performans özelliği seçimin dışında bırakılabilir.</a:t>
            </a:r>
          </a:p>
        </p:txBody>
      </p:sp>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2"/>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8</a:t>
            </a:fld>
            <a:endParaRPr lang="tr-TR"/>
          </a:p>
        </p:txBody>
      </p:sp>
    </p:spTree>
    <p:extLst>
      <p:ext uri="{BB962C8B-B14F-4D97-AF65-F5344CB8AC3E}">
        <p14:creationId xmlns:p14="http://schemas.microsoft.com/office/powerpoint/2010/main" val="412070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Başlık 1"/>
          <p:cNvSpPr>
            <a:spLocks noGrp="1"/>
          </p:cNvSpPr>
          <p:nvPr>
            <p:ph type="title"/>
          </p:nvPr>
        </p:nvSpPr>
        <p:spPr>
          <a:xfrm>
            <a:off x="1761393" y="1679331"/>
            <a:ext cx="8229600" cy="1143000"/>
          </a:xfrm>
        </p:spPr>
        <p:txBody>
          <a:bodyPr/>
          <a:lstStyle/>
          <a:p>
            <a:pPr algn="l"/>
            <a:r>
              <a:rPr lang="tr-TR" altLang="tr-TR" sz="2400" b="1" dirty="0">
                <a:latin typeface="Times New Roman" panose="02020603050405020304" pitchFamily="18" charset="0"/>
                <a:cs typeface="Times New Roman" panose="02020603050405020304" pitchFamily="18" charset="0"/>
              </a:rPr>
              <a:t>Baca Gazı Emisyonlarının Ölçülmesinden Kaynaklanan Belirsizlik Hesapları</a:t>
            </a:r>
          </a:p>
        </p:txBody>
      </p:sp>
      <p:pic>
        <p:nvPicPr>
          <p:cNvPr id="10243" name="Picture 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761393" y="2979495"/>
            <a:ext cx="8229600" cy="337685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Unvan 1"/>
          <p:cNvSpPr txBox="1">
            <a:spLocks/>
          </p:cNvSpPr>
          <p:nvPr/>
        </p:nvSpPr>
        <p:spPr>
          <a:xfrm>
            <a:off x="924828" y="25643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dirty="0">
                <a:latin typeface="Times New Roman" panose="02020603050405020304" pitchFamily="18" charset="0"/>
                <a:cs typeface="Times New Roman" panose="02020603050405020304" pitchFamily="18" charset="0"/>
              </a:rPr>
              <a:t>BELİRSİZLİK HESAPLAMALARI</a:t>
            </a:r>
          </a:p>
        </p:txBody>
      </p:sp>
      <p:pic>
        <p:nvPicPr>
          <p:cNvPr id="7" name="Resim 6"/>
          <p:cNvPicPr>
            <a:picLocks noChangeAspect="1"/>
          </p:cNvPicPr>
          <p:nvPr/>
        </p:nvPicPr>
        <p:blipFill>
          <a:blip r:embed="rId3"/>
          <a:stretch>
            <a:fillRect/>
          </a:stretch>
        </p:blipFill>
        <p:spPr>
          <a:xfrm>
            <a:off x="0" y="0"/>
            <a:ext cx="1860777" cy="1838425"/>
          </a:xfrm>
          <a:prstGeom prst="rect">
            <a:avLst/>
          </a:prstGeom>
        </p:spPr>
      </p:pic>
      <p:sp>
        <p:nvSpPr>
          <p:cNvPr id="3" name="Slayt Numarası Yer Tutucusu 2"/>
          <p:cNvSpPr>
            <a:spLocks noGrp="1"/>
          </p:cNvSpPr>
          <p:nvPr>
            <p:ph type="sldNum" sz="quarter" idx="12"/>
          </p:nvPr>
        </p:nvSpPr>
        <p:spPr/>
        <p:txBody>
          <a:bodyPr/>
          <a:lstStyle/>
          <a:p>
            <a:fld id="{867B2D67-3604-4605-9DC1-A9CD8FF98088}" type="slidenum">
              <a:rPr lang="tr-TR" smtClean="0"/>
              <a:t>9</a:t>
            </a:fld>
            <a:endParaRPr lang="tr-TR"/>
          </a:p>
        </p:txBody>
      </p:sp>
    </p:spTree>
    <p:extLst>
      <p:ext uri="{BB962C8B-B14F-4D97-AF65-F5344CB8AC3E}">
        <p14:creationId xmlns:p14="http://schemas.microsoft.com/office/powerpoint/2010/main" val="3714733916"/>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TM03457485[[fn=Ağ Gözü]]</Template>
  <TotalTime>768</TotalTime>
  <Words>1587</Words>
  <Application>Microsoft Office PowerPoint</Application>
  <PresentationFormat>Geniş ekran</PresentationFormat>
  <Paragraphs>567</Paragraphs>
  <Slides>23</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23</vt:i4>
      </vt:variant>
    </vt:vector>
  </HeadingPairs>
  <TitlesOfParts>
    <vt:vector size="30" baseType="lpstr">
      <vt:lpstr>Arial</vt:lpstr>
      <vt:lpstr>Arial Tur</vt:lpstr>
      <vt:lpstr>Calibri</vt:lpstr>
      <vt:lpstr>Calibri Light</vt:lpstr>
      <vt:lpstr>Times New Roman</vt:lpstr>
      <vt:lpstr>Wingdings</vt:lpstr>
      <vt:lpstr>Office Teması</vt:lpstr>
      <vt:lpstr>T.C.  ÇEVRE, ŞEHİRCİLİK VE   İKLİM DEĞİŞİKLİĞİ BAKANLIĞI  ÇED, İZİN VE DENETİM GENEL MÜDÜRLÜĞÜ Laboratuvar, Ölçüm ve İzleme Dairesi Başkanlığı </vt:lpstr>
      <vt:lpstr>Genel Değerlendirme:</vt:lpstr>
      <vt:lpstr>Genel Değerlendirme</vt:lpstr>
      <vt:lpstr>PowerPoint Sunusu</vt:lpstr>
      <vt:lpstr>PowerPoint Sunusu</vt:lpstr>
      <vt:lpstr>PowerPoint Sunusu</vt:lpstr>
      <vt:lpstr>Baca Gazı Emisyonlarının Ölçülmesinden Kaynaklanan Belirsizlik Hesapları</vt:lpstr>
      <vt:lpstr>Baca Gazı Emisyonlarının Ölçülmesinden Kaynaklanan Belirsizlik Hesapları</vt:lpstr>
      <vt:lpstr>Baca Gazı Emisyonlarının Ölçülmesinden Kaynaklanan Belirsizlik Hesapları</vt:lpstr>
      <vt:lpstr>Baca Gazı Emisyonlarının Ölçülmesinden Kaynaklanan Belirsizlik Hesapları</vt:lpstr>
      <vt:lpstr>Baca Gazı Emisyonlarının Ölçülmesinden Kaynaklanan Belirsizlik Hesapları TGN M2’De Yer Alan Örnek</vt:lpstr>
      <vt:lpstr>Baca Gazı Emisyonlarının Ölçülmesinden Kaynaklanan Belirsizlik Hesapları Tgn M2’de Yer Alan Örnek</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Belirsizlik Tahminlerinin Hesaplanması - Manuel İzleme Teknikleri</vt:lpstr>
      <vt:lpstr>NOTLAR</vt:lpstr>
      <vt:lpstr>PowerPoint Sunusu</vt:lpstr>
    </vt:vector>
  </TitlesOfParts>
  <Company>Cevre ve Sehircilik Bakanligi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T.C. ÇEVRE, ŞEHİRCİLİK VE  İKLİM DEĞİŞİKLİĞİ BAKANLIĞI ÇED, İZİN VE DENETİM GENEL MÜDÜRLÜĞÜ Laboratuvar, Ölçüm ve İzleme Daire Başkanlığı</dc:title>
  <dc:creator>Yener Taş</dc:creator>
  <cp:lastModifiedBy>Yener Taş</cp:lastModifiedBy>
  <cp:revision>45</cp:revision>
  <dcterms:created xsi:type="dcterms:W3CDTF">2021-11-22T06:43:15Z</dcterms:created>
  <dcterms:modified xsi:type="dcterms:W3CDTF">2021-12-10T11:50:17Z</dcterms:modified>
</cp:coreProperties>
</file>