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274"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62" d="100"/>
          <a:sy n="62" d="100"/>
        </p:scale>
        <p:origin x="96"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10.12.2021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3AF7FCE-B147-4EA6-A1BD-E0E74BEB4951}"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06F8E40-C381-47C6-9327-4C0038690132}"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91BE0F-FED7-4810-AE9A-96C1810E9BBB}"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39F333E-BDA8-46FE-A45D-47509D0A770A}"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EF8410A-8B4D-4992-B64B-4B48422CB62B}"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FAF1E5-A862-435E-9AB8-0714C2C14384}"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9572075-CE9E-49D4-BA96-E81E7FD2E1D1}" type="datetime1">
              <a:rPr lang="tr-TR" smtClean="0"/>
              <a:t>10.12.2021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9A74D50-ACA0-415F-BBB1-E9489DA11DF8}" type="datetime1">
              <a:rPr lang="tr-TR" smtClean="0"/>
              <a:t>10.12.2021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E798E9A-CD8C-42E9-8E6A-FCC392409E27}" type="datetime1">
              <a:rPr lang="tr-TR" smtClean="0"/>
              <a:t>10.12.2021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4D190C1-334C-40C9-AE9F-88C6B183BD7C}"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F5103DE-CA9F-4552-AE52-7712380C3CD9}"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AD6B-CFDD-4E08-9742-7B2A77FE8273}" type="datetime1">
              <a:rPr lang="tr-TR" smtClean="0"/>
              <a:t>10.12.2021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96000"/>
                <a:lumOff val="4000"/>
              </a:schemeClr>
            </a:gs>
            <a:gs pos="33000">
              <a:srgbClr val="FEFEFE"/>
            </a:gs>
            <a:gs pos="46000">
              <a:schemeClr val="bg1">
                <a:tint val="98000"/>
                <a:satMod val="130000"/>
                <a:shade val="90000"/>
                <a:lumMod val="103000"/>
              </a:schemeClr>
            </a:gs>
            <a:gs pos="83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fontScale="92500" lnSpcReduction="10000"/>
          </a:bodyPr>
          <a:lstStyle/>
          <a:p>
            <a:r>
              <a:rPr lang="tr-TR" sz="2800" b="1" dirty="0" smtClean="0">
                <a:latin typeface="Times New Roman" panose="02020603050405020304" pitchFamily="18" charset="0"/>
                <a:cs typeface="Times New Roman" panose="02020603050405020304" pitchFamily="18" charset="0"/>
              </a:rPr>
              <a:t>BELİRSİZLİK BİLEŞENLERİNİN </a:t>
            </a:r>
          </a:p>
          <a:p>
            <a:r>
              <a:rPr lang="tr-TR" sz="2800" b="1" dirty="0" smtClean="0">
                <a:latin typeface="Times New Roman" panose="02020603050405020304" pitchFamily="18" charset="0"/>
                <a:cs typeface="Times New Roman" panose="02020603050405020304" pitchFamily="18" charset="0"/>
              </a:rPr>
              <a:t>TESPİT  EDİLMESİ</a:t>
            </a:r>
          </a:p>
          <a:p>
            <a:r>
              <a:rPr lang="tr-TR" b="1" dirty="0" smtClean="0">
                <a:latin typeface="Times New Roman" panose="02020603050405020304" pitchFamily="18" charset="0"/>
                <a:cs typeface="Times New Roman" panose="02020603050405020304" pitchFamily="18" charset="0"/>
              </a:rPr>
              <a:t>Halis Emre GÜNEŞ</a:t>
            </a:r>
          </a:p>
          <a:p>
            <a:r>
              <a:rPr lang="tr-TR" b="1" dirty="0" smtClean="0">
                <a:latin typeface="Times New Roman" panose="02020603050405020304" pitchFamily="18" charset="0"/>
                <a:cs typeface="Times New Roman" panose="02020603050405020304" pitchFamily="18" charset="0"/>
              </a:rPr>
              <a:t>Çevre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2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çerik Yer Tutucusu 1"/>
          <p:cNvSpPr>
            <a:spLocks noGrp="1"/>
          </p:cNvSpPr>
          <p:nvPr>
            <p:ph idx="1"/>
          </p:nvPr>
        </p:nvSpPr>
        <p:spPr>
          <a:xfrm>
            <a:off x="1784576" y="1838425"/>
            <a:ext cx="8915400" cy="762000"/>
          </a:xfrm>
        </p:spPr>
        <p:txBody>
          <a:bodyPr/>
          <a:lstStyle/>
          <a:p>
            <a:pPr marL="0" indent="0" algn="just">
              <a:buNone/>
            </a:pPr>
            <a:r>
              <a:rPr lang="tr-TR" altLang="tr-TR" sz="2000" dirty="0"/>
              <a:t>Tekrar </a:t>
            </a:r>
            <a:r>
              <a:rPr lang="tr-TR" altLang="tr-TR" sz="2000" dirty="0" err="1"/>
              <a:t>üretilebilirlik</a:t>
            </a:r>
            <a:r>
              <a:rPr lang="tr-TR" altLang="tr-TR" sz="2000" dirty="0"/>
              <a:t> </a:t>
            </a:r>
            <a:r>
              <a:rPr lang="tr-TR" altLang="tr-TR" sz="2000" dirty="0" smtClean="0"/>
              <a:t>testi; </a:t>
            </a:r>
            <a:r>
              <a:rPr lang="tr-TR" altLang="tr-TR" sz="2000" dirty="0"/>
              <a:t>Bir </a:t>
            </a:r>
            <a:r>
              <a:rPr lang="tr-TR" altLang="tr-TR" sz="2000" dirty="0" err="1"/>
              <a:t>tekrarlanabilirlik</a:t>
            </a:r>
            <a:r>
              <a:rPr lang="tr-TR" altLang="tr-TR" sz="2000" dirty="0"/>
              <a:t> testi yapıldıktan sonra bir şartın değiştirerek testin tekrarlanmasıdır.</a:t>
            </a:r>
          </a:p>
          <a:p>
            <a:pPr marL="0" indent="0" algn="just">
              <a:buNone/>
            </a:pPr>
            <a:endParaRPr lang="tr-TR" altLang="tr-TR" sz="2000" dirty="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2829025"/>
            <a:ext cx="863441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10</a:t>
            </a:fld>
            <a:endParaRPr lang="tr-TR"/>
          </a:p>
        </p:txBody>
      </p:sp>
    </p:spTree>
    <p:extLst>
      <p:ext uri="{BB962C8B-B14F-4D97-AF65-F5344CB8AC3E}">
        <p14:creationId xmlns:p14="http://schemas.microsoft.com/office/powerpoint/2010/main" val="122703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2362201"/>
            <a:ext cx="837562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Dikdörtgen 2"/>
          <p:cNvSpPr/>
          <p:nvPr/>
        </p:nvSpPr>
        <p:spPr>
          <a:xfrm>
            <a:off x="1848753" y="1764033"/>
            <a:ext cx="8667750" cy="830997"/>
          </a:xfrm>
          <a:prstGeom prst="rect">
            <a:avLst/>
          </a:prstGeom>
        </p:spPr>
        <p:txBody>
          <a:bodyPr wrap="square">
            <a:spAutoFit/>
          </a:bodyPr>
          <a:lstStyle/>
          <a:p>
            <a:pPr algn="just"/>
            <a:r>
              <a:rPr lang="tr-TR" altLang="tr-TR" sz="2400" b="1" dirty="0" err="1">
                <a:latin typeface="Times New Roman" panose="02020603050405020304" pitchFamily="18" charset="0"/>
                <a:cs typeface="Times New Roman" panose="02020603050405020304" pitchFamily="18" charset="0"/>
              </a:rPr>
              <a:t>Stability</a:t>
            </a:r>
            <a:r>
              <a:rPr lang="tr-TR" altLang="tr-TR" sz="2400" b="1" dirty="0">
                <a:latin typeface="Times New Roman" panose="02020603050405020304" pitchFamily="18" charset="0"/>
                <a:cs typeface="Times New Roman" panose="02020603050405020304" pitchFamily="18" charset="0"/>
              </a:rPr>
              <a:t> (ölçüm cihazının kararlılığı)</a:t>
            </a:r>
          </a:p>
          <a:p>
            <a:r>
              <a:rPr lang="tr-TR" altLang="tr-TR" sz="2400" b="1" dirty="0">
                <a:latin typeface="Times New Roman" panose="02020603050405020304" pitchFamily="18" charset="0"/>
                <a:cs typeface="Times New Roman" panose="02020603050405020304" pitchFamily="18" charset="0"/>
              </a:rPr>
              <a:t>Tanım</a:t>
            </a:r>
            <a:r>
              <a:rPr lang="tr-TR" altLang="tr-TR" sz="2400" b="1" dirty="0" smtClean="0">
                <a:latin typeface="Times New Roman" panose="02020603050405020304" pitchFamily="18" charset="0"/>
                <a:cs typeface="Times New Roman" panose="02020603050405020304" pitchFamily="18" charset="0"/>
              </a:rPr>
              <a:t>;</a:t>
            </a:r>
            <a:endParaRPr lang="tr-TR" altLang="tr-TR" sz="24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1848753" y="4711339"/>
            <a:ext cx="8387646" cy="1631216"/>
          </a:xfrm>
          <a:prstGeom prst="rect">
            <a:avLst/>
          </a:prstGeom>
        </p:spPr>
        <p:txBody>
          <a:bodyPr wrap="square">
            <a:spAutoFit/>
          </a:bodyPr>
          <a:lstStyle/>
          <a:p>
            <a:pPr algn="just"/>
            <a:r>
              <a:rPr lang="tr-TR" altLang="tr-TR" sz="2000" dirty="0">
                <a:latin typeface="Times New Roman" panose="02020603050405020304" pitchFamily="18" charset="0"/>
                <a:cs typeface="Times New Roman" panose="02020603050405020304" pitchFamily="18" charset="0"/>
              </a:rPr>
              <a:t>Ölçümlerinizde zaman içinde ne kadar değişkenlik olduğunu görmek için ilgililerce yapılan test sonuçları veya kalibrasyon verilerinden  hesaplanabilir.</a:t>
            </a:r>
          </a:p>
          <a:p>
            <a:pPr algn="just"/>
            <a:r>
              <a:rPr lang="tr-TR" altLang="tr-TR" sz="2000" dirty="0">
                <a:latin typeface="Times New Roman" panose="02020603050405020304" pitchFamily="18" charset="0"/>
                <a:cs typeface="Times New Roman" panose="02020603050405020304" pitchFamily="18" charset="0"/>
              </a:rPr>
              <a:t>Kararlılık rastgele bir belirsizliktir. Genellikle sistematik bir belirsizlik olan </a:t>
            </a:r>
            <a:r>
              <a:rPr lang="tr-TR" altLang="tr-TR" sz="2000" dirty="0" err="1">
                <a:latin typeface="Times New Roman" panose="02020603050405020304" pitchFamily="18" charset="0"/>
                <a:cs typeface="Times New Roman" panose="02020603050405020304" pitchFamily="18" charset="0"/>
              </a:rPr>
              <a:t>Drift</a:t>
            </a:r>
            <a:r>
              <a:rPr lang="tr-TR" altLang="tr-TR" sz="2000" dirty="0">
                <a:latin typeface="Times New Roman" panose="02020603050405020304" pitchFamily="18" charset="0"/>
                <a:cs typeface="Times New Roman" panose="02020603050405020304" pitchFamily="18" charset="0"/>
              </a:rPr>
              <a:t> ile karıştırılır (bunu daha sonra ele alacağız). Temel olarak, kararlılık, ölçüm sürecinizin zaman içinde ne kadar istikrarlı olduğunu belirler.</a:t>
            </a:r>
          </a:p>
        </p:txBody>
      </p:sp>
      <p:sp>
        <p:nvSpPr>
          <p:cNvPr id="8" name="Slayt Numarası Yer Tutucusu 7"/>
          <p:cNvSpPr>
            <a:spLocks noGrp="1"/>
          </p:cNvSpPr>
          <p:nvPr>
            <p:ph type="sldNum" sz="quarter" idx="12"/>
          </p:nvPr>
        </p:nvSpPr>
        <p:spPr/>
        <p:txBody>
          <a:bodyPr/>
          <a:lstStyle/>
          <a:p>
            <a:fld id="{867B2D67-3604-4605-9DC1-A9CD8FF98088}" type="slidenum">
              <a:rPr lang="tr-TR" smtClean="0"/>
              <a:t>11</a:t>
            </a:fld>
            <a:endParaRPr lang="tr-TR"/>
          </a:p>
        </p:txBody>
      </p:sp>
    </p:spTree>
    <p:extLst>
      <p:ext uri="{BB962C8B-B14F-4D97-AF65-F5344CB8AC3E}">
        <p14:creationId xmlns:p14="http://schemas.microsoft.com/office/powerpoint/2010/main" val="476679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1"/>
          <p:cNvSpPr>
            <a:spLocks noGrp="1"/>
          </p:cNvSpPr>
          <p:nvPr>
            <p:ph idx="1"/>
          </p:nvPr>
        </p:nvSpPr>
        <p:spPr>
          <a:xfrm>
            <a:off x="1860777" y="2306568"/>
            <a:ext cx="8839200" cy="1219200"/>
          </a:xfrm>
        </p:spPr>
        <p:txBody>
          <a:bodyPr>
            <a:normAutofit/>
          </a:bodyPr>
          <a:lstStyle/>
          <a:p>
            <a:pPr marL="0" indent="0" algn="just">
              <a:buNone/>
            </a:pPr>
            <a:r>
              <a:rPr lang="tr-TR" altLang="tr-TR" sz="2000" dirty="0" err="1">
                <a:latin typeface="Times New Roman" panose="02020603050405020304" pitchFamily="18" charset="0"/>
                <a:cs typeface="Times New Roman" panose="02020603050405020304" pitchFamily="18" charset="0"/>
              </a:rPr>
              <a:t>Stability</a:t>
            </a:r>
            <a:r>
              <a:rPr lang="tr-TR" altLang="tr-TR" sz="2000" dirty="0">
                <a:latin typeface="Times New Roman" panose="02020603050405020304" pitchFamily="18" charset="0"/>
                <a:cs typeface="Times New Roman" panose="02020603050405020304" pitchFamily="18" charset="0"/>
              </a:rPr>
              <a:t> (ölçüm cihazının kararlılığı)</a:t>
            </a:r>
          </a:p>
          <a:p>
            <a:pPr marL="0" indent="0">
              <a:buNone/>
            </a:pPr>
            <a:r>
              <a:rPr lang="tr-TR" altLang="tr-TR" sz="2000" dirty="0">
                <a:latin typeface="Times New Roman" panose="02020603050405020304" pitchFamily="18" charset="0"/>
                <a:cs typeface="Times New Roman" panose="02020603050405020304" pitchFamily="18" charset="0"/>
              </a:rPr>
              <a:t>Aşağıda verilen örnekte son 3 kalibrasyon raporu esas alınmış, kalibrasyon raporlarının sonuçlarının standart sapmasını </a:t>
            </a:r>
            <a:r>
              <a:rPr lang="tr-TR" altLang="tr-TR" sz="2000" dirty="0" smtClean="0">
                <a:latin typeface="Times New Roman" panose="02020603050405020304" pitchFamily="18" charset="0"/>
                <a:cs typeface="Times New Roman" panose="02020603050405020304" pitchFamily="18" charset="0"/>
              </a:rPr>
              <a:t>hesaplanmıştır</a:t>
            </a:r>
            <a:endParaRPr lang="tr-TR" altLang="tr-TR" sz="2000" dirty="0">
              <a:latin typeface="Times New Roman" panose="02020603050405020304" pitchFamily="18" charset="0"/>
              <a:cs typeface="Times New Roman" panose="02020603050405020304" pitchFamily="18" charset="0"/>
            </a:endParaRP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3719512"/>
            <a:ext cx="8507413"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12</a:t>
            </a:fld>
            <a:endParaRPr lang="tr-TR"/>
          </a:p>
        </p:txBody>
      </p:sp>
    </p:spTree>
    <p:extLst>
      <p:ext uri="{BB962C8B-B14F-4D97-AF65-F5344CB8AC3E}">
        <p14:creationId xmlns:p14="http://schemas.microsoft.com/office/powerpoint/2010/main" val="1211244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6" y="2989355"/>
            <a:ext cx="842292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Dikdörtgen 1"/>
          <p:cNvSpPr/>
          <p:nvPr/>
        </p:nvSpPr>
        <p:spPr>
          <a:xfrm>
            <a:off x="1791847" y="2306352"/>
            <a:ext cx="3246402" cy="461665"/>
          </a:xfrm>
          <a:prstGeom prst="rect">
            <a:avLst/>
          </a:prstGeom>
        </p:spPr>
        <p:txBody>
          <a:bodyPr wrap="none">
            <a:spAutoFit/>
          </a:bodyPr>
          <a:lstStyle/>
          <a:p>
            <a:pPr algn="just"/>
            <a:r>
              <a:rPr lang="tr-TR" altLang="tr-TR" sz="2400" b="1" dirty="0" err="1">
                <a:latin typeface="Times New Roman" panose="02020603050405020304" pitchFamily="18" charset="0"/>
                <a:cs typeface="Times New Roman" panose="02020603050405020304" pitchFamily="18" charset="0"/>
              </a:rPr>
              <a:t>Bias</a:t>
            </a:r>
            <a:r>
              <a:rPr lang="tr-TR" altLang="tr-TR" sz="2400" b="1" dirty="0">
                <a:latin typeface="Times New Roman" panose="02020603050405020304" pitchFamily="18" charset="0"/>
                <a:cs typeface="Times New Roman" panose="02020603050405020304" pitchFamily="18" charset="0"/>
              </a:rPr>
              <a:t> </a:t>
            </a:r>
            <a:r>
              <a:rPr lang="tr-TR" altLang="tr-TR" sz="2400" b="1" dirty="0" smtClean="0">
                <a:latin typeface="Times New Roman" panose="02020603050405020304" pitchFamily="18" charset="0"/>
                <a:cs typeface="Times New Roman" panose="02020603050405020304" pitchFamily="18" charset="0"/>
              </a:rPr>
              <a:t>(Cihazın Sapması)</a:t>
            </a:r>
            <a:endParaRPr lang="tr-TR" altLang="tr-TR" sz="2400" b="1"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fld id="{867B2D67-3604-4605-9DC1-A9CD8FF98088}" type="slidenum">
              <a:rPr lang="tr-TR" smtClean="0"/>
              <a:t>13</a:t>
            </a:fld>
            <a:endParaRPr lang="tr-TR"/>
          </a:p>
        </p:txBody>
      </p:sp>
      <p:pic>
        <p:nvPicPr>
          <p:cNvPr id="9"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210" y="4582293"/>
            <a:ext cx="7315200" cy="160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039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1"/>
          <p:cNvSpPr>
            <a:spLocks noGrp="1"/>
          </p:cNvSpPr>
          <p:nvPr>
            <p:ph idx="1"/>
          </p:nvPr>
        </p:nvSpPr>
        <p:spPr>
          <a:xfrm>
            <a:off x="1676400" y="1066800"/>
            <a:ext cx="8839200" cy="4648200"/>
          </a:xfrm>
        </p:spPr>
        <p:txBody>
          <a:bodyPr>
            <a:normAutofit/>
          </a:bodyPr>
          <a:lstStyle/>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buNone/>
            </a:pPr>
            <a:endParaRPr lang="tr-TR" altLang="tr-TR" sz="2000"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469" y="2621578"/>
            <a:ext cx="847053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927525" y="1876582"/>
            <a:ext cx="3483646" cy="461665"/>
          </a:xfrm>
          <a:prstGeom prst="rect">
            <a:avLst/>
          </a:prstGeom>
        </p:spPr>
        <p:txBody>
          <a:bodyPr wrap="none">
            <a:spAutoFit/>
          </a:bodyPr>
          <a:lstStyle/>
          <a:p>
            <a:pPr algn="just"/>
            <a:r>
              <a:rPr lang="tr-TR" altLang="tr-TR" sz="2400" b="1" dirty="0" err="1">
                <a:latin typeface="Times New Roman" panose="02020603050405020304" pitchFamily="18" charset="0"/>
                <a:cs typeface="Times New Roman" panose="02020603050405020304" pitchFamily="18" charset="0"/>
              </a:rPr>
              <a:t>Drift</a:t>
            </a:r>
            <a:r>
              <a:rPr lang="tr-TR" altLang="tr-TR" sz="2400" b="1" dirty="0">
                <a:latin typeface="Times New Roman" panose="02020603050405020304" pitchFamily="18" charset="0"/>
                <a:cs typeface="Times New Roman" panose="02020603050405020304" pitchFamily="18" charset="0"/>
              </a:rPr>
              <a:t> </a:t>
            </a:r>
            <a:r>
              <a:rPr lang="tr-TR" altLang="tr-TR" sz="2400" b="1" dirty="0" smtClean="0">
                <a:latin typeface="Times New Roman" panose="02020603050405020304" pitchFamily="18" charset="0"/>
                <a:cs typeface="Times New Roman" panose="02020603050405020304" pitchFamily="18" charset="0"/>
              </a:rPr>
              <a:t>(Cihazın Kayması);</a:t>
            </a:r>
            <a:endParaRPr lang="tr-TR" altLang="tr-TR" sz="2400" b="1" dirty="0">
              <a:latin typeface="Times New Roman" panose="02020603050405020304" pitchFamily="18" charset="0"/>
              <a:cs typeface="Times New Roman" panose="02020603050405020304" pitchFamily="18" charset="0"/>
            </a:endParaRPr>
          </a:p>
        </p:txBody>
      </p:sp>
      <p:sp>
        <p:nvSpPr>
          <p:cNvPr id="3" name="Dikdörtgen 2"/>
          <p:cNvSpPr/>
          <p:nvPr/>
        </p:nvSpPr>
        <p:spPr>
          <a:xfrm>
            <a:off x="1872298" y="4783975"/>
            <a:ext cx="8602708" cy="1477328"/>
          </a:xfrm>
          <a:prstGeom prst="rect">
            <a:avLst/>
          </a:prstGeom>
        </p:spPr>
        <p:txBody>
          <a:bodyPr wrap="square">
            <a:spAutoFit/>
          </a:bodyPr>
          <a:lstStyle/>
          <a:p>
            <a:pPr algn="just"/>
            <a:r>
              <a:rPr lang="tr-TR" altLang="tr-TR" dirty="0"/>
              <a:t>Ölçümlerinizdeki hatanın zaman içinde ne kadar değiştiğini görmek için kalibrasyon verilerinizden hesaplayabileceğiniz bir etkidir. </a:t>
            </a:r>
            <a:r>
              <a:rPr lang="tr-TR" altLang="tr-TR" dirty="0" err="1"/>
              <a:t>Drift</a:t>
            </a:r>
            <a:r>
              <a:rPr lang="tr-TR" altLang="tr-TR" dirty="0"/>
              <a:t> sistematik bir belirsizliktir. Genelde rastgele bir belirsizlik olan </a:t>
            </a:r>
            <a:r>
              <a:rPr lang="tr-TR" altLang="tr-TR" dirty="0" err="1"/>
              <a:t>Stabilite</a:t>
            </a:r>
            <a:r>
              <a:rPr lang="tr-TR" altLang="tr-TR" dirty="0"/>
              <a:t> ile karıştırılır. Temel olarak, kayma, ölçüm işleminizdeki hatanın zaman içinde nasıl değiştiğini ve ölçümdeki belirsizlik tahmininize ne kadar katkıda bulunabileceğini belirler. </a:t>
            </a:r>
          </a:p>
        </p:txBody>
      </p:sp>
      <p:sp>
        <p:nvSpPr>
          <p:cNvPr id="7"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8" name="Resim 7"/>
          <p:cNvPicPr>
            <a:picLocks noChangeAspect="1"/>
          </p:cNvPicPr>
          <p:nvPr/>
        </p:nvPicPr>
        <p:blipFill>
          <a:blip r:embed="rId3"/>
          <a:stretch>
            <a:fillRect/>
          </a:stretch>
        </p:blipFill>
        <p:spPr>
          <a:xfrm>
            <a:off x="0" y="0"/>
            <a:ext cx="1860777" cy="1838425"/>
          </a:xfrm>
          <a:prstGeom prst="rect">
            <a:avLst/>
          </a:prstGeom>
        </p:spPr>
      </p:pic>
      <p:sp>
        <p:nvSpPr>
          <p:cNvPr id="4" name="Slayt Numarası Yer Tutucusu 3"/>
          <p:cNvSpPr>
            <a:spLocks noGrp="1"/>
          </p:cNvSpPr>
          <p:nvPr>
            <p:ph type="sldNum" sz="quarter" idx="12"/>
          </p:nvPr>
        </p:nvSpPr>
        <p:spPr/>
        <p:txBody>
          <a:bodyPr/>
          <a:lstStyle/>
          <a:p>
            <a:fld id="{867B2D67-3604-4605-9DC1-A9CD8FF98088}" type="slidenum">
              <a:rPr lang="tr-TR" smtClean="0"/>
              <a:t>14</a:t>
            </a:fld>
            <a:endParaRPr lang="tr-TR"/>
          </a:p>
        </p:txBody>
      </p:sp>
    </p:spTree>
    <p:extLst>
      <p:ext uri="{BB962C8B-B14F-4D97-AF65-F5344CB8AC3E}">
        <p14:creationId xmlns:p14="http://schemas.microsoft.com/office/powerpoint/2010/main" val="2542289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1"/>
          <p:cNvSpPr>
            <a:spLocks noGrp="1"/>
          </p:cNvSpPr>
          <p:nvPr>
            <p:ph idx="1"/>
          </p:nvPr>
        </p:nvSpPr>
        <p:spPr>
          <a:xfrm>
            <a:off x="2067828" y="2100201"/>
            <a:ext cx="8229600" cy="428747"/>
          </a:xfrm>
        </p:spPr>
        <p:txBody>
          <a:bodyPr>
            <a:normAutofit/>
          </a:bodyPr>
          <a:lstStyle/>
          <a:p>
            <a:pPr marL="0" indent="0" algn="just">
              <a:buNone/>
            </a:pPr>
            <a:r>
              <a:rPr lang="tr-TR" altLang="tr-TR" sz="2400" b="1" dirty="0" err="1">
                <a:latin typeface="Times New Roman" panose="02020603050405020304" pitchFamily="18" charset="0"/>
                <a:cs typeface="Times New Roman" panose="02020603050405020304" pitchFamily="18" charset="0"/>
              </a:rPr>
              <a:t>Drift</a:t>
            </a:r>
            <a:r>
              <a:rPr lang="tr-TR" altLang="tr-TR" sz="2400" b="1" dirty="0">
                <a:latin typeface="Times New Roman" panose="02020603050405020304" pitchFamily="18" charset="0"/>
                <a:cs typeface="Times New Roman" panose="02020603050405020304" pitchFamily="18" charset="0"/>
              </a:rPr>
              <a:t> </a:t>
            </a:r>
            <a:r>
              <a:rPr lang="tr-TR" altLang="tr-TR" sz="2400" b="1" dirty="0" smtClean="0">
                <a:latin typeface="Times New Roman" panose="02020603050405020304" pitchFamily="18" charset="0"/>
                <a:cs typeface="Times New Roman" panose="02020603050405020304" pitchFamily="18" charset="0"/>
              </a:rPr>
              <a:t>(Cihazın Kayması);</a:t>
            </a:r>
            <a:endParaRPr lang="tr-TR" altLang="tr-TR" sz="2400" b="1" dirty="0">
              <a:latin typeface="Times New Roman" panose="02020603050405020304" pitchFamily="18" charset="0"/>
              <a:cs typeface="Times New Roman" panose="02020603050405020304" pitchFamily="18" charset="0"/>
            </a:endParaRP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097" y="2679700"/>
            <a:ext cx="8576446"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15</a:t>
            </a:fld>
            <a:endParaRPr lang="tr-TR"/>
          </a:p>
        </p:txBody>
      </p:sp>
    </p:spTree>
    <p:extLst>
      <p:ext uri="{BB962C8B-B14F-4D97-AF65-F5344CB8AC3E}">
        <p14:creationId xmlns:p14="http://schemas.microsoft.com/office/powerpoint/2010/main" val="1737651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1"/>
          <p:cNvSpPr>
            <a:spLocks noGrp="1"/>
          </p:cNvSpPr>
          <p:nvPr>
            <p:ph idx="1"/>
          </p:nvPr>
        </p:nvSpPr>
        <p:spPr>
          <a:xfrm>
            <a:off x="6182628" y="3648261"/>
            <a:ext cx="3993087" cy="1499602"/>
          </a:xfrm>
        </p:spPr>
        <p:txBody>
          <a:bodyPr>
            <a:normAutofit lnSpcReduction="10000"/>
          </a:bodyPr>
          <a:lstStyle/>
          <a:p>
            <a:pPr marL="0" indent="0" algn="just">
              <a:buNone/>
            </a:pPr>
            <a:r>
              <a:rPr lang="tr-TR" altLang="tr-TR" sz="2000" dirty="0" smtClean="0">
                <a:latin typeface="Times New Roman" panose="02020603050405020304" pitchFamily="18" charset="0"/>
                <a:cs typeface="Times New Roman" panose="02020603050405020304" pitchFamily="18" charset="0"/>
              </a:rPr>
              <a:t>Çözünürlük : 0,1 C</a:t>
            </a:r>
          </a:p>
          <a:p>
            <a:pPr marL="0" indent="0" algn="just">
              <a:buNone/>
            </a:pPr>
            <a:r>
              <a:rPr lang="tr-TR" altLang="tr-TR" sz="2000" dirty="0" smtClean="0">
                <a:latin typeface="Times New Roman" panose="02020603050405020304" pitchFamily="18" charset="0"/>
                <a:cs typeface="Times New Roman" panose="02020603050405020304" pitchFamily="18" charset="0"/>
              </a:rPr>
              <a:t>Çözünürlük Belirsizliği: 0,05 C </a:t>
            </a:r>
          </a:p>
          <a:p>
            <a:pPr marL="0" indent="0" algn="just">
              <a:buNone/>
            </a:pPr>
            <a:r>
              <a:rPr lang="tr-TR" altLang="tr-TR" sz="2000" dirty="0" smtClean="0">
                <a:latin typeface="Times New Roman" panose="02020603050405020304" pitchFamily="18" charset="0"/>
                <a:cs typeface="Times New Roman" panose="02020603050405020304" pitchFamily="18" charset="0"/>
              </a:rPr>
              <a:t>Çözünürlük : 0,1  V </a:t>
            </a:r>
          </a:p>
          <a:p>
            <a:pPr marL="0" indent="0" algn="just">
              <a:buNone/>
            </a:pPr>
            <a:r>
              <a:rPr lang="tr-TR" altLang="tr-TR" sz="2000" dirty="0" smtClean="0">
                <a:latin typeface="Times New Roman" panose="02020603050405020304" pitchFamily="18" charset="0"/>
                <a:cs typeface="Times New Roman" panose="02020603050405020304" pitchFamily="18" charset="0"/>
              </a:rPr>
              <a:t>Çözünürlük Belirsizliği: 0,05 V </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2257225"/>
            <a:ext cx="8621713"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497" y="3123151"/>
            <a:ext cx="31432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991497" y="5704812"/>
            <a:ext cx="7991519" cy="707886"/>
          </a:xfrm>
          <a:prstGeom prst="rect">
            <a:avLst/>
          </a:prstGeom>
        </p:spPr>
        <p:txBody>
          <a:bodyPr wrap="square">
            <a:spAutoFit/>
          </a:bodyPr>
          <a:lstStyle/>
          <a:p>
            <a:pPr algn="just"/>
            <a:r>
              <a:rPr lang="tr-TR" altLang="tr-TR" sz="2000" dirty="0">
                <a:latin typeface="Times New Roman" panose="02020603050405020304" pitchFamily="18" charset="0"/>
                <a:cs typeface="Times New Roman" panose="02020603050405020304" pitchFamily="18" charset="0"/>
              </a:rPr>
              <a:t>Ölçüm sisteminize veya ekipmanın en az anlamlı basamağı bulunup en küçük artımlı değişikliği gözlemlenmesiyle hesaplanır. </a:t>
            </a:r>
          </a:p>
        </p:txBody>
      </p:sp>
      <p:sp>
        <p:nvSpPr>
          <p:cNvPr id="4" name="Dikdörtgen 3"/>
          <p:cNvSpPr/>
          <p:nvPr/>
        </p:nvSpPr>
        <p:spPr>
          <a:xfrm>
            <a:off x="1948216" y="1716379"/>
            <a:ext cx="3563796" cy="461665"/>
          </a:xfrm>
          <a:prstGeom prst="rect">
            <a:avLst/>
          </a:prstGeom>
        </p:spPr>
        <p:txBody>
          <a:bodyPr wrap="none">
            <a:spAutoFit/>
          </a:bodyPr>
          <a:lstStyle/>
          <a:p>
            <a:pPr algn="just"/>
            <a:r>
              <a:rPr lang="tr-TR" altLang="tr-TR" sz="2400" b="1" dirty="0" err="1">
                <a:latin typeface="Times New Roman" panose="02020603050405020304" pitchFamily="18" charset="0"/>
                <a:cs typeface="Times New Roman" panose="02020603050405020304" pitchFamily="18" charset="0"/>
              </a:rPr>
              <a:t>Resolution</a:t>
            </a:r>
            <a:r>
              <a:rPr lang="tr-TR" altLang="tr-TR" sz="2400" b="1" dirty="0">
                <a:latin typeface="Times New Roman" panose="02020603050405020304" pitchFamily="18" charset="0"/>
                <a:cs typeface="Times New Roman" panose="02020603050405020304" pitchFamily="18" charset="0"/>
              </a:rPr>
              <a:t> </a:t>
            </a:r>
            <a:r>
              <a:rPr lang="tr-TR" altLang="tr-TR" sz="2400" b="1" dirty="0" smtClean="0">
                <a:latin typeface="Times New Roman" panose="02020603050405020304" pitchFamily="18" charset="0"/>
                <a:cs typeface="Times New Roman" panose="02020603050405020304" pitchFamily="18" charset="0"/>
              </a:rPr>
              <a:t>(Çözünürlük</a:t>
            </a:r>
            <a:r>
              <a:rPr lang="tr-TR" altLang="tr-TR" sz="2400" b="1" dirty="0">
                <a:latin typeface="Times New Roman" panose="02020603050405020304" pitchFamily="18" charset="0"/>
                <a:cs typeface="Times New Roman" panose="02020603050405020304" pitchFamily="18" charset="0"/>
              </a:rPr>
              <a:t>);</a:t>
            </a:r>
          </a:p>
        </p:txBody>
      </p:sp>
      <p:sp>
        <p:nvSpPr>
          <p:cNvPr id="9"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10" name="Resim 9"/>
          <p:cNvPicPr>
            <a:picLocks noChangeAspect="1"/>
          </p:cNvPicPr>
          <p:nvPr/>
        </p:nvPicPr>
        <p:blipFill>
          <a:blip r:embed="rId4"/>
          <a:stretch>
            <a:fillRect/>
          </a:stretch>
        </p:blipFill>
        <p:spPr>
          <a:xfrm>
            <a:off x="0" y="0"/>
            <a:ext cx="1860777" cy="1838425"/>
          </a:xfrm>
          <a:prstGeom prst="rect">
            <a:avLst/>
          </a:prstGeom>
        </p:spPr>
      </p:pic>
      <p:sp>
        <p:nvSpPr>
          <p:cNvPr id="5" name="Slayt Numarası Yer Tutucusu 4"/>
          <p:cNvSpPr>
            <a:spLocks noGrp="1"/>
          </p:cNvSpPr>
          <p:nvPr>
            <p:ph type="sldNum" sz="quarter" idx="12"/>
          </p:nvPr>
        </p:nvSpPr>
        <p:spPr/>
        <p:txBody>
          <a:bodyPr/>
          <a:lstStyle/>
          <a:p>
            <a:fld id="{867B2D67-3604-4605-9DC1-A9CD8FF98088}" type="slidenum">
              <a:rPr lang="tr-TR" smtClean="0"/>
              <a:t>16</a:t>
            </a:fld>
            <a:endParaRPr lang="tr-TR"/>
          </a:p>
        </p:txBody>
      </p:sp>
    </p:spTree>
    <p:extLst>
      <p:ext uri="{BB962C8B-B14F-4D97-AF65-F5344CB8AC3E}">
        <p14:creationId xmlns:p14="http://schemas.microsoft.com/office/powerpoint/2010/main" val="1391818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1"/>
          <p:cNvSpPr>
            <a:spLocks noGrp="1"/>
          </p:cNvSpPr>
          <p:nvPr>
            <p:ph idx="1"/>
          </p:nvPr>
        </p:nvSpPr>
        <p:spPr>
          <a:xfrm>
            <a:off x="2197101" y="2116342"/>
            <a:ext cx="8229600" cy="4983163"/>
          </a:xfrm>
        </p:spPr>
        <p:txBody>
          <a:bodyPr>
            <a:normAutofit fontScale="62500" lnSpcReduction="20000"/>
          </a:bodyPr>
          <a:lstStyle/>
          <a:p>
            <a:pPr marL="0" indent="0" algn="just">
              <a:buNone/>
            </a:pPr>
            <a:endParaRPr lang="tr-TR" altLang="tr-TR" sz="2000" dirty="0"/>
          </a:p>
          <a:p>
            <a:pPr marL="0" indent="0" algn="just">
              <a:buNone/>
            </a:pPr>
            <a:r>
              <a:rPr lang="tr-TR" altLang="tr-TR" sz="2000" dirty="0"/>
              <a:t>			</a:t>
            </a:r>
            <a:r>
              <a:rPr lang="tr-TR" altLang="tr-TR" sz="2900" dirty="0">
                <a:latin typeface="Times New Roman" panose="02020603050405020304" pitchFamily="18" charset="0"/>
                <a:cs typeface="Times New Roman" panose="02020603050405020304" pitchFamily="18" charset="0"/>
              </a:rPr>
              <a:t>	Çözünürlük : 0,001 L</a:t>
            </a:r>
          </a:p>
          <a:p>
            <a:pPr marL="0" indent="0" algn="just">
              <a:buNone/>
            </a:pPr>
            <a:r>
              <a:rPr lang="tr-TR" altLang="tr-TR" sz="2900" dirty="0">
                <a:latin typeface="Times New Roman" panose="02020603050405020304" pitchFamily="18" charset="0"/>
                <a:cs typeface="Times New Roman" panose="02020603050405020304" pitchFamily="18" charset="0"/>
              </a:rPr>
              <a:t>				Çözünürlük Belirsizliği: 0,0005 L </a:t>
            </a:r>
          </a:p>
          <a:p>
            <a:pPr marL="0" indent="0" algn="just">
              <a:buNone/>
            </a:pPr>
            <a:endParaRPr lang="tr-TR" altLang="tr-TR" sz="2000" dirty="0"/>
          </a:p>
          <a:p>
            <a:pPr marL="0" indent="0" algn="just">
              <a:buNone/>
            </a:pPr>
            <a:r>
              <a:rPr lang="tr-TR" altLang="tr-TR" sz="2000" dirty="0"/>
              <a:t>				</a:t>
            </a:r>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r>
              <a:rPr lang="tr-TR" altLang="tr-TR" sz="2000" dirty="0"/>
              <a:t>				</a:t>
            </a:r>
            <a:r>
              <a:rPr lang="tr-TR" altLang="tr-TR" sz="2900" dirty="0" smtClean="0">
                <a:latin typeface="Times New Roman" panose="02020603050405020304" pitchFamily="18" charset="0"/>
                <a:cs typeface="Times New Roman" panose="02020603050405020304" pitchFamily="18" charset="0"/>
              </a:rPr>
              <a:t>Çözünürlük </a:t>
            </a:r>
            <a:r>
              <a:rPr lang="tr-TR" altLang="tr-TR" sz="2900" dirty="0">
                <a:latin typeface="Times New Roman" panose="02020603050405020304" pitchFamily="18" charset="0"/>
                <a:cs typeface="Times New Roman" panose="02020603050405020304" pitchFamily="18" charset="0"/>
              </a:rPr>
              <a:t>: 0,001 Kg </a:t>
            </a:r>
          </a:p>
          <a:p>
            <a:pPr marL="0" indent="0" algn="just">
              <a:buNone/>
            </a:pPr>
            <a:r>
              <a:rPr lang="tr-TR" altLang="tr-TR" sz="2900" dirty="0">
                <a:latin typeface="Times New Roman" panose="02020603050405020304" pitchFamily="18" charset="0"/>
                <a:cs typeface="Times New Roman" panose="02020603050405020304" pitchFamily="18" charset="0"/>
              </a:rPr>
              <a:t>				Çözünürlük Belirsizliği: 0,0005 Kg</a:t>
            </a:r>
          </a:p>
          <a:p>
            <a:pPr marL="0" indent="0" algn="just">
              <a:buNone/>
            </a:pPr>
            <a:endParaRPr lang="tr-TR" altLang="tr-TR" sz="2000" dirty="0"/>
          </a:p>
          <a:p>
            <a:pPr marL="0" indent="0">
              <a:buNone/>
            </a:pPr>
            <a:endParaRPr lang="tr-TR" altLang="tr-TR" sz="2000" dirty="0"/>
          </a:p>
          <a:p>
            <a:pPr marL="0" indent="0">
              <a:buNone/>
            </a:pPr>
            <a:endParaRPr lang="tr-TR" altLang="tr-TR" sz="2000" dirty="0"/>
          </a:p>
          <a:p>
            <a:pPr marL="0" indent="0">
              <a:buNone/>
            </a:pPr>
            <a:endParaRPr lang="tr-TR" altLang="tr-TR" sz="2000" dirty="0"/>
          </a:p>
          <a:p>
            <a:pPr marL="0" indent="0">
              <a:buNone/>
            </a:pPr>
            <a:endParaRPr lang="tr-TR" altLang="tr-TR" sz="2000" dirty="0"/>
          </a:p>
          <a:p>
            <a:pPr marL="0" indent="0">
              <a:buNone/>
            </a:pPr>
            <a:r>
              <a:rPr lang="tr-TR" altLang="tr-TR" sz="2000" dirty="0"/>
              <a:t/>
            </a:r>
            <a:br>
              <a:rPr lang="tr-TR" altLang="tr-TR" sz="2000" dirty="0"/>
            </a:br>
            <a:endParaRPr lang="tr-TR" altLang="tr-TR" sz="2000" dirty="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30289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1" y="4419600"/>
            <a:ext cx="28670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17</a:t>
            </a:fld>
            <a:endParaRPr lang="tr-TR"/>
          </a:p>
        </p:txBody>
      </p:sp>
    </p:spTree>
    <p:extLst>
      <p:ext uri="{BB962C8B-B14F-4D97-AF65-F5344CB8AC3E}">
        <p14:creationId xmlns:p14="http://schemas.microsoft.com/office/powerpoint/2010/main" val="4053265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1"/>
          <p:cNvSpPr>
            <a:spLocks noGrp="1"/>
          </p:cNvSpPr>
          <p:nvPr>
            <p:ph idx="1"/>
          </p:nvPr>
        </p:nvSpPr>
        <p:spPr>
          <a:xfrm>
            <a:off x="2067828" y="2074986"/>
            <a:ext cx="8229600" cy="3727938"/>
          </a:xfrm>
        </p:spPr>
        <p:txBody>
          <a:bodyPr>
            <a:normAutofit fontScale="25000" lnSpcReduction="20000"/>
          </a:bodyPr>
          <a:lstStyle/>
          <a:p>
            <a:pPr marL="0" indent="0" algn="just">
              <a:buNone/>
            </a:pPr>
            <a:endParaRPr lang="tr-TR" altLang="tr-TR" sz="2000" dirty="0"/>
          </a:p>
          <a:p>
            <a:pPr marL="0" indent="0" algn="just">
              <a:buNone/>
            </a:pPr>
            <a:r>
              <a:rPr lang="tr-TR" altLang="tr-TR" sz="2000" dirty="0"/>
              <a:t>				</a:t>
            </a:r>
            <a:r>
              <a:rPr lang="tr-TR" altLang="tr-TR" sz="7200" dirty="0" smtClean="0">
                <a:latin typeface="Times New Roman" panose="02020603050405020304" pitchFamily="18" charset="0"/>
                <a:cs typeface="Times New Roman" panose="02020603050405020304" pitchFamily="18" charset="0"/>
              </a:rPr>
              <a:t>     Çözünürlük </a:t>
            </a:r>
            <a:r>
              <a:rPr lang="tr-TR" altLang="tr-TR" sz="7200" dirty="0">
                <a:latin typeface="Times New Roman" panose="02020603050405020304" pitchFamily="18" charset="0"/>
                <a:cs typeface="Times New Roman" panose="02020603050405020304" pitchFamily="18" charset="0"/>
              </a:rPr>
              <a:t>: 0,01 </a:t>
            </a:r>
            <a:r>
              <a:rPr lang="tr-TR" altLang="tr-TR" sz="7200" dirty="0" err="1">
                <a:latin typeface="Times New Roman" panose="02020603050405020304" pitchFamily="18" charset="0"/>
                <a:cs typeface="Times New Roman" panose="02020603050405020304" pitchFamily="18" charset="0"/>
              </a:rPr>
              <a:t>Sn</a:t>
            </a:r>
            <a:endParaRPr lang="tr-TR" altLang="tr-TR" sz="7200" dirty="0">
              <a:latin typeface="Times New Roman" panose="02020603050405020304" pitchFamily="18" charset="0"/>
              <a:cs typeface="Times New Roman" panose="02020603050405020304" pitchFamily="18" charset="0"/>
            </a:endParaRPr>
          </a:p>
          <a:p>
            <a:pPr marL="0" indent="0" algn="just">
              <a:buNone/>
            </a:pPr>
            <a:r>
              <a:rPr lang="tr-TR" altLang="tr-TR" sz="7200" dirty="0" smtClean="0">
                <a:latin typeface="Times New Roman" panose="02020603050405020304" pitchFamily="18" charset="0"/>
                <a:cs typeface="Times New Roman" panose="02020603050405020304" pitchFamily="18" charset="0"/>
              </a:rPr>
              <a:t>				     Çözünürlük Belirsizliği: 0,005 </a:t>
            </a:r>
            <a:r>
              <a:rPr lang="tr-TR" altLang="tr-TR" sz="7200" dirty="0" err="1" smtClean="0">
                <a:latin typeface="Times New Roman" panose="02020603050405020304" pitchFamily="18" charset="0"/>
                <a:cs typeface="Times New Roman" panose="02020603050405020304" pitchFamily="18" charset="0"/>
              </a:rPr>
              <a:t>Sn</a:t>
            </a:r>
            <a:r>
              <a:rPr lang="tr-TR" altLang="tr-TR" sz="7200" dirty="0" smtClean="0">
                <a:latin typeface="Times New Roman" panose="02020603050405020304" pitchFamily="18" charset="0"/>
                <a:cs typeface="Times New Roman" panose="02020603050405020304" pitchFamily="18" charset="0"/>
              </a:rPr>
              <a:t> </a:t>
            </a:r>
          </a:p>
          <a:p>
            <a:pPr marL="0" indent="0" algn="just">
              <a:buNone/>
            </a:pPr>
            <a:endParaRPr lang="tr-TR" altLang="tr-TR" sz="2000" dirty="0" smtClean="0"/>
          </a:p>
          <a:p>
            <a:pPr marL="0" indent="0" algn="just">
              <a:buNone/>
            </a:pPr>
            <a:r>
              <a:rPr lang="tr-TR" altLang="tr-TR" sz="2000" dirty="0"/>
              <a:t>				</a:t>
            </a:r>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smtClean="0"/>
          </a:p>
          <a:p>
            <a:pPr marL="0" indent="0" algn="just">
              <a:buNone/>
            </a:pPr>
            <a:endParaRPr lang="tr-TR" altLang="tr-TR" sz="2000" dirty="0"/>
          </a:p>
          <a:p>
            <a:pPr marL="0" indent="0" algn="just">
              <a:buNone/>
            </a:pPr>
            <a:endParaRPr lang="tr-TR" altLang="tr-TR" sz="2000" dirty="0" smtClean="0"/>
          </a:p>
          <a:p>
            <a:pPr marL="0" indent="0" algn="just">
              <a:buNone/>
            </a:pPr>
            <a:r>
              <a:rPr lang="tr-TR" altLang="tr-TR" sz="2000" dirty="0"/>
              <a:t>				</a:t>
            </a:r>
            <a:r>
              <a:rPr lang="tr-TR" altLang="tr-TR" sz="2000" dirty="0" smtClean="0"/>
              <a:t>      </a:t>
            </a:r>
          </a:p>
          <a:p>
            <a:pPr marL="0" indent="0" algn="just">
              <a:buNone/>
            </a:pPr>
            <a:r>
              <a:rPr lang="tr-TR" altLang="tr-TR" sz="2000" dirty="0"/>
              <a:t>	</a:t>
            </a:r>
            <a:r>
              <a:rPr lang="tr-TR" altLang="tr-TR" sz="2000" dirty="0" smtClean="0"/>
              <a:t>			             </a:t>
            </a:r>
            <a:r>
              <a:rPr lang="tr-TR" altLang="tr-TR" sz="7200" dirty="0" smtClean="0">
                <a:latin typeface="Times New Roman" panose="02020603050405020304" pitchFamily="18" charset="0"/>
                <a:cs typeface="Times New Roman" panose="02020603050405020304" pitchFamily="18" charset="0"/>
              </a:rPr>
              <a:t>Çözünürlük </a:t>
            </a:r>
            <a:r>
              <a:rPr lang="tr-TR" altLang="tr-TR" sz="7200" dirty="0">
                <a:latin typeface="Times New Roman" panose="02020603050405020304" pitchFamily="18" charset="0"/>
                <a:cs typeface="Times New Roman" panose="02020603050405020304" pitchFamily="18" charset="0"/>
              </a:rPr>
              <a:t>: 0,01 İnç </a:t>
            </a:r>
          </a:p>
          <a:p>
            <a:pPr marL="0" indent="0" algn="just">
              <a:buNone/>
            </a:pPr>
            <a:r>
              <a:rPr lang="tr-TR" altLang="tr-TR" sz="7200" dirty="0">
                <a:latin typeface="Times New Roman" panose="02020603050405020304" pitchFamily="18" charset="0"/>
                <a:cs typeface="Times New Roman" panose="02020603050405020304" pitchFamily="18" charset="0"/>
              </a:rPr>
              <a:t>				</a:t>
            </a:r>
            <a:r>
              <a:rPr lang="tr-TR" altLang="tr-TR" sz="7200" dirty="0" smtClean="0">
                <a:latin typeface="Times New Roman" panose="02020603050405020304" pitchFamily="18" charset="0"/>
                <a:cs typeface="Times New Roman" panose="02020603050405020304" pitchFamily="18" charset="0"/>
              </a:rPr>
              <a:t>   Çözünürlük </a:t>
            </a:r>
            <a:r>
              <a:rPr lang="tr-TR" altLang="tr-TR" sz="7200" dirty="0">
                <a:latin typeface="Times New Roman" panose="02020603050405020304" pitchFamily="18" charset="0"/>
                <a:cs typeface="Times New Roman" panose="02020603050405020304" pitchFamily="18" charset="0"/>
              </a:rPr>
              <a:t>Belirsizliği: 0,005 İnç</a:t>
            </a:r>
          </a:p>
          <a:p>
            <a:pPr marL="0" indent="0" algn="just">
              <a:buNone/>
            </a:pPr>
            <a:endParaRPr lang="tr-TR" altLang="tr-TR" sz="2000" dirty="0"/>
          </a:p>
          <a:p>
            <a:pPr marL="0" indent="0">
              <a:buNone/>
            </a:pPr>
            <a:endParaRPr lang="tr-TR" altLang="tr-TR" sz="2000" dirty="0"/>
          </a:p>
          <a:p>
            <a:pPr marL="0" indent="0">
              <a:buNone/>
            </a:pPr>
            <a:endParaRPr lang="tr-TR" altLang="tr-TR" sz="2000" dirty="0"/>
          </a:p>
          <a:p>
            <a:pPr marL="0" indent="0">
              <a:buNone/>
            </a:pPr>
            <a:endParaRPr lang="tr-TR" altLang="tr-TR" sz="2000" dirty="0"/>
          </a:p>
          <a:p>
            <a:pPr marL="0" indent="0">
              <a:buNone/>
            </a:pPr>
            <a:endParaRPr lang="tr-TR" altLang="tr-TR" sz="2000" dirty="0"/>
          </a:p>
          <a:p>
            <a:pPr marL="0" indent="0">
              <a:buNone/>
            </a:pPr>
            <a:r>
              <a:rPr lang="tr-TR" altLang="tr-TR" sz="2000" dirty="0"/>
              <a:t/>
            </a:r>
            <a:br>
              <a:rPr lang="tr-TR" altLang="tr-TR" sz="2000" dirty="0"/>
            </a:br>
            <a:endParaRPr lang="tr-TR" altLang="tr-TR" sz="2000" dirty="0"/>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642686"/>
            <a:ext cx="26479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4110873"/>
            <a:ext cx="264001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18</a:t>
            </a:fld>
            <a:endParaRPr lang="tr-TR"/>
          </a:p>
        </p:txBody>
      </p:sp>
    </p:spTree>
    <p:extLst>
      <p:ext uri="{BB962C8B-B14F-4D97-AF65-F5344CB8AC3E}">
        <p14:creationId xmlns:p14="http://schemas.microsoft.com/office/powerpoint/2010/main" val="271966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1"/>
          <p:cNvSpPr>
            <a:spLocks noGrp="1"/>
          </p:cNvSpPr>
          <p:nvPr>
            <p:ph idx="1"/>
          </p:nvPr>
        </p:nvSpPr>
        <p:spPr>
          <a:xfrm>
            <a:off x="1650023" y="1773117"/>
            <a:ext cx="8839200" cy="4706814"/>
          </a:xfrm>
        </p:spPr>
        <p:txBody>
          <a:bodyPr>
            <a:normAutofit lnSpcReduction="10000"/>
          </a:bodyPr>
          <a:lstStyle/>
          <a:p>
            <a:pPr marL="0" indent="0" algn="just">
              <a:buNone/>
            </a:pPr>
            <a:endParaRPr lang="tr-TR" altLang="tr-TR" sz="2000" dirty="0"/>
          </a:p>
          <a:p>
            <a:pPr marL="0" indent="0" algn="just">
              <a:buNone/>
            </a:pPr>
            <a:r>
              <a:rPr lang="tr-TR" altLang="tr-TR" sz="2000" dirty="0"/>
              <a:t>																			 				</a:t>
            </a:r>
            <a:r>
              <a:rPr lang="tr-TR" altLang="tr-TR" sz="2000" dirty="0">
                <a:latin typeface="Times New Roman" panose="02020603050405020304" pitchFamily="18" charset="0"/>
                <a:cs typeface="Times New Roman" panose="02020603050405020304" pitchFamily="18" charset="0"/>
              </a:rPr>
              <a:t>Çözünürlük : 0,2  kg/cm</a:t>
            </a:r>
            <a:r>
              <a:rPr lang="tr-TR" altLang="tr-TR" sz="2000" baseline="30000" dirty="0">
                <a:latin typeface="Times New Roman" panose="02020603050405020304" pitchFamily="18" charset="0"/>
                <a:cs typeface="Times New Roman" panose="02020603050405020304" pitchFamily="18" charset="0"/>
              </a:rPr>
              <a:t>2</a:t>
            </a:r>
          </a:p>
          <a:p>
            <a:pPr marL="0" indent="0" algn="just">
              <a:buNone/>
            </a:pPr>
            <a:r>
              <a:rPr lang="tr-TR" altLang="tr-TR" sz="2000" dirty="0">
                <a:latin typeface="Times New Roman" panose="02020603050405020304" pitchFamily="18" charset="0"/>
                <a:cs typeface="Times New Roman" panose="02020603050405020304" pitchFamily="18" charset="0"/>
              </a:rPr>
              <a:t>					Çözünürlük Belirsizliği: 0,1 kg/cm</a:t>
            </a:r>
            <a:r>
              <a:rPr lang="tr-TR" altLang="tr-TR" sz="2000" baseline="30000" dirty="0">
                <a:latin typeface="Times New Roman" panose="02020603050405020304" pitchFamily="18" charset="0"/>
                <a:cs typeface="Times New Roman" panose="02020603050405020304" pitchFamily="18" charset="0"/>
              </a:rPr>
              <a:t>2</a:t>
            </a:r>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r>
              <a:rPr lang="tr-TR" altLang="tr-TR" sz="2000" dirty="0">
                <a:latin typeface="Times New Roman" panose="02020603050405020304" pitchFamily="18" charset="0"/>
                <a:cs typeface="Times New Roman" panose="02020603050405020304" pitchFamily="18" charset="0"/>
              </a:rPr>
              <a:t>Yukarıdaki resimdeki analog basınç ölçer 0,2  kg/cm</a:t>
            </a:r>
            <a:r>
              <a:rPr lang="tr-TR" altLang="tr-TR" sz="2000" baseline="30000" dirty="0">
                <a:latin typeface="Times New Roman" panose="02020603050405020304" pitchFamily="18" charset="0"/>
                <a:cs typeface="Times New Roman" panose="02020603050405020304" pitchFamily="18" charset="0"/>
              </a:rPr>
              <a:t>2</a:t>
            </a:r>
            <a:r>
              <a:rPr lang="tr-TR" altLang="tr-TR" sz="2000" dirty="0">
                <a:latin typeface="Times New Roman" panose="02020603050405020304" pitchFamily="18" charset="0"/>
                <a:cs typeface="Times New Roman" panose="02020603050405020304" pitchFamily="18" charset="0"/>
              </a:rPr>
              <a:t> çözünürlüğe sahiptir. Ölçek belirteçleri birbirine çok yakın olduğu için, çözünürlüğü 2'ye bölmek kabul edilebilir. Bu, çözünürlüğü belirsizliği 0,1 kg/cm</a:t>
            </a:r>
            <a:r>
              <a:rPr lang="tr-TR" altLang="tr-TR" sz="2000" baseline="30000" dirty="0">
                <a:latin typeface="Times New Roman" panose="02020603050405020304" pitchFamily="18" charset="0"/>
                <a:cs typeface="Times New Roman" panose="02020603050405020304" pitchFamily="18" charset="0"/>
              </a:rPr>
              <a:t>2</a:t>
            </a:r>
            <a:r>
              <a:rPr lang="tr-TR" altLang="tr-TR" sz="2000" dirty="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yapar</a:t>
            </a:r>
            <a:endParaRPr lang="tr-TR" altLang="tr-TR" sz="2000" dirty="0">
              <a:latin typeface="Times New Roman" panose="02020603050405020304" pitchFamily="18" charset="0"/>
              <a:cs typeface="Times New Roman" panose="02020603050405020304" pitchFamily="18" charset="0"/>
            </a:endParaRPr>
          </a:p>
          <a:p>
            <a:pPr marL="0" indent="0">
              <a:buNone/>
            </a:pPr>
            <a:endParaRPr lang="tr-TR" altLang="tr-TR" sz="2000" dirty="0"/>
          </a:p>
          <a:p>
            <a:pPr marL="0" indent="0">
              <a:buNone/>
            </a:pPr>
            <a:endParaRPr lang="tr-TR" altLang="tr-TR" sz="2000" dirty="0"/>
          </a:p>
          <a:p>
            <a:pPr marL="0" indent="0">
              <a:buNone/>
            </a:pPr>
            <a:endParaRPr lang="tr-TR" altLang="tr-TR" sz="2000"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823" y="1773117"/>
            <a:ext cx="4495800" cy="336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19</a:t>
            </a:fld>
            <a:endParaRPr lang="tr-TR"/>
          </a:p>
        </p:txBody>
      </p:sp>
    </p:spTree>
    <p:extLst>
      <p:ext uri="{BB962C8B-B14F-4D97-AF65-F5344CB8AC3E}">
        <p14:creationId xmlns:p14="http://schemas.microsoft.com/office/powerpoint/2010/main" val="251206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çerik Yer Tutucusu 2"/>
          <p:cNvSpPr>
            <a:spLocks noGrp="1"/>
          </p:cNvSpPr>
          <p:nvPr>
            <p:ph idx="1"/>
          </p:nvPr>
        </p:nvSpPr>
        <p:spPr>
          <a:xfrm>
            <a:off x="1860777" y="1355237"/>
            <a:ext cx="8757138" cy="5366238"/>
          </a:xfrm>
        </p:spPr>
        <p:txBody>
          <a:bodyPr>
            <a:normAutofit lnSpcReduction="10000"/>
          </a:bodyPr>
          <a:lstStyle/>
          <a:p>
            <a:pPr marL="0" indent="0" algn="just">
              <a:buNone/>
            </a:pPr>
            <a:r>
              <a:rPr lang="tr-TR" altLang="tr-TR" sz="1800" dirty="0">
                <a:latin typeface="Times New Roman" panose="02020603050405020304" pitchFamily="18" charset="0"/>
                <a:cs typeface="Times New Roman" panose="02020603050405020304" pitchFamily="18" charset="0"/>
              </a:rPr>
              <a:t>Belirsizlik bütçelerine  hangi belirsizlik kaynaklarının dahil edebileceği hususunda “Deney/Analiz Sonuçlarındaki Ölçüm Belirsizliği Tahmini İçin TÜRKAK Prensipleri (R20.02)” belgesinde bazı tanımlamalar getirilmiştir.  </a:t>
            </a:r>
          </a:p>
          <a:p>
            <a:pPr marL="0" indent="0" algn="just">
              <a:buNone/>
            </a:pPr>
            <a:r>
              <a:rPr lang="tr-TR" altLang="tr-TR" sz="1800" dirty="0" smtClean="0">
                <a:latin typeface="Times New Roman" panose="02020603050405020304" pitchFamily="18" charset="0"/>
                <a:cs typeface="Times New Roman" panose="02020603050405020304" pitchFamily="18" charset="0"/>
              </a:rPr>
              <a:t>Genel </a:t>
            </a:r>
            <a:r>
              <a:rPr lang="tr-TR" altLang="tr-TR" sz="1800" dirty="0">
                <a:latin typeface="Times New Roman" panose="02020603050405020304" pitchFamily="18" charset="0"/>
                <a:cs typeface="Times New Roman" panose="02020603050405020304" pitchFamily="18" charset="0"/>
              </a:rPr>
              <a:t>belirsizliğe katkıda bulunabilecek faktörlerin bazıları ILAC-G17 belgesinde aşağıdaki gibi sıralanmıştır.  Ölçüm belirsizliği kaynaklarını belirlemeye başlanıldığında bu kategorilerdeki etkilerin düşünülerek başlanması gerekir.</a:t>
            </a:r>
          </a:p>
          <a:p>
            <a:pPr marL="0" indent="0" algn="just">
              <a:buNone/>
            </a:pPr>
            <a:r>
              <a:rPr lang="tr-TR" altLang="tr-TR" sz="1800" dirty="0">
                <a:latin typeface="Times New Roman" panose="02020603050405020304" pitchFamily="18" charset="0"/>
                <a:cs typeface="Times New Roman" panose="02020603050405020304" pitchFamily="18" charset="0"/>
              </a:rPr>
              <a:t>1. Ölçülenin tanımı</a:t>
            </a:r>
          </a:p>
          <a:p>
            <a:pPr marL="0" indent="0" algn="just">
              <a:buNone/>
            </a:pPr>
            <a:r>
              <a:rPr lang="tr-TR" altLang="tr-TR" sz="1800" dirty="0">
                <a:latin typeface="Times New Roman" panose="02020603050405020304" pitchFamily="18" charset="0"/>
                <a:cs typeface="Times New Roman" panose="02020603050405020304" pitchFamily="18" charset="0"/>
              </a:rPr>
              <a:t>2. Örnekleme</a:t>
            </a:r>
          </a:p>
          <a:p>
            <a:pPr marL="0" indent="0" algn="just">
              <a:buNone/>
            </a:pPr>
            <a:r>
              <a:rPr lang="tr-TR" altLang="tr-TR" sz="1800" dirty="0">
                <a:latin typeface="Times New Roman" panose="02020603050405020304" pitchFamily="18" charset="0"/>
                <a:cs typeface="Times New Roman" panose="02020603050405020304" pitchFamily="18" charset="0"/>
              </a:rPr>
              <a:t>3. Nakliye, depolama ve taşıma</a:t>
            </a:r>
          </a:p>
          <a:p>
            <a:pPr marL="0" indent="0" algn="just">
              <a:buNone/>
            </a:pPr>
            <a:r>
              <a:rPr lang="tr-TR" altLang="tr-TR" sz="1800" dirty="0">
                <a:latin typeface="Times New Roman" panose="02020603050405020304" pitchFamily="18" charset="0"/>
                <a:cs typeface="Times New Roman" panose="02020603050405020304" pitchFamily="18" charset="0"/>
              </a:rPr>
              <a:t>4. Numunelerin hazırlanması</a:t>
            </a:r>
          </a:p>
          <a:p>
            <a:pPr marL="0" indent="0" algn="just">
              <a:buNone/>
            </a:pPr>
            <a:r>
              <a:rPr lang="tr-TR" altLang="tr-TR" sz="1800" dirty="0">
                <a:latin typeface="Times New Roman" panose="02020603050405020304" pitchFamily="18" charset="0"/>
                <a:cs typeface="Times New Roman" panose="02020603050405020304" pitchFamily="18" charset="0"/>
              </a:rPr>
              <a:t>5. Çevre ve ölçüm koşulları</a:t>
            </a:r>
          </a:p>
          <a:p>
            <a:pPr marL="0" indent="0" algn="just">
              <a:buNone/>
            </a:pPr>
            <a:r>
              <a:rPr lang="tr-TR" altLang="tr-TR" sz="1800" dirty="0">
                <a:latin typeface="Times New Roman" panose="02020603050405020304" pitchFamily="18" charset="0"/>
                <a:cs typeface="Times New Roman" panose="02020603050405020304" pitchFamily="18" charset="0"/>
              </a:rPr>
              <a:t>6. Testleri yapan personel</a:t>
            </a:r>
          </a:p>
          <a:p>
            <a:pPr marL="0" indent="0" algn="just">
              <a:buNone/>
            </a:pPr>
            <a:r>
              <a:rPr lang="tr-TR" altLang="tr-TR" sz="1800" dirty="0">
                <a:latin typeface="Times New Roman" panose="02020603050405020304" pitchFamily="18" charset="0"/>
                <a:cs typeface="Times New Roman" panose="02020603050405020304" pitchFamily="18" charset="0"/>
              </a:rPr>
              <a:t>7. Test prosedüründeki değişiklikler</a:t>
            </a:r>
          </a:p>
          <a:p>
            <a:pPr marL="0" indent="0" algn="just">
              <a:buNone/>
            </a:pPr>
            <a:r>
              <a:rPr lang="tr-TR" altLang="tr-TR" sz="1800" dirty="0">
                <a:latin typeface="Times New Roman" panose="02020603050405020304" pitchFamily="18" charset="0"/>
                <a:cs typeface="Times New Roman" panose="02020603050405020304" pitchFamily="18" charset="0"/>
              </a:rPr>
              <a:t>8. Ölçüm cihazları</a:t>
            </a:r>
          </a:p>
          <a:p>
            <a:pPr marL="0" indent="0" algn="just">
              <a:buNone/>
            </a:pPr>
            <a:r>
              <a:rPr lang="tr-TR" altLang="tr-TR" sz="1800" dirty="0">
                <a:latin typeface="Times New Roman" panose="02020603050405020304" pitchFamily="18" charset="0"/>
                <a:cs typeface="Times New Roman" panose="02020603050405020304" pitchFamily="18" charset="0"/>
              </a:rPr>
              <a:t>9. Kalibrasyon standartları veya referans malzemeleri</a:t>
            </a:r>
          </a:p>
          <a:p>
            <a:pPr marL="0" indent="0" algn="just">
              <a:buNone/>
            </a:pPr>
            <a:r>
              <a:rPr lang="tr-TR" altLang="tr-TR" sz="1800" dirty="0">
                <a:latin typeface="Times New Roman" panose="02020603050405020304" pitchFamily="18" charset="0"/>
                <a:cs typeface="Times New Roman" panose="02020603050405020304" pitchFamily="18" charset="0"/>
              </a:rPr>
              <a:t>10. Yazılım ve / veya genel olarak yöntemler ölçüm ile ilişkili</a:t>
            </a:r>
          </a:p>
          <a:p>
            <a:pPr marL="0" indent="0" algn="just">
              <a:buNone/>
            </a:pPr>
            <a:r>
              <a:rPr lang="tr-TR" altLang="tr-TR" sz="1800" dirty="0">
                <a:latin typeface="Times New Roman" panose="02020603050405020304" pitchFamily="18" charset="0"/>
                <a:cs typeface="Times New Roman" panose="02020603050405020304" pitchFamily="18" charset="0"/>
              </a:rPr>
              <a:t>11. Düzeltilmesinden doğan belirsizlik sistematik etkiler için ölçüm sonuçları.</a:t>
            </a:r>
          </a:p>
        </p:txBody>
      </p:sp>
      <p:sp>
        <p:nvSpPr>
          <p:cNvPr id="5" name="Unvan 1"/>
          <p:cNvSpPr>
            <a:spLocks noGrp="1"/>
          </p:cNvSpPr>
          <p:nvPr>
            <p:ph type="title"/>
          </p:nvPr>
        </p:nvSpPr>
        <p:spPr>
          <a:xfrm>
            <a:off x="879231" y="225413"/>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a:t>
            </a:fld>
            <a:endParaRPr lang="tr-TR" dirty="0"/>
          </a:p>
        </p:txBody>
      </p:sp>
    </p:spTree>
    <p:extLst>
      <p:ext uri="{BB962C8B-B14F-4D97-AF65-F5344CB8AC3E}">
        <p14:creationId xmlns:p14="http://schemas.microsoft.com/office/powerpoint/2010/main" val="3917087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1"/>
          <p:cNvSpPr>
            <a:spLocks noGrp="1"/>
          </p:cNvSpPr>
          <p:nvPr>
            <p:ph idx="1"/>
          </p:nvPr>
        </p:nvSpPr>
        <p:spPr>
          <a:xfrm>
            <a:off x="6182628" y="2987075"/>
            <a:ext cx="3927231" cy="827952"/>
          </a:xfrm>
        </p:spPr>
        <p:txBody>
          <a:bodyPr>
            <a:normAutofit/>
          </a:bodyPr>
          <a:lstStyle/>
          <a:p>
            <a:pPr marL="0" indent="0" algn="just">
              <a:buNone/>
            </a:pPr>
            <a:r>
              <a:rPr lang="tr-TR" altLang="tr-TR" sz="2000" dirty="0" smtClean="0">
                <a:latin typeface="Times New Roman" panose="02020603050405020304" pitchFamily="18" charset="0"/>
                <a:cs typeface="Times New Roman" panose="02020603050405020304" pitchFamily="18" charset="0"/>
              </a:rPr>
              <a:t>Çözünürlük </a:t>
            </a:r>
            <a:r>
              <a:rPr lang="tr-TR" altLang="tr-TR" sz="2000" dirty="0">
                <a:latin typeface="Times New Roman" panose="02020603050405020304" pitchFamily="18" charset="0"/>
                <a:cs typeface="Times New Roman" panose="02020603050405020304" pitchFamily="18" charset="0"/>
              </a:rPr>
              <a:t>: 0,2  bar.</a:t>
            </a:r>
          </a:p>
          <a:p>
            <a:pPr marL="0" indent="0" algn="just">
              <a:buNone/>
            </a:pPr>
            <a:r>
              <a:rPr lang="tr-TR" altLang="tr-TR" sz="2000" dirty="0" smtClean="0">
                <a:latin typeface="Times New Roman" panose="02020603050405020304" pitchFamily="18" charset="0"/>
                <a:cs typeface="Times New Roman" panose="02020603050405020304" pitchFamily="18" charset="0"/>
              </a:rPr>
              <a:t>Çözünürlük </a:t>
            </a:r>
            <a:r>
              <a:rPr lang="tr-TR" altLang="tr-TR" sz="2000" dirty="0">
                <a:latin typeface="Times New Roman" panose="02020603050405020304" pitchFamily="18" charset="0"/>
                <a:cs typeface="Times New Roman" panose="02020603050405020304" pitchFamily="18" charset="0"/>
              </a:rPr>
              <a:t>Belirsizliği: 0,04 bar.</a:t>
            </a:r>
          </a:p>
          <a:p>
            <a:pPr marL="0" indent="0" algn="just">
              <a:buNone/>
            </a:pPr>
            <a:endParaRPr lang="tr-TR" altLang="tr-TR" sz="2000" dirty="0"/>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1642686"/>
            <a:ext cx="3736975" cy="362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Dikdörtgen 1"/>
          <p:cNvSpPr/>
          <p:nvPr/>
        </p:nvSpPr>
        <p:spPr>
          <a:xfrm>
            <a:off x="1860777" y="5396190"/>
            <a:ext cx="8610860" cy="1323439"/>
          </a:xfrm>
          <a:prstGeom prst="rect">
            <a:avLst/>
          </a:prstGeom>
        </p:spPr>
        <p:txBody>
          <a:bodyPr wrap="square">
            <a:spAutoFit/>
          </a:bodyPr>
          <a:lstStyle/>
          <a:p>
            <a:pPr algn="just"/>
            <a:r>
              <a:rPr lang="tr-TR" altLang="tr-TR" sz="2000" dirty="0">
                <a:latin typeface="Times New Roman" panose="02020603050405020304" pitchFamily="18" charset="0"/>
                <a:cs typeface="Times New Roman" panose="02020603050405020304" pitchFamily="18" charset="0"/>
              </a:rPr>
              <a:t>Yukarıdaki resimdeki analog basınç ölçer 0,2  bar çözünürlüğe sahiptir. Ölçek belirteçleri birbirine çok uzak olduğu için, belirteç aralıkları arasına yerleştirebileceği düşünülen işaretleyici sayısına bölünebilir. Örneğin 5’e bölünebilir.</a:t>
            </a:r>
          </a:p>
        </p:txBody>
      </p:sp>
      <p:sp>
        <p:nvSpPr>
          <p:cNvPr id="3" name="Slayt Numarası Yer Tutucusu 2"/>
          <p:cNvSpPr>
            <a:spLocks noGrp="1"/>
          </p:cNvSpPr>
          <p:nvPr>
            <p:ph type="sldNum" sz="quarter" idx="12"/>
          </p:nvPr>
        </p:nvSpPr>
        <p:spPr/>
        <p:txBody>
          <a:bodyPr/>
          <a:lstStyle/>
          <a:p>
            <a:fld id="{867B2D67-3604-4605-9DC1-A9CD8FF98088}" type="slidenum">
              <a:rPr lang="tr-TR" smtClean="0"/>
              <a:t>20</a:t>
            </a:fld>
            <a:endParaRPr lang="tr-TR"/>
          </a:p>
        </p:txBody>
      </p:sp>
    </p:spTree>
    <p:extLst>
      <p:ext uri="{BB962C8B-B14F-4D97-AF65-F5344CB8AC3E}">
        <p14:creationId xmlns:p14="http://schemas.microsoft.com/office/powerpoint/2010/main" val="3735570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1"/>
          <p:cNvSpPr>
            <a:spLocks noGrp="1"/>
          </p:cNvSpPr>
          <p:nvPr>
            <p:ph idx="1"/>
          </p:nvPr>
        </p:nvSpPr>
        <p:spPr>
          <a:xfrm>
            <a:off x="1860777" y="2370504"/>
            <a:ext cx="8763000" cy="3985846"/>
          </a:xfrm>
        </p:spPr>
        <p:txBody>
          <a:bodyPr>
            <a:normAutofit/>
          </a:bodyPr>
          <a:lstStyle/>
          <a:p>
            <a:pPr marL="0" indent="0" algn="just">
              <a:buNone/>
            </a:pPr>
            <a:r>
              <a:rPr lang="tr-TR" altLang="tr-TR" sz="2400" b="1" dirty="0" err="1" smtClean="0">
                <a:latin typeface="Times New Roman" panose="02020603050405020304" pitchFamily="18" charset="0"/>
                <a:cs typeface="Times New Roman" panose="02020603050405020304" pitchFamily="18" charset="0"/>
              </a:rPr>
              <a:t>Linerite</a:t>
            </a:r>
            <a:r>
              <a:rPr lang="tr-TR" altLang="tr-TR" sz="2400" b="1" dirty="0" smtClean="0">
                <a:latin typeface="Times New Roman" panose="02020603050405020304" pitchFamily="18" charset="0"/>
                <a:cs typeface="Times New Roman" panose="02020603050405020304" pitchFamily="18" charset="0"/>
              </a:rPr>
              <a:t> (</a:t>
            </a:r>
            <a:r>
              <a:rPr lang="tr-TR" altLang="tr-TR" sz="2400" b="1" dirty="0" err="1" smtClean="0">
                <a:latin typeface="Times New Roman" panose="02020603050405020304" pitchFamily="18" charset="0"/>
                <a:cs typeface="Times New Roman" panose="02020603050405020304" pitchFamily="18" charset="0"/>
              </a:rPr>
              <a:t>Doğrusallık</a:t>
            </a:r>
            <a:r>
              <a:rPr lang="tr-TR" altLang="tr-TR" sz="2400" b="1" dirty="0" smtClean="0">
                <a:latin typeface="Times New Roman" panose="02020603050405020304" pitchFamily="18" charset="0"/>
                <a:cs typeface="Times New Roman" panose="02020603050405020304" pitchFamily="18" charset="0"/>
              </a:rPr>
              <a:t>)</a:t>
            </a:r>
          </a:p>
          <a:p>
            <a:pPr marL="0" indent="0" algn="just">
              <a:buNone/>
            </a:pPr>
            <a:r>
              <a:rPr lang="tr-TR" altLang="tr-TR" sz="2000" dirty="0" err="1" smtClean="0">
                <a:latin typeface="Times New Roman" panose="02020603050405020304" pitchFamily="18" charset="0"/>
                <a:cs typeface="Times New Roman" panose="02020603050405020304" pitchFamily="18" charset="0"/>
              </a:rPr>
              <a:t>Doğrusallık</a:t>
            </a:r>
            <a:r>
              <a:rPr lang="tr-TR" altLang="tr-TR" sz="2000" dirty="0" smtClean="0">
                <a:latin typeface="Times New Roman" panose="02020603050405020304" pitchFamily="18" charset="0"/>
                <a:cs typeface="Times New Roman" panose="02020603050405020304" pitchFamily="18" charset="0"/>
              </a:rPr>
              <a:t> belirsizliği (aka </a:t>
            </a:r>
            <a:r>
              <a:rPr lang="tr-TR" altLang="tr-TR" sz="2000" dirty="0" err="1" smtClean="0">
                <a:latin typeface="Times New Roman" panose="02020603050405020304" pitchFamily="18" charset="0"/>
                <a:cs typeface="Times New Roman" panose="02020603050405020304" pitchFamily="18" charset="0"/>
              </a:rPr>
              <a:t>doğrusallık</a:t>
            </a:r>
            <a:r>
              <a:rPr lang="tr-TR" altLang="tr-TR" sz="2000" dirty="0" smtClean="0">
                <a:latin typeface="Times New Roman" panose="02020603050405020304" pitchFamily="18" charset="0"/>
                <a:cs typeface="Times New Roman" panose="02020603050405020304" pitchFamily="18" charset="0"/>
              </a:rPr>
              <a:t> hatası ya da doğrusal olmama) çoğu belirsizlik bütçesinde yer alması gereken bir belirsizlik kaynağıdır. Metodun ölçüm aralığının en önemli göstergesi </a:t>
            </a:r>
            <a:r>
              <a:rPr lang="tr-TR" altLang="tr-TR" sz="2000" dirty="0" err="1" smtClean="0">
                <a:latin typeface="Times New Roman" panose="02020603050405020304" pitchFamily="18" charset="0"/>
                <a:cs typeface="Times New Roman" panose="02020603050405020304" pitchFamily="18" charset="0"/>
              </a:rPr>
              <a:t>doğrusallıktır</a:t>
            </a:r>
            <a:r>
              <a:rPr lang="tr-TR" altLang="tr-TR" sz="2000" dirty="0" smtClean="0">
                <a:latin typeface="Times New Roman" panose="02020603050405020304" pitchFamily="18" charset="0"/>
                <a:cs typeface="Times New Roman" panose="02020603050405020304" pitchFamily="18" charset="0"/>
              </a:rPr>
              <a:t>.(TÜRKAK R20.02). Öyle ki çoğu ölçüm ekipman için üreticiler tarafından cihaz sertifika ve performans raporlarında verilmesi gereken ortak bir özelliktir.  Bir dizi değere yayılmış bir test veya ölçüm işleviniz varsa, belirsizlik analizinize </a:t>
            </a:r>
            <a:r>
              <a:rPr lang="tr-TR" altLang="tr-TR" sz="2000" dirty="0" err="1" smtClean="0">
                <a:latin typeface="Times New Roman" panose="02020603050405020304" pitchFamily="18" charset="0"/>
                <a:cs typeface="Times New Roman" panose="02020603050405020304" pitchFamily="18" charset="0"/>
              </a:rPr>
              <a:t>doğrusallığı</a:t>
            </a:r>
            <a:r>
              <a:rPr lang="tr-TR" altLang="tr-TR" sz="2000" dirty="0" smtClean="0">
                <a:latin typeface="Times New Roman" panose="02020603050405020304" pitchFamily="18" charset="0"/>
                <a:cs typeface="Times New Roman" panose="02020603050405020304" pitchFamily="18" charset="0"/>
              </a:rPr>
              <a:t> dahil etmek gerekir. Özellikle emisyon ölçümü belirsizlik hesaplarında mutlaka yer almaktadır.</a:t>
            </a:r>
          </a:p>
          <a:p>
            <a:pPr marL="0" indent="0" algn="just">
              <a:buNone/>
            </a:pPr>
            <a:r>
              <a:rPr lang="tr-TR" altLang="tr-TR" sz="2000" dirty="0" err="1" smtClean="0">
                <a:latin typeface="Times New Roman" panose="02020603050405020304" pitchFamily="18" charset="0"/>
                <a:cs typeface="Times New Roman" panose="02020603050405020304" pitchFamily="18" charset="0"/>
              </a:rPr>
              <a:t>Doğrusallık</a:t>
            </a:r>
            <a:r>
              <a:rPr lang="tr-TR" altLang="tr-TR" sz="2000" dirty="0" smtClean="0">
                <a:latin typeface="Times New Roman" panose="02020603050405020304" pitchFamily="18" charset="0"/>
                <a:cs typeface="Times New Roman" panose="02020603050405020304" pitchFamily="18" charset="0"/>
              </a:rPr>
              <a:t>, grafiksel olarak düz bir çizgi olarak gösterilebilecek bir matematiksel ilişkinin veya işlevin özelliğidir. Doğrusal olmama, düz bir çizgiden belirli bir aralıktaki sapmadır. Bu nedenle, </a:t>
            </a:r>
            <a:r>
              <a:rPr lang="tr-TR" altLang="tr-TR" sz="2000" dirty="0" err="1" smtClean="0">
                <a:latin typeface="Times New Roman" panose="02020603050405020304" pitchFamily="18" charset="0"/>
                <a:cs typeface="Times New Roman" panose="02020603050405020304" pitchFamily="18" charset="0"/>
              </a:rPr>
              <a:t>doğrusallık</a:t>
            </a:r>
            <a:r>
              <a:rPr lang="tr-TR" altLang="tr-TR" sz="2000" dirty="0" smtClean="0">
                <a:latin typeface="Times New Roman" panose="02020603050405020304" pitchFamily="18" charset="0"/>
                <a:cs typeface="Times New Roman" panose="02020603050405020304" pitchFamily="18" charset="0"/>
              </a:rPr>
              <a:t> belirsizliği, varsayılan bir doğrusal fonksiyon aralığında gözlenen doğrusal olmayan davranışla ilişkili belirsizlik olacaktır.</a:t>
            </a:r>
            <a:endParaRPr lang="tr-TR" altLang="tr-TR" sz="2000" dirty="0">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TESPİT  EDİLMESİ</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21</a:t>
            </a:fld>
            <a:endParaRPr lang="tr-TR"/>
          </a:p>
        </p:txBody>
      </p:sp>
    </p:spTree>
    <p:extLst>
      <p:ext uri="{BB962C8B-B14F-4D97-AF65-F5344CB8AC3E}">
        <p14:creationId xmlns:p14="http://schemas.microsoft.com/office/powerpoint/2010/main" val="1996465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1"/>
          <p:cNvSpPr>
            <a:spLocks noGrp="1"/>
          </p:cNvSpPr>
          <p:nvPr>
            <p:ph idx="1"/>
          </p:nvPr>
        </p:nvSpPr>
        <p:spPr>
          <a:xfrm>
            <a:off x="1860777" y="1983863"/>
            <a:ext cx="8915400" cy="4223238"/>
          </a:xfrm>
        </p:spPr>
        <p:txBody>
          <a:bodyPr/>
          <a:lstStyle/>
          <a:p>
            <a:pPr marL="0" indent="0" algn="just">
              <a:buNone/>
            </a:pPr>
            <a:r>
              <a:rPr lang="tr-TR" altLang="tr-TR" sz="2000" dirty="0"/>
              <a:t>					</a:t>
            </a:r>
          </a:p>
          <a:p>
            <a:pPr marL="0" indent="0" algn="just">
              <a:buNone/>
            </a:pPr>
            <a:endParaRPr lang="tr-TR" altLang="tr-TR" sz="2000" dirty="0"/>
          </a:p>
          <a:p>
            <a:pPr marL="0" indent="0" algn="just">
              <a:buNone/>
            </a:pPr>
            <a:endParaRPr lang="tr-TR" altLang="tr-TR" sz="2000" dirty="0"/>
          </a:p>
          <a:p>
            <a:pPr marL="0" indent="0" algn="just">
              <a:buNone/>
            </a:pPr>
            <a:r>
              <a:rPr lang="tr-TR" altLang="tr-TR" sz="2000" dirty="0"/>
              <a:t>													</a:t>
            </a:r>
          </a:p>
          <a:p>
            <a:pPr marL="0" indent="0">
              <a:buNone/>
            </a:pPr>
            <a:endParaRPr lang="tr-TR" altLang="tr-TR" sz="2000" dirty="0"/>
          </a:p>
          <a:p>
            <a:pPr marL="0" indent="0">
              <a:buNone/>
            </a:pPr>
            <a:endParaRPr lang="tr-TR" altLang="tr-TR" sz="2000" dirty="0"/>
          </a:p>
          <a:p>
            <a:pPr marL="0" indent="0" algn="just">
              <a:buNone/>
            </a:pPr>
            <a:r>
              <a:rPr lang="tr-TR" altLang="tr-TR" sz="2000" b="1" dirty="0">
                <a:latin typeface="Times New Roman" panose="02020603050405020304" pitchFamily="18" charset="0"/>
                <a:cs typeface="Times New Roman" panose="02020603050405020304" pitchFamily="18" charset="0"/>
              </a:rPr>
              <a:t>Yöntem </a:t>
            </a:r>
            <a:r>
              <a:rPr lang="tr-TR" altLang="tr-TR" sz="2000" b="1" dirty="0" smtClean="0">
                <a:latin typeface="Times New Roman" panose="02020603050405020304" pitchFamily="18" charset="0"/>
                <a:cs typeface="Times New Roman" panose="02020603050405020304" pitchFamily="18" charset="0"/>
              </a:rPr>
              <a:t>1: </a:t>
            </a:r>
            <a:r>
              <a:rPr lang="tr-TR" altLang="tr-TR" sz="2000" b="1" dirty="0" err="1">
                <a:latin typeface="Times New Roman" panose="02020603050405020304" pitchFamily="18" charset="0"/>
                <a:cs typeface="Times New Roman" panose="02020603050405020304" pitchFamily="18" charset="0"/>
              </a:rPr>
              <a:t>Doğrusallıktan</a:t>
            </a:r>
            <a:r>
              <a:rPr lang="tr-TR" altLang="tr-TR" sz="2000" b="1" dirty="0">
                <a:latin typeface="Times New Roman" panose="02020603050405020304" pitchFamily="18" charset="0"/>
                <a:cs typeface="Times New Roman" panose="02020603050405020304" pitchFamily="18" charset="0"/>
              </a:rPr>
              <a:t> Maksimum </a:t>
            </a:r>
            <a:r>
              <a:rPr lang="tr-TR" altLang="tr-TR" sz="2000" b="1" dirty="0" smtClean="0">
                <a:latin typeface="Times New Roman" panose="02020603050405020304" pitchFamily="18" charset="0"/>
                <a:cs typeface="Times New Roman" panose="02020603050405020304" pitchFamily="18" charset="0"/>
              </a:rPr>
              <a:t>Sapma</a:t>
            </a:r>
            <a:endParaRPr lang="tr-TR" altLang="tr-TR" sz="2000" b="1" dirty="0">
              <a:latin typeface="Times New Roman" panose="02020603050405020304" pitchFamily="18" charset="0"/>
              <a:cs typeface="Times New Roman" panose="02020603050405020304" pitchFamily="18" charset="0"/>
            </a:endParaRPr>
          </a:p>
          <a:p>
            <a:pPr marL="0" indent="0" algn="just">
              <a:buNone/>
            </a:pPr>
            <a:r>
              <a:rPr lang="tr-TR" altLang="tr-TR" sz="2000" dirty="0">
                <a:latin typeface="Times New Roman" panose="02020603050405020304" pitchFamily="18" charset="0"/>
                <a:cs typeface="Times New Roman" panose="02020603050405020304" pitchFamily="18" charset="0"/>
              </a:rPr>
              <a:t>Maksimum hata, monte edilmiş bir çizgi tahmin denkleminin doğrusal davranışından maksimum sapma sağlar </a:t>
            </a:r>
            <a:r>
              <a:rPr lang="tr-TR" altLang="tr-TR" sz="2000" b="1" dirty="0">
                <a:latin typeface="Times New Roman" panose="02020603050405020304" pitchFamily="18" charset="0"/>
                <a:cs typeface="Times New Roman" panose="02020603050405020304" pitchFamily="18" charset="0"/>
              </a:rPr>
              <a:t>(</a:t>
            </a:r>
            <a:r>
              <a:rPr lang="tr-TR" altLang="tr-TR" sz="2000" b="1" dirty="0" err="1">
                <a:latin typeface="Times New Roman" panose="02020603050405020304" pitchFamily="18" charset="0"/>
                <a:cs typeface="Times New Roman" panose="02020603050405020304" pitchFamily="18" charset="0"/>
              </a:rPr>
              <a:t>örn</a:t>
            </a:r>
            <a:r>
              <a:rPr lang="tr-TR" altLang="tr-TR" sz="2000" b="1" dirty="0">
                <a:latin typeface="Times New Roman" panose="02020603050405020304" pitchFamily="18" charset="0"/>
                <a:cs typeface="Times New Roman" panose="02020603050405020304" pitchFamily="18" charset="0"/>
              </a:rPr>
              <a:t>. Regresyon, </a:t>
            </a:r>
            <a:r>
              <a:rPr lang="tr-TR" altLang="tr-TR" sz="2000" b="1" dirty="0" err="1">
                <a:latin typeface="Times New Roman" panose="02020603050405020304" pitchFamily="18" charset="0"/>
                <a:cs typeface="Times New Roman" panose="02020603050405020304" pitchFamily="18" charset="0"/>
              </a:rPr>
              <a:t>enterpolasyon</a:t>
            </a:r>
            <a:r>
              <a:rPr lang="tr-TR" altLang="tr-TR" sz="2000" b="1" dirty="0" smtClean="0">
                <a:latin typeface="Times New Roman" panose="02020603050405020304" pitchFamily="18" charset="0"/>
                <a:cs typeface="Times New Roman" panose="02020603050405020304" pitchFamily="18" charset="0"/>
              </a:rPr>
              <a:t>).</a:t>
            </a:r>
            <a:endParaRPr lang="tr-TR" altLang="tr-TR" sz="2000" b="1" dirty="0">
              <a:latin typeface="Times New Roman" panose="02020603050405020304" pitchFamily="18" charset="0"/>
              <a:cs typeface="Times New Roman" panose="02020603050405020304" pitchFamily="18" charset="0"/>
            </a:endParaRPr>
          </a:p>
        </p:txBody>
      </p:sp>
      <p:pic>
        <p:nvPicPr>
          <p:cNvPr id="24579"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552" y="2193039"/>
            <a:ext cx="5772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Resim 4" descr="doğrusallık belirsizlik denklem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965" y="6035890"/>
            <a:ext cx="4759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22</a:t>
            </a:fld>
            <a:endParaRPr lang="tr-TR"/>
          </a:p>
        </p:txBody>
      </p:sp>
    </p:spTree>
    <p:extLst>
      <p:ext uri="{BB962C8B-B14F-4D97-AF65-F5344CB8AC3E}">
        <p14:creationId xmlns:p14="http://schemas.microsoft.com/office/powerpoint/2010/main" val="2278720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İçerik Yer Tutucusu 1"/>
          <p:cNvSpPr>
            <a:spLocks noGrp="1"/>
          </p:cNvSpPr>
          <p:nvPr>
            <p:ph idx="1"/>
          </p:nvPr>
        </p:nvSpPr>
        <p:spPr>
          <a:xfrm>
            <a:off x="1801128" y="2094856"/>
            <a:ext cx="8763000" cy="4324983"/>
          </a:xfrm>
        </p:spPr>
        <p:txBody>
          <a:bodyPr>
            <a:noAutofit/>
          </a:bodyPr>
          <a:lstStyle/>
          <a:p>
            <a:pPr>
              <a:defRPr/>
            </a:pPr>
            <a:r>
              <a:rPr lang="tr-TR" sz="2000" b="1" dirty="0" smtClean="0">
                <a:latin typeface="Times New Roman" panose="02020603050405020304" pitchFamily="18" charset="0"/>
                <a:cs typeface="Times New Roman" panose="02020603050405020304" pitchFamily="18" charset="0"/>
              </a:rPr>
              <a:t>Yöntem </a:t>
            </a:r>
            <a:r>
              <a:rPr lang="tr-TR" sz="2000" b="1" dirty="0">
                <a:latin typeface="Times New Roman" panose="02020603050405020304" pitchFamily="18" charset="0"/>
                <a:cs typeface="Times New Roman" panose="02020603050405020304" pitchFamily="18" charset="0"/>
              </a:rPr>
              <a:t>2: </a:t>
            </a:r>
            <a:r>
              <a:rPr lang="tr-TR" sz="2000" b="1" dirty="0" err="1">
                <a:latin typeface="Times New Roman" panose="02020603050405020304" pitchFamily="18" charset="0"/>
                <a:cs typeface="Times New Roman" panose="02020603050405020304" pitchFamily="18" charset="0"/>
              </a:rPr>
              <a:t>Doğrusallıktan</a:t>
            </a:r>
            <a:r>
              <a:rPr lang="tr-TR" sz="2000" b="1" dirty="0">
                <a:latin typeface="Times New Roman" panose="02020603050405020304" pitchFamily="18" charset="0"/>
                <a:cs typeface="Times New Roman" panose="02020603050405020304" pitchFamily="18" charset="0"/>
              </a:rPr>
              <a:t> Standart Sapma,</a:t>
            </a:r>
          </a:p>
          <a:p>
            <a:pPr>
              <a:defRPr/>
            </a:pPr>
            <a:r>
              <a:rPr lang="tr-TR" sz="2000" dirty="0">
                <a:latin typeface="Times New Roman" panose="02020603050405020304" pitchFamily="18" charset="0"/>
                <a:cs typeface="Times New Roman" panose="02020603050405020304" pitchFamily="18" charset="0"/>
              </a:rPr>
              <a:t>Standart hata, monte edilmiş bir çizgi kestirim denkleminin (örneğin regresyon, </a:t>
            </a:r>
            <a:r>
              <a:rPr lang="tr-TR" sz="2000" dirty="0" err="1">
                <a:latin typeface="Times New Roman" panose="02020603050405020304" pitchFamily="18" charset="0"/>
                <a:cs typeface="Times New Roman" panose="02020603050405020304" pitchFamily="18" charset="0"/>
              </a:rPr>
              <a:t>enterpolasyon</a:t>
            </a:r>
            <a:r>
              <a:rPr lang="tr-TR" sz="2000" dirty="0">
                <a:latin typeface="Times New Roman" panose="02020603050405020304" pitchFamily="18" charset="0"/>
                <a:cs typeface="Times New Roman" panose="02020603050405020304" pitchFamily="18" charset="0"/>
              </a:rPr>
              <a:t>, BFSL) doğrusal davranışından tipik sapma sağlar.</a:t>
            </a:r>
          </a:p>
          <a:p>
            <a:pPr>
              <a:defRPr/>
            </a:pPr>
            <a:endParaRPr lang="tr-TR" sz="2000" dirty="0">
              <a:latin typeface="Times New Roman" panose="02020603050405020304" pitchFamily="18" charset="0"/>
              <a:cs typeface="Times New Roman" panose="02020603050405020304" pitchFamily="18" charset="0"/>
            </a:endParaRPr>
          </a:p>
          <a:p>
            <a:pPr>
              <a:defRPr/>
            </a:pPr>
            <a:endParaRPr lang="tr-TR" sz="2000" dirty="0">
              <a:latin typeface="Times New Roman" panose="02020603050405020304" pitchFamily="18" charset="0"/>
              <a:cs typeface="Times New Roman" panose="02020603050405020304" pitchFamily="18" charset="0"/>
            </a:endParaRPr>
          </a:p>
          <a:p>
            <a:pPr>
              <a:defRPr/>
            </a:pPr>
            <a:endParaRPr lang="tr-TR" sz="2000" dirty="0">
              <a:latin typeface="Times New Roman" panose="02020603050405020304" pitchFamily="18" charset="0"/>
              <a:cs typeface="Times New Roman" panose="02020603050405020304" pitchFamily="18" charset="0"/>
            </a:endParaRPr>
          </a:p>
          <a:p>
            <a:pPr>
              <a:defRPr/>
            </a:pPr>
            <a:endParaRPr lang="tr-TR" sz="2000" dirty="0">
              <a:latin typeface="Times New Roman" panose="02020603050405020304" pitchFamily="18" charset="0"/>
              <a:cs typeface="Times New Roman" panose="02020603050405020304" pitchFamily="18" charset="0"/>
            </a:endParaRPr>
          </a:p>
          <a:p>
            <a:pPr marL="0" indent="0">
              <a:buNone/>
              <a:defRPr/>
            </a:pPr>
            <a:endParaRPr lang="tr-TR" sz="2000" dirty="0" smtClean="0">
              <a:latin typeface="Times New Roman" panose="02020603050405020304" pitchFamily="18" charset="0"/>
              <a:cs typeface="Times New Roman" panose="02020603050405020304" pitchFamily="18" charset="0"/>
            </a:endParaRPr>
          </a:p>
          <a:p>
            <a:pPr marL="0" indent="0">
              <a:buNone/>
              <a:defRPr/>
            </a:pPr>
            <a:r>
              <a:rPr lang="tr-TR" sz="2000" b="1" dirty="0" err="1" smtClean="0">
                <a:latin typeface="Times New Roman" panose="02020603050405020304" pitchFamily="18" charset="0"/>
                <a:cs typeface="Times New Roman" panose="02020603050405020304" pitchFamily="18" charset="0"/>
              </a:rPr>
              <a:t>Doğrusallığı</a:t>
            </a: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belirleme yöntemleri;</a:t>
            </a:r>
          </a:p>
          <a:p>
            <a:pPr marL="0" indent="0">
              <a:buNone/>
              <a:defRPr/>
            </a:pPr>
            <a:r>
              <a:rPr lang="tr-TR" sz="2000" dirty="0">
                <a:latin typeface="Times New Roman" panose="02020603050405020304" pitchFamily="18" charset="0"/>
                <a:cs typeface="Times New Roman" panose="02020603050405020304" pitchFamily="18" charset="0"/>
              </a:rPr>
              <a:t>1- Veri Analizi </a:t>
            </a:r>
            <a:r>
              <a:rPr lang="tr-TR" sz="2000" dirty="0" err="1">
                <a:latin typeface="Times New Roman" panose="02020603050405020304" pitchFamily="18" charset="0"/>
                <a:cs typeface="Times New Roman" panose="02020603050405020304" pitchFamily="18" charset="0"/>
              </a:rPr>
              <a:t>ToolPak</a:t>
            </a:r>
            <a:r>
              <a:rPr lang="tr-TR" sz="2000" dirty="0">
                <a:latin typeface="Times New Roman" panose="02020603050405020304" pitchFamily="18" charset="0"/>
                <a:cs typeface="Times New Roman" panose="02020603050405020304" pitchFamily="18" charset="0"/>
              </a:rPr>
              <a:t>  işlemleri,</a:t>
            </a:r>
          </a:p>
          <a:p>
            <a:pPr marL="0" indent="0">
              <a:buNone/>
              <a:defRPr/>
            </a:pPr>
            <a:r>
              <a:rPr lang="tr-TR" sz="2000" dirty="0">
                <a:latin typeface="Times New Roman" panose="02020603050405020304" pitchFamily="18" charset="0"/>
                <a:cs typeface="Times New Roman" panose="02020603050405020304" pitchFamily="18" charset="0"/>
              </a:rPr>
              <a:t>2- DOT ve ilgili  işlevlerin kullanılması</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p:txBody>
      </p:sp>
      <p:pic>
        <p:nvPicPr>
          <p:cNvPr id="25603" name="Resim 5" descr="doğrusallık belirsizlik denklem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3454320"/>
            <a:ext cx="632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23</a:t>
            </a:fld>
            <a:endParaRPr lang="tr-TR"/>
          </a:p>
        </p:txBody>
      </p:sp>
    </p:spTree>
    <p:extLst>
      <p:ext uri="{BB962C8B-B14F-4D97-AF65-F5344CB8AC3E}">
        <p14:creationId xmlns:p14="http://schemas.microsoft.com/office/powerpoint/2010/main" val="2236268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çerik Yer Tutucusu 1"/>
          <p:cNvSpPr>
            <a:spLocks noGrp="1"/>
          </p:cNvSpPr>
          <p:nvPr>
            <p:ph idx="1"/>
          </p:nvPr>
        </p:nvSpPr>
        <p:spPr>
          <a:xfrm>
            <a:off x="2025759" y="1550959"/>
            <a:ext cx="8686800" cy="623667"/>
          </a:xfrm>
        </p:spPr>
        <p:txBody>
          <a:bodyPr>
            <a:normAutofit fontScale="85000" lnSpcReduction="20000"/>
          </a:bodyPr>
          <a:lstStyle/>
          <a:p>
            <a:pPr marL="0" indent="0" algn="just">
              <a:buNone/>
            </a:pPr>
            <a:r>
              <a:rPr lang="tr-TR" altLang="tr-TR" sz="2000" dirty="0"/>
              <a:t>					</a:t>
            </a:r>
          </a:p>
          <a:p>
            <a:pPr marL="0" indent="0">
              <a:buNone/>
            </a:pPr>
            <a:r>
              <a:rPr lang="tr-TR" altLang="tr-TR" sz="2400" b="1" dirty="0">
                <a:latin typeface="Times New Roman" panose="02020603050405020304" pitchFamily="18" charset="0"/>
                <a:cs typeface="Times New Roman" panose="02020603050405020304" pitchFamily="18" charset="0"/>
              </a:rPr>
              <a:t>1- Veri Analizi </a:t>
            </a:r>
            <a:r>
              <a:rPr lang="tr-TR" altLang="tr-TR" sz="2400" b="1" dirty="0" err="1">
                <a:latin typeface="Times New Roman" panose="02020603050405020304" pitchFamily="18" charset="0"/>
                <a:cs typeface="Times New Roman" panose="02020603050405020304" pitchFamily="18" charset="0"/>
              </a:rPr>
              <a:t>ToolPak</a:t>
            </a:r>
            <a:r>
              <a:rPr lang="tr-TR" altLang="tr-TR" sz="2400" b="1" dirty="0">
                <a:latin typeface="Times New Roman" panose="02020603050405020304" pitchFamily="18" charset="0"/>
                <a:cs typeface="Times New Roman" panose="02020603050405020304" pitchFamily="18" charset="0"/>
              </a:rPr>
              <a:t>  işlemleri</a:t>
            </a:r>
            <a:r>
              <a:rPr lang="tr-TR" altLang="tr-TR" sz="2400" b="1" dirty="0" smtClean="0">
                <a:latin typeface="Times New Roman" panose="02020603050405020304" pitchFamily="18" charset="0"/>
                <a:cs typeface="Times New Roman" panose="02020603050405020304" pitchFamily="18" charset="0"/>
              </a:rPr>
              <a:t>,</a:t>
            </a:r>
            <a:endParaRPr lang="tr-TR" altLang="tr-TR" sz="2400" b="1" dirty="0">
              <a:latin typeface="Times New Roman" panose="02020603050405020304" pitchFamily="18" charset="0"/>
              <a:cs typeface="Times New Roman" panose="02020603050405020304" pitchFamily="18" charset="0"/>
            </a:endParaRPr>
          </a:p>
        </p:txBody>
      </p:sp>
      <p:pic>
        <p:nvPicPr>
          <p:cNvPr id="26627"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759" y="2339331"/>
            <a:ext cx="8313738" cy="438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24</a:t>
            </a:fld>
            <a:endParaRPr lang="tr-TR"/>
          </a:p>
        </p:txBody>
      </p:sp>
    </p:spTree>
    <p:extLst>
      <p:ext uri="{BB962C8B-B14F-4D97-AF65-F5344CB8AC3E}">
        <p14:creationId xmlns:p14="http://schemas.microsoft.com/office/powerpoint/2010/main" val="2558282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çerik Yer Tutucusu 1"/>
          <p:cNvSpPr>
            <a:spLocks noGrp="1"/>
          </p:cNvSpPr>
          <p:nvPr>
            <p:ph idx="1"/>
          </p:nvPr>
        </p:nvSpPr>
        <p:spPr>
          <a:xfrm>
            <a:off x="1828800" y="1822893"/>
            <a:ext cx="8763000" cy="381000"/>
          </a:xfrm>
        </p:spPr>
        <p:txBody>
          <a:bodyPr>
            <a:normAutofit/>
          </a:bodyPr>
          <a:lstStyle/>
          <a:p>
            <a:pPr marL="0" indent="0">
              <a:buNone/>
            </a:pPr>
            <a:r>
              <a:rPr lang="tr-TR" altLang="tr-TR" sz="2000" b="1" dirty="0">
                <a:latin typeface="Times New Roman" panose="02020603050405020304" pitchFamily="18" charset="0"/>
                <a:cs typeface="Times New Roman" panose="02020603050405020304" pitchFamily="18" charset="0"/>
              </a:rPr>
              <a:t>1- Veri Analizi </a:t>
            </a:r>
            <a:r>
              <a:rPr lang="tr-TR" altLang="tr-TR" sz="2000" b="1" dirty="0" err="1">
                <a:latin typeface="Times New Roman" panose="02020603050405020304" pitchFamily="18" charset="0"/>
                <a:cs typeface="Times New Roman" panose="02020603050405020304" pitchFamily="18" charset="0"/>
              </a:rPr>
              <a:t>ToolPak</a:t>
            </a:r>
            <a:r>
              <a:rPr lang="tr-TR" altLang="tr-TR" sz="2000" b="1" dirty="0">
                <a:latin typeface="Times New Roman" panose="02020603050405020304" pitchFamily="18" charset="0"/>
                <a:cs typeface="Times New Roman" panose="02020603050405020304" pitchFamily="18" charset="0"/>
              </a:rPr>
              <a:t>  işlemleri</a:t>
            </a:r>
            <a:r>
              <a:rPr lang="tr-TR" altLang="tr-TR" sz="2000" b="1" dirty="0" smtClean="0">
                <a:latin typeface="Times New Roman" panose="02020603050405020304" pitchFamily="18" charset="0"/>
                <a:cs typeface="Times New Roman" panose="02020603050405020304" pitchFamily="18" charset="0"/>
              </a:rPr>
              <a:t>,</a:t>
            </a:r>
            <a:endParaRPr lang="tr-TR" altLang="tr-TR" sz="2000" b="1" dirty="0">
              <a:latin typeface="Times New Roman" panose="02020603050405020304" pitchFamily="18" charset="0"/>
              <a:cs typeface="Times New Roman" panose="02020603050405020304" pitchFamily="18" charset="0"/>
            </a:endParaRPr>
          </a:p>
        </p:txBody>
      </p:sp>
      <p:pic>
        <p:nvPicPr>
          <p:cNvPr id="27651"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16629"/>
            <a:ext cx="8382000" cy="428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9" name="Resim 8"/>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25</a:t>
            </a:fld>
            <a:endParaRPr lang="tr-TR"/>
          </a:p>
        </p:txBody>
      </p:sp>
    </p:spTree>
    <p:extLst>
      <p:ext uri="{BB962C8B-B14F-4D97-AF65-F5344CB8AC3E}">
        <p14:creationId xmlns:p14="http://schemas.microsoft.com/office/powerpoint/2010/main" val="2056463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1"/>
          <p:cNvSpPr>
            <a:spLocks noGrp="1"/>
          </p:cNvSpPr>
          <p:nvPr>
            <p:ph idx="1"/>
          </p:nvPr>
        </p:nvSpPr>
        <p:spPr>
          <a:xfrm>
            <a:off x="1860777" y="2412550"/>
            <a:ext cx="8839200" cy="335695"/>
          </a:xfrm>
        </p:spPr>
        <p:txBody>
          <a:bodyPr>
            <a:noAutofit/>
          </a:bodyPr>
          <a:lstStyle/>
          <a:p>
            <a:pPr marL="0" indent="0">
              <a:buNone/>
            </a:pPr>
            <a:r>
              <a:rPr lang="tr-TR" altLang="tr-TR" sz="2000" b="1" dirty="0">
                <a:latin typeface="Times New Roman" panose="02020603050405020304" pitchFamily="18" charset="0"/>
                <a:cs typeface="Times New Roman" panose="02020603050405020304" pitchFamily="18" charset="0"/>
              </a:rPr>
              <a:t>2- DOT ve </a:t>
            </a:r>
            <a:r>
              <a:rPr lang="tr-TR" altLang="tr-TR" sz="2000" b="1" dirty="0" smtClean="0">
                <a:latin typeface="Times New Roman" panose="02020603050405020304" pitchFamily="18" charset="0"/>
                <a:cs typeface="Times New Roman" panose="02020603050405020304" pitchFamily="18" charset="0"/>
              </a:rPr>
              <a:t>İlgili  İşlevlerin Kullanılması</a:t>
            </a:r>
            <a:r>
              <a:rPr lang="tr-TR" altLang="tr-TR" sz="2000" dirty="0">
                <a:latin typeface="Times New Roman" panose="02020603050405020304" pitchFamily="18" charset="0"/>
                <a:cs typeface="Times New Roman" panose="02020603050405020304" pitchFamily="18" charset="0"/>
              </a:rPr>
              <a:t>					</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2905919"/>
            <a:ext cx="4223658" cy="341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2" y="2870200"/>
            <a:ext cx="410527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26</a:t>
            </a:fld>
            <a:endParaRPr lang="tr-TR"/>
          </a:p>
        </p:txBody>
      </p:sp>
    </p:spTree>
    <p:extLst>
      <p:ext uri="{BB962C8B-B14F-4D97-AF65-F5344CB8AC3E}">
        <p14:creationId xmlns:p14="http://schemas.microsoft.com/office/powerpoint/2010/main" val="1029676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çerik Yer Tutucusu 1"/>
          <p:cNvSpPr>
            <a:spLocks noGrp="1"/>
          </p:cNvSpPr>
          <p:nvPr>
            <p:ph idx="1"/>
          </p:nvPr>
        </p:nvSpPr>
        <p:spPr>
          <a:xfrm>
            <a:off x="1764574" y="2047366"/>
            <a:ext cx="8562975" cy="475883"/>
          </a:xfrm>
        </p:spPr>
        <p:txBody>
          <a:bodyPr/>
          <a:lstStyle/>
          <a:p>
            <a:pPr marL="0" indent="0">
              <a:buNone/>
            </a:pPr>
            <a:r>
              <a:rPr lang="tr-TR" altLang="tr-TR" sz="2000" b="1" dirty="0">
                <a:latin typeface="Times New Roman" panose="02020603050405020304" pitchFamily="18" charset="0"/>
                <a:cs typeface="Times New Roman" panose="02020603050405020304" pitchFamily="18" charset="0"/>
              </a:rPr>
              <a:t>2- DOT ve </a:t>
            </a:r>
            <a:r>
              <a:rPr lang="tr-TR" altLang="tr-TR" sz="2000" b="1" dirty="0" smtClean="0">
                <a:latin typeface="Times New Roman" panose="02020603050405020304" pitchFamily="18" charset="0"/>
                <a:cs typeface="Times New Roman" panose="02020603050405020304" pitchFamily="18" charset="0"/>
              </a:rPr>
              <a:t>İlgili  İşlevlerin Kullanılması.</a:t>
            </a:r>
            <a:endParaRPr lang="tr-TR" altLang="tr-TR" sz="2000" b="1" dirty="0">
              <a:latin typeface="Times New Roman" panose="02020603050405020304" pitchFamily="18" charset="0"/>
              <a:cs typeface="Times New Roman" panose="02020603050405020304" pitchFamily="18" charset="0"/>
            </a:endParaRP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337" y="2686407"/>
            <a:ext cx="42767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177" y="2664182"/>
            <a:ext cx="4388848" cy="357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TESPİT  EDİLMESİ</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27</a:t>
            </a:fld>
            <a:endParaRPr lang="tr-TR"/>
          </a:p>
        </p:txBody>
      </p:sp>
    </p:spTree>
    <p:extLst>
      <p:ext uri="{BB962C8B-B14F-4D97-AF65-F5344CB8AC3E}">
        <p14:creationId xmlns:p14="http://schemas.microsoft.com/office/powerpoint/2010/main" val="3293328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İçerik Yer Tutucusu 1"/>
          <p:cNvSpPr>
            <a:spLocks noGrp="1"/>
          </p:cNvSpPr>
          <p:nvPr>
            <p:ph idx="1"/>
          </p:nvPr>
        </p:nvSpPr>
        <p:spPr>
          <a:xfrm>
            <a:off x="1828801" y="1550377"/>
            <a:ext cx="8486775" cy="457200"/>
          </a:xfrm>
        </p:spPr>
        <p:txBody>
          <a:bodyPr>
            <a:normAutofit/>
          </a:bodyPr>
          <a:lstStyle/>
          <a:p>
            <a:pPr marL="0" indent="0">
              <a:buNone/>
            </a:pPr>
            <a:r>
              <a:rPr lang="tr-TR" altLang="tr-TR" sz="2000" dirty="0"/>
              <a:t>2- DOT ve ilgili  işlevlerin kullanılması</a:t>
            </a:r>
            <a:r>
              <a:rPr lang="tr-TR" altLang="tr-TR" sz="2000" dirty="0" smtClean="0"/>
              <a:t>.</a:t>
            </a:r>
            <a:endParaRPr lang="tr-TR" altLang="tr-TR" sz="2000" dirty="0"/>
          </a:p>
        </p:txBody>
      </p:sp>
      <p:pic>
        <p:nvPicPr>
          <p:cNvPr id="30723"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905000"/>
            <a:ext cx="8683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TESPİT  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28</a:t>
            </a:fld>
            <a:endParaRPr lang="tr-TR"/>
          </a:p>
        </p:txBody>
      </p:sp>
    </p:spTree>
    <p:extLst>
      <p:ext uri="{BB962C8B-B14F-4D97-AF65-F5344CB8AC3E}">
        <p14:creationId xmlns:p14="http://schemas.microsoft.com/office/powerpoint/2010/main" val="3339524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smtClean="0">
                <a:latin typeface="Times New Roman" panose="02020603050405020304" pitchFamily="18" charset="0"/>
                <a:cs typeface="Times New Roman" panose="02020603050405020304" pitchFamily="18" charset="0"/>
              </a:rPr>
              <a:t>Halis Emre GÜNEŞ</a:t>
            </a: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Çevre </a:t>
            </a:r>
            <a:r>
              <a:rPr lang="tr-TR" altLang="tr-TR" sz="2000" b="1" dirty="0">
                <a:latin typeface="Times New Roman" panose="02020603050405020304" pitchFamily="18" charset="0"/>
                <a:cs typeface="Times New Roman" panose="02020603050405020304" pitchFamily="18" charset="0"/>
              </a:rPr>
              <a:t>Mühendisi</a:t>
            </a:r>
          </a:p>
          <a:p>
            <a:pPr algn="ctr">
              <a:spcBef>
                <a:spcPts val="600"/>
              </a:spcBef>
              <a:spcAft>
                <a:spcPts val="600"/>
              </a:spcAft>
              <a:buNone/>
            </a:pPr>
            <a:r>
              <a:rPr lang="tr-TR" altLang="tr-TR" sz="2000" b="1" dirty="0">
                <a:latin typeface="Times New Roman" panose="02020603050405020304" pitchFamily="18" charset="0"/>
                <a:cs typeface="Times New Roman" panose="02020603050405020304" pitchFamily="18" charset="0"/>
              </a:rPr>
              <a:t>h</a:t>
            </a:r>
            <a:r>
              <a:rPr lang="tr-TR" altLang="tr-TR" sz="2000" b="1" dirty="0" smtClean="0">
                <a:latin typeface="Times New Roman" panose="02020603050405020304" pitchFamily="18" charset="0"/>
                <a:cs typeface="Times New Roman" panose="02020603050405020304" pitchFamily="18" charset="0"/>
              </a:rPr>
              <a:t>emre.gunes@csb.gov.tr</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7" name="Slayt Numarası Yer Tutucusu 6"/>
          <p:cNvSpPr>
            <a:spLocks noGrp="1"/>
          </p:cNvSpPr>
          <p:nvPr>
            <p:ph type="sldNum" sz="quarter" idx="12"/>
          </p:nvPr>
        </p:nvSpPr>
        <p:spPr/>
        <p:txBody>
          <a:bodyPr/>
          <a:lstStyle/>
          <a:p>
            <a:fld id="{867B2D67-3604-4605-9DC1-A9CD8FF98088}" type="slidenum">
              <a:rPr lang="tr-TR" smtClean="0"/>
              <a:t>29</a:t>
            </a:fld>
            <a:endParaRPr lang="tr-TR" dirty="0"/>
          </a:p>
        </p:txBody>
      </p:sp>
    </p:spTree>
    <p:extLst>
      <p:ext uri="{BB962C8B-B14F-4D97-AF65-F5344CB8AC3E}">
        <p14:creationId xmlns:p14="http://schemas.microsoft.com/office/powerpoint/2010/main" val="360276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çerik Yer Tutucusu 2"/>
          <p:cNvSpPr>
            <a:spLocks noGrp="1"/>
          </p:cNvSpPr>
          <p:nvPr>
            <p:ph idx="1"/>
          </p:nvPr>
        </p:nvSpPr>
        <p:spPr>
          <a:xfrm>
            <a:off x="1860777" y="1456593"/>
            <a:ext cx="8839200" cy="5029200"/>
          </a:xfrm>
        </p:spPr>
        <p:txBody>
          <a:bodyPr>
            <a:normAutofit/>
          </a:bodyPr>
          <a:lstStyle/>
          <a:p>
            <a:pPr marL="0" indent="0" algn="just">
              <a:buNone/>
            </a:pPr>
            <a:r>
              <a:rPr lang="tr-TR" altLang="tr-TR" sz="2000" dirty="0">
                <a:latin typeface="Times New Roman" panose="02020603050405020304" pitchFamily="18" charset="0"/>
                <a:cs typeface="Times New Roman" panose="02020603050405020304" pitchFamily="18" charset="0"/>
              </a:rPr>
              <a:t>JCGM 100:2008 GUM 1995, EURACHEM / CITAC Guide CG4 ve A2LA-R205 gibi belgelerde tanımlanan ve birçok akreditasyon kurumu tarafından talep edilen ortak belirsizlik kaynakları;  </a:t>
            </a:r>
          </a:p>
          <a:p>
            <a:pPr marL="0" indent="0" algn="just">
              <a:buNone/>
            </a:pPr>
            <a:r>
              <a:rPr lang="tr-TR" altLang="tr-TR" sz="2000" dirty="0" smtClean="0">
                <a:latin typeface="Times New Roman" panose="02020603050405020304" pitchFamily="18" charset="0"/>
                <a:cs typeface="Times New Roman" panose="02020603050405020304" pitchFamily="18" charset="0"/>
              </a:rPr>
              <a:t>1-</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Repeatability</a:t>
            </a:r>
            <a:r>
              <a:rPr lang="tr-TR" altLang="tr-TR" sz="2000" dirty="0">
                <a:latin typeface="Times New Roman" panose="02020603050405020304" pitchFamily="18" charset="0"/>
                <a:cs typeface="Times New Roman" panose="02020603050405020304" pitchFamily="18" charset="0"/>
              </a:rPr>
              <a:t> (ölçümün </a:t>
            </a:r>
            <a:r>
              <a:rPr lang="tr-TR" altLang="tr-TR" sz="2000" dirty="0" err="1">
                <a:latin typeface="Times New Roman" panose="02020603050405020304" pitchFamily="18" charset="0"/>
                <a:cs typeface="Times New Roman" panose="02020603050405020304" pitchFamily="18" charset="0"/>
              </a:rPr>
              <a:t>tekrarlanabilirliği</a:t>
            </a:r>
            <a:r>
              <a:rPr lang="tr-TR" altLang="tr-TR" sz="2000" dirty="0">
                <a:latin typeface="Times New Roman" panose="02020603050405020304" pitchFamily="18" charset="0"/>
                <a:cs typeface="Times New Roman" panose="02020603050405020304" pitchFamily="18" charset="0"/>
              </a:rPr>
              <a:t>)</a:t>
            </a:r>
          </a:p>
          <a:p>
            <a:pPr marL="0" indent="0" algn="just">
              <a:buNone/>
            </a:pPr>
            <a:r>
              <a:rPr lang="tr-TR" altLang="tr-TR" sz="2000" dirty="0">
                <a:latin typeface="Times New Roman" panose="02020603050405020304" pitchFamily="18" charset="0"/>
                <a:cs typeface="Times New Roman" panose="02020603050405020304" pitchFamily="18" charset="0"/>
              </a:rPr>
              <a:t>2-	</a:t>
            </a:r>
            <a:r>
              <a:rPr lang="tr-TR" altLang="tr-TR" sz="2000" dirty="0" err="1">
                <a:latin typeface="Times New Roman" panose="02020603050405020304" pitchFamily="18" charset="0"/>
                <a:cs typeface="Times New Roman" panose="02020603050405020304" pitchFamily="18" charset="0"/>
              </a:rPr>
              <a:t>Reproducibility</a:t>
            </a:r>
            <a:r>
              <a:rPr lang="tr-TR" altLang="tr-TR" sz="2000" dirty="0">
                <a:latin typeface="Times New Roman" panose="02020603050405020304" pitchFamily="18" charset="0"/>
                <a:cs typeface="Times New Roman" panose="02020603050405020304" pitchFamily="18" charset="0"/>
              </a:rPr>
              <a:t> (ölçümün tekrar </a:t>
            </a:r>
            <a:r>
              <a:rPr lang="tr-TR" altLang="tr-TR" sz="2000" dirty="0" err="1">
                <a:latin typeface="Times New Roman" panose="02020603050405020304" pitchFamily="18" charset="0"/>
                <a:cs typeface="Times New Roman" panose="02020603050405020304" pitchFamily="18" charset="0"/>
              </a:rPr>
              <a:t>gerçekleştirilebilirliği</a:t>
            </a:r>
            <a:r>
              <a:rPr lang="tr-TR" altLang="tr-TR" sz="2000" dirty="0">
                <a:latin typeface="Times New Roman" panose="02020603050405020304" pitchFamily="18" charset="0"/>
                <a:cs typeface="Times New Roman" panose="02020603050405020304" pitchFamily="18" charset="0"/>
              </a:rPr>
              <a:t>)</a:t>
            </a:r>
          </a:p>
          <a:p>
            <a:pPr marL="0" indent="0" algn="just">
              <a:buNone/>
            </a:pPr>
            <a:r>
              <a:rPr lang="tr-TR" altLang="tr-TR" sz="2000" dirty="0">
                <a:latin typeface="Times New Roman" panose="02020603050405020304" pitchFamily="18" charset="0"/>
                <a:cs typeface="Times New Roman" panose="02020603050405020304" pitchFamily="18" charset="0"/>
              </a:rPr>
              <a:t>3-	</a:t>
            </a:r>
            <a:r>
              <a:rPr lang="tr-TR" altLang="tr-TR" sz="2000" dirty="0" err="1">
                <a:latin typeface="Times New Roman" panose="02020603050405020304" pitchFamily="18" charset="0"/>
                <a:cs typeface="Times New Roman" panose="02020603050405020304" pitchFamily="18" charset="0"/>
              </a:rPr>
              <a:t>Stability</a:t>
            </a:r>
            <a:r>
              <a:rPr lang="tr-TR" altLang="tr-TR" sz="2000" dirty="0">
                <a:latin typeface="Times New Roman" panose="02020603050405020304" pitchFamily="18" charset="0"/>
                <a:cs typeface="Times New Roman" panose="02020603050405020304" pitchFamily="18" charset="0"/>
              </a:rPr>
              <a:t> (ölçüm cihazının kararlılığı)</a:t>
            </a:r>
          </a:p>
          <a:p>
            <a:pPr marL="0" indent="0" algn="just">
              <a:buNone/>
            </a:pPr>
            <a:r>
              <a:rPr lang="tr-TR" altLang="tr-TR" sz="2000" dirty="0">
                <a:latin typeface="Times New Roman" panose="02020603050405020304" pitchFamily="18" charset="0"/>
                <a:cs typeface="Times New Roman" panose="02020603050405020304" pitchFamily="18" charset="0"/>
              </a:rPr>
              <a:t>4-	</a:t>
            </a:r>
            <a:r>
              <a:rPr lang="tr-TR" altLang="tr-TR" sz="2000" dirty="0" err="1">
                <a:latin typeface="Times New Roman" panose="02020603050405020304" pitchFamily="18" charset="0"/>
                <a:cs typeface="Times New Roman" panose="02020603050405020304" pitchFamily="18" charset="0"/>
              </a:rPr>
              <a:t>Bias</a:t>
            </a:r>
            <a:r>
              <a:rPr lang="tr-TR" altLang="tr-TR" sz="2000" dirty="0">
                <a:latin typeface="Times New Roman" panose="02020603050405020304" pitchFamily="18" charset="0"/>
                <a:cs typeface="Times New Roman" panose="02020603050405020304" pitchFamily="18" charset="0"/>
              </a:rPr>
              <a:t> (cihazın sapması)</a:t>
            </a:r>
          </a:p>
          <a:p>
            <a:pPr marL="0" indent="0" algn="just">
              <a:buNone/>
            </a:pPr>
            <a:r>
              <a:rPr lang="tr-TR" altLang="tr-TR" sz="2000" dirty="0">
                <a:latin typeface="Times New Roman" panose="02020603050405020304" pitchFamily="18" charset="0"/>
                <a:cs typeface="Times New Roman" panose="02020603050405020304" pitchFamily="18" charset="0"/>
              </a:rPr>
              <a:t>5-	</a:t>
            </a:r>
            <a:r>
              <a:rPr lang="tr-TR" altLang="tr-TR" sz="2000" dirty="0" err="1">
                <a:latin typeface="Times New Roman" panose="02020603050405020304" pitchFamily="18" charset="0"/>
                <a:cs typeface="Times New Roman" panose="02020603050405020304" pitchFamily="18" charset="0"/>
              </a:rPr>
              <a:t>Drift</a:t>
            </a:r>
            <a:r>
              <a:rPr lang="tr-TR" altLang="tr-TR" sz="2000" dirty="0">
                <a:latin typeface="Times New Roman" panose="02020603050405020304" pitchFamily="18" charset="0"/>
                <a:cs typeface="Times New Roman" panose="02020603050405020304" pitchFamily="18" charset="0"/>
              </a:rPr>
              <a:t> (cihazın kayması)</a:t>
            </a:r>
          </a:p>
          <a:p>
            <a:pPr marL="0" indent="0" algn="just">
              <a:buNone/>
            </a:pPr>
            <a:r>
              <a:rPr lang="tr-TR" altLang="tr-TR" sz="2000" dirty="0">
                <a:latin typeface="Times New Roman" panose="02020603050405020304" pitchFamily="18" charset="0"/>
                <a:cs typeface="Times New Roman" panose="02020603050405020304" pitchFamily="18" charset="0"/>
              </a:rPr>
              <a:t>6-	</a:t>
            </a:r>
            <a:r>
              <a:rPr lang="tr-TR" altLang="tr-TR" sz="2000" dirty="0" err="1">
                <a:latin typeface="Times New Roman" panose="02020603050405020304" pitchFamily="18" charset="0"/>
                <a:cs typeface="Times New Roman" panose="02020603050405020304" pitchFamily="18" charset="0"/>
              </a:rPr>
              <a:t>Resolution</a:t>
            </a:r>
            <a:r>
              <a:rPr lang="tr-TR" altLang="tr-TR" sz="2000" dirty="0">
                <a:latin typeface="Times New Roman" panose="02020603050405020304" pitchFamily="18" charset="0"/>
                <a:cs typeface="Times New Roman" panose="02020603050405020304" pitchFamily="18" charset="0"/>
              </a:rPr>
              <a:t> (çözünürlük)</a:t>
            </a:r>
          </a:p>
          <a:p>
            <a:pPr marL="0" indent="0" algn="just">
              <a:buNone/>
            </a:pPr>
            <a:r>
              <a:rPr lang="tr-TR" altLang="tr-TR" sz="2000" dirty="0">
                <a:latin typeface="Times New Roman" panose="02020603050405020304" pitchFamily="18" charset="0"/>
                <a:cs typeface="Times New Roman" panose="02020603050405020304" pitchFamily="18" charset="0"/>
              </a:rPr>
              <a:t>7-	Reference Standard </a:t>
            </a:r>
            <a:r>
              <a:rPr lang="tr-TR" altLang="tr-TR" sz="2000" dirty="0" err="1">
                <a:latin typeface="Times New Roman" panose="02020603050405020304" pitchFamily="18" charset="0"/>
                <a:cs typeface="Times New Roman" panose="02020603050405020304" pitchFamily="18" charset="0"/>
              </a:rPr>
              <a:t>Unc</a:t>
            </a:r>
            <a:r>
              <a:rPr lang="tr-TR" altLang="tr-TR" sz="2000" dirty="0">
                <a:latin typeface="Times New Roman" panose="02020603050405020304" pitchFamily="18" charset="0"/>
                <a:cs typeface="Times New Roman" panose="02020603050405020304" pitchFamily="18" charset="0"/>
              </a:rPr>
              <a:t>. (Referans Standart Belirsizliği)</a:t>
            </a:r>
          </a:p>
          <a:p>
            <a:pPr marL="0" indent="0" algn="just">
              <a:buNone/>
            </a:pPr>
            <a:r>
              <a:rPr lang="tr-TR" altLang="tr-TR" sz="2000" dirty="0">
                <a:latin typeface="Times New Roman" panose="02020603050405020304" pitchFamily="18" charset="0"/>
                <a:cs typeface="Times New Roman" panose="02020603050405020304" pitchFamily="18" charset="0"/>
              </a:rPr>
              <a:t>8-	Reference Standard </a:t>
            </a:r>
            <a:r>
              <a:rPr lang="tr-TR" altLang="tr-TR" sz="2000" dirty="0" err="1">
                <a:latin typeface="Times New Roman" panose="02020603050405020304" pitchFamily="18" charset="0"/>
                <a:cs typeface="Times New Roman" panose="02020603050405020304" pitchFamily="18" charset="0"/>
              </a:rPr>
              <a:t>Stability</a:t>
            </a:r>
            <a:r>
              <a:rPr lang="tr-TR" altLang="tr-TR" sz="2000" dirty="0">
                <a:latin typeface="Times New Roman" panose="02020603050405020304" pitchFamily="18" charset="0"/>
                <a:cs typeface="Times New Roman" panose="02020603050405020304" pitchFamily="18" charset="0"/>
              </a:rPr>
              <a:t> (Referans Standart Kararlılığı)</a:t>
            </a:r>
          </a:p>
          <a:p>
            <a:pPr marL="0" indent="0" algn="just">
              <a:buNone/>
            </a:pPr>
            <a:r>
              <a:rPr lang="tr-TR" altLang="tr-TR" sz="2000" b="1" dirty="0">
                <a:latin typeface="Times New Roman" panose="02020603050405020304" pitchFamily="18" charset="0"/>
                <a:cs typeface="Times New Roman" panose="02020603050405020304" pitchFamily="18" charset="0"/>
              </a:rPr>
              <a:t>İlave Olarak;</a:t>
            </a:r>
          </a:p>
          <a:p>
            <a:pPr marL="0" indent="0" algn="just">
              <a:buNone/>
            </a:pPr>
            <a:r>
              <a:rPr lang="tr-TR" altLang="tr-TR" sz="2000" dirty="0">
                <a:latin typeface="Times New Roman" panose="02020603050405020304" pitchFamily="18" charset="0"/>
                <a:cs typeface="Times New Roman" panose="02020603050405020304" pitchFamily="18" charset="0"/>
              </a:rPr>
              <a:t>9-	</a:t>
            </a:r>
            <a:r>
              <a:rPr lang="tr-TR" altLang="tr-TR" sz="2000" dirty="0" err="1">
                <a:latin typeface="Times New Roman" panose="02020603050405020304" pitchFamily="18" charset="0"/>
                <a:cs typeface="Times New Roman" panose="02020603050405020304" pitchFamily="18" charset="0"/>
              </a:rPr>
              <a:t>Linerite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doğrusallık</a:t>
            </a:r>
            <a:r>
              <a:rPr lang="tr-TR" altLang="tr-TR" sz="2000" dirty="0">
                <a:latin typeface="Times New Roman" panose="02020603050405020304" pitchFamily="18" charset="0"/>
                <a:cs typeface="Times New Roman" panose="02020603050405020304" pitchFamily="18" charset="0"/>
              </a:rPr>
              <a:t>)</a:t>
            </a:r>
          </a:p>
        </p:txBody>
      </p:sp>
      <p:sp>
        <p:nvSpPr>
          <p:cNvPr id="5"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a:t>
            </a:fld>
            <a:endParaRPr lang="tr-TR"/>
          </a:p>
        </p:txBody>
      </p:sp>
    </p:spTree>
    <p:extLst>
      <p:ext uri="{BB962C8B-B14F-4D97-AF65-F5344CB8AC3E}">
        <p14:creationId xmlns:p14="http://schemas.microsoft.com/office/powerpoint/2010/main" val="2738706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çerik Yer Tutucusu 2"/>
          <p:cNvSpPr>
            <a:spLocks noGrp="1"/>
          </p:cNvSpPr>
          <p:nvPr>
            <p:ph idx="1"/>
          </p:nvPr>
        </p:nvSpPr>
        <p:spPr>
          <a:xfrm>
            <a:off x="1860777" y="1951891"/>
            <a:ext cx="8763000" cy="4630615"/>
          </a:xfrm>
        </p:spPr>
        <p:txBody>
          <a:bodyPr>
            <a:normAutofit lnSpcReduction="10000"/>
          </a:bodyPr>
          <a:lstStyle/>
          <a:p>
            <a:pPr marL="0" indent="0" algn="just">
              <a:buNone/>
            </a:pPr>
            <a:r>
              <a:rPr lang="tr-TR" altLang="tr-TR" sz="2000" dirty="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      Ölçümün </a:t>
            </a:r>
            <a:r>
              <a:rPr lang="tr-TR" altLang="tr-TR" sz="2000" dirty="0" err="1">
                <a:latin typeface="Times New Roman" panose="02020603050405020304" pitchFamily="18" charset="0"/>
                <a:cs typeface="Times New Roman" panose="02020603050405020304" pitchFamily="18" charset="0"/>
              </a:rPr>
              <a:t>tekrarlanabilirliği</a:t>
            </a:r>
            <a:r>
              <a:rPr lang="tr-TR" altLang="tr-TR" sz="2000" dirty="0">
                <a:latin typeface="Times New Roman" panose="02020603050405020304" pitchFamily="18" charset="0"/>
                <a:cs typeface="Times New Roman" panose="02020603050405020304" pitchFamily="18" charset="0"/>
              </a:rPr>
              <a:t>; Uluslararası metroloji sözlüğü —Temel ve genel kavramlar, ilgili terimler (VIM) belgesinde;</a:t>
            </a:r>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r>
              <a:rPr lang="tr-TR" altLang="tr-TR" sz="2000" dirty="0" smtClean="0">
                <a:latin typeface="Times New Roman" panose="02020603050405020304" pitchFamily="18" charset="0"/>
                <a:cs typeface="Times New Roman" panose="02020603050405020304" pitchFamily="18" charset="0"/>
              </a:rPr>
              <a:t>       Tekrarlanabilir </a:t>
            </a:r>
            <a:r>
              <a:rPr lang="tr-TR" altLang="tr-TR" sz="2000" dirty="0">
                <a:latin typeface="Times New Roman" panose="02020603050405020304" pitchFamily="18" charset="0"/>
                <a:cs typeface="Times New Roman" panose="02020603050405020304" pitchFamily="18" charset="0"/>
              </a:rPr>
              <a:t>koşullar altında ölçüm sonuçlarınızda ne kadar değişkenlik olduğunu görmeyi sağlar.</a:t>
            </a:r>
          </a:p>
          <a:p>
            <a:pPr marL="0" indent="0" algn="just">
              <a:buNone/>
            </a:pPr>
            <a:r>
              <a:rPr lang="tr-TR" altLang="tr-TR" sz="2000" dirty="0" smtClean="0">
                <a:latin typeface="Times New Roman" panose="02020603050405020304" pitchFamily="18" charset="0"/>
                <a:cs typeface="Times New Roman" panose="02020603050405020304" pitchFamily="18" charset="0"/>
              </a:rPr>
              <a:t>       Yaygın </a:t>
            </a:r>
            <a:r>
              <a:rPr lang="tr-TR" altLang="tr-TR" sz="2000" dirty="0">
                <a:latin typeface="Times New Roman" panose="02020603050405020304" pitchFamily="18" charset="0"/>
                <a:cs typeface="Times New Roman" panose="02020603050405020304" pitchFamily="18" charset="0"/>
              </a:rPr>
              <a:t>olarak A Tipi Veri olarak adlandırılan A Tipi Belirsizlik, tipik olarak </a:t>
            </a:r>
            <a:r>
              <a:rPr lang="tr-TR" altLang="tr-TR" sz="2000" dirty="0" err="1">
                <a:latin typeface="Times New Roman" panose="02020603050405020304" pitchFamily="18" charset="0"/>
                <a:cs typeface="Times New Roman" panose="02020603050405020304" pitchFamily="18" charset="0"/>
              </a:rPr>
              <a:t>Tekrarlanabilirlik</a:t>
            </a:r>
            <a:r>
              <a:rPr lang="tr-TR" altLang="tr-TR" sz="2000" dirty="0">
                <a:latin typeface="Times New Roman" panose="02020603050405020304" pitchFamily="18" charset="0"/>
                <a:cs typeface="Times New Roman" panose="02020603050405020304" pitchFamily="18" charset="0"/>
              </a:rPr>
              <a:t> ve Tekrar </a:t>
            </a:r>
            <a:r>
              <a:rPr lang="tr-TR" altLang="tr-TR" sz="2000" dirty="0" err="1">
                <a:latin typeface="Times New Roman" panose="02020603050405020304" pitchFamily="18" charset="0"/>
                <a:cs typeface="Times New Roman" panose="02020603050405020304" pitchFamily="18" charset="0"/>
              </a:rPr>
              <a:t>üretebilirlik</a:t>
            </a:r>
            <a:r>
              <a:rPr lang="tr-TR" altLang="tr-TR" sz="2000" dirty="0">
                <a:latin typeface="Times New Roman" panose="02020603050405020304" pitchFamily="18" charset="0"/>
                <a:cs typeface="Times New Roman" panose="02020603050405020304" pitchFamily="18" charset="0"/>
              </a:rPr>
              <a:t> Testlerinin sonuçları ile ilişkilidir. Bununla birlikte, </a:t>
            </a:r>
            <a:r>
              <a:rPr lang="tr-TR" altLang="tr-TR" sz="2000" dirty="0" err="1">
                <a:latin typeface="Times New Roman" panose="02020603050405020304" pitchFamily="18" charset="0"/>
                <a:cs typeface="Times New Roman" panose="02020603050405020304" pitchFamily="18" charset="0"/>
              </a:rPr>
              <a:t>stabilite</a:t>
            </a:r>
            <a:r>
              <a:rPr lang="tr-TR" altLang="tr-TR" sz="2000" dirty="0">
                <a:latin typeface="Times New Roman" panose="02020603050405020304" pitchFamily="18" charset="0"/>
                <a:cs typeface="Times New Roman" panose="02020603050405020304" pitchFamily="18" charset="0"/>
              </a:rPr>
              <a:t> testi ile de ilişkilendirilebilir</a:t>
            </a:r>
            <a:r>
              <a:rPr lang="tr-TR" altLang="tr-TR" sz="2000" dirty="0" smtClean="0">
                <a:latin typeface="Times New Roman" panose="02020603050405020304" pitchFamily="18" charset="0"/>
                <a:cs typeface="Times New Roman" panose="02020603050405020304" pitchFamily="18" charset="0"/>
              </a:rPr>
              <a:t>.</a:t>
            </a: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165" y="2643553"/>
            <a:ext cx="8710612"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4</a:t>
            </a:fld>
            <a:endParaRPr lang="tr-TR"/>
          </a:p>
        </p:txBody>
      </p:sp>
    </p:spTree>
    <p:extLst>
      <p:ext uri="{BB962C8B-B14F-4D97-AF65-F5344CB8AC3E}">
        <p14:creationId xmlns:p14="http://schemas.microsoft.com/office/powerpoint/2010/main" val="240515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çerik Yer Tutucusu 2"/>
          <p:cNvSpPr>
            <a:spLocks noGrp="1"/>
          </p:cNvSpPr>
          <p:nvPr>
            <p:ph idx="1"/>
          </p:nvPr>
        </p:nvSpPr>
        <p:spPr>
          <a:xfrm>
            <a:off x="1973371" y="1386255"/>
            <a:ext cx="8418513" cy="4010769"/>
          </a:xfrm>
        </p:spPr>
        <p:txBody>
          <a:bodyPr/>
          <a:lstStyle/>
          <a:p>
            <a:pPr marL="0" indent="0" algn="just">
              <a:buNone/>
            </a:pPr>
            <a:r>
              <a:rPr lang="tr-TR" altLang="tr-TR" sz="2000" dirty="0" smtClean="0">
                <a:latin typeface="Times New Roman" panose="02020603050405020304" pitchFamily="18" charset="0"/>
                <a:cs typeface="Times New Roman" panose="02020603050405020304" pitchFamily="18" charset="0"/>
              </a:rPr>
              <a:t>A </a:t>
            </a:r>
            <a:r>
              <a:rPr lang="tr-TR" altLang="tr-TR" sz="2000" dirty="0">
                <a:latin typeface="Times New Roman" panose="02020603050405020304" pitchFamily="18" charset="0"/>
                <a:cs typeface="Times New Roman" panose="02020603050405020304" pitchFamily="18" charset="0"/>
              </a:rPr>
              <a:t>Tipi Belirsizlik; Uluslararası metroloji sözlüğü —Temel ve genel kavramlar, ilgili terimler (VIM) belgesinde;</a:t>
            </a:r>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endParaRPr lang="tr-TR" altLang="tr-TR" sz="2000" dirty="0"/>
          </a:p>
          <a:p>
            <a:pPr marL="0" indent="0" algn="just">
              <a:buNone/>
            </a:pPr>
            <a:r>
              <a:rPr lang="tr-TR" altLang="tr-TR" sz="1800" dirty="0">
                <a:latin typeface="Times New Roman" panose="02020603050405020304" pitchFamily="18" charset="0"/>
                <a:cs typeface="Times New Roman" panose="02020603050405020304" pitchFamily="18" charset="0"/>
              </a:rPr>
              <a:t>A Tipi Belirsizlik, verilerin bir dizi gözlemden toplandığı ve </a:t>
            </a:r>
            <a:r>
              <a:rPr lang="tr-TR" altLang="tr-TR" sz="1800" dirty="0" err="1">
                <a:latin typeface="Times New Roman" panose="02020603050405020304" pitchFamily="18" charset="0"/>
                <a:cs typeface="Times New Roman" panose="02020603050405020304" pitchFamily="18" charset="0"/>
              </a:rPr>
              <a:t>varyans</a:t>
            </a:r>
            <a:r>
              <a:rPr lang="tr-TR" altLang="tr-TR" sz="1800" dirty="0">
                <a:latin typeface="Times New Roman" panose="02020603050405020304" pitchFamily="18" charset="0"/>
                <a:cs typeface="Times New Roman" panose="02020603050405020304" pitchFamily="18" charset="0"/>
              </a:rPr>
              <a:t> analizi (ANOVA) ile ilgili istatistiksel yöntemler kullanılarak değerlendirildiği bir belirsizlik bileşenidir.</a:t>
            </a:r>
          </a:p>
          <a:p>
            <a:pPr marL="0" indent="0" algn="just">
              <a:buNone/>
            </a:pPr>
            <a:endParaRPr lang="tr-TR" altLang="tr-TR" sz="2000" dirty="0"/>
          </a:p>
          <a:p>
            <a:pPr marL="0" indent="0" algn="just">
              <a:buNone/>
            </a:pPr>
            <a:endParaRPr lang="tr-TR" altLang="tr-TR" sz="2000" dirty="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908" y="2346969"/>
            <a:ext cx="8418513" cy="207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371" y="5121275"/>
            <a:ext cx="84010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5</a:t>
            </a:fld>
            <a:endParaRPr lang="tr-TR"/>
          </a:p>
        </p:txBody>
      </p:sp>
    </p:spTree>
    <p:extLst>
      <p:ext uri="{BB962C8B-B14F-4D97-AF65-F5344CB8AC3E}">
        <p14:creationId xmlns:p14="http://schemas.microsoft.com/office/powerpoint/2010/main" val="3013391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1"/>
          <p:cNvSpPr>
            <a:spLocks noGrp="1"/>
          </p:cNvSpPr>
          <p:nvPr>
            <p:ph idx="1"/>
          </p:nvPr>
        </p:nvSpPr>
        <p:spPr>
          <a:xfrm>
            <a:off x="2127737" y="1642686"/>
            <a:ext cx="8115040" cy="2787162"/>
          </a:xfrm>
        </p:spPr>
        <p:txBody>
          <a:bodyPr>
            <a:normAutofit fontScale="92500" lnSpcReduction="10000"/>
          </a:bodyPr>
          <a:lstStyle/>
          <a:p>
            <a:pPr marL="0" indent="0" algn="just">
              <a:buNone/>
            </a:pPr>
            <a:r>
              <a:rPr lang="tr-TR" altLang="tr-TR" sz="2000" dirty="0" smtClean="0">
                <a:latin typeface="Times New Roman" panose="02020603050405020304" pitchFamily="18" charset="0"/>
                <a:cs typeface="Times New Roman" panose="02020603050405020304" pitchFamily="18" charset="0"/>
              </a:rPr>
              <a:t>1. Aynı </a:t>
            </a:r>
            <a:r>
              <a:rPr lang="tr-TR" altLang="tr-TR" sz="2000" dirty="0">
                <a:latin typeface="Times New Roman" panose="02020603050405020304" pitchFamily="18" charset="0"/>
                <a:cs typeface="Times New Roman" panose="02020603050405020304" pitchFamily="18" charset="0"/>
              </a:rPr>
              <a:t>yöntem</a:t>
            </a:r>
          </a:p>
          <a:p>
            <a:pPr marL="0" indent="0" algn="just">
              <a:buNone/>
            </a:pPr>
            <a:r>
              <a:rPr lang="tr-TR" altLang="tr-TR" sz="2000" dirty="0" smtClean="0">
                <a:latin typeface="Times New Roman" panose="02020603050405020304" pitchFamily="18" charset="0"/>
                <a:cs typeface="Times New Roman" panose="02020603050405020304" pitchFamily="18" charset="0"/>
              </a:rPr>
              <a:t>2. Aynı </a:t>
            </a:r>
            <a:r>
              <a:rPr lang="tr-TR" altLang="tr-TR" sz="2000" dirty="0">
                <a:latin typeface="Times New Roman" panose="02020603050405020304" pitchFamily="18" charset="0"/>
                <a:cs typeface="Times New Roman" panose="02020603050405020304" pitchFamily="18" charset="0"/>
              </a:rPr>
              <a:t>operatör</a:t>
            </a:r>
          </a:p>
          <a:p>
            <a:pPr marL="0" indent="0" algn="just">
              <a:buNone/>
            </a:pPr>
            <a:r>
              <a:rPr lang="tr-TR" altLang="tr-TR" sz="2000" dirty="0" smtClean="0">
                <a:latin typeface="Times New Roman" panose="02020603050405020304" pitchFamily="18" charset="0"/>
                <a:cs typeface="Times New Roman" panose="02020603050405020304" pitchFamily="18" charset="0"/>
              </a:rPr>
              <a:t>3. Aynı </a:t>
            </a:r>
            <a:r>
              <a:rPr lang="tr-TR" altLang="tr-TR" sz="2000" dirty="0">
                <a:latin typeface="Times New Roman" panose="02020603050405020304" pitchFamily="18" charset="0"/>
                <a:cs typeface="Times New Roman" panose="02020603050405020304" pitchFamily="18" charset="0"/>
              </a:rPr>
              <a:t>ekipman</a:t>
            </a:r>
          </a:p>
          <a:p>
            <a:pPr marL="0" indent="0" algn="just">
              <a:buNone/>
            </a:pPr>
            <a:r>
              <a:rPr lang="tr-TR" altLang="tr-TR" sz="2000" dirty="0">
                <a:latin typeface="Times New Roman" panose="02020603050405020304" pitchFamily="18" charset="0"/>
                <a:cs typeface="Times New Roman" panose="02020603050405020304" pitchFamily="18" charset="0"/>
              </a:rPr>
              <a:t>4</a:t>
            </a:r>
            <a:r>
              <a:rPr lang="tr-TR" altLang="tr-TR" sz="2000" dirty="0" smtClean="0">
                <a:latin typeface="Times New Roman" panose="02020603050405020304" pitchFamily="18" charset="0"/>
                <a:cs typeface="Times New Roman" panose="02020603050405020304" pitchFamily="18" charset="0"/>
              </a:rPr>
              <a:t>. Aynı </a:t>
            </a:r>
            <a:r>
              <a:rPr lang="tr-TR" altLang="tr-TR" sz="2000" dirty="0">
                <a:latin typeface="Times New Roman" panose="02020603050405020304" pitchFamily="18" charset="0"/>
                <a:cs typeface="Times New Roman" panose="02020603050405020304" pitchFamily="18" charset="0"/>
              </a:rPr>
              <a:t>çevresel koşullar</a:t>
            </a:r>
          </a:p>
          <a:p>
            <a:pPr marL="0" indent="0" algn="just">
              <a:buNone/>
            </a:pPr>
            <a:r>
              <a:rPr lang="tr-TR" altLang="tr-TR" sz="2000" dirty="0">
                <a:latin typeface="Times New Roman" panose="02020603050405020304" pitchFamily="18" charset="0"/>
                <a:cs typeface="Times New Roman" panose="02020603050405020304" pitchFamily="18" charset="0"/>
              </a:rPr>
              <a:t>5</a:t>
            </a:r>
            <a:r>
              <a:rPr lang="tr-TR" altLang="tr-TR" sz="2000" dirty="0" smtClean="0">
                <a:latin typeface="Times New Roman" panose="02020603050405020304" pitchFamily="18" charset="0"/>
                <a:cs typeface="Times New Roman" panose="02020603050405020304" pitchFamily="18" charset="0"/>
              </a:rPr>
              <a:t>. Aynı </a:t>
            </a:r>
            <a:r>
              <a:rPr lang="tr-TR" altLang="tr-TR" sz="2000" dirty="0">
                <a:latin typeface="Times New Roman" panose="02020603050405020304" pitchFamily="18" charset="0"/>
                <a:cs typeface="Times New Roman" panose="02020603050405020304" pitchFamily="18" charset="0"/>
              </a:rPr>
              <a:t>konum ve</a:t>
            </a:r>
          </a:p>
          <a:p>
            <a:pPr marL="0" indent="0" algn="just">
              <a:buNone/>
            </a:pPr>
            <a:r>
              <a:rPr lang="tr-TR" altLang="tr-TR" sz="2000" dirty="0">
                <a:latin typeface="Times New Roman" panose="02020603050405020304" pitchFamily="18" charset="0"/>
                <a:cs typeface="Times New Roman" panose="02020603050405020304" pitchFamily="18" charset="0"/>
              </a:rPr>
              <a:t>6</a:t>
            </a:r>
            <a:r>
              <a:rPr lang="tr-TR" altLang="tr-TR" sz="2000" dirty="0" smtClean="0">
                <a:latin typeface="Times New Roman" panose="02020603050405020304" pitchFamily="18" charset="0"/>
                <a:cs typeface="Times New Roman" panose="02020603050405020304" pitchFamily="18" charset="0"/>
              </a:rPr>
              <a:t>. Teste </a:t>
            </a:r>
            <a:r>
              <a:rPr lang="tr-TR" altLang="tr-TR" sz="2000" dirty="0">
                <a:latin typeface="Times New Roman" panose="02020603050405020304" pitchFamily="18" charset="0"/>
                <a:cs typeface="Times New Roman" panose="02020603050405020304" pitchFamily="18" charset="0"/>
              </a:rPr>
              <a:t>tabi aynı ürün veya birim.</a:t>
            </a:r>
          </a:p>
          <a:p>
            <a:pPr marL="0" indent="0" algn="just">
              <a:buNone/>
            </a:pPr>
            <a:r>
              <a:rPr lang="tr-TR" altLang="tr-TR" sz="2000" dirty="0">
                <a:latin typeface="Times New Roman" panose="02020603050405020304" pitchFamily="18" charset="0"/>
                <a:cs typeface="Times New Roman" panose="02020603050405020304" pitchFamily="18" charset="0"/>
              </a:rPr>
              <a:t>Ölçüm koşullarınızı tanımlamanız ve kısa bir süre içinde tekrarlanabilir sonuçlar toplamanız gerekir, böylece işleminizin kesinliğini değerlendirebilirsiniz.</a:t>
            </a:r>
          </a:p>
        </p:txBody>
      </p:sp>
      <p:pic>
        <p:nvPicPr>
          <p:cNvPr id="8195" name="Resim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737" y="4572001"/>
            <a:ext cx="8115039" cy="219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6</a:t>
            </a:fld>
            <a:endParaRPr lang="tr-TR"/>
          </a:p>
        </p:txBody>
      </p:sp>
    </p:spTree>
    <p:extLst>
      <p:ext uri="{BB962C8B-B14F-4D97-AF65-F5344CB8AC3E}">
        <p14:creationId xmlns:p14="http://schemas.microsoft.com/office/powerpoint/2010/main" val="3907029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çerik Yer Tutucusu 1"/>
          <p:cNvSpPr>
            <a:spLocks noGrp="1"/>
          </p:cNvSpPr>
          <p:nvPr>
            <p:ph idx="1"/>
          </p:nvPr>
        </p:nvSpPr>
        <p:spPr>
          <a:xfrm>
            <a:off x="1860777" y="2089005"/>
            <a:ext cx="8618538" cy="351692"/>
          </a:xfrm>
        </p:spPr>
        <p:txBody>
          <a:bodyPr>
            <a:normAutofit lnSpcReduction="10000"/>
          </a:bodyPr>
          <a:lstStyle/>
          <a:p>
            <a:pPr marL="0" indent="0" algn="just">
              <a:buNone/>
            </a:pPr>
            <a:r>
              <a:rPr lang="tr-TR" altLang="tr-TR" sz="2000" dirty="0">
                <a:latin typeface="Times New Roman" panose="02020603050405020304" pitchFamily="18" charset="0"/>
                <a:cs typeface="Times New Roman" panose="02020603050405020304" pitchFamily="18" charset="0"/>
              </a:rPr>
              <a:t>Excel’de </a:t>
            </a:r>
            <a:r>
              <a:rPr lang="tr-TR" altLang="tr-TR" sz="2000" dirty="0" err="1">
                <a:latin typeface="Times New Roman" panose="02020603050405020304" pitchFamily="18" charset="0"/>
                <a:cs typeface="Times New Roman" panose="02020603050405020304" pitchFamily="18" charset="0"/>
              </a:rPr>
              <a:t>tekrarlanabilirlik</a:t>
            </a:r>
            <a:r>
              <a:rPr lang="tr-TR" altLang="tr-TR" sz="2000" dirty="0">
                <a:latin typeface="Times New Roman" panose="02020603050405020304" pitchFamily="18" charset="0"/>
                <a:cs typeface="Times New Roman" panose="02020603050405020304" pitchFamily="18" charset="0"/>
              </a:rPr>
              <a:t> örneği, uygulanacak formüller sağ tarafta gösterilmiştir.</a:t>
            </a:r>
          </a:p>
        </p:txBody>
      </p:sp>
      <p:pic>
        <p:nvPicPr>
          <p:cNvPr id="9219"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2590799"/>
            <a:ext cx="86185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7</a:t>
            </a:fld>
            <a:endParaRPr lang="tr-TR"/>
          </a:p>
        </p:txBody>
      </p:sp>
    </p:spTree>
    <p:extLst>
      <p:ext uri="{BB962C8B-B14F-4D97-AF65-F5344CB8AC3E}">
        <p14:creationId xmlns:p14="http://schemas.microsoft.com/office/powerpoint/2010/main" val="2420540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1"/>
          <p:cNvSpPr>
            <a:spLocks noGrp="1"/>
          </p:cNvSpPr>
          <p:nvPr>
            <p:ph idx="1"/>
          </p:nvPr>
        </p:nvSpPr>
        <p:spPr>
          <a:xfrm>
            <a:off x="1887390" y="1988880"/>
            <a:ext cx="8681200" cy="423486"/>
          </a:xfrm>
        </p:spPr>
        <p:txBody>
          <a:bodyPr/>
          <a:lstStyle/>
          <a:p>
            <a:pPr marL="0" indent="0" algn="just">
              <a:buNone/>
            </a:pPr>
            <a:r>
              <a:rPr lang="tr-TR" altLang="tr-TR" sz="2000" dirty="0">
                <a:latin typeface="Times New Roman" panose="02020603050405020304" pitchFamily="18" charset="0"/>
                <a:cs typeface="Times New Roman" panose="02020603050405020304" pitchFamily="18" charset="0"/>
              </a:rPr>
              <a:t>Excel’de </a:t>
            </a:r>
            <a:r>
              <a:rPr lang="tr-TR" altLang="tr-TR" sz="2000" dirty="0" err="1">
                <a:latin typeface="Times New Roman" panose="02020603050405020304" pitchFamily="18" charset="0"/>
                <a:cs typeface="Times New Roman" panose="02020603050405020304" pitchFamily="18" charset="0"/>
              </a:rPr>
              <a:t>tekrarlanabilirlik</a:t>
            </a:r>
            <a:r>
              <a:rPr lang="tr-TR" altLang="tr-TR" sz="2000" dirty="0">
                <a:latin typeface="Times New Roman" panose="02020603050405020304" pitchFamily="18" charset="0"/>
                <a:cs typeface="Times New Roman" panose="02020603050405020304" pitchFamily="18" charset="0"/>
              </a:rPr>
              <a:t> örneği, uygulanacak formüller sağ tarafta gösterilmiştir.</a:t>
            </a:r>
          </a:p>
        </p:txBody>
      </p:sp>
      <p:pic>
        <p:nvPicPr>
          <p:cNvPr id="10243"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390" y="2576512"/>
            <a:ext cx="8681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8</a:t>
            </a:fld>
            <a:endParaRPr lang="tr-TR"/>
          </a:p>
        </p:txBody>
      </p:sp>
    </p:spTree>
    <p:extLst>
      <p:ext uri="{BB962C8B-B14F-4D97-AF65-F5344CB8AC3E}">
        <p14:creationId xmlns:p14="http://schemas.microsoft.com/office/powerpoint/2010/main" val="2258262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1"/>
          <p:cNvSpPr>
            <a:spLocks noGrp="1"/>
          </p:cNvSpPr>
          <p:nvPr>
            <p:ph idx="1"/>
          </p:nvPr>
        </p:nvSpPr>
        <p:spPr>
          <a:xfrm>
            <a:off x="1763028" y="1599661"/>
            <a:ext cx="8541558" cy="929698"/>
          </a:xfrm>
        </p:spPr>
        <p:txBody>
          <a:bodyPr/>
          <a:lstStyle/>
          <a:p>
            <a:pPr marL="0" indent="0" algn="just">
              <a:buNone/>
            </a:pPr>
            <a:r>
              <a:rPr lang="tr-TR" altLang="tr-TR" sz="2000" dirty="0">
                <a:latin typeface="Times New Roman" panose="02020603050405020304" pitchFamily="18" charset="0"/>
                <a:cs typeface="Times New Roman" panose="02020603050405020304" pitchFamily="18" charset="0"/>
              </a:rPr>
              <a:t>Çoklu </a:t>
            </a:r>
            <a:r>
              <a:rPr lang="tr-TR" altLang="tr-TR" sz="2000" dirty="0" err="1">
                <a:latin typeface="Times New Roman" panose="02020603050405020304" pitchFamily="18" charset="0"/>
                <a:cs typeface="Times New Roman" panose="02020603050405020304" pitchFamily="18" charset="0"/>
              </a:rPr>
              <a:t>tekrarlanabilirlik</a:t>
            </a:r>
            <a:r>
              <a:rPr lang="tr-TR" altLang="tr-TR" sz="2000" dirty="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testi; </a:t>
            </a:r>
            <a:r>
              <a:rPr lang="tr-TR" altLang="tr-TR" sz="2000" dirty="0">
                <a:latin typeface="Times New Roman" panose="02020603050405020304" pitchFamily="18" charset="0"/>
                <a:cs typeface="Times New Roman" panose="02020603050405020304" pitchFamily="18" charset="0"/>
              </a:rPr>
              <a:t>Birkaç </a:t>
            </a:r>
            <a:r>
              <a:rPr lang="tr-TR" altLang="tr-TR" sz="2000" dirty="0" err="1">
                <a:latin typeface="Times New Roman" panose="02020603050405020304" pitchFamily="18" charset="0"/>
                <a:cs typeface="Times New Roman" panose="02020603050405020304" pitchFamily="18" charset="0"/>
              </a:rPr>
              <a:t>tekrarlanabilirlik</a:t>
            </a:r>
            <a:r>
              <a:rPr lang="tr-TR" altLang="tr-TR" sz="2000" dirty="0">
                <a:latin typeface="Times New Roman" panose="02020603050405020304" pitchFamily="18" charset="0"/>
                <a:cs typeface="Times New Roman" panose="02020603050405020304" pitchFamily="18" charset="0"/>
              </a:rPr>
              <a:t> testinin sonuçlarını analiz etmek daha karmaşıktır. Standart sapmayı ortalaması alınamaz, bu yüzden havuzlamış </a:t>
            </a:r>
            <a:r>
              <a:rPr lang="tr-TR" altLang="tr-TR" sz="2000" dirty="0" err="1">
                <a:latin typeface="Times New Roman" panose="02020603050405020304" pitchFamily="18" charset="0"/>
                <a:cs typeface="Times New Roman" panose="02020603050405020304" pitchFamily="18" charset="0"/>
              </a:rPr>
              <a:t>varyans</a:t>
            </a:r>
            <a:r>
              <a:rPr lang="tr-TR" altLang="tr-TR" sz="2000" dirty="0">
                <a:latin typeface="Times New Roman" panose="02020603050405020304" pitchFamily="18" charset="0"/>
                <a:cs typeface="Times New Roman" panose="02020603050405020304" pitchFamily="18" charset="0"/>
              </a:rPr>
              <a:t> yöntemini kullanılarak  hesaplanır</a:t>
            </a:r>
            <a:r>
              <a:rPr lang="tr-TR" altLang="tr-TR" sz="2000" dirty="0" smtClean="0">
                <a:latin typeface="Times New Roman" panose="02020603050405020304" pitchFamily="18" charset="0"/>
                <a:cs typeface="Times New Roman" panose="02020603050405020304" pitchFamily="18" charset="0"/>
              </a:rPr>
              <a:t>.</a:t>
            </a:r>
            <a:endParaRPr lang="tr-TR" altLang="tr-TR" sz="2000" dirty="0">
              <a:latin typeface="Times New Roman" panose="02020603050405020304" pitchFamily="18" charset="0"/>
              <a:cs typeface="Times New Roman" panose="02020603050405020304" pitchFamily="18" charset="0"/>
            </a:endParaRP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2682875"/>
            <a:ext cx="853769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867B2D67-3604-4605-9DC1-A9CD8FF98088}" type="slidenum">
              <a:rPr lang="tr-TR" smtClean="0"/>
              <a:t>9</a:t>
            </a:fld>
            <a:endParaRPr lang="tr-TR"/>
          </a:p>
        </p:txBody>
      </p:sp>
      <p:pic>
        <p:nvPicPr>
          <p:cNvPr id="6" name="Resim 5"/>
          <p:cNvPicPr>
            <a:picLocks noChangeAspect="1"/>
          </p:cNvPicPr>
          <p:nvPr/>
        </p:nvPicPr>
        <p:blipFill>
          <a:blip r:embed="rId3"/>
          <a:stretch>
            <a:fillRect/>
          </a:stretch>
        </p:blipFill>
        <p:spPr>
          <a:xfrm>
            <a:off x="0" y="0"/>
            <a:ext cx="1860777" cy="1838425"/>
          </a:xfrm>
          <a:prstGeom prst="rect">
            <a:avLst/>
          </a:prstGeom>
        </p:spPr>
      </p:pic>
      <p:sp>
        <p:nvSpPr>
          <p:cNvPr id="7" name="Unvan 1"/>
          <p:cNvSpPr>
            <a:spLocks noGrp="1"/>
          </p:cNvSpPr>
          <p:nvPr>
            <p:ph type="title"/>
          </p:nvPr>
        </p:nvSpPr>
        <p:spPr>
          <a:xfrm>
            <a:off x="924828" y="256431"/>
            <a:ext cx="10515600" cy="1129824"/>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BELİRSİZLİK BİLEŞENLERİNİN </a:t>
            </a:r>
            <a:r>
              <a:rPr lang="tr-TR" altLang="tr-TR" sz="3600" b="1" dirty="0" smtClean="0">
                <a:latin typeface="Times New Roman" panose="02020603050405020304" pitchFamily="18" charset="0"/>
                <a:cs typeface="Times New Roman" panose="02020603050405020304" pitchFamily="18" charset="0"/>
              </a:rPr>
              <a:t/>
            </a:r>
            <a:br>
              <a:rPr lang="tr-TR" altLang="tr-TR" sz="3600" b="1" dirty="0" smtClean="0">
                <a:latin typeface="Times New Roman" panose="02020603050405020304" pitchFamily="18" charset="0"/>
                <a:cs typeface="Times New Roman" panose="02020603050405020304" pitchFamily="18" charset="0"/>
              </a:rPr>
            </a:br>
            <a:r>
              <a:rPr lang="tr-TR" altLang="tr-TR" sz="3600" b="1" dirty="0" smtClean="0">
                <a:latin typeface="Times New Roman" panose="02020603050405020304" pitchFamily="18" charset="0"/>
                <a:cs typeface="Times New Roman" panose="02020603050405020304" pitchFamily="18" charset="0"/>
              </a:rPr>
              <a:t>TESPİT  </a:t>
            </a:r>
            <a:r>
              <a:rPr lang="tr-TR" altLang="tr-TR" sz="3600" b="1" dirty="0">
                <a:latin typeface="Times New Roman" panose="02020603050405020304" pitchFamily="18" charset="0"/>
                <a:cs typeface="Times New Roman" panose="02020603050405020304" pitchFamily="18" charset="0"/>
              </a:rPr>
              <a:t>EDİLMESİ</a:t>
            </a:r>
          </a:p>
        </p:txBody>
      </p:sp>
    </p:spTree>
    <p:extLst>
      <p:ext uri="{BB962C8B-B14F-4D97-AF65-F5344CB8AC3E}">
        <p14:creationId xmlns:p14="http://schemas.microsoft.com/office/powerpoint/2010/main" val="184739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783</TotalTime>
  <Words>1308</Words>
  <Application>Microsoft Office PowerPoint</Application>
  <PresentationFormat>Geniş ekran</PresentationFormat>
  <Paragraphs>223</Paragraphs>
  <Slides>29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Arial</vt:lpstr>
      <vt:lpstr>Calibri</vt:lpstr>
      <vt:lpstr>Calibri Light</vt:lpstr>
      <vt:lpstr>Times New Roman</vt:lpstr>
      <vt:lpstr>Wingdings</vt:lpstr>
      <vt:lpstr>Office Teması</vt:lpstr>
      <vt:lpstr>T.C.  ÇEVRE, ŞEHİRCİLİK VE   İKLİM DEĞİŞİKLİĞİ BAKANLIĞI  ÇED, İZİN VE DENETİM GENEL MÜDÜRLÜĞÜ Laboratuvar, Ölçüm ve İzleme Dairesi Başkanlığı </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BELİRSİZLİK BİLEŞENLERİNİN TESPİT  EDİLMESİ</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Yener Taş</cp:lastModifiedBy>
  <cp:revision>54</cp:revision>
  <dcterms:created xsi:type="dcterms:W3CDTF">2021-11-22T06:43:15Z</dcterms:created>
  <dcterms:modified xsi:type="dcterms:W3CDTF">2021-12-10T11:36:55Z</dcterms:modified>
</cp:coreProperties>
</file>