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4"/>
  </p:notesMasterIdLst>
  <p:sldIdLst>
    <p:sldId id="383" r:id="rId2"/>
    <p:sldId id="510" r:id="rId3"/>
    <p:sldId id="511" r:id="rId4"/>
    <p:sldId id="512" r:id="rId5"/>
    <p:sldId id="513" r:id="rId6"/>
    <p:sldId id="514" r:id="rId7"/>
    <p:sldId id="515" r:id="rId8"/>
    <p:sldId id="516" r:id="rId9"/>
    <p:sldId id="468" r:id="rId10"/>
    <p:sldId id="470" r:id="rId11"/>
    <p:sldId id="505" r:id="rId12"/>
    <p:sldId id="506" r:id="rId13"/>
    <p:sldId id="507" r:id="rId14"/>
    <p:sldId id="508" r:id="rId15"/>
    <p:sldId id="472" r:id="rId16"/>
    <p:sldId id="502" r:id="rId17"/>
    <p:sldId id="499" r:id="rId18"/>
    <p:sldId id="500" r:id="rId19"/>
    <p:sldId id="501" r:id="rId20"/>
    <p:sldId id="475" r:id="rId21"/>
    <p:sldId id="476" r:id="rId22"/>
    <p:sldId id="477" r:id="rId23"/>
    <p:sldId id="478" r:id="rId24"/>
    <p:sldId id="479" r:id="rId25"/>
    <p:sldId id="481" r:id="rId26"/>
    <p:sldId id="483" r:id="rId27"/>
    <p:sldId id="485" r:id="rId28"/>
    <p:sldId id="488" r:id="rId29"/>
    <p:sldId id="503" r:id="rId30"/>
    <p:sldId id="504" r:id="rId31"/>
    <p:sldId id="490" r:id="rId32"/>
    <p:sldId id="467" r:id="rId33"/>
  </p:sldIdLst>
  <p:sldSz cx="9144000" cy="6858000" type="screen4x3"/>
  <p:notesSz cx="6858000" cy="9144000"/>
  <p:defaultTextStyle>
    <a:defPPr>
      <a:defRPr lang="tr-T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597" autoAdjust="0"/>
    <p:restoredTop sz="86377" autoAdjust="0"/>
  </p:normalViewPr>
  <p:slideViewPr>
    <p:cSldViewPr>
      <p:cViewPr varScale="1">
        <p:scale>
          <a:sx n="99" d="100"/>
          <a:sy n="99" d="100"/>
        </p:scale>
        <p:origin x="1014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85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942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noProof="0" smtClean="0"/>
              <a:t>Asıl metin stillerini düzenlemek için tıklatın</a:t>
            </a:r>
          </a:p>
          <a:p>
            <a:pPr lvl="1"/>
            <a:r>
              <a:rPr lang="tr-TR" noProof="0" smtClean="0"/>
              <a:t>İkinci düzey</a:t>
            </a:r>
          </a:p>
          <a:p>
            <a:pPr lvl="2"/>
            <a:r>
              <a:rPr lang="tr-TR" noProof="0" smtClean="0"/>
              <a:t>Üçüncü düzey</a:t>
            </a:r>
          </a:p>
          <a:p>
            <a:pPr lvl="3"/>
            <a:r>
              <a:rPr lang="tr-TR" noProof="0" smtClean="0"/>
              <a:t>Dördüncü düzey</a:t>
            </a:r>
          </a:p>
          <a:p>
            <a:pPr lvl="4"/>
            <a:r>
              <a:rPr lang="tr-TR" noProof="0" smtClean="0"/>
              <a:t>Beşinci düzey</a:t>
            </a:r>
          </a:p>
        </p:txBody>
      </p:sp>
      <p:sp>
        <p:nvSpPr>
          <p:cNvPr id="286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286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8B7B3EB4-8C30-4C33-A1CA-5066E138D0D1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Slayt Görüntüsü Yer Tutucus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5235" name="Not Yer Tutucusu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tr-TR" altLang="tr-TR" smtClean="0"/>
          </a:p>
        </p:txBody>
      </p:sp>
      <p:sp>
        <p:nvSpPr>
          <p:cNvPr id="95236" name="Slayt Numarası Yer Tutucus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10C7A6C-456A-405C-B32B-018B2607124E}" type="slidenum">
              <a:rPr lang="tr-TR" altLang="tr-TR" smtClean="0"/>
              <a:pPr/>
              <a:t>1</a:t>
            </a:fld>
            <a:endParaRPr lang="tr-TR" altLang="tr-TR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Slayt Görüntüsü Yer Tutucus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5235" name="Not Yer Tutucusu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tr-TR" altLang="tr-TR" smtClean="0"/>
          </a:p>
        </p:txBody>
      </p:sp>
      <p:sp>
        <p:nvSpPr>
          <p:cNvPr id="95236" name="Slayt Numarası Yer Tutucus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10C7A6C-456A-405C-B32B-018B2607124E}" type="slidenum">
              <a:rPr lang="tr-TR" altLang="tr-TR" smtClean="0"/>
              <a:pPr/>
              <a:t>17</a:t>
            </a:fld>
            <a:endParaRPr lang="tr-TR" altLang="tr-TR" smtClean="0"/>
          </a:p>
        </p:txBody>
      </p:sp>
    </p:spTree>
    <p:extLst>
      <p:ext uri="{BB962C8B-B14F-4D97-AF65-F5344CB8AC3E}">
        <p14:creationId xmlns:p14="http://schemas.microsoft.com/office/powerpoint/2010/main" val="299477445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Slayt Görüntüsü Yer Tutucus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5235" name="Not Yer Tutucusu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tr-TR" altLang="tr-TR" smtClean="0"/>
          </a:p>
        </p:txBody>
      </p:sp>
      <p:sp>
        <p:nvSpPr>
          <p:cNvPr id="95236" name="Slayt Numarası Yer Tutucus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10C7A6C-456A-405C-B32B-018B2607124E}" type="slidenum">
              <a:rPr lang="tr-TR" altLang="tr-TR" smtClean="0"/>
              <a:pPr/>
              <a:t>18</a:t>
            </a:fld>
            <a:endParaRPr lang="tr-TR" altLang="tr-TR" smtClean="0"/>
          </a:p>
        </p:txBody>
      </p:sp>
    </p:spTree>
    <p:extLst>
      <p:ext uri="{BB962C8B-B14F-4D97-AF65-F5344CB8AC3E}">
        <p14:creationId xmlns:p14="http://schemas.microsoft.com/office/powerpoint/2010/main" val="428062688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Slayt Görüntüsü Yer Tutucus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5235" name="Not Yer Tutucusu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tr-TR" altLang="tr-TR" smtClean="0"/>
          </a:p>
        </p:txBody>
      </p:sp>
      <p:sp>
        <p:nvSpPr>
          <p:cNvPr id="95236" name="Slayt Numarası Yer Tutucus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10C7A6C-456A-405C-B32B-018B2607124E}" type="slidenum">
              <a:rPr lang="tr-TR" altLang="tr-TR" smtClean="0"/>
              <a:pPr/>
              <a:t>19</a:t>
            </a:fld>
            <a:endParaRPr lang="tr-TR" altLang="tr-TR" smtClean="0"/>
          </a:p>
        </p:txBody>
      </p:sp>
    </p:spTree>
    <p:extLst>
      <p:ext uri="{BB962C8B-B14F-4D97-AF65-F5344CB8AC3E}">
        <p14:creationId xmlns:p14="http://schemas.microsoft.com/office/powerpoint/2010/main" val="297570750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Slayt Görüntüsü Yer Tutucus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5235" name="Not Yer Tutucusu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tr-TR" altLang="tr-TR" smtClean="0"/>
          </a:p>
        </p:txBody>
      </p:sp>
      <p:sp>
        <p:nvSpPr>
          <p:cNvPr id="95236" name="Slayt Numarası Yer Tutucus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10C7A6C-456A-405C-B32B-018B2607124E}" type="slidenum">
              <a:rPr lang="tr-TR" altLang="tr-TR" smtClean="0"/>
              <a:pPr/>
              <a:t>20</a:t>
            </a:fld>
            <a:endParaRPr lang="tr-TR" altLang="tr-TR" smtClean="0"/>
          </a:p>
        </p:txBody>
      </p:sp>
    </p:spTree>
    <p:extLst>
      <p:ext uri="{BB962C8B-B14F-4D97-AF65-F5344CB8AC3E}">
        <p14:creationId xmlns:p14="http://schemas.microsoft.com/office/powerpoint/2010/main" val="152163945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Slayt Görüntüsü Yer Tutucus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5235" name="Not Yer Tutucusu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tr-TR" altLang="tr-TR" smtClean="0"/>
          </a:p>
        </p:txBody>
      </p:sp>
      <p:sp>
        <p:nvSpPr>
          <p:cNvPr id="95236" name="Slayt Numarası Yer Tutucus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10C7A6C-456A-405C-B32B-018B2607124E}" type="slidenum">
              <a:rPr lang="tr-TR" altLang="tr-TR" smtClean="0"/>
              <a:pPr/>
              <a:t>21</a:t>
            </a:fld>
            <a:endParaRPr lang="tr-TR" altLang="tr-TR" smtClean="0"/>
          </a:p>
        </p:txBody>
      </p:sp>
    </p:spTree>
    <p:extLst>
      <p:ext uri="{BB962C8B-B14F-4D97-AF65-F5344CB8AC3E}">
        <p14:creationId xmlns:p14="http://schemas.microsoft.com/office/powerpoint/2010/main" val="191341638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Slayt Görüntüsü Yer Tutucus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5235" name="Not Yer Tutucusu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tr-TR" altLang="tr-TR" smtClean="0"/>
          </a:p>
        </p:txBody>
      </p:sp>
      <p:sp>
        <p:nvSpPr>
          <p:cNvPr id="95236" name="Slayt Numarası Yer Tutucus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10C7A6C-456A-405C-B32B-018B2607124E}" type="slidenum">
              <a:rPr lang="tr-TR" altLang="tr-TR" smtClean="0"/>
              <a:pPr/>
              <a:t>22</a:t>
            </a:fld>
            <a:endParaRPr lang="tr-TR" altLang="tr-TR" smtClean="0"/>
          </a:p>
        </p:txBody>
      </p:sp>
    </p:spTree>
    <p:extLst>
      <p:ext uri="{BB962C8B-B14F-4D97-AF65-F5344CB8AC3E}">
        <p14:creationId xmlns:p14="http://schemas.microsoft.com/office/powerpoint/2010/main" val="242323658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Slayt Görüntüsü Yer Tutucus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5235" name="Not Yer Tutucusu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tr-TR" altLang="tr-TR" smtClean="0"/>
          </a:p>
        </p:txBody>
      </p:sp>
      <p:sp>
        <p:nvSpPr>
          <p:cNvPr id="95236" name="Slayt Numarası Yer Tutucus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10C7A6C-456A-405C-B32B-018B2607124E}" type="slidenum">
              <a:rPr lang="tr-TR" altLang="tr-TR" smtClean="0"/>
              <a:pPr/>
              <a:t>23</a:t>
            </a:fld>
            <a:endParaRPr lang="tr-TR" altLang="tr-TR" smtClean="0"/>
          </a:p>
        </p:txBody>
      </p:sp>
    </p:spTree>
    <p:extLst>
      <p:ext uri="{BB962C8B-B14F-4D97-AF65-F5344CB8AC3E}">
        <p14:creationId xmlns:p14="http://schemas.microsoft.com/office/powerpoint/2010/main" val="177295959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Slayt Görüntüsü Yer Tutucus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5235" name="Not Yer Tutucusu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tr-TR" altLang="tr-TR" smtClean="0"/>
          </a:p>
        </p:txBody>
      </p:sp>
      <p:sp>
        <p:nvSpPr>
          <p:cNvPr id="95236" name="Slayt Numarası Yer Tutucus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10C7A6C-456A-405C-B32B-018B2607124E}" type="slidenum">
              <a:rPr lang="tr-TR" altLang="tr-TR" smtClean="0"/>
              <a:pPr/>
              <a:t>24</a:t>
            </a:fld>
            <a:endParaRPr lang="tr-TR" altLang="tr-TR" smtClean="0"/>
          </a:p>
        </p:txBody>
      </p:sp>
    </p:spTree>
    <p:extLst>
      <p:ext uri="{BB962C8B-B14F-4D97-AF65-F5344CB8AC3E}">
        <p14:creationId xmlns:p14="http://schemas.microsoft.com/office/powerpoint/2010/main" val="374640984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Slayt Görüntüsü Yer Tutucus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5235" name="Not Yer Tutucusu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tr-TR" altLang="tr-TR" smtClean="0"/>
          </a:p>
        </p:txBody>
      </p:sp>
      <p:sp>
        <p:nvSpPr>
          <p:cNvPr id="95236" name="Slayt Numarası Yer Tutucus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10C7A6C-456A-405C-B32B-018B2607124E}" type="slidenum">
              <a:rPr lang="tr-TR" altLang="tr-TR" smtClean="0"/>
              <a:pPr/>
              <a:t>25</a:t>
            </a:fld>
            <a:endParaRPr lang="tr-TR" altLang="tr-TR" smtClean="0"/>
          </a:p>
        </p:txBody>
      </p:sp>
    </p:spTree>
    <p:extLst>
      <p:ext uri="{BB962C8B-B14F-4D97-AF65-F5344CB8AC3E}">
        <p14:creationId xmlns:p14="http://schemas.microsoft.com/office/powerpoint/2010/main" val="149826848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Slayt Görüntüsü Yer Tutucus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5235" name="Not Yer Tutucusu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tr-TR" altLang="tr-TR" smtClean="0"/>
          </a:p>
        </p:txBody>
      </p:sp>
      <p:sp>
        <p:nvSpPr>
          <p:cNvPr id="95236" name="Slayt Numarası Yer Tutucus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10C7A6C-456A-405C-B32B-018B2607124E}" type="slidenum">
              <a:rPr lang="tr-TR" altLang="tr-TR" smtClean="0"/>
              <a:pPr/>
              <a:t>26</a:t>
            </a:fld>
            <a:endParaRPr lang="tr-TR" altLang="tr-TR" smtClean="0"/>
          </a:p>
        </p:txBody>
      </p:sp>
    </p:spTree>
    <p:extLst>
      <p:ext uri="{BB962C8B-B14F-4D97-AF65-F5344CB8AC3E}">
        <p14:creationId xmlns:p14="http://schemas.microsoft.com/office/powerpoint/2010/main" val="8762283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Slayt Görüntüsü Yer Tutucus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5235" name="Not Yer Tutucusu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tr-TR" altLang="tr-TR" smtClean="0"/>
          </a:p>
        </p:txBody>
      </p:sp>
      <p:sp>
        <p:nvSpPr>
          <p:cNvPr id="95236" name="Slayt Numarası Yer Tutucus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10C7A6C-456A-405C-B32B-018B2607124E}" type="slidenum">
              <a:rPr lang="tr-TR" altLang="tr-TR" smtClean="0"/>
              <a:pPr/>
              <a:t>9</a:t>
            </a:fld>
            <a:endParaRPr lang="tr-TR" altLang="tr-TR" smtClean="0"/>
          </a:p>
        </p:txBody>
      </p:sp>
    </p:spTree>
    <p:extLst>
      <p:ext uri="{BB962C8B-B14F-4D97-AF65-F5344CB8AC3E}">
        <p14:creationId xmlns:p14="http://schemas.microsoft.com/office/powerpoint/2010/main" val="385328068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Slayt Görüntüsü Yer Tutucus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5235" name="Not Yer Tutucusu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tr-TR" altLang="tr-TR" smtClean="0"/>
          </a:p>
        </p:txBody>
      </p:sp>
      <p:sp>
        <p:nvSpPr>
          <p:cNvPr id="95236" name="Slayt Numarası Yer Tutucus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10C7A6C-456A-405C-B32B-018B2607124E}" type="slidenum">
              <a:rPr lang="tr-TR" altLang="tr-TR" smtClean="0"/>
              <a:pPr/>
              <a:t>27</a:t>
            </a:fld>
            <a:endParaRPr lang="tr-TR" altLang="tr-TR" smtClean="0"/>
          </a:p>
        </p:txBody>
      </p:sp>
    </p:spTree>
    <p:extLst>
      <p:ext uri="{BB962C8B-B14F-4D97-AF65-F5344CB8AC3E}">
        <p14:creationId xmlns:p14="http://schemas.microsoft.com/office/powerpoint/2010/main" val="351030764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Slayt Görüntüsü Yer Tutucus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5235" name="Not Yer Tutucusu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tr-TR" altLang="tr-TR" smtClean="0"/>
          </a:p>
        </p:txBody>
      </p:sp>
      <p:sp>
        <p:nvSpPr>
          <p:cNvPr id="95236" name="Slayt Numarası Yer Tutucus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10C7A6C-456A-405C-B32B-018B2607124E}" type="slidenum">
              <a:rPr lang="tr-TR" altLang="tr-TR" smtClean="0"/>
              <a:pPr/>
              <a:t>28</a:t>
            </a:fld>
            <a:endParaRPr lang="tr-TR" altLang="tr-TR" smtClean="0"/>
          </a:p>
        </p:txBody>
      </p:sp>
    </p:spTree>
    <p:extLst>
      <p:ext uri="{BB962C8B-B14F-4D97-AF65-F5344CB8AC3E}">
        <p14:creationId xmlns:p14="http://schemas.microsoft.com/office/powerpoint/2010/main" val="128090921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Slayt Görüntüsü Yer Tutucus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5235" name="Not Yer Tutucusu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tr-TR" altLang="tr-TR" smtClean="0"/>
          </a:p>
        </p:txBody>
      </p:sp>
      <p:sp>
        <p:nvSpPr>
          <p:cNvPr id="95236" name="Slayt Numarası Yer Tutucus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10C7A6C-456A-405C-B32B-018B2607124E}" type="slidenum">
              <a:rPr lang="tr-TR" altLang="tr-TR" smtClean="0"/>
              <a:pPr/>
              <a:t>29</a:t>
            </a:fld>
            <a:endParaRPr lang="tr-TR" altLang="tr-TR" smtClean="0"/>
          </a:p>
        </p:txBody>
      </p:sp>
    </p:spTree>
    <p:extLst>
      <p:ext uri="{BB962C8B-B14F-4D97-AF65-F5344CB8AC3E}">
        <p14:creationId xmlns:p14="http://schemas.microsoft.com/office/powerpoint/2010/main" val="128715838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Slayt Görüntüsü Yer Tutucus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5235" name="Not Yer Tutucusu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tr-TR" altLang="tr-TR" smtClean="0"/>
          </a:p>
        </p:txBody>
      </p:sp>
      <p:sp>
        <p:nvSpPr>
          <p:cNvPr id="95236" name="Slayt Numarası Yer Tutucus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10C7A6C-456A-405C-B32B-018B2607124E}" type="slidenum">
              <a:rPr lang="tr-TR" altLang="tr-TR" smtClean="0"/>
              <a:pPr/>
              <a:t>30</a:t>
            </a:fld>
            <a:endParaRPr lang="tr-TR" altLang="tr-TR" smtClean="0"/>
          </a:p>
        </p:txBody>
      </p:sp>
    </p:spTree>
    <p:extLst>
      <p:ext uri="{BB962C8B-B14F-4D97-AF65-F5344CB8AC3E}">
        <p14:creationId xmlns:p14="http://schemas.microsoft.com/office/powerpoint/2010/main" val="415765383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Slayt Görüntüsü Yer Tutucus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5235" name="Not Yer Tutucusu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tr-TR" altLang="tr-TR" smtClean="0"/>
          </a:p>
        </p:txBody>
      </p:sp>
      <p:sp>
        <p:nvSpPr>
          <p:cNvPr id="95236" name="Slayt Numarası Yer Tutucus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10C7A6C-456A-405C-B32B-018B2607124E}" type="slidenum">
              <a:rPr lang="tr-TR" altLang="tr-TR" smtClean="0"/>
              <a:pPr/>
              <a:t>31</a:t>
            </a:fld>
            <a:endParaRPr lang="tr-TR" altLang="tr-TR" smtClean="0"/>
          </a:p>
        </p:txBody>
      </p:sp>
    </p:spTree>
    <p:extLst>
      <p:ext uri="{BB962C8B-B14F-4D97-AF65-F5344CB8AC3E}">
        <p14:creationId xmlns:p14="http://schemas.microsoft.com/office/powerpoint/2010/main" val="28337309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Slayt Görüntüsü Yer Tutucus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5235" name="Not Yer Tutucusu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tr-TR" altLang="tr-TR" smtClean="0"/>
          </a:p>
        </p:txBody>
      </p:sp>
      <p:sp>
        <p:nvSpPr>
          <p:cNvPr id="95236" name="Slayt Numarası Yer Tutucus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10C7A6C-456A-405C-B32B-018B2607124E}" type="slidenum">
              <a:rPr lang="tr-TR" altLang="tr-TR" smtClean="0"/>
              <a:pPr/>
              <a:t>10</a:t>
            </a:fld>
            <a:endParaRPr lang="tr-TR" altLang="tr-TR" smtClean="0"/>
          </a:p>
        </p:txBody>
      </p:sp>
    </p:spTree>
    <p:extLst>
      <p:ext uri="{BB962C8B-B14F-4D97-AF65-F5344CB8AC3E}">
        <p14:creationId xmlns:p14="http://schemas.microsoft.com/office/powerpoint/2010/main" val="35732747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Slayt Görüntüsü Yer Tutucus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5235" name="Not Yer Tutucusu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tr-TR" altLang="tr-TR" smtClean="0"/>
          </a:p>
        </p:txBody>
      </p:sp>
      <p:sp>
        <p:nvSpPr>
          <p:cNvPr id="95236" name="Slayt Numarası Yer Tutucus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10C7A6C-456A-405C-B32B-018B2607124E}" type="slidenum">
              <a:rPr lang="tr-TR" altLang="tr-TR" smtClean="0"/>
              <a:pPr/>
              <a:t>11</a:t>
            </a:fld>
            <a:endParaRPr lang="tr-TR" altLang="tr-TR" smtClean="0"/>
          </a:p>
        </p:txBody>
      </p:sp>
    </p:spTree>
    <p:extLst>
      <p:ext uri="{BB962C8B-B14F-4D97-AF65-F5344CB8AC3E}">
        <p14:creationId xmlns:p14="http://schemas.microsoft.com/office/powerpoint/2010/main" val="11764284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Slayt Görüntüsü Yer Tutucus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5235" name="Not Yer Tutucusu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tr-TR" altLang="tr-TR" smtClean="0"/>
          </a:p>
        </p:txBody>
      </p:sp>
      <p:sp>
        <p:nvSpPr>
          <p:cNvPr id="95236" name="Slayt Numarası Yer Tutucus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10C7A6C-456A-405C-B32B-018B2607124E}" type="slidenum">
              <a:rPr lang="tr-TR" altLang="tr-TR" smtClean="0"/>
              <a:pPr/>
              <a:t>12</a:t>
            </a:fld>
            <a:endParaRPr lang="tr-TR" altLang="tr-TR" smtClean="0"/>
          </a:p>
        </p:txBody>
      </p:sp>
    </p:spTree>
    <p:extLst>
      <p:ext uri="{BB962C8B-B14F-4D97-AF65-F5344CB8AC3E}">
        <p14:creationId xmlns:p14="http://schemas.microsoft.com/office/powerpoint/2010/main" val="21228140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Slayt Görüntüsü Yer Tutucus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5235" name="Not Yer Tutucusu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tr-TR" altLang="tr-TR" smtClean="0"/>
          </a:p>
        </p:txBody>
      </p:sp>
      <p:sp>
        <p:nvSpPr>
          <p:cNvPr id="95236" name="Slayt Numarası Yer Tutucus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10C7A6C-456A-405C-B32B-018B2607124E}" type="slidenum">
              <a:rPr lang="tr-TR" altLang="tr-TR" smtClean="0"/>
              <a:pPr/>
              <a:t>13</a:t>
            </a:fld>
            <a:endParaRPr lang="tr-TR" altLang="tr-TR" smtClean="0"/>
          </a:p>
        </p:txBody>
      </p:sp>
    </p:spTree>
    <p:extLst>
      <p:ext uri="{BB962C8B-B14F-4D97-AF65-F5344CB8AC3E}">
        <p14:creationId xmlns:p14="http://schemas.microsoft.com/office/powerpoint/2010/main" val="109775927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Slayt Görüntüsü Yer Tutucus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5235" name="Not Yer Tutucusu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tr-TR" altLang="tr-TR" smtClean="0"/>
          </a:p>
        </p:txBody>
      </p:sp>
      <p:sp>
        <p:nvSpPr>
          <p:cNvPr id="95236" name="Slayt Numarası Yer Tutucus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10C7A6C-456A-405C-B32B-018B2607124E}" type="slidenum">
              <a:rPr lang="tr-TR" altLang="tr-TR" smtClean="0"/>
              <a:pPr/>
              <a:t>14</a:t>
            </a:fld>
            <a:endParaRPr lang="tr-TR" altLang="tr-TR" smtClean="0"/>
          </a:p>
        </p:txBody>
      </p:sp>
    </p:spTree>
    <p:extLst>
      <p:ext uri="{BB962C8B-B14F-4D97-AF65-F5344CB8AC3E}">
        <p14:creationId xmlns:p14="http://schemas.microsoft.com/office/powerpoint/2010/main" val="399764237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Slayt Görüntüsü Yer Tutucus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5235" name="Not Yer Tutucusu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tr-TR" altLang="tr-TR" smtClean="0"/>
          </a:p>
        </p:txBody>
      </p:sp>
      <p:sp>
        <p:nvSpPr>
          <p:cNvPr id="95236" name="Slayt Numarası Yer Tutucus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10C7A6C-456A-405C-B32B-018B2607124E}" type="slidenum">
              <a:rPr lang="tr-TR" altLang="tr-TR" smtClean="0"/>
              <a:pPr/>
              <a:t>15</a:t>
            </a:fld>
            <a:endParaRPr lang="tr-TR" altLang="tr-TR" smtClean="0"/>
          </a:p>
        </p:txBody>
      </p:sp>
    </p:spTree>
    <p:extLst>
      <p:ext uri="{BB962C8B-B14F-4D97-AF65-F5344CB8AC3E}">
        <p14:creationId xmlns:p14="http://schemas.microsoft.com/office/powerpoint/2010/main" val="395656683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Slayt Görüntüsü Yer Tutucus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5235" name="Not Yer Tutucusu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tr-TR" altLang="tr-TR" smtClean="0"/>
          </a:p>
        </p:txBody>
      </p:sp>
      <p:sp>
        <p:nvSpPr>
          <p:cNvPr id="95236" name="Slayt Numarası Yer Tutucus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10C7A6C-456A-405C-B32B-018B2607124E}" type="slidenum">
              <a:rPr lang="tr-TR" altLang="tr-TR" smtClean="0"/>
              <a:pPr/>
              <a:t>16</a:t>
            </a:fld>
            <a:endParaRPr lang="tr-TR" altLang="tr-TR" smtClean="0"/>
          </a:p>
        </p:txBody>
      </p:sp>
    </p:spTree>
    <p:extLst>
      <p:ext uri="{BB962C8B-B14F-4D97-AF65-F5344CB8AC3E}">
        <p14:creationId xmlns:p14="http://schemas.microsoft.com/office/powerpoint/2010/main" val="23059930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GB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tr-TR" smtClean="0"/>
              <a:t>Asıl alt başlık stilini düzenlemek için tıklatın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17-18.02.2013 - Antalya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3703D3-68DE-4CE7-857D-723C58CA36E3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GB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17-18.02.2013 - Antalya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3D83FD-E24F-440B-9AA7-46C3EBDDEA1D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GB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17-18.02.2013 - Antalya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FCBD9F-7A18-430C-84BB-6E7F5E812722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GB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17-18.02.2013 - Antalya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F00FFB-4F04-4227-B868-0DB9C06D4E11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en-GB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17-18.02.2013 - Antalya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D5B78B-2832-48CD-8088-5D70E8722376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GB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GB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17-18.02.2013 - Antalya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63A432-4EEE-4E53-8886-A8C9BD891C2D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GB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GB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17-18.02.2013 - Antalya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069A55-B95F-4A91-A626-1BBE9B1FD113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17-18.02.2013 - Antalya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6EA7F4-80AC-4FE0-BCAD-AAED9DF06EAA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17-18.02.2013 - Antalya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C83697-6506-4BEF-9B58-A431676B63D0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en-GB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GB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17-18.02.2013 - Antalya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10C52C-053B-4D71-A9F5-B7EF7BB66D1D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en-GB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17-18.02.2013 - Antalya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7F21C6-9A4F-493E-A0DB-A01453D4614D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alphaModFix amt="5000"/>
            <a:lum/>
          </a:blip>
          <a:srcRect/>
          <a:stretch>
            <a:fillRect l="10000" r="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 smtClean="0"/>
              <a:t>Asıl başlık stili için tıklatın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 smtClean="0"/>
              <a:t>Asıl metin stillerini düzenlemek için tıklatın</a:t>
            </a:r>
          </a:p>
          <a:p>
            <a:pPr lvl="1"/>
            <a:r>
              <a:rPr lang="tr-TR" altLang="tr-TR" smtClean="0"/>
              <a:t>İkinci düzey</a:t>
            </a:r>
          </a:p>
          <a:p>
            <a:pPr lvl="2"/>
            <a:r>
              <a:rPr lang="tr-TR" altLang="tr-TR" smtClean="0"/>
              <a:t>Üçüncü düzey</a:t>
            </a:r>
          </a:p>
          <a:p>
            <a:pPr lvl="3"/>
            <a:r>
              <a:rPr lang="tr-TR" altLang="tr-TR" smtClean="0"/>
              <a:t>Dördüncü düzey</a:t>
            </a:r>
          </a:p>
          <a:p>
            <a:pPr lvl="4"/>
            <a:r>
              <a:rPr lang="tr-TR" altLang="tr-TR" smtClean="0"/>
              <a:t>Beşinci düzey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r>
              <a:rPr lang="tr-TR"/>
              <a:t>17-18.02.2013 - Antalya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>
              <a:defRPr/>
            </a:pPr>
            <a:fld id="{1F6670AE-6F89-44E7-907E-BF5FE7596D46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Başlık 1"/>
          <p:cNvSpPr txBox="1">
            <a:spLocks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tr-TR" altLang="tr-TR" sz="2800" dirty="0" smtClean="0">
                <a:solidFill>
                  <a:srgbClr val="C00000"/>
                </a:solidFill>
              </a:rPr>
              <a:t>HESAPLAMA ÖRNEKLERİ</a:t>
            </a:r>
            <a:endParaRPr lang="tr-TR" altLang="tr-TR" sz="2800" dirty="0">
              <a:solidFill>
                <a:schemeClr val="tx2"/>
              </a:solidFill>
            </a:endParaRPr>
          </a:p>
        </p:txBody>
      </p:sp>
      <p:sp>
        <p:nvSpPr>
          <p:cNvPr id="2051" name="Alt Başlık 2"/>
          <p:cNvSpPr>
            <a:spLocks noGrp="1"/>
          </p:cNvSpPr>
          <p:nvPr>
            <p:ph type="subTitle" idx="1"/>
          </p:nvPr>
        </p:nvSpPr>
        <p:spPr>
          <a:xfrm>
            <a:off x="1000124" y="4269581"/>
            <a:ext cx="6772275" cy="2286000"/>
          </a:xfrm>
        </p:spPr>
        <p:txBody>
          <a:bodyPr/>
          <a:lstStyle/>
          <a:p>
            <a:pPr marL="250825" indent="457200">
              <a:spcBef>
                <a:spcPct val="0"/>
              </a:spcBef>
              <a:spcAft>
                <a:spcPts val="600"/>
              </a:spcAft>
            </a:pPr>
            <a:r>
              <a:rPr lang="tr-TR" altLang="tr-TR" sz="2800" b="1" dirty="0" smtClean="0">
                <a:latin typeface="Times New Roman" pitchFamily="18" charset="0"/>
                <a:cs typeface="Times New Roman" pitchFamily="18" charset="0"/>
              </a:rPr>
              <a:t>Mustafa ALTUNDAĞ</a:t>
            </a:r>
          </a:p>
          <a:p>
            <a:pPr marL="250825" indent="457200">
              <a:spcBef>
                <a:spcPct val="0"/>
              </a:spcBef>
              <a:spcAft>
                <a:spcPts val="600"/>
              </a:spcAft>
            </a:pPr>
            <a:r>
              <a:rPr lang="tr-TR" altLang="tr-TR" sz="2000" dirty="0" smtClean="0">
                <a:latin typeface="Times New Roman" pitchFamily="18" charset="0"/>
                <a:cs typeface="Times New Roman" pitchFamily="18" charset="0"/>
              </a:rPr>
              <a:t>Kimya Mühendisi</a:t>
            </a:r>
          </a:p>
          <a:p>
            <a:pPr marL="250825" indent="457200">
              <a:spcBef>
                <a:spcPct val="0"/>
              </a:spcBef>
              <a:spcAft>
                <a:spcPts val="600"/>
              </a:spcAft>
            </a:pPr>
            <a:endParaRPr lang="tr-TR" altLang="tr-TR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250825" indent="457200">
              <a:spcBef>
                <a:spcPct val="0"/>
              </a:spcBef>
              <a:spcAft>
                <a:spcPts val="600"/>
              </a:spcAft>
            </a:pPr>
            <a:r>
              <a:rPr lang="tr-TR" altLang="tr-TR" sz="2400" dirty="0" smtClean="0">
                <a:latin typeface="Times New Roman" pitchFamily="18" charset="0"/>
                <a:cs typeface="Times New Roman" pitchFamily="18" charset="0"/>
              </a:rPr>
              <a:t>ÇED, İzin ve Denetim Genel Müdürlüğü</a:t>
            </a:r>
          </a:p>
          <a:p>
            <a:pPr marL="250825" indent="457200">
              <a:spcBef>
                <a:spcPct val="0"/>
              </a:spcBef>
              <a:spcAft>
                <a:spcPts val="600"/>
              </a:spcAft>
            </a:pPr>
            <a:r>
              <a:rPr lang="tr-TR" altLang="tr-TR" sz="2400" dirty="0" smtClean="0">
                <a:latin typeface="Times New Roman" pitchFamily="18" charset="0"/>
                <a:cs typeface="Times New Roman" pitchFamily="18" charset="0"/>
              </a:rPr>
              <a:t>Laboratuvar, Ölçüm ve İzleme Daire Başkanlığı</a:t>
            </a:r>
            <a:endParaRPr lang="en-US" altLang="tr-TR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2" name="Picture 9" descr="emission sampling ile ilgili görsel sonucu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1112043"/>
            <a:ext cx="2368550" cy="3157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3" name="AutoShape 13" descr="emission sampling ile ilgili görsel sonucu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tr-TR"/>
          </a:p>
        </p:txBody>
      </p:sp>
      <p:pic>
        <p:nvPicPr>
          <p:cNvPr id="2054" name="Picture 15" descr="C:\Users\mustafa.altundag\Desktop\EĞİTİM\diğer\resimler\Adsız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386262" y="1295400"/>
            <a:ext cx="3914775" cy="279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051" name="Alt Başlık 2"/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155575" y="304800"/>
                <a:ext cx="8686800" cy="6096000"/>
              </a:xfrm>
            </p:spPr>
            <p:txBody>
              <a:bodyPr/>
              <a:lstStyle/>
              <a:p>
                <a:pPr lvl="0" algn="l"/>
                <a:r>
                  <a:rPr lang="tr-TR" sz="2000" b="1" dirty="0" smtClean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3. mg/m</a:t>
                </a:r>
                <a:r>
                  <a:rPr lang="tr-TR" sz="2000" b="1" baseline="30000" dirty="0" smtClean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</a:t>
                </a:r>
                <a:r>
                  <a:rPr lang="tr-TR" sz="2000" b="1" dirty="0" smtClean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’den </a:t>
                </a:r>
                <a:r>
                  <a:rPr lang="tr-TR" sz="2000" b="1" dirty="0" err="1" smtClean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ppm</a:t>
                </a:r>
                <a:r>
                  <a:rPr lang="tr-TR" sz="2000" b="1" baseline="30000" dirty="0" err="1" smtClean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’</a:t>
                </a:r>
                <a:r>
                  <a:rPr lang="tr-TR" sz="2000" b="1" dirty="0" err="1" smtClean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</a:t>
                </a:r>
                <a:r>
                  <a:rPr lang="tr-TR" sz="2000" b="1" dirty="0" smtClean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tr-TR" sz="2000" b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dönüştürme</a:t>
                </a:r>
                <a:r>
                  <a:rPr lang="tr-TR" sz="2000" b="1" dirty="0" smtClean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;</a:t>
                </a:r>
              </a:p>
              <a:p>
                <a:pPr lvl="0" algn="l"/>
                <a:r>
                  <a:rPr lang="tr-TR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1ppm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tr-TR" sz="20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tr-TR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1 </m:t>
                        </m:r>
                        <m:r>
                          <m:rPr>
                            <m:nor/>
                          </m:rPr>
                          <a:rPr lang="tr-TR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gaz</m:t>
                        </m:r>
                        <m:r>
                          <m:rPr>
                            <m:nor/>
                          </m:rPr>
                          <a:rPr lang="tr-TR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tr-TR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hacmi</m:t>
                        </m:r>
                      </m:num>
                      <m:den>
                        <m:r>
                          <m:rPr>
                            <m:nor/>
                          </m:rPr>
                          <a:rPr lang="tr-TR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10</m:t>
                        </m:r>
                        <m:r>
                          <m:rPr>
                            <m:nor/>
                          </m:rPr>
                          <a:rPr lang="tr-TR" sz="2000" baseline="30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6</m:t>
                        </m:r>
                        <m:r>
                          <m:rPr>
                            <m:nor/>
                          </m:rPr>
                          <a:rPr lang="tr-TR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tr-TR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hava</m:t>
                        </m:r>
                        <m:r>
                          <m:rPr>
                            <m:nor/>
                          </m:rPr>
                          <a:rPr lang="tr-TR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tr-TR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hacmi</m:t>
                        </m:r>
                      </m:den>
                    </m:f>
                  </m:oMath>
                </a14:m>
                <a:endParaRPr lang="tr-TR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lvl="0" algn="l"/>
                <a:r>
                  <a:rPr lang="tr-TR" sz="20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Cmg</a:t>
                </a:r>
                <a:r>
                  <a:rPr lang="tr-TR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/m</a:t>
                </a:r>
                <a:r>
                  <a:rPr lang="tr-TR" sz="2000" baseline="30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</a:t>
                </a:r>
                <a:r>
                  <a:rPr lang="tr-TR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x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tr-TR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tr-TR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22,4 </m:t>
                        </m:r>
                        <m:r>
                          <m:rPr>
                            <m:nor/>
                          </m:rPr>
                          <a:rPr lang="tr-TR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L</m:t>
                        </m:r>
                        <m:r>
                          <m:rPr>
                            <m:nor/>
                          </m:rPr>
                          <a:rPr lang="tr-TR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/</m:t>
                        </m:r>
                        <m:r>
                          <m:rPr>
                            <m:nor/>
                          </m:rPr>
                          <a:rPr lang="tr-TR" sz="2000" strike="sngStrike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mol</m:t>
                        </m:r>
                      </m:num>
                      <m:den>
                        <m:r>
                          <m:rPr>
                            <m:nor/>
                          </m:rPr>
                          <a:rPr lang="tr-TR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MA</m:t>
                        </m:r>
                        <m:r>
                          <m:rPr>
                            <m:nor/>
                          </m:rPr>
                          <a:rPr lang="tr-TR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tr-TR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g</m:t>
                        </m:r>
                        <m:r>
                          <m:rPr>
                            <m:nor/>
                          </m:rPr>
                          <a:rPr lang="tr-TR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/</m:t>
                        </m:r>
                        <m:r>
                          <m:rPr>
                            <m:nor/>
                          </m:rPr>
                          <a:rPr lang="tr-TR" sz="2000" strike="sngStrike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mol</m:t>
                        </m:r>
                      </m:den>
                    </m:f>
                  </m:oMath>
                </a14:m>
                <a:endParaRPr lang="tr-TR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lvl="0" algn="l"/>
                <a:r>
                  <a:rPr lang="tr-TR" sz="2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Cppm</a:t>
                </a:r>
                <a:r>
                  <a:rPr lang="tr-TR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tr-TR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tr-TR" sz="2000" b="0" i="1" strike="sngStrike" smtClean="0">
                            <a:latin typeface="Cambria Math" panose="02040503050406030204" pitchFamily="18" charset="0"/>
                          </a:rPr>
                          <m:t>𝑚𝑔</m:t>
                        </m:r>
                        <m:r>
                          <a:rPr lang="tr-TR" sz="20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</m:num>
                      <m:den>
                        <m:r>
                          <m:rPr>
                            <m:nor/>
                          </m:rPr>
                          <a:rPr lang="tr-TR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m</m:t>
                        </m:r>
                        <m:r>
                          <m:rPr>
                            <m:nor/>
                          </m:rPr>
                          <a:rPr lang="tr-TR" sz="2000" baseline="30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tr-TR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x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tr-TR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tr-TR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22,4 </m:t>
                        </m:r>
                        <m:r>
                          <m:rPr>
                            <m:nor/>
                          </m:rPr>
                          <a:rPr lang="tr-TR" sz="2000" strike="sngStrike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L</m:t>
                        </m:r>
                        <m:r>
                          <a:rPr lang="tr-TR" sz="2000" i="1" strike="sngStrike" dirty="0">
                            <a:latin typeface="Cambria Math" panose="02040503050406030204" pitchFamily="18" charset="0"/>
                          </a:rPr>
                          <m:t>𝑔𝑎𝑧</m:t>
                        </m:r>
                      </m:num>
                      <m:den>
                        <m:r>
                          <m:rPr>
                            <m:nor/>
                          </m:rPr>
                          <a:rPr lang="tr-TR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MA</m:t>
                        </m:r>
                        <m:r>
                          <m:rPr>
                            <m:nor/>
                          </m:rPr>
                          <a:rPr lang="tr-TR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tr-TR" sz="2000" strike="sngStrike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g</m:t>
                        </m:r>
                      </m:den>
                    </m:f>
                  </m:oMath>
                </a14:m>
                <a:r>
                  <a:rPr lang="tr-TR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x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tr-TR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tr-TR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  <m:r>
                          <m:rPr>
                            <m:nor/>
                          </m:rPr>
                          <a:rPr lang="tr-TR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m</m:t>
                        </m:r>
                        <m:r>
                          <m:rPr>
                            <m:nor/>
                          </m:rPr>
                          <a:rPr lang="tr-TR" sz="2000" baseline="30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  <m:r>
                          <a:rPr lang="tr-TR" sz="2000" i="1" dirty="0">
                            <a:latin typeface="Cambria Math" panose="02040503050406030204" pitchFamily="18" charset="0"/>
                          </a:rPr>
                          <m:t>𝑔𝑎𝑧</m:t>
                        </m:r>
                      </m:num>
                      <m:den>
                        <m:r>
                          <m:rPr>
                            <m:nor/>
                          </m:rPr>
                          <a:rPr lang="tr-TR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1000 </m:t>
                        </m:r>
                        <m:r>
                          <m:rPr>
                            <m:nor/>
                          </m:rPr>
                          <a:rPr lang="tr-TR" sz="2000" strike="sngStrike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L</m:t>
                        </m:r>
                        <m:r>
                          <a:rPr lang="tr-TR" sz="2000" i="1" strike="sngStrike" dirty="0">
                            <a:latin typeface="Cambria Math" panose="02040503050406030204" pitchFamily="18" charset="0"/>
                          </a:rPr>
                          <m:t>𝑔𝑎𝑧</m:t>
                        </m:r>
                      </m:den>
                    </m:f>
                  </m:oMath>
                </a14:m>
                <a:r>
                  <a:rPr lang="tr-TR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tr-TR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tr-TR" sz="2000" strike="sngStrike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  <m:r>
                          <m:rPr>
                            <m:nor/>
                          </m:rPr>
                          <a:rPr lang="tr-TR" sz="2000" strike="sngStrike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g</m:t>
                        </m:r>
                      </m:num>
                      <m:den>
                        <m:r>
                          <m:rPr>
                            <m:nor/>
                          </m:rPr>
                          <a:rPr lang="tr-TR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1000 </m:t>
                        </m:r>
                        <m:r>
                          <m:rPr>
                            <m:nor/>
                          </m:rPr>
                          <a:rPr lang="tr-TR" sz="2000" strike="sngStrike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mg</m:t>
                        </m:r>
                      </m:den>
                    </m:f>
                  </m:oMath>
                </a14:m>
                <a:endParaRPr lang="tr-TR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lvl="0" algn="l"/>
                <a:r>
                  <a:rPr lang="tr-TR" sz="2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Cppm</a:t>
                </a:r>
                <a:r>
                  <a:rPr lang="tr-TR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tr-TR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tr-TR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22,4</m:t>
                        </m:r>
                        <m:r>
                          <m:rPr>
                            <m:nor/>
                          </m:rPr>
                          <a:rPr lang="tr-TR" sz="2000" b="0" i="0" dirty="0" smtClean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tr-TR" sz="2000" dirty="0" smtClean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</m:num>
                      <m:den>
                        <m:r>
                          <m:rPr>
                            <m:nor/>
                          </m:rPr>
                          <a:rPr lang="tr-TR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MA</m:t>
                        </m:r>
                        <m:r>
                          <a:rPr lang="tr-TR" sz="2000" i="1" dirty="0">
                            <a:latin typeface="Cambria Math" panose="02040503050406030204" pitchFamily="18" charset="0"/>
                          </a:rPr>
                          <m:t> </m:t>
                        </m:r>
                      </m:den>
                    </m:f>
                  </m:oMath>
                </a14:m>
                <a:r>
                  <a:rPr lang="tr-TR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(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tr-TR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tr-TR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m</m:t>
                        </m:r>
                        <m:r>
                          <m:rPr>
                            <m:nor/>
                          </m:rPr>
                          <a:rPr lang="tr-TR" sz="2000" baseline="30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  <m:r>
                          <a:rPr lang="tr-TR" sz="2000" i="1" dirty="0">
                            <a:latin typeface="Cambria Math" panose="02040503050406030204" pitchFamily="18" charset="0"/>
                          </a:rPr>
                          <m:t>𝑔𝑎𝑧</m:t>
                        </m:r>
                      </m:num>
                      <m:den>
                        <m:r>
                          <m:rPr>
                            <m:nor/>
                          </m:rPr>
                          <a:rPr lang="tr-TR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m</m:t>
                        </m:r>
                        <m:r>
                          <m:rPr>
                            <m:nor/>
                          </m:rPr>
                          <a:rPr lang="tr-TR" sz="2000" baseline="30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  <m:r>
                          <a:rPr lang="tr-TR" sz="2000" b="0" i="1" baseline="30000" dirty="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tr-TR" sz="2000" b="0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tr-TR" sz="2000" b="0" i="1" baseline="30000" dirty="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tr-TR" sz="2000" b="0" i="1" dirty="0" smtClean="0">
                            <a:latin typeface="Cambria Math" panose="02040503050406030204" pitchFamily="18" charset="0"/>
                          </a:rPr>
                          <m:t>10</m:t>
                        </m:r>
                        <m:r>
                          <a:rPr lang="tr-TR" sz="2000" b="0" i="1" baseline="30000" dirty="0" smtClean="0"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</m:oMath>
                </a14:m>
                <a:r>
                  <a:rPr lang="tr-TR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)</a:t>
                </a:r>
              </a:p>
              <a:p>
                <a:pPr lvl="0" algn="l"/>
                <a14:m>
                  <m:oMath xmlns:m="http://schemas.openxmlformats.org/officeDocument/2006/math">
                    <m:r>
                      <m:rPr>
                        <m:nor/>
                      </m:rPr>
                      <a:rPr lang="tr-TR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MA</m:t>
                    </m:r>
                  </m:oMath>
                </a14:m>
                <a:r>
                  <a:rPr lang="tr-TR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: Molekül ağırlığı </a:t>
                </a:r>
              </a:p>
              <a:p>
                <a:pPr lvl="0" algn="l"/>
                <a:endParaRPr lang="tr-TR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lvl="0" algn="l"/>
                <a:r>
                  <a:rPr lang="tr-TR" sz="20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Örnek : </a:t>
                </a:r>
              </a:p>
              <a:p>
                <a:pPr lvl="0" algn="l"/>
                <a:r>
                  <a:rPr lang="tr-TR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SO2 konsantrasyonu = 120 mg/m3</a:t>
                </a:r>
              </a:p>
              <a:p>
                <a:pPr lvl="0" algn="l"/>
                <a:r>
                  <a:rPr lang="tr-TR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SO2'nİn moleküler ağırlığı = 64 gram</a:t>
                </a:r>
              </a:p>
              <a:p>
                <a:pPr lvl="0" algn="l"/>
                <a:r>
                  <a:rPr lang="tr-TR" sz="2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Molar</a:t>
                </a:r>
                <a:r>
                  <a:rPr lang="tr-TR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hacim = 22,4 litre</a:t>
                </a:r>
              </a:p>
              <a:p>
                <a:pPr lvl="0" algn="l"/>
                <a:r>
                  <a:rPr lang="tr-TR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 (</a:t>
                </a:r>
                <a:r>
                  <a:rPr lang="tr-TR" sz="2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ppm</a:t>
                </a:r>
                <a:r>
                  <a:rPr lang="tr-TR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 = C (mg/m3)* </a:t>
                </a:r>
                <a:r>
                  <a:rPr lang="tr-TR" sz="2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Molar</a:t>
                </a:r>
                <a:r>
                  <a:rPr lang="tr-TR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Hacim / MA</a:t>
                </a:r>
              </a:p>
              <a:p>
                <a:pPr lvl="0" algn="l"/>
                <a:r>
                  <a:rPr lang="tr-TR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 (</a:t>
                </a:r>
                <a:r>
                  <a:rPr lang="tr-TR" sz="2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ppm</a:t>
                </a:r>
                <a:r>
                  <a:rPr lang="tr-TR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 = 120*22,4/64 = 42 </a:t>
                </a:r>
                <a:r>
                  <a:rPr lang="tr-TR" sz="2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ppm</a:t>
                </a:r>
                <a:endParaRPr lang="tr-TR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lvl="0" algn="l"/>
                <a:endParaRPr lang="tr-TR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051" name="Alt Başlık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155575" y="304800"/>
                <a:ext cx="8686800" cy="6096000"/>
              </a:xfrm>
              <a:blipFill>
                <a:blip r:embed="rId3"/>
                <a:stretch>
                  <a:fillRect l="-772" t="-500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53" name="AutoShape 13" descr="emission sampling ile ilgili görsel sonucu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75097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Alt Başlık 2"/>
          <p:cNvSpPr>
            <a:spLocks noGrp="1"/>
          </p:cNvSpPr>
          <p:nvPr>
            <p:ph type="subTitle" idx="1"/>
          </p:nvPr>
        </p:nvSpPr>
        <p:spPr>
          <a:xfrm>
            <a:off x="307975" y="181995"/>
            <a:ext cx="8686800" cy="6218806"/>
          </a:xfrm>
        </p:spPr>
        <p:txBody>
          <a:bodyPr/>
          <a:lstStyle/>
          <a:p>
            <a:pPr lvl="0" algn="l"/>
            <a:r>
              <a:rPr lang="tr-TR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4- </a:t>
            </a:r>
            <a:r>
              <a:rPr lang="tr-TR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Referans koşullarda mg / m</a:t>
            </a:r>
            <a:r>
              <a:rPr lang="tr-TR" sz="2000" b="1" baseline="30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tr-TR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cinsinden toplam </a:t>
            </a:r>
            <a:r>
              <a:rPr lang="tr-TR" sz="20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NOx</a:t>
            </a:r>
            <a:r>
              <a:rPr lang="tr-TR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NO2 cinsinden ifade edilmesi</a:t>
            </a:r>
          </a:p>
          <a:p>
            <a:pPr lvl="0" algn="l"/>
            <a:endParaRPr lang="tr-TR" sz="20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l"/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Toplam </a:t>
            </a:r>
            <a:r>
              <a:rPr 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NOx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konsantrasyonu = NO konsantrasyonu + NO</a:t>
            </a:r>
            <a:r>
              <a:rPr lang="tr-TR" sz="20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konsantrasyonu</a:t>
            </a:r>
          </a:p>
          <a:p>
            <a:pPr lvl="0" algn="l"/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Toplam </a:t>
            </a:r>
            <a:r>
              <a:rPr 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NOx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konsantrasyonu =</a:t>
            </a: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34 </a:t>
            </a:r>
            <a:r>
              <a:rPr 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ppm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+ 15 </a:t>
            </a:r>
            <a:r>
              <a:rPr 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ppm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49 </a:t>
            </a:r>
            <a:r>
              <a:rPr 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ppm</a:t>
            </a:r>
            <a:endParaRPr lang="tr-T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l"/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NO2'nin 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molekül ağırlığı </a:t>
            </a: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14+ 16*2 = </a:t>
            </a: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46 g/</a:t>
            </a:r>
            <a:r>
              <a:rPr lang="tr-TR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mol</a:t>
            </a:r>
            <a:endParaRPr lang="tr-TR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l"/>
            <a:endParaRPr lang="tr-TR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l"/>
            <a:r>
              <a:rPr 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ppm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cinsinden </a:t>
            </a:r>
            <a:r>
              <a:rPr 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NOx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konsantrasyonlarını, mg / m</a:t>
            </a:r>
            <a:r>
              <a:rPr lang="tr-TR" sz="20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cinsinden NO</a:t>
            </a:r>
            <a:r>
              <a:rPr lang="tr-TR" sz="20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'ye </a:t>
            </a: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dönüştürülmesi;</a:t>
            </a:r>
            <a:endParaRPr lang="tr-T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l"/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Konsantrasyon 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mg/m</a:t>
            </a:r>
            <a:r>
              <a:rPr lang="tr-TR" sz="20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Konsantrasyon </a:t>
            </a:r>
            <a:r>
              <a:rPr 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ppm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* NO</a:t>
            </a:r>
            <a:r>
              <a:rPr lang="tr-TR" sz="20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molekül ağırlığı/ </a:t>
            </a:r>
            <a:r>
              <a:rPr 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Molar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hacim</a:t>
            </a:r>
          </a:p>
          <a:p>
            <a:pPr lvl="0" algn="l"/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Konsantrasyon mg/m</a:t>
            </a:r>
            <a:r>
              <a:rPr lang="tr-TR" sz="20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</a:t>
            </a: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49*46/22,4 = 100,6 </a:t>
            </a: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mg/m3</a:t>
            </a:r>
          </a:p>
        </p:txBody>
      </p:sp>
      <p:sp>
        <p:nvSpPr>
          <p:cNvPr id="2053" name="AutoShape 13" descr="emission sampling ile ilgili görsel sonucu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14608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Alt Başlık 2"/>
          <p:cNvSpPr>
            <a:spLocks noGrp="1"/>
          </p:cNvSpPr>
          <p:nvPr>
            <p:ph type="subTitle" idx="1"/>
          </p:nvPr>
        </p:nvSpPr>
        <p:spPr>
          <a:xfrm>
            <a:off x="155575" y="228600"/>
            <a:ext cx="8686800" cy="5181600"/>
          </a:xfrm>
        </p:spPr>
        <p:txBody>
          <a:bodyPr/>
          <a:lstStyle/>
          <a:p>
            <a:pPr lvl="0" algn="just"/>
            <a:r>
              <a:rPr lang="tr-TR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Referans </a:t>
            </a:r>
            <a:r>
              <a:rPr lang="tr-TR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koşullarındaki konsantrasyonları analizörden </a:t>
            </a:r>
            <a:r>
              <a:rPr lang="tr-TR" sz="20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ppm</a:t>
            </a:r>
            <a:r>
              <a:rPr lang="tr-TR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olarak gelen mg / m</a:t>
            </a:r>
            <a:r>
              <a:rPr lang="tr-TR" sz="2000" b="1" baseline="30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tr-TR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cinsinden </a:t>
            </a:r>
            <a:r>
              <a:rPr lang="tr-TR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hesaplanması örneği</a:t>
            </a:r>
          </a:p>
          <a:p>
            <a:pPr algn="just"/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(Bu örnekte, molekül </a:t>
            </a:r>
            <a:r>
              <a:rPr 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CO'dur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lvl="0" algn="just"/>
            <a:endParaRPr lang="tr-T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Konsantrasyon 			= 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120 </a:t>
            </a:r>
            <a:r>
              <a:rPr 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ppm</a:t>
            </a:r>
            <a:endParaRPr lang="tr-T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Ölçülen nem seviyesi </a:t>
            </a: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=% 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</a:p>
          <a:p>
            <a:pPr lvl="0" algn="just"/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Referans nemi </a:t>
            </a: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kuru</a:t>
            </a:r>
            <a:endParaRPr lang="tr-T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Ölçülen oksijen seviyesi </a:t>
            </a: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=% 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12.5 (ıslak)</a:t>
            </a:r>
          </a:p>
          <a:p>
            <a:pPr lvl="0" algn="just"/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Referans oksijen </a:t>
            </a: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=% 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r>
          </a:p>
          <a:p>
            <a:pPr lvl="0" algn="just"/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Maddenin moleküler ağırlığı </a:t>
            </a: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= 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28</a:t>
            </a:r>
          </a:p>
          <a:p>
            <a:pPr lvl="0" algn="just"/>
            <a:r>
              <a:rPr 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Molar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hacim </a:t>
            </a: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= 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22,4 litre</a:t>
            </a:r>
          </a:p>
          <a:p>
            <a:pPr lvl="0" algn="just"/>
            <a:endParaRPr lang="tr-T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53" name="AutoShape 13" descr="emission sampling ile ilgili görsel sonucu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05580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Alt Başlık 2"/>
          <p:cNvSpPr>
            <a:spLocks noGrp="1"/>
          </p:cNvSpPr>
          <p:nvPr>
            <p:ph type="subTitle" idx="1"/>
          </p:nvPr>
        </p:nvSpPr>
        <p:spPr>
          <a:xfrm>
            <a:off x="155575" y="228600"/>
            <a:ext cx="8805512" cy="6471385"/>
          </a:xfrm>
        </p:spPr>
        <p:txBody>
          <a:bodyPr/>
          <a:lstStyle/>
          <a:p>
            <a:pPr lvl="0" algn="just"/>
            <a:r>
              <a:rPr lang="tr-TR" sz="1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 Analizörden </a:t>
            </a:r>
            <a:r>
              <a:rPr lang="tr-TR" sz="18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ppm</a:t>
            </a:r>
            <a:r>
              <a:rPr lang="tr-TR" sz="1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olarak </a:t>
            </a:r>
            <a:r>
              <a:rPr lang="tr-TR" sz="1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ölçülen Referans </a:t>
            </a:r>
            <a:r>
              <a:rPr lang="tr-TR" sz="1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koşullarındaki </a:t>
            </a:r>
            <a:r>
              <a:rPr lang="tr-TR" sz="1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konsantrasyonların mg </a:t>
            </a:r>
            <a:r>
              <a:rPr lang="tr-TR" sz="1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 m</a:t>
            </a:r>
            <a:r>
              <a:rPr lang="tr-TR" sz="1800" b="1" baseline="30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tr-TR" sz="1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cinsinden hesaplanması.</a:t>
            </a:r>
          </a:p>
          <a:p>
            <a:pPr lvl="0" algn="just"/>
            <a:r>
              <a:rPr lang="tr-TR" sz="1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ppm</a:t>
            </a:r>
            <a:r>
              <a:rPr lang="tr-TR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cinsinden </a:t>
            </a:r>
            <a:r>
              <a:rPr lang="tr-TR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konsantrasyonları  </a:t>
            </a:r>
            <a:r>
              <a:rPr lang="tr-TR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mg / m3'e dönüştürülmesi;</a:t>
            </a:r>
          </a:p>
          <a:p>
            <a:pPr lvl="0" algn="just"/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Maddenin Konsantrasyonu = 120 </a:t>
            </a:r>
            <a:r>
              <a:rPr lang="tr-TR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ppm</a:t>
            </a:r>
            <a:endParaRPr lang="tr-TR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Maddenin moleküler ağırlığı = 28</a:t>
            </a:r>
          </a:p>
          <a:p>
            <a:pPr lvl="0" algn="just"/>
            <a:r>
              <a:rPr lang="tr-TR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Molar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hacim = 22,4 </a:t>
            </a:r>
            <a:r>
              <a:rPr lang="tr-TR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litre</a:t>
            </a:r>
            <a:endParaRPr lang="tr-TR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Konsantrasyon mg / m3 cinsinden= 120*28/22,4= 150 </a:t>
            </a:r>
            <a:r>
              <a:rPr lang="tr-TR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mg/m3</a:t>
            </a:r>
          </a:p>
          <a:p>
            <a:pPr lvl="0" algn="just"/>
            <a:endParaRPr lang="tr-TR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tr-TR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Referans </a:t>
            </a:r>
            <a:r>
              <a:rPr lang="tr-TR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koşullarında maddenin </a:t>
            </a:r>
            <a:r>
              <a:rPr lang="tr-TR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konsantrasyonununun</a:t>
            </a:r>
            <a:r>
              <a:rPr lang="tr-TR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hesaplanması;</a:t>
            </a:r>
          </a:p>
          <a:p>
            <a:pPr lvl="0" algn="just"/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Nem düzeltme faktörü= 100/ (100-Nem</a:t>
            </a:r>
            <a:r>
              <a:rPr lang="tr-TR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=100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/(100-9) = 1,1</a:t>
            </a:r>
          </a:p>
          <a:p>
            <a:pPr lvl="0" algn="just"/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(Oksijenin ıslak bir bazda ölçülmüş olduğunu ve kuru koşullara düzeltilmesi gerektiğini unutmayın)</a:t>
            </a:r>
          </a:p>
          <a:p>
            <a:pPr lvl="0" algn="just"/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Referans koşullarında oksijen = ölçülen oksijen x nem düzeltme faktörü</a:t>
            </a:r>
          </a:p>
          <a:p>
            <a:pPr lvl="0" algn="just"/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Referans koşullarında oksijen = </a:t>
            </a:r>
            <a:r>
              <a:rPr lang="tr-TR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12,5*1,1 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13,8 kuru.</a:t>
            </a:r>
          </a:p>
          <a:p>
            <a:pPr lvl="0" algn="just"/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Referans koşullarında madde konsantrasyonu= Ölçülen konsantrasyon * oksijen için düzeltme faktörü * nem düzeltme faktörü</a:t>
            </a:r>
          </a:p>
          <a:p>
            <a:pPr lvl="0" algn="just"/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Referans koşullarında madde konsantrasyonu= </a:t>
            </a:r>
            <a:r>
              <a:rPr lang="tr-TR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150 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mg/m</a:t>
            </a:r>
            <a:r>
              <a:rPr lang="tr-TR" sz="18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* (21-11)/(21-13,8)* (100)/(100-9</a:t>
            </a:r>
            <a:r>
              <a:rPr lang="tr-TR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                                                                          </a:t>
            </a:r>
          </a:p>
          <a:p>
            <a:pPr lvl="0" algn="just"/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Referans koşullarında madde konsantrasyonu= </a:t>
            </a:r>
            <a:r>
              <a:rPr lang="tr-TR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231 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mg/m</a:t>
            </a:r>
            <a:r>
              <a:rPr lang="tr-TR" sz="18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  <a:p>
            <a:pPr lvl="0" algn="l"/>
            <a:endParaRPr lang="tr-TR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53" name="AutoShape 13" descr="emission sampling ile ilgili görsel sonucu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15329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Alt Başlık 2"/>
          <p:cNvSpPr>
            <a:spLocks noGrp="1"/>
          </p:cNvSpPr>
          <p:nvPr>
            <p:ph type="subTitle" idx="1"/>
          </p:nvPr>
        </p:nvSpPr>
        <p:spPr>
          <a:xfrm>
            <a:off x="155575" y="172370"/>
            <a:ext cx="8686800" cy="5480786"/>
          </a:xfrm>
        </p:spPr>
        <p:txBody>
          <a:bodyPr/>
          <a:lstStyle/>
          <a:p>
            <a:pPr lvl="0" algn="just"/>
            <a:r>
              <a:rPr lang="tr-TR" sz="1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  Analizörün  </a:t>
            </a:r>
            <a:r>
              <a:rPr lang="tr-TR" sz="18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ppm</a:t>
            </a:r>
            <a:r>
              <a:rPr lang="tr-TR" sz="1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(ıslak) okumalarını , referans koşullarda mg / m3 (kuru) olarak ifade etmek</a:t>
            </a:r>
            <a:r>
              <a:rPr lang="tr-TR" sz="1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0" algn="just"/>
            <a:endParaRPr lang="tr-TR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tr-TR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NOx</a:t>
            </a:r>
            <a:r>
              <a:rPr lang="tr-TR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konsantrasyonu = 80 </a:t>
            </a:r>
            <a:r>
              <a:rPr lang="tr-TR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ppm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(ıslak)</a:t>
            </a:r>
          </a:p>
          <a:p>
            <a:pPr lvl="0" algn="just"/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Ölçülen nem seviyesi =% 10</a:t>
            </a:r>
          </a:p>
          <a:p>
            <a:pPr lvl="0" algn="just"/>
            <a:r>
              <a:rPr lang="tr-TR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STP'deki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molar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hacim = 22.4 litre</a:t>
            </a:r>
          </a:p>
          <a:p>
            <a:pPr lvl="0" algn="just"/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Atom ağırlığı N = </a:t>
            </a:r>
            <a:r>
              <a:rPr lang="tr-TR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14 g/</a:t>
            </a:r>
            <a:r>
              <a:rPr lang="tr-TR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mol</a:t>
            </a:r>
            <a:endParaRPr lang="tr-TR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Atom ağırlığı O = </a:t>
            </a:r>
            <a:r>
              <a:rPr lang="tr-TR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16 g/</a:t>
            </a:r>
            <a:r>
              <a:rPr lang="tr-TR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mol</a:t>
            </a:r>
            <a:r>
              <a:rPr lang="tr-TR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tr-TR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endParaRPr lang="tr-TR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tr-TR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</a:t>
            </a:r>
            <a:r>
              <a:rPr lang="tr-TR" sz="18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tr-TR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molekül </a:t>
            </a:r>
            <a:r>
              <a:rPr lang="tr-TR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ağırlığı = 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14+(16*2)= </a:t>
            </a:r>
            <a:r>
              <a:rPr lang="tr-TR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46 g/</a:t>
            </a:r>
            <a:r>
              <a:rPr lang="tr-TR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mol</a:t>
            </a:r>
            <a:endParaRPr lang="tr-TR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endParaRPr lang="tr-TR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tr-TR" sz="1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ppm</a:t>
            </a:r>
            <a:r>
              <a:rPr lang="tr-TR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cinsinden konsantrasyonu mg / m</a:t>
            </a:r>
            <a:r>
              <a:rPr lang="tr-TR" sz="18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tr-TR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'e dönüştürmek.</a:t>
            </a:r>
          </a:p>
          <a:p>
            <a:pPr lvl="0" algn="just"/>
            <a:r>
              <a:rPr lang="tr-TR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Konsantrasyon 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mg/m</a:t>
            </a:r>
            <a:r>
              <a:rPr lang="tr-TR" sz="18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80*46/22,4= 164 </a:t>
            </a:r>
            <a:r>
              <a:rPr lang="tr-TR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mg/Nm</a:t>
            </a:r>
            <a:r>
              <a:rPr lang="tr-TR" sz="18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tr-TR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(ıslak)</a:t>
            </a:r>
          </a:p>
          <a:p>
            <a:pPr lvl="0" algn="just"/>
            <a:endParaRPr lang="tr-TR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tr-TR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Referans </a:t>
            </a:r>
            <a:r>
              <a:rPr lang="tr-TR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koşullarında konsantrasyonun hesaplanması (kuru)</a:t>
            </a:r>
          </a:p>
          <a:p>
            <a:pPr lvl="0" algn="just"/>
            <a:r>
              <a:rPr lang="tr-TR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NO2 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konsantrasyonu (kuru)= 164 mg/Nm3 * 100/(100-10)</a:t>
            </a:r>
          </a:p>
          <a:p>
            <a:pPr lvl="0" algn="just"/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NO2 konsantrasyonu (kuru)= </a:t>
            </a:r>
            <a:r>
              <a:rPr lang="tr-TR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180 mg/Nm3</a:t>
            </a:r>
            <a:endParaRPr lang="tr-TR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53" name="AutoShape 13" descr="emission sampling ile ilgili görsel sonucu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33213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051" name="Alt Başlık 2"/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155575" y="137076"/>
                <a:ext cx="8686800" cy="6187523"/>
              </a:xfrm>
            </p:spPr>
            <p:txBody>
              <a:bodyPr/>
              <a:lstStyle/>
              <a:p>
                <a:pPr lvl="0" algn="l"/>
                <a:r>
                  <a:rPr lang="tr-TR" sz="2000" b="1" dirty="0" smtClean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8. Toplam organik bileşiklerin (TOC) karbon olarak ifade edilmesi;</a:t>
                </a:r>
              </a:p>
              <a:p>
                <a:pPr lvl="0" algn="l"/>
                <a:r>
                  <a:rPr lang="tr-TR" sz="20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Cc</a:t>
                </a:r>
                <a:r>
                  <a:rPr lang="tr-TR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mg/m</a:t>
                </a:r>
                <a:r>
                  <a:rPr lang="tr-TR" sz="2000" baseline="30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</a:t>
                </a:r>
                <a:r>
                  <a:rPr lang="tr-TR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:r>
                  <a:rPr lang="tr-TR" sz="20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Ct</a:t>
                </a:r>
                <a:r>
                  <a:rPr lang="tr-TR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mg/m</a:t>
                </a:r>
                <a:r>
                  <a:rPr lang="tr-TR" sz="2000" baseline="30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</a:t>
                </a:r>
                <a:r>
                  <a:rPr lang="tr-TR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x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tr-TR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tr-TR" sz="2000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𝑁𝑐</m:t>
                        </m:r>
                        <m:r>
                          <a:rPr lang="tr-TR" sz="2000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lang="tr-TR" sz="2000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  <m:r>
                          <a:rPr lang="tr-TR" sz="2000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lang="tr-TR" sz="2000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𝑀𝐴</m:t>
                        </m:r>
                        <m:r>
                          <a:rPr lang="tr-TR" sz="2000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lang="tr-TR" sz="2000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𝑐</m:t>
                        </m:r>
                        <m:r>
                          <a:rPr lang="tr-TR" sz="2000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</m:num>
                      <m:den>
                        <m:r>
                          <m:rPr>
                            <m:nor/>
                          </m:rPr>
                          <a:rPr lang="tr-TR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MA</m:t>
                        </m:r>
                      </m:den>
                    </m:f>
                  </m:oMath>
                </a14:m>
                <a:endParaRPr lang="tr-TR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lvl="0" algn="l"/>
                <a:endParaRPr lang="tr-TR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lvl="0" algn="l"/>
                <a:r>
                  <a:rPr lang="tr-TR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Mac : Karbon molekül ağırlığı : 12 g/</a:t>
                </a:r>
                <a:r>
                  <a:rPr lang="tr-TR" sz="20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mol</a:t>
                </a:r>
                <a:r>
                  <a:rPr lang="tr-TR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</a:p>
              <a:p>
                <a:pPr lvl="0" algn="l"/>
                <a:r>
                  <a:rPr lang="tr-TR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MA : Bileşik molekül ağırlığı </a:t>
                </a:r>
              </a:p>
              <a:p>
                <a:pPr lvl="0" algn="l"/>
                <a:r>
                  <a:rPr lang="tr-TR" sz="20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Cc</a:t>
                </a:r>
                <a:r>
                  <a:rPr lang="tr-TR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: karbon konsantrasyonu</a:t>
                </a:r>
              </a:p>
              <a:p>
                <a:pPr lvl="0" algn="l"/>
                <a:r>
                  <a:rPr lang="tr-TR" sz="20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Ct</a:t>
                </a:r>
                <a:r>
                  <a:rPr lang="tr-TR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: Bileşik konsantrasyonu </a:t>
                </a:r>
              </a:p>
              <a:p>
                <a:pPr lvl="0" algn="l"/>
                <a:r>
                  <a:rPr lang="tr-TR" sz="20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Nc</a:t>
                </a:r>
                <a:r>
                  <a:rPr lang="tr-TR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: Bileşikteki karbon sayısı</a:t>
                </a:r>
              </a:p>
              <a:p>
                <a:pPr lvl="0" algn="l"/>
                <a:endParaRPr lang="tr-TR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lvl="0" algn="l"/>
                <a:r>
                  <a:rPr lang="tr-TR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Örnek: </a:t>
                </a:r>
              </a:p>
              <a:p>
                <a:pPr lvl="0" algn="l"/>
                <a:r>
                  <a:rPr lang="tr-TR" sz="2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Toluen</a:t>
                </a:r>
                <a:r>
                  <a:rPr lang="tr-TR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Konsantrasyonu = 50 mg/m</a:t>
                </a:r>
                <a:r>
                  <a:rPr lang="tr-TR" sz="2000" baseline="30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</a:t>
                </a:r>
                <a:r>
                  <a:rPr lang="tr-TR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</a:p>
              <a:p>
                <a:pPr lvl="0" algn="l"/>
                <a:r>
                  <a:rPr lang="tr-TR" sz="2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Toluen’in</a:t>
                </a:r>
                <a:r>
                  <a:rPr lang="tr-TR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molekül ağırlığı  (C7H8) = 92  g/</a:t>
                </a:r>
                <a:r>
                  <a:rPr lang="tr-TR" sz="2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mol</a:t>
                </a:r>
                <a:r>
                  <a:rPr lang="tr-TR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</a:p>
              <a:p>
                <a:pPr lvl="0" algn="l"/>
                <a:r>
                  <a:rPr lang="tr-TR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Karbonun molekül ağırlığı = 12 g/</a:t>
                </a:r>
                <a:r>
                  <a:rPr lang="tr-TR" sz="2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mol</a:t>
                </a:r>
                <a:r>
                  <a:rPr lang="tr-TR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</a:p>
              <a:p>
                <a:pPr lvl="0" algn="l"/>
                <a:r>
                  <a:rPr lang="tr-TR" sz="2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Cc</a:t>
                </a:r>
                <a:r>
                  <a:rPr lang="tr-TR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mg/m</a:t>
                </a:r>
                <a:r>
                  <a:rPr lang="tr-TR" sz="2000" baseline="30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</a:t>
                </a:r>
                <a:r>
                  <a:rPr lang="tr-TR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50 mg/m</a:t>
                </a:r>
                <a:r>
                  <a:rPr lang="tr-TR" sz="2000" baseline="30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 </a:t>
                </a:r>
                <a:r>
                  <a:rPr lang="tr-TR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 (7 x 12 / 92) = 45.7 </a:t>
                </a:r>
                <a:r>
                  <a:rPr lang="tr-TR" sz="2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mgC</a:t>
                </a:r>
                <a:r>
                  <a:rPr lang="tr-TR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/m3 </a:t>
                </a:r>
              </a:p>
              <a:p>
                <a:pPr lvl="0" algn="l"/>
                <a:endParaRPr lang="tr-TR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051" name="Alt Başlık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155575" y="137076"/>
                <a:ext cx="8686800" cy="6187523"/>
              </a:xfrm>
              <a:blipFill>
                <a:blip r:embed="rId3"/>
                <a:stretch>
                  <a:fillRect l="-772" t="-493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53" name="AutoShape 13" descr="emission sampling ile ilgili görsel sonucu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44770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051" name="Alt Başlık 2"/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143577" y="162744"/>
                <a:ext cx="9033309" cy="5480786"/>
              </a:xfrm>
            </p:spPr>
            <p:txBody>
              <a:bodyPr/>
              <a:lstStyle/>
              <a:p>
                <a:pPr lvl="0" algn="just"/>
                <a:r>
                  <a:rPr lang="tr-TR" sz="1800" b="1" dirty="0" smtClean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9.   FID analizöründen VOC sonuçlarını referans koşullarına dönüştürülmesi,</a:t>
                </a:r>
              </a:p>
              <a:p>
                <a:pPr lvl="0" algn="just"/>
                <a:r>
                  <a:rPr lang="tr-TR" sz="1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VOC </a:t>
                </a:r>
                <a:r>
                  <a:rPr lang="tr-TR" sz="1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konsantrasyonu = 23 </a:t>
                </a:r>
                <a:r>
                  <a:rPr lang="tr-TR" sz="1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mgC</a:t>
                </a:r>
                <a:r>
                  <a:rPr lang="tr-TR" sz="1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/ m</a:t>
                </a:r>
                <a:r>
                  <a:rPr lang="tr-TR" sz="1800" baseline="30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</a:t>
                </a:r>
              </a:p>
              <a:p>
                <a:pPr lvl="0" algn="just"/>
                <a:r>
                  <a:rPr lang="tr-TR" sz="1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Ölçülen nem seviyesi </a:t>
                </a:r>
                <a:r>
                  <a:rPr lang="tr-TR" sz="1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% </a:t>
                </a:r>
                <a:r>
                  <a:rPr lang="tr-TR" sz="1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9.5</a:t>
                </a:r>
              </a:p>
              <a:p>
                <a:pPr lvl="0" algn="just"/>
                <a:r>
                  <a:rPr lang="tr-TR" sz="1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Ölçülen </a:t>
                </a:r>
                <a:r>
                  <a:rPr lang="tr-TR" sz="1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oksijen seviyesi </a:t>
                </a:r>
                <a:r>
                  <a:rPr lang="tr-TR" sz="1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% </a:t>
                </a:r>
                <a:r>
                  <a:rPr lang="tr-TR" sz="1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13.2 (kuru)</a:t>
                </a:r>
              </a:p>
              <a:p>
                <a:pPr lvl="0" algn="just"/>
                <a:r>
                  <a:rPr lang="tr-TR" sz="1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Referans oksijen =% 11</a:t>
                </a:r>
              </a:p>
              <a:p>
                <a:pPr lvl="0" algn="just"/>
                <a:r>
                  <a:rPr lang="tr-TR" sz="1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(FID analizörünün sıcak ve ıslak olduğuna dikkat edin)</a:t>
                </a:r>
              </a:p>
              <a:p>
                <a:pPr lvl="0" algn="just"/>
                <a:endParaRPr lang="tr-TR" sz="1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lvl="0" algn="just"/>
                <a:r>
                  <a:rPr lang="tr-TR" sz="1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Referans koşullarında konsantrasyon= Ölçülen konsantrasyon * oksijen düzeltme faktörü * nem düzeltme faktörü</a:t>
                </a:r>
              </a:p>
              <a:p>
                <a:pPr lvl="0" algn="just"/>
                <a:r>
                  <a:rPr lang="tr-TR" sz="1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Referans koşullarında konsantrasyon= </a:t>
                </a:r>
                <a:r>
                  <a:rPr lang="tr-TR" sz="1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23 </a:t>
                </a:r>
                <a:r>
                  <a:rPr lang="tr-TR" sz="1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mgC</a:t>
                </a:r>
                <a:r>
                  <a:rPr lang="tr-TR" sz="1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/m</a:t>
                </a:r>
                <a:r>
                  <a:rPr lang="tr-TR" sz="1800" baseline="30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</a:t>
                </a:r>
                <a:r>
                  <a:rPr lang="tr-TR" sz="1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*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tr-TR" sz="18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tr-TR" sz="1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(21−</m:t>
                        </m:r>
                        <m:r>
                          <m:rPr>
                            <m:nor/>
                          </m:rPr>
                          <a:rPr lang="tr-TR" sz="1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ref</m:t>
                        </m:r>
                        <m:r>
                          <m:rPr>
                            <m:nor/>
                          </m:rPr>
                          <a:rPr lang="tr-TR" sz="1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tr-TR" sz="1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O</m:t>
                        </m:r>
                        <m:r>
                          <m:rPr>
                            <m:nor/>
                          </m:rPr>
                          <a:rPr lang="tr-TR" sz="1800" baseline="-25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  <m:r>
                          <m:rPr>
                            <m:nor/>
                          </m:rPr>
                          <a:rPr lang="tr-TR" sz="1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)</m:t>
                        </m:r>
                      </m:num>
                      <m:den>
                        <m:r>
                          <m:rPr>
                            <m:nor/>
                          </m:rPr>
                          <a:rPr lang="tr-TR" sz="1800" b="0" i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(</m:t>
                        </m:r>
                        <m:r>
                          <m:rPr>
                            <m:nor/>
                          </m:rPr>
                          <a:rPr lang="tr-TR" sz="1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21− Ö</m:t>
                        </m:r>
                        <m:r>
                          <m:rPr>
                            <m:nor/>
                          </m:rPr>
                          <a:rPr lang="tr-TR" sz="1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l</m:t>
                        </m:r>
                        <m:r>
                          <m:rPr>
                            <m:nor/>
                          </m:rPr>
                          <a:rPr lang="tr-TR" sz="1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çü</m:t>
                        </m:r>
                        <m:r>
                          <m:rPr>
                            <m:nor/>
                          </m:rPr>
                          <a:rPr lang="tr-TR" sz="1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len</m:t>
                        </m:r>
                        <m:r>
                          <m:rPr>
                            <m:nor/>
                          </m:rPr>
                          <a:rPr lang="tr-TR" sz="1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tr-TR" sz="1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O</m:t>
                        </m:r>
                        <m:r>
                          <m:rPr>
                            <m:nor/>
                          </m:rPr>
                          <a:rPr lang="tr-TR" sz="1800" baseline="-25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  <m:r>
                          <m:rPr>
                            <m:nor/>
                          </m:rPr>
                          <a:rPr lang="tr-TR" sz="1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)</m:t>
                        </m:r>
                      </m:den>
                    </m:f>
                  </m:oMath>
                </a14:m>
                <a:r>
                  <a:rPr lang="tr-TR" sz="1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*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tr-TR" sz="1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tr-TR" sz="1800" b="0" i="0" dirty="0" smtClean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100</m:t>
                        </m:r>
                      </m:num>
                      <m:den>
                        <m:r>
                          <m:rPr>
                            <m:nor/>
                          </m:rPr>
                          <a:rPr lang="tr-TR" sz="1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(100−</m:t>
                        </m:r>
                        <m:r>
                          <m:rPr>
                            <m:nor/>
                          </m:rPr>
                          <a:rPr lang="tr-TR" sz="1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nem</m:t>
                        </m:r>
                        <m:r>
                          <m:rPr>
                            <m:nor/>
                          </m:rPr>
                          <a:rPr lang="tr-TR" sz="1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) </m:t>
                        </m:r>
                      </m:den>
                    </m:f>
                  </m:oMath>
                </a14:m>
                <a:endParaRPr lang="tr-TR" sz="18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lvl="0" algn="just"/>
                <a:endParaRPr lang="tr-TR" sz="1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lvl="0" algn="just"/>
                <a:r>
                  <a:rPr lang="tr-TR" sz="1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Referans koşullarında konsantrasyon= 23 </a:t>
                </a:r>
                <a:r>
                  <a:rPr lang="tr-TR" sz="1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mgC</a:t>
                </a:r>
                <a:r>
                  <a:rPr lang="tr-TR" sz="1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/m</a:t>
                </a:r>
                <a:r>
                  <a:rPr lang="tr-TR" sz="1800" baseline="30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</a:t>
                </a:r>
                <a:r>
                  <a:rPr lang="tr-TR" sz="1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*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tr-TR" sz="1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tr-TR" sz="1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(21−</m:t>
                        </m:r>
                        <m:r>
                          <m:rPr>
                            <m:nor/>
                          </m:rPr>
                          <a:rPr lang="tr-TR" sz="1800" b="0" i="0" dirty="0" smtClean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11</m:t>
                        </m:r>
                        <m:r>
                          <m:rPr>
                            <m:nor/>
                          </m:rPr>
                          <a:rPr lang="tr-TR" sz="1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)</m:t>
                        </m:r>
                      </m:num>
                      <m:den>
                        <m:r>
                          <m:rPr>
                            <m:nor/>
                          </m:rPr>
                          <a:rPr lang="tr-TR" sz="180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(</m:t>
                        </m:r>
                        <m:r>
                          <m:rPr>
                            <m:nor/>
                          </m:rPr>
                          <a:rPr lang="tr-TR" sz="1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21− </m:t>
                        </m:r>
                        <m:r>
                          <m:rPr>
                            <m:nor/>
                          </m:rPr>
                          <a:rPr lang="tr-TR" sz="1800" b="0" i="0" dirty="0" smtClean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13,2</m:t>
                        </m:r>
                        <m:r>
                          <m:rPr>
                            <m:nor/>
                          </m:rPr>
                          <a:rPr lang="tr-TR" sz="1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)</m:t>
                        </m:r>
                      </m:den>
                    </m:f>
                  </m:oMath>
                </a14:m>
                <a:r>
                  <a:rPr lang="tr-TR" sz="1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*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tr-TR" sz="1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tr-TR" sz="1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100</m:t>
                        </m:r>
                      </m:num>
                      <m:den>
                        <m:r>
                          <m:rPr>
                            <m:nor/>
                          </m:rPr>
                          <a:rPr lang="tr-TR" sz="1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(100−</m:t>
                        </m:r>
                        <m:r>
                          <m:rPr>
                            <m:nor/>
                          </m:rPr>
                          <a:rPr lang="tr-TR" sz="1800" b="0" i="0" dirty="0" smtClean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9,5</m:t>
                        </m:r>
                        <m:r>
                          <m:rPr>
                            <m:nor/>
                          </m:rPr>
                          <a:rPr lang="tr-TR" sz="1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) </m:t>
                        </m:r>
                      </m:den>
                    </m:f>
                  </m:oMath>
                </a14:m>
                <a:endParaRPr lang="tr-TR" sz="18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lvl="0" algn="just"/>
                <a:endParaRPr lang="tr-TR" sz="18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lvl="0" algn="just"/>
                <a:r>
                  <a:rPr lang="tr-TR" sz="1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Referans koşullarında konsantrasyon=</a:t>
                </a:r>
                <a:r>
                  <a:rPr lang="tr-TR" sz="1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tr-TR" sz="1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33 </a:t>
                </a:r>
                <a:r>
                  <a:rPr lang="tr-TR" sz="1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mgC</a:t>
                </a:r>
                <a:r>
                  <a:rPr lang="tr-TR" sz="1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/m</a:t>
                </a:r>
                <a:r>
                  <a:rPr lang="tr-TR" sz="1800" baseline="30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</a:t>
                </a:r>
              </a:p>
            </p:txBody>
          </p:sp>
        </mc:Choice>
        <mc:Fallback xmlns="">
          <p:sp>
            <p:nvSpPr>
              <p:cNvPr id="2051" name="Alt Başlık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143577" y="162744"/>
                <a:ext cx="9033309" cy="5480786"/>
              </a:xfrm>
              <a:blipFill>
                <a:blip r:embed="rId3"/>
                <a:stretch>
                  <a:fillRect l="-608" t="-667" r="-608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53" name="AutoShape 13" descr="emission sampling ile ilgili görsel sonucu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29758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Alt Başlık 2"/>
          <p:cNvSpPr>
            <a:spLocks noGrp="1"/>
          </p:cNvSpPr>
          <p:nvPr>
            <p:ph type="subTitle" idx="1"/>
          </p:nvPr>
        </p:nvSpPr>
        <p:spPr>
          <a:xfrm>
            <a:off x="155575" y="228600"/>
            <a:ext cx="8912225" cy="5480786"/>
          </a:xfrm>
        </p:spPr>
        <p:txBody>
          <a:bodyPr/>
          <a:lstStyle/>
          <a:p>
            <a:pPr lvl="0" algn="just"/>
            <a:r>
              <a:rPr lang="tr-TR" sz="1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10. Karbon </a:t>
            </a:r>
            <a:r>
              <a:rPr lang="tr-TR" sz="1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(C) cinsinden kuru gaz olarak VOC konsantrasyonunun hesaplanası ve bir FID analizörü tarafından sağlanan sonuçlardan karbon ve </a:t>
            </a:r>
            <a:r>
              <a:rPr lang="tr-TR" sz="18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toluenin</a:t>
            </a:r>
            <a:r>
              <a:rPr lang="tr-TR" sz="1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kütle emisyonlarının hesaplanması.   </a:t>
            </a:r>
            <a:endParaRPr lang="tr-TR" sz="18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endParaRPr lang="tr-TR" sz="18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l"/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VOC konsantrasyonu = 185 </a:t>
            </a:r>
            <a:r>
              <a:rPr 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ppm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propan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eşdeğeri C</a:t>
            </a:r>
            <a:r>
              <a:rPr lang="tr-TR" sz="20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tr-TR" sz="20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lvl="0" algn="l"/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Ölçülen nem seviyesi =% 6.5</a:t>
            </a:r>
          </a:p>
          <a:p>
            <a:pPr lvl="0" algn="l"/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Atom ağırlığı C = </a:t>
            </a: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 g/</a:t>
            </a:r>
            <a:r>
              <a:rPr lang="tr-TR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mol</a:t>
            </a:r>
            <a:endParaRPr lang="tr-T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l"/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 atom ağırlığı = </a:t>
            </a: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g/</a:t>
            </a:r>
            <a:r>
              <a:rPr lang="tr-TR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mol</a:t>
            </a:r>
            <a:endParaRPr lang="tr-T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l"/>
            <a:r>
              <a:rPr 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STP'deki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molar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hacim = 22.4 </a:t>
            </a: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litre</a:t>
            </a:r>
            <a:endParaRPr lang="tr-T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l"/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Baca gazı akışı = 0.4 m</a:t>
            </a:r>
            <a:r>
              <a:rPr lang="tr-TR" sz="20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/ </a:t>
            </a:r>
            <a:r>
              <a:rPr lang="tr-TR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sn</a:t>
            </a:r>
            <a:endParaRPr lang="tr-T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l"/>
            <a:r>
              <a:rPr lang="tr-TR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Propandaki</a:t>
            </a: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karbon moleküler 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ağırlığı= 3*12=36 </a:t>
            </a: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g/</a:t>
            </a:r>
            <a:r>
              <a:rPr lang="tr-TR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mol</a:t>
            </a:r>
            <a:endParaRPr lang="tr-TR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l"/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STP ıslak ortamda </a:t>
            </a:r>
            <a:r>
              <a:rPr 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mgC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cinsinden VOC konsantrasyonunun hesaplanması</a:t>
            </a:r>
          </a:p>
          <a:p>
            <a:pPr lvl="0" algn="l"/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VOC 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konsantrasyonu (C cinsinden) =</a:t>
            </a: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185 </a:t>
            </a:r>
            <a:r>
              <a:rPr 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ppm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x </a:t>
            </a: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36 g/</a:t>
            </a:r>
            <a:r>
              <a:rPr lang="tr-TR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mol</a:t>
            </a: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/22.4 litre/</a:t>
            </a:r>
            <a:r>
              <a:rPr lang="tr-TR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mol</a:t>
            </a: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lvl="0" algn="l"/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VOC konsantrasyonu (C cinsinden) =</a:t>
            </a: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297 </a:t>
            </a:r>
            <a:r>
              <a:rPr 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mgC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/Nm</a:t>
            </a:r>
            <a:r>
              <a:rPr lang="tr-TR" sz="20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  <a:p>
            <a:pPr lvl="0" algn="l"/>
            <a:endParaRPr lang="tr-T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53" name="AutoShape 13" descr="emission sampling ile ilgili görsel sonucu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31193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Alt Başlık 2"/>
          <p:cNvSpPr>
            <a:spLocks noGrp="1"/>
          </p:cNvSpPr>
          <p:nvPr>
            <p:ph type="subTitle" idx="1"/>
          </p:nvPr>
        </p:nvSpPr>
        <p:spPr>
          <a:xfrm>
            <a:off x="171617" y="162744"/>
            <a:ext cx="8819983" cy="5480786"/>
          </a:xfrm>
        </p:spPr>
        <p:txBody>
          <a:bodyPr/>
          <a:lstStyle/>
          <a:p>
            <a:pPr lvl="0" algn="just"/>
            <a:r>
              <a:rPr lang="tr-TR" sz="1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10.   Karbon </a:t>
            </a:r>
            <a:r>
              <a:rPr lang="tr-TR" sz="1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(C) cinsinden kuru gaz olarak VOC konsantrasyonunun hesaplanası ve bir FID analizörü tarafından sağlanan sonuçlardan karbon ve </a:t>
            </a:r>
            <a:r>
              <a:rPr lang="tr-TR" sz="18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toluenin</a:t>
            </a:r>
            <a:r>
              <a:rPr lang="tr-TR" sz="1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kütle emisyonlarının hesaplanması.   </a:t>
            </a:r>
            <a:endParaRPr lang="tr-TR" sz="18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endParaRPr lang="tr-TR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l"/>
            <a:r>
              <a:rPr lang="tr-TR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mgC</a:t>
            </a: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cinsinden VOC konsantrasyonunu kuru gaz olarak hesaplanması;</a:t>
            </a:r>
          </a:p>
          <a:p>
            <a:pPr lvl="0" algn="l"/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VOC 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konsantrasyonu (kuru) = 297 </a:t>
            </a:r>
            <a:r>
              <a:rPr 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mgC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/Nm</a:t>
            </a:r>
            <a:r>
              <a:rPr lang="tr-TR" sz="20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* 100/(100-6,5) </a:t>
            </a:r>
          </a:p>
          <a:p>
            <a:pPr lvl="0" algn="l"/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VOC konsantrasyonu (kuru) = </a:t>
            </a: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318 </a:t>
            </a:r>
            <a:r>
              <a:rPr 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mgC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/Nm</a:t>
            </a:r>
            <a:r>
              <a:rPr lang="tr-TR" sz="20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tr-TR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l"/>
            <a:endParaRPr lang="tr-T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l"/>
            <a:r>
              <a:rPr lang="tr-TR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gC</a:t>
            </a: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/saat 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cinsinden saatlik emisyon oranını hesaplanması.</a:t>
            </a:r>
          </a:p>
          <a:p>
            <a:pPr lvl="0" algn="l"/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Baca 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gaz akışı = 0.4 m</a:t>
            </a:r>
            <a:r>
              <a:rPr lang="tr-TR" sz="20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/ </a:t>
            </a:r>
            <a:r>
              <a:rPr lang="tr-TR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sn</a:t>
            </a: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0.4 m3/s x 3600 = 1440 </a:t>
            </a: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m3/saat</a:t>
            </a:r>
            <a:endParaRPr lang="tr-T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l"/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VOC 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konsantrasyonu = 297 </a:t>
            </a:r>
            <a:r>
              <a:rPr 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mgC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/ Nm</a:t>
            </a:r>
            <a:r>
              <a:rPr lang="tr-TR" sz="20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(ıslak)</a:t>
            </a:r>
          </a:p>
          <a:p>
            <a:pPr lvl="0" algn="l"/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Kütle 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emisyon hızı g / saat = 1440 </a:t>
            </a: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tr-TR" sz="20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/saat 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 297 </a:t>
            </a:r>
            <a:r>
              <a:rPr 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mgC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/Nm</a:t>
            </a:r>
            <a:r>
              <a:rPr lang="tr-TR" sz="20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 1.000</a:t>
            </a:r>
          </a:p>
          <a:p>
            <a:pPr lvl="0" algn="l"/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Kütle emisyon hızı g / saat =</a:t>
            </a: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428 </a:t>
            </a:r>
            <a:r>
              <a:rPr 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gC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/h</a:t>
            </a:r>
          </a:p>
          <a:p>
            <a:pPr lvl="0" algn="l"/>
            <a:endParaRPr lang="tr-TR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53" name="AutoShape 13" descr="emission sampling ile ilgili görsel sonucu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40206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051" name="Alt Başlık 2"/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155575" y="228600"/>
                <a:ext cx="8836025" cy="5480786"/>
              </a:xfrm>
            </p:spPr>
            <p:txBody>
              <a:bodyPr/>
              <a:lstStyle/>
              <a:p>
                <a:pPr lvl="0" algn="just"/>
                <a:r>
                  <a:rPr lang="tr-TR" sz="1800" b="1" dirty="0" smtClean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11.   Karbon (C) cinsinden kuru gaz olarak VOC konsantrasyonunun hesaplanası ve bir FID analizörü tarafından sağlanan sonuçlardan karbon ve </a:t>
                </a:r>
                <a:r>
                  <a:rPr lang="tr-TR" sz="1800" b="1" dirty="0" err="1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toluenin</a:t>
                </a:r>
                <a:r>
                  <a:rPr lang="tr-TR" sz="1800" b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kütle emisyonlarının hesaplanması.   </a:t>
                </a:r>
              </a:p>
              <a:p>
                <a:pPr lvl="0" algn="l"/>
                <a:endParaRPr lang="tr-TR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lvl="0" algn="l"/>
                <a:r>
                  <a:rPr lang="tr-TR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Kütle </a:t>
                </a:r>
                <a:r>
                  <a:rPr lang="tr-TR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emisyonunu,  saatteki  gram </a:t>
                </a:r>
                <a:r>
                  <a:rPr lang="tr-TR" sz="20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toluen</a:t>
                </a:r>
                <a:r>
                  <a:rPr lang="tr-TR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tr-TR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olarak hesaplanması.</a:t>
                </a:r>
              </a:p>
              <a:p>
                <a:pPr lvl="0" algn="l"/>
                <a:r>
                  <a:rPr lang="tr-TR" sz="20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Toluene</a:t>
                </a:r>
                <a:r>
                  <a:rPr lang="tr-TR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tr-TR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C7H8   </a:t>
                </a:r>
              </a:p>
              <a:p>
                <a:pPr lvl="0" algn="l"/>
                <a:r>
                  <a:rPr lang="tr-TR" sz="20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Toluen'in</a:t>
                </a:r>
                <a:r>
                  <a:rPr lang="tr-TR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tr-TR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moleküler ağırlığı </a:t>
                </a:r>
                <a:r>
                  <a:rPr lang="tr-TR" sz="2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mgC</a:t>
                </a:r>
                <a:r>
                  <a:rPr lang="tr-TR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olarak = 7*12 = 84</a:t>
                </a:r>
              </a:p>
              <a:p>
                <a:pPr lvl="0" algn="l"/>
                <a:r>
                  <a:rPr lang="tr-TR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Tolüen </a:t>
                </a:r>
                <a:r>
                  <a:rPr lang="tr-TR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moleküler ağırlığı= = (7 x 12) + (8 x 1) = 92        </a:t>
                </a:r>
              </a:p>
              <a:p>
                <a:pPr lvl="0" algn="l"/>
                <a:r>
                  <a:rPr lang="tr-TR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Kütle </a:t>
                </a:r>
                <a:r>
                  <a:rPr lang="tr-TR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emisyonu </a:t>
                </a:r>
                <a:r>
                  <a:rPr lang="tr-TR" sz="2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gT</a:t>
                </a:r>
                <a:r>
                  <a:rPr lang="tr-TR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/ </a:t>
                </a:r>
                <a:r>
                  <a:rPr lang="tr-TR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saat </a:t>
                </a:r>
                <a:r>
                  <a:rPr lang="tr-TR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olarak = 428 </a:t>
                </a:r>
                <a:r>
                  <a:rPr lang="tr-TR" sz="20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gC</a:t>
                </a:r>
                <a:r>
                  <a:rPr lang="tr-TR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/saat*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tr-TR" sz="20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tr-TR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92 </m:t>
                        </m:r>
                        <m:r>
                          <m:rPr>
                            <m:nor/>
                          </m:rPr>
                          <a:rPr lang="tr-TR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g</m:t>
                        </m:r>
                        <m:r>
                          <m:rPr>
                            <m:nor/>
                          </m:rPr>
                          <a:rPr lang="tr-TR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/</m:t>
                        </m:r>
                        <m:r>
                          <m:rPr>
                            <m:nor/>
                          </m:rPr>
                          <a:rPr lang="tr-TR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mol</m:t>
                        </m:r>
                      </m:num>
                      <m:den>
                        <m:r>
                          <m:rPr>
                            <m:nor/>
                          </m:rPr>
                          <a:rPr lang="tr-TR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84 </m:t>
                        </m:r>
                        <m:r>
                          <m:rPr>
                            <m:nor/>
                          </m:rPr>
                          <a:rPr lang="tr-TR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g</m:t>
                        </m:r>
                        <m:r>
                          <m:rPr>
                            <m:nor/>
                          </m:rPr>
                          <a:rPr lang="tr-TR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/</m:t>
                        </m:r>
                        <m:r>
                          <m:rPr>
                            <m:nor/>
                          </m:rPr>
                          <a:rPr lang="tr-TR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mol</m:t>
                        </m:r>
                        <m:r>
                          <m:rPr>
                            <m:nor/>
                          </m:rPr>
                          <a:rPr lang="tr-TR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</m:den>
                    </m:f>
                  </m:oMath>
                </a14:m>
                <a:endParaRPr lang="tr-TR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lvl="0" algn="l"/>
                <a:endParaRPr lang="tr-TR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lvl="0" algn="l"/>
                <a:r>
                  <a:rPr lang="tr-TR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Kütle </a:t>
                </a:r>
                <a:r>
                  <a:rPr lang="tr-TR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emisyonu </a:t>
                </a:r>
                <a:r>
                  <a:rPr lang="tr-TR" sz="2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gT</a:t>
                </a:r>
                <a:r>
                  <a:rPr lang="tr-TR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/ saat olarak = </a:t>
                </a:r>
                <a:r>
                  <a:rPr lang="tr-TR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469 </a:t>
                </a:r>
                <a:r>
                  <a:rPr lang="tr-TR" sz="20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gT</a:t>
                </a:r>
                <a:r>
                  <a:rPr lang="tr-TR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/saat</a:t>
                </a:r>
                <a:endParaRPr lang="tr-TR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051" name="Alt Başlık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155575" y="228600"/>
                <a:ext cx="8836025" cy="5480786"/>
              </a:xfrm>
              <a:blipFill>
                <a:blip r:embed="rId3"/>
                <a:stretch>
                  <a:fillRect l="-759" t="-667" r="-552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53" name="AutoShape 13" descr="emission sampling ile ilgili görsel sonucu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15665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" name="Tablo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8660512"/>
              </p:ext>
            </p:extLst>
          </p:nvPr>
        </p:nvGraphicFramePr>
        <p:xfrm>
          <a:off x="229402" y="538012"/>
          <a:ext cx="8610600" cy="6256327"/>
        </p:xfrm>
        <a:graphic>
          <a:graphicData uri="http://schemas.openxmlformats.org/drawingml/2006/table">
            <a:tbl>
              <a:tblPr/>
              <a:tblGrid>
                <a:gridCol w="5118033">
                  <a:extLst>
                    <a:ext uri="{9D8B030D-6E8A-4147-A177-3AD203B41FA5}">
                      <a16:colId xmlns:a16="http://schemas.microsoft.com/office/drawing/2014/main" val="2619726693"/>
                    </a:ext>
                  </a:extLst>
                </a:gridCol>
                <a:gridCol w="1164189">
                  <a:extLst>
                    <a:ext uri="{9D8B030D-6E8A-4147-A177-3AD203B41FA5}">
                      <a16:colId xmlns:a16="http://schemas.microsoft.com/office/drawing/2014/main" val="315596831"/>
                    </a:ext>
                  </a:extLst>
                </a:gridCol>
                <a:gridCol w="1164189">
                  <a:extLst>
                    <a:ext uri="{9D8B030D-6E8A-4147-A177-3AD203B41FA5}">
                      <a16:colId xmlns:a16="http://schemas.microsoft.com/office/drawing/2014/main" val="1054145432"/>
                    </a:ext>
                  </a:extLst>
                </a:gridCol>
                <a:gridCol w="1164189">
                  <a:extLst>
                    <a:ext uri="{9D8B030D-6E8A-4147-A177-3AD203B41FA5}">
                      <a16:colId xmlns:a16="http://schemas.microsoft.com/office/drawing/2014/main" val="46656748"/>
                    </a:ext>
                  </a:extLst>
                </a:gridCol>
              </a:tblGrid>
              <a:tr h="236472">
                <a:tc>
                  <a:txBody>
                    <a:bodyPr/>
                    <a:lstStyle/>
                    <a:p>
                      <a:pPr algn="l" fontAlgn="ctr"/>
                      <a:r>
                        <a:rPr lang="tr-TR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Genel bilgiler;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66" marR="7866" marT="78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66" marR="7866" marT="78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1816061"/>
                  </a:ext>
                </a:extLst>
              </a:tr>
              <a:tr h="236472">
                <a:tc>
                  <a:txBody>
                    <a:bodyPr/>
                    <a:lstStyle/>
                    <a:p>
                      <a:pPr algn="l" fontAlgn="ctr"/>
                      <a:r>
                        <a:rPr lang="tr-TR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Emisyon Sınır Değeri   </a:t>
                      </a:r>
                    </a:p>
                  </a:txBody>
                  <a:tcPr marL="7866" marR="7866" marT="7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mg/m</a:t>
                      </a:r>
                      <a:r>
                        <a:rPr lang="tr-TR" sz="1500" b="0" i="0" u="none" strike="noStrike" baseline="30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tr-TR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66" marR="7866" marT="7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7866" marR="7866" marT="7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66" marR="7866" marT="78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6810730"/>
                  </a:ext>
                </a:extLst>
              </a:tr>
              <a:tr h="236472">
                <a:tc>
                  <a:txBody>
                    <a:bodyPr/>
                    <a:lstStyle/>
                    <a:p>
                      <a:pPr algn="l" fontAlgn="ctr"/>
                      <a:r>
                        <a:rPr lang="tr-TR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Beklenen Toz Konsantrasyonu  </a:t>
                      </a:r>
                    </a:p>
                  </a:txBody>
                  <a:tcPr marL="7866" marR="7866" marT="7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mg/m</a:t>
                      </a:r>
                      <a:r>
                        <a:rPr lang="tr-TR" sz="1500" b="0" i="0" u="none" strike="noStrike" baseline="30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tr-TR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66" marR="7866" marT="7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866" marR="7866" marT="7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66" marR="7866" marT="78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98721677"/>
                  </a:ext>
                </a:extLst>
              </a:tr>
              <a:tr h="236472">
                <a:tc>
                  <a:txBody>
                    <a:bodyPr/>
                    <a:lstStyle/>
                    <a:p>
                      <a:pPr algn="l" fontAlgn="ctr"/>
                      <a:r>
                        <a:rPr lang="tr-TR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Tartım Prosedürü Belirsizliği mg</a:t>
                      </a:r>
                    </a:p>
                  </a:txBody>
                  <a:tcPr marL="7866" marR="7866" marT="7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66" marR="7866" marT="7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0,35</a:t>
                      </a:r>
                    </a:p>
                  </a:txBody>
                  <a:tcPr marL="7866" marR="7866" marT="7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66" marR="7866" marT="78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80469325"/>
                  </a:ext>
                </a:extLst>
              </a:tr>
              <a:tr h="146307">
                <a:tc>
                  <a:txBody>
                    <a:bodyPr/>
                    <a:lstStyle/>
                    <a:p>
                      <a:pPr algn="l" fontAlgn="ctr"/>
                      <a:endParaRPr lang="tr-TR" sz="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66" marR="7866" marT="786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66" marR="7866" marT="78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35065086"/>
                  </a:ext>
                </a:extLst>
              </a:tr>
              <a:tr h="236472">
                <a:tc>
                  <a:txBody>
                    <a:bodyPr/>
                    <a:lstStyle/>
                    <a:p>
                      <a:pPr algn="l" fontAlgn="ctr"/>
                      <a:r>
                        <a:rPr lang="tr-TR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Baca Çapı, Hızı, Nozzle Çapı ve Örnekleme Süresi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66" marR="7866" marT="78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66" marR="7866" marT="78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38034694"/>
                  </a:ext>
                </a:extLst>
              </a:tr>
              <a:tr h="236472">
                <a:tc>
                  <a:txBody>
                    <a:bodyPr/>
                    <a:lstStyle/>
                    <a:p>
                      <a:pPr algn="l" fontAlgn="ctr"/>
                      <a:r>
                        <a:rPr lang="tr-TR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Baca Çap </a:t>
                      </a:r>
                    </a:p>
                  </a:txBody>
                  <a:tcPr marL="7866" marR="7866" marT="7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</a:t>
                      </a:r>
                    </a:p>
                  </a:txBody>
                  <a:tcPr marL="7866" marR="7866" marT="7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</a:t>
                      </a:r>
                    </a:p>
                  </a:txBody>
                  <a:tcPr marL="7866" marR="7866" marT="7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66" marR="7866" marT="78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1363670"/>
                  </a:ext>
                </a:extLst>
              </a:tr>
              <a:tr h="236472">
                <a:tc>
                  <a:txBody>
                    <a:bodyPr/>
                    <a:lstStyle/>
                    <a:p>
                      <a:pPr algn="l" fontAlgn="ctr"/>
                      <a:r>
                        <a:rPr lang="tr-TR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Baca Alanı </a:t>
                      </a:r>
                    </a:p>
                  </a:txBody>
                  <a:tcPr marL="7866" marR="7866" marT="7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</a:t>
                      </a:r>
                      <a:r>
                        <a:rPr lang="tr-TR" sz="1500" b="0" i="0" u="none" strike="noStrike" baseline="30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tr-TR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66" marR="7866" marT="7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1.13</a:t>
                      </a:r>
                    </a:p>
                  </a:txBody>
                  <a:tcPr marL="7866" marR="7866" marT="7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66" marR="7866" marT="78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89966840"/>
                  </a:ext>
                </a:extLst>
              </a:tr>
              <a:tr h="236472">
                <a:tc>
                  <a:txBody>
                    <a:bodyPr/>
                    <a:lstStyle/>
                    <a:p>
                      <a:pPr algn="l" fontAlgn="ctr"/>
                      <a:r>
                        <a:rPr lang="tr-TR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Ortalama Bacagazı Hızı  </a:t>
                      </a:r>
                    </a:p>
                  </a:txBody>
                  <a:tcPr marL="7866" marR="7866" marT="7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m/s</a:t>
                      </a:r>
                    </a:p>
                  </a:txBody>
                  <a:tcPr marL="7866" marR="7866" marT="7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14.3</a:t>
                      </a:r>
                    </a:p>
                  </a:txBody>
                  <a:tcPr marL="7866" marR="7866" marT="7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66" marR="7866" marT="78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10547200"/>
                  </a:ext>
                </a:extLst>
              </a:tr>
              <a:tr h="236472">
                <a:tc>
                  <a:txBody>
                    <a:bodyPr/>
                    <a:lstStyle/>
                    <a:p>
                      <a:pPr algn="l" fontAlgn="ctr"/>
                      <a:r>
                        <a:rPr lang="tr-TR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Nozzle Çap  </a:t>
                      </a:r>
                    </a:p>
                  </a:txBody>
                  <a:tcPr marL="7866" marR="7866" marT="7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mm</a:t>
                      </a:r>
                    </a:p>
                  </a:txBody>
                  <a:tcPr marL="7866" marR="7866" marT="7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866" marR="7866" marT="7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66" marR="7866" marT="78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82569554"/>
                  </a:ext>
                </a:extLst>
              </a:tr>
              <a:tr h="236472">
                <a:tc>
                  <a:txBody>
                    <a:bodyPr/>
                    <a:lstStyle/>
                    <a:p>
                      <a:pPr algn="l" fontAlgn="ctr"/>
                      <a:r>
                        <a:rPr lang="tr-TR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Örnekleme Süresi </a:t>
                      </a:r>
                    </a:p>
                  </a:txBody>
                  <a:tcPr marL="7866" marR="7866" marT="7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dk</a:t>
                      </a:r>
                    </a:p>
                  </a:txBody>
                  <a:tcPr marL="7866" marR="7866" marT="7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</a:t>
                      </a:r>
                    </a:p>
                  </a:txBody>
                  <a:tcPr marL="7866" marR="7866" marT="7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66" marR="7866" marT="78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32611839"/>
                  </a:ext>
                </a:extLst>
              </a:tr>
              <a:tr h="142078">
                <a:tc>
                  <a:txBody>
                    <a:bodyPr/>
                    <a:lstStyle/>
                    <a:p>
                      <a:pPr algn="l" fontAlgn="ctr"/>
                      <a:r>
                        <a:rPr lang="tr-T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66" marR="7866" marT="786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66" marR="7866" marT="78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75504768"/>
                  </a:ext>
                </a:extLst>
              </a:tr>
              <a:tr h="236472">
                <a:tc>
                  <a:txBody>
                    <a:bodyPr/>
                    <a:lstStyle/>
                    <a:p>
                      <a:pPr algn="l" fontAlgn="ctr"/>
                      <a:r>
                        <a:rPr lang="tr-TR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Baca ve Baca İçin Referans Koşullar</a:t>
                      </a:r>
                    </a:p>
                  </a:txBody>
                  <a:tcPr marL="7866" marR="7866" marT="7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66" marR="7866" marT="7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Baca</a:t>
                      </a:r>
                    </a:p>
                  </a:txBody>
                  <a:tcPr marL="7866" marR="7866" marT="7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Referans</a:t>
                      </a:r>
                    </a:p>
                  </a:txBody>
                  <a:tcPr marL="7866" marR="7866" marT="7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7936334"/>
                  </a:ext>
                </a:extLst>
              </a:tr>
              <a:tr h="236472">
                <a:tc>
                  <a:txBody>
                    <a:bodyPr/>
                    <a:lstStyle/>
                    <a:p>
                      <a:pPr algn="l" fontAlgn="ctr"/>
                      <a:r>
                        <a:rPr lang="tr-TR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Sıcaklık  </a:t>
                      </a:r>
                    </a:p>
                  </a:txBody>
                  <a:tcPr marL="7866" marR="7866" marT="7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500" b="0" i="0" u="none" strike="noStrike" baseline="30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</a:t>
                      </a:r>
                      <a:r>
                        <a:rPr lang="tr-TR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</a:t>
                      </a:r>
                    </a:p>
                  </a:txBody>
                  <a:tcPr marL="7866" marR="7866" marT="7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165</a:t>
                      </a:r>
                    </a:p>
                  </a:txBody>
                  <a:tcPr marL="7866" marR="7866" marT="7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866" marR="7866" marT="7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8587384"/>
                  </a:ext>
                </a:extLst>
              </a:tr>
              <a:tr h="236472">
                <a:tc>
                  <a:txBody>
                    <a:bodyPr/>
                    <a:lstStyle/>
                    <a:p>
                      <a:pPr algn="l" fontAlgn="ctr"/>
                      <a:r>
                        <a:rPr lang="tr-TR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Basınç </a:t>
                      </a:r>
                    </a:p>
                  </a:txBody>
                  <a:tcPr marL="7866" marR="7866" marT="7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5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Kpa</a:t>
                      </a:r>
                      <a:endParaRPr lang="tr-TR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66" marR="7866" marT="7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101,3</a:t>
                      </a:r>
                    </a:p>
                  </a:txBody>
                  <a:tcPr marL="7866" marR="7866" marT="7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101,3</a:t>
                      </a:r>
                    </a:p>
                  </a:txBody>
                  <a:tcPr marL="7866" marR="7866" marT="7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65561166"/>
                  </a:ext>
                </a:extLst>
              </a:tr>
              <a:tr h="236472">
                <a:tc>
                  <a:txBody>
                    <a:bodyPr/>
                    <a:lstStyle/>
                    <a:p>
                      <a:pPr algn="l" fontAlgn="ctr"/>
                      <a:r>
                        <a:rPr lang="tr-TR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Oksijen Konantrasyonui      </a:t>
                      </a:r>
                    </a:p>
                  </a:txBody>
                  <a:tcPr marL="7866" marR="7866" marT="7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  </a:t>
                      </a:r>
                    </a:p>
                  </a:txBody>
                  <a:tcPr marL="7866" marR="7866" marT="7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866" marR="7866" marT="7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866" marR="7866" marT="7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11915176"/>
                  </a:ext>
                </a:extLst>
              </a:tr>
              <a:tr h="236472">
                <a:tc>
                  <a:txBody>
                    <a:bodyPr/>
                    <a:lstStyle/>
                    <a:p>
                      <a:pPr algn="l" fontAlgn="ctr"/>
                      <a:r>
                        <a:rPr lang="tr-TR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Nem İçeriği </a:t>
                      </a:r>
                    </a:p>
                  </a:txBody>
                  <a:tcPr marL="7866" marR="7866" marT="7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</a:p>
                  </a:txBody>
                  <a:tcPr marL="7866" marR="7866" marT="7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866" marR="7866" marT="7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866" marR="7866" marT="7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36615393"/>
                  </a:ext>
                </a:extLst>
              </a:tr>
              <a:tr h="146307">
                <a:tc>
                  <a:txBody>
                    <a:bodyPr/>
                    <a:lstStyle/>
                    <a:p>
                      <a:pPr algn="l" fontAlgn="ctr"/>
                      <a:endParaRPr lang="tr-TR" sz="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66" marR="7866" marT="786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66" marR="7866" marT="786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58873582"/>
                  </a:ext>
                </a:extLst>
              </a:tr>
              <a:tr h="236472">
                <a:tc>
                  <a:txBody>
                    <a:bodyPr/>
                    <a:lstStyle/>
                    <a:p>
                      <a:pPr algn="l" fontAlgn="ctr"/>
                      <a:r>
                        <a:rPr lang="tr-TR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Gazometre Bilgileri (kuru)</a:t>
                      </a:r>
                    </a:p>
                  </a:txBody>
                  <a:tcPr marL="7866" marR="7866" marT="7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66" marR="7866" marT="7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Gaz Sayacı</a:t>
                      </a:r>
                    </a:p>
                  </a:txBody>
                  <a:tcPr marL="7866" marR="7866" marT="7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Referans</a:t>
                      </a:r>
                    </a:p>
                  </a:txBody>
                  <a:tcPr marL="7866" marR="7866" marT="7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38958961"/>
                  </a:ext>
                </a:extLst>
              </a:tr>
              <a:tr h="236472">
                <a:tc>
                  <a:txBody>
                    <a:bodyPr/>
                    <a:lstStyle/>
                    <a:p>
                      <a:pPr algn="l" fontAlgn="ctr"/>
                      <a:r>
                        <a:rPr lang="tr-TR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Gazmetre Başlangıç Hacmi </a:t>
                      </a:r>
                    </a:p>
                  </a:txBody>
                  <a:tcPr marL="7866" marR="7866" marT="7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</a:t>
                      </a:r>
                      <a:r>
                        <a:rPr lang="tr-TR" sz="1500" b="0" i="0" u="none" strike="noStrike" baseline="30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tr-TR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66" marR="7866" marT="7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</a:t>
                      </a:r>
                    </a:p>
                  </a:txBody>
                  <a:tcPr marL="7866" marR="7866" marT="7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66" marR="7866" marT="78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11421730"/>
                  </a:ext>
                </a:extLst>
              </a:tr>
              <a:tr h="236472">
                <a:tc>
                  <a:txBody>
                    <a:bodyPr/>
                    <a:lstStyle/>
                    <a:p>
                      <a:pPr algn="l" fontAlgn="ctr"/>
                      <a:r>
                        <a:rPr lang="tr-TR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Gazmetre Bitiş Hacmi </a:t>
                      </a:r>
                    </a:p>
                  </a:txBody>
                  <a:tcPr marL="7866" marR="7866" marT="7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</a:t>
                      </a:r>
                      <a:r>
                        <a:rPr lang="tr-TR" sz="1500" b="0" i="0" u="none" strike="noStrike" baseline="30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tr-TR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66" marR="7866" marT="7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2,94</a:t>
                      </a:r>
                    </a:p>
                  </a:txBody>
                  <a:tcPr marL="7866" marR="7866" marT="7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66" marR="7866" marT="78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37820816"/>
                  </a:ext>
                </a:extLst>
              </a:tr>
              <a:tr h="236472">
                <a:tc>
                  <a:txBody>
                    <a:bodyPr/>
                    <a:lstStyle/>
                    <a:p>
                      <a:pPr algn="l" fontAlgn="ctr"/>
                      <a:r>
                        <a:rPr lang="tr-TR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Gazmetre Sıcaklığı </a:t>
                      </a:r>
                    </a:p>
                  </a:txBody>
                  <a:tcPr marL="7866" marR="7866" marT="7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500" b="0" i="0" u="none" strike="noStrike" baseline="30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</a:t>
                      </a:r>
                      <a:r>
                        <a:rPr lang="tr-TR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</a:t>
                      </a:r>
                    </a:p>
                  </a:txBody>
                  <a:tcPr marL="7866" marR="7866" marT="7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7866" marR="7866" marT="7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866" marR="7866" marT="78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50134077"/>
                  </a:ext>
                </a:extLst>
              </a:tr>
              <a:tr h="236472">
                <a:tc>
                  <a:txBody>
                    <a:bodyPr/>
                    <a:lstStyle/>
                    <a:p>
                      <a:pPr algn="l" fontAlgn="ctr"/>
                      <a:r>
                        <a:rPr lang="tr-TR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Gazometre oksijen konsantrasyonu</a:t>
                      </a:r>
                    </a:p>
                  </a:txBody>
                  <a:tcPr marL="7866" marR="7866" marT="7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</a:p>
                  </a:txBody>
                  <a:tcPr marL="7866" marR="7866" marT="7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866" marR="7866" marT="7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866" marR="7866" marT="7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87870113"/>
                  </a:ext>
                </a:extLst>
              </a:tr>
              <a:tr h="146307">
                <a:tc>
                  <a:txBody>
                    <a:bodyPr/>
                    <a:lstStyle/>
                    <a:p>
                      <a:pPr algn="l" fontAlgn="ctr"/>
                      <a:endParaRPr lang="tr-TR" sz="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66" marR="7866" marT="786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66" marR="7866" marT="786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17219445"/>
                  </a:ext>
                </a:extLst>
              </a:tr>
              <a:tr h="236472">
                <a:tc>
                  <a:txBody>
                    <a:bodyPr/>
                    <a:lstStyle/>
                    <a:p>
                      <a:pPr algn="l" fontAlgn="ctr"/>
                      <a:r>
                        <a:rPr lang="tr-TR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Toz Tartım Değerleri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66" marR="7866" marT="78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66" marR="7866" marT="78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46016391"/>
                  </a:ext>
                </a:extLst>
              </a:tr>
              <a:tr h="236472">
                <a:tc>
                  <a:txBody>
                    <a:bodyPr/>
                    <a:lstStyle/>
                    <a:p>
                      <a:pPr algn="l" fontAlgn="ctr"/>
                      <a:r>
                        <a:rPr lang="tr-TR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Filtre Başlangıç Ağırlığı</a:t>
                      </a:r>
                    </a:p>
                  </a:txBody>
                  <a:tcPr marL="7866" marR="7866" marT="7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</a:t>
                      </a:r>
                    </a:p>
                  </a:txBody>
                  <a:tcPr marL="7866" marR="7866" marT="7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866" marR="7866" marT="7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66" marR="7866" marT="78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56760385"/>
                  </a:ext>
                </a:extLst>
              </a:tr>
              <a:tr h="236472">
                <a:tc>
                  <a:txBody>
                    <a:bodyPr/>
                    <a:lstStyle/>
                    <a:p>
                      <a:pPr algn="l" fontAlgn="ctr"/>
                      <a:r>
                        <a:rPr lang="tr-TR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Filtre Son Ağırlığı</a:t>
                      </a:r>
                    </a:p>
                  </a:txBody>
                  <a:tcPr marL="7866" marR="7866" marT="7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</a:t>
                      </a:r>
                    </a:p>
                  </a:txBody>
                  <a:tcPr marL="7866" marR="7866" marT="7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4,018</a:t>
                      </a:r>
                    </a:p>
                  </a:txBody>
                  <a:tcPr marL="7866" marR="7866" marT="7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66" marR="7866" marT="78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61015041"/>
                  </a:ext>
                </a:extLst>
              </a:tr>
              <a:tr h="236472">
                <a:tc>
                  <a:txBody>
                    <a:bodyPr/>
                    <a:lstStyle/>
                    <a:p>
                      <a:pPr algn="l" fontAlgn="ctr"/>
                      <a:r>
                        <a:rPr lang="tr-TR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Geri Kazanma sonucu</a:t>
                      </a:r>
                    </a:p>
                  </a:txBody>
                  <a:tcPr marL="7866" marR="7866" marT="7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mg</a:t>
                      </a:r>
                    </a:p>
                  </a:txBody>
                  <a:tcPr marL="7866" marR="7866" marT="7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</a:t>
                      </a:r>
                    </a:p>
                  </a:txBody>
                  <a:tcPr marL="7866" marR="7866" marT="7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66" marR="7866" marT="78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50300251"/>
                  </a:ext>
                </a:extLst>
              </a:tr>
            </a:tbl>
          </a:graphicData>
        </a:graphic>
      </p:graphicFrame>
      <p:sp>
        <p:nvSpPr>
          <p:cNvPr id="6307" name="Dikdörtgen 22"/>
          <p:cNvSpPr>
            <a:spLocks noChangeArrowheads="1"/>
          </p:cNvSpPr>
          <p:nvPr/>
        </p:nvSpPr>
        <p:spPr bwMode="auto">
          <a:xfrm>
            <a:off x="152400" y="137962"/>
            <a:ext cx="85344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tr-TR" altLang="tr-TR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tr-TR" altLang="tr-TR" sz="20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İzokinetiklik</a:t>
            </a:r>
            <a:r>
              <a:rPr lang="tr-TR" altLang="tr-TR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Ve Konsantrasyon Hesabı</a:t>
            </a:r>
            <a:r>
              <a:rPr lang="tr-TR" altLang="tr-TR" dirty="0">
                <a:solidFill>
                  <a:srgbClr val="C00000"/>
                </a:solidFill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3498812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051" name="Alt Başlık 2"/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155575" y="175578"/>
                <a:ext cx="8686800" cy="5996622"/>
              </a:xfrm>
            </p:spPr>
            <p:txBody>
              <a:bodyPr/>
              <a:lstStyle/>
              <a:p>
                <a:pPr lvl="0" algn="l"/>
                <a:r>
                  <a:rPr lang="tr-TR" sz="2000" b="1" dirty="0" smtClean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12. </a:t>
                </a:r>
                <a:r>
                  <a:rPr lang="tr-TR" sz="2000" b="1" dirty="0" err="1" smtClean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Florür</a:t>
                </a:r>
                <a:r>
                  <a:rPr lang="tr-TR" sz="2000" b="1" dirty="0" smtClean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tr-TR" sz="2000" b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konsantrasyonu hidrojen </a:t>
                </a:r>
                <a:r>
                  <a:rPr lang="tr-TR" sz="2000" b="1" dirty="0" err="1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florür</a:t>
                </a:r>
                <a:r>
                  <a:rPr lang="tr-TR" sz="2000" b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olarak ifade </a:t>
                </a:r>
                <a:r>
                  <a:rPr lang="tr-TR" sz="2000" b="1" dirty="0" smtClean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edilmesi;</a:t>
                </a:r>
              </a:p>
              <a:p>
                <a:pPr lvl="0" algn="l"/>
                <a:endParaRPr lang="tr-TR" sz="2000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lvl="0" algn="l"/>
                <a:r>
                  <a:rPr lang="tr-TR" sz="2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Florür</a:t>
                </a:r>
                <a:r>
                  <a:rPr lang="tr-TR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Konsantrasyonu = 65 µ</a:t>
                </a:r>
                <a:r>
                  <a:rPr lang="tr-TR" sz="2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gF</a:t>
                </a:r>
                <a:r>
                  <a:rPr lang="tr-TR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/m3 </a:t>
                </a:r>
                <a:endParaRPr lang="tr-TR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lvl="0" algn="l"/>
                <a:r>
                  <a:rPr lang="tr-TR" sz="20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Florür’ün</a:t>
                </a:r>
                <a:r>
                  <a:rPr lang="tr-TR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tr-TR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molekül ağırlığı  = 19 </a:t>
                </a:r>
                <a:r>
                  <a:rPr lang="tr-TR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g/</a:t>
                </a:r>
                <a:r>
                  <a:rPr lang="tr-TR" sz="20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mol</a:t>
                </a:r>
                <a:endParaRPr lang="tr-TR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lvl="0" algn="l"/>
                <a:r>
                  <a:rPr lang="tr-TR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Hidrojenin molekül ağırlığı = </a:t>
                </a:r>
                <a:r>
                  <a:rPr lang="tr-TR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 g/</a:t>
                </a:r>
                <a:r>
                  <a:rPr lang="tr-TR" sz="20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mol</a:t>
                </a:r>
                <a:endParaRPr lang="tr-TR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lvl="0" algn="l"/>
                <a:endParaRPr lang="tr-TR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lvl="0" algn="l"/>
                <a:r>
                  <a:rPr lang="tr-TR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</a:t>
                </a:r>
                <a:r>
                  <a:rPr lang="tr-TR" sz="2000" baseline="-25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HF </a:t>
                </a:r>
                <a:r>
                  <a:rPr lang="tr-TR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C</a:t>
                </a:r>
                <a:r>
                  <a:rPr lang="tr-TR" sz="2000" baseline="-25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 </a:t>
                </a:r>
                <a:r>
                  <a:rPr lang="tr-TR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tr-TR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tr-TR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M</m:t>
                        </m:r>
                        <m:r>
                          <m:rPr>
                            <m:nor/>
                          </m:rPr>
                          <a:rPr lang="tr-TR" sz="2000" i="0" baseline="-25000" dirty="0" smtClean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H</m:t>
                        </m:r>
                        <m:r>
                          <m:rPr>
                            <m:nor/>
                          </m:rPr>
                          <a:rPr lang="tr-TR" sz="2000" baseline="-25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F</m:t>
                        </m:r>
                      </m:num>
                      <m:den>
                        <m:r>
                          <m:rPr>
                            <m:nor/>
                          </m:rPr>
                          <a:rPr lang="tr-TR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M</m:t>
                        </m:r>
                        <m:r>
                          <m:rPr>
                            <m:nor/>
                          </m:rPr>
                          <a:rPr lang="tr-TR" sz="2000" i="0" baseline="-25000" dirty="0" smtClean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F</m:t>
                        </m:r>
                      </m:den>
                    </m:f>
                  </m:oMath>
                </a14:m>
                <a:endParaRPr lang="tr-TR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lvl="0" algn="l"/>
                <a:r>
                  <a:rPr lang="tr-TR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</a:t>
                </a:r>
                <a:r>
                  <a:rPr lang="tr-TR" sz="2000" baseline="-25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HF</a:t>
                </a:r>
                <a:r>
                  <a:rPr lang="tr-TR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tr-TR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:r>
                  <a:rPr lang="tr-TR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65 </a:t>
                </a:r>
                <a:r>
                  <a:rPr lang="tr-TR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µ</a:t>
                </a:r>
                <a:r>
                  <a:rPr lang="tr-TR" sz="2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gF</a:t>
                </a:r>
                <a:r>
                  <a:rPr lang="tr-TR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/m</a:t>
                </a:r>
                <a:r>
                  <a:rPr lang="tr-TR" sz="2000" baseline="30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</a:t>
                </a:r>
                <a:r>
                  <a:rPr lang="tr-TR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tr-TR" sz="2000" baseline="-25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tr-TR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tr-TR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tr-TR" sz="2000" b="0" i="0" dirty="0" smtClean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20</m:t>
                        </m:r>
                      </m:num>
                      <m:den>
                        <m:r>
                          <m:rPr>
                            <m:nor/>
                          </m:rPr>
                          <a:rPr lang="tr-TR" sz="2000" b="0" i="0" dirty="0" smtClean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19</m:t>
                        </m:r>
                      </m:den>
                    </m:f>
                  </m:oMath>
                </a14:m>
                <a:r>
                  <a:rPr lang="tr-TR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</a:p>
              <a:p>
                <a:pPr lvl="0" algn="l"/>
                <a:endParaRPr lang="tr-TR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lvl="0" algn="l"/>
                <a:r>
                  <a:rPr lang="tr-TR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</a:t>
                </a:r>
                <a:r>
                  <a:rPr lang="tr-TR" sz="2000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HF</a:t>
                </a:r>
                <a:r>
                  <a:rPr lang="tr-TR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tr-TR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:r>
                  <a:rPr lang="tr-TR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68,4 µ</a:t>
                </a:r>
                <a:r>
                  <a:rPr lang="tr-TR" sz="2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gHF</a:t>
                </a:r>
                <a:r>
                  <a:rPr lang="tr-TR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/m</a:t>
                </a:r>
                <a:r>
                  <a:rPr lang="tr-TR" sz="2000" baseline="30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</a:t>
                </a:r>
              </a:p>
            </p:txBody>
          </p:sp>
        </mc:Choice>
        <mc:Fallback xmlns="">
          <p:sp>
            <p:nvSpPr>
              <p:cNvPr id="2051" name="Alt Başlık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155575" y="175578"/>
                <a:ext cx="8686800" cy="5996622"/>
              </a:xfrm>
              <a:blipFill>
                <a:blip r:embed="rId3"/>
                <a:stretch>
                  <a:fillRect l="-772" t="-610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53" name="AutoShape 13" descr="emission sampling ile ilgili görsel sonucu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13663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Alt Başlık 2"/>
          <p:cNvSpPr>
            <a:spLocks noGrp="1"/>
          </p:cNvSpPr>
          <p:nvPr>
            <p:ph type="subTitle" idx="1"/>
          </p:nvPr>
        </p:nvSpPr>
        <p:spPr>
          <a:xfrm>
            <a:off x="176430" y="228600"/>
            <a:ext cx="8686800" cy="5715000"/>
          </a:xfrm>
        </p:spPr>
        <p:txBody>
          <a:bodyPr/>
          <a:lstStyle/>
          <a:p>
            <a:pPr lvl="0" algn="l"/>
            <a:r>
              <a:rPr lang="tr-TR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13. Gerekli </a:t>
            </a:r>
            <a:r>
              <a:rPr lang="tr-TR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minimum örnekleme zamanını hesaplama</a:t>
            </a:r>
            <a:r>
              <a:rPr lang="tr-TR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lvl="0" algn="l"/>
            <a:endParaRPr lang="tr-TR" sz="20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spcBef>
                <a:spcPts val="600"/>
              </a:spcBef>
              <a:spcAft>
                <a:spcPts val="600"/>
              </a:spcAft>
            </a:pP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Baca gazında bileşik konsantrasyonu= 2 mg/m3 (2µg/l) </a:t>
            </a:r>
          </a:p>
          <a:p>
            <a:pPr algn="l">
              <a:spcBef>
                <a:spcPts val="600"/>
              </a:spcBef>
              <a:spcAft>
                <a:spcPts val="600"/>
              </a:spcAft>
            </a:pP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Örnekleme hızı = </a:t>
            </a: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L/</a:t>
            </a:r>
            <a:r>
              <a:rPr lang="tr-TR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dak</a:t>
            </a:r>
            <a:endParaRPr lang="tr-T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spcBef>
                <a:spcPts val="600"/>
              </a:spcBef>
              <a:spcAft>
                <a:spcPts val="600"/>
              </a:spcAft>
            </a:pPr>
            <a:r>
              <a:rPr 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İmpinger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çözeltisi hacmi = 250 ml</a:t>
            </a:r>
          </a:p>
          <a:p>
            <a:pPr algn="l">
              <a:spcBef>
                <a:spcPts val="600"/>
              </a:spcBef>
              <a:spcAft>
                <a:spcPts val="600"/>
              </a:spcAft>
            </a:pP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Analitik </a:t>
            </a:r>
            <a:r>
              <a:rPr 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laboratuar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tarafından belirtilen algılama limiti (LOD) = 0.5 µg / ml</a:t>
            </a:r>
          </a:p>
          <a:p>
            <a:pPr algn="l">
              <a:spcBef>
                <a:spcPts val="600"/>
              </a:spcBef>
              <a:spcAft>
                <a:spcPts val="600"/>
              </a:spcAft>
            </a:pP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Örnekleme 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ekipmanı ile kütle toplama oranı= Baca gazındaki bileşik konsantrasyonu * örnekleme hızı</a:t>
            </a:r>
          </a:p>
          <a:p>
            <a:pPr algn="l">
              <a:spcBef>
                <a:spcPts val="600"/>
              </a:spcBef>
              <a:spcAft>
                <a:spcPts val="600"/>
              </a:spcAft>
            </a:pP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Örnekleme ekipmanı ile kütle toplama </a:t>
            </a: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oranı = 2µg/L 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* 2  </a:t>
            </a: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L/</a:t>
            </a:r>
            <a:r>
              <a:rPr lang="tr-TR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dak</a:t>
            </a: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4 µg/</a:t>
            </a:r>
            <a:r>
              <a:rPr 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dk</a:t>
            </a:r>
            <a:endParaRPr lang="tr-T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spcBef>
                <a:spcPts val="600"/>
              </a:spcBef>
              <a:spcAft>
                <a:spcPts val="600"/>
              </a:spcAft>
            </a:pP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Bileşiğin gerekli olan hedef toplama kütlesi = </a:t>
            </a:r>
            <a:r>
              <a:rPr 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Impinger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çözelti hacmi * LOD</a:t>
            </a:r>
          </a:p>
          <a:p>
            <a:pPr algn="l">
              <a:spcBef>
                <a:spcPts val="600"/>
              </a:spcBef>
              <a:spcAft>
                <a:spcPts val="600"/>
              </a:spcAft>
            </a:pP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Bileşiğin gerekli olan hedef toplama kütlesi = </a:t>
            </a: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250 ml * 0.5 µg /</a:t>
            </a: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ml  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125 µg</a:t>
            </a:r>
          </a:p>
          <a:p>
            <a:pPr algn="l">
              <a:spcBef>
                <a:spcPts val="600"/>
              </a:spcBef>
              <a:spcAft>
                <a:spcPts val="600"/>
              </a:spcAft>
            </a:pP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Minimum örnekleme süresi = Hedef bileşik kütlesi/ kütle toplama oranı</a:t>
            </a:r>
          </a:p>
          <a:p>
            <a:pPr algn="l">
              <a:spcBef>
                <a:spcPts val="600"/>
              </a:spcBef>
              <a:spcAft>
                <a:spcPts val="600"/>
              </a:spcAft>
            </a:pP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Minimum örnekleme süresi = </a:t>
            </a: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125 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µg / 4 </a:t>
            </a: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µg/</a:t>
            </a:r>
            <a:r>
              <a:rPr lang="tr-TR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dk</a:t>
            </a: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31,25 </a:t>
            </a:r>
            <a:r>
              <a:rPr lang="tr-TR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dk</a:t>
            </a:r>
            <a:endParaRPr lang="tr-T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53" name="AutoShape 13" descr="emission sampling ile ilgili görsel sonucu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11827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Alt Başlık 2"/>
          <p:cNvSpPr>
            <a:spLocks noGrp="1"/>
          </p:cNvSpPr>
          <p:nvPr>
            <p:ph type="subTitle" idx="1"/>
          </p:nvPr>
        </p:nvSpPr>
        <p:spPr>
          <a:xfrm>
            <a:off x="155575" y="178786"/>
            <a:ext cx="8686800" cy="6298214"/>
          </a:xfrm>
        </p:spPr>
        <p:txBody>
          <a:bodyPr/>
          <a:lstStyle/>
          <a:p>
            <a:pPr lvl="0" algn="l"/>
            <a:r>
              <a:rPr lang="tr-TR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14. EN </a:t>
            </a:r>
            <a:r>
              <a:rPr lang="tr-TR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14790 standardına göre Baca gazı  içindeki nemin hacimce yüzdesini hesaplama (Mutlak Nem</a:t>
            </a:r>
            <a:r>
              <a:rPr lang="tr-TR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lvl="0" algn="l"/>
            <a:endParaRPr lang="tr-TR" sz="20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İlk sayaç okuma </a:t>
            </a:r>
            <a:r>
              <a:rPr lang="tr-TR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</a:t>
            </a: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 	= 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6.291 m3</a:t>
            </a:r>
          </a:p>
          <a:p>
            <a:pPr algn="l"/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Nihai sayaç okuma </a:t>
            </a: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Vs</a:t>
            </a: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			= 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6.351 m3</a:t>
            </a:r>
          </a:p>
          <a:p>
            <a:pPr algn="l"/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Nemin moleküler ağırlığı, H</a:t>
            </a:r>
            <a:r>
              <a:rPr lang="tr-TR" sz="20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 </a:t>
            </a:r>
            <a:r>
              <a:rPr lang="tr-TR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MAnem</a:t>
            </a: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	= 18 g/</a:t>
            </a:r>
            <a:r>
              <a:rPr lang="tr-TR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mol</a:t>
            </a:r>
            <a:endParaRPr lang="tr-T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STP'deki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molar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hacim </a:t>
            </a: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= 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22.4 </a:t>
            </a: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litre/</a:t>
            </a:r>
            <a:r>
              <a:rPr lang="tr-TR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mol</a:t>
            </a:r>
            <a:endParaRPr lang="tr-T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impingerde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toplanan nem miktarı </a:t>
            </a: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tr-TR" sz="20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	</a:t>
            </a: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3.2 g</a:t>
            </a:r>
            <a:endParaRPr lang="tr-T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İmpingerde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toplanan nem kütlesi </a:t>
            </a: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tr-TR" sz="20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	</a:t>
            </a: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1.3 g</a:t>
            </a:r>
            <a:endParaRPr lang="tr-T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Silika jelde toplanan nem kütlesi </a:t>
            </a:r>
            <a:r>
              <a:rPr lang="tr-TR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Mslika</a:t>
            </a: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	= 0.7 g</a:t>
            </a:r>
            <a:endParaRPr lang="tr-T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Kuru gaz sayaç basıncı </a:t>
            </a:r>
            <a:r>
              <a:rPr lang="tr-TR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Psayaç</a:t>
            </a: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= 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100.7 </a:t>
            </a:r>
            <a:r>
              <a:rPr 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kPa</a:t>
            </a:r>
            <a:endParaRPr lang="tr-T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Kuru gaz sayacı </a:t>
            </a: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sıcaklığı </a:t>
            </a:r>
            <a:r>
              <a:rPr lang="tr-TR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Tsayaç</a:t>
            </a: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		= 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16 </a:t>
            </a:r>
            <a:r>
              <a:rPr lang="tr-TR" sz="20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endParaRPr lang="tr-T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Standart sıcaklık </a:t>
            </a:r>
            <a:r>
              <a:rPr lang="tr-TR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Tst</a:t>
            </a: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= 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273 K</a:t>
            </a:r>
          </a:p>
          <a:p>
            <a:pPr algn="l"/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Standart basınç </a:t>
            </a:r>
            <a:r>
              <a:rPr lang="tr-TR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Pst</a:t>
            </a: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			= 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101.3 </a:t>
            </a:r>
            <a:r>
              <a:rPr 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kPa</a:t>
            </a:r>
            <a:endParaRPr lang="tr-T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53" name="AutoShape 13" descr="emission sampling ile ilgili görsel sonucu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7638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051" name="Alt Başlık 2"/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162794" y="169160"/>
                <a:ext cx="8686800" cy="6612639"/>
              </a:xfrm>
            </p:spPr>
            <p:txBody>
              <a:bodyPr/>
              <a:lstStyle/>
              <a:p>
                <a:pPr algn="l"/>
                <a:r>
                  <a:rPr lang="tr-TR" sz="2000" b="1" dirty="0" smtClean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14. </a:t>
                </a:r>
                <a:r>
                  <a:rPr lang="tr-TR" sz="2000" b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EN 14790 standardına göre Baca gazı  içindeki nemin hacimce yüzdesini hesaplama (Mutlak Nem)</a:t>
                </a:r>
              </a:p>
              <a:p>
                <a:pPr algn="l"/>
                <a:endParaRPr lang="tr-TR" sz="20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l"/>
                <a:r>
                  <a:rPr lang="tr-TR" sz="20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Kuru gaz sayacında numune hacmini hesaplama;</a:t>
                </a:r>
              </a:p>
              <a:p>
                <a:pPr algn="l"/>
                <a:r>
                  <a:rPr lang="tr-TR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Kuru </a:t>
                </a:r>
                <a:r>
                  <a:rPr lang="tr-TR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gaz sayacında numune hacmi =  6.351 m3 – 6.291 m3</a:t>
                </a:r>
              </a:p>
              <a:p>
                <a:pPr algn="l"/>
                <a:r>
                  <a:rPr lang="tr-TR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Kuru gaz sayacında numune hacmi = </a:t>
                </a:r>
                <a:r>
                  <a:rPr lang="tr-TR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0.06 </a:t>
                </a:r>
                <a:r>
                  <a:rPr lang="tr-TR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m3 (60 litre</a:t>
                </a:r>
                <a:r>
                  <a:rPr lang="tr-TR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</a:t>
                </a:r>
              </a:p>
              <a:p>
                <a:pPr algn="l"/>
                <a:endParaRPr lang="tr-TR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l"/>
                <a:r>
                  <a:rPr lang="tr-TR" sz="20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Örneklenmiş gaz hacmini standart koşullara düzeltilmesi;</a:t>
                </a:r>
              </a:p>
              <a:p>
                <a:pPr algn="l"/>
                <a:r>
                  <a:rPr lang="tr-TR" sz="20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Vst</a:t>
                </a:r>
                <a:r>
                  <a:rPr lang="tr-TR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  <a:r>
                  <a:rPr lang="tr-TR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:r>
                  <a:rPr lang="tr-TR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 x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tr-TR" sz="20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tr-TR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𝑇𝑠𝑡</m:t>
                        </m:r>
                      </m:num>
                      <m:den>
                        <m:r>
                          <a:rPr lang="tr-TR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𝑇𝑠𝑎𝑦𝑎</m:t>
                        </m:r>
                        <m:r>
                          <a:rPr lang="tr-TR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ç</m:t>
                        </m:r>
                      </m:den>
                    </m:f>
                  </m:oMath>
                </a14:m>
                <a:r>
                  <a:rPr lang="tr-TR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x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tr-TR" sz="20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tr-TR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𝑃𝑠𝑎𝑦𝑎</m:t>
                        </m:r>
                        <m:r>
                          <a:rPr lang="tr-TR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ç </m:t>
                        </m:r>
                      </m:num>
                      <m:den>
                        <m:r>
                          <a:rPr lang="tr-TR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𝑃𝑠𝑡</m:t>
                        </m:r>
                      </m:den>
                    </m:f>
                  </m:oMath>
                </a14:m>
                <a:endParaRPr lang="tr-TR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l"/>
                <a:r>
                  <a:rPr lang="tr-TR" sz="20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Vst</a:t>
                </a:r>
                <a:r>
                  <a:rPr lang="tr-TR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=  Litre </a:t>
                </a:r>
                <a:r>
                  <a:rPr lang="tr-TR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tr-TR" sz="20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tr-TR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273 </m:t>
                        </m:r>
                        <m:r>
                          <m:rPr>
                            <m:nor/>
                          </m:rPr>
                          <a:rPr lang="tr-TR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K</m:t>
                        </m:r>
                        <m:r>
                          <a:rPr lang="tr-TR" sz="20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𝑡</m:t>
                        </m:r>
                      </m:num>
                      <m:den>
                        <m:r>
                          <m:rPr>
                            <m:nor/>
                          </m:rPr>
                          <a:rPr lang="tr-TR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273+16 </m:t>
                        </m:r>
                        <m:r>
                          <m:rPr>
                            <m:nor/>
                          </m:rPr>
                          <a:rPr lang="tr-TR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K</m:t>
                        </m:r>
                      </m:den>
                    </m:f>
                  </m:oMath>
                </a14:m>
                <a:r>
                  <a:rPr lang="tr-TR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x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tr-TR" sz="20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tr-TR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100.7 </m:t>
                        </m:r>
                        <m:r>
                          <m:rPr>
                            <m:nor/>
                          </m:rPr>
                          <a:rPr lang="tr-TR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kPa</m:t>
                        </m:r>
                      </m:num>
                      <m:den>
                        <m:r>
                          <m:rPr>
                            <m:nor/>
                          </m:rPr>
                          <a:rPr lang="tr-TR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101,3 </m:t>
                        </m:r>
                        <m:r>
                          <m:rPr>
                            <m:nor/>
                          </m:rPr>
                          <a:rPr lang="tr-TR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kPa</m:t>
                        </m:r>
                        <m:r>
                          <m:rPr>
                            <m:nor/>
                          </m:rPr>
                          <a:rPr lang="tr-TR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</m:den>
                    </m:f>
                  </m:oMath>
                </a14:m>
                <a:r>
                  <a:rPr lang="tr-TR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</a:t>
                </a:r>
                <a:endParaRPr lang="tr-TR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l"/>
                <a:r>
                  <a:rPr lang="tr-TR" sz="20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Vst</a:t>
                </a:r>
                <a:r>
                  <a:rPr lang="tr-TR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  <a:r>
                  <a:rPr lang="tr-TR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:r>
                  <a:rPr lang="tr-TR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55,8 Litre</a:t>
                </a:r>
              </a:p>
              <a:p>
                <a:pPr algn="l"/>
                <a:endParaRPr lang="tr-TR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l">
                  <a:spcBef>
                    <a:spcPts val="600"/>
                  </a:spcBef>
                  <a:spcAft>
                    <a:spcPts val="600"/>
                  </a:spcAft>
                </a:pPr>
                <a:r>
                  <a:rPr lang="tr-TR" sz="20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Toplam nem kütlesi;</a:t>
                </a:r>
              </a:p>
              <a:p>
                <a:pPr algn="l">
                  <a:spcBef>
                    <a:spcPts val="600"/>
                  </a:spcBef>
                  <a:spcAft>
                    <a:spcPts val="600"/>
                  </a:spcAft>
                </a:pPr>
                <a:r>
                  <a:rPr lang="tr-TR" sz="2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Mnem</a:t>
                </a:r>
                <a:r>
                  <a:rPr lang="tr-TR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1.İmpinger su kütlesi + 2. </a:t>
                </a:r>
                <a:r>
                  <a:rPr lang="tr-TR" sz="2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İmpinger</a:t>
                </a:r>
                <a:r>
                  <a:rPr lang="tr-TR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su kütlesi + silika  jelde toplanan su kütlesi</a:t>
                </a:r>
              </a:p>
              <a:p>
                <a:pPr algn="l">
                  <a:spcBef>
                    <a:spcPts val="600"/>
                  </a:spcBef>
                  <a:spcAft>
                    <a:spcPts val="600"/>
                  </a:spcAft>
                </a:pPr>
                <a:r>
                  <a:rPr lang="tr-TR" sz="2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Mnem</a:t>
                </a:r>
                <a:r>
                  <a:rPr lang="tr-TR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3.2 g + 1.3 g + 0.7 g = 5,2 g</a:t>
                </a:r>
              </a:p>
              <a:p>
                <a:pPr algn="l"/>
                <a:endParaRPr lang="tr-TR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l"/>
                <a:endParaRPr lang="tr-TR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051" name="Alt Başlık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162794" y="169160"/>
                <a:ext cx="8686800" cy="6612639"/>
              </a:xfrm>
              <a:blipFill>
                <a:blip r:embed="rId3"/>
                <a:stretch>
                  <a:fillRect l="-772" t="-554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53" name="AutoShape 13" descr="emission sampling ile ilgili görsel sonucu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95629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051" name="Alt Başlık 2"/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193274" y="178786"/>
                <a:ext cx="8686800" cy="6298214"/>
              </a:xfrm>
            </p:spPr>
            <p:txBody>
              <a:bodyPr/>
              <a:lstStyle/>
              <a:p>
                <a:pPr algn="l">
                  <a:spcBef>
                    <a:spcPts val="600"/>
                  </a:spcBef>
                  <a:spcAft>
                    <a:spcPts val="600"/>
                  </a:spcAft>
                </a:pPr>
                <a:r>
                  <a:rPr lang="tr-TR" sz="2000" b="1" dirty="0" smtClean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14. </a:t>
                </a:r>
                <a:r>
                  <a:rPr lang="tr-TR" sz="2000" b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EN 14790 standardına göre Baca gazı  içindeki nemin hacimce yüzdesini hesaplama (Mutlak Nem)</a:t>
                </a:r>
              </a:p>
              <a:p>
                <a:pPr algn="l">
                  <a:spcBef>
                    <a:spcPts val="600"/>
                  </a:spcBef>
                  <a:spcAft>
                    <a:spcPts val="600"/>
                  </a:spcAft>
                </a:pPr>
                <a:r>
                  <a:rPr lang="tr-TR" sz="20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Toplanan </a:t>
                </a:r>
                <a:r>
                  <a:rPr lang="tr-TR" sz="20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nemi </a:t>
                </a:r>
                <a:r>
                  <a:rPr lang="tr-TR" sz="20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STP'ye</a:t>
                </a:r>
                <a:r>
                  <a:rPr lang="tr-TR" sz="20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çevrilmesi;</a:t>
                </a:r>
              </a:p>
              <a:p>
                <a:pPr algn="l">
                  <a:spcBef>
                    <a:spcPts val="600"/>
                  </a:spcBef>
                  <a:spcAft>
                    <a:spcPts val="600"/>
                  </a:spcAft>
                </a:pPr>
                <a:r>
                  <a:rPr lang="tr-TR" sz="20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Vnem</a:t>
                </a:r>
                <a:r>
                  <a:rPr lang="tr-TR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:r>
                  <a:rPr lang="tr-TR" sz="20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Mnem</a:t>
                </a:r>
                <a:r>
                  <a:rPr lang="tr-TR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x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tr-TR" sz="20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tr-TR" sz="2000" i="1" dirty="0" smtClean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  <m:r>
                          <m:rPr>
                            <m:nor/>
                          </m:rPr>
                          <a:rPr lang="tr-TR" sz="2000" b="0" i="1" dirty="0" smtClean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2,4 </m:t>
                        </m:r>
                        <m:r>
                          <a:rPr lang="tr-TR" sz="2000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𝐿</m:t>
                        </m:r>
                      </m:num>
                      <m:den>
                        <m:r>
                          <m:rPr>
                            <m:nor/>
                          </m:rPr>
                          <a:rPr lang="tr-TR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M</m:t>
                        </m:r>
                        <m:r>
                          <m:rPr>
                            <m:nor/>
                          </m:rPr>
                          <a:rPr lang="tr-TR" sz="2000" b="0" i="0" dirty="0" smtClean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A</m:t>
                        </m:r>
                        <m:r>
                          <m:rPr>
                            <m:nor/>
                          </m:rPr>
                          <a:rPr lang="tr-TR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nem</m:t>
                        </m:r>
                      </m:den>
                    </m:f>
                  </m:oMath>
                </a14:m>
                <a:r>
                  <a:rPr lang="tr-TR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</a:t>
                </a:r>
              </a:p>
              <a:p>
                <a:pPr algn="l">
                  <a:spcBef>
                    <a:spcPts val="600"/>
                  </a:spcBef>
                  <a:spcAft>
                    <a:spcPts val="600"/>
                  </a:spcAft>
                </a:pPr>
                <a:r>
                  <a:rPr lang="tr-TR" sz="20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Vnem</a:t>
                </a:r>
                <a:r>
                  <a:rPr lang="tr-TR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 </a:t>
                </a:r>
                <a:r>
                  <a:rPr lang="tr-TR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5,2 g </a:t>
                </a:r>
                <a:r>
                  <a:rPr lang="tr-TR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tr-TR" sz="20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tr-TR" sz="2000" i="1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22,4 </m:t>
                        </m:r>
                        <m:r>
                          <a:rPr lang="tr-TR" sz="20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𝐿</m:t>
                        </m:r>
                      </m:num>
                      <m:den>
                        <m:r>
                          <m:rPr>
                            <m:nor/>
                          </m:rPr>
                          <a:rPr lang="tr-TR" sz="2000" b="0" i="0" dirty="0" smtClean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18 </m:t>
                        </m:r>
                        <m:r>
                          <m:rPr>
                            <m:nor/>
                          </m:rPr>
                          <a:rPr lang="tr-TR" sz="2000" b="0" i="0" dirty="0" smtClean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g</m:t>
                        </m:r>
                      </m:den>
                    </m:f>
                  </m:oMath>
                </a14:m>
                <a:r>
                  <a:rPr lang="tr-TR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6,47 </a:t>
                </a:r>
                <a:r>
                  <a:rPr lang="tr-TR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litre</a:t>
                </a:r>
              </a:p>
              <a:p>
                <a:pPr algn="l">
                  <a:spcBef>
                    <a:spcPts val="600"/>
                  </a:spcBef>
                  <a:spcAft>
                    <a:spcPts val="600"/>
                  </a:spcAft>
                </a:pPr>
                <a:endParaRPr lang="tr-TR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l"/>
                <a:r>
                  <a:rPr lang="tr-TR" sz="20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Nem hacmi yüzdesi hesabı;</a:t>
                </a:r>
              </a:p>
              <a:p>
                <a:pPr algn="l"/>
                <a:r>
                  <a:rPr lang="tr-TR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</a:t>
                </a:r>
              </a:p>
              <a:p>
                <a:pPr algn="l"/>
                <a:r>
                  <a:rPr lang="tr-TR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% (V/V) Nem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tr-TR" sz="20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tr-TR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Vnem</m:t>
                        </m:r>
                      </m:num>
                      <m:den>
                        <m:r>
                          <m:rPr>
                            <m:nor/>
                          </m:rPr>
                          <a:rPr lang="tr-TR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Vhava</m:t>
                        </m:r>
                        <m:r>
                          <m:rPr>
                            <m:nor/>
                          </m:rPr>
                          <a:rPr lang="tr-TR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 + </m:t>
                        </m:r>
                        <m:r>
                          <m:rPr>
                            <m:nor/>
                          </m:rPr>
                          <a:rPr lang="tr-TR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Vnem</m:t>
                        </m:r>
                      </m:den>
                    </m:f>
                  </m:oMath>
                </a14:m>
                <a:endParaRPr lang="tr-TR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l"/>
                <a:endParaRPr lang="tr-TR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l"/>
                <a:r>
                  <a:rPr lang="tr-TR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% (V/V) Nem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tr-TR" sz="20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tr-TR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6,47 </m:t>
                        </m:r>
                      </m:num>
                      <m:den>
                        <m:r>
                          <m:rPr>
                            <m:nor/>
                          </m:rPr>
                          <a:rPr lang="tr-TR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6,47 + 55,8</m:t>
                        </m:r>
                      </m:den>
                    </m:f>
                  </m:oMath>
                </a14:m>
                <a:r>
                  <a:rPr lang="tr-TR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tr-TR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l"/>
                <a:endParaRPr lang="tr-TR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l"/>
                <a:r>
                  <a:rPr lang="tr-TR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% (V/V) Nem = 10,3</a:t>
                </a:r>
              </a:p>
              <a:p>
                <a:pPr algn="l">
                  <a:spcBef>
                    <a:spcPts val="600"/>
                  </a:spcBef>
                  <a:spcAft>
                    <a:spcPts val="600"/>
                  </a:spcAft>
                </a:pPr>
                <a:endParaRPr lang="tr-TR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l">
                  <a:spcBef>
                    <a:spcPts val="600"/>
                  </a:spcBef>
                  <a:spcAft>
                    <a:spcPts val="600"/>
                  </a:spcAft>
                </a:pPr>
                <a:endParaRPr lang="tr-TR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051" name="Alt Başlık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193274" y="178786"/>
                <a:ext cx="8686800" cy="6298214"/>
              </a:xfrm>
              <a:blipFill>
                <a:blip r:embed="rId3"/>
                <a:stretch>
                  <a:fillRect l="-772" t="-484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53" name="AutoShape 13" descr="emission sampling ile ilgili görsel sonucu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35081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Alt Başlık 2"/>
          <p:cNvSpPr>
            <a:spLocks noGrp="1"/>
          </p:cNvSpPr>
          <p:nvPr>
            <p:ph type="subTitle" idx="1"/>
          </p:nvPr>
        </p:nvSpPr>
        <p:spPr>
          <a:xfrm>
            <a:off x="155575" y="159536"/>
            <a:ext cx="8686800" cy="6165064"/>
          </a:xfrm>
        </p:spPr>
        <p:txBody>
          <a:bodyPr/>
          <a:lstStyle/>
          <a:p>
            <a:pPr lvl="0" algn="l"/>
            <a:r>
              <a:rPr lang="tr-TR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15. Analitik laboratuvar </a:t>
            </a:r>
            <a:r>
              <a:rPr lang="tr-TR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sonuçlarından Baca gazı içindeki bir maddenin konsantrasyonunu hesaplama</a:t>
            </a:r>
            <a:r>
              <a:rPr lang="tr-TR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lvl="0" algn="l"/>
            <a:endParaRPr lang="tr-T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İmpinger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için analiz </a:t>
            </a: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sonucu 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23,6 µg /ml </a:t>
            </a:r>
          </a:p>
          <a:p>
            <a:pPr algn="l"/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impinger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için analiz </a:t>
            </a: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sonucu= 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0,8 µg /ml</a:t>
            </a:r>
          </a:p>
          <a:p>
            <a:pPr algn="l"/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impinger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hacmi= 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260 ml</a:t>
            </a:r>
          </a:p>
          <a:p>
            <a:pPr algn="l"/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impinger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hacmi </a:t>
            </a: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240 ml</a:t>
            </a:r>
          </a:p>
          <a:p>
            <a:pPr algn="l"/>
            <a:r>
              <a:rPr lang="tr-TR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Vst</a:t>
            </a: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350 </a:t>
            </a: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litre</a:t>
            </a:r>
          </a:p>
          <a:p>
            <a:pPr algn="l"/>
            <a:endParaRPr lang="tr-T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Kazanılan maddenin toplam kütlesinin hesaplanması;</a:t>
            </a:r>
          </a:p>
          <a:p>
            <a:pPr marL="514350" indent="-514350" algn="l">
              <a:buAutoNum type="arabicPeriod"/>
            </a:pPr>
            <a:r>
              <a:rPr 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İmpingerde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toplanan kütle = Analiz sonucu * Hacim </a:t>
            </a:r>
          </a:p>
          <a:p>
            <a:pPr algn="l"/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 23,6 µg /ml *260 ml = 6136  µg</a:t>
            </a:r>
          </a:p>
          <a:p>
            <a:pPr algn="l"/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İmpingerde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toplanan kütle= Analiz sonucu*Hacim </a:t>
            </a:r>
          </a:p>
          <a:p>
            <a:pPr algn="l"/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 0,8 µg /ml *240 ml = 192 µg</a:t>
            </a:r>
          </a:p>
          <a:p>
            <a:pPr algn="l"/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mg cinsinden toplanan toplam madde kütlesi = (6136 µg  + 192 µg)/1000 </a:t>
            </a:r>
            <a:endParaRPr lang="tr-TR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6,33 mg</a:t>
            </a:r>
          </a:p>
          <a:p>
            <a:pPr algn="l"/>
            <a:endParaRPr lang="tr-T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spcBef>
                <a:spcPts val="600"/>
              </a:spcBef>
              <a:spcAft>
                <a:spcPts val="600"/>
              </a:spcAft>
            </a:pPr>
            <a:endParaRPr lang="tr-T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53" name="AutoShape 13" descr="emission sampling ile ilgili görsel sonucu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17464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Alt Başlık 2"/>
          <p:cNvSpPr>
            <a:spLocks noGrp="1"/>
          </p:cNvSpPr>
          <p:nvPr>
            <p:ph type="subTitle" idx="1"/>
          </p:nvPr>
        </p:nvSpPr>
        <p:spPr>
          <a:xfrm>
            <a:off x="177232" y="160338"/>
            <a:ext cx="8686800" cy="6469062"/>
          </a:xfrm>
        </p:spPr>
        <p:txBody>
          <a:bodyPr/>
          <a:lstStyle/>
          <a:p>
            <a:pPr lvl="0" algn="l"/>
            <a:r>
              <a:rPr lang="tr-TR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15. Analitik laboratuvar </a:t>
            </a:r>
            <a:r>
              <a:rPr lang="tr-TR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sonuçlarından Baca gazı içindeki bir maddenin konsantrasyonunu hesaplama</a:t>
            </a:r>
            <a:r>
              <a:rPr lang="tr-TR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lvl="0" algn="l"/>
            <a:endParaRPr lang="tr-T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Baca gazı içindeki maddenin konsantrasyonunun hesaplanması</a:t>
            </a: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l"/>
            <a:r>
              <a:rPr 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mi/V </a:t>
            </a:r>
            <a:r>
              <a:rPr 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std</a:t>
            </a:r>
            <a:endParaRPr lang="tr-T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Madde 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Konsantrasyonu= Toplam toplanan madde kütlesi/Standartlaştırılmış gaz </a:t>
            </a: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hacmi * 1000</a:t>
            </a:r>
            <a:endParaRPr lang="tr-T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6,33 mg /350 litre*1000 </a:t>
            </a:r>
            <a:endParaRPr lang="tr-TR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18,1 </a:t>
            </a: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mg/m</a:t>
            </a:r>
            <a:r>
              <a:rPr lang="tr-TR" sz="20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  <a:p>
            <a:pPr algn="l"/>
            <a:endParaRPr lang="tr-TR" sz="2000" baseline="30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Emici </a:t>
            </a:r>
            <a:r>
              <a:rPr 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absorpsiyon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çözeltisi toplama verimliliğini hesaplanması ve değerlendirilmesi;</a:t>
            </a:r>
          </a:p>
          <a:p>
            <a:pPr algn="l"/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İmpingerde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toplanan kütle= 6,14 mg</a:t>
            </a:r>
          </a:p>
          <a:p>
            <a:pPr algn="l"/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İmpingerde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Toplanan Kütle = 0,19 mg</a:t>
            </a:r>
          </a:p>
          <a:p>
            <a:pPr algn="l"/>
            <a:r>
              <a:rPr 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İmpinger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verimliliği = 1. </a:t>
            </a:r>
            <a:r>
              <a:rPr 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İmpingerde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toplanan kütle/ toplam kütle* 100</a:t>
            </a:r>
          </a:p>
          <a:p>
            <a:pPr algn="l"/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 6,14/6,33*100</a:t>
            </a:r>
          </a:p>
          <a:p>
            <a:pPr algn="l"/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 % 97 </a:t>
            </a:r>
          </a:p>
          <a:p>
            <a:pPr algn="l"/>
            <a:r>
              <a:rPr lang="tr-T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tr-TR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impinger</a:t>
            </a:r>
            <a:r>
              <a:rPr lang="tr-T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verimliliği % 95'den daha yüksek olduğu için kabul edilebilir.  </a:t>
            </a:r>
          </a:p>
          <a:p>
            <a:pPr algn="l"/>
            <a:endParaRPr lang="tr-TR" sz="2000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spcBef>
                <a:spcPts val="600"/>
              </a:spcBef>
              <a:spcAft>
                <a:spcPts val="600"/>
              </a:spcAft>
            </a:pPr>
            <a:endParaRPr lang="tr-T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53" name="AutoShape 13" descr="emission sampling ile ilgili görsel sonucu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60869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Alt Başlık 2"/>
          <p:cNvSpPr>
            <a:spLocks noGrp="1"/>
          </p:cNvSpPr>
          <p:nvPr>
            <p:ph type="subTitle" idx="1"/>
          </p:nvPr>
        </p:nvSpPr>
        <p:spPr>
          <a:xfrm>
            <a:off x="155575" y="160338"/>
            <a:ext cx="8686800" cy="6697662"/>
          </a:xfrm>
        </p:spPr>
        <p:txBody>
          <a:bodyPr/>
          <a:lstStyle/>
          <a:p>
            <a:pPr algn="l"/>
            <a:r>
              <a:rPr lang="tr-TR" sz="1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16. Atmosfere </a:t>
            </a:r>
            <a:r>
              <a:rPr lang="tr-TR" sz="1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verilen kütlesel debileri hesaplama</a:t>
            </a:r>
            <a:r>
              <a:rPr lang="tr-TR" sz="1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l"/>
            <a:r>
              <a:rPr lang="tr-TR" sz="1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Örnek-1: </a:t>
            </a:r>
          </a:p>
          <a:p>
            <a:pPr algn="l"/>
            <a:r>
              <a:rPr lang="tr-TR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Örnekleme 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sırasında toplanan toplam madde kütlesi = 730 µg </a:t>
            </a:r>
          </a:p>
          <a:p>
            <a:pPr algn="l"/>
            <a:r>
              <a:rPr lang="tr-TR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STP'deki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numune gaz hacmi, kuru = 8.5 litre</a:t>
            </a:r>
          </a:p>
          <a:p>
            <a:pPr algn="l"/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Baca kesit alanı = 1,1 m</a:t>
            </a:r>
            <a:r>
              <a:rPr lang="tr-TR" sz="18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  <a:p>
            <a:pPr algn="l"/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Ortalama yığın gaz hızı = 10.4 m / s</a:t>
            </a:r>
          </a:p>
          <a:p>
            <a:pPr algn="l"/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Baca gazı sıcaklığı = 62 ° C</a:t>
            </a:r>
          </a:p>
          <a:p>
            <a:pPr algn="l"/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Baca basıncı = 101.3 </a:t>
            </a:r>
            <a:r>
              <a:rPr lang="tr-TR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kPa</a:t>
            </a:r>
            <a:endParaRPr lang="tr-TR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Bacanın nem içeriği =% </a:t>
            </a:r>
            <a:r>
              <a:rPr lang="tr-TR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</a:p>
          <a:p>
            <a:pPr algn="l"/>
            <a:r>
              <a:rPr lang="tr-TR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Maddenin 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kuru bazda standart koşullardaki konsantrasyonu;</a:t>
            </a:r>
          </a:p>
          <a:p>
            <a:pPr algn="l"/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730 µg / 8,5 L </a:t>
            </a:r>
            <a:r>
              <a:rPr lang="tr-TR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85,9 µg/L </a:t>
            </a:r>
            <a:r>
              <a:rPr lang="tr-TR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85,9 </a:t>
            </a:r>
            <a:r>
              <a:rPr lang="tr-TR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mg/m3</a:t>
            </a:r>
          </a:p>
          <a:p>
            <a:pPr algn="l"/>
            <a:endParaRPr lang="tr-TR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Baca gazı koşullarında maddenin konsantrasyonu hesaplanması;</a:t>
            </a:r>
          </a:p>
          <a:p>
            <a:pPr algn="l"/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Yığın sıcaklığı 62 </a:t>
            </a:r>
            <a:r>
              <a:rPr lang="tr-TR" sz="18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                                           </a:t>
            </a:r>
          </a:p>
          <a:p>
            <a:pPr algn="l"/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Referans Sıcaklık 273 K</a:t>
            </a:r>
          </a:p>
          <a:p>
            <a:pPr algn="l"/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Baca gazı  basıncı 101.3 </a:t>
            </a:r>
            <a:r>
              <a:rPr lang="tr-TR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kPa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</a:t>
            </a:r>
          </a:p>
          <a:p>
            <a:pPr algn="l"/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Referans basıncı 101.3 </a:t>
            </a:r>
            <a:r>
              <a:rPr lang="tr-TR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kPa</a:t>
            </a:r>
            <a:endParaRPr lang="tr-TR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Baca gazı  nemi % 7                                           </a:t>
            </a:r>
          </a:p>
          <a:p>
            <a:pPr algn="l"/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Konsantrasyon =  85,9 mg/m3 * 273/(273+62) * (100-7)/100 * 101,3/101,3 </a:t>
            </a:r>
            <a:endParaRPr lang="tr-TR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tr-TR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85,9*0,815*0,93*1 = 65,1 mg/m</a:t>
            </a:r>
            <a:r>
              <a:rPr lang="tr-TR" sz="18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  <a:p>
            <a:pPr algn="l"/>
            <a:endParaRPr lang="tr-TR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spcBef>
                <a:spcPts val="600"/>
              </a:spcBef>
              <a:spcAft>
                <a:spcPts val="600"/>
              </a:spcAft>
            </a:pPr>
            <a:endParaRPr lang="tr-TR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53" name="AutoShape 13" descr="emission sampling ile ilgili görsel sonucu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93358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Alt Başlık 2"/>
          <p:cNvSpPr>
            <a:spLocks noGrp="1"/>
          </p:cNvSpPr>
          <p:nvPr>
            <p:ph type="subTitle" idx="1"/>
          </p:nvPr>
        </p:nvSpPr>
        <p:spPr>
          <a:xfrm>
            <a:off x="155575" y="140284"/>
            <a:ext cx="8686800" cy="6565315"/>
          </a:xfrm>
        </p:spPr>
        <p:txBody>
          <a:bodyPr/>
          <a:lstStyle/>
          <a:p>
            <a:pPr algn="l"/>
            <a:r>
              <a:rPr lang="tr-TR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16. Atmosfere </a:t>
            </a:r>
            <a:r>
              <a:rPr lang="tr-TR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verilen kütlesel debileri hesaplama</a:t>
            </a:r>
            <a:r>
              <a:rPr lang="tr-TR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l"/>
            <a:endParaRPr lang="tr-T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Baca içerisindeki akışın hesaplanması;</a:t>
            </a:r>
          </a:p>
          <a:p>
            <a:pPr algn="l"/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Ortalama baca gazı hızı = 10.4 m / s</a:t>
            </a:r>
          </a:p>
          <a:p>
            <a:pPr algn="l"/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Yığın kesit alanı  = 1,1 m2</a:t>
            </a:r>
          </a:p>
          <a:p>
            <a:pPr algn="l"/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 hacimsel akış oranı = 10.4 m/s x 1.1 m2</a:t>
            </a:r>
          </a:p>
          <a:p>
            <a:pPr algn="l"/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11,44 m3/</a:t>
            </a:r>
            <a:r>
              <a:rPr lang="tr-TR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sn</a:t>
            </a: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l"/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 hacimsel akış oranı = 11,44 m3/</a:t>
            </a:r>
            <a:r>
              <a:rPr lang="tr-TR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sn</a:t>
            </a: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 3600</a:t>
            </a:r>
          </a:p>
          <a:p>
            <a:pPr algn="l"/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41184 m3/saat</a:t>
            </a:r>
          </a:p>
          <a:p>
            <a:pPr algn="l"/>
            <a:endParaRPr lang="tr-TR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Kütlesel  emisyonunun  g / saat cinsinden hesaplanması;</a:t>
            </a:r>
          </a:p>
          <a:p>
            <a:pPr algn="l"/>
            <a:endParaRPr lang="tr-T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 Kütlesel debi gr/saat = Q hacimsel akış oranı x C konsantrasyon/1000</a:t>
            </a:r>
          </a:p>
          <a:p>
            <a:pPr algn="l"/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 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Kütlesel debi gr/saat = 41184 m</a:t>
            </a:r>
            <a:r>
              <a:rPr lang="tr-TR" sz="20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/saat x 65,1 mg/m</a:t>
            </a:r>
            <a:r>
              <a:rPr lang="tr-TR" sz="20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/1000</a:t>
            </a:r>
          </a:p>
          <a:p>
            <a:pPr algn="l"/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 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Kütlesel debi gr/saat = 2681 g/saat</a:t>
            </a:r>
          </a:p>
          <a:p>
            <a:pPr algn="l"/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 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Kütlesel debi gr/saat = 2,681 kg/saat</a:t>
            </a:r>
          </a:p>
          <a:p>
            <a:pPr algn="l"/>
            <a:endParaRPr lang="tr-T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53" name="AutoShape 13" descr="emission sampling ile ilgili görsel sonucu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33381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051" name="Alt Başlık 2"/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155574" y="762000"/>
                <a:ext cx="8836025" cy="5480786"/>
              </a:xfrm>
            </p:spPr>
            <p:txBody>
              <a:bodyPr/>
              <a:lstStyle/>
              <a:p>
                <a:pPr lvl="0" algn="just"/>
                <a:r>
                  <a:rPr lang="tr-TR" sz="1800" b="1" dirty="0" smtClean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Örnek-2: </a:t>
                </a:r>
              </a:p>
              <a:p>
                <a:pPr lvl="0" algn="just"/>
                <a:r>
                  <a:rPr lang="tr-TR" sz="1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STP'de</a:t>
                </a:r>
                <a:r>
                  <a:rPr lang="tr-TR" sz="1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(ıslak) hacim akış hızı = 43 Nm</a:t>
                </a:r>
                <a:r>
                  <a:rPr lang="tr-TR" sz="1800" baseline="30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</a:t>
                </a:r>
                <a:r>
                  <a:rPr lang="tr-TR" sz="1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/ s</a:t>
                </a:r>
              </a:p>
              <a:p>
                <a:pPr lvl="0" algn="just"/>
                <a:r>
                  <a:rPr lang="tr-TR" sz="1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NO2 konsantrasyonu (ıslak) = 164 mg / m</a:t>
                </a:r>
                <a:r>
                  <a:rPr lang="tr-TR" sz="1800" baseline="30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</a:t>
                </a:r>
              </a:p>
              <a:p>
                <a:pPr lvl="0" algn="just"/>
                <a:endParaRPr lang="tr-TR" sz="1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lvl="0" algn="just"/>
                <a:r>
                  <a:rPr lang="tr-TR" sz="1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Bacadaki </a:t>
                </a:r>
                <a:r>
                  <a:rPr lang="tr-TR" sz="1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hacim akışını hesaplanması;</a:t>
                </a:r>
              </a:p>
              <a:p>
                <a:pPr lvl="0" algn="just"/>
                <a:r>
                  <a:rPr lang="tr-TR" sz="1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Hacimsel akış </a:t>
                </a:r>
                <a:r>
                  <a:rPr lang="tr-TR" sz="1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Nm</a:t>
                </a:r>
                <a:r>
                  <a:rPr lang="tr-TR" sz="1800" baseline="30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</a:t>
                </a:r>
                <a:r>
                  <a:rPr lang="tr-TR" sz="1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/saat = 43 </a:t>
                </a:r>
                <a:r>
                  <a:rPr lang="tr-TR" sz="1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Nm</a:t>
                </a:r>
                <a:r>
                  <a:rPr lang="tr-TR" sz="1800" baseline="30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</a:t>
                </a:r>
                <a:r>
                  <a:rPr lang="tr-TR" sz="1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/s x 3600</a:t>
                </a:r>
              </a:p>
              <a:p>
                <a:pPr lvl="0" algn="just"/>
                <a:r>
                  <a:rPr lang="tr-TR" sz="1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Hacimsel akış </a:t>
                </a:r>
                <a:r>
                  <a:rPr lang="tr-TR" sz="1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Nm</a:t>
                </a:r>
                <a:r>
                  <a:rPr lang="tr-TR" sz="1800" baseline="30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</a:t>
                </a:r>
                <a:r>
                  <a:rPr lang="tr-TR" sz="1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/saat = 154,800 Nm</a:t>
                </a:r>
                <a:r>
                  <a:rPr lang="tr-TR" sz="1800" baseline="30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</a:t>
                </a:r>
                <a:r>
                  <a:rPr lang="tr-TR" sz="1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/saat</a:t>
                </a:r>
              </a:p>
              <a:p>
                <a:pPr lvl="0" algn="just"/>
                <a:endParaRPr lang="tr-TR" sz="1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lvl="0" algn="just"/>
                <a:r>
                  <a:rPr lang="tr-TR" sz="1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kütlesel </a:t>
                </a:r>
                <a:r>
                  <a:rPr lang="tr-TR" sz="1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emisyonunu kg/saat cinsinden hesaplanması</a:t>
                </a:r>
                <a:r>
                  <a:rPr lang="tr-TR" sz="1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;</a:t>
                </a:r>
              </a:p>
              <a:p>
                <a:pPr lvl="0" algn="just"/>
                <a:endParaRPr lang="tr-TR" sz="1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lvl="0" algn="just"/>
                <a:r>
                  <a:rPr lang="tr-TR" sz="1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Kg </a:t>
                </a:r>
                <a:r>
                  <a:rPr lang="tr-TR" sz="1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/ saat cinsinden kütle emisyon oranı= </a:t>
                </a:r>
                <a:r>
                  <a:rPr lang="tr-TR" sz="1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tr-TR" sz="18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tr-TR" sz="1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Hacim</m:t>
                        </m:r>
                        <m:r>
                          <m:rPr>
                            <m:nor/>
                          </m:rPr>
                          <a:rPr lang="tr-TR" sz="1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tr-TR" sz="1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ak</m:t>
                        </m:r>
                        <m:r>
                          <m:rPr>
                            <m:nor/>
                          </m:rPr>
                          <a:rPr lang="tr-TR" sz="1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ış </m:t>
                        </m:r>
                        <m:r>
                          <m:rPr>
                            <m:nor/>
                          </m:rPr>
                          <a:rPr lang="tr-TR" sz="1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h</m:t>
                        </m:r>
                        <m:r>
                          <m:rPr>
                            <m:nor/>
                          </m:rPr>
                          <a:rPr lang="tr-TR" sz="1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ı</m:t>
                        </m:r>
                        <m:r>
                          <m:rPr>
                            <m:nor/>
                          </m:rPr>
                          <a:rPr lang="tr-TR" sz="1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z</m:t>
                        </m:r>
                        <m:r>
                          <m:rPr>
                            <m:nor/>
                          </m:rPr>
                          <a:rPr lang="tr-TR" sz="1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ı </m:t>
                        </m:r>
                        <m:r>
                          <m:rPr>
                            <m:nor/>
                          </m:rPr>
                          <a:rPr lang="tr-TR" sz="1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m</m:t>
                        </m:r>
                        <m:r>
                          <m:rPr>
                            <m:nor/>
                          </m:rPr>
                          <a:rPr lang="tr-TR" sz="1800" baseline="30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  <m:r>
                          <m:rPr>
                            <m:nor/>
                          </m:rPr>
                          <a:rPr lang="tr-TR" sz="1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/</m:t>
                        </m:r>
                        <m:r>
                          <m:rPr>
                            <m:nor/>
                          </m:rPr>
                          <a:rPr lang="tr-TR" sz="1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saat</m:t>
                        </m:r>
                        <m:r>
                          <m:rPr>
                            <m:nor/>
                          </m:rPr>
                          <a:rPr lang="tr-TR" sz="1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 ∗ </m:t>
                        </m:r>
                        <m:r>
                          <m:rPr>
                            <m:nor/>
                          </m:rPr>
                          <a:rPr lang="tr-TR" sz="1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konsantrasyon</m:t>
                        </m:r>
                        <m:r>
                          <m:rPr>
                            <m:nor/>
                          </m:rPr>
                          <a:rPr lang="tr-TR" sz="1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tr-TR" sz="1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mg</m:t>
                        </m:r>
                        <m:r>
                          <m:rPr>
                            <m:nor/>
                          </m:rPr>
                          <a:rPr lang="tr-TR" sz="1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/ </m:t>
                        </m:r>
                        <m:r>
                          <m:rPr>
                            <m:nor/>
                          </m:rPr>
                          <a:rPr lang="tr-TR" sz="1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m</m:t>
                        </m:r>
                        <m:r>
                          <m:rPr>
                            <m:nor/>
                          </m:rPr>
                          <a:rPr lang="tr-TR" sz="1800" baseline="30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</m:num>
                      <m:den>
                        <m:r>
                          <m:rPr>
                            <m:nor/>
                          </m:rPr>
                          <a:rPr lang="tr-TR" sz="1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1.000.000 </m:t>
                        </m:r>
                        <m:r>
                          <a:rPr lang="tr-TR" sz="1800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lang="tr-TR" sz="1800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𝑚𝑔</m:t>
                        </m:r>
                        <m:r>
                          <a:rPr lang="tr-TR" sz="1800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/</m:t>
                        </m:r>
                        <m:r>
                          <a:rPr lang="tr-TR" sz="1800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𝑘𝑔</m:t>
                        </m:r>
                      </m:den>
                    </m:f>
                  </m:oMath>
                </a14:m>
                <a:endParaRPr lang="tr-TR" sz="1800" baseline="30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lvl="0" algn="just"/>
                <a:endParaRPr lang="tr-TR" sz="18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lvl="0" algn="just"/>
                <a:r>
                  <a:rPr lang="tr-TR" sz="1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Kg </a:t>
                </a:r>
                <a:r>
                  <a:rPr lang="tr-TR" sz="1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/ saat cinsinden kütle emisyon oranı=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tr-TR" sz="1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tr-TR" sz="1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154,800 </m:t>
                        </m:r>
                        <m:r>
                          <m:rPr>
                            <m:nor/>
                          </m:rPr>
                          <a:rPr lang="tr-TR" sz="1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Nm</m:t>
                        </m:r>
                        <m:r>
                          <m:rPr>
                            <m:nor/>
                          </m:rPr>
                          <a:rPr lang="tr-TR" sz="1800" baseline="30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  <m:r>
                          <m:rPr>
                            <m:nor/>
                          </m:rPr>
                          <a:rPr lang="tr-TR" sz="1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/</m:t>
                        </m:r>
                        <m:r>
                          <m:rPr>
                            <m:nor/>
                          </m:rPr>
                          <a:rPr lang="tr-TR" sz="1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saat</m:t>
                        </m:r>
                        <m:r>
                          <m:rPr>
                            <m:nor/>
                          </m:rPr>
                          <a:rPr lang="tr-TR" sz="1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∗164 </m:t>
                        </m:r>
                        <m:r>
                          <m:rPr>
                            <m:nor/>
                          </m:rPr>
                          <a:rPr lang="tr-TR" sz="1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mg</m:t>
                        </m:r>
                        <m:r>
                          <m:rPr>
                            <m:nor/>
                          </m:rPr>
                          <a:rPr lang="tr-TR" sz="1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/</m:t>
                        </m:r>
                        <m:r>
                          <m:rPr>
                            <m:nor/>
                          </m:rPr>
                          <a:rPr lang="tr-TR" sz="1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m</m:t>
                        </m:r>
                        <m:r>
                          <m:rPr>
                            <m:nor/>
                          </m:rPr>
                          <a:rPr lang="tr-TR" sz="1800" baseline="30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</m:num>
                      <m:den>
                        <m:r>
                          <m:rPr>
                            <m:nor/>
                          </m:rPr>
                          <a:rPr lang="tr-TR" sz="1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1.000.000 </m:t>
                        </m:r>
                        <m:r>
                          <a:rPr lang="tr-TR" sz="18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lang="tr-TR" sz="18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𝑚𝑔</m:t>
                        </m:r>
                        <m:r>
                          <a:rPr lang="tr-TR" sz="18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/</m:t>
                        </m:r>
                        <m:r>
                          <a:rPr lang="tr-TR" sz="18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𝑘𝑔</m:t>
                        </m:r>
                      </m:den>
                    </m:f>
                  </m:oMath>
                </a14:m>
                <a:endParaRPr lang="tr-TR" sz="1800" baseline="30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lvl="0" algn="just"/>
                <a:endParaRPr lang="tr-TR" sz="1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lvl="0" algn="just"/>
                <a:r>
                  <a:rPr lang="tr-TR" sz="1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Kg / saat cinsinden kütle emisyon oranı=</a:t>
                </a:r>
                <a:r>
                  <a:rPr lang="tr-TR" sz="1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  <a:r>
                  <a:rPr lang="tr-TR" sz="1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25.4 </a:t>
                </a:r>
                <a:r>
                  <a:rPr lang="tr-TR" sz="1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kg/saat</a:t>
                </a:r>
                <a:endParaRPr lang="tr-TR" sz="1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051" name="Alt Başlık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155574" y="762000"/>
                <a:ext cx="8836025" cy="5480786"/>
              </a:xfrm>
              <a:blipFill>
                <a:blip r:embed="rId3"/>
                <a:stretch>
                  <a:fillRect l="-621" t="-556" b="-1557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53" name="AutoShape 13" descr="emission sampling ile ilgili görsel sonucu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tr-TR"/>
          </a:p>
        </p:txBody>
      </p:sp>
      <p:sp>
        <p:nvSpPr>
          <p:cNvPr id="2" name="Dikdörtgen 1"/>
          <p:cNvSpPr/>
          <p:nvPr/>
        </p:nvSpPr>
        <p:spPr>
          <a:xfrm>
            <a:off x="155574" y="175578"/>
            <a:ext cx="815022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16. Atmosfere verilen kütlesel debileri hesaplama;</a:t>
            </a:r>
          </a:p>
        </p:txBody>
      </p:sp>
    </p:spTree>
    <p:extLst>
      <p:ext uri="{BB962C8B-B14F-4D97-AF65-F5344CB8AC3E}">
        <p14:creationId xmlns:p14="http://schemas.microsoft.com/office/powerpoint/2010/main" val="48425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381000" y="304800"/>
            <a:ext cx="8610600" cy="48164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  <a:buSzPts val="1100"/>
              <a:tabLst>
                <a:tab pos="180340" algn="l"/>
              </a:tabLst>
              <a:defRPr/>
            </a:pPr>
            <a:r>
              <a:rPr lang="tr-TR" sz="2400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1.1. </a:t>
            </a:r>
            <a:r>
              <a:rPr lang="tr-TR" sz="2400" dirty="0" smtClean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Tartım Belirsizliği Ve Emisyon Sınır Değeri Arasındaki İlişkinin Değerlendirilmesi;</a:t>
            </a:r>
          </a:p>
          <a:p>
            <a:pPr marL="457200">
              <a:lnSpc>
                <a:spcPct val="107000"/>
              </a:lnSpc>
              <a:spcAft>
                <a:spcPts val="0"/>
              </a:spcAft>
              <a:defRPr/>
            </a:pPr>
            <a:r>
              <a:rPr lang="tr-TR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270510">
              <a:lnSpc>
                <a:spcPct val="107000"/>
              </a:lnSpc>
              <a:spcAft>
                <a:spcPts val="0"/>
              </a:spcAft>
              <a:defRPr/>
            </a:pPr>
            <a:r>
              <a:rPr lang="tr-TR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Tartımdan gelen belirsizlik emisyon sınır değerinin % 5’inden az olmalıdır (13284-1)</a:t>
            </a:r>
          </a:p>
          <a:p>
            <a:pPr marL="270510">
              <a:lnSpc>
                <a:spcPct val="107000"/>
              </a:lnSpc>
              <a:spcAft>
                <a:spcPts val="0"/>
              </a:spcAft>
              <a:defRPr/>
            </a:pPr>
            <a:r>
              <a:rPr lang="tr-TR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Emisyon Sınır değerinin %5 = (20/100)*5 = 1 mg</a:t>
            </a:r>
          </a:p>
          <a:p>
            <a:pPr marL="270510">
              <a:lnSpc>
                <a:spcPct val="107000"/>
              </a:lnSpc>
              <a:spcAft>
                <a:spcPts val="0"/>
              </a:spcAft>
              <a:defRPr/>
            </a:pPr>
            <a:r>
              <a:rPr lang="tr-TR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* Tartım belirsizliği (0,35 mg &lt; 1 mg) küçük olduğundan şart sağlanmaktadır.</a:t>
            </a:r>
          </a:p>
          <a:p>
            <a:pPr marL="270510">
              <a:lnSpc>
                <a:spcPct val="107000"/>
              </a:lnSpc>
              <a:spcAft>
                <a:spcPts val="0"/>
              </a:spcAft>
              <a:defRPr/>
            </a:pPr>
            <a:r>
              <a:rPr lang="tr-TR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270510">
              <a:lnSpc>
                <a:spcPct val="107000"/>
              </a:lnSpc>
              <a:spcAft>
                <a:spcPts val="0"/>
              </a:spcAft>
              <a:defRPr/>
            </a:pPr>
            <a:r>
              <a:rPr lang="tr-TR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Toplanacak minimum kütle tartım belirsizliğinin 20 katı olmalıdır.(13284-1)</a:t>
            </a:r>
          </a:p>
          <a:p>
            <a:pPr marL="270510">
              <a:lnSpc>
                <a:spcPct val="107000"/>
              </a:lnSpc>
              <a:spcAft>
                <a:spcPts val="800"/>
              </a:spcAft>
              <a:defRPr/>
            </a:pPr>
            <a:r>
              <a:rPr lang="tr-TR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Minimum Kütle = 20* 0,35 = 7 mg </a:t>
            </a:r>
          </a:p>
        </p:txBody>
      </p:sp>
    </p:spTree>
    <p:extLst>
      <p:ext uri="{BB962C8B-B14F-4D97-AF65-F5344CB8AC3E}">
        <p14:creationId xmlns:p14="http://schemas.microsoft.com/office/powerpoint/2010/main" val="4147231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051" name="Alt Başlık 2"/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174826" y="838200"/>
                <a:ext cx="8836025" cy="5480786"/>
              </a:xfrm>
            </p:spPr>
            <p:txBody>
              <a:bodyPr/>
              <a:lstStyle/>
              <a:p>
                <a:pPr lvl="0" algn="just"/>
                <a:r>
                  <a:rPr lang="tr-TR" sz="1800" b="1" dirty="0" smtClean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Örnek-3: </a:t>
                </a:r>
              </a:p>
              <a:p>
                <a:pPr lvl="0" algn="just"/>
                <a:r>
                  <a:rPr lang="tr-TR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Ortalama </a:t>
                </a:r>
                <a:r>
                  <a:rPr lang="tr-TR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baca gazı hızı = 10 m / s</a:t>
                </a:r>
              </a:p>
              <a:p>
                <a:pPr lvl="0" algn="just"/>
                <a:r>
                  <a:rPr lang="tr-TR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Baca </a:t>
                </a:r>
                <a:r>
                  <a:rPr lang="tr-TR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çapı = 0.9 m </a:t>
                </a:r>
                <a:endParaRPr lang="tr-TR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lvl="0" algn="just"/>
                <a:r>
                  <a:rPr lang="tr-TR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Madde </a:t>
                </a:r>
                <a:r>
                  <a:rPr lang="tr-TR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konsantrasyonu = 150 mg / m</a:t>
                </a:r>
                <a:r>
                  <a:rPr lang="tr-TR" sz="2000" baseline="30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</a:t>
                </a:r>
                <a:r>
                  <a:rPr lang="tr-TR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(Oksijen veya sıcaklık için düzeltme yapılmadan ıslak olarak ölçülmüştür)  </a:t>
                </a:r>
                <a:endParaRPr lang="tr-TR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lvl="0" algn="just"/>
                <a:endParaRPr lang="tr-TR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lvl="0" algn="just"/>
                <a:r>
                  <a:rPr lang="tr-TR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Baca </a:t>
                </a:r>
                <a:r>
                  <a:rPr lang="tr-TR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kesit alanını hesabı;</a:t>
                </a:r>
              </a:p>
              <a:p>
                <a:pPr lvl="0" algn="just"/>
                <a:r>
                  <a:rPr lang="tr-TR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Baca </a:t>
                </a:r>
                <a:r>
                  <a:rPr lang="tr-TR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kesit alanını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tr-TR" sz="20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l-GR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π</m:t>
                        </m:r>
                        <m:r>
                          <m:rPr>
                            <m:nor/>
                          </m:rPr>
                          <a:rPr lang="el-GR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∗</m:t>
                        </m:r>
                        <m:r>
                          <m:rPr>
                            <m:nor/>
                          </m:rPr>
                          <a:rPr lang="tr-TR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R</m:t>
                        </m:r>
                        <m:r>
                          <m:rPr>
                            <m:nor/>
                          </m:rPr>
                          <a:rPr lang="tr-TR" sz="2000" baseline="30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num>
                      <m:den>
                        <m:r>
                          <a:rPr lang="tr-TR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tr-TR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tr-TR" sz="20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l-GR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π</m:t>
                        </m:r>
                        <m:r>
                          <m:rPr>
                            <m:nor/>
                          </m:rPr>
                          <a:rPr lang="el-GR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∗</m:t>
                        </m:r>
                        <m:r>
                          <m:rPr>
                            <m:nor/>
                          </m:rPr>
                          <a:rPr lang="tr-TR" sz="2000" b="0" i="0" dirty="0" smtClean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0,9</m:t>
                        </m:r>
                        <m:r>
                          <m:rPr>
                            <m:nor/>
                          </m:rPr>
                          <a:rPr lang="tr-TR" sz="2000" baseline="30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num>
                      <m:den>
                        <m:r>
                          <a:rPr lang="tr-TR" sz="20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tr-TR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0,64 m2</a:t>
                </a:r>
              </a:p>
              <a:p>
                <a:pPr lvl="0" algn="just"/>
                <a:endParaRPr lang="tr-TR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lvl="0" algn="just"/>
                <a:r>
                  <a:rPr lang="tr-TR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Baca </a:t>
                </a:r>
                <a:r>
                  <a:rPr lang="tr-TR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hacimsel akış hızı= Kesit alanı*Hız = 0,64 * 10 </a:t>
                </a:r>
                <a:r>
                  <a:rPr lang="tr-TR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m/</a:t>
                </a:r>
                <a:r>
                  <a:rPr lang="tr-TR" sz="20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sn</a:t>
                </a:r>
                <a:r>
                  <a:rPr lang="tr-TR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tr-TR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6,4 </a:t>
                </a:r>
                <a:r>
                  <a:rPr lang="tr-TR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</a:t>
                </a:r>
                <a:r>
                  <a:rPr lang="tr-TR" sz="2000" baseline="30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</a:t>
                </a:r>
                <a:r>
                  <a:rPr lang="tr-TR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/</a:t>
                </a:r>
                <a:r>
                  <a:rPr lang="tr-TR" sz="20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sn</a:t>
                </a:r>
                <a:endParaRPr lang="tr-TR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lvl="0" algn="just"/>
                <a:r>
                  <a:rPr lang="tr-TR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Baca hacimsel akış </a:t>
                </a:r>
                <a:r>
                  <a:rPr lang="tr-TR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hızı = 6.4 m</a:t>
                </a:r>
                <a:r>
                  <a:rPr lang="tr-TR" sz="2000" baseline="30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</a:t>
                </a:r>
                <a:r>
                  <a:rPr lang="tr-TR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/</a:t>
                </a:r>
                <a:r>
                  <a:rPr lang="tr-TR" sz="20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sn</a:t>
                </a:r>
                <a:r>
                  <a:rPr lang="tr-TR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tr-TR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 </a:t>
                </a:r>
                <a:r>
                  <a:rPr lang="tr-TR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3600 </a:t>
                </a:r>
                <a:r>
                  <a:rPr lang="tr-TR" sz="20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sn</a:t>
                </a:r>
                <a:r>
                  <a:rPr lang="tr-TR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/saat = </a:t>
                </a:r>
                <a:r>
                  <a:rPr lang="tr-TR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23,040 </a:t>
                </a:r>
                <a:r>
                  <a:rPr lang="tr-TR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</a:t>
                </a:r>
                <a:r>
                  <a:rPr lang="tr-TR" sz="2000" baseline="30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</a:t>
                </a:r>
                <a:r>
                  <a:rPr lang="tr-TR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/saat</a:t>
                </a:r>
              </a:p>
              <a:p>
                <a:pPr lvl="0" algn="just"/>
                <a:endParaRPr lang="tr-TR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lvl="0" algn="just"/>
                <a:r>
                  <a:rPr lang="tr-TR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Baca </a:t>
                </a:r>
                <a:r>
                  <a:rPr lang="tr-TR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koşullarında kg / </a:t>
                </a:r>
                <a:r>
                  <a:rPr lang="tr-TR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saat </a:t>
                </a:r>
                <a:r>
                  <a:rPr lang="tr-TR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cinsinden kütle emisyonunun hesaplanması;</a:t>
                </a:r>
              </a:p>
              <a:p>
                <a:pPr lvl="0" algn="just"/>
                <a:r>
                  <a:rPr lang="tr-TR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Kütle Emisyonu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tr-TR" sz="20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tr-TR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23,040 </m:t>
                        </m:r>
                        <m:r>
                          <m:rPr>
                            <m:nor/>
                          </m:rPr>
                          <a:rPr lang="tr-TR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m</m:t>
                        </m:r>
                        <m:r>
                          <m:rPr>
                            <m:nor/>
                          </m:rPr>
                          <a:rPr lang="tr-TR" sz="2000" baseline="30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  <m:r>
                          <m:rPr>
                            <m:nor/>
                          </m:rPr>
                          <a:rPr lang="tr-TR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/</m:t>
                        </m:r>
                        <m:r>
                          <m:rPr>
                            <m:nor/>
                          </m:rPr>
                          <a:rPr lang="tr-TR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saat</m:t>
                        </m:r>
                        <m:r>
                          <m:rPr>
                            <m:nor/>
                          </m:rPr>
                          <a:rPr lang="tr-TR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 ∗150 </m:t>
                        </m:r>
                        <m:r>
                          <m:rPr>
                            <m:nor/>
                          </m:rPr>
                          <a:rPr lang="tr-TR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mg</m:t>
                        </m:r>
                        <m:r>
                          <m:rPr>
                            <m:nor/>
                          </m:rPr>
                          <a:rPr lang="tr-TR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/</m:t>
                        </m:r>
                        <m:r>
                          <m:rPr>
                            <m:nor/>
                          </m:rPr>
                          <a:rPr lang="tr-TR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m</m:t>
                        </m:r>
                        <m:r>
                          <m:rPr>
                            <m:nor/>
                          </m:rPr>
                          <a:rPr lang="tr-TR" sz="2000" baseline="30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</m:num>
                      <m:den>
                        <m:r>
                          <m:rPr>
                            <m:nor/>
                          </m:rPr>
                          <a:rPr lang="tr-TR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1.000.000 </m:t>
                        </m:r>
                        <m:r>
                          <a:rPr lang="tr-TR" sz="20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lang="tr-TR" sz="20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𝑚𝑔</m:t>
                        </m:r>
                        <m:r>
                          <a:rPr lang="tr-TR" sz="20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/</m:t>
                        </m:r>
                        <m:r>
                          <a:rPr lang="tr-TR" sz="20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𝑘𝑔</m:t>
                        </m:r>
                      </m:den>
                    </m:f>
                  </m:oMath>
                </a14:m>
                <a:r>
                  <a:rPr lang="tr-TR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3,456 </a:t>
                </a:r>
                <a:r>
                  <a:rPr lang="tr-TR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kg/saat</a:t>
                </a:r>
              </a:p>
            </p:txBody>
          </p:sp>
        </mc:Choice>
        <mc:Fallback xmlns="">
          <p:sp>
            <p:nvSpPr>
              <p:cNvPr id="2051" name="Alt Başlık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174826" y="838200"/>
                <a:ext cx="8836025" cy="5480786"/>
              </a:xfrm>
              <a:blipFill>
                <a:blip r:embed="rId3"/>
                <a:stretch>
                  <a:fillRect l="-759" t="-667" r="-690" b="-1224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53" name="AutoShape 13" descr="emission sampling ile ilgili görsel sonucu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tr-TR"/>
          </a:p>
        </p:txBody>
      </p:sp>
      <p:sp>
        <p:nvSpPr>
          <p:cNvPr id="6" name="Dikdörtgen 5"/>
          <p:cNvSpPr/>
          <p:nvPr/>
        </p:nvSpPr>
        <p:spPr>
          <a:xfrm>
            <a:off x="155574" y="175578"/>
            <a:ext cx="815022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16. Atmosfere verilen kütlesel debileri hesaplama;</a:t>
            </a:r>
          </a:p>
        </p:txBody>
      </p:sp>
    </p:spTree>
    <p:extLst>
      <p:ext uri="{BB962C8B-B14F-4D97-AF65-F5344CB8AC3E}">
        <p14:creationId xmlns:p14="http://schemas.microsoft.com/office/powerpoint/2010/main" val="1552699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Alt Başlık 2"/>
          <p:cNvSpPr>
            <a:spLocks noGrp="1"/>
          </p:cNvSpPr>
          <p:nvPr>
            <p:ph type="subTitle" idx="1"/>
          </p:nvPr>
        </p:nvSpPr>
        <p:spPr>
          <a:xfrm>
            <a:off x="192472" y="228600"/>
            <a:ext cx="8686800" cy="5715000"/>
          </a:xfrm>
        </p:spPr>
        <p:txBody>
          <a:bodyPr/>
          <a:lstStyle/>
          <a:p>
            <a:pPr algn="l"/>
            <a:r>
              <a:rPr lang="tr-TR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17. </a:t>
            </a:r>
            <a:r>
              <a:rPr lang="tr-TR" sz="20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Adsorpsiyon</a:t>
            </a:r>
            <a:r>
              <a:rPr lang="tr-TR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tüpleri kullanan bir yöntemler için numune alma süresini hesaplanması</a:t>
            </a:r>
            <a:r>
              <a:rPr lang="tr-TR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l"/>
            <a:endParaRPr lang="tr-TR" sz="20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spcBef>
                <a:spcPts val="600"/>
              </a:spcBef>
              <a:spcAft>
                <a:spcPts val="600"/>
              </a:spcAft>
            </a:pP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Tercih 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edilen örnekleme hızı = 0.4 </a:t>
            </a: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 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 </a:t>
            </a:r>
            <a:r>
              <a:rPr 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dak</a:t>
            </a:r>
            <a:endParaRPr lang="tr-T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spcBef>
                <a:spcPts val="600"/>
              </a:spcBef>
              <a:spcAft>
                <a:spcPts val="600"/>
              </a:spcAft>
            </a:pP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Baca içindeki madde konsantrasyonu = 15 mg /m3 = 15 µg / L</a:t>
            </a:r>
          </a:p>
          <a:p>
            <a:pPr algn="l">
              <a:spcBef>
                <a:spcPts val="600"/>
              </a:spcBef>
              <a:spcAft>
                <a:spcPts val="600"/>
              </a:spcAft>
            </a:pP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Tespit limiti LOD = 1,5 µg              </a:t>
            </a:r>
          </a:p>
          <a:p>
            <a:pPr algn="l">
              <a:spcBef>
                <a:spcPts val="600"/>
              </a:spcBef>
              <a:spcAft>
                <a:spcPts val="600"/>
              </a:spcAft>
            </a:pPr>
            <a:r>
              <a:rPr lang="tr-T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Alınan </a:t>
            </a:r>
            <a:r>
              <a:rPr lang="tr-T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numunenin kütlesi algılama limitinin (LOD) 50 katına eşittir. </a:t>
            </a:r>
          </a:p>
          <a:p>
            <a:pPr algn="l">
              <a:spcBef>
                <a:spcPts val="600"/>
              </a:spcBef>
              <a:spcAft>
                <a:spcPts val="600"/>
              </a:spcAft>
            </a:pP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Numunede 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gerekli olan madde </a:t>
            </a: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kütlesi = 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50* LOD = 50* </a:t>
            </a: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1,5 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µg = </a:t>
            </a:r>
            <a:r>
              <a:rPr lang="tr-T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75 </a:t>
            </a:r>
            <a:r>
              <a:rPr lang="tr-T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µg</a:t>
            </a:r>
          </a:p>
          <a:p>
            <a:pPr algn="l">
              <a:spcBef>
                <a:spcPts val="600"/>
              </a:spcBef>
              <a:spcAft>
                <a:spcPts val="600"/>
              </a:spcAft>
            </a:pP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Gerekli 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örnekleme hacmi = Numunede gerekli olan madde kütlesi/ konsantrasyon</a:t>
            </a:r>
          </a:p>
          <a:p>
            <a:pPr algn="l">
              <a:spcBef>
                <a:spcPts val="600"/>
              </a:spcBef>
              <a:spcAft>
                <a:spcPts val="600"/>
              </a:spcAft>
            </a:pP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75 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µg / </a:t>
            </a: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15 µg/L= 5 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litre</a:t>
            </a:r>
          </a:p>
          <a:p>
            <a:pPr algn="l">
              <a:spcBef>
                <a:spcPts val="600"/>
              </a:spcBef>
              <a:spcAft>
                <a:spcPts val="600"/>
              </a:spcAft>
            </a:pP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Gerekli 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minimum örnekleme hacmi= Gerekli örnekleme hacmi/ Tercih edilen örnekleme hızı</a:t>
            </a:r>
          </a:p>
          <a:p>
            <a:pPr algn="l">
              <a:spcBef>
                <a:spcPts val="600"/>
              </a:spcBef>
              <a:spcAft>
                <a:spcPts val="600"/>
              </a:spcAft>
            </a:pP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5 L 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 0,4 L</a:t>
            </a: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tr-TR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dk</a:t>
            </a: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12,5 </a:t>
            </a:r>
            <a:r>
              <a:rPr lang="tr-TR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dk</a:t>
            </a:r>
            <a:endParaRPr lang="tr-T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53" name="AutoShape 13" descr="emission sampling ile ilgili görsel sonucu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97018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5 Dikdörtgen"/>
          <p:cNvSpPr>
            <a:spLocks noChangeArrowheads="1"/>
          </p:cNvSpPr>
          <p:nvPr/>
        </p:nvSpPr>
        <p:spPr bwMode="auto">
          <a:xfrm>
            <a:off x="457200" y="3581400"/>
            <a:ext cx="4572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tr-TR"/>
          </a:p>
        </p:txBody>
      </p:sp>
      <p:sp>
        <p:nvSpPr>
          <p:cNvPr id="93188" name="9 Metin kutusu"/>
          <p:cNvSpPr txBox="1">
            <a:spLocks noChangeArrowheads="1"/>
          </p:cNvSpPr>
          <p:nvPr/>
        </p:nvSpPr>
        <p:spPr bwMode="auto">
          <a:xfrm>
            <a:off x="381000" y="3059113"/>
            <a:ext cx="8458200" cy="178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457200" algn="ctr">
              <a:spcBef>
                <a:spcPts val="600"/>
              </a:spcBef>
              <a:spcAft>
                <a:spcPts val="600"/>
              </a:spcAft>
            </a:pPr>
            <a:r>
              <a:rPr lang="tr-TR" sz="2000" b="1" dirty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MUSTAFA ALTUNDAĞ</a:t>
            </a:r>
          </a:p>
          <a:p>
            <a:pPr indent="457200" algn="ctr">
              <a:spcBef>
                <a:spcPts val="600"/>
              </a:spcBef>
              <a:spcAft>
                <a:spcPts val="600"/>
              </a:spcAft>
            </a:pPr>
            <a:r>
              <a:rPr lang="tr-TR" sz="2000" b="1" dirty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KİMYA MÜHENDİSİ</a:t>
            </a:r>
          </a:p>
          <a:p>
            <a:pPr indent="457200" algn="ctr">
              <a:spcBef>
                <a:spcPts val="600"/>
              </a:spcBef>
              <a:spcAft>
                <a:spcPts val="600"/>
              </a:spcAft>
            </a:pPr>
            <a:r>
              <a:rPr lang="tr-TR" sz="2000" b="1" dirty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LABORATUVAR, ÖLÇÜM VE İZLEME DAİRESİ BAŞKANLIĞI</a:t>
            </a:r>
          </a:p>
          <a:p>
            <a:pPr indent="457200" algn="ctr">
              <a:spcBef>
                <a:spcPts val="600"/>
              </a:spcBef>
              <a:spcAft>
                <a:spcPts val="600"/>
              </a:spcAft>
            </a:pPr>
            <a:r>
              <a:rPr lang="tr-TR" sz="2000" b="1" dirty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mustafa.altundag@csb.gov.tr</a:t>
            </a:r>
          </a:p>
        </p:txBody>
      </p:sp>
      <p:sp>
        <p:nvSpPr>
          <p:cNvPr id="93189" name="Dikdörtgen 1"/>
          <p:cNvSpPr>
            <a:spLocks noChangeArrowheads="1"/>
          </p:cNvSpPr>
          <p:nvPr/>
        </p:nvSpPr>
        <p:spPr bwMode="auto">
          <a:xfrm>
            <a:off x="1828800" y="1524000"/>
            <a:ext cx="5207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457200" algn="ctr">
              <a:spcBef>
                <a:spcPts val="2400"/>
              </a:spcBef>
              <a:spcAft>
                <a:spcPts val="2400"/>
              </a:spcAft>
            </a:pPr>
            <a:r>
              <a:rPr lang="tr-TR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TEŞEKKÜRLER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ikdörtgen 2"/>
          <p:cNvSpPr/>
          <p:nvPr/>
        </p:nvSpPr>
        <p:spPr>
          <a:xfrm>
            <a:off x="304800" y="381000"/>
            <a:ext cx="8686800" cy="44392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  <a:buSzPts val="1100"/>
              <a:defRPr/>
            </a:pPr>
            <a:r>
              <a:rPr lang="tr-TR" sz="2400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1.2. Gerekli örnekleme hacmi hesabı:</a:t>
            </a:r>
          </a:p>
          <a:p>
            <a:pPr>
              <a:lnSpc>
                <a:spcPct val="107000"/>
              </a:lnSpc>
              <a:spcAft>
                <a:spcPts val="0"/>
              </a:spcAft>
              <a:buSzPts val="1100"/>
              <a:defRPr/>
            </a:pPr>
            <a:endParaRPr lang="tr-TR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07000"/>
              </a:lnSpc>
              <a:spcAft>
                <a:spcPts val="0"/>
              </a:spcAft>
              <a:defRPr/>
            </a:pPr>
            <a:r>
              <a:rPr lang="tr-TR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Minimum Örnekleme Hacmi minimum toplanacak kütlenin emisyon sınır değerine bölünmesiyle bulunur;</a:t>
            </a:r>
          </a:p>
          <a:p>
            <a:pPr marL="457200">
              <a:lnSpc>
                <a:spcPct val="107000"/>
              </a:lnSpc>
              <a:spcAft>
                <a:spcPts val="0"/>
              </a:spcAft>
              <a:defRPr/>
            </a:pPr>
            <a:r>
              <a:rPr lang="tr-TR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Minumum</a:t>
            </a:r>
            <a:r>
              <a:rPr lang="tr-TR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örnekleme hacmi= (7 mg) / (20 mg/m</a:t>
            </a:r>
            <a:r>
              <a:rPr lang="tr-TR" sz="2400" baseline="30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tr-TR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= 0,35 m3</a:t>
            </a:r>
          </a:p>
          <a:p>
            <a:pPr marL="457200">
              <a:lnSpc>
                <a:spcPct val="107000"/>
              </a:lnSpc>
              <a:spcAft>
                <a:spcPts val="0"/>
              </a:spcAft>
              <a:defRPr/>
            </a:pPr>
            <a:r>
              <a:rPr lang="tr-TR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457200">
              <a:lnSpc>
                <a:spcPct val="107000"/>
              </a:lnSpc>
              <a:spcAft>
                <a:spcPts val="0"/>
              </a:spcAft>
              <a:defRPr/>
            </a:pPr>
            <a:r>
              <a:rPr lang="tr-TR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Beklenen minimum örnekleme hacmi ise beklenen konsantrasyonun emisyon sınır değerine bölünmesi ile bulunur;</a:t>
            </a:r>
          </a:p>
          <a:p>
            <a:pPr marL="457200">
              <a:lnSpc>
                <a:spcPct val="107000"/>
              </a:lnSpc>
              <a:spcAft>
                <a:spcPts val="0"/>
              </a:spcAft>
              <a:defRPr/>
            </a:pPr>
            <a:r>
              <a:rPr lang="tr-TR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Beklenen Konsantrasyon 10 mg/m</a:t>
            </a:r>
            <a:r>
              <a:rPr lang="tr-TR" sz="2400" baseline="30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</a:p>
          <a:p>
            <a:pPr marL="457200">
              <a:lnSpc>
                <a:spcPct val="107000"/>
              </a:lnSpc>
              <a:spcAft>
                <a:spcPts val="800"/>
              </a:spcAft>
              <a:defRPr/>
            </a:pPr>
            <a:r>
              <a:rPr lang="tr-TR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Beklenen minimum örnekleme hacmi = (7 mg) / (10 mg/m</a:t>
            </a:r>
            <a:r>
              <a:rPr lang="tr-TR" sz="2400" baseline="30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tr-TR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= 0,7 m</a:t>
            </a:r>
            <a:r>
              <a:rPr lang="tr-TR" sz="2400" baseline="30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4148810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ikdörtgen 2"/>
          <p:cNvSpPr/>
          <p:nvPr/>
        </p:nvSpPr>
        <p:spPr>
          <a:xfrm>
            <a:off x="304800" y="304800"/>
            <a:ext cx="8610600" cy="588803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  <a:buSzPts val="1100"/>
              <a:defRPr/>
            </a:pPr>
            <a:r>
              <a:rPr lang="tr-TR" sz="2200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1.3. Akış hızı hesaplamaları;</a:t>
            </a:r>
          </a:p>
          <a:p>
            <a:pPr marL="457200">
              <a:lnSpc>
                <a:spcPct val="107000"/>
              </a:lnSpc>
              <a:spcAft>
                <a:spcPts val="0"/>
              </a:spcAft>
              <a:defRPr/>
            </a:pPr>
            <a:r>
              <a:rPr lang="tr-TR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Baca çapı 1,2 m buradan baca kesit alanı= π* r2= 3,14*0,6²=1,13 m</a:t>
            </a:r>
            <a:r>
              <a:rPr lang="tr-TR" sz="2200" baseline="30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</a:p>
          <a:p>
            <a:pPr marL="457200">
              <a:lnSpc>
                <a:spcPct val="107000"/>
              </a:lnSpc>
              <a:spcAft>
                <a:spcPts val="0"/>
              </a:spcAft>
              <a:defRPr/>
            </a:pPr>
            <a:r>
              <a:rPr lang="tr-TR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Hacimsel akış oranı= baca gazı hızı*baca kesit alanı= 1,13 m</a:t>
            </a:r>
            <a:r>
              <a:rPr lang="tr-TR" sz="2200" baseline="30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tr-TR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* 14,3 m/s =16,16 m</a:t>
            </a:r>
            <a:r>
              <a:rPr lang="tr-TR" sz="2200" baseline="30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tr-TR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/s</a:t>
            </a:r>
          </a:p>
          <a:p>
            <a:pPr marL="457200">
              <a:lnSpc>
                <a:spcPct val="107000"/>
              </a:lnSpc>
              <a:spcAft>
                <a:spcPts val="0"/>
              </a:spcAft>
              <a:defRPr/>
            </a:pPr>
            <a:r>
              <a:rPr lang="tr-TR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457200">
              <a:lnSpc>
                <a:spcPct val="107000"/>
              </a:lnSpc>
              <a:spcAft>
                <a:spcPts val="0"/>
              </a:spcAft>
              <a:defRPr/>
            </a:pPr>
            <a:r>
              <a:rPr lang="tr-TR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Nozzle</a:t>
            </a:r>
            <a:r>
              <a:rPr lang="tr-TR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boyunca akış oranı hesabı;</a:t>
            </a:r>
          </a:p>
          <a:p>
            <a:pPr marL="457200">
              <a:lnSpc>
                <a:spcPct val="107000"/>
              </a:lnSpc>
              <a:spcAft>
                <a:spcPts val="0"/>
              </a:spcAft>
              <a:defRPr/>
            </a:pPr>
            <a:r>
              <a:rPr lang="tr-TR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Nozzle</a:t>
            </a:r>
            <a:r>
              <a:rPr lang="tr-TR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çapı=8 mm</a:t>
            </a:r>
          </a:p>
          <a:p>
            <a:pPr marL="457200">
              <a:lnSpc>
                <a:spcPct val="107000"/>
              </a:lnSpc>
              <a:spcAft>
                <a:spcPts val="0"/>
              </a:spcAft>
              <a:defRPr/>
            </a:pPr>
            <a:r>
              <a:rPr lang="tr-TR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Nozzle</a:t>
            </a:r>
            <a:r>
              <a:rPr lang="tr-TR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kesit alanı = π* r</a:t>
            </a:r>
            <a:r>
              <a:rPr lang="tr-TR" sz="2200" baseline="30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tr-TR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= 3,14*0,4²= 50,29 mm</a:t>
            </a:r>
            <a:r>
              <a:rPr lang="tr-TR" sz="2200" baseline="30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tr-TR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457200">
              <a:lnSpc>
                <a:spcPct val="107000"/>
              </a:lnSpc>
              <a:spcAft>
                <a:spcPts val="0"/>
              </a:spcAft>
              <a:defRPr/>
            </a:pPr>
            <a:r>
              <a:rPr lang="tr-TR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= 50,29/1.000.000 = 0.0000503 m</a:t>
            </a:r>
            <a:r>
              <a:rPr lang="tr-TR" sz="2200" baseline="30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</a:p>
          <a:p>
            <a:pPr marL="457200">
              <a:lnSpc>
                <a:spcPct val="107000"/>
              </a:lnSpc>
              <a:spcAft>
                <a:spcPts val="0"/>
              </a:spcAft>
              <a:defRPr/>
            </a:pPr>
            <a:r>
              <a:rPr lang="tr-TR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Nozzle</a:t>
            </a:r>
            <a:r>
              <a:rPr lang="tr-TR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boyunca akış oranı­ = Baca gazı hızı * </a:t>
            </a:r>
            <a:r>
              <a:rPr lang="tr-TR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nozzle</a:t>
            </a:r>
            <a:r>
              <a:rPr lang="tr-TR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alanı</a:t>
            </a:r>
          </a:p>
          <a:p>
            <a:pPr marL="457200">
              <a:lnSpc>
                <a:spcPct val="107000"/>
              </a:lnSpc>
              <a:spcAft>
                <a:spcPts val="0"/>
              </a:spcAft>
              <a:defRPr/>
            </a:pPr>
            <a:r>
              <a:rPr lang="tr-TR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= 14,3 m/s * 0.0000503 m</a:t>
            </a:r>
            <a:r>
              <a:rPr lang="tr-TR" sz="2200" baseline="30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 </a:t>
            </a:r>
            <a:r>
              <a:rPr lang="tr-TR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= 0.0007192 m</a:t>
            </a:r>
            <a:r>
              <a:rPr lang="tr-TR" sz="2200" baseline="30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tr-TR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/s</a:t>
            </a:r>
          </a:p>
          <a:p>
            <a:pPr marL="457200">
              <a:lnSpc>
                <a:spcPct val="107000"/>
              </a:lnSpc>
              <a:spcAft>
                <a:spcPts val="0"/>
              </a:spcAft>
              <a:defRPr/>
            </a:pPr>
            <a:r>
              <a:rPr lang="tr-TR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457200">
              <a:lnSpc>
                <a:spcPct val="107000"/>
              </a:lnSpc>
              <a:spcAft>
                <a:spcPts val="0"/>
              </a:spcAft>
              <a:defRPr/>
            </a:pPr>
            <a:r>
              <a:rPr lang="tr-TR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Tahmini örnek hacmi hesabı;</a:t>
            </a:r>
          </a:p>
          <a:p>
            <a:pPr marL="457200">
              <a:lnSpc>
                <a:spcPct val="107000"/>
              </a:lnSpc>
              <a:spcAft>
                <a:spcPts val="0"/>
              </a:spcAft>
              <a:defRPr/>
            </a:pPr>
            <a:r>
              <a:rPr lang="tr-TR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Nozzle</a:t>
            </a:r>
            <a:r>
              <a:rPr lang="tr-TR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boyunca akış oranı ile örnekleme süresinin (60 </a:t>
            </a:r>
            <a:r>
              <a:rPr lang="tr-TR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dk</a:t>
            </a:r>
            <a:r>
              <a:rPr lang="tr-TR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 çarpımı ile bulunur.</a:t>
            </a:r>
          </a:p>
          <a:p>
            <a:pPr marL="457200">
              <a:lnSpc>
                <a:spcPct val="107000"/>
              </a:lnSpc>
              <a:spcAft>
                <a:spcPts val="800"/>
              </a:spcAft>
              <a:defRPr/>
            </a:pPr>
            <a:r>
              <a:rPr lang="tr-TR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Tahmini örnek hacmi= 0.0007192 m</a:t>
            </a:r>
            <a:r>
              <a:rPr lang="tr-TR" sz="2200" baseline="30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tr-TR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/s * 3600 s = 2,598 m</a:t>
            </a:r>
            <a:r>
              <a:rPr lang="tr-TR" sz="2200" baseline="30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1489097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Dikdörtgen 4"/>
          <p:cNvSpPr>
            <a:spLocks noChangeArrowheads="1"/>
          </p:cNvSpPr>
          <p:nvPr/>
        </p:nvSpPr>
        <p:spPr bwMode="auto">
          <a:xfrm>
            <a:off x="304800" y="228600"/>
            <a:ext cx="8534400" cy="4302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7000"/>
              </a:lnSpc>
              <a:spcAft>
                <a:spcPts val="800"/>
              </a:spcAft>
              <a:buSzPts val="1100"/>
            </a:pPr>
            <a:r>
              <a:rPr lang="tr-TR" altLang="tr-TR" sz="2200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1.4. Referans koşullarında tahmini örnekleme  hacmi hesabı;</a:t>
            </a:r>
          </a:p>
        </p:txBody>
      </p:sp>
      <p:sp>
        <p:nvSpPr>
          <p:cNvPr id="10243" name="Dikdörtgen 5"/>
          <p:cNvSpPr>
            <a:spLocks noChangeArrowheads="1"/>
          </p:cNvSpPr>
          <p:nvPr/>
        </p:nvSpPr>
        <p:spPr bwMode="auto">
          <a:xfrm>
            <a:off x="304800" y="2438400"/>
            <a:ext cx="8534400" cy="2853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r-TR" altLang="tr-T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Referans koşullarında tahmini örnek hacmi = baca koşullarında tahmini hacim x sıcaklık, basınç, nem ve oksijen için düzeltme faktörlerinin çarpımı ile bulunur.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r-TR" altLang="tr-TR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Ref</a:t>
            </a:r>
            <a:r>
              <a:rPr lang="tr-TR" altLang="tr-T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Koş. Ör. Hac.= </a:t>
            </a:r>
            <a:r>
              <a:rPr lang="tr-TR" altLang="tr-TR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tah</a:t>
            </a:r>
            <a:r>
              <a:rPr lang="tr-TR" altLang="tr-T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hacim* (</a:t>
            </a:r>
            <a:r>
              <a:rPr lang="tr-TR" altLang="tr-TR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ref.sıcaklık</a:t>
            </a:r>
            <a:r>
              <a:rPr lang="tr-TR" altLang="tr-T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/baca sıcaklığı)*(Baca Bas./ </a:t>
            </a:r>
            <a:r>
              <a:rPr lang="tr-TR" altLang="tr-TR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Ref.Bas</a:t>
            </a:r>
            <a:r>
              <a:rPr lang="tr-TR" altLang="tr-T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)* ((100-Nem)/100)* ((21-Baca oksijen)/(21-ref Oksijen))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r-TR" altLang="tr-TR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Ref</a:t>
            </a:r>
            <a:r>
              <a:rPr lang="tr-TR" altLang="tr-T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Koş. Ör. Hac = 2,598 *((273)/(273+165)) * ((101,3)/(101,3)*((100-13)/100)*((21-10)/(21-11))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r-TR" altLang="tr-T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= 2,598*0,623*1*0,87*1,1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r-TR" altLang="tr-T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= 1,544 m</a:t>
            </a:r>
            <a:r>
              <a:rPr lang="tr-TR" altLang="tr-TR" baseline="30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</a:p>
        </p:txBody>
      </p:sp>
      <p:graphicFrame>
        <p:nvGraphicFramePr>
          <p:cNvPr id="7" name="Tablo 6"/>
          <p:cNvGraphicFramePr>
            <a:graphicFrameLocks noGrp="1"/>
          </p:cNvGraphicFramePr>
          <p:nvPr/>
        </p:nvGraphicFramePr>
        <p:xfrm>
          <a:off x="304800" y="944563"/>
          <a:ext cx="8610600" cy="1182685"/>
        </p:xfrm>
        <a:graphic>
          <a:graphicData uri="http://schemas.openxmlformats.org/drawingml/2006/table">
            <a:tbl>
              <a:tblPr/>
              <a:tblGrid>
                <a:gridCol w="5118033">
                  <a:extLst>
                    <a:ext uri="{9D8B030D-6E8A-4147-A177-3AD203B41FA5}">
                      <a16:colId xmlns:a16="http://schemas.microsoft.com/office/drawing/2014/main" val="3931876939"/>
                    </a:ext>
                  </a:extLst>
                </a:gridCol>
                <a:gridCol w="1164189">
                  <a:extLst>
                    <a:ext uri="{9D8B030D-6E8A-4147-A177-3AD203B41FA5}">
                      <a16:colId xmlns:a16="http://schemas.microsoft.com/office/drawing/2014/main" val="187359494"/>
                    </a:ext>
                  </a:extLst>
                </a:gridCol>
                <a:gridCol w="1164189">
                  <a:extLst>
                    <a:ext uri="{9D8B030D-6E8A-4147-A177-3AD203B41FA5}">
                      <a16:colId xmlns:a16="http://schemas.microsoft.com/office/drawing/2014/main" val="3549283856"/>
                    </a:ext>
                  </a:extLst>
                </a:gridCol>
                <a:gridCol w="1164189">
                  <a:extLst>
                    <a:ext uri="{9D8B030D-6E8A-4147-A177-3AD203B41FA5}">
                      <a16:colId xmlns:a16="http://schemas.microsoft.com/office/drawing/2014/main" val="1031687401"/>
                    </a:ext>
                  </a:extLst>
                </a:gridCol>
              </a:tblGrid>
              <a:tr h="236537">
                <a:tc>
                  <a:txBody>
                    <a:bodyPr/>
                    <a:lstStyle/>
                    <a:p>
                      <a:pPr algn="l" fontAlgn="ctr"/>
                      <a:r>
                        <a:rPr lang="tr-TR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Baca ve Baca İçin Referans Koşullar</a:t>
                      </a:r>
                    </a:p>
                  </a:txBody>
                  <a:tcPr marL="7866" marR="7866" marT="78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66" marR="7866" marT="78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Baca</a:t>
                      </a:r>
                    </a:p>
                  </a:txBody>
                  <a:tcPr marL="7866" marR="7866" marT="78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Referans</a:t>
                      </a:r>
                    </a:p>
                  </a:txBody>
                  <a:tcPr marL="7866" marR="7866" marT="78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80513520"/>
                  </a:ext>
                </a:extLst>
              </a:tr>
              <a:tr h="236537">
                <a:tc>
                  <a:txBody>
                    <a:bodyPr/>
                    <a:lstStyle/>
                    <a:p>
                      <a:pPr algn="l" fontAlgn="ctr"/>
                      <a:r>
                        <a:rPr lang="tr-TR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Sıcaklık  </a:t>
                      </a:r>
                    </a:p>
                  </a:txBody>
                  <a:tcPr marL="7866" marR="7866" marT="78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500" b="0" i="0" u="none" strike="noStrike" baseline="30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</a:t>
                      </a:r>
                      <a:r>
                        <a:rPr lang="tr-TR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</a:t>
                      </a:r>
                    </a:p>
                  </a:txBody>
                  <a:tcPr marL="7866" marR="7866" marT="78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165</a:t>
                      </a:r>
                    </a:p>
                  </a:txBody>
                  <a:tcPr marL="7866" marR="7866" marT="78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866" marR="7866" marT="78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63933471"/>
                  </a:ext>
                </a:extLst>
              </a:tr>
              <a:tr h="236537">
                <a:tc>
                  <a:txBody>
                    <a:bodyPr/>
                    <a:lstStyle/>
                    <a:p>
                      <a:pPr algn="l" fontAlgn="ctr"/>
                      <a:r>
                        <a:rPr lang="tr-TR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Basınç </a:t>
                      </a:r>
                    </a:p>
                  </a:txBody>
                  <a:tcPr marL="7866" marR="7866" marT="78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5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Kpa</a:t>
                      </a:r>
                      <a:endParaRPr lang="tr-TR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66" marR="7866" marT="78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101,3</a:t>
                      </a:r>
                    </a:p>
                  </a:txBody>
                  <a:tcPr marL="7866" marR="7866" marT="78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101,3</a:t>
                      </a:r>
                    </a:p>
                  </a:txBody>
                  <a:tcPr marL="7866" marR="7866" marT="78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53390751"/>
                  </a:ext>
                </a:extLst>
              </a:tr>
              <a:tr h="236537">
                <a:tc>
                  <a:txBody>
                    <a:bodyPr/>
                    <a:lstStyle/>
                    <a:p>
                      <a:pPr algn="l" fontAlgn="ctr"/>
                      <a:r>
                        <a:rPr lang="tr-TR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Oksijen Konantrasyonui      </a:t>
                      </a:r>
                    </a:p>
                  </a:txBody>
                  <a:tcPr marL="7866" marR="7866" marT="78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  </a:t>
                      </a:r>
                    </a:p>
                  </a:txBody>
                  <a:tcPr marL="7866" marR="7866" marT="78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866" marR="7866" marT="78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866" marR="7866" marT="78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86652537"/>
                  </a:ext>
                </a:extLst>
              </a:tr>
              <a:tr h="236537">
                <a:tc>
                  <a:txBody>
                    <a:bodyPr/>
                    <a:lstStyle/>
                    <a:p>
                      <a:pPr algn="l" fontAlgn="ctr"/>
                      <a:r>
                        <a:rPr lang="tr-TR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Nem İçeriği </a:t>
                      </a:r>
                    </a:p>
                  </a:txBody>
                  <a:tcPr marL="7866" marR="7866" marT="78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</a:p>
                  </a:txBody>
                  <a:tcPr marL="7866" marR="7866" marT="78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866" marR="7866" marT="78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866" marR="7866" marT="78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902221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35831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Dikdörtgen 1"/>
          <p:cNvSpPr>
            <a:spLocks noChangeArrowheads="1"/>
          </p:cNvSpPr>
          <p:nvPr/>
        </p:nvSpPr>
        <p:spPr bwMode="auto">
          <a:xfrm>
            <a:off x="304800" y="304800"/>
            <a:ext cx="86106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tr-TR" altLang="tr-TR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1.5. Gerçek koşullarda örnekleme hacmi ve referans koşullarda gerçek örnekleme hacmi hesabı;</a:t>
            </a:r>
          </a:p>
        </p:txBody>
      </p:sp>
      <p:graphicFrame>
        <p:nvGraphicFramePr>
          <p:cNvPr id="3" name="Tablo 2"/>
          <p:cNvGraphicFramePr>
            <a:graphicFrameLocks noGrp="1"/>
          </p:cNvGraphicFramePr>
          <p:nvPr/>
        </p:nvGraphicFramePr>
        <p:xfrm>
          <a:off x="304800" y="1066800"/>
          <a:ext cx="8610600" cy="1182690"/>
        </p:xfrm>
        <a:graphic>
          <a:graphicData uri="http://schemas.openxmlformats.org/drawingml/2006/table">
            <a:tbl>
              <a:tblPr/>
              <a:tblGrid>
                <a:gridCol w="5118033">
                  <a:extLst>
                    <a:ext uri="{9D8B030D-6E8A-4147-A177-3AD203B41FA5}">
                      <a16:colId xmlns:a16="http://schemas.microsoft.com/office/drawing/2014/main" val="2767431298"/>
                    </a:ext>
                  </a:extLst>
                </a:gridCol>
                <a:gridCol w="1164189">
                  <a:extLst>
                    <a:ext uri="{9D8B030D-6E8A-4147-A177-3AD203B41FA5}">
                      <a16:colId xmlns:a16="http://schemas.microsoft.com/office/drawing/2014/main" val="3611002725"/>
                    </a:ext>
                  </a:extLst>
                </a:gridCol>
                <a:gridCol w="1164189">
                  <a:extLst>
                    <a:ext uri="{9D8B030D-6E8A-4147-A177-3AD203B41FA5}">
                      <a16:colId xmlns:a16="http://schemas.microsoft.com/office/drawing/2014/main" val="4136713023"/>
                    </a:ext>
                  </a:extLst>
                </a:gridCol>
                <a:gridCol w="1164189">
                  <a:extLst>
                    <a:ext uri="{9D8B030D-6E8A-4147-A177-3AD203B41FA5}">
                      <a16:colId xmlns:a16="http://schemas.microsoft.com/office/drawing/2014/main" val="3693506383"/>
                    </a:ext>
                  </a:extLst>
                </a:gridCol>
              </a:tblGrid>
              <a:tr h="236538">
                <a:tc>
                  <a:txBody>
                    <a:bodyPr/>
                    <a:lstStyle/>
                    <a:p>
                      <a:pPr algn="l" fontAlgn="ctr"/>
                      <a:r>
                        <a:rPr lang="tr-TR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Gazometre Bilgileri (kuru)</a:t>
                      </a:r>
                    </a:p>
                  </a:txBody>
                  <a:tcPr marL="7866" marR="7866" marT="78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66" marR="7866" marT="78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Gaz Sayacı</a:t>
                      </a:r>
                    </a:p>
                  </a:txBody>
                  <a:tcPr marL="7866" marR="7866" marT="78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Referans</a:t>
                      </a:r>
                    </a:p>
                  </a:txBody>
                  <a:tcPr marL="7866" marR="7866" marT="78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85826434"/>
                  </a:ext>
                </a:extLst>
              </a:tr>
              <a:tr h="236538">
                <a:tc>
                  <a:txBody>
                    <a:bodyPr/>
                    <a:lstStyle/>
                    <a:p>
                      <a:pPr algn="l" fontAlgn="ctr"/>
                      <a:r>
                        <a:rPr lang="tr-TR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Gazmetre Başlangıç Hacmi </a:t>
                      </a:r>
                    </a:p>
                  </a:txBody>
                  <a:tcPr marL="7866" marR="7866" marT="78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</a:t>
                      </a:r>
                      <a:r>
                        <a:rPr lang="tr-TR" sz="1500" b="0" i="0" u="none" strike="noStrike" baseline="30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tr-TR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66" marR="7866" marT="78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</a:t>
                      </a:r>
                    </a:p>
                  </a:txBody>
                  <a:tcPr marL="7866" marR="7866" marT="78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66" marR="7866" marT="78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93663184"/>
                  </a:ext>
                </a:extLst>
              </a:tr>
              <a:tr h="236538">
                <a:tc>
                  <a:txBody>
                    <a:bodyPr/>
                    <a:lstStyle/>
                    <a:p>
                      <a:pPr algn="l" fontAlgn="ctr"/>
                      <a:r>
                        <a:rPr lang="tr-TR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Gazmetre Bitiş Hacmi </a:t>
                      </a:r>
                    </a:p>
                  </a:txBody>
                  <a:tcPr marL="7866" marR="7866" marT="78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</a:t>
                      </a:r>
                      <a:r>
                        <a:rPr lang="tr-TR" sz="1500" b="0" i="0" u="none" strike="noStrike" baseline="30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tr-TR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66" marR="7866" marT="78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2,94</a:t>
                      </a:r>
                    </a:p>
                  </a:txBody>
                  <a:tcPr marL="7866" marR="7866" marT="78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66" marR="7866" marT="78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20685681"/>
                  </a:ext>
                </a:extLst>
              </a:tr>
              <a:tr h="236538">
                <a:tc>
                  <a:txBody>
                    <a:bodyPr/>
                    <a:lstStyle/>
                    <a:p>
                      <a:pPr algn="l" fontAlgn="ctr"/>
                      <a:r>
                        <a:rPr lang="tr-TR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Gazmetre Sıcaklığı </a:t>
                      </a:r>
                    </a:p>
                  </a:txBody>
                  <a:tcPr marL="7866" marR="7866" marT="78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500" b="0" i="0" u="none" strike="noStrike" baseline="30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</a:t>
                      </a:r>
                      <a:r>
                        <a:rPr lang="tr-TR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</a:t>
                      </a:r>
                    </a:p>
                  </a:txBody>
                  <a:tcPr marL="7866" marR="7866" marT="78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7866" marR="7866" marT="78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866" marR="7866" marT="78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18852329"/>
                  </a:ext>
                </a:extLst>
              </a:tr>
              <a:tr h="236538">
                <a:tc>
                  <a:txBody>
                    <a:bodyPr/>
                    <a:lstStyle/>
                    <a:p>
                      <a:pPr algn="l" fontAlgn="ctr"/>
                      <a:r>
                        <a:rPr lang="tr-TR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Gazometre oksijen konsantrasyonu</a:t>
                      </a:r>
                    </a:p>
                  </a:txBody>
                  <a:tcPr marL="7866" marR="7866" marT="78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</a:p>
                  </a:txBody>
                  <a:tcPr marL="7866" marR="7866" marT="78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866" marR="7866" marT="78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866" marR="7866" marT="78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63005727"/>
                  </a:ext>
                </a:extLst>
              </a:tr>
            </a:tbl>
          </a:graphicData>
        </a:graphic>
      </p:graphicFrame>
      <p:sp>
        <p:nvSpPr>
          <p:cNvPr id="11299" name="Dikdörtgen 3"/>
          <p:cNvSpPr>
            <a:spLocks noChangeArrowheads="1"/>
          </p:cNvSpPr>
          <p:nvPr/>
        </p:nvSpPr>
        <p:spPr bwMode="auto">
          <a:xfrm>
            <a:off x="304800" y="2590800"/>
            <a:ext cx="8610600" cy="3341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r-TR" altLang="tr-TR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Kuru gaz sayacında örnek hacmi = Sayaç son okuma – Sayaç ilk okuma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r-TR" altLang="tr-TR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= 2,94-1,3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r-TR" altLang="tr-TR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= 1,64 m</a:t>
            </a:r>
            <a:r>
              <a:rPr lang="tr-TR" altLang="tr-TR" sz="2000" baseline="30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tr-TR" altLang="tr-TR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(kuru)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r-TR" altLang="tr-TR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Referans koşullarındaki gerçek örnek hacmi = kuru gaz sayacındaki numune hacmi x Sıcaklık ve oksijen için düzeltme faktörlerinin çarpımı ile bulunur.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r-TR" altLang="tr-TR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Ref</a:t>
            </a:r>
            <a:r>
              <a:rPr lang="tr-TR" altLang="tr-TR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tr-TR" altLang="tr-TR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Koş.gerçek</a:t>
            </a:r>
            <a:r>
              <a:rPr lang="tr-TR" altLang="tr-TR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altLang="tr-TR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ör.hac</a:t>
            </a:r>
            <a:r>
              <a:rPr lang="tr-TR" altLang="tr-TR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= 1,64 *(273)/(273+17) *(21-10)/(21-11)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r-TR" altLang="tr-TR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= 1,64*0,94*1,1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r-TR" altLang="tr-TR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= 1,696 m</a:t>
            </a:r>
            <a:r>
              <a:rPr lang="tr-TR" altLang="tr-TR" sz="2000" baseline="30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4029534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Dikdörtgen 2"/>
          <p:cNvSpPr>
            <a:spLocks noChangeArrowheads="1"/>
          </p:cNvSpPr>
          <p:nvPr/>
        </p:nvSpPr>
        <p:spPr bwMode="auto">
          <a:xfrm>
            <a:off x="304800" y="304800"/>
            <a:ext cx="8229600" cy="175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tr-TR" altLang="tr-TR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1.6. </a:t>
            </a:r>
            <a:r>
              <a:rPr lang="tr-TR" altLang="tr-TR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İzokinetik</a:t>
            </a:r>
            <a:r>
              <a:rPr lang="tr-TR" altLang="tr-TR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örnekleme oranı hesabı;</a:t>
            </a:r>
          </a:p>
          <a:p>
            <a:endParaRPr lang="tr-TR" altLang="tr-TR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alt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Referans koşullardaki gerçek örnek hacminin, Referans koşullarda tahmin edilen örnek hacmine oranı ile hesaplanır.</a:t>
            </a:r>
          </a:p>
          <a:p>
            <a:r>
              <a:rPr lang="tr-TR" alt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İzokinetik</a:t>
            </a:r>
            <a:r>
              <a:rPr lang="tr-TR" alt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oran (%) = (1,696 m</a:t>
            </a:r>
            <a:r>
              <a:rPr lang="tr-TR" altLang="tr-TR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tr-TR" alt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/1,544 m</a:t>
            </a:r>
            <a:r>
              <a:rPr lang="tr-TR" altLang="tr-TR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tr-TR" alt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)* 100</a:t>
            </a:r>
          </a:p>
          <a:p>
            <a:r>
              <a:rPr lang="tr-TR" alt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109.8 %</a:t>
            </a:r>
          </a:p>
        </p:txBody>
      </p:sp>
      <p:sp>
        <p:nvSpPr>
          <p:cNvPr id="12291" name="Dikdörtgen 3"/>
          <p:cNvSpPr>
            <a:spLocks noChangeArrowheads="1"/>
          </p:cNvSpPr>
          <p:nvPr/>
        </p:nvSpPr>
        <p:spPr bwMode="auto">
          <a:xfrm>
            <a:off x="304800" y="2209800"/>
            <a:ext cx="8534400" cy="4246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tr-TR" altLang="tr-TR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1.7. Referans koşullarında partikül konsantrasyonu hesaplanması;</a:t>
            </a:r>
          </a:p>
          <a:p>
            <a:endParaRPr lang="tr-TR" alt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alt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Toplanan toz miktarının referans koşullardaki gerçek örnekleme hacmine bölümü ile bulunur.</a:t>
            </a:r>
          </a:p>
          <a:p>
            <a:endParaRPr lang="tr-TR" alt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alt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Filitre</a:t>
            </a:r>
            <a:r>
              <a:rPr lang="tr-TR" alt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tartımı sonucunda toplanan kütle= 4.018 g – 4.0 g = 0,018 g = 18 mg</a:t>
            </a:r>
          </a:p>
          <a:p>
            <a:r>
              <a:rPr lang="tr-TR" alt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Geri kazanımdan gelen kütle= 1,3 mg</a:t>
            </a:r>
          </a:p>
          <a:p>
            <a:r>
              <a:rPr lang="tr-TR" alt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Toplam toz kütlesi= 18 mg + 1,3 mg = 19,3 mg  </a:t>
            </a:r>
          </a:p>
          <a:p>
            <a:endParaRPr lang="tr-TR" alt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alt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Referans koşullarında partikül konsantrasyonu = 19,3 mg/1,696 m</a:t>
            </a:r>
            <a:r>
              <a:rPr lang="tr-TR" altLang="tr-TR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tr-TR" alt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11,4 mg/m</a:t>
            </a:r>
            <a:r>
              <a:rPr lang="tr-TR" altLang="tr-TR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  <a:p>
            <a:endParaRPr lang="tr-TR" alt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alt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Referans koşullarda şahit konsantrasyonu, şahit kütlesinin gerçek koşullardaki hacme bölümü ile elde edilir.</a:t>
            </a:r>
          </a:p>
          <a:p>
            <a:r>
              <a:rPr lang="tr-TR" alt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Şahit Kütlesi = 0,7 mg</a:t>
            </a:r>
          </a:p>
          <a:p>
            <a:r>
              <a:rPr lang="tr-TR" alt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Referans koşullarda şahit konsantrasyonu= 0,7 mg/1,696 m</a:t>
            </a:r>
            <a:r>
              <a:rPr lang="tr-TR" altLang="tr-TR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tr-TR" alt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0,41 mg/m</a:t>
            </a:r>
            <a:r>
              <a:rPr lang="tr-TR" altLang="tr-TR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tr-TR" alt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</a:p>
        </p:txBody>
      </p:sp>
    </p:spTree>
    <p:extLst>
      <p:ext uri="{BB962C8B-B14F-4D97-AF65-F5344CB8AC3E}">
        <p14:creationId xmlns:p14="http://schemas.microsoft.com/office/powerpoint/2010/main" val="719462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051" name="Alt Başlık 2"/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228600" y="165952"/>
                <a:ext cx="8686800" cy="6158647"/>
              </a:xfrm>
            </p:spPr>
            <p:txBody>
              <a:bodyPr/>
              <a:lstStyle/>
              <a:p>
                <a:pPr lvl="0" algn="l"/>
                <a:r>
                  <a:rPr lang="tr-TR" sz="2000" b="1" dirty="0" smtClean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2. </a:t>
                </a:r>
                <a:r>
                  <a:rPr lang="tr-TR" sz="2000" b="1" dirty="0" err="1" smtClean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ppm’den</a:t>
                </a:r>
                <a:r>
                  <a:rPr lang="tr-TR" sz="2000" b="1" dirty="0" smtClean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mg/m</a:t>
                </a:r>
                <a:r>
                  <a:rPr lang="tr-TR" sz="2000" b="1" baseline="30000" dirty="0" smtClean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3’</a:t>
                </a:r>
                <a:r>
                  <a:rPr lang="tr-TR" sz="2000" b="1" dirty="0" smtClean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 </a:t>
                </a:r>
                <a:r>
                  <a:rPr lang="tr-TR" sz="2000" b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dönüştürme</a:t>
                </a:r>
                <a:r>
                  <a:rPr lang="tr-TR" sz="2000" b="1" dirty="0" smtClean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;</a:t>
                </a:r>
              </a:p>
              <a:p>
                <a:pPr lvl="0" algn="l"/>
                <a:r>
                  <a:rPr lang="tr-TR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1ppm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tr-TR" sz="20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tr-TR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1 </m:t>
                        </m:r>
                        <m:r>
                          <m:rPr>
                            <m:nor/>
                          </m:rPr>
                          <a:rPr lang="tr-TR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gaz</m:t>
                        </m:r>
                        <m:r>
                          <m:rPr>
                            <m:nor/>
                          </m:rPr>
                          <a:rPr lang="tr-TR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tr-TR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hacmi</m:t>
                        </m:r>
                      </m:num>
                      <m:den>
                        <m:r>
                          <m:rPr>
                            <m:nor/>
                          </m:rPr>
                          <a:rPr lang="tr-TR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10</m:t>
                        </m:r>
                        <m:r>
                          <m:rPr>
                            <m:nor/>
                          </m:rPr>
                          <a:rPr lang="tr-TR" sz="2000" baseline="30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6</m:t>
                        </m:r>
                        <m:r>
                          <m:rPr>
                            <m:nor/>
                          </m:rPr>
                          <a:rPr lang="tr-TR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tr-TR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hava</m:t>
                        </m:r>
                        <m:r>
                          <m:rPr>
                            <m:nor/>
                          </m:rPr>
                          <a:rPr lang="tr-TR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tr-TR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hacmi</m:t>
                        </m:r>
                      </m:den>
                    </m:f>
                  </m:oMath>
                </a14:m>
                <a:endParaRPr lang="tr-TR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lvl="0" algn="l"/>
                <a:r>
                  <a:rPr lang="tr-TR" sz="20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Cmg</a:t>
                </a:r>
                <a:r>
                  <a:rPr lang="tr-TR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/m</a:t>
                </a:r>
                <a:r>
                  <a:rPr lang="tr-TR" sz="2000" baseline="30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</a:t>
                </a:r>
                <a:r>
                  <a:rPr lang="tr-TR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:r>
                  <a:rPr lang="tr-TR" sz="20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Cppm</a:t>
                </a:r>
                <a:r>
                  <a:rPr lang="tr-TR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x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tr-TR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tr-TR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MA</m:t>
                        </m:r>
                        <m:r>
                          <m:rPr>
                            <m:nor/>
                          </m:rPr>
                          <a:rPr lang="tr-TR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tr-TR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g</m:t>
                        </m:r>
                        <m:r>
                          <m:rPr>
                            <m:nor/>
                          </m:rPr>
                          <a:rPr lang="tr-TR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/</m:t>
                        </m:r>
                        <m:r>
                          <m:rPr>
                            <m:nor/>
                          </m:rPr>
                          <a:rPr lang="tr-TR" sz="2000" strike="sngStrike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mol</m:t>
                        </m:r>
                      </m:num>
                      <m:den>
                        <m:r>
                          <m:rPr>
                            <m:nor/>
                          </m:rPr>
                          <a:rPr lang="tr-TR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22,4 </m:t>
                        </m:r>
                        <m:r>
                          <m:rPr>
                            <m:nor/>
                          </m:rPr>
                          <a:rPr lang="tr-TR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L</m:t>
                        </m:r>
                        <m:r>
                          <m:rPr>
                            <m:nor/>
                          </m:rPr>
                          <a:rPr lang="tr-TR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/</m:t>
                        </m:r>
                        <m:r>
                          <m:rPr>
                            <m:nor/>
                          </m:rPr>
                          <a:rPr lang="tr-TR" sz="2000" strike="sngStrike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mol</m:t>
                        </m:r>
                      </m:den>
                    </m:f>
                  </m:oMath>
                </a14:m>
                <a:endParaRPr lang="tr-TR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lvl="0" algn="l"/>
                <a:r>
                  <a:rPr lang="tr-TR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Cmg/m</a:t>
                </a:r>
                <a:r>
                  <a:rPr lang="tr-TR" sz="2000" baseline="30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 </a:t>
                </a:r>
                <a:r>
                  <a:rPr lang="tr-TR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tr-TR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tr-TR" sz="2000" strike="sngStrike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  <m:r>
                          <m:rPr>
                            <m:nor/>
                          </m:rPr>
                          <a:rPr lang="tr-TR" sz="2000" strike="sngStrike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m</m:t>
                        </m:r>
                        <m:r>
                          <m:rPr>
                            <m:nor/>
                          </m:rPr>
                          <a:rPr lang="tr-TR" sz="2000" strike="sngStrike" baseline="30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  <m:r>
                          <a:rPr lang="tr-TR" sz="2000" b="0" i="1" strike="sngStrike" dirty="0" smtClean="0">
                            <a:latin typeface="Cambria Math" panose="02040503050406030204" pitchFamily="18" charset="0"/>
                          </a:rPr>
                          <m:t>𝑔𝑎𝑧</m:t>
                        </m:r>
                      </m:num>
                      <m:den>
                        <m:r>
                          <m:rPr>
                            <m:nor/>
                          </m:rPr>
                          <a:rPr lang="tr-TR" sz="2000" strike="sngStrike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10</m:t>
                        </m:r>
                        <m:r>
                          <m:rPr>
                            <m:nor/>
                          </m:rPr>
                          <a:rPr lang="tr-TR" sz="2000" strike="sngStrike" baseline="30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6</m:t>
                        </m:r>
                        <m:r>
                          <m:rPr>
                            <m:nor/>
                          </m:rPr>
                          <a:rPr lang="tr-TR" sz="2000" b="0" i="0" strike="sngStrike" baseline="30000" dirty="0" smtClean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tr-TR" sz="2000" strike="sngStrike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m</m:t>
                        </m:r>
                        <m:r>
                          <m:rPr>
                            <m:nor/>
                          </m:rPr>
                          <a:rPr lang="tr-TR" sz="2000" strike="sngStrike" baseline="30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tr-TR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x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tr-TR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tr-TR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MA</m:t>
                        </m:r>
                        <m:r>
                          <m:rPr>
                            <m:nor/>
                          </m:rPr>
                          <a:rPr lang="tr-TR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tr-TR" sz="2000" strike="sngStrike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g</m:t>
                        </m:r>
                      </m:num>
                      <m:den>
                        <m:r>
                          <m:rPr>
                            <m:nor/>
                          </m:rPr>
                          <a:rPr lang="tr-TR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22,4 </m:t>
                        </m:r>
                        <m:r>
                          <m:rPr>
                            <m:nor/>
                          </m:rPr>
                          <a:rPr lang="tr-TR" sz="2000" strike="sngStrike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L</m:t>
                        </m:r>
                        <m:r>
                          <a:rPr lang="tr-TR" sz="2000" b="0" i="1" strike="sngStrike" dirty="0" smtClean="0">
                            <a:latin typeface="Cambria Math" panose="02040503050406030204" pitchFamily="18" charset="0"/>
                          </a:rPr>
                          <m:t>𝑔𝑎𝑧</m:t>
                        </m:r>
                      </m:den>
                    </m:f>
                  </m:oMath>
                </a14:m>
                <a:r>
                  <a:rPr lang="tr-TR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x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tr-TR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tr-TR" sz="2000" b="0" i="0" strike="sngStrike" dirty="0" smtClean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1000</m:t>
                        </m:r>
                        <m:r>
                          <m:rPr>
                            <m:nor/>
                          </m:rPr>
                          <a:rPr lang="tr-TR" sz="2000" strike="sngStrike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tr-TR" sz="2000" strike="sngStrike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L</m:t>
                        </m:r>
                        <m:r>
                          <a:rPr lang="tr-TR" sz="2000" i="1" strike="sngStrike" dirty="0">
                            <a:latin typeface="Cambria Math" panose="02040503050406030204" pitchFamily="18" charset="0"/>
                          </a:rPr>
                          <m:t>𝑔𝑎𝑧</m:t>
                        </m:r>
                      </m:num>
                      <m:den>
                        <m:r>
                          <m:rPr>
                            <m:nor/>
                          </m:rPr>
                          <a:rPr lang="tr-TR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  <m:r>
                          <m:rPr>
                            <m:nor/>
                          </m:rPr>
                          <a:rPr lang="tr-TR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m</m:t>
                        </m:r>
                        <m:r>
                          <m:rPr>
                            <m:nor/>
                          </m:rPr>
                          <a:rPr lang="tr-TR" sz="2000" baseline="30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  <m:r>
                          <a:rPr lang="tr-TR" sz="2000" i="1" dirty="0">
                            <a:latin typeface="Cambria Math" panose="02040503050406030204" pitchFamily="18" charset="0"/>
                          </a:rPr>
                          <m:t>𝑔𝑎𝑧</m:t>
                        </m:r>
                      </m:den>
                    </m:f>
                  </m:oMath>
                </a14:m>
                <a:r>
                  <a:rPr lang="tr-TR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tr-TR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tr-TR" sz="2000" strike="sngStrike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1000 </m:t>
                        </m:r>
                        <m:r>
                          <m:rPr>
                            <m:nor/>
                          </m:rPr>
                          <a:rPr lang="tr-TR" sz="2000" b="0" i="0" dirty="0" smtClean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mg</m:t>
                        </m:r>
                      </m:num>
                      <m:den>
                        <m:r>
                          <m:rPr>
                            <m:nor/>
                          </m:rPr>
                          <a:rPr lang="tr-TR" sz="2000" strike="sngStrike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  <m:r>
                          <m:rPr>
                            <m:nor/>
                          </m:rPr>
                          <a:rPr lang="tr-TR" sz="2000" b="0" i="0" strike="sngStrike" dirty="0" smtClean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g</m:t>
                        </m:r>
                        <m:r>
                          <a:rPr lang="tr-TR" sz="2000" b="0" i="1" strike="sngStrike" dirty="0" smtClean="0">
                            <a:latin typeface="Cambria Math" panose="02040503050406030204" pitchFamily="18" charset="0"/>
                          </a:rPr>
                          <m:t> </m:t>
                        </m:r>
                      </m:den>
                    </m:f>
                  </m:oMath>
                </a14:m>
                <a:endParaRPr lang="tr-TR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lvl="0" algn="l"/>
                <a:r>
                  <a:rPr lang="tr-TR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Cmg/m</a:t>
                </a:r>
                <a:r>
                  <a:rPr lang="tr-TR" sz="2000" baseline="30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 </a:t>
                </a:r>
                <a:r>
                  <a:rPr lang="tr-TR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tr-TR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tr-TR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MA</m:t>
                        </m:r>
                        <m:r>
                          <a:rPr lang="tr-TR" sz="2000" b="0" i="1" dirty="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tr-TR" sz="2000" b="0" i="1" dirty="0" smtClean="0">
                            <a:latin typeface="Cambria Math" panose="02040503050406030204" pitchFamily="18" charset="0"/>
                          </a:rPr>
                          <m:t>𝑚𝑔</m:t>
                        </m:r>
                      </m:num>
                      <m:den>
                        <m:r>
                          <m:rPr>
                            <m:nor/>
                          </m:rPr>
                          <a:rPr lang="tr-TR" sz="2000" b="0" i="0" dirty="0" smtClean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22,4 </m:t>
                        </m:r>
                        <m:r>
                          <m:rPr>
                            <m:nor/>
                          </m:rPr>
                          <a:rPr lang="tr-TR" sz="2000" b="0" i="0" dirty="0" smtClean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m</m:t>
                        </m:r>
                        <m:r>
                          <m:rPr>
                            <m:nor/>
                          </m:rPr>
                          <a:rPr lang="tr-TR" sz="2000" b="0" i="0" baseline="30000" dirty="0" smtClean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</m:den>
                    </m:f>
                  </m:oMath>
                </a14:m>
                <a:endParaRPr lang="tr-TR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lvl="0" algn="l"/>
                <a14:m>
                  <m:oMath xmlns:m="http://schemas.openxmlformats.org/officeDocument/2006/math">
                    <m:r>
                      <m:rPr>
                        <m:nor/>
                      </m:rPr>
                      <a:rPr lang="tr-TR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MA</m:t>
                    </m:r>
                  </m:oMath>
                </a14:m>
                <a:r>
                  <a:rPr lang="tr-TR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: Molekül ağırlığı </a:t>
                </a:r>
              </a:p>
              <a:p>
                <a:pPr lvl="0" algn="l"/>
                <a:endParaRPr lang="tr-TR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lvl="0" algn="l"/>
                <a:r>
                  <a:rPr lang="tr-TR" sz="20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Örnek:</a:t>
                </a:r>
              </a:p>
              <a:p>
                <a:pPr lvl="0" algn="l"/>
                <a:r>
                  <a:rPr lang="tr-TR" sz="20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CO konsantrasyonu = 100 </a:t>
                </a:r>
                <a:r>
                  <a:rPr lang="tr-TR" sz="2000" dirty="0" err="1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ppm</a:t>
                </a:r>
                <a:endParaRPr lang="tr-TR" sz="200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lvl="0" algn="l"/>
                <a:r>
                  <a:rPr lang="tr-TR" sz="2000" dirty="0" err="1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CO'nun</a:t>
                </a:r>
                <a:r>
                  <a:rPr lang="tr-TR" sz="20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moleküler ağırlığı = 28 gram</a:t>
                </a:r>
              </a:p>
              <a:p>
                <a:pPr lvl="0" algn="l"/>
                <a:r>
                  <a:rPr lang="tr-TR" sz="2000" dirty="0" err="1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Molar</a:t>
                </a:r>
                <a:r>
                  <a:rPr lang="tr-TR" sz="20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hacim = 22,4 litre</a:t>
                </a:r>
              </a:p>
              <a:p>
                <a:pPr lvl="0" algn="l"/>
                <a:r>
                  <a:rPr lang="tr-TR" sz="20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 (mg/m3) = C (</a:t>
                </a:r>
                <a:r>
                  <a:rPr lang="tr-TR" sz="2000" dirty="0" err="1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ppm</a:t>
                </a:r>
                <a:r>
                  <a:rPr lang="tr-TR" sz="20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)*MA / </a:t>
                </a:r>
                <a:r>
                  <a:rPr lang="tr-TR" sz="2000" dirty="0" err="1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Molar</a:t>
                </a:r>
                <a:r>
                  <a:rPr lang="tr-TR" sz="20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Hacim</a:t>
                </a:r>
              </a:p>
              <a:p>
                <a:pPr lvl="0" algn="l"/>
                <a:r>
                  <a:rPr lang="tr-TR" sz="20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 (mg/m3) = 100*28/22,4 = 125 mg/m</a:t>
                </a:r>
                <a:r>
                  <a:rPr lang="tr-TR" sz="2000" baseline="300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</a:t>
                </a:r>
              </a:p>
              <a:p>
                <a:pPr lvl="0" algn="l"/>
                <a:endParaRPr lang="tr-TR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051" name="Alt Başlık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228600" y="165952"/>
                <a:ext cx="8686800" cy="6158647"/>
              </a:xfrm>
              <a:blipFill>
                <a:blip r:embed="rId3"/>
                <a:stretch>
                  <a:fillRect l="-772" t="-495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53" name="AutoShape 13" descr="emission sampling ile ilgili görsel sonucu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84816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arsayılan Tasarım">
  <a:themeElements>
    <a:clrScheme name="Varsayılan Tasarı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arsayılan Tasarım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labalı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arsayılan Tasarım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is Teması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7118</TotalTime>
  <Words>2316</Words>
  <Application>Microsoft Office PowerPoint</Application>
  <PresentationFormat>Ekran Gösterisi (4:3)</PresentationFormat>
  <Paragraphs>518</Paragraphs>
  <Slides>32</Slides>
  <Notes>24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32</vt:i4>
      </vt:variant>
    </vt:vector>
  </HeadingPairs>
  <TitlesOfParts>
    <vt:vector size="37" baseType="lpstr">
      <vt:lpstr>Arial</vt:lpstr>
      <vt:lpstr>Calibri</vt:lpstr>
      <vt:lpstr>Cambria Math</vt:lpstr>
      <vt:lpstr>Times New Roman</vt:lpstr>
      <vt:lpstr>Varsayılan Tasarım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Betül KESKİN</dc:creator>
  <cp:lastModifiedBy>Mustafa Altundağ</cp:lastModifiedBy>
  <cp:revision>904</cp:revision>
  <cp:lastPrinted>1601-01-01T00:00:00Z</cp:lastPrinted>
  <dcterms:created xsi:type="dcterms:W3CDTF">1601-01-01T00:00:00Z</dcterms:created>
  <dcterms:modified xsi:type="dcterms:W3CDTF">2019-10-16T13:59:29Z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