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383" r:id="rId2"/>
    <p:sldId id="407" r:id="rId3"/>
    <p:sldId id="406" r:id="rId4"/>
    <p:sldId id="484" r:id="rId5"/>
    <p:sldId id="512" r:id="rId6"/>
    <p:sldId id="508" r:id="rId7"/>
    <p:sldId id="509" r:id="rId8"/>
    <p:sldId id="510" r:id="rId9"/>
    <p:sldId id="511" r:id="rId10"/>
    <p:sldId id="524" r:id="rId11"/>
    <p:sldId id="500" r:id="rId12"/>
    <p:sldId id="503" r:id="rId13"/>
    <p:sldId id="502" r:id="rId14"/>
    <p:sldId id="505" r:id="rId15"/>
    <p:sldId id="506" r:id="rId16"/>
    <p:sldId id="516" r:id="rId17"/>
    <p:sldId id="513" r:id="rId18"/>
    <p:sldId id="514" r:id="rId19"/>
    <p:sldId id="515" r:id="rId20"/>
    <p:sldId id="487" r:id="rId21"/>
    <p:sldId id="501" r:id="rId22"/>
    <p:sldId id="517" r:id="rId23"/>
    <p:sldId id="518" r:id="rId24"/>
    <p:sldId id="519" r:id="rId25"/>
    <p:sldId id="520" r:id="rId26"/>
    <p:sldId id="521" r:id="rId27"/>
    <p:sldId id="522" r:id="rId28"/>
    <p:sldId id="523" r:id="rId29"/>
    <p:sldId id="504" r:id="rId30"/>
    <p:sldId id="486" r:id="rId31"/>
    <p:sldId id="488" r:id="rId32"/>
    <p:sldId id="489" r:id="rId33"/>
    <p:sldId id="490" r:id="rId34"/>
    <p:sldId id="491" r:id="rId35"/>
    <p:sldId id="492" r:id="rId36"/>
    <p:sldId id="493" r:id="rId37"/>
    <p:sldId id="494" r:id="rId38"/>
    <p:sldId id="495" r:id="rId39"/>
    <p:sldId id="496" r:id="rId40"/>
    <p:sldId id="497" r:id="rId41"/>
    <p:sldId id="498" r:id="rId42"/>
    <p:sldId id="499" r:id="rId43"/>
    <p:sldId id="466" r:id="rId44"/>
    <p:sldId id="467" r:id="rId4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33CCCC"/>
    <a:srgbClr val="CCCCFF"/>
    <a:srgbClr val="99CC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86377" autoAdjust="0"/>
  </p:normalViewPr>
  <p:slideViewPr>
    <p:cSldViewPr>
      <p:cViewPr varScale="1">
        <p:scale>
          <a:sx n="64" d="100"/>
          <a:sy n="64" d="100"/>
        </p:scale>
        <p:origin x="15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881C3A0-2E4F-408F-ABDE-6DE1D0A63EE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0042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9523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6925B6-B4F6-4FB7-AA58-CE949B895AF8}" type="slidenum">
              <a:rPr lang="tr-TR" altLang="tr-TR" smtClean="0"/>
              <a:pPr eaLnBrk="1" hangingPunct="1"/>
              <a:t>1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31962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9626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1A81AB-9A13-41FF-AF7C-368B63B904F9}" type="slidenum">
              <a:rPr lang="tr-TR" altLang="tr-TR" smtClean="0"/>
              <a:pPr eaLnBrk="1" hangingPunct="1"/>
              <a:t>2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96165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17-18.02.2013 - Antalya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D6DE5-EE37-412D-B7CB-6EDBD8B2882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82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17-18.02.2013 - Antalya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C8700-8A79-42FC-9C9E-65302165F40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494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17-18.02.2013 - Antalya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41C4D-3B11-40C1-A7B9-9F409410EE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37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17-18.02.2013 - Antalya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7443C-972A-497B-BE96-479CCF1482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25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17-18.02.2013 - Antalya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1B9AC-2553-47EA-90C9-A8333840967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855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17-18.02.2013 - Antalya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52376-007A-4B20-BF81-B93AC4EF297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17-18.02.2013 - Antalya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CF0DD-6C96-4C35-A85B-4FEB35EC18F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192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17-18.02.2013 - Antalya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06192-7B50-40F7-81FD-D307D1E6CD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258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17-18.02.2013 - Antalya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1B53A-15FA-45BC-A8B6-AD692DD644E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1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17-18.02.2013 - Antalya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98255-8A2E-43C2-84EA-0D22B2C8434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649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17-18.02.2013 - Antalya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C4A93-856F-405D-B572-96C38D5C8F5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40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6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tr-TR"/>
              <a:t>17-18.02.2013 - Antalya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0E0EC7A-6ACF-4674-A8BB-15EDEAD74A6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Alt Başlık 2"/>
          <p:cNvSpPr>
            <a:spLocks noGrp="1"/>
          </p:cNvSpPr>
          <p:nvPr>
            <p:ph type="subTitle" idx="1"/>
          </p:nvPr>
        </p:nvSpPr>
        <p:spPr>
          <a:xfrm>
            <a:off x="1000125" y="3886200"/>
            <a:ext cx="6772275" cy="2286000"/>
          </a:xfrm>
        </p:spPr>
        <p:txBody>
          <a:bodyPr/>
          <a:lstStyle/>
          <a:p>
            <a:pPr marL="250825" indent="457200">
              <a:spcBef>
                <a:spcPct val="0"/>
              </a:spcBef>
              <a:spcAft>
                <a:spcPts val="600"/>
              </a:spcAft>
            </a:pPr>
            <a:r>
              <a:rPr lang="tr-TR" altLang="tr-TR" sz="2800" b="1" dirty="0" smtClean="0">
                <a:latin typeface="Times New Roman" pitchFamily="18" charset="0"/>
                <a:cs typeface="Times New Roman" pitchFamily="18" charset="0"/>
              </a:rPr>
              <a:t>Mustafa ALTUNDAĞ</a:t>
            </a:r>
            <a:endParaRPr lang="tr-TR" alt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50825" indent="457200">
              <a:spcBef>
                <a:spcPct val="0"/>
              </a:spcBef>
              <a:spcAft>
                <a:spcPts val="600"/>
              </a:spcAft>
            </a:pP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Kimya 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Mühendisi</a:t>
            </a:r>
          </a:p>
          <a:p>
            <a:pPr marL="250825" indent="457200">
              <a:spcBef>
                <a:spcPct val="0"/>
              </a:spcBef>
              <a:spcAft>
                <a:spcPts val="600"/>
              </a:spcAft>
            </a:pPr>
            <a:endParaRPr lang="tr-TR" alt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50825" indent="457200">
              <a:spcBef>
                <a:spcPct val="0"/>
              </a:spcBef>
              <a:spcAft>
                <a:spcPts val="600"/>
              </a:spcAft>
            </a:pPr>
            <a:r>
              <a:rPr lang="tr-TR" altLang="tr-TR" sz="2400" dirty="0" smtClean="0">
                <a:latin typeface="Times New Roman" pitchFamily="18" charset="0"/>
                <a:cs typeface="Times New Roman" pitchFamily="18" charset="0"/>
              </a:rPr>
              <a:t>ÇED, İzin ve Denetim Genel Müdürlüğü</a:t>
            </a:r>
          </a:p>
          <a:p>
            <a:pPr marL="250825" indent="457200">
              <a:spcBef>
                <a:spcPct val="0"/>
              </a:spcBef>
              <a:spcAft>
                <a:spcPts val="600"/>
              </a:spcAft>
            </a:pPr>
            <a:r>
              <a:rPr lang="tr-TR" altLang="tr-TR" sz="2400" dirty="0" smtClean="0">
                <a:latin typeface="Times New Roman" pitchFamily="18" charset="0"/>
                <a:cs typeface="Times New Roman" pitchFamily="18" charset="0"/>
              </a:rPr>
              <a:t>Laboratuvar, Ölçüm ve İzleme Daire Başkanlığı</a:t>
            </a:r>
            <a:endParaRPr lang="en-US" alt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9" descr="emission sampling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236855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13" descr="emission sampling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2054" name="Picture 15" descr="C:\Users\mustafa.altundag\Desktop\EĞİTİM\diğer\resimler\Adsı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69950"/>
            <a:ext cx="39147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İzokinetiklik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 2"/>
          <p:cNvSpPr>
            <a:spLocks noChangeArrowheads="1"/>
          </p:cNvSpPr>
          <p:nvPr/>
        </p:nvSpPr>
        <p:spPr bwMode="auto">
          <a:xfrm>
            <a:off x="76200" y="933510"/>
            <a:ext cx="8991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İzokinetik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numune alma: Numune alma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probunun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girişindeki (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nozuldaki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 hızı (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ve yönünün, bacadaki numune alma noktalarındaki gazın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hızı (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ve yönü ile aynı olduğu akış hızında numune alma.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altLang="tr-TR" dirty="0" err="1">
                <a:latin typeface="Times New Roman" pitchFamily="18" charset="0"/>
                <a:cs typeface="Times New Roman" pitchFamily="18" charset="0"/>
              </a:rPr>
              <a:t>Isokinetic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 oranı (%) = Gerçek örnekleme akış hızı /Gerekli numune akış hızı X </a:t>
            </a:r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763000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90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754739"/>
              </p:ext>
            </p:extLst>
          </p:nvPr>
        </p:nvGraphicFramePr>
        <p:xfrm>
          <a:off x="266700" y="1143000"/>
          <a:ext cx="8610600" cy="529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9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91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Hız (TS ISO 10780)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tr-TR" alt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Prensip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alt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Gaz akışının ortalama hızı, borunun kesitinde belirli noktalarda azami hızı (v) belirlemek için kullanılan </a:t>
                      </a:r>
                      <a:r>
                        <a:rPr lang="tr-TR" altLang="tr-TR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Pitot</a:t>
                      </a:r>
                      <a:r>
                        <a:rPr lang="tr-TR" alt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tüpü vasıtasıyla tayin edilir.</a:t>
                      </a:r>
                      <a:endParaRPr lang="tr-TR" altLang="tr-T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altLang="tr-T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Cihaz ve Ekipman</a:t>
                      </a:r>
                      <a:endParaRPr lang="tr-T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buFontTx/>
                        <a:buNone/>
                      </a:pPr>
                      <a:r>
                        <a:rPr lang="tr-TR" altLang="tr-T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Baca Gazı Hızını tespit edebilmek amacıyla </a:t>
                      </a:r>
                      <a:r>
                        <a:rPr lang="tr-TR" altLang="tr-TR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basıç</a:t>
                      </a:r>
                      <a:r>
                        <a:rPr lang="tr-TR" altLang="tr-T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farkını ölçmek için L tipi ve S tipi </a:t>
                      </a:r>
                      <a:r>
                        <a:rPr lang="tr-TR" altLang="tr-TR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pitot</a:t>
                      </a:r>
                      <a:r>
                        <a:rPr lang="tr-TR" altLang="tr-T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tüpleri kullanılmaktadır.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Önemli Hususlar</a:t>
                      </a:r>
                      <a:endParaRPr lang="tr-T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Baca eksenine göre gaz akışının açısı 15°‘den daha az olmalıdır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Pitot</a:t>
                      </a:r>
                      <a:r>
                        <a:rPr lang="tr-TR" altLang="tr-TR" sz="18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tüpünün kullanılacağı kesit alanının her hangi bir noktasında ters akışı bulunmamalıdır.</a:t>
                      </a:r>
                      <a:endParaRPr lang="tr-TR" altLang="tr-TR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tr-TR" altLang="tr-TR" sz="18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Asgarî hızın, akış hızı ölçümü için kullanılan metodun tayin sınırından daha yüksek olması,</a:t>
                      </a:r>
                    </a:p>
                    <a:p>
                      <a:pPr marL="0" indent="0" algn="just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tr-TR" altLang="tr-TR" sz="18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 yüksek ve en düşük mevzi gaz hızlarının birbirine oranının 3:1’den daha az olması.</a:t>
                      </a:r>
                    </a:p>
                    <a:p>
                      <a:pPr marL="0" indent="0" algn="just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tr-TR" altLang="tr-TR" sz="18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Borunun iç çapında, hızın ölçüldüğü yere alt ve üst akış da en az 5 hidrolik çap mesafede ani değişiklikler olmamalıdır.</a:t>
                      </a:r>
                    </a:p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 hız ölçme noktasındaki mutlak sıcaklık, borunun kesit alanındaki ortalamadan % 5den daha fazla sapmamalıdır.</a:t>
                      </a:r>
                      <a:endParaRPr lang="tr-TR" altLang="tr-TR" sz="1800" b="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7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177930"/>
              </p:ext>
            </p:extLst>
          </p:nvPr>
        </p:nvGraphicFramePr>
        <p:xfrm>
          <a:off x="266700" y="990601"/>
          <a:ext cx="8610600" cy="380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9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91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Hız (TS ISO 10780)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Dikdörtgen 2"/>
          <p:cNvSpPr>
            <a:spLocks noChangeArrowheads="1"/>
          </p:cNvSpPr>
          <p:nvPr/>
        </p:nvSpPr>
        <p:spPr bwMode="auto">
          <a:xfrm>
            <a:off x="228600" y="13716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altLang="tr-TR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tr-TR" altLang="tr-T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Tüpü Ortalama Basınç Farkı, </a:t>
            </a:r>
            <a:r>
              <a:rPr lang="el-GR" altLang="tr-T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tr-TR" altLang="tr-T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 algn="just"/>
            <a:r>
              <a:rPr lang="tr-TR" altLang="tr-T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tr-TR" altLang="tr-T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tüpü ortalama basınç farkı, </a:t>
            </a:r>
            <a:r>
              <a:rPr lang="el-GR" altLang="tr-T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tr-TR" altLang="tr-T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 , aşağıdaki bağıntı ile bulunur.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2466181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93802" y="3059668"/>
            <a:ext cx="7295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Numune alma düzleminde ortalama gaz hızı, aşağıdaki bağıntı ile hesaplanır.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3429000"/>
            <a:ext cx="6043808" cy="3352800"/>
          </a:xfrm>
          <a:noFill/>
        </p:spPr>
      </p:pic>
    </p:spTree>
    <p:extLst>
      <p:ext uri="{BB962C8B-B14F-4D97-AF65-F5344CB8AC3E}">
        <p14:creationId xmlns:p14="http://schemas.microsoft.com/office/powerpoint/2010/main" val="22247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383988"/>
              </p:ext>
            </p:extLst>
          </p:nvPr>
        </p:nvGraphicFramePr>
        <p:xfrm>
          <a:off x="266700" y="933510"/>
          <a:ext cx="8610600" cy="5806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 (EPA 4) 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Sabit Akış (&lt;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l/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</a:t>
                      </a:r>
                    </a:p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Not: Eğer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isokinetik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örnekleme ile birlikte Nem tayini yapılıyorsa örnekleme debisi 21 l/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olacak şekilde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nozul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seçilmelidir.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Isıtılmış ve bir parçacık filtresi ile donatılmış, paslanmaz çelik veya cam </a:t>
                      </a:r>
                      <a:r>
                        <a:rPr lang="tr-TR" sz="18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prob</a:t>
                      </a: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l"/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Cam</a:t>
                      </a:r>
                      <a:r>
                        <a:rPr lang="tr-TR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impinger</a:t>
                      </a:r>
                      <a:r>
                        <a:rPr lang="tr-TR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serisi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alt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Gravimetrik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veya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volumetrik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dak’yı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geçmeyecek bir akış hızında en az 600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örnek toplanır.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süresi boyunca silika jel çıkışındaki sıcaklığın 20 °C’yi geçmemesi sağlanacak şekilde buz takviyesi yapılır.</a:t>
                      </a:r>
                    </a:p>
                    <a:p>
                      <a:pPr marL="0" indent="0" algn="just" eaLnBrk="1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Örnekleme zincirinde kullanılan hortumda ve bağlantı ekipmanlarında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yoğuşmanın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olmamalıdır.</a:t>
                      </a:r>
                    </a:p>
                    <a:p>
                      <a:pPr marL="0" indent="0" algn="just" eaLnBrk="1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Nemli baca gazının içerisindeki partikül maddenin alınmalıdır.. Bu nedenle partikül maddenin tutulması için filtre kartuşu kullanılır.</a:t>
                      </a:r>
                    </a:p>
                    <a:p>
                      <a:pPr marL="0" indent="0" algn="just" eaLnBrk="1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Isıtmalı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prob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120 ºC’ye veya daha fazla  bir sıcaklığa ısıtılacak şekilde dizayn edilmelidir.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1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595226"/>
              </p:ext>
            </p:extLst>
          </p:nvPr>
        </p:nvGraphicFramePr>
        <p:xfrm>
          <a:off x="266700" y="933510"/>
          <a:ext cx="86106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 (EPA 4) 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5 Dikdörtgen"/>
          <p:cNvSpPr/>
          <p:nvPr/>
        </p:nvSpPr>
        <p:spPr>
          <a:xfrm>
            <a:off x="240485" y="1342873"/>
            <a:ext cx="6072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Yoğunlaşan Su Buharı Hacmi:</a:t>
            </a:r>
            <a:endParaRPr lang="tr-TR" altLang="tr-TR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87712"/>
            <a:ext cx="3356924" cy="151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6700" y="1687712"/>
            <a:ext cx="3543300" cy="44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6 Dikdörtgen"/>
          <p:cNvSpPr/>
          <p:nvPr/>
        </p:nvSpPr>
        <p:spPr>
          <a:xfrm>
            <a:off x="4064916" y="2286000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V(</a:t>
            </a:r>
            <a:r>
              <a:rPr lang="tr-TR" altLang="tr-TR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wc</a:t>
            </a:r>
            <a:r>
              <a:rPr lang="tr-TR" altLang="tr-T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tr-TR" altLang="tr-TR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tr-TR" altLang="tr-T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 Yoğunlaşan su buharı hacmi,m</a:t>
            </a:r>
            <a:r>
              <a:rPr lang="tr-TR" altLang="tr-TR" sz="1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altLang="tr-T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tr-TR" altLang="tr-TR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Vf</a:t>
            </a:r>
            <a:r>
              <a:rPr lang="tr-TR" alt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altLang="tr-TR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İmpingerlerdeki</a:t>
            </a:r>
            <a:r>
              <a:rPr lang="tr-TR" alt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hacim (ml)</a:t>
            </a:r>
          </a:p>
          <a:p>
            <a:pPr algn="just"/>
            <a:r>
              <a:rPr lang="tr-TR" altLang="tr-TR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tr-TR" alt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altLang="tr-TR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İmpingerlerdeki</a:t>
            </a:r>
            <a:r>
              <a:rPr lang="tr-TR" alt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ilk hacim (ml)</a:t>
            </a:r>
            <a:endParaRPr lang="tr-TR" altLang="tr-T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6 Dikdörtgen"/>
          <p:cNvSpPr/>
          <p:nvPr/>
        </p:nvSpPr>
        <p:spPr>
          <a:xfrm>
            <a:off x="365641" y="3807148"/>
            <a:ext cx="4119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Silika Jelde Toplanan Su Hacmi:</a:t>
            </a:r>
            <a:endParaRPr lang="tr-TR" altLang="tr-TR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641" y="4267200"/>
            <a:ext cx="3255038" cy="145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6700" y="4263027"/>
            <a:ext cx="2133600" cy="45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6700" y="4795696"/>
            <a:ext cx="3047999" cy="39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0 Dikdörtgen"/>
          <p:cNvSpPr/>
          <p:nvPr/>
        </p:nvSpPr>
        <p:spPr>
          <a:xfrm>
            <a:off x="4080628" y="5410200"/>
            <a:ext cx="4634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Vwsg</a:t>
            </a:r>
            <a:r>
              <a:rPr lang="tr-TR" altLang="tr-T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altLang="tr-TR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tr-TR" altLang="tr-T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tr-TR" altLang="tr-TR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Silikajelde</a:t>
            </a:r>
            <a:r>
              <a:rPr lang="tr-TR" altLang="tr-T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toplanan su hacmi, m</a:t>
            </a:r>
            <a:r>
              <a:rPr lang="tr-TR" altLang="tr-TR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/>
            <a:r>
              <a:rPr lang="tr-TR" altLang="tr-TR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Wf</a:t>
            </a:r>
            <a:r>
              <a:rPr lang="tr-TR" altLang="tr-T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Son tartım(silika jel + </a:t>
            </a:r>
            <a:r>
              <a:rPr lang="tr-TR" altLang="tr-TR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impinger</a:t>
            </a:r>
            <a:r>
              <a:rPr lang="tr-TR" altLang="tr-T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),g</a:t>
            </a:r>
          </a:p>
          <a:p>
            <a:pPr algn="just"/>
            <a:r>
              <a:rPr lang="tr-TR" altLang="tr-TR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</a:t>
            </a:r>
            <a:r>
              <a:rPr lang="tr-TR" altLang="tr-T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İlk tartım(silika jel + </a:t>
            </a:r>
            <a:r>
              <a:rPr lang="tr-TR" altLang="tr-TR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impinger</a:t>
            </a:r>
            <a:r>
              <a:rPr lang="tr-TR" altLang="tr-T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),g</a:t>
            </a:r>
            <a:endParaRPr lang="tr-TR" altLang="tr-T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329111"/>
              </p:ext>
            </p:extLst>
          </p:nvPr>
        </p:nvGraphicFramePr>
        <p:xfrm>
          <a:off x="266700" y="933510"/>
          <a:ext cx="86106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 (EPA 4) 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Dikdörtgen 1"/>
          <p:cNvSpPr>
            <a:spLocks noChangeArrowheads="1"/>
          </p:cNvSpPr>
          <p:nvPr/>
        </p:nvSpPr>
        <p:spPr bwMode="auto">
          <a:xfrm>
            <a:off x="299117" y="1525377"/>
            <a:ext cx="21835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tr-T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Numune gaz hacmi</a:t>
            </a:r>
            <a:r>
              <a:rPr lang="tr-TR" altLang="tr-TR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311" y="1863931"/>
            <a:ext cx="2350239" cy="154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4 Dikdörtgen"/>
          <p:cNvSpPr/>
          <p:nvPr/>
        </p:nvSpPr>
        <p:spPr>
          <a:xfrm>
            <a:off x="3279907" y="1819905"/>
            <a:ext cx="4286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Vm</a:t>
            </a:r>
            <a:r>
              <a:rPr lang="tr-TR" altLang="tr-T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altLang="tr-TR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tr-TR" altLang="tr-T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 Numune gaz hacmi, m</a:t>
            </a:r>
            <a:r>
              <a:rPr lang="tr-TR" altLang="tr-TR" sz="1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tr-TR" altLang="tr-T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tr-TR" altLang="tr-TR" sz="16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altLang="tr-T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0.3855 </a:t>
            </a:r>
            <a:r>
              <a:rPr lang="tr-TR" altLang="tr-TR" sz="1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tr-TR" altLang="tr-T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K/</a:t>
            </a:r>
            <a:r>
              <a:rPr lang="tr-TR" altLang="tr-TR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mmHg</a:t>
            </a:r>
            <a:endParaRPr lang="tr-TR" altLang="tr-TR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altLang="tr-T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Y: Kuru gaz ölçer kalibrasyon faktörü</a:t>
            </a:r>
          </a:p>
          <a:p>
            <a:r>
              <a:rPr lang="tr-TR" altLang="tr-TR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</a:t>
            </a:r>
            <a:r>
              <a:rPr lang="tr-TR" altLang="tr-T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Kuru gaz hacmi, m</a:t>
            </a:r>
            <a:r>
              <a:rPr lang="tr-TR" altLang="tr-TR" sz="1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tr-TR" altLang="tr-TR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Pm</a:t>
            </a:r>
            <a:r>
              <a:rPr lang="tr-TR" altLang="tr-T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Kuru gaz ölçerdeki mutlak basınç, </a:t>
            </a:r>
            <a:r>
              <a:rPr lang="tr-TR" altLang="tr-TR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mmHg</a:t>
            </a:r>
            <a:endParaRPr lang="tr-TR" altLang="tr-TR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altLang="tr-TR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Tm</a:t>
            </a:r>
            <a:r>
              <a:rPr lang="tr-TR" altLang="tr-T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Kuru gaz ölçerdeki mutlak sıcaklık,</a:t>
            </a:r>
            <a:r>
              <a:rPr lang="tr-TR" altLang="tr-TR" sz="1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tr-TR" altLang="tr-T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tr-TR" altLang="tr-TR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6 Dikdörtgen"/>
          <p:cNvSpPr/>
          <p:nvPr/>
        </p:nvSpPr>
        <p:spPr>
          <a:xfrm>
            <a:off x="181311" y="3447769"/>
            <a:ext cx="21932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Nem Muhtevası (</a:t>
            </a:r>
            <a:r>
              <a:rPr lang="tr-TR" altLang="tr-TR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Bws</a:t>
            </a:r>
            <a:r>
              <a:rPr lang="tr-TR" altLang="tr-T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tr-TR" altLang="tr-TR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 descr="C:\Users\user\Desktop\Adsı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849" y="3786323"/>
            <a:ext cx="5267325" cy="1171575"/>
          </a:xfrm>
          <a:prstGeom prst="rect">
            <a:avLst/>
          </a:prstGeom>
          <a:noFill/>
        </p:spPr>
      </p:pic>
      <p:sp>
        <p:nvSpPr>
          <p:cNvPr id="5" name="Metin kutusu 4"/>
          <p:cNvSpPr txBox="1"/>
          <p:nvPr/>
        </p:nvSpPr>
        <p:spPr>
          <a:xfrm>
            <a:off x="260204" y="5181600"/>
            <a:ext cx="835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Not: Bu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ormüllerde standart sıcaklık 293 K kullanılmıştır, Ülkemizde ise 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andart sıcaklık 273 k’dir. Bu nedenle K</a:t>
            </a:r>
            <a:r>
              <a:rPr lang="tr-T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tr-T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K</a:t>
            </a:r>
            <a:r>
              <a:rPr lang="tr-T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sabitlerinin 273 K’ göre düzeltilmesi gerekmektedir.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242486"/>
              </p:ext>
            </p:extLst>
          </p:nvPr>
        </p:nvGraphicFramePr>
        <p:xfrm>
          <a:off x="266700" y="933510"/>
          <a:ext cx="8610600" cy="4363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9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91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 (İşletme içi Metot – Dijital Nem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Sensörü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 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Baca gazında nem ölçümü için Standart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Metotlar dışında işletme içi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dijital sensörlü nem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probları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kullanılmaktadır.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İşletme içi metotların, Standart metotlar ile metot geçerli kılma çalışması yapılmalıdır.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Dijital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sensörlü nem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probu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kullanıldığında ölçülen nemin mutlak nem mi? Yoksa bağıl nem mi? olduğu hususu önemlidir.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Bazı cihazlar sadece bağıl nem sonucu vermektedir. Bu gibi durumlarda ölçülen bağıl nemden mutlak nem hesaplanmalı ve hesaplamalarda mutlak nem kullanılmalıdır.</a:t>
                      </a:r>
                      <a:endParaRPr lang="tr-TR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Ayrıca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izokinetik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örnekleme cihazlarına ölçülen nem muhakkak girilmelidir.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örnekleme cihazına ölçülen nem girilmez ise % nem oranı kadar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izokinetiklikten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sapma olur.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4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864222"/>
              </p:ext>
            </p:extLst>
          </p:nvPr>
        </p:nvGraphicFramePr>
        <p:xfrm>
          <a:off x="228600" y="939795"/>
          <a:ext cx="8610600" cy="5328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EN 13649 (Uçucu Organik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Bilşikler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Sabit Akış (0,1-0,5 l/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Çelik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alt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Aktik</a:t>
                      </a:r>
                      <a:r>
                        <a:rPr lang="tr-TR" alt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karbon</a:t>
                      </a:r>
                      <a:r>
                        <a:rPr lang="tr-TR" altLang="tr-TR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Muhafaza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alt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Numune almayı takiben, tüpler serin ve karanlık bir ortamda taşınmalıdır.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gün içinde analiz edilmeyecekse 4 °C altında muhafaza edilmelidir.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GC 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0,5 - 2000 mg/m3 aralığındaki kütle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derişimleri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için kullanılır.</a:t>
                      </a:r>
                    </a:p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tr-TR" altLang="tr-TR" sz="1800" dirty="0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Ölçülü bir hacimdeki gazda bulunan organik bileşikler aktif karbon üzerine </a:t>
                      </a:r>
                      <a:r>
                        <a:rPr lang="tr-TR" altLang="tr-TR" sz="1800" dirty="0" err="1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adsorbe</a:t>
                      </a:r>
                      <a:r>
                        <a:rPr lang="tr-TR" altLang="tr-TR" sz="1800" dirty="0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 edilebilir olmalıdır.</a:t>
                      </a:r>
                    </a:p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tr-TR" altLang="tr-TR" sz="1800" dirty="0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Ölçmelerde girişime neden olabilecek tanecik halindeki madde uzaklaştırılmalıdır.</a:t>
                      </a:r>
                    </a:p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tr-TR" altLang="tr-TR" sz="1800" dirty="0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Suyun </a:t>
                      </a:r>
                      <a:r>
                        <a:rPr lang="tr-TR" altLang="tr-TR" sz="1800" dirty="0" err="1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yoğuşması</a:t>
                      </a:r>
                      <a:r>
                        <a:rPr lang="tr-TR" altLang="tr-TR" sz="1800" dirty="0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 önlenmelidir.</a:t>
                      </a:r>
                    </a:p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tr-TR" altLang="tr-TR" sz="1800" dirty="0" err="1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Absorbansdan</a:t>
                      </a:r>
                      <a:r>
                        <a:rPr lang="tr-TR" altLang="tr-TR" sz="1800" dirty="0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 geçen gazının sıcaklığı, </a:t>
                      </a:r>
                      <a:r>
                        <a:rPr lang="tr-TR" altLang="tr-TR" sz="1800" dirty="0" err="1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adsorpsiyon</a:t>
                      </a:r>
                      <a:r>
                        <a:rPr lang="tr-TR" altLang="tr-TR" sz="1800" dirty="0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 süresince 40 °C’yi geçmemelidir.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2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395112"/>
              </p:ext>
            </p:extLst>
          </p:nvPr>
        </p:nvGraphicFramePr>
        <p:xfrm>
          <a:off x="266700" y="1143000"/>
          <a:ext cx="8610600" cy="4302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EN 13649 (Uçucu Organik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Bilşikler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err="1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Bacagazı</a:t>
                      </a:r>
                      <a:r>
                        <a:rPr lang="tr-TR" altLang="tr-TR" sz="1800" dirty="0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altLang="tr-TR" sz="1800" dirty="0" err="1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yoğuşmaya</a:t>
                      </a:r>
                      <a:r>
                        <a:rPr lang="tr-TR" altLang="tr-TR" sz="1800" dirty="0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 neden olacak derecede nemli ise veya organik bileşiklerin kütle </a:t>
                      </a:r>
                      <a:r>
                        <a:rPr lang="tr-TR" altLang="tr-TR" sz="1800" dirty="0" err="1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derişimlerinin</a:t>
                      </a:r>
                      <a:r>
                        <a:rPr lang="tr-TR" altLang="tr-TR" sz="1800" dirty="0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altLang="tr-TR" sz="1800" dirty="0" err="1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sorbent</a:t>
                      </a:r>
                      <a:r>
                        <a:rPr lang="tr-TR" altLang="tr-TR" sz="1800" dirty="0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 borularının kapasitesini aşma riski varsa, seyreltme yapılmalıdır.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Toplam örnekleme hacmi 100 </a:t>
                      </a:r>
                      <a:r>
                        <a:rPr lang="tr-TR" altLang="tr-TR" sz="1800" dirty="0" err="1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mg’lık</a:t>
                      </a:r>
                      <a:r>
                        <a:rPr lang="tr-TR" altLang="tr-TR" sz="180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 aktif karbon tüpü için 10 L ile 50 L arasında, hacimsel akış hızı, 0,1 L/</a:t>
                      </a:r>
                      <a:r>
                        <a:rPr lang="tr-TR" altLang="tr-TR" sz="1800" dirty="0" err="1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min’lik</a:t>
                      </a:r>
                      <a:r>
                        <a:rPr lang="tr-TR" altLang="tr-TR" sz="180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 ile 0,5 L/</a:t>
                      </a:r>
                      <a:r>
                        <a:rPr lang="tr-TR" altLang="tr-TR" sz="1800" dirty="0" err="1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dak</a:t>
                      </a:r>
                      <a:r>
                        <a:rPr lang="tr-TR" altLang="tr-TR" sz="180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 arasındadır olmalıdır.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Her tüp serisi için en az iki tanık tüp analiz edilmelidir. Tanık değeri, ilgili bileşiğin emisyon sınır değerinin %5’inden daha büyük olan numune değerine eşdeğer ise, numune alma işlemi tekrar edilmelidir.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Her</a:t>
                      </a:r>
                      <a:r>
                        <a:rPr lang="tr-TR" altLang="tr-TR" sz="1800" baseline="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 bir organik bileşiğin </a:t>
                      </a:r>
                      <a:r>
                        <a:rPr lang="tr-TR" altLang="tr-TR" sz="1800" baseline="0" dirty="0" err="1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absorbansı</a:t>
                      </a:r>
                      <a:r>
                        <a:rPr lang="tr-TR" altLang="tr-TR" sz="1800" baseline="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, çözücüsü ve analiz cihazı farklılıklar gösterebilir, aranılan parametreye göre </a:t>
                      </a:r>
                      <a:r>
                        <a:rPr lang="tr-TR" altLang="tr-TR" sz="1800" baseline="0" dirty="0" err="1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absorbans</a:t>
                      </a:r>
                      <a:r>
                        <a:rPr lang="tr-TR" altLang="tr-TR" sz="1800" baseline="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 ve çözücü belirlemek gerekmektedir. Bunun için MDHS 96 </a:t>
                      </a:r>
                      <a:r>
                        <a:rPr lang="tr-TR" altLang="tr-TR" sz="1800" baseline="0" dirty="0" err="1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Niosh</a:t>
                      </a:r>
                      <a:r>
                        <a:rPr lang="tr-TR" altLang="tr-TR" sz="1800" baseline="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 </a:t>
                      </a:r>
                      <a:r>
                        <a:rPr lang="tr-TR" altLang="tr-TR" sz="1800" baseline="0" dirty="0" err="1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v.b</a:t>
                      </a:r>
                      <a:r>
                        <a:rPr lang="tr-TR" altLang="tr-TR" sz="1800" baseline="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. Kaynaklar </a:t>
                      </a:r>
                      <a:r>
                        <a:rPr lang="tr-TR" altLang="tr-TR" sz="1800" baseline="0" dirty="0" err="1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kullanılabilinir</a:t>
                      </a:r>
                      <a:r>
                        <a:rPr lang="tr-TR" altLang="tr-TR" sz="1800" baseline="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. </a:t>
                      </a:r>
                      <a:endParaRPr lang="tr-TR" altLang="tr-TR" sz="1800" dirty="0" smtClean="0">
                        <a:latin typeface="Times" pitchFamily="18" charset="0"/>
                        <a:ea typeface="Times" pitchFamily="18" charset="0"/>
                        <a:cs typeface="Times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8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081311"/>
              </p:ext>
            </p:extLst>
          </p:nvPr>
        </p:nvGraphicFramePr>
        <p:xfrm>
          <a:off x="266700" y="924560"/>
          <a:ext cx="86106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EN 13649 (Uçucu Organik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Bilşikler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24" y="1653769"/>
            <a:ext cx="5546103" cy="217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74162" y="3911769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Niosh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Metot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249024" y="1315215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MDHS 96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3" y="4250323"/>
            <a:ext cx="7764346" cy="237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1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13" descr="emission sampling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076" name="Alt Başlık 1"/>
          <p:cNvSpPr>
            <a:spLocks noGrp="1"/>
          </p:cNvSpPr>
          <p:nvPr>
            <p:ph type="subTitle" idx="1"/>
          </p:nvPr>
        </p:nvSpPr>
        <p:spPr>
          <a:xfrm>
            <a:off x="307975" y="738188"/>
            <a:ext cx="8455025" cy="381000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2000" smtClean="0">
                <a:latin typeface="Times New Roman" pitchFamily="18" charset="0"/>
                <a:cs typeface="Times New Roman" pitchFamily="18" charset="0"/>
              </a:rPr>
              <a:t>Baca gazı analizleri</a:t>
            </a:r>
          </a:p>
        </p:txBody>
      </p:sp>
      <p:sp>
        <p:nvSpPr>
          <p:cNvPr id="3077" name="Alt Başlık 1"/>
          <p:cNvSpPr txBox="1">
            <a:spLocks/>
          </p:cNvSpPr>
          <p:nvPr/>
        </p:nvSpPr>
        <p:spPr bwMode="auto">
          <a:xfrm>
            <a:off x="176213" y="1562100"/>
            <a:ext cx="2554287" cy="304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Bacada Ölçüm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/>
              <a:t>Karbon Monoksit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/>
              <a:t>Karbon Dioksit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/>
              <a:t>Kükürt Dioksit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/>
              <a:t>Azot Oksitler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 err="1"/>
              <a:t>Okisejen</a:t>
            </a:r>
            <a:endParaRPr lang="tr-TR" altLang="tr-TR" sz="1400" dirty="0"/>
          </a:p>
          <a:p>
            <a:pPr algn="ctr">
              <a:spcBef>
                <a:spcPct val="20000"/>
              </a:spcBef>
            </a:pPr>
            <a:r>
              <a:rPr lang="tr-TR" altLang="tr-TR" sz="1400" dirty="0"/>
              <a:t>Toplam Organik Karbon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/>
              <a:t>Hız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/>
              <a:t>Sıcaklık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/>
              <a:t>Basınç</a:t>
            </a:r>
          </a:p>
          <a:p>
            <a:pPr algn="ctr">
              <a:spcBef>
                <a:spcPct val="20000"/>
              </a:spcBef>
            </a:pPr>
            <a:r>
              <a:rPr lang="tr-TR" altLang="tr-TR" sz="1400"/>
              <a:t>Nem </a:t>
            </a:r>
            <a:r>
              <a:rPr lang="tr-TR" altLang="tr-TR" sz="1400" smtClean="0"/>
              <a:t>(Nem </a:t>
            </a:r>
            <a:r>
              <a:rPr lang="tr-TR" altLang="tr-TR" sz="1400" dirty="0" err="1"/>
              <a:t>Probu</a:t>
            </a:r>
            <a:r>
              <a:rPr lang="tr-TR" altLang="tr-TR" sz="1400" dirty="0"/>
              <a:t> İle) </a:t>
            </a:r>
            <a:r>
              <a:rPr lang="tr-TR" altLang="tr-TR" sz="1400" dirty="0" err="1"/>
              <a:t>v.s</a:t>
            </a:r>
            <a:r>
              <a:rPr lang="tr-TR" altLang="tr-TR" sz="1400" dirty="0"/>
              <a:t>.</a:t>
            </a:r>
          </a:p>
          <a:p>
            <a:pPr algn="ctr">
              <a:spcBef>
                <a:spcPct val="20000"/>
              </a:spcBef>
            </a:pPr>
            <a:endParaRPr lang="tr-TR" alt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Alt Başlık 1"/>
          <p:cNvSpPr txBox="1">
            <a:spLocks/>
          </p:cNvSpPr>
          <p:nvPr/>
        </p:nvSpPr>
        <p:spPr bwMode="auto">
          <a:xfrm>
            <a:off x="3276600" y="1562100"/>
            <a:ext cx="53340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tr-TR" altLang="tr-TR" sz="2000">
                <a:latin typeface="Times New Roman" pitchFamily="18" charset="0"/>
                <a:cs typeface="Times New Roman" pitchFamily="18" charset="0"/>
              </a:rPr>
              <a:t>Örnekleme</a:t>
            </a:r>
          </a:p>
        </p:txBody>
      </p:sp>
      <p:sp>
        <p:nvSpPr>
          <p:cNvPr id="3079" name="Alt Başlık 1"/>
          <p:cNvSpPr txBox="1">
            <a:spLocks/>
          </p:cNvSpPr>
          <p:nvPr/>
        </p:nvSpPr>
        <p:spPr bwMode="auto">
          <a:xfrm>
            <a:off x="3276600" y="2514600"/>
            <a:ext cx="2401888" cy="2095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İzokinetik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Örnekleme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Partikül Madde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Ağır Metal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PAH, 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 err="1">
                <a:latin typeface="Times New Roman" pitchFamily="18" charset="0"/>
                <a:cs typeface="Times New Roman" pitchFamily="18" charset="0"/>
              </a:rPr>
              <a:t>Dioksin</a:t>
            </a: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altLang="tr-TR" sz="1400" dirty="0" err="1">
                <a:latin typeface="Times New Roman" pitchFamily="18" charset="0"/>
                <a:cs typeface="Times New Roman" pitchFamily="18" charset="0"/>
              </a:rPr>
              <a:t>Furanlar</a:t>
            </a:r>
            <a:endParaRPr lang="tr-TR" altLang="tr-TR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1400">
                <a:latin typeface="Times New Roman" pitchFamily="18" charset="0"/>
                <a:cs typeface="Times New Roman" pitchFamily="18" charset="0"/>
              </a:rPr>
              <a:t>Krom </a:t>
            </a:r>
            <a:r>
              <a:rPr lang="tr-TR" altLang="tr-TR" sz="1400" smtClean="0">
                <a:latin typeface="Times New Roman" pitchFamily="18" charset="0"/>
                <a:cs typeface="Times New Roman" pitchFamily="18" charset="0"/>
              </a:rPr>
              <a:t>(+</a:t>
            </a: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6) 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Siyanür </a:t>
            </a:r>
            <a:r>
              <a:rPr lang="tr-TR" altLang="tr-TR" sz="1400" dirty="0" err="1">
                <a:latin typeface="Times New Roman" pitchFamily="18" charset="0"/>
                <a:cs typeface="Times New Roman" pitchFamily="18" charset="0"/>
              </a:rPr>
              <a:t>v.s</a:t>
            </a:r>
            <a:endParaRPr lang="tr-TR" altLang="tr-T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Alt Başlık 1"/>
          <p:cNvSpPr txBox="1">
            <a:spLocks/>
          </p:cNvSpPr>
          <p:nvPr/>
        </p:nvSpPr>
        <p:spPr bwMode="auto">
          <a:xfrm>
            <a:off x="5867400" y="2514600"/>
            <a:ext cx="2743200" cy="2095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Sabit </a:t>
            </a:r>
            <a:r>
              <a:rPr lang="tr-TR" altLang="tr-TR" sz="2000">
                <a:latin typeface="Times New Roman" pitchFamily="18" charset="0"/>
                <a:cs typeface="Times New Roman" pitchFamily="18" charset="0"/>
              </a:rPr>
              <a:t>Akışta </a:t>
            </a:r>
            <a:r>
              <a:rPr lang="tr-TR" altLang="tr-TR" sz="2000" smtClean="0">
                <a:latin typeface="Times New Roman" pitchFamily="18" charset="0"/>
                <a:cs typeface="Times New Roman" pitchFamily="18" charset="0"/>
              </a:rPr>
              <a:t>(İzokinetik 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Olmayan) Örnekleme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/>
              <a:t>Uçucu Organik Bileşikler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/>
              <a:t>Nem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/>
              <a:t>Formaldehit </a:t>
            </a:r>
            <a:r>
              <a:rPr lang="tr-TR" altLang="tr-TR" sz="1400" dirty="0" err="1"/>
              <a:t>v.s</a:t>
            </a:r>
            <a:r>
              <a:rPr lang="tr-TR" altLang="tr-TR" sz="1400" dirty="0"/>
              <a:t>.</a:t>
            </a:r>
          </a:p>
          <a:p>
            <a:pPr algn="ctr">
              <a:spcBef>
                <a:spcPct val="20000"/>
              </a:spcBef>
            </a:pPr>
            <a:endParaRPr lang="tr-TR" alt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Alt Başlık 1"/>
          <p:cNvSpPr txBox="1">
            <a:spLocks/>
          </p:cNvSpPr>
          <p:nvPr/>
        </p:nvSpPr>
        <p:spPr bwMode="auto">
          <a:xfrm>
            <a:off x="3276600" y="6096000"/>
            <a:ext cx="5334000" cy="520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tr-TR" altLang="tr-TR" sz="2000">
                <a:latin typeface="Times New Roman" pitchFamily="18" charset="0"/>
                <a:cs typeface="Times New Roman" pitchFamily="18" charset="0"/>
              </a:rPr>
              <a:t>Laboratuvarda Analiz.</a:t>
            </a:r>
          </a:p>
        </p:txBody>
      </p:sp>
      <p:cxnSp>
        <p:nvCxnSpPr>
          <p:cNvPr id="25" name="Düz Ok Bağlayıcısı 24"/>
          <p:cNvCxnSpPr>
            <a:endCxn id="3077" idx="0"/>
          </p:cNvCxnSpPr>
          <p:nvPr/>
        </p:nvCxnSpPr>
        <p:spPr>
          <a:xfrm>
            <a:off x="1452563" y="1143000"/>
            <a:ext cx="0" cy="419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/>
          <p:nvPr/>
        </p:nvCxnSpPr>
        <p:spPr>
          <a:xfrm>
            <a:off x="5948363" y="1143000"/>
            <a:ext cx="0" cy="419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/>
          <p:nvPr/>
        </p:nvCxnSpPr>
        <p:spPr>
          <a:xfrm>
            <a:off x="4478338" y="1943100"/>
            <a:ext cx="0" cy="571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Düz Ok Bağlayıcısı 35"/>
          <p:cNvCxnSpPr/>
          <p:nvPr/>
        </p:nvCxnSpPr>
        <p:spPr>
          <a:xfrm>
            <a:off x="7224713" y="1943100"/>
            <a:ext cx="0" cy="571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Düz Ok Bağlayıcısı 36"/>
          <p:cNvCxnSpPr/>
          <p:nvPr/>
        </p:nvCxnSpPr>
        <p:spPr>
          <a:xfrm>
            <a:off x="4724400" y="4610100"/>
            <a:ext cx="0" cy="1485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Düz Ok Bağlayıcısı 38"/>
          <p:cNvCxnSpPr/>
          <p:nvPr/>
        </p:nvCxnSpPr>
        <p:spPr>
          <a:xfrm>
            <a:off x="7377113" y="4610100"/>
            <a:ext cx="0" cy="1485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8" name="Alt Başlık 1"/>
          <p:cNvSpPr txBox="1">
            <a:spLocks/>
          </p:cNvSpPr>
          <p:nvPr/>
        </p:nvSpPr>
        <p:spPr bwMode="auto">
          <a:xfrm>
            <a:off x="5334000" y="4906963"/>
            <a:ext cx="1574800" cy="892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tr-TR" altLang="tr-TR" sz="1600">
                <a:latin typeface="Times New Roman" pitchFamily="18" charset="0"/>
                <a:cs typeface="Times New Roman" pitchFamily="18" charset="0"/>
              </a:rPr>
              <a:t>Numunenin Muhafazası ve Taşınması</a:t>
            </a:r>
          </a:p>
        </p:txBody>
      </p:sp>
      <p:cxnSp>
        <p:nvCxnSpPr>
          <p:cNvPr id="2055" name="Düz Bağlayıcı 2054"/>
          <p:cNvCxnSpPr>
            <a:endCxn id="3088" idx="1"/>
          </p:cNvCxnSpPr>
          <p:nvPr/>
        </p:nvCxnSpPr>
        <p:spPr>
          <a:xfrm>
            <a:off x="4724400" y="535305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Düz Bağlayıcı 45"/>
          <p:cNvCxnSpPr>
            <a:stCxn id="3088" idx="3"/>
          </p:cNvCxnSpPr>
          <p:nvPr/>
        </p:nvCxnSpPr>
        <p:spPr>
          <a:xfrm>
            <a:off x="6908800" y="5353050"/>
            <a:ext cx="4683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325808"/>
              </p:ext>
            </p:extLst>
          </p:nvPr>
        </p:nvGraphicFramePr>
        <p:xfrm>
          <a:off x="266700" y="964147"/>
          <a:ext cx="8610600" cy="527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67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Yanma Gazı Ölçümleri</a:t>
                      </a:r>
                    </a:p>
                    <a:p>
                      <a:pPr algn="l"/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ISO 7935 – SO2 Ölçümü </a:t>
                      </a:r>
                    </a:p>
                    <a:p>
                      <a:pPr algn="l"/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ISO 12039 – CO, CO2, O2 Ölçümü</a:t>
                      </a:r>
                    </a:p>
                    <a:p>
                      <a:pPr algn="l"/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EPA CTM 022 – NO, NO2,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NOx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Ölçümü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14789</a:t>
                      </a: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O2 Ölçümü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15058 – CO Ölçümü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14792 –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Nox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Ölçümü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14791 – SO2 Örneklemesi</a:t>
                      </a: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Analizi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Önemli Hususlar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Örnekleme sistemine hava girişi veya sistemden dışarıya gaz kaçağı olmamalıdır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Şartlandırılarak ölçüm hücresine taşınan numunenin ölçüm hücresine girmeden önce neminin alınması için uygun bir düzenek eklenmelidir.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Baca gazları, toz ve kurum gibi partikül maddelerden temizlenebilmeleri için filtreden geçirildikten sonra analiz sistemine verilmelidir.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Tesis, ölçümler sırasında tam kapasite ile çalışmalıdır.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Sürekli rejimde çalışan tesislerde en büyük yükte en az üç ölçüm yapılmalıdır.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8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27168"/>
              </p:ext>
            </p:extLst>
          </p:nvPr>
        </p:nvGraphicFramePr>
        <p:xfrm>
          <a:off x="266700" y="954720"/>
          <a:ext cx="8610600" cy="570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67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Yanma Gazı Ölçümleri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Önemli Hususlar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Baca Gazı ölçüm cihazının izlenebilir referans gazlarla doğrulaması yapılır.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Cihaz ölçüm konumuna geçtikten sonra uygun bağlantı hortumlarının uygun yerlerde olduğu bir kez daha kontrol edilerek kaçak testi yapılması gerekir.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Kükürt dioksit ve Azot Oksitlerin kayıplarını önlemek ve yanlış okumalara yol açmamak için numune alma hattı ısıtılmalıdır.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Gaz ölçümü kapsamında yapılan deneylerle birlikte kütlesel debi hesaplamalarının yapılabilmesi için hız, sıcaklık ve nem ölçümlerinin de yapılması gerekmektedir.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Ölçüm Süresi: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Ölçüm süreleri belirlenirken </a:t>
                      </a:r>
                      <a:r>
                        <a:rPr lang="tr-TR" altLang="tr-TR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sensör</a:t>
                      </a: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tepki süresi (T90) esas alınmalıdır.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(T90) : Bunun için Analizöre </a:t>
                      </a:r>
                      <a:r>
                        <a:rPr lang="tr-TR" altLang="tr-TR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probun</a:t>
                      </a: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ucundan referans gaz verilmeli ve analizörün verilen referans gazın konsantrasyonunun % 90’ını okuduğu zaman bulunmalıdır.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Ölçüm süresi mevzuatlarda yada standartlarda aksi belirtilmiyorsa  4xT90 süresi kadar olmalıdır.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İki ölçüm arasında bekleme zamanı ise 3xT90 olmalıdır.</a:t>
                      </a:r>
                      <a:endParaRPr lang="tr-TR" altLang="tr-TR" sz="1800" dirty="0" smtClean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8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427649"/>
              </p:ext>
            </p:extLst>
          </p:nvPr>
        </p:nvGraphicFramePr>
        <p:xfrm>
          <a:off x="266700" y="964147"/>
          <a:ext cx="8610600" cy="434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EPA 5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Baca dışı / EPA 17 (Baca içi)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(Partikül Madde)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Cam,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kuvarz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veya çelik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 elyaf f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iltre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Filtre Şartlandırma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Etüvde 105 </a:t>
                      </a:r>
                      <a:r>
                        <a:rPr lang="tr-TR" altLang="tr-TR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 de 2-3 saat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saat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desikatörde 2 saat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Nozul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Çapı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 mm’den büyük  (tavsiye edilen 6,4 mm’den büyük)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Filtre</a:t>
                      </a: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verimi 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(0,3 </a:t>
                      </a:r>
                      <a:r>
                        <a:rPr lang="tr-TR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pm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tr-TR" sz="16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% 99,7</a:t>
                      </a:r>
                      <a:endParaRPr lang="tr-TR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Sızıntı deneyi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% 2</a:t>
                      </a:r>
                      <a:endParaRPr lang="tr-TR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İzokinetik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oranı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%90-%110</a:t>
                      </a:r>
                      <a:endParaRPr lang="tr-TR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Gravimetrik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yeri EPA 1’e göre seçilir.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Her ölçüm için mutlaka tanık numune alınmalıdır. 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6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440751"/>
              </p:ext>
            </p:extLst>
          </p:nvPr>
        </p:nvGraphicFramePr>
        <p:xfrm>
          <a:off x="266700" y="964147"/>
          <a:ext cx="8610600" cy="544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ISO 9096 (Partikül Madde) 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Cam,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kuvarz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veya çelik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 elyaf,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kuvarz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elyaf yada teflon f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iltre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Filtre Şartlandırma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Etüvde 160 </a:t>
                      </a:r>
                      <a:r>
                        <a:rPr lang="tr-TR" altLang="tr-TR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 de 1 saat desikatörde 8 saat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Nozul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Çapı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mm’den büyük  (tavsiye edilen 8 mm’den büyük)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Filtre</a:t>
                      </a: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verimi 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(0,3 </a:t>
                      </a:r>
                      <a:r>
                        <a:rPr lang="tr-TR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pm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tr-TR" sz="16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% 99,5</a:t>
                      </a:r>
                      <a:endParaRPr lang="tr-TR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Sızıntı deneyi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% 2</a:t>
                      </a:r>
                      <a:endParaRPr lang="tr-TR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İzokinetik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oranı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%95-</a:t>
                      </a:r>
                      <a:r>
                        <a:rPr lang="tr-TR" sz="18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%115</a:t>
                      </a:r>
                      <a:endParaRPr lang="tr-TR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Gravimetrik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yeri EN 15259’a göre seçilir.</a:t>
                      </a:r>
                    </a:p>
                    <a:p>
                      <a:pPr algn="just"/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Metodun çalışma aralığı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 mg/m</a:t>
                      </a:r>
                      <a:r>
                        <a:rPr lang="tr-TR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- 1000 mg/m</a:t>
                      </a:r>
                      <a:r>
                        <a:rPr lang="tr-TR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’dür</a:t>
                      </a:r>
                      <a:endParaRPr lang="tr-TR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Her ölçüm için mutlaka tanık numune alınmalıdır. Tanık numunede toplanan partikül kütlesinin gerçek numunede toplanan partikül kütlesine oranı 1/5  veya ELD değerinin % 10’dan büyük olmamalıdır.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039211"/>
              </p:ext>
            </p:extLst>
          </p:nvPr>
        </p:nvGraphicFramePr>
        <p:xfrm>
          <a:off x="266700" y="964147"/>
          <a:ext cx="8610600" cy="544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EN 13284-1(Partikül Madde) 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Cam,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kuvarz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veya çelik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 elyaf,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kuvarz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elyaf yada teflon f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iltre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Filtre Şartlandırma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Etüvde 160 </a:t>
                      </a:r>
                      <a:r>
                        <a:rPr lang="tr-TR" altLang="tr-TR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 de 1 saat desikatörde 8 saat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Nozul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Çapı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mm’den büyük  (tavsiye edilen 8 mm’den büyük)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Filtre</a:t>
                      </a: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verimi 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(0,3 </a:t>
                      </a:r>
                      <a:r>
                        <a:rPr lang="tr-TR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pm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tr-TR" sz="16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% 99,5</a:t>
                      </a:r>
                      <a:endParaRPr lang="tr-TR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Sızıntı deneyi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% 2</a:t>
                      </a:r>
                      <a:endParaRPr lang="tr-TR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İzokinetik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oranı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95 - % 115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Gravimetrik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yeri EN 15259’a göre seçilir.</a:t>
                      </a:r>
                    </a:p>
                    <a:p>
                      <a:pPr algn="just"/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Metodun çalışma aralığı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 mg/m</a:t>
                      </a:r>
                      <a:r>
                        <a:rPr lang="tr-TR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- 50 mg/m</a:t>
                      </a:r>
                      <a:r>
                        <a:rPr lang="tr-TR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’dür</a:t>
                      </a:r>
                      <a:endParaRPr lang="tr-TR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Her ölçüm için mutlaka tanık numune alınmalıdır. Tanık numunede toplanan partikül kütlesinin gerçek numunede toplanan partikül kütlesine oranı 1/5  veya ELD değerinin % 10’dan büyük olmamalıdır.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719770"/>
              </p:ext>
            </p:extLst>
          </p:nvPr>
        </p:nvGraphicFramePr>
        <p:xfrm>
          <a:off x="266700" y="964147"/>
          <a:ext cx="86106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EN 13284-1 ve TS ISO 9096 (Partikül Madde) 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447800"/>
            <a:ext cx="8571321" cy="394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ikdörtgen 6"/>
          <p:cNvSpPr>
            <a:spLocks noChangeArrowheads="1"/>
          </p:cNvSpPr>
          <p:nvPr/>
        </p:nvSpPr>
        <p:spPr bwMode="auto">
          <a:xfrm>
            <a:off x="368430" y="5410200"/>
            <a:ext cx="85076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Baca Dışı Partikül Örnekleme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1) Başlık; (2) Isıtıcılı filtre tutucu; (3)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tüpü; (4) sıcaklık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probu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; (5) sıcaklık ölçer; (6) statik basınç ölçer; (7) diferansiyel basınç ölçer; (8)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isıtıcılı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(9) gaz kurutma cihazı; (10) vakum ünitesi akış kontrolü ve gaz sayacı; (11) Barometre</a:t>
            </a:r>
            <a:endParaRPr lang="tr-TR" altLang="tr-TR" sz="200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247767"/>
              </p:ext>
            </p:extLst>
          </p:nvPr>
        </p:nvGraphicFramePr>
        <p:xfrm>
          <a:off x="266700" y="964147"/>
          <a:ext cx="86106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EN 13284-1 ve TS ISO 9096 (Partikül Madde) 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97155"/>
            <a:ext cx="8610600" cy="384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5313339"/>
            <a:ext cx="8686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1" hangingPunct="1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Baca içi P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artikül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örnekleme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>
              <a:buFontTx/>
              <a:buAutoNum type="arabicParenBoth"/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Başlık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; (2)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Filtre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tutucu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; (3)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pitot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tüpü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; (4)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sıcaklık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probu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; (5)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sıcaklık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ölçer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; </a:t>
            </a:r>
            <a:endParaRPr lang="tr-TR" sz="2000" dirty="0">
              <a:solidFill>
                <a:srgbClr val="000000"/>
              </a:solidFill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(6)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statik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basınç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ölçer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; (7)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diferansiyel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basınç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ölçer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; (8)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isıtıcılı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izoleli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prob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endParaRPr lang="tr-TR" sz="2000" dirty="0">
              <a:solidFill>
                <a:srgbClr val="000000"/>
              </a:solidFill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(9)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gaz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kurutma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cihazı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; (10)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vakum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ünitesi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akış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kontrolü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gaz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sayacı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27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051628"/>
              </p:ext>
            </p:extLst>
          </p:nvPr>
        </p:nvGraphicFramePr>
        <p:xfrm>
          <a:off x="266700" y="964147"/>
          <a:ext cx="86106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EPA 5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Baca dışı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(Partikül Madde)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382000" cy="473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8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752619"/>
              </p:ext>
            </p:extLst>
          </p:nvPr>
        </p:nvGraphicFramePr>
        <p:xfrm>
          <a:off x="266700" y="964147"/>
          <a:ext cx="86106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EPA 17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Baca içi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(Partikül Madde)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10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0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841851"/>
              </p:ext>
            </p:extLst>
          </p:nvPr>
        </p:nvGraphicFramePr>
        <p:xfrm>
          <a:off x="266700" y="1143000"/>
          <a:ext cx="8610600" cy="559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EPA 29 /Ağır Metaller (Sb , As,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Be,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Cr,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Cu, Pb, Mn, Hg,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P, Se,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r>
                        <a:rPr lang="tr-TR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(EPA5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 veya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Kuvars Malzeme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alt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HNO3/H2O2 Çözeltisi +</a:t>
                      </a:r>
                      <a:r>
                        <a:rPr lang="tr-TR" alt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alt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KMNO4 / </a:t>
                      </a:r>
                      <a:r>
                        <a:rPr lang="tr-TR" altLang="tr-TR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H2SO4 çöz( </a:t>
                      </a:r>
                      <a:r>
                        <a:rPr lang="tr-TR" alt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 Örneklenecekse)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Muhafaza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AAS, ICP-OES, ICP MS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ICP için yaklaşık analitik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dedeksiyon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limitleri : </a:t>
                      </a:r>
                    </a:p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 (32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As (53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Be (0.3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Cr (7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(7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Cu (6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Pb (42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Mn (2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(15ng/ml), P (75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Se (75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(7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(40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ve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/ml). </a:t>
                      </a:r>
                    </a:p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AAS için yaklaşık analitik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dedeksiyon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limtileri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 (200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As (2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(100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Be (5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Cr (50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(50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Cu (20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Pb (100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Mn (10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(40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Se (2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(100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ve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Bakanlığımızca Yetki Verilen Kapsam, Metotlar ve Parametreler ile İlgili Hususlar :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 2"/>
          <p:cNvSpPr>
            <a:spLocks noChangeArrowheads="1"/>
          </p:cNvSpPr>
          <p:nvPr/>
        </p:nvSpPr>
        <p:spPr bwMode="auto">
          <a:xfrm>
            <a:off x="71487" y="1143000"/>
            <a:ext cx="89916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Mevzuatlar </a:t>
            </a:r>
          </a:p>
          <a:p>
            <a:pPr algn="just" eaLnBrk="1" hangingPunct="1"/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Tayin edilecek parametre Sanayi Kaynaklı Hava Kirliliği Kontrol Yönetmeliği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, Hava Kalitesi Değerlendirme ve Yönetimi Yönetmeliği ve Atıkların Yakılmasına İlişkin 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Yönetmelik gibi çevre mevzuatlarında yer almalı.</a:t>
            </a:r>
          </a:p>
          <a:p>
            <a:pPr algn="just" eaLnBrk="1" hangingPunct="1"/>
            <a:endParaRPr lang="tr-TR" alt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 Metotlar </a:t>
            </a:r>
          </a:p>
          <a:p>
            <a:pPr algn="just" eaLnBrk="1" hangingPunct="1"/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TS, ISO, EN, EPA, CARB, VDI, ASTM </a:t>
            </a:r>
            <a:r>
              <a:rPr lang="tr-TR" altLang="tr-TR" sz="2000" dirty="0" err="1" smtClean="0">
                <a:latin typeface="Times New Roman" pitchFamily="18" charset="0"/>
                <a:cs typeface="Times New Roman" pitchFamily="18" charset="0"/>
              </a:rPr>
              <a:t>v.b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. uluslararası kuruluşlarca kirletici parametrenin tayini için geliştirilmiş metotlar seçilmeli ve laboratuvarlarca yapılan çalışmalar bu metotlara göre yapılmalı.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endParaRPr lang="tr-TR" alt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İşletme içi metotlar</a:t>
            </a:r>
          </a:p>
          <a:p>
            <a:pPr algn="just" eaLnBrk="1" hangingPunct="1"/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Laboratuvarlarca işletme içi metot geliştirilmiş ise </a:t>
            </a:r>
            <a:r>
              <a:rPr lang="tr-TR" altLang="tr-TR" sz="2000" dirty="0" err="1" smtClean="0">
                <a:latin typeface="Times New Roman" pitchFamily="18" charset="0"/>
                <a:cs typeface="Times New Roman" pitchFamily="18" charset="0"/>
              </a:rPr>
              <a:t>validasyon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altLang="tr-TR" sz="2000" dirty="0" err="1" smtClean="0">
                <a:latin typeface="Times New Roman" pitchFamily="18" charset="0"/>
                <a:cs typeface="Times New Roman" pitchFamily="18" charset="0"/>
              </a:rPr>
              <a:t>verifikasyon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 çalışmaları ile geçerli kılma çalışmaları yapılmalı.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endParaRPr lang="tr-TR" altLang="tr-T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Akreditasyon</a:t>
            </a:r>
          </a:p>
          <a:p>
            <a:pPr algn="just" eaLnBrk="1" hangingPunct="1"/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Yetki verilecek parametrenin tayin metodunda Laboratuvarın akreditasyonu olmalı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endParaRPr lang="tr-TR" alt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001000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96625" y="914400"/>
            <a:ext cx="2260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EPA 29 /Ağır Metaller</a:t>
            </a:r>
          </a:p>
        </p:txBody>
      </p:sp>
    </p:spTree>
    <p:extLst>
      <p:ext uri="{BB962C8B-B14F-4D97-AF65-F5344CB8AC3E}">
        <p14:creationId xmlns:p14="http://schemas.microsoft.com/office/powerpoint/2010/main" val="307404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68148"/>
              </p:ext>
            </p:extLst>
          </p:nvPr>
        </p:nvGraphicFramePr>
        <p:xfrm>
          <a:off x="266700" y="933510"/>
          <a:ext cx="8610600" cy="5593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TS EN 14385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/Ağır Metaller (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As,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Cd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Cr,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Cu, Mn,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Pb, Sb, TI ve V)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(TS EN 13284-1)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Yan akışlı (TS EN 13284-1)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Cam,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Kuvars, PTFE veya Titanyum Malzeme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alt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HNO3/H2O2 Çözeltisi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Muhafaza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Numuneler PE şişelerde 6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°C'nin altındaki bir sıcaklıkta taşınmalı ve saklanmalıdır. 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geç 2 hafta içinde analiz edilmelidir.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AAS, ICP-OES, ICP MS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Yöntem,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0,005 mg/m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³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 mg/m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³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aralığında geçerlidir.</a:t>
                      </a:r>
                    </a:p>
                    <a:p>
                      <a:pPr algn="just"/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Analitik prosedürler ve / veya numune alma prosedürleri, her element için tespit limitinin en az 1 </a:t>
                      </a:r>
                      <a:r>
                        <a:rPr lang="el-G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/ m³ olması gerektiği şekilde düzenlenmelidir.</a:t>
                      </a:r>
                    </a:p>
                    <a:p>
                      <a:pPr algn="just"/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Üçüncü emici elemanın kütle konsantrasyonu toplamın % 10'undan fazla ise bir veya daha fazla element için örneklenen gaz konsantrasyonu, daha sonra genel sonuç reddedilir.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6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02842"/>
            <a:ext cx="8610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04800" y="933510"/>
            <a:ext cx="289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 EN 14385 /Ağır Metaller 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37507" y="6015872"/>
            <a:ext cx="864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Eğer yan akışlı sistem seçilirse ana ve yan akış oranları ±%10 da sabit tutulmalıdır.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129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021670"/>
              </p:ext>
            </p:extLst>
          </p:nvPr>
        </p:nvGraphicFramePr>
        <p:xfrm>
          <a:off x="266700" y="1143000"/>
          <a:ext cx="86106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EPA 26A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/Halojenler (</a:t>
                      </a:r>
                      <a:r>
                        <a:rPr lang="tr-T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Hbr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HF, Cl</a:t>
                      </a:r>
                      <a:r>
                        <a:rPr lang="tr-TR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Br</a:t>
                      </a:r>
                      <a:r>
                        <a:rPr lang="tr-TR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(EPA 5)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Cam,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Kuvars (Bağlantı elemanları Teflon olabilir.)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N H2SO4 ve 0,1 N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Muhafaza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Toplanan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Cl</a:t>
                      </a:r>
                      <a:r>
                        <a:rPr lang="tr-TR" sz="1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hafta içinde analiz edilmelidir.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İyon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Kromotografisi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Sülfirik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asit çözeltisi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halidleri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(HBR, HF,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absorblarken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Halojenlerin geçmesine izin verir,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Sodyumhidroksit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çözeltisi halojenleri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absorblar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endParaRPr lang="tr-TR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için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dedeksiyon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limiti 0,2 µg/ml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Diğer parametrelerde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dedeksiyon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limitine benzer olmalıdır. 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7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53384"/>
              </p:ext>
            </p:extLst>
          </p:nvPr>
        </p:nvGraphicFramePr>
        <p:xfrm>
          <a:off x="266700" y="933510"/>
          <a:ext cx="8610600" cy="575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TS EN 1911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tr-TR" dirty="0" err="1" smtClean="0"/>
                        <a:t>HCl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Sabit Akış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(2 -3 l/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örnekleme debisi)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(yan akışlı , 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2 -3 l/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debi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(TS EN 13284-1)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(TS EN 13284-1)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Cam,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Kuvars (Bağlantı elemanları PTFE olabilir.)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 su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Muhafaza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Toplanan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Cl</a:t>
                      </a:r>
                      <a:r>
                        <a:rPr lang="tr-TR" sz="1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hafta içinde analiz edilmelidir.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457200" algn="just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AutoNum type="arabicPeriod"/>
                        <a:defRPr/>
                      </a:pPr>
                      <a:r>
                        <a:rPr lang="tr-TR" altLang="tr-TR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Gümüş </a:t>
                      </a:r>
                      <a:r>
                        <a:rPr lang="tr-TR" altLang="tr-TR" sz="1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titrasyon</a:t>
                      </a:r>
                      <a:r>
                        <a:rPr lang="tr-TR" altLang="tr-TR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tr-TR" altLang="tr-TR" sz="1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potansiyometrik</a:t>
                      </a:r>
                      <a:r>
                        <a:rPr lang="tr-TR" altLang="tr-TR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yöntemi Metodun </a:t>
                      </a:r>
                      <a:r>
                        <a:rPr lang="tr-TR" altLang="tr-TR" sz="1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dedeksiyon</a:t>
                      </a:r>
                      <a:r>
                        <a:rPr lang="tr-TR" altLang="tr-TR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Limiti 0,5-1 mg/l aralığındadır. </a:t>
                      </a:r>
                    </a:p>
                    <a:p>
                      <a:pPr indent="-457200" algn="just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AutoNum type="arabicPeriod"/>
                        <a:defRPr/>
                      </a:pPr>
                      <a:r>
                        <a:rPr lang="tr-TR" altLang="tr-TR" sz="1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Civa-tiyosiyanat</a:t>
                      </a:r>
                      <a:r>
                        <a:rPr lang="tr-TR" altLang="tr-TR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altLang="tr-TR" sz="1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spektrofotometri</a:t>
                      </a:r>
                      <a:endParaRPr lang="tr-TR" altLang="tr-TR" sz="16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tr-TR" altLang="tr-TR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Metodun </a:t>
                      </a:r>
                      <a:r>
                        <a:rPr lang="tr-TR" altLang="tr-TR" sz="1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dedeksiyon</a:t>
                      </a:r>
                      <a:r>
                        <a:rPr lang="tr-TR" altLang="tr-TR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limiti 0,05-0,1 mg/l aralığındadır. </a:t>
                      </a:r>
                    </a:p>
                    <a:p>
                      <a:pPr marL="45720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AutoNum type="arabicPeriod" startAt="3"/>
                        <a:defRPr/>
                      </a:pPr>
                      <a:r>
                        <a:rPr lang="tr-TR" altLang="tr-TR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İyon Değişimi </a:t>
                      </a:r>
                      <a:r>
                        <a:rPr lang="tr-TR" altLang="tr-TR" sz="1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Kromatografisi</a:t>
                      </a:r>
                      <a:r>
                        <a:rPr lang="tr-TR" altLang="tr-TR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r-TR" altLang="tr-TR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Metodun </a:t>
                      </a:r>
                      <a:r>
                        <a:rPr lang="tr-TR" altLang="tr-TR" sz="1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dedeksiyon</a:t>
                      </a:r>
                      <a:r>
                        <a:rPr lang="tr-TR" altLang="tr-TR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limiti 0,05-0,1 mg/l aralığındadır.</a:t>
                      </a:r>
                      <a:endParaRPr lang="tr-TR" altLang="tr-TR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bacagazında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mg/m³ ile 5000 mg/m³ arasında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tr-T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konsantrasyonu için geçerlidir.</a:t>
                      </a:r>
                    </a:p>
                    <a:p>
                      <a:pPr algn="just"/>
                      <a:r>
                        <a:rPr lang="tr-T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İlk </a:t>
                      </a:r>
                      <a:r>
                        <a:rPr lang="tr-TR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impingerda</a:t>
                      </a:r>
                      <a:r>
                        <a:rPr lang="tr-T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r>
                        <a:rPr lang="tr-T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verimliliği % 95 den büyük olmalıdır. </a:t>
                      </a:r>
                    </a:p>
                    <a:p>
                      <a:pPr algn="just"/>
                      <a:r>
                        <a:rPr lang="tr-TR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İmpingerlardaki</a:t>
                      </a:r>
                      <a:r>
                        <a:rPr lang="tr-T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numuneler ayrı ayrı </a:t>
                      </a:r>
                      <a:r>
                        <a:rPr lang="tr-TR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analizlenmeli</a:t>
                      </a:r>
                      <a:r>
                        <a:rPr lang="tr-T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ilk </a:t>
                      </a:r>
                      <a:r>
                        <a:rPr lang="tr-TR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impingerdaki</a:t>
                      </a:r>
                      <a:r>
                        <a:rPr lang="tr-T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absorbsiyon</a:t>
                      </a:r>
                      <a:r>
                        <a:rPr lang="tr-T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verinliliği</a:t>
                      </a:r>
                      <a:r>
                        <a:rPr lang="tr-T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 95 den büyük olmalıdır. Bu şart sağlanmıyorsa </a:t>
                      </a:r>
                      <a:r>
                        <a:rPr lang="tr-TR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izokinetik</a:t>
                      </a:r>
                      <a:r>
                        <a:rPr lang="tr-T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örnekleme yan akışlı olmak zorundadır.</a:t>
                      </a:r>
                    </a:p>
                    <a:p>
                      <a:pPr algn="just"/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Şahit numune konsantrasyonu ELV’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%10’ndan</a:t>
                      </a:r>
                      <a:r>
                        <a:rPr lang="tr-T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küçük olmalıdır.</a:t>
                      </a:r>
                      <a:endParaRPr lang="tr-T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1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536752"/>
              </p:ext>
            </p:extLst>
          </p:nvPr>
        </p:nvGraphicFramePr>
        <p:xfrm>
          <a:off x="266700" y="1143000"/>
          <a:ext cx="8610600" cy="450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TS ISO 15713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HF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Sabit Akış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(2 -6 l/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örnekleme debisi)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(TS EN 13284-1)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Cam,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(Bağlantı elemanları PTFE olabilir.)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Muhafaza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tr-TR" altLang="tr-TR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İyon Seçici Elektrot</a:t>
                      </a:r>
                      <a:endParaRPr lang="tr-TR" altLang="tr-TR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bacagazında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0,1 mg/m³ ile 200 mg/m³ arasında Flor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konsantrasyonu için geçerlidir.</a:t>
                      </a:r>
                    </a:p>
                    <a:p>
                      <a:pPr algn="just"/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Dedeksiyon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limiti yaklaşık olarak 0,1 m³'lük bir numune hacmi ile 0,1 mg / m³ dür.</a:t>
                      </a:r>
                    </a:p>
                    <a:p>
                      <a:pPr algn="just"/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verimliliği % 95 den büyük olmalıdır.</a:t>
                      </a:r>
                    </a:p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Şahit numune konsantrasyonu Ölçülen numune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konsantrasyonunun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%10’ndan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küçük olmalıdır.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6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331698"/>
              </p:ext>
            </p:extLst>
          </p:nvPr>
        </p:nvGraphicFramePr>
        <p:xfrm>
          <a:off x="266700" y="1143000"/>
          <a:ext cx="8610600" cy="368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EPA CTM 027 (NH3)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(EPA 17)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veya </a:t>
                      </a:r>
                      <a:r>
                        <a:rPr lang="tr-TR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kuvarz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(Bağlantı elemanları Teflon olabilir.)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N H</a:t>
                      </a:r>
                      <a:r>
                        <a:rPr lang="tr-TR" sz="18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tr-TR" sz="18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Muhafaza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Numuneler 4 </a:t>
                      </a:r>
                      <a:r>
                        <a:rPr lang="tr-TR" sz="1800" baseline="30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tr-TR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C’de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taşınmalı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saklanmalı en geç 2 hafta içinde analiz edilmelidir.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İyon </a:t>
                      </a:r>
                      <a:r>
                        <a:rPr lang="tr-TR" altLang="tr-TR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Kromotografi</a:t>
                      </a:r>
                      <a:endParaRPr lang="tr-TR" alt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tr-TR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İmpingerda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ölçülen konsantrasyon 1. </a:t>
                      </a:r>
                      <a:r>
                        <a:rPr lang="tr-TR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impingerda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 konsantrasyonun % 10’undan büyük ise 3. </a:t>
                      </a:r>
                      <a:r>
                        <a:rPr lang="tr-TR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impingerda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analiz edilmelidir.</a:t>
                      </a:r>
                    </a:p>
                    <a:p>
                      <a:pPr algn="just"/>
                      <a:endParaRPr lang="tr-TR" sz="1800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4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49815"/>
              </p:ext>
            </p:extLst>
          </p:nvPr>
        </p:nvGraphicFramePr>
        <p:xfrm>
          <a:off x="266700" y="1143000"/>
          <a:ext cx="8610600" cy="340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EPA  323 (Formaldehit)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Sabit Akış (0,2 ile 0,4 l/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Paslanmaz çelik kaplamalı kuvars cam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prob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.( Bağlantı</a:t>
                      </a:r>
                      <a:r>
                        <a:rPr lang="tr-TR" alt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elemanları Teflon olabilir) (</a:t>
                      </a:r>
                      <a:r>
                        <a:rPr lang="tr-TR" altLang="tr-TR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Midget</a:t>
                      </a:r>
                      <a:r>
                        <a:rPr lang="tr-TR" alt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altLang="tr-TR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impinger</a:t>
                      </a:r>
                      <a:r>
                        <a:rPr lang="tr-TR" alt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kullanılır)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 su (20 ml)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Muhafaza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Numune şişeleri buzun üstünde muhafaza edilir. Mümkün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olduğunca çabuk analiz edilmelidir. </a:t>
                      </a:r>
                      <a:r>
                        <a:rPr lang="tr-TR" sz="18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(14 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günü geçen analiz </a:t>
                      </a:r>
                      <a:r>
                        <a:rPr lang="tr-TR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sürlerinde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numunede % 5’den fazla bozulma olmaktadır.)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tr-TR" altLang="tr-TR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Spektrofotometre</a:t>
                      </a:r>
                      <a:endParaRPr lang="tr-TR" alt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800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4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759598"/>
              </p:ext>
            </p:extLst>
          </p:nvPr>
        </p:nvGraphicFramePr>
        <p:xfrm>
          <a:off x="266700" y="1143000"/>
          <a:ext cx="8610600" cy="431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ISO 11338-1 (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Polisiklik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aromatik hidrokarbonlar - PAH)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TS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ISO 9096)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Cam,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Kuvarz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yada Titanyum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Katı </a:t>
                      </a:r>
                      <a:r>
                        <a:rPr lang="tr-TR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absorbanslar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XAD-7 , PU Köpük, </a:t>
                      </a:r>
                      <a:r>
                        <a:rPr lang="tr-TR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Porapak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PS,</a:t>
                      </a:r>
                    </a:p>
                    <a:p>
                      <a:pPr algn="just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Sıvı </a:t>
                      </a:r>
                      <a:r>
                        <a:rPr lang="tr-TR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tr-TR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Dietilen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Glikol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Metotlar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 A: 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Seyreltme metodu</a:t>
                      </a:r>
                    </a:p>
                    <a:p>
                      <a:pPr algn="just"/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 B: I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sıtılmış filtre/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kondenser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adsorber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metodu</a:t>
                      </a:r>
                    </a:p>
                    <a:p>
                      <a:pPr algn="just"/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C: S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oğutulmuş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prob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adsorber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metodu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Muhafaza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hafta içerisinde, tercihen ise 24 saat içerisinde </a:t>
                      </a:r>
                      <a:r>
                        <a:rPr lang="tr-TR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ekstrakte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edilir. Numuneler koyu bir ortamda -7 ºC’de saklanmalıdır.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 11338-2 Metoduna göre </a:t>
                      </a:r>
                      <a:r>
                        <a:rPr lang="tr-TR" altLang="tr-TR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Ekstraksiyonu</a:t>
                      </a: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analizi yapılır. HPLC veya GC MS</a:t>
                      </a:r>
                      <a:endParaRPr lang="tr-TR" alt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800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1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895358"/>
              </p:ext>
            </p:extLst>
          </p:nvPr>
        </p:nvGraphicFramePr>
        <p:xfrm>
          <a:off x="266700" y="1143000"/>
          <a:ext cx="8610600" cy="460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ISO 11338-1 (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Polisiklik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aromatik hidrokarbonlar - PAH)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Önemli Hususlar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Örnekleme işleminden önce tüm ekipmanlar aseton,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diklorometan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ya da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metanol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, ve daha sonra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toluen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ile çalkalanır. Bu işleme alternatif olarak ise, tüm parçaları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metanole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batırıp, 2 saat boyunca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ultrasonik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titreşime maruz bırakılır ve ardından da 2 saat boyunca 150ºC’de kurutulur.</a:t>
                      </a:r>
                    </a:p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Örneklemeden önce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internal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standart eklenir. (C-13 nitelikli PAH). Fluorene-d10,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pyrene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-d 10, ve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benzo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[k]fluorene-d12 iyi seçimdir, bunların saflığı %98 veya daha iyidir.</a:t>
                      </a:r>
                    </a:p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Absorbans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olarak XAD-2 kullanılıyorsa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Absorbansdan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geçen gaz hızı n fazla 34 cm/s olmalıdır.</a:t>
                      </a:r>
                    </a:p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Absorbans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olarak PU Köpük kullanılıyorsa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Absorbansdan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geçen gaz hızı n fazla 30 cm/s olmalıdır.</a:t>
                      </a:r>
                    </a:p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Her bir örnek alımından sonra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prob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temizlenmelidir.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Probun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çalkalandığı sular, diğer numunelere analiz için eklenmelidir.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0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Bakanlığımızca Yetki Verilen Kapsam, Metotlar ve Parametreler ile İlgili Hususlar :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 2"/>
          <p:cNvSpPr>
            <a:spLocks noChangeArrowheads="1"/>
          </p:cNvSpPr>
          <p:nvPr/>
        </p:nvSpPr>
        <p:spPr bwMode="auto">
          <a:xfrm>
            <a:off x="71487" y="1143000"/>
            <a:ext cx="8991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Yetkin personel</a:t>
            </a:r>
          </a:p>
          <a:p>
            <a:pPr algn="just" eaLnBrk="1" hangingPunct="1"/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Laboratuvarda çalışan personeller gerekli şartları </a:t>
            </a:r>
            <a:r>
              <a:rPr lang="tr-TR" altLang="tr-TR" sz="2000" smtClean="0">
                <a:latin typeface="Times New Roman" pitchFamily="18" charset="0"/>
                <a:cs typeface="Times New Roman" pitchFamily="18" charset="0"/>
              </a:rPr>
              <a:t>sağlamalı (sertifika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, diploma, sağlık raporu </a:t>
            </a:r>
            <a:r>
              <a:rPr lang="tr-TR" altLang="tr-TR" sz="2000" dirty="0" err="1" smtClean="0">
                <a:latin typeface="Times New Roman" pitchFamily="18" charset="0"/>
                <a:cs typeface="Times New Roman" pitchFamily="18" charset="0"/>
              </a:rPr>
              <a:t>v.b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endParaRPr lang="tr-TR" altLang="tr-T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Cihaz, ekipmanlar ve malzemeler</a:t>
            </a:r>
          </a:p>
          <a:p>
            <a:pPr algn="just" eaLnBrk="1" hangingPunct="1"/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Laboratuvarın kapsamına almak istediği metotlarla ilgili tüm cihaz ve ekipmanlar, sarp malzemeler, sertifikalı referans malzemeler </a:t>
            </a:r>
            <a:r>
              <a:rPr lang="tr-TR" altLang="tr-TR" sz="2000" dirty="0" err="1" smtClean="0">
                <a:latin typeface="Times New Roman" pitchFamily="18" charset="0"/>
                <a:cs typeface="Times New Roman" pitchFamily="18" charset="0"/>
              </a:rPr>
              <a:t>v.b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. metotlarda belirtildiği gibi temin edilmeli, 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endParaRPr lang="tr-TR" altLang="tr-T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Laboratuvar Şartları</a:t>
            </a:r>
          </a:p>
          <a:p>
            <a:pPr algn="just" eaLnBrk="1" hangingPunct="1"/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Laboratuvarlar metotlarda belirtilen şartlara göre tasarlanmalı</a:t>
            </a:r>
          </a:p>
        </p:txBody>
      </p:sp>
    </p:spTree>
    <p:extLst>
      <p:ext uri="{BB962C8B-B14F-4D97-AF65-F5344CB8AC3E}">
        <p14:creationId xmlns:p14="http://schemas.microsoft.com/office/powerpoint/2010/main" val="1761280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193441"/>
              </p:ext>
            </p:extLst>
          </p:nvPr>
        </p:nvGraphicFramePr>
        <p:xfrm>
          <a:off x="266700" y="1143000"/>
          <a:ext cx="8610600" cy="513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TS EN 1948 -1 (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Dioksin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ve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furanlar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PCDD/PCDF)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TS</a:t>
                      </a:r>
                      <a:r>
                        <a:rPr lang="tr-TR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 13284-1)</a:t>
                      </a:r>
                      <a:endParaRPr lang="tr-T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altLang="tr-TR" sz="1800" b="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Cam, </a:t>
                      </a:r>
                      <a:r>
                        <a:rPr lang="tr-TR" altLang="tr-TR" sz="1800" b="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Kuvarz</a:t>
                      </a:r>
                      <a:r>
                        <a:rPr lang="tr-TR" altLang="tr-TR" sz="1800" b="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yada Titanyum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Katı </a:t>
                      </a:r>
                      <a:r>
                        <a:rPr lang="tr-TR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absorbanslar</a:t>
                      </a: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XAD-7 , PU Köpük, </a:t>
                      </a:r>
                      <a:r>
                        <a:rPr lang="tr-TR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Porapak</a:t>
                      </a: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PS,</a:t>
                      </a:r>
                    </a:p>
                    <a:p>
                      <a:pPr algn="just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Sıvı </a:t>
                      </a:r>
                      <a:r>
                        <a:rPr lang="tr-TR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tr-TR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Dietilen</a:t>
                      </a: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Glikol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Metotlar</a:t>
                      </a:r>
                      <a:endParaRPr lang="tr-T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 A: </a:t>
                      </a:r>
                      <a:r>
                        <a:rPr lang="tr-TR" altLang="tr-T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Seyreltme metodu</a:t>
                      </a:r>
                    </a:p>
                    <a:p>
                      <a:pPr algn="just"/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 B: I</a:t>
                      </a:r>
                      <a:r>
                        <a:rPr lang="tr-TR" altLang="tr-T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sıtılmış filtre/</a:t>
                      </a:r>
                      <a:r>
                        <a:rPr lang="tr-TR" altLang="tr-TR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kondenser</a:t>
                      </a:r>
                      <a:r>
                        <a:rPr lang="tr-TR" altLang="tr-T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tr-TR" altLang="tr-TR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adsorber</a:t>
                      </a:r>
                      <a:r>
                        <a:rPr lang="tr-TR" altLang="tr-T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metodu</a:t>
                      </a:r>
                    </a:p>
                    <a:p>
                      <a:pPr algn="just"/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C: S</a:t>
                      </a:r>
                      <a:r>
                        <a:rPr lang="tr-TR" altLang="tr-T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oğutulmuş </a:t>
                      </a:r>
                      <a:r>
                        <a:rPr lang="tr-TR" altLang="tr-TR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prob</a:t>
                      </a:r>
                      <a:r>
                        <a:rPr lang="tr-TR" altLang="tr-T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tr-TR" altLang="tr-TR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adsorber</a:t>
                      </a:r>
                      <a:r>
                        <a:rPr lang="tr-TR" altLang="tr-T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metodu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Muhafaza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Numuneler,  ışıktan korunarak, 4°C'nin altında depolamaya uygun bir yerde muhafaza edilir. Numune bulunduran her bir kap için, gerekli kayıtlar tutulmalıdır.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tr-TR" b="0" dirty="0" smtClean="0">
                          <a:latin typeface="Times New Roman" pitchFamily="18" charset="0"/>
                          <a:cs typeface="Times New Roman" pitchFamily="18" charset="0"/>
                        </a:rPr>
                        <a:t>TS EN 1948-2 Metoduna göre </a:t>
                      </a:r>
                      <a:r>
                        <a:rPr lang="tr-TR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ekstraksiyon</a:t>
                      </a:r>
                      <a:endParaRPr lang="tr-TR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EN 1948-3 Metoduna göre analiz yapılır.</a:t>
                      </a:r>
                      <a:r>
                        <a:rPr lang="tr-TR" altLang="tr-T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HRGC/HRMS</a:t>
                      </a:r>
                      <a:endParaRPr lang="tr-TR" alt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Tanık numunenin değeri, numune almada kullanılan aynı hacim için limit değerin %10'unu aşmamalıdır.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7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620217"/>
              </p:ext>
            </p:extLst>
          </p:nvPr>
        </p:nvGraphicFramePr>
        <p:xfrm>
          <a:off x="266700" y="1143000"/>
          <a:ext cx="8610600" cy="315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TS EN 1948 -1 (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Dioksin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ve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furanlar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PCDD/PCDF)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Önemli Hususlar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Numune alma hattı, laboratuvarda gözle görünen bütün bulaşmalar, deterjan ve bunu takiben su ile yıkanarak temizlenir, iyonları giderilmiş su ile çalkalanır, kurutulur ve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toluen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ile çalkalanır. </a:t>
                      </a:r>
                    </a:p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Ana toplama parçalarına, numune alma işleminden önce numunenin türevlerinin geri kazanma hızının tayini için, ¹³C</a:t>
                      </a:r>
                      <a:r>
                        <a:rPr lang="tr-TR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etiketli PCDD/PCDF ilave edilir. </a:t>
                      </a:r>
                      <a:endParaRPr lang="tr-TR" altLang="tr-TR" sz="1800" dirty="0" smtClean="0"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Sonda hariç cam malzeme, etüvde 400-450 </a:t>
                      </a:r>
                      <a:r>
                        <a:rPr lang="tr-TR" altLang="tr-TR" sz="1800" baseline="300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da bir kaç saat pişirilerek şartlandırılır.</a:t>
                      </a:r>
                    </a:p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Numune almada en uzun süre, 8 saattir. </a:t>
                      </a:r>
                      <a:endParaRPr lang="tr-TR" altLang="tr-TR" sz="1800" dirty="0" smtClean="0"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7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Başlıca Ölçüm, Örnekleme ve Analiz Metotları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852" y="1370029"/>
            <a:ext cx="7286134" cy="351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kdörtgen 2"/>
          <p:cNvSpPr>
            <a:spLocks noChangeArrowheads="1"/>
          </p:cNvSpPr>
          <p:nvPr/>
        </p:nvSpPr>
        <p:spPr bwMode="auto">
          <a:xfrm>
            <a:off x="54990" y="775157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b="1" dirty="0" smtClean="0">
                <a:latin typeface="Times New Roman" pitchFamily="18" charset="0"/>
                <a:cs typeface="Times New Roman" pitchFamily="18" charset="0"/>
              </a:rPr>
              <a:t>PAH ve </a:t>
            </a:r>
            <a:r>
              <a:rPr lang="tr-TR" altLang="tr-TR" b="1" dirty="0" err="1" smtClean="0">
                <a:latin typeface="Times New Roman" pitchFamily="18" charset="0"/>
                <a:cs typeface="Times New Roman" pitchFamily="18" charset="0"/>
              </a:rPr>
              <a:t>Dioksin</a:t>
            </a:r>
            <a:r>
              <a:rPr lang="tr-TR" altLang="tr-TR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tr-TR" altLang="tr-TR" b="1" dirty="0" err="1" smtClean="0">
                <a:latin typeface="Times New Roman" pitchFamily="18" charset="0"/>
                <a:cs typeface="Times New Roman" pitchFamily="18" charset="0"/>
              </a:rPr>
              <a:t>Furanlar</a:t>
            </a:r>
            <a:r>
              <a:rPr lang="tr-TR" altLang="tr-TR" b="1" dirty="0" smtClean="0">
                <a:latin typeface="Times New Roman" pitchFamily="18" charset="0"/>
                <a:cs typeface="Times New Roman" pitchFamily="18" charset="0"/>
              </a:rPr>
              <a:t>  için en yaygın kullanılan numune alma şeklinin şematik gösterimi</a:t>
            </a:r>
            <a:endParaRPr lang="tr-TR" altLang="tr-T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357" y="4948598"/>
            <a:ext cx="2743201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952802"/>
            <a:ext cx="237744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7225" y="4952999"/>
            <a:ext cx="1889761" cy="102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6103" y="6225540"/>
            <a:ext cx="688848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62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AutoShape 4" descr="XAD2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164" name="AutoShape 6" descr="XAD2 ile ilgili görsel sonucu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165" name="Metin kutusu 5"/>
          <p:cNvSpPr txBox="1">
            <a:spLocks noChangeArrowheads="1"/>
          </p:cNvSpPr>
          <p:nvPr/>
        </p:nvSpPr>
        <p:spPr bwMode="auto">
          <a:xfrm>
            <a:off x="155575" y="1227138"/>
            <a:ext cx="8664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>
                <a:latin typeface="Times New Roman" pitchFamily="18" charset="0"/>
                <a:cs typeface="Times New Roman" pitchFamily="18" charset="0"/>
              </a:rPr>
              <a:t>Örneklemeden sonra Analiz Laboratuvarına  gönderilen numunenin kabul formunda şu bilgiler olmalıdır: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55575" y="2133600"/>
            <a:ext cx="8759825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Analiz Metodu,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Tarih,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Laboratuvar Adı,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Toluen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Dietilenglikol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Filtre,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Hexan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Dikolorometan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ve XAD2’nin lot numaraları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Her saklama kabının ve şişenin numaraları,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Koruma şekli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Numunenin alınış tarihi,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Sampling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standartının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lot numarası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Sampling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standartının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spike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miktarı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Spike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yapan personel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Numuneyi alan personel ve imzası</a:t>
            </a:r>
          </a:p>
          <a:p>
            <a:pPr>
              <a:defRPr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Diosin</a:t>
            </a:r>
            <a:r>
              <a:rPr lang="tr-TR" altLang="tr-T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altLang="tr-TR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Furan</a:t>
            </a:r>
            <a:r>
              <a:rPr lang="tr-TR" altLang="tr-T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Numunelerinin Analiz Laboratuvarına teslim edilirken aşağıdaki bilgilerde verilmelidir.</a:t>
            </a:r>
            <a:endParaRPr lang="tr-TR" altLang="tr-TR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5 Dikdörtgen"/>
          <p:cNvSpPr>
            <a:spLocks noChangeArrowheads="1"/>
          </p:cNvSpPr>
          <p:nvPr/>
        </p:nvSpPr>
        <p:spPr bwMode="auto">
          <a:xfrm>
            <a:off x="457200" y="35814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3188" name="9 Metin kutusu"/>
          <p:cNvSpPr txBox="1">
            <a:spLocks noChangeArrowheads="1"/>
          </p:cNvSpPr>
          <p:nvPr/>
        </p:nvSpPr>
        <p:spPr bwMode="auto">
          <a:xfrm>
            <a:off x="0" y="320040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tr-TR" altLang="tr-T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Mustafa ALTUNDAĞ</a:t>
            </a:r>
            <a:endParaRPr lang="tr-TR" altLang="tr-TR" sz="20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tr-TR" altLang="tr-TR" sz="20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Kimya Mühendisi</a:t>
            </a:r>
            <a:endParaRPr lang="tr-TR" altLang="tr-TR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tr-TR" altLang="tr-TR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LABORATUVAR, ÖLÇÜM VE İZLEME DAİRESİ </a:t>
            </a:r>
            <a:r>
              <a:rPr lang="tr-TR" altLang="tr-T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BAŞKANLIĞI</a:t>
            </a:r>
            <a:endParaRPr lang="tr-TR" altLang="tr-TR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9" name="Dikdörtgen 1"/>
          <p:cNvSpPr>
            <a:spLocks noChangeArrowheads="1"/>
          </p:cNvSpPr>
          <p:nvPr/>
        </p:nvSpPr>
        <p:spPr bwMode="auto">
          <a:xfrm>
            <a:off x="0" y="18288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algn="ctr" eaLnBrk="1" hangingPunct="1">
              <a:spcBef>
                <a:spcPts val="2400"/>
              </a:spcBef>
              <a:spcAft>
                <a:spcPts val="2400"/>
              </a:spcAft>
            </a:pPr>
            <a:r>
              <a:rPr lang="tr-TR" altLang="tr-TR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TEŞEKKÜRLER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Ölçüm ve Örneklemeler ile İlgili Hususlar :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 2"/>
          <p:cNvSpPr>
            <a:spLocks noChangeArrowheads="1"/>
          </p:cNvSpPr>
          <p:nvPr/>
        </p:nvSpPr>
        <p:spPr bwMode="auto">
          <a:xfrm>
            <a:off x="71487" y="1143000"/>
            <a:ext cx="89916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Ölçüm ve örneklemeler yapılmadan önce ölçüm yerinde iş güvenliği ile ilgili hususlara dikkat edilmeli, iş güvenliği ile ilgili önlemler alınmalıdır.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Ölçüm yerinin TS 15259 yada EPA 1  standartlarında belirtilen koşulları sağlayıp sağlamadığı kontrol edilmelidir. Ölçüm yeri bu metotlara uygun olarak seçilmelidir. Bunun için ölçüm yerinde önceden fizibilite çalışması yapılmalıdır.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Ölçüm yapılan yerde homojen bir gaz akışı olmalıdır.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Tesis tam kapasite çalışırken en az üç ölçüm yapılmalıdır.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Ölçüm öncesi ölçüm planı hazırlanmalıdır. (cihaz, ekipman, personel, parametre)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Tüm formlar, cihaz kullanım talimatları, analiz talimatları ve kullanılan kimyasalların MSDS raporları ölçüm personelinin yanında olmalıdır.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Doldurulan formlar ve cihaz çıktıları ile raporlama için gerekli tesis bilgileri gibi bilgiler eksiksiz hazırlanmalıdır.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Tüm ölçümler öncesi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nem, basınç sıcaklık ve hız gibi yardımcı parametreler ölçülmelidir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endParaRPr lang="tr-TR" alt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5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Bacagazını</a:t>
            </a:r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Yerinde Ölçüm 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 2"/>
          <p:cNvSpPr>
            <a:spLocks noChangeArrowheads="1"/>
          </p:cNvSpPr>
          <p:nvPr/>
        </p:nvSpPr>
        <p:spPr bwMode="auto">
          <a:xfrm>
            <a:off x="71487" y="1143000"/>
            <a:ext cx="89916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Elektrokimyasal hücre metodu, FTIR, NDIR, FID, </a:t>
            </a:r>
            <a:r>
              <a:rPr lang="tr-TR" altLang="tr-TR" sz="2000" dirty="0" err="1" smtClean="0">
                <a:latin typeface="Times New Roman" pitchFamily="18" charset="0"/>
                <a:cs typeface="Times New Roman" pitchFamily="18" charset="0"/>
              </a:rPr>
              <a:t>Kemülülisans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000" dirty="0" err="1" smtClean="0">
                <a:latin typeface="Times New Roman" pitchFamily="18" charset="0"/>
                <a:cs typeface="Times New Roman" pitchFamily="18" charset="0"/>
              </a:rPr>
              <a:t>Uv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dirty="0" err="1" smtClean="0">
                <a:latin typeface="Times New Roman" pitchFamily="18" charset="0"/>
                <a:cs typeface="Times New Roman" pitchFamily="18" charset="0"/>
              </a:rPr>
              <a:t>Spektro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000" dirty="0" err="1" smtClean="0">
                <a:latin typeface="Times New Roman" pitchFamily="18" charset="0"/>
                <a:cs typeface="Times New Roman" pitchFamily="18" charset="0"/>
              </a:rPr>
              <a:t>Paramanyetik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tr-TR" altLang="tr-TR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v.b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Ölçüm teknolojileri ile çalışan analizörler kullanılarak </a:t>
            </a:r>
            <a:r>
              <a:rPr lang="tr-TR" altLang="tr-TR" sz="2000" dirty="0" err="1" smtClean="0">
                <a:latin typeface="Times New Roman" pitchFamily="18" charset="0"/>
                <a:cs typeface="Times New Roman" pitchFamily="18" charset="0"/>
              </a:rPr>
              <a:t>bacagazını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 (Yanma gazları, TOC)  yerinde ölçüm yapmak mümkündür. 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Yerinde Ölçüm yapan cihazların yöntem olarak iki prensipte ölçüm yapmaktadır;</a:t>
            </a:r>
          </a:p>
          <a:p>
            <a:pPr marL="594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Ekstraktif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numune  alma  işleminde gazlar,    cihaza  taşınmadan  önce 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aerosellerin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parçacıklı maddenin  ve  diğer  bozucu  maddelerin  uzaklaştırılması  için  şartlandırılır.    </a:t>
            </a:r>
          </a:p>
          <a:p>
            <a:pPr marL="594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Ekstraktif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olmayan numune alma sisteminde ölçmeler yerinde yapılır ve numuneye sadece filtreleme işlemi uygulanır. </a:t>
            </a:r>
          </a:p>
        </p:txBody>
      </p:sp>
    </p:spTree>
    <p:extLst>
      <p:ext uri="{BB962C8B-B14F-4D97-AF65-F5344CB8AC3E}">
        <p14:creationId xmlns:p14="http://schemas.microsoft.com/office/powerpoint/2010/main" val="142450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Örneklemeler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 2"/>
          <p:cNvSpPr>
            <a:spLocks noChangeArrowheads="1"/>
          </p:cNvSpPr>
          <p:nvPr/>
        </p:nvSpPr>
        <p:spPr bwMode="auto">
          <a:xfrm>
            <a:off x="71487" y="1143000"/>
            <a:ext cx="89916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altLang="tr-TR" sz="2000" dirty="0" err="1" smtClean="0">
                <a:latin typeface="Times New Roman" pitchFamily="18" charset="0"/>
                <a:cs typeface="Times New Roman" pitchFamily="18" charset="0"/>
              </a:rPr>
              <a:t>Bacagazını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 yerinde ölçüm yapılamayan durumlarda, </a:t>
            </a:r>
            <a:r>
              <a:rPr lang="tr-TR" altLang="tr-TR" sz="2000" dirty="0" err="1" smtClean="0">
                <a:latin typeface="Times New Roman" pitchFamily="18" charset="0"/>
                <a:cs typeface="Times New Roman" pitchFamily="18" charset="0"/>
              </a:rPr>
              <a:t>bacagazı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 uygun metotlar ile uygun şartlarda katı veya sıvı </a:t>
            </a:r>
            <a:r>
              <a:rPr lang="tr-TR" altLang="tr-TR" sz="2000" dirty="0" err="1" smtClean="0">
                <a:latin typeface="Times New Roman" pitchFamily="18" charset="0"/>
                <a:cs typeface="Times New Roman" pitchFamily="18" charset="0"/>
              </a:rPr>
              <a:t>absorbanslara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 alınır.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Aborbanslara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örneklenen numuneler metotlarda belirtilen muhafaza koşullarında laboratuvara getirilerek analiz edilir.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Örneklenen numuneler için örnekleme ve analiz işlemleri arasındaki sürenin kısa olması istenir. Birçok metot bu süre için sınırlama koymaktadır.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Örneklenen numuneler eğer soğuk ortamda muhafaza edilmeli ve taşınmalı ise örneklem personelinin yanında ve araçlarında uygun soğutucu ekipmanlar bulunmalıdır. 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Örnekleme ekipmanlarında örnekleme öncesi kirlilik istenmeyen bir durumdur. Bu nedenle metotlarda yer alan ekipman şartlandırma kurallarına dikkat edilmelidir.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Her örnekleme öncesi ve sonrası sisteme kaçak testi uygulanmalıdır. Sistem izin verilen kaçak oranları metotlarda belirtilmekte olup belirtilenden yüksek kaçak olan bir örnekleme düzeneği ile örnekleme işlemi yapılmamalıdır.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3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Örneklemeler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 2"/>
          <p:cNvSpPr>
            <a:spLocks noChangeArrowheads="1"/>
          </p:cNvSpPr>
          <p:nvPr/>
        </p:nvSpPr>
        <p:spPr bwMode="auto">
          <a:xfrm>
            <a:off x="76200" y="933510"/>
            <a:ext cx="89916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altLang="tr-TR" sz="2000" dirty="0" err="1" smtClean="0">
                <a:latin typeface="Times New Roman" pitchFamily="18" charset="0"/>
                <a:cs typeface="Times New Roman" pitchFamily="18" charset="0"/>
              </a:rPr>
              <a:t>Bacagazında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 örnekleme işlemi sabit akış ve </a:t>
            </a:r>
            <a:r>
              <a:rPr lang="tr-TR" altLang="tr-TR" sz="2000" dirty="0" err="1" smtClean="0">
                <a:latin typeface="Times New Roman" pitchFamily="18" charset="0"/>
                <a:cs typeface="Times New Roman" pitchFamily="18" charset="0"/>
              </a:rPr>
              <a:t>izokinetik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altLang="tr-TR" sz="2000" dirty="0" err="1" smtClean="0">
                <a:latin typeface="Times New Roman" pitchFamily="18" charset="0"/>
                <a:cs typeface="Times New Roman" pitchFamily="18" charset="0"/>
              </a:rPr>
              <a:t>izokinetik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- yan akışlı olarak üç şekilde yapılmaktadır.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1. Sabit akış Örnekleme :</a:t>
            </a:r>
          </a:p>
          <a:p>
            <a:pPr marL="5400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Sabit akış örneklemelerde metotlarda belirtilen örnekleme debisine uygun bir pompa ile örnekleme yapılmalıdır.  Örnekleme debisinin alt ve üst limitlerine uyulmalıdır.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İzokinetik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Örnekleme:</a:t>
            </a:r>
          </a:p>
          <a:p>
            <a:pPr marL="5400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İzokinetik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olarak örneklenen tüm metotlar örnekleme ile ilgili genel kuralları partikül madde örnekleme metotlarına göre belirler. 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Örneğin EPA 29 ağır metal örneklemesi EPA 5’ e göre yapılır. TS EN 14385 ağır metal örneklemesi TS EN 13284-1’e göre yapılır.</a:t>
            </a:r>
          </a:p>
          <a:p>
            <a:pPr marL="5400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nedenle emisyon laboratuvarı personellerinin partikül madde örnekleme metotlarına (TS ISO 9096, TS EN 13284-1,  EPA 5, EPA 17) hakim olması önemlidir.</a:t>
            </a:r>
          </a:p>
          <a:p>
            <a:pPr marL="5400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İzokinetiklik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baca gazı hızının örnekleme hızına eşit olmasıdır.</a:t>
            </a:r>
          </a:p>
        </p:txBody>
      </p:sp>
    </p:spTree>
    <p:extLst>
      <p:ext uri="{BB962C8B-B14F-4D97-AF65-F5344CB8AC3E}">
        <p14:creationId xmlns:p14="http://schemas.microsoft.com/office/powerpoint/2010/main" val="2367280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76200" y="53340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Örneklemeler</a:t>
            </a:r>
            <a:endParaRPr lang="tr-TR" alt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Bacagazı</a:t>
            </a:r>
            <a:r>
              <a:rPr lang="tr-TR" alt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Ölçüm ve Örneklemeleri</a:t>
            </a:r>
            <a:endParaRPr lang="tr-TR" altLang="tr-T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 2"/>
          <p:cNvSpPr>
            <a:spLocks noChangeArrowheads="1"/>
          </p:cNvSpPr>
          <p:nvPr/>
        </p:nvSpPr>
        <p:spPr bwMode="auto">
          <a:xfrm>
            <a:off x="76200" y="933510"/>
            <a:ext cx="89916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Yan akışlı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izokinetik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örnekleme: </a:t>
            </a:r>
          </a:p>
          <a:p>
            <a:pPr marL="5400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Bazı metotlar,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izokinetik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örnekleme yapılırken sisteme bir T bağlantısı ve ikinci bir pompa ilavesi ile yan akışlı bir örnekleme sistemini tarif eder (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EN 1911, EN 1948-1, ISO 11338-1).</a:t>
            </a:r>
          </a:p>
          <a:p>
            <a:pPr marL="5400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 akışlı örnekleme yapılmasındaki amaç;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absorbanlama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verimini yüksek olmasını sağlamaktır.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Absorbansdan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yüksek hızda akış geçerse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absorpsiyon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verimi düşebilir. 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İzokinetik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örneklemelerde , örnekleme cihazlarının ilgili menülerine mutlak nem değeri girilmelidir. Mutlak nem değeri girilmez ise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izokinetiklikten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nem oranı kadar sapma olur.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İzokinetiklik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oranından sapma ile ilgili sınırlar metotlarda belirtilmektedir. Bu sınırlara uyulmalı,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izokinetiklikten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sapma sınırların dışına çıkmış ise örnekleme işlemi tekrarlanmalıdır.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02546"/>
      </p:ext>
    </p:extLst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7655</TotalTime>
  <Words>4401</Words>
  <Application>Microsoft Office PowerPoint</Application>
  <PresentationFormat>Ekran Gösterisi (4:3)</PresentationFormat>
  <Paragraphs>567</Paragraphs>
  <Slides>44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51" baseType="lpstr">
      <vt:lpstr>Arial</vt:lpstr>
      <vt:lpstr>Calibri</vt:lpstr>
      <vt:lpstr>Courier New</vt:lpstr>
      <vt:lpstr>Times</vt:lpstr>
      <vt:lpstr>Times New Roman</vt:lpstr>
      <vt:lpstr>Wingdings</vt:lpstr>
      <vt:lpstr>Varsayılan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Betül KESKİN</dc:creator>
  <cp:lastModifiedBy>lenovama</cp:lastModifiedBy>
  <cp:revision>935</cp:revision>
  <cp:lastPrinted>1601-01-01T00:00:00Z</cp:lastPrinted>
  <dcterms:created xsi:type="dcterms:W3CDTF">1601-01-01T00:00:00Z</dcterms:created>
  <dcterms:modified xsi:type="dcterms:W3CDTF">2020-10-29T19:03:46Z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