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7" r:id="rId2"/>
  </p:sldMasterIdLst>
  <p:notesMasterIdLst>
    <p:notesMasterId r:id="rId25"/>
  </p:notesMasterIdLst>
  <p:sldIdLst>
    <p:sldId id="295" r:id="rId3"/>
    <p:sldId id="258" r:id="rId4"/>
    <p:sldId id="345" r:id="rId5"/>
    <p:sldId id="351" r:id="rId6"/>
    <p:sldId id="264" r:id="rId7"/>
    <p:sldId id="263" r:id="rId8"/>
    <p:sldId id="346" r:id="rId9"/>
    <p:sldId id="327" r:id="rId10"/>
    <p:sldId id="347" r:id="rId11"/>
    <p:sldId id="348" r:id="rId12"/>
    <p:sldId id="339" r:id="rId13"/>
    <p:sldId id="328" r:id="rId14"/>
    <p:sldId id="340" r:id="rId15"/>
    <p:sldId id="314" r:id="rId16"/>
    <p:sldId id="317" r:id="rId17"/>
    <p:sldId id="337" r:id="rId18"/>
    <p:sldId id="267" r:id="rId19"/>
    <p:sldId id="320" r:id="rId20"/>
    <p:sldId id="343" r:id="rId21"/>
    <p:sldId id="344" r:id="rId22"/>
    <p:sldId id="350" r:id="rId23"/>
    <p:sldId id="342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>
      <p:cViewPr varScale="1">
        <p:scale>
          <a:sx n="109" d="100"/>
          <a:sy n="109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2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895B9-ADCF-43AB-A7FC-B0252B59CB82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</dgm:pt>
    <dgm:pt modelId="{BE258DB4-CF60-410B-A5C1-088A7F60BCCB}">
      <dgm:prSet phldrT="[Metin]"/>
      <dgm:spPr/>
      <dgm:t>
        <a:bodyPr/>
        <a:lstStyle/>
        <a:p>
          <a:r>
            <a:rPr lang="tr-TR" b="1" dirty="0" smtClean="0"/>
            <a:t>GEÇİCİ FAALİYET BELGESİ</a:t>
          </a:r>
          <a:endParaRPr lang="tr-TR" b="1" dirty="0"/>
        </a:p>
      </dgm:t>
    </dgm:pt>
    <dgm:pt modelId="{6F7A4252-426D-4484-905F-B59FD5458F17}" type="parTrans" cxnId="{5BBB4A0F-F1CB-48E2-A558-117F95ACF0F5}">
      <dgm:prSet/>
      <dgm:spPr/>
      <dgm:t>
        <a:bodyPr/>
        <a:lstStyle/>
        <a:p>
          <a:endParaRPr lang="tr-TR" b="1"/>
        </a:p>
      </dgm:t>
    </dgm:pt>
    <dgm:pt modelId="{AADEF2CC-83BD-423D-9CF2-C2F9B6DF8452}" type="sibTrans" cxnId="{5BBB4A0F-F1CB-48E2-A558-117F95ACF0F5}">
      <dgm:prSet/>
      <dgm:spPr/>
      <dgm:t>
        <a:bodyPr/>
        <a:lstStyle/>
        <a:p>
          <a:endParaRPr lang="tr-TR" b="1"/>
        </a:p>
      </dgm:t>
    </dgm:pt>
    <dgm:pt modelId="{F14FF1D1-AE13-4403-B5C0-EF9879ED7FCA}">
      <dgm:prSet phldrT="[Metin]"/>
      <dgm:spPr/>
      <dgm:t>
        <a:bodyPr/>
        <a:lstStyle/>
        <a:p>
          <a:r>
            <a:rPr lang="tr-TR" b="1" dirty="0" smtClean="0"/>
            <a:t>DENEME YAKMASI</a:t>
          </a:r>
          <a:endParaRPr lang="tr-TR" b="1" dirty="0"/>
        </a:p>
      </dgm:t>
    </dgm:pt>
    <dgm:pt modelId="{7B4C541D-F754-4E54-9CA6-DBE17DF955A0}" type="parTrans" cxnId="{7B4209FA-5B84-4030-8541-B428B3C64ECD}">
      <dgm:prSet/>
      <dgm:spPr/>
      <dgm:t>
        <a:bodyPr/>
        <a:lstStyle/>
        <a:p>
          <a:endParaRPr lang="tr-TR" b="1"/>
        </a:p>
      </dgm:t>
    </dgm:pt>
    <dgm:pt modelId="{17BC649C-770D-442B-92CE-56FEFC7081A3}" type="sibTrans" cxnId="{7B4209FA-5B84-4030-8541-B428B3C64ECD}">
      <dgm:prSet/>
      <dgm:spPr/>
      <dgm:t>
        <a:bodyPr/>
        <a:lstStyle/>
        <a:p>
          <a:endParaRPr lang="tr-TR" b="1"/>
        </a:p>
      </dgm:t>
    </dgm:pt>
    <dgm:pt modelId="{B52DC4B7-FEC8-459C-8FE5-74D6C7F424BA}">
      <dgm:prSet/>
      <dgm:spPr/>
      <dgm:t>
        <a:bodyPr/>
        <a:lstStyle/>
        <a:p>
          <a:r>
            <a:rPr lang="tr-TR" b="1" dirty="0" smtClean="0"/>
            <a:t>DENEME YAKMASI SONUÇ RAPORU</a:t>
          </a:r>
          <a:endParaRPr lang="tr-TR" b="1" dirty="0"/>
        </a:p>
      </dgm:t>
    </dgm:pt>
    <dgm:pt modelId="{F7FC8C5C-4E91-4E1F-A3D4-6EA44639C0F8}" type="parTrans" cxnId="{6D7873EB-BAA6-4688-B87F-F49E8F0C82F1}">
      <dgm:prSet/>
      <dgm:spPr/>
      <dgm:t>
        <a:bodyPr/>
        <a:lstStyle/>
        <a:p>
          <a:endParaRPr lang="tr-TR" b="1"/>
        </a:p>
      </dgm:t>
    </dgm:pt>
    <dgm:pt modelId="{07CFDDA5-5AAA-4170-886D-FC4D89E80452}" type="sibTrans" cxnId="{6D7873EB-BAA6-4688-B87F-F49E8F0C82F1}">
      <dgm:prSet/>
      <dgm:spPr/>
      <dgm:t>
        <a:bodyPr/>
        <a:lstStyle/>
        <a:p>
          <a:endParaRPr lang="tr-TR" b="1"/>
        </a:p>
      </dgm:t>
    </dgm:pt>
    <dgm:pt modelId="{C68768B3-E435-49C9-8699-7CEEAF111040}">
      <dgm:prSet/>
      <dgm:spPr/>
      <dgm:t>
        <a:bodyPr/>
        <a:lstStyle/>
        <a:p>
          <a:r>
            <a:rPr lang="tr-TR" b="1" dirty="0" smtClean="0"/>
            <a:t>LİSANS</a:t>
          </a:r>
          <a:endParaRPr lang="tr-TR" b="1" dirty="0"/>
        </a:p>
      </dgm:t>
    </dgm:pt>
    <dgm:pt modelId="{AA0843C0-B02E-4823-9536-2ECD16E333D1}" type="sibTrans" cxnId="{2EBAF1AE-56B1-490A-8136-5ED93DC5943F}">
      <dgm:prSet/>
      <dgm:spPr/>
      <dgm:t>
        <a:bodyPr/>
        <a:lstStyle/>
        <a:p>
          <a:endParaRPr lang="tr-TR" b="1"/>
        </a:p>
      </dgm:t>
    </dgm:pt>
    <dgm:pt modelId="{368BF869-075F-43B1-A4D7-7B6E58106334}" type="parTrans" cxnId="{2EBAF1AE-56B1-490A-8136-5ED93DC5943F}">
      <dgm:prSet/>
      <dgm:spPr/>
      <dgm:t>
        <a:bodyPr/>
        <a:lstStyle/>
        <a:p>
          <a:endParaRPr lang="tr-TR" b="1"/>
        </a:p>
      </dgm:t>
    </dgm:pt>
    <dgm:pt modelId="{5B938072-0C47-4E20-B8E7-F096B1876DA8}" type="pres">
      <dgm:prSet presAssocID="{4C2895B9-ADCF-43AB-A7FC-B0252B59CB82}" presName="Name0" presStyleCnt="0">
        <dgm:presLayoutVars>
          <dgm:dir/>
          <dgm:animLvl val="lvl"/>
          <dgm:resizeHandles val="exact"/>
        </dgm:presLayoutVars>
      </dgm:prSet>
      <dgm:spPr/>
    </dgm:pt>
    <dgm:pt modelId="{CBA1E490-048D-4057-93F3-7DAFA2D15E09}" type="pres">
      <dgm:prSet presAssocID="{C68768B3-E435-49C9-8699-7CEEAF111040}" presName="boxAndChildren" presStyleCnt="0"/>
      <dgm:spPr/>
    </dgm:pt>
    <dgm:pt modelId="{ED2F7D75-E23C-48CE-A158-1E6B7A6A9D79}" type="pres">
      <dgm:prSet presAssocID="{C68768B3-E435-49C9-8699-7CEEAF111040}" presName="parentTextBox" presStyleLbl="node1" presStyleIdx="0" presStyleCnt="4"/>
      <dgm:spPr/>
      <dgm:t>
        <a:bodyPr/>
        <a:lstStyle/>
        <a:p>
          <a:endParaRPr lang="tr-TR"/>
        </a:p>
      </dgm:t>
    </dgm:pt>
    <dgm:pt modelId="{0F5C7F93-D2A8-4CDF-BB0C-FE7827C587E9}" type="pres">
      <dgm:prSet presAssocID="{07CFDDA5-5AAA-4170-886D-FC4D89E80452}" presName="sp" presStyleCnt="0"/>
      <dgm:spPr/>
    </dgm:pt>
    <dgm:pt modelId="{43E48F42-1111-48E9-B61F-AC96A5E3C3A7}" type="pres">
      <dgm:prSet presAssocID="{B52DC4B7-FEC8-459C-8FE5-74D6C7F424BA}" presName="arrowAndChildren" presStyleCnt="0"/>
      <dgm:spPr/>
    </dgm:pt>
    <dgm:pt modelId="{0AD673EF-BE4B-412B-A8E3-7DD3413DB3CC}" type="pres">
      <dgm:prSet presAssocID="{B52DC4B7-FEC8-459C-8FE5-74D6C7F424BA}" presName="parentTextArrow" presStyleLbl="node1" presStyleIdx="1" presStyleCnt="4"/>
      <dgm:spPr/>
      <dgm:t>
        <a:bodyPr/>
        <a:lstStyle/>
        <a:p>
          <a:endParaRPr lang="tr-TR"/>
        </a:p>
      </dgm:t>
    </dgm:pt>
    <dgm:pt modelId="{4B19C4DF-6BAE-47FD-96B9-FBA9DB427314}" type="pres">
      <dgm:prSet presAssocID="{17BC649C-770D-442B-92CE-56FEFC7081A3}" presName="sp" presStyleCnt="0"/>
      <dgm:spPr/>
    </dgm:pt>
    <dgm:pt modelId="{96841B7F-8EC1-49DC-BF71-77647F10AA22}" type="pres">
      <dgm:prSet presAssocID="{F14FF1D1-AE13-4403-B5C0-EF9879ED7FCA}" presName="arrowAndChildren" presStyleCnt="0"/>
      <dgm:spPr/>
    </dgm:pt>
    <dgm:pt modelId="{2882F857-65A0-4F5B-9CD9-CBC18771F53A}" type="pres">
      <dgm:prSet presAssocID="{F14FF1D1-AE13-4403-B5C0-EF9879ED7FCA}" presName="parentTextArrow" presStyleLbl="node1" presStyleIdx="2" presStyleCnt="4"/>
      <dgm:spPr/>
      <dgm:t>
        <a:bodyPr/>
        <a:lstStyle/>
        <a:p>
          <a:endParaRPr lang="tr-TR"/>
        </a:p>
      </dgm:t>
    </dgm:pt>
    <dgm:pt modelId="{841DD785-FF3B-455F-93E0-7C25398474ED}" type="pres">
      <dgm:prSet presAssocID="{AADEF2CC-83BD-423D-9CF2-C2F9B6DF8452}" presName="sp" presStyleCnt="0"/>
      <dgm:spPr/>
    </dgm:pt>
    <dgm:pt modelId="{012FC50E-CECD-4D3A-AA04-57219DC98303}" type="pres">
      <dgm:prSet presAssocID="{BE258DB4-CF60-410B-A5C1-088A7F60BCCB}" presName="arrowAndChildren" presStyleCnt="0"/>
      <dgm:spPr/>
    </dgm:pt>
    <dgm:pt modelId="{56149187-6D59-4CBF-9000-85150285071D}" type="pres">
      <dgm:prSet presAssocID="{BE258DB4-CF60-410B-A5C1-088A7F60BCCB}" presName="parentTextArrow" presStyleLbl="node1" presStyleIdx="3" presStyleCnt="4" custLinFactNeighborX="-3571" custLinFactNeighborY="-221"/>
      <dgm:spPr/>
      <dgm:t>
        <a:bodyPr/>
        <a:lstStyle/>
        <a:p>
          <a:endParaRPr lang="tr-TR"/>
        </a:p>
      </dgm:t>
    </dgm:pt>
  </dgm:ptLst>
  <dgm:cxnLst>
    <dgm:cxn modelId="{230FAF96-82D9-4CAD-B866-59B6D470F4A9}" type="presOf" srcId="{C68768B3-E435-49C9-8699-7CEEAF111040}" destId="{ED2F7D75-E23C-48CE-A158-1E6B7A6A9D79}" srcOrd="0" destOrd="0" presId="urn:microsoft.com/office/officeart/2005/8/layout/process4"/>
    <dgm:cxn modelId="{6998DDAD-C619-4D21-A1B7-BC1554D9E375}" type="presOf" srcId="{4C2895B9-ADCF-43AB-A7FC-B0252B59CB82}" destId="{5B938072-0C47-4E20-B8E7-F096B1876DA8}" srcOrd="0" destOrd="0" presId="urn:microsoft.com/office/officeart/2005/8/layout/process4"/>
    <dgm:cxn modelId="{8EBEFE0F-7664-4336-9EB4-41272CE43F9F}" type="presOf" srcId="{B52DC4B7-FEC8-459C-8FE5-74D6C7F424BA}" destId="{0AD673EF-BE4B-412B-A8E3-7DD3413DB3CC}" srcOrd="0" destOrd="0" presId="urn:microsoft.com/office/officeart/2005/8/layout/process4"/>
    <dgm:cxn modelId="{2EBAF1AE-56B1-490A-8136-5ED93DC5943F}" srcId="{4C2895B9-ADCF-43AB-A7FC-B0252B59CB82}" destId="{C68768B3-E435-49C9-8699-7CEEAF111040}" srcOrd="3" destOrd="0" parTransId="{368BF869-075F-43B1-A4D7-7B6E58106334}" sibTransId="{AA0843C0-B02E-4823-9536-2ECD16E333D1}"/>
    <dgm:cxn modelId="{06463833-ADBD-4D3D-85CB-45F7BFA22887}" type="presOf" srcId="{BE258DB4-CF60-410B-A5C1-088A7F60BCCB}" destId="{56149187-6D59-4CBF-9000-85150285071D}" srcOrd="0" destOrd="0" presId="urn:microsoft.com/office/officeart/2005/8/layout/process4"/>
    <dgm:cxn modelId="{5BBB4A0F-F1CB-48E2-A558-117F95ACF0F5}" srcId="{4C2895B9-ADCF-43AB-A7FC-B0252B59CB82}" destId="{BE258DB4-CF60-410B-A5C1-088A7F60BCCB}" srcOrd="0" destOrd="0" parTransId="{6F7A4252-426D-4484-905F-B59FD5458F17}" sibTransId="{AADEF2CC-83BD-423D-9CF2-C2F9B6DF8452}"/>
    <dgm:cxn modelId="{7B4209FA-5B84-4030-8541-B428B3C64ECD}" srcId="{4C2895B9-ADCF-43AB-A7FC-B0252B59CB82}" destId="{F14FF1D1-AE13-4403-B5C0-EF9879ED7FCA}" srcOrd="1" destOrd="0" parTransId="{7B4C541D-F754-4E54-9CA6-DBE17DF955A0}" sibTransId="{17BC649C-770D-442B-92CE-56FEFC7081A3}"/>
    <dgm:cxn modelId="{7D96C69F-1205-48CB-B887-8FE74CF33044}" type="presOf" srcId="{F14FF1D1-AE13-4403-B5C0-EF9879ED7FCA}" destId="{2882F857-65A0-4F5B-9CD9-CBC18771F53A}" srcOrd="0" destOrd="0" presId="urn:microsoft.com/office/officeart/2005/8/layout/process4"/>
    <dgm:cxn modelId="{6D7873EB-BAA6-4688-B87F-F49E8F0C82F1}" srcId="{4C2895B9-ADCF-43AB-A7FC-B0252B59CB82}" destId="{B52DC4B7-FEC8-459C-8FE5-74D6C7F424BA}" srcOrd="2" destOrd="0" parTransId="{F7FC8C5C-4E91-4E1F-A3D4-6EA44639C0F8}" sibTransId="{07CFDDA5-5AAA-4170-886D-FC4D89E80452}"/>
    <dgm:cxn modelId="{A7373A37-7C56-4A45-B0E8-118CD4F0829F}" type="presParOf" srcId="{5B938072-0C47-4E20-B8E7-F096B1876DA8}" destId="{CBA1E490-048D-4057-93F3-7DAFA2D15E09}" srcOrd="0" destOrd="0" presId="urn:microsoft.com/office/officeart/2005/8/layout/process4"/>
    <dgm:cxn modelId="{CC5D8D71-A687-412D-BD02-6D189883FA64}" type="presParOf" srcId="{CBA1E490-048D-4057-93F3-7DAFA2D15E09}" destId="{ED2F7D75-E23C-48CE-A158-1E6B7A6A9D79}" srcOrd="0" destOrd="0" presId="urn:microsoft.com/office/officeart/2005/8/layout/process4"/>
    <dgm:cxn modelId="{07A12A51-3F67-4B87-8DD6-9A846CA8B55F}" type="presParOf" srcId="{5B938072-0C47-4E20-B8E7-F096B1876DA8}" destId="{0F5C7F93-D2A8-4CDF-BB0C-FE7827C587E9}" srcOrd="1" destOrd="0" presId="urn:microsoft.com/office/officeart/2005/8/layout/process4"/>
    <dgm:cxn modelId="{3CA726AD-6E7F-420C-994D-58749798EFD7}" type="presParOf" srcId="{5B938072-0C47-4E20-B8E7-F096B1876DA8}" destId="{43E48F42-1111-48E9-B61F-AC96A5E3C3A7}" srcOrd="2" destOrd="0" presId="urn:microsoft.com/office/officeart/2005/8/layout/process4"/>
    <dgm:cxn modelId="{6F70CB7C-F126-4DF2-AD65-A170CD928D71}" type="presParOf" srcId="{43E48F42-1111-48E9-B61F-AC96A5E3C3A7}" destId="{0AD673EF-BE4B-412B-A8E3-7DD3413DB3CC}" srcOrd="0" destOrd="0" presId="urn:microsoft.com/office/officeart/2005/8/layout/process4"/>
    <dgm:cxn modelId="{1774C12B-1B5F-42E9-A8C9-44A373F453F1}" type="presParOf" srcId="{5B938072-0C47-4E20-B8E7-F096B1876DA8}" destId="{4B19C4DF-6BAE-47FD-96B9-FBA9DB427314}" srcOrd="3" destOrd="0" presId="urn:microsoft.com/office/officeart/2005/8/layout/process4"/>
    <dgm:cxn modelId="{E2C77AE9-698E-4D1C-9F40-3AC874863D92}" type="presParOf" srcId="{5B938072-0C47-4E20-B8E7-F096B1876DA8}" destId="{96841B7F-8EC1-49DC-BF71-77647F10AA22}" srcOrd="4" destOrd="0" presId="urn:microsoft.com/office/officeart/2005/8/layout/process4"/>
    <dgm:cxn modelId="{8631349D-63BC-411D-978B-2D483D5C7644}" type="presParOf" srcId="{96841B7F-8EC1-49DC-BF71-77647F10AA22}" destId="{2882F857-65A0-4F5B-9CD9-CBC18771F53A}" srcOrd="0" destOrd="0" presId="urn:microsoft.com/office/officeart/2005/8/layout/process4"/>
    <dgm:cxn modelId="{050A4516-2DC7-433B-87D8-2AE4D1E38167}" type="presParOf" srcId="{5B938072-0C47-4E20-B8E7-F096B1876DA8}" destId="{841DD785-FF3B-455F-93E0-7C25398474ED}" srcOrd="5" destOrd="0" presId="urn:microsoft.com/office/officeart/2005/8/layout/process4"/>
    <dgm:cxn modelId="{34DC36CA-8DAB-48BD-97CD-BDB867FD7323}" type="presParOf" srcId="{5B938072-0C47-4E20-B8E7-F096B1876DA8}" destId="{012FC50E-CECD-4D3A-AA04-57219DC98303}" srcOrd="6" destOrd="0" presId="urn:microsoft.com/office/officeart/2005/8/layout/process4"/>
    <dgm:cxn modelId="{7B34AA57-6933-41CE-88FA-E9CF897C5EEC}" type="presParOf" srcId="{012FC50E-CECD-4D3A-AA04-57219DC98303}" destId="{56149187-6D59-4CBF-9000-8515028507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7773F-8053-3C47-9120-3D71A4CBE1B2}" type="doc">
      <dgm:prSet loTypeId="urn:microsoft.com/office/officeart/2005/8/layout/default#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1482E-EEFD-8B46-B624-80FFCAD7582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rgbClr val="1F497D"/>
              </a:solidFill>
              <a:cs typeface="Lucida Sans Unicode" charset="0"/>
            </a:rPr>
            <a:t>Başlangıçta </a:t>
          </a:r>
          <a:r>
            <a:rPr lang="tr-TR" dirty="0" err="1" smtClean="0">
              <a:solidFill>
                <a:srgbClr val="1F497D"/>
              </a:solidFill>
              <a:cs typeface="Lucida Sans Unicode" charset="0"/>
            </a:rPr>
            <a:t>min</a:t>
          </a:r>
          <a:r>
            <a:rPr lang="tr-TR" dirty="0" smtClean="0">
              <a:solidFill>
                <a:srgbClr val="1F497D"/>
              </a:solidFill>
              <a:cs typeface="Lucida Sans Unicode" charset="0"/>
            </a:rPr>
            <a:t> 850 ºC veya </a:t>
          </a:r>
          <a:br>
            <a:rPr lang="tr-TR" dirty="0" smtClean="0">
              <a:solidFill>
                <a:srgbClr val="1F497D"/>
              </a:solidFill>
              <a:cs typeface="Lucida Sans Unicode" charset="0"/>
            </a:rPr>
          </a:br>
          <a:r>
            <a:rPr lang="tr-TR" dirty="0" smtClean="0">
              <a:solidFill>
                <a:srgbClr val="1F497D"/>
              </a:solidFill>
              <a:cs typeface="Lucida Sans Unicode" charset="0"/>
            </a:rPr>
            <a:t>1100 ºC’ye ulaşıncaya kadar</a:t>
          </a:r>
          <a:endParaRPr lang="en-US" dirty="0">
            <a:solidFill>
              <a:srgbClr val="1F497D"/>
            </a:solidFill>
          </a:endParaRPr>
        </a:p>
      </dgm:t>
    </dgm:pt>
    <dgm:pt modelId="{A0D9EE81-15AE-CF4F-8F3B-7C015472E117}" type="parTrans" cxnId="{288A07CF-6989-4E4B-B13E-1C61F5690719}">
      <dgm:prSet/>
      <dgm:spPr/>
      <dgm:t>
        <a:bodyPr/>
        <a:lstStyle/>
        <a:p>
          <a:endParaRPr lang="en-US"/>
        </a:p>
      </dgm:t>
    </dgm:pt>
    <dgm:pt modelId="{3FDCD9BE-7838-A94E-BC9E-6E7AA737DDD6}" type="sibTrans" cxnId="{288A07CF-6989-4E4B-B13E-1C61F5690719}">
      <dgm:prSet/>
      <dgm:spPr/>
      <dgm:t>
        <a:bodyPr/>
        <a:lstStyle/>
        <a:p>
          <a:endParaRPr lang="en-US"/>
        </a:p>
      </dgm:t>
    </dgm:pt>
    <dgm:pt modelId="{1A80808F-A815-1848-820C-FF4D325DA8F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1F497D"/>
              </a:solidFill>
              <a:cs typeface="Lucida Sans Unicode" charset="0"/>
            </a:rPr>
            <a:t>850 </a:t>
          </a:r>
          <a:r>
            <a:rPr lang="tr-TR" dirty="0" smtClean="0">
              <a:solidFill>
                <a:srgbClr val="1F497D"/>
              </a:solidFill>
              <a:cs typeface="Lucida Sans Unicode" charset="0"/>
            </a:rPr>
            <a:t>º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C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veya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1</a:t>
          </a:r>
          <a:r>
            <a:rPr lang="tr-TR" dirty="0" smtClean="0">
              <a:solidFill>
                <a:srgbClr val="1F497D"/>
              </a:solidFill>
              <a:cs typeface="Lucida Sans Unicode" charset="0"/>
            </a:rPr>
            <a:t>1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00 </a:t>
          </a:r>
          <a:r>
            <a:rPr lang="tr-TR" dirty="0" smtClean="0">
              <a:solidFill>
                <a:srgbClr val="1F497D"/>
              </a:solidFill>
              <a:cs typeface="Lucida Sans Unicode" charset="0"/>
            </a:rPr>
            <a:t>º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C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yi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muhafaza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edemediği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dirty="0" err="1" smtClean="0">
              <a:solidFill>
                <a:srgbClr val="1F497D"/>
              </a:solidFill>
              <a:cs typeface="Lucida Sans Unicode" charset="0"/>
            </a:rPr>
            <a:t>zaman</a:t>
          </a:r>
          <a:r>
            <a:rPr lang="en-US" dirty="0" smtClean="0">
              <a:solidFill>
                <a:srgbClr val="1F497D"/>
              </a:solidFill>
              <a:cs typeface="Lucida Sans Unicode" charset="0"/>
            </a:rPr>
            <a:t> </a:t>
          </a:r>
          <a:endParaRPr lang="en-US" dirty="0">
            <a:solidFill>
              <a:srgbClr val="1F497D"/>
            </a:solidFill>
          </a:endParaRPr>
        </a:p>
      </dgm:t>
    </dgm:pt>
    <dgm:pt modelId="{348CB1A1-D0B3-B242-B200-2806B4791ADE}" type="parTrans" cxnId="{14876EAA-91C6-B446-8B29-7C2A8B8F417F}">
      <dgm:prSet/>
      <dgm:spPr/>
      <dgm:t>
        <a:bodyPr/>
        <a:lstStyle/>
        <a:p>
          <a:endParaRPr lang="en-US"/>
        </a:p>
      </dgm:t>
    </dgm:pt>
    <dgm:pt modelId="{9C3EDF32-DDE4-1640-94F8-901C92C0C51B}" type="sibTrans" cxnId="{14876EAA-91C6-B446-8B29-7C2A8B8F417F}">
      <dgm:prSet/>
      <dgm:spPr/>
      <dgm:t>
        <a:bodyPr/>
        <a:lstStyle/>
        <a:p>
          <a:endParaRPr lang="en-US"/>
        </a:p>
      </dgm:t>
    </dgm:pt>
    <dgm:pt modelId="{A8E0B4B2-0E44-6F4A-8264-0BF7A3328BC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rgbClr val="1F497D"/>
              </a:solidFill>
              <a:cs typeface="Lucida Sans Unicode" charset="0"/>
            </a:rPr>
            <a:t>Arıtma cihazının arıza yapması ve herhangi bir kirletici parametrenin emisyon limit değerini aşması durumunda </a:t>
          </a:r>
          <a:endParaRPr lang="en-US" dirty="0">
            <a:solidFill>
              <a:srgbClr val="1F497D"/>
            </a:solidFill>
          </a:endParaRPr>
        </a:p>
      </dgm:t>
    </dgm:pt>
    <dgm:pt modelId="{FA3A56EF-CB81-6847-923D-C3D58A7805FB}" type="parTrans" cxnId="{3BCC9135-1033-3641-ACE0-9ED0B527B727}">
      <dgm:prSet/>
      <dgm:spPr/>
      <dgm:t>
        <a:bodyPr/>
        <a:lstStyle/>
        <a:p>
          <a:endParaRPr lang="en-US"/>
        </a:p>
      </dgm:t>
    </dgm:pt>
    <dgm:pt modelId="{BFCEF67A-2134-FC45-B444-228C23E91B7B}" type="sibTrans" cxnId="{3BCC9135-1033-3641-ACE0-9ED0B527B727}">
      <dgm:prSet/>
      <dgm:spPr/>
      <dgm:t>
        <a:bodyPr/>
        <a:lstStyle/>
        <a:p>
          <a:endParaRPr lang="en-US"/>
        </a:p>
      </dgm:t>
    </dgm:pt>
    <dgm:pt modelId="{4D0F326D-2928-484A-A95B-64E0A44F4FFE}" type="pres">
      <dgm:prSet presAssocID="{6807773F-8053-3C47-9120-3D71A4CBE1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39565B-05AB-E34A-B6BC-7D3D50C0AAEB}" type="pres">
      <dgm:prSet presAssocID="{24A1482E-EEFD-8B46-B624-80FFCAD7582C}" presName="node" presStyleLbl="node1" presStyleIdx="0" presStyleCnt="3" custScaleX="17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8FF7-F4D5-6C40-A6B2-E236972033AC}" type="pres">
      <dgm:prSet presAssocID="{3FDCD9BE-7838-A94E-BC9E-6E7AA737DDD6}" presName="sibTrans" presStyleCnt="0"/>
      <dgm:spPr/>
    </dgm:pt>
    <dgm:pt modelId="{EF42329A-522C-174C-B0FE-2CD6BBB8C4F5}" type="pres">
      <dgm:prSet presAssocID="{1A80808F-A815-1848-820C-FF4D325DA8FD}" presName="node" presStyleLbl="node1" presStyleIdx="1" presStyleCnt="3" custScaleX="17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BFF03-B87D-1E4C-AE47-514BDA6D317E}" type="pres">
      <dgm:prSet presAssocID="{9C3EDF32-DDE4-1640-94F8-901C92C0C51B}" presName="sibTrans" presStyleCnt="0"/>
      <dgm:spPr/>
    </dgm:pt>
    <dgm:pt modelId="{5152DD1A-C524-FE43-B6DF-436C41BEADAF}" type="pres">
      <dgm:prSet presAssocID="{A8E0B4B2-0E44-6F4A-8264-0BF7A3328BC8}" presName="node" presStyleLbl="node1" presStyleIdx="2" presStyleCnt="3" custScaleX="170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76EAA-91C6-B446-8B29-7C2A8B8F417F}" srcId="{6807773F-8053-3C47-9120-3D71A4CBE1B2}" destId="{1A80808F-A815-1848-820C-FF4D325DA8FD}" srcOrd="1" destOrd="0" parTransId="{348CB1A1-D0B3-B242-B200-2806B4791ADE}" sibTransId="{9C3EDF32-DDE4-1640-94F8-901C92C0C51B}"/>
    <dgm:cxn modelId="{80F40CA0-62E0-4592-A118-3A3F2BE91E65}" type="presOf" srcId="{1A80808F-A815-1848-820C-FF4D325DA8FD}" destId="{EF42329A-522C-174C-B0FE-2CD6BBB8C4F5}" srcOrd="0" destOrd="0" presId="urn:microsoft.com/office/officeart/2005/8/layout/default#4"/>
    <dgm:cxn modelId="{3BCC9135-1033-3641-ACE0-9ED0B527B727}" srcId="{6807773F-8053-3C47-9120-3D71A4CBE1B2}" destId="{A8E0B4B2-0E44-6F4A-8264-0BF7A3328BC8}" srcOrd="2" destOrd="0" parTransId="{FA3A56EF-CB81-6847-923D-C3D58A7805FB}" sibTransId="{BFCEF67A-2134-FC45-B444-228C23E91B7B}"/>
    <dgm:cxn modelId="{288A07CF-6989-4E4B-B13E-1C61F5690719}" srcId="{6807773F-8053-3C47-9120-3D71A4CBE1B2}" destId="{24A1482E-EEFD-8B46-B624-80FFCAD7582C}" srcOrd="0" destOrd="0" parTransId="{A0D9EE81-15AE-CF4F-8F3B-7C015472E117}" sibTransId="{3FDCD9BE-7838-A94E-BC9E-6E7AA737DDD6}"/>
    <dgm:cxn modelId="{4F68D3AF-696D-4660-ABA4-6AAAE188FBA0}" type="presOf" srcId="{A8E0B4B2-0E44-6F4A-8264-0BF7A3328BC8}" destId="{5152DD1A-C524-FE43-B6DF-436C41BEADAF}" srcOrd="0" destOrd="0" presId="urn:microsoft.com/office/officeart/2005/8/layout/default#4"/>
    <dgm:cxn modelId="{5E548F07-37F5-496B-BB74-0FF95508D49D}" type="presOf" srcId="{24A1482E-EEFD-8B46-B624-80FFCAD7582C}" destId="{9339565B-05AB-E34A-B6BC-7D3D50C0AAEB}" srcOrd="0" destOrd="0" presId="urn:microsoft.com/office/officeart/2005/8/layout/default#4"/>
    <dgm:cxn modelId="{63ADFB14-E3FC-44B5-A6BB-223FD0A88628}" type="presOf" srcId="{6807773F-8053-3C47-9120-3D71A4CBE1B2}" destId="{4D0F326D-2928-484A-A95B-64E0A44F4FFE}" srcOrd="0" destOrd="0" presId="urn:microsoft.com/office/officeart/2005/8/layout/default#4"/>
    <dgm:cxn modelId="{C68FAE76-27F9-4132-91C3-A08DD9023524}" type="presParOf" srcId="{4D0F326D-2928-484A-A95B-64E0A44F4FFE}" destId="{9339565B-05AB-E34A-B6BC-7D3D50C0AAEB}" srcOrd="0" destOrd="0" presId="urn:microsoft.com/office/officeart/2005/8/layout/default#4"/>
    <dgm:cxn modelId="{0374723C-662E-4F3F-BB62-0D41603340D6}" type="presParOf" srcId="{4D0F326D-2928-484A-A95B-64E0A44F4FFE}" destId="{206A8FF7-F4D5-6C40-A6B2-E236972033AC}" srcOrd="1" destOrd="0" presId="urn:microsoft.com/office/officeart/2005/8/layout/default#4"/>
    <dgm:cxn modelId="{D5CEFD48-1735-4542-9C7C-A9F51C75B6BF}" type="presParOf" srcId="{4D0F326D-2928-484A-A95B-64E0A44F4FFE}" destId="{EF42329A-522C-174C-B0FE-2CD6BBB8C4F5}" srcOrd="2" destOrd="0" presId="urn:microsoft.com/office/officeart/2005/8/layout/default#4"/>
    <dgm:cxn modelId="{530EFD1D-A63F-4AD5-BA96-75B7FEE967FD}" type="presParOf" srcId="{4D0F326D-2928-484A-A95B-64E0A44F4FFE}" destId="{B7CBFF03-B87D-1E4C-AE47-514BDA6D317E}" srcOrd="3" destOrd="0" presId="urn:microsoft.com/office/officeart/2005/8/layout/default#4"/>
    <dgm:cxn modelId="{8975AA15-022B-429F-B3FD-34F059CF222B}" type="presParOf" srcId="{4D0F326D-2928-484A-A95B-64E0A44F4FFE}" destId="{5152DD1A-C524-FE43-B6DF-436C41BEADAF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40FC3-0774-A34F-A2F5-C38D5858EB77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32B99B-C55D-A74F-AE8C-A65357CBD249}">
      <dgm:prSet phldrT="[Text]"/>
      <dgm:spPr/>
      <dgm:t>
        <a:bodyPr/>
        <a:lstStyle/>
        <a:p>
          <a:r>
            <a:rPr lang="tr-TR" dirty="0" smtClean="0"/>
            <a:t>Yakma tesislerinde işlemden kaynaklanan gazın,  ikinci yanma odasında </a:t>
          </a:r>
          <a:r>
            <a:rPr lang="tr-TR" dirty="0" smtClean="0">
              <a:solidFill>
                <a:srgbClr val="FF0000"/>
              </a:solidFill>
            </a:rPr>
            <a:t>850 °C</a:t>
          </a:r>
          <a:r>
            <a:rPr lang="tr-TR" dirty="0" smtClean="0"/>
            <a:t> sıcaklıkta en az </a:t>
          </a:r>
          <a:r>
            <a:rPr lang="tr-TR" dirty="0" smtClean="0">
              <a:solidFill>
                <a:srgbClr val="FF0000"/>
              </a:solidFill>
            </a:rPr>
            <a:t>iki saniye </a:t>
          </a:r>
          <a:r>
            <a:rPr lang="tr-TR" dirty="0" smtClean="0"/>
            <a:t>kalması zorunludur.</a:t>
          </a:r>
        </a:p>
      </dgm:t>
    </dgm:pt>
    <dgm:pt modelId="{8AE40846-6831-B740-9002-C569DFF8E3BE}" type="parTrans" cxnId="{DC0C08F6-5FB7-BD49-993E-FB436BF13723}">
      <dgm:prSet/>
      <dgm:spPr/>
      <dgm:t>
        <a:bodyPr/>
        <a:lstStyle/>
        <a:p>
          <a:endParaRPr lang="en-US"/>
        </a:p>
      </dgm:t>
    </dgm:pt>
    <dgm:pt modelId="{1D3072EC-9E0A-AB42-A9A4-0D3199213681}" type="sibTrans" cxnId="{DC0C08F6-5FB7-BD49-993E-FB436BF13723}">
      <dgm:prSet/>
      <dgm:spPr/>
      <dgm:t>
        <a:bodyPr/>
        <a:lstStyle/>
        <a:p>
          <a:endParaRPr lang="en-US"/>
        </a:p>
      </dgm:t>
    </dgm:pt>
    <dgm:pt modelId="{5B4BEF9A-27FD-BA4E-9821-E8C37D096B6F}">
      <dgm:prSet phldrT="[Text]"/>
      <dgm:spPr/>
      <dgm:t>
        <a:bodyPr/>
        <a:lstStyle/>
        <a:p>
          <a:r>
            <a:rPr lang="tr-TR" dirty="0" smtClean="0"/>
            <a:t>Fırın sıcaklığının 850ºC veya 1100ºC altına düşmesi durumunda yedek brülör otomatik olarak devreye girecek şekilde teşkil edilmelidir.</a:t>
          </a:r>
        </a:p>
      </dgm:t>
    </dgm:pt>
    <dgm:pt modelId="{F0B3CDDD-EB2E-8A49-93EA-B864D3C723BA}" type="parTrans" cxnId="{9331A06C-800C-4F49-8600-47B5FEE28269}">
      <dgm:prSet/>
      <dgm:spPr/>
      <dgm:t>
        <a:bodyPr/>
        <a:lstStyle/>
        <a:p>
          <a:endParaRPr lang="en-US"/>
        </a:p>
      </dgm:t>
    </dgm:pt>
    <dgm:pt modelId="{2CEB4B52-42C2-7440-9A25-B637BCB1444F}" type="sibTrans" cxnId="{9331A06C-800C-4F49-8600-47B5FEE28269}">
      <dgm:prSet/>
      <dgm:spPr/>
      <dgm:t>
        <a:bodyPr/>
        <a:lstStyle/>
        <a:p>
          <a:endParaRPr lang="en-US"/>
        </a:p>
      </dgm:t>
    </dgm:pt>
    <dgm:pt modelId="{14DFCBF6-902D-4E36-8639-73050D14C5FC}">
      <dgm:prSet/>
      <dgm:spPr/>
      <dgm:t>
        <a:bodyPr/>
        <a:lstStyle/>
        <a:p>
          <a:r>
            <a:rPr lang="tr-TR" dirty="0" smtClean="0"/>
            <a:t>İçeriğinde </a:t>
          </a:r>
          <a:r>
            <a:rPr lang="tr-TR" dirty="0" smtClean="0">
              <a:solidFill>
                <a:srgbClr val="FF0000"/>
              </a:solidFill>
            </a:rPr>
            <a:t>%1’den </a:t>
          </a:r>
          <a:r>
            <a:rPr lang="tr-TR" dirty="0" smtClean="0"/>
            <a:t>fazla </a:t>
          </a:r>
          <a:r>
            <a:rPr lang="tr-TR" dirty="0" err="1" smtClean="0">
              <a:solidFill>
                <a:srgbClr val="FF0000"/>
              </a:solidFill>
            </a:rPr>
            <a:t>halojen</a:t>
          </a:r>
          <a:r>
            <a:rPr lang="tr-TR" dirty="0" err="1" smtClean="0"/>
            <a:t>li</a:t>
          </a:r>
          <a:r>
            <a:rPr lang="tr-TR" dirty="0" smtClean="0"/>
            <a:t> organik maddeler bulunan atıklar yakıldığında sıcaklığın </a:t>
          </a:r>
          <a:r>
            <a:rPr lang="tr-TR" dirty="0" smtClean="0">
              <a:solidFill>
                <a:srgbClr val="FF0000"/>
              </a:solidFill>
            </a:rPr>
            <a:t>1100 °C</a:t>
          </a:r>
          <a:r>
            <a:rPr lang="tr-TR" dirty="0" smtClean="0"/>
            <a:t>’ye yükseltilmesi zorunludur.</a:t>
          </a:r>
        </a:p>
      </dgm:t>
    </dgm:pt>
    <dgm:pt modelId="{628309DD-363A-4700-BCB3-3F6B083B2D89}" type="parTrans" cxnId="{888FED5C-753E-4869-A7BD-EB3F2DFF11A4}">
      <dgm:prSet/>
      <dgm:spPr/>
      <dgm:t>
        <a:bodyPr/>
        <a:lstStyle/>
        <a:p>
          <a:endParaRPr lang="tr-TR"/>
        </a:p>
      </dgm:t>
    </dgm:pt>
    <dgm:pt modelId="{7C57F46A-CAAC-4F1A-83B7-28705E7F8153}" type="sibTrans" cxnId="{888FED5C-753E-4869-A7BD-EB3F2DFF11A4}">
      <dgm:prSet/>
      <dgm:spPr/>
      <dgm:t>
        <a:bodyPr/>
        <a:lstStyle/>
        <a:p>
          <a:endParaRPr lang="tr-TR"/>
        </a:p>
      </dgm:t>
    </dgm:pt>
    <dgm:pt modelId="{54DF6A25-4688-2B47-A9F7-4936A6EB1CB3}" type="pres">
      <dgm:prSet presAssocID="{40D40FC3-0774-A34F-A2F5-C38D5858EB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8FD9A5-8775-A24B-9405-3852FF514138}" type="pres">
      <dgm:prSet presAssocID="{F232B99B-C55D-A74F-AE8C-A65357CBD2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0F591-0308-7440-84F2-C89E9CE96BD0}" type="pres">
      <dgm:prSet presAssocID="{1D3072EC-9E0A-AB42-A9A4-0D3199213681}" presName="sibTrans" presStyleCnt="0"/>
      <dgm:spPr/>
      <dgm:t>
        <a:bodyPr/>
        <a:lstStyle/>
        <a:p>
          <a:endParaRPr lang="tr-TR"/>
        </a:p>
      </dgm:t>
    </dgm:pt>
    <dgm:pt modelId="{BB73BB86-F027-4529-8D2A-67931136FA88}" type="pres">
      <dgm:prSet presAssocID="{14DFCBF6-902D-4E36-8639-73050D14C5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702246-FA34-4EB2-B6EA-DC02A8CEE75B}" type="pres">
      <dgm:prSet presAssocID="{7C57F46A-CAAC-4F1A-83B7-28705E7F8153}" presName="sibTrans" presStyleCnt="0"/>
      <dgm:spPr/>
      <dgm:t>
        <a:bodyPr/>
        <a:lstStyle/>
        <a:p>
          <a:endParaRPr lang="tr-TR"/>
        </a:p>
      </dgm:t>
    </dgm:pt>
    <dgm:pt modelId="{1C43B008-E68D-0844-A1EB-EAD6C527DF1B}" type="pres">
      <dgm:prSet presAssocID="{5B4BEF9A-27FD-BA4E-9821-E8C37D096B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8949C-4865-40B3-B99B-4162032533A7}" type="presOf" srcId="{F232B99B-C55D-A74F-AE8C-A65357CBD249}" destId="{F38FD9A5-8775-A24B-9405-3852FF514138}" srcOrd="0" destOrd="0" presId="urn:microsoft.com/office/officeart/2005/8/layout/default"/>
    <dgm:cxn modelId="{293222C1-40CC-47C6-BDB6-F697B0D456B6}" type="presOf" srcId="{5B4BEF9A-27FD-BA4E-9821-E8C37D096B6F}" destId="{1C43B008-E68D-0844-A1EB-EAD6C527DF1B}" srcOrd="0" destOrd="0" presId="urn:microsoft.com/office/officeart/2005/8/layout/default"/>
    <dgm:cxn modelId="{DC0C08F6-5FB7-BD49-993E-FB436BF13723}" srcId="{40D40FC3-0774-A34F-A2F5-C38D5858EB77}" destId="{F232B99B-C55D-A74F-AE8C-A65357CBD249}" srcOrd="0" destOrd="0" parTransId="{8AE40846-6831-B740-9002-C569DFF8E3BE}" sibTransId="{1D3072EC-9E0A-AB42-A9A4-0D3199213681}"/>
    <dgm:cxn modelId="{00A36767-2670-4D25-B018-B1D67A0207B3}" type="presOf" srcId="{40D40FC3-0774-A34F-A2F5-C38D5858EB77}" destId="{54DF6A25-4688-2B47-A9F7-4936A6EB1CB3}" srcOrd="0" destOrd="0" presId="urn:microsoft.com/office/officeart/2005/8/layout/default"/>
    <dgm:cxn modelId="{888FED5C-753E-4869-A7BD-EB3F2DFF11A4}" srcId="{40D40FC3-0774-A34F-A2F5-C38D5858EB77}" destId="{14DFCBF6-902D-4E36-8639-73050D14C5FC}" srcOrd="1" destOrd="0" parTransId="{628309DD-363A-4700-BCB3-3F6B083B2D89}" sibTransId="{7C57F46A-CAAC-4F1A-83B7-28705E7F8153}"/>
    <dgm:cxn modelId="{9331A06C-800C-4F49-8600-47B5FEE28269}" srcId="{40D40FC3-0774-A34F-A2F5-C38D5858EB77}" destId="{5B4BEF9A-27FD-BA4E-9821-E8C37D096B6F}" srcOrd="2" destOrd="0" parTransId="{F0B3CDDD-EB2E-8A49-93EA-B864D3C723BA}" sibTransId="{2CEB4B52-42C2-7440-9A25-B637BCB1444F}"/>
    <dgm:cxn modelId="{63C8C3E5-0909-47A4-B89C-A854F61F4A82}" type="presOf" srcId="{14DFCBF6-902D-4E36-8639-73050D14C5FC}" destId="{BB73BB86-F027-4529-8D2A-67931136FA88}" srcOrd="0" destOrd="0" presId="urn:microsoft.com/office/officeart/2005/8/layout/default"/>
    <dgm:cxn modelId="{8F3F646A-0C46-4AE5-BBAE-0EABCB39717B}" type="presParOf" srcId="{54DF6A25-4688-2B47-A9F7-4936A6EB1CB3}" destId="{F38FD9A5-8775-A24B-9405-3852FF514138}" srcOrd="0" destOrd="0" presId="urn:microsoft.com/office/officeart/2005/8/layout/default"/>
    <dgm:cxn modelId="{BEEAF4F4-7834-42B1-86A2-45DBBD6A03B9}" type="presParOf" srcId="{54DF6A25-4688-2B47-A9F7-4936A6EB1CB3}" destId="{AB40F591-0308-7440-84F2-C89E9CE96BD0}" srcOrd="1" destOrd="0" presId="urn:microsoft.com/office/officeart/2005/8/layout/default"/>
    <dgm:cxn modelId="{034130A1-7AD9-4FE3-BA9F-AAA0753B275B}" type="presParOf" srcId="{54DF6A25-4688-2B47-A9F7-4936A6EB1CB3}" destId="{BB73BB86-F027-4529-8D2A-67931136FA88}" srcOrd="2" destOrd="0" presId="urn:microsoft.com/office/officeart/2005/8/layout/default"/>
    <dgm:cxn modelId="{CC391156-8CAE-45D1-ABB2-530018B033BD}" type="presParOf" srcId="{54DF6A25-4688-2B47-A9F7-4936A6EB1CB3}" destId="{2C702246-FA34-4EB2-B6EA-DC02A8CEE75B}" srcOrd="3" destOrd="0" presId="urn:microsoft.com/office/officeart/2005/8/layout/default"/>
    <dgm:cxn modelId="{EE437E8A-C192-4057-B53F-B66A938DE998}" type="presParOf" srcId="{54DF6A25-4688-2B47-A9F7-4936A6EB1CB3}" destId="{1C43B008-E68D-0844-A1EB-EAD6C527DF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40FC3-0774-A34F-A2F5-C38D5858EB77}" type="doc">
      <dgm:prSet loTypeId="urn:microsoft.com/office/officeart/2005/8/layout/default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89D4C-F03E-5B4A-AF23-F6247528F36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b="0" dirty="0" smtClean="0">
              <a:solidFill>
                <a:schemeClr val="tx1"/>
              </a:solidFill>
            </a:rPr>
            <a:t>Cüruf ve taban küllerinde TOK içeriği %3’den az</a:t>
          </a:r>
          <a:endParaRPr lang="en-US" sz="2400" dirty="0"/>
        </a:p>
      </dgm:t>
    </dgm:pt>
    <dgm:pt modelId="{EA70B42E-9C81-1745-9F32-873BA6CE9EDD}" type="parTrans" cxnId="{0B0B17C0-7D54-6C44-8684-D5BE2D6FF662}">
      <dgm:prSet/>
      <dgm:spPr/>
      <dgm:t>
        <a:bodyPr/>
        <a:lstStyle/>
        <a:p>
          <a:endParaRPr lang="en-US" sz="2400"/>
        </a:p>
      </dgm:t>
    </dgm:pt>
    <dgm:pt modelId="{753FE385-28D3-0947-BCCB-3BCB843B6E9A}" type="sibTrans" cxnId="{0B0B17C0-7D54-6C44-8684-D5BE2D6FF662}">
      <dgm:prSet/>
      <dgm:spPr/>
      <dgm:t>
        <a:bodyPr/>
        <a:lstStyle/>
        <a:p>
          <a:endParaRPr lang="en-US" sz="2400"/>
        </a:p>
      </dgm:t>
    </dgm:pt>
    <dgm:pt modelId="{01C7C70D-795B-1342-B86F-FFA6872F5D0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b="0" dirty="0" smtClean="0">
              <a:solidFill>
                <a:schemeClr val="tx1"/>
              </a:solidFill>
            </a:rPr>
            <a:t>Tutuşma sırasında maddede ki kayıp, kuru ağırlığının %5’inden az</a:t>
          </a:r>
          <a:endParaRPr lang="en-US" sz="2400" dirty="0"/>
        </a:p>
      </dgm:t>
    </dgm:pt>
    <dgm:pt modelId="{61C878D1-6465-B946-9DE6-9319B3DD1762}" type="parTrans" cxnId="{D0C3D26D-098B-E846-A600-B7A7B9A80EA9}">
      <dgm:prSet/>
      <dgm:spPr/>
      <dgm:t>
        <a:bodyPr/>
        <a:lstStyle/>
        <a:p>
          <a:endParaRPr lang="en-US" sz="2400"/>
        </a:p>
      </dgm:t>
    </dgm:pt>
    <dgm:pt modelId="{8788009F-EF8F-8C4C-9CED-F148A98AD86C}" type="sibTrans" cxnId="{D0C3D26D-098B-E846-A600-B7A7B9A80EA9}">
      <dgm:prSet/>
      <dgm:spPr/>
      <dgm:t>
        <a:bodyPr/>
        <a:lstStyle/>
        <a:p>
          <a:endParaRPr lang="en-US" sz="2400"/>
        </a:p>
      </dgm:t>
    </dgm:pt>
    <dgm:pt modelId="{9E964DE7-BBC5-0B4E-BB7D-E599205CBC7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b="0" dirty="0" smtClean="0">
              <a:solidFill>
                <a:schemeClr val="tx1"/>
              </a:solidFill>
              <a:latin typeface="Calibri"/>
              <a:cs typeface="Calibri"/>
            </a:rPr>
            <a:t>Gerektiği takdirde atıklara ön işlem uygulanır.</a:t>
          </a:r>
          <a:endParaRPr lang="en-US" sz="2400" dirty="0">
            <a:latin typeface="Calibri"/>
            <a:cs typeface="Calibri"/>
          </a:endParaRPr>
        </a:p>
      </dgm:t>
    </dgm:pt>
    <dgm:pt modelId="{FC0F2189-515E-8D48-9D82-D016DDD4E235}" type="parTrans" cxnId="{2A906D82-7675-7940-8142-C439757F1DAD}">
      <dgm:prSet/>
      <dgm:spPr/>
      <dgm:t>
        <a:bodyPr/>
        <a:lstStyle/>
        <a:p>
          <a:endParaRPr lang="en-US" sz="2400"/>
        </a:p>
      </dgm:t>
    </dgm:pt>
    <dgm:pt modelId="{E392C398-F234-BB45-A827-C825681D6F6E}" type="sibTrans" cxnId="{2A906D82-7675-7940-8142-C439757F1DAD}">
      <dgm:prSet/>
      <dgm:spPr/>
      <dgm:t>
        <a:bodyPr/>
        <a:lstStyle/>
        <a:p>
          <a:endParaRPr lang="en-US" sz="2400"/>
        </a:p>
      </dgm:t>
    </dgm:pt>
    <dgm:pt modelId="{54DF6A25-4688-2B47-A9F7-4936A6EB1CB3}" type="pres">
      <dgm:prSet presAssocID="{40D40FC3-0774-A34F-A2F5-C38D5858EB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39CB523-83FE-3C4A-9169-10464292DF52}" type="pres">
      <dgm:prSet presAssocID="{68889D4C-F03E-5B4A-AF23-F6247528F3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58DF0-7B78-0249-8321-1B27AEE8F981}" type="pres">
      <dgm:prSet presAssocID="{753FE385-28D3-0947-BCCB-3BCB843B6E9A}" presName="sibTrans" presStyleCnt="0"/>
      <dgm:spPr/>
    </dgm:pt>
    <dgm:pt modelId="{384BBE27-42E4-5643-9C31-BE035F46AFCB}" type="pres">
      <dgm:prSet presAssocID="{01C7C70D-795B-1342-B86F-FFA6872F5D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15A53-25FB-BF40-B2D5-81FC3117EA6C}" type="pres">
      <dgm:prSet presAssocID="{8788009F-EF8F-8C4C-9CED-F148A98AD86C}" presName="sibTrans" presStyleCnt="0"/>
      <dgm:spPr/>
    </dgm:pt>
    <dgm:pt modelId="{165D0E69-6185-C541-853F-36F7DCD97CDF}" type="pres">
      <dgm:prSet presAssocID="{9E964DE7-BBC5-0B4E-BB7D-E599205CBC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BC4535-9D5F-4BFE-A1F7-1E5A71585DC9}" type="presOf" srcId="{68889D4C-F03E-5B4A-AF23-F6247528F36E}" destId="{239CB523-83FE-3C4A-9169-10464292DF52}" srcOrd="0" destOrd="0" presId="urn:microsoft.com/office/officeart/2005/8/layout/default#2"/>
    <dgm:cxn modelId="{D0C3D26D-098B-E846-A600-B7A7B9A80EA9}" srcId="{40D40FC3-0774-A34F-A2F5-C38D5858EB77}" destId="{01C7C70D-795B-1342-B86F-FFA6872F5D05}" srcOrd="1" destOrd="0" parTransId="{61C878D1-6465-B946-9DE6-9319B3DD1762}" sibTransId="{8788009F-EF8F-8C4C-9CED-F148A98AD86C}"/>
    <dgm:cxn modelId="{F0938537-7DEF-46EB-BDD6-9363D22BD717}" type="presOf" srcId="{01C7C70D-795B-1342-B86F-FFA6872F5D05}" destId="{384BBE27-42E4-5643-9C31-BE035F46AFCB}" srcOrd="0" destOrd="0" presId="urn:microsoft.com/office/officeart/2005/8/layout/default#2"/>
    <dgm:cxn modelId="{0722F37A-4454-4D8F-8502-9D7C3A53EB62}" type="presOf" srcId="{9E964DE7-BBC5-0B4E-BB7D-E599205CBC7A}" destId="{165D0E69-6185-C541-853F-36F7DCD97CDF}" srcOrd="0" destOrd="0" presId="urn:microsoft.com/office/officeart/2005/8/layout/default#2"/>
    <dgm:cxn modelId="{0B0B17C0-7D54-6C44-8684-D5BE2D6FF662}" srcId="{40D40FC3-0774-A34F-A2F5-C38D5858EB77}" destId="{68889D4C-F03E-5B4A-AF23-F6247528F36E}" srcOrd="0" destOrd="0" parTransId="{EA70B42E-9C81-1745-9F32-873BA6CE9EDD}" sibTransId="{753FE385-28D3-0947-BCCB-3BCB843B6E9A}"/>
    <dgm:cxn modelId="{2A906D82-7675-7940-8142-C439757F1DAD}" srcId="{40D40FC3-0774-A34F-A2F5-C38D5858EB77}" destId="{9E964DE7-BBC5-0B4E-BB7D-E599205CBC7A}" srcOrd="2" destOrd="0" parTransId="{FC0F2189-515E-8D48-9D82-D016DDD4E235}" sibTransId="{E392C398-F234-BB45-A827-C825681D6F6E}"/>
    <dgm:cxn modelId="{02413B2F-90AC-4302-A0C9-94F9A3C79AC6}" type="presOf" srcId="{40D40FC3-0774-A34F-A2F5-C38D5858EB77}" destId="{54DF6A25-4688-2B47-A9F7-4936A6EB1CB3}" srcOrd="0" destOrd="0" presId="urn:microsoft.com/office/officeart/2005/8/layout/default#2"/>
    <dgm:cxn modelId="{2D3F3FAE-CF41-49FD-B232-8AD1C332C58B}" type="presParOf" srcId="{54DF6A25-4688-2B47-A9F7-4936A6EB1CB3}" destId="{239CB523-83FE-3C4A-9169-10464292DF52}" srcOrd="0" destOrd="0" presId="urn:microsoft.com/office/officeart/2005/8/layout/default#2"/>
    <dgm:cxn modelId="{934C5C68-8978-4FD8-9A2C-A2579F69E68D}" type="presParOf" srcId="{54DF6A25-4688-2B47-A9F7-4936A6EB1CB3}" destId="{81358DF0-7B78-0249-8321-1B27AEE8F981}" srcOrd="1" destOrd="0" presId="urn:microsoft.com/office/officeart/2005/8/layout/default#2"/>
    <dgm:cxn modelId="{62B14E69-4D88-4C3C-A004-54CECD082038}" type="presParOf" srcId="{54DF6A25-4688-2B47-A9F7-4936A6EB1CB3}" destId="{384BBE27-42E4-5643-9C31-BE035F46AFCB}" srcOrd="2" destOrd="0" presId="urn:microsoft.com/office/officeart/2005/8/layout/default#2"/>
    <dgm:cxn modelId="{7E49204A-2F85-48CD-A029-F62B3459E2AC}" type="presParOf" srcId="{54DF6A25-4688-2B47-A9F7-4936A6EB1CB3}" destId="{0E515A53-25FB-BF40-B2D5-81FC3117EA6C}" srcOrd="3" destOrd="0" presId="urn:microsoft.com/office/officeart/2005/8/layout/default#2"/>
    <dgm:cxn modelId="{65E24419-DA70-4CA9-99BC-418B796FA9D8}" type="presParOf" srcId="{54DF6A25-4688-2B47-A9F7-4936A6EB1CB3}" destId="{165D0E69-6185-C541-853F-36F7DCD97CDF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F7D75-E23C-48CE-A158-1E6B7A6A9D79}">
      <dsp:nvSpPr>
        <dsp:cNvPr id="0" name=""/>
        <dsp:cNvSpPr/>
      </dsp:nvSpPr>
      <dsp:spPr>
        <a:xfrm>
          <a:off x="0" y="4016227"/>
          <a:ext cx="2016224" cy="8786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LİSANS</a:t>
          </a:r>
          <a:endParaRPr lang="tr-TR" sz="1600" b="1" kern="1200" dirty="0"/>
        </a:p>
      </dsp:txBody>
      <dsp:txXfrm>
        <a:off x="0" y="4016227"/>
        <a:ext cx="2016224" cy="878652"/>
      </dsp:txXfrm>
    </dsp:sp>
    <dsp:sp modelId="{0AD673EF-BE4B-412B-A8E3-7DD3413DB3CC}">
      <dsp:nvSpPr>
        <dsp:cNvPr id="0" name=""/>
        <dsp:cNvSpPr/>
      </dsp:nvSpPr>
      <dsp:spPr>
        <a:xfrm rot="10800000">
          <a:off x="0" y="2678039"/>
          <a:ext cx="2016224" cy="1351367"/>
        </a:xfrm>
        <a:prstGeom prst="upArrowCallou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DENEME YAKMASI SONUÇ RAPORU</a:t>
          </a:r>
          <a:endParaRPr lang="tr-TR" sz="1600" b="1" kern="1200" dirty="0"/>
        </a:p>
      </dsp:txBody>
      <dsp:txXfrm rot="10800000">
        <a:off x="0" y="2678039"/>
        <a:ext cx="2016224" cy="878078"/>
      </dsp:txXfrm>
    </dsp:sp>
    <dsp:sp modelId="{2882F857-65A0-4F5B-9CD9-CBC18771F53A}">
      <dsp:nvSpPr>
        <dsp:cNvPr id="0" name=""/>
        <dsp:cNvSpPr/>
      </dsp:nvSpPr>
      <dsp:spPr>
        <a:xfrm rot="10800000">
          <a:off x="0" y="1339852"/>
          <a:ext cx="2016224" cy="1351367"/>
        </a:xfrm>
        <a:prstGeom prst="upArrowCallou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DENEME YAKMASI</a:t>
          </a:r>
          <a:endParaRPr lang="tr-TR" sz="1600" b="1" kern="1200" dirty="0"/>
        </a:p>
      </dsp:txBody>
      <dsp:txXfrm rot="10800000">
        <a:off x="0" y="1339852"/>
        <a:ext cx="2016224" cy="878078"/>
      </dsp:txXfrm>
    </dsp:sp>
    <dsp:sp modelId="{56149187-6D59-4CBF-9000-85150285071D}">
      <dsp:nvSpPr>
        <dsp:cNvPr id="0" name=""/>
        <dsp:cNvSpPr/>
      </dsp:nvSpPr>
      <dsp:spPr>
        <a:xfrm rot="10800000">
          <a:off x="0" y="0"/>
          <a:ext cx="2016224" cy="1351367"/>
        </a:xfrm>
        <a:prstGeom prst="upArrowCallou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GEÇİCİ FAALİYET BELGESİ</a:t>
          </a:r>
          <a:endParaRPr lang="tr-TR" sz="1600" b="1" kern="1200" dirty="0"/>
        </a:p>
      </dsp:txBody>
      <dsp:txXfrm rot="10800000">
        <a:off x="0" y="0"/>
        <a:ext cx="2016224" cy="878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9565B-05AB-E34A-B6BC-7D3D50C0AAEB}">
      <dsp:nvSpPr>
        <dsp:cNvPr id="0" name=""/>
        <dsp:cNvSpPr/>
      </dsp:nvSpPr>
      <dsp:spPr>
        <a:xfrm>
          <a:off x="154026" y="1796"/>
          <a:ext cx="3906788" cy="1378055"/>
        </a:xfrm>
        <a:prstGeom prst="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Başlangıçta </a:t>
          </a:r>
          <a:r>
            <a:rPr lang="tr-TR" sz="2100" kern="1200" dirty="0" err="1" smtClean="0">
              <a:solidFill>
                <a:srgbClr val="1F497D"/>
              </a:solidFill>
              <a:cs typeface="Lucida Sans Unicode" charset="0"/>
            </a:rPr>
            <a:t>min</a:t>
          </a: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 850 ºC veya </a:t>
          </a:r>
          <a:br>
            <a:rPr lang="tr-TR" sz="2100" kern="1200" dirty="0" smtClean="0">
              <a:solidFill>
                <a:srgbClr val="1F497D"/>
              </a:solidFill>
              <a:cs typeface="Lucida Sans Unicode" charset="0"/>
            </a:rPr>
          </a:b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1100 ºC’ye ulaşıncaya kadar</a:t>
          </a:r>
          <a:endParaRPr lang="en-US" sz="2100" kern="1200" dirty="0">
            <a:solidFill>
              <a:srgbClr val="1F497D"/>
            </a:solidFill>
          </a:endParaRPr>
        </a:p>
      </dsp:txBody>
      <dsp:txXfrm>
        <a:off x="154026" y="1796"/>
        <a:ext cx="3906788" cy="1378055"/>
      </dsp:txXfrm>
    </dsp:sp>
    <dsp:sp modelId="{EF42329A-522C-174C-B0FE-2CD6BBB8C4F5}">
      <dsp:nvSpPr>
        <dsp:cNvPr id="0" name=""/>
        <dsp:cNvSpPr/>
      </dsp:nvSpPr>
      <dsp:spPr>
        <a:xfrm>
          <a:off x="154026" y="1609528"/>
          <a:ext cx="3906788" cy="1378055"/>
        </a:xfrm>
        <a:prstGeom prst="rect">
          <a:avLst/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850 </a:t>
          </a: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º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C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veya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1</a:t>
          </a: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1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00 </a:t>
          </a: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º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C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yi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muhafaza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edemediği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</a:t>
          </a:r>
          <a:r>
            <a:rPr lang="en-US" sz="2100" kern="1200" dirty="0" err="1" smtClean="0">
              <a:solidFill>
                <a:srgbClr val="1F497D"/>
              </a:solidFill>
              <a:cs typeface="Lucida Sans Unicode" charset="0"/>
            </a:rPr>
            <a:t>zaman</a:t>
          </a:r>
          <a:r>
            <a:rPr lang="en-US" sz="2100" kern="1200" dirty="0" smtClean="0">
              <a:solidFill>
                <a:srgbClr val="1F497D"/>
              </a:solidFill>
              <a:cs typeface="Lucida Sans Unicode" charset="0"/>
            </a:rPr>
            <a:t> </a:t>
          </a:r>
          <a:endParaRPr lang="en-US" sz="2100" kern="1200" dirty="0">
            <a:solidFill>
              <a:srgbClr val="1F497D"/>
            </a:solidFill>
          </a:endParaRPr>
        </a:p>
      </dsp:txBody>
      <dsp:txXfrm>
        <a:off x="154026" y="1609528"/>
        <a:ext cx="3906788" cy="1378055"/>
      </dsp:txXfrm>
    </dsp:sp>
    <dsp:sp modelId="{5152DD1A-C524-FE43-B6DF-436C41BEADAF}">
      <dsp:nvSpPr>
        <dsp:cNvPr id="0" name=""/>
        <dsp:cNvSpPr/>
      </dsp:nvSpPr>
      <dsp:spPr>
        <a:xfrm>
          <a:off x="154026" y="3217259"/>
          <a:ext cx="3906788" cy="1378055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rgbClr val="1F497D"/>
              </a:solidFill>
              <a:cs typeface="Lucida Sans Unicode" charset="0"/>
            </a:rPr>
            <a:t>Arıtma cihazının arıza yapması ve herhangi bir kirletici parametrenin emisyon limit değerini aşması durumunda </a:t>
          </a:r>
          <a:endParaRPr lang="en-US" sz="2100" kern="1200" dirty="0">
            <a:solidFill>
              <a:srgbClr val="1F497D"/>
            </a:solidFill>
          </a:endParaRPr>
        </a:p>
      </dsp:txBody>
      <dsp:txXfrm>
        <a:off x="154026" y="3217259"/>
        <a:ext cx="3906788" cy="1378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FD9A5-8775-A24B-9405-3852FF514138}">
      <dsp:nvSpPr>
        <dsp:cNvPr id="0" name=""/>
        <dsp:cNvSpPr/>
      </dsp:nvSpPr>
      <dsp:spPr>
        <a:xfrm>
          <a:off x="76380" y="375"/>
          <a:ext cx="4042661" cy="24255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Yakma tesislerinde işlemden kaynaklanan gazın,  ikinci yanma odasında </a:t>
          </a:r>
          <a:r>
            <a:rPr lang="tr-TR" sz="2600" kern="1200" dirty="0" smtClean="0">
              <a:solidFill>
                <a:srgbClr val="FF0000"/>
              </a:solidFill>
            </a:rPr>
            <a:t>850 °C</a:t>
          </a:r>
          <a:r>
            <a:rPr lang="tr-TR" sz="2600" kern="1200" dirty="0" smtClean="0"/>
            <a:t> sıcaklıkta en az </a:t>
          </a:r>
          <a:r>
            <a:rPr lang="tr-TR" sz="2600" kern="1200" dirty="0" smtClean="0">
              <a:solidFill>
                <a:srgbClr val="FF0000"/>
              </a:solidFill>
            </a:rPr>
            <a:t>iki saniye </a:t>
          </a:r>
          <a:r>
            <a:rPr lang="tr-TR" sz="2600" kern="1200" dirty="0" smtClean="0"/>
            <a:t>kalması zorunludur.</a:t>
          </a:r>
        </a:p>
      </dsp:txBody>
      <dsp:txXfrm>
        <a:off x="76380" y="375"/>
        <a:ext cx="4042661" cy="2425597"/>
      </dsp:txXfrm>
    </dsp:sp>
    <dsp:sp modelId="{BB73BB86-F027-4529-8D2A-67931136FA88}">
      <dsp:nvSpPr>
        <dsp:cNvPr id="0" name=""/>
        <dsp:cNvSpPr/>
      </dsp:nvSpPr>
      <dsp:spPr>
        <a:xfrm>
          <a:off x="4523308" y="375"/>
          <a:ext cx="4042661" cy="2425597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İçeriğinde </a:t>
          </a:r>
          <a:r>
            <a:rPr lang="tr-TR" sz="2600" kern="1200" dirty="0" smtClean="0">
              <a:solidFill>
                <a:srgbClr val="FF0000"/>
              </a:solidFill>
            </a:rPr>
            <a:t>%1’den </a:t>
          </a:r>
          <a:r>
            <a:rPr lang="tr-TR" sz="2600" kern="1200" dirty="0" smtClean="0"/>
            <a:t>fazla </a:t>
          </a:r>
          <a:r>
            <a:rPr lang="tr-TR" sz="2600" kern="1200" dirty="0" err="1" smtClean="0">
              <a:solidFill>
                <a:srgbClr val="FF0000"/>
              </a:solidFill>
            </a:rPr>
            <a:t>halojen</a:t>
          </a:r>
          <a:r>
            <a:rPr lang="tr-TR" sz="2600" kern="1200" dirty="0" err="1" smtClean="0"/>
            <a:t>li</a:t>
          </a:r>
          <a:r>
            <a:rPr lang="tr-TR" sz="2600" kern="1200" dirty="0" smtClean="0"/>
            <a:t> organik maddeler bulunan atıklar yakıldığında sıcaklığın </a:t>
          </a:r>
          <a:r>
            <a:rPr lang="tr-TR" sz="2600" kern="1200" dirty="0" smtClean="0">
              <a:solidFill>
                <a:srgbClr val="FF0000"/>
              </a:solidFill>
            </a:rPr>
            <a:t>1100 °C</a:t>
          </a:r>
          <a:r>
            <a:rPr lang="tr-TR" sz="2600" kern="1200" dirty="0" smtClean="0"/>
            <a:t>’ye yükseltilmesi zorunludur.</a:t>
          </a:r>
        </a:p>
      </dsp:txBody>
      <dsp:txXfrm>
        <a:off x="4523308" y="375"/>
        <a:ext cx="4042661" cy="2425597"/>
      </dsp:txXfrm>
    </dsp:sp>
    <dsp:sp modelId="{1C43B008-E68D-0844-A1EB-EAD6C527DF1B}">
      <dsp:nvSpPr>
        <dsp:cNvPr id="0" name=""/>
        <dsp:cNvSpPr/>
      </dsp:nvSpPr>
      <dsp:spPr>
        <a:xfrm>
          <a:off x="2299844" y="2830239"/>
          <a:ext cx="4042661" cy="242559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Fırın sıcaklığının 850ºC veya 1100ºC altına düşmesi durumunda yedek brülör otomatik olarak devreye girecek şekilde teşkil edilmelidir.</a:t>
          </a:r>
        </a:p>
      </dsp:txBody>
      <dsp:txXfrm>
        <a:off x="2299844" y="2830239"/>
        <a:ext cx="4042661" cy="2425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CB523-83FE-3C4A-9169-10464292DF52}">
      <dsp:nvSpPr>
        <dsp:cNvPr id="0" name=""/>
        <dsp:cNvSpPr/>
      </dsp:nvSpPr>
      <dsp:spPr>
        <a:xfrm>
          <a:off x="768913" y="2548"/>
          <a:ext cx="3366489" cy="2019893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Cüruf ve taban küllerinde TOK içeriği %3’den az</a:t>
          </a:r>
          <a:endParaRPr lang="en-US" sz="2400" kern="1200" dirty="0"/>
        </a:p>
      </dsp:txBody>
      <dsp:txXfrm>
        <a:off x="768913" y="2548"/>
        <a:ext cx="3366489" cy="2019893"/>
      </dsp:txXfrm>
    </dsp:sp>
    <dsp:sp modelId="{384BBE27-42E4-5643-9C31-BE035F46AFCB}">
      <dsp:nvSpPr>
        <dsp:cNvPr id="0" name=""/>
        <dsp:cNvSpPr/>
      </dsp:nvSpPr>
      <dsp:spPr>
        <a:xfrm>
          <a:off x="4472051" y="2548"/>
          <a:ext cx="3366489" cy="2019893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Tutuşma sırasında maddede ki kayıp, kuru ağırlığının %5’inden az</a:t>
          </a:r>
          <a:endParaRPr lang="en-US" sz="2400" kern="1200" dirty="0"/>
        </a:p>
      </dsp:txBody>
      <dsp:txXfrm>
        <a:off x="4472051" y="2548"/>
        <a:ext cx="3366489" cy="2019893"/>
      </dsp:txXfrm>
    </dsp:sp>
    <dsp:sp modelId="{165D0E69-6185-C541-853F-36F7DCD97CDF}">
      <dsp:nvSpPr>
        <dsp:cNvPr id="0" name=""/>
        <dsp:cNvSpPr/>
      </dsp:nvSpPr>
      <dsp:spPr>
        <a:xfrm>
          <a:off x="2620482" y="2359091"/>
          <a:ext cx="3366489" cy="2019893"/>
        </a:xfrm>
        <a:prstGeom prst="rect">
          <a:avLst/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  <a:latin typeface="Calibri"/>
              <a:cs typeface="Calibri"/>
            </a:rPr>
            <a:t>Gerektiği takdirde atıklara ön işlem uygulanır.</a:t>
          </a:r>
          <a:endParaRPr lang="en-US" sz="2400" kern="1200" dirty="0">
            <a:latin typeface="Calibri"/>
            <a:cs typeface="Calibri"/>
          </a:endParaRPr>
        </a:p>
      </dsp:txBody>
      <dsp:txXfrm>
        <a:off x="2620482" y="2359091"/>
        <a:ext cx="3366489" cy="2019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9FF1-CE05-48E1-A155-29E1FD05E718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AB660-EE0A-4A3F-8A80-753F9AED69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8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B660-EE0A-4A3F-8A80-753F9AED69F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98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B660-EE0A-4A3F-8A80-753F9AED69F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49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B660-EE0A-4A3F-8A80-753F9AED69F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3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2C6-94CF-4DF7-9EAB-8A1F4FDB8F3B}" type="datetime1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5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3203-4F85-4C0C-9559-2BFD87602186}" type="datetime1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75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9CC1-FAD2-4B10-90A0-BC766FED739E}" type="datetime1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00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3C9B-C51D-4959-88D1-0A8B70D42D40}" type="datetime1">
              <a:rPr lang="tr-TR" smtClean="0"/>
              <a:t>2.03.2020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55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DC4-8A8A-4A74-8FF0-CD9BFF4F5F78}" type="datetime1">
              <a:rPr lang="tr-TR" smtClean="0"/>
              <a:t>2.03.2020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85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E4DC-D962-41F0-B5A7-685635D17258}" type="datetime1">
              <a:rPr lang="tr-TR" smtClean="0"/>
              <a:t>2.03.2020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11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1449-AB13-42E0-8F99-778BF859C34D}" type="datetime1">
              <a:rPr lang="tr-TR" smtClean="0"/>
              <a:t>2.03.2020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5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7BED-1D9F-477D-8D45-F5197D0E526B}" type="datetime1">
              <a:rPr lang="tr-TR" smtClean="0"/>
              <a:t>2.03.2020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568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1932-E6BE-445F-8800-C4B6472447D3}" type="datetime1">
              <a:rPr lang="tr-TR" smtClean="0"/>
              <a:t>2.03.2020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4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233120" cy="86895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D147-F266-4556-A725-F41F4593BC7D}" type="datetime1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11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A9C2-99E8-4343-99A8-555F59A14FF0}" type="datetime1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A6BC45-1E73-4E7C-8E23-6CD3322857B0}" type="datetime1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63688" y="273050"/>
            <a:ext cx="6237312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3424416" y="6381328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A4AD1E-0F21-4DB4-97D3-29FE058DF553}" type="datetime1">
              <a:rPr lang="tr-TR" smtClean="0"/>
              <a:t>2.03.2020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C8E54F-5A3A-430A-971E-9694B53CAF18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4" y="279328"/>
            <a:ext cx="1384257" cy="991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F37E-6C14-44CF-9E37-5EAFBDA968F3}" type="datetime1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71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rdem.ozmen@csb.gov.tr" TargetMode="External"/><Relationship Id="rId2" Type="http://schemas.openxmlformats.org/officeDocument/2006/relationships/hyperlink" Target="mailto:mcem.suceken@csb.gov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" y="126908"/>
            <a:ext cx="2784371" cy="668646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624"/>
            <a:ext cx="2520280" cy="6768752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ctrTitle"/>
          </p:nvPr>
        </p:nvSpPr>
        <p:spPr>
          <a:xfrm>
            <a:off x="2331244" y="4354060"/>
            <a:ext cx="4714292" cy="1085506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ATIKLARIN YAKILMASINA İLİŞKİN YÖNETMELİK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63" y="71220"/>
            <a:ext cx="3125054" cy="29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35006" y="-342769"/>
            <a:ext cx="6948264" cy="99097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EMİSYONLAR VE ÖLÇÜM KOŞULLARI</a:t>
            </a:r>
            <a:endParaRPr lang="tr-TR" sz="2800" dirty="0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686560" y="3569698"/>
            <a:ext cx="3867150" cy="2786652"/>
          </a:xfrm>
        </p:spPr>
        <p:txBody>
          <a:bodyPr>
            <a:normAutofit fontScale="92500" lnSpcReduction="20000"/>
          </a:bodyPr>
          <a:lstStyle/>
          <a:p>
            <a:pPr lvl="0" rtl="0"/>
            <a:r>
              <a:rPr lang="tr-TR" dirty="0" smtClean="0"/>
              <a:t>Baca gazındaki emisyonlar ve kütlesel debi tayini için yapılan ölçümler bütünü temsil edecek ve emisyon ölçüm sonuçlarının birbiri ile karşılaştırılmasına olanak verecek şekilde </a:t>
            </a:r>
            <a:r>
              <a:rPr lang="tr-TR" u="sng" dirty="0" smtClean="0">
                <a:solidFill>
                  <a:srgbClr val="FF0000"/>
                </a:solidFill>
              </a:rPr>
              <a:t>en az üç ardışık zamanda </a:t>
            </a:r>
            <a:r>
              <a:rPr lang="tr-TR" dirty="0" smtClean="0"/>
              <a:t>yapılır.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569698"/>
            <a:ext cx="3485008" cy="268556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07704" y="2249280"/>
            <a:ext cx="3816424" cy="97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00B050"/>
                </a:solidFill>
              </a:rPr>
              <a:t>BERABER YAKMA TESİSLERİ İÇİN EMİSYON LİMİT DEĞERLERİ</a:t>
            </a:r>
            <a:endParaRPr lang="tr-TR" sz="2400" dirty="0">
              <a:solidFill>
                <a:srgbClr val="00B050"/>
              </a:solidFill>
            </a:endParaRPr>
          </a:p>
        </p:txBody>
      </p:sp>
      <p:sp>
        <p:nvSpPr>
          <p:cNvPr id="8" name="Bulut 7"/>
          <p:cNvSpPr/>
          <p:nvPr/>
        </p:nvSpPr>
        <p:spPr>
          <a:xfrm>
            <a:off x="5868144" y="2215640"/>
            <a:ext cx="1512168" cy="10129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92D050"/>
                </a:solidFill>
              </a:rPr>
              <a:t>Ek-2</a:t>
            </a:r>
            <a:endParaRPr lang="tr-TR" sz="2400" b="1" dirty="0">
              <a:solidFill>
                <a:srgbClr val="92D050"/>
              </a:solidFill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907704" y="809624"/>
            <a:ext cx="3960440" cy="110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FF0000"/>
                </a:solidFill>
              </a:rPr>
              <a:t>ATIK YAKMA TESİSLERİ İÇİN EMİSYON LİMİT DEĞERLERİ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2" name="Bulut 11"/>
          <p:cNvSpPr/>
          <p:nvPr/>
        </p:nvSpPr>
        <p:spPr>
          <a:xfrm>
            <a:off x="5852762" y="906994"/>
            <a:ext cx="1632079" cy="1037065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Ek-5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233120" cy="86895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ATIKLARI BERABER YAKAN ÇİMENTO FABRİKALARI İÇİN</a:t>
            </a:r>
            <a:br>
              <a:rPr lang="tr-TR" b="1" dirty="0"/>
            </a:br>
            <a:r>
              <a:rPr lang="tr-TR" b="1" dirty="0"/>
              <a:t>EMİSYON LİMİT DEĞERLERİ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867616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Baca Gazı Sıcaklığı </a:t>
            </a:r>
            <a:r>
              <a:rPr lang="tr-TR" dirty="0"/>
              <a:t>273 </a:t>
            </a:r>
            <a:r>
              <a:rPr lang="tr-TR" baseline="30000" dirty="0" err="1" smtClean="0"/>
              <a:t>o</a:t>
            </a:r>
            <a:r>
              <a:rPr lang="tr-TR" dirty="0" err="1" smtClean="0"/>
              <a:t>K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Basınç </a:t>
            </a:r>
            <a:r>
              <a:rPr lang="tr-TR" dirty="0"/>
              <a:t>101,3 </a:t>
            </a:r>
            <a:r>
              <a:rPr lang="tr-TR" dirty="0" err="1" smtClean="0"/>
              <a:t>kPa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%</a:t>
            </a:r>
            <a:r>
              <a:rPr lang="tr-TR" dirty="0"/>
              <a:t>10 oksijen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11</a:t>
            </a:fld>
            <a:endParaRPr lang="tr-TR"/>
          </a:p>
        </p:txBody>
      </p:sp>
      <p:sp>
        <p:nvSpPr>
          <p:cNvPr id="5" name="Bulut 4"/>
          <p:cNvSpPr/>
          <p:nvPr/>
        </p:nvSpPr>
        <p:spPr>
          <a:xfrm>
            <a:off x="6876256" y="260648"/>
            <a:ext cx="1512168" cy="10129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Ek-2</a:t>
            </a:r>
            <a:endParaRPr lang="tr-TR" sz="2400" b="1" dirty="0"/>
          </a:p>
        </p:txBody>
      </p:sp>
      <p:graphicFrame>
        <p:nvGraphicFramePr>
          <p:cNvPr id="6" name="İçerik Yer Tutucus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440035"/>
              </p:ext>
            </p:extLst>
          </p:nvPr>
        </p:nvGraphicFramePr>
        <p:xfrm>
          <a:off x="2051720" y="3636112"/>
          <a:ext cx="4392488" cy="188112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Toplam toz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30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HCI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10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HF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1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Mevcut tesisler için </a:t>
                      </a:r>
                      <a:r>
                        <a:rPr kumimoji="0" lang="tr-TR" sz="1800" b="1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800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Yeni tesisler için </a:t>
                      </a:r>
                      <a:r>
                        <a:rPr kumimoji="0" lang="tr-TR" sz="1800" b="1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500 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233120" cy="86895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ATIKLARI BERABER YAKAN ÇİMENTO FABRİKALARI </a:t>
            </a:r>
            <a:r>
              <a:rPr lang="tr-TR" b="1" dirty="0"/>
              <a:t>İÇİN</a:t>
            </a:r>
            <a:br>
              <a:rPr lang="tr-TR" b="1" dirty="0"/>
            </a:br>
            <a:r>
              <a:rPr lang="tr-TR" b="1" dirty="0"/>
              <a:t>EMİSYON LİMİT DEĞERLERİ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93527"/>
              </p:ext>
            </p:extLst>
          </p:nvPr>
        </p:nvGraphicFramePr>
        <p:xfrm>
          <a:off x="448638" y="1820592"/>
          <a:ext cx="4176464" cy="1464392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err="1">
                          <a:effectLst/>
                        </a:rPr>
                        <a:t>Cd</a:t>
                      </a:r>
                      <a:r>
                        <a:rPr kumimoji="0" lang="tr-TR" sz="1800" b="1" kern="1200" dirty="0">
                          <a:effectLst/>
                        </a:rPr>
                        <a:t> + </a:t>
                      </a:r>
                      <a:r>
                        <a:rPr kumimoji="0" lang="tr-TR" sz="1800" b="1" kern="1200" dirty="0" err="1">
                          <a:effectLst/>
                        </a:rPr>
                        <a:t>Tl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0,05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Hg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0,05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Sb + As + Pb + Cr + </a:t>
                      </a:r>
                      <a:r>
                        <a:rPr kumimoji="0" lang="tr-TR" sz="1800" b="1" kern="1200" dirty="0" err="1">
                          <a:effectLst/>
                        </a:rPr>
                        <a:t>Co</a:t>
                      </a:r>
                      <a:r>
                        <a:rPr kumimoji="0" lang="tr-TR" sz="1800" b="1" kern="1200" dirty="0">
                          <a:effectLst/>
                        </a:rPr>
                        <a:t> + Cu + Mn + </a:t>
                      </a:r>
                      <a:r>
                        <a:rPr kumimoji="0" lang="tr-TR" sz="1800" b="1" kern="1200" dirty="0" err="1">
                          <a:effectLst/>
                        </a:rPr>
                        <a:t>Ni</a:t>
                      </a:r>
                      <a:r>
                        <a:rPr kumimoji="0" lang="tr-TR" sz="1800" b="1" kern="1200" dirty="0">
                          <a:effectLst/>
                        </a:rPr>
                        <a:t> + V 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44895"/>
              </p:ext>
            </p:extLst>
          </p:nvPr>
        </p:nvGraphicFramePr>
        <p:xfrm>
          <a:off x="971600" y="4077072"/>
          <a:ext cx="2304256" cy="833456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15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SO</a:t>
                      </a:r>
                      <a:r>
                        <a:rPr kumimoji="0" lang="tr-TR" sz="1800" b="1" kern="1200" baseline="-25000" dirty="0">
                          <a:effectLst/>
                        </a:rPr>
                        <a:t>2</a:t>
                      </a:r>
                      <a:endParaRPr kumimoji="0" lang="tr-TR" sz="1800" b="1" kern="1200" baseline="-25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50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TOK</a:t>
                      </a:r>
                      <a:endParaRPr kumimoji="0" lang="tr-T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10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Bulut 6"/>
          <p:cNvSpPr/>
          <p:nvPr/>
        </p:nvSpPr>
        <p:spPr>
          <a:xfrm>
            <a:off x="6876256" y="260648"/>
            <a:ext cx="1512168" cy="10129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Ek-2</a:t>
            </a:r>
            <a:endParaRPr lang="tr-TR" sz="2400" b="1" dirty="0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0742"/>
              </p:ext>
            </p:extLst>
          </p:nvPr>
        </p:nvGraphicFramePr>
        <p:xfrm>
          <a:off x="3995936" y="3444320"/>
          <a:ext cx="4176464" cy="41672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6624928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13378984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tr-TR" sz="1800" kern="1200" dirty="0" err="1">
                          <a:effectLst/>
                        </a:rPr>
                        <a:t>Dioksinler</a:t>
                      </a:r>
                      <a:r>
                        <a:rPr kumimoji="0" lang="tr-TR" sz="1800" kern="1200" dirty="0">
                          <a:effectLst/>
                        </a:rPr>
                        <a:t> ve </a:t>
                      </a:r>
                      <a:r>
                        <a:rPr kumimoji="0" lang="tr-TR" sz="1800" kern="1200" dirty="0" err="1">
                          <a:effectLst/>
                        </a:rPr>
                        <a:t>Furanlar</a:t>
                      </a:r>
                      <a:endParaRPr kumimoji="0" lang="tr-T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0,1 </a:t>
                      </a:r>
                      <a:r>
                        <a:rPr lang="tr-TR" sz="1800" dirty="0" err="1" smtClean="0">
                          <a:effectLst/>
                        </a:rPr>
                        <a:t>ng</a:t>
                      </a:r>
                      <a:r>
                        <a:rPr lang="tr-TR" sz="1800" dirty="0" smtClean="0">
                          <a:effectLst/>
                        </a:rPr>
                        <a:t>/m</a:t>
                      </a:r>
                      <a:r>
                        <a:rPr lang="tr-TR" sz="1800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548352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3995936" y="4975931"/>
            <a:ext cx="4176464" cy="133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tr-T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 için emisyon limit değeri Sanayi Kaynaklı Hava Kirliliğinin Kontrolü Yönetmeliğinde verilen limit değerdir.</a:t>
            </a:r>
          </a:p>
        </p:txBody>
      </p:sp>
    </p:spTree>
    <p:extLst>
      <p:ext uri="{BB962C8B-B14F-4D97-AF65-F5344CB8AC3E}">
        <p14:creationId xmlns:p14="http://schemas.microsoft.com/office/powerpoint/2010/main" val="26612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13</a:t>
            </a:fld>
            <a:endParaRPr lang="tr-TR"/>
          </a:p>
        </p:txBody>
      </p:sp>
      <p:sp>
        <p:nvSpPr>
          <p:cNvPr id="5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Baca Gazı Sıcaklığı </a:t>
            </a:r>
            <a:r>
              <a:rPr lang="tr-TR" dirty="0"/>
              <a:t>273 </a:t>
            </a:r>
            <a:r>
              <a:rPr lang="tr-TR" baseline="30000" dirty="0" err="1" smtClean="0"/>
              <a:t>o</a:t>
            </a:r>
            <a:r>
              <a:rPr lang="tr-TR" dirty="0" err="1" smtClean="0"/>
              <a:t>K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Basınç </a:t>
            </a:r>
            <a:r>
              <a:rPr lang="tr-TR" dirty="0"/>
              <a:t>101,3 </a:t>
            </a:r>
            <a:r>
              <a:rPr lang="tr-TR" dirty="0" err="1" smtClean="0"/>
              <a:t>kPa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%11 </a:t>
            </a:r>
            <a:r>
              <a:rPr lang="tr-TR" dirty="0"/>
              <a:t>oksijen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ATIK YAKMA TESİSLERİ İÇİN EMİSYON LİMİT DEĞERLERİ</a:t>
            </a:r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25395"/>
              </p:ext>
            </p:extLst>
          </p:nvPr>
        </p:nvGraphicFramePr>
        <p:xfrm>
          <a:off x="1832393" y="3068960"/>
          <a:ext cx="4717213" cy="360983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57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2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Günlük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ortalama değerler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Toplam toz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TOK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Hidrojen klorür (HCI)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Hidrojen </a:t>
                      </a:r>
                      <a:r>
                        <a:rPr lang="tr-TR" sz="1800" b="1" dirty="0" err="1">
                          <a:effectLst/>
                        </a:rPr>
                        <a:t>florür</a:t>
                      </a:r>
                      <a:r>
                        <a:rPr lang="tr-TR" sz="1800" b="1" dirty="0">
                          <a:effectLst/>
                        </a:rPr>
                        <a:t> (HF)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Kükürt dioksit (SO</a:t>
                      </a:r>
                      <a:r>
                        <a:rPr lang="tr-TR" sz="1800" b="1" baseline="-25000" dirty="0">
                          <a:effectLst/>
                        </a:rPr>
                        <a:t>2</a:t>
                      </a:r>
                      <a:r>
                        <a:rPr lang="tr-TR" sz="1800" b="1" dirty="0">
                          <a:effectLst/>
                        </a:rPr>
                        <a:t>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50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Azot Oksitler </a:t>
                      </a:r>
                      <a:r>
                        <a:rPr kumimoji="0" lang="tr-TR" sz="1800" b="1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200 </a:t>
                      </a:r>
                      <a:r>
                        <a:rPr lang="tr-TR" sz="1800" b="1" dirty="0">
                          <a:effectLst/>
                        </a:rPr>
                        <a:t>mg/m</a:t>
                      </a:r>
                      <a:r>
                        <a:rPr lang="tr-TR" sz="1800" b="1" baseline="30000" dirty="0">
                          <a:effectLst/>
                        </a:rPr>
                        <a:t>3 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Bulut 7"/>
          <p:cNvSpPr/>
          <p:nvPr/>
        </p:nvSpPr>
        <p:spPr>
          <a:xfrm rot="20712644">
            <a:off x="457199" y="2562473"/>
            <a:ext cx="1656184" cy="1012974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Ek-5/a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116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ATIK YAKMA TESİSLERİ İÇİN EMİSYON LİMİT DEĞERLERİ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14</a:t>
            </a:fld>
            <a:endParaRPr lang="tr-TR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57972"/>
              </p:ext>
            </p:extLst>
          </p:nvPr>
        </p:nvGraphicFramePr>
        <p:xfrm>
          <a:off x="1475656" y="2924944"/>
          <a:ext cx="6273296" cy="3609832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57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2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Yarım saatlik ortalama değerler</a:t>
                      </a:r>
                      <a:endParaRPr lang="tr-TR" sz="1800" b="1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A (%100)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B (% 97)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Toplam toz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30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10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TOK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>
                          <a:effectLst/>
                        </a:rPr>
                        <a:t>10 mg/m</a:t>
                      </a:r>
                      <a:r>
                        <a:rPr lang="tr-TR" sz="1800" baseline="30000">
                          <a:effectLst/>
                        </a:rPr>
                        <a:t>3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Hidrojen klorür (HCI)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60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10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Hidrojen </a:t>
                      </a:r>
                      <a:r>
                        <a:rPr lang="tr-TR" sz="1800" dirty="0" err="1">
                          <a:effectLst/>
                        </a:rPr>
                        <a:t>florür</a:t>
                      </a:r>
                      <a:r>
                        <a:rPr lang="tr-TR" sz="1800" dirty="0">
                          <a:effectLst/>
                        </a:rPr>
                        <a:t> (HF)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4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Kükürt dioksit (SO</a:t>
                      </a:r>
                      <a:r>
                        <a:rPr lang="tr-TR" sz="1800" baseline="-25000" dirty="0">
                          <a:effectLst/>
                        </a:rPr>
                        <a:t>2</a:t>
                      </a:r>
                      <a:r>
                        <a:rPr lang="tr-TR" sz="1800" dirty="0">
                          <a:effectLst/>
                        </a:rPr>
                        <a:t>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200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50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kern="1200" dirty="0" smtClean="0">
                          <a:effectLst/>
                        </a:rPr>
                        <a:t>Azot Oksitler </a:t>
                      </a:r>
                      <a:r>
                        <a:rPr kumimoji="0" lang="tr-TR" sz="1800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400 </a:t>
                      </a:r>
                      <a:r>
                        <a:rPr lang="tr-TR" sz="1800" dirty="0" smtClean="0">
                          <a:effectLst/>
                        </a:rPr>
                        <a:t>mg/m</a:t>
                      </a:r>
                      <a:r>
                        <a:rPr lang="tr-TR" sz="1800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200 mg/m</a:t>
                      </a:r>
                      <a:r>
                        <a:rPr lang="tr-TR" sz="1800" baseline="30000" dirty="0">
                          <a:effectLst/>
                        </a:rPr>
                        <a:t>3 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Bulut 6"/>
          <p:cNvSpPr/>
          <p:nvPr/>
        </p:nvSpPr>
        <p:spPr>
          <a:xfrm>
            <a:off x="3995936" y="1705329"/>
            <a:ext cx="1772816" cy="1012974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Ek-5/b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6866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ATIK YAKMA TESİSLERİ İÇİN EMİSYON </a:t>
            </a:r>
            <a:r>
              <a:rPr lang="tr-TR" b="1" dirty="0"/>
              <a:t>LİMİT </a:t>
            </a:r>
            <a:r>
              <a:rPr lang="tr-TR" b="1" dirty="0" smtClean="0"/>
              <a:t>DEĞERLERİ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80649"/>
              </p:ext>
            </p:extLst>
          </p:nvPr>
        </p:nvGraphicFramePr>
        <p:xfrm>
          <a:off x="251520" y="2640438"/>
          <a:ext cx="8415087" cy="261555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808311">
                  <a:extLst>
                    <a:ext uri="{9D8B030D-6E8A-4147-A177-3AD203B41FA5}">
                      <a16:colId xmlns:a16="http://schemas.microsoft.com/office/drawing/2014/main" val="44580539"/>
                    </a:ext>
                  </a:extLst>
                </a:gridCol>
                <a:gridCol w="3717169">
                  <a:extLst>
                    <a:ext uri="{9D8B030D-6E8A-4147-A177-3AD203B41FA5}">
                      <a16:colId xmlns:a16="http://schemas.microsoft.com/office/drawing/2014/main" val="2983265539"/>
                    </a:ext>
                  </a:extLst>
                </a:gridCol>
                <a:gridCol w="1889607">
                  <a:extLst>
                    <a:ext uri="{9D8B030D-6E8A-4147-A177-3AD203B41FA5}">
                      <a16:colId xmlns:a16="http://schemas.microsoft.com/office/drawing/2014/main" val="2288163580"/>
                    </a:ext>
                  </a:extLst>
                </a:gridCol>
              </a:tblGrid>
              <a:tr h="4512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Asgari 30 dakika ve azami 8 saatlik bir örnekleme süresi boyunca bütün ortalama değerler </a:t>
                      </a:r>
                      <a:endParaRPr lang="tr-TR" sz="1800" b="1" dirty="0" smtClean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729741"/>
                  </a:ext>
                </a:extLst>
              </a:tr>
              <a:tr h="4512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A (%100)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B (% 97)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74352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err="1">
                          <a:effectLst/>
                        </a:rPr>
                        <a:t>Cd</a:t>
                      </a:r>
                      <a:r>
                        <a:rPr kumimoji="0" lang="tr-TR" sz="1800" b="1" kern="1200" dirty="0">
                          <a:effectLst/>
                        </a:rPr>
                        <a:t> + </a:t>
                      </a:r>
                      <a:r>
                        <a:rPr kumimoji="0" lang="tr-TR" sz="1800" b="1" kern="1200" dirty="0" err="1">
                          <a:effectLst/>
                        </a:rPr>
                        <a:t>Tl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tr-TR" sz="1800" b="1" kern="1200" dirty="0" smtClean="0">
                          <a:effectLst/>
                        </a:rPr>
                        <a:t>0,05 </a:t>
                      </a:r>
                      <a:r>
                        <a:rPr lang="tr-TR" sz="1800" b="1" dirty="0" smtClean="0">
                          <a:effectLst/>
                        </a:rPr>
                        <a:t>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tr-TR" sz="1800" b="1" kern="1200" dirty="0" smtClean="0">
                          <a:effectLst/>
                        </a:rPr>
                        <a:t>0,1 </a:t>
                      </a:r>
                      <a:r>
                        <a:rPr lang="tr-TR" sz="1800" b="1" dirty="0" smtClean="0">
                          <a:effectLst/>
                        </a:rPr>
                        <a:t>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22383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Hg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0,05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0,1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022471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Sb + As + Pb + Cr + </a:t>
                      </a:r>
                      <a:r>
                        <a:rPr kumimoji="0" lang="tr-TR" sz="1800" b="1" kern="1200" dirty="0" err="1">
                          <a:effectLst/>
                        </a:rPr>
                        <a:t>Co</a:t>
                      </a:r>
                      <a:r>
                        <a:rPr kumimoji="0" lang="tr-TR" sz="1800" b="1" kern="1200" dirty="0">
                          <a:effectLst/>
                        </a:rPr>
                        <a:t> + Cu + Mn + </a:t>
                      </a:r>
                      <a:r>
                        <a:rPr kumimoji="0" lang="tr-TR" sz="1800" b="1" kern="1200" dirty="0" err="1">
                          <a:effectLst/>
                        </a:rPr>
                        <a:t>Ni</a:t>
                      </a:r>
                      <a:r>
                        <a:rPr kumimoji="0" lang="tr-TR" sz="1800" b="1" kern="1200" dirty="0">
                          <a:effectLst/>
                        </a:rPr>
                        <a:t> + V 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0,5</a:t>
                      </a:r>
                      <a:r>
                        <a:rPr lang="tr-TR" sz="1800" b="1" baseline="0" dirty="0" smtClean="0">
                          <a:effectLst/>
                        </a:rPr>
                        <a:t> </a:t>
                      </a:r>
                      <a:r>
                        <a:rPr lang="tr-TR" sz="1800" b="1" dirty="0" smtClean="0">
                          <a:effectLst/>
                        </a:rPr>
                        <a:t>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08890"/>
                  </a:ext>
                </a:extLst>
              </a:tr>
            </a:tbl>
          </a:graphicData>
        </a:graphic>
      </p:graphicFrame>
      <p:sp>
        <p:nvSpPr>
          <p:cNvPr id="11" name="Bulut 10"/>
          <p:cNvSpPr/>
          <p:nvPr/>
        </p:nvSpPr>
        <p:spPr>
          <a:xfrm>
            <a:off x="3961788" y="1484784"/>
            <a:ext cx="1690332" cy="1012974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Ek-5/c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9739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ATIK YAKMA TESİSLERİ İÇİN EMİSYON </a:t>
            </a:r>
            <a:r>
              <a:rPr lang="tr-TR" b="1" dirty="0"/>
              <a:t>LİMİT </a:t>
            </a:r>
            <a:r>
              <a:rPr lang="tr-TR" b="1" dirty="0" smtClean="0"/>
              <a:t>DEĞERLERİ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16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69173"/>
              </p:ext>
            </p:extLst>
          </p:nvPr>
        </p:nvGraphicFramePr>
        <p:xfrm>
          <a:off x="251520" y="1743335"/>
          <a:ext cx="8415087" cy="1397633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744415">
                  <a:extLst>
                    <a:ext uri="{9D8B030D-6E8A-4147-A177-3AD203B41FA5}">
                      <a16:colId xmlns:a16="http://schemas.microsoft.com/office/drawing/2014/main" val="44580539"/>
                    </a:ext>
                  </a:extLst>
                </a:gridCol>
                <a:gridCol w="4670672">
                  <a:extLst>
                    <a:ext uri="{9D8B030D-6E8A-4147-A177-3AD203B41FA5}">
                      <a16:colId xmlns:a16="http://schemas.microsoft.com/office/drawing/2014/main" val="2983265539"/>
                    </a:ext>
                  </a:extLst>
                </a:gridCol>
              </a:tblGrid>
              <a:tr h="451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Asgari 6 saatlik ve azami 8 saatlik bir örnekleme süresi boyunca bütün ortalama değerler </a:t>
                      </a:r>
                      <a:endParaRPr lang="tr-TR" sz="1800" b="1" dirty="0" smtClean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29741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effectLst/>
                        </a:rPr>
                        <a:t>Dioksinler</a:t>
                      </a:r>
                      <a:r>
                        <a:rPr lang="tr-TR" sz="1800" b="1" dirty="0" smtClean="0">
                          <a:effectLst/>
                        </a:rPr>
                        <a:t> ve </a:t>
                      </a:r>
                      <a:r>
                        <a:rPr lang="tr-TR" sz="1800" b="1" dirty="0" err="1" smtClean="0">
                          <a:effectLst/>
                        </a:rPr>
                        <a:t>Furanlar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0,1 </a:t>
                      </a:r>
                      <a:r>
                        <a:rPr lang="tr-TR" sz="1800" b="1" dirty="0" err="1" smtClean="0">
                          <a:effectLst/>
                        </a:rPr>
                        <a:t>ng</a:t>
                      </a:r>
                      <a:r>
                        <a:rPr lang="tr-TR" sz="1800" b="1" dirty="0" smtClean="0">
                          <a:effectLst/>
                        </a:rPr>
                        <a:t>/ 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02934"/>
                  </a:ext>
                </a:extLst>
              </a:tr>
            </a:tbl>
          </a:graphicData>
        </a:graphic>
      </p:graphicFrame>
      <p:sp>
        <p:nvSpPr>
          <p:cNvPr id="7" name="Bulut 6"/>
          <p:cNvSpPr/>
          <p:nvPr/>
        </p:nvSpPr>
        <p:spPr>
          <a:xfrm rot="1607954">
            <a:off x="6876256" y="728916"/>
            <a:ext cx="1656184" cy="1012974"/>
          </a:xfrm>
          <a:prstGeom prst="clou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Ek-5/ç</a:t>
            </a:r>
            <a:endParaRPr lang="tr-TR" sz="2400" b="1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6431"/>
              </p:ext>
            </p:extLst>
          </p:nvPr>
        </p:nvGraphicFramePr>
        <p:xfrm>
          <a:off x="251520" y="3976722"/>
          <a:ext cx="8491257" cy="184886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575422">
                  <a:extLst>
                    <a:ext uri="{9D8B030D-6E8A-4147-A177-3AD203B41FA5}">
                      <a16:colId xmlns:a16="http://schemas.microsoft.com/office/drawing/2014/main" val="1676505139"/>
                    </a:ext>
                  </a:extLst>
                </a:gridCol>
                <a:gridCol w="2141791">
                  <a:extLst>
                    <a:ext uri="{9D8B030D-6E8A-4147-A177-3AD203B41FA5}">
                      <a16:colId xmlns:a16="http://schemas.microsoft.com/office/drawing/2014/main" val="2437456369"/>
                    </a:ext>
                  </a:extLst>
                </a:gridCol>
                <a:gridCol w="1808267">
                  <a:extLst>
                    <a:ext uri="{9D8B030D-6E8A-4147-A177-3AD203B41FA5}">
                      <a16:colId xmlns:a16="http://schemas.microsoft.com/office/drawing/2014/main" val="3433373487"/>
                    </a:ext>
                  </a:extLst>
                </a:gridCol>
                <a:gridCol w="1965777">
                  <a:extLst>
                    <a:ext uri="{9D8B030D-6E8A-4147-A177-3AD203B41FA5}">
                      <a16:colId xmlns:a16="http://schemas.microsoft.com/office/drawing/2014/main" val="2424451298"/>
                    </a:ext>
                  </a:extLst>
                </a:gridCol>
              </a:tblGrid>
              <a:tr h="4512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Günlük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ortalama değerler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dakikalık ortalama değerler </a:t>
                      </a:r>
                      <a:endParaRPr lang="tr-TR" b="1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dakikalık ortalama değerler 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6186"/>
                  </a:ext>
                </a:extLst>
              </a:tr>
              <a:tr h="4512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A (%100)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B (% </a:t>
                      </a:r>
                      <a:r>
                        <a:rPr lang="tr-TR" sz="1800" b="1" dirty="0" smtClean="0">
                          <a:effectLst/>
                        </a:rPr>
                        <a:t>95)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60779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CO</a:t>
                      </a:r>
                      <a:r>
                        <a:rPr lang="tr-TR" b="1" baseline="0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50 mg/m</a:t>
                      </a:r>
                      <a:r>
                        <a:rPr lang="tr-TR" b="1" baseline="30000" dirty="0" smtClean="0"/>
                        <a:t>3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100 mg/m</a:t>
                      </a:r>
                      <a:r>
                        <a:rPr lang="tr-TR" b="1" baseline="30000" dirty="0" smtClean="0"/>
                        <a:t>3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150 mg/m</a:t>
                      </a:r>
                      <a:r>
                        <a:rPr lang="tr-TR" b="1" baseline="30000" dirty="0" smtClean="0"/>
                        <a:t>3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74832"/>
                  </a:ext>
                </a:extLst>
              </a:tr>
            </a:tbl>
          </a:graphicData>
        </a:graphic>
      </p:graphicFrame>
      <p:sp>
        <p:nvSpPr>
          <p:cNvPr id="10" name="Bulut 9"/>
          <p:cNvSpPr/>
          <p:nvPr/>
        </p:nvSpPr>
        <p:spPr>
          <a:xfrm rot="20420610">
            <a:off x="205607" y="3366900"/>
            <a:ext cx="1800200" cy="1012974"/>
          </a:xfrm>
          <a:prstGeom prst="cloud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Ek-5/d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036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858046" cy="2140083"/>
          </a:xfrm>
          <a:prstGeom prst="rect">
            <a:avLst/>
          </a:prstGeom>
        </p:spPr>
      </p:pic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DENETİM VE İZLEME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29016" y="5733256"/>
            <a:ext cx="609600" cy="521208"/>
          </a:xfrm>
        </p:spPr>
        <p:txBody>
          <a:bodyPr/>
          <a:lstStyle/>
          <a:p>
            <a:fld id="{96C8E54F-5A3A-430A-971E-9694B53CAF18}" type="slidenum">
              <a:rPr lang="tr-TR" smtClean="0"/>
              <a:t>17</a:t>
            </a:fld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2"/>
          </p:nvPr>
        </p:nvSpPr>
        <p:spPr>
          <a:xfrm>
            <a:off x="457200" y="2713594"/>
            <a:ext cx="3657600" cy="1930896"/>
          </a:xfrm>
        </p:spPr>
        <p:txBody>
          <a:bodyPr numCol="2">
            <a:normAutofit lnSpcReduction="10000"/>
          </a:bodyPr>
          <a:lstStyle/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NO</a:t>
            </a:r>
            <a:r>
              <a:rPr lang="tr-TR" altLang="tr-TR" sz="2300" baseline="-25000" dirty="0" smtClean="0"/>
              <a:t>X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CO 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/>
              <a:t>T</a:t>
            </a:r>
            <a:r>
              <a:rPr lang="es-ES_tradnl" altLang="tr-TR" sz="2300" dirty="0" smtClean="0"/>
              <a:t>o</a:t>
            </a:r>
            <a:r>
              <a:rPr lang="tr-TR" altLang="tr-TR" sz="2300" dirty="0" err="1" smtClean="0"/>
              <a:t>plam</a:t>
            </a:r>
            <a:r>
              <a:rPr lang="tr-TR" altLang="tr-TR" sz="2300" dirty="0" smtClean="0"/>
              <a:t> toz</a:t>
            </a:r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TO</a:t>
            </a:r>
            <a:r>
              <a:rPr lang="tr-TR" altLang="tr-TR" sz="2300" dirty="0" smtClean="0"/>
              <a:t>K</a:t>
            </a:r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HCl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HF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SO</a:t>
            </a:r>
            <a:r>
              <a:rPr lang="es-ES_tradnl" altLang="tr-TR" sz="2300" baseline="-25000" dirty="0" smtClean="0"/>
              <a:t>2</a:t>
            </a:r>
            <a:endParaRPr lang="es-ES_tradnl" altLang="tr-TR" sz="2300" baseline="-25000" dirty="0"/>
          </a:p>
          <a:p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371975" y="2713594"/>
            <a:ext cx="3657600" cy="1939542"/>
          </a:xfrm>
        </p:spPr>
        <p:txBody>
          <a:bodyPr>
            <a:normAutofit/>
          </a:bodyPr>
          <a:lstStyle/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Kazan ısısı </a:t>
            </a:r>
          </a:p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Kazan basıncı</a:t>
            </a:r>
          </a:p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Buhar içeriği</a:t>
            </a:r>
          </a:p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O</a:t>
            </a:r>
            <a:r>
              <a:rPr lang="tr-TR" altLang="tr-TR" sz="2300" baseline="-25000" dirty="0" smtClean="0"/>
              <a:t>2</a:t>
            </a:r>
            <a:r>
              <a:rPr lang="tr-TR" altLang="tr-TR" sz="2300" dirty="0" smtClean="0"/>
              <a:t> konsantrasyonu</a:t>
            </a:r>
            <a:endParaRPr lang="tr-TR" altLang="tr-TR" sz="2300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"/>
          </p:nvPr>
        </p:nvSpPr>
        <p:spPr>
          <a:xfrm>
            <a:off x="457200" y="1921114"/>
            <a:ext cx="3657600" cy="658368"/>
          </a:xfrm>
        </p:spPr>
        <p:txBody>
          <a:bodyPr/>
          <a:lstStyle/>
          <a:p>
            <a:r>
              <a:rPr lang="tr-TR" altLang="tr-TR" dirty="0"/>
              <a:t>Sürekli Ölçüm Cihazı ile </a:t>
            </a:r>
            <a:r>
              <a:rPr lang="tr-TR" altLang="tr-TR" dirty="0" smtClean="0"/>
              <a:t>Ölçülen Parametreler</a:t>
            </a:r>
            <a:r>
              <a:rPr lang="es-ES_tradnl" altLang="tr-TR" dirty="0"/>
              <a:t>: </a:t>
            </a:r>
            <a:endParaRPr lang="tr-TR" alt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343400" y="1921114"/>
            <a:ext cx="3657600" cy="658368"/>
          </a:xfrm>
        </p:spPr>
        <p:txBody>
          <a:bodyPr/>
          <a:lstStyle/>
          <a:p>
            <a:r>
              <a:rPr lang="tr-TR" altLang="tr-TR" dirty="0"/>
              <a:t>İşletme sırasında </a:t>
            </a:r>
            <a:r>
              <a:rPr lang="tr-TR" altLang="tr-TR" dirty="0" smtClean="0"/>
              <a:t>ölçülmesi </a:t>
            </a:r>
            <a:r>
              <a:rPr lang="tr-TR" altLang="tr-TR" dirty="0"/>
              <a:t>gereken </a:t>
            </a:r>
            <a:r>
              <a:rPr lang="tr-TR" altLang="tr-TR" dirty="0" smtClean="0"/>
              <a:t>diğer parametreler</a:t>
            </a:r>
            <a:r>
              <a:rPr lang="es-ES_tradnl" altLang="tr-TR" dirty="0" smtClean="0"/>
              <a:t>: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322703" y="4994592"/>
            <a:ext cx="3993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tr-TR" sz="2000" dirty="0" err="1" smtClean="0">
                <a:cs typeface="Arial" charset="0"/>
              </a:rPr>
              <a:t>Dioksin</a:t>
            </a:r>
            <a:r>
              <a:rPr lang="tr-TR" sz="2000" dirty="0" smtClean="0">
                <a:cs typeface="Arial" charset="0"/>
              </a:rPr>
              <a:t> </a:t>
            </a:r>
            <a:r>
              <a:rPr lang="tr-TR" sz="2000" dirty="0">
                <a:cs typeface="Arial" charset="0"/>
              </a:rPr>
              <a:t>ve </a:t>
            </a:r>
            <a:r>
              <a:rPr lang="tr-TR" sz="2000" dirty="0" err="1">
                <a:cs typeface="Arial" charset="0"/>
              </a:rPr>
              <a:t>furanlar</a:t>
            </a:r>
            <a:r>
              <a:rPr lang="tr-TR" sz="2000" dirty="0">
                <a:cs typeface="Arial" charset="0"/>
              </a:rPr>
              <a:t> işletmenin ilk yılı </a:t>
            </a:r>
            <a:r>
              <a:rPr lang="tr-TR" sz="2000" b="1" dirty="0">
                <a:cs typeface="Arial" charset="0"/>
              </a:rPr>
              <a:t>3 ayda </a:t>
            </a:r>
            <a:r>
              <a:rPr lang="tr-TR" sz="2000" b="1" dirty="0" smtClean="0">
                <a:cs typeface="Arial" charset="0"/>
              </a:rPr>
              <a:t>bir</a:t>
            </a:r>
            <a:r>
              <a:rPr lang="tr-TR" sz="2000" dirty="0" smtClean="0">
                <a:cs typeface="Arial" charset="0"/>
              </a:rPr>
              <a:t>, sonraki yıllarda ise </a:t>
            </a:r>
            <a:r>
              <a:rPr lang="tr-TR" altLang="tr-TR" sz="2000" b="1" dirty="0" smtClean="0"/>
              <a:t>yılda </a:t>
            </a:r>
            <a:r>
              <a:rPr lang="tr-TR" altLang="tr-TR" sz="2000" b="1" dirty="0"/>
              <a:t>en az 2 </a:t>
            </a:r>
            <a:r>
              <a:rPr lang="tr-TR" altLang="tr-TR" sz="2000" b="1" dirty="0" smtClean="0"/>
              <a:t>kez,</a:t>
            </a:r>
            <a:endParaRPr lang="tr-TR" altLang="tr-TR" sz="2000" b="1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tr-TR" sz="2000" dirty="0" smtClean="0">
                <a:cs typeface="Arial" charset="0"/>
              </a:rPr>
              <a:t> </a:t>
            </a:r>
            <a:r>
              <a:rPr lang="tr-TR" sz="2000" dirty="0" smtClean="0"/>
              <a:t>Ağır metaller, </a:t>
            </a:r>
            <a:r>
              <a:rPr lang="tr-TR" sz="2000" dirty="0" err="1"/>
              <a:t>poliaromatik</a:t>
            </a:r>
            <a:r>
              <a:rPr lang="tr-TR" sz="2000" dirty="0"/>
              <a:t> </a:t>
            </a:r>
            <a:r>
              <a:rPr lang="tr-TR" sz="2000" dirty="0" smtClean="0"/>
              <a:t>hidrokarbonlar, </a:t>
            </a:r>
            <a:r>
              <a:rPr lang="tr-TR" altLang="tr-TR" sz="2000" b="1" dirty="0" smtClean="0"/>
              <a:t>yılda en az 2 kez</a:t>
            </a:r>
          </a:p>
        </p:txBody>
      </p:sp>
      <p:sp>
        <p:nvSpPr>
          <p:cNvPr id="4" name="Sağ Ayraç 3"/>
          <p:cNvSpPr/>
          <p:nvPr/>
        </p:nvSpPr>
        <p:spPr>
          <a:xfrm rot="5400000">
            <a:off x="1783412" y="2833211"/>
            <a:ext cx="792089" cy="3711858"/>
          </a:xfrm>
          <a:prstGeom prst="rightBrace">
            <a:avLst>
              <a:gd name="adj1" fmla="val 8333"/>
              <a:gd name="adj2" fmla="val 50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51520" y="5229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tr-TR" sz="2000" dirty="0" smtClean="0"/>
              <a:t>Sürekli ölçümlerin </a:t>
            </a:r>
            <a:r>
              <a:rPr lang="tr-TR" sz="2000" dirty="0"/>
              <a:t>kontrol ve teyidi </a:t>
            </a:r>
            <a:r>
              <a:rPr lang="tr-TR" sz="2000" dirty="0" smtClean="0"/>
              <a:t>amacıyla </a:t>
            </a:r>
            <a:r>
              <a:rPr lang="tr-TR" sz="2000" b="1" dirty="0" smtClean="0"/>
              <a:t>yılda </a:t>
            </a:r>
            <a:r>
              <a:rPr lang="tr-TR" sz="2000" b="1" dirty="0"/>
              <a:t>en az 4 </a:t>
            </a:r>
            <a:r>
              <a:rPr lang="tr-TR" sz="2000" b="1" dirty="0" smtClean="0"/>
              <a:t>kez</a:t>
            </a:r>
            <a:endParaRPr lang="tr-TR" altLang="tr-TR" sz="2000" dirty="0"/>
          </a:p>
        </p:txBody>
      </p:sp>
    </p:spTree>
    <p:extLst>
      <p:ext uri="{BB962C8B-B14F-4D97-AF65-F5344CB8AC3E}">
        <p14:creationId xmlns:p14="http://schemas.microsoft.com/office/powerpoint/2010/main" val="15585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DENETİM VE İZLEME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r>
              <a:rPr lang="tr-TR" dirty="0" smtClean="0"/>
              <a:t>Atıkların </a:t>
            </a:r>
            <a:r>
              <a:rPr lang="tr-TR" dirty="0"/>
              <a:t>yakılması sonucunda </a:t>
            </a:r>
            <a:r>
              <a:rPr lang="tr-TR" dirty="0" smtClean="0"/>
              <a:t>havaya verilen </a:t>
            </a:r>
            <a:r>
              <a:rPr lang="tr-TR" dirty="0"/>
              <a:t>emisyon ve kirletici parametreler için sürekli izleme sistemi kurulur </a:t>
            </a:r>
            <a:r>
              <a:rPr lang="tr-TR" dirty="0" smtClean="0"/>
              <a:t>ve yıllık </a:t>
            </a:r>
            <a:r>
              <a:rPr lang="tr-TR" dirty="0"/>
              <a:t>gözetim testleri ile denetlenir</a:t>
            </a:r>
            <a:r>
              <a:rPr lang="tr-TR" dirty="0" smtClean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18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3" y="3356992"/>
            <a:ext cx="6880923" cy="34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OLAĞANDIŞI İŞLETME KOŞULLARI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Teknik </a:t>
            </a:r>
            <a:r>
              <a:rPr lang="tr-TR" dirty="0"/>
              <a:t>olarak engellenemeyen arıtma veya ölçüm cihazlarında meydana gelen her türlü ara verme, bozulma veya arıza için müsaade edilen azami </a:t>
            </a:r>
            <a:r>
              <a:rPr lang="tr-TR" dirty="0" smtClean="0"/>
              <a:t>süre </a:t>
            </a:r>
            <a:r>
              <a:rPr lang="tr-TR" dirty="0"/>
              <a:t>lisans belgesinde </a:t>
            </a:r>
            <a:r>
              <a:rPr lang="tr-TR" dirty="0" smtClean="0"/>
              <a:t>belirtilir.</a:t>
            </a:r>
          </a:p>
          <a:p>
            <a:pPr algn="just"/>
            <a:r>
              <a:rPr lang="tr-TR" u="sng" dirty="0" smtClean="0"/>
              <a:t>Emisyon </a:t>
            </a:r>
            <a:r>
              <a:rPr lang="tr-TR" u="sng" dirty="0"/>
              <a:t>limit değerlerin aşılması halinde,</a:t>
            </a:r>
            <a:r>
              <a:rPr lang="tr-TR" dirty="0"/>
              <a:t> yakma veya beraber yakma tesisi veya yakma hattı </a:t>
            </a:r>
            <a:r>
              <a:rPr lang="tr-TR" dirty="0">
                <a:solidFill>
                  <a:srgbClr val="FF0000"/>
                </a:solidFill>
              </a:rPr>
              <a:t>hiçbir şart altında aralıksız dört saatten uzun süre atık yakmaya devam edemez.</a:t>
            </a:r>
            <a:r>
              <a:rPr lang="tr-TR" dirty="0"/>
              <a:t> Bu tür durumlardaki toplam işletme süresi bir </a:t>
            </a:r>
            <a:r>
              <a:rPr lang="tr-TR" dirty="0">
                <a:solidFill>
                  <a:srgbClr val="FF0000"/>
                </a:solidFill>
              </a:rPr>
              <a:t>yıl boyunca altmış saatten az olmak zorundadır.</a:t>
            </a:r>
            <a:r>
              <a:rPr lang="tr-TR" dirty="0"/>
              <a:t>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58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3347864" y="4610050"/>
            <a:ext cx="2381250" cy="2419350"/>
            <a:chOff x="4895228" y="4095328"/>
            <a:chExt cx="2381250" cy="241935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228" y="4095328"/>
              <a:ext cx="2381250" cy="2419350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604" y="4942005"/>
              <a:ext cx="544497" cy="725996"/>
            </a:xfrm>
            <a:prstGeom prst="rect">
              <a:avLst/>
            </a:prstGeom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0"/>
            <a:ext cx="4666421" cy="1600200"/>
          </a:xfrm>
        </p:spPr>
        <p:txBody>
          <a:bodyPr>
            <a:normAutofit/>
          </a:bodyPr>
          <a:lstStyle/>
          <a:p>
            <a:r>
              <a:rPr lang="tr-TR" altLang="tr-TR" dirty="0"/>
              <a:t>ATIKLARIN YAKILMASINA</a:t>
            </a:r>
            <a:br>
              <a:rPr lang="tr-TR" altLang="tr-TR" dirty="0"/>
            </a:br>
            <a:r>
              <a:rPr lang="tr-TR" altLang="tr-TR" dirty="0"/>
              <a:t>İLİŞKİN YÖNETMELİK</a:t>
            </a:r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2</a:t>
            </a:fld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809328"/>
            <a:ext cx="3960440" cy="4572000"/>
          </a:xfrm>
        </p:spPr>
        <p:txBody>
          <a:bodyPr>
            <a:noAutofit/>
          </a:bodyPr>
          <a:lstStyle/>
          <a:p>
            <a:r>
              <a:rPr lang="tr-TR" altLang="tr-TR" dirty="0">
                <a:cs typeface="Arial" charset="0"/>
              </a:rPr>
              <a:t>Atıkların yakılmasıyla, çevre üzerine olabilecek olumsuz etkileri ve ortaya çıkabilecek riskleri, uygulanabilir yöntemlerle önlemek ve </a:t>
            </a:r>
            <a:r>
              <a:rPr lang="tr-TR" altLang="tr-TR" dirty="0" smtClean="0">
                <a:cs typeface="Arial" charset="0"/>
              </a:rPr>
              <a:t>sınırlandırmak amacıyla </a:t>
            </a:r>
            <a:r>
              <a:rPr lang="tr-TR" altLang="tr-TR" dirty="0"/>
              <a:t>6 Ekim 2010 Tarih  27721 Sayılı Resmi </a:t>
            </a:r>
            <a:r>
              <a:rPr lang="tr-TR" altLang="tr-TR" dirty="0" err="1"/>
              <a:t>Gazete’de</a:t>
            </a:r>
            <a:r>
              <a:rPr lang="tr-TR" altLang="tr-TR" dirty="0"/>
              <a:t> yayımlanarak</a:t>
            </a:r>
            <a:br>
              <a:rPr lang="tr-TR" altLang="tr-TR" dirty="0"/>
            </a:br>
            <a:r>
              <a:rPr lang="tr-TR" altLang="tr-TR" dirty="0"/>
              <a:t>yürürlüğe girmiştir.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3513783" cy="175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İçerik Yer Tutucusu 2"/>
          <p:cNvSpPr>
            <a:spLocks noGrp="1"/>
          </p:cNvSpPr>
          <p:nvPr>
            <p:ph sz="quarter" idx="1"/>
          </p:nvPr>
        </p:nvSpPr>
        <p:spPr>
          <a:xfrm>
            <a:off x="4644008" y="2652014"/>
            <a:ext cx="3960440" cy="2286000"/>
          </a:xfrm>
        </p:spPr>
        <p:txBody>
          <a:bodyPr>
            <a:noAutofit/>
          </a:bodyPr>
          <a:lstStyle/>
          <a:p>
            <a:r>
              <a:rPr lang="tr-TR" altLang="tr-TR" i="1" dirty="0" smtClean="0">
                <a:cs typeface="Arial" charset="0"/>
              </a:rPr>
              <a:t>7 Nisan 2017 tarihli ve 30031 sayılı Resmi </a:t>
            </a:r>
            <a:r>
              <a:rPr lang="tr-TR" altLang="tr-TR" i="1" dirty="0" err="1" smtClean="0">
                <a:cs typeface="Arial" charset="0"/>
              </a:rPr>
              <a:t>Gazete’de</a:t>
            </a:r>
            <a:r>
              <a:rPr lang="tr-TR" altLang="tr-TR" i="1" dirty="0" smtClean="0">
                <a:cs typeface="Arial" charset="0"/>
              </a:rPr>
              <a:t> yayımlanan değişiklik ile Yönetmelik revize edilmiştir.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763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Geçerli </a:t>
            </a:r>
            <a:r>
              <a:rPr lang="tr-TR" sz="2800" dirty="0"/>
              <a:t>bir günlük ortalama değer elde etmek amacıyla, sürekli ölçüm sisteminin arızası veya bakımı nedeniyle herhangi bir </a:t>
            </a:r>
            <a:r>
              <a:rPr lang="tr-TR" sz="2800" dirty="0">
                <a:solidFill>
                  <a:srgbClr val="FF0000"/>
                </a:solidFill>
              </a:rPr>
              <a:t>gün içinde</a:t>
            </a:r>
            <a:r>
              <a:rPr lang="tr-TR" sz="2800" dirty="0"/>
              <a:t>, en fazla </a:t>
            </a:r>
            <a:r>
              <a:rPr lang="tr-TR" sz="2800" dirty="0">
                <a:solidFill>
                  <a:srgbClr val="FF0000"/>
                </a:solidFill>
              </a:rPr>
              <a:t>beş tane yarım saatlik ortalama değer </a:t>
            </a:r>
            <a:r>
              <a:rPr lang="tr-TR" sz="2800" dirty="0"/>
              <a:t>sayılmaz. </a:t>
            </a:r>
            <a:endParaRPr lang="tr-TR" sz="2800" dirty="0" smtClean="0"/>
          </a:p>
          <a:p>
            <a:r>
              <a:rPr lang="tr-TR" sz="2800" dirty="0" smtClean="0"/>
              <a:t>Sürekli </a:t>
            </a:r>
            <a:r>
              <a:rPr lang="tr-TR" sz="2800" dirty="0"/>
              <a:t>ölçüm sisteminin arızası veya bakımı nedeniyle, </a:t>
            </a:r>
            <a:r>
              <a:rPr lang="tr-TR" sz="2800" dirty="0">
                <a:solidFill>
                  <a:srgbClr val="FF0000"/>
                </a:solidFill>
              </a:rPr>
              <a:t>bir yıl </a:t>
            </a:r>
            <a:r>
              <a:rPr lang="tr-TR" sz="2800" dirty="0"/>
              <a:t>içinde </a:t>
            </a:r>
            <a:r>
              <a:rPr lang="tr-TR" sz="2800" dirty="0">
                <a:solidFill>
                  <a:srgbClr val="FF0000"/>
                </a:solidFill>
              </a:rPr>
              <a:t>en fazla on tam </a:t>
            </a:r>
            <a:r>
              <a:rPr lang="tr-TR" sz="2800" dirty="0"/>
              <a:t>gün, günlük ortalama değeri olarak sayılmaz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20</a:t>
            </a:fld>
            <a:endParaRPr lang="tr-TR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OLAĞANDIŞI İŞLETME KOŞULLARI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700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"/>
              </a:rPr>
              <a:t>KALINTILAR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/>
              <a:t>Yakma ve beraber yakma tesisinin faaliyetlerinden kaynaklanan kalıntıların miktarları ve zararları en aza indirilir.</a:t>
            </a:r>
            <a:endParaRPr lang="es-ES_tradnl" dirty="0"/>
          </a:p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/>
              <a:t>Atık Yönetimi hiyerarşisi dikkate alınmalı,</a:t>
            </a:r>
            <a:endParaRPr lang="es-ES_tradnl" dirty="0"/>
          </a:p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/>
              <a:t>Baca gazı külü, kazan tozu, yanma gazlarının arıtımından çıkan kuru kalıntılar ve toz halindeki kalıntıların çevreye yayılmalarını engellemek amacıyla kapalı sistemde taşınır.</a:t>
            </a:r>
          </a:p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/>
              <a:t>Yanma kalıntıların uzaklaştırılması veya geri dönüşümü için kalıntıların fiziksel ve kimyasal özellikleri ile kirletme potansiyellerinin belirlenmesi </a:t>
            </a:r>
            <a:r>
              <a:rPr lang="tr-TR" dirty="0" smtClean="0"/>
              <a:t>gerekir.</a:t>
            </a:r>
          </a:p>
          <a:p>
            <a:pPr marL="0" indent="-360000"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tr-TR" dirty="0" smtClean="0"/>
              <a:t>Baca </a:t>
            </a:r>
            <a:r>
              <a:rPr lang="tr-TR" dirty="0"/>
              <a:t>gazlarının temizlenmesinden kaynaklanan atık sular, Yönetmeliğin Ek-4’ünde yer alan sınır değerleri sağlamalıdır. Bu atık suların, deşarjı, Çevre İzin ve Lisans Yönetmeliği çerçevesinde atık su deşarjı konulu çevre iznine tabidir.</a:t>
            </a:r>
          </a:p>
          <a:p>
            <a:pPr marL="0" indent="-365760" algn="just">
              <a:lnSpc>
                <a:spcPct val="80000"/>
              </a:lnSpc>
              <a:spcBef>
                <a:spcPct val="500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</a:pPr>
            <a:endParaRPr lang="es-ES_tradnl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22</a:t>
            </a:fld>
            <a:endParaRPr lang="tr-TR" dirty="0"/>
          </a:p>
        </p:txBody>
      </p:sp>
      <p:sp>
        <p:nvSpPr>
          <p:cNvPr id="5" name="1 Başlık"/>
          <p:cNvSpPr txBox="1">
            <a:spLocks noGrp="1"/>
          </p:cNvSpPr>
          <p:nvPr>
            <p:ph sz="quarter" idx="1"/>
          </p:nvPr>
        </p:nvSpPr>
        <p:spPr>
          <a:xfrm>
            <a:off x="467544" y="1600200"/>
            <a:ext cx="3168352" cy="8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0" rIns="0" bIns="0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tr-TR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TEŞEKKÜR EDERİM</a:t>
            </a:r>
            <a:endParaRPr lang="tr-TR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323528" y="1700808"/>
            <a:ext cx="3528392" cy="439248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Calibri"/>
              </a:rPr>
              <a:t>Melik Cem SUÇEKEN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r>
              <a:rPr lang="tr-TR" sz="1800" dirty="0" smtClean="0">
                <a:solidFill>
                  <a:srgbClr val="0076C0"/>
                </a:solidFill>
                <a:latin typeface="Calibri"/>
              </a:rPr>
              <a:t>Çevre Mühendisi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endParaRPr lang="tr-TR" sz="1800" dirty="0" smtClean="0">
              <a:solidFill>
                <a:srgbClr val="0076C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r>
              <a:rPr lang="tr-TR" sz="1800" b="1" dirty="0" smtClean="0">
                <a:solidFill>
                  <a:srgbClr val="0076C0"/>
                </a:solidFill>
                <a:latin typeface="Calibri"/>
              </a:rPr>
              <a:t>Refet Sinem ATGIN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r>
              <a:rPr kumimoji="0" lang="tr-TR" sz="1800" u="none" strike="noStrike" kern="1200" cap="none" spc="0" normalizeH="0" baseline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Calibri"/>
              </a:rPr>
              <a:t>Çevre ve Şehircilik Uzmanı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endParaRPr kumimoji="0" lang="tr-TR" sz="180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Sanayi Atıkları Bertaraf Şube Müdürlüğü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buClr>
                <a:srgbClr val="0BD0D9"/>
              </a:buClr>
              <a:buNone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tr-TR" sz="1600" noProof="0" dirty="0">
                <a:solidFill>
                  <a:srgbClr val="0076C0"/>
                </a:solidFill>
                <a:latin typeface="Calibri"/>
              </a:rPr>
              <a:t>	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0 (312</a:t>
            </a:r>
            <a:r>
              <a:rPr lang="tr-TR" sz="1600" dirty="0">
                <a:solidFill>
                  <a:srgbClr val="0076C0"/>
                </a:solidFill>
                <a:latin typeface="Calibri"/>
              </a:rPr>
              <a:t>) 586 30 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99</a:t>
            </a:r>
          </a:p>
          <a:p>
            <a:pPr>
              <a:buClr>
                <a:srgbClr val="0BD0D9"/>
              </a:buClr>
              <a:buNone/>
              <a:defRPr/>
            </a:pPr>
            <a:r>
              <a:rPr lang="tr-TR" sz="1600" dirty="0">
                <a:solidFill>
                  <a:srgbClr val="0076C0"/>
                </a:solidFill>
                <a:latin typeface="Calibri"/>
              </a:rPr>
              <a:t>	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	</a:t>
            </a:r>
            <a:r>
              <a:rPr lang="tr-TR" sz="1600" dirty="0">
                <a:solidFill>
                  <a:srgbClr val="0076C0"/>
                </a:solidFill>
                <a:latin typeface="Calibri"/>
              </a:rPr>
              <a:t>0 (312) 586 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32 64</a:t>
            </a:r>
            <a:endParaRPr lang="tr-TR" sz="1600" dirty="0">
              <a:solidFill>
                <a:srgbClr val="0076C0"/>
              </a:solidFill>
              <a:latin typeface="Calibri"/>
            </a:endParaRPr>
          </a:p>
          <a:p>
            <a:pPr lvl="0">
              <a:buClr>
                <a:srgbClr val="0BD0D9"/>
              </a:buClr>
              <a:buNone/>
              <a:defRPr/>
            </a:pPr>
            <a:endParaRPr lang="tr-TR" sz="1600" dirty="0">
              <a:solidFill>
                <a:srgbClr val="0076C0"/>
              </a:solidFill>
              <a:latin typeface="Calibri"/>
            </a:endParaRPr>
          </a:p>
          <a:p>
            <a:pPr lvl="0">
              <a:buClr>
                <a:srgbClr val="0BD0D9"/>
              </a:buClr>
              <a:buNone/>
            </a:pPr>
            <a:r>
              <a:rPr lang="tr-TR" sz="2800" dirty="0" smtClean="0">
                <a:solidFill>
                  <a:srgbClr val="0076C0"/>
                </a:solidFill>
                <a:latin typeface="Calibri"/>
              </a:rPr>
              <a:t>             </a:t>
            </a:r>
            <a:r>
              <a:rPr lang="tr-TR" sz="1600" dirty="0" smtClean="0">
                <a:solidFill>
                  <a:srgbClr val="0076C0"/>
                </a:solidFill>
                <a:latin typeface="Calibri"/>
                <a:hlinkClick r:id="rId2"/>
              </a:rPr>
              <a:t>mcem.suceken@csb.gov.tr</a:t>
            </a:r>
            <a:endParaRPr lang="tr-TR" sz="1600" dirty="0" smtClean="0">
              <a:solidFill>
                <a:srgbClr val="0076C0"/>
              </a:solidFill>
              <a:latin typeface="Calibri"/>
            </a:endParaRPr>
          </a:p>
          <a:p>
            <a:pPr lvl="0">
              <a:buClr>
                <a:srgbClr val="0BD0D9"/>
              </a:buClr>
              <a:buNone/>
            </a:pP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	</a:t>
            </a:r>
            <a:r>
              <a:rPr lang="tr-TR" sz="1600" smtClean="0">
                <a:solidFill>
                  <a:srgbClr val="0076C0"/>
                </a:solidFill>
                <a:latin typeface="Calibri"/>
              </a:rPr>
              <a:t>	rsine</a:t>
            </a:r>
            <a:r>
              <a:rPr lang="tr-TR" sz="1600" smtClean="0">
                <a:solidFill>
                  <a:srgbClr val="0076C0"/>
                </a:solidFill>
                <a:latin typeface="Calibri"/>
                <a:hlinkClick r:id="rId3"/>
              </a:rPr>
              <a:t>m.atgin@csb.gov.tr</a:t>
            </a:r>
            <a:r>
              <a:rPr lang="tr-TR" sz="1600" smtClean="0">
                <a:solidFill>
                  <a:srgbClr val="0076C0"/>
                </a:solidFill>
                <a:latin typeface="Calibri"/>
              </a:rPr>
              <a:t> 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4" y="4744600"/>
            <a:ext cx="530968" cy="486172"/>
          </a:xfrm>
          <a:prstGeom prst="rect">
            <a:avLst/>
          </a:prstGeom>
        </p:spPr>
      </p:pic>
      <p:pic>
        <p:nvPicPr>
          <p:cNvPr id="8" name="Resi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2" y="5490061"/>
            <a:ext cx="569980" cy="595908"/>
          </a:xfrm>
          <a:prstGeom prst="rect">
            <a:avLst/>
          </a:prstGeom>
        </p:spPr>
      </p:pic>
      <p:pic>
        <p:nvPicPr>
          <p:cNvPr id="10" name="Picture 5" descr="C:\Users\rsinem.atgin\AppData\Local\Microsoft\Windows\Temporary Internet Files\Content.IE5\IMOTBW2Q\MC900441846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2974"/>
            <a:ext cx="35306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4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3357554" y="0"/>
            <a:ext cx="5786446" cy="779686"/>
          </a:xfrm>
        </p:spPr>
        <p:txBody>
          <a:bodyPr>
            <a:normAutofit/>
          </a:bodyPr>
          <a:lstStyle/>
          <a:p>
            <a:r>
              <a:rPr lang="tr-TR" dirty="0" smtClean="0"/>
              <a:t>KAPSAM</a:t>
            </a:r>
            <a:endParaRPr lang="tr-TR" dirty="0"/>
          </a:p>
        </p:txBody>
      </p:sp>
      <p:sp>
        <p:nvSpPr>
          <p:cNvPr id="11" name="Metin Yer Tutucusu 5"/>
          <p:cNvSpPr>
            <a:spLocks noGrp="1"/>
          </p:cNvSpPr>
          <p:nvPr>
            <p:ph type="body" idx="1"/>
          </p:nvPr>
        </p:nvSpPr>
        <p:spPr>
          <a:xfrm>
            <a:off x="2915816" y="908720"/>
            <a:ext cx="5266928" cy="419120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000" dirty="0" smtClean="0"/>
              <a:t>İSTİSNALAR</a:t>
            </a:r>
            <a:endParaRPr lang="tr-TR" sz="2000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241176" y="1772816"/>
            <a:ext cx="1689491" cy="4115544"/>
          </a:xfrm>
        </p:spPr>
        <p:txBody>
          <a:bodyPr>
            <a:normAutofit/>
          </a:bodyPr>
          <a:lstStyle/>
          <a:p>
            <a:r>
              <a:rPr lang="tr-TR" altLang="tr-TR" sz="2000" dirty="0"/>
              <a:t>Atık yakma ve beraber yakma tesisleri için gerekli asgari şartları kapsar </a:t>
            </a:r>
          </a:p>
          <a:p>
            <a:endParaRPr lang="tr-TR" sz="2000" dirty="0"/>
          </a:p>
        </p:txBody>
      </p:sp>
      <p:sp>
        <p:nvSpPr>
          <p:cNvPr id="19" name="Slayt Numarası Yer Tutucus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z="1400" smtClean="0"/>
              <a:pPr/>
              <a:t>3</a:t>
            </a:fld>
            <a:endParaRPr lang="tr-TR" sz="1400" dirty="0"/>
          </a:p>
        </p:txBody>
      </p:sp>
      <p:cxnSp>
        <p:nvCxnSpPr>
          <p:cNvPr id="13" name="Düz Bağlayıcı 12"/>
          <p:cNvCxnSpPr/>
          <p:nvPr/>
        </p:nvCxnSpPr>
        <p:spPr>
          <a:xfrm flipH="1">
            <a:off x="1907704" y="1327840"/>
            <a:ext cx="22963" cy="512549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1"/>
          <p:cNvGrpSpPr/>
          <p:nvPr/>
        </p:nvGrpSpPr>
        <p:grpSpPr>
          <a:xfrm>
            <a:off x="2123728" y="1427917"/>
            <a:ext cx="6912768" cy="5241443"/>
            <a:chOff x="107504" y="90995"/>
            <a:chExt cx="9725965" cy="7004880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16632"/>
              <a:ext cx="2952328" cy="2020978"/>
            </a:xfrm>
            <a:prstGeom prst="rect">
              <a:avLst/>
            </a:prstGeom>
          </p:spPr>
        </p:pic>
        <p:sp>
          <p:nvSpPr>
            <p:cNvPr id="15" name="Dikdörtgen 14"/>
            <p:cNvSpPr/>
            <p:nvPr/>
          </p:nvSpPr>
          <p:spPr>
            <a:xfrm>
              <a:off x="179512" y="2206605"/>
              <a:ext cx="2952328" cy="713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dirty="0"/>
                <a:t>Cam şişeler vb. yerlerde kullanılan mantar </a:t>
              </a:r>
              <a:r>
                <a:rPr lang="tr-TR" sz="1600" dirty="0" smtClean="0"/>
                <a:t>tıpalar </a:t>
              </a:r>
              <a:endParaRPr lang="tr-TR" sz="1600" dirty="0"/>
            </a:p>
          </p:txBody>
        </p:sp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316" y="116632"/>
              <a:ext cx="2291356" cy="2007949"/>
            </a:xfrm>
            <a:prstGeom prst="rect">
              <a:avLst/>
            </a:prstGeom>
          </p:spPr>
        </p:pic>
        <p:sp>
          <p:nvSpPr>
            <p:cNvPr id="17" name="Dikdörtgen 16"/>
            <p:cNvSpPr/>
            <p:nvPr/>
          </p:nvSpPr>
          <p:spPr>
            <a:xfrm>
              <a:off x="3314148" y="2372804"/>
              <a:ext cx="2162899" cy="3530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r-TR" sz="1600" dirty="0">
                  <a:solidFill>
                    <a:srgbClr val="000000"/>
                  </a:solidFill>
                </a:rPr>
                <a:t>Radyoaktif </a:t>
              </a:r>
              <a:r>
                <a:rPr lang="tr-TR" sz="1600" dirty="0" smtClean="0">
                  <a:solidFill>
                    <a:srgbClr val="000000"/>
                  </a:solidFill>
                </a:rPr>
                <a:t>atıklar</a:t>
              </a:r>
              <a:endParaRPr lang="tr-TR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107504" y="5656236"/>
              <a:ext cx="3254274" cy="1439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dirty="0" smtClean="0"/>
                <a:t>İnşaat </a:t>
              </a:r>
              <a:r>
                <a:rPr lang="tr-TR" sz="1600" dirty="0"/>
                <a:t>ve yıkım atıklarından çıkan halojenli organik </a:t>
              </a:r>
              <a:r>
                <a:rPr lang="tr-TR" sz="1600" dirty="0" smtClean="0"/>
                <a:t>bileşik içermeyen tahta atıklar</a:t>
              </a:r>
              <a:endParaRPr lang="tr-TR" sz="1600" dirty="0"/>
            </a:p>
          </p:txBody>
        </p:sp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46" y="3572969"/>
              <a:ext cx="2952328" cy="1965629"/>
            </a:xfrm>
            <a:prstGeom prst="rect">
              <a:avLst/>
            </a:prstGeom>
          </p:spPr>
        </p:pic>
        <p:sp>
          <p:nvSpPr>
            <p:cNvPr id="22" name="Dikdörtgen 21"/>
            <p:cNvSpPr/>
            <p:nvPr/>
          </p:nvSpPr>
          <p:spPr>
            <a:xfrm>
              <a:off x="3597892" y="5609132"/>
              <a:ext cx="2638524" cy="452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dirty="0"/>
                <a:t>Hayvan </a:t>
              </a:r>
              <a:r>
                <a:rPr lang="tr-TR" sz="1600" dirty="0" smtClean="0"/>
                <a:t>kadavraları</a:t>
              </a:r>
              <a:endParaRPr lang="tr-TR" sz="1600" dirty="0"/>
            </a:p>
          </p:txBody>
        </p:sp>
        <p:pic>
          <p:nvPicPr>
            <p:cNvPr id="23" name="Resim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472786"/>
              <a:ext cx="2637264" cy="1977948"/>
            </a:xfrm>
            <a:prstGeom prst="rect">
              <a:avLst/>
            </a:prstGeom>
          </p:spPr>
        </p:pic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5" y="3527273"/>
              <a:ext cx="2681768" cy="2011325"/>
            </a:xfrm>
            <a:prstGeom prst="rect">
              <a:avLst/>
            </a:prstGeom>
          </p:spPr>
        </p:pic>
        <p:sp>
          <p:nvSpPr>
            <p:cNvPr id="25" name="Dikdörtgen 24"/>
            <p:cNvSpPr/>
            <p:nvPr/>
          </p:nvSpPr>
          <p:spPr>
            <a:xfrm>
              <a:off x="6280285" y="5606306"/>
              <a:ext cx="2594028" cy="101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dirty="0"/>
                <a:t>Tarım ve ormancılık kaynaklı bitkisel </a:t>
              </a:r>
              <a:r>
                <a:rPr lang="tr-TR" sz="1600" dirty="0" smtClean="0"/>
                <a:t>atıklar</a:t>
              </a:r>
              <a:endParaRPr lang="tr-TR" sz="1600" dirty="0"/>
            </a:p>
          </p:txBody>
        </p:sp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650" y="90995"/>
              <a:ext cx="3047999" cy="2033587"/>
            </a:xfrm>
            <a:prstGeom prst="rect">
              <a:avLst/>
            </a:prstGeom>
          </p:spPr>
        </p:pic>
        <p:sp>
          <p:nvSpPr>
            <p:cNvPr id="27" name="Dikdörtgen 26"/>
            <p:cNvSpPr/>
            <p:nvPr/>
          </p:nvSpPr>
          <p:spPr>
            <a:xfrm>
              <a:off x="5940151" y="2206605"/>
              <a:ext cx="3893318" cy="1439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r-TR" sz="1600" dirty="0">
                  <a:solidFill>
                    <a:srgbClr val="000000"/>
                  </a:solidFill>
                </a:rPr>
                <a:t>Petrol ve </a:t>
              </a:r>
              <a:r>
                <a:rPr lang="tr-TR" sz="1600" dirty="0" smtClean="0">
                  <a:solidFill>
                    <a:srgbClr val="000000"/>
                  </a:solidFill>
                </a:rPr>
                <a:t>gaz kaynaklarının </a:t>
              </a:r>
              <a:r>
                <a:rPr lang="tr-TR" sz="1600" dirty="0">
                  <a:solidFill>
                    <a:srgbClr val="000000"/>
                  </a:solidFill>
                </a:rPr>
                <a:t>aranmasından, işletilmesinden kaynaklanan ve tesis içinde yakılan atıklar.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83" y="1524592"/>
            <a:ext cx="2303497" cy="666107"/>
          </a:xfrm>
          <a:prstGeom prst="rect">
            <a:avLst/>
          </a:prstGeom>
        </p:spPr>
      </p:pic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57200" y="2194568"/>
            <a:ext cx="3657600" cy="658368"/>
          </a:xfrm>
        </p:spPr>
        <p:txBody>
          <a:bodyPr/>
          <a:lstStyle/>
          <a:p>
            <a:pPr algn="ctr"/>
            <a:r>
              <a:rPr lang="tr-TR" dirty="0" smtClean="0"/>
              <a:t>YAKMA TESİSİ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251520" y="2924944"/>
            <a:ext cx="3500661" cy="3323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/>
              <a:t>Termal </a:t>
            </a:r>
            <a:r>
              <a:rPr lang="tr-TR" sz="2000" dirty="0"/>
              <a:t>yolla atıkların </a:t>
            </a:r>
            <a:r>
              <a:rPr lang="tr-TR" sz="2000" dirty="0" err="1"/>
              <a:t>bertarafına</a:t>
            </a:r>
            <a:r>
              <a:rPr lang="tr-TR" sz="2000" dirty="0"/>
              <a:t> yönelik </a:t>
            </a:r>
            <a:r>
              <a:rPr lang="tr-TR" sz="2000" dirty="0" smtClean="0"/>
              <a:t>tesisler</a:t>
            </a: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>
                <a:solidFill>
                  <a:srgbClr val="FF0000"/>
                </a:solidFill>
              </a:rPr>
              <a:t>Oksitleme ile yakma</a:t>
            </a:r>
          </a:p>
          <a:p>
            <a:pPr marL="0" indent="0">
              <a:buNone/>
            </a:pPr>
            <a:r>
              <a:rPr lang="tr-TR" sz="2000" dirty="0" smtClean="0"/>
              <a:t>(Döner Fırın, Akışkan Yatak, Izgaralı Sistemler)</a:t>
            </a:r>
          </a:p>
          <a:p>
            <a:r>
              <a:rPr lang="tr-TR" sz="2000" dirty="0" err="1" smtClean="0">
                <a:solidFill>
                  <a:srgbClr val="FF0000"/>
                </a:solidFill>
              </a:rPr>
              <a:t>Piroliz</a:t>
            </a:r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err="1" smtClean="0">
                <a:solidFill>
                  <a:srgbClr val="FF0000"/>
                </a:solidFill>
              </a:rPr>
              <a:t>Gazlaştırma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Plazma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4343400" y="2194568"/>
            <a:ext cx="3657600" cy="658368"/>
          </a:xfrm>
        </p:spPr>
        <p:txBody>
          <a:bodyPr/>
          <a:lstStyle/>
          <a:p>
            <a:pPr algn="ctr"/>
            <a:r>
              <a:rPr lang="tr-TR" dirty="0" smtClean="0"/>
              <a:t>BERABER YAKMA TESİSİ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>
          <a:xfrm>
            <a:off x="4371974" y="2996952"/>
            <a:ext cx="416046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Ana gayesi enerji üretimi veya ürün imal etmek olan, atıkları </a:t>
            </a:r>
            <a:r>
              <a:rPr lang="tr-TR" sz="2000" dirty="0" smtClean="0"/>
              <a:t>alternatif veya </a:t>
            </a:r>
            <a:r>
              <a:rPr lang="tr-TR" sz="2000" dirty="0"/>
              <a:t>ek yakıt olarak </a:t>
            </a:r>
            <a:r>
              <a:rPr lang="tr-TR" sz="2000" dirty="0" smtClean="0"/>
              <a:t>kullanan, yakıt </a:t>
            </a:r>
            <a:r>
              <a:rPr lang="tr-TR" sz="2000" dirty="0"/>
              <a:t>anma ısıl güç değerinin </a:t>
            </a:r>
            <a:r>
              <a:rPr lang="tr-TR" b="1" dirty="0" smtClean="0">
                <a:solidFill>
                  <a:srgbClr val="FF0000"/>
                </a:solidFill>
              </a:rPr>
              <a:t>%40</a:t>
            </a:r>
            <a:r>
              <a:rPr lang="tr-TR" sz="2000" b="1" dirty="0" smtClean="0">
                <a:solidFill>
                  <a:srgbClr val="FF0000"/>
                </a:solidFill>
              </a:rPr>
              <a:t>’ına kadarını </a:t>
            </a:r>
            <a:r>
              <a:rPr lang="tr-TR" sz="2000" b="1" u="sng" dirty="0" smtClean="0">
                <a:solidFill>
                  <a:srgbClr val="FF0000"/>
                </a:solidFill>
              </a:rPr>
              <a:t>tehlikeli</a:t>
            </a:r>
            <a:r>
              <a:rPr lang="tr-TR" sz="2000" b="1" dirty="0" smtClean="0">
                <a:solidFill>
                  <a:srgbClr val="FF0000"/>
                </a:solidFill>
              </a:rPr>
              <a:t> atıklardan </a:t>
            </a:r>
            <a:r>
              <a:rPr lang="tr-TR" sz="2000" dirty="0" smtClean="0">
                <a:solidFill>
                  <a:prstClr val="black"/>
                </a:solidFill>
              </a:rPr>
              <a:t>sağlayan tesisler</a:t>
            </a:r>
            <a:endParaRPr lang="tr-TR" sz="2000" dirty="0"/>
          </a:p>
          <a:p>
            <a:r>
              <a:rPr lang="tr-TR" sz="2000" dirty="0" smtClean="0"/>
              <a:t>Çimento Fabrikaları</a:t>
            </a:r>
          </a:p>
          <a:p>
            <a:r>
              <a:rPr lang="tr-TR" sz="2000" dirty="0" smtClean="0"/>
              <a:t>Kireç Fabrikaları</a:t>
            </a:r>
            <a:endParaRPr lang="tr-TR" sz="2000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34" y="1275134"/>
            <a:ext cx="3703292" cy="935314"/>
          </a:xfrm>
          <a:prstGeom prst="rect">
            <a:avLst/>
          </a:prstGeom>
        </p:spPr>
      </p:pic>
      <p:sp>
        <p:nvSpPr>
          <p:cNvPr id="10" name="Dikdörtgen 1"/>
          <p:cNvSpPr/>
          <p:nvPr/>
        </p:nvSpPr>
        <p:spPr>
          <a:xfrm>
            <a:off x="4929190" y="6150114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prstClr val="black"/>
                </a:solidFill>
              </a:rPr>
              <a:t>atığın </a:t>
            </a:r>
            <a:r>
              <a:rPr lang="tr-TR" sz="2000" dirty="0">
                <a:solidFill>
                  <a:prstClr val="black"/>
                </a:solidFill>
              </a:rPr>
              <a:t>termal olarak </a:t>
            </a:r>
            <a:r>
              <a:rPr lang="tr-TR" sz="2000" dirty="0" err="1" smtClean="0">
                <a:solidFill>
                  <a:prstClr val="black"/>
                </a:solidFill>
              </a:rPr>
              <a:t>bertarafı</a:t>
            </a:r>
            <a:endParaRPr lang="tr-TR" sz="2000" dirty="0" smtClean="0">
              <a:solidFill>
                <a:prstClr val="black"/>
              </a:solidFill>
            </a:endParaRPr>
          </a:p>
          <a:p>
            <a:r>
              <a:rPr lang="tr-TR" sz="2000" dirty="0" smtClean="0">
                <a:solidFill>
                  <a:prstClr val="black"/>
                </a:solidFill>
              </a:rPr>
              <a:t>hedefleniyorsa</a:t>
            </a:r>
            <a:endParaRPr lang="tr-TR" dirty="0"/>
          </a:p>
        </p:txBody>
      </p:sp>
      <p:sp>
        <p:nvSpPr>
          <p:cNvPr id="12" name="Sola Bükülü Ok 13"/>
          <p:cNvSpPr/>
          <p:nvPr/>
        </p:nvSpPr>
        <p:spPr>
          <a:xfrm rot="6933110">
            <a:off x="3264724" y="4914560"/>
            <a:ext cx="566114" cy="2791674"/>
          </a:xfrm>
          <a:prstGeom prst="curvedLeftArrow">
            <a:avLst>
              <a:gd name="adj1" fmla="val 25000"/>
              <a:gd name="adj2" fmla="val 65731"/>
              <a:gd name="adj3" fmla="val 48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57" y="1275134"/>
            <a:ext cx="3292886" cy="9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233120" cy="868958"/>
          </a:xfrm>
        </p:spPr>
        <p:txBody>
          <a:bodyPr/>
          <a:lstStyle/>
          <a:p>
            <a:r>
              <a:rPr lang="tr-TR" dirty="0"/>
              <a:t>LİSANS - DENEME YAKMASI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051720" y="1512438"/>
            <a:ext cx="6686896" cy="45808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000" dirty="0"/>
              <a:t>Yakma veya beraber yakma </a:t>
            </a:r>
            <a:r>
              <a:rPr lang="tr-TR" altLang="tr-TR" sz="2000" dirty="0" smtClean="0"/>
              <a:t>tesisleri:</a:t>
            </a:r>
            <a:endParaRPr lang="tr-TR" altLang="tr-TR" sz="2000" dirty="0"/>
          </a:p>
          <a:p>
            <a:pPr algn="just"/>
            <a:r>
              <a:rPr lang="tr-TR" altLang="tr-TR" sz="2000" dirty="0" smtClean="0"/>
              <a:t>Bakanlıktan </a:t>
            </a:r>
            <a:r>
              <a:rPr lang="tr-TR" altLang="tr-TR" sz="2000" dirty="0"/>
              <a:t>lisans almakla </a:t>
            </a:r>
            <a:r>
              <a:rPr lang="tr-TR" altLang="tr-TR" sz="2000" dirty="0" smtClean="0"/>
              <a:t>yükümlüdür.</a:t>
            </a:r>
          </a:p>
          <a:p>
            <a:pPr algn="just"/>
            <a:r>
              <a:rPr lang="tr-TR" altLang="tr-TR" sz="2000" dirty="0" smtClean="0"/>
              <a:t>GFB alan tesis deneme yakması yapılmadan ve sonuç raporu olumlu çıkmadan faaliyetine başlayamaz.</a:t>
            </a:r>
          </a:p>
          <a:p>
            <a:pPr algn="just"/>
            <a:r>
              <a:rPr lang="tr-TR" altLang="tr-TR" sz="2000" dirty="0" smtClean="0"/>
              <a:t>Yakma </a:t>
            </a:r>
            <a:r>
              <a:rPr lang="tr-TR" altLang="tr-TR" sz="2000" dirty="0"/>
              <a:t>tesisleri için </a:t>
            </a:r>
            <a:r>
              <a:rPr lang="tr-TR" altLang="tr-TR" sz="2000" b="1" dirty="0"/>
              <a:t>3 ay</a:t>
            </a:r>
            <a:r>
              <a:rPr lang="tr-TR" altLang="tr-TR" sz="2000" dirty="0"/>
              <a:t>, </a:t>
            </a:r>
            <a:r>
              <a:rPr lang="tr-TR" altLang="tr-TR" sz="2000" dirty="0" smtClean="0"/>
              <a:t>beraber </a:t>
            </a:r>
            <a:r>
              <a:rPr lang="tr-TR" altLang="tr-TR" sz="2000" dirty="0"/>
              <a:t>yakma tesisleri için ise </a:t>
            </a:r>
            <a:r>
              <a:rPr lang="tr-TR" altLang="tr-TR" sz="2000" b="1" dirty="0" smtClean="0"/>
              <a:t>1 </a:t>
            </a:r>
            <a:r>
              <a:rPr lang="tr-TR" altLang="tr-TR" sz="2000" b="1" dirty="0"/>
              <a:t>hafta </a:t>
            </a:r>
            <a:r>
              <a:rPr lang="tr-TR" altLang="tr-TR" sz="2000" dirty="0"/>
              <a:t>süreyle deneme yakması yapılır</a:t>
            </a:r>
            <a:r>
              <a:rPr lang="tr-TR" altLang="tr-TR" sz="2000" dirty="0" smtClean="0"/>
              <a:t>.</a:t>
            </a:r>
          </a:p>
          <a:p>
            <a:pPr algn="just"/>
            <a:r>
              <a:rPr lang="tr-TR" sz="2000" dirty="0"/>
              <a:t>Tek tür atık yakacak olan atık yakma tesislerinde </a:t>
            </a:r>
            <a:r>
              <a:rPr lang="tr-TR" sz="2000" b="1" dirty="0"/>
              <a:t>bir haftadan daha az olmamak koşuluyla</a:t>
            </a:r>
            <a:r>
              <a:rPr lang="tr-TR" sz="2000" dirty="0"/>
              <a:t> Bakanlıkça belirlenecek sürede deneme yakması yapılır</a:t>
            </a:r>
            <a:r>
              <a:rPr lang="tr-TR" sz="2000" dirty="0" smtClean="0"/>
              <a:t>.</a:t>
            </a:r>
            <a:endParaRPr lang="tr-TR" altLang="tr-TR" sz="2000" dirty="0"/>
          </a:p>
          <a:p>
            <a:pPr algn="just">
              <a:lnSpc>
                <a:spcPct val="80000"/>
              </a:lnSpc>
            </a:pPr>
            <a:r>
              <a:rPr lang="tr-TR" sz="2000" dirty="0" smtClean="0"/>
              <a:t>Deneme yakması esnasında en </a:t>
            </a:r>
            <a:r>
              <a:rPr lang="tr-TR" sz="2000" dirty="0"/>
              <a:t>yüksek klor içeriği bileşeni, en düşük yanma ısısı </a:t>
            </a:r>
            <a:r>
              <a:rPr lang="tr-TR" sz="2000" dirty="0" smtClean="0"/>
              <a:t>gibi </a:t>
            </a:r>
            <a:r>
              <a:rPr lang="tr-TR" sz="2000" dirty="0"/>
              <a:t>olumsuz koşullar esas alınarak ölçümlerin yapılması </a:t>
            </a:r>
            <a:r>
              <a:rPr lang="tr-TR" sz="2000" dirty="0" smtClean="0"/>
              <a:t>zorunludur.</a:t>
            </a:r>
            <a:endParaRPr lang="tr-TR" altLang="tr-TR" sz="2000" dirty="0" smtClean="0"/>
          </a:p>
          <a:p>
            <a:pPr algn="just">
              <a:lnSpc>
                <a:spcPct val="80000"/>
              </a:lnSpc>
            </a:pPr>
            <a:r>
              <a:rPr lang="tr-TR" altLang="tr-TR" sz="2000" dirty="0" smtClean="0"/>
              <a:t>Sonuç  </a:t>
            </a:r>
            <a:r>
              <a:rPr lang="tr-TR" altLang="tr-TR" sz="2000" dirty="0"/>
              <a:t>raporunun olumlu çıkması halinde tesis faaliyetine devam eder</a:t>
            </a:r>
            <a:r>
              <a:rPr lang="tr-TR" altLang="tr-TR" sz="20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5</a:t>
            </a:fld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303761271"/>
              </p:ext>
            </p:extLst>
          </p:nvPr>
        </p:nvGraphicFramePr>
        <p:xfrm>
          <a:off x="35496" y="1412776"/>
          <a:ext cx="20162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1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149187-6D59-4CBF-9000-851502850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6149187-6D59-4CBF-9000-851502850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82F857-65A0-4F5B-9CD9-CBC18771F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882F857-65A0-4F5B-9CD9-CBC18771F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D673EF-BE4B-412B-A8E3-7DD3413DB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AD673EF-BE4B-412B-A8E3-7DD3413DB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2F7D75-E23C-48CE-A158-1E6B7A6A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D2F7D75-E23C-48CE-A158-1E6B7A6A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KURALLAR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2032248"/>
            <a:ext cx="7636982" cy="3412976"/>
          </a:xfrm>
        </p:spPr>
        <p:txBody>
          <a:bodyPr>
            <a:noAutofit/>
          </a:bodyPr>
          <a:lstStyle/>
          <a:p>
            <a:r>
              <a:rPr lang="tr-TR" altLang="tr-TR" dirty="0"/>
              <a:t>Yakma öncesinde atığın nitelikleri belirlenir</a:t>
            </a:r>
            <a:r>
              <a:rPr lang="tr-TR" altLang="tr-TR" dirty="0" smtClean="0"/>
              <a:t>. (</a:t>
            </a:r>
            <a:r>
              <a:rPr lang="tr-TR" altLang="tr-TR" dirty="0"/>
              <a:t>içeriğinde radyoaktif madde bulunup bulunmadığı, </a:t>
            </a:r>
            <a:r>
              <a:rPr lang="tr-TR" altLang="tr-TR" dirty="0" err="1"/>
              <a:t>kalorifik</a:t>
            </a:r>
            <a:r>
              <a:rPr lang="tr-TR" altLang="tr-TR" dirty="0"/>
              <a:t> değeri, PCB, PCP, Cl, F, S ve ağır metal </a:t>
            </a:r>
            <a:r>
              <a:rPr lang="tr-TR" altLang="tr-TR" dirty="0" smtClean="0"/>
              <a:t>içeriği)</a:t>
            </a:r>
            <a:endParaRPr lang="tr-TR" altLang="tr-TR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629DD1"/>
              </a:buClr>
            </a:pPr>
            <a:endParaRPr lang="tr-TR" altLang="tr-TR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629DD1"/>
              </a:buClr>
            </a:pPr>
            <a:endParaRPr lang="tr-TR" altLang="tr-TR" dirty="0">
              <a:solidFill>
                <a:prstClr val="black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6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60848"/>
            <a:ext cx="1371708" cy="121100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34801" y="3456503"/>
            <a:ext cx="69629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lnSpc>
                <a:spcPct val="110000"/>
              </a:lnSpc>
              <a:spcBef>
                <a:spcPts val="600"/>
              </a:spcBef>
              <a:buClr>
                <a:srgbClr val="629DD1"/>
              </a:buClr>
              <a:buSzPct val="70000"/>
              <a:buFont typeface="Wingdings"/>
              <a:buChar char=""/>
            </a:pPr>
            <a:endParaRPr lang="tr-TR" altLang="tr-TR" sz="2400" dirty="0" smtClean="0">
              <a:solidFill>
                <a:prstClr val="black"/>
              </a:solidFill>
            </a:endParaRPr>
          </a:p>
          <a:p>
            <a:pPr marL="274320" lvl="0" indent="-274320" algn="just">
              <a:lnSpc>
                <a:spcPct val="110000"/>
              </a:lnSpc>
              <a:spcBef>
                <a:spcPts val="600"/>
              </a:spcBef>
              <a:buClr>
                <a:srgbClr val="629DD1"/>
              </a:buClr>
              <a:buSzPct val="70000"/>
              <a:buFont typeface="Wingdings"/>
              <a:buChar char=""/>
            </a:pPr>
            <a:r>
              <a:rPr lang="tr-TR" altLang="tr-TR" sz="2400" dirty="0" smtClean="0">
                <a:solidFill>
                  <a:prstClr val="black"/>
                </a:solidFill>
              </a:rPr>
              <a:t>Tehlikeli </a:t>
            </a:r>
            <a:r>
              <a:rPr lang="tr-TR" altLang="tr-TR" sz="2400" dirty="0">
                <a:solidFill>
                  <a:prstClr val="black"/>
                </a:solidFill>
              </a:rPr>
              <a:t>ve tehlikesiz  atıkların yakılmasına veya beraber yakılmasına ilişkin </a:t>
            </a:r>
            <a:r>
              <a:rPr lang="tr-TR" altLang="tr-TR" sz="2400" b="1" u="sng" dirty="0">
                <a:solidFill>
                  <a:prstClr val="black"/>
                </a:solidFill>
              </a:rPr>
              <a:t>aynı emisyon limit değerleri </a:t>
            </a:r>
            <a:r>
              <a:rPr lang="tr-TR" altLang="tr-TR" sz="2400" dirty="0">
                <a:solidFill>
                  <a:prstClr val="black"/>
                </a:solidFill>
              </a:rPr>
              <a:t>uygulanır</a:t>
            </a:r>
            <a:r>
              <a:rPr lang="tr-TR" altLang="tr-TR" sz="2400" dirty="0" smtClean="0">
                <a:solidFill>
                  <a:prstClr val="black"/>
                </a:solidFill>
              </a:rPr>
              <a:t>.</a:t>
            </a:r>
            <a:endParaRPr lang="tr-TR" altLang="tr-TR" sz="4000" dirty="0" smtClean="0"/>
          </a:p>
          <a:p>
            <a:pPr marL="274320" indent="-27432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tr-TR" altLang="tr-TR" sz="2400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" y="3902007"/>
            <a:ext cx="1461517" cy="15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smtClean="0"/>
              <a:t>İŞLETME KOŞULLARI</a:t>
            </a:r>
            <a:endParaRPr lang="en-US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28596" y="2000240"/>
          <a:ext cx="4214842" cy="459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ayt Numarası Yer Tutucusu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6" name="Right Brace 5"/>
          <p:cNvSpPr/>
          <p:nvPr/>
        </p:nvSpPr>
        <p:spPr>
          <a:xfrm>
            <a:off x="4788024" y="2000240"/>
            <a:ext cx="569794" cy="45966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9256" y="3429000"/>
            <a:ext cx="3456384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0" dirty="0" smtClean="0">
                <a:solidFill>
                  <a:srgbClr val="1F497D"/>
                </a:solidFill>
                <a:latin typeface="Calibri"/>
                <a:cs typeface="Calibri"/>
              </a:rPr>
              <a:t>Atık besleme sistemi devre dışı bırakılır.</a:t>
            </a:r>
            <a:endParaRPr lang="en-US" sz="4000" b="0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2197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YAKMA VE BERABER YAKMA TESİSLERİNİN İŞLETİLMESİ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2856054"/>
              </p:ext>
            </p:extLst>
          </p:nvPr>
        </p:nvGraphicFramePr>
        <p:xfrm>
          <a:off x="250825" y="1341140"/>
          <a:ext cx="86423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20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886700" cy="1325563"/>
          </a:xfrm>
        </p:spPr>
        <p:txBody>
          <a:bodyPr>
            <a:noAutofit/>
          </a:bodyPr>
          <a:lstStyle/>
          <a:p>
            <a:r>
              <a:rPr lang="tr-TR" dirty="0" smtClean="0"/>
              <a:t>İŞLETME KOŞULLARI</a:t>
            </a:r>
            <a:endParaRPr lang="tr-TR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51638"/>
              </p:ext>
            </p:extLst>
          </p:nvPr>
        </p:nvGraphicFramePr>
        <p:xfrm>
          <a:off x="285720" y="2262176"/>
          <a:ext cx="8607455" cy="438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94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1192</Words>
  <Application>Microsoft Office PowerPoint</Application>
  <PresentationFormat>Ekran Gösterisi (4:3)</PresentationFormat>
  <Paragraphs>241</Paragraphs>
  <Slides>22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Constantia</vt:lpstr>
      <vt:lpstr>Lucida Sans Unicode</vt:lpstr>
      <vt:lpstr>Times New Roman</vt:lpstr>
      <vt:lpstr>Wingdings</vt:lpstr>
      <vt:lpstr>Wingdings 2</vt:lpstr>
      <vt:lpstr>Cumba</vt:lpstr>
      <vt:lpstr>Özel Tasarım</vt:lpstr>
      <vt:lpstr>ATIKLARIN YAKILMASINA İLİŞKİN YÖNETMELİK</vt:lpstr>
      <vt:lpstr>ATIKLARIN YAKILMASINA İLİŞKİN YÖNETMELİK</vt:lpstr>
      <vt:lpstr>KAPSAM</vt:lpstr>
      <vt:lpstr>PowerPoint Sunusu</vt:lpstr>
      <vt:lpstr>LİSANS - DENEME YAKMASI</vt:lpstr>
      <vt:lpstr>GENEL KURALLAR</vt:lpstr>
      <vt:lpstr>İŞLETME KOŞULLARI</vt:lpstr>
      <vt:lpstr>YAKMA VE BERABER YAKMA TESİSLERİNİN İŞLETİLMESİ</vt:lpstr>
      <vt:lpstr>İŞLETME KOŞULLARI</vt:lpstr>
      <vt:lpstr>EMİSYONLAR VE ÖLÇÜM KOŞULLARI</vt:lpstr>
      <vt:lpstr>ATIKLARI BERABER YAKAN ÇİMENTO FABRİKALARI İÇİN EMİSYON LİMİT DEĞERLERİ</vt:lpstr>
      <vt:lpstr>ATIKLARI BERABER YAKAN ÇİMENTO FABRİKALARI İÇİN EMİSYON LİMİT DEĞERLERİ</vt:lpstr>
      <vt:lpstr>ATIK YAKMA TESİSLERİ İÇİN EMİSYON LİMİT DEĞERLERİ</vt:lpstr>
      <vt:lpstr>ATIK YAKMA TESİSLERİ İÇİN EMİSYON LİMİT DEĞERLERİ</vt:lpstr>
      <vt:lpstr>ATIK YAKMA TESİSLERİ İÇİN EMİSYON LİMİT DEĞERLERİ</vt:lpstr>
      <vt:lpstr>ATIK YAKMA TESİSLERİ İÇİN EMİSYON LİMİT DEĞERLERİ</vt:lpstr>
      <vt:lpstr>DENETİM VE İZLEME</vt:lpstr>
      <vt:lpstr>DENETİM VE İZLEME</vt:lpstr>
      <vt:lpstr>OLAĞANDIŞI İŞLETME KOŞULLARI</vt:lpstr>
      <vt:lpstr>OLAĞANDIŞI İŞLETME KOŞULLARI</vt:lpstr>
      <vt:lpstr>KALINTILAR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ATIKLARIN EK YAKIT  OLARAK KULLANILMASI</dc:title>
  <dc:creator>Hasan Usalan</dc:creator>
  <cp:lastModifiedBy>Refet Sinem Atgın</cp:lastModifiedBy>
  <cp:revision>261</cp:revision>
  <dcterms:created xsi:type="dcterms:W3CDTF">2016-03-11T06:53:32Z</dcterms:created>
  <dcterms:modified xsi:type="dcterms:W3CDTF">2020-03-02T11:33:51Z</dcterms:modified>
</cp:coreProperties>
</file>