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383" r:id="rId2"/>
    <p:sldId id="407" r:id="rId3"/>
    <p:sldId id="468" r:id="rId4"/>
    <p:sldId id="469" r:id="rId5"/>
    <p:sldId id="470" r:id="rId6"/>
    <p:sldId id="472" r:id="rId7"/>
    <p:sldId id="475" r:id="rId8"/>
    <p:sldId id="476" r:id="rId9"/>
    <p:sldId id="477" r:id="rId10"/>
    <p:sldId id="505" r:id="rId11"/>
    <p:sldId id="506" r:id="rId12"/>
    <p:sldId id="507" r:id="rId13"/>
    <p:sldId id="479" r:id="rId14"/>
    <p:sldId id="480" r:id="rId15"/>
    <p:sldId id="481" r:id="rId16"/>
    <p:sldId id="484" r:id="rId17"/>
    <p:sldId id="485" r:id="rId18"/>
    <p:sldId id="486" r:id="rId19"/>
    <p:sldId id="487" r:id="rId20"/>
    <p:sldId id="488" r:id="rId21"/>
    <p:sldId id="489" r:id="rId22"/>
    <p:sldId id="490" r:id="rId23"/>
    <p:sldId id="491" r:id="rId24"/>
    <p:sldId id="492" r:id="rId25"/>
    <p:sldId id="493" r:id="rId26"/>
    <p:sldId id="494" r:id="rId27"/>
    <p:sldId id="495" r:id="rId28"/>
    <p:sldId id="496" r:id="rId29"/>
    <p:sldId id="497" r:id="rId30"/>
    <p:sldId id="498" r:id="rId31"/>
    <p:sldId id="499" r:id="rId32"/>
    <p:sldId id="500" r:id="rId33"/>
    <p:sldId id="501" r:id="rId34"/>
    <p:sldId id="502" r:id="rId35"/>
    <p:sldId id="503" r:id="rId36"/>
    <p:sldId id="504" r:id="rId37"/>
    <p:sldId id="467" r:id="rId3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7" autoAdjust="0"/>
    <p:restoredTop sz="86377" autoAdjust="0"/>
  </p:normalViewPr>
  <p:slideViewPr>
    <p:cSldViewPr>
      <p:cViewPr varScale="1">
        <p:scale>
          <a:sx n="64" d="100"/>
          <a:sy n="64" d="100"/>
        </p:scale>
        <p:origin x="1524" y="72"/>
      </p:cViewPr>
      <p:guideLst>
        <p:guide orient="horz" pos="2160"/>
        <p:guide pos="2880"/>
      </p:guideLst>
    </p:cSldViewPr>
  </p:slideViewPr>
  <p:outlineViewPr>
    <p:cViewPr>
      <p:scale>
        <a:sx n="33" d="100"/>
        <a:sy n="33" d="100"/>
      </p:scale>
      <p:origin x="0" y="68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942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B7B3EB4-8C30-4C33-A1CA-5066E138D0D1}" type="slidenum">
              <a:rPr lang="tr-TR"/>
              <a:pPr>
                <a:defRPr/>
              </a:pPr>
              <a:t>‹#›</a:t>
            </a:fld>
            <a:endParaRPr lang="tr-TR"/>
          </a:p>
        </p:txBody>
      </p:sp>
    </p:spTree>
    <p:extLst>
      <p:ext uri="{BB962C8B-B14F-4D97-AF65-F5344CB8AC3E}">
        <p14:creationId xmlns:p14="http://schemas.microsoft.com/office/powerpoint/2010/main" val="2996484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Görüntüsü Yer Tutucusu 1"/>
          <p:cNvSpPr>
            <a:spLocks noGrp="1" noRot="1" noChangeAspect="1" noTextEdit="1"/>
          </p:cNvSpPr>
          <p:nvPr>
            <p:ph type="sldImg"/>
          </p:nvPr>
        </p:nvSpPr>
        <p:spPr>
          <a:ln/>
        </p:spPr>
      </p:sp>
      <p:sp>
        <p:nvSpPr>
          <p:cNvPr id="95235" name="Not Yer Tutucusu 2"/>
          <p:cNvSpPr>
            <a:spLocks noGrp="1"/>
          </p:cNvSpPr>
          <p:nvPr>
            <p:ph type="body" idx="1"/>
          </p:nvPr>
        </p:nvSpPr>
        <p:spPr>
          <a:noFill/>
          <a:ln/>
        </p:spPr>
        <p:txBody>
          <a:bodyPr/>
          <a:lstStyle/>
          <a:p>
            <a:endParaRPr lang="tr-TR" altLang="tr-TR" smtClean="0"/>
          </a:p>
        </p:txBody>
      </p:sp>
      <p:sp>
        <p:nvSpPr>
          <p:cNvPr id="95236" name="Slayt Numarası Yer Tutucusu 3"/>
          <p:cNvSpPr>
            <a:spLocks noGrp="1"/>
          </p:cNvSpPr>
          <p:nvPr>
            <p:ph type="sldNum" sz="quarter" idx="5"/>
          </p:nvPr>
        </p:nvSpPr>
        <p:spPr>
          <a:noFill/>
        </p:spPr>
        <p:txBody>
          <a:bodyPr/>
          <a:lstStyle/>
          <a:p>
            <a:fld id="{A10C7A6C-456A-405C-B32B-018B2607124E}" type="slidenum">
              <a:rPr lang="tr-TR" altLang="tr-TR" smtClean="0"/>
              <a:pPr/>
              <a:t>1</a:t>
            </a:fld>
            <a:endParaRPr lang="tr-TR" altLang="tr-TR" smtClean="0"/>
          </a:p>
        </p:txBody>
      </p:sp>
    </p:spTree>
    <p:extLst>
      <p:ext uri="{BB962C8B-B14F-4D97-AF65-F5344CB8AC3E}">
        <p14:creationId xmlns:p14="http://schemas.microsoft.com/office/powerpoint/2010/main" val="262295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2</a:t>
            </a:fld>
            <a:endParaRPr lang="tr-TR" altLang="tr-TR" smtClean="0"/>
          </a:p>
        </p:txBody>
      </p:sp>
    </p:spTree>
    <p:extLst>
      <p:ext uri="{BB962C8B-B14F-4D97-AF65-F5344CB8AC3E}">
        <p14:creationId xmlns:p14="http://schemas.microsoft.com/office/powerpoint/2010/main" val="207134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3</a:t>
            </a:fld>
            <a:endParaRPr lang="tr-TR" altLang="tr-TR" smtClean="0"/>
          </a:p>
        </p:txBody>
      </p:sp>
    </p:spTree>
    <p:extLst>
      <p:ext uri="{BB962C8B-B14F-4D97-AF65-F5344CB8AC3E}">
        <p14:creationId xmlns:p14="http://schemas.microsoft.com/office/powerpoint/2010/main" val="36865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4</a:t>
            </a:fld>
            <a:endParaRPr lang="tr-TR" altLang="tr-TR" smtClean="0"/>
          </a:p>
        </p:txBody>
      </p:sp>
    </p:spTree>
    <p:extLst>
      <p:ext uri="{BB962C8B-B14F-4D97-AF65-F5344CB8AC3E}">
        <p14:creationId xmlns:p14="http://schemas.microsoft.com/office/powerpoint/2010/main" val="136063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5</a:t>
            </a:fld>
            <a:endParaRPr lang="tr-TR" altLang="tr-TR" smtClean="0"/>
          </a:p>
        </p:txBody>
      </p:sp>
    </p:spTree>
    <p:extLst>
      <p:ext uri="{BB962C8B-B14F-4D97-AF65-F5344CB8AC3E}">
        <p14:creationId xmlns:p14="http://schemas.microsoft.com/office/powerpoint/2010/main" val="183751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6</a:t>
            </a:fld>
            <a:endParaRPr lang="tr-TR" altLang="tr-TR" smtClean="0"/>
          </a:p>
        </p:txBody>
      </p:sp>
    </p:spTree>
    <p:extLst>
      <p:ext uri="{BB962C8B-B14F-4D97-AF65-F5344CB8AC3E}">
        <p14:creationId xmlns:p14="http://schemas.microsoft.com/office/powerpoint/2010/main" val="2455176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GB"/>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B03703D3-68DE-4CE7-857D-723C58CA36E3}"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043D83FD-E24F-440B-9AA7-46C3EBDDEA1D}"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GB"/>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9EFCBD9F-7A18-430C-84BB-6E7F5E81272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13F00FFB-4F04-4227-B868-0DB9C06D4E11}"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GB"/>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14D5B78B-2832-48CD-8088-5D70E8722376}"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7" name="Rectangle 6"/>
          <p:cNvSpPr>
            <a:spLocks noGrp="1" noChangeArrowheads="1"/>
          </p:cNvSpPr>
          <p:nvPr>
            <p:ph type="sldNum" sz="quarter" idx="12"/>
          </p:nvPr>
        </p:nvSpPr>
        <p:spPr>
          <a:ln/>
        </p:spPr>
        <p:txBody>
          <a:bodyPr/>
          <a:lstStyle>
            <a:lvl1pPr>
              <a:defRPr/>
            </a:lvl1pPr>
          </a:lstStyle>
          <a:p>
            <a:pPr>
              <a:defRPr/>
            </a:pPr>
            <a:fld id="{D663A432-4EEE-4E53-8886-A8C9BD891C2D}"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GB"/>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9" name="Rectangle 6"/>
          <p:cNvSpPr>
            <a:spLocks noGrp="1" noChangeArrowheads="1"/>
          </p:cNvSpPr>
          <p:nvPr>
            <p:ph type="sldNum" sz="quarter" idx="12"/>
          </p:nvPr>
        </p:nvSpPr>
        <p:spPr>
          <a:ln/>
        </p:spPr>
        <p:txBody>
          <a:bodyPr/>
          <a:lstStyle>
            <a:lvl1pPr>
              <a:defRPr/>
            </a:lvl1pPr>
          </a:lstStyle>
          <a:p>
            <a:pPr>
              <a:defRPr/>
            </a:pPr>
            <a:fld id="{24069A55-B95F-4A91-A626-1BBE9B1FD113}"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5" name="Rectangle 6"/>
          <p:cNvSpPr>
            <a:spLocks noGrp="1" noChangeArrowheads="1"/>
          </p:cNvSpPr>
          <p:nvPr>
            <p:ph type="sldNum" sz="quarter" idx="12"/>
          </p:nvPr>
        </p:nvSpPr>
        <p:spPr>
          <a:ln/>
        </p:spPr>
        <p:txBody>
          <a:bodyPr/>
          <a:lstStyle>
            <a:lvl1pPr>
              <a:defRPr/>
            </a:lvl1pPr>
          </a:lstStyle>
          <a:p>
            <a:pPr>
              <a:defRPr/>
            </a:pPr>
            <a:fld id="{226EA7F4-80AC-4FE0-BCAD-AAED9DF06EA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4" name="Rectangle 6"/>
          <p:cNvSpPr>
            <a:spLocks noGrp="1" noChangeArrowheads="1"/>
          </p:cNvSpPr>
          <p:nvPr>
            <p:ph type="sldNum" sz="quarter" idx="12"/>
          </p:nvPr>
        </p:nvSpPr>
        <p:spPr>
          <a:ln/>
        </p:spPr>
        <p:txBody>
          <a:bodyPr/>
          <a:lstStyle>
            <a:lvl1pPr>
              <a:defRPr/>
            </a:lvl1pPr>
          </a:lstStyle>
          <a:p>
            <a:pPr>
              <a:defRPr/>
            </a:pPr>
            <a:fld id="{A3C83697-6506-4BEF-9B58-A431676B63D0}"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GB"/>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7" name="Rectangle 6"/>
          <p:cNvSpPr>
            <a:spLocks noGrp="1" noChangeArrowheads="1"/>
          </p:cNvSpPr>
          <p:nvPr>
            <p:ph type="sldNum" sz="quarter" idx="12"/>
          </p:nvPr>
        </p:nvSpPr>
        <p:spPr>
          <a:ln/>
        </p:spPr>
        <p:txBody>
          <a:bodyPr/>
          <a:lstStyle>
            <a:lvl1pPr>
              <a:defRPr/>
            </a:lvl1pPr>
          </a:lstStyle>
          <a:p>
            <a:pPr>
              <a:defRPr/>
            </a:pPr>
            <a:fld id="{FA10C52C-053B-4D71-A9F5-B7EF7BB66D1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GB"/>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7" name="Rectangle 6"/>
          <p:cNvSpPr>
            <a:spLocks noGrp="1" noChangeArrowheads="1"/>
          </p:cNvSpPr>
          <p:nvPr>
            <p:ph type="sldNum" sz="quarter" idx="12"/>
          </p:nvPr>
        </p:nvSpPr>
        <p:spPr>
          <a:ln/>
        </p:spPr>
        <p:txBody>
          <a:bodyPr/>
          <a:lstStyle>
            <a:lvl1pPr>
              <a:defRPr/>
            </a:lvl1pPr>
          </a:lstStyle>
          <a:p>
            <a:pPr>
              <a:defRPr/>
            </a:pPr>
            <a:fld id="{F47F21C6-9A4F-493E-A0DB-A01453D4614D}"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5000"/>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tr-TR"/>
              <a:t>17-18.02.2013 - Antalya</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F6670AE-6F89-44E7-907E-BF5FE7596D4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txBox="1">
            <a:spLocks/>
          </p:cNvSpPr>
          <p:nvPr/>
        </p:nvSpPr>
        <p:spPr bwMode="auto">
          <a:xfrm>
            <a:off x="0" y="0"/>
            <a:ext cx="9144000" cy="869950"/>
          </a:xfrm>
          <a:prstGeom prst="rect">
            <a:avLst/>
          </a:prstGeom>
          <a:noFill/>
          <a:ln w="9525">
            <a:noFill/>
            <a:miter lim="800000"/>
            <a:headEnd/>
            <a:tailEnd/>
          </a:ln>
        </p:spPr>
        <p:txBody>
          <a:bodyPr anchor="ctr"/>
          <a:lstStyle/>
          <a:p>
            <a:pPr algn="ctr"/>
            <a:r>
              <a:rPr lang="tr-TR" altLang="tr-TR" sz="28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
        <p:nvSpPr>
          <p:cNvPr id="2051" name="Alt Başlık 2"/>
          <p:cNvSpPr>
            <a:spLocks noGrp="1"/>
          </p:cNvSpPr>
          <p:nvPr>
            <p:ph type="subTitle" idx="1"/>
          </p:nvPr>
        </p:nvSpPr>
        <p:spPr>
          <a:xfrm>
            <a:off x="1000125" y="3886200"/>
            <a:ext cx="6772275" cy="2286000"/>
          </a:xfrm>
        </p:spPr>
        <p:txBody>
          <a:bodyPr/>
          <a:lstStyle/>
          <a:p>
            <a:pPr marL="250825" indent="457200">
              <a:spcBef>
                <a:spcPct val="0"/>
              </a:spcBef>
              <a:spcAft>
                <a:spcPts val="600"/>
              </a:spcAft>
            </a:pPr>
            <a:r>
              <a:rPr lang="tr-TR" altLang="tr-TR" sz="2800" b="1" smtClean="0">
                <a:latin typeface="Times New Roman" pitchFamily="18" charset="0"/>
                <a:cs typeface="Times New Roman" pitchFamily="18" charset="0"/>
              </a:rPr>
              <a:t>Mustafa ALTUNDAĞ</a:t>
            </a:r>
          </a:p>
          <a:p>
            <a:pPr marL="250825" indent="457200">
              <a:spcBef>
                <a:spcPct val="0"/>
              </a:spcBef>
              <a:spcAft>
                <a:spcPts val="600"/>
              </a:spcAft>
            </a:pPr>
            <a:r>
              <a:rPr lang="tr-TR" altLang="tr-TR" sz="2000" smtClean="0">
                <a:latin typeface="Times New Roman" pitchFamily="18" charset="0"/>
                <a:cs typeface="Times New Roman" pitchFamily="18" charset="0"/>
              </a:rPr>
              <a:t>Kimya Mühendisi</a:t>
            </a:r>
          </a:p>
          <a:p>
            <a:pPr marL="250825" indent="457200">
              <a:spcBef>
                <a:spcPct val="0"/>
              </a:spcBef>
              <a:spcAft>
                <a:spcPts val="600"/>
              </a:spcAft>
            </a:pPr>
            <a:endParaRPr lang="tr-TR" altLang="tr-TR" sz="2000" smtClean="0">
              <a:latin typeface="Times New Roman" pitchFamily="18" charset="0"/>
              <a:cs typeface="Times New Roman" pitchFamily="18" charset="0"/>
            </a:endParaRPr>
          </a:p>
          <a:p>
            <a:pPr marL="250825" indent="457200">
              <a:spcBef>
                <a:spcPct val="0"/>
              </a:spcBef>
              <a:spcAft>
                <a:spcPts val="600"/>
              </a:spcAft>
            </a:pPr>
            <a:r>
              <a:rPr lang="tr-TR" altLang="tr-TR" sz="2400" smtClean="0">
                <a:latin typeface="Times New Roman" pitchFamily="18" charset="0"/>
                <a:cs typeface="Times New Roman" pitchFamily="18" charset="0"/>
              </a:rPr>
              <a:t>ÇED, İzin ve Denetim Genel Müdürlüğü</a:t>
            </a:r>
          </a:p>
          <a:p>
            <a:pPr marL="250825" indent="457200">
              <a:spcBef>
                <a:spcPct val="0"/>
              </a:spcBef>
              <a:spcAft>
                <a:spcPts val="600"/>
              </a:spcAft>
            </a:pPr>
            <a:r>
              <a:rPr lang="tr-TR" altLang="tr-TR" sz="2400" smtClean="0">
                <a:latin typeface="Times New Roman" pitchFamily="18" charset="0"/>
                <a:cs typeface="Times New Roman" pitchFamily="18" charset="0"/>
              </a:rPr>
              <a:t>Laboratuvar, Ölçüm ve İzleme Daire Başkanlığı</a:t>
            </a:r>
            <a:endParaRPr lang="en-US" altLang="tr-TR" sz="2400" smtClean="0">
              <a:latin typeface="Times New Roman" pitchFamily="18" charset="0"/>
              <a:cs typeface="Times New Roman" pitchFamily="18" charset="0"/>
            </a:endParaRPr>
          </a:p>
        </p:txBody>
      </p:sp>
      <p:sp>
        <p:nvSpPr>
          <p:cNvPr id="2053" name="AutoShape 13" descr="emission sampling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pic>
        <p:nvPicPr>
          <p:cNvPr id="1026" name="Picture 2" descr="Seçim İş Güvenliğ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4373"/>
            <a:ext cx="2971800" cy="2238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va kalitesi ölçüm istasyonu sayısı arttıyor - Memurlar.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194373"/>
            <a:ext cx="3657600" cy="2238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304800" y="1543050"/>
            <a:ext cx="8280400" cy="5040313"/>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solidFill>
                <a:schemeClr val="bg1"/>
              </a:solidFill>
            </a:endParaRPr>
          </a:p>
        </p:txBody>
      </p:sp>
      <p:sp>
        <p:nvSpPr>
          <p:cNvPr id="16" name="18 Dikdörtgen"/>
          <p:cNvSpPr/>
          <p:nvPr/>
        </p:nvSpPr>
        <p:spPr>
          <a:xfrm>
            <a:off x="8229600" y="2390775"/>
            <a:ext cx="104775" cy="328295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102600" y="391160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1" name="Text Box 4"/>
          <p:cNvSpPr txBox="1">
            <a:spLocks noChangeArrowheads="1"/>
          </p:cNvSpPr>
          <p:nvPr/>
        </p:nvSpPr>
        <p:spPr bwMode="auto">
          <a:xfrm>
            <a:off x="117475" y="1038225"/>
            <a:ext cx="89503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a:solidFill>
                  <a:srgbClr val="FF6600"/>
                </a:solidFill>
              </a:rPr>
              <a:t>3. Bölüm : Çöken Toz Ölçümleri</a:t>
            </a:r>
          </a:p>
          <a:p>
            <a:pPr eaLnBrk="1" hangingPunct="1">
              <a:spcBef>
                <a:spcPct val="50000"/>
              </a:spcBef>
              <a:buFontTx/>
              <a:buNone/>
            </a:pPr>
            <a:endParaRPr lang="tr-TR" altLang="tr-TR" sz="600" b="1">
              <a:solidFill>
                <a:schemeClr val="bg1"/>
              </a:solidFill>
            </a:endParaRPr>
          </a:p>
        </p:txBody>
      </p:sp>
      <p:sp>
        <p:nvSpPr>
          <p:cNvPr id="11271" name="Text Box 5"/>
          <p:cNvSpPr txBox="1">
            <a:spLocks noChangeArrowheads="1"/>
          </p:cNvSpPr>
          <p:nvPr/>
        </p:nvSpPr>
        <p:spPr bwMode="auto">
          <a:xfrm>
            <a:off x="6019800" y="1298575"/>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11272" name="Line 21"/>
          <p:cNvSpPr>
            <a:spLocks noChangeShapeType="1"/>
          </p:cNvSpPr>
          <p:nvPr/>
        </p:nvSpPr>
        <p:spPr bwMode="auto">
          <a:xfrm flipV="1">
            <a:off x="195263" y="14478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273" name="AutoShape 33" descr="kitap görseli ile ilgili görsel sonucu"/>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4" name="AutoShape 35" descr="kitap görseli ile ilgili görsel sonucu"/>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5" name="Metin kutusu 3"/>
          <p:cNvSpPr txBox="1">
            <a:spLocks noChangeArrowheads="1"/>
          </p:cNvSpPr>
          <p:nvPr/>
        </p:nvSpPr>
        <p:spPr bwMode="auto">
          <a:xfrm>
            <a:off x="457200" y="1625600"/>
            <a:ext cx="803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400"/>
              <a:t>TS 2341 Hava Kirliliği Ölçme Metotları Çökelti Ölçme Cihazı Kurma ve Çalıştırma Metodu Standardı</a:t>
            </a:r>
          </a:p>
        </p:txBody>
      </p:sp>
      <p:sp>
        <p:nvSpPr>
          <p:cNvPr id="19"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
        <p:nvSpPr>
          <p:cNvPr id="2" name="Dikdörtgen 1"/>
          <p:cNvSpPr/>
          <p:nvPr/>
        </p:nvSpPr>
        <p:spPr>
          <a:xfrm>
            <a:off x="715169" y="1888606"/>
            <a:ext cx="7566025" cy="2492990"/>
          </a:xfrm>
          <a:prstGeom prst="rect">
            <a:avLst/>
          </a:prstGeom>
        </p:spPr>
        <p:txBody>
          <a:bodyPr wrap="square">
            <a:spAutoFit/>
          </a:bodyPr>
          <a:lstStyle/>
          <a:p>
            <a:r>
              <a:rPr lang="tr-TR" sz="1600" b="1" dirty="0" smtClean="0">
                <a:latin typeface="+mj-lt"/>
              </a:rPr>
              <a:t>TOPLAMA </a:t>
            </a:r>
            <a:r>
              <a:rPr lang="tr-TR" sz="1600" b="1" dirty="0">
                <a:latin typeface="+mj-lt"/>
              </a:rPr>
              <a:t>KABI</a:t>
            </a:r>
          </a:p>
          <a:p>
            <a:pPr marL="285750" indent="-285750">
              <a:buFont typeface="Arial" panose="020B0604020202020204" pitchFamily="34" charset="0"/>
              <a:buChar char="•"/>
            </a:pPr>
            <a:r>
              <a:rPr lang="tr-TR" sz="2000" dirty="0">
                <a:latin typeface="+mj-lt"/>
              </a:rPr>
              <a:t>Toplama </a:t>
            </a:r>
            <a:r>
              <a:rPr lang="tr-TR" sz="2000" dirty="0" smtClean="0">
                <a:latin typeface="+mj-lt"/>
              </a:rPr>
              <a:t>kabı, </a:t>
            </a:r>
            <a:r>
              <a:rPr lang="tr-TR" sz="2000" dirty="0">
                <a:latin typeface="+mj-lt"/>
              </a:rPr>
              <a:t>kimyasal maddelere </a:t>
            </a:r>
            <a:r>
              <a:rPr lang="tr-TR" sz="2000" dirty="0" smtClean="0">
                <a:latin typeface="+mj-lt"/>
              </a:rPr>
              <a:t>dayanıklı, </a:t>
            </a:r>
            <a:r>
              <a:rPr lang="tr-TR" sz="2000" dirty="0">
                <a:latin typeface="+mj-lt"/>
              </a:rPr>
              <a:t>statik elektrikle yüklenmeyen cam veya uygun bir </a:t>
            </a:r>
            <a:r>
              <a:rPr lang="tr-TR" sz="2000" dirty="0" smtClean="0">
                <a:latin typeface="+mj-lt"/>
              </a:rPr>
              <a:t>plastik malzemeden olmalıdır. </a:t>
            </a:r>
          </a:p>
          <a:p>
            <a:pPr marL="285750" indent="-285750">
              <a:buFont typeface="Arial" panose="020B0604020202020204" pitchFamily="34" charset="0"/>
              <a:buChar char="•"/>
            </a:pPr>
            <a:r>
              <a:rPr lang="tr-TR" sz="2000" dirty="0" smtClean="0">
                <a:latin typeface="+mj-lt"/>
              </a:rPr>
              <a:t>Her </a:t>
            </a:r>
            <a:r>
              <a:rPr lang="tr-TR" sz="2000" dirty="0">
                <a:latin typeface="+mj-lt"/>
              </a:rPr>
              <a:t>toplama </a:t>
            </a:r>
            <a:r>
              <a:rPr lang="tr-TR" sz="2000" dirty="0" smtClean="0">
                <a:latin typeface="+mj-lt"/>
              </a:rPr>
              <a:t>kabı </a:t>
            </a:r>
            <a:r>
              <a:rPr lang="tr-TR" sz="2000" dirty="0">
                <a:latin typeface="+mj-lt"/>
              </a:rPr>
              <a:t>bir seri </a:t>
            </a:r>
            <a:r>
              <a:rPr lang="tr-TR" sz="2000" dirty="0" smtClean="0">
                <a:latin typeface="+mj-lt"/>
              </a:rPr>
              <a:t>numarası ile işaretlenmeli </a:t>
            </a:r>
            <a:r>
              <a:rPr lang="tr-TR" sz="2000" dirty="0">
                <a:latin typeface="+mj-lt"/>
              </a:rPr>
              <a:t>ve her ’kap için bir dönüştürme faktörü (F) </a:t>
            </a:r>
            <a:r>
              <a:rPr lang="tr-TR" sz="2000" dirty="0" smtClean="0">
                <a:latin typeface="+mj-lt"/>
              </a:rPr>
              <a:t>bulunmalıdır. </a:t>
            </a:r>
          </a:p>
          <a:p>
            <a:pPr marL="285750" indent="-285750">
              <a:buFont typeface="Arial" panose="020B0604020202020204" pitchFamily="34" charset="0"/>
              <a:buChar char="•"/>
            </a:pPr>
            <a:r>
              <a:rPr lang="tr-TR" sz="2000" dirty="0" smtClean="0">
                <a:latin typeface="+mj-lt"/>
              </a:rPr>
              <a:t>Toplanan </a:t>
            </a:r>
            <a:r>
              <a:rPr lang="tr-TR" sz="2000" dirty="0">
                <a:latin typeface="+mj-lt"/>
              </a:rPr>
              <a:t>çökeltinin </a:t>
            </a:r>
            <a:r>
              <a:rPr lang="tr-TR" sz="2000" dirty="0" smtClean="0">
                <a:latin typeface="+mj-lt"/>
              </a:rPr>
              <a:t>ağırlığı (</a:t>
            </a:r>
            <a:r>
              <a:rPr lang="tr-TR" sz="2000" dirty="0">
                <a:latin typeface="+mj-lt"/>
              </a:rPr>
              <a:t>miligram olarak) bu faktörle </a:t>
            </a:r>
            <a:r>
              <a:rPr lang="tr-TR" sz="2000" dirty="0" smtClean="0">
                <a:latin typeface="+mj-lt"/>
              </a:rPr>
              <a:t>çarpıldığında </a:t>
            </a:r>
            <a:r>
              <a:rPr lang="tr-TR" sz="2000" dirty="0">
                <a:latin typeface="+mj-lt"/>
              </a:rPr>
              <a:t>sonuç metrekarede miligram </a:t>
            </a:r>
            <a:r>
              <a:rPr lang="tr-TR" sz="1600" dirty="0">
                <a:latin typeface="+mj-lt"/>
              </a:rPr>
              <a:t>olarak (mg/m2) bulunur. </a:t>
            </a:r>
          </a:p>
        </p:txBody>
      </p:sp>
      <p:pic>
        <p:nvPicPr>
          <p:cNvPr id="3" name="Resim 2"/>
          <p:cNvPicPr>
            <a:picLocks noChangeAspect="1"/>
          </p:cNvPicPr>
          <p:nvPr/>
        </p:nvPicPr>
        <p:blipFill>
          <a:blip r:embed="rId2"/>
          <a:stretch>
            <a:fillRect/>
          </a:stretch>
        </p:blipFill>
        <p:spPr>
          <a:xfrm>
            <a:off x="1143000" y="4905069"/>
            <a:ext cx="2934003" cy="1122342"/>
          </a:xfrm>
          <a:prstGeom prst="rect">
            <a:avLst/>
          </a:prstGeom>
        </p:spPr>
      </p:pic>
    </p:spTree>
    <p:extLst>
      <p:ext uri="{BB962C8B-B14F-4D97-AF65-F5344CB8AC3E}">
        <p14:creationId xmlns:p14="http://schemas.microsoft.com/office/powerpoint/2010/main" val="3436620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304800" y="1543050"/>
            <a:ext cx="8280400" cy="5040313"/>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solidFill>
                <a:schemeClr val="bg1"/>
              </a:solidFill>
            </a:endParaRPr>
          </a:p>
        </p:txBody>
      </p:sp>
      <p:sp>
        <p:nvSpPr>
          <p:cNvPr id="16" name="18 Dikdörtgen"/>
          <p:cNvSpPr/>
          <p:nvPr/>
        </p:nvSpPr>
        <p:spPr>
          <a:xfrm>
            <a:off x="8229600" y="2390775"/>
            <a:ext cx="104775" cy="328295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102600" y="391160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1" name="Text Box 4"/>
          <p:cNvSpPr txBox="1">
            <a:spLocks noChangeArrowheads="1"/>
          </p:cNvSpPr>
          <p:nvPr/>
        </p:nvSpPr>
        <p:spPr bwMode="auto">
          <a:xfrm>
            <a:off x="117475" y="1038225"/>
            <a:ext cx="89503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a:solidFill>
                  <a:srgbClr val="FF6600"/>
                </a:solidFill>
              </a:rPr>
              <a:t>3. Bölüm : Çöken Toz Ölçümleri</a:t>
            </a:r>
          </a:p>
          <a:p>
            <a:pPr eaLnBrk="1" hangingPunct="1">
              <a:spcBef>
                <a:spcPct val="50000"/>
              </a:spcBef>
              <a:buFontTx/>
              <a:buNone/>
            </a:pPr>
            <a:endParaRPr lang="tr-TR" altLang="tr-TR" sz="600" b="1">
              <a:solidFill>
                <a:schemeClr val="bg1"/>
              </a:solidFill>
            </a:endParaRPr>
          </a:p>
        </p:txBody>
      </p:sp>
      <p:sp>
        <p:nvSpPr>
          <p:cNvPr id="11271" name="Text Box 5"/>
          <p:cNvSpPr txBox="1">
            <a:spLocks noChangeArrowheads="1"/>
          </p:cNvSpPr>
          <p:nvPr/>
        </p:nvSpPr>
        <p:spPr bwMode="auto">
          <a:xfrm>
            <a:off x="6019800" y="1298575"/>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11272" name="Line 21"/>
          <p:cNvSpPr>
            <a:spLocks noChangeShapeType="1"/>
          </p:cNvSpPr>
          <p:nvPr/>
        </p:nvSpPr>
        <p:spPr bwMode="auto">
          <a:xfrm flipV="1">
            <a:off x="195263" y="14478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273" name="AutoShape 33" descr="kitap görseli ile ilgili görsel sonucu"/>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4" name="AutoShape 35" descr="kitap görseli ile ilgili görsel sonucu"/>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5" name="Metin kutusu 3"/>
          <p:cNvSpPr txBox="1">
            <a:spLocks noChangeArrowheads="1"/>
          </p:cNvSpPr>
          <p:nvPr/>
        </p:nvSpPr>
        <p:spPr bwMode="auto">
          <a:xfrm>
            <a:off x="457200" y="1625600"/>
            <a:ext cx="803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400"/>
              <a:t>TS 2341 Hava Kirliliği Ölçme Metotları Çökelti Ölçme Cihazı Kurma ve Çalıştırma Metodu Standardı</a:t>
            </a:r>
          </a:p>
        </p:txBody>
      </p:sp>
      <p:sp>
        <p:nvSpPr>
          <p:cNvPr id="19"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
        <p:nvSpPr>
          <p:cNvPr id="2" name="Dikdörtgen 1"/>
          <p:cNvSpPr/>
          <p:nvPr/>
        </p:nvSpPr>
        <p:spPr>
          <a:xfrm>
            <a:off x="613596" y="1920146"/>
            <a:ext cx="7215187" cy="4524315"/>
          </a:xfrm>
          <a:prstGeom prst="rect">
            <a:avLst/>
          </a:prstGeom>
        </p:spPr>
        <p:txBody>
          <a:bodyPr wrap="square">
            <a:spAutoFit/>
          </a:bodyPr>
          <a:lstStyle/>
          <a:p>
            <a:r>
              <a:rPr lang="tr-TR" b="1" dirty="0" smtClean="0">
                <a:latin typeface="+mj-lt"/>
              </a:rPr>
              <a:t>TOPLAMA </a:t>
            </a:r>
            <a:r>
              <a:rPr lang="tr-TR" b="1" dirty="0">
                <a:latin typeface="+mj-lt"/>
              </a:rPr>
              <a:t>ŞİŞELERİ</a:t>
            </a:r>
          </a:p>
          <a:p>
            <a:r>
              <a:rPr lang="tr-TR" dirty="0">
                <a:latin typeface="+mj-lt"/>
              </a:rPr>
              <a:t>Toplama şişeleri, polietilen gibi uygun bir plastik malzemeden </a:t>
            </a:r>
            <a:r>
              <a:rPr lang="tr-TR" dirty="0" smtClean="0">
                <a:latin typeface="+mj-lt"/>
              </a:rPr>
              <a:t>yapılmış olmalıdır. Şişenin boynu </a:t>
            </a:r>
            <a:r>
              <a:rPr lang="tr-TR" dirty="0">
                <a:latin typeface="+mj-lt"/>
              </a:rPr>
              <a:t>ile birleşen </a:t>
            </a:r>
            <a:r>
              <a:rPr lang="tr-TR" dirty="0" smtClean="0">
                <a:latin typeface="+mj-lt"/>
              </a:rPr>
              <a:t>kısmı </a:t>
            </a:r>
            <a:r>
              <a:rPr lang="tr-TR" dirty="0">
                <a:latin typeface="+mj-lt"/>
              </a:rPr>
              <a:t>öncelikle, </a:t>
            </a:r>
            <a:r>
              <a:rPr lang="tr-TR" dirty="0" smtClean="0">
                <a:latin typeface="+mj-lt"/>
              </a:rPr>
              <a:t>yaklaşık </a:t>
            </a:r>
            <a:r>
              <a:rPr lang="tr-TR" dirty="0">
                <a:latin typeface="+mj-lt"/>
              </a:rPr>
              <a:t>olarak 45° </a:t>
            </a:r>
            <a:r>
              <a:rPr lang="tr-TR" dirty="0" err="1">
                <a:latin typeface="+mj-lt"/>
              </a:rPr>
              <a:t>lik</a:t>
            </a:r>
            <a:r>
              <a:rPr lang="tr-TR" dirty="0">
                <a:latin typeface="+mj-lt"/>
              </a:rPr>
              <a:t> bir </a:t>
            </a:r>
            <a:r>
              <a:rPr lang="tr-TR" dirty="0" smtClean="0">
                <a:latin typeface="+mj-lt"/>
              </a:rPr>
              <a:t>açıda olmalı </a:t>
            </a:r>
            <a:r>
              <a:rPr lang="tr-TR" dirty="0">
                <a:latin typeface="+mj-lt"/>
              </a:rPr>
              <a:t>ve diğer </a:t>
            </a:r>
            <a:r>
              <a:rPr lang="tr-TR" dirty="0" smtClean="0">
                <a:latin typeface="+mj-lt"/>
              </a:rPr>
              <a:t>boyutları </a:t>
            </a:r>
            <a:r>
              <a:rPr lang="tr-TR" dirty="0">
                <a:latin typeface="+mj-lt"/>
              </a:rPr>
              <a:t>da </a:t>
            </a:r>
            <a:r>
              <a:rPr lang="tr-TR" dirty="0" smtClean="0">
                <a:latin typeface="+mj-lt"/>
              </a:rPr>
              <a:t>aşağıda verilen değerlere </a:t>
            </a:r>
            <a:r>
              <a:rPr lang="tr-TR" dirty="0">
                <a:latin typeface="+mj-lt"/>
              </a:rPr>
              <a:t>uygun </a:t>
            </a:r>
            <a:r>
              <a:rPr lang="tr-TR" dirty="0" smtClean="0">
                <a:latin typeface="+mj-lt"/>
              </a:rPr>
              <a:t>olmalıdır </a:t>
            </a:r>
            <a:r>
              <a:rPr lang="tr-TR" dirty="0">
                <a:latin typeface="+mj-lt"/>
              </a:rPr>
              <a:t>:</a:t>
            </a:r>
          </a:p>
          <a:p>
            <a:r>
              <a:rPr lang="tr-TR" dirty="0">
                <a:latin typeface="+mj-lt"/>
              </a:rPr>
              <a:t>Boyun </a:t>
            </a:r>
            <a:r>
              <a:rPr lang="tr-TR" dirty="0" smtClean="0">
                <a:latin typeface="+mj-lt"/>
              </a:rPr>
              <a:t>çapı </a:t>
            </a:r>
            <a:r>
              <a:rPr lang="tr-TR" dirty="0">
                <a:latin typeface="+mj-lt"/>
              </a:rPr>
              <a:t>:</a:t>
            </a:r>
          </a:p>
          <a:p>
            <a:r>
              <a:rPr lang="tr-TR" dirty="0" smtClean="0">
                <a:latin typeface="+mj-lt"/>
              </a:rPr>
              <a:t>Dış </a:t>
            </a:r>
            <a:r>
              <a:rPr lang="tr-TR" dirty="0">
                <a:latin typeface="+mj-lt"/>
              </a:rPr>
              <a:t>: (</a:t>
            </a:r>
            <a:r>
              <a:rPr lang="tr-TR" dirty="0" err="1">
                <a:latin typeface="+mj-lt"/>
              </a:rPr>
              <a:t>ençok</a:t>
            </a:r>
            <a:r>
              <a:rPr lang="tr-TR" dirty="0">
                <a:latin typeface="+mj-lt"/>
              </a:rPr>
              <a:t>) 90 mm</a:t>
            </a:r>
          </a:p>
          <a:p>
            <a:r>
              <a:rPr lang="tr-TR" dirty="0">
                <a:latin typeface="+mj-lt"/>
              </a:rPr>
              <a:t>İç: 40-75</a:t>
            </a:r>
          </a:p>
          <a:p>
            <a:r>
              <a:rPr lang="tr-TR" dirty="0">
                <a:latin typeface="+mj-lt"/>
              </a:rPr>
              <a:t>Hacim: 10-20 litre </a:t>
            </a:r>
            <a:endParaRPr lang="tr-TR" dirty="0" smtClean="0">
              <a:latin typeface="+mj-lt"/>
            </a:endParaRPr>
          </a:p>
          <a:p>
            <a:endParaRPr lang="tr-TR" dirty="0">
              <a:latin typeface="+mj-lt"/>
            </a:endParaRPr>
          </a:p>
          <a:p>
            <a:r>
              <a:rPr lang="tr-TR" dirty="0" smtClean="0">
                <a:latin typeface="+mj-lt"/>
              </a:rPr>
              <a:t>HUNİ</a:t>
            </a:r>
            <a:endParaRPr lang="tr-TR" dirty="0">
              <a:latin typeface="+mj-lt"/>
            </a:endParaRPr>
          </a:p>
          <a:p>
            <a:r>
              <a:rPr lang="tr-TR" dirty="0">
                <a:latin typeface="+mj-lt"/>
              </a:rPr>
              <a:t>Huni, paslanmaz çelikten veya polietilenden </a:t>
            </a:r>
            <a:r>
              <a:rPr lang="tr-TR" dirty="0" smtClean="0">
                <a:latin typeface="+mj-lt"/>
              </a:rPr>
              <a:t>yapılmış olmalı </a:t>
            </a:r>
            <a:r>
              <a:rPr lang="tr-TR" dirty="0">
                <a:latin typeface="+mj-lt"/>
              </a:rPr>
              <a:t>ve Şekil - 3 te verilen boyutlara </a:t>
            </a:r>
            <a:r>
              <a:rPr lang="tr-TR" dirty="0" smtClean="0">
                <a:latin typeface="+mj-lt"/>
              </a:rPr>
              <a:t>uymalıdır. Çelikten yapılmış </a:t>
            </a:r>
            <a:r>
              <a:rPr lang="tr-TR" dirty="0">
                <a:latin typeface="+mj-lt"/>
              </a:rPr>
              <a:t>hunilerin tüp </a:t>
            </a:r>
            <a:r>
              <a:rPr lang="tr-TR" dirty="0" smtClean="0">
                <a:latin typeface="+mj-lt"/>
              </a:rPr>
              <a:t>kısmı </a:t>
            </a:r>
            <a:r>
              <a:rPr lang="tr-TR" dirty="0" err="1">
                <a:latin typeface="+mj-lt"/>
              </a:rPr>
              <a:t>CrNiMo</a:t>
            </a:r>
            <a:r>
              <a:rPr lang="tr-TR" dirty="0">
                <a:latin typeface="+mj-lt"/>
              </a:rPr>
              <a:t> 18/6/3 paslanmaz çeliğinden </a:t>
            </a:r>
            <a:r>
              <a:rPr lang="tr-TR" dirty="0" smtClean="0">
                <a:latin typeface="+mj-lt"/>
              </a:rPr>
              <a:t>yapılmış olmalıdır. </a:t>
            </a:r>
            <a:r>
              <a:rPr lang="tr-TR" dirty="0">
                <a:latin typeface="+mj-lt"/>
              </a:rPr>
              <a:t>Huninin</a:t>
            </a:r>
          </a:p>
          <a:p>
            <a:r>
              <a:rPr lang="tr-TR" dirty="0">
                <a:latin typeface="+mj-lt"/>
              </a:rPr>
              <a:t>konik ve silindirik </a:t>
            </a:r>
            <a:r>
              <a:rPr lang="tr-TR" dirty="0" smtClean="0">
                <a:latin typeface="+mj-lt"/>
              </a:rPr>
              <a:t>kısımları aynı </a:t>
            </a:r>
            <a:r>
              <a:rPr lang="tr-TR" dirty="0">
                <a:latin typeface="+mj-lt"/>
              </a:rPr>
              <a:t>cins çelikten, uygun görülürse 18/8 </a:t>
            </a:r>
            <a:r>
              <a:rPr lang="tr-TR" dirty="0" err="1">
                <a:latin typeface="+mj-lt"/>
              </a:rPr>
              <a:t>CrNi</a:t>
            </a:r>
            <a:r>
              <a:rPr lang="tr-TR" dirty="0">
                <a:latin typeface="+mj-lt"/>
              </a:rPr>
              <a:t> çeliğinden </a:t>
            </a:r>
            <a:r>
              <a:rPr lang="tr-TR" dirty="0" smtClean="0">
                <a:latin typeface="+mj-lt"/>
              </a:rPr>
              <a:t>yapılmalıdır</a:t>
            </a:r>
            <a:r>
              <a:rPr lang="tr-TR" dirty="0">
                <a:latin typeface="+mj-lt"/>
              </a:rPr>
              <a:t>.</a:t>
            </a:r>
          </a:p>
        </p:txBody>
      </p:sp>
    </p:spTree>
    <p:extLst>
      <p:ext uri="{BB962C8B-B14F-4D97-AF65-F5344CB8AC3E}">
        <p14:creationId xmlns:p14="http://schemas.microsoft.com/office/powerpoint/2010/main" val="2593348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304800" y="1543050"/>
            <a:ext cx="8280400" cy="5040313"/>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solidFill>
                <a:schemeClr val="bg1"/>
              </a:solidFill>
            </a:endParaRPr>
          </a:p>
        </p:txBody>
      </p:sp>
      <p:sp>
        <p:nvSpPr>
          <p:cNvPr id="16" name="18 Dikdörtgen"/>
          <p:cNvSpPr/>
          <p:nvPr/>
        </p:nvSpPr>
        <p:spPr>
          <a:xfrm>
            <a:off x="8229600" y="2390775"/>
            <a:ext cx="104775" cy="328295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102600" y="391160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1" name="Text Box 4"/>
          <p:cNvSpPr txBox="1">
            <a:spLocks noChangeArrowheads="1"/>
          </p:cNvSpPr>
          <p:nvPr/>
        </p:nvSpPr>
        <p:spPr bwMode="auto">
          <a:xfrm>
            <a:off x="117475" y="1038225"/>
            <a:ext cx="89503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a:solidFill>
                  <a:srgbClr val="FF6600"/>
                </a:solidFill>
              </a:rPr>
              <a:t>3. Bölüm : Çöken Toz Ölçümleri</a:t>
            </a:r>
          </a:p>
          <a:p>
            <a:pPr eaLnBrk="1" hangingPunct="1">
              <a:spcBef>
                <a:spcPct val="50000"/>
              </a:spcBef>
              <a:buFontTx/>
              <a:buNone/>
            </a:pPr>
            <a:endParaRPr lang="tr-TR" altLang="tr-TR" sz="600" b="1">
              <a:solidFill>
                <a:schemeClr val="bg1"/>
              </a:solidFill>
            </a:endParaRPr>
          </a:p>
        </p:txBody>
      </p:sp>
      <p:sp>
        <p:nvSpPr>
          <p:cNvPr id="11271" name="Text Box 5"/>
          <p:cNvSpPr txBox="1">
            <a:spLocks noChangeArrowheads="1"/>
          </p:cNvSpPr>
          <p:nvPr/>
        </p:nvSpPr>
        <p:spPr bwMode="auto">
          <a:xfrm>
            <a:off x="6019800" y="1298575"/>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11272" name="Line 21"/>
          <p:cNvSpPr>
            <a:spLocks noChangeShapeType="1"/>
          </p:cNvSpPr>
          <p:nvPr/>
        </p:nvSpPr>
        <p:spPr bwMode="auto">
          <a:xfrm flipV="1">
            <a:off x="195263" y="14478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273" name="AutoShape 33" descr="kitap görseli ile ilgili görsel sonucu"/>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4" name="AutoShape 35" descr="kitap görseli ile ilgili görsel sonucu"/>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1275" name="Metin kutusu 3"/>
          <p:cNvSpPr txBox="1">
            <a:spLocks noChangeArrowheads="1"/>
          </p:cNvSpPr>
          <p:nvPr/>
        </p:nvSpPr>
        <p:spPr bwMode="auto">
          <a:xfrm>
            <a:off x="457200" y="1625600"/>
            <a:ext cx="803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400"/>
              <a:t>TS 2341 Hava Kirliliği Ölçme Metotları Çökelti Ölçme Cihazı Kurma ve Çalıştırma Metodu Standardı</a:t>
            </a:r>
          </a:p>
        </p:txBody>
      </p:sp>
      <p:sp>
        <p:nvSpPr>
          <p:cNvPr id="19"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
        <p:nvSpPr>
          <p:cNvPr id="3" name="Dikdörtgen 2"/>
          <p:cNvSpPr/>
          <p:nvPr/>
        </p:nvSpPr>
        <p:spPr>
          <a:xfrm>
            <a:off x="487364" y="2028824"/>
            <a:ext cx="7364411" cy="4247317"/>
          </a:xfrm>
          <a:prstGeom prst="rect">
            <a:avLst/>
          </a:prstGeom>
        </p:spPr>
        <p:txBody>
          <a:bodyPr wrap="square">
            <a:spAutoFit/>
          </a:bodyPr>
          <a:lstStyle/>
          <a:p>
            <a:r>
              <a:rPr lang="tr-TR" b="1" dirty="0" smtClean="0">
                <a:latin typeface="Arial" panose="020B0604020202020204" pitchFamily="34" charset="0"/>
              </a:rPr>
              <a:t>Bakır Sülfat </a:t>
            </a:r>
            <a:r>
              <a:rPr lang="tr-TR" dirty="0" smtClean="0">
                <a:latin typeface="Arial" panose="020B0604020202020204" pitchFamily="34" charset="0"/>
              </a:rPr>
              <a:t>:</a:t>
            </a:r>
          </a:p>
          <a:p>
            <a:endParaRPr lang="tr-TR" dirty="0" smtClean="0">
              <a:latin typeface="Arial" panose="020B0604020202020204" pitchFamily="34" charset="0"/>
            </a:endParaRPr>
          </a:p>
          <a:p>
            <a:r>
              <a:rPr lang="tr-TR" dirty="0" smtClean="0">
                <a:latin typeface="Arial" panose="020B0604020202020204" pitchFamily="34" charset="0"/>
              </a:rPr>
              <a:t>Toplanan </a:t>
            </a:r>
            <a:r>
              <a:rPr lang="tr-TR" dirty="0">
                <a:latin typeface="Arial" panose="020B0604020202020204" pitchFamily="34" charset="0"/>
              </a:rPr>
              <a:t>çökeltinin kimyasal </a:t>
            </a:r>
            <a:r>
              <a:rPr lang="tr-TR" dirty="0" smtClean="0">
                <a:latin typeface="Arial" panose="020B0604020202020204" pitchFamily="34" charset="0"/>
              </a:rPr>
              <a:t>yapısına</a:t>
            </a:r>
            <a:r>
              <a:rPr lang="tr-TR" dirty="0" smtClean="0">
                <a:latin typeface="Arial+2"/>
              </a:rPr>
              <a:t> </a:t>
            </a:r>
            <a:r>
              <a:rPr lang="tr-TR" dirty="0">
                <a:latin typeface="Arial" panose="020B0604020202020204" pitchFamily="34" charset="0"/>
              </a:rPr>
              <a:t>etkileyebilecek </a:t>
            </a:r>
            <a:r>
              <a:rPr lang="tr-TR" dirty="0" smtClean="0">
                <a:latin typeface="Arial" panose="020B0604020202020204" pitchFamily="34" charset="0"/>
              </a:rPr>
              <a:t>mikroorganizmalar </a:t>
            </a:r>
            <a:r>
              <a:rPr lang="tr-TR" dirty="0">
                <a:latin typeface="Arial" panose="020B0604020202020204" pitchFamily="34" charset="0"/>
              </a:rPr>
              <a:t>üremesini engellemek </a:t>
            </a:r>
            <a:r>
              <a:rPr lang="tr-TR" dirty="0" smtClean="0">
                <a:latin typeface="Arial" panose="020B0604020202020204" pitchFamily="34" charset="0"/>
              </a:rPr>
              <a:t>için temiz </a:t>
            </a:r>
            <a:r>
              <a:rPr lang="tr-TR" dirty="0">
                <a:latin typeface="Arial" panose="020B0604020202020204" pitchFamily="34" charset="0"/>
              </a:rPr>
              <a:t>toplama </a:t>
            </a:r>
            <a:r>
              <a:rPr lang="tr-TR" dirty="0">
                <a:latin typeface="Arial+1"/>
              </a:rPr>
              <a:t>ş</a:t>
            </a:r>
            <a:r>
              <a:rPr lang="tr-TR" dirty="0">
                <a:latin typeface="Arial" panose="020B0604020202020204" pitchFamily="34" charset="0"/>
              </a:rPr>
              <a:t>i</a:t>
            </a:r>
            <a:r>
              <a:rPr lang="tr-TR" dirty="0">
                <a:latin typeface="Arial+1"/>
              </a:rPr>
              <a:t>ş</a:t>
            </a:r>
            <a:r>
              <a:rPr lang="tr-TR" dirty="0">
                <a:latin typeface="Arial" panose="020B0604020202020204" pitchFamily="34" charset="0"/>
              </a:rPr>
              <a:t>esine </a:t>
            </a:r>
            <a:r>
              <a:rPr lang="tr-TR" dirty="0" smtClean="0">
                <a:latin typeface="Arial" panose="020B0604020202020204" pitchFamily="34" charset="0"/>
              </a:rPr>
              <a:t>10 </a:t>
            </a:r>
            <a:r>
              <a:rPr lang="tr-TR" dirty="0">
                <a:latin typeface="Arial" panose="020B0604020202020204" pitchFamily="34" charset="0"/>
              </a:rPr>
              <a:t>ml 0,02 N </a:t>
            </a:r>
            <a:r>
              <a:rPr lang="tr-TR" dirty="0" err="1">
                <a:latin typeface="Arial" panose="020B0604020202020204" pitchFamily="34" charset="0"/>
              </a:rPr>
              <a:t>bak</a:t>
            </a:r>
            <a:r>
              <a:rPr lang="tr-TR" dirty="0" err="1">
                <a:latin typeface="Arial+2"/>
              </a:rPr>
              <a:t>õ</a:t>
            </a:r>
            <a:r>
              <a:rPr lang="tr-TR" dirty="0" err="1">
                <a:latin typeface="Arial" panose="020B0604020202020204" pitchFamily="34" charset="0"/>
              </a:rPr>
              <a:t>r</a:t>
            </a:r>
            <a:r>
              <a:rPr lang="tr-TR" dirty="0">
                <a:latin typeface="Arial" panose="020B0604020202020204" pitchFamily="34" charset="0"/>
              </a:rPr>
              <a:t> sülfat çözeltisi (litrede 2,50g CuSO</a:t>
            </a:r>
            <a:r>
              <a:rPr lang="tr-TR" sz="800" dirty="0">
                <a:latin typeface="Arial" panose="020B0604020202020204" pitchFamily="34" charset="0"/>
              </a:rPr>
              <a:t>4 </a:t>
            </a:r>
            <a:r>
              <a:rPr lang="tr-TR" dirty="0">
                <a:latin typeface="Arial" panose="020B0604020202020204" pitchFamily="34" charset="0"/>
              </a:rPr>
              <a:t>. 5H</a:t>
            </a:r>
            <a:r>
              <a:rPr lang="tr-TR" sz="800" dirty="0">
                <a:latin typeface="Arial" panose="020B0604020202020204" pitchFamily="34" charset="0"/>
              </a:rPr>
              <a:t>2 </a:t>
            </a:r>
            <a:r>
              <a:rPr lang="tr-TR" dirty="0">
                <a:latin typeface="Arial" panose="020B0604020202020204" pitchFamily="34" charset="0"/>
              </a:rPr>
              <a:t>O)</a:t>
            </a:r>
          </a:p>
          <a:p>
            <a:r>
              <a:rPr lang="tr-TR" dirty="0" smtClean="0">
                <a:latin typeface="Arial" panose="020B0604020202020204" pitchFamily="34" charset="0"/>
              </a:rPr>
              <a:t>konulmalıdır.</a:t>
            </a:r>
          </a:p>
          <a:p>
            <a:endParaRPr lang="tr-TR" dirty="0">
              <a:latin typeface="Arial" panose="020B0604020202020204" pitchFamily="34" charset="0"/>
            </a:endParaRPr>
          </a:p>
          <a:p>
            <a:r>
              <a:rPr lang="tr-TR" dirty="0" smtClean="0">
                <a:latin typeface="Arial" panose="020B0604020202020204" pitchFamily="34" charset="0"/>
              </a:rPr>
              <a:t>Bakır Sülfat Düzeltmesi:</a:t>
            </a:r>
          </a:p>
          <a:p>
            <a:r>
              <a:rPr lang="tr-TR" dirty="0"/>
              <a:t>Süzüntünün belli </a:t>
            </a:r>
            <a:r>
              <a:rPr lang="tr-TR" dirty="0" smtClean="0"/>
              <a:t>miktarının </a:t>
            </a:r>
            <a:r>
              <a:rPr lang="tr-TR" dirty="0"/>
              <a:t>dikkatle kuruluğa kadar </a:t>
            </a:r>
            <a:r>
              <a:rPr lang="tr-TR" dirty="0" err="1" smtClean="0"/>
              <a:t>buharlaştırõıması</a:t>
            </a:r>
            <a:r>
              <a:rPr lang="tr-TR" dirty="0" smtClean="0"/>
              <a:t> </a:t>
            </a:r>
            <a:r>
              <a:rPr lang="tr-TR" dirty="0"/>
              <a:t>sonucu elde </a:t>
            </a:r>
            <a:r>
              <a:rPr lang="tr-TR" dirty="0" smtClean="0"/>
              <a:t>edilen kalıntının miktarı bakır </a:t>
            </a:r>
            <a:r>
              <a:rPr lang="tr-TR" dirty="0"/>
              <a:t>sülfat </a:t>
            </a:r>
            <a:r>
              <a:rPr lang="tr-TR" dirty="0" smtClean="0"/>
              <a:t>katılan </a:t>
            </a:r>
            <a:r>
              <a:rPr lang="tr-TR" dirty="0"/>
              <a:t>durumlarda gerekli </a:t>
            </a:r>
            <a:r>
              <a:rPr lang="tr-TR" dirty="0" smtClean="0"/>
              <a:t>düzeltme yapılmalıdır. Bakır </a:t>
            </a:r>
            <a:r>
              <a:rPr lang="tr-TR" dirty="0"/>
              <a:t>sülfat CuSO4 . H2O (10 ml = </a:t>
            </a:r>
            <a:r>
              <a:rPr lang="tr-TR" sz="2000" b="1" dirty="0" smtClean="0"/>
              <a:t>0,0178 </a:t>
            </a:r>
            <a:r>
              <a:rPr lang="tr-TR" sz="2000" b="1" dirty="0"/>
              <a:t>g) </a:t>
            </a:r>
            <a:r>
              <a:rPr lang="tr-TR" dirty="0"/>
              <a:t>olarak </a:t>
            </a:r>
            <a:r>
              <a:rPr lang="tr-TR" dirty="0" smtClean="0"/>
              <a:t>hesaplanmalıdır.</a:t>
            </a:r>
          </a:p>
          <a:p>
            <a:endParaRPr lang="tr-TR" dirty="0" smtClean="0"/>
          </a:p>
          <a:p>
            <a:r>
              <a:rPr lang="tr-TR" b="1" dirty="0" smtClean="0"/>
              <a:t>Not: TS 2341 metodunda bu miktar 0,0718 g olarak </a:t>
            </a:r>
            <a:r>
              <a:rPr lang="tr-TR" b="1" dirty="0" err="1" smtClean="0"/>
              <a:t>belirtilmetke</a:t>
            </a:r>
            <a:r>
              <a:rPr lang="tr-TR" b="1" dirty="0" smtClean="0"/>
              <a:t> olup bu değer çeviri hatasından kaynaklanan bir hatadır. </a:t>
            </a:r>
            <a:endParaRPr lang="tr-TR" b="1" dirty="0"/>
          </a:p>
        </p:txBody>
      </p:sp>
    </p:spTree>
    <p:extLst>
      <p:ext uri="{BB962C8B-B14F-4D97-AF65-F5344CB8AC3E}">
        <p14:creationId xmlns:p14="http://schemas.microsoft.com/office/powerpoint/2010/main" val="3535012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457200" y="1447800"/>
            <a:ext cx="8280400" cy="5287963"/>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solidFill>
                <a:schemeClr val="bg1"/>
              </a:solidFill>
            </a:endParaRPr>
          </a:p>
        </p:txBody>
      </p:sp>
      <p:sp>
        <p:nvSpPr>
          <p:cNvPr id="16" name="18 Dikdörtgen"/>
          <p:cNvSpPr/>
          <p:nvPr/>
        </p:nvSpPr>
        <p:spPr>
          <a:xfrm>
            <a:off x="8305800" y="2420938"/>
            <a:ext cx="104775" cy="328295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162925" y="395605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1" name="Text Box 4"/>
          <p:cNvSpPr txBox="1">
            <a:spLocks noChangeArrowheads="1"/>
          </p:cNvSpPr>
          <p:nvPr/>
        </p:nvSpPr>
        <p:spPr bwMode="auto">
          <a:xfrm>
            <a:off x="117475" y="1038225"/>
            <a:ext cx="89503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a:solidFill>
                  <a:srgbClr val="FF6600"/>
                </a:solidFill>
              </a:rPr>
              <a:t>3. Bölüm : Çöken Toz Ölçümleri</a:t>
            </a:r>
          </a:p>
          <a:p>
            <a:pPr eaLnBrk="1" hangingPunct="1">
              <a:spcBef>
                <a:spcPct val="50000"/>
              </a:spcBef>
              <a:buFontTx/>
              <a:buNone/>
            </a:pPr>
            <a:endParaRPr lang="tr-TR" altLang="tr-TR" sz="600" b="1">
              <a:solidFill>
                <a:schemeClr val="bg1"/>
              </a:solidFill>
            </a:endParaRPr>
          </a:p>
        </p:txBody>
      </p:sp>
      <p:sp>
        <p:nvSpPr>
          <p:cNvPr id="12295" name="Text Box 5"/>
          <p:cNvSpPr txBox="1">
            <a:spLocks noChangeArrowheads="1"/>
          </p:cNvSpPr>
          <p:nvPr/>
        </p:nvSpPr>
        <p:spPr bwMode="auto">
          <a:xfrm>
            <a:off x="6019800" y="1298575"/>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12296" name="Line 21"/>
          <p:cNvSpPr>
            <a:spLocks noChangeShapeType="1"/>
          </p:cNvSpPr>
          <p:nvPr/>
        </p:nvSpPr>
        <p:spPr bwMode="auto">
          <a:xfrm flipV="1">
            <a:off x="195263" y="14478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297" name="AutoShape 33" descr="kitap görseli ile ilgili görsel sonucu"/>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2298" name="AutoShape 35" descr="kitap görseli ile ilgili görsel sonucu"/>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2299" name="Metin kutusu 3"/>
          <p:cNvSpPr txBox="1">
            <a:spLocks noChangeArrowheads="1"/>
          </p:cNvSpPr>
          <p:nvPr/>
        </p:nvSpPr>
        <p:spPr bwMode="auto">
          <a:xfrm>
            <a:off x="2382838" y="6211888"/>
            <a:ext cx="4419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t>TS 2342 Yönlendirilebilir Ölçüm Düzeneği</a:t>
            </a:r>
          </a:p>
        </p:txBody>
      </p:sp>
      <p:pic>
        <p:nvPicPr>
          <p:cNvPr id="12302" name="Picture 16" descr="D:\_ENDÜSTRİYEL_KİRLİLİK\egitim\Ekran Alıntısı.JPG"/>
          <p:cNvPicPr>
            <a:picLocks noChangeAspect="1" noChangeArrowheads="1"/>
          </p:cNvPicPr>
          <p:nvPr/>
        </p:nvPicPr>
        <p:blipFill>
          <a:blip r:embed="rId2">
            <a:extLst>
              <a:ext uri="{28A0092B-C50C-407E-A947-70E740481C1C}">
                <a14:useLocalDpi xmlns:a14="http://schemas.microsoft.com/office/drawing/2010/main" val="0"/>
              </a:ext>
            </a:extLst>
          </a:blip>
          <a:srcRect l="1408" t="32199" r="1410"/>
          <a:stretch>
            <a:fillRect/>
          </a:stretch>
        </p:blipFill>
        <p:spPr bwMode="auto">
          <a:xfrm>
            <a:off x="1466850" y="1470025"/>
            <a:ext cx="62293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6" descr="D:\_ENDÜSTRİYEL_KİRLİLİK\egitim\Ekran Alıntısı.JPG"/>
          <p:cNvPicPr>
            <a:picLocks noChangeAspect="1" noChangeArrowheads="1"/>
          </p:cNvPicPr>
          <p:nvPr/>
        </p:nvPicPr>
        <p:blipFill>
          <a:blip r:embed="rId2">
            <a:extLst>
              <a:ext uri="{28A0092B-C50C-407E-A947-70E740481C1C}">
                <a14:useLocalDpi xmlns:a14="http://schemas.microsoft.com/office/drawing/2010/main" val="0"/>
              </a:ext>
            </a:extLst>
          </a:blip>
          <a:srcRect t="2621" b="67490"/>
          <a:stretch>
            <a:fillRect/>
          </a:stretch>
        </p:blipFill>
        <p:spPr bwMode="auto">
          <a:xfrm>
            <a:off x="1371600" y="5703888"/>
            <a:ext cx="63754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2697321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460375" y="1543050"/>
            <a:ext cx="8226425" cy="5010150"/>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solidFill>
                <a:schemeClr val="bg1"/>
              </a:solidFill>
            </a:endParaRPr>
          </a:p>
        </p:txBody>
      </p:sp>
      <p:sp>
        <p:nvSpPr>
          <p:cNvPr id="16" name="18 Dikdörtgen"/>
          <p:cNvSpPr/>
          <p:nvPr/>
        </p:nvSpPr>
        <p:spPr>
          <a:xfrm>
            <a:off x="8382000" y="2406650"/>
            <a:ext cx="104775" cy="328295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202613" y="4048125"/>
            <a:ext cx="358775"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1" name="Text Box 4"/>
          <p:cNvSpPr txBox="1">
            <a:spLocks noChangeArrowheads="1"/>
          </p:cNvSpPr>
          <p:nvPr/>
        </p:nvSpPr>
        <p:spPr bwMode="auto">
          <a:xfrm>
            <a:off x="117475" y="1038225"/>
            <a:ext cx="89503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a:solidFill>
                  <a:srgbClr val="FF6600"/>
                </a:solidFill>
              </a:rPr>
              <a:t>3. Bölüm : Çöken Toz Ölçümleri</a:t>
            </a:r>
          </a:p>
          <a:p>
            <a:pPr eaLnBrk="1" hangingPunct="1">
              <a:spcBef>
                <a:spcPct val="50000"/>
              </a:spcBef>
              <a:buFontTx/>
              <a:buNone/>
            </a:pPr>
            <a:endParaRPr lang="tr-TR" altLang="tr-TR" sz="600" b="1">
              <a:solidFill>
                <a:schemeClr val="bg1"/>
              </a:solidFill>
            </a:endParaRPr>
          </a:p>
        </p:txBody>
      </p:sp>
      <p:sp>
        <p:nvSpPr>
          <p:cNvPr id="13319" name="Text Box 5"/>
          <p:cNvSpPr txBox="1">
            <a:spLocks noChangeArrowheads="1"/>
          </p:cNvSpPr>
          <p:nvPr/>
        </p:nvSpPr>
        <p:spPr bwMode="auto">
          <a:xfrm>
            <a:off x="6019800" y="1298575"/>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13320" name="Line 21"/>
          <p:cNvSpPr>
            <a:spLocks noChangeShapeType="1"/>
          </p:cNvSpPr>
          <p:nvPr/>
        </p:nvSpPr>
        <p:spPr bwMode="auto">
          <a:xfrm flipV="1">
            <a:off x="195263" y="14478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3321" name="AutoShape 33" descr="kitap görseli ile ilgili görsel sonucu"/>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3322" name="AutoShape 35" descr="kitap görseli ile ilgili görsel sonucu"/>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8" name="İçerik Yer Tutucusu 2"/>
          <p:cNvSpPr txBox="1">
            <a:spLocks/>
          </p:cNvSpPr>
          <p:nvPr/>
        </p:nvSpPr>
        <p:spPr>
          <a:xfrm>
            <a:off x="838200" y="1941513"/>
            <a:ext cx="7239000" cy="4230687"/>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FontTx/>
              <a:buNone/>
              <a:defRPr/>
            </a:pPr>
            <a:r>
              <a:rPr lang="tr-TR" sz="1600" kern="0" dirty="0" smtClean="0">
                <a:latin typeface="Times New Roman" pitchFamily="18" charset="0"/>
                <a:cs typeface="Times New Roman" pitchFamily="18" charset="0"/>
              </a:rPr>
              <a:t>Kullanılan cihazların standartlara tam olarak uygun olarak tasarlandığı kabulü ile yapılacak diğer işlemler;</a:t>
            </a:r>
          </a:p>
          <a:p>
            <a:pPr algn="just">
              <a:buFont typeface="Wingdings" pitchFamily="2" charset="2"/>
              <a:buChar char="Ø"/>
              <a:defRPr/>
            </a:pPr>
            <a:r>
              <a:rPr lang="nn-NO" sz="1600" kern="0" dirty="0" smtClean="0">
                <a:latin typeface="Times New Roman" pitchFamily="18" charset="0"/>
                <a:cs typeface="Times New Roman" pitchFamily="18" charset="0"/>
              </a:rPr>
              <a:t>Her toplama kab</a:t>
            </a:r>
            <a:r>
              <a:rPr lang="tr-TR" sz="1600" kern="0" dirty="0" smtClean="0">
                <a:latin typeface="Times New Roman" pitchFamily="18" charset="0"/>
                <a:cs typeface="Times New Roman" pitchFamily="18" charset="0"/>
              </a:rPr>
              <a:t>ı </a:t>
            </a:r>
            <a:r>
              <a:rPr lang="nn-NO" sz="1600" kern="0" dirty="0" smtClean="0">
                <a:latin typeface="Times New Roman" pitchFamily="18" charset="0"/>
                <a:cs typeface="Times New Roman" pitchFamily="18" charset="0"/>
              </a:rPr>
              <a:t>bir seri numaras</a:t>
            </a:r>
            <a:r>
              <a:rPr lang="tr-TR" sz="1600" kern="0" dirty="0" smtClean="0">
                <a:latin typeface="Times New Roman" pitchFamily="18" charset="0"/>
                <a:cs typeface="Times New Roman" pitchFamily="18" charset="0"/>
              </a:rPr>
              <a:t>ı</a:t>
            </a:r>
            <a:r>
              <a:rPr lang="nn-NO" sz="1600" kern="0" dirty="0" smtClean="0">
                <a:latin typeface="Times New Roman" pitchFamily="18" charset="0"/>
                <a:cs typeface="Times New Roman" pitchFamily="18" charset="0"/>
              </a:rPr>
              <a:t> ile</a:t>
            </a:r>
            <a:r>
              <a:rPr lang="tr-TR" sz="1600" kern="0" dirty="0" smtClean="0">
                <a:latin typeface="Times New Roman" pitchFamily="18" charset="0"/>
                <a:cs typeface="Times New Roman" pitchFamily="18" charset="0"/>
              </a:rPr>
              <a:t> işaretlenmelidir. </a:t>
            </a:r>
          </a:p>
          <a:p>
            <a:pPr algn="just">
              <a:buFont typeface="Wingdings" pitchFamily="2" charset="2"/>
              <a:buChar char="Ø"/>
              <a:defRPr/>
            </a:pPr>
            <a:r>
              <a:rPr lang="tr-TR" sz="1600" kern="0" dirty="0" smtClean="0">
                <a:latin typeface="Times New Roman" pitchFamily="18" charset="0"/>
                <a:cs typeface="Times New Roman" pitchFamily="18" charset="0"/>
              </a:rPr>
              <a:t>Temiz </a:t>
            </a:r>
            <a:r>
              <a:rPr lang="tr-TR" sz="1600" kern="0" dirty="0">
                <a:latin typeface="Times New Roman" pitchFamily="18" charset="0"/>
                <a:cs typeface="Times New Roman" pitchFamily="18" charset="0"/>
              </a:rPr>
              <a:t>toplama şişesine mikroorganizmalar üremesini engellemek için; 10 ml 0,02 N bakır sülfat çözeltisi (litrede 2,5 g </a:t>
            </a:r>
            <a:r>
              <a:rPr lang="tr-TR" sz="1600" dirty="0"/>
              <a:t>CuSO</a:t>
            </a:r>
            <a:r>
              <a:rPr lang="tr-TR" sz="1600" baseline="-25000" dirty="0"/>
              <a:t>4</a:t>
            </a:r>
            <a:r>
              <a:rPr lang="tr-TR" sz="1600" kern="0" dirty="0">
                <a:latin typeface="Times New Roman" pitchFamily="18" charset="0"/>
                <a:cs typeface="Times New Roman" pitchFamily="18" charset="0"/>
              </a:rPr>
              <a:t>.5</a:t>
            </a:r>
            <a:r>
              <a:rPr lang="tr-TR" sz="1600" dirty="0"/>
              <a:t>H</a:t>
            </a:r>
            <a:r>
              <a:rPr lang="tr-TR" sz="1600" baseline="-25000" dirty="0"/>
              <a:t>2</a:t>
            </a:r>
            <a:r>
              <a:rPr lang="tr-TR" sz="1600" dirty="0"/>
              <a:t>O</a:t>
            </a:r>
            <a:r>
              <a:rPr lang="tr-TR" sz="1600" kern="0" dirty="0">
                <a:latin typeface="Times New Roman" pitchFamily="18" charset="0"/>
                <a:cs typeface="Times New Roman" pitchFamily="18" charset="0"/>
              </a:rPr>
              <a:t>) konulmalıdır</a:t>
            </a:r>
            <a:r>
              <a:rPr lang="tr-TR" sz="1600" kern="0" dirty="0"/>
              <a:t>.</a:t>
            </a:r>
          </a:p>
          <a:p>
            <a:pPr algn="just">
              <a:buFont typeface="Wingdings" pitchFamily="2" charset="2"/>
              <a:buChar char="Ø"/>
              <a:defRPr/>
            </a:pPr>
            <a:r>
              <a:rPr lang="tr-TR" sz="1600" kern="0" dirty="0" smtClean="0">
                <a:latin typeface="Times New Roman" pitchFamily="18" charset="0"/>
                <a:cs typeface="Times New Roman" pitchFamily="18" charset="0"/>
              </a:rPr>
              <a:t>Cihaz birleştirilirken huninin  silindirik kısmı şişenin konik kısmına olabildiği kadar yakın olmalıdır. Birleştirme işleminden sonra borular yapışkan bantla iki kat olarak sarılmalıdır. Böylece sistem güneşin ve havanın etkisinden korunmuş ve eskime hızı azalmış olur.</a:t>
            </a:r>
          </a:p>
          <a:p>
            <a:pPr algn="just" eaLnBrk="1" hangingPunct="1">
              <a:spcBef>
                <a:spcPct val="0"/>
              </a:spcBef>
              <a:buFont typeface="Wingdings" pitchFamily="2" charset="2"/>
              <a:buChar char="Ø"/>
              <a:defRPr/>
            </a:pPr>
            <a:r>
              <a:rPr lang="tr-TR" altLang="tr-TR" sz="1600" kern="0" dirty="0" smtClean="0">
                <a:latin typeface="Times New Roman" pitchFamily="18" charset="0"/>
                <a:cs typeface="Times New Roman" pitchFamily="18" charset="0"/>
              </a:rPr>
              <a:t>Çökelti </a:t>
            </a:r>
            <a:r>
              <a:rPr lang="tr-TR" altLang="tr-TR" sz="1600" kern="0" dirty="0">
                <a:latin typeface="Times New Roman" pitchFamily="18" charset="0"/>
                <a:cs typeface="Times New Roman" pitchFamily="18" charset="0"/>
              </a:rPr>
              <a:t>ölçme cihazı öncelikle açıklık ve düz bir yere yerleştirilmelidir.  Düz bir yerin bulunamaması halinde sehpanın ayakları ayarlanarak toplama kabının  üst düzeyinin yatay konumda olması sağlanmalıdır. Sehpanın ayaklarındaki deliklere vida veya pimler sokularak konumunun değişmezliği </a:t>
            </a:r>
            <a:r>
              <a:rPr lang="tr-TR" altLang="tr-TR" sz="1600" kern="0" dirty="0" smtClean="0">
                <a:latin typeface="Times New Roman" pitchFamily="18" charset="0"/>
                <a:cs typeface="Times New Roman" pitchFamily="18" charset="0"/>
              </a:rPr>
              <a:t>sağlanmalıdır. </a:t>
            </a:r>
            <a:endParaRPr lang="tr-TR" altLang="tr-TR" sz="1600" kern="0" dirty="0">
              <a:latin typeface="Times New Roman" pitchFamily="18" charset="0"/>
              <a:cs typeface="Times New Roman" pitchFamily="18" charset="0"/>
            </a:endParaRPr>
          </a:p>
          <a:p>
            <a:pPr algn="just" eaLnBrk="1" hangingPunct="1">
              <a:spcBef>
                <a:spcPct val="0"/>
              </a:spcBef>
              <a:buFont typeface="Wingdings" pitchFamily="2" charset="2"/>
              <a:buChar char="Ø"/>
              <a:defRPr/>
            </a:pPr>
            <a:r>
              <a:rPr lang="tr-TR" altLang="tr-TR" sz="1600" kern="0" dirty="0" smtClean="0">
                <a:latin typeface="Times New Roman" pitchFamily="18" charset="0"/>
                <a:cs typeface="Times New Roman" pitchFamily="18" charset="0"/>
              </a:rPr>
              <a:t>Cihazın </a:t>
            </a:r>
            <a:r>
              <a:rPr lang="tr-TR" altLang="tr-TR" sz="1600" kern="0" dirty="0">
                <a:latin typeface="Times New Roman" pitchFamily="18" charset="0"/>
                <a:cs typeface="Times New Roman" pitchFamily="18" charset="0"/>
              </a:rPr>
              <a:t>çevresindeki kendinden daha yüksek olan cisimlerden uzaklığı toplama kabının  üst düzeyi ile bu cisimlerin yüksekliği arasındaki farkın iki katından az olmamalıdır. Cihaz toprak düzeyinden daha yükseğe </a:t>
            </a:r>
            <a:r>
              <a:rPr lang="tr-TR" altLang="tr-TR" sz="1600" kern="0" dirty="0" smtClean="0">
                <a:latin typeface="Times New Roman" pitchFamily="18" charset="0"/>
                <a:cs typeface="Times New Roman" pitchFamily="18" charset="0"/>
              </a:rPr>
              <a:t>konulduğu durumlarda; toplama </a:t>
            </a:r>
            <a:r>
              <a:rPr lang="tr-TR" altLang="tr-TR" sz="1600" kern="0" dirty="0">
                <a:latin typeface="Times New Roman" pitchFamily="18" charset="0"/>
                <a:cs typeface="Times New Roman" pitchFamily="18" charset="0"/>
              </a:rPr>
              <a:t>kabının üst düzeyi toprak düzeyinden 5 </a:t>
            </a:r>
            <a:r>
              <a:rPr lang="tr-TR" altLang="tr-TR" sz="1600" kern="0" dirty="0" err="1" smtClean="0">
                <a:latin typeface="Times New Roman" pitchFamily="18" charset="0"/>
                <a:cs typeface="Times New Roman" pitchFamily="18" charset="0"/>
              </a:rPr>
              <a:t>m.’den</a:t>
            </a:r>
            <a:r>
              <a:rPr lang="tr-TR" altLang="tr-TR" sz="1600" kern="0" dirty="0" smtClean="0">
                <a:latin typeface="Times New Roman" pitchFamily="18" charset="0"/>
                <a:cs typeface="Times New Roman" pitchFamily="18" charset="0"/>
              </a:rPr>
              <a:t> </a:t>
            </a:r>
            <a:r>
              <a:rPr lang="tr-TR" altLang="tr-TR" sz="1600" kern="0" dirty="0">
                <a:latin typeface="Times New Roman" pitchFamily="18" charset="0"/>
                <a:cs typeface="Times New Roman" pitchFamily="18" charset="0"/>
              </a:rPr>
              <a:t>daha yüksek olmamalıdır.</a:t>
            </a:r>
          </a:p>
          <a:p>
            <a:pPr algn="just">
              <a:buFont typeface="Wingdings" pitchFamily="2" charset="2"/>
              <a:buChar char="Ø"/>
              <a:defRPr/>
            </a:pPr>
            <a:endParaRPr lang="tr-TR" sz="1600" kern="0" dirty="0" smtClean="0">
              <a:latin typeface="Times New Roman" pitchFamily="18" charset="0"/>
              <a:cs typeface="Times New Roman" pitchFamily="18" charset="0"/>
            </a:endParaRPr>
          </a:p>
        </p:txBody>
      </p:sp>
      <p:sp>
        <p:nvSpPr>
          <p:cNvPr id="13324" name="Metin kutusu 1"/>
          <p:cNvSpPr txBox="1">
            <a:spLocks noChangeArrowheads="1"/>
          </p:cNvSpPr>
          <p:nvPr/>
        </p:nvSpPr>
        <p:spPr bwMode="auto">
          <a:xfrm>
            <a:off x="2663825" y="1543050"/>
            <a:ext cx="385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a:latin typeface="Times New Roman" panose="02020603050405020304" pitchFamily="18" charset="0"/>
                <a:cs typeface="Times New Roman" panose="02020603050405020304" pitchFamily="18" charset="0"/>
              </a:rPr>
              <a:t>ÖRNEKLEME İŞLEMLERİ</a:t>
            </a:r>
          </a:p>
        </p:txBody>
      </p:sp>
      <p:sp>
        <p:nvSpPr>
          <p:cNvPr id="20"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2009796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330200" y="1543050"/>
            <a:ext cx="8280400" cy="5040313"/>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solidFill>
                <a:schemeClr val="bg1"/>
              </a:solidFill>
            </a:endParaRPr>
          </a:p>
        </p:txBody>
      </p:sp>
      <p:sp>
        <p:nvSpPr>
          <p:cNvPr id="16" name="18 Dikdörtgen"/>
          <p:cNvSpPr/>
          <p:nvPr/>
        </p:nvSpPr>
        <p:spPr>
          <a:xfrm>
            <a:off x="8382000" y="2217738"/>
            <a:ext cx="104775" cy="328295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202613" y="3751263"/>
            <a:ext cx="358775" cy="214312"/>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1" name="Text Box 4"/>
          <p:cNvSpPr txBox="1">
            <a:spLocks noChangeArrowheads="1"/>
          </p:cNvSpPr>
          <p:nvPr/>
        </p:nvSpPr>
        <p:spPr bwMode="auto">
          <a:xfrm>
            <a:off x="117475" y="1038225"/>
            <a:ext cx="89503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a:solidFill>
                  <a:srgbClr val="FF6600"/>
                </a:solidFill>
              </a:rPr>
              <a:t>3. Bölüm : Çöken Toz Ölçümleri</a:t>
            </a:r>
          </a:p>
          <a:p>
            <a:pPr eaLnBrk="1" hangingPunct="1">
              <a:spcBef>
                <a:spcPct val="50000"/>
              </a:spcBef>
              <a:buFontTx/>
              <a:buNone/>
            </a:pPr>
            <a:endParaRPr lang="tr-TR" altLang="tr-TR" sz="600" b="1">
              <a:solidFill>
                <a:schemeClr val="bg1"/>
              </a:solidFill>
            </a:endParaRPr>
          </a:p>
        </p:txBody>
      </p:sp>
      <p:sp>
        <p:nvSpPr>
          <p:cNvPr id="14344" name="Text Box 5"/>
          <p:cNvSpPr txBox="1">
            <a:spLocks noChangeArrowheads="1"/>
          </p:cNvSpPr>
          <p:nvPr/>
        </p:nvSpPr>
        <p:spPr bwMode="auto">
          <a:xfrm>
            <a:off x="6019800" y="1298575"/>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14346" name="Line 21"/>
          <p:cNvSpPr>
            <a:spLocks noChangeShapeType="1"/>
          </p:cNvSpPr>
          <p:nvPr/>
        </p:nvSpPr>
        <p:spPr bwMode="auto">
          <a:xfrm flipV="1">
            <a:off x="195263" y="14478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4347" name="AutoShape 33" descr="kitap görseli ile ilgili görsel sonucu"/>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4348" name="AutoShape 35" descr="kitap görseli ile ilgili görsel sonucu"/>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8" name="Dikdörtgen 17"/>
          <p:cNvSpPr/>
          <p:nvPr/>
        </p:nvSpPr>
        <p:spPr>
          <a:xfrm>
            <a:off x="601663" y="1919288"/>
            <a:ext cx="7591425" cy="3170237"/>
          </a:xfrm>
          <a:prstGeom prst="rect">
            <a:avLst/>
          </a:prstGeom>
        </p:spPr>
        <p:txBody>
          <a:bodyPr>
            <a:spAutoFit/>
          </a:bodyPr>
          <a:lstStyle/>
          <a:p>
            <a:pPr eaLnBrk="1" hangingPunct="1">
              <a:defRPr/>
            </a:pPr>
            <a:r>
              <a:rPr lang="tr-TR" sz="2000" b="1" dirty="0">
                <a:latin typeface="Arial" charset="0"/>
              </a:rPr>
              <a:t>AYRINTILI ANALİZ</a:t>
            </a:r>
            <a:endParaRPr lang="tr-TR" sz="2000" dirty="0">
              <a:latin typeface="Arial" charset="0"/>
            </a:endParaRPr>
          </a:p>
          <a:p>
            <a:pPr eaLnBrk="1" hangingPunct="1">
              <a:defRPr/>
            </a:pPr>
            <a:r>
              <a:rPr lang="tr-TR" sz="2000" dirty="0">
                <a:latin typeface="Arial" charset="0"/>
              </a:rPr>
              <a:t>Ayrıntılı analizde aşağıdaki tayinler yapılmalıdır:</a:t>
            </a:r>
          </a:p>
          <a:p>
            <a:pPr eaLnBrk="1" hangingPunct="1">
              <a:defRPr/>
            </a:pPr>
            <a:r>
              <a:rPr lang="tr-TR" sz="2000" dirty="0">
                <a:latin typeface="Arial" charset="0"/>
              </a:rPr>
              <a:t> </a:t>
            </a:r>
          </a:p>
          <a:p>
            <a:pPr marL="342900" indent="-342900" algn="just" eaLnBrk="1" hangingPunct="1">
              <a:buFont typeface="Wingdings" pitchFamily="2" charset="2"/>
              <a:buChar char="Ø"/>
              <a:defRPr/>
            </a:pPr>
            <a:r>
              <a:rPr lang="tr-TR" sz="2000" dirty="0">
                <a:latin typeface="Arial" charset="0"/>
              </a:rPr>
              <a:t>Toplanan sıvı miktarı.</a:t>
            </a:r>
          </a:p>
          <a:p>
            <a:pPr marL="342900" indent="-342900" algn="just" eaLnBrk="1" hangingPunct="1">
              <a:buFont typeface="Wingdings" pitchFamily="2" charset="2"/>
              <a:buChar char="Ø"/>
              <a:defRPr/>
            </a:pPr>
            <a:r>
              <a:rPr lang="tr-TR" sz="2000" dirty="0">
                <a:latin typeface="Arial" charset="0"/>
              </a:rPr>
              <a:t>Sıvının </a:t>
            </a:r>
            <a:r>
              <a:rPr lang="tr-TR" sz="2000" dirty="0" err="1">
                <a:latin typeface="Arial" charset="0"/>
              </a:rPr>
              <a:t>pH</a:t>
            </a:r>
            <a:r>
              <a:rPr lang="tr-TR" sz="2000" dirty="0">
                <a:latin typeface="Arial" charset="0"/>
              </a:rPr>
              <a:t> değeri (damıtık su katılan durumlar dışında),</a:t>
            </a:r>
          </a:p>
          <a:p>
            <a:pPr marL="342900" indent="-342900" algn="just" eaLnBrk="1" hangingPunct="1">
              <a:buFont typeface="Wingdings" pitchFamily="2" charset="2"/>
              <a:buChar char="Ø"/>
              <a:defRPr/>
            </a:pPr>
            <a:r>
              <a:rPr lang="tr-TR" sz="2000" u="sng" dirty="0">
                <a:latin typeface="Arial" charset="0"/>
              </a:rPr>
              <a:t>Çözünmeyen kuru madde miktarı,</a:t>
            </a:r>
          </a:p>
          <a:p>
            <a:pPr marL="342900" indent="-342900" algn="just" eaLnBrk="1" hangingPunct="1">
              <a:buFont typeface="Wingdings" pitchFamily="2" charset="2"/>
              <a:buChar char="Ø"/>
              <a:defRPr/>
            </a:pPr>
            <a:r>
              <a:rPr lang="tr-TR" sz="2000" dirty="0">
                <a:latin typeface="Arial" charset="0"/>
              </a:rPr>
              <a:t>Çözünmeyen maddenin yakılması sonucu elde edilen kül miktarı,</a:t>
            </a:r>
          </a:p>
          <a:p>
            <a:pPr marL="342900" indent="-342900" algn="just" eaLnBrk="1" hangingPunct="1">
              <a:buFont typeface="Wingdings" pitchFamily="2" charset="2"/>
              <a:buChar char="Ø"/>
              <a:defRPr/>
            </a:pPr>
            <a:r>
              <a:rPr lang="tr-TR" sz="2000" dirty="0">
                <a:latin typeface="Arial" charset="0"/>
              </a:rPr>
              <a:t>Süzüntünün belli miktarının dikkatle kuruluğa kadar buharlaştırılması sonucu elde edilen kalıntının ağırlığı,</a:t>
            </a:r>
          </a:p>
        </p:txBody>
      </p:sp>
      <p:pic>
        <p:nvPicPr>
          <p:cNvPr id="143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325" y="1752600"/>
            <a:ext cx="1223963"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1107243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304800" y="1576388"/>
            <a:ext cx="8640763" cy="5040312"/>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572500" y="2171700"/>
            <a:ext cx="115888"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451850" y="379095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416" name="24 Metin kutusu"/>
          <p:cNvSpPr txBox="1">
            <a:spLocks noChangeArrowheads="1"/>
          </p:cNvSpPr>
          <p:nvPr/>
        </p:nvSpPr>
        <p:spPr bwMode="auto">
          <a:xfrm>
            <a:off x="952500" y="2284413"/>
            <a:ext cx="68913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10287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tr-TR" altLang="tr-TR" sz="1400" b="1"/>
              <a:t>PM 10 : </a:t>
            </a:r>
            <a:r>
              <a:rPr lang="tr-TR" altLang="tr-TR" sz="1400"/>
              <a:t>Çapları 10 mikrondan küçük olan havada asılı partiküllerdir. </a:t>
            </a:r>
          </a:p>
          <a:p>
            <a:pPr algn="just"/>
            <a:r>
              <a:rPr lang="tr-TR" altLang="tr-TR" sz="1400"/>
              <a:t>PM 10 ölçümlerinde referans olarak kabul edilen 2 adet uluslararası standart bulunmaktadır. </a:t>
            </a:r>
          </a:p>
          <a:p>
            <a:pPr lvl="1" algn="just"/>
            <a:r>
              <a:rPr lang="tr-TR" altLang="tr-TR" sz="1200" b="1"/>
              <a:t>TS EN 12341</a:t>
            </a:r>
          </a:p>
          <a:p>
            <a:pPr lvl="1" algn="just"/>
            <a:r>
              <a:rPr lang="tr-TR" altLang="tr-TR" sz="1200" b="1"/>
              <a:t>EPA 40 CFR PART 50 </a:t>
            </a:r>
          </a:p>
        </p:txBody>
      </p:sp>
      <p:sp>
        <p:nvSpPr>
          <p:cNvPr id="21" name="Text Box 4"/>
          <p:cNvSpPr txBox="1">
            <a:spLocks noChangeArrowheads="1"/>
          </p:cNvSpPr>
          <p:nvPr/>
        </p:nvSpPr>
        <p:spPr bwMode="auto">
          <a:xfrm>
            <a:off x="77788" y="1004888"/>
            <a:ext cx="89884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4. Bölüm : PM10</a:t>
            </a:r>
          </a:p>
          <a:p>
            <a:pPr eaLnBrk="1" hangingPunct="1">
              <a:spcBef>
                <a:spcPct val="50000"/>
              </a:spcBef>
              <a:buFontTx/>
              <a:buNone/>
            </a:pPr>
            <a:endParaRPr lang="tr-TR" altLang="tr-TR" sz="600" b="1">
              <a:solidFill>
                <a:schemeClr val="bg1"/>
              </a:solidFill>
            </a:endParaRPr>
          </a:p>
        </p:txBody>
      </p:sp>
      <p:sp>
        <p:nvSpPr>
          <p:cNvPr id="17418"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17419"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7421" name="Metin kutusu 1"/>
          <p:cNvSpPr txBox="1">
            <a:spLocks noChangeArrowheads="1"/>
          </p:cNvSpPr>
          <p:nvPr/>
        </p:nvSpPr>
        <p:spPr bwMode="auto">
          <a:xfrm>
            <a:off x="1295400" y="1852613"/>
            <a:ext cx="5922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a:latin typeface="Times New Roman" panose="02020603050405020304" pitchFamily="18" charset="0"/>
                <a:cs typeface="Times New Roman" panose="02020603050405020304" pitchFamily="18" charset="0"/>
              </a:rPr>
              <a:t>TANIM, STANDARTLAR VE ÖLÇÜM METOTLARI</a:t>
            </a:r>
          </a:p>
        </p:txBody>
      </p:sp>
      <p:graphicFrame>
        <p:nvGraphicFramePr>
          <p:cNvPr id="14" name="İçerik Yer Tutucusu 1"/>
          <p:cNvGraphicFramePr>
            <a:graphicFrameLocks/>
          </p:cNvGraphicFramePr>
          <p:nvPr/>
        </p:nvGraphicFramePr>
        <p:xfrm>
          <a:off x="1082675" y="3525838"/>
          <a:ext cx="6476999" cy="2497138"/>
        </p:xfrm>
        <a:graphic>
          <a:graphicData uri="http://schemas.openxmlformats.org/drawingml/2006/table">
            <a:tbl>
              <a:tblPr firstRow="1" firstCol="1" bandRow="1">
                <a:tableStyleId>{5C22544A-7EE6-4342-B048-85BDC9FD1C3A}</a:tableStyleId>
              </a:tblPr>
              <a:tblGrid>
                <a:gridCol w="2158531">
                  <a:extLst>
                    <a:ext uri="{9D8B030D-6E8A-4147-A177-3AD203B41FA5}"/>
                  </a:extLst>
                </a:gridCol>
                <a:gridCol w="2159234">
                  <a:extLst>
                    <a:ext uri="{9D8B030D-6E8A-4147-A177-3AD203B41FA5}"/>
                  </a:extLst>
                </a:gridCol>
                <a:gridCol w="2159234">
                  <a:extLst>
                    <a:ext uri="{9D8B030D-6E8A-4147-A177-3AD203B41FA5}"/>
                  </a:extLst>
                </a:gridCol>
              </a:tblGrid>
              <a:tr h="525190">
                <a:tc>
                  <a:txBody>
                    <a:bodyPr/>
                    <a:lstStyle/>
                    <a:p>
                      <a:pPr algn="ctr">
                        <a:lnSpc>
                          <a:spcPct val="115000"/>
                        </a:lnSpc>
                        <a:spcAft>
                          <a:spcPts val="0"/>
                        </a:spcAft>
                      </a:pPr>
                      <a:r>
                        <a:rPr lang="tr-TR" sz="1200" dirty="0">
                          <a:solidFill>
                            <a:schemeClr val="tx1"/>
                          </a:solidFill>
                          <a:effectLst/>
                        </a:rPr>
                        <a:t> </a:t>
                      </a:r>
                      <a:endParaRPr lang="tr-TR" sz="1200" dirty="0">
                        <a:solidFill>
                          <a:schemeClr val="tx1"/>
                        </a:solidFill>
                        <a:effectLst/>
                        <a:latin typeface="Calibri"/>
                        <a:ea typeface="Calibri"/>
                        <a:cs typeface="Times New Roman"/>
                      </a:endParaRPr>
                    </a:p>
                  </a:txBody>
                  <a:tcPr marL="68578" marR="68578" marT="0" marB="0" anchor="ctr">
                    <a:solidFill>
                      <a:schemeClr val="bg1">
                        <a:lumMod val="75000"/>
                      </a:schemeClr>
                    </a:solidFill>
                  </a:tcPr>
                </a:tc>
                <a:tc>
                  <a:txBody>
                    <a:bodyPr/>
                    <a:lstStyle/>
                    <a:p>
                      <a:pPr algn="ctr">
                        <a:spcAft>
                          <a:spcPts val="0"/>
                        </a:spcAft>
                      </a:pPr>
                      <a:r>
                        <a:rPr lang="tr-TR" sz="1200" dirty="0">
                          <a:solidFill>
                            <a:schemeClr val="tx1"/>
                          </a:solidFill>
                          <a:effectLst/>
                        </a:rPr>
                        <a:t> </a:t>
                      </a:r>
                    </a:p>
                    <a:p>
                      <a:pPr algn="ctr">
                        <a:lnSpc>
                          <a:spcPct val="115000"/>
                        </a:lnSpc>
                        <a:spcAft>
                          <a:spcPts val="0"/>
                        </a:spcAft>
                      </a:pPr>
                      <a:r>
                        <a:rPr lang="tr-TR" sz="1200" dirty="0">
                          <a:solidFill>
                            <a:schemeClr val="tx1"/>
                          </a:solidFill>
                          <a:effectLst/>
                        </a:rPr>
                        <a:t> </a:t>
                      </a:r>
                      <a:r>
                        <a:rPr lang="tr-TR" sz="1200" dirty="0" smtClean="0">
                          <a:solidFill>
                            <a:schemeClr val="tx1"/>
                          </a:solidFill>
                          <a:effectLst/>
                        </a:rPr>
                        <a:t>TS </a:t>
                      </a:r>
                      <a:r>
                        <a:rPr lang="tr-TR" sz="1200" dirty="0">
                          <a:solidFill>
                            <a:schemeClr val="tx1"/>
                          </a:solidFill>
                          <a:effectLst/>
                        </a:rPr>
                        <a:t>EN 12341</a:t>
                      </a:r>
                      <a:endParaRPr lang="tr-TR" sz="1200" dirty="0">
                        <a:solidFill>
                          <a:schemeClr val="tx1"/>
                        </a:solidFill>
                        <a:effectLst/>
                        <a:latin typeface="Calibri"/>
                        <a:ea typeface="Calibri"/>
                        <a:cs typeface="Times New Roman"/>
                      </a:endParaRPr>
                    </a:p>
                  </a:txBody>
                  <a:tcPr marL="68578" marR="68578" marT="0" marB="0" anchor="ctr">
                    <a:solidFill>
                      <a:schemeClr val="bg1">
                        <a:lumMod val="75000"/>
                      </a:schemeClr>
                    </a:solidFill>
                  </a:tcPr>
                </a:tc>
                <a:tc>
                  <a:txBody>
                    <a:bodyPr/>
                    <a:lstStyle/>
                    <a:p>
                      <a:pPr algn="ctr">
                        <a:lnSpc>
                          <a:spcPct val="115000"/>
                        </a:lnSpc>
                        <a:spcAft>
                          <a:spcPts val="0"/>
                        </a:spcAft>
                      </a:pPr>
                      <a:r>
                        <a:rPr lang="tr-TR" sz="1200" dirty="0">
                          <a:solidFill>
                            <a:schemeClr val="tx1"/>
                          </a:solidFill>
                          <a:effectLst/>
                        </a:rPr>
                        <a:t>EPA 40 CFR PART 50</a:t>
                      </a:r>
                      <a:endParaRPr lang="tr-TR" sz="1200" dirty="0">
                        <a:solidFill>
                          <a:schemeClr val="tx1"/>
                        </a:solidFill>
                        <a:effectLst/>
                        <a:latin typeface="Calibri"/>
                        <a:ea typeface="Calibri"/>
                        <a:cs typeface="Times New Roman"/>
                      </a:endParaRPr>
                    </a:p>
                  </a:txBody>
                  <a:tcPr marL="68578" marR="68578" marT="0" marB="0" anchor="ctr">
                    <a:solidFill>
                      <a:schemeClr val="bg1">
                        <a:lumMod val="75000"/>
                      </a:schemeClr>
                    </a:solidFill>
                  </a:tcPr>
                </a:tc>
                <a:extLst>
                  <a:ext uri="{0D108BD9-81ED-4DB2-BD59-A6C34878D82A}"/>
                </a:extLst>
              </a:tr>
              <a:tr h="710076">
                <a:tc>
                  <a:txBody>
                    <a:bodyPr/>
                    <a:lstStyle/>
                    <a:p>
                      <a:pPr algn="ctr">
                        <a:lnSpc>
                          <a:spcPct val="115000"/>
                        </a:lnSpc>
                        <a:spcAft>
                          <a:spcPts val="0"/>
                        </a:spcAft>
                      </a:pPr>
                      <a:r>
                        <a:rPr lang="tr-TR" sz="1200" dirty="0">
                          <a:solidFill>
                            <a:schemeClr val="tx1"/>
                          </a:solidFill>
                          <a:effectLst/>
                        </a:rPr>
                        <a:t>Filtre Şartlandırma </a:t>
                      </a:r>
                      <a:endParaRPr lang="tr-TR" sz="1200" dirty="0">
                        <a:solidFill>
                          <a:schemeClr val="tx1"/>
                        </a:solidFill>
                        <a:effectLst/>
                        <a:latin typeface="Calibri"/>
                        <a:ea typeface="Calibri"/>
                        <a:cs typeface="Times New Roman"/>
                      </a:endParaRPr>
                    </a:p>
                  </a:txBody>
                  <a:tcPr marL="68578" marR="68578" marT="0" marB="0" anchor="ctr">
                    <a:solidFill>
                      <a:schemeClr val="bg1">
                        <a:lumMod val="75000"/>
                      </a:schemeClr>
                    </a:solidFill>
                  </a:tcPr>
                </a:tc>
                <a:tc>
                  <a:txBody>
                    <a:bodyPr/>
                    <a:lstStyle/>
                    <a:p>
                      <a:pPr algn="ctr">
                        <a:spcAft>
                          <a:spcPts val="0"/>
                        </a:spcAft>
                      </a:pPr>
                      <a:r>
                        <a:rPr lang="tr-TR" sz="1200" dirty="0">
                          <a:solidFill>
                            <a:schemeClr val="tx1"/>
                          </a:solidFill>
                          <a:effectLst/>
                        </a:rPr>
                        <a:t>Sıcaklık </a:t>
                      </a:r>
                      <a:r>
                        <a:rPr lang="tr-TR" sz="1200" dirty="0" smtClean="0">
                          <a:solidFill>
                            <a:schemeClr val="tx1"/>
                          </a:solidFill>
                          <a:effectLst/>
                        </a:rPr>
                        <a:t>19-21 °C </a:t>
                      </a:r>
                      <a:endParaRPr lang="tr-TR" sz="1200" dirty="0">
                        <a:solidFill>
                          <a:schemeClr val="tx1"/>
                        </a:solidFill>
                        <a:effectLst/>
                      </a:endParaRPr>
                    </a:p>
                    <a:p>
                      <a:pPr algn="ctr">
                        <a:spcAft>
                          <a:spcPts val="0"/>
                        </a:spcAft>
                      </a:pPr>
                      <a:r>
                        <a:rPr lang="tr-TR" sz="1200" dirty="0">
                          <a:solidFill>
                            <a:schemeClr val="tx1"/>
                          </a:solidFill>
                          <a:effectLst/>
                        </a:rPr>
                        <a:t>Nem % </a:t>
                      </a:r>
                      <a:r>
                        <a:rPr lang="tr-TR" sz="1200" dirty="0" smtClean="0">
                          <a:solidFill>
                            <a:schemeClr val="tx1"/>
                          </a:solidFill>
                          <a:effectLst/>
                        </a:rPr>
                        <a:t>45-50 </a:t>
                      </a:r>
                      <a:endParaRPr lang="tr-TR" sz="1200" dirty="0">
                        <a:solidFill>
                          <a:schemeClr val="tx1"/>
                        </a:solidFill>
                        <a:effectLst/>
                      </a:endParaRPr>
                    </a:p>
                    <a:p>
                      <a:pPr algn="ctr">
                        <a:spcAft>
                          <a:spcPts val="0"/>
                        </a:spcAft>
                      </a:pPr>
                      <a:r>
                        <a:rPr lang="tr-TR" sz="1200" dirty="0" smtClean="0">
                          <a:solidFill>
                            <a:schemeClr val="tx1"/>
                          </a:solidFill>
                          <a:effectLst/>
                        </a:rPr>
                        <a:t>48 saat</a:t>
                      </a:r>
                      <a:r>
                        <a:rPr lang="tr-TR" sz="1200" dirty="0">
                          <a:solidFill>
                            <a:schemeClr val="tx1"/>
                          </a:solidFill>
                          <a:effectLst/>
                          <a:latin typeface="Arial"/>
                        </a:rPr>
                        <a:t>*</a:t>
                      </a:r>
                      <a:endParaRPr lang="tr-TR" sz="1200" dirty="0" smtClean="0">
                        <a:solidFill>
                          <a:schemeClr val="tx1"/>
                        </a:solidFill>
                        <a:effectLst/>
                      </a:endParaRPr>
                    </a:p>
                  </a:txBody>
                  <a:tcPr marL="68578" marR="68578" marT="0" marB="0" anchor="ctr"/>
                </a:tc>
                <a:tc>
                  <a:txBody>
                    <a:bodyPr/>
                    <a:lstStyle/>
                    <a:p>
                      <a:pPr algn="ctr">
                        <a:spcAft>
                          <a:spcPts val="0"/>
                        </a:spcAft>
                      </a:pPr>
                      <a:r>
                        <a:rPr lang="tr-TR" sz="1200" dirty="0">
                          <a:solidFill>
                            <a:schemeClr val="tx1"/>
                          </a:solidFill>
                          <a:effectLst/>
                        </a:rPr>
                        <a:t>Sıcaklık 15-30°C ±3°</a:t>
                      </a:r>
                    </a:p>
                    <a:p>
                      <a:pPr algn="ctr">
                        <a:lnSpc>
                          <a:spcPct val="115000"/>
                        </a:lnSpc>
                        <a:spcAft>
                          <a:spcPts val="0"/>
                        </a:spcAft>
                      </a:pPr>
                      <a:r>
                        <a:rPr lang="tr-TR" sz="1200" dirty="0">
                          <a:solidFill>
                            <a:schemeClr val="tx1"/>
                          </a:solidFill>
                          <a:effectLst/>
                        </a:rPr>
                        <a:t>Nem </a:t>
                      </a:r>
                      <a:r>
                        <a:rPr lang="tr-TR" sz="1200">
                          <a:solidFill>
                            <a:schemeClr val="tx1"/>
                          </a:solidFill>
                          <a:effectLst/>
                        </a:rPr>
                        <a:t>% </a:t>
                      </a:r>
                      <a:r>
                        <a:rPr lang="tr-TR" sz="1200" smtClean="0">
                          <a:solidFill>
                            <a:schemeClr val="tx1"/>
                          </a:solidFill>
                          <a:effectLst/>
                        </a:rPr>
                        <a:t>20-45 </a:t>
                      </a:r>
                      <a:r>
                        <a:rPr lang="tr-TR" sz="1200" dirty="0">
                          <a:solidFill>
                            <a:schemeClr val="tx1"/>
                          </a:solidFill>
                          <a:effectLst/>
                        </a:rPr>
                        <a:t>% ± 5</a:t>
                      </a:r>
                    </a:p>
                    <a:p>
                      <a:pPr algn="ctr">
                        <a:lnSpc>
                          <a:spcPct val="115000"/>
                        </a:lnSpc>
                        <a:spcAft>
                          <a:spcPts val="0"/>
                        </a:spcAft>
                      </a:pPr>
                      <a:r>
                        <a:rPr lang="tr-TR" sz="1200" dirty="0">
                          <a:solidFill>
                            <a:schemeClr val="tx1"/>
                          </a:solidFill>
                          <a:effectLst/>
                        </a:rPr>
                        <a:t>24 saat</a:t>
                      </a:r>
                      <a:endParaRPr lang="tr-TR" sz="1200" dirty="0">
                        <a:solidFill>
                          <a:schemeClr val="tx1"/>
                        </a:solidFill>
                        <a:effectLst/>
                        <a:latin typeface="Calibri"/>
                        <a:ea typeface="Calibri"/>
                        <a:cs typeface="Times New Roman"/>
                      </a:endParaRPr>
                    </a:p>
                  </a:txBody>
                  <a:tcPr marL="68578" marR="68578" marT="0" marB="0" anchor="ctr"/>
                </a:tc>
                <a:extLst>
                  <a:ext uri="{0D108BD9-81ED-4DB2-BD59-A6C34878D82A}"/>
                </a:extLst>
              </a:tr>
              <a:tr h="630936">
                <a:tc>
                  <a:txBody>
                    <a:bodyPr/>
                    <a:lstStyle/>
                    <a:p>
                      <a:pPr algn="ctr">
                        <a:lnSpc>
                          <a:spcPct val="115000"/>
                        </a:lnSpc>
                        <a:spcAft>
                          <a:spcPts val="0"/>
                        </a:spcAft>
                      </a:pPr>
                      <a:r>
                        <a:rPr lang="tr-TR" sz="1200" dirty="0">
                          <a:solidFill>
                            <a:schemeClr val="tx1"/>
                          </a:solidFill>
                          <a:effectLst/>
                        </a:rPr>
                        <a:t>Numune Alma Süresi  ve Debisi</a:t>
                      </a:r>
                      <a:endParaRPr lang="tr-TR" sz="1200" dirty="0">
                        <a:solidFill>
                          <a:schemeClr val="tx1"/>
                        </a:solidFill>
                        <a:effectLst/>
                        <a:latin typeface="Calibri"/>
                        <a:ea typeface="Calibri"/>
                        <a:cs typeface="Times New Roman"/>
                      </a:endParaRPr>
                    </a:p>
                  </a:txBody>
                  <a:tcPr marL="68578" marR="68578" marT="0" marB="0" anchor="ctr">
                    <a:solidFill>
                      <a:schemeClr val="bg1">
                        <a:lumMod val="75000"/>
                      </a:schemeClr>
                    </a:solidFill>
                  </a:tcPr>
                </a:tc>
                <a:tc>
                  <a:txBody>
                    <a:bodyPr/>
                    <a:lstStyle/>
                    <a:p>
                      <a:pPr algn="ctr">
                        <a:lnSpc>
                          <a:spcPct val="115000"/>
                        </a:lnSpc>
                        <a:spcAft>
                          <a:spcPts val="0"/>
                        </a:spcAft>
                      </a:pPr>
                      <a:r>
                        <a:rPr lang="tr-TR" sz="1200" dirty="0">
                          <a:solidFill>
                            <a:schemeClr val="tx1"/>
                          </a:solidFill>
                          <a:effectLst/>
                        </a:rPr>
                        <a:t>24 saat,  </a:t>
                      </a:r>
                      <a:endParaRPr lang="tr-TR" sz="1200" dirty="0" smtClean="0">
                        <a:solidFill>
                          <a:schemeClr val="tx1"/>
                        </a:solidFill>
                        <a:effectLst/>
                      </a:endParaRPr>
                    </a:p>
                    <a:p>
                      <a:pPr algn="ctr">
                        <a:lnSpc>
                          <a:spcPct val="115000"/>
                        </a:lnSpc>
                        <a:spcAft>
                          <a:spcPts val="0"/>
                        </a:spcAft>
                      </a:pPr>
                      <a:r>
                        <a:rPr lang="tr-TR" sz="1200" dirty="0" smtClean="0">
                          <a:solidFill>
                            <a:schemeClr val="tx1"/>
                          </a:solidFill>
                          <a:effectLst/>
                        </a:rPr>
                        <a:t>2,3 </a:t>
                      </a:r>
                      <a:r>
                        <a:rPr lang="tr-TR" sz="1200" dirty="0">
                          <a:solidFill>
                            <a:schemeClr val="tx1"/>
                          </a:solidFill>
                          <a:effectLst/>
                        </a:rPr>
                        <a:t>m</a:t>
                      </a:r>
                      <a:r>
                        <a:rPr lang="tr-TR" sz="1200" baseline="30000" dirty="0">
                          <a:solidFill>
                            <a:schemeClr val="tx1"/>
                          </a:solidFill>
                          <a:effectLst/>
                        </a:rPr>
                        <a:t>3</a:t>
                      </a:r>
                      <a:r>
                        <a:rPr lang="tr-TR" sz="1200" dirty="0">
                          <a:solidFill>
                            <a:schemeClr val="tx1"/>
                          </a:solidFill>
                          <a:effectLst/>
                        </a:rPr>
                        <a:t>/h = 38,33 </a:t>
                      </a:r>
                      <a:r>
                        <a:rPr lang="tr-TR" sz="1200" dirty="0" err="1" smtClean="0">
                          <a:solidFill>
                            <a:schemeClr val="tx1"/>
                          </a:solidFill>
                          <a:effectLst/>
                        </a:rPr>
                        <a:t>lt</a:t>
                      </a:r>
                      <a:r>
                        <a:rPr lang="tr-TR" sz="1200" dirty="0" smtClean="0">
                          <a:solidFill>
                            <a:schemeClr val="tx1"/>
                          </a:solidFill>
                          <a:effectLst/>
                        </a:rPr>
                        <a:t>/</a:t>
                      </a:r>
                      <a:r>
                        <a:rPr lang="tr-TR" sz="1200" dirty="0" err="1" smtClean="0">
                          <a:solidFill>
                            <a:schemeClr val="tx1"/>
                          </a:solidFill>
                          <a:effectLst/>
                        </a:rPr>
                        <a:t>dk</a:t>
                      </a:r>
                      <a:endParaRPr lang="tr-TR" sz="1200" dirty="0" smtClean="0">
                        <a:solidFill>
                          <a:schemeClr val="tx1"/>
                        </a:solidFill>
                        <a:effectLst/>
                      </a:endParaRPr>
                    </a:p>
                    <a:p>
                      <a:pPr algn="ctr">
                        <a:lnSpc>
                          <a:spcPct val="115000"/>
                        </a:lnSpc>
                        <a:spcAft>
                          <a:spcPts val="0"/>
                        </a:spcAft>
                      </a:pPr>
                      <a:r>
                        <a:rPr lang="tr-TR" sz="1200" dirty="0">
                          <a:solidFill>
                            <a:schemeClr val="tx1"/>
                          </a:solidFill>
                          <a:effectLst/>
                        </a:rPr>
                        <a:t> </a:t>
                      </a:r>
                      <a:endParaRPr lang="tr-TR" sz="1200" dirty="0">
                        <a:solidFill>
                          <a:schemeClr val="tx1"/>
                        </a:solidFill>
                        <a:effectLst/>
                        <a:latin typeface="Calibri"/>
                        <a:ea typeface="Calibri"/>
                        <a:cs typeface="Times New Roman"/>
                      </a:endParaRPr>
                    </a:p>
                  </a:txBody>
                  <a:tcPr marL="68578" marR="68578" marT="0" marB="0" anchor="ctr"/>
                </a:tc>
                <a:tc>
                  <a:txBody>
                    <a:bodyPr/>
                    <a:lstStyle/>
                    <a:p>
                      <a:pPr algn="ctr">
                        <a:lnSpc>
                          <a:spcPct val="115000"/>
                        </a:lnSpc>
                        <a:spcAft>
                          <a:spcPts val="0"/>
                        </a:spcAft>
                      </a:pPr>
                      <a:r>
                        <a:rPr lang="tr-TR" sz="1200" dirty="0">
                          <a:solidFill>
                            <a:schemeClr val="tx1"/>
                          </a:solidFill>
                          <a:effectLst/>
                        </a:rPr>
                        <a:t>24 saat, </a:t>
                      </a:r>
                      <a:endParaRPr lang="tr-TR" sz="1200" dirty="0" smtClean="0">
                        <a:solidFill>
                          <a:schemeClr val="tx1"/>
                        </a:solidFill>
                        <a:effectLst/>
                      </a:endParaRPr>
                    </a:p>
                    <a:p>
                      <a:pPr algn="ctr">
                        <a:lnSpc>
                          <a:spcPct val="115000"/>
                        </a:lnSpc>
                        <a:spcAft>
                          <a:spcPts val="0"/>
                        </a:spcAft>
                      </a:pPr>
                      <a:r>
                        <a:rPr lang="tr-TR" sz="1200" dirty="0" smtClean="0">
                          <a:solidFill>
                            <a:schemeClr val="tx1"/>
                          </a:solidFill>
                          <a:effectLst/>
                        </a:rPr>
                        <a:t>1 </a:t>
                      </a:r>
                      <a:r>
                        <a:rPr lang="tr-TR" sz="1200" dirty="0">
                          <a:solidFill>
                            <a:schemeClr val="tx1"/>
                          </a:solidFill>
                          <a:effectLst/>
                        </a:rPr>
                        <a:t>m</a:t>
                      </a:r>
                      <a:r>
                        <a:rPr lang="tr-TR" sz="1200" baseline="30000" dirty="0">
                          <a:solidFill>
                            <a:schemeClr val="tx1"/>
                          </a:solidFill>
                          <a:effectLst/>
                        </a:rPr>
                        <a:t>3</a:t>
                      </a:r>
                      <a:r>
                        <a:rPr lang="tr-TR" sz="1200" dirty="0">
                          <a:solidFill>
                            <a:schemeClr val="tx1"/>
                          </a:solidFill>
                          <a:effectLst/>
                        </a:rPr>
                        <a:t>/h = 16,67 </a:t>
                      </a:r>
                      <a:r>
                        <a:rPr lang="tr-TR" sz="1200" dirty="0" err="1">
                          <a:solidFill>
                            <a:schemeClr val="tx1"/>
                          </a:solidFill>
                          <a:effectLst/>
                        </a:rPr>
                        <a:t>lt</a:t>
                      </a:r>
                      <a:r>
                        <a:rPr lang="tr-TR" sz="1200" dirty="0">
                          <a:solidFill>
                            <a:schemeClr val="tx1"/>
                          </a:solidFill>
                          <a:effectLst/>
                        </a:rPr>
                        <a:t>/</a:t>
                      </a:r>
                      <a:r>
                        <a:rPr lang="tr-TR" sz="1200" dirty="0" err="1">
                          <a:solidFill>
                            <a:schemeClr val="tx1"/>
                          </a:solidFill>
                          <a:effectLst/>
                        </a:rPr>
                        <a:t>dk</a:t>
                      </a:r>
                      <a:endParaRPr lang="tr-TR" sz="1200" dirty="0">
                        <a:solidFill>
                          <a:schemeClr val="tx1"/>
                        </a:solidFill>
                        <a:effectLst/>
                        <a:latin typeface="Calibri"/>
                        <a:ea typeface="Calibri"/>
                        <a:cs typeface="Times New Roman"/>
                      </a:endParaRPr>
                    </a:p>
                  </a:txBody>
                  <a:tcPr marL="68578" marR="68578" marT="0" marB="0" anchor="ctr"/>
                </a:tc>
                <a:extLst>
                  <a:ext uri="{0D108BD9-81ED-4DB2-BD59-A6C34878D82A}"/>
                </a:extLst>
              </a:tr>
              <a:tr h="630936">
                <a:tc>
                  <a:txBody>
                    <a:bodyPr/>
                    <a:lstStyle/>
                    <a:p>
                      <a:pPr algn="ctr">
                        <a:lnSpc>
                          <a:spcPct val="115000"/>
                        </a:lnSpc>
                        <a:spcAft>
                          <a:spcPts val="0"/>
                        </a:spcAft>
                      </a:pPr>
                      <a:r>
                        <a:rPr lang="tr-TR" sz="1200" dirty="0">
                          <a:solidFill>
                            <a:schemeClr val="tx1"/>
                          </a:solidFill>
                          <a:effectLst/>
                        </a:rPr>
                        <a:t>Kalibrasyon</a:t>
                      </a:r>
                      <a:endParaRPr lang="tr-TR" sz="1200" dirty="0">
                        <a:solidFill>
                          <a:schemeClr val="tx1"/>
                        </a:solidFill>
                        <a:effectLst/>
                        <a:latin typeface="Calibri"/>
                        <a:ea typeface="Calibri"/>
                        <a:cs typeface="Times New Roman"/>
                      </a:endParaRPr>
                    </a:p>
                  </a:txBody>
                  <a:tcPr marL="68578" marR="68578" marT="0" marB="0" anchor="ctr">
                    <a:solidFill>
                      <a:schemeClr val="bg1">
                        <a:lumMod val="75000"/>
                      </a:schemeClr>
                    </a:solidFill>
                  </a:tcPr>
                </a:tc>
                <a:tc>
                  <a:txBody>
                    <a:bodyPr/>
                    <a:lstStyle/>
                    <a:p>
                      <a:pPr algn="ctr">
                        <a:lnSpc>
                          <a:spcPct val="115000"/>
                        </a:lnSpc>
                        <a:spcAft>
                          <a:spcPts val="0"/>
                        </a:spcAft>
                      </a:pPr>
                      <a:r>
                        <a:rPr lang="tr-TR" sz="1200" dirty="0">
                          <a:solidFill>
                            <a:schemeClr val="tx1"/>
                          </a:solidFill>
                          <a:effectLst/>
                        </a:rPr>
                        <a:t>Okunan değerler girilen değerin ±%2 aralığında olmalıdır.</a:t>
                      </a:r>
                      <a:endParaRPr lang="tr-TR" sz="1200" dirty="0">
                        <a:solidFill>
                          <a:schemeClr val="tx1"/>
                        </a:solidFill>
                        <a:effectLst/>
                        <a:latin typeface="Calibri"/>
                        <a:ea typeface="Calibri"/>
                        <a:cs typeface="Times New Roman"/>
                      </a:endParaRPr>
                    </a:p>
                  </a:txBody>
                  <a:tcPr marL="68578" marR="68578" marT="0" marB="0" anchor="ctr"/>
                </a:tc>
                <a:tc>
                  <a:txBody>
                    <a:bodyPr/>
                    <a:lstStyle/>
                    <a:p>
                      <a:pPr algn="ctr">
                        <a:lnSpc>
                          <a:spcPct val="115000"/>
                        </a:lnSpc>
                        <a:spcAft>
                          <a:spcPts val="0"/>
                        </a:spcAft>
                      </a:pPr>
                      <a:r>
                        <a:rPr lang="tr-TR" sz="1200" dirty="0">
                          <a:solidFill>
                            <a:schemeClr val="tx1"/>
                          </a:solidFill>
                          <a:effectLst/>
                        </a:rPr>
                        <a:t>Okunan değer girilen değerinin ±%5 aralığında olmalıdır </a:t>
                      </a:r>
                      <a:endParaRPr lang="tr-TR" sz="1200" dirty="0">
                        <a:solidFill>
                          <a:schemeClr val="tx1"/>
                        </a:solidFill>
                        <a:effectLst/>
                        <a:latin typeface="Calibri"/>
                        <a:ea typeface="Calibri"/>
                        <a:cs typeface="Times New Roman"/>
                      </a:endParaRPr>
                    </a:p>
                  </a:txBody>
                  <a:tcPr marL="68578" marR="68578" marT="0" marB="0" anchor="ctr"/>
                </a:tc>
                <a:extLst>
                  <a:ext uri="{0D108BD9-81ED-4DB2-BD59-A6C34878D82A}"/>
                </a:extLst>
              </a:tr>
            </a:tbl>
          </a:graphicData>
        </a:graphic>
      </p:graphicFrame>
      <p:sp>
        <p:nvSpPr>
          <p:cNvPr id="17444" name="Dikdörtgen 1"/>
          <p:cNvSpPr>
            <a:spLocks noChangeArrowheads="1"/>
          </p:cNvSpPr>
          <p:nvPr/>
        </p:nvSpPr>
        <p:spPr bwMode="auto">
          <a:xfrm>
            <a:off x="1066800" y="5995988"/>
            <a:ext cx="6481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800" b="1"/>
              <a:t>Bakanlığımız İzin için 1’er saat  süreyle  toplam 3 ölçüm talep etmektedir.</a:t>
            </a:r>
          </a:p>
        </p:txBody>
      </p:sp>
      <p:sp>
        <p:nvSpPr>
          <p:cNvPr id="18"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1476007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304800" y="1576388"/>
            <a:ext cx="8640763" cy="5040312"/>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572500" y="2171700"/>
            <a:ext cx="115888"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451850" y="379095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8440" name="24 Metin kutusu"/>
          <p:cNvSpPr txBox="1">
            <a:spLocks noChangeArrowheads="1"/>
          </p:cNvSpPr>
          <p:nvPr/>
        </p:nvSpPr>
        <p:spPr bwMode="auto">
          <a:xfrm>
            <a:off x="952500" y="1676400"/>
            <a:ext cx="689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10287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200" b="1"/>
              <a:t>NOT : TS EN 12341’e Göre Örnekleme Öncesi Filtre Şartlandırma ve Tartım</a:t>
            </a:r>
          </a:p>
        </p:txBody>
      </p:sp>
      <p:sp>
        <p:nvSpPr>
          <p:cNvPr id="21" name="Text Box 4"/>
          <p:cNvSpPr txBox="1">
            <a:spLocks noChangeArrowheads="1"/>
          </p:cNvSpPr>
          <p:nvPr/>
        </p:nvSpPr>
        <p:spPr bwMode="auto">
          <a:xfrm>
            <a:off x="77788" y="1004888"/>
            <a:ext cx="89884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4. Bölüm : PM10</a:t>
            </a:r>
          </a:p>
          <a:p>
            <a:pPr eaLnBrk="1" hangingPunct="1">
              <a:spcBef>
                <a:spcPct val="50000"/>
              </a:spcBef>
              <a:buFontTx/>
              <a:buNone/>
            </a:pPr>
            <a:endParaRPr lang="tr-TR" altLang="tr-TR" sz="600" b="1">
              <a:solidFill>
                <a:schemeClr val="bg1"/>
              </a:solidFill>
            </a:endParaRPr>
          </a:p>
        </p:txBody>
      </p:sp>
      <p:sp>
        <p:nvSpPr>
          <p:cNvPr id="18442"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18443"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graphicFrame>
        <p:nvGraphicFramePr>
          <p:cNvPr id="14" name="İçerik Yer Tutucusu 1"/>
          <p:cNvGraphicFramePr>
            <a:graphicFrameLocks noGrp="1"/>
          </p:cNvGraphicFramePr>
          <p:nvPr/>
        </p:nvGraphicFramePr>
        <p:xfrm>
          <a:off x="1044575" y="1912938"/>
          <a:ext cx="6477000" cy="4430713"/>
        </p:xfrm>
        <a:graphic>
          <a:graphicData uri="http://schemas.openxmlformats.org/drawingml/2006/table">
            <a:tbl>
              <a:tblPr/>
              <a:tblGrid>
                <a:gridCol w="3032125">
                  <a:extLst>
                    <a:ext uri="{9D8B030D-6E8A-4147-A177-3AD203B41FA5}"/>
                  </a:extLst>
                </a:gridCol>
                <a:gridCol w="3444875">
                  <a:extLst>
                    <a:ext uri="{9D8B030D-6E8A-4147-A177-3AD203B41FA5}"/>
                  </a:extLst>
                </a:gridCol>
              </a:tblGrid>
              <a:tr h="70962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Arial" panose="020B0604020202020204" pitchFamily="34" charset="0"/>
                        </a:rPr>
                        <a:t>m</a:t>
                      </a:r>
                      <a:r>
                        <a:rPr kumimoji="0" lang="tr-TR" altLang="tr-TR" sz="1600" b="1" i="0" u="none" strike="noStrike" cap="none" normalizeH="0" baseline="-25000" smtClean="0">
                          <a:ln>
                            <a:noFill/>
                          </a:ln>
                          <a:solidFill>
                            <a:srgbClr val="000000"/>
                          </a:solidFill>
                          <a:effectLst/>
                          <a:latin typeface="Arial" panose="020B0604020202020204" pitchFamily="34" charset="0"/>
                        </a:rPr>
                        <a:t>c,1</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100" b="1" i="0" u="none" strike="noStrike" cap="none" normalizeH="0" baseline="0" smtClean="0">
                          <a:ln>
                            <a:noFill/>
                          </a:ln>
                          <a:solidFill>
                            <a:srgbClr val="000000"/>
                          </a:solidFill>
                          <a:effectLst/>
                          <a:latin typeface="Arial" panose="020B0604020202020204" pitchFamily="34" charset="0"/>
                        </a:rPr>
                        <a:t>(ilk şartlandırma)</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Sıcaklık 19-21 °C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Nem % 45-50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48 saat</a:t>
                      </a:r>
                      <a:endParaRPr kumimoji="0" lang="tr-TR" altLang="tr-TR" sz="1200" b="0" i="0" u="none" strike="noStrike" cap="none" normalizeH="0" baseline="0" smtClean="0">
                        <a:ln>
                          <a:noFill/>
                        </a:ln>
                        <a:solidFill>
                          <a:schemeClr val="tx1"/>
                        </a:solidFill>
                        <a:effectLst/>
                        <a:latin typeface="Arial" panose="020B0604020202020204" pitchFamily="34"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extLst>
                  <a:ext uri="{0D108BD9-81ED-4DB2-BD59-A6C34878D82A}"/>
                </a:extLst>
              </a:tr>
              <a:tr h="665997">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Arial" panose="020B0604020202020204" pitchFamily="34" charset="0"/>
                        </a:rPr>
                        <a:t>m</a:t>
                      </a:r>
                      <a:r>
                        <a:rPr kumimoji="0" lang="tr-TR" altLang="tr-TR" sz="1600" b="1" i="0" u="none" strike="noStrike" cap="none" normalizeH="0" baseline="-25000" smtClean="0">
                          <a:ln>
                            <a:noFill/>
                          </a:ln>
                          <a:solidFill>
                            <a:srgbClr val="000000"/>
                          </a:solidFill>
                          <a:effectLst/>
                          <a:latin typeface="Arial" panose="020B0604020202020204" pitchFamily="34" charset="0"/>
                        </a:rPr>
                        <a:t>c,2</a:t>
                      </a:r>
                      <a:r>
                        <a:rPr kumimoji="0" lang="tr-TR" altLang="tr-TR" sz="1600" b="1" i="0" u="none" strike="noStrike" cap="none" normalizeH="0" baseline="0" smtClean="0">
                          <a:ln>
                            <a:noFill/>
                          </a:ln>
                          <a:solidFill>
                            <a:srgbClr val="000000"/>
                          </a:solidFill>
                          <a:effectLst/>
                          <a:latin typeface="Arial" panose="020B0604020202020204" pitchFamily="34" charset="0"/>
                        </a:rPr>
                        <a: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100" b="1" i="0" u="none" strike="noStrike" cap="none" normalizeH="0" baseline="0" smtClean="0">
                          <a:ln>
                            <a:noFill/>
                          </a:ln>
                          <a:solidFill>
                            <a:srgbClr val="000000"/>
                          </a:solidFill>
                          <a:effectLst/>
                          <a:latin typeface="Arial" panose="020B0604020202020204" pitchFamily="34" charset="0"/>
                        </a:rPr>
                        <a:t>(ilk şartlandırmaya ilave 12 saat şartlandırma)</a:t>
                      </a:r>
                      <a:endParaRPr kumimoji="0" lang="tr-TR" altLang="tr-T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 Sıcaklık 19-21 °C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Nem % 45-50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12 saat</a:t>
                      </a:r>
                      <a:endParaRPr kumimoji="0" lang="tr-TR" altLang="tr-TR" sz="1200" b="0" i="0" u="none" strike="noStrike" cap="none" normalizeH="0" baseline="0" smtClean="0">
                        <a:ln>
                          <a:noFill/>
                        </a:ln>
                        <a:solidFill>
                          <a:schemeClr val="tx1"/>
                        </a:solidFill>
                        <a:effectLst/>
                        <a:latin typeface="Arial" panose="020B0604020202020204" pitchFamily="34"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extLst>
                  <a:ext uri="{0D108BD9-81ED-4DB2-BD59-A6C34878D82A}"/>
                </a:extLst>
              </a:tr>
              <a:tr h="841387">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2400" b="1" i="0" u="none" strike="noStrike" cap="none" normalizeH="0" baseline="0" smtClean="0">
                          <a:ln>
                            <a:noFill/>
                          </a:ln>
                          <a:solidFill>
                            <a:srgbClr val="000000"/>
                          </a:solidFill>
                          <a:effectLst/>
                          <a:latin typeface="Arial" panose="020B0604020202020204" pitchFamily="34" charset="0"/>
                        </a:rPr>
                        <a:t>I</a:t>
                      </a:r>
                      <a:r>
                        <a:rPr kumimoji="0" lang="tr-TR" altLang="tr-TR" sz="1600" b="1" i="0" u="none" strike="noStrike" cap="none" normalizeH="0" baseline="0" smtClean="0">
                          <a:ln>
                            <a:noFill/>
                          </a:ln>
                          <a:solidFill>
                            <a:srgbClr val="000000"/>
                          </a:solidFill>
                          <a:effectLst/>
                          <a:latin typeface="Arial" panose="020B0604020202020204" pitchFamily="34" charset="0"/>
                        </a:rPr>
                        <a:t>m</a:t>
                      </a:r>
                      <a:r>
                        <a:rPr kumimoji="0" lang="tr-TR" altLang="tr-TR" sz="1600" b="1" i="0" u="none" strike="noStrike" cap="none" normalizeH="0" baseline="-25000" smtClean="0">
                          <a:ln>
                            <a:noFill/>
                          </a:ln>
                          <a:solidFill>
                            <a:srgbClr val="000000"/>
                          </a:solidFill>
                          <a:effectLst/>
                          <a:latin typeface="Arial" panose="020B0604020202020204" pitchFamily="34" charset="0"/>
                        </a:rPr>
                        <a:t>c,1 </a:t>
                      </a:r>
                      <a:r>
                        <a:rPr kumimoji="0" lang="tr-TR" altLang="tr-TR" sz="1600" b="1" i="0" u="none" strike="noStrike" cap="none" normalizeH="0" baseline="0" smtClean="0">
                          <a:ln>
                            <a:noFill/>
                          </a:ln>
                          <a:solidFill>
                            <a:srgbClr val="000000"/>
                          </a:solidFill>
                          <a:effectLst/>
                          <a:latin typeface="Arial" panose="020B0604020202020204" pitchFamily="34" charset="0"/>
                        </a:rPr>
                        <a:t>–  m</a:t>
                      </a:r>
                      <a:r>
                        <a:rPr kumimoji="0" lang="tr-TR" altLang="tr-TR" sz="1600" b="1" i="0" u="none" strike="noStrike" cap="none" normalizeH="0" baseline="-25000" smtClean="0">
                          <a:ln>
                            <a:noFill/>
                          </a:ln>
                          <a:solidFill>
                            <a:srgbClr val="000000"/>
                          </a:solidFill>
                          <a:effectLst/>
                          <a:latin typeface="Arial" panose="020B0604020202020204" pitchFamily="34" charset="0"/>
                        </a:rPr>
                        <a:t>c,2</a:t>
                      </a:r>
                      <a:r>
                        <a:rPr kumimoji="0" lang="tr-TR" altLang="tr-TR" sz="2400" b="1" i="0" u="none" strike="noStrike" cap="none" normalizeH="0" baseline="0" smtClean="0">
                          <a:ln>
                            <a:noFill/>
                          </a:ln>
                          <a:solidFill>
                            <a:srgbClr val="000000"/>
                          </a:solidFill>
                          <a:effectLst/>
                          <a:latin typeface="Arial" panose="020B0604020202020204" pitchFamily="34" charset="0"/>
                        </a:rPr>
                        <a:t>I ≤ 40 µg  </a:t>
                      </a:r>
                      <a:r>
                        <a:rPr kumimoji="0" lang="tr-TR" altLang="tr-TR" sz="2000" b="1" i="0" u="none" strike="noStrike" cap="none" normalizeH="0" baseline="0" smtClean="0">
                          <a:ln>
                            <a:noFill/>
                          </a:ln>
                          <a:solidFill>
                            <a:srgbClr val="FF0000"/>
                          </a:solidFill>
                          <a:effectLst/>
                          <a:latin typeface="Arial" panose="020B0604020202020204" pitchFamily="34" charset="0"/>
                        </a:rPr>
                        <a:t>Olmalıdır.</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200" b="1" i="0" u="none" strike="noStrike" cap="none" normalizeH="0" baseline="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Eğer bu koşul sağlanamadıysa filtre ya atılır yeni bir seri hazırlanır. </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200" b="1" i="0" u="none" strike="noStrike" cap="none" normalizeH="0" baseline="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Ya da aşağıdaki </a:t>
                      </a:r>
                      <a:r>
                        <a:rPr kumimoji="0" lang="tr-TR" altLang="tr-TR" sz="1200" b="1" i="0" u="none" strike="noStrike" cap="none" normalizeH="0" baseline="0" smtClean="0">
                          <a:ln>
                            <a:noFill/>
                          </a:ln>
                          <a:solidFill>
                            <a:srgbClr val="292929"/>
                          </a:solidFill>
                          <a:effectLst/>
                          <a:latin typeface="Times New Roman" panose="02020603050405020304" pitchFamily="18" charset="0"/>
                          <a:cs typeface="Times New Roman" panose="02020603050405020304" pitchFamily="18" charset="0"/>
                        </a:rPr>
                        <a:t>m</a:t>
                      </a:r>
                      <a:r>
                        <a:rPr kumimoji="0" lang="tr-TR" altLang="tr-TR" sz="1200" b="1" i="0" u="none" strike="noStrike" cap="none" normalizeH="0" baseline="-25000" smtClean="0">
                          <a:ln>
                            <a:noFill/>
                          </a:ln>
                          <a:solidFill>
                            <a:srgbClr val="292929"/>
                          </a:solidFill>
                          <a:effectLst/>
                          <a:latin typeface="Times New Roman" panose="02020603050405020304" pitchFamily="18" charset="0"/>
                          <a:cs typeface="Times New Roman" panose="02020603050405020304" pitchFamily="18" charset="0"/>
                        </a:rPr>
                        <a:t>c,3</a:t>
                      </a:r>
                      <a:r>
                        <a:rPr kumimoji="0" lang="tr-TR" altLang="tr-TR" sz="1200" b="1" i="0" u="none" strike="noStrike" cap="none" normalizeH="0" baseline="0" smtClean="0">
                          <a:ln>
                            <a:noFill/>
                          </a:ln>
                          <a:solidFill>
                            <a:srgbClr val="292929"/>
                          </a:solidFill>
                          <a:effectLst/>
                          <a:latin typeface="Times New Roman" panose="02020603050405020304" pitchFamily="18" charset="0"/>
                          <a:cs typeface="Times New Roman" panose="02020603050405020304" pitchFamily="18" charset="0"/>
                        </a:rPr>
                        <a:t> ilave şartlandırma yapılır.</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hMerge="1">
                  <a:txBody>
                    <a:bodyPr/>
                    <a:lstStyle/>
                    <a:p>
                      <a:endParaRPr lang="tr-TR"/>
                    </a:p>
                  </a:txBody>
                  <a:tcPr/>
                </a:tc>
                <a:extLst>
                  <a:ext uri="{0D108BD9-81ED-4DB2-BD59-A6C34878D82A}"/>
                </a:extLst>
              </a:tr>
              <a:tr h="630247">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smtClean="0">
                          <a:ln>
                            <a:noFill/>
                          </a:ln>
                          <a:solidFill>
                            <a:srgbClr val="000000"/>
                          </a:solidFill>
                          <a:effectLst/>
                          <a:latin typeface="Arial" panose="020B0604020202020204" pitchFamily="34" charset="0"/>
                        </a:rPr>
                        <a:t>m</a:t>
                      </a:r>
                      <a:r>
                        <a:rPr kumimoji="0" lang="tr-TR" altLang="tr-TR" sz="1600" b="1" i="0" u="none" strike="noStrike" cap="none" normalizeH="0" baseline="-25000" smtClean="0">
                          <a:ln>
                            <a:noFill/>
                          </a:ln>
                          <a:solidFill>
                            <a:srgbClr val="000000"/>
                          </a:solidFill>
                          <a:effectLst/>
                          <a:latin typeface="Arial" panose="020B0604020202020204" pitchFamily="34" charset="0"/>
                        </a:rPr>
                        <a:t>c,3</a:t>
                      </a:r>
                      <a:r>
                        <a:rPr kumimoji="0" lang="tr-TR" altLang="tr-TR" sz="1600" b="1" i="0" u="none" strike="noStrike" cap="none" normalizeH="0" baseline="0" smtClean="0">
                          <a:ln>
                            <a:noFill/>
                          </a:ln>
                          <a:solidFill>
                            <a:srgbClr val="000000"/>
                          </a:solidFill>
                          <a:effectLst/>
                          <a:latin typeface="Arial" panose="020B0604020202020204" pitchFamily="34" charset="0"/>
                        </a:rPr>
                        <a: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100" b="1" i="0" u="none" strike="noStrike" cap="none" normalizeH="0" baseline="0" smtClean="0">
                          <a:ln>
                            <a:noFill/>
                          </a:ln>
                          <a:solidFill>
                            <a:srgbClr val="000000"/>
                          </a:solidFill>
                          <a:effectLst/>
                          <a:latin typeface="Arial" panose="020B0604020202020204" pitchFamily="34" charset="0"/>
                        </a:rPr>
                        <a:t>(bütün işlemlere ilave şartlandırma)</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Sıcaklık 19-21 °C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Nem % 45-50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rgbClr val="000000"/>
                          </a:solidFill>
                          <a:effectLst/>
                          <a:latin typeface="Arial" panose="020B0604020202020204" pitchFamily="34" charset="0"/>
                        </a:rPr>
                        <a:t>24 saat</a:t>
                      </a:r>
                      <a:endParaRPr kumimoji="0" lang="tr-TR" altLang="tr-TR" sz="1200" b="0" i="0" u="none" strike="noStrike" cap="none" normalizeH="0" baseline="0" smtClean="0">
                        <a:ln>
                          <a:noFill/>
                        </a:ln>
                        <a:solidFill>
                          <a:schemeClr val="tx1"/>
                        </a:solidFill>
                        <a:effectLst/>
                        <a:latin typeface="Arial" panose="020B0604020202020204" pitchFamily="34"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extLst>
                  <a:ext uri="{0D108BD9-81ED-4DB2-BD59-A6C34878D82A}"/>
                </a:extLst>
              </a:tr>
              <a:tr h="630945">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2400" b="1" i="0" u="none" strike="noStrike" cap="none" normalizeH="0" baseline="0" smtClean="0">
                          <a:ln>
                            <a:noFill/>
                          </a:ln>
                          <a:solidFill>
                            <a:srgbClr val="000000"/>
                          </a:solidFill>
                          <a:effectLst/>
                          <a:latin typeface="Arial" panose="020B0604020202020204" pitchFamily="34" charset="0"/>
                        </a:rPr>
                        <a:t>I</a:t>
                      </a:r>
                      <a:r>
                        <a:rPr kumimoji="0" lang="tr-TR" altLang="tr-TR" sz="1600" b="1" i="0" u="none" strike="noStrike" cap="none" normalizeH="0" baseline="0" smtClean="0">
                          <a:ln>
                            <a:noFill/>
                          </a:ln>
                          <a:solidFill>
                            <a:srgbClr val="000000"/>
                          </a:solidFill>
                          <a:effectLst/>
                          <a:latin typeface="Arial" panose="020B0604020202020204" pitchFamily="34" charset="0"/>
                        </a:rPr>
                        <a:t>m</a:t>
                      </a:r>
                      <a:r>
                        <a:rPr kumimoji="0" lang="tr-TR" altLang="tr-TR" sz="1600" b="1" i="0" u="none" strike="noStrike" cap="none" normalizeH="0" baseline="-25000" smtClean="0">
                          <a:ln>
                            <a:noFill/>
                          </a:ln>
                          <a:solidFill>
                            <a:srgbClr val="000000"/>
                          </a:solidFill>
                          <a:effectLst/>
                          <a:latin typeface="Arial" panose="020B0604020202020204" pitchFamily="34" charset="0"/>
                        </a:rPr>
                        <a:t>c,2 </a:t>
                      </a:r>
                      <a:r>
                        <a:rPr kumimoji="0" lang="tr-TR" altLang="tr-TR" sz="1600" b="1" i="0" u="none" strike="noStrike" cap="none" normalizeH="0" baseline="0" smtClean="0">
                          <a:ln>
                            <a:noFill/>
                          </a:ln>
                          <a:solidFill>
                            <a:srgbClr val="000000"/>
                          </a:solidFill>
                          <a:effectLst/>
                          <a:latin typeface="Arial" panose="020B0604020202020204" pitchFamily="34" charset="0"/>
                        </a:rPr>
                        <a:t>–  m</a:t>
                      </a:r>
                      <a:r>
                        <a:rPr kumimoji="0" lang="tr-TR" altLang="tr-TR" sz="1600" b="1" i="0" u="none" strike="noStrike" cap="none" normalizeH="0" baseline="-25000" smtClean="0">
                          <a:ln>
                            <a:noFill/>
                          </a:ln>
                          <a:solidFill>
                            <a:srgbClr val="000000"/>
                          </a:solidFill>
                          <a:effectLst/>
                          <a:latin typeface="Arial" panose="020B0604020202020204" pitchFamily="34" charset="0"/>
                        </a:rPr>
                        <a:t>c,3</a:t>
                      </a:r>
                      <a:r>
                        <a:rPr kumimoji="0" lang="tr-TR" altLang="tr-TR" sz="2400" b="1" i="0" u="none" strike="noStrike" cap="none" normalizeH="0" baseline="0" smtClean="0">
                          <a:ln>
                            <a:noFill/>
                          </a:ln>
                          <a:solidFill>
                            <a:srgbClr val="000000"/>
                          </a:solidFill>
                          <a:effectLst/>
                          <a:latin typeface="Arial" panose="020B0604020202020204" pitchFamily="34" charset="0"/>
                        </a:rPr>
                        <a:t>I ≤ 40 µg  </a:t>
                      </a:r>
                      <a:r>
                        <a:rPr kumimoji="0" lang="tr-TR" altLang="tr-TR" sz="2000" b="1" i="0" u="none" strike="noStrike" cap="none" normalizeH="0" baseline="0" smtClean="0">
                          <a:ln>
                            <a:noFill/>
                          </a:ln>
                          <a:solidFill>
                            <a:srgbClr val="FF0000"/>
                          </a:solidFill>
                          <a:effectLst/>
                          <a:latin typeface="Arial" panose="020B0604020202020204" pitchFamily="34" charset="0"/>
                        </a:rPr>
                        <a:t>Olmalıdır.</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200" b="1" i="0" u="none" strike="noStrike" cap="none" normalizeH="0" baseline="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Eğer bu koşul da sağlanamadıysa filtre atılır yeni bir seri hazırlanır. </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hMerge="1">
                  <a:txBody>
                    <a:bodyPr/>
                    <a:lstStyle/>
                    <a:p>
                      <a:endParaRPr lang="tr-TR"/>
                    </a:p>
                  </a:txBody>
                  <a:tcPr/>
                </a:tc>
                <a:extLst>
                  <a:ext uri="{0D108BD9-81ED-4DB2-BD59-A6C34878D82A}"/>
                </a:extLst>
              </a:tr>
              <a:tr h="322267">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000" b="1" i="0" u="none" strike="noStrike" cap="none" normalizeH="0" baseline="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Filtre Kütlesi : Son iki ardışık tartımın ortalaması olarak kayıt edilir.</a:t>
                      </a: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hMerge="1">
                  <a:txBody>
                    <a:bodyPr/>
                    <a:lstStyle/>
                    <a:p>
                      <a:endParaRPr lang="tr-TR"/>
                    </a:p>
                  </a:txBody>
                  <a:tcPr/>
                </a:tc>
                <a:extLst>
                  <a:ext uri="{0D108BD9-81ED-4DB2-BD59-A6C34878D82A}"/>
                </a:extLst>
              </a:tr>
              <a:tr h="630247">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NOT : </a:t>
                      </a:r>
                      <a:r>
                        <a:rPr kumimoji="0" lang="tr-TR" altLang="tr-TR" sz="1000" b="0" i="0" u="none" strike="noStrike" cap="none" normalizeH="0" baseline="0" smtClean="0">
                          <a:ln>
                            <a:noFill/>
                          </a:ln>
                          <a:solidFill>
                            <a:srgbClr val="292929"/>
                          </a:solidFill>
                          <a:effectLst/>
                          <a:latin typeface="Times New Roman" panose="02020603050405020304" pitchFamily="18" charset="0"/>
                          <a:ea typeface="Calibri" panose="020F0502020204030204" pitchFamily="34" charset="0"/>
                          <a:cs typeface="Times New Roman" panose="02020603050405020304" pitchFamily="18" charset="0"/>
                        </a:rPr>
                        <a:t>E</a:t>
                      </a:r>
                      <a:r>
                        <a:rPr kumimoji="0" lang="tr-TR" altLang="tr-TR"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ğer ilave sonuçların belirsizliği hesaplanmış ve yöntemin belirsizlik bütçesine dâhil edilmişse, ikinci tartımdan vazgeçilebilir, TS EN 12341-2014</a:t>
                      </a:r>
                      <a:endParaRPr kumimoji="0" lang="tr-TR" altLang="tr-TR" sz="800" b="1" i="0" u="none" strike="noStrike" cap="none" normalizeH="0" baseline="0" smtClean="0">
                        <a:ln>
                          <a:noFill/>
                        </a:ln>
                        <a:solidFill>
                          <a:srgbClr val="292929"/>
                        </a:solidFill>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hMerge="1">
                  <a:txBody>
                    <a:bodyPr/>
                    <a:lstStyle/>
                    <a:p>
                      <a:endParaRPr lang="tr-TR"/>
                    </a:p>
                  </a:txBody>
                  <a:tcPr/>
                </a:tc>
                <a:extLst>
                  <a:ext uri="{0D108BD9-81ED-4DB2-BD59-A6C34878D82A}"/>
                </a:extLst>
              </a:tr>
            </a:tbl>
          </a:graphicData>
        </a:graphic>
      </p:graphicFrame>
      <p:sp>
        <p:nvSpPr>
          <p:cNvPr id="18"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3685600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304800" y="1576388"/>
            <a:ext cx="8640763" cy="5040312"/>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572500" y="2171700"/>
            <a:ext cx="115888"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451850" y="379095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9464" name="24 Metin kutusu"/>
          <p:cNvSpPr txBox="1">
            <a:spLocks noChangeArrowheads="1"/>
          </p:cNvSpPr>
          <p:nvPr/>
        </p:nvSpPr>
        <p:spPr bwMode="auto">
          <a:xfrm>
            <a:off x="952500" y="1676400"/>
            <a:ext cx="689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10287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200" b="1"/>
              <a:t>NOT : TS EN 12341’e Göre Örnekleme Sonrası Filtre Şartlandırma Tartım</a:t>
            </a:r>
          </a:p>
        </p:txBody>
      </p:sp>
      <p:sp>
        <p:nvSpPr>
          <p:cNvPr id="21" name="Text Box 4"/>
          <p:cNvSpPr txBox="1">
            <a:spLocks noChangeArrowheads="1"/>
          </p:cNvSpPr>
          <p:nvPr/>
        </p:nvSpPr>
        <p:spPr bwMode="auto">
          <a:xfrm>
            <a:off x="77788" y="1004888"/>
            <a:ext cx="89884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4. Bölüm : PM10</a:t>
            </a:r>
          </a:p>
          <a:p>
            <a:pPr eaLnBrk="1" hangingPunct="1">
              <a:spcBef>
                <a:spcPct val="50000"/>
              </a:spcBef>
              <a:buFontTx/>
              <a:buNone/>
            </a:pPr>
            <a:endParaRPr lang="tr-TR" altLang="tr-TR" sz="600" b="1">
              <a:solidFill>
                <a:schemeClr val="bg1"/>
              </a:solidFill>
            </a:endParaRPr>
          </a:p>
        </p:txBody>
      </p:sp>
      <p:sp>
        <p:nvSpPr>
          <p:cNvPr id="19466"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19467"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graphicFrame>
        <p:nvGraphicFramePr>
          <p:cNvPr id="14" name="İçerik Yer Tutucusu 1"/>
          <p:cNvGraphicFramePr>
            <a:graphicFrameLocks/>
          </p:cNvGraphicFramePr>
          <p:nvPr/>
        </p:nvGraphicFramePr>
        <p:xfrm>
          <a:off x="1044575" y="1912938"/>
          <a:ext cx="6477000" cy="4737131"/>
        </p:xfrm>
        <a:graphic>
          <a:graphicData uri="http://schemas.openxmlformats.org/drawingml/2006/table">
            <a:tbl>
              <a:tblPr firstRow="1" firstCol="1" bandRow="1">
                <a:tableStyleId>{8A107856-5554-42FB-B03E-39F5DBC370BA}</a:tableStyleId>
              </a:tblPr>
              <a:tblGrid>
                <a:gridCol w="3032125">
                  <a:extLst>
                    <a:ext uri="{9D8B030D-6E8A-4147-A177-3AD203B41FA5}"/>
                  </a:extLst>
                </a:gridCol>
                <a:gridCol w="3444875">
                  <a:extLst>
                    <a:ext uri="{9D8B030D-6E8A-4147-A177-3AD203B41FA5}"/>
                  </a:extLst>
                </a:gridCol>
              </a:tblGrid>
              <a:tr h="70992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rPr>
                        <a:t>m</a:t>
                      </a:r>
                      <a:r>
                        <a:rPr lang="tr-TR" sz="1200" baseline="-25000" dirty="0" smtClean="0">
                          <a:solidFill>
                            <a:schemeClr val="tx1"/>
                          </a:solidFill>
                          <a:effectLst/>
                        </a:rPr>
                        <a:t>s,1</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rPr>
                        <a:t>(ilk şartlandırma)</a:t>
                      </a:r>
                      <a:endParaRPr lang="tr-TR" sz="1200" b="0" dirty="0" smtClean="0">
                        <a:solidFill>
                          <a:schemeClr val="tx1"/>
                        </a:solidFill>
                        <a:effectLst/>
                        <a:latin typeface="Calibri"/>
                        <a:ea typeface="Calibri"/>
                        <a:cs typeface="Times New Roman"/>
                      </a:endParaRPr>
                    </a:p>
                  </a:txBody>
                  <a:tcPr marL="68578" marR="68578" marT="0" marB="0" anchor="ctr"/>
                </a:tc>
                <a:tc>
                  <a:txBody>
                    <a:bodyPr/>
                    <a:lstStyle/>
                    <a:p>
                      <a:pPr algn="ctr">
                        <a:spcAft>
                          <a:spcPts val="0"/>
                        </a:spcAft>
                      </a:pPr>
                      <a:r>
                        <a:rPr lang="tr-TR" sz="1200" dirty="0">
                          <a:solidFill>
                            <a:schemeClr val="tx1"/>
                          </a:solidFill>
                          <a:effectLst/>
                        </a:rPr>
                        <a:t>Sıcaklık </a:t>
                      </a:r>
                      <a:r>
                        <a:rPr lang="tr-TR" sz="1200" dirty="0" smtClean="0">
                          <a:solidFill>
                            <a:schemeClr val="tx1"/>
                          </a:solidFill>
                          <a:effectLst/>
                        </a:rPr>
                        <a:t>19-21 °C </a:t>
                      </a:r>
                      <a:endParaRPr lang="tr-TR" sz="1200" dirty="0">
                        <a:solidFill>
                          <a:schemeClr val="tx1"/>
                        </a:solidFill>
                        <a:effectLst/>
                      </a:endParaRPr>
                    </a:p>
                    <a:p>
                      <a:pPr algn="ctr">
                        <a:spcAft>
                          <a:spcPts val="0"/>
                        </a:spcAft>
                      </a:pPr>
                      <a:r>
                        <a:rPr lang="tr-TR" sz="1200" dirty="0">
                          <a:solidFill>
                            <a:schemeClr val="tx1"/>
                          </a:solidFill>
                          <a:effectLst/>
                        </a:rPr>
                        <a:t>Nem % </a:t>
                      </a:r>
                      <a:r>
                        <a:rPr lang="tr-TR" sz="1200" dirty="0" smtClean="0">
                          <a:solidFill>
                            <a:schemeClr val="tx1"/>
                          </a:solidFill>
                          <a:effectLst/>
                        </a:rPr>
                        <a:t>45-50 </a:t>
                      </a:r>
                      <a:endParaRPr lang="tr-TR" sz="1200" dirty="0">
                        <a:solidFill>
                          <a:schemeClr val="tx1"/>
                        </a:solidFill>
                        <a:effectLst/>
                      </a:endParaRPr>
                    </a:p>
                    <a:p>
                      <a:pPr algn="ctr">
                        <a:spcAft>
                          <a:spcPts val="0"/>
                        </a:spcAft>
                      </a:pPr>
                      <a:r>
                        <a:rPr lang="tr-TR" sz="1200" dirty="0" smtClean="0">
                          <a:solidFill>
                            <a:schemeClr val="tx1"/>
                          </a:solidFill>
                          <a:effectLst/>
                        </a:rPr>
                        <a:t>48 saat</a:t>
                      </a:r>
                    </a:p>
                  </a:txBody>
                  <a:tcPr marL="68578" marR="68578" marT="0" marB="0" anchor="ctr"/>
                </a:tc>
                <a:extLst>
                  <a:ext uri="{0D108BD9-81ED-4DB2-BD59-A6C34878D82A}"/>
                </a:extLst>
              </a:tr>
              <a:tr h="63080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rPr>
                        <a:t>m</a:t>
                      </a:r>
                      <a:r>
                        <a:rPr lang="tr-TR" sz="1200" baseline="-25000" dirty="0" smtClean="0">
                          <a:solidFill>
                            <a:schemeClr val="tx1"/>
                          </a:solidFill>
                          <a:effectLst/>
                        </a:rPr>
                        <a:t>s,2</a:t>
                      </a:r>
                      <a:r>
                        <a:rPr lang="tr-TR" sz="1200" baseline="0" dirty="0" smtClean="0">
                          <a:solidFill>
                            <a:schemeClr val="tx1"/>
                          </a:solidFill>
                          <a:effectLst/>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rPr>
                        <a:t>(ilk şartlandırmaya ilave şartlandırma)</a:t>
                      </a:r>
                      <a:endParaRPr lang="tr-TR" sz="1200" b="0" dirty="0" smtClean="0">
                        <a:solidFill>
                          <a:schemeClr val="tx1"/>
                        </a:solidFill>
                        <a:effectLst/>
                        <a:latin typeface="Calibri"/>
                        <a:ea typeface="Calibri"/>
                        <a:cs typeface="Times New Roman"/>
                      </a:endParaRPr>
                    </a:p>
                  </a:txBody>
                  <a:tcPr marL="68578" marR="68578" marT="0" marB="0" anchor="ctr"/>
                </a:tc>
                <a:tc>
                  <a:txBody>
                    <a:bodyPr/>
                    <a:lstStyle/>
                    <a:p>
                      <a:pPr algn="ctr">
                        <a:spcAft>
                          <a:spcPts val="0"/>
                        </a:spcAft>
                      </a:pPr>
                      <a:r>
                        <a:rPr lang="tr-TR" sz="1200" dirty="0">
                          <a:solidFill>
                            <a:schemeClr val="tx1"/>
                          </a:solidFill>
                          <a:effectLst/>
                        </a:rPr>
                        <a:t> </a:t>
                      </a:r>
                      <a:r>
                        <a:rPr lang="tr-TR" sz="1200" dirty="0" smtClean="0">
                          <a:solidFill>
                            <a:schemeClr val="tx1"/>
                          </a:solidFill>
                          <a:effectLst/>
                        </a:rPr>
                        <a:t>Sıcaklık 19-21 °C </a:t>
                      </a:r>
                    </a:p>
                    <a:p>
                      <a:pPr algn="ctr">
                        <a:spcAft>
                          <a:spcPts val="0"/>
                        </a:spcAft>
                      </a:pPr>
                      <a:r>
                        <a:rPr lang="tr-TR" sz="1200" dirty="0" smtClean="0">
                          <a:solidFill>
                            <a:schemeClr val="tx1"/>
                          </a:solidFill>
                          <a:effectLst/>
                        </a:rPr>
                        <a:t>Nem % 45-50 </a:t>
                      </a:r>
                    </a:p>
                    <a:p>
                      <a:pPr algn="ctr">
                        <a:spcAft>
                          <a:spcPts val="0"/>
                        </a:spcAft>
                      </a:pPr>
                      <a:r>
                        <a:rPr lang="tr-TR" sz="1200" dirty="0" smtClean="0">
                          <a:solidFill>
                            <a:schemeClr val="tx1"/>
                          </a:solidFill>
                          <a:effectLst/>
                        </a:rPr>
                        <a:t>24-72 saat</a:t>
                      </a:r>
                    </a:p>
                  </a:txBody>
                  <a:tcPr marL="68578" marR="68578" marT="0" marB="0" anchor="ctr"/>
                </a:tc>
                <a:extLst>
                  <a:ext uri="{0D108BD9-81ED-4DB2-BD59-A6C34878D82A}"/>
                </a:extLst>
              </a:tr>
              <a:tr h="1051540">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2400" dirty="0" smtClean="0">
                          <a:solidFill>
                            <a:schemeClr val="tx1"/>
                          </a:solidFill>
                          <a:effectLst/>
                        </a:rPr>
                        <a:t>I</a:t>
                      </a:r>
                      <a:r>
                        <a:rPr lang="tr-TR" sz="1200" dirty="0" smtClean="0">
                          <a:solidFill>
                            <a:schemeClr val="tx1"/>
                          </a:solidFill>
                          <a:effectLst/>
                        </a:rPr>
                        <a:t>m</a:t>
                      </a:r>
                      <a:r>
                        <a:rPr lang="tr-TR" sz="1200" baseline="-25000" dirty="0" smtClean="0">
                          <a:solidFill>
                            <a:schemeClr val="tx1"/>
                          </a:solidFill>
                          <a:effectLst/>
                        </a:rPr>
                        <a:t>s,1 </a:t>
                      </a:r>
                      <a:r>
                        <a:rPr lang="tr-TR" sz="1200" baseline="0" dirty="0" smtClean="0">
                          <a:solidFill>
                            <a:schemeClr val="tx1"/>
                          </a:solidFill>
                          <a:effectLst/>
                        </a:rPr>
                        <a:t>–  </a:t>
                      </a:r>
                      <a:r>
                        <a:rPr lang="tr-TR" sz="1200" dirty="0" smtClean="0">
                          <a:solidFill>
                            <a:schemeClr val="tx1"/>
                          </a:solidFill>
                          <a:effectLst/>
                        </a:rPr>
                        <a:t>m</a:t>
                      </a:r>
                      <a:r>
                        <a:rPr lang="tr-TR" sz="1200" baseline="-25000" dirty="0" smtClean="0">
                          <a:solidFill>
                            <a:schemeClr val="tx1"/>
                          </a:solidFill>
                          <a:effectLst/>
                        </a:rPr>
                        <a:t>s,2</a:t>
                      </a:r>
                      <a:r>
                        <a:rPr lang="tr-TR" sz="2400" dirty="0" smtClean="0">
                          <a:solidFill>
                            <a:schemeClr val="tx1"/>
                          </a:solidFill>
                          <a:effectLst/>
                        </a:rPr>
                        <a:t>I</a:t>
                      </a:r>
                      <a:r>
                        <a:rPr lang="tr-TR" sz="2400" baseline="0" dirty="0" smtClean="0">
                          <a:solidFill>
                            <a:schemeClr val="tx1"/>
                          </a:solidFill>
                          <a:effectLst/>
                        </a:rPr>
                        <a:t> ≤ 60 µg  </a:t>
                      </a:r>
                      <a:r>
                        <a:rPr lang="tr-TR" sz="2000" dirty="0" smtClean="0">
                          <a:solidFill>
                            <a:srgbClr val="FF0000"/>
                          </a:solidFill>
                          <a:effectLst/>
                        </a:rPr>
                        <a:t>Olmalıdır.</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latin typeface="Times New Roman" panose="02020603050405020304" pitchFamily="18" charset="0"/>
                          <a:ea typeface="Calibri"/>
                          <a:cs typeface="Times New Roman" panose="02020603050405020304" pitchFamily="18" charset="0"/>
                        </a:rPr>
                        <a:t>Eğer</a:t>
                      </a:r>
                      <a:r>
                        <a:rPr lang="tr-TR" sz="1200" baseline="0" dirty="0" smtClean="0">
                          <a:solidFill>
                            <a:schemeClr val="tx1"/>
                          </a:solidFill>
                          <a:effectLst/>
                          <a:latin typeface="Times New Roman" panose="02020603050405020304" pitchFamily="18" charset="0"/>
                          <a:ea typeface="Calibri"/>
                          <a:cs typeface="Times New Roman" panose="02020603050405020304" pitchFamily="18" charset="0"/>
                        </a:rPr>
                        <a:t> bu koşul sağlanamadıysa filtre; ya atılır yeni bir seri hazırlanır.</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latin typeface="Times New Roman" panose="02020603050405020304" pitchFamily="18" charset="0"/>
                          <a:ea typeface="Calibri"/>
                          <a:cs typeface="Times New Roman" panose="02020603050405020304" pitchFamily="18" charset="0"/>
                        </a:rPr>
                        <a:t>Ya da aşağıdaki </a:t>
                      </a:r>
                      <a:r>
                        <a:rPr lang="tr-TR" sz="1200" dirty="0" smtClean="0">
                          <a:solidFill>
                            <a:schemeClr val="tx1"/>
                          </a:solidFill>
                          <a:effectLst/>
                          <a:latin typeface="Times New Roman" panose="02020603050405020304" pitchFamily="18" charset="0"/>
                          <a:cs typeface="Times New Roman" panose="02020603050405020304" pitchFamily="18" charset="0"/>
                        </a:rPr>
                        <a:t>m</a:t>
                      </a:r>
                      <a:r>
                        <a:rPr lang="tr-TR" sz="1200" baseline="-25000" dirty="0" smtClean="0">
                          <a:solidFill>
                            <a:schemeClr val="tx1"/>
                          </a:solidFill>
                          <a:effectLst/>
                          <a:latin typeface="Times New Roman" panose="02020603050405020304" pitchFamily="18" charset="0"/>
                          <a:cs typeface="Times New Roman" panose="02020603050405020304" pitchFamily="18" charset="0"/>
                        </a:rPr>
                        <a:t>s,3</a:t>
                      </a:r>
                      <a:r>
                        <a:rPr lang="tr-TR" sz="1200" baseline="0" dirty="0" smtClean="0">
                          <a:solidFill>
                            <a:schemeClr val="tx1"/>
                          </a:solidFill>
                          <a:effectLst/>
                          <a:latin typeface="Times New Roman" panose="02020603050405020304" pitchFamily="18" charset="0"/>
                          <a:cs typeface="Times New Roman" panose="02020603050405020304" pitchFamily="18" charset="0"/>
                        </a:rPr>
                        <a:t> ilave şartlandırması yapılır.</a:t>
                      </a:r>
                    </a:p>
                    <a:p>
                      <a:pPr marL="0" marR="0" indent="0" algn="ctr" defTabSz="914400" rtl="0" eaLnBrk="1" fontAlgn="auto" latinLnBrk="0" hangingPunct="1">
                        <a:lnSpc>
                          <a:spcPct val="115000"/>
                        </a:lnSpc>
                        <a:spcBef>
                          <a:spcPts val="0"/>
                        </a:spcBef>
                        <a:spcAft>
                          <a:spcPts val="0"/>
                        </a:spcAft>
                        <a:buClrTx/>
                        <a:buSzTx/>
                        <a:buFontTx/>
                        <a:buNone/>
                        <a:tabLst/>
                        <a:defRPr/>
                      </a:pPr>
                      <a:endParaRPr lang="tr-TR" sz="1200" baseline="0" dirty="0" smtClean="0">
                        <a:solidFill>
                          <a:schemeClr val="tx1"/>
                        </a:solidFill>
                        <a:effectLst/>
                        <a:latin typeface="Times New Roman" panose="02020603050405020304" pitchFamily="18" charset="0"/>
                        <a:cs typeface="Times New Roman" panose="02020603050405020304" pitchFamily="18" charset="0"/>
                      </a:endParaRPr>
                    </a:p>
                  </a:txBody>
                  <a:tcPr marL="68578" marR="68578" marT="0" marB="0" anchor="ct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1200" dirty="0" smtClean="0">
                        <a:solidFill>
                          <a:schemeClr val="tx1"/>
                        </a:solidFill>
                        <a:effectLst/>
                        <a:latin typeface="Calibri"/>
                        <a:ea typeface="Calibri"/>
                        <a:cs typeface="Times New Roman"/>
                      </a:endParaRPr>
                    </a:p>
                  </a:txBody>
                  <a:tcPr marL="68578" marR="68578" marT="0" marB="0" anchor="ctr"/>
                </a:tc>
                <a:extLst>
                  <a:ext uri="{0D108BD9-81ED-4DB2-BD59-A6C34878D82A}"/>
                </a:extLst>
              </a:tr>
              <a:tr h="63080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rPr>
                        <a:t>m</a:t>
                      </a:r>
                      <a:r>
                        <a:rPr lang="tr-TR" sz="1200" baseline="-25000" dirty="0" smtClean="0">
                          <a:solidFill>
                            <a:schemeClr val="tx1"/>
                          </a:solidFill>
                          <a:effectLst/>
                        </a:rPr>
                        <a:t>c,3</a:t>
                      </a:r>
                      <a:r>
                        <a:rPr lang="tr-TR" sz="1200" baseline="0" dirty="0" smtClean="0">
                          <a:solidFill>
                            <a:schemeClr val="tx1"/>
                          </a:solidFill>
                          <a:effectLst/>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rPr>
                        <a:t>(bütün işlemlere ilave şartlandırma)</a:t>
                      </a:r>
                      <a:endParaRPr lang="tr-TR" sz="1200" b="0" dirty="0" smtClean="0">
                        <a:solidFill>
                          <a:schemeClr val="tx1"/>
                        </a:solidFill>
                        <a:effectLst/>
                        <a:latin typeface="Calibri"/>
                        <a:ea typeface="Calibri"/>
                        <a:cs typeface="Times New Roman"/>
                      </a:endParaRPr>
                    </a:p>
                  </a:txBody>
                  <a:tcPr marL="68578" marR="68578" marT="0" marB="0" anchor="ctr"/>
                </a:tc>
                <a:tc>
                  <a:txBody>
                    <a:bodyPr/>
                    <a:lstStyle/>
                    <a:p>
                      <a:pPr algn="ctr">
                        <a:spcAft>
                          <a:spcPts val="0"/>
                        </a:spcAft>
                      </a:pPr>
                      <a:r>
                        <a:rPr lang="tr-TR" sz="1200" dirty="0" smtClean="0">
                          <a:solidFill>
                            <a:schemeClr val="tx1"/>
                          </a:solidFill>
                          <a:effectLst/>
                        </a:rPr>
                        <a:t>Sıcaklık 19-21 °C </a:t>
                      </a:r>
                    </a:p>
                    <a:p>
                      <a:pPr algn="ctr">
                        <a:spcAft>
                          <a:spcPts val="0"/>
                        </a:spcAft>
                      </a:pPr>
                      <a:r>
                        <a:rPr lang="tr-TR" sz="1200" dirty="0" smtClean="0">
                          <a:solidFill>
                            <a:schemeClr val="tx1"/>
                          </a:solidFill>
                          <a:effectLst/>
                        </a:rPr>
                        <a:t>Nem % 45-50 </a:t>
                      </a:r>
                    </a:p>
                    <a:p>
                      <a:pPr algn="ctr">
                        <a:spcAft>
                          <a:spcPts val="0"/>
                        </a:spcAft>
                      </a:pPr>
                      <a:r>
                        <a:rPr lang="tr-TR" sz="1200" dirty="0" smtClean="0">
                          <a:solidFill>
                            <a:schemeClr val="tx1"/>
                          </a:solidFill>
                          <a:effectLst/>
                        </a:rPr>
                        <a:t>24 saat</a:t>
                      </a:r>
                    </a:p>
                  </a:txBody>
                  <a:tcPr marL="68578" marR="68578" marT="0" marB="0" anchor="ctr"/>
                </a:tc>
                <a:extLst>
                  <a:ext uri="{0D108BD9-81ED-4DB2-BD59-A6C34878D82A}"/>
                </a:extLst>
              </a:tr>
              <a:tr h="630924">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2400" dirty="0" smtClean="0">
                          <a:solidFill>
                            <a:schemeClr val="tx1"/>
                          </a:solidFill>
                          <a:effectLst/>
                        </a:rPr>
                        <a:t>I</a:t>
                      </a:r>
                      <a:r>
                        <a:rPr lang="tr-TR" sz="1200" dirty="0" smtClean="0">
                          <a:solidFill>
                            <a:schemeClr val="tx1"/>
                          </a:solidFill>
                          <a:effectLst/>
                        </a:rPr>
                        <a:t>m</a:t>
                      </a:r>
                      <a:r>
                        <a:rPr lang="tr-TR" sz="1200" baseline="-25000" dirty="0" smtClean="0">
                          <a:solidFill>
                            <a:schemeClr val="tx1"/>
                          </a:solidFill>
                          <a:effectLst/>
                        </a:rPr>
                        <a:t>s,2 </a:t>
                      </a:r>
                      <a:r>
                        <a:rPr lang="tr-TR" sz="1200" baseline="0" dirty="0" smtClean="0">
                          <a:solidFill>
                            <a:schemeClr val="tx1"/>
                          </a:solidFill>
                          <a:effectLst/>
                        </a:rPr>
                        <a:t>–  </a:t>
                      </a:r>
                      <a:r>
                        <a:rPr lang="tr-TR" sz="1200" dirty="0" smtClean="0">
                          <a:solidFill>
                            <a:schemeClr val="tx1"/>
                          </a:solidFill>
                          <a:effectLst/>
                        </a:rPr>
                        <a:t>m</a:t>
                      </a:r>
                      <a:r>
                        <a:rPr lang="tr-TR" sz="1200" baseline="-25000" dirty="0" smtClean="0">
                          <a:solidFill>
                            <a:schemeClr val="tx1"/>
                          </a:solidFill>
                          <a:effectLst/>
                        </a:rPr>
                        <a:t>s,3</a:t>
                      </a:r>
                      <a:r>
                        <a:rPr lang="tr-TR" sz="2400" dirty="0" smtClean="0">
                          <a:solidFill>
                            <a:schemeClr val="tx1"/>
                          </a:solidFill>
                          <a:effectLst/>
                        </a:rPr>
                        <a:t>I</a:t>
                      </a:r>
                      <a:r>
                        <a:rPr lang="tr-TR" sz="2400" baseline="0" dirty="0" smtClean="0">
                          <a:solidFill>
                            <a:schemeClr val="tx1"/>
                          </a:solidFill>
                          <a:effectLst/>
                        </a:rPr>
                        <a:t> ≤ 60 µg  </a:t>
                      </a:r>
                      <a:r>
                        <a:rPr lang="tr-TR" sz="2000" dirty="0" smtClean="0">
                          <a:solidFill>
                            <a:srgbClr val="FF0000"/>
                          </a:solidFill>
                          <a:effectLst/>
                        </a:rPr>
                        <a:t>Olmalıdır.</a:t>
                      </a:r>
                    </a:p>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solidFill>
                            <a:schemeClr val="tx1"/>
                          </a:solidFill>
                          <a:effectLst/>
                          <a:latin typeface="Times New Roman" panose="02020603050405020304" pitchFamily="18" charset="0"/>
                          <a:ea typeface="Calibri"/>
                          <a:cs typeface="Times New Roman" panose="02020603050405020304" pitchFamily="18" charset="0"/>
                        </a:rPr>
                        <a:t>Eğer</a:t>
                      </a:r>
                      <a:r>
                        <a:rPr lang="tr-TR" sz="1200" baseline="0" dirty="0" smtClean="0">
                          <a:solidFill>
                            <a:schemeClr val="tx1"/>
                          </a:solidFill>
                          <a:effectLst/>
                          <a:latin typeface="Times New Roman" panose="02020603050405020304" pitchFamily="18" charset="0"/>
                          <a:ea typeface="Calibri"/>
                          <a:cs typeface="Times New Roman" panose="02020603050405020304" pitchFamily="18" charset="0"/>
                        </a:rPr>
                        <a:t> bu koşul sağlanamadıysa filtre atılır yeni bir seri hazırlanır. </a:t>
                      </a:r>
                    </a:p>
                  </a:txBody>
                  <a:tcPr marL="68578" marR="68578" marT="0" marB="0" anchor="ctr"/>
                </a:tc>
                <a:tc hMerge="1">
                  <a:txBody>
                    <a:bodyPr/>
                    <a:lstStyle/>
                    <a:p>
                      <a:pPr algn="ctr">
                        <a:spcAft>
                          <a:spcPts val="0"/>
                        </a:spcAft>
                      </a:pPr>
                      <a:endParaRPr lang="tr-TR" sz="1200" dirty="0" smtClean="0">
                        <a:solidFill>
                          <a:schemeClr val="tx1"/>
                        </a:solidFill>
                        <a:effectLst/>
                      </a:endParaRPr>
                    </a:p>
                  </a:txBody>
                  <a:tcPr marL="68578" marR="68578" marT="0" marB="0" anchor="ctr"/>
                </a:tc>
                <a:extLst>
                  <a:ext uri="{0D108BD9-81ED-4DB2-BD59-A6C34878D82A}"/>
                </a:extLst>
              </a:tr>
              <a:tr h="452291">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baseline="0" dirty="0" smtClean="0">
                          <a:solidFill>
                            <a:schemeClr val="tx1"/>
                          </a:solidFill>
                          <a:effectLst/>
                          <a:latin typeface="Times New Roman" panose="02020603050405020304" pitchFamily="18" charset="0"/>
                          <a:ea typeface="Calibri"/>
                          <a:cs typeface="Times New Roman" panose="02020603050405020304" pitchFamily="18" charset="0"/>
                        </a:rPr>
                        <a:t>Filtre Kütlesi : Son iki ardışık tartımın ortalaması olarak kayıt edilir. </a:t>
                      </a:r>
                    </a:p>
                  </a:txBody>
                  <a:tcPr marL="68578" marR="68578" marT="0" marB="0" anchor="ctr"/>
                </a:tc>
                <a:tc hMerge="1">
                  <a:txBody>
                    <a:bodyPr/>
                    <a:lstStyle/>
                    <a:p>
                      <a:endParaRPr lang="tr-TR"/>
                    </a:p>
                  </a:txBody>
                  <a:tcPr/>
                </a:tc>
                <a:extLst>
                  <a:ext uri="{0D108BD9-81ED-4DB2-BD59-A6C34878D82A}"/>
                </a:extLst>
              </a:tr>
              <a:tr h="630805">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000" b="0" kern="1200" baseline="0" dirty="0" smtClean="0">
                          <a:solidFill>
                            <a:srgbClr val="292929"/>
                          </a:solidFill>
                          <a:effectLst/>
                          <a:latin typeface="Times New Roman" panose="02020603050405020304" pitchFamily="18" charset="0"/>
                          <a:ea typeface="Calibri"/>
                          <a:cs typeface="Times New Roman" panose="02020603050405020304" pitchFamily="18" charset="0"/>
                        </a:rPr>
                        <a:t>NOT: Eğer ilave sonuçların belirsizliği hesaplanmış ve yöntemin belirsizlik bütçesine dâhil edilmişse, ikinci tartımdan vazgeçilebilir, TS EN 12341-2014</a:t>
                      </a:r>
                    </a:p>
                  </a:txBody>
                  <a:tcPr marL="68578" marR="68578" marT="0" marB="0" anchor="ctr"/>
                </a:tc>
                <a:tc hMerge="1">
                  <a:txBody>
                    <a:bodyPr/>
                    <a:lstStyle/>
                    <a:p>
                      <a:endParaRPr lang="tr-TR"/>
                    </a:p>
                  </a:txBody>
                  <a:tcPr/>
                </a:tc>
                <a:extLst>
                  <a:ext uri="{0D108BD9-81ED-4DB2-BD59-A6C34878D82A}"/>
                </a:extLst>
              </a:tr>
            </a:tbl>
          </a:graphicData>
        </a:graphic>
      </p:graphicFrame>
      <p:sp>
        <p:nvSpPr>
          <p:cNvPr id="18"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2702627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228600" y="1576388"/>
            <a:ext cx="8640763" cy="5040312"/>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513763" y="2052638"/>
            <a:ext cx="117475"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393113" y="3621088"/>
            <a:ext cx="357187" cy="214312"/>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0487" name="24 Metin kutusu"/>
          <p:cNvSpPr txBox="1">
            <a:spLocks noChangeArrowheads="1"/>
          </p:cNvSpPr>
          <p:nvPr/>
        </p:nvSpPr>
        <p:spPr bwMode="auto">
          <a:xfrm>
            <a:off x="457200" y="2284412"/>
            <a:ext cx="7386638"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tr-TR" altLang="tr-TR" sz="2000" b="1" dirty="0"/>
              <a:t>Numune alma cihazının girişi etrafındaki akış, numune alma cihazlarının yakınındaki hava akışını etkileyen hiç bir engel (örneğin balkonlar, ağaçlar, düşey yüzeyler, duvarlar vb.) ile kısıtlanmamalıdır.</a:t>
            </a:r>
          </a:p>
          <a:p>
            <a:pPr algn="just"/>
            <a:r>
              <a:rPr lang="tr-TR" altLang="tr-TR" sz="2000" b="1" dirty="0"/>
              <a:t>Bütün numune girişleri zeminden aynı yükseklikte (1,5 m. ila 8 m. arasında) olmalıdır; </a:t>
            </a:r>
          </a:p>
          <a:p>
            <a:pPr algn="just"/>
            <a:r>
              <a:rPr lang="tr-TR" altLang="tr-TR" sz="2000" b="1" dirty="0"/>
              <a:t>Diğer kaynaklardan taşınan baca dumanlarından sakınmak için; numune alma noktası lokal kaynaklardan uzakta konumlandırılmalıdır. Yer tipi belirlenmesinin akabinde, özellikle işletme </a:t>
            </a:r>
            <a:r>
              <a:rPr lang="tr-TR" altLang="tr-TR" sz="2000" b="1" dirty="0">
                <a:solidFill>
                  <a:srgbClr val="00B050"/>
                </a:solidFill>
              </a:rPr>
              <a:t>(erişilebilirlik, saldırılara karşı güvenlik, dış hava şartlarına karşı korunma) </a:t>
            </a:r>
            <a:r>
              <a:rPr lang="tr-TR" altLang="tr-TR" sz="2000" b="1" dirty="0"/>
              <a:t>ve altyapı bakımından </a:t>
            </a:r>
            <a:r>
              <a:rPr lang="tr-TR" altLang="tr-TR" sz="2000" b="1" dirty="0">
                <a:solidFill>
                  <a:srgbClr val="00B050"/>
                </a:solidFill>
              </a:rPr>
              <a:t>(elektrik) </a:t>
            </a:r>
            <a:r>
              <a:rPr lang="tr-TR" altLang="tr-TR" sz="2000" b="1" dirty="0"/>
              <a:t>değerlendirildikten sonra gerçek örnekleme yerleri seçilmelidir. </a:t>
            </a:r>
          </a:p>
        </p:txBody>
      </p:sp>
      <p:sp>
        <p:nvSpPr>
          <p:cNvPr id="21" name="Text Box 4"/>
          <p:cNvSpPr txBox="1">
            <a:spLocks noChangeArrowheads="1"/>
          </p:cNvSpPr>
          <p:nvPr/>
        </p:nvSpPr>
        <p:spPr bwMode="auto">
          <a:xfrm>
            <a:off x="77788" y="1004888"/>
            <a:ext cx="89884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4. Bölüm : PM10</a:t>
            </a:r>
          </a:p>
          <a:p>
            <a:pPr eaLnBrk="1" hangingPunct="1">
              <a:spcBef>
                <a:spcPct val="50000"/>
              </a:spcBef>
              <a:buFontTx/>
              <a:buNone/>
            </a:pPr>
            <a:endParaRPr lang="tr-TR" altLang="tr-TR" sz="600" b="1">
              <a:solidFill>
                <a:schemeClr val="bg1"/>
              </a:solidFill>
            </a:endParaRPr>
          </a:p>
        </p:txBody>
      </p:sp>
      <p:sp>
        <p:nvSpPr>
          <p:cNvPr id="20489"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20490"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492" name="Metin kutusu 1"/>
          <p:cNvSpPr txBox="1">
            <a:spLocks noChangeArrowheads="1"/>
          </p:cNvSpPr>
          <p:nvPr/>
        </p:nvSpPr>
        <p:spPr bwMode="auto">
          <a:xfrm>
            <a:off x="1295400" y="1852613"/>
            <a:ext cx="6292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a:solidFill>
                  <a:srgbClr val="292929"/>
                </a:solidFill>
                <a:latin typeface="Times New Roman" panose="02020603050405020304" pitchFamily="18" charset="0"/>
                <a:cs typeface="Times New Roman" panose="02020603050405020304" pitchFamily="18" charset="0"/>
              </a:rPr>
              <a:t>ÖLÇÜM SIRASINDA DİKKAT EDİLECEK HUSUSLAR</a:t>
            </a:r>
          </a:p>
        </p:txBody>
      </p:sp>
      <p:sp>
        <p:nvSpPr>
          <p:cNvPr id="14"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928367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txBox="1">
            <a:spLocks/>
          </p:cNvSpPr>
          <p:nvPr/>
        </p:nvSpPr>
        <p:spPr bwMode="auto">
          <a:xfrm>
            <a:off x="-26233" y="155341"/>
            <a:ext cx="9144000" cy="571500"/>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
        <p:nvSpPr>
          <p:cNvPr id="3075" name="AutoShape 13" descr="emission sampling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3" name="Dikdörtgen 2"/>
          <p:cNvSpPr/>
          <p:nvPr/>
        </p:nvSpPr>
        <p:spPr>
          <a:xfrm>
            <a:off x="609600" y="1905000"/>
            <a:ext cx="6883616" cy="3970318"/>
          </a:xfrm>
          <a:prstGeom prst="rect">
            <a:avLst/>
          </a:prstGeom>
        </p:spPr>
        <p:txBody>
          <a:bodyPr wrap="none">
            <a:spAutoFit/>
          </a:bodyPr>
          <a:lstStyle/>
          <a:p>
            <a:pPr marL="342900" indent="-342900">
              <a:buAutoNum type="arabicPeriod"/>
            </a:pPr>
            <a:r>
              <a:rPr lang="tr-TR" altLang="tr-TR" sz="2800" dirty="0" smtClean="0">
                <a:latin typeface="Times New Roman" panose="02020603050405020304" pitchFamily="18" charset="0"/>
                <a:cs typeface="Times New Roman" panose="02020603050405020304" pitchFamily="18" charset="0"/>
              </a:rPr>
              <a:t>Bölüm </a:t>
            </a:r>
            <a:r>
              <a:rPr lang="tr-TR" altLang="tr-TR" sz="2800" dirty="0">
                <a:latin typeface="Times New Roman" panose="02020603050405020304" pitchFamily="18" charset="0"/>
                <a:cs typeface="Times New Roman" panose="02020603050405020304" pitchFamily="18" charset="0"/>
              </a:rPr>
              <a:t>: Amaç Kapsam ve </a:t>
            </a:r>
            <a:r>
              <a:rPr lang="tr-TR" altLang="tr-TR" sz="2800" dirty="0" smtClean="0">
                <a:latin typeface="Times New Roman" panose="02020603050405020304" pitchFamily="18" charset="0"/>
                <a:cs typeface="Times New Roman" panose="02020603050405020304" pitchFamily="18" charset="0"/>
              </a:rPr>
              <a:t>Dayanak</a:t>
            </a:r>
          </a:p>
          <a:p>
            <a:pPr marL="342900" indent="-342900">
              <a:buAutoNum type="arabicPeriod"/>
            </a:pPr>
            <a:endParaRPr lang="tr-TR" altLang="tr-TR" sz="2800" dirty="0" smtClean="0">
              <a:latin typeface="Times New Roman" panose="02020603050405020304" pitchFamily="18" charset="0"/>
              <a:cs typeface="Times New Roman" panose="02020603050405020304" pitchFamily="18" charset="0"/>
            </a:endParaRPr>
          </a:p>
          <a:p>
            <a:pPr marL="342900" indent="-342900">
              <a:buFontTx/>
              <a:buAutoNum type="arabicPeriod"/>
            </a:pPr>
            <a:r>
              <a:rPr lang="tr-TR" altLang="tr-TR" sz="2800" dirty="0" smtClean="0">
                <a:latin typeface="Times New Roman" panose="02020603050405020304" pitchFamily="18" charset="0"/>
                <a:cs typeface="Times New Roman" panose="02020603050405020304" pitchFamily="18" charset="0"/>
              </a:rPr>
              <a:t>Bölüm </a:t>
            </a:r>
            <a:r>
              <a:rPr lang="tr-TR" altLang="tr-TR" sz="2800" dirty="0">
                <a:latin typeface="Times New Roman" panose="02020603050405020304" pitchFamily="18" charset="0"/>
                <a:cs typeface="Times New Roman" panose="02020603050405020304" pitchFamily="18" charset="0"/>
              </a:rPr>
              <a:t>: Hava Kalitesinin Değerlendirilmesi</a:t>
            </a:r>
          </a:p>
          <a:p>
            <a:pPr marL="342900" indent="-342900">
              <a:buAutoNum type="arabicPeriod"/>
            </a:pPr>
            <a:endParaRPr lang="tr-TR" altLang="tr-TR" sz="2800" dirty="0" smtClean="0">
              <a:latin typeface="Times New Roman" panose="02020603050405020304" pitchFamily="18" charset="0"/>
              <a:cs typeface="Times New Roman" panose="02020603050405020304" pitchFamily="18" charset="0"/>
            </a:endParaRPr>
          </a:p>
          <a:p>
            <a:pPr marL="342900" indent="-342900">
              <a:buFontTx/>
              <a:buAutoNum type="arabicPeriod"/>
            </a:pPr>
            <a:r>
              <a:rPr lang="tr-TR" altLang="tr-TR" sz="2800" dirty="0" smtClean="0">
                <a:latin typeface="Times New Roman" panose="02020603050405020304" pitchFamily="18" charset="0"/>
                <a:cs typeface="Times New Roman" panose="02020603050405020304" pitchFamily="18" charset="0"/>
              </a:rPr>
              <a:t>Bölüm </a:t>
            </a:r>
            <a:r>
              <a:rPr lang="tr-TR" altLang="tr-TR" sz="2800" dirty="0">
                <a:latin typeface="Times New Roman" panose="02020603050405020304" pitchFamily="18" charset="0"/>
                <a:cs typeface="Times New Roman" panose="02020603050405020304" pitchFamily="18" charset="0"/>
              </a:rPr>
              <a:t>: Çöken Toz</a:t>
            </a:r>
          </a:p>
          <a:p>
            <a:pPr marL="342900" indent="-342900">
              <a:buAutoNum type="arabicPeriod"/>
            </a:pPr>
            <a:endParaRPr lang="tr-TR" altLang="tr-TR" sz="2800" dirty="0" smtClean="0">
              <a:latin typeface="Times New Roman" panose="02020603050405020304" pitchFamily="18" charset="0"/>
              <a:cs typeface="Times New Roman" panose="02020603050405020304" pitchFamily="18" charset="0"/>
            </a:endParaRPr>
          </a:p>
          <a:p>
            <a:pPr marL="342900" indent="-342900">
              <a:buFontTx/>
              <a:buAutoNum type="arabicPeriod"/>
            </a:pPr>
            <a:r>
              <a:rPr lang="tr-TR" altLang="tr-TR" sz="2800" dirty="0" smtClean="0">
                <a:latin typeface="Times New Roman" panose="02020603050405020304" pitchFamily="18" charset="0"/>
                <a:cs typeface="Times New Roman" panose="02020603050405020304" pitchFamily="18" charset="0"/>
              </a:rPr>
              <a:t>Bölüm </a:t>
            </a:r>
            <a:r>
              <a:rPr lang="tr-TR" altLang="tr-TR" sz="2800" dirty="0">
                <a:latin typeface="Times New Roman" panose="02020603050405020304" pitchFamily="18" charset="0"/>
                <a:cs typeface="Times New Roman" panose="02020603050405020304" pitchFamily="18" charset="0"/>
              </a:rPr>
              <a:t>: PM10</a:t>
            </a:r>
          </a:p>
          <a:p>
            <a:pPr marL="342900" indent="-342900">
              <a:buAutoNum type="arabicPeriod"/>
            </a:pPr>
            <a:endParaRPr lang="tr-TR" altLang="tr-TR" sz="2800" dirty="0" smtClean="0">
              <a:latin typeface="Times New Roman" panose="02020603050405020304" pitchFamily="18" charset="0"/>
              <a:cs typeface="Times New Roman" panose="02020603050405020304" pitchFamily="18" charset="0"/>
            </a:endParaRPr>
          </a:p>
          <a:p>
            <a:pPr marL="342900" indent="-342900">
              <a:buAutoNum type="arabicPeriod"/>
            </a:pPr>
            <a:r>
              <a:rPr lang="tr-TR" altLang="tr-TR" sz="2800" dirty="0" smtClean="0">
                <a:latin typeface="Times New Roman" panose="02020603050405020304" pitchFamily="18" charset="0"/>
                <a:cs typeface="Times New Roman" panose="02020603050405020304" pitchFamily="18" charset="0"/>
              </a:rPr>
              <a:t>Bölüm </a:t>
            </a:r>
            <a:r>
              <a:rPr lang="tr-TR" altLang="tr-TR" sz="2800" dirty="0">
                <a:latin typeface="Times New Roman" panose="02020603050405020304" pitchFamily="18" charset="0"/>
                <a:cs typeface="Times New Roman" panose="02020603050405020304" pitchFamily="18" charset="0"/>
              </a:rPr>
              <a:t>: Pasif Örnekleme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771524" y="1852613"/>
            <a:ext cx="8143875" cy="4594225"/>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571706" y="2252663"/>
            <a:ext cx="115887"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451055" y="3950872"/>
            <a:ext cx="357188" cy="214312"/>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1510" name="24 Metin kutusu"/>
          <p:cNvSpPr txBox="1">
            <a:spLocks noChangeArrowheads="1"/>
          </p:cNvSpPr>
          <p:nvPr/>
        </p:nvSpPr>
        <p:spPr bwMode="auto">
          <a:xfrm>
            <a:off x="874713" y="2252663"/>
            <a:ext cx="7469186" cy="398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tr-TR" altLang="tr-TR" sz="1600" b="1" dirty="0"/>
              <a:t>TS EN 13528–1; Ortam Hava Kalitesi–Gaz ve Buhar </a:t>
            </a:r>
            <a:r>
              <a:rPr lang="tr-TR" altLang="tr-TR" sz="1600" b="1" dirty="0" err="1"/>
              <a:t>Derişimlerinin</a:t>
            </a:r>
            <a:r>
              <a:rPr lang="tr-TR" altLang="tr-TR" sz="1600" b="1" dirty="0"/>
              <a:t> Tayini İçin </a:t>
            </a:r>
            <a:r>
              <a:rPr lang="tr-TR" altLang="tr-TR" sz="1600" b="1" dirty="0" err="1"/>
              <a:t>Difüzif</a:t>
            </a:r>
            <a:r>
              <a:rPr lang="tr-TR" altLang="tr-TR" sz="1600" b="1" dirty="0"/>
              <a:t> Numune Alma Cihazları–Özellikler ve Deney Metotları–Bölüm : 1 Genel Özellikler</a:t>
            </a:r>
          </a:p>
          <a:p>
            <a:pPr algn="just"/>
            <a:r>
              <a:rPr lang="tr-TR" altLang="tr-TR" sz="1600" b="1" dirty="0"/>
              <a:t>TS EN 13528–2; Ortam Hava Kalitesi–Gaz ve Buhar </a:t>
            </a:r>
            <a:r>
              <a:rPr lang="tr-TR" altLang="tr-TR" sz="1600" b="1" dirty="0" err="1"/>
              <a:t>Derişimlerinin</a:t>
            </a:r>
            <a:r>
              <a:rPr lang="tr-TR" altLang="tr-TR" sz="1600" b="1" dirty="0"/>
              <a:t> Tayini İçin </a:t>
            </a:r>
            <a:r>
              <a:rPr lang="tr-TR" altLang="tr-TR" sz="1600" b="1" dirty="0" err="1"/>
              <a:t>Difüzif</a:t>
            </a:r>
            <a:r>
              <a:rPr lang="tr-TR" altLang="tr-TR" sz="1600" b="1" dirty="0"/>
              <a:t> Numune Alma Cihazları–Özellikler ve Deney Metotları Bölüm 2: Özel Koşullar ve Test Metotları</a:t>
            </a:r>
          </a:p>
          <a:p>
            <a:pPr algn="just"/>
            <a:r>
              <a:rPr lang="tr-TR" altLang="tr-TR" sz="1600" b="1" dirty="0"/>
              <a:t>TS EN 13528–3; Ortam Hava Kalitesi–Gaz ve Buhar </a:t>
            </a:r>
            <a:r>
              <a:rPr lang="tr-TR" altLang="tr-TR" sz="1600" b="1" dirty="0" err="1"/>
              <a:t>Derişimlerinin</a:t>
            </a:r>
            <a:r>
              <a:rPr lang="tr-TR" altLang="tr-TR" sz="1600" b="1" dirty="0"/>
              <a:t> Tayini İçin </a:t>
            </a:r>
            <a:r>
              <a:rPr lang="tr-TR" altLang="tr-TR" sz="1600" b="1" dirty="0" err="1"/>
              <a:t>Difüzif</a:t>
            </a:r>
            <a:r>
              <a:rPr lang="tr-TR" altLang="tr-TR" sz="1600" b="1" dirty="0"/>
              <a:t> Numune Alma Cihazları–Özellikler ve Deney Metotları–Bölüm 3: Seçim, Kullanım ve Bakım Kılavuzu</a:t>
            </a:r>
          </a:p>
          <a:p>
            <a:pPr algn="just"/>
            <a:r>
              <a:rPr lang="tr-TR" altLang="tr-TR" sz="1600" b="1" dirty="0"/>
              <a:t>EN 14662-4:2005; Ortam Hava Kalitesi-Standart Metodu Benzen Konsantrasyonları Ölçümü İçin–Bölüm 4: </a:t>
            </a:r>
            <a:r>
              <a:rPr lang="tr-TR" altLang="tr-TR" sz="1600" b="1" dirty="0" err="1"/>
              <a:t>Diffusive</a:t>
            </a:r>
            <a:r>
              <a:rPr lang="tr-TR" altLang="tr-TR" sz="1600" b="1" dirty="0"/>
              <a:t> Örnekleme Ardından TD ve GC</a:t>
            </a:r>
          </a:p>
          <a:p>
            <a:pPr algn="just"/>
            <a:r>
              <a:rPr lang="tr-TR" altLang="tr-TR" sz="1600" b="1" dirty="0"/>
              <a:t>EN 14662-5:2005: Ortam Hava Kalitesi–Standart Yöntem Ölçümü İçin Benzen Konsantrasyonları–Bölüm 5: </a:t>
            </a:r>
            <a:r>
              <a:rPr lang="tr-TR" altLang="tr-TR" sz="1600" b="1" dirty="0" err="1"/>
              <a:t>Diffusive</a:t>
            </a:r>
            <a:r>
              <a:rPr lang="tr-TR" altLang="tr-TR" sz="1600" b="1" dirty="0"/>
              <a:t> Örnekleme Ardından Çözücü Bırakma ve </a:t>
            </a:r>
            <a:r>
              <a:rPr lang="tr-TR" altLang="tr-TR" sz="1600" b="1" dirty="0" err="1"/>
              <a:t>Gc</a:t>
            </a:r>
            <a:r>
              <a:rPr lang="tr-TR" altLang="tr-TR" sz="1600" b="1" dirty="0"/>
              <a:t>;(Tanımlayan Tip B Olarak </a:t>
            </a:r>
            <a:r>
              <a:rPr lang="tr-TR" altLang="tr-TR" sz="1600" b="1" dirty="0" err="1"/>
              <a:t>Radiello</a:t>
            </a:r>
            <a:r>
              <a:rPr lang="tr-TR" altLang="tr-TR" sz="1600" b="1" dirty="0"/>
              <a:t> Sampler)</a:t>
            </a: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21512"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21513"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1514" name="Metin kutusu 1"/>
          <p:cNvSpPr txBox="1">
            <a:spLocks noChangeArrowheads="1"/>
          </p:cNvSpPr>
          <p:nvPr/>
        </p:nvSpPr>
        <p:spPr bwMode="auto">
          <a:xfrm>
            <a:off x="2927350" y="1852613"/>
            <a:ext cx="311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a:latin typeface="Times New Roman" panose="02020603050405020304" pitchFamily="18" charset="0"/>
                <a:cs typeface="Times New Roman" panose="02020603050405020304" pitchFamily="18" charset="0"/>
              </a:rPr>
              <a:t>ÖLÇÜM STANDARTLARI</a:t>
            </a:r>
          </a:p>
        </p:txBody>
      </p:sp>
      <p:sp>
        <p:nvSpPr>
          <p:cNvPr id="21517" name="AutoShape 2" descr="kitap 3d adam ile ilgili görsel sonucu"/>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1518" name="AutoShape 4" descr="kitap 3d adam ile ilgili görsel sonucu"/>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1519" name="AutoShape 6" descr="kitap 3d adam ile ilgili görsel sonucu"/>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8" name="Başlık 2"/>
          <p:cNvSpPr txBox="1">
            <a:spLocks/>
          </p:cNvSpPr>
          <p:nvPr/>
        </p:nvSpPr>
        <p:spPr>
          <a:xfrm>
            <a:off x="3657600" y="6629400"/>
            <a:ext cx="1676400" cy="304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tr-TR" altLang="tr-TR" sz="1000" kern="0" dirty="0" smtClean="0">
                <a:solidFill>
                  <a:srgbClr val="292929"/>
                </a:solidFill>
                <a:latin typeface="Times New Roman" pitchFamily="18" charset="0"/>
                <a:cs typeface="Times New Roman" pitchFamily="18" charset="0"/>
              </a:rPr>
              <a:t>Afyonkarahisar; Şubat 2018</a:t>
            </a:r>
          </a:p>
        </p:txBody>
      </p:sp>
      <p:sp>
        <p:nvSpPr>
          <p:cNvPr id="19"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314023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D:\DOSYA\ikon\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7325" y="5775325"/>
            <a:ext cx="1276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771525" y="1852613"/>
            <a:ext cx="7391400" cy="4594225"/>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7869238" y="2227263"/>
            <a:ext cx="115887"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7766050" y="4014788"/>
            <a:ext cx="357188" cy="214312"/>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8" name="24 Metin kutusu"/>
          <p:cNvSpPr txBox="1">
            <a:spLocks noChangeArrowheads="1"/>
          </p:cNvSpPr>
          <p:nvPr/>
        </p:nvSpPr>
        <p:spPr bwMode="auto">
          <a:xfrm>
            <a:off x="977900" y="2243138"/>
            <a:ext cx="6891338"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defRPr/>
            </a:pPr>
            <a:r>
              <a:rPr lang="tr-TR" sz="1800" b="1" dirty="0"/>
              <a:t>Uçucu organik bileşiklerin türüne göre;</a:t>
            </a:r>
          </a:p>
          <a:p>
            <a:pPr marL="285750" indent="-285750" algn="just">
              <a:defRPr/>
            </a:pPr>
            <a:endParaRPr lang="tr-TR" sz="1800" b="1" dirty="0"/>
          </a:p>
          <a:p>
            <a:pPr marL="285750" indent="-285750" algn="just">
              <a:defRPr/>
            </a:pPr>
            <a:r>
              <a:rPr lang="tr-TR" sz="2000" dirty="0" err="1"/>
              <a:t>Sorbent</a:t>
            </a:r>
            <a:r>
              <a:rPr lang="tr-TR" sz="2000" dirty="0"/>
              <a:t> tüplerinin yapıları, absorbanları, çözücüleri ve analiz metotları farklılık </a:t>
            </a:r>
            <a:r>
              <a:rPr lang="tr-TR" sz="2000" dirty="0" smtClean="0"/>
              <a:t>göstermektedir.</a:t>
            </a:r>
          </a:p>
          <a:p>
            <a:pPr marL="285750" indent="-285750" algn="just">
              <a:defRPr/>
            </a:pPr>
            <a:endParaRPr lang="tr-TR" sz="2000" dirty="0"/>
          </a:p>
          <a:p>
            <a:pPr marL="285750" indent="-285750" algn="just">
              <a:defRPr/>
            </a:pPr>
            <a:r>
              <a:rPr lang="tr-TR" sz="2000" dirty="0"/>
              <a:t>MDHS72</a:t>
            </a:r>
            <a:r>
              <a:rPr lang="tr-TR" sz="2000" dirty="0" smtClean="0"/>
              <a:t>, MDHS80</a:t>
            </a:r>
            <a:r>
              <a:rPr lang="tr-TR" sz="2000" dirty="0"/>
              <a:t>, MDHS88, MDHS96 belgesindeki belirtilen hususlara göre örnekleme ve analiz yapılmalıdır</a:t>
            </a:r>
            <a:r>
              <a:rPr lang="tr-TR" sz="2000" dirty="0" smtClean="0"/>
              <a:t>.</a:t>
            </a:r>
          </a:p>
          <a:p>
            <a:pPr marL="285750" indent="-285750" algn="just">
              <a:defRPr/>
            </a:pPr>
            <a:endParaRPr lang="tr-TR" sz="2000" dirty="0"/>
          </a:p>
          <a:p>
            <a:pPr marL="285750" indent="-285750" algn="just">
              <a:defRPr/>
            </a:pPr>
            <a:r>
              <a:rPr lang="tr-TR" sz="2000" dirty="0"/>
              <a:t>Hangi analiz cihazının kullanılacağı(GC, GC-MS, HPLC) </a:t>
            </a:r>
            <a:r>
              <a:rPr lang="tr-TR" sz="2000" dirty="0" smtClean="0"/>
              <a:t>bileşiğin </a:t>
            </a:r>
            <a:r>
              <a:rPr lang="tr-TR" sz="2000" dirty="0"/>
              <a:t>türüne göre değişiklik göstermektedir.</a:t>
            </a: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22537"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22538"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39" name="Metin kutusu 1"/>
          <p:cNvSpPr txBox="1">
            <a:spLocks noChangeArrowheads="1"/>
          </p:cNvSpPr>
          <p:nvPr/>
        </p:nvSpPr>
        <p:spPr bwMode="auto">
          <a:xfrm>
            <a:off x="3938588" y="1452563"/>
            <a:ext cx="971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a:latin typeface="Times New Roman" panose="02020603050405020304" pitchFamily="18" charset="0"/>
                <a:cs typeface="Times New Roman" panose="02020603050405020304" pitchFamily="18" charset="0"/>
              </a:rPr>
              <a:t>UYARI</a:t>
            </a:r>
          </a:p>
        </p:txBody>
      </p:sp>
      <p:sp>
        <p:nvSpPr>
          <p:cNvPr id="19"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2927772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68263" y="1828800"/>
            <a:ext cx="8999537" cy="5040313"/>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7869238" y="2227263"/>
            <a:ext cx="115887"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7766050" y="4014788"/>
            <a:ext cx="357188" cy="214312"/>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23559"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23560"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61" name="Metin kutusu 1"/>
          <p:cNvSpPr txBox="1">
            <a:spLocks noChangeArrowheads="1"/>
          </p:cNvSpPr>
          <p:nvPr/>
        </p:nvSpPr>
        <p:spPr bwMode="auto">
          <a:xfrm>
            <a:off x="3276600" y="1387475"/>
            <a:ext cx="220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a:latin typeface="Times New Roman" panose="02020603050405020304" pitchFamily="18" charset="0"/>
                <a:cs typeface="Times New Roman" panose="02020603050405020304" pitchFamily="18" charset="0"/>
              </a:rPr>
              <a:t>PARAMETRELER</a:t>
            </a:r>
          </a:p>
        </p:txBody>
      </p:sp>
      <p:graphicFrame>
        <p:nvGraphicFramePr>
          <p:cNvPr id="22" name="İçerik Yer Tutucusu 6"/>
          <p:cNvGraphicFramePr>
            <a:graphicFrameLocks/>
          </p:cNvGraphicFramePr>
          <p:nvPr/>
        </p:nvGraphicFramePr>
        <p:xfrm>
          <a:off x="427038" y="2133600"/>
          <a:ext cx="8229600" cy="4359270"/>
        </p:xfrm>
        <a:graphic>
          <a:graphicData uri="http://schemas.openxmlformats.org/drawingml/2006/table">
            <a:tbl>
              <a:tblPr/>
              <a:tblGrid>
                <a:gridCol w="985943">
                  <a:extLst>
                    <a:ext uri="{9D8B030D-6E8A-4147-A177-3AD203B41FA5}"/>
                  </a:extLst>
                </a:gridCol>
                <a:gridCol w="3539958">
                  <a:extLst>
                    <a:ext uri="{9D8B030D-6E8A-4147-A177-3AD203B41FA5}"/>
                  </a:extLst>
                </a:gridCol>
                <a:gridCol w="1524000">
                  <a:extLst>
                    <a:ext uri="{9D8B030D-6E8A-4147-A177-3AD203B41FA5}"/>
                  </a:extLst>
                </a:gridCol>
                <a:gridCol w="2179699">
                  <a:extLst>
                    <a:ext uri="{9D8B030D-6E8A-4147-A177-3AD203B41FA5}"/>
                  </a:extLst>
                </a:gridCol>
              </a:tblGrid>
              <a:tr h="220069">
                <a:tc>
                  <a:txBody>
                    <a:bodyPr/>
                    <a:lstStyle/>
                    <a:p>
                      <a:pPr algn="ctr" fontAlgn="t"/>
                      <a:r>
                        <a:rPr lang="tr-TR" sz="1400" b="0" i="0" u="none" strike="noStrike" dirty="0" err="1">
                          <a:solidFill>
                            <a:srgbClr val="000000"/>
                          </a:solidFill>
                          <a:effectLst/>
                          <a:latin typeface="Times New Roman"/>
                        </a:rPr>
                        <a:t>İmisyon</a:t>
                      </a:r>
                      <a:endParaRPr lang="tr-TR" sz="1400" b="0" i="0" u="none" strike="noStrike" dirty="0">
                        <a:solidFill>
                          <a:srgbClr val="000000"/>
                        </a:solidFill>
                        <a:effectLst/>
                        <a:latin typeface="Times New Roman"/>
                      </a:endParaRP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dirty="0">
                          <a:solidFill>
                            <a:srgbClr val="000000"/>
                          </a:solidFill>
                          <a:effectLst/>
                          <a:latin typeface="Calibri"/>
                        </a:rPr>
                        <a:t>1,1,1-trichloroethane</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46601">
                <a:tc>
                  <a:txBody>
                    <a:bodyPr/>
                    <a:lstStyle/>
                    <a:p>
                      <a:pPr algn="ctr" fontAlgn="t"/>
                      <a:r>
                        <a:rPr lang="tr-TR" sz="1400" b="0" i="0" u="none" strike="noStrike" dirty="0" err="1">
                          <a:solidFill>
                            <a:srgbClr val="000000"/>
                          </a:solidFill>
                          <a:effectLst/>
                          <a:latin typeface="Times New Roman"/>
                        </a:rPr>
                        <a:t>İmisyon</a:t>
                      </a:r>
                      <a:endParaRPr lang="tr-TR" sz="1400" b="0" i="0" u="none" strike="noStrike" dirty="0">
                        <a:solidFill>
                          <a:srgbClr val="000000"/>
                        </a:solidFill>
                        <a:effectLst/>
                        <a:latin typeface="Times New Roman"/>
                      </a:endParaRP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dirty="0">
                          <a:solidFill>
                            <a:srgbClr val="000000"/>
                          </a:solidFill>
                          <a:effectLst/>
                          <a:latin typeface="Calibri"/>
                        </a:rPr>
                        <a:t>1,1,2,2-tetrachloroethane</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46601">
                <a:tc>
                  <a:txBody>
                    <a:bodyPr/>
                    <a:lstStyle/>
                    <a:p>
                      <a:pPr algn="ctr" fontAlgn="t"/>
                      <a:r>
                        <a:rPr lang="tr-TR" sz="1400" b="0" i="0" u="none" strike="noStrike" dirty="0" err="1">
                          <a:solidFill>
                            <a:srgbClr val="000000"/>
                          </a:solidFill>
                          <a:effectLst/>
                          <a:latin typeface="Times New Roman"/>
                        </a:rPr>
                        <a:t>İmisyon</a:t>
                      </a:r>
                      <a:endParaRPr lang="tr-TR" sz="1400" b="0" i="0" u="none" strike="noStrike" dirty="0">
                        <a:solidFill>
                          <a:srgbClr val="000000"/>
                        </a:solidFill>
                        <a:effectLst/>
                        <a:latin typeface="Times New Roman"/>
                      </a:endParaRP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dirty="0">
                          <a:solidFill>
                            <a:srgbClr val="000000"/>
                          </a:solidFill>
                          <a:effectLst/>
                          <a:latin typeface="Calibri"/>
                        </a:rPr>
                        <a:t>1,1,2,3,4,4-hexachloro-1,3-butadiene</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46601">
                <a:tc>
                  <a:txBody>
                    <a:bodyPr/>
                    <a:lstStyle/>
                    <a:p>
                      <a:pPr algn="ctr" fontAlgn="t"/>
                      <a:r>
                        <a:rPr lang="tr-TR" sz="1400" b="0" i="0" u="none" strike="noStrike">
                          <a:solidFill>
                            <a:srgbClr val="000000"/>
                          </a:solidFill>
                          <a:effectLst/>
                          <a:latin typeface="Times New Roman"/>
                        </a:rPr>
                        <a:t>İmisyon</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dirty="0">
                          <a:solidFill>
                            <a:srgbClr val="000000"/>
                          </a:solidFill>
                          <a:effectLst/>
                          <a:latin typeface="Calibri"/>
                        </a:rPr>
                        <a:t>1,1,2-trichloro-1,2,2-trifluoroethane</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28929">
                <a:tc>
                  <a:txBody>
                    <a:bodyPr/>
                    <a:lstStyle/>
                    <a:p>
                      <a:pPr algn="ctr" fontAlgn="t"/>
                      <a:r>
                        <a:rPr lang="tr-TR" sz="1400" b="0" i="0" u="none" strike="noStrike" dirty="0" err="1">
                          <a:solidFill>
                            <a:srgbClr val="000000"/>
                          </a:solidFill>
                          <a:effectLst/>
                          <a:latin typeface="Times New Roman"/>
                        </a:rPr>
                        <a:t>İmisyon</a:t>
                      </a:r>
                      <a:endParaRPr lang="tr-TR" sz="1400" b="0" i="0" u="none" strike="noStrike" dirty="0">
                        <a:solidFill>
                          <a:srgbClr val="000000"/>
                        </a:solidFill>
                        <a:effectLst/>
                        <a:latin typeface="Times New Roman"/>
                      </a:endParaRP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dirty="0">
                          <a:solidFill>
                            <a:srgbClr val="000000"/>
                          </a:solidFill>
                          <a:effectLst/>
                          <a:latin typeface="Calibri"/>
                        </a:rPr>
                        <a:t>1,1,2-trichloro-1,2,2-trifluoroethane (R113)</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46601">
                <a:tc>
                  <a:txBody>
                    <a:bodyPr/>
                    <a:lstStyle/>
                    <a:p>
                      <a:pPr algn="ctr" fontAlgn="t"/>
                      <a:r>
                        <a:rPr lang="tr-TR" sz="1400" b="0" i="0" u="none" strike="noStrike" dirty="0" err="1">
                          <a:solidFill>
                            <a:srgbClr val="000000"/>
                          </a:solidFill>
                          <a:effectLst/>
                          <a:latin typeface="Times New Roman"/>
                        </a:rPr>
                        <a:t>İmisyon</a:t>
                      </a:r>
                      <a:endParaRPr lang="tr-TR" sz="1400" b="0" i="0" u="none" strike="noStrike" dirty="0">
                        <a:solidFill>
                          <a:srgbClr val="000000"/>
                        </a:solidFill>
                        <a:effectLst/>
                        <a:latin typeface="Times New Roman"/>
                      </a:endParaRP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dirty="0">
                          <a:solidFill>
                            <a:srgbClr val="000000"/>
                          </a:solidFill>
                          <a:effectLst/>
                          <a:latin typeface="Calibri"/>
                        </a:rPr>
                        <a:t>1,1,2-trichloroethane</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28929">
                <a:tc>
                  <a:txBody>
                    <a:bodyPr/>
                    <a:lstStyle/>
                    <a:p>
                      <a:pPr algn="ctr" fontAlgn="t"/>
                      <a:r>
                        <a:rPr lang="tr-TR" sz="1400" b="0" i="0" u="none" strike="noStrike">
                          <a:solidFill>
                            <a:srgbClr val="000000"/>
                          </a:solidFill>
                          <a:effectLst/>
                          <a:latin typeface="Times New Roman"/>
                        </a:rPr>
                        <a:t>İmisyon</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dirty="0">
                          <a:solidFill>
                            <a:srgbClr val="000000"/>
                          </a:solidFill>
                          <a:effectLst/>
                          <a:latin typeface="Calibri"/>
                        </a:rPr>
                        <a:t>1,1-dichloroethene (</a:t>
                      </a:r>
                      <a:r>
                        <a:rPr lang="tr-TR" sz="1400" b="0" i="0" u="none" strike="noStrike" dirty="0" err="1">
                          <a:solidFill>
                            <a:srgbClr val="000000"/>
                          </a:solidFill>
                          <a:effectLst/>
                          <a:latin typeface="Calibri"/>
                        </a:rPr>
                        <a:t>vinylidene</a:t>
                      </a:r>
                      <a:r>
                        <a:rPr lang="tr-TR" sz="1400" b="0" i="0" u="none" strike="noStrike" dirty="0">
                          <a:solidFill>
                            <a:srgbClr val="000000"/>
                          </a:solidFill>
                          <a:effectLst/>
                          <a:latin typeface="Calibri"/>
                        </a:rPr>
                        <a:t> </a:t>
                      </a:r>
                      <a:r>
                        <a:rPr lang="tr-TR" sz="1400" b="0" i="0" u="none" strike="noStrike" dirty="0" err="1">
                          <a:solidFill>
                            <a:srgbClr val="000000"/>
                          </a:solidFill>
                          <a:effectLst/>
                          <a:latin typeface="Calibri"/>
                        </a:rPr>
                        <a:t>chloride</a:t>
                      </a:r>
                      <a:r>
                        <a:rPr lang="tr-TR" sz="1400" b="0" i="0" u="none" strike="noStrike" dirty="0">
                          <a:solidFill>
                            <a:srgbClr val="000000"/>
                          </a:solidFill>
                          <a:effectLst/>
                          <a:latin typeface="Calibri"/>
                        </a:rPr>
                        <a:t>)</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46601">
                <a:tc>
                  <a:txBody>
                    <a:bodyPr/>
                    <a:lstStyle/>
                    <a:p>
                      <a:pPr algn="ctr" fontAlgn="t"/>
                      <a:r>
                        <a:rPr lang="tr-TR" sz="1400" b="0" i="0" u="none" strike="noStrike">
                          <a:solidFill>
                            <a:srgbClr val="000000"/>
                          </a:solidFill>
                          <a:effectLst/>
                          <a:latin typeface="Times New Roman"/>
                        </a:rPr>
                        <a:t>İmisyon</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dirty="0">
                          <a:solidFill>
                            <a:srgbClr val="000000"/>
                          </a:solidFill>
                          <a:effectLst/>
                          <a:latin typeface="Calibri"/>
                        </a:rPr>
                        <a:t>1,2,3-trimethylbenzene</a:t>
                      </a:r>
                      <a:endParaRPr lang="tr-TR" sz="1400" b="0" i="0" u="none" strike="noStrike" dirty="0">
                        <a:solidFill>
                          <a:schemeClr val="bg1"/>
                        </a:solidFill>
                        <a:effectLst/>
                        <a:latin typeface="Calibri"/>
                      </a:endParaRP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46601">
                <a:tc>
                  <a:txBody>
                    <a:bodyPr/>
                    <a:lstStyle/>
                    <a:p>
                      <a:pPr algn="ctr" fontAlgn="t"/>
                      <a:r>
                        <a:rPr lang="tr-TR" sz="1400" b="0" i="0" u="none" strike="noStrike">
                          <a:solidFill>
                            <a:srgbClr val="000000"/>
                          </a:solidFill>
                          <a:effectLst/>
                          <a:latin typeface="Times New Roman"/>
                        </a:rPr>
                        <a:t>İmisyon</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dirty="0">
                          <a:solidFill>
                            <a:srgbClr val="000000"/>
                          </a:solidFill>
                          <a:effectLst/>
                          <a:latin typeface="Calibri"/>
                        </a:rPr>
                        <a:t>1,2-dibromoethane</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28929">
                <a:tc>
                  <a:txBody>
                    <a:bodyPr/>
                    <a:lstStyle/>
                    <a:p>
                      <a:pPr algn="ctr" fontAlgn="t"/>
                      <a:r>
                        <a:rPr lang="tr-TR" sz="1400" b="0" i="0" u="none" strike="noStrike">
                          <a:solidFill>
                            <a:srgbClr val="000000"/>
                          </a:solidFill>
                          <a:effectLst/>
                          <a:latin typeface="Times New Roman"/>
                        </a:rPr>
                        <a:t>İmisyon</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dirty="0">
                          <a:solidFill>
                            <a:srgbClr val="000000"/>
                          </a:solidFill>
                          <a:effectLst/>
                          <a:latin typeface="Calibri"/>
                        </a:rPr>
                        <a:t>1,2-dichloro-1,1,2,2-tetrafluoroethane (R114)</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46601">
                <a:tc>
                  <a:txBody>
                    <a:bodyPr/>
                    <a:lstStyle/>
                    <a:p>
                      <a:pPr algn="ctr" fontAlgn="t"/>
                      <a:r>
                        <a:rPr lang="tr-TR" sz="1400" b="0" i="0" u="none" strike="noStrike">
                          <a:solidFill>
                            <a:srgbClr val="000000"/>
                          </a:solidFill>
                          <a:effectLst/>
                          <a:latin typeface="Times New Roman"/>
                        </a:rPr>
                        <a:t>İmisyon</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a:solidFill>
                            <a:srgbClr val="000000"/>
                          </a:solidFill>
                          <a:effectLst/>
                          <a:latin typeface="Calibri"/>
                        </a:rPr>
                        <a:t>1,2-dichloroethane</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46601">
                <a:tc>
                  <a:txBody>
                    <a:bodyPr/>
                    <a:lstStyle/>
                    <a:p>
                      <a:pPr algn="ctr" fontAlgn="t"/>
                      <a:r>
                        <a:rPr lang="tr-TR" sz="1400" b="0" i="0" u="none" strike="noStrike">
                          <a:solidFill>
                            <a:srgbClr val="000000"/>
                          </a:solidFill>
                          <a:effectLst/>
                          <a:latin typeface="Times New Roman"/>
                        </a:rPr>
                        <a:t>İmisyon</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a:solidFill>
                            <a:srgbClr val="000000"/>
                          </a:solidFill>
                          <a:effectLst/>
                          <a:latin typeface="Calibri"/>
                        </a:rPr>
                        <a:t>1,2-dichloropropane</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46601">
                <a:tc>
                  <a:txBody>
                    <a:bodyPr/>
                    <a:lstStyle/>
                    <a:p>
                      <a:pPr algn="ctr" fontAlgn="t"/>
                      <a:r>
                        <a:rPr lang="tr-TR" sz="1400" b="0" i="0" u="none" strike="noStrike">
                          <a:solidFill>
                            <a:srgbClr val="000000"/>
                          </a:solidFill>
                          <a:effectLst/>
                          <a:latin typeface="Times New Roman"/>
                        </a:rPr>
                        <a:t>İmisyon</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a:solidFill>
                            <a:srgbClr val="000000"/>
                          </a:solidFill>
                          <a:effectLst/>
                          <a:latin typeface="Calibri"/>
                        </a:rPr>
                        <a:t>1,3 dimethyl-4-ethylbenzene</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46601">
                <a:tc>
                  <a:txBody>
                    <a:bodyPr/>
                    <a:lstStyle/>
                    <a:p>
                      <a:pPr algn="ctr" fontAlgn="t"/>
                      <a:r>
                        <a:rPr lang="tr-TR" sz="1400" b="0" i="0" u="none" strike="noStrike">
                          <a:solidFill>
                            <a:srgbClr val="000000"/>
                          </a:solidFill>
                          <a:effectLst/>
                          <a:latin typeface="Times New Roman"/>
                        </a:rPr>
                        <a:t>İmisyon</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a:solidFill>
                            <a:srgbClr val="000000"/>
                          </a:solidFill>
                          <a:effectLst/>
                          <a:latin typeface="Calibri"/>
                        </a:rPr>
                        <a:t>1,3-diethylbenzene</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46601">
                <a:tc>
                  <a:txBody>
                    <a:bodyPr/>
                    <a:lstStyle/>
                    <a:p>
                      <a:pPr algn="ctr" fontAlgn="t"/>
                      <a:r>
                        <a:rPr lang="tr-TR" sz="1400" b="0" i="0" u="none" strike="noStrike">
                          <a:solidFill>
                            <a:srgbClr val="000000"/>
                          </a:solidFill>
                          <a:effectLst/>
                          <a:latin typeface="Times New Roman"/>
                        </a:rPr>
                        <a:t>İmisyon</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a:solidFill>
                            <a:srgbClr val="000000"/>
                          </a:solidFill>
                          <a:effectLst/>
                          <a:latin typeface="Calibri"/>
                        </a:rPr>
                        <a:t>1,3-dimethyl-4-ethylbenzene</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46601">
                <a:tc>
                  <a:txBody>
                    <a:bodyPr/>
                    <a:lstStyle/>
                    <a:p>
                      <a:pPr algn="ctr" fontAlgn="t"/>
                      <a:r>
                        <a:rPr lang="tr-TR" sz="1400" b="0" i="0" u="none" strike="noStrike">
                          <a:solidFill>
                            <a:srgbClr val="000000"/>
                          </a:solidFill>
                          <a:effectLst/>
                          <a:latin typeface="Times New Roman"/>
                        </a:rPr>
                        <a:t>İmisyon</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a:solidFill>
                            <a:srgbClr val="000000"/>
                          </a:solidFill>
                          <a:effectLst/>
                          <a:latin typeface="Calibri"/>
                        </a:rPr>
                        <a:t>1,4-diethylbenzene</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46601">
                <a:tc>
                  <a:txBody>
                    <a:bodyPr/>
                    <a:lstStyle/>
                    <a:p>
                      <a:pPr algn="ctr" fontAlgn="t"/>
                      <a:r>
                        <a:rPr lang="tr-TR" sz="1400" b="0" i="0" u="none" strike="noStrike">
                          <a:solidFill>
                            <a:srgbClr val="000000"/>
                          </a:solidFill>
                          <a:effectLst/>
                          <a:latin typeface="Times New Roman"/>
                        </a:rPr>
                        <a:t>İmisyon</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a:solidFill>
                            <a:srgbClr val="000000"/>
                          </a:solidFill>
                          <a:effectLst/>
                          <a:latin typeface="Calibri"/>
                        </a:rPr>
                        <a:t>1-ethoxy-2-propanol</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246601">
                <a:tc>
                  <a:txBody>
                    <a:bodyPr/>
                    <a:lstStyle/>
                    <a:p>
                      <a:pPr algn="ctr" fontAlgn="t"/>
                      <a:r>
                        <a:rPr lang="tr-TR" sz="1400" b="0" i="0" u="none" strike="noStrike">
                          <a:solidFill>
                            <a:srgbClr val="000000"/>
                          </a:solidFill>
                          <a:effectLst/>
                          <a:latin typeface="Times New Roman"/>
                        </a:rPr>
                        <a:t>İmisyon</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tr-TR" sz="1400" b="0" i="0" u="none" strike="noStrike" dirty="0">
                          <a:solidFill>
                            <a:srgbClr val="000000"/>
                          </a:solidFill>
                          <a:effectLst/>
                          <a:latin typeface="Calibri"/>
                        </a:rPr>
                        <a:t>1-methoxy-2-propanol</a:t>
                      </a:r>
                    </a:p>
                  </a:txBody>
                  <a:tcPr marL="6709" marR="6709" marT="67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a:solidFill>
                            <a:srgbClr val="000000"/>
                          </a:solidFill>
                          <a:effectLst/>
                          <a:latin typeface="Times New Roman"/>
                        </a:rPr>
                        <a:t>TS EN13528-1,2,3</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tr-TR" sz="1400" b="0" i="0" u="none" strike="noStrike" dirty="0" err="1">
                          <a:solidFill>
                            <a:srgbClr val="000000"/>
                          </a:solidFill>
                          <a:effectLst/>
                          <a:latin typeface="Times New Roman"/>
                        </a:rPr>
                        <a:t>AktifKarbon</a:t>
                      </a:r>
                      <a:r>
                        <a:rPr lang="tr-TR" sz="1400" b="0" i="0" u="none" strike="noStrike" dirty="0">
                          <a:solidFill>
                            <a:srgbClr val="000000"/>
                          </a:solidFill>
                          <a:effectLst/>
                          <a:latin typeface="Times New Roman"/>
                        </a:rPr>
                        <a:t>/GC Metodu</a:t>
                      </a:r>
                    </a:p>
                  </a:txBody>
                  <a:tcPr marL="6709" marR="6709" marT="67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bl>
          </a:graphicData>
        </a:graphic>
      </p:graphicFrame>
      <p:sp>
        <p:nvSpPr>
          <p:cNvPr id="23661" name="Metin kutusu 1"/>
          <p:cNvSpPr txBox="1">
            <a:spLocks noChangeArrowheads="1"/>
          </p:cNvSpPr>
          <p:nvPr/>
        </p:nvSpPr>
        <p:spPr bwMode="auto">
          <a:xfrm>
            <a:off x="3505200" y="1819275"/>
            <a:ext cx="1258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400">
                <a:latin typeface="Times New Roman" panose="02020603050405020304" pitchFamily="18" charset="0"/>
                <a:cs typeface="Times New Roman" panose="02020603050405020304" pitchFamily="18" charset="0"/>
              </a:rPr>
              <a:t>MKPM Listesi</a:t>
            </a:r>
          </a:p>
        </p:txBody>
      </p:sp>
      <p:sp>
        <p:nvSpPr>
          <p:cNvPr id="18"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2691632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Yuvarlatılmış Dikdörtgen"/>
          <p:cNvSpPr/>
          <p:nvPr/>
        </p:nvSpPr>
        <p:spPr>
          <a:xfrm>
            <a:off x="68263" y="1828800"/>
            <a:ext cx="8999537" cy="5040313"/>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24581"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24582"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4583" name="Metin kutusu 1"/>
          <p:cNvSpPr txBox="1">
            <a:spLocks noChangeArrowheads="1"/>
          </p:cNvSpPr>
          <p:nvPr/>
        </p:nvSpPr>
        <p:spPr bwMode="auto">
          <a:xfrm>
            <a:off x="3200400" y="1428750"/>
            <a:ext cx="220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a:latin typeface="Times New Roman" panose="02020603050405020304" pitchFamily="18" charset="0"/>
                <a:cs typeface="Times New Roman" panose="02020603050405020304" pitchFamily="18" charset="0"/>
              </a:rPr>
              <a:t>PARAMETRELER</a:t>
            </a:r>
          </a:p>
        </p:txBody>
      </p:sp>
      <p:graphicFrame>
        <p:nvGraphicFramePr>
          <p:cNvPr id="2" name="Tablo 1"/>
          <p:cNvGraphicFramePr>
            <a:graphicFrameLocks noGrp="1"/>
          </p:cNvGraphicFramePr>
          <p:nvPr/>
        </p:nvGraphicFramePr>
        <p:xfrm>
          <a:off x="823913" y="2079625"/>
          <a:ext cx="6697662" cy="4560891"/>
        </p:xfrm>
        <a:graphic>
          <a:graphicData uri="http://schemas.openxmlformats.org/drawingml/2006/table">
            <a:tbl>
              <a:tblPr>
                <a:tableStyleId>{5C22544A-7EE6-4342-B048-85BDC9FD1C3A}</a:tableStyleId>
              </a:tblPr>
              <a:tblGrid>
                <a:gridCol w="536707">
                  <a:extLst>
                    <a:ext uri="{9D8B030D-6E8A-4147-A177-3AD203B41FA5}"/>
                  </a:extLst>
                </a:gridCol>
                <a:gridCol w="1915606">
                  <a:extLst>
                    <a:ext uri="{9D8B030D-6E8A-4147-A177-3AD203B41FA5}"/>
                  </a:extLst>
                </a:gridCol>
                <a:gridCol w="2895855">
                  <a:extLst>
                    <a:ext uri="{9D8B030D-6E8A-4147-A177-3AD203B41FA5}"/>
                  </a:extLst>
                </a:gridCol>
                <a:gridCol w="1349494">
                  <a:extLst>
                    <a:ext uri="{9D8B030D-6E8A-4147-A177-3AD203B41FA5}"/>
                  </a:extLst>
                </a:gridCol>
              </a:tblGrid>
              <a:tr h="178818">
                <a:tc>
                  <a:txBody>
                    <a:bodyPr/>
                    <a:lstStyle/>
                    <a:p>
                      <a:pPr algn="l" fontAlgn="b"/>
                      <a:r>
                        <a:rPr lang="tr-TR" sz="1100" u="none" strike="noStrike" dirty="0" err="1">
                          <a:effectLst/>
                        </a:rPr>
                        <a:t>İmisyon</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O₃</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it-IT" sz="1100" u="none" strike="noStrike">
                          <a:effectLst/>
                        </a:rPr>
                        <a:t>Pasif Numune Alma/ IC Metodu</a:t>
                      </a:r>
                      <a:endParaRPr lang="it-IT"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TS EN13528-1,2,3</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NO</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Pasif Numune Alma/ Spektofotometrik Metot</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TS EN13528-1,2,3</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SO₂</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it-IT" sz="1100" u="none" strike="noStrike" dirty="0">
                          <a:effectLst/>
                        </a:rPr>
                        <a:t>Pasif Numune Alma/ IC Metodu</a:t>
                      </a:r>
                      <a:endParaRPr lang="it-IT"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TS EN13528-1,2,3</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NHₓ</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Akışa Enjeksiyon  Metodu</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TS EN13528-1,2,3</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NHₓ</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IC metodu</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TS EN13528-1,2,3</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NHₓ</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err="1">
                          <a:effectLst/>
                        </a:rPr>
                        <a:t>Spektrofotometrik</a:t>
                      </a:r>
                      <a:r>
                        <a:rPr lang="tr-TR" sz="1100" u="none" strike="noStrike" dirty="0">
                          <a:effectLst/>
                        </a:rPr>
                        <a:t> Metot</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TS EN13528-1,2,3</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NHx Numune Alma</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Pasif Numune Alma Metodu</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NHₓ</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Akışa Enjeksiyon  Metodu</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EN13528-1,2,3</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NO₂</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Pasif Numune Alma/ Spektofotometrik Metot</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EN13528-1,2,3</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H₂S</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Pasif Numune Alma Metodu</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HCl</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Pasif Numune Alma Metodu</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HCl</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Pasif Numune Alma Metodu</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O₃</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Pasif Numune Alma Metodu</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44589">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Toplam Organik Bileşikler (TOC)</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Pasif Numune Alma Metodu</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O₃</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Pasif Numune Alma Metodu</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Formaldehit</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Pasif Numune Alma Metodu</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652989">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BTEX (Benzene,Toluene, Etilbenzene, Xylene(m,p,o))</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Pasif Numune Alma Metodu</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H₂S</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Pasif Numune Alma Metodu</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44589">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Toplam Organik Bileşikler (TOC)</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Pasif Numune Alma Metodu</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NO₂</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Pasif Numune Alma Metodu</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8818">
                <a:tc>
                  <a:txBody>
                    <a:bodyPr/>
                    <a:lstStyle/>
                    <a:p>
                      <a:pPr algn="l" fontAlgn="b"/>
                      <a:r>
                        <a:rPr lang="tr-TR" sz="1100" u="none" strike="noStrike">
                          <a:effectLst/>
                        </a:rPr>
                        <a:t>İmisyon</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NO₂</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a:effectLst/>
                        </a:rPr>
                        <a:t>Pasif Numune Alma/ Spektofotometrik Metot</a:t>
                      </a:r>
                      <a:endParaRPr lang="tr-TR" sz="1100" b="0" i="0" u="none" strike="noStrike">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tr-TR" sz="1100" u="none" strike="noStrike" dirty="0">
                          <a:effectLst/>
                        </a:rPr>
                        <a:t>TS EN13528-1,2,3</a:t>
                      </a:r>
                      <a:endParaRPr lang="tr-TR" sz="1100" b="0" i="0" u="none" strike="noStrike" dirty="0">
                        <a:solidFill>
                          <a:srgbClr val="000000"/>
                        </a:solidFill>
                        <a:effectLst/>
                        <a:latin typeface="Calibri"/>
                      </a:endParaRPr>
                    </a:p>
                  </a:txBody>
                  <a:tcPr marL="9310" marR="9310" marT="93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sp>
        <p:nvSpPr>
          <p:cNvPr id="24698" name="Metin kutusu 1"/>
          <p:cNvSpPr txBox="1">
            <a:spLocks noChangeArrowheads="1"/>
          </p:cNvSpPr>
          <p:nvPr/>
        </p:nvSpPr>
        <p:spPr bwMode="auto">
          <a:xfrm>
            <a:off x="3505200" y="1819275"/>
            <a:ext cx="1258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400">
                <a:latin typeface="Times New Roman" panose="02020603050405020304" pitchFamily="18" charset="0"/>
                <a:cs typeface="Times New Roman" panose="02020603050405020304" pitchFamily="18" charset="0"/>
              </a:rPr>
              <a:t>MKPM Listesi</a:t>
            </a:r>
          </a:p>
        </p:txBody>
      </p:sp>
      <p:sp>
        <p:nvSpPr>
          <p:cNvPr id="12"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2440034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68263" y="1828800"/>
            <a:ext cx="8999537" cy="5040313"/>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25605"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25606"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607" name="Metin kutusu 1"/>
          <p:cNvSpPr txBox="1">
            <a:spLocks noChangeArrowheads="1"/>
          </p:cNvSpPr>
          <p:nvPr/>
        </p:nvSpPr>
        <p:spPr bwMode="auto">
          <a:xfrm>
            <a:off x="3200400" y="1428750"/>
            <a:ext cx="220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a:latin typeface="Times New Roman" panose="02020603050405020304" pitchFamily="18" charset="0"/>
                <a:cs typeface="Times New Roman" panose="02020603050405020304" pitchFamily="18" charset="0"/>
              </a:rPr>
              <a:t>PARAMETRELER</a:t>
            </a:r>
          </a:p>
        </p:txBody>
      </p:sp>
      <p:pic>
        <p:nvPicPr>
          <p:cNvPr id="25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458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11" name="Metin kutusu 1"/>
          <p:cNvSpPr txBox="1">
            <a:spLocks noChangeArrowheads="1"/>
          </p:cNvSpPr>
          <p:nvPr/>
        </p:nvSpPr>
        <p:spPr bwMode="auto">
          <a:xfrm>
            <a:off x="3581400" y="1809750"/>
            <a:ext cx="1258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400">
                <a:latin typeface="Times New Roman" panose="02020603050405020304" pitchFamily="18" charset="0"/>
                <a:cs typeface="Times New Roman" panose="02020603050405020304" pitchFamily="18" charset="0"/>
              </a:rPr>
              <a:t>MKPM Listesi</a:t>
            </a:r>
          </a:p>
        </p:txBody>
      </p:sp>
      <p:sp>
        <p:nvSpPr>
          <p:cNvPr id="12"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1840888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152400" y="1782763"/>
            <a:ext cx="8640763" cy="5040312"/>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513763" y="2227263"/>
            <a:ext cx="117475"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393113" y="3906838"/>
            <a:ext cx="357187" cy="214312"/>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6630" name="24 Metin kutusu"/>
          <p:cNvSpPr txBox="1">
            <a:spLocks noChangeArrowheads="1"/>
          </p:cNvSpPr>
          <p:nvPr/>
        </p:nvSpPr>
        <p:spPr bwMode="auto">
          <a:xfrm>
            <a:off x="661988" y="2895600"/>
            <a:ext cx="76200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800" b="1">
                <a:latin typeface="Times New Roman" panose="02020603050405020304" pitchFamily="18" charset="0"/>
                <a:cs typeface="Times New Roman" panose="02020603050405020304" pitchFamily="18" charset="0"/>
              </a:rPr>
              <a:t>Difüzif Numune Alma Cihazı </a:t>
            </a:r>
            <a:endParaRPr lang="tr-TR" altLang="tr-TR" sz="1800">
              <a:latin typeface="Times New Roman" panose="02020603050405020304" pitchFamily="18" charset="0"/>
              <a:cs typeface="Times New Roman" panose="02020603050405020304" pitchFamily="18" charset="0"/>
            </a:endParaRPr>
          </a:p>
          <a:p>
            <a:pPr algn="just">
              <a:buFontTx/>
              <a:buNone/>
            </a:pPr>
            <a:r>
              <a:rPr lang="tr-TR" altLang="tr-TR" sz="1800">
                <a:latin typeface="Times New Roman" panose="02020603050405020304" pitchFamily="18" charset="0"/>
                <a:cs typeface="Times New Roman" panose="02020603050405020304" pitchFamily="18" charset="0"/>
              </a:rPr>
              <a:t>Atmosferde durgun hava tabakasındaki gaz difüzyonu veya zardan veya delikli malzemeden geçen bir madde gibi fiziksel bir prosesle kontrol edilen oranda gaz veya buhar örnekleri alabilen fakat cihazın içinde havanın aktif hareketini içermeyen cihazdır. </a:t>
            </a: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26632"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26633"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2881603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152400" y="1587500"/>
            <a:ext cx="8883650" cy="5235575"/>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774113" y="2227263"/>
            <a:ext cx="115887"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610600" y="388620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7654" name="24 Metin kutusu"/>
          <p:cNvSpPr txBox="1">
            <a:spLocks noChangeArrowheads="1"/>
          </p:cNvSpPr>
          <p:nvPr/>
        </p:nvSpPr>
        <p:spPr bwMode="auto">
          <a:xfrm>
            <a:off x="646113" y="1905000"/>
            <a:ext cx="7926387"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700" b="1">
                <a:latin typeface="Times New Roman" panose="02020603050405020304" pitchFamily="18" charset="0"/>
                <a:cs typeface="Times New Roman" panose="02020603050405020304" pitchFamily="18" charset="0"/>
              </a:rPr>
              <a:t>Numune Alma Cihazının Seçimi ve Prosedür</a:t>
            </a:r>
          </a:p>
          <a:p>
            <a:pPr algn="just">
              <a:buFont typeface="Wingdings" panose="05000000000000000000" pitchFamily="2" charset="2"/>
              <a:buChar char="Ø"/>
            </a:pPr>
            <a:r>
              <a:rPr lang="tr-TR" altLang="tr-TR" sz="1700">
                <a:latin typeface="Times New Roman" panose="02020603050405020304" pitchFamily="18" charset="0"/>
                <a:cs typeface="Times New Roman" panose="02020603050405020304" pitchFamily="18" charset="0"/>
              </a:rPr>
              <a:t>Gerekli  olan ölçüm aralığı , numune alma zamanına referansı, ölçme limiti, oranı ve  numune alma cihazının emici ortamının dengedeki doyma kapasitesine ulaşma olasılığı,</a:t>
            </a:r>
          </a:p>
          <a:p>
            <a:pPr algn="just">
              <a:buFont typeface="Wingdings" panose="05000000000000000000" pitchFamily="2" charset="2"/>
              <a:buChar char="Ø"/>
            </a:pPr>
            <a:r>
              <a:rPr lang="tr-TR" altLang="tr-TR" sz="1700">
                <a:latin typeface="Times New Roman" panose="02020603050405020304" pitchFamily="18" charset="0"/>
                <a:cs typeface="Times New Roman" panose="02020603050405020304" pitchFamily="18" charset="0"/>
              </a:rPr>
              <a:t>Gerekli çözünme zamanı,</a:t>
            </a:r>
          </a:p>
          <a:p>
            <a:pPr algn="just">
              <a:buFont typeface="Wingdings" panose="05000000000000000000" pitchFamily="2" charset="2"/>
              <a:buChar char="Ø"/>
            </a:pPr>
            <a:r>
              <a:rPr lang="tr-TR" altLang="tr-TR" sz="1700">
                <a:latin typeface="Times New Roman" panose="02020603050405020304" pitchFamily="18" charset="0"/>
                <a:cs typeface="Times New Roman" panose="02020603050405020304" pitchFamily="18" charset="0"/>
              </a:rPr>
              <a:t>Gaz veya gaza  olan seçicilik ve etkileşimde olan gazlara ve buharlara olan duyarlılık. Eğer ölçüm yapılmadan önce hava içeriği biliniyorsa, tüm veri kayıt altına alındığı ve olası etkileşimler düşük seviyede olduğu sürece seçicilik gerekliliği daha az olacaktır. </a:t>
            </a:r>
          </a:p>
          <a:p>
            <a:pPr algn="just">
              <a:buFont typeface="Wingdings" panose="05000000000000000000" pitchFamily="2" charset="2"/>
              <a:buChar char="Ø"/>
            </a:pPr>
            <a:r>
              <a:rPr lang="tr-TR" altLang="tr-TR" sz="1700">
                <a:latin typeface="Times New Roman" panose="02020603050405020304" pitchFamily="18" charset="0"/>
                <a:cs typeface="Times New Roman" panose="02020603050405020304" pitchFamily="18" charset="0"/>
              </a:rPr>
              <a:t>Veri Kalite Amaçları ile olan ilgisi (</a:t>
            </a:r>
            <a:r>
              <a:rPr lang="en-US" altLang="tr-TR" sz="1700">
                <a:latin typeface="Times New Roman" panose="02020603050405020304" pitchFamily="18" charset="0"/>
                <a:cs typeface="Times New Roman" panose="02020603050405020304" pitchFamily="18" charset="0"/>
              </a:rPr>
              <a:t>Veri Kalite Amaçlarının özellikleri değerlednirme metotdunun belirsizliğini (%95 güvenilirlik aralığı) de içererek ölçüm için gereklidir. </a:t>
            </a:r>
            <a:r>
              <a:rPr lang="tr-TR" altLang="tr-TR" sz="170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tr-TR" altLang="tr-TR" sz="1700">
                <a:latin typeface="Times New Roman" panose="02020603050405020304" pitchFamily="18" charset="0"/>
                <a:cs typeface="Times New Roman" panose="02020603050405020304" pitchFamily="18" charset="0"/>
              </a:rPr>
              <a:t>Numune alma cihazının çevresel faktörlere olan duyarlılığı, özellikle hava hızı</a:t>
            </a:r>
          </a:p>
          <a:p>
            <a:pPr algn="just">
              <a:buFont typeface="Wingdings" panose="05000000000000000000" pitchFamily="2" charset="2"/>
              <a:buChar char="Ø"/>
            </a:pPr>
            <a:r>
              <a:rPr lang="tr-TR" altLang="tr-TR" sz="1700">
                <a:latin typeface="Times New Roman" panose="02020603050405020304" pitchFamily="18" charset="0"/>
                <a:cs typeface="Times New Roman" panose="02020603050405020304" pitchFamily="18" charset="0"/>
              </a:rPr>
              <a:t>Olumsuz çevresel koşullardan yeterli korunma, </a:t>
            </a:r>
          </a:p>
          <a:p>
            <a:pPr algn="just">
              <a:buFont typeface="Wingdings" panose="05000000000000000000" pitchFamily="2" charset="2"/>
              <a:buChar char="Ø"/>
            </a:pPr>
            <a:r>
              <a:rPr lang="tr-TR" altLang="tr-TR" sz="1700">
                <a:latin typeface="Times New Roman" panose="02020603050405020304" pitchFamily="18" charset="0"/>
                <a:cs typeface="Times New Roman" panose="02020603050405020304" pitchFamily="18" charset="0"/>
              </a:rPr>
              <a:t>Amaca uygunluk, örn. ölçüleri, ağırlığı, dayanıklılığı,</a:t>
            </a:r>
          </a:p>
          <a:p>
            <a:pPr algn="just">
              <a:buFont typeface="Wingdings" panose="05000000000000000000" pitchFamily="2" charset="2"/>
              <a:buChar char="Ø"/>
            </a:pPr>
            <a:r>
              <a:rPr lang="tr-TR" altLang="tr-TR" sz="1700">
                <a:latin typeface="Times New Roman" panose="02020603050405020304" pitchFamily="18" charset="0"/>
                <a:cs typeface="Times New Roman" panose="02020603050405020304" pitchFamily="18" charset="0"/>
              </a:rPr>
              <a:t>Operasyon, bakım ve kalibrasyon için eğitim gereklilikleri, </a:t>
            </a:r>
          </a:p>
          <a:p>
            <a:pPr algn="just">
              <a:buFont typeface="Wingdings" panose="05000000000000000000" pitchFamily="2" charset="2"/>
              <a:buChar char="Ø"/>
            </a:pPr>
            <a:r>
              <a:rPr lang="tr-TR" altLang="tr-TR" sz="1700">
                <a:latin typeface="Times New Roman" panose="02020603050405020304" pitchFamily="18" charset="0"/>
                <a:cs typeface="Times New Roman" panose="02020603050405020304" pitchFamily="18" charset="0"/>
              </a:rPr>
              <a:t>Kalibrasyon, bakımı da içererek satın alma ve çalıştırma fiyatı. </a:t>
            </a: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27656"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27657"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2955061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152400" y="1587500"/>
            <a:ext cx="8883650" cy="5235575"/>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774113" y="2227263"/>
            <a:ext cx="115887"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610600" y="388620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8678" name="24 Metin kutusu"/>
          <p:cNvSpPr txBox="1">
            <a:spLocks noChangeArrowheads="1"/>
          </p:cNvSpPr>
          <p:nvPr/>
        </p:nvSpPr>
        <p:spPr bwMode="auto">
          <a:xfrm>
            <a:off x="646113" y="1905000"/>
            <a:ext cx="7926387"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800" b="1">
                <a:latin typeface="Times New Roman" panose="02020603050405020304" pitchFamily="18" charset="0"/>
                <a:cs typeface="Times New Roman" panose="02020603050405020304" pitchFamily="18" charset="0"/>
              </a:rPr>
              <a:t>Numune Alma Cihazının Performansını Etkileyen Çevresel Faktörler </a:t>
            </a:r>
          </a:p>
          <a:p>
            <a:pPr algn="just">
              <a:buFontTx/>
              <a:buNone/>
            </a:pPr>
            <a:r>
              <a:rPr lang="tr-TR" altLang="tr-TR" sz="1700" b="1">
                <a:latin typeface="Times New Roman" panose="02020603050405020304" pitchFamily="18" charset="0"/>
                <a:cs typeface="Times New Roman" panose="02020603050405020304" pitchFamily="18" charset="0"/>
              </a:rPr>
              <a:t>1-</a:t>
            </a:r>
            <a:r>
              <a:rPr lang="tr-TR" altLang="tr-TR" sz="1700">
                <a:latin typeface="Times New Roman" panose="02020603050405020304" pitchFamily="18" charset="0"/>
                <a:cs typeface="Times New Roman" panose="02020603050405020304" pitchFamily="18" charset="0"/>
              </a:rPr>
              <a:t> </a:t>
            </a:r>
            <a:r>
              <a:rPr lang="tr-TR" altLang="tr-TR" sz="1700" b="1">
                <a:latin typeface="Times New Roman" panose="02020603050405020304" pitchFamily="18" charset="0"/>
                <a:cs typeface="Times New Roman" panose="02020603050405020304" pitchFamily="18" charset="0"/>
              </a:rPr>
              <a:t>Sıcaklık ve Basınç: </a:t>
            </a:r>
            <a:r>
              <a:rPr lang="tr-TR" altLang="tr-TR" sz="1700">
                <a:latin typeface="Times New Roman" panose="02020603050405020304" pitchFamily="18" charset="0"/>
                <a:cs typeface="Times New Roman" panose="02020603050405020304" pitchFamily="18" charset="0"/>
              </a:rPr>
              <a:t>İdeal difüzif numune alma cihazı için U’nun, sıcaklık ve basınca bağlılığı analitin difüzyon katsayısı ile yönetilir. </a:t>
            </a:r>
          </a:p>
          <a:p>
            <a:pPr algn="just">
              <a:buFontTx/>
              <a:buNone/>
            </a:pPr>
            <a:r>
              <a:rPr lang="tr-TR" altLang="tr-TR" sz="1700" b="1">
                <a:latin typeface="Times New Roman" panose="02020603050405020304" pitchFamily="18" charset="0"/>
                <a:cs typeface="Times New Roman" panose="02020603050405020304" pitchFamily="18" charset="0"/>
              </a:rPr>
              <a:t>2- Nem: </a:t>
            </a:r>
            <a:r>
              <a:rPr lang="tr-TR" altLang="tr-TR" sz="1700">
                <a:latin typeface="Times New Roman" panose="02020603050405020304" pitchFamily="18" charset="0"/>
                <a:cs typeface="Times New Roman" panose="02020603050405020304" pitchFamily="18" charset="0"/>
              </a:rPr>
              <a:t>Yüksek nem odun kömürü ve moleküler elek gibi hidrofilik emicilerin emme kapasitesini etkileyebilir. Emici malzeme doygunluğa erişmeden önce numune alma zamanını (belli bir derişimde) azaltacaktır. Yüksek nem ayrıca tüp –tipi numune alma cihazlarının iç duvarlarını ya da ekranının emiş davranışını, özellikle yoğunlaşma olursa, değiştirecektir.</a:t>
            </a:r>
          </a:p>
          <a:p>
            <a:pPr algn="just">
              <a:buFontTx/>
              <a:buNone/>
            </a:pPr>
            <a:r>
              <a:rPr lang="tr-TR" altLang="tr-TR" sz="1700" b="1">
                <a:latin typeface="Times New Roman" panose="02020603050405020304" pitchFamily="18" charset="0"/>
                <a:cs typeface="Times New Roman" panose="02020603050405020304" pitchFamily="18" charset="0"/>
              </a:rPr>
              <a:t>3- Düşük ve Yüksek Rüzgar Hızlarının Etkisi:</a:t>
            </a:r>
            <a:r>
              <a:rPr lang="tr-TR" altLang="tr-TR" sz="1700">
                <a:latin typeface="Times New Roman" panose="02020603050405020304" pitchFamily="18" charset="0"/>
                <a:cs typeface="Times New Roman" panose="02020603050405020304" pitchFamily="18" charset="0"/>
              </a:rPr>
              <a:t> Rüzgar hızı ve yönü difüzif numune alma cihazının  performansını etkiler çünkü rüzgar hızı ve yönü etkin difüzyon yolu uzunluğunu etkiler. Düşük hızdaki dış rüzgar koşullarında, etkili difüzyon yolu uzunluğu artabilir Yüksek hızdaki dış rüzgar koşullarında, etkili difüzyon yolu azalabilir. Kullanılan korumaya alternatif olarak cihaz koruyucu kutunun içine yerleştirilmelidir, fakat bu durumda kutu cihazı tamamıyla çevreleyecektir.</a:t>
            </a: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28680"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28681"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3176702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152400" y="1587500"/>
            <a:ext cx="8883650" cy="5235575"/>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774113" y="2227263"/>
            <a:ext cx="115887"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610600" y="388620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9702" name="24 Metin kutusu"/>
          <p:cNvSpPr txBox="1">
            <a:spLocks noChangeArrowheads="1"/>
          </p:cNvSpPr>
          <p:nvPr/>
        </p:nvSpPr>
        <p:spPr bwMode="auto">
          <a:xfrm>
            <a:off x="646113" y="1905000"/>
            <a:ext cx="7926387"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Char char="Ø"/>
            </a:pPr>
            <a:r>
              <a:rPr lang="tr-TR" altLang="tr-TR" sz="1700">
                <a:latin typeface="Times New Roman" panose="02020603050405020304" pitchFamily="18" charset="0"/>
                <a:cs typeface="Times New Roman" panose="02020603050405020304" pitchFamily="18" charset="0"/>
              </a:rPr>
              <a:t>Tüp – tipi numune alma cihazları düşük hava hızlarından etkilenmez, yüksek hızlarda ise koruma olmadan etkilenebilir. </a:t>
            </a:r>
          </a:p>
          <a:p>
            <a:pPr algn="just">
              <a:buFont typeface="Wingdings" panose="05000000000000000000" pitchFamily="2" charset="2"/>
              <a:buChar char="Ø"/>
            </a:pPr>
            <a:r>
              <a:rPr lang="tr-TR" altLang="tr-TR" sz="1700">
                <a:latin typeface="Times New Roman" panose="02020603050405020304" pitchFamily="18" charset="0"/>
                <a:cs typeface="Times New Roman" panose="02020603050405020304" pitchFamily="18" charset="0"/>
              </a:rPr>
              <a:t>Badge – tipi numune alma cihazları genelde küçük hava boşluğu ve geniş yüzey alanına sahiptir, bu nedenle hava hızından; tüp cinsinde olanlara göre daha fazla etkilenebilir ve tipik olarak minimum yüzey hızı 0,5 m.s-1 ve 0,2 m.s-1 arasında gerekmektedir. </a:t>
            </a:r>
          </a:p>
          <a:p>
            <a:pPr algn="just">
              <a:buFont typeface="Wingdings" panose="05000000000000000000" pitchFamily="2" charset="2"/>
              <a:buChar char="Ø"/>
            </a:pPr>
            <a:r>
              <a:rPr lang="tr-TR" altLang="tr-TR" sz="1700">
                <a:latin typeface="Times New Roman" panose="02020603050405020304" pitchFamily="18" charset="0"/>
                <a:cs typeface="Times New Roman" panose="02020603050405020304" pitchFamily="18" charset="0"/>
              </a:rPr>
              <a:t>Radyal difüzif numune alma cihazının  0,25m.s-1 civarında minimum yüzey hızına sahip olması gerekir. </a:t>
            </a: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29704"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29705"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284560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152400" y="1587500"/>
            <a:ext cx="8883650" cy="5235575"/>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755063" y="2227263"/>
            <a:ext cx="115887"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634413" y="3886200"/>
            <a:ext cx="357187"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8" name="24 Metin kutusu"/>
          <p:cNvSpPr txBox="1">
            <a:spLocks noChangeArrowheads="1"/>
          </p:cNvSpPr>
          <p:nvPr/>
        </p:nvSpPr>
        <p:spPr bwMode="auto">
          <a:xfrm>
            <a:off x="646113" y="1905000"/>
            <a:ext cx="7926387" cy="4173538"/>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defRPr/>
            </a:pPr>
            <a:r>
              <a:rPr lang="tr-TR" sz="1700" b="1" dirty="0">
                <a:latin typeface="Times New Roman" pitchFamily="18" charset="0"/>
                <a:cs typeface="Times New Roman" pitchFamily="18" charset="0"/>
              </a:rPr>
              <a:t>Taşıma </a:t>
            </a:r>
          </a:p>
          <a:p>
            <a:pPr algn="just">
              <a:buFontTx/>
              <a:buNone/>
              <a:defRPr/>
            </a:pPr>
            <a:r>
              <a:rPr lang="tr-TR" sz="1700" dirty="0" smtClean="0">
                <a:latin typeface="Times New Roman" pitchFamily="18" charset="0"/>
                <a:cs typeface="Times New Roman" pitchFamily="18" charset="0"/>
              </a:rPr>
              <a:t>Birçok </a:t>
            </a:r>
            <a:r>
              <a:rPr lang="tr-TR" sz="1700" dirty="0">
                <a:latin typeface="Times New Roman" pitchFamily="18" charset="0"/>
                <a:cs typeface="Times New Roman" pitchFamily="18" charset="0"/>
              </a:rPr>
              <a:t>numune alma cihazı, numune alma bölgesi ile analitik laboratuvar arasında taşıma gerektirmektedir, bu aşamada numunenin bütünlüğünün sağlanması için aşağıdaki önlemlerin alınması tavsiye edilir: </a:t>
            </a:r>
          </a:p>
          <a:p>
            <a:pPr algn="just">
              <a:buFontTx/>
              <a:buNone/>
              <a:defRPr/>
            </a:pPr>
            <a:endParaRPr lang="tr-TR" sz="1700" dirty="0">
              <a:latin typeface="Times New Roman" pitchFamily="18" charset="0"/>
              <a:cs typeface="Times New Roman" pitchFamily="18" charset="0"/>
            </a:endParaRPr>
          </a:p>
          <a:p>
            <a:pPr marL="285750" indent="-285750" algn="just">
              <a:defRPr/>
            </a:pPr>
            <a:r>
              <a:rPr lang="tr-TR" sz="1700" dirty="0" smtClean="0">
                <a:latin typeface="Times New Roman" pitchFamily="18" charset="0"/>
                <a:cs typeface="Times New Roman" pitchFamily="18" charset="0"/>
              </a:rPr>
              <a:t>Taşıma </a:t>
            </a:r>
            <a:r>
              <a:rPr lang="tr-TR" sz="1700" dirty="0">
                <a:latin typeface="Times New Roman" pitchFamily="18" charset="0"/>
                <a:cs typeface="Times New Roman" pitchFamily="18" charset="0"/>
              </a:rPr>
              <a:t>sırasında herhangi bir dökülme ve </a:t>
            </a:r>
            <a:r>
              <a:rPr lang="tr-TR" sz="1700" dirty="0" err="1">
                <a:latin typeface="Times New Roman" pitchFamily="18" charset="0"/>
                <a:cs typeface="Times New Roman" pitchFamily="18" charset="0"/>
              </a:rPr>
              <a:t>kontamine</a:t>
            </a:r>
            <a:r>
              <a:rPr lang="tr-TR" sz="1700" dirty="0">
                <a:latin typeface="Times New Roman" pitchFamily="18" charset="0"/>
                <a:cs typeface="Times New Roman" pitchFamily="18" charset="0"/>
              </a:rPr>
              <a:t> olmaya karşı kabın iyi sıkıştırıldığından emin olunmalıdır. </a:t>
            </a:r>
            <a:r>
              <a:rPr lang="tr-TR" sz="1700" dirty="0" smtClean="0">
                <a:latin typeface="Times New Roman" pitchFamily="18" charset="0"/>
                <a:cs typeface="Times New Roman" pitchFamily="18" charset="0"/>
              </a:rPr>
              <a:t>Metal–lastik </a:t>
            </a:r>
            <a:r>
              <a:rPr lang="tr-TR" sz="1700" dirty="0">
                <a:latin typeface="Times New Roman" pitchFamily="18" charset="0"/>
                <a:cs typeface="Times New Roman" pitchFamily="18" charset="0"/>
              </a:rPr>
              <a:t>kaplar yüksek sıcaklık farklarında genişleyebilirler;</a:t>
            </a:r>
          </a:p>
          <a:p>
            <a:pPr marL="285750" indent="-285750" algn="just">
              <a:defRPr/>
            </a:pPr>
            <a:r>
              <a:rPr lang="tr-TR" sz="1700" dirty="0">
                <a:latin typeface="Times New Roman" pitchFamily="18" charset="0"/>
                <a:cs typeface="Times New Roman" pitchFamily="18" charset="0"/>
              </a:rPr>
              <a:t>Dış </a:t>
            </a:r>
            <a:r>
              <a:rPr lang="tr-TR" sz="1700" dirty="0" err="1">
                <a:latin typeface="Times New Roman" pitchFamily="18" charset="0"/>
                <a:cs typeface="Times New Roman" pitchFamily="18" charset="0"/>
              </a:rPr>
              <a:t>kontaminasyonun</a:t>
            </a:r>
            <a:r>
              <a:rPr lang="tr-TR" sz="1700" dirty="0">
                <a:latin typeface="Times New Roman" pitchFamily="18" charset="0"/>
                <a:cs typeface="Times New Roman" pitchFamily="18" charset="0"/>
              </a:rPr>
              <a:t> engellenmesi için </a:t>
            </a:r>
            <a:r>
              <a:rPr lang="tr-TR" sz="1700" dirty="0" smtClean="0">
                <a:latin typeface="Times New Roman" pitchFamily="18" charset="0"/>
                <a:cs typeface="Times New Roman" pitchFamily="18" charset="0"/>
              </a:rPr>
              <a:t>numuneler </a:t>
            </a:r>
            <a:r>
              <a:rPr lang="tr-TR" sz="1700" dirty="0">
                <a:latin typeface="Times New Roman" pitchFamily="18" charset="0"/>
                <a:cs typeface="Times New Roman" pitchFamily="18" charset="0"/>
              </a:rPr>
              <a:t>kapalı kutulara </a:t>
            </a:r>
            <a:r>
              <a:rPr lang="tr-TR" sz="1700" dirty="0" smtClean="0">
                <a:latin typeface="Times New Roman" pitchFamily="18" charset="0"/>
                <a:cs typeface="Times New Roman" pitchFamily="18" charset="0"/>
              </a:rPr>
              <a:t>yerleştirilmelidir.</a:t>
            </a:r>
            <a:endParaRPr lang="tr-TR" sz="1700" dirty="0">
              <a:latin typeface="Times New Roman" pitchFamily="18" charset="0"/>
              <a:cs typeface="Times New Roman" pitchFamily="18" charset="0"/>
            </a:endParaRPr>
          </a:p>
          <a:p>
            <a:pPr marL="285750" indent="-285750" algn="just">
              <a:defRPr/>
            </a:pPr>
            <a:r>
              <a:rPr lang="tr-TR" sz="1700" dirty="0">
                <a:latin typeface="Times New Roman" pitchFamily="18" charset="0"/>
                <a:cs typeface="Times New Roman" pitchFamily="18" charset="0"/>
              </a:rPr>
              <a:t>Numunelerin olumsuz basınca maruz kalmadığından emin </a:t>
            </a:r>
            <a:r>
              <a:rPr lang="tr-TR" sz="1700" dirty="0" smtClean="0">
                <a:latin typeface="Times New Roman" pitchFamily="18" charset="0"/>
                <a:cs typeface="Times New Roman" pitchFamily="18" charset="0"/>
              </a:rPr>
              <a:t>olunmalıdır.</a:t>
            </a:r>
            <a:endParaRPr lang="tr-TR" sz="1700" dirty="0">
              <a:latin typeface="Times New Roman" pitchFamily="18" charset="0"/>
              <a:cs typeface="Times New Roman" pitchFamily="18" charset="0"/>
            </a:endParaRPr>
          </a:p>
          <a:p>
            <a:pPr marL="285750" indent="-285750" algn="just">
              <a:defRPr/>
            </a:pPr>
            <a:r>
              <a:rPr lang="tr-TR" sz="1700" dirty="0">
                <a:latin typeface="Times New Roman" pitchFamily="18" charset="0"/>
                <a:cs typeface="Times New Roman" pitchFamily="18" charset="0"/>
              </a:rPr>
              <a:t>Taşıma sırasında yüksek sıcaklığa maruz bırakmaktan </a:t>
            </a:r>
            <a:r>
              <a:rPr lang="tr-TR" sz="1700" dirty="0" smtClean="0">
                <a:latin typeface="Times New Roman" pitchFamily="18" charset="0"/>
                <a:cs typeface="Times New Roman" pitchFamily="18" charset="0"/>
              </a:rPr>
              <a:t>kaçınılmalıdır. </a:t>
            </a:r>
            <a:endParaRPr lang="tr-TR" sz="1700" dirty="0">
              <a:latin typeface="Times New Roman" pitchFamily="18" charset="0"/>
              <a:cs typeface="Times New Roman" pitchFamily="18" charset="0"/>
            </a:endParaRPr>
          </a:p>
          <a:p>
            <a:pPr marL="285750" indent="-285750" algn="just">
              <a:defRPr/>
            </a:pPr>
            <a:r>
              <a:rPr lang="tr-TR" sz="1700" dirty="0">
                <a:latin typeface="Times New Roman" pitchFamily="18" charset="0"/>
                <a:cs typeface="Times New Roman" pitchFamily="18" charset="0"/>
              </a:rPr>
              <a:t>Eğer mümkünse numuneleri düşük sıcaklıklarda, düşük nem ve </a:t>
            </a:r>
            <a:r>
              <a:rPr lang="tr-TR" sz="1700" dirty="0" err="1">
                <a:latin typeface="Times New Roman" pitchFamily="18" charset="0"/>
                <a:cs typeface="Times New Roman" pitchFamily="18" charset="0"/>
              </a:rPr>
              <a:t>kontaminasyon</a:t>
            </a:r>
            <a:r>
              <a:rPr lang="tr-TR" sz="1700" dirty="0">
                <a:latin typeface="Times New Roman" pitchFamily="18" charset="0"/>
                <a:cs typeface="Times New Roman" pitchFamily="18" charset="0"/>
              </a:rPr>
              <a:t> kaynaklarından uzakta </a:t>
            </a:r>
            <a:r>
              <a:rPr lang="tr-TR" sz="1700" dirty="0" smtClean="0">
                <a:latin typeface="Times New Roman" pitchFamily="18" charset="0"/>
                <a:cs typeface="Times New Roman" pitchFamily="18" charset="0"/>
              </a:rPr>
              <a:t>tutulmalıdır.</a:t>
            </a:r>
            <a:endParaRPr lang="tr-TR" sz="1700" dirty="0">
              <a:latin typeface="Times New Roman" pitchFamily="18" charset="0"/>
              <a:cs typeface="Times New Roman" pitchFamily="18" charset="0"/>
            </a:endParaRPr>
          </a:p>
          <a:p>
            <a:pPr marL="285750" indent="-285750" algn="just">
              <a:defRPr/>
            </a:pPr>
            <a:r>
              <a:rPr lang="tr-TR" sz="1700" dirty="0" smtClean="0">
                <a:latin typeface="Times New Roman" pitchFamily="18" charset="0"/>
                <a:cs typeface="Times New Roman" pitchFamily="18" charset="0"/>
              </a:rPr>
              <a:t>Yeterli </a:t>
            </a:r>
            <a:r>
              <a:rPr lang="tr-TR" sz="1700" dirty="0">
                <a:latin typeface="Times New Roman" pitchFamily="18" charset="0"/>
                <a:cs typeface="Times New Roman" pitchFamily="18" charset="0"/>
              </a:rPr>
              <a:t>sayıda numunenin alındığından emin olunmalıdır.</a:t>
            </a: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30728"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30729"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pic>
        <p:nvPicPr>
          <p:cNvPr id="307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838" y="5943600"/>
            <a:ext cx="879475"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3342405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txBox="1">
            <a:spLocks/>
          </p:cNvSpPr>
          <p:nvPr/>
        </p:nvSpPr>
        <p:spPr bwMode="auto">
          <a:xfrm>
            <a:off x="-26233" y="155341"/>
            <a:ext cx="9144000" cy="571500"/>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
        <p:nvSpPr>
          <p:cNvPr id="3075" name="AutoShape 13" descr="emission sampling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6" name="34 Metin kutusu"/>
          <p:cNvSpPr txBox="1">
            <a:spLocks noChangeArrowheads="1"/>
          </p:cNvSpPr>
          <p:nvPr/>
        </p:nvSpPr>
        <p:spPr bwMode="auto">
          <a:xfrm>
            <a:off x="501546" y="1524000"/>
            <a:ext cx="4300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dirty="0">
                <a:latin typeface="Times New Roman" panose="02020603050405020304" pitchFamily="18" charset="0"/>
                <a:cs typeface="Times New Roman" panose="02020603050405020304" pitchFamily="18" charset="0"/>
              </a:rPr>
              <a:t>Amaç</a:t>
            </a:r>
          </a:p>
        </p:txBody>
      </p:sp>
      <p:sp>
        <p:nvSpPr>
          <p:cNvPr id="7" name="19 Metin kutusu"/>
          <p:cNvSpPr txBox="1">
            <a:spLocks noChangeArrowheads="1"/>
          </p:cNvSpPr>
          <p:nvPr/>
        </p:nvSpPr>
        <p:spPr bwMode="auto">
          <a:xfrm>
            <a:off x="466621" y="1900238"/>
            <a:ext cx="8077200" cy="830997"/>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400" dirty="0">
                <a:latin typeface="Times New Roman" panose="02020603050405020304" pitchFamily="18" charset="0"/>
                <a:cs typeface="Times New Roman" panose="02020603050405020304" pitchFamily="18" charset="0"/>
              </a:rPr>
              <a:t>Mevcut ve yeni kurulacak tesislerin; tesis etki alanında hava kalitesinin ölçülmesidir.</a:t>
            </a:r>
          </a:p>
        </p:txBody>
      </p:sp>
      <p:sp>
        <p:nvSpPr>
          <p:cNvPr id="8" name="34 Metin kutusu"/>
          <p:cNvSpPr txBox="1">
            <a:spLocks noChangeArrowheads="1"/>
          </p:cNvSpPr>
          <p:nvPr/>
        </p:nvSpPr>
        <p:spPr bwMode="auto">
          <a:xfrm>
            <a:off x="460375" y="2782824"/>
            <a:ext cx="4300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a:latin typeface="Times New Roman" panose="02020603050405020304" pitchFamily="18" charset="0"/>
                <a:cs typeface="Times New Roman" panose="02020603050405020304" pitchFamily="18" charset="0"/>
              </a:rPr>
              <a:t>Kapsam</a:t>
            </a:r>
          </a:p>
        </p:txBody>
      </p:sp>
      <p:sp>
        <p:nvSpPr>
          <p:cNvPr id="9" name="24 Metin kutusu"/>
          <p:cNvSpPr txBox="1">
            <a:spLocks noChangeArrowheads="1"/>
          </p:cNvSpPr>
          <p:nvPr/>
        </p:nvSpPr>
        <p:spPr bwMode="auto">
          <a:xfrm>
            <a:off x="507167" y="3413634"/>
            <a:ext cx="8077200" cy="120032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tr-TR" altLang="tr-TR" sz="2400">
                <a:latin typeface="Times New Roman" panose="02020603050405020304" pitchFamily="18" charset="0"/>
                <a:cs typeface="Times New Roman" panose="02020603050405020304" pitchFamily="18" charset="0"/>
              </a:rPr>
              <a:t>Mevcut ve yeni kurulacak tesislerinden çıkan hava emisyonları</a:t>
            </a:r>
          </a:p>
          <a:p>
            <a:pPr algn="just">
              <a:spcBef>
                <a:spcPct val="0"/>
              </a:spcBef>
              <a:buFontTx/>
              <a:buNone/>
            </a:pPr>
            <a:r>
              <a:rPr lang="tr-TR" altLang="tr-TR" sz="2400">
                <a:latin typeface="Times New Roman" panose="02020603050405020304" pitchFamily="18" charset="0"/>
                <a:cs typeface="Times New Roman" panose="02020603050405020304" pitchFamily="18" charset="0"/>
              </a:rPr>
              <a:t>Mevcut ve yeni kurulacak tesislerin etki alanı içerisinde hava kirliliği</a:t>
            </a:r>
          </a:p>
        </p:txBody>
      </p:sp>
      <p:sp>
        <p:nvSpPr>
          <p:cNvPr id="10" name="34 Metin kutusu"/>
          <p:cNvSpPr txBox="1">
            <a:spLocks noChangeArrowheads="1"/>
          </p:cNvSpPr>
          <p:nvPr/>
        </p:nvSpPr>
        <p:spPr bwMode="auto">
          <a:xfrm>
            <a:off x="501546" y="4796135"/>
            <a:ext cx="4300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a:latin typeface="Times New Roman" panose="02020603050405020304" pitchFamily="18" charset="0"/>
                <a:cs typeface="Times New Roman" panose="02020603050405020304" pitchFamily="18" charset="0"/>
              </a:rPr>
              <a:t>Dayanak</a:t>
            </a:r>
          </a:p>
        </p:txBody>
      </p:sp>
      <p:sp>
        <p:nvSpPr>
          <p:cNvPr id="11" name="19 Metin kutusu"/>
          <p:cNvSpPr txBox="1">
            <a:spLocks noChangeArrowheads="1"/>
          </p:cNvSpPr>
          <p:nvPr/>
        </p:nvSpPr>
        <p:spPr bwMode="auto">
          <a:xfrm>
            <a:off x="460375" y="5257800"/>
            <a:ext cx="8077200" cy="830997"/>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400" dirty="0">
                <a:latin typeface="Times New Roman" panose="02020603050405020304" pitchFamily="18" charset="0"/>
                <a:cs typeface="Times New Roman" panose="02020603050405020304" pitchFamily="18" charset="0"/>
              </a:rPr>
              <a:t>Sanayi Kaynaklı Hava Kirliliğinin Kontrolü Yönetmeliği</a:t>
            </a:r>
          </a:p>
          <a:p>
            <a:pPr>
              <a:spcBef>
                <a:spcPct val="0"/>
              </a:spcBef>
              <a:buFontTx/>
              <a:buNone/>
            </a:pPr>
            <a:r>
              <a:rPr lang="tr-TR" altLang="tr-TR" sz="2400" dirty="0">
                <a:latin typeface="Times New Roman" panose="02020603050405020304" pitchFamily="18" charset="0"/>
                <a:cs typeface="Times New Roman" panose="02020603050405020304" pitchFamily="18" charset="0"/>
              </a:rPr>
              <a:t>Standartlar</a:t>
            </a:r>
          </a:p>
        </p:txBody>
      </p:sp>
      <p:sp>
        <p:nvSpPr>
          <p:cNvPr id="2" name="Dikdörtgen 1"/>
          <p:cNvSpPr/>
          <p:nvPr/>
        </p:nvSpPr>
        <p:spPr>
          <a:xfrm>
            <a:off x="509041" y="1070096"/>
            <a:ext cx="4408002" cy="369332"/>
          </a:xfrm>
          <a:prstGeom prst="rect">
            <a:avLst/>
          </a:prstGeom>
        </p:spPr>
        <p:txBody>
          <a:bodyPr wrap="none">
            <a:spAutoFit/>
          </a:bodyPr>
          <a:lstStyle/>
          <a:p>
            <a:pPr eaLnBrk="1" hangingPunct="1">
              <a:spcBef>
                <a:spcPct val="50000"/>
              </a:spcBef>
              <a:buFontTx/>
              <a:buNone/>
            </a:pPr>
            <a:r>
              <a:rPr lang="tr-TR" altLang="tr-TR" b="1" dirty="0">
                <a:solidFill>
                  <a:srgbClr val="FF6600"/>
                </a:solidFill>
              </a:rPr>
              <a:t>1. Bölüm : Amaç, Kapsam ve Dayanak </a:t>
            </a:r>
          </a:p>
        </p:txBody>
      </p:sp>
    </p:spTree>
    <p:extLst>
      <p:ext uri="{BB962C8B-B14F-4D97-AF65-F5344CB8AC3E}">
        <p14:creationId xmlns:p14="http://schemas.microsoft.com/office/powerpoint/2010/main" val="2773911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152400" y="1587500"/>
            <a:ext cx="8883650" cy="5235575"/>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774113" y="2227263"/>
            <a:ext cx="115887"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634413" y="3886200"/>
            <a:ext cx="357187"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31750" name="24 Metin kutusu"/>
          <p:cNvSpPr txBox="1">
            <a:spLocks noChangeArrowheads="1"/>
          </p:cNvSpPr>
          <p:nvPr/>
        </p:nvSpPr>
        <p:spPr bwMode="auto">
          <a:xfrm>
            <a:off x="646113" y="1905000"/>
            <a:ext cx="7926387"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tr-TR" altLang="tr-TR" sz="1600" b="1">
                <a:latin typeface="Times New Roman" panose="02020603050405020304" pitchFamily="18" charset="0"/>
                <a:cs typeface="Times New Roman" panose="02020603050405020304" pitchFamily="18" charset="0"/>
              </a:rPr>
              <a:t>Olumsuz Çevre Koşullarından Korunma</a:t>
            </a:r>
          </a:p>
          <a:p>
            <a:pPr>
              <a:buFontTx/>
              <a:buNone/>
            </a:pPr>
            <a:r>
              <a:rPr lang="tr-TR" altLang="tr-TR" sz="1600" b="1">
                <a:latin typeface="Times New Roman" panose="02020603050405020304" pitchFamily="18" charset="0"/>
                <a:cs typeface="Times New Roman" panose="02020603050405020304" pitchFamily="18" charset="0"/>
              </a:rPr>
              <a:t>Hava Hızı </a:t>
            </a:r>
            <a:endParaRPr lang="tr-TR" altLang="tr-TR" sz="1600"/>
          </a:p>
          <a:p>
            <a:pPr algn="just">
              <a:buFont typeface="Wingdings" panose="05000000000000000000" pitchFamily="2" charset="2"/>
              <a:buChar char="Ø"/>
            </a:pPr>
            <a:r>
              <a:rPr lang="tr-TR" altLang="tr-TR" sz="1600">
                <a:latin typeface="Times New Roman" panose="02020603050405020304" pitchFamily="18" charset="0"/>
                <a:cs typeface="Times New Roman" panose="02020603050405020304" pitchFamily="18" charset="0"/>
              </a:rPr>
              <a:t>Avrupadaki aylık ortalama ortam rüzgar hızları 1m/s ile 10m/s</a:t>
            </a:r>
            <a:r>
              <a:rPr lang="tr-TR" altLang="tr-TR" sz="1600" baseline="30000">
                <a:latin typeface="Times New Roman" panose="02020603050405020304" pitchFamily="18" charset="0"/>
                <a:cs typeface="Times New Roman" panose="02020603050405020304" pitchFamily="18" charset="0"/>
              </a:rPr>
              <a:t> </a:t>
            </a:r>
            <a:r>
              <a:rPr lang="tr-TR" altLang="tr-TR" sz="1600">
                <a:latin typeface="Times New Roman" panose="02020603050405020304" pitchFamily="18" charset="0"/>
                <a:cs typeface="Times New Roman" panose="02020603050405020304" pitchFamily="18" charset="0"/>
              </a:rPr>
              <a:t>arasındadır, fakat dağlık bölgelerdeki vadilerde ve/veya  kararlı meteorolojik koşulların geçici olduğu zamanlarda 0,5 m/s’e kadar düşebilir. Ayrıca, yerel emisyon kaynaklarında, kirletici derişimleri rüzgar hızı ile ters orantılıdır böylece, düşük rüzgar hızlarındaki herhangi bir numune alma hatası ortalama zaman aralığında büyütülmüş olacaktır.  </a:t>
            </a:r>
          </a:p>
          <a:p>
            <a:pPr algn="just">
              <a:buFont typeface="Wingdings" panose="05000000000000000000" pitchFamily="2" charset="2"/>
              <a:buChar char="Ø"/>
            </a:pPr>
            <a:r>
              <a:rPr lang="tr-TR" altLang="tr-TR" sz="1600">
                <a:latin typeface="Times New Roman" panose="02020603050405020304" pitchFamily="18" charset="0"/>
                <a:cs typeface="Times New Roman" panose="02020603050405020304" pitchFamily="18" charset="0"/>
              </a:rPr>
              <a:t>Düşük rüzgar hızlarından etkilenen ve bu gibi durumların önemli olabileceği numune alma cihazları için bazı </a:t>
            </a:r>
            <a:r>
              <a:rPr lang="tr-TR" altLang="tr-TR" sz="1600" u="sng">
                <a:latin typeface="Times New Roman" panose="02020603050405020304" pitchFamily="18" charset="0"/>
                <a:cs typeface="Times New Roman" panose="02020603050405020304" pitchFamily="18" charset="0"/>
              </a:rPr>
              <a:t>ek havalandırma gereklidir. </a:t>
            </a:r>
            <a:r>
              <a:rPr lang="tr-TR" altLang="tr-TR" sz="1600">
                <a:latin typeface="Times New Roman" panose="02020603050405020304" pitchFamily="18" charset="0"/>
                <a:cs typeface="Times New Roman" panose="02020603050405020304" pitchFamily="18" charset="0"/>
              </a:rPr>
              <a:t>Cebri havalandırma için küçük bir fan kullanılarak bu başarılabilir, bu numune alma cihazını pasif hale düşürebilir bunu daha uygulanabilir hale getirmek  için güneş enerjisi güney bölgelerdeki iklimlere sahip ülkelerde kullanılabilir. Alternatif olarak, numune alma cihazları küçük hava hareketlerinin etkisini artıracak ince tel üzerine asılabilir.</a:t>
            </a:r>
          </a:p>
          <a:p>
            <a:pPr algn="just">
              <a:buFont typeface="Wingdings" panose="05000000000000000000" pitchFamily="2" charset="2"/>
              <a:buChar char="Ø"/>
            </a:pPr>
            <a:r>
              <a:rPr lang="tr-TR" altLang="tr-TR" sz="1600">
                <a:latin typeface="Times New Roman" panose="02020603050405020304" pitchFamily="18" charset="0"/>
                <a:cs typeface="Times New Roman" panose="02020603050405020304" pitchFamily="18" charset="0"/>
              </a:rPr>
              <a:t>Aynı şekilde, yüksek rüzgar hızlarından etkilenen numune alma cihazları için hava hızının dikkate alınması gereklidir. Orta derecede rüzgar hızları beklense bile, numune alma cihazı binalara yada diğer engellere çok yakın yerleştirildiğinde problem çıkabilir. Numune alma cihazının bulunduğu yerdeki engellerin büyüklüğüne ve yerine göre önlem alınmalıdır.</a:t>
            </a: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31752"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31753"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3889893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152400" y="1587500"/>
            <a:ext cx="8883650" cy="5235575"/>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774113" y="2227263"/>
            <a:ext cx="115887"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610600" y="388620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32774" name="24 Metin kutusu"/>
          <p:cNvSpPr txBox="1">
            <a:spLocks noChangeArrowheads="1"/>
          </p:cNvSpPr>
          <p:nvPr/>
        </p:nvSpPr>
        <p:spPr bwMode="auto">
          <a:xfrm>
            <a:off x="577850" y="2617788"/>
            <a:ext cx="7926388"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600" b="1">
                <a:latin typeface="Times New Roman" panose="02020603050405020304" pitchFamily="18" charset="0"/>
                <a:cs typeface="Times New Roman" panose="02020603050405020304" pitchFamily="18" charset="0"/>
              </a:rPr>
              <a:t>Çökelme </a:t>
            </a:r>
            <a:endParaRPr lang="tr-TR" altLang="tr-TR" sz="1600">
              <a:latin typeface="Times New Roman" panose="02020603050405020304" pitchFamily="18" charset="0"/>
              <a:cs typeface="Times New Roman" panose="02020603050405020304" pitchFamily="18" charset="0"/>
            </a:endParaRPr>
          </a:p>
          <a:p>
            <a:pPr algn="just">
              <a:buFontTx/>
              <a:buNone/>
            </a:pPr>
            <a:r>
              <a:rPr lang="tr-TR" altLang="tr-TR" sz="1600">
                <a:latin typeface="Times New Roman" panose="02020603050405020304" pitchFamily="18" charset="0"/>
                <a:cs typeface="Times New Roman" panose="02020603050405020304" pitchFamily="18" charset="0"/>
              </a:rPr>
              <a:t>Çökelmeden korunma her tip numune alma cihazı için önemlidir. </a:t>
            </a:r>
          </a:p>
          <a:p>
            <a:pPr algn="just">
              <a:buFontTx/>
              <a:buNone/>
            </a:pPr>
            <a:r>
              <a:rPr lang="tr-TR" altLang="tr-TR" sz="1600" b="1">
                <a:latin typeface="Times New Roman" panose="02020603050405020304" pitchFamily="18" charset="0"/>
                <a:cs typeface="Times New Roman" panose="02020603050405020304" pitchFamily="18" charset="0"/>
              </a:rPr>
              <a:t>Korumanın sağlanması</a:t>
            </a:r>
            <a:endParaRPr lang="tr-TR" altLang="tr-TR" sz="1600">
              <a:latin typeface="Times New Roman" panose="02020603050405020304" pitchFamily="18" charset="0"/>
              <a:cs typeface="Times New Roman" panose="02020603050405020304" pitchFamily="18" charset="0"/>
            </a:endParaRPr>
          </a:p>
          <a:p>
            <a:pPr algn="just">
              <a:buFontTx/>
              <a:buNone/>
            </a:pPr>
            <a:r>
              <a:rPr lang="tr-TR" altLang="tr-TR" sz="1600" b="1">
                <a:latin typeface="Times New Roman" panose="02020603050405020304" pitchFamily="18" charset="0"/>
                <a:cs typeface="Times New Roman" panose="02020603050405020304" pitchFamily="18" charset="0"/>
              </a:rPr>
              <a:t> </a:t>
            </a:r>
            <a:r>
              <a:rPr lang="tr-TR" altLang="tr-TR" sz="1600">
                <a:latin typeface="Times New Roman" panose="02020603050405020304" pitchFamily="18" charset="0"/>
                <a:cs typeface="Times New Roman" panose="02020603050405020304" pitchFamily="18" charset="0"/>
              </a:rPr>
              <a:t>Koruma; cihazın tipine uygun olmalıdır ve aşağıdaki özellikleri de içermelidir:</a:t>
            </a:r>
          </a:p>
          <a:p>
            <a:pPr algn="just">
              <a:buFont typeface="Wingdings" panose="05000000000000000000" pitchFamily="2" charset="2"/>
              <a:buChar char="Ø"/>
            </a:pPr>
            <a:r>
              <a:rPr lang="tr-TR" altLang="tr-TR" sz="1600">
                <a:latin typeface="Times New Roman" panose="02020603050405020304" pitchFamily="18" charset="0"/>
                <a:cs typeface="Times New Roman" panose="02020603050405020304" pitchFamily="18" charset="0"/>
              </a:rPr>
              <a:t>Koruma; cihazı yüksek hava hızlarından ve çökelmeden koruyacaktır, fakat değerleri belirleyebilmek  ve herhangi asgari hız seviyesini sağlamak için yeterli hava ortamda bulunmalıdır.</a:t>
            </a:r>
          </a:p>
          <a:p>
            <a:pPr algn="just" eaLnBrk="1" hangingPunct="1">
              <a:spcBef>
                <a:spcPct val="0"/>
              </a:spcBef>
              <a:buFont typeface="Wingdings" panose="05000000000000000000" pitchFamily="2" charset="2"/>
              <a:buChar char="Ø"/>
            </a:pPr>
            <a:r>
              <a:rPr lang="tr-TR" altLang="tr-TR" sz="1600">
                <a:latin typeface="Times New Roman" panose="02020603050405020304" pitchFamily="18" charset="0"/>
                <a:cs typeface="Times New Roman" panose="02020603050405020304" pitchFamily="18" charset="0"/>
              </a:rPr>
              <a:t>Korumanın tasarımı ve cihaza takılması difüzyon oranını etkilememelidir.</a:t>
            </a:r>
          </a:p>
          <a:p>
            <a:pPr algn="just" eaLnBrk="1" hangingPunct="1">
              <a:spcBef>
                <a:spcPct val="0"/>
              </a:spcBef>
              <a:buFont typeface="Wingdings" panose="05000000000000000000" pitchFamily="2" charset="2"/>
              <a:buChar char="Ø"/>
            </a:pPr>
            <a:r>
              <a:rPr lang="tr-TR" altLang="tr-TR" sz="1600">
                <a:latin typeface="Times New Roman" panose="02020603050405020304" pitchFamily="18" charset="0"/>
                <a:cs typeface="Times New Roman" panose="02020603050405020304" pitchFamily="18" charset="0"/>
              </a:rPr>
              <a:t>Korumanın yapımı, yüzeyi ve rengi direkt güneş radyasyonundan kaynaklanan sıcaklık artışını asgari seviyede tutacak şekilde olmalıdır. </a:t>
            </a: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32776"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32777"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380727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152400" y="1587500"/>
            <a:ext cx="8883650" cy="5235575"/>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774113" y="2227263"/>
            <a:ext cx="115887"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610600" y="388620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33798" name="24 Metin kutusu"/>
          <p:cNvSpPr txBox="1">
            <a:spLocks noChangeArrowheads="1"/>
          </p:cNvSpPr>
          <p:nvPr/>
        </p:nvSpPr>
        <p:spPr bwMode="auto">
          <a:xfrm>
            <a:off x="646113" y="1905000"/>
            <a:ext cx="792638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tr-TR" altLang="tr-TR" sz="1600" b="1">
                <a:latin typeface="Times New Roman" panose="02020603050405020304" pitchFamily="18" charset="0"/>
                <a:cs typeface="Times New Roman" panose="02020603050405020304" pitchFamily="18" charset="0"/>
              </a:rPr>
              <a:t>Numune Alma Noktalarının Belirlenmesi </a:t>
            </a:r>
          </a:p>
          <a:p>
            <a:pPr algn="just">
              <a:buFontTx/>
              <a:buNone/>
            </a:pPr>
            <a:endParaRPr lang="tr-TR" altLang="tr-TR" sz="1600">
              <a:latin typeface="Times New Roman" panose="02020603050405020304" pitchFamily="18" charset="0"/>
              <a:cs typeface="Times New Roman" panose="02020603050405020304" pitchFamily="18" charset="0"/>
            </a:endParaRPr>
          </a:p>
          <a:p>
            <a:pPr algn="just">
              <a:buFontTx/>
              <a:buNone/>
            </a:pPr>
            <a:r>
              <a:rPr lang="tr-TR" altLang="tr-TR" sz="1600">
                <a:latin typeface="Times New Roman" panose="02020603050405020304" pitchFamily="18" charset="0"/>
                <a:cs typeface="Times New Roman" panose="02020603050405020304" pitchFamily="18" charset="0"/>
              </a:rPr>
              <a:t>Numune alma noktalarının sayısı, yeri ve uzunluğu ölçüm prosedürünün bir fonksiyonu olmalıdır. Bir kez numune alma noktaları belirlendiğinde, ölçüm programı içerisinde değiştirilmemelidir.</a:t>
            </a:r>
          </a:p>
          <a:p>
            <a:pPr algn="just">
              <a:buFontTx/>
              <a:buNone/>
            </a:pPr>
            <a:endParaRPr lang="tr-TR" altLang="tr-TR" sz="1600">
              <a:latin typeface="Times New Roman" panose="02020603050405020304" pitchFamily="18" charset="0"/>
              <a:cs typeface="Times New Roman" panose="02020603050405020304" pitchFamily="18" charset="0"/>
            </a:endParaRPr>
          </a:p>
          <a:p>
            <a:pPr algn="just">
              <a:buFontTx/>
              <a:buNone/>
            </a:pPr>
            <a:r>
              <a:rPr lang="tr-TR" altLang="tr-TR" sz="1600">
                <a:latin typeface="Times New Roman" panose="02020603050405020304" pitchFamily="18" charset="0"/>
                <a:cs typeface="Times New Roman" panose="02020603050405020304" pitchFamily="18" charset="0"/>
              </a:rPr>
              <a:t>Başka bir şekilde belirtilmediyse, uygun numune alma noktaları yöresel karışıklık etkilerinden kaçınmak için </a:t>
            </a:r>
            <a:r>
              <a:rPr lang="tr-TR" altLang="tr-TR" sz="1600" u="sng">
                <a:latin typeface="Times New Roman" panose="02020603050405020304" pitchFamily="18" charset="0"/>
                <a:cs typeface="Times New Roman" panose="02020603050405020304" pitchFamily="18" charset="0"/>
              </a:rPr>
              <a:t>binalardan yada diğer engellerden 1 m. uzaklıkta olmalıdır</a:t>
            </a:r>
            <a:r>
              <a:rPr lang="tr-TR" altLang="tr-TR" sz="1600">
                <a:latin typeface="Times New Roman" panose="02020603050405020304" pitchFamily="18" charset="0"/>
                <a:cs typeface="Times New Roman" panose="02020603050405020304" pitchFamily="18" charset="0"/>
              </a:rPr>
              <a:t>. Ölçüm yüksekliği 1,5 m. ile 4,0 m. arasında olmalıdır; en azından 2,5 m. olması hırsızlık riskini azaltacaktır. Çevre etkilerini asgari seviyeye düşürmek veya böceklerin etkilerini asgari seviyeye düşürmek için </a:t>
            </a:r>
            <a:r>
              <a:rPr lang="tr-TR" altLang="tr-TR" sz="1600" u="sng">
                <a:latin typeface="Times New Roman" panose="02020603050405020304" pitchFamily="18" charset="0"/>
                <a:cs typeface="Times New Roman" panose="02020603050405020304" pitchFamily="18" charset="0"/>
              </a:rPr>
              <a:t>ağaçlardan ve çalılardan uzakta olunmasına dikkat edilmelidir</a:t>
            </a:r>
            <a:r>
              <a:rPr lang="tr-TR" altLang="tr-TR" sz="1600">
                <a:latin typeface="Times New Roman" panose="02020603050405020304" pitchFamily="18" charset="0"/>
                <a:cs typeface="Times New Roman" panose="02020603050405020304" pitchFamily="18" charset="0"/>
              </a:rPr>
              <a:t>. </a:t>
            </a: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33800"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33801"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2780804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152400" y="1587500"/>
            <a:ext cx="8883650" cy="5235575"/>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774113" y="2227263"/>
            <a:ext cx="115887"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610600" y="388620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34822" name="24 Metin kutusu"/>
          <p:cNvSpPr txBox="1">
            <a:spLocks noChangeArrowheads="1"/>
          </p:cNvSpPr>
          <p:nvPr/>
        </p:nvSpPr>
        <p:spPr bwMode="auto">
          <a:xfrm>
            <a:off x="646113" y="1905000"/>
            <a:ext cx="7926387"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tr-TR" altLang="tr-TR" sz="2000" b="1">
                <a:latin typeface="Times New Roman" panose="02020603050405020304" pitchFamily="18" charset="0"/>
                <a:cs typeface="Times New Roman" panose="02020603050405020304" pitchFamily="18" charset="0"/>
              </a:rPr>
              <a:t>Personelin Dikkat Edeceği Hususlar</a:t>
            </a:r>
          </a:p>
          <a:p>
            <a:pPr>
              <a:buFont typeface="Wingdings" panose="05000000000000000000" pitchFamily="2" charset="2"/>
              <a:buChar char="Ø"/>
            </a:pPr>
            <a:endParaRPr lang="tr-TR" altLang="tr-TR" sz="140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altLang="tr-TR" sz="1600">
                <a:latin typeface="Times New Roman" panose="02020603050405020304" pitchFamily="18" charset="0"/>
                <a:cs typeface="Times New Roman" panose="02020603050405020304" pitchFamily="18" charset="0"/>
              </a:rPr>
              <a:t>Birçok aparat için bakım ve kalibrasyondan sorumlu operatör ve yardımcıları için özel eğitim gereklidir. Difüzif numune alma cihazları kılavuzunda belirtilen kurallara uyulduğu sürece  özel bir operatöre ihtiyaç yoktur (EN 13528-2:2002’ye bakınız). En azından çok yaygın olarak yapılan hatalardan sakınmak için, </a:t>
            </a:r>
            <a:r>
              <a:rPr lang="tr-TR" altLang="tr-TR" sz="1600" u="sng">
                <a:latin typeface="Times New Roman" panose="02020603050405020304" pitchFamily="18" charset="0"/>
                <a:cs typeface="Times New Roman" panose="02020603050405020304" pitchFamily="18" charset="0"/>
              </a:rPr>
              <a:t>çalışırken sigara içmemek, araba çalışırken yanında örnekleme yapmamak veya cihazın iç yüzeylerine dokunmamak  gerekir.</a:t>
            </a:r>
          </a:p>
          <a:p>
            <a:pPr algn="just">
              <a:buFontTx/>
              <a:buNone/>
            </a:pPr>
            <a:r>
              <a:rPr lang="tr-TR" altLang="tr-TR" sz="1600">
                <a:latin typeface="Times New Roman" panose="02020603050405020304" pitchFamily="18" charset="0"/>
                <a:cs typeface="Times New Roman" panose="02020603050405020304" pitchFamily="18" charset="0"/>
              </a:rPr>
              <a:t>	Diğer cihazlarda olduğu gibi difüzif numune alma cihazlarında da bakım önemlidir ve aşağıdakilere gerekli önem gösterilmelidir: </a:t>
            </a:r>
          </a:p>
          <a:p>
            <a:pPr algn="just">
              <a:buFont typeface="Wingdings" panose="05000000000000000000" pitchFamily="2" charset="2"/>
              <a:buChar char="Ø"/>
            </a:pPr>
            <a:r>
              <a:rPr lang="tr-TR" altLang="tr-TR" sz="1600">
                <a:latin typeface="Times New Roman" panose="02020603050405020304" pitchFamily="18" charset="0"/>
                <a:cs typeface="Times New Roman" panose="02020603050405020304" pitchFamily="18" charset="0"/>
              </a:rPr>
              <a:t>Tekrar kullanılabilen cihazlar için, toplama elemanının temiz olduğundan emin olunmalı ve gerektiği gibi değiştirilmelidir.</a:t>
            </a:r>
          </a:p>
          <a:p>
            <a:pPr algn="just">
              <a:buFont typeface="Wingdings" panose="05000000000000000000" pitchFamily="2" charset="2"/>
              <a:buChar char="Ø"/>
            </a:pPr>
            <a:r>
              <a:rPr lang="tr-TR" altLang="tr-TR" sz="1600">
                <a:latin typeface="Times New Roman" panose="02020603050405020304" pitchFamily="18" charset="0"/>
                <a:cs typeface="Times New Roman" panose="02020603050405020304" pitchFamily="18" charset="0"/>
              </a:rPr>
              <a:t>Tüm parçalarda kontaminasyon olmadığından emin olunmalıdır.</a:t>
            </a:r>
          </a:p>
          <a:p>
            <a:pPr algn="just">
              <a:buFont typeface="Wingdings" panose="05000000000000000000" pitchFamily="2" charset="2"/>
              <a:buChar char="Ø"/>
            </a:pPr>
            <a:r>
              <a:rPr lang="tr-TR" altLang="tr-TR" sz="1600">
                <a:latin typeface="Times New Roman" panose="02020603050405020304" pitchFamily="18" charset="0"/>
                <a:cs typeface="Times New Roman" panose="02020603050405020304" pitchFamily="18" charset="0"/>
              </a:rPr>
              <a:t>Cihazların imalatçının tavsiye ettiği şekilde depolandığından emin olunmalıdır.</a:t>
            </a: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34824"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34825"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4292350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101600" y="1622425"/>
            <a:ext cx="8883650" cy="5235575"/>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dirty="0"/>
              <a:t>v</a:t>
            </a:r>
          </a:p>
        </p:txBody>
      </p:sp>
      <p:sp>
        <p:nvSpPr>
          <p:cNvPr id="16" name="18 Dikdörtgen"/>
          <p:cNvSpPr/>
          <p:nvPr/>
        </p:nvSpPr>
        <p:spPr>
          <a:xfrm>
            <a:off x="8774113" y="2227263"/>
            <a:ext cx="115887"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610600" y="388620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35846" name="24 Metin kutusu"/>
          <p:cNvSpPr txBox="1">
            <a:spLocks noChangeArrowheads="1"/>
          </p:cNvSpPr>
          <p:nvPr/>
        </p:nvSpPr>
        <p:spPr bwMode="auto">
          <a:xfrm>
            <a:off x="1752600" y="1881188"/>
            <a:ext cx="1436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tr-TR" altLang="tr-TR" sz="1800" b="1"/>
              <a:t>Korumalar:</a:t>
            </a: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35848"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35849"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5852" name="Metin kutusu 3"/>
          <p:cNvSpPr txBox="1">
            <a:spLocks noChangeArrowheads="1"/>
          </p:cNvSpPr>
          <p:nvPr/>
        </p:nvSpPr>
        <p:spPr bwMode="auto">
          <a:xfrm>
            <a:off x="4006850" y="4881563"/>
            <a:ext cx="4533900" cy="1754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t>1. Tel </a:t>
            </a:r>
          </a:p>
          <a:p>
            <a:pPr eaLnBrk="1" hangingPunct="1">
              <a:spcBef>
                <a:spcPct val="0"/>
              </a:spcBef>
              <a:buFontTx/>
              <a:buNone/>
            </a:pPr>
            <a:r>
              <a:rPr lang="tr-TR" altLang="tr-TR" sz="1800"/>
              <a:t>2. Vida kapağı</a:t>
            </a:r>
          </a:p>
          <a:p>
            <a:pPr eaLnBrk="1" hangingPunct="1">
              <a:spcBef>
                <a:spcPct val="0"/>
              </a:spcBef>
              <a:buFontTx/>
              <a:buNone/>
            </a:pPr>
            <a:r>
              <a:rPr lang="tr-TR" altLang="tr-TR" sz="1800"/>
              <a:t>3. Emici malzeme </a:t>
            </a:r>
          </a:p>
          <a:p>
            <a:pPr eaLnBrk="1" hangingPunct="1">
              <a:spcBef>
                <a:spcPct val="0"/>
              </a:spcBef>
              <a:buFontTx/>
              <a:buNone/>
            </a:pPr>
            <a:r>
              <a:rPr lang="tr-TR" altLang="tr-TR" sz="1800"/>
              <a:t>4. Numune tüpü</a:t>
            </a:r>
          </a:p>
          <a:p>
            <a:pPr eaLnBrk="1" hangingPunct="1">
              <a:spcBef>
                <a:spcPct val="0"/>
              </a:spcBef>
              <a:buFontTx/>
              <a:buNone/>
            </a:pPr>
            <a:r>
              <a:rPr lang="tr-TR" altLang="tr-TR" sz="1800"/>
              <a:t>5. Huni </a:t>
            </a:r>
          </a:p>
          <a:p>
            <a:pPr eaLnBrk="1" hangingPunct="1">
              <a:spcBef>
                <a:spcPct val="0"/>
              </a:spcBef>
              <a:buFontTx/>
              <a:buNone/>
            </a:pPr>
            <a:r>
              <a:rPr lang="tr-TR" altLang="tr-TR" sz="1800"/>
              <a:t>6. Gazlı bezden yapılmış difüzyon kapağı</a:t>
            </a:r>
          </a:p>
        </p:txBody>
      </p:sp>
      <p:pic>
        <p:nvPicPr>
          <p:cNvPr id="358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5225"/>
            <a:ext cx="3403600" cy="3675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1905000"/>
            <a:ext cx="4087812" cy="2860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180109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152400" y="1587500"/>
            <a:ext cx="8883650" cy="5235575"/>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774113" y="2227263"/>
            <a:ext cx="115887"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610600" y="388620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36871"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36872"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pic>
        <p:nvPicPr>
          <p:cNvPr id="368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76446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1556903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44450" y="1568450"/>
            <a:ext cx="8883650" cy="5235575"/>
          </a:xfrm>
          <a:prstGeom prst="roundRect">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774113" y="2227263"/>
            <a:ext cx="115887" cy="35814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610600" y="388620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1" name="Text Box 4"/>
          <p:cNvSpPr txBox="1">
            <a:spLocks noChangeArrowheads="1"/>
          </p:cNvSpPr>
          <p:nvPr/>
        </p:nvSpPr>
        <p:spPr bwMode="auto">
          <a:xfrm>
            <a:off x="47625" y="1082675"/>
            <a:ext cx="89884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a:solidFill>
                  <a:srgbClr val="FF6600"/>
                </a:solidFill>
              </a:rPr>
              <a:t>5. Bölüm : Pasif Örnekleme</a:t>
            </a:r>
          </a:p>
          <a:p>
            <a:pPr eaLnBrk="1" hangingPunct="1">
              <a:spcBef>
                <a:spcPct val="50000"/>
              </a:spcBef>
              <a:buFontTx/>
              <a:buNone/>
            </a:pPr>
            <a:endParaRPr lang="tr-TR" altLang="tr-TR" sz="600" b="1">
              <a:solidFill>
                <a:schemeClr val="bg1"/>
              </a:solidFill>
            </a:endParaRPr>
          </a:p>
        </p:txBody>
      </p:sp>
      <p:sp>
        <p:nvSpPr>
          <p:cNvPr id="37895" name="Text Box 5"/>
          <p:cNvSpPr txBox="1">
            <a:spLocks noChangeArrowheads="1"/>
          </p:cNvSpPr>
          <p:nvPr/>
        </p:nvSpPr>
        <p:spPr bwMode="auto">
          <a:xfrm>
            <a:off x="5959475" y="1219200"/>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37896" name="Line 21"/>
          <p:cNvSpPr>
            <a:spLocks noChangeShapeType="1"/>
          </p:cNvSpPr>
          <p:nvPr/>
        </p:nvSpPr>
        <p:spPr bwMode="auto">
          <a:xfrm flipV="1">
            <a:off x="15875" y="13716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pic>
        <p:nvPicPr>
          <p:cNvPr id="37899" name="Resim 3" descr="C:\Users\TOSHBA~1\AppData\Local\Temp\FineReader12.00\media\image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87563"/>
            <a:ext cx="22606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Resim 4" descr="C:\Users\TOSHBA~1\AppData\Local\Temp\FineReader12.00\media\image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025" y="2257425"/>
            <a:ext cx="50387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Dikdörtgen 5"/>
          <p:cNvSpPr>
            <a:spLocks noChangeArrowheads="1"/>
          </p:cNvSpPr>
          <p:nvPr/>
        </p:nvSpPr>
        <p:spPr bwMode="auto">
          <a:xfrm>
            <a:off x="739775" y="3571875"/>
            <a:ext cx="147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t>Monogramlar</a:t>
            </a:r>
          </a:p>
        </p:txBody>
      </p:sp>
      <p:sp>
        <p:nvSpPr>
          <p:cNvPr id="37902" name="Metin kutusu 7"/>
          <p:cNvSpPr txBox="1">
            <a:spLocks noChangeArrowheads="1"/>
          </p:cNvSpPr>
          <p:nvPr/>
        </p:nvSpPr>
        <p:spPr bwMode="auto">
          <a:xfrm>
            <a:off x="5992813" y="3517900"/>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t>Tüpler</a:t>
            </a:r>
          </a:p>
        </p:txBody>
      </p:sp>
      <p:pic>
        <p:nvPicPr>
          <p:cNvPr id="379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027488"/>
            <a:ext cx="169545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9263" y="4100513"/>
            <a:ext cx="2730500" cy="189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2119886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93188" name="9 Metin kutusu"/>
          <p:cNvSpPr txBox="1">
            <a:spLocks noChangeArrowheads="1"/>
          </p:cNvSpPr>
          <p:nvPr/>
        </p:nvSpPr>
        <p:spPr bwMode="auto">
          <a:xfrm>
            <a:off x="381000" y="3429000"/>
            <a:ext cx="8458200" cy="1784350"/>
          </a:xfrm>
          <a:prstGeom prst="rect">
            <a:avLst/>
          </a:prstGeom>
          <a:noFill/>
          <a:ln w="9525">
            <a:noFill/>
            <a:miter lim="800000"/>
            <a:headEnd/>
            <a:tailEnd/>
          </a:ln>
        </p:spPr>
        <p:txBody>
          <a:bodyPr>
            <a:spAutoFit/>
          </a:bodyPr>
          <a:lstStyle/>
          <a:p>
            <a:pPr indent="457200" algn="ctr">
              <a:spcBef>
                <a:spcPts val="600"/>
              </a:spcBef>
              <a:spcAft>
                <a:spcPts val="600"/>
              </a:spcAft>
            </a:pPr>
            <a:r>
              <a:rPr lang="tr-TR" sz="2000" b="1" dirty="0">
                <a:solidFill>
                  <a:srgbClr val="990000"/>
                </a:solidFill>
                <a:latin typeface="Times New Roman" pitchFamily="18" charset="0"/>
                <a:cs typeface="Times New Roman" pitchFamily="18" charset="0"/>
              </a:rPr>
              <a:t>MUSTAFA ALTUNDAĞ</a:t>
            </a:r>
          </a:p>
          <a:p>
            <a:pPr indent="457200" algn="ctr">
              <a:spcBef>
                <a:spcPts val="600"/>
              </a:spcBef>
              <a:spcAft>
                <a:spcPts val="600"/>
              </a:spcAft>
            </a:pPr>
            <a:r>
              <a:rPr lang="tr-TR" sz="2000" b="1" dirty="0">
                <a:solidFill>
                  <a:srgbClr val="990000"/>
                </a:solidFill>
                <a:latin typeface="Times New Roman" pitchFamily="18" charset="0"/>
                <a:cs typeface="Times New Roman" pitchFamily="18" charset="0"/>
              </a:rPr>
              <a:t>KİMYA MÜHENDİSİ</a:t>
            </a:r>
          </a:p>
          <a:p>
            <a:pPr indent="457200" algn="ctr">
              <a:spcBef>
                <a:spcPts val="600"/>
              </a:spcBef>
              <a:spcAft>
                <a:spcPts val="600"/>
              </a:spcAft>
            </a:pPr>
            <a:r>
              <a:rPr lang="tr-TR" sz="2000" b="1" dirty="0">
                <a:solidFill>
                  <a:srgbClr val="990000"/>
                </a:solidFill>
                <a:latin typeface="Times New Roman" pitchFamily="18" charset="0"/>
                <a:cs typeface="Times New Roman" pitchFamily="18" charset="0"/>
              </a:rPr>
              <a:t>LABORATUVAR, ÖLÇÜM VE İZLEME DAİRESİ BAŞKANLIĞI</a:t>
            </a:r>
          </a:p>
          <a:p>
            <a:pPr indent="457200" algn="ctr">
              <a:spcBef>
                <a:spcPts val="600"/>
              </a:spcBef>
              <a:spcAft>
                <a:spcPts val="600"/>
              </a:spcAft>
            </a:pPr>
            <a:r>
              <a:rPr lang="tr-TR" sz="2000" b="1" dirty="0">
                <a:solidFill>
                  <a:srgbClr val="990000"/>
                </a:solidFill>
                <a:latin typeface="Times New Roman" pitchFamily="18" charset="0"/>
                <a:cs typeface="Times New Roman" pitchFamily="18" charset="0"/>
              </a:rPr>
              <a:t>mustafa.altundag@csb.gov.tr</a:t>
            </a:r>
          </a:p>
        </p:txBody>
      </p:sp>
      <p:sp>
        <p:nvSpPr>
          <p:cNvPr id="93189" name="Dikdörtgen 1"/>
          <p:cNvSpPr>
            <a:spLocks noChangeArrowheads="1"/>
          </p:cNvSpPr>
          <p:nvPr/>
        </p:nvSpPr>
        <p:spPr bwMode="auto">
          <a:xfrm>
            <a:off x="1828800" y="2057400"/>
            <a:ext cx="5207000" cy="461963"/>
          </a:xfrm>
          <a:prstGeom prst="rect">
            <a:avLst/>
          </a:prstGeom>
          <a:noFill/>
          <a:ln w="9525">
            <a:noFill/>
            <a:miter lim="800000"/>
            <a:headEnd/>
            <a:tailEnd/>
          </a:ln>
        </p:spPr>
        <p:txBody>
          <a:bodyPr>
            <a:spAutoFit/>
          </a:bodyPr>
          <a:lstStyle/>
          <a:p>
            <a:pPr indent="457200" algn="ctr">
              <a:spcBef>
                <a:spcPts val="2400"/>
              </a:spcBef>
              <a:spcAft>
                <a:spcPts val="2400"/>
              </a:spcAft>
            </a:pPr>
            <a:r>
              <a:rPr lang="tr-TR" sz="2400" b="1">
                <a:solidFill>
                  <a:srgbClr val="0070C0"/>
                </a:solidFill>
                <a:latin typeface="Times New Roman" pitchFamily="18" charset="0"/>
                <a:cs typeface="Times New Roman" pitchFamily="18" charset="0"/>
              </a:rPr>
              <a:t>TEŞEKKÜRLER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txBox="1">
            <a:spLocks/>
          </p:cNvSpPr>
          <p:nvPr/>
        </p:nvSpPr>
        <p:spPr bwMode="auto">
          <a:xfrm>
            <a:off x="-26233" y="155341"/>
            <a:ext cx="9144000" cy="571500"/>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
        <p:nvSpPr>
          <p:cNvPr id="3075" name="AutoShape 13" descr="emission sampling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3" name="Dikdörtgen 2"/>
          <p:cNvSpPr/>
          <p:nvPr/>
        </p:nvSpPr>
        <p:spPr>
          <a:xfrm>
            <a:off x="307974" y="1219200"/>
            <a:ext cx="8455025" cy="369332"/>
          </a:xfrm>
          <a:prstGeom prst="rect">
            <a:avLst/>
          </a:prstGeom>
        </p:spPr>
        <p:txBody>
          <a:bodyPr wrap="square">
            <a:spAutoFit/>
          </a:bodyPr>
          <a:lstStyle/>
          <a:p>
            <a:pPr eaLnBrk="1" hangingPunct="1">
              <a:spcBef>
                <a:spcPct val="50000"/>
              </a:spcBef>
              <a:buFontTx/>
              <a:buNone/>
            </a:pPr>
            <a:r>
              <a:rPr lang="tr-TR" altLang="tr-TR" b="1" dirty="0" smtClean="0">
                <a:solidFill>
                  <a:srgbClr val="FF6600"/>
                </a:solidFill>
              </a:rPr>
              <a:t>2. Bölüm : Hava Kalitesinin Değerlendirilmesi</a:t>
            </a:r>
            <a:endParaRPr lang="tr-TR" altLang="tr-TR" b="1" dirty="0">
              <a:solidFill>
                <a:srgbClr val="FF6600"/>
              </a:solidFill>
            </a:endParaRPr>
          </a:p>
        </p:txBody>
      </p:sp>
      <p:sp>
        <p:nvSpPr>
          <p:cNvPr id="4" name="Dikdörtgen 3"/>
          <p:cNvSpPr/>
          <p:nvPr/>
        </p:nvSpPr>
        <p:spPr>
          <a:xfrm>
            <a:off x="155575" y="1752600"/>
            <a:ext cx="8607424" cy="4016484"/>
          </a:xfrm>
          <a:prstGeom prst="rect">
            <a:avLst/>
          </a:prstGeom>
        </p:spPr>
        <p:txBody>
          <a:bodyPr wrap="square">
            <a:spAutoFit/>
          </a:bodyPr>
          <a:lstStyle/>
          <a:p>
            <a:pPr algn="just">
              <a:buFontTx/>
              <a:buNone/>
              <a:defRPr/>
            </a:pPr>
            <a:r>
              <a:rPr lang="tr-TR" sz="2400" b="1" dirty="0"/>
              <a:t>Hava Kirliliği Ölçümü Yaparken;</a:t>
            </a:r>
          </a:p>
          <a:p>
            <a:pPr indent="-285750" algn="just">
              <a:spcAft>
                <a:spcPts val="600"/>
              </a:spcAft>
              <a:defRPr/>
            </a:pPr>
            <a:r>
              <a:rPr lang="tr-TR" sz="2400" dirty="0"/>
              <a:t>Uygun numune alma noktaları ve uygun </a:t>
            </a:r>
            <a:r>
              <a:rPr lang="tr-TR" sz="2400" dirty="0" err="1" smtClean="0"/>
              <a:t>örnekleyiciler</a:t>
            </a:r>
            <a:r>
              <a:rPr lang="tr-TR" sz="2400" dirty="0" smtClean="0"/>
              <a:t> seçilmelidir</a:t>
            </a:r>
            <a:r>
              <a:rPr lang="tr-TR" sz="2400" dirty="0"/>
              <a:t>.</a:t>
            </a:r>
          </a:p>
          <a:p>
            <a:pPr indent="-285750" algn="just">
              <a:spcAft>
                <a:spcPts val="600"/>
              </a:spcAft>
              <a:defRPr/>
            </a:pPr>
            <a:r>
              <a:rPr lang="tr-TR" sz="2400" dirty="0"/>
              <a:t>Zaman ve mekan açısından örnek, süreci temsil edici olmalıdır.</a:t>
            </a:r>
          </a:p>
          <a:p>
            <a:pPr indent="-285750" algn="just">
              <a:spcAft>
                <a:spcPts val="600"/>
              </a:spcAft>
              <a:defRPr/>
            </a:pPr>
            <a:r>
              <a:rPr lang="tr-TR" sz="2400" dirty="0"/>
              <a:t>Numune alma, analiz ve kalibrasyon teknikleri uygun olmalı ve bunlara uygun kalite yönetim prosedürleri oluşturulmalıdır.</a:t>
            </a:r>
          </a:p>
          <a:p>
            <a:pPr indent="-285750" algn="just">
              <a:spcAft>
                <a:spcPts val="600"/>
              </a:spcAft>
              <a:defRPr/>
            </a:pPr>
            <a:r>
              <a:rPr lang="tr-TR" sz="2400" dirty="0"/>
              <a:t>Ortam havası örneklemesi ve analizinde; meteorolojik parametreler </a:t>
            </a:r>
            <a:r>
              <a:rPr lang="tr-TR" sz="2400" dirty="0">
                <a:solidFill>
                  <a:srgbClr val="00B050"/>
                </a:solidFill>
              </a:rPr>
              <a:t>(rüzgar hızı ve yönü, sıcaklık, güneş ışınımı, bağıl nem)</a:t>
            </a:r>
            <a:r>
              <a:rPr lang="tr-TR" sz="2400" dirty="0"/>
              <a:t> ile birlikte ele alınmalıdır.</a:t>
            </a:r>
          </a:p>
        </p:txBody>
      </p:sp>
    </p:spTree>
    <p:extLst>
      <p:ext uri="{BB962C8B-B14F-4D97-AF65-F5344CB8AC3E}">
        <p14:creationId xmlns:p14="http://schemas.microsoft.com/office/powerpoint/2010/main" val="3121223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txBox="1">
            <a:spLocks/>
          </p:cNvSpPr>
          <p:nvPr/>
        </p:nvSpPr>
        <p:spPr bwMode="auto">
          <a:xfrm>
            <a:off x="-26233" y="155341"/>
            <a:ext cx="9144000" cy="571500"/>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
        <p:nvSpPr>
          <p:cNvPr id="3075" name="AutoShape 13" descr="emission sampling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2" name="Dikdörtgen 1"/>
          <p:cNvSpPr/>
          <p:nvPr/>
        </p:nvSpPr>
        <p:spPr>
          <a:xfrm>
            <a:off x="339204" y="1752600"/>
            <a:ext cx="8455025" cy="4478149"/>
          </a:xfrm>
          <a:prstGeom prst="rect">
            <a:avLst/>
          </a:prstGeom>
        </p:spPr>
        <p:txBody>
          <a:bodyPr wrap="square">
            <a:spAutoFit/>
          </a:bodyPr>
          <a:lstStyle/>
          <a:p>
            <a:pPr>
              <a:buFontTx/>
              <a:buNone/>
              <a:defRPr/>
            </a:pPr>
            <a:r>
              <a:rPr lang="tr-TR" sz="2000" b="1" dirty="0"/>
              <a:t>SKHKKY Ek-2 Kapsamında Hava Kalitesi Ölçümleri;</a:t>
            </a:r>
            <a:endParaRPr lang="tr-TR" sz="2000" dirty="0"/>
          </a:p>
          <a:p>
            <a:pPr marL="57150" indent="-342900" algn="just">
              <a:spcAft>
                <a:spcPts val="600"/>
              </a:spcAft>
              <a:buFont typeface="Arial" panose="020B0604020202020204" pitchFamily="34" charset="0"/>
              <a:buChar char="•"/>
              <a:defRPr/>
            </a:pPr>
            <a:r>
              <a:rPr lang="tr-TR" sz="2000" dirty="0"/>
              <a:t>İşletmelerden atmosfere verilen emisyonların saatlik kütlesel debileri; </a:t>
            </a:r>
          </a:p>
          <a:p>
            <a:pPr marL="0" lvl="1" algn="just">
              <a:spcAft>
                <a:spcPts val="600"/>
              </a:spcAft>
              <a:defRPr/>
            </a:pPr>
            <a:r>
              <a:rPr lang="tr-TR" sz="2000" dirty="0" smtClean="0"/>
              <a:t> -- mevcut </a:t>
            </a:r>
            <a:r>
              <a:rPr lang="tr-TR" sz="2000" dirty="0"/>
              <a:t>tesisler için; bacalarda ölçülerek ve baca dışı kaynaklar ile</a:t>
            </a:r>
          </a:p>
          <a:p>
            <a:pPr marL="0" lvl="1" algn="just">
              <a:spcAft>
                <a:spcPts val="600"/>
              </a:spcAft>
              <a:defRPr/>
            </a:pPr>
            <a:r>
              <a:rPr lang="tr-TR" sz="2000" dirty="0" smtClean="0"/>
              <a:t> -- yeni </a:t>
            </a:r>
            <a:r>
              <a:rPr lang="tr-TR" sz="2000" dirty="0"/>
              <a:t>kurulacak tesisler için emisyon faktörleri kullanılarak </a:t>
            </a:r>
          </a:p>
          <a:p>
            <a:pPr marL="0" lvl="1" algn="just">
              <a:spcAft>
                <a:spcPts val="600"/>
              </a:spcAft>
              <a:defRPr/>
            </a:pPr>
            <a:r>
              <a:rPr lang="tr-TR" sz="2000" dirty="0"/>
              <a:t>tespit edilir.</a:t>
            </a:r>
          </a:p>
          <a:p>
            <a:pPr marL="57150" indent="-342900" algn="just">
              <a:spcAft>
                <a:spcPts val="600"/>
              </a:spcAft>
              <a:buFont typeface="Arial" panose="020B0604020202020204" pitchFamily="34" charset="0"/>
              <a:buChar char="•"/>
              <a:defRPr/>
            </a:pPr>
            <a:r>
              <a:rPr lang="tr-TR" sz="2000" dirty="0"/>
              <a:t>Saatlik kütlesel debi (kg/saat) değerleri SKHKKY Tablo 2.1’de verilen değerleri aşması halinde, tesis etki alanında emisyonların Hava Kirlenmesi Katkı Değeri (HKKD) mümkünse saatlik, aksi takdirde, günlük, aylık ve yıllık olarak hesaplanır.</a:t>
            </a:r>
          </a:p>
          <a:p>
            <a:pPr marL="57150" indent="-342900" algn="just">
              <a:spcAft>
                <a:spcPts val="600"/>
              </a:spcAft>
              <a:buFont typeface="Arial" panose="020B0604020202020204" pitchFamily="34" charset="0"/>
              <a:buChar char="•"/>
              <a:defRPr/>
            </a:pPr>
            <a:r>
              <a:rPr lang="tr-TR" sz="2000" dirty="0"/>
              <a:t>Mevcut tesis için aylık olarak hesaplanmış HKKD en yüksek olduğu farklı inceleme alanlarında her bir inceleme alanında bir istasyon olmak üzere en az iki istasyon kurularak bir ay süre ile sürekli olarak hava kalitesi ölçümleri yapılır.</a:t>
            </a:r>
          </a:p>
        </p:txBody>
      </p:sp>
      <p:sp>
        <p:nvSpPr>
          <p:cNvPr id="7" name="Dikdörtgen 6"/>
          <p:cNvSpPr/>
          <p:nvPr/>
        </p:nvSpPr>
        <p:spPr>
          <a:xfrm>
            <a:off x="307974" y="1219200"/>
            <a:ext cx="8455025" cy="369332"/>
          </a:xfrm>
          <a:prstGeom prst="rect">
            <a:avLst/>
          </a:prstGeom>
        </p:spPr>
        <p:txBody>
          <a:bodyPr wrap="square">
            <a:spAutoFit/>
          </a:bodyPr>
          <a:lstStyle/>
          <a:p>
            <a:pPr eaLnBrk="1" hangingPunct="1">
              <a:spcBef>
                <a:spcPct val="50000"/>
              </a:spcBef>
              <a:buFontTx/>
              <a:buNone/>
            </a:pPr>
            <a:r>
              <a:rPr lang="tr-TR" altLang="tr-TR" b="1" dirty="0" smtClean="0">
                <a:solidFill>
                  <a:srgbClr val="FF6600"/>
                </a:solidFill>
              </a:rPr>
              <a:t>2. Bölüm : Hava Kalitesinin Değerlendirilmesi</a:t>
            </a:r>
            <a:endParaRPr lang="tr-TR" altLang="tr-TR" b="1" dirty="0">
              <a:solidFill>
                <a:srgbClr val="FF6600"/>
              </a:solidFill>
            </a:endParaRPr>
          </a:p>
        </p:txBody>
      </p:sp>
    </p:spTree>
    <p:extLst>
      <p:ext uri="{BB962C8B-B14F-4D97-AF65-F5344CB8AC3E}">
        <p14:creationId xmlns:p14="http://schemas.microsoft.com/office/powerpoint/2010/main" val="1180840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txBox="1">
            <a:spLocks/>
          </p:cNvSpPr>
          <p:nvPr/>
        </p:nvSpPr>
        <p:spPr bwMode="auto">
          <a:xfrm>
            <a:off x="-26233" y="155341"/>
            <a:ext cx="9144000" cy="571500"/>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
        <p:nvSpPr>
          <p:cNvPr id="3075" name="AutoShape 13" descr="emission sampling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2" name="Dikdörtgen 1"/>
          <p:cNvSpPr/>
          <p:nvPr/>
        </p:nvSpPr>
        <p:spPr>
          <a:xfrm>
            <a:off x="440388" y="1143000"/>
            <a:ext cx="3642857" cy="369332"/>
          </a:xfrm>
          <a:prstGeom prst="rect">
            <a:avLst/>
          </a:prstGeom>
        </p:spPr>
        <p:txBody>
          <a:bodyPr wrap="none">
            <a:spAutoFit/>
          </a:bodyPr>
          <a:lstStyle/>
          <a:p>
            <a:pPr eaLnBrk="1" hangingPunct="1">
              <a:spcBef>
                <a:spcPct val="50000"/>
              </a:spcBef>
              <a:buFontTx/>
              <a:buNone/>
            </a:pPr>
            <a:r>
              <a:rPr lang="tr-TR" altLang="tr-TR" b="1" dirty="0">
                <a:solidFill>
                  <a:srgbClr val="FF6600"/>
                </a:solidFill>
              </a:rPr>
              <a:t>3. Bölüm : Çöken Toz Ölçümleri</a:t>
            </a:r>
            <a:endParaRPr lang="tr-TR" altLang="tr-TR" sz="600" b="1" dirty="0">
              <a:solidFill>
                <a:schemeClr val="bg1"/>
              </a:solidFill>
            </a:endParaRPr>
          </a:p>
        </p:txBody>
      </p:sp>
      <p:graphicFrame>
        <p:nvGraphicFramePr>
          <p:cNvPr id="5" name="Group 358"/>
          <p:cNvGraphicFramePr>
            <a:graphicFrameLocks noGrp="1"/>
          </p:cNvGraphicFramePr>
          <p:nvPr>
            <p:extLst>
              <p:ext uri="{D42A27DB-BD31-4B8C-83A1-F6EECF244321}">
                <p14:modId xmlns:p14="http://schemas.microsoft.com/office/powerpoint/2010/main" val="2737826461"/>
              </p:ext>
            </p:extLst>
          </p:nvPr>
        </p:nvGraphicFramePr>
        <p:xfrm>
          <a:off x="762000" y="1905000"/>
          <a:ext cx="7772400" cy="4267200"/>
        </p:xfrm>
        <a:graphic>
          <a:graphicData uri="http://schemas.openxmlformats.org/drawingml/2006/table">
            <a:tbl>
              <a:tblPr/>
              <a:tblGrid>
                <a:gridCol w="6072187">
                  <a:extLst>
                    <a:ext uri="{9D8B030D-6E8A-4147-A177-3AD203B41FA5}"/>
                  </a:extLst>
                </a:gridCol>
                <a:gridCol w="1700213">
                  <a:extLst>
                    <a:ext uri="{9D8B030D-6E8A-4147-A177-3AD203B41FA5}"/>
                  </a:extLst>
                </a:gridCol>
              </a:tblGrid>
              <a:tr h="484726">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tr-TR" sz="2000" b="1" kern="1200" dirty="0" smtClean="0">
                          <a:solidFill>
                            <a:schemeClr val="tx1"/>
                          </a:solidFill>
                          <a:latin typeface="Arial" charset="0"/>
                          <a:ea typeface="+mn-ea"/>
                          <a:cs typeface="+mn-cs"/>
                        </a:rPr>
                        <a:t>Çöken Toz Ölçüm Standartları</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tr-TR" sz="1400" b="1" i="0" u="none" strike="noStrike" cap="none" normalizeH="0" baseline="0" dirty="0" smtClean="0">
                        <a:ln>
                          <a:noFill/>
                        </a:ln>
                        <a:solidFill>
                          <a:srgbClr val="FFFF00"/>
                        </a:solidFill>
                        <a:effectLst/>
                        <a:latin typeface="Arial" charset="0"/>
                      </a:endParaRPr>
                    </a:p>
                  </a:txBody>
                  <a:tcPr marT="45707" marB="45707"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extLst>
              </a:tr>
              <a:tr h="141125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tr-TR" altLang="tr-TR" sz="2000" b="1" i="0" u="none" strike="noStrike" kern="1200" cap="none" normalizeH="0" baseline="0" dirty="0" smtClean="0">
                          <a:ln>
                            <a:noFill/>
                          </a:ln>
                          <a:solidFill>
                            <a:schemeClr val="tx1"/>
                          </a:solidFill>
                          <a:effectLst/>
                          <a:latin typeface="Arial" charset="0"/>
                          <a:ea typeface="+mn-ea"/>
                          <a:cs typeface="+mn-cs"/>
                        </a:rPr>
                        <a:t>Hava Kirliliği Ölçme Metotları Çökelti Ölçme Cihazı Kurma ve Çalıştırma Metodu</a:t>
                      </a:r>
                      <a:endParaRPr kumimoji="0" lang="tr-TR" sz="2000" b="1" i="0" u="none" strike="noStrike" kern="1200" cap="none" normalizeH="0" baseline="0" dirty="0" smtClean="0">
                        <a:ln>
                          <a:noFill/>
                        </a:ln>
                        <a:solidFill>
                          <a:schemeClr val="tx1"/>
                        </a:solidFill>
                        <a:effectLst/>
                        <a:latin typeface="Arial" charset="0"/>
                        <a:ea typeface="+mn-ea"/>
                        <a:cs typeface="+mn-cs"/>
                      </a:endParaRP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tr-TR" sz="2000" b="0" i="0" u="none" strike="noStrike" cap="none" normalizeH="0" baseline="0" dirty="0" smtClean="0">
                          <a:ln>
                            <a:noFill/>
                          </a:ln>
                          <a:solidFill>
                            <a:schemeClr val="tx1"/>
                          </a:solidFill>
                          <a:effectLst/>
                          <a:latin typeface="Arial" charset="0"/>
                        </a:rPr>
                        <a:t>TS 2341</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extLst>
              </a:tr>
              <a:tr h="119850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tr-TR" sz="2000" b="1" i="0" u="none" strike="noStrike" cap="none" normalizeH="0" baseline="0" dirty="0" smtClean="0">
                          <a:ln>
                            <a:noFill/>
                          </a:ln>
                          <a:solidFill>
                            <a:schemeClr val="tx1"/>
                          </a:solidFill>
                          <a:effectLst/>
                          <a:latin typeface="Arial" charset="0"/>
                        </a:rPr>
                        <a:t>Hava Kirliliği Ölçme Metotları Yönlendirilebilir Çökelti Ölçme Cihazı Kurma Ve Çalıştırma Metodu</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tr-TR" sz="2000" b="0" i="0" u="none" strike="noStrike" cap="none" normalizeH="0" baseline="0" dirty="0" smtClean="0">
                          <a:ln>
                            <a:noFill/>
                          </a:ln>
                          <a:solidFill>
                            <a:schemeClr val="tx1"/>
                          </a:solidFill>
                          <a:effectLst/>
                          <a:latin typeface="Arial" charset="0"/>
                        </a:rPr>
                        <a:t>TS 2342</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extLst>
              </a:tr>
              <a:tr h="117271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tr-TR" sz="2000" b="1" i="0" u="none" strike="noStrike" cap="none" normalizeH="0" baseline="0" dirty="0" smtClean="0">
                          <a:ln>
                            <a:noFill/>
                          </a:ln>
                          <a:solidFill>
                            <a:schemeClr val="tx1"/>
                          </a:solidFill>
                          <a:effectLst/>
                          <a:latin typeface="Arial" charset="0"/>
                        </a:rPr>
                        <a:t>Hava Kirliliği Ölçme Metotları Asılı Madde Konsantrasyonunun Belirlenmesi</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tr-TR" sz="2000" b="0" i="0" u="none" strike="noStrike" cap="none" normalizeH="0" baseline="0" dirty="0" smtClean="0">
                          <a:ln>
                            <a:noFill/>
                          </a:ln>
                          <a:solidFill>
                            <a:schemeClr val="tx1"/>
                          </a:solidFill>
                          <a:effectLst/>
                          <a:latin typeface="Arial" charset="0"/>
                        </a:rPr>
                        <a:t>BS 1747</a:t>
                      </a:r>
                    </a:p>
                  </a:txBody>
                  <a:tcPr marT="45712" marB="45712"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Tree>
    <p:extLst>
      <p:ext uri="{BB962C8B-B14F-4D97-AF65-F5344CB8AC3E}">
        <p14:creationId xmlns:p14="http://schemas.microsoft.com/office/powerpoint/2010/main" val="1382535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274638" y="1543050"/>
            <a:ext cx="8640762" cy="5040313"/>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16" name="18 Dikdörtgen"/>
          <p:cNvSpPr/>
          <p:nvPr/>
        </p:nvSpPr>
        <p:spPr>
          <a:xfrm>
            <a:off x="8520113" y="2584450"/>
            <a:ext cx="104775" cy="328295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393113" y="4068763"/>
            <a:ext cx="357187" cy="21590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1" name="Text Box 4"/>
          <p:cNvSpPr txBox="1">
            <a:spLocks noChangeArrowheads="1"/>
          </p:cNvSpPr>
          <p:nvPr/>
        </p:nvSpPr>
        <p:spPr bwMode="auto">
          <a:xfrm>
            <a:off x="117475" y="1038225"/>
            <a:ext cx="89503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a:solidFill>
                  <a:srgbClr val="FF6600"/>
                </a:solidFill>
              </a:rPr>
              <a:t>3. Bölüm : Çöken Toz Ölçümleri</a:t>
            </a:r>
          </a:p>
          <a:p>
            <a:pPr eaLnBrk="1" hangingPunct="1">
              <a:spcBef>
                <a:spcPct val="50000"/>
              </a:spcBef>
              <a:buFontTx/>
              <a:buNone/>
            </a:pPr>
            <a:endParaRPr lang="tr-TR" altLang="tr-TR" sz="600" b="1">
              <a:solidFill>
                <a:schemeClr val="bg1"/>
              </a:solidFill>
            </a:endParaRPr>
          </a:p>
        </p:txBody>
      </p:sp>
      <p:sp>
        <p:nvSpPr>
          <p:cNvPr id="8199" name="Text Box 5"/>
          <p:cNvSpPr txBox="1">
            <a:spLocks noChangeArrowheads="1"/>
          </p:cNvSpPr>
          <p:nvPr/>
        </p:nvSpPr>
        <p:spPr bwMode="auto">
          <a:xfrm>
            <a:off x="6019800" y="1298575"/>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8201" name="Line 21"/>
          <p:cNvSpPr>
            <a:spLocks noChangeShapeType="1"/>
          </p:cNvSpPr>
          <p:nvPr/>
        </p:nvSpPr>
        <p:spPr bwMode="auto">
          <a:xfrm flipV="1">
            <a:off x="0" y="1447800"/>
            <a:ext cx="6138863"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202" name="AutoShape 33" descr="kitap görseli ile ilgili görsel sonucu"/>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8203" name="AutoShape 35" descr="kitap görseli ile ilgili görsel sonucu"/>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graphicFrame>
        <p:nvGraphicFramePr>
          <p:cNvPr id="18" name="Tablo 17"/>
          <p:cNvGraphicFramePr>
            <a:graphicFrameLocks noGrp="1"/>
          </p:cNvGraphicFramePr>
          <p:nvPr/>
        </p:nvGraphicFramePr>
        <p:xfrm>
          <a:off x="695325" y="2286000"/>
          <a:ext cx="7391401" cy="3892550"/>
        </p:xfrm>
        <a:graphic>
          <a:graphicData uri="http://schemas.openxmlformats.org/drawingml/2006/table">
            <a:tbl>
              <a:tblPr firstRow="1" firstCol="1" bandRow="1">
                <a:tableStyleId>{5C22544A-7EE6-4342-B048-85BDC9FD1C3A}</a:tableStyleId>
              </a:tblPr>
              <a:tblGrid>
                <a:gridCol w="1261947">
                  <a:extLst>
                    <a:ext uri="{9D8B030D-6E8A-4147-A177-3AD203B41FA5}"/>
                  </a:extLst>
                </a:gridCol>
                <a:gridCol w="1166928">
                  <a:extLst>
                    <a:ext uri="{9D8B030D-6E8A-4147-A177-3AD203B41FA5}"/>
                  </a:extLst>
                </a:gridCol>
                <a:gridCol w="1176686">
                  <a:extLst>
                    <a:ext uri="{9D8B030D-6E8A-4147-A177-3AD203B41FA5}"/>
                  </a:extLst>
                </a:gridCol>
                <a:gridCol w="1352085">
                  <a:extLst>
                    <a:ext uri="{9D8B030D-6E8A-4147-A177-3AD203B41FA5}"/>
                  </a:extLst>
                </a:gridCol>
                <a:gridCol w="1261947">
                  <a:extLst>
                    <a:ext uri="{9D8B030D-6E8A-4147-A177-3AD203B41FA5}"/>
                  </a:extLst>
                </a:gridCol>
                <a:gridCol w="1171808">
                  <a:extLst>
                    <a:ext uri="{9D8B030D-6E8A-4147-A177-3AD203B41FA5}"/>
                  </a:extLst>
                </a:gridCol>
              </a:tblGrid>
              <a:tr h="825692">
                <a:tc>
                  <a:txBody>
                    <a:bodyPr/>
                    <a:lstStyle/>
                    <a:p>
                      <a:pPr>
                        <a:lnSpc>
                          <a:spcPct val="115000"/>
                        </a:lnSpc>
                        <a:spcAft>
                          <a:spcPts val="0"/>
                        </a:spcAft>
                      </a:pPr>
                      <a:r>
                        <a:rPr lang="tr-TR" sz="1400" dirty="0">
                          <a:solidFill>
                            <a:schemeClr val="tx1"/>
                          </a:solidFill>
                          <a:effectLst/>
                        </a:rPr>
                        <a:t>İ</a:t>
                      </a:r>
                      <a:r>
                        <a:rPr lang="tr-TR" sz="1400" dirty="0" smtClean="0">
                          <a:solidFill>
                            <a:schemeClr val="tx1"/>
                          </a:solidFill>
                          <a:effectLst/>
                        </a:rPr>
                        <a:t>zleme </a:t>
                      </a:r>
                      <a:r>
                        <a:rPr lang="tr-TR" sz="1400" dirty="0">
                          <a:solidFill>
                            <a:schemeClr val="tx1"/>
                          </a:solidFill>
                          <a:effectLst/>
                        </a:rPr>
                        <a:t>Türü</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tc>
                  <a:txBody>
                    <a:bodyPr/>
                    <a:lstStyle/>
                    <a:p>
                      <a:pPr>
                        <a:lnSpc>
                          <a:spcPct val="115000"/>
                        </a:lnSpc>
                        <a:spcAft>
                          <a:spcPts val="0"/>
                        </a:spcAft>
                      </a:pPr>
                      <a:r>
                        <a:rPr lang="tr-TR" sz="1400" dirty="0">
                          <a:solidFill>
                            <a:schemeClr val="tx1"/>
                          </a:solidFill>
                          <a:effectLst/>
                        </a:rPr>
                        <a:t>İ</a:t>
                      </a:r>
                      <a:r>
                        <a:rPr lang="tr-TR" sz="1400" dirty="0" smtClean="0">
                          <a:solidFill>
                            <a:schemeClr val="tx1"/>
                          </a:solidFill>
                          <a:effectLst/>
                        </a:rPr>
                        <a:t>zleme </a:t>
                      </a:r>
                      <a:r>
                        <a:rPr lang="tr-TR" sz="1400" dirty="0">
                          <a:solidFill>
                            <a:schemeClr val="tx1"/>
                          </a:solidFill>
                          <a:effectLst/>
                        </a:rPr>
                        <a:t>tekniği</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tc>
                  <a:txBody>
                    <a:bodyPr/>
                    <a:lstStyle/>
                    <a:p>
                      <a:pPr>
                        <a:lnSpc>
                          <a:spcPct val="115000"/>
                        </a:lnSpc>
                        <a:spcAft>
                          <a:spcPts val="0"/>
                        </a:spcAft>
                      </a:pPr>
                      <a:r>
                        <a:rPr lang="tr-TR" sz="1400" dirty="0">
                          <a:solidFill>
                            <a:schemeClr val="tx1"/>
                          </a:solidFill>
                          <a:effectLst/>
                        </a:rPr>
                        <a:t>Standart yöntem</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tc>
                  <a:txBody>
                    <a:bodyPr/>
                    <a:lstStyle/>
                    <a:p>
                      <a:pPr>
                        <a:lnSpc>
                          <a:spcPct val="115000"/>
                        </a:lnSpc>
                        <a:spcAft>
                          <a:spcPts val="0"/>
                        </a:spcAft>
                      </a:pPr>
                      <a:r>
                        <a:rPr lang="tr-TR" sz="1400" dirty="0">
                          <a:solidFill>
                            <a:schemeClr val="tx1"/>
                          </a:solidFill>
                          <a:effectLst/>
                        </a:rPr>
                        <a:t>Yorumlar</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tc>
                  <a:txBody>
                    <a:bodyPr/>
                    <a:lstStyle/>
                    <a:p>
                      <a:pPr>
                        <a:lnSpc>
                          <a:spcPct val="115000"/>
                        </a:lnSpc>
                        <a:spcAft>
                          <a:spcPts val="0"/>
                        </a:spcAft>
                      </a:pPr>
                      <a:r>
                        <a:rPr lang="tr-TR" sz="1400" dirty="0">
                          <a:solidFill>
                            <a:schemeClr val="tx1"/>
                          </a:solidFill>
                          <a:effectLst/>
                        </a:rPr>
                        <a:t>Bildirilen </a:t>
                      </a:r>
                      <a:r>
                        <a:rPr lang="tr-TR" sz="1400" dirty="0" smtClean="0">
                          <a:solidFill>
                            <a:schemeClr val="tx1"/>
                          </a:solidFill>
                          <a:effectLst/>
                        </a:rPr>
                        <a:t>LOD </a:t>
                      </a:r>
                      <a:r>
                        <a:rPr lang="tr-TR" sz="1400" dirty="0">
                          <a:solidFill>
                            <a:schemeClr val="tx1"/>
                          </a:solidFill>
                          <a:effectLst/>
                        </a:rPr>
                        <a:t>ve aralık</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tc>
                  <a:txBody>
                    <a:bodyPr/>
                    <a:lstStyle/>
                    <a:p>
                      <a:pPr>
                        <a:lnSpc>
                          <a:spcPct val="115000"/>
                        </a:lnSpc>
                        <a:spcAft>
                          <a:spcPts val="0"/>
                        </a:spcAft>
                      </a:pPr>
                      <a:r>
                        <a:rPr lang="tr-TR" sz="1400" dirty="0">
                          <a:solidFill>
                            <a:schemeClr val="tx1"/>
                          </a:solidFill>
                          <a:effectLst/>
                        </a:rPr>
                        <a:t>Bildirilen </a:t>
                      </a:r>
                      <a:r>
                        <a:rPr lang="tr-TR" sz="1400" dirty="0" smtClean="0">
                          <a:solidFill>
                            <a:schemeClr val="tx1"/>
                          </a:solidFill>
                          <a:effectLst/>
                        </a:rPr>
                        <a:t/>
                      </a:r>
                      <a:br>
                        <a:rPr lang="tr-TR" sz="1400" dirty="0" smtClean="0">
                          <a:solidFill>
                            <a:schemeClr val="tx1"/>
                          </a:solidFill>
                          <a:effectLst/>
                        </a:rPr>
                      </a:br>
                      <a:r>
                        <a:rPr lang="tr-TR" sz="1400" dirty="0" smtClean="0">
                          <a:solidFill>
                            <a:schemeClr val="tx1"/>
                          </a:solidFill>
                          <a:effectLst/>
                        </a:rPr>
                        <a:t>Belirsizlik</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extLst>
                  <a:ext uri="{0D108BD9-81ED-4DB2-BD59-A6C34878D82A}"/>
                </a:extLst>
              </a:tr>
              <a:tr h="3066858">
                <a:tc>
                  <a:txBody>
                    <a:bodyPr/>
                    <a:lstStyle/>
                    <a:p>
                      <a:pPr>
                        <a:lnSpc>
                          <a:spcPct val="115000"/>
                        </a:lnSpc>
                        <a:spcAft>
                          <a:spcPts val="0"/>
                        </a:spcAft>
                      </a:pPr>
                      <a:r>
                        <a:rPr lang="tr-TR" sz="1400" dirty="0">
                          <a:solidFill>
                            <a:schemeClr val="tx1"/>
                          </a:solidFill>
                          <a:effectLst/>
                        </a:rPr>
                        <a:t>Dönem- </a:t>
                      </a:r>
                      <a:r>
                        <a:rPr lang="tr-TR" sz="1400" dirty="0" smtClean="0">
                          <a:solidFill>
                            <a:schemeClr val="tx1"/>
                          </a:solidFill>
                          <a:effectLst/>
                        </a:rPr>
                        <a:t>Ortalama </a:t>
                      </a:r>
                      <a:r>
                        <a:rPr lang="tr-TR" sz="1400" dirty="0">
                          <a:solidFill>
                            <a:schemeClr val="tx1"/>
                          </a:solidFill>
                          <a:effectLst/>
                        </a:rPr>
                        <a:t>Ö</a:t>
                      </a:r>
                      <a:r>
                        <a:rPr lang="tr-TR" sz="1400" dirty="0" smtClean="0">
                          <a:solidFill>
                            <a:schemeClr val="tx1"/>
                          </a:solidFill>
                          <a:effectLst/>
                        </a:rPr>
                        <a:t>rnekleme</a:t>
                      </a:r>
                      <a:endParaRPr lang="tr-TR" sz="1400" dirty="0">
                        <a:solidFill>
                          <a:schemeClr val="tx1"/>
                        </a:solidFill>
                        <a:effectLst/>
                        <a:latin typeface="Calibri"/>
                        <a:ea typeface="Calibri"/>
                        <a:cs typeface="Times New Roman"/>
                      </a:endParaRPr>
                    </a:p>
                  </a:txBody>
                  <a:tcPr marL="38456" marR="38456" marT="0" marB="0">
                    <a:solidFill>
                      <a:schemeClr val="bg1">
                        <a:lumMod val="75000"/>
                      </a:schemeClr>
                    </a:solidFill>
                  </a:tcPr>
                </a:tc>
                <a:tc>
                  <a:txBody>
                    <a:bodyPr/>
                    <a:lstStyle/>
                    <a:p>
                      <a:pPr>
                        <a:lnSpc>
                          <a:spcPct val="115000"/>
                        </a:lnSpc>
                        <a:spcAft>
                          <a:spcPts val="0"/>
                        </a:spcAft>
                      </a:pPr>
                      <a:r>
                        <a:rPr lang="tr-TR" sz="1200" dirty="0">
                          <a:effectLst/>
                        </a:rPr>
                        <a:t>Ölçüm tanıklık etme oranı (mg m</a:t>
                      </a:r>
                      <a:r>
                        <a:rPr lang="tr-TR" sz="1200" baseline="30000" dirty="0">
                          <a:effectLst/>
                        </a:rPr>
                        <a:t>-2</a:t>
                      </a:r>
                      <a:r>
                        <a:rPr lang="tr-TR" sz="1200" dirty="0">
                          <a:effectLst/>
                        </a:rPr>
                        <a:t> </a:t>
                      </a:r>
                      <a:r>
                        <a:rPr lang="tr-TR" sz="1200" dirty="0" smtClean="0">
                          <a:effectLst/>
                        </a:rPr>
                        <a:t>gün</a:t>
                      </a:r>
                      <a:r>
                        <a:rPr lang="tr-TR" sz="1200" baseline="30000" dirty="0" smtClean="0">
                          <a:effectLst/>
                        </a:rPr>
                        <a:t>-1</a:t>
                      </a:r>
                      <a:r>
                        <a:rPr lang="tr-TR" sz="1200" dirty="0">
                          <a:effectLst/>
                        </a:rPr>
                        <a:t>): </a:t>
                      </a:r>
                      <a:r>
                        <a:rPr lang="tr-TR" sz="1200" dirty="0" err="1">
                          <a:effectLst/>
                        </a:rPr>
                        <a:t>Örnekleme'nin</a:t>
                      </a:r>
                      <a:r>
                        <a:rPr lang="tr-TR" sz="1200" dirty="0">
                          <a:effectLst/>
                        </a:rPr>
                        <a:t> pasif toplama toz </a:t>
                      </a:r>
                      <a:r>
                        <a:rPr lang="tr-TR" sz="1200" dirty="0" err="1">
                          <a:effectLst/>
                        </a:rPr>
                        <a:t>ingiliz</a:t>
                      </a:r>
                      <a:r>
                        <a:rPr lang="tr-TR" sz="1200" dirty="0">
                          <a:effectLst/>
                        </a:rPr>
                        <a:t> Standardı mevduatı göstergesi; </a:t>
                      </a:r>
                      <a:r>
                        <a:rPr lang="tr-TR" sz="1200" u="sng" dirty="0" err="1">
                          <a:effectLst/>
                        </a:rPr>
                        <a:t>gravimetrik</a:t>
                      </a:r>
                      <a:r>
                        <a:rPr lang="tr-TR" sz="1200" u="sng" dirty="0">
                          <a:effectLst/>
                        </a:rPr>
                        <a:t> analiz.</a:t>
                      </a:r>
                      <a:endParaRPr lang="tr-TR" sz="1200" u="sng" dirty="0">
                        <a:effectLst/>
                        <a:latin typeface="Calibri"/>
                        <a:ea typeface="Calibri"/>
                        <a:cs typeface="Times New Roman"/>
                      </a:endParaRPr>
                    </a:p>
                  </a:txBody>
                  <a:tcPr marL="38456" marR="38456" marT="0" marB="0"/>
                </a:tc>
                <a:tc>
                  <a:txBody>
                    <a:bodyPr/>
                    <a:lstStyle/>
                    <a:p>
                      <a:pPr>
                        <a:lnSpc>
                          <a:spcPct val="115000"/>
                        </a:lnSpc>
                        <a:spcAft>
                          <a:spcPts val="0"/>
                        </a:spcAft>
                      </a:pPr>
                      <a:r>
                        <a:rPr lang="tr-TR" sz="1200" dirty="0">
                          <a:effectLst/>
                        </a:rPr>
                        <a:t>BS 1747-1:1969 </a:t>
                      </a:r>
                      <a:endParaRPr lang="tr-TR" sz="1200" dirty="0">
                        <a:effectLst/>
                        <a:latin typeface="Calibri"/>
                        <a:ea typeface="Calibri"/>
                        <a:cs typeface="Times New Roman"/>
                      </a:endParaRPr>
                    </a:p>
                  </a:txBody>
                  <a:tcPr marL="38456" marR="38456" marT="0" marB="0"/>
                </a:tc>
                <a:tc>
                  <a:txBody>
                    <a:bodyPr/>
                    <a:lstStyle/>
                    <a:p>
                      <a:r>
                        <a:rPr lang="tr-TR" sz="1200" u="sng" kern="1200" dirty="0" smtClean="0">
                          <a:solidFill>
                            <a:schemeClr val="dk1"/>
                          </a:solidFill>
                          <a:effectLst/>
                          <a:latin typeface="+mn-lt"/>
                          <a:ea typeface="+mn-ea"/>
                          <a:cs typeface="+mn-cs"/>
                        </a:rPr>
                        <a:t>Çözünmeyen malzeme süzülür, kurutulur ve </a:t>
                      </a:r>
                      <a:r>
                        <a:rPr lang="tr-TR" sz="1200" u="sng" kern="1200" dirty="0" err="1" smtClean="0">
                          <a:solidFill>
                            <a:schemeClr val="dk1"/>
                          </a:solidFill>
                          <a:effectLst/>
                          <a:latin typeface="+mn-lt"/>
                          <a:ea typeface="+mn-ea"/>
                          <a:cs typeface="+mn-cs"/>
                        </a:rPr>
                        <a:t>gravimetrik</a:t>
                      </a:r>
                      <a:r>
                        <a:rPr lang="tr-TR" sz="1200" u="sng" kern="1200" baseline="0" dirty="0" smtClean="0">
                          <a:solidFill>
                            <a:schemeClr val="dk1"/>
                          </a:solidFill>
                          <a:effectLst/>
                          <a:latin typeface="+mn-lt"/>
                          <a:ea typeface="+mn-ea"/>
                          <a:cs typeface="+mn-cs"/>
                        </a:rPr>
                        <a:t> olarak tespit edilir</a:t>
                      </a:r>
                      <a:r>
                        <a:rPr lang="tr-TR" sz="1200" u="sng" kern="1200" dirty="0" smtClean="0">
                          <a:solidFill>
                            <a:schemeClr val="dk1"/>
                          </a:solidFill>
                          <a:effectLst/>
                          <a:latin typeface="+mn-lt"/>
                          <a:ea typeface="+mn-ea"/>
                          <a:cs typeface="+mn-cs"/>
                        </a:rPr>
                        <a:t>. </a:t>
                      </a:r>
                      <a:r>
                        <a:rPr lang="tr-TR" sz="1200" kern="1200" dirty="0" smtClean="0">
                          <a:solidFill>
                            <a:schemeClr val="dk1"/>
                          </a:solidFill>
                          <a:effectLst/>
                          <a:latin typeface="+mn-lt"/>
                          <a:ea typeface="+mn-ea"/>
                          <a:cs typeface="+mn-cs"/>
                        </a:rPr>
                        <a:t>Sonuçlar </a:t>
                      </a:r>
                      <a:r>
                        <a:rPr lang="tr-TR" sz="1200" dirty="0" smtClean="0">
                          <a:effectLst/>
                        </a:rPr>
                        <a:t>mg/m</a:t>
                      </a:r>
                      <a:r>
                        <a:rPr lang="tr-TR" sz="1200" baseline="30000" dirty="0" smtClean="0">
                          <a:effectLst/>
                        </a:rPr>
                        <a:t>-2</a:t>
                      </a:r>
                      <a:r>
                        <a:rPr lang="tr-TR" sz="1200" dirty="0" smtClean="0">
                          <a:effectLst/>
                        </a:rPr>
                        <a:t>Gün</a:t>
                      </a:r>
                      <a:r>
                        <a:rPr lang="tr-TR" sz="1200" baseline="30000" dirty="0" smtClean="0">
                          <a:effectLst/>
                        </a:rPr>
                        <a:t>-1 </a:t>
                      </a:r>
                      <a:r>
                        <a:rPr lang="tr-TR" sz="1200" kern="1200" dirty="0" smtClean="0">
                          <a:solidFill>
                            <a:schemeClr val="dk1"/>
                          </a:solidFill>
                          <a:effectLst/>
                          <a:latin typeface="+mn-lt"/>
                          <a:ea typeface="+mn-ea"/>
                          <a:cs typeface="+mn-cs"/>
                        </a:rPr>
                        <a:t>birimi ile ifade edilir</a:t>
                      </a:r>
                    </a:p>
                    <a:p>
                      <a:pPr>
                        <a:lnSpc>
                          <a:spcPct val="115000"/>
                        </a:lnSpc>
                        <a:spcAft>
                          <a:spcPts val="0"/>
                        </a:spcAft>
                      </a:pPr>
                      <a:r>
                        <a:rPr lang="tr-TR" sz="1200" dirty="0" smtClean="0">
                          <a:effectLst/>
                        </a:rPr>
                        <a:t>,</a:t>
                      </a:r>
                      <a:endParaRPr lang="tr-TR" sz="1200" dirty="0">
                        <a:effectLst/>
                        <a:latin typeface="Calibri"/>
                        <a:ea typeface="Calibri"/>
                        <a:cs typeface="Times New Roman"/>
                      </a:endParaRPr>
                    </a:p>
                  </a:txBody>
                  <a:tcPr marL="38456" marR="38456" marT="0" marB="0"/>
                </a:tc>
                <a:tc>
                  <a:txBody>
                    <a:bodyPr/>
                    <a:lstStyle/>
                    <a:p>
                      <a:pPr>
                        <a:lnSpc>
                          <a:spcPct val="115000"/>
                        </a:lnSpc>
                        <a:spcAft>
                          <a:spcPts val="0"/>
                        </a:spcAft>
                      </a:pPr>
                      <a:r>
                        <a:rPr lang="tr-TR" sz="1200" dirty="0">
                          <a:effectLst/>
                        </a:rPr>
                        <a:t>Bir </a:t>
                      </a:r>
                      <a:r>
                        <a:rPr lang="tr-TR" sz="1200" dirty="0" err="1">
                          <a:effectLst/>
                        </a:rPr>
                        <a:t>Gravimetrik</a:t>
                      </a:r>
                      <a:r>
                        <a:rPr lang="tr-TR" sz="1200" dirty="0">
                          <a:effectLst/>
                        </a:rPr>
                        <a:t> belirleme 0.1 Mg çözünürlük dengesi bir aylık örnekleme süresi teorik </a:t>
                      </a:r>
                      <a:r>
                        <a:rPr lang="tr-TR" sz="1200" dirty="0" smtClean="0">
                          <a:effectLst/>
                        </a:rPr>
                        <a:t> </a:t>
                      </a:r>
                      <a:r>
                        <a:rPr lang="tr-TR" sz="1200" dirty="0" err="1" smtClean="0">
                          <a:effectLst/>
                        </a:rPr>
                        <a:t>LoD</a:t>
                      </a:r>
                      <a:r>
                        <a:rPr lang="tr-TR" sz="1200" dirty="0" smtClean="0">
                          <a:effectLst/>
                        </a:rPr>
                        <a:t> verir. (0,05mg/m</a:t>
                      </a:r>
                      <a:r>
                        <a:rPr lang="tr-TR" sz="1200" baseline="30000" dirty="0" smtClean="0">
                          <a:effectLst/>
                        </a:rPr>
                        <a:t>-2</a:t>
                      </a:r>
                      <a:r>
                        <a:rPr lang="tr-TR" sz="1200" dirty="0" smtClean="0">
                          <a:effectLst/>
                        </a:rPr>
                        <a:t>Gün</a:t>
                      </a:r>
                      <a:r>
                        <a:rPr lang="tr-TR" sz="1200" baseline="30000" dirty="0" smtClean="0">
                          <a:effectLst/>
                        </a:rPr>
                        <a:t>-1</a:t>
                      </a:r>
                      <a:r>
                        <a:rPr lang="tr-TR" sz="1200" dirty="0" smtClean="0">
                          <a:effectLst/>
                        </a:rPr>
                        <a:t>.)</a:t>
                      </a:r>
                      <a:endParaRPr lang="tr-TR" sz="1200" dirty="0">
                        <a:effectLst/>
                        <a:latin typeface="Calibri"/>
                        <a:ea typeface="Calibri"/>
                        <a:cs typeface="Times New Roman"/>
                      </a:endParaRPr>
                    </a:p>
                  </a:txBody>
                  <a:tcPr marL="38456" marR="38456" marT="0" marB="0"/>
                </a:tc>
                <a:tc>
                  <a:txBody>
                    <a:bodyPr/>
                    <a:lstStyle/>
                    <a:p>
                      <a:pPr>
                        <a:lnSpc>
                          <a:spcPct val="115000"/>
                        </a:lnSpc>
                        <a:spcAft>
                          <a:spcPts val="0"/>
                        </a:spcAft>
                      </a:pPr>
                      <a:r>
                        <a:rPr lang="tr-TR" sz="1200" dirty="0">
                          <a:effectLst/>
                        </a:rPr>
                        <a:t>Mevcut belirsizlik yok. Sığ toplayıcı hazne, yüksek rüzgar hızlarında kayıplar yaşanır.</a:t>
                      </a:r>
                      <a:endParaRPr lang="tr-TR" sz="1200" dirty="0">
                        <a:effectLst/>
                        <a:latin typeface="Calibri"/>
                        <a:ea typeface="Calibri"/>
                        <a:cs typeface="Times New Roman"/>
                      </a:endParaRPr>
                    </a:p>
                  </a:txBody>
                  <a:tcPr marL="38456" marR="38456" marT="0" marB="0"/>
                </a:tc>
                <a:extLst>
                  <a:ext uri="{0D108BD9-81ED-4DB2-BD59-A6C34878D82A}"/>
                </a:extLst>
              </a:tr>
            </a:tbl>
          </a:graphicData>
        </a:graphic>
      </p:graphicFrame>
      <p:sp>
        <p:nvSpPr>
          <p:cNvPr id="8227" name="Metin kutusu 1"/>
          <p:cNvSpPr txBox="1">
            <a:spLocks noChangeArrowheads="1"/>
          </p:cNvSpPr>
          <p:nvPr/>
        </p:nvSpPr>
        <p:spPr bwMode="auto">
          <a:xfrm>
            <a:off x="650875" y="1762125"/>
            <a:ext cx="7275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a:latin typeface="Times New Roman" panose="02020603050405020304" pitchFamily="18" charset="0"/>
                <a:cs typeface="Times New Roman" panose="02020603050405020304" pitchFamily="18" charset="0"/>
              </a:rPr>
              <a:t>Technical Guidance Note; M8, Environment Agency, UK, Table 14.3</a:t>
            </a:r>
          </a:p>
        </p:txBody>
      </p:sp>
      <p:sp>
        <p:nvSpPr>
          <p:cNvPr id="8228" name="Dikdörtgen 1"/>
          <p:cNvSpPr>
            <a:spLocks noChangeArrowheads="1"/>
          </p:cNvSpPr>
          <p:nvPr/>
        </p:nvSpPr>
        <p:spPr bwMode="auto">
          <a:xfrm>
            <a:off x="641350" y="6192838"/>
            <a:ext cx="18081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600"/>
              <a:t>TS EN 2341</a:t>
            </a:r>
          </a:p>
        </p:txBody>
      </p:sp>
      <p:sp>
        <p:nvSpPr>
          <p:cNvPr id="19" name="Başlık 1"/>
          <p:cNvSpPr txBox="1">
            <a:spLocks/>
          </p:cNvSpPr>
          <p:nvPr/>
        </p:nvSpPr>
        <p:spPr bwMode="auto">
          <a:xfrm>
            <a:off x="-26233" y="155341"/>
            <a:ext cx="9144000" cy="571500"/>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364402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381000" y="1543050"/>
            <a:ext cx="8280400" cy="5040313"/>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solidFill>
                <a:schemeClr val="bg1"/>
              </a:solidFill>
            </a:endParaRPr>
          </a:p>
        </p:txBody>
      </p:sp>
      <p:sp>
        <p:nvSpPr>
          <p:cNvPr id="16" name="18 Dikdörtgen"/>
          <p:cNvSpPr/>
          <p:nvPr/>
        </p:nvSpPr>
        <p:spPr>
          <a:xfrm>
            <a:off x="8201025" y="2420938"/>
            <a:ext cx="104775" cy="328295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074025" y="3921125"/>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1" name="Text Box 4"/>
          <p:cNvSpPr txBox="1">
            <a:spLocks noChangeArrowheads="1"/>
          </p:cNvSpPr>
          <p:nvPr/>
        </p:nvSpPr>
        <p:spPr bwMode="auto">
          <a:xfrm>
            <a:off x="117475" y="1038225"/>
            <a:ext cx="89503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a:solidFill>
                  <a:srgbClr val="FF6600"/>
                </a:solidFill>
              </a:rPr>
              <a:t>3. Bölüm : Çöken Toz Ölçümleri</a:t>
            </a:r>
          </a:p>
          <a:p>
            <a:pPr eaLnBrk="1" hangingPunct="1">
              <a:spcBef>
                <a:spcPct val="50000"/>
              </a:spcBef>
              <a:buFontTx/>
              <a:buNone/>
            </a:pPr>
            <a:endParaRPr lang="tr-TR" altLang="tr-TR" sz="600" b="1">
              <a:solidFill>
                <a:schemeClr val="bg1"/>
              </a:solidFill>
            </a:endParaRPr>
          </a:p>
        </p:txBody>
      </p:sp>
      <p:sp>
        <p:nvSpPr>
          <p:cNvPr id="9223" name="Text Box 5"/>
          <p:cNvSpPr txBox="1">
            <a:spLocks noChangeArrowheads="1"/>
          </p:cNvSpPr>
          <p:nvPr/>
        </p:nvSpPr>
        <p:spPr bwMode="auto">
          <a:xfrm>
            <a:off x="6019800" y="1298575"/>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9224" name="Line 21"/>
          <p:cNvSpPr>
            <a:spLocks noChangeShapeType="1"/>
          </p:cNvSpPr>
          <p:nvPr/>
        </p:nvSpPr>
        <p:spPr bwMode="auto">
          <a:xfrm flipV="1">
            <a:off x="195263" y="14478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225" name="AutoShape 33" descr="kitap görseli ile ilgili görsel sonucu"/>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9226" name="AutoShape 35" descr="kitap görseli ile ilgili görsel sonucu"/>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9227" name="Metin kutusu 1"/>
          <p:cNvSpPr txBox="1">
            <a:spLocks noChangeArrowheads="1"/>
          </p:cNvSpPr>
          <p:nvPr/>
        </p:nvSpPr>
        <p:spPr bwMode="auto">
          <a:xfrm>
            <a:off x="2706688" y="1676400"/>
            <a:ext cx="3344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dirty="0">
                <a:latin typeface="Times New Roman" panose="02020603050405020304" pitchFamily="18" charset="0"/>
                <a:cs typeface="Times New Roman" panose="02020603050405020304" pitchFamily="18" charset="0"/>
              </a:rPr>
              <a:t>Dikkat Edilecek Hususlar</a:t>
            </a:r>
          </a:p>
        </p:txBody>
      </p:sp>
      <p:sp>
        <p:nvSpPr>
          <p:cNvPr id="9228" name="Dikdörtgen 1"/>
          <p:cNvSpPr>
            <a:spLocks noChangeArrowheads="1"/>
          </p:cNvSpPr>
          <p:nvPr/>
        </p:nvSpPr>
        <p:spPr bwMode="auto">
          <a:xfrm>
            <a:off x="903288" y="2178050"/>
            <a:ext cx="69500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tr-TR" altLang="tr-TR" sz="1600">
                <a:latin typeface="Times New Roman" panose="02020603050405020304" pitchFamily="18" charset="0"/>
                <a:cs typeface="Times New Roman" panose="02020603050405020304" pitchFamily="18" charset="0"/>
              </a:rPr>
              <a:t>Çöken toz ölçümü sırasında tesis inceleme alanı içinde en az 2 (iki) ölçüm noktasında, hakim rüzgar yönü dikkate alınır. Aynı bölgede toz emisyonuna neden olan başka kaynakların da bulunması durumunda ölçüm noktası sayısı tesis dışındaki diğer kaynakların katkılarının belirlenmesi için attırılabilir. Ölçüm süresi birer aylık 2 (iki) ölçüm olup, toplam 2 (iki) aydır. Aylık olarak bulunacak değerler gün sayısına bölünerek bir günde çöken ortalama toz miktarı hesaplanır.</a:t>
            </a:r>
          </a:p>
          <a:p>
            <a:pPr algn="just" eaLnBrk="1" hangingPunct="1">
              <a:spcBef>
                <a:spcPct val="0"/>
              </a:spcBef>
              <a:buFontTx/>
              <a:buNone/>
            </a:pPr>
            <a:r>
              <a:rPr lang="tr-TR" altLang="tr-TR" sz="1600">
                <a:latin typeface="Times New Roman" panose="02020603050405020304" pitchFamily="18" charset="0"/>
                <a:cs typeface="Times New Roman" panose="02020603050405020304" pitchFamily="18" charset="0"/>
              </a:rPr>
              <a:t> </a:t>
            </a:r>
          </a:p>
          <a:p>
            <a:pPr algn="just" eaLnBrk="1" hangingPunct="1">
              <a:spcBef>
                <a:spcPct val="0"/>
              </a:spcBef>
              <a:buFont typeface="Wingdings" panose="05000000000000000000" pitchFamily="2" charset="2"/>
              <a:buChar char="Ø"/>
            </a:pPr>
            <a:r>
              <a:rPr lang="tr-TR" altLang="tr-TR" sz="1600">
                <a:latin typeface="Times New Roman" panose="02020603050405020304" pitchFamily="18" charset="0"/>
                <a:cs typeface="Times New Roman" panose="02020603050405020304" pitchFamily="18" charset="0"/>
              </a:rPr>
              <a:t>Hava kalitesi ölçümleri kural olarak yer seviyesinden, 1,5 - 4,0 metre arasındaki yüksekliklerde, binadan (veya ekili alandan) en az 1,5 metre yan mesafe tutularak yapılır. Ormanda yapılan ölçümler, ağaç yüksekliğinden daha yukarıda yapılmalıdır.</a:t>
            </a:r>
          </a:p>
        </p:txBody>
      </p:sp>
      <p:pic>
        <p:nvPicPr>
          <p:cNvPr id="92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2938" y="5703888"/>
            <a:ext cx="877887"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Başlık 1"/>
          <p:cNvSpPr txBox="1">
            <a:spLocks/>
          </p:cNvSpPr>
          <p:nvPr/>
        </p:nvSpPr>
        <p:spPr bwMode="auto">
          <a:xfrm>
            <a:off x="-26233" y="155341"/>
            <a:ext cx="9144000" cy="571500"/>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592916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Yuvarlatılmış Dikdörtgen"/>
          <p:cNvSpPr/>
          <p:nvPr/>
        </p:nvSpPr>
        <p:spPr>
          <a:xfrm>
            <a:off x="5214938" y="500063"/>
            <a:ext cx="3357562" cy="64293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tr-TR" sz="1600" b="1" dirty="0">
              <a:solidFill>
                <a:schemeClr val="bg1"/>
              </a:solidFill>
              <a:latin typeface="+mj-lt"/>
            </a:endParaRPr>
          </a:p>
        </p:txBody>
      </p:sp>
      <p:sp>
        <p:nvSpPr>
          <p:cNvPr id="15" name="6 Yuvarlatılmış Dikdörtgen"/>
          <p:cNvSpPr/>
          <p:nvPr/>
        </p:nvSpPr>
        <p:spPr>
          <a:xfrm>
            <a:off x="304800" y="1543050"/>
            <a:ext cx="8280400" cy="5040313"/>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solidFill>
                <a:schemeClr val="bg1"/>
              </a:solidFill>
            </a:endParaRPr>
          </a:p>
        </p:txBody>
      </p:sp>
      <p:sp>
        <p:nvSpPr>
          <p:cNvPr id="16" name="18 Dikdörtgen"/>
          <p:cNvSpPr/>
          <p:nvPr/>
        </p:nvSpPr>
        <p:spPr>
          <a:xfrm>
            <a:off x="8229600" y="2390775"/>
            <a:ext cx="104775" cy="328295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7" name="19 Akış Çizelgesi: Bağlayıcı"/>
          <p:cNvSpPr/>
          <p:nvPr/>
        </p:nvSpPr>
        <p:spPr>
          <a:xfrm>
            <a:off x="8102600" y="3911600"/>
            <a:ext cx="357188" cy="21431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21" name="Text Box 4"/>
          <p:cNvSpPr txBox="1">
            <a:spLocks noChangeArrowheads="1"/>
          </p:cNvSpPr>
          <p:nvPr/>
        </p:nvSpPr>
        <p:spPr bwMode="auto">
          <a:xfrm>
            <a:off x="117475" y="1038225"/>
            <a:ext cx="89503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b="1">
                <a:solidFill>
                  <a:srgbClr val="FF6600"/>
                </a:solidFill>
              </a:rPr>
              <a:t>3. Bölüm : Çöken Toz Ölçümleri</a:t>
            </a:r>
          </a:p>
          <a:p>
            <a:pPr eaLnBrk="1" hangingPunct="1">
              <a:spcBef>
                <a:spcPct val="50000"/>
              </a:spcBef>
              <a:buFontTx/>
              <a:buNone/>
            </a:pPr>
            <a:endParaRPr lang="tr-TR" altLang="tr-TR" sz="600" b="1">
              <a:solidFill>
                <a:schemeClr val="bg1"/>
              </a:solidFill>
            </a:endParaRPr>
          </a:p>
        </p:txBody>
      </p:sp>
      <p:sp>
        <p:nvSpPr>
          <p:cNvPr id="10247" name="Text Box 5"/>
          <p:cNvSpPr txBox="1">
            <a:spLocks noChangeArrowheads="1"/>
          </p:cNvSpPr>
          <p:nvPr/>
        </p:nvSpPr>
        <p:spPr bwMode="auto">
          <a:xfrm>
            <a:off x="6019800" y="1298575"/>
            <a:ext cx="3124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5000"/>
              </a:lnSpc>
              <a:spcBef>
                <a:spcPct val="50000"/>
              </a:spcBef>
              <a:buFontTx/>
              <a:buNone/>
            </a:pPr>
            <a:r>
              <a:rPr lang="tr-TR" altLang="tr-TR" sz="1000" b="1" i="1">
                <a:solidFill>
                  <a:srgbClr val="FF6600"/>
                </a:solidFill>
              </a:rPr>
              <a:t>Laboratuvar, Ölçüm ve İzleme Daire Başkanlığı</a:t>
            </a:r>
          </a:p>
        </p:txBody>
      </p:sp>
      <p:sp>
        <p:nvSpPr>
          <p:cNvPr id="10248" name="Line 21"/>
          <p:cNvSpPr>
            <a:spLocks noChangeShapeType="1"/>
          </p:cNvSpPr>
          <p:nvPr/>
        </p:nvSpPr>
        <p:spPr bwMode="auto">
          <a:xfrm flipV="1">
            <a:off x="195263" y="1447800"/>
            <a:ext cx="5943600" cy="0"/>
          </a:xfrm>
          <a:prstGeom prst="line">
            <a:avLst/>
          </a:prstGeom>
          <a:noFill/>
          <a:ln w="31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249" name="AutoShape 33" descr="kitap görseli ile ilgili görsel sonucu"/>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0250" name="AutoShape 35" descr="kitap görseli ile ilgili görsel sonucu"/>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pic>
        <p:nvPicPr>
          <p:cNvPr id="10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6705600" cy="457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2" name="Metin kutusu 3"/>
          <p:cNvSpPr txBox="1">
            <a:spLocks noChangeArrowheads="1"/>
          </p:cNvSpPr>
          <p:nvPr/>
        </p:nvSpPr>
        <p:spPr bwMode="auto">
          <a:xfrm>
            <a:off x="3397250" y="6248400"/>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t>TS 2341 Düzeneği</a:t>
            </a:r>
          </a:p>
        </p:txBody>
      </p:sp>
      <p:sp>
        <p:nvSpPr>
          <p:cNvPr id="19" name="Başlık 1"/>
          <p:cNvSpPr txBox="1">
            <a:spLocks/>
          </p:cNvSpPr>
          <p:nvPr/>
        </p:nvSpPr>
        <p:spPr bwMode="auto">
          <a:xfrm>
            <a:off x="-26233" y="155340"/>
            <a:ext cx="9144000" cy="727309"/>
          </a:xfrm>
          <a:prstGeom prst="rect">
            <a:avLst/>
          </a:prstGeom>
          <a:noFill/>
          <a:ln w="9525">
            <a:noFill/>
            <a:miter lim="800000"/>
            <a:headEnd/>
            <a:tailEnd/>
          </a:ln>
        </p:spPr>
        <p:txBody>
          <a:bodyPr anchor="ctr"/>
          <a:lstStyle/>
          <a:p>
            <a:pPr algn="ctr"/>
            <a:r>
              <a:rPr lang="tr-TR" altLang="tr-TR" sz="2400" b="1" dirty="0">
                <a:solidFill>
                  <a:srgbClr val="C00000"/>
                </a:solidFill>
                <a:latin typeface="Times New Roman" panose="02020603050405020304" pitchFamily="18" charset="0"/>
                <a:cs typeface="Times New Roman" panose="02020603050405020304" pitchFamily="18" charset="0"/>
              </a:rPr>
              <a:t>HAVA KALİTESİNİN DEĞERLENDİRİLMESİ VE ÖLÇÜM METOTLARI </a:t>
            </a:r>
          </a:p>
        </p:txBody>
      </p:sp>
    </p:spTree>
    <p:extLst>
      <p:ext uri="{BB962C8B-B14F-4D97-AF65-F5344CB8AC3E}">
        <p14:creationId xmlns:p14="http://schemas.microsoft.com/office/powerpoint/2010/main" val="3077352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6927</TotalTime>
  <Words>3309</Words>
  <Application>Microsoft Office PowerPoint</Application>
  <PresentationFormat>Ekran Gösterisi (4:3)</PresentationFormat>
  <Paragraphs>528</Paragraphs>
  <Slides>37</Slides>
  <Notes>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37</vt:i4>
      </vt:variant>
    </vt:vector>
  </HeadingPairs>
  <TitlesOfParts>
    <vt:vector size="44" baseType="lpstr">
      <vt:lpstr>Arial</vt:lpstr>
      <vt:lpstr>Arial+1</vt:lpstr>
      <vt:lpstr>Arial+2</vt:lpstr>
      <vt:lpstr>Calibri</vt:lpstr>
      <vt:lpstr>Times New Roman</vt:lpstr>
      <vt:lpstr>Wingdings</vt:lpstr>
      <vt:lpstr>Varsayılan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Betül KESKİN</dc:creator>
  <cp:lastModifiedBy>lenovama</cp:lastModifiedBy>
  <cp:revision>889</cp:revision>
  <cp:lastPrinted>1601-01-01T00:00:00Z</cp:lastPrinted>
  <dcterms:created xsi:type="dcterms:W3CDTF">1601-01-01T00:00:00Z</dcterms:created>
  <dcterms:modified xsi:type="dcterms:W3CDTF">2020-10-29T19:00:26Z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