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383" r:id="rId2"/>
    <p:sldId id="407" r:id="rId3"/>
    <p:sldId id="408" r:id="rId4"/>
    <p:sldId id="410" r:id="rId5"/>
    <p:sldId id="468" r:id="rId6"/>
    <p:sldId id="411" r:id="rId7"/>
    <p:sldId id="412" r:id="rId8"/>
    <p:sldId id="413" r:id="rId9"/>
    <p:sldId id="414" r:id="rId10"/>
    <p:sldId id="415" r:id="rId11"/>
    <p:sldId id="416" r:id="rId12"/>
    <p:sldId id="418" r:id="rId13"/>
    <p:sldId id="420" r:id="rId14"/>
    <p:sldId id="421" r:id="rId15"/>
    <p:sldId id="422" r:id="rId16"/>
    <p:sldId id="427" r:id="rId17"/>
    <p:sldId id="429" r:id="rId18"/>
    <p:sldId id="430" r:id="rId19"/>
    <p:sldId id="469" r:id="rId2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97" autoAdjust="0"/>
    <p:restoredTop sz="86377" autoAdjust="0"/>
  </p:normalViewPr>
  <p:slideViewPr>
    <p:cSldViewPr>
      <p:cViewPr varScale="1">
        <p:scale>
          <a:sx n="64" d="100"/>
          <a:sy n="64" d="100"/>
        </p:scale>
        <p:origin x="15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42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19123FE-4460-4034-B3B2-F4E01AE83F5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3341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5236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07A38B-DD63-46DD-938E-665E8445F54A}" type="slidenum">
              <a:rPr lang="tr-TR" altLang="tr-TR" smtClean="0"/>
              <a:pPr/>
              <a:t>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615779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 Yer Tutucusu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altLang="tr-TR" smtClean="0"/>
          </a:p>
        </p:txBody>
      </p:sp>
      <p:sp>
        <p:nvSpPr>
          <p:cNvPr id="96260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AE272A-92DA-440A-AF7E-189E4ECFA879}" type="slidenum">
              <a:rPr lang="tr-TR" altLang="tr-TR" smtClean="0"/>
              <a:pPr/>
              <a:t>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69632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44F9F-489B-4233-AB1A-5782FF90338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D301E-C8E3-4AE1-A76D-0EA071D6A04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50DAB-4FAE-4D43-9D62-F39BE5A179F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D4FCB-8774-40A2-934D-A5BB0C1C1CC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31B85-681C-4FF4-A231-27684D8B838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33E54-3444-4BD3-A3B9-DC72911366A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7125D-62E2-4648-9504-7FCA21124E9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37A68-C384-43BB-AB4F-159BFA37193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E36D8-DD89-4EEE-80A2-59059EC893E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260A8-FE15-4787-AB79-8DB3B16D872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34B97-0C11-48F3-A505-D8270C52961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5000"/>
            <a:lum/>
          </a:blip>
          <a:srcRect/>
          <a:stretch>
            <a:fillRect l="10000" r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tr-TR"/>
              <a:t>17-18.02.2013 - Antalya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7B417127-94DA-4E57-8944-8F26E17DFF8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Başlık 1"/>
          <p:cNvSpPr txBox="1">
            <a:spLocks/>
          </p:cNvSpPr>
          <p:nvPr/>
        </p:nvSpPr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tr-TR" altLang="tr-TR" sz="2800">
                <a:solidFill>
                  <a:srgbClr val="C00000"/>
                </a:solidFill>
              </a:rPr>
              <a:t>Bacagazı Ölçüm ve Örneklemeleri</a:t>
            </a:r>
            <a:endParaRPr lang="tr-TR" altLang="tr-TR" sz="2800">
              <a:solidFill>
                <a:schemeClr val="tx2"/>
              </a:solidFill>
            </a:endParaRPr>
          </a:p>
        </p:txBody>
      </p:sp>
      <p:sp>
        <p:nvSpPr>
          <p:cNvPr id="2051" name="Alt Başlık 2"/>
          <p:cNvSpPr>
            <a:spLocks noGrp="1"/>
          </p:cNvSpPr>
          <p:nvPr>
            <p:ph type="subTitle" idx="1"/>
          </p:nvPr>
        </p:nvSpPr>
        <p:spPr>
          <a:xfrm>
            <a:off x="1000125" y="3886200"/>
            <a:ext cx="6772275" cy="2286000"/>
          </a:xfrm>
        </p:spPr>
        <p:txBody>
          <a:bodyPr/>
          <a:lstStyle/>
          <a:p>
            <a:pPr marL="250825" indent="457200">
              <a:spcBef>
                <a:spcPct val="0"/>
              </a:spcBef>
              <a:spcAft>
                <a:spcPts val="600"/>
              </a:spcAft>
            </a:pPr>
            <a:r>
              <a:rPr lang="tr-TR" altLang="tr-TR" sz="2800" b="1" dirty="0" smtClean="0">
                <a:latin typeface="Times New Roman" pitchFamily="18" charset="0"/>
                <a:cs typeface="Times New Roman" pitchFamily="18" charset="0"/>
              </a:rPr>
              <a:t>Mustafa ALTUNDAĞ</a:t>
            </a:r>
          </a:p>
          <a:p>
            <a:pPr marL="250825" indent="457200">
              <a:spcBef>
                <a:spcPct val="0"/>
              </a:spcBef>
              <a:spcAft>
                <a:spcPts val="600"/>
              </a:spcAft>
            </a:pPr>
            <a:r>
              <a:rPr lang="tr-TR" altLang="tr-TR" sz="2000" smtClean="0">
                <a:latin typeface="Times New Roman" pitchFamily="18" charset="0"/>
                <a:cs typeface="Times New Roman" pitchFamily="18" charset="0"/>
              </a:rPr>
              <a:t>Kimya  </a:t>
            </a: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Mühendisi</a:t>
            </a:r>
          </a:p>
          <a:p>
            <a:pPr marL="250825" indent="457200">
              <a:spcBef>
                <a:spcPct val="0"/>
              </a:spcBef>
              <a:spcAft>
                <a:spcPts val="600"/>
              </a:spcAft>
            </a:pPr>
            <a:endParaRPr lang="tr-TR" alt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50825" indent="457200">
              <a:spcBef>
                <a:spcPct val="0"/>
              </a:spcBef>
              <a:spcAft>
                <a:spcPts val="600"/>
              </a:spcAft>
            </a:pPr>
            <a:r>
              <a:rPr lang="tr-TR" altLang="tr-TR" sz="2400" dirty="0" smtClean="0">
                <a:latin typeface="Times New Roman" pitchFamily="18" charset="0"/>
                <a:cs typeface="Times New Roman" pitchFamily="18" charset="0"/>
              </a:rPr>
              <a:t>ÇED, İzin ve Denetim Genel Müdürlüğü</a:t>
            </a:r>
          </a:p>
          <a:p>
            <a:pPr marL="250825" indent="457200">
              <a:spcBef>
                <a:spcPct val="0"/>
              </a:spcBef>
              <a:spcAft>
                <a:spcPts val="600"/>
              </a:spcAft>
            </a:pPr>
            <a:r>
              <a:rPr lang="tr-TR" altLang="tr-TR" sz="2400" dirty="0" smtClean="0">
                <a:latin typeface="Times New Roman" pitchFamily="18" charset="0"/>
                <a:cs typeface="Times New Roman" pitchFamily="18" charset="0"/>
              </a:rPr>
              <a:t>Laboratuvar, Ölçüm ve İzleme Daire Başkanlığı</a:t>
            </a:r>
            <a:endParaRPr lang="en-US" alt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9" descr="emission sampling ile ilgili görsel sonuc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685800"/>
            <a:ext cx="2368550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pic>
        <p:nvPicPr>
          <p:cNvPr id="2054" name="Picture 15" descr="C:\Users\mustafa.altundag\Desktop\EĞİTİM\diğer\resimler\Adsız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869950"/>
            <a:ext cx="3914775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İçerik Yer Tutucusu 2"/>
          <p:cNvSpPr>
            <a:spLocks noGrp="1"/>
          </p:cNvSpPr>
          <p:nvPr>
            <p:ph idx="1"/>
          </p:nvPr>
        </p:nvSpPr>
        <p:spPr>
          <a:xfrm>
            <a:off x="250825" y="784225"/>
            <a:ext cx="8642350" cy="5813425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Tx/>
              <a:buNone/>
              <a:defRPr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Şahit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Numune: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Örnek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geri kazanımında izlenen adımlar aynı şekilde izlenerek kullanılan miktardaki reaktifler saha şahidi olarak ayrı kaplara alınır ve işaretlenir.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  <a:defRPr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Taşıma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Tüm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kaplar sızıntıyı önlemek için sıkıca kapatılır ve dik olacak şekilde soğutucu dolapta laboratuara gelene kadar muhafaza edilir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FontTx/>
              <a:buNone/>
              <a:defRPr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Analiz: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Titrimetrik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Metot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Kolorometrik</a:t>
            </a:r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 Metot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Tx/>
              <a:buNone/>
              <a:defRPr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Tx/>
              <a:buNone/>
              <a:defRPr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tr-TR" sz="2400" dirty="0"/>
          </a:p>
        </p:txBody>
      </p:sp>
      <p:sp>
        <p:nvSpPr>
          <p:cNvPr id="52227" name="Başlık 1"/>
          <p:cNvSpPr txBox="1">
            <a:spLocks/>
          </p:cNvSpPr>
          <p:nvPr/>
        </p:nvSpPr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tr-TR" altLang="tr-TR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Siyanür Tayini</a:t>
            </a:r>
            <a:endParaRPr lang="tr-TR" altLang="tr-TR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2532063"/>
          </a:xfrm>
        </p:spPr>
        <p:txBody>
          <a:bodyPr/>
          <a:lstStyle/>
          <a:p>
            <a:pPr algn="just">
              <a:buFont typeface="Wingdings" pitchFamily="2" charset="2"/>
              <a:buChar char="Ø"/>
              <a:defRPr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EPA 8 Metodu ile tayin edilir.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Örnekleme EPA Metot-5’ e göre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izokinetik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olarak yapılır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metotta Sülfürik Asit (H2SO4),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Sülfür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dioksit (SO2) gazlarının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izokinetik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olarak örneklenmesi ve tayinini için EPA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8 gereğince gaz yıkama şişeleriyle sıvı absorbanlara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izokinetik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olarak örneklenmesi ve Baryum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Thorin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titrasyon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metodu ile ayrı ayrı belirlenir. </a:t>
            </a: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51" name="Başlık 1"/>
          <p:cNvSpPr txBox="1">
            <a:spLocks/>
          </p:cNvSpPr>
          <p:nvPr/>
        </p:nvSpPr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tr-TR" altLang="tr-TR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Sülfürik asit ve Sülfürdioksit Tayini</a:t>
            </a:r>
            <a:endParaRPr lang="tr-TR" altLang="tr-TR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325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90788" y="3276600"/>
            <a:ext cx="5006975" cy="343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İçerik Yer Tutucusu 2"/>
          <p:cNvSpPr>
            <a:spLocks noGrp="1"/>
          </p:cNvSpPr>
          <p:nvPr>
            <p:ph idx="1"/>
          </p:nvPr>
        </p:nvSpPr>
        <p:spPr>
          <a:xfrm>
            <a:off x="236538" y="608013"/>
            <a:ext cx="8763000" cy="1922462"/>
          </a:xfrm>
        </p:spPr>
        <p:txBody>
          <a:bodyPr/>
          <a:lstStyle/>
          <a:p>
            <a:pPr marL="358775" indent="-358775">
              <a:spcBef>
                <a:spcPct val="0"/>
              </a:spcBef>
              <a:buFont typeface="Wingdings" pitchFamily="2" charset="2"/>
              <a:buChar char="Ø"/>
            </a:pPr>
            <a:r>
              <a:rPr lang="tr-TR" sz="2000" smtClean="0">
                <a:latin typeface="Times New Roman" pitchFamily="18" charset="0"/>
                <a:cs typeface="Times New Roman" pitchFamily="18" charset="0"/>
              </a:rPr>
              <a:t>Örnekleme EPA Metot-5’ e göre izokinetik olarak yapılır.</a:t>
            </a:r>
          </a:p>
          <a:p>
            <a:pPr marL="358775" indent="-358775">
              <a:spcBef>
                <a:spcPct val="0"/>
              </a:spcBef>
              <a:buFont typeface="Wingdings" pitchFamily="2" charset="2"/>
              <a:buChar char="Ø"/>
            </a:pPr>
            <a:r>
              <a:rPr lang="tr-TR" sz="2000" smtClean="0">
                <a:latin typeface="Times New Roman" pitchFamily="18" charset="0"/>
                <a:cs typeface="Times New Roman" pitchFamily="18" charset="0"/>
              </a:rPr>
              <a:t>Prob ve nozullar borosilikat veya kuartz cam malzemeden yapılmış ve prop hattı ısıtmalı olmalıdır.</a:t>
            </a:r>
          </a:p>
          <a:p>
            <a:pPr marL="358775" indent="-358775">
              <a:spcBef>
                <a:spcPct val="0"/>
              </a:spcBef>
              <a:buFont typeface="Wingdings" pitchFamily="2" charset="2"/>
              <a:buChar char="Ø"/>
            </a:pPr>
            <a:r>
              <a:rPr lang="tr-TR" sz="2000" smtClean="0">
                <a:latin typeface="Times New Roman" pitchFamily="18" charset="0"/>
                <a:cs typeface="Times New Roman" pitchFamily="18" charset="0"/>
              </a:rPr>
              <a:t>İmpingerlar örnekleme probuna yine cam malzemelerle bağlanmalıdır. Örnekleme hattı 4 adet impingerdan oluşur. </a:t>
            </a:r>
          </a:p>
          <a:p>
            <a:pPr marL="358775" lvl="3" indent="-358775">
              <a:spcBef>
                <a:spcPct val="0"/>
              </a:spcBef>
              <a:buFont typeface="Wingdings" pitchFamily="2" charset="2"/>
              <a:buChar char="Ø"/>
            </a:pPr>
            <a:r>
              <a:rPr lang="tr-TR" b="1" smtClean="0">
                <a:latin typeface="Times New Roman" pitchFamily="18" charset="0"/>
                <a:cs typeface="Times New Roman" pitchFamily="18" charset="0"/>
              </a:rPr>
              <a:t>Kaçak Testi Prosedürü: </a:t>
            </a:r>
            <a:r>
              <a:rPr lang="tr-TR" smtClean="0">
                <a:latin typeface="Times New Roman" pitchFamily="18" charset="0"/>
                <a:cs typeface="Times New Roman" pitchFamily="18" charset="0"/>
              </a:rPr>
              <a:t>Her bir örneklemden önce ölçüm öncesi ve ölçüm sonrası kaçak testi yapılması gereklidir. </a:t>
            </a:r>
            <a:endParaRPr lang="tr-TR" altLang="tr-TR" smtClean="0">
              <a:latin typeface="Times New Roman" pitchFamily="18" charset="0"/>
              <a:ea typeface="Times" pitchFamily="18" charset="0"/>
              <a:cs typeface="Times New Roman" pitchFamily="18" charset="0"/>
            </a:endParaRPr>
          </a:p>
          <a:p>
            <a:pPr marL="358775" indent="-358775">
              <a:spcBef>
                <a:spcPct val="0"/>
              </a:spcBef>
              <a:buFont typeface="Wingdings" pitchFamily="2" charset="2"/>
              <a:buChar char="Ø"/>
            </a:pPr>
            <a:endParaRPr lang="tr-TR" sz="2000" smtClean="0">
              <a:latin typeface="Times New Roman" pitchFamily="18" charset="0"/>
              <a:cs typeface="Times New Roman" pitchFamily="18" charset="0"/>
            </a:endParaRPr>
          </a:p>
          <a:p>
            <a:pPr marL="358775" indent="-358775">
              <a:spcBef>
                <a:spcPct val="0"/>
              </a:spcBef>
              <a:buFont typeface="Wingdings" pitchFamily="2" charset="2"/>
              <a:buChar char="Ø"/>
            </a:pPr>
            <a:endParaRPr lang="tr-TR" sz="20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4275" name="Picture 5" descr="C:\Users\mustafa.altundag\Desktop\EĞİTİM\diğer\8 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1188" y="2971800"/>
            <a:ext cx="5000625" cy="307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6" name="Dikdörtgen 1"/>
          <p:cNvSpPr>
            <a:spLocks noChangeArrowheads="1"/>
          </p:cNvSpPr>
          <p:nvPr/>
        </p:nvSpPr>
        <p:spPr bwMode="auto">
          <a:xfrm>
            <a:off x="381000" y="6400800"/>
            <a:ext cx="2509838" cy="338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600">
                <a:latin typeface="Times New Roman" pitchFamily="18" charset="0"/>
                <a:cs typeface="Times New Roman" pitchFamily="18" charset="0"/>
              </a:rPr>
              <a:t>100 ml %80’lik İsopropanol</a:t>
            </a:r>
          </a:p>
        </p:txBody>
      </p:sp>
      <p:sp>
        <p:nvSpPr>
          <p:cNvPr id="54277" name="Dikdörtgen 2"/>
          <p:cNvSpPr>
            <a:spLocks noChangeArrowheads="1"/>
          </p:cNvSpPr>
          <p:nvPr/>
        </p:nvSpPr>
        <p:spPr bwMode="auto">
          <a:xfrm>
            <a:off x="2601913" y="6019800"/>
            <a:ext cx="1152525" cy="338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600">
                <a:latin typeface="Times New Roman" pitchFamily="18" charset="0"/>
                <a:cs typeface="Times New Roman" pitchFamily="18" charset="0"/>
              </a:rPr>
              <a:t>filtre tutucu</a:t>
            </a:r>
          </a:p>
        </p:txBody>
      </p:sp>
      <p:sp>
        <p:nvSpPr>
          <p:cNvPr id="54278" name="Dikdörtgen 3"/>
          <p:cNvSpPr>
            <a:spLocks noChangeArrowheads="1"/>
          </p:cNvSpPr>
          <p:nvPr/>
        </p:nvSpPr>
        <p:spPr bwMode="auto">
          <a:xfrm>
            <a:off x="3505200" y="6400800"/>
            <a:ext cx="1952625" cy="338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600">
                <a:latin typeface="Times New Roman" pitchFamily="18" charset="0"/>
                <a:cs typeface="Times New Roman" pitchFamily="18" charset="0"/>
              </a:rPr>
              <a:t>100 ml %3 lük H2O2</a:t>
            </a:r>
          </a:p>
        </p:txBody>
      </p:sp>
      <p:sp>
        <p:nvSpPr>
          <p:cNvPr id="54279" name="Dikdörtgen 13"/>
          <p:cNvSpPr>
            <a:spLocks noChangeArrowheads="1"/>
          </p:cNvSpPr>
          <p:nvPr/>
        </p:nvSpPr>
        <p:spPr bwMode="auto">
          <a:xfrm>
            <a:off x="5638800" y="6370638"/>
            <a:ext cx="957263" cy="338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600">
                <a:latin typeface="Times New Roman" pitchFamily="18" charset="0"/>
                <a:cs typeface="Times New Roman" pitchFamily="18" charset="0"/>
              </a:rPr>
              <a:t>silika jel </a:t>
            </a:r>
          </a:p>
        </p:txBody>
      </p:sp>
      <p:cxnSp>
        <p:nvCxnSpPr>
          <p:cNvPr id="16" name="Düz Ok Bağlayıcısı 15"/>
          <p:cNvCxnSpPr/>
          <p:nvPr/>
        </p:nvCxnSpPr>
        <p:spPr>
          <a:xfrm flipH="1">
            <a:off x="1828800" y="5791200"/>
            <a:ext cx="773113" cy="579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>
            <a:off x="3994150" y="5791200"/>
            <a:ext cx="273050" cy="579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 flipH="1">
            <a:off x="4381500" y="5707063"/>
            <a:ext cx="473075" cy="6635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Düz Ok Bağlayıcısı 24"/>
          <p:cNvCxnSpPr>
            <a:endCxn id="54277" idx="0"/>
          </p:cNvCxnSpPr>
          <p:nvPr/>
        </p:nvCxnSpPr>
        <p:spPr>
          <a:xfrm flipH="1">
            <a:off x="3178175" y="3327400"/>
            <a:ext cx="196850" cy="26924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üz Ok Bağlayıcısı 26"/>
          <p:cNvCxnSpPr>
            <a:endCxn id="54279" idx="0"/>
          </p:cNvCxnSpPr>
          <p:nvPr/>
        </p:nvCxnSpPr>
        <p:spPr>
          <a:xfrm>
            <a:off x="5845175" y="5749925"/>
            <a:ext cx="273050" cy="6207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285" name="Başlık 1"/>
          <p:cNvSpPr txBox="1">
            <a:spLocks/>
          </p:cNvSpPr>
          <p:nvPr/>
        </p:nvSpPr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tr-TR" altLang="tr-TR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Sülfürik asit ve Sülfürdioksit Tayini</a:t>
            </a:r>
            <a:endParaRPr lang="tr-TR" altLang="tr-TR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ChangeArrowheads="1"/>
          </p:cNvSpPr>
          <p:nvPr/>
        </p:nvSpPr>
        <p:spPr bwMode="auto">
          <a:xfrm>
            <a:off x="2686050" y="1600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tr-TR">
                <a:cs typeface="Arial" charset="0"/>
              </a:rPr>
              <a:t/>
            </a:r>
            <a:br>
              <a:rPr lang="tr-TR">
                <a:cs typeface="Arial" charset="0"/>
              </a:rPr>
            </a:br>
            <a:endParaRPr lang="tr-TR">
              <a:cs typeface="Arial" charset="0"/>
            </a:endParaRPr>
          </a:p>
        </p:txBody>
      </p:sp>
      <p:sp>
        <p:nvSpPr>
          <p:cNvPr id="27651" name="Dikdörtgen 1"/>
          <p:cNvSpPr>
            <a:spLocks noChangeArrowheads="1"/>
          </p:cNvSpPr>
          <p:nvPr/>
        </p:nvSpPr>
        <p:spPr bwMode="auto">
          <a:xfrm>
            <a:off x="250825" y="908050"/>
            <a:ext cx="8569325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defRPr/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Örnek Geri Kazanımı: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İlk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impenger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daki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çözelti 250 ml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lik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kaba alınır.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Prop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ilk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impinger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ve aradaki bağlantı ekipmanları ve filtre tutucunun ön kısmı %80’lik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isopropanol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ile yıkanarak dereceli silindire ilave edilir ve toplam hacim 225 mL olacak şekilde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isopropanol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eklenerek tamamlanır ve 1. saklama kabına alınır. 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Dereceli silindirde 25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mL’lik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isopropanol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ile yıkanarak çalkalanır ve toplamda 250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olacak şekilde saklama kabına ilave edilir. 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Örnekleme de kullanılan filtre de aynı kabın içine koyularak saklama kabı kapatılır ve etiketlenir.	</a:t>
            </a:r>
          </a:p>
        </p:txBody>
      </p:sp>
      <p:pic>
        <p:nvPicPr>
          <p:cNvPr id="55300" name="Picture 2" descr="C:\Users\user\Desktop\3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4214813"/>
            <a:ext cx="5500687" cy="235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1" name="Başlık 1"/>
          <p:cNvSpPr txBox="1">
            <a:spLocks/>
          </p:cNvSpPr>
          <p:nvPr/>
        </p:nvSpPr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tr-TR" altLang="tr-TR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Sülfürik asit ve Sülfürdioksit Tayini</a:t>
            </a:r>
            <a:endParaRPr lang="tr-TR" altLang="tr-TR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ikdörtgen 5"/>
          <p:cNvSpPr>
            <a:spLocks noChangeArrowheads="1"/>
          </p:cNvSpPr>
          <p:nvPr/>
        </p:nvSpPr>
        <p:spPr bwMode="auto">
          <a:xfrm>
            <a:off x="152400" y="838200"/>
            <a:ext cx="88392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2. ve 3. impingerdaki çözeltiler 1 L’lik dereceli kaba alınır.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Tüm cam bağlantılar ve impingerlar ile filtrenin arka kısmında kalan bağlantılar dahil olmak üzere saf su ile yıkanarak yıkama suyu da aynı kaba alınır.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Kaptaki sıvı miktarı 950 mL olacak şekilde saf su ile tamamlanır.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Dereceli silindirde 50 mL’lik suyla yıkanarak kapın toplam hacmi 1 L olacak şekilde ilave edilir ve kap kapatılarak etiketlenir.</a:t>
            </a:r>
          </a:p>
        </p:txBody>
      </p:sp>
      <p:pic>
        <p:nvPicPr>
          <p:cNvPr id="56323" name="Picture 2" descr="C:\Users\user\Desktop\3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3643313"/>
            <a:ext cx="5072062" cy="293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4" name="Başlık 1"/>
          <p:cNvSpPr txBox="1">
            <a:spLocks/>
          </p:cNvSpPr>
          <p:nvPr/>
        </p:nvSpPr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tr-TR" altLang="tr-TR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Sülfürik asit ve Sülfürdioksit Tayini</a:t>
            </a:r>
            <a:endParaRPr lang="tr-TR" altLang="tr-TR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Dikdörtgen 5"/>
          <p:cNvSpPr>
            <a:spLocks noChangeArrowheads="1"/>
          </p:cNvSpPr>
          <p:nvPr/>
        </p:nvSpPr>
        <p:spPr bwMode="auto">
          <a:xfrm>
            <a:off x="214313" y="1066800"/>
            <a:ext cx="8569325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defRPr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Şahit Numune. 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Örnek geri kazanımında izlenen adımlar aynı şekilde izlenerek kullanılan miktardaki reaktiflerden saha şahidi olarak ayrı kaplara alınır ve işaretlenir.</a:t>
            </a:r>
          </a:p>
          <a:p>
            <a:pPr algn="just">
              <a:defRPr/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Analiz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Baryum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Thorin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titrasyon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metodu 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7" name="Başlık 1"/>
          <p:cNvSpPr txBox="1">
            <a:spLocks/>
          </p:cNvSpPr>
          <p:nvPr/>
        </p:nvSpPr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tr-TR" altLang="tr-TR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Sülfürik asit ve Sülfürdioksit Tayini</a:t>
            </a:r>
            <a:endParaRPr lang="tr-TR" altLang="tr-TR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İçerik Yer Tutucusu 2"/>
          <p:cNvSpPr>
            <a:spLocks noGrp="1"/>
          </p:cNvSpPr>
          <p:nvPr>
            <p:ph idx="1"/>
          </p:nvPr>
        </p:nvSpPr>
        <p:spPr>
          <a:xfrm>
            <a:off x="228600" y="788988"/>
            <a:ext cx="8686800" cy="96361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CARB 425 Metodu ile tayin edilir. Örnekleme EPA 5 Metoduna göre izokinetik olarak yapılır.   </a:t>
            </a:r>
          </a:p>
        </p:txBody>
      </p:sp>
      <p:pic>
        <p:nvPicPr>
          <p:cNvPr id="61443" name="Picture 2" descr="C:\Users\user\Desktop\epa 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905000"/>
            <a:ext cx="65246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4" name="Başlık 1"/>
          <p:cNvSpPr txBox="1">
            <a:spLocks/>
          </p:cNvSpPr>
          <p:nvPr/>
        </p:nvSpPr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tr-TR" altLang="tr-TR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Krom (+6) Tayini</a:t>
            </a:r>
            <a:endParaRPr lang="tr-TR" altLang="tr-TR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İçerik Yer Tutucusu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5545138"/>
          </a:xfrm>
        </p:spPr>
        <p:txBody>
          <a:bodyPr/>
          <a:lstStyle/>
          <a:p>
            <a:pPr marL="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smtClean="0">
                <a:latin typeface="Times New Roman" pitchFamily="18" charset="0"/>
                <a:cs typeface="Times New Roman" pitchFamily="18" charset="0"/>
              </a:rPr>
              <a:t>Probe Nozulları ve ısıtılmış örnekleme hattı Borosilikat ya da kuvars cam  olmalıdır. Fitre: Teflon kaplı cam elyaf filtre kullanılır.</a:t>
            </a:r>
          </a:p>
          <a:p>
            <a:pPr marL="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tr-TR" altLang="tr-TR" sz="2000" smtClean="0">
                <a:latin typeface="Times New Roman" pitchFamily="18" charset="0"/>
                <a:ea typeface="Times" pitchFamily="18" charset="0"/>
                <a:cs typeface="Times New Roman" pitchFamily="18" charset="0"/>
              </a:rPr>
              <a:t>Kullanılan İmpenger Düzeneği :</a:t>
            </a:r>
          </a:p>
          <a:p>
            <a:pPr marL="0">
              <a:buFont typeface="Wingdings" pitchFamily="2" charset="2"/>
              <a:buChar char="Ø"/>
            </a:pPr>
            <a:r>
              <a:rPr lang="tr-TR" altLang="tr-TR" sz="2000" smtClean="0">
                <a:latin typeface="Times New Roman" pitchFamily="18" charset="0"/>
                <a:cs typeface="Times New Roman" pitchFamily="18" charset="0"/>
              </a:rPr>
              <a:t>Atık gaz, 0,1 Normal 100 ml NaOH çözeltisinden geçirilir.(pH &gt; 8 olmalıdır.)</a:t>
            </a:r>
          </a:p>
          <a:p>
            <a:pPr marL="0">
              <a:buFont typeface="Wingdings" pitchFamily="2" charset="2"/>
              <a:buChar char="Ø"/>
            </a:pPr>
            <a:r>
              <a:rPr lang="tr-TR" altLang="tr-TR" sz="2000" smtClean="0">
                <a:latin typeface="Times New Roman" pitchFamily="18" charset="0"/>
                <a:cs typeface="Times New Roman" pitchFamily="18" charset="0"/>
              </a:rPr>
              <a:t>Teflon kaplı cam elyaf filtre kullanılır.</a:t>
            </a:r>
          </a:p>
          <a:p>
            <a:pPr marL="0">
              <a:buFont typeface="Wingdings" pitchFamily="2" charset="2"/>
              <a:buChar char="Ø"/>
            </a:pPr>
            <a:r>
              <a:rPr lang="tr-TR" altLang="tr-TR" sz="2000" smtClean="0">
                <a:latin typeface="Times New Roman" pitchFamily="18" charset="0"/>
                <a:cs typeface="Times New Roman" pitchFamily="18" charset="0"/>
              </a:rPr>
              <a:t>Örnekleme  akışı prob, impingerlar ve daha sonra filtre olarak sıralanmaktadır.</a:t>
            </a:r>
          </a:p>
        </p:txBody>
      </p:sp>
      <p:pic>
        <p:nvPicPr>
          <p:cNvPr id="6246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200400"/>
            <a:ext cx="756285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46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4648200"/>
            <a:ext cx="5715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2469" name="Başlık 1"/>
          <p:cNvSpPr txBox="1">
            <a:spLocks/>
          </p:cNvSpPr>
          <p:nvPr/>
        </p:nvSpPr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tr-TR" altLang="tr-TR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Krom (+6) Tayini</a:t>
            </a:r>
            <a:endParaRPr lang="tr-TR" altLang="tr-TR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539750" y="1268413"/>
            <a:ext cx="2303463" cy="215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" name="Yuvarlatılmış Dikdörtgen 3"/>
          <p:cNvSpPr/>
          <p:nvPr/>
        </p:nvSpPr>
        <p:spPr>
          <a:xfrm>
            <a:off x="3330575" y="1125538"/>
            <a:ext cx="917575" cy="18113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9" name="Yuvarlatılmış Dikdörtgen 8"/>
          <p:cNvSpPr/>
          <p:nvPr/>
        </p:nvSpPr>
        <p:spPr>
          <a:xfrm>
            <a:off x="4583113" y="1125538"/>
            <a:ext cx="844550" cy="1787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5" name="Oval 4"/>
          <p:cNvSpPr/>
          <p:nvPr/>
        </p:nvSpPr>
        <p:spPr>
          <a:xfrm>
            <a:off x="5913438" y="1225550"/>
            <a:ext cx="93662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0" name="Yuvarlatılmış Dikdörtgen 9"/>
          <p:cNvSpPr/>
          <p:nvPr/>
        </p:nvSpPr>
        <p:spPr>
          <a:xfrm>
            <a:off x="7316788" y="1243013"/>
            <a:ext cx="936625" cy="1439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6" name="Akış Çizelgesi: İşlem 5"/>
          <p:cNvSpPr/>
          <p:nvPr/>
        </p:nvSpPr>
        <p:spPr>
          <a:xfrm>
            <a:off x="1042988" y="3917950"/>
            <a:ext cx="1296987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2" name="Akış Çizelgesi: İşlem 11"/>
          <p:cNvSpPr/>
          <p:nvPr/>
        </p:nvSpPr>
        <p:spPr>
          <a:xfrm>
            <a:off x="3738563" y="3917950"/>
            <a:ext cx="1296987" cy="10080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63497" name="Metin kutusu 10"/>
          <p:cNvSpPr txBox="1">
            <a:spLocks noChangeArrowheads="1"/>
          </p:cNvSpPr>
          <p:nvPr/>
        </p:nvSpPr>
        <p:spPr bwMode="auto">
          <a:xfrm>
            <a:off x="900113" y="1557338"/>
            <a:ext cx="12239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Prob</a:t>
            </a:r>
          </a:p>
        </p:txBody>
      </p:sp>
      <p:sp>
        <p:nvSpPr>
          <p:cNvPr id="63498" name="Metin kutusu 14"/>
          <p:cNvSpPr txBox="1">
            <a:spLocks noChangeArrowheads="1"/>
          </p:cNvSpPr>
          <p:nvPr/>
        </p:nvSpPr>
        <p:spPr bwMode="auto">
          <a:xfrm>
            <a:off x="179388" y="2222500"/>
            <a:ext cx="86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Örnek</a:t>
            </a:r>
          </a:p>
        </p:txBody>
      </p:sp>
      <p:cxnSp>
        <p:nvCxnSpPr>
          <p:cNvPr id="17" name="Dirsek Bağlayıcısı 16"/>
          <p:cNvCxnSpPr>
            <a:endCxn id="3" idx="1"/>
          </p:cNvCxnSpPr>
          <p:nvPr/>
        </p:nvCxnSpPr>
        <p:spPr>
          <a:xfrm rot="5400000" flipH="1" flipV="1">
            <a:off x="28575" y="1671638"/>
            <a:ext cx="806450" cy="21590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500" name="Metin kutusu 19"/>
          <p:cNvSpPr txBox="1">
            <a:spLocks noChangeArrowheads="1"/>
          </p:cNvSpPr>
          <p:nvPr/>
        </p:nvSpPr>
        <p:spPr bwMode="auto">
          <a:xfrm>
            <a:off x="3276600" y="1682750"/>
            <a:ext cx="9175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1. İmp.</a:t>
            </a:r>
          </a:p>
        </p:txBody>
      </p:sp>
      <p:sp>
        <p:nvSpPr>
          <p:cNvPr id="63501" name="Metin kutusu 20"/>
          <p:cNvSpPr txBox="1">
            <a:spLocks noChangeArrowheads="1"/>
          </p:cNvSpPr>
          <p:nvPr/>
        </p:nvSpPr>
        <p:spPr bwMode="auto">
          <a:xfrm>
            <a:off x="4519613" y="1706563"/>
            <a:ext cx="9715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2. İmp.</a:t>
            </a:r>
          </a:p>
        </p:txBody>
      </p:sp>
      <p:sp>
        <p:nvSpPr>
          <p:cNvPr id="63502" name="Metin kutusu 21"/>
          <p:cNvSpPr txBox="1">
            <a:spLocks noChangeArrowheads="1"/>
          </p:cNvSpPr>
          <p:nvPr/>
        </p:nvSpPr>
        <p:spPr bwMode="auto">
          <a:xfrm>
            <a:off x="6026150" y="1373188"/>
            <a:ext cx="711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Filtre</a:t>
            </a:r>
          </a:p>
        </p:txBody>
      </p:sp>
      <p:sp>
        <p:nvSpPr>
          <p:cNvPr id="63503" name="Metin kutusu 22"/>
          <p:cNvSpPr txBox="1">
            <a:spLocks noChangeArrowheads="1"/>
          </p:cNvSpPr>
          <p:nvPr/>
        </p:nvSpPr>
        <p:spPr bwMode="auto">
          <a:xfrm>
            <a:off x="7453313" y="1770063"/>
            <a:ext cx="971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S.jel.</a:t>
            </a:r>
          </a:p>
        </p:txBody>
      </p:sp>
      <p:sp>
        <p:nvSpPr>
          <p:cNvPr id="63504" name="Metin kutusu 23"/>
          <p:cNvSpPr txBox="1">
            <a:spLocks noChangeArrowheads="1"/>
          </p:cNvSpPr>
          <p:nvPr/>
        </p:nvSpPr>
        <p:spPr bwMode="auto">
          <a:xfrm>
            <a:off x="3276600" y="2222500"/>
            <a:ext cx="9715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0.1 N</a:t>
            </a:r>
          </a:p>
          <a:p>
            <a:r>
              <a:rPr lang="tr-TR"/>
              <a:t>NaOH</a:t>
            </a:r>
          </a:p>
        </p:txBody>
      </p:sp>
      <p:sp>
        <p:nvSpPr>
          <p:cNvPr id="63505" name="Metin kutusu 24"/>
          <p:cNvSpPr txBox="1">
            <a:spLocks noChangeArrowheads="1"/>
          </p:cNvSpPr>
          <p:nvPr/>
        </p:nvSpPr>
        <p:spPr bwMode="auto">
          <a:xfrm>
            <a:off x="4535488" y="2084388"/>
            <a:ext cx="9731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0.1 N</a:t>
            </a:r>
          </a:p>
          <a:p>
            <a:r>
              <a:rPr lang="tr-TR"/>
              <a:t>NaOH</a:t>
            </a:r>
          </a:p>
        </p:txBody>
      </p:sp>
      <p:sp>
        <p:nvSpPr>
          <p:cNvPr id="63506" name="Metin kutusu 25"/>
          <p:cNvSpPr txBox="1">
            <a:spLocks noChangeArrowheads="1"/>
          </p:cNvSpPr>
          <p:nvPr/>
        </p:nvSpPr>
        <p:spPr bwMode="auto">
          <a:xfrm>
            <a:off x="1150938" y="4179888"/>
            <a:ext cx="9731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Kab-1</a:t>
            </a:r>
          </a:p>
        </p:txBody>
      </p:sp>
      <p:sp>
        <p:nvSpPr>
          <p:cNvPr id="63507" name="Metin kutusu 26"/>
          <p:cNvSpPr txBox="1">
            <a:spLocks noChangeArrowheads="1"/>
          </p:cNvSpPr>
          <p:nvPr/>
        </p:nvSpPr>
        <p:spPr bwMode="auto">
          <a:xfrm>
            <a:off x="3986213" y="4179888"/>
            <a:ext cx="9731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Kab-2</a:t>
            </a:r>
          </a:p>
        </p:txBody>
      </p:sp>
      <p:cxnSp>
        <p:nvCxnSpPr>
          <p:cNvPr id="29" name="Düz Ok Bağlayıcısı 28"/>
          <p:cNvCxnSpPr>
            <a:stCxn id="3" idx="3"/>
          </p:cNvCxnSpPr>
          <p:nvPr/>
        </p:nvCxnSpPr>
        <p:spPr>
          <a:xfrm>
            <a:off x="2843213" y="1376363"/>
            <a:ext cx="43338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Düz Ok Bağlayıcısı 31"/>
          <p:cNvCxnSpPr/>
          <p:nvPr/>
        </p:nvCxnSpPr>
        <p:spPr>
          <a:xfrm>
            <a:off x="1835150" y="4926013"/>
            <a:ext cx="0" cy="10953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>
            <a:stCxn id="4" idx="2"/>
          </p:cNvCxnSpPr>
          <p:nvPr/>
        </p:nvCxnSpPr>
        <p:spPr>
          <a:xfrm>
            <a:off x="3789363" y="2936875"/>
            <a:ext cx="404812" cy="9810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Düz Ok Bağlayıcısı 34"/>
          <p:cNvCxnSpPr>
            <a:endCxn id="12" idx="0"/>
          </p:cNvCxnSpPr>
          <p:nvPr/>
        </p:nvCxnSpPr>
        <p:spPr>
          <a:xfrm flipH="1">
            <a:off x="4386263" y="2936875"/>
            <a:ext cx="573087" cy="9810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Düz Ok Bağlayıcısı 35"/>
          <p:cNvCxnSpPr/>
          <p:nvPr/>
        </p:nvCxnSpPr>
        <p:spPr>
          <a:xfrm>
            <a:off x="2124075" y="1557338"/>
            <a:ext cx="0" cy="23606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kış Çizelgesi: İşlem 45"/>
          <p:cNvSpPr/>
          <p:nvPr/>
        </p:nvSpPr>
        <p:spPr>
          <a:xfrm>
            <a:off x="611188" y="6021388"/>
            <a:ext cx="7327900" cy="50323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63514" name="Metin kutusu 46"/>
          <p:cNvSpPr txBox="1">
            <a:spLocks noChangeArrowheads="1"/>
          </p:cNvSpPr>
          <p:nvPr/>
        </p:nvSpPr>
        <p:spPr bwMode="auto">
          <a:xfrm>
            <a:off x="3509963" y="6088063"/>
            <a:ext cx="1368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ANALİZ</a:t>
            </a:r>
          </a:p>
        </p:txBody>
      </p:sp>
      <p:cxnSp>
        <p:nvCxnSpPr>
          <p:cNvPr id="50" name="Düz Ok Bağlayıcısı 49"/>
          <p:cNvCxnSpPr/>
          <p:nvPr/>
        </p:nvCxnSpPr>
        <p:spPr>
          <a:xfrm>
            <a:off x="4240213" y="1411288"/>
            <a:ext cx="431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Düz Ok Bağlayıcısı 50"/>
          <p:cNvCxnSpPr/>
          <p:nvPr/>
        </p:nvCxnSpPr>
        <p:spPr>
          <a:xfrm>
            <a:off x="5481638" y="1533525"/>
            <a:ext cx="431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Düz Ok Bağlayıcısı 51"/>
          <p:cNvCxnSpPr/>
          <p:nvPr/>
        </p:nvCxnSpPr>
        <p:spPr>
          <a:xfrm>
            <a:off x="6850063" y="1716088"/>
            <a:ext cx="431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Düz Ok Bağlayıcısı 53"/>
          <p:cNvCxnSpPr/>
          <p:nvPr/>
        </p:nvCxnSpPr>
        <p:spPr>
          <a:xfrm>
            <a:off x="4386263" y="4926013"/>
            <a:ext cx="0" cy="10953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Düz Ok Bağlayıcısı 68"/>
          <p:cNvCxnSpPr/>
          <p:nvPr/>
        </p:nvCxnSpPr>
        <p:spPr>
          <a:xfrm>
            <a:off x="6381750" y="2139950"/>
            <a:ext cx="0" cy="33337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Düz Ok Bağlayıcısı 70"/>
          <p:cNvCxnSpPr/>
          <p:nvPr/>
        </p:nvCxnSpPr>
        <p:spPr>
          <a:xfrm flipH="1">
            <a:off x="4386263" y="5473700"/>
            <a:ext cx="197802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521" name="Başlık 1"/>
          <p:cNvSpPr txBox="1">
            <a:spLocks/>
          </p:cNvSpPr>
          <p:nvPr/>
        </p:nvSpPr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tr-TR" altLang="tr-TR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Krom (+6) Tayini</a:t>
            </a:r>
            <a:endParaRPr lang="tr-TR" altLang="tr-TR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5 Dikdörtgen"/>
          <p:cNvSpPr>
            <a:spLocks noChangeArrowheads="1"/>
          </p:cNvSpPr>
          <p:nvPr/>
        </p:nvSpPr>
        <p:spPr bwMode="auto">
          <a:xfrm>
            <a:off x="457200" y="3581400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latin typeface="Arial" panose="020B0604020202020204" pitchFamily="34" charset="0"/>
            </a:endParaRPr>
          </a:p>
        </p:txBody>
      </p:sp>
      <p:sp>
        <p:nvSpPr>
          <p:cNvPr id="39939" name="9 Metin kutusu"/>
          <p:cNvSpPr txBox="1">
            <a:spLocks noChangeArrowheads="1"/>
          </p:cNvSpPr>
          <p:nvPr/>
        </p:nvSpPr>
        <p:spPr bwMode="auto">
          <a:xfrm>
            <a:off x="304800" y="1905000"/>
            <a:ext cx="8458200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ts val="1200"/>
              </a:spcBef>
              <a:spcAft>
                <a:spcPts val="1800"/>
              </a:spcAft>
              <a:buFontTx/>
              <a:buNone/>
            </a:pPr>
            <a:r>
              <a:rPr lang="tr-TR" altLang="tr-TR" sz="4400" b="1" dirty="0">
                <a:solidFill>
                  <a:srgbClr val="0070C0"/>
                </a:solidFill>
                <a:latin typeface="Arial Black" panose="020B0A04020102020204" pitchFamily="34" charset="0"/>
              </a:rPr>
              <a:t>TEŞEKKÜRLER</a:t>
            </a:r>
          </a:p>
          <a:p>
            <a:pPr algn="ctr">
              <a:spcBef>
                <a:spcPts val="1200"/>
              </a:spcBef>
              <a:spcAft>
                <a:spcPts val="1800"/>
              </a:spcAft>
              <a:buFontTx/>
              <a:buNone/>
            </a:pPr>
            <a:endParaRPr lang="tr-TR" altLang="tr-TR" sz="44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tr-TR" altLang="tr-TR" sz="2400" b="1" dirty="0">
                <a:solidFill>
                  <a:srgbClr val="990000"/>
                </a:solidFill>
                <a:latin typeface="Centaur" panose="02030504050205020304" pitchFamily="18" charset="0"/>
              </a:rPr>
              <a:t>Mustafa ALTUNDAĞ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tr-TR" altLang="tr-TR" sz="2400" b="1" dirty="0">
                <a:solidFill>
                  <a:srgbClr val="990000"/>
                </a:solidFill>
                <a:latin typeface="Centaur" panose="02030504050205020304" pitchFamily="18" charset="0"/>
              </a:rPr>
              <a:t>Kimya Mühendisi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tr-TR" altLang="tr-TR" sz="2400" b="1" dirty="0">
                <a:solidFill>
                  <a:srgbClr val="990000"/>
                </a:solidFill>
                <a:latin typeface="Centaur" panose="02030504050205020304" pitchFamily="18" charset="0"/>
              </a:rPr>
              <a:t>LABORATUVAR, ÖLÇÜM VE İZLEME DAİRESİ BAŞKANLIĞI</a:t>
            </a:r>
          </a:p>
        </p:txBody>
      </p:sp>
    </p:spTree>
    <p:extLst>
      <p:ext uri="{BB962C8B-B14F-4D97-AF65-F5344CB8AC3E}">
        <p14:creationId xmlns:p14="http://schemas.microsoft.com/office/powerpoint/2010/main" val="54286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Başlık 1"/>
          <p:cNvSpPr txBox="1">
            <a:spLocks/>
          </p:cNvSpPr>
          <p:nvPr/>
        </p:nvSpPr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tr-TR" altLang="tr-TR" sz="2800">
                <a:solidFill>
                  <a:srgbClr val="C00000"/>
                </a:solidFill>
              </a:rPr>
              <a:t>Bacagazı Ölçüm ve Örneklemeleri</a:t>
            </a:r>
            <a:endParaRPr lang="tr-TR" altLang="tr-TR" sz="2800">
              <a:solidFill>
                <a:schemeClr val="tx2"/>
              </a:solidFill>
            </a:endParaRPr>
          </a:p>
        </p:txBody>
      </p:sp>
      <p:sp>
        <p:nvSpPr>
          <p:cNvPr id="3075" name="AutoShape 13" descr="emission sampling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3076" name="Alt Başlık 1"/>
          <p:cNvSpPr>
            <a:spLocks noGrp="1"/>
          </p:cNvSpPr>
          <p:nvPr>
            <p:ph type="subTitle" idx="1"/>
          </p:nvPr>
        </p:nvSpPr>
        <p:spPr>
          <a:xfrm>
            <a:off x="307975" y="738188"/>
            <a:ext cx="8455025" cy="381000"/>
          </a:xfrm>
          <a:ln>
            <a:solidFill>
              <a:srgbClr val="000000"/>
            </a:solidFill>
          </a:ln>
        </p:spPr>
        <p:txBody>
          <a:bodyPr/>
          <a:lstStyle/>
          <a:p>
            <a:r>
              <a:rPr lang="tr-TR" sz="2000" smtClean="0">
                <a:latin typeface="Times New Roman" pitchFamily="18" charset="0"/>
                <a:cs typeface="Times New Roman" pitchFamily="18" charset="0"/>
              </a:rPr>
              <a:t>Baca gazı analizleri</a:t>
            </a:r>
          </a:p>
        </p:txBody>
      </p:sp>
      <p:sp>
        <p:nvSpPr>
          <p:cNvPr id="3077" name="Alt Başlık 1"/>
          <p:cNvSpPr txBox="1">
            <a:spLocks/>
          </p:cNvSpPr>
          <p:nvPr/>
        </p:nvSpPr>
        <p:spPr bwMode="auto">
          <a:xfrm>
            <a:off x="176213" y="1562100"/>
            <a:ext cx="2554287" cy="3048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tr-TR" sz="2000">
                <a:latin typeface="Times New Roman" pitchFamily="18" charset="0"/>
                <a:cs typeface="Times New Roman" pitchFamily="18" charset="0"/>
              </a:rPr>
              <a:t>Bacada Ölçüm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1400"/>
              <a:t>Karbon Monoksit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1400"/>
              <a:t>Karbon Dioksit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1400"/>
              <a:t>Kükürt Dioksit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1400"/>
              <a:t>Azot Oksitler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1400"/>
              <a:t>Okisejen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1400"/>
              <a:t>Toplam Organik Karbon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1400"/>
              <a:t>Hız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1400"/>
              <a:t>Sıcaklık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1400"/>
              <a:t>Basınç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1400"/>
              <a:t>Nem (Nem Probu İle) v.s.</a:t>
            </a:r>
          </a:p>
          <a:p>
            <a:pPr algn="ctr" eaLnBrk="0" hangingPunct="0">
              <a:spcBef>
                <a:spcPct val="20000"/>
              </a:spcBef>
            </a:pPr>
            <a:endParaRPr lang="tr-TR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8" name="Alt Başlık 1"/>
          <p:cNvSpPr txBox="1">
            <a:spLocks/>
          </p:cNvSpPr>
          <p:nvPr/>
        </p:nvSpPr>
        <p:spPr bwMode="auto">
          <a:xfrm>
            <a:off x="3276600" y="1562100"/>
            <a:ext cx="5334000" cy="381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tr-TR" sz="2000">
                <a:latin typeface="Times New Roman" pitchFamily="18" charset="0"/>
                <a:cs typeface="Times New Roman" pitchFamily="18" charset="0"/>
              </a:rPr>
              <a:t>Örnekleme</a:t>
            </a:r>
          </a:p>
        </p:txBody>
      </p:sp>
      <p:sp>
        <p:nvSpPr>
          <p:cNvPr id="3079" name="Alt Başlık 1"/>
          <p:cNvSpPr txBox="1">
            <a:spLocks/>
          </p:cNvSpPr>
          <p:nvPr/>
        </p:nvSpPr>
        <p:spPr bwMode="auto">
          <a:xfrm>
            <a:off x="3276600" y="2514600"/>
            <a:ext cx="2401888" cy="2095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tr-TR" sz="2000">
                <a:latin typeface="Times New Roman" pitchFamily="18" charset="0"/>
                <a:cs typeface="Times New Roman" pitchFamily="18" charset="0"/>
              </a:rPr>
              <a:t>İzokinetik Örnekleme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1400">
                <a:latin typeface="Times New Roman" pitchFamily="18" charset="0"/>
                <a:cs typeface="Times New Roman" pitchFamily="18" charset="0"/>
              </a:rPr>
              <a:t>Partikül Madde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1400">
                <a:latin typeface="Times New Roman" pitchFamily="18" charset="0"/>
                <a:cs typeface="Times New Roman" pitchFamily="18" charset="0"/>
              </a:rPr>
              <a:t>Ağır Metal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1400">
                <a:latin typeface="Times New Roman" pitchFamily="18" charset="0"/>
                <a:cs typeface="Times New Roman" pitchFamily="18" charset="0"/>
              </a:rPr>
              <a:t>PAH, 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1400">
                <a:latin typeface="Times New Roman" pitchFamily="18" charset="0"/>
                <a:cs typeface="Times New Roman" pitchFamily="18" charset="0"/>
              </a:rPr>
              <a:t>Dioksin ve Furanlar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1400">
                <a:latin typeface="Times New Roman" pitchFamily="18" charset="0"/>
                <a:cs typeface="Times New Roman" pitchFamily="18" charset="0"/>
              </a:rPr>
              <a:t> Krom (+6) 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1400">
                <a:latin typeface="Times New Roman" pitchFamily="18" charset="0"/>
                <a:cs typeface="Times New Roman" pitchFamily="18" charset="0"/>
              </a:rPr>
              <a:t>Siyanür v.s</a:t>
            </a:r>
          </a:p>
        </p:txBody>
      </p:sp>
      <p:sp>
        <p:nvSpPr>
          <p:cNvPr id="3080" name="Alt Başlık 1"/>
          <p:cNvSpPr txBox="1">
            <a:spLocks/>
          </p:cNvSpPr>
          <p:nvPr/>
        </p:nvSpPr>
        <p:spPr bwMode="auto">
          <a:xfrm>
            <a:off x="5867400" y="2514600"/>
            <a:ext cx="2743200" cy="2095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tr-TR" sz="2000">
                <a:latin typeface="Times New Roman" pitchFamily="18" charset="0"/>
                <a:cs typeface="Times New Roman" pitchFamily="18" charset="0"/>
              </a:rPr>
              <a:t>Sabit Akışta (İzokinetik Olmayan) Örnekleme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1400"/>
              <a:t>Uçucu Organik Bileşikler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1400"/>
              <a:t>Nem</a:t>
            </a:r>
          </a:p>
          <a:p>
            <a:pPr algn="ctr" eaLnBrk="0" hangingPunct="0">
              <a:spcBef>
                <a:spcPct val="20000"/>
              </a:spcBef>
            </a:pPr>
            <a:r>
              <a:rPr lang="tr-TR" sz="1400"/>
              <a:t>Formaldehit v.s.</a:t>
            </a:r>
          </a:p>
          <a:p>
            <a:pPr algn="ctr" eaLnBrk="0" hangingPunct="0">
              <a:spcBef>
                <a:spcPct val="20000"/>
              </a:spcBef>
            </a:pPr>
            <a:endParaRPr lang="tr-TR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1" name="Alt Başlık 1"/>
          <p:cNvSpPr txBox="1">
            <a:spLocks/>
          </p:cNvSpPr>
          <p:nvPr/>
        </p:nvSpPr>
        <p:spPr bwMode="auto">
          <a:xfrm>
            <a:off x="3276600" y="6096000"/>
            <a:ext cx="5334000" cy="520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tr-TR" sz="2000">
                <a:latin typeface="Times New Roman" pitchFamily="18" charset="0"/>
                <a:cs typeface="Times New Roman" pitchFamily="18" charset="0"/>
              </a:rPr>
              <a:t>Laboratuvarda Analiz.</a:t>
            </a:r>
          </a:p>
        </p:txBody>
      </p:sp>
      <p:cxnSp>
        <p:nvCxnSpPr>
          <p:cNvPr id="25" name="Düz Ok Bağlayıcısı 24"/>
          <p:cNvCxnSpPr>
            <a:endCxn id="3077" idx="0"/>
          </p:cNvCxnSpPr>
          <p:nvPr/>
        </p:nvCxnSpPr>
        <p:spPr>
          <a:xfrm>
            <a:off x="1452563" y="1143000"/>
            <a:ext cx="0" cy="4191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/>
          <p:nvPr/>
        </p:nvCxnSpPr>
        <p:spPr>
          <a:xfrm>
            <a:off x="5948363" y="1143000"/>
            <a:ext cx="0" cy="4191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Düz Ok Bağlayıcısı 33"/>
          <p:cNvCxnSpPr/>
          <p:nvPr/>
        </p:nvCxnSpPr>
        <p:spPr>
          <a:xfrm>
            <a:off x="4478338" y="1943100"/>
            <a:ext cx="0" cy="5715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Düz Ok Bağlayıcısı 35"/>
          <p:cNvCxnSpPr/>
          <p:nvPr/>
        </p:nvCxnSpPr>
        <p:spPr>
          <a:xfrm>
            <a:off x="7224713" y="1943100"/>
            <a:ext cx="0" cy="5715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Düz Ok Bağlayıcısı 36"/>
          <p:cNvCxnSpPr/>
          <p:nvPr/>
        </p:nvCxnSpPr>
        <p:spPr>
          <a:xfrm>
            <a:off x="4724400" y="4610100"/>
            <a:ext cx="0" cy="14859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Düz Ok Bağlayıcısı 38"/>
          <p:cNvCxnSpPr/>
          <p:nvPr/>
        </p:nvCxnSpPr>
        <p:spPr>
          <a:xfrm>
            <a:off x="7377113" y="4610100"/>
            <a:ext cx="0" cy="14859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8" name="Alt Başlık 1"/>
          <p:cNvSpPr txBox="1">
            <a:spLocks/>
          </p:cNvSpPr>
          <p:nvPr/>
        </p:nvSpPr>
        <p:spPr bwMode="auto">
          <a:xfrm>
            <a:off x="5334000" y="4906963"/>
            <a:ext cx="1574800" cy="892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tr-TR" sz="1600">
                <a:latin typeface="Times New Roman" pitchFamily="18" charset="0"/>
                <a:cs typeface="Times New Roman" pitchFamily="18" charset="0"/>
              </a:rPr>
              <a:t>Numunenin Muhafazası ve Taşınması</a:t>
            </a:r>
          </a:p>
        </p:txBody>
      </p:sp>
      <p:cxnSp>
        <p:nvCxnSpPr>
          <p:cNvPr id="2055" name="Düz Bağlayıcı 2054"/>
          <p:cNvCxnSpPr>
            <a:endCxn id="3088" idx="1"/>
          </p:cNvCxnSpPr>
          <p:nvPr/>
        </p:nvCxnSpPr>
        <p:spPr>
          <a:xfrm>
            <a:off x="4724400" y="5353050"/>
            <a:ext cx="609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Düz Bağlayıcı 45"/>
          <p:cNvCxnSpPr>
            <a:stCxn id="3088" idx="3"/>
          </p:cNvCxnSpPr>
          <p:nvPr/>
        </p:nvCxnSpPr>
        <p:spPr>
          <a:xfrm>
            <a:off x="6908800" y="5353050"/>
            <a:ext cx="4683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Başlık 1"/>
          <p:cNvSpPr txBox="1">
            <a:spLocks/>
          </p:cNvSpPr>
          <p:nvPr/>
        </p:nvSpPr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tr-TR" altLang="tr-TR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Siyanür Tayini</a:t>
            </a:r>
            <a:endParaRPr lang="tr-TR" altLang="tr-TR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9" name="Dikdörtgen 1"/>
          <p:cNvSpPr>
            <a:spLocks noChangeArrowheads="1"/>
          </p:cNvSpPr>
          <p:nvPr/>
        </p:nvSpPr>
        <p:spPr bwMode="auto">
          <a:xfrm>
            <a:off x="304800" y="584200"/>
            <a:ext cx="868680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Baca gazında Siyanür CARB 426 Metoduna göre tayin edilir. 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tr-TR" sz="2400">
                <a:latin typeface="Times New Roman" pitchFamily="18" charset="0"/>
                <a:cs typeface="Times New Roman" pitchFamily="18" charset="0"/>
              </a:rPr>
              <a:t>Bu metotta siyanür bileşiklerinin belirlenmesi için EPA Metot 5 gereğince gaz yıkama şişeleriyle sıvı absorbanlara izokinetik olarak örneklenmesi ve kolorimetrik metotla belirlenmesi anlatılmaktadır.</a:t>
            </a:r>
          </a:p>
        </p:txBody>
      </p:sp>
      <p:pic>
        <p:nvPicPr>
          <p:cNvPr id="45060" name="Picture 2" descr="C:\Users\user\Desktop\epa 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39925" y="2524125"/>
            <a:ext cx="5807075" cy="416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İçerik Yer Tutucusu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5052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  <a:defRPr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CARB 426 </a:t>
            </a:r>
            <a:r>
              <a:rPr lang="tr-TR" altLang="tr-TR" sz="2400" dirty="0" smtClean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tr-TR" altLang="tr-TR" sz="2400" dirty="0" err="1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Epa</a:t>
            </a:r>
            <a:r>
              <a:rPr lang="tr-TR" altLang="tr-TR" sz="2400" dirty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tr-TR" altLang="tr-TR" sz="2400" dirty="0" err="1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Meto</a:t>
            </a:r>
            <a:r>
              <a:rPr lang="tr-TR" altLang="tr-TR" sz="2400" dirty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 5’e göre </a:t>
            </a:r>
            <a:r>
              <a:rPr lang="tr-TR" altLang="tr-TR" sz="2400" dirty="0" err="1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izokinetik</a:t>
            </a:r>
            <a:r>
              <a:rPr lang="tr-TR" altLang="tr-TR" sz="2400" dirty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 örnekleme </a:t>
            </a:r>
            <a:r>
              <a:rPr lang="tr-TR" altLang="tr-TR" sz="2400" dirty="0" smtClean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yapılır.</a:t>
            </a:r>
          </a:p>
          <a:p>
            <a:pPr marL="0" indent="0" algn="just">
              <a:buFontTx/>
              <a:buNone/>
              <a:defRPr/>
            </a:pPr>
            <a:endParaRPr lang="tr-TR" altLang="tr-TR" sz="2400" dirty="0">
              <a:latin typeface="Times New Roman" pitchFamily="18" charset="0"/>
              <a:ea typeface="Times" pitchFamily="18" charset="0"/>
              <a:cs typeface="Times New Roman" pitchFamily="18" charset="0"/>
              <a:sym typeface="Wingdings" pitchFamily="2" charset="2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tr-TR" altLang="tr-TR" sz="2400" dirty="0" smtClean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Örnekleme </a:t>
            </a:r>
            <a:r>
              <a:rPr lang="tr-TR" altLang="tr-TR" sz="2400" dirty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Düzeneğinde numune ile temas edecek tüm </a:t>
            </a:r>
            <a:r>
              <a:rPr lang="tr-TR" altLang="tr-TR" sz="2400" dirty="0" err="1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metaryeller</a:t>
            </a:r>
            <a:r>
              <a:rPr lang="tr-TR" altLang="tr-TR" sz="2400" dirty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 (</a:t>
            </a:r>
            <a:r>
              <a:rPr lang="tr-TR" altLang="tr-TR" sz="2400" dirty="0" err="1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Nozul</a:t>
            </a:r>
            <a:r>
              <a:rPr lang="tr-TR" altLang="tr-TR" sz="2400" dirty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 Filtre Tutucu, </a:t>
            </a:r>
            <a:r>
              <a:rPr lang="tr-TR" altLang="tr-TR" sz="2400" dirty="0" err="1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Prob</a:t>
            </a:r>
            <a:r>
              <a:rPr lang="tr-TR" altLang="tr-TR" sz="2400" dirty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, Bağlantı elemanları </a:t>
            </a:r>
            <a:r>
              <a:rPr lang="tr-TR" altLang="tr-TR" sz="2400" dirty="0" err="1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v.b</a:t>
            </a:r>
            <a:r>
              <a:rPr lang="tr-TR" altLang="tr-TR" sz="2400" dirty="0" smtClean="0">
                <a:latin typeface="Times New Roman" pitchFamily="18" charset="0"/>
                <a:ea typeface="Times" pitchFamily="18" charset="0"/>
                <a:cs typeface="Times New Roman" pitchFamily="18" charset="0"/>
                <a:sym typeface="Wingdings" pitchFamily="2" charset="2"/>
              </a:rPr>
              <a:t>.)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Borosilikat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ya da kuvars cam  olmalıdır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Kaçak 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Testi Prosedürü: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Her bir örneklemden önce ölçüm öncesi ve ölçüm sonrası kaçak testi yapılması gereklidir. </a:t>
            </a:r>
            <a:endParaRPr lang="tr-TR" altLang="tr-TR" sz="2400" dirty="0">
              <a:latin typeface="Times New Roman" pitchFamily="18" charset="0"/>
              <a:ea typeface="Times" pitchFamily="18" charset="0"/>
              <a:cs typeface="Times New Roman" pitchFamily="18" charset="0"/>
            </a:endParaRPr>
          </a:p>
        </p:txBody>
      </p:sp>
      <p:sp>
        <p:nvSpPr>
          <p:cNvPr id="46083" name="Başlık 1"/>
          <p:cNvSpPr txBox="1">
            <a:spLocks/>
          </p:cNvSpPr>
          <p:nvPr/>
        </p:nvSpPr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tr-TR" altLang="tr-TR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Siyanür Tayini</a:t>
            </a:r>
            <a:endParaRPr lang="tr-TR" altLang="tr-TR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C:\Users\mustafa.altundag\Desktop\4lü impenger resm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5175"/>
            <a:ext cx="7848600" cy="365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7" name="Dikdörtgen 7"/>
          <p:cNvSpPr>
            <a:spLocks noChangeArrowheads="1"/>
          </p:cNvSpPr>
          <p:nvPr/>
        </p:nvSpPr>
        <p:spPr bwMode="auto">
          <a:xfrm>
            <a:off x="4605338" y="5346700"/>
            <a:ext cx="542925" cy="3698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>
                <a:latin typeface="Times New Roman" pitchFamily="18" charset="0"/>
                <a:cs typeface="Times New Roman" pitchFamily="18" charset="0"/>
              </a:rPr>
              <a:t>Boş</a:t>
            </a:r>
          </a:p>
        </p:txBody>
      </p:sp>
      <p:sp>
        <p:nvSpPr>
          <p:cNvPr id="47108" name="Dikdörtgen 2"/>
          <p:cNvSpPr>
            <a:spLocks noChangeArrowheads="1"/>
          </p:cNvSpPr>
          <p:nvPr/>
        </p:nvSpPr>
        <p:spPr bwMode="auto">
          <a:xfrm>
            <a:off x="1676400" y="5346700"/>
            <a:ext cx="2103438" cy="3698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>
                <a:latin typeface="Times New Roman" pitchFamily="18" charset="0"/>
                <a:cs typeface="Times New Roman" pitchFamily="18" charset="0"/>
              </a:rPr>
              <a:t>100 ml 0.1 N NaOH</a:t>
            </a:r>
          </a:p>
        </p:txBody>
      </p:sp>
      <p:cxnSp>
        <p:nvCxnSpPr>
          <p:cNvPr id="10" name="Düz Ok Bağlayıcısı 9"/>
          <p:cNvCxnSpPr/>
          <p:nvPr/>
        </p:nvCxnSpPr>
        <p:spPr>
          <a:xfrm>
            <a:off x="2057400" y="4419600"/>
            <a:ext cx="0" cy="92710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Düz Ok Bağlayıcısı 41"/>
          <p:cNvCxnSpPr/>
          <p:nvPr/>
        </p:nvCxnSpPr>
        <p:spPr>
          <a:xfrm>
            <a:off x="3505200" y="4419600"/>
            <a:ext cx="0" cy="92710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Düz Ok Bağlayıcısı 42"/>
          <p:cNvCxnSpPr/>
          <p:nvPr/>
        </p:nvCxnSpPr>
        <p:spPr>
          <a:xfrm>
            <a:off x="4864100" y="4419600"/>
            <a:ext cx="0" cy="92710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Düz Ok Bağlayıcısı 43"/>
          <p:cNvCxnSpPr/>
          <p:nvPr/>
        </p:nvCxnSpPr>
        <p:spPr>
          <a:xfrm>
            <a:off x="6324600" y="4419600"/>
            <a:ext cx="0" cy="92710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13" name="Dikdörtgen 2"/>
          <p:cNvSpPr>
            <a:spLocks noChangeArrowheads="1"/>
          </p:cNvSpPr>
          <p:nvPr/>
        </p:nvSpPr>
        <p:spPr bwMode="auto">
          <a:xfrm>
            <a:off x="5638800" y="5337175"/>
            <a:ext cx="1371600" cy="3698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>
                <a:latin typeface="Times New Roman" pitchFamily="18" charset="0"/>
                <a:cs typeface="Times New Roman" pitchFamily="18" charset="0"/>
              </a:rPr>
              <a:t>Silikajel</a:t>
            </a:r>
          </a:p>
        </p:txBody>
      </p:sp>
      <p:sp>
        <p:nvSpPr>
          <p:cNvPr id="47114" name="Başlık 1"/>
          <p:cNvSpPr txBox="1">
            <a:spLocks/>
          </p:cNvSpPr>
          <p:nvPr/>
        </p:nvSpPr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tr-TR" altLang="tr-TR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Siyanür Tayini</a:t>
            </a:r>
            <a:endParaRPr lang="tr-TR" altLang="tr-TR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38200" y="2438400"/>
            <a:ext cx="7239000" cy="182880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7116" name="Metin kutusu 3"/>
          <p:cNvSpPr txBox="1">
            <a:spLocks noChangeArrowheads="1"/>
          </p:cNvSpPr>
          <p:nvPr/>
        </p:nvSpPr>
        <p:spPr bwMode="auto">
          <a:xfrm>
            <a:off x="6858000" y="2971800"/>
            <a:ext cx="114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Buz Banyosu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İçerik Yer Tutucusu 2"/>
          <p:cNvSpPr>
            <a:spLocks noGrp="1"/>
          </p:cNvSpPr>
          <p:nvPr>
            <p:ph idx="1"/>
          </p:nvPr>
        </p:nvSpPr>
        <p:spPr>
          <a:xfrm>
            <a:off x="250825" y="771525"/>
            <a:ext cx="8642350" cy="2871788"/>
          </a:xfrm>
        </p:spPr>
        <p:txBody>
          <a:bodyPr/>
          <a:lstStyle/>
          <a:p>
            <a:pPr algn="just">
              <a:defRPr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Geri Kazanım: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Örnekleme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bittikten sonra bacadan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prob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çekilir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prob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ucunu kapatarak soğumasını beklenir. Daha sonra numunenin çıkarılması ve geri kazanımı başlar.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KAP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1 ( Filtre ): Filtre, filtre tutucudan dikkatlice çıkarılarak 50 ml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çözeltisinin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içersine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atılır. Filtre tutucuda kalan partikül maddeler dikkatlice yumuşak bir fırça ile süpürülerek buraya alınır.</a:t>
            </a:r>
          </a:p>
          <a:p>
            <a:pPr marL="0" indent="0" algn="just">
              <a:buFontTx/>
              <a:buNone/>
              <a:defRPr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48131" name="Picture 3" descr="C:\Users\user\Desktop\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75" y="3857625"/>
            <a:ext cx="171450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Başlık 1"/>
          <p:cNvSpPr txBox="1">
            <a:spLocks/>
          </p:cNvSpPr>
          <p:nvPr/>
        </p:nvSpPr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tr-TR" altLang="tr-TR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Siyanür Tayini</a:t>
            </a:r>
            <a:endParaRPr lang="tr-TR" altLang="tr-TR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İçerik Yer Tutucusu 2"/>
          <p:cNvSpPr>
            <a:spLocks noGrp="1"/>
          </p:cNvSpPr>
          <p:nvPr>
            <p:ph idx="1"/>
          </p:nvPr>
        </p:nvSpPr>
        <p:spPr>
          <a:xfrm>
            <a:off x="250825" y="771525"/>
            <a:ext cx="8642350" cy="2800350"/>
          </a:xfrm>
        </p:spPr>
        <p:txBody>
          <a:bodyPr/>
          <a:lstStyle/>
          <a:p>
            <a:pPr algn="just"/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KAP 2 ( Prob ): Nozulundan başlayarak filtreye kadar olan kısım ( örneklemede maruz kalmış bütün yüzeyler ) 0,1N NaOH çözeltisi ile yıkanarak cam bir kaba ilave edilir. </a:t>
            </a:r>
          </a:p>
          <a:p>
            <a:pPr algn="just"/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Dikkatlice prob çıkarılır ve içersini hiçbir partikül madde kalmayacak şekilde naylon fırça ile temizlenip 0,1 N NaOH çözeltisi ile iyice yıkanır ve filtre tutucuda temiz bir naylon fırça ile temizlenir. </a:t>
            </a:r>
          </a:p>
        </p:txBody>
      </p:sp>
      <p:pic>
        <p:nvPicPr>
          <p:cNvPr id="49155" name="Picture 2" descr="C:\Users\user\Desktop\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25" y="3929063"/>
            <a:ext cx="5440363" cy="251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6" name="Başlık 1"/>
          <p:cNvSpPr txBox="1">
            <a:spLocks/>
          </p:cNvSpPr>
          <p:nvPr/>
        </p:nvSpPr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tr-TR" altLang="tr-TR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Siyanür Tayini</a:t>
            </a:r>
            <a:endParaRPr lang="tr-TR" altLang="tr-TR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İçerik Yer Tutucusu 2"/>
          <p:cNvSpPr>
            <a:spLocks noGrp="1"/>
          </p:cNvSpPr>
          <p:nvPr>
            <p:ph idx="1"/>
          </p:nvPr>
        </p:nvSpPr>
        <p:spPr>
          <a:xfrm>
            <a:off x="250825" y="771525"/>
            <a:ext cx="4606925" cy="4371975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KAP 3 ( Silika Jel ):</a:t>
            </a:r>
          </a:p>
        </p:txBody>
      </p:sp>
      <p:pic>
        <p:nvPicPr>
          <p:cNvPr id="50179" name="Picture 2" descr="C:\Users\user\Desktop\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8" y="928688"/>
            <a:ext cx="3386137" cy="501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0" name="Başlık 1"/>
          <p:cNvSpPr txBox="1">
            <a:spLocks/>
          </p:cNvSpPr>
          <p:nvPr/>
        </p:nvSpPr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tr-TR" altLang="tr-TR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Siyanür Tayini</a:t>
            </a:r>
            <a:endParaRPr lang="tr-TR" altLang="tr-TR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İçerik Yer Tutucusu 2"/>
          <p:cNvSpPr>
            <a:spLocks noGrp="1"/>
          </p:cNvSpPr>
          <p:nvPr>
            <p:ph idx="1"/>
          </p:nvPr>
        </p:nvSpPr>
        <p:spPr>
          <a:xfrm>
            <a:off x="250825" y="771525"/>
            <a:ext cx="8642350" cy="3157538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KAP 4 ( İmpenger ): </a:t>
            </a:r>
          </a:p>
          <a:p>
            <a:pPr algn="just"/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İmpengerların bağlantıları sökülür.</a:t>
            </a:r>
          </a:p>
          <a:p>
            <a:pPr algn="just"/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Sökülen bağlantılar yıkanır.</a:t>
            </a:r>
          </a:p>
          <a:p>
            <a:pPr algn="just"/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İçerik konteynır 4'e aktarılır.</a:t>
            </a:r>
          </a:p>
          <a:p>
            <a:pPr algn="just"/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İlk üç impengeri 30 ml NaOH çözeltisi ile yıkanır.</a:t>
            </a:r>
          </a:p>
          <a:p>
            <a:pPr algn="just"/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Kab etiketlenir ve sızıntıyı önlemek için sıkı bir şekilde kapatılır.</a:t>
            </a:r>
          </a:p>
          <a:p>
            <a:pPr algn="just"/>
            <a:endParaRPr lang="tr-TR" sz="20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03" name="Picture 2" descr="C:\Users\user\Desktop\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25" y="3857625"/>
            <a:ext cx="3214688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Başlık 1"/>
          <p:cNvSpPr txBox="1">
            <a:spLocks/>
          </p:cNvSpPr>
          <p:nvPr/>
        </p:nvSpPr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tr-TR" altLang="tr-TR" sz="28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Siyanür Tayini</a:t>
            </a:r>
            <a:endParaRPr lang="tr-TR" altLang="tr-TR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6764</TotalTime>
  <Words>890</Words>
  <Application>Microsoft Office PowerPoint</Application>
  <PresentationFormat>Ekran Gösterisi (4:3)</PresentationFormat>
  <Paragraphs>134</Paragraphs>
  <Slides>19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6" baseType="lpstr">
      <vt:lpstr>Arial</vt:lpstr>
      <vt:lpstr>Arial Black</vt:lpstr>
      <vt:lpstr>Centaur</vt:lpstr>
      <vt:lpstr>Times</vt:lpstr>
      <vt:lpstr>Times New Roman</vt:lpstr>
      <vt:lpstr>Wingdings</vt:lpstr>
      <vt:lpstr>Varsayılan Tasarım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Betül KESKİN</dc:creator>
  <cp:lastModifiedBy>lenovama</cp:lastModifiedBy>
  <cp:revision>876</cp:revision>
  <cp:lastPrinted>1601-01-01T00:00:00Z</cp:lastPrinted>
  <dcterms:created xsi:type="dcterms:W3CDTF">1601-01-01T00:00:00Z</dcterms:created>
  <dcterms:modified xsi:type="dcterms:W3CDTF">2020-10-29T16:43:00Z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