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4" r:id="rId2"/>
    <p:sldId id="429" r:id="rId3"/>
    <p:sldId id="270" r:id="rId4"/>
    <p:sldId id="280" r:id="rId5"/>
    <p:sldId id="282" r:id="rId6"/>
    <p:sldId id="424" r:id="rId7"/>
    <p:sldId id="428" r:id="rId8"/>
    <p:sldId id="389" r:id="rId9"/>
    <p:sldId id="390" r:id="rId10"/>
    <p:sldId id="391" r:id="rId11"/>
    <p:sldId id="392" r:id="rId12"/>
    <p:sldId id="393" r:id="rId13"/>
    <p:sldId id="402" r:id="rId14"/>
    <p:sldId id="409" r:id="rId15"/>
    <p:sldId id="303" r:id="rId16"/>
    <p:sldId id="305" r:id="rId17"/>
    <p:sldId id="307" r:id="rId18"/>
    <p:sldId id="357" r:id="rId19"/>
    <p:sldId id="421" r:id="rId20"/>
    <p:sldId id="358" r:id="rId21"/>
    <p:sldId id="422" r:id="rId22"/>
    <p:sldId id="423" r:id="rId23"/>
    <p:sldId id="430" r:id="rId2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6667" autoAdjust="0"/>
  </p:normalViewPr>
  <p:slideViewPr>
    <p:cSldViewPr>
      <p:cViewPr varScale="1">
        <p:scale>
          <a:sx n="70" d="100"/>
          <a:sy n="70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C096EDC-41FA-41E6-87F3-F25A0ADF9F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000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CBE2-ED43-4B07-8A96-E6732A3F0D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32693-3816-4839-AD0D-F663294672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A110-7863-4DA5-8DCB-509712785D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692D9-C52F-4769-956A-60488FCDE5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0EB0-6AD3-49E4-AAE6-F56993EBCB6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8D1F6-D756-4D12-874C-F1FE140298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A4D9F-474E-4EDF-A2B6-F15677A62AD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A9253-5FB1-498B-A561-72963F14BA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81E14-1907-4CE1-9875-4305BC3AD5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720D7-9024-43AB-BAA8-9E82800DEC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52A4-86D2-48F3-B424-925C135060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10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tr-TR"/>
              <a:t>20-22 Nisan 2012 - Antalya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0EF75DA-B240-4083-AF6D-66B2DC3150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>
            <a:spLocks noGrp="1"/>
          </p:cNvSpPr>
          <p:nvPr>
            <p:ph type="ctrTitle"/>
          </p:nvPr>
        </p:nvSpPr>
        <p:spPr>
          <a:xfrm>
            <a:off x="5071" y="1484784"/>
            <a:ext cx="9144000" cy="685800"/>
          </a:xfrm>
        </p:spPr>
        <p:txBody>
          <a:bodyPr/>
          <a:lstStyle/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r>
              <a:rPr lang="tr-TR" altLang="tr-TR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Yanma Gazları Ölçümü</a:t>
            </a:r>
            <a:endParaRPr lang="en-US" altLang="tr-TR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000100" y="3886200"/>
            <a:ext cx="6772300" cy="2286000"/>
          </a:xfrm>
        </p:spPr>
        <p:txBody>
          <a:bodyPr/>
          <a:lstStyle/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r>
              <a:rPr lang="tr-TR" altLang="tr-TR" sz="2800" b="1" dirty="0" smtClean="0">
                <a:latin typeface="Times New Roman" pitchFamily="18" charset="0"/>
                <a:cs typeface="Times New Roman" pitchFamily="18" charset="0"/>
              </a:rPr>
              <a:t>Mustafa ALTUNDAĞ</a:t>
            </a:r>
          </a:p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Kimya Mühendisi</a:t>
            </a:r>
          </a:p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endParaRPr lang="tr-TR" alt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r>
              <a:rPr lang="tr-TR" altLang="tr-TR" sz="2400" dirty="0" smtClean="0">
                <a:latin typeface="Times New Roman" pitchFamily="18" charset="0"/>
                <a:cs typeface="Times New Roman" pitchFamily="18" charset="0"/>
              </a:rPr>
              <a:t>ÇED, İzin ve Denetim Genel Müdürlüğü</a:t>
            </a:r>
          </a:p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r>
              <a:rPr lang="tr-TR" altLang="tr-TR" sz="2400" dirty="0" err="1" smtClean="0">
                <a:latin typeface="Times New Roman" pitchFamily="18" charset="0"/>
                <a:cs typeface="Times New Roman" pitchFamily="18" charset="0"/>
              </a:rPr>
              <a:t>Laboratuvar</a:t>
            </a:r>
            <a:r>
              <a:rPr lang="tr-TR" altLang="tr-TR" sz="2400" dirty="0" smtClean="0">
                <a:latin typeface="Times New Roman" pitchFamily="18" charset="0"/>
                <a:cs typeface="Times New Roman" pitchFamily="18" charset="0"/>
              </a:rPr>
              <a:t>, Ölçüm ve İzleme Daire Başkanlığı</a:t>
            </a:r>
            <a:endParaRPr lang="en-US" alt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357158" y="2387380"/>
            <a:ext cx="835256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0"/>
              </a:spcBef>
              <a:spcAft>
                <a:spcPts val="600"/>
              </a:spcAft>
            </a:pPr>
            <a:endParaRPr lang="tr-TR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EKSTRAKTİF OLMAYAN METOTLAR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metotda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bacadaki gaz akışına yerleştirilmiş optik bir cihaz bulunur.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cihaz iki kısımdan oluşur. Bunların biri ışın yayıcısı, diğeri ise kükürt dioksiti ihtiva eden gazlardan geçen ışının alıcısıdır.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  -  Kuru </a:t>
            </a:r>
            <a:r>
              <a:rPr lang="tr-T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ekstraktif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ekstraktif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olmayan metotlarla elde edilen sonuçları karşılaştırırken baca gazının su muhtevasını bilmek, baca değerinin kuru gaz değerine göre düzeltilmesi için gereklidir.</a:t>
            </a:r>
          </a:p>
        </p:txBody>
      </p:sp>
      <p:sp>
        <p:nvSpPr>
          <p:cNvPr id="7" name="8 Metin kutusu"/>
          <p:cNvSpPr txBox="1"/>
          <p:nvPr/>
        </p:nvSpPr>
        <p:spPr>
          <a:xfrm>
            <a:off x="357158" y="140611"/>
            <a:ext cx="850112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ISO 7935</a:t>
            </a:r>
          </a:p>
          <a:p>
            <a:pPr algn="ctr"/>
            <a:r>
              <a:rPr lang="tr-TR" sz="2400" b="1" dirty="0">
                <a:latin typeface="+mn-lt"/>
              </a:rPr>
              <a:t>NOKTA  KAYNAK EMİSYONLARINDA KÜKÜRT DİOKSİTİN KÜTLE DERİŞİMİNİN TAYİNİ- OTOMATİK ÖLÇME METOTLARININ PERFORMANS KARAKTERİSTİKLERİ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12681"/>
            <a:ext cx="7620000" cy="450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Dikdörtgen"/>
          <p:cNvSpPr/>
          <p:nvPr/>
        </p:nvSpPr>
        <p:spPr>
          <a:xfrm>
            <a:off x="1403648" y="692696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Ekstraktif</a:t>
            </a:r>
            <a:r>
              <a:rPr lang="tr-TR" sz="20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Metot İçin Sistem Örneği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1" name="10 Dikdörtgen"/>
          <p:cNvSpPr/>
          <p:nvPr/>
        </p:nvSpPr>
        <p:spPr>
          <a:xfrm>
            <a:off x="1187624" y="831595"/>
            <a:ext cx="7234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Ekstraktif Olmayan Metot İçin Sistem Örneği</a:t>
            </a:r>
            <a:endParaRPr lang="tr-TR" sz="2800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47445"/>
            <a:ext cx="7358062" cy="4037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381000" y="2209800"/>
            <a:ext cx="8367464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Bu </a:t>
            </a:r>
            <a:r>
              <a:rPr lang="tr-TR" sz="2200" dirty="0" err="1" smtClean="0">
                <a:solidFill>
                  <a:srgbClr val="0070C0"/>
                </a:solidFill>
                <a:latin typeface="+mn-lt"/>
              </a:rPr>
              <a:t>standard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, sabit </a:t>
            </a:r>
            <a:r>
              <a:rPr lang="tr-TR" sz="2200" dirty="0">
                <a:solidFill>
                  <a:srgbClr val="0070C0"/>
                </a:solidFill>
                <a:latin typeface="+mn-lt"/>
              </a:rPr>
              <a:t>kaynak emisyonlarında karbon monoksit, karbon dioksit ve oksijen 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tayini ile ilgili </a:t>
            </a:r>
            <a:r>
              <a:rPr lang="tr-TR" sz="2200" dirty="0">
                <a:solidFill>
                  <a:srgbClr val="0070C0"/>
                </a:solidFill>
                <a:latin typeface="+mn-lt"/>
              </a:rPr>
              <a:t>ç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eşitli tipteki enstrümantal analizör ile bağlantılı olarak </a:t>
            </a:r>
            <a:r>
              <a:rPr lang="tr-TR" sz="2200" dirty="0" err="1" smtClean="0">
                <a:solidFill>
                  <a:srgbClr val="0070C0"/>
                </a:solidFill>
                <a:latin typeface="+mn-lt"/>
              </a:rPr>
              <a:t>ekstraktif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 ve </a:t>
            </a:r>
            <a:r>
              <a:rPr lang="tr-TR" sz="2200" dirty="0" err="1" smtClean="0">
                <a:solidFill>
                  <a:srgbClr val="0070C0"/>
                </a:solidFill>
                <a:latin typeface="+mn-lt"/>
              </a:rPr>
              <a:t>ekstraktif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 olmayan sistemleri tarif eder. Aşağıdaki teknikler uygulamadaki cihazlı sistemler için temel yapıyı oluşturur.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200" dirty="0" err="1" smtClean="0">
                <a:solidFill>
                  <a:srgbClr val="0070C0"/>
                </a:solidFill>
                <a:latin typeface="+mn-lt"/>
              </a:rPr>
              <a:t>Paramanyetiklik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 (O2),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Manyetik rüzgar (O2),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Diferansiyel basınç (</a:t>
            </a:r>
            <a:r>
              <a:rPr lang="tr-TR" sz="2200" dirty="0" err="1" smtClean="0">
                <a:solidFill>
                  <a:srgbClr val="0070C0"/>
                </a:solidFill>
                <a:latin typeface="+mn-lt"/>
              </a:rPr>
              <a:t>Quinke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) (O2),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Manyeto dinamik,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Zirkonyum oksit (O2),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Elektrokimyasal hücre (O2 ve CO),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200" dirty="0" err="1" smtClean="0">
                <a:solidFill>
                  <a:srgbClr val="0070C0"/>
                </a:solidFill>
                <a:latin typeface="+mn-lt"/>
              </a:rPr>
              <a:t>İnfrared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200" dirty="0" err="1" smtClean="0">
                <a:solidFill>
                  <a:srgbClr val="0070C0"/>
                </a:solidFill>
                <a:latin typeface="+mn-lt"/>
              </a:rPr>
              <a:t>absorpsiyon</a:t>
            </a:r>
            <a:r>
              <a:rPr lang="tr-TR" sz="2200" dirty="0" smtClean="0">
                <a:solidFill>
                  <a:srgbClr val="0070C0"/>
                </a:solidFill>
                <a:latin typeface="+mn-lt"/>
              </a:rPr>
              <a:t> (CO ve CO2 ), 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412282" y="33318"/>
            <a:ext cx="850112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ISO 12039</a:t>
            </a:r>
          </a:p>
          <a:p>
            <a:pPr algn="ctr"/>
            <a:r>
              <a:rPr lang="tr-TR" sz="2400" b="1" dirty="0" smtClean="0">
                <a:latin typeface="+mn-lt"/>
              </a:rPr>
              <a:t>SABİT KAYNAK EMİSYONLARINDA KARBON MONOKSİT, KARBON DİOKSİT VE OKSİJEN TAYİNİ – OTOMATİK ÖLÇME SİSTEMLERİNİN PERFORMANS ÖZELLİKLERİ VE KALİBRASYONU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9" name="8 Metin kutusu"/>
          <p:cNvSpPr txBox="1"/>
          <p:nvPr/>
        </p:nvSpPr>
        <p:spPr>
          <a:xfrm>
            <a:off x="381000" y="99335"/>
            <a:ext cx="85725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EPA CTM 022</a:t>
            </a:r>
          </a:p>
          <a:p>
            <a:pPr algn="ctr"/>
            <a:endParaRPr lang="tr-TR" sz="2800" b="1" dirty="0" smtClean="0">
              <a:solidFill>
                <a:srgbClr val="FF0000"/>
              </a:solidFill>
              <a:latin typeface="+mn-lt"/>
            </a:endParaRPr>
          </a:p>
          <a:p>
            <a:pPr algn="ctr"/>
            <a:r>
              <a:rPr lang="tr-TR" sz="2400" b="1" dirty="0" smtClean="0">
                <a:latin typeface="+mn-lt"/>
              </a:rPr>
              <a:t>AZOT MONOKSİT, AZOT DİOKSİT VE  NO</a:t>
            </a:r>
            <a:r>
              <a:rPr lang="tr-TR" sz="2400" b="1" baseline="-25000" dirty="0" smtClean="0">
                <a:latin typeface="+mn-lt"/>
              </a:rPr>
              <a:t>X</a:t>
            </a:r>
            <a:r>
              <a:rPr lang="tr-TR" sz="2400" b="1" dirty="0" smtClean="0">
                <a:latin typeface="+mn-lt"/>
              </a:rPr>
              <a:t> EMİSYONLARININ ELEKTROKİMYASAL ANALİZ CİHAZI İLE SABİT (HAREKETSİZ) YANMA KAYNAKLARINDAN SAPTANMASI</a:t>
            </a:r>
            <a:endParaRPr lang="tr-TR" sz="2400" b="1" dirty="0">
              <a:latin typeface="+mn-lt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381000" y="2168856"/>
            <a:ext cx="84582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lvl="1" algn="ctr">
              <a:spcAft>
                <a:spcPts val="600"/>
              </a:spcAft>
            </a:pPr>
            <a:endParaRPr lang="tr-TR" sz="2400" b="1" dirty="0" smtClean="0">
              <a:solidFill>
                <a:srgbClr val="0070C0"/>
              </a:solidFill>
              <a:latin typeface="+mn-lt"/>
            </a:endParaRPr>
          </a:p>
          <a:p>
            <a:pPr marL="252000" lvl="1" algn="just">
              <a:spcAft>
                <a:spcPts val="600"/>
              </a:spcAft>
            </a:pPr>
            <a:r>
              <a:rPr lang="tr-TR" sz="2400" b="1" dirty="0">
                <a:solidFill>
                  <a:srgbClr val="0070C0"/>
                </a:solidFill>
                <a:latin typeface="+mn-lt"/>
              </a:rPr>
              <a:t>Bu </a:t>
            </a:r>
            <a:r>
              <a:rPr lang="tr-TR" sz="2400" b="1" dirty="0" err="1">
                <a:solidFill>
                  <a:srgbClr val="0070C0"/>
                </a:solidFill>
                <a:latin typeface="+mn-lt"/>
              </a:rPr>
              <a:t>standard</a:t>
            </a:r>
            <a:r>
              <a:rPr lang="tr-TR" sz="2400" b="1" dirty="0">
                <a:solidFill>
                  <a:srgbClr val="0070C0"/>
                </a:solidFill>
                <a:latin typeface="+mn-lt"/>
              </a:rPr>
              <a:t>, azot monoksit, azot dioksit 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ve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N</a:t>
            </a:r>
            <a:r>
              <a:rPr lang="tr-TR" sz="2400" b="1" dirty="0" err="1">
                <a:solidFill>
                  <a:srgbClr val="0070C0"/>
                </a:solidFill>
                <a:latin typeface="+mn-lt"/>
              </a:rPr>
              <a:t>O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x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b="1" dirty="0">
                <a:solidFill>
                  <a:srgbClr val="0070C0"/>
                </a:solidFill>
                <a:latin typeface="+mn-lt"/>
              </a:rPr>
              <a:t>emisyonlarının 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elektrokimyasal analiz cihazı ile sabit yanma kaynaklarından saptanmasını kapsar.</a:t>
            </a:r>
          </a:p>
          <a:p>
            <a:pPr marL="252000" lvl="1" algn="just">
              <a:spcAft>
                <a:spcPts val="600"/>
              </a:spcAft>
            </a:pP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Bu yöntem, kazanlar, ısıtıcılar, motorlar ve türbinler gibi yanma kaynaklarından gerçekleşen kontrollü ya da kontrolsüz emisyonlardaki </a:t>
            </a:r>
            <a:r>
              <a:rPr lang="en-US" sz="2400" b="1" dirty="0" err="1" smtClean="0">
                <a:solidFill>
                  <a:srgbClr val="0070C0"/>
                </a:solidFill>
                <a:latin typeface="+mn-lt"/>
              </a:rPr>
              <a:t>azot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monoksit (NO), </a:t>
            </a:r>
            <a:r>
              <a:rPr lang="en-US" sz="2400" b="1" dirty="0" err="1" smtClean="0">
                <a:solidFill>
                  <a:srgbClr val="0070C0"/>
                </a:solidFill>
                <a:latin typeface="+mn-lt"/>
              </a:rPr>
              <a:t>azot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dioksit (NO</a:t>
            </a:r>
            <a:r>
              <a:rPr lang="tr-TR" sz="2400" b="1" baseline="-25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), ve bunların toplamlarının (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NO</a:t>
            </a:r>
            <a:r>
              <a:rPr lang="tr-TR" sz="2400" b="1" baseline="-25000" dirty="0" err="1" smtClean="0">
                <a:solidFill>
                  <a:srgbClr val="0070C0"/>
                </a:solidFill>
                <a:latin typeface="+mn-lt"/>
              </a:rPr>
              <a:t>x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)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</a:rPr>
              <a:t>azotoksitlerin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 konsantrasyonlarının saptanmasında uygulanabilir.  </a:t>
            </a:r>
          </a:p>
          <a:p>
            <a:pPr marL="252000" lvl="1" indent="457200" algn="just">
              <a:spcAft>
                <a:spcPts val="600"/>
              </a:spcAft>
            </a:pPr>
            <a:endParaRPr lang="tr-TR" sz="2400" b="1" dirty="0" smtClean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8" name="7 Metin kutusu"/>
          <p:cNvSpPr txBox="1"/>
          <p:nvPr/>
        </p:nvSpPr>
        <p:spPr>
          <a:xfrm>
            <a:off x="395536" y="714356"/>
            <a:ext cx="8534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+mn-lt"/>
              </a:rPr>
              <a:t>EN 14789 </a:t>
            </a:r>
          </a:p>
          <a:p>
            <a:pPr algn="ctr"/>
            <a:r>
              <a:rPr lang="tr-TR" sz="2000" b="1" dirty="0" smtClean="0">
                <a:latin typeface="+mn-lt"/>
              </a:rPr>
              <a:t>SABİT KAYNAK EMİSYONLARINDA PARAMANYETİZMA YÖNTEMİ İLE OKSİJENİN HACİM KONSANTRASYONUNUN BELİRLENMESİ</a:t>
            </a:r>
            <a:endParaRPr lang="tr-TR" sz="2000" b="1" dirty="0">
              <a:latin typeface="+mn-lt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467544" y="1772816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Standart; </a:t>
            </a:r>
            <a:r>
              <a:rPr lang="tr-TR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Paramanyetik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metod ile baca gazındaki oksijenin hacimsel konsantrasyonunun belirlenmesi için kullanılır.</a:t>
            </a:r>
          </a:p>
        </p:txBody>
      </p:sp>
      <p:sp>
        <p:nvSpPr>
          <p:cNvPr id="7" name="7 Metin kutusu"/>
          <p:cNvSpPr txBox="1"/>
          <p:nvPr/>
        </p:nvSpPr>
        <p:spPr>
          <a:xfrm>
            <a:off x="467544" y="2924944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+mn-lt"/>
              </a:rPr>
              <a:t>EN 15058 </a:t>
            </a:r>
          </a:p>
          <a:p>
            <a:pPr algn="ctr"/>
            <a:r>
              <a:rPr lang="tr-TR" sz="2000" b="1" dirty="0" smtClean="0">
                <a:latin typeface="+mn-lt"/>
              </a:rPr>
              <a:t>SABİT KAYNAK EMİSYONLARINDA KIZIL ÖTESİ SPEKTROMETRE İLE KARBONMONOKSİT (CO) KÜTLE KONSANTRASYONUNUN BELİRLENMESİ</a:t>
            </a:r>
            <a:endParaRPr lang="tr-TR" sz="2000" b="1" dirty="0">
              <a:latin typeface="+mn-lt"/>
            </a:endParaRPr>
          </a:p>
        </p:txBody>
      </p:sp>
      <p:sp>
        <p:nvSpPr>
          <p:cNvPr id="9" name="9 Metin kutusu"/>
          <p:cNvSpPr txBox="1"/>
          <p:nvPr/>
        </p:nvSpPr>
        <p:spPr>
          <a:xfrm>
            <a:off x="395536" y="450912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Standart; Kızılötesi (IR) absorbsiyon metodu ile baca gazındaki karbonmonoksitin (CO) kütlesel konsantrasyonunun belirlenmesi için kullanılır.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428596" y="2214554"/>
            <a:ext cx="850112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Standart; sabit kaynak emisyonlarında </a:t>
            </a:r>
            <a:r>
              <a:rPr lang="tr-TR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kemiluminans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(kimyasal ışıma) yöntemi  ile azot oksitlerin  ( </a:t>
            </a:r>
            <a:r>
              <a:rPr lang="tr-TR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NOx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 kütle konsantrasyonunun belirlenmesi</a:t>
            </a:r>
          </a:p>
          <a:p>
            <a:pPr marL="252000" indent="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Geleneksel yanma sistemlerinde baca gazındaki azot oksitlerin % 95’ini azot monoksitler geri kalanını ise azot dioksitler oluştur. </a:t>
            </a:r>
          </a:p>
          <a:p>
            <a:pPr marL="252000" indent="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0070C0"/>
                </a:solidFill>
                <a:latin typeface="+mn-lt"/>
              </a:rPr>
              <a:t>Gaz analizörü,  ısıtmalı bir prob, ısıtmalı bir hat ve gaz şartlandırma ünitesi ile birlikte kullanılır.</a:t>
            </a:r>
          </a:p>
          <a:p>
            <a:pPr marL="252000" indent="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tr-TR" sz="2400" b="1" dirty="0" smtClean="0">
              <a:solidFill>
                <a:srgbClr val="0070C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00034" y="714356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+mn-lt"/>
              </a:rPr>
              <a:t>EN 14792</a:t>
            </a:r>
          </a:p>
          <a:p>
            <a:pPr algn="ctr"/>
            <a:endParaRPr lang="tr-TR" sz="2000" b="1" dirty="0" smtClean="0">
              <a:solidFill>
                <a:srgbClr val="FF0000"/>
              </a:solidFill>
              <a:latin typeface="+mn-lt"/>
            </a:endParaRPr>
          </a:p>
          <a:p>
            <a:pPr algn="ctr"/>
            <a:r>
              <a:rPr lang="tr-TR" sz="2000" b="1" dirty="0" smtClean="0">
                <a:latin typeface="+mn-lt"/>
              </a:rPr>
              <a:t>SABİT KAYNAK EMİSYONLARINDA KEMİLUMİNANS (KİMYASAL IŞIMA) YÖNTEMİ  İLE AZOT OKSİTLERİN ( NOX ) KÜTLE KONSANTRASYONUNUN BELİRLENMESİ</a:t>
            </a:r>
          </a:p>
          <a:p>
            <a:pPr algn="ctr"/>
            <a:endParaRPr lang="tr-TR" sz="2000" b="1" dirty="0">
              <a:latin typeface="+mn-lt"/>
            </a:endParaRPr>
          </a:p>
          <a:p>
            <a:pPr algn="ctr"/>
            <a:endParaRPr lang="tr-TR" sz="2000" b="1" dirty="0" smtClean="0">
              <a:latin typeface="+mn-lt"/>
            </a:endParaRPr>
          </a:p>
          <a:p>
            <a:pPr algn="ctr"/>
            <a:endParaRPr lang="tr-TR" sz="2000" b="1" dirty="0" smtClean="0">
              <a:latin typeface="+mn-lt"/>
            </a:endParaRPr>
          </a:p>
          <a:p>
            <a:pPr algn="ctr"/>
            <a:endParaRPr lang="tr-TR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500034" y="1857364"/>
            <a:ext cx="840108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tr-TR" sz="2400" b="1" dirty="0" smtClean="0">
              <a:solidFill>
                <a:srgbClr val="0070C0"/>
              </a:solidFill>
              <a:latin typeface="+mn-lt"/>
              <a:cs typeface="Times New Roman" pitchFamily="18" charset="0"/>
            </a:endParaRP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tr-TR" sz="2400" b="1" dirty="0" smtClean="0">
              <a:solidFill>
                <a:srgbClr val="0070C0"/>
              </a:solidFill>
              <a:latin typeface="+mn-lt"/>
              <a:cs typeface="Times New Roman" pitchFamily="18" charset="0"/>
            </a:endParaRP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Bu Standart; Baca gazındaki Kükürt dioksitin (SO</a:t>
            </a:r>
            <a:r>
              <a:rPr lang="tr-TR" sz="2400" b="1" baseline="-25000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2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) kütlesel konsantrasyonunun belirlenmesi için kullanılır.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Örnekleme sistemi ve iki analitik prensibe dayanır: İyon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kromotografisi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 ve </a:t>
            </a:r>
            <a:r>
              <a:rPr lang="tr-TR" sz="2400" b="1" dirty="0" err="1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Thorin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 yöntemi.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SO</a:t>
            </a:r>
            <a:r>
              <a:rPr lang="tr-TR" sz="2400" b="1" baseline="-25000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3</a:t>
            </a:r>
            <a:r>
              <a:rPr lang="tr-TR" sz="24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 de sülfat iyonlarına absorbe ve transfer olur ve girişim yapar.</a:t>
            </a:r>
          </a:p>
          <a:p>
            <a:pPr marL="252000" algn="just">
              <a:spcBef>
                <a:spcPts val="0"/>
              </a:spcBef>
              <a:spcAft>
                <a:spcPts val="600"/>
              </a:spcAft>
            </a:pPr>
            <a:endParaRPr lang="tr-TR" sz="2400" b="1" dirty="0" smtClean="0">
              <a:solidFill>
                <a:srgbClr val="0070C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00034" y="714356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  <a:latin typeface="+mn-lt"/>
              </a:rPr>
              <a:t>EN 14791</a:t>
            </a:r>
          </a:p>
          <a:p>
            <a:pPr algn="ctr"/>
            <a:endParaRPr lang="tr-TR" sz="2000" b="1" dirty="0" smtClean="0">
              <a:solidFill>
                <a:srgbClr val="FF0000"/>
              </a:solidFill>
              <a:latin typeface="+mn-lt"/>
            </a:endParaRPr>
          </a:p>
          <a:p>
            <a:pPr algn="ctr"/>
            <a:r>
              <a:rPr lang="tr-TR" sz="2000" b="1" dirty="0" smtClean="0">
                <a:latin typeface="+mn-lt"/>
              </a:rPr>
              <a:t>SABİT KAYNAK EMİSYONLARINDA KÜKÜRT OKSİTLER KÜTLE KONSANTRASYONUNUN BELİRLENMESİ</a:t>
            </a:r>
            <a:endParaRPr lang="tr-TR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ikdörtgen"/>
          <p:cNvSpPr/>
          <p:nvPr/>
        </p:nvSpPr>
        <p:spPr>
          <a:xfrm>
            <a:off x="533400" y="208746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Yanma Gazları Ölçümlerinde Dikkat Edilmesi Gereken Hususlar</a:t>
            </a:r>
            <a:endParaRPr lang="tr-TR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381000" y="1676400"/>
            <a:ext cx="8458200" cy="484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</a:rPr>
              <a:t>Örnekleme sistemine hava girişi veya sistemden dışarıya gaz kaçağı olmamalıdır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</a:rPr>
              <a:t>Alınan gaz ile kullanılan boru, hortum ve diğer malzemeler arasında kimyasal reaksiyonlar olmaması için uygun malzemeden yapılmış ekipman kullanılmalıdır.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Cihaz ölçüm konumuna geçtikten sonra uygun bağlantı hortumlarının uygun yerlerde olduğu bir kez daha kontrol edilerek kaçak testi yapılması gerekir</a:t>
            </a: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Baca </a:t>
            </a: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gazı </a:t>
            </a: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ölçüm cihazının izlenebilir referans gazlarla doğrulaması yapılır.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tr-TR" altLang="tr-TR" sz="2800" dirty="0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381000" y="1676400"/>
            <a:ext cx="8458200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</a:rPr>
              <a:t>Örnekleme hattı mümkün olduğu kadar kısa </a:t>
            </a: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</a:rPr>
              <a:t>tutulmalıdır. </a:t>
            </a: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Kükürt </a:t>
            </a: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dioksit ve Azot Oksitlerin kayıplarını önlemek ve yanlış okumalara yol açmamak için numune alma hattı ısıtılmalıdır</a:t>
            </a: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altLang="tr-TR" sz="2800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</a:rPr>
              <a:t>Şartlandırılarak </a:t>
            </a: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</a:rPr>
              <a:t>ölçüm hücresine taşınan numunenin ölçüm hücresine girmeden önce neminin alınması için uygun bir düzenek eklenmelidir. 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</a:rPr>
              <a:t>Baca gazları, toz ve kurum gibi partikül maddelerden temizlenebilmeleri için filtreden geçirildikten sonra analiz sistemine verilmelidir.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</a:rPr>
              <a:t>Tesis, ölçümler sırasında tam kapasite ile çalışmalıdır.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tr-TR" altLang="tr-TR" sz="2800" dirty="0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solidFill>
                  <a:srgbClr val="FF0000"/>
                </a:solidFill>
              </a:rPr>
              <a:t>YANMA GAZI NEDİR?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Y</a:t>
            </a:r>
            <a:r>
              <a:rPr lang="tr-TR" dirty="0" smtClean="0"/>
              <a:t>akıt </a:t>
            </a:r>
            <a:r>
              <a:rPr lang="tr-TR" dirty="0"/>
              <a:t>içindeki yanıcı C ve H in hava içindeki oksijen ile </a:t>
            </a:r>
            <a:r>
              <a:rPr lang="tr-TR" dirty="0" smtClean="0"/>
              <a:t>hızlı </a:t>
            </a:r>
            <a:r>
              <a:rPr lang="tr-TR" dirty="0"/>
              <a:t>bir kimyasal birleşim yapması olarak </a:t>
            </a:r>
            <a:r>
              <a:rPr lang="tr-TR" dirty="0" smtClean="0"/>
              <a:t>tanımlanır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O</a:t>
            </a:r>
            <a:r>
              <a:rPr lang="tr-TR" sz="1800" dirty="0" smtClean="0"/>
              <a:t>2     </a:t>
            </a:r>
            <a:r>
              <a:rPr lang="tr-TR" dirty="0" smtClean="0"/>
              <a:t>CO</a:t>
            </a:r>
            <a:r>
              <a:rPr lang="tr-TR" sz="1800" dirty="0" smtClean="0"/>
              <a:t>       </a:t>
            </a:r>
            <a:r>
              <a:rPr lang="tr-TR" dirty="0"/>
              <a:t>C</a:t>
            </a:r>
            <a:r>
              <a:rPr lang="tr-TR" dirty="0" smtClean="0"/>
              <a:t>O</a:t>
            </a:r>
            <a:r>
              <a:rPr lang="tr-TR" sz="1800" dirty="0" smtClean="0"/>
              <a:t>2      </a:t>
            </a:r>
            <a:r>
              <a:rPr lang="tr-TR" dirty="0" smtClean="0"/>
              <a:t>SO</a:t>
            </a:r>
            <a:r>
              <a:rPr lang="tr-TR" sz="1800" dirty="0"/>
              <a:t>2       </a:t>
            </a:r>
            <a:r>
              <a:rPr lang="tr-TR" dirty="0" smtClean="0"/>
              <a:t>NO</a:t>
            </a:r>
            <a:r>
              <a:rPr lang="tr-TR" sz="1800" dirty="0" smtClean="0"/>
              <a:t>      </a:t>
            </a:r>
            <a:r>
              <a:rPr lang="tr-TR" dirty="0" smtClean="0"/>
              <a:t>NO</a:t>
            </a:r>
            <a:r>
              <a:rPr lang="tr-TR" sz="1800" dirty="0"/>
              <a:t>2      </a:t>
            </a:r>
            <a:r>
              <a:rPr lang="tr-TR" dirty="0" smtClean="0"/>
              <a:t>NO</a:t>
            </a:r>
            <a:r>
              <a:rPr lang="tr-TR" sz="18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4087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381000" y="1676400"/>
            <a:ext cx="8458200" cy="246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</a:rPr>
              <a:t>Sürekli rejimde çalışan tesislerde en büyük yükte en az üç ölçüm yapılmalıdır. </a:t>
            </a:r>
            <a:endParaRPr lang="tr-TR" altLang="tr-TR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ütlesel debi hesaplamalarının yapılabilmesi için hız, sıcaklık ve nem ölçümlerinin de yapılması gerekmektedir.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tr-TR" altLang="tr-TR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179512" y="476672"/>
            <a:ext cx="8856984" cy="484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lnSpc>
                <a:spcPct val="80000"/>
              </a:lnSpc>
              <a:spcAft>
                <a:spcPts val="600"/>
              </a:spcAft>
            </a:pPr>
            <a:endParaRPr lang="tr-TR" altLang="tr-TR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457200" algn="just">
              <a:lnSpc>
                <a:spcPct val="80000"/>
              </a:lnSpc>
              <a:spcAft>
                <a:spcPts val="600"/>
              </a:spcAft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Ölçüm Süresi: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Ölçüm süreleri belirlenirken sensör tepki süresi (T90) esas alınmalıdır.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(T90) : Bunun için Analizöre </a:t>
            </a:r>
            <a:r>
              <a:rPr lang="tr-TR" altLang="tr-TR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probun</a:t>
            </a: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ucundan referans gaz verilmeli ve analizörün verilen referans gazın konsantrasyonunun % 90’ını okuduğu zaman bulunmalıdır.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Ölçüm süresi mevzuatlarda yada standartlarda aksi belirtilmiyorsa  4xT90 süresi kadar olmalıdır.</a:t>
            </a:r>
          </a:p>
          <a:p>
            <a:pPr marL="252000" indent="4572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tr-TR" alt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İki ölçüm arasında bekleme zamanı ise en az 3xT90 olmalıdır.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02550" cy="650875"/>
          </a:xfrm>
        </p:spPr>
        <p:txBody>
          <a:bodyPr>
            <a:noAutofit/>
          </a:bodyPr>
          <a:lstStyle/>
          <a:p>
            <a:r>
              <a:rPr lang="tr-TR" dirty="0" smtClean="0"/>
              <a:t>                                          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8" name="7 Dikdörtgen"/>
          <p:cNvSpPr/>
          <p:nvPr/>
        </p:nvSpPr>
        <p:spPr>
          <a:xfrm>
            <a:off x="251520" y="3357562"/>
            <a:ext cx="86409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 smtClean="0">
                <a:latin typeface="+mn-lt"/>
              </a:rPr>
              <a:t>C (mg/N m3) 	: Normal şartlarda (0</a:t>
            </a:r>
            <a:r>
              <a:rPr lang="tr-TR" sz="2200" baseline="30000" dirty="0" smtClean="0">
                <a:latin typeface="+mn-lt"/>
              </a:rPr>
              <a:t>0</a:t>
            </a:r>
            <a:r>
              <a:rPr lang="tr-TR" sz="2200" dirty="0" smtClean="0">
                <a:latin typeface="+mn-lt"/>
              </a:rPr>
              <a:t>C ve 1 </a:t>
            </a:r>
            <a:r>
              <a:rPr lang="tr-TR" sz="2200" dirty="0" err="1" smtClean="0">
                <a:latin typeface="+mn-lt"/>
              </a:rPr>
              <a:t>atm</a:t>
            </a:r>
            <a:r>
              <a:rPr lang="tr-TR" sz="2200" dirty="0" smtClean="0">
                <a:latin typeface="+mn-lt"/>
              </a:rPr>
              <a:t>) kütlesel konsantrasyonu </a:t>
            </a:r>
          </a:p>
          <a:p>
            <a:r>
              <a:rPr lang="tr-TR" sz="2200" dirty="0" smtClean="0">
                <a:latin typeface="+mn-lt"/>
              </a:rPr>
              <a:t>C (</a:t>
            </a:r>
            <a:r>
              <a:rPr lang="tr-TR" sz="2200" dirty="0" err="1" smtClean="0">
                <a:latin typeface="+mn-lt"/>
              </a:rPr>
              <a:t>ppmV</a:t>
            </a:r>
            <a:r>
              <a:rPr lang="tr-TR" sz="2200" dirty="0" smtClean="0">
                <a:latin typeface="+mn-lt"/>
              </a:rPr>
              <a:t>) 	: Hacimsel konsantrasyon (milyonda bir birim) </a:t>
            </a:r>
          </a:p>
          <a:p>
            <a:r>
              <a:rPr lang="tr-TR" sz="2200" dirty="0" smtClean="0">
                <a:latin typeface="+mn-lt"/>
              </a:rPr>
              <a:t>M		: Gazın Molekül Ağırlığı</a:t>
            </a:r>
            <a:endParaRPr lang="tr-TR" sz="2200" dirty="0">
              <a:latin typeface="+mn-lt"/>
            </a:endParaRPr>
          </a:p>
        </p:txBody>
      </p:sp>
      <p:pic>
        <p:nvPicPr>
          <p:cNvPr id="1027" name="Picture 3" descr="C:\Users\mustafa.altundag\Desktop\Adsı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80728"/>
            <a:ext cx="5888037" cy="1219200"/>
          </a:xfrm>
          <a:prstGeom prst="rect">
            <a:avLst/>
          </a:prstGeom>
          <a:noFill/>
        </p:spPr>
      </p:pic>
      <p:sp>
        <p:nvSpPr>
          <p:cNvPr id="11" name="10 Dikdörtgen"/>
          <p:cNvSpPr/>
          <p:nvPr/>
        </p:nvSpPr>
        <p:spPr>
          <a:xfrm>
            <a:off x="1000100" y="5000636"/>
            <a:ext cx="77153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 smtClean="0"/>
              <a:t>Buna göre 100 </a:t>
            </a:r>
            <a:r>
              <a:rPr lang="tr-TR" sz="2200" dirty="0" err="1" smtClean="0"/>
              <a:t>ppm</a:t>
            </a:r>
            <a:r>
              <a:rPr lang="tr-TR" sz="2200" dirty="0" smtClean="0"/>
              <a:t> ölçülen bir CO gazı için;</a:t>
            </a:r>
          </a:p>
          <a:p>
            <a:r>
              <a:rPr lang="tr-TR" sz="2200" dirty="0" smtClean="0"/>
              <a:t>C = 100 x 28 / 22,4</a:t>
            </a:r>
          </a:p>
          <a:p>
            <a:r>
              <a:rPr lang="tr-TR" sz="2200" dirty="0" smtClean="0"/>
              <a:t>C= 125 mg/ </a:t>
            </a:r>
            <a:r>
              <a:rPr lang="tr-TR" sz="2200" dirty="0" err="1" smtClean="0"/>
              <a:t>Nm</a:t>
            </a:r>
            <a:r>
              <a:rPr lang="tr-TR" sz="2200" dirty="0" smtClean="0"/>
              <a:t>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5 Dikdörtgen"/>
          <p:cNvSpPr>
            <a:spLocks noChangeArrowheads="1"/>
          </p:cNvSpPr>
          <p:nvPr/>
        </p:nvSpPr>
        <p:spPr bwMode="auto">
          <a:xfrm>
            <a:off x="457200" y="35814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panose="020B0604020202020204" pitchFamily="34" charset="0"/>
            </a:endParaRPr>
          </a:p>
        </p:txBody>
      </p:sp>
      <p:sp>
        <p:nvSpPr>
          <p:cNvPr id="39939" name="9 Metin kutusu"/>
          <p:cNvSpPr txBox="1">
            <a:spLocks noChangeArrowheads="1"/>
          </p:cNvSpPr>
          <p:nvPr/>
        </p:nvSpPr>
        <p:spPr bwMode="auto">
          <a:xfrm>
            <a:off x="304800" y="1905000"/>
            <a:ext cx="84582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ts val="1200"/>
              </a:spcBef>
              <a:spcAft>
                <a:spcPts val="1800"/>
              </a:spcAft>
              <a:buFontTx/>
              <a:buNone/>
            </a:pPr>
            <a:r>
              <a:rPr lang="tr-TR" altLang="tr-TR" sz="4400" b="1" dirty="0">
                <a:solidFill>
                  <a:srgbClr val="0070C0"/>
                </a:solidFill>
                <a:latin typeface="Arial Black" panose="020B0A04020102020204" pitchFamily="34" charset="0"/>
              </a:rPr>
              <a:t>TEŞEKKÜRLER</a:t>
            </a:r>
          </a:p>
          <a:p>
            <a:pPr algn="ctr">
              <a:spcBef>
                <a:spcPts val="1200"/>
              </a:spcBef>
              <a:spcAft>
                <a:spcPts val="1800"/>
              </a:spcAft>
              <a:buFontTx/>
              <a:buNone/>
            </a:pPr>
            <a:endParaRPr lang="tr-TR" altLang="tr-TR" sz="4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tr-TR" altLang="tr-TR" sz="2400" b="1" dirty="0">
                <a:solidFill>
                  <a:srgbClr val="990000"/>
                </a:solidFill>
                <a:latin typeface="Centaur" panose="02030504050205020304" pitchFamily="18" charset="0"/>
              </a:rPr>
              <a:t>Mustafa ALTUNDAĞ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tr-TR" altLang="tr-TR" sz="2400" b="1" dirty="0">
                <a:solidFill>
                  <a:srgbClr val="990000"/>
                </a:solidFill>
                <a:latin typeface="Centaur" panose="02030504050205020304" pitchFamily="18" charset="0"/>
              </a:rPr>
              <a:t>Kimya Mühendisi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tr-TR" altLang="tr-TR" sz="2400" b="1" dirty="0">
                <a:solidFill>
                  <a:srgbClr val="990000"/>
                </a:solidFill>
                <a:latin typeface="Centaur" panose="02030504050205020304" pitchFamily="18" charset="0"/>
              </a:rPr>
              <a:t>LABORATUVAR, ÖLÇÜM VE İZLEME DAİRESİ BAŞKANLIĞI</a:t>
            </a:r>
          </a:p>
        </p:txBody>
      </p:sp>
    </p:spTree>
    <p:extLst>
      <p:ext uri="{BB962C8B-B14F-4D97-AF65-F5344CB8AC3E}">
        <p14:creationId xmlns:p14="http://schemas.microsoft.com/office/powerpoint/2010/main" val="28426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>
            <a:spLocks noGrp="1"/>
          </p:cNvSpPr>
          <p:nvPr>
            <p:ph type="ctrTitle"/>
          </p:nvPr>
        </p:nvSpPr>
        <p:spPr>
          <a:xfrm>
            <a:off x="-25085" y="188640"/>
            <a:ext cx="9144000" cy="1189856"/>
          </a:xfrm>
        </p:spPr>
        <p:txBody>
          <a:bodyPr/>
          <a:lstStyle/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r>
              <a:rPr lang="tr-TR" altLang="tr-T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YANMA TEPKİMELERİ ?</a:t>
            </a:r>
            <a:endParaRPr lang="en-US" altLang="tr-TR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785786" y="1828800"/>
            <a:ext cx="81296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C	+	O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                     		CO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+	1/2 O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                  		H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S	+	O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       		SO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N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	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+	O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                  		2NO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2O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+ 2H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+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7/2O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2CO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+ 3H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343400" y="23622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343400" y="31242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343400" y="38100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4343400" y="59436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343400" y="44958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4343400" y="525780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marL="252000" indent="457200">
              <a:spcBef>
                <a:spcPts val="0"/>
              </a:spcBef>
              <a:spcAft>
                <a:spcPts val="600"/>
              </a:spcAft>
            </a:pPr>
            <a:r>
              <a:rPr lang="tr-TR" altLang="tr-T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NEDEN ÖLÇÜM YAPARIZ?</a:t>
            </a:r>
            <a:endParaRPr lang="en-US" altLang="tr-TR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381000" y="1371600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1. Yanma verimliliği kontrolü: 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Kazanların verimliliğini artırmak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Yakıt - para tasarrufu sağlamak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Emisyonları azaltmak</a:t>
            </a:r>
          </a:p>
          <a:p>
            <a:pPr lvl="2" eaLnBrk="1" hangingPunct="1">
              <a:buFontTx/>
              <a:buChar char="-"/>
              <a:defRPr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2.Proses kontrolü: 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Üretim prosesinde kaliteyi artırmak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Proseste kullanılan kazanların ayarını yapmak</a:t>
            </a:r>
          </a:p>
          <a:p>
            <a:pPr lvl="2" eaLnBrk="1" hangingPunct="1">
              <a:defRPr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3.Emisyon kontrolü: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Emisyonları limitleri içinde tutmak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Emisyon ile ilgili mevzuata uymak</a:t>
            </a:r>
            <a:endParaRPr lang="tr-TR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ikdörtgen"/>
          <p:cNvSpPr/>
          <p:nvPr/>
        </p:nvSpPr>
        <p:spPr>
          <a:xfrm>
            <a:off x="1907704" y="188640"/>
            <a:ext cx="516513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+mn-lt"/>
              </a:rPr>
              <a:t>HANGİ STANDARTLARA </a:t>
            </a:r>
          </a:p>
          <a:p>
            <a:r>
              <a:rPr lang="tr-TR" sz="3200" b="1" dirty="0" smtClean="0">
                <a:solidFill>
                  <a:srgbClr val="FF0000"/>
                </a:solidFill>
                <a:latin typeface="+mn-lt"/>
              </a:rPr>
              <a:t>GÖRE ÖLÇÜM YAPARIZ?</a:t>
            </a:r>
          </a:p>
        </p:txBody>
      </p:sp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826444"/>
              </p:ext>
            </p:extLst>
          </p:nvPr>
        </p:nvGraphicFramePr>
        <p:xfrm>
          <a:off x="533400" y="1420399"/>
          <a:ext cx="8077200" cy="5115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123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Büyüklük</a:t>
                      </a:r>
                      <a:endParaRPr lang="tr-TR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EN </a:t>
                      </a:r>
                      <a:endParaRPr lang="tr-TR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ISO</a:t>
                      </a:r>
                      <a:endParaRPr lang="tr-TR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EPA</a:t>
                      </a:r>
                      <a:endParaRPr lang="tr-TR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9666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O</a:t>
                      </a:r>
                      <a:r>
                        <a:rPr lang="tr-TR" sz="2000" baseline="-25000" dirty="0" smtClean="0"/>
                        <a:t>2</a:t>
                      </a:r>
                      <a:endParaRPr lang="tr-TR" sz="2000" baseline="-25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14789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10396,</a:t>
                      </a:r>
                    </a:p>
                    <a:p>
                      <a:pPr algn="ctr"/>
                      <a:r>
                        <a:rPr lang="tr-TR" sz="2000" dirty="0" smtClean="0"/>
                        <a:t>12039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CTM </a:t>
                      </a:r>
                    </a:p>
                    <a:p>
                      <a:pPr algn="ctr"/>
                      <a:r>
                        <a:rPr lang="tr-TR" dirty="0" smtClean="0"/>
                        <a:t>030</a:t>
                      </a:r>
                      <a:endParaRPr lang="tr-TR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3769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CO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15058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10A,</a:t>
                      </a:r>
                    </a:p>
                    <a:p>
                      <a:pPr algn="ctr"/>
                      <a:r>
                        <a:rPr lang="tr-TR" sz="2000" dirty="0" smtClean="0"/>
                        <a:t>10B, </a:t>
                      </a:r>
                    </a:p>
                    <a:p>
                      <a:pPr algn="ctr"/>
                      <a:r>
                        <a:rPr lang="tr-TR" sz="2000" dirty="0" smtClean="0"/>
                        <a:t>320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6889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CO</a:t>
                      </a:r>
                      <a:r>
                        <a:rPr lang="tr-TR" sz="2000" baseline="-25000" dirty="0" smtClean="0"/>
                        <a:t>2</a:t>
                      </a:r>
                      <a:endParaRPr lang="tr-TR" sz="2000" baseline="-25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87243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err="1" smtClean="0"/>
                        <a:t>NOx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14792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10849, 11564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7, 7A, </a:t>
                      </a:r>
                    </a:p>
                    <a:p>
                      <a:pPr algn="ctr"/>
                      <a:r>
                        <a:rPr lang="tr-TR" sz="2000" dirty="0" smtClean="0"/>
                        <a:t>7B, 7C, </a:t>
                      </a:r>
                    </a:p>
                    <a:p>
                      <a:pPr algn="ctr"/>
                      <a:r>
                        <a:rPr lang="tr-TR" sz="2000" dirty="0" smtClean="0"/>
                        <a:t>7D, 320, </a:t>
                      </a:r>
                    </a:p>
                    <a:p>
                      <a:pPr algn="ctr"/>
                      <a:r>
                        <a:rPr lang="tr-TR" sz="2000" dirty="0" smtClean="0"/>
                        <a:t>CTM 022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6695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SO</a:t>
                      </a:r>
                      <a:r>
                        <a:rPr lang="tr-TR" sz="2000" baseline="-25000" dirty="0" smtClean="0"/>
                        <a:t>2</a:t>
                      </a:r>
                      <a:endParaRPr lang="tr-TR" sz="2000" baseline="-25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14791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7934, </a:t>
                      </a:r>
                    </a:p>
                    <a:p>
                      <a:pPr algn="ctr"/>
                      <a:r>
                        <a:rPr lang="tr-TR" sz="2000" dirty="0" smtClean="0"/>
                        <a:t>7935, </a:t>
                      </a:r>
                    </a:p>
                    <a:p>
                      <a:pPr algn="ctr"/>
                      <a:r>
                        <a:rPr lang="tr-TR" sz="2000" dirty="0" smtClean="0"/>
                        <a:t>11632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6, 6A, 6B, 6C, 8, </a:t>
                      </a:r>
                    </a:p>
                    <a:p>
                      <a:pPr algn="ctr"/>
                      <a:r>
                        <a:rPr lang="pt-BR" sz="2000" dirty="0" smtClean="0"/>
                        <a:t>320</a:t>
                      </a:r>
                      <a:endParaRPr lang="tr-TR" sz="20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9" name="8 Metin kutusu"/>
          <p:cNvSpPr txBox="1"/>
          <p:nvPr/>
        </p:nvSpPr>
        <p:spPr>
          <a:xfrm>
            <a:off x="210308" y="61288"/>
            <a:ext cx="87154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ISO 10396</a:t>
            </a:r>
          </a:p>
          <a:p>
            <a:pPr algn="ctr"/>
            <a:r>
              <a:rPr lang="tr-TR" sz="2400" b="1" dirty="0" smtClean="0">
                <a:latin typeface="+mn-lt"/>
              </a:rPr>
              <a:t>SABİT KAYNAK EMİSYONLARINDA GAZ DERİŞİMLERİNİN OTOMATİK TAYİNİ İÇİN NUMUNE ALMA 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467544" y="1844824"/>
            <a:ext cx="845820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Bu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standard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, atık akışkan gazlarda gaz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derişimlerinin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 otomatik   tayini için gerekli işlemleri ve cihazları kapsar.  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Uygulama,  oksijen  (O</a:t>
            </a:r>
            <a:r>
              <a:rPr lang="tr-TR" sz="2400" baseline="-25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),  karbon  dioksit  (CO</a:t>
            </a:r>
            <a:r>
              <a:rPr lang="tr-TR" sz="2400" baseline="-25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),  karbon  monoksit  (CO),  kükürt  dioksit  (SO</a:t>
            </a:r>
            <a:r>
              <a:rPr lang="tr-TR" sz="2400" baseline="-25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),  azot monoksit  (NO)  ve  azot  dioksit  (NO</a:t>
            </a:r>
            <a:r>
              <a:rPr lang="tr-TR" sz="2400" baseline="-25000" dirty="0" smtClean="0">
                <a:solidFill>
                  <a:srgbClr val="0070C0"/>
                </a:solidFill>
                <a:latin typeface="+mn-lt"/>
              </a:rPr>
              <a:t>2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)  tayinleri  ile  sınırlıdır.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PRENSİP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Ekstraktif  numune  alma  işleminde gazlar, cihaza  taşınmadan  önce  aerosellerin,  parçacıklı maddenin  ve  diğer  bozucu  maddelerin  uzaklaştırılması  için  şartlandırılır.   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Ekstraktif  olmayan numune alma sisteminde ölçmeler yerinde yapılır ve numuneye sadece filtreleme işlemi uygulanır.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500034" y="1714488"/>
            <a:ext cx="8458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0"/>
              </a:spcBef>
              <a:spcAft>
                <a:spcPts val="600"/>
              </a:spcAft>
            </a:pPr>
            <a:r>
              <a:rPr lang="tr-TR" sz="2000" dirty="0" smtClean="0">
                <a:solidFill>
                  <a:srgbClr val="0070C0"/>
                </a:solidFill>
                <a:latin typeface="+mn-lt"/>
              </a:rPr>
              <a:t>NUMUNE ALINAN YER </a:t>
            </a:r>
          </a:p>
          <a:p>
            <a:pPr marL="252000" indent="457200" algn="just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Ölçülen  gaz 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derişimlerinin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, bacanın içindeki  ortalama  derişimi  temsil  edici  olması sağlanmalıdır. </a:t>
            </a:r>
          </a:p>
          <a:p>
            <a:pPr marL="252000" indent="457200" algn="just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Numune  alma  yeri, bacada  gazın  akışını  ciddi  olarak  bozan    bir 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düzenden  uzak  bir    yerde  olmalıdır. </a:t>
            </a:r>
          </a:p>
          <a:p>
            <a:pPr marL="252000" indent="457200" algn="just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Gaz numunesi, numune alınan bacanın yarısının üçte birine karşı gelen yerden baca numune  alma  bölgesinin  merkeze  yakın  bir  noktasından  alınır.  </a:t>
            </a:r>
          </a:p>
        </p:txBody>
      </p:sp>
      <p:sp>
        <p:nvSpPr>
          <p:cNvPr id="7" name="8 Metin kutusu"/>
          <p:cNvSpPr txBox="1"/>
          <p:nvPr/>
        </p:nvSpPr>
        <p:spPr>
          <a:xfrm>
            <a:off x="371416" y="0"/>
            <a:ext cx="87154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sz="2800" b="1" dirty="0">
                <a:solidFill>
                  <a:srgbClr val="FF0000"/>
                </a:solidFill>
                <a:latin typeface="Times New Roman"/>
              </a:rPr>
              <a:t>ISO 10396</a:t>
            </a:r>
          </a:p>
          <a:p>
            <a:pPr lvl="0" algn="ctr"/>
            <a:r>
              <a:rPr lang="tr-TR" sz="2400" b="1" dirty="0">
                <a:solidFill>
                  <a:srgbClr val="000000"/>
                </a:solidFill>
                <a:latin typeface="Times New Roman"/>
              </a:rPr>
              <a:t>SABİT KAYNAK EMİSYONLARINDA GAZ DERİŞİMLERİNİN OTOMATİK TAYİNİ İÇİN NUMUNE ALMA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457200" y="2057400"/>
            <a:ext cx="832964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Bu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standard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, nokta kaynak emisyonlarında Elektrokimyasal Hücre Metodu ile  kükürt dioksitin kütle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derişimlerinin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 sürekli tayini için otomatik ölçme sistemlerinin performans karakteristiklerini kapsar.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Bu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standard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ekstraktif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 ve </a:t>
            </a:r>
            <a:r>
              <a:rPr lang="tr-TR" sz="2400" dirty="0" err="1" smtClean="0">
                <a:solidFill>
                  <a:srgbClr val="0070C0"/>
                </a:solidFill>
                <a:latin typeface="+mn-lt"/>
              </a:rPr>
              <a:t>ekstraktif</a:t>
            </a:r>
            <a:r>
              <a:rPr lang="tr-TR" sz="2400" dirty="0" smtClean="0">
                <a:solidFill>
                  <a:srgbClr val="0070C0"/>
                </a:solidFill>
                <a:latin typeface="+mn-lt"/>
              </a:rPr>
              <a:t> olmayan kükürt dioksit ölçme metotlarına dairdir. Her ikisi de sıfır ayarı, kalibrasyon gazı ve karşılaştırma amaçlı  numunelerin alınmasına imkan tanır. </a:t>
            </a:r>
          </a:p>
          <a:p>
            <a:pPr marL="252000" indent="4572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tr-TR" sz="2400" dirty="0" smtClea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357158" y="111582"/>
            <a:ext cx="85011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ISO 7935</a:t>
            </a:r>
          </a:p>
          <a:p>
            <a:pPr algn="ctr"/>
            <a:r>
              <a:rPr lang="tr-TR" sz="2400" b="1" dirty="0" smtClean="0">
                <a:latin typeface="+mn-lt"/>
              </a:rPr>
              <a:t>NOKTA  KAYNAK EMİSYONLARINDA KÜKÜRT DİOKSİTİN KÜTLE DERİŞİMİNİN TAYİNİ- OTOMATİK ÖLÇME METOTLARININ PERFORMANS KARAKTERİSTİKLERİ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57200" y="3581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10" name="9 Metin kutusu"/>
          <p:cNvSpPr txBox="1"/>
          <p:nvPr/>
        </p:nvSpPr>
        <p:spPr>
          <a:xfrm>
            <a:off x="179512" y="2348880"/>
            <a:ext cx="871543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457200" algn="just">
              <a:spcBef>
                <a:spcPts val="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EKSTRAKTİF METOTLAR </a:t>
            </a:r>
          </a:p>
          <a:p>
            <a:pPr marL="252000" indent="457200" algn="just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metotlar, numunenin alınması ve analiz edilmesi kısımlarından oluşur. </a:t>
            </a:r>
          </a:p>
          <a:p>
            <a:pPr marL="252000" indent="457200" algn="just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Partiküler</a:t>
            </a:r>
            <a:r>
              <a:rPr lang="tr-TR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maddeler ve nem, ölçümleri etkileyebileceğinden numune alma hattı, filtre ve nem giderme kısımlarını ihtiva etmelidir. </a:t>
            </a:r>
          </a:p>
          <a:p>
            <a:pPr marL="252000" indent="457200" algn="just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Kükürt dioksit kayıplarını önlemek ve yanlış okumalara yol açmamak için numune alma hattı ısıtılmalıdır.  </a:t>
            </a:r>
          </a:p>
        </p:txBody>
      </p:sp>
      <p:sp>
        <p:nvSpPr>
          <p:cNvPr id="8" name="8 Metin kutusu"/>
          <p:cNvSpPr txBox="1"/>
          <p:nvPr/>
        </p:nvSpPr>
        <p:spPr>
          <a:xfrm>
            <a:off x="286669" y="188640"/>
            <a:ext cx="850112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ISO 7935</a:t>
            </a:r>
          </a:p>
          <a:p>
            <a:pPr algn="ctr"/>
            <a:r>
              <a:rPr lang="tr-TR" sz="2400" b="1" dirty="0" smtClean="0">
                <a:latin typeface="+mn-lt"/>
              </a:rPr>
              <a:t>NOKTA  KAYNAK EMİSYONLARINDA KÜKÜRT DİOKSİTİN KÜTLE DERİŞİMİNİN TAYİNİ- OTOMATİK ÖLÇME METOTLARININ PERFORMANS KARAKTERİSTİKLERİ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9475</TotalTime>
  <Words>1205</Words>
  <Application>Microsoft Office PowerPoint</Application>
  <PresentationFormat>Ekran Gösterisi (4:3)</PresentationFormat>
  <Paragraphs>162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Centaur</vt:lpstr>
      <vt:lpstr>Times New Roman</vt:lpstr>
      <vt:lpstr>Wingdings</vt:lpstr>
      <vt:lpstr>Varsayılan Tasarım</vt:lpstr>
      <vt:lpstr>Yanma Gazları Ölçümü</vt:lpstr>
      <vt:lpstr>YANMA GAZI NEDİR?</vt:lpstr>
      <vt:lpstr>YANMA TEPKİMELERİ ?</vt:lpstr>
      <vt:lpstr>NEDEN ÖLÇÜM YAPARIZ?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Betül KESKİN</dc:creator>
  <cp:lastModifiedBy>lenovama</cp:lastModifiedBy>
  <cp:revision>1063</cp:revision>
  <cp:lastPrinted>1601-01-01T00:00:00Z</cp:lastPrinted>
  <dcterms:created xsi:type="dcterms:W3CDTF">1601-01-01T00:00:00Z</dcterms:created>
  <dcterms:modified xsi:type="dcterms:W3CDTF">2020-10-29T16:42:46Z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