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983" r:id="rId1"/>
  </p:sldMasterIdLst>
  <p:notesMasterIdLst>
    <p:notesMasterId r:id="rId54"/>
  </p:notesMasterIdLst>
  <p:sldIdLst>
    <p:sldId id="258" r:id="rId2"/>
    <p:sldId id="329" r:id="rId3"/>
    <p:sldId id="461" r:id="rId4"/>
    <p:sldId id="462" r:id="rId5"/>
    <p:sldId id="463" r:id="rId6"/>
    <p:sldId id="464" r:id="rId7"/>
    <p:sldId id="465" r:id="rId8"/>
    <p:sldId id="407" r:id="rId9"/>
    <p:sldId id="408" r:id="rId10"/>
    <p:sldId id="410" r:id="rId11"/>
    <p:sldId id="411" r:id="rId12"/>
    <p:sldId id="412" r:id="rId13"/>
    <p:sldId id="413" r:id="rId14"/>
    <p:sldId id="414" r:id="rId15"/>
    <p:sldId id="415" r:id="rId16"/>
    <p:sldId id="478" r:id="rId17"/>
    <p:sldId id="479" r:id="rId18"/>
    <p:sldId id="480" r:id="rId19"/>
    <p:sldId id="481" r:id="rId20"/>
    <p:sldId id="482" r:id="rId21"/>
    <p:sldId id="483" r:id="rId22"/>
    <p:sldId id="484" r:id="rId23"/>
    <p:sldId id="485" r:id="rId24"/>
    <p:sldId id="486" r:id="rId25"/>
    <p:sldId id="487" r:id="rId26"/>
    <p:sldId id="488" r:id="rId27"/>
    <p:sldId id="489" r:id="rId28"/>
    <p:sldId id="490" r:id="rId29"/>
    <p:sldId id="491" r:id="rId30"/>
    <p:sldId id="492" r:id="rId31"/>
    <p:sldId id="493" r:id="rId32"/>
    <p:sldId id="494" r:id="rId33"/>
    <p:sldId id="495" r:id="rId34"/>
    <p:sldId id="496" r:id="rId35"/>
    <p:sldId id="497" r:id="rId36"/>
    <p:sldId id="499" r:id="rId37"/>
    <p:sldId id="498" r:id="rId38"/>
    <p:sldId id="500" r:id="rId39"/>
    <p:sldId id="501" r:id="rId40"/>
    <p:sldId id="502" r:id="rId41"/>
    <p:sldId id="504" r:id="rId42"/>
    <p:sldId id="503" r:id="rId43"/>
    <p:sldId id="505" r:id="rId44"/>
    <p:sldId id="506" r:id="rId45"/>
    <p:sldId id="507" r:id="rId46"/>
    <p:sldId id="508" r:id="rId47"/>
    <p:sldId id="510" r:id="rId48"/>
    <p:sldId id="509" r:id="rId49"/>
    <p:sldId id="511" r:id="rId50"/>
    <p:sldId id="512" r:id="rId51"/>
    <p:sldId id="513" r:id="rId52"/>
    <p:sldId id="280" r:id="rId53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FFBD5B"/>
    <a:srgbClr val="FF9900"/>
    <a:srgbClr val="FF6D6D"/>
    <a:srgbClr val="033FB7"/>
    <a:srgbClr val="FFD85D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5092" autoAdjust="0"/>
  </p:normalViewPr>
  <p:slideViewPr>
    <p:cSldViewPr>
      <p:cViewPr>
        <p:scale>
          <a:sx n="66" d="100"/>
          <a:sy n="66" d="100"/>
        </p:scale>
        <p:origin x="-720" y="21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20D505-778F-4479-A291-C20CD2359A4B}" type="doc">
      <dgm:prSet loTypeId="urn:microsoft.com/office/officeart/2005/8/layout/orgChart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93F0563-2549-47AB-AA32-FCA41DC638D3}">
      <dgm:prSet phldrT="[Metin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r>
            <a:rPr lang="tr-TR" sz="2800" b="1" dirty="0">
              <a:solidFill>
                <a:schemeClr val="tx1">
                  <a:lumMod val="95000"/>
                  <a:lumOff val="5000"/>
                </a:schemeClr>
              </a:solidFill>
            </a:rPr>
            <a:t>BACA KAYNAKLI </a:t>
          </a:r>
        </a:p>
        <a:p>
          <a:r>
            <a:rPr lang="tr-TR" sz="2800" b="1" dirty="0">
              <a:solidFill>
                <a:schemeClr val="tx1">
                  <a:lumMod val="95000"/>
                  <a:lumOff val="5000"/>
                </a:schemeClr>
              </a:solidFill>
            </a:rPr>
            <a:t>EMİSYONLAR</a:t>
          </a:r>
        </a:p>
      </dgm:t>
    </dgm:pt>
    <dgm:pt modelId="{B04C4F8C-6F0A-4FC6-B273-8DD2B2CDD633}" type="parTrans" cxnId="{7C48FA18-42E1-4FE7-9FBB-943F88EDFB44}">
      <dgm:prSet/>
      <dgm:spPr/>
      <dgm:t>
        <a:bodyPr/>
        <a:lstStyle/>
        <a:p>
          <a:endParaRPr lang="tr-TR"/>
        </a:p>
      </dgm:t>
    </dgm:pt>
    <dgm:pt modelId="{1040686B-C9C9-4257-8985-6E656D5E27F9}" type="sibTrans" cxnId="{7C48FA18-42E1-4FE7-9FBB-943F88EDFB44}">
      <dgm:prSet/>
      <dgm:spPr/>
      <dgm:t>
        <a:bodyPr/>
        <a:lstStyle/>
        <a:p>
          <a:endParaRPr lang="tr-TR"/>
        </a:p>
      </dgm:t>
    </dgm:pt>
    <dgm:pt modelId="{E601EEA9-854C-4B07-8BC5-F322D78A324D}">
      <dgm:prSet phldrT="[Metin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r>
            <a:rPr lang="tr-TR" sz="2800" b="1" dirty="0">
              <a:solidFill>
                <a:schemeClr val="tx1">
                  <a:lumMod val="95000"/>
                  <a:lumOff val="5000"/>
                </a:schemeClr>
              </a:solidFill>
            </a:rPr>
            <a:t>YAKMA</a:t>
          </a:r>
          <a:r>
            <a:rPr lang="tr-TR" sz="2800" b="1" dirty="0"/>
            <a:t> </a:t>
          </a:r>
          <a:r>
            <a:rPr lang="tr-TR" sz="2800" b="1" dirty="0">
              <a:solidFill>
                <a:schemeClr val="tx1">
                  <a:lumMod val="95000"/>
                  <a:lumOff val="5000"/>
                </a:schemeClr>
              </a:solidFill>
            </a:rPr>
            <a:t>TESİSLERİ</a:t>
          </a:r>
        </a:p>
      </dgm:t>
    </dgm:pt>
    <dgm:pt modelId="{6CD8CACD-EB2F-41E3-93F3-3C36892C471E}" type="parTrans" cxnId="{C25124BE-4173-4079-BC4F-35963EBF05D9}">
      <dgm:prSet/>
      <dgm:spPr/>
      <dgm:t>
        <a:bodyPr/>
        <a:lstStyle/>
        <a:p>
          <a:endParaRPr lang="tr-TR"/>
        </a:p>
      </dgm:t>
    </dgm:pt>
    <dgm:pt modelId="{4F00F91F-62BE-4D0C-94FC-FC7F476695F3}" type="sibTrans" cxnId="{C25124BE-4173-4079-BC4F-35963EBF05D9}">
      <dgm:prSet/>
      <dgm:spPr/>
      <dgm:t>
        <a:bodyPr/>
        <a:lstStyle/>
        <a:p>
          <a:endParaRPr lang="tr-TR"/>
        </a:p>
      </dgm:t>
    </dgm:pt>
    <dgm:pt modelId="{642A4DA1-3528-4E24-AD4E-2A5131130567}">
      <dgm:prSet phldrT="[Metin]" custT="1"/>
      <dgm:sp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 r="-100000" b="-100000"/>
        </a:gradFill>
      </dgm:spPr>
      <dgm:t>
        <a:bodyPr/>
        <a:lstStyle/>
        <a:p>
          <a:r>
            <a:rPr lang="tr-TR" sz="2800" b="1" dirty="0">
              <a:solidFill>
                <a:schemeClr val="tx1">
                  <a:lumMod val="95000"/>
                  <a:lumOff val="5000"/>
                </a:schemeClr>
              </a:solidFill>
            </a:rPr>
            <a:t>PROSES TESİSLERİ</a:t>
          </a:r>
        </a:p>
      </dgm:t>
    </dgm:pt>
    <dgm:pt modelId="{02012A9C-0F65-4D15-9930-0A0227686AC7}" type="parTrans" cxnId="{7C480395-0F1C-46A6-A8ED-7D7C7F974F54}">
      <dgm:prSet/>
      <dgm:spPr/>
      <dgm:t>
        <a:bodyPr/>
        <a:lstStyle/>
        <a:p>
          <a:endParaRPr lang="tr-TR"/>
        </a:p>
      </dgm:t>
    </dgm:pt>
    <dgm:pt modelId="{1E20D4E8-5B3E-467B-8D4F-AAF6402AA976}" type="sibTrans" cxnId="{7C480395-0F1C-46A6-A8ED-7D7C7F974F54}">
      <dgm:prSet/>
      <dgm:spPr/>
      <dgm:t>
        <a:bodyPr/>
        <a:lstStyle/>
        <a:p>
          <a:endParaRPr lang="tr-TR"/>
        </a:p>
      </dgm:t>
    </dgm:pt>
    <dgm:pt modelId="{88209D16-810F-4CD0-A1AB-F77B6EB1A141}" type="pres">
      <dgm:prSet presAssocID="{7E20D505-778F-4479-A291-C20CD2359A4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96970FD8-DF71-4181-8A2A-A34CC2870F38}" type="pres">
      <dgm:prSet presAssocID="{593F0563-2549-47AB-AA32-FCA41DC638D3}" presName="hierRoot1" presStyleCnt="0">
        <dgm:presLayoutVars>
          <dgm:hierBranch val="init"/>
        </dgm:presLayoutVars>
      </dgm:prSet>
      <dgm:spPr/>
    </dgm:pt>
    <dgm:pt modelId="{97538278-F6C0-4434-987E-C835568172C5}" type="pres">
      <dgm:prSet presAssocID="{593F0563-2549-47AB-AA32-FCA41DC638D3}" presName="rootComposite1" presStyleCnt="0"/>
      <dgm:spPr/>
    </dgm:pt>
    <dgm:pt modelId="{68A52C47-DD67-4D25-B7D1-ECA7C6EB3B18}" type="pres">
      <dgm:prSet presAssocID="{593F0563-2549-47AB-AA32-FCA41DC638D3}" presName="rootText1" presStyleLbl="node0" presStyleIdx="0" presStyleCnt="1" custLinFactNeighborX="2816" custLinFactNeighborY="-95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1B49683-AEF4-43AC-90B6-7ADEA6DDA76E}" type="pres">
      <dgm:prSet presAssocID="{593F0563-2549-47AB-AA32-FCA41DC638D3}" presName="rootConnector1" presStyleLbl="node1" presStyleIdx="0" presStyleCnt="0"/>
      <dgm:spPr/>
      <dgm:t>
        <a:bodyPr/>
        <a:lstStyle/>
        <a:p>
          <a:endParaRPr lang="tr-TR"/>
        </a:p>
      </dgm:t>
    </dgm:pt>
    <dgm:pt modelId="{D9438A99-592A-4D8E-BA7C-FB574B13A15B}" type="pres">
      <dgm:prSet presAssocID="{593F0563-2549-47AB-AA32-FCA41DC638D3}" presName="hierChild2" presStyleCnt="0"/>
      <dgm:spPr/>
    </dgm:pt>
    <dgm:pt modelId="{0396037B-87FE-4294-9B94-2338D7D4CFCE}" type="pres">
      <dgm:prSet presAssocID="{6CD8CACD-EB2F-41E3-93F3-3C36892C471E}" presName="Name37" presStyleLbl="parChTrans1D2" presStyleIdx="0" presStyleCnt="2"/>
      <dgm:spPr/>
      <dgm:t>
        <a:bodyPr/>
        <a:lstStyle/>
        <a:p>
          <a:endParaRPr lang="tr-TR"/>
        </a:p>
      </dgm:t>
    </dgm:pt>
    <dgm:pt modelId="{C6F3D9CA-1D69-4419-B3D9-DF40CDE450A1}" type="pres">
      <dgm:prSet presAssocID="{E601EEA9-854C-4B07-8BC5-F322D78A324D}" presName="hierRoot2" presStyleCnt="0">
        <dgm:presLayoutVars>
          <dgm:hierBranch val="init"/>
        </dgm:presLayoutVars>
      </dgm:prSet>
      <dgm:spPr/>
    </dgm:pt>
    <dgm:pt modelId="{ABEA48D1-9C14-48AB-B272-4721F64D6647}" type="pres">
      <dgm:prSet presAssocID="{E601EEA9-854C-4B07-8BC5-F322D78A324D}" presName="rootComposite" presStyleCnt="0"/>
      <dgm:spPr/>
    </dgm:pt>
    <dgm:pt modelId="{B8C45C3F-8237-4230-9F81-B4E58B00AD27}" type="pres">
      <dgm:prSet presAssocID="{E601EEA9-854C-4B07-8BC5-F322D78A324D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B941DA5-EC11-45D9-833F-B3B6C9C472F8}" type="pres">
      <dgm:prSet presAssocID="{E601EEA9-854C-4B07-8BC5-F322D78A324D}" presName="rootConnector" presStyleLbl="node2" presStyleIdx="0" presStyleCnt="2"/>
      <dgm:spPr/>
      <dgm:t>
        <a:bodyPr/>
        <a:lstStyle/>
        <a:p>
          <a:endParaRPr lang="tr-TR"/>
        </a:p>
      </dgm:t>
    </dgm:pt>
    <dgm:pt modelId="{9C7EB89C-7EFC-433D-9C2F-BEEA7476D6A6}" type="pres">
      <dgm:prSet presAssocID="{E601EEA9-854C-4B07-8BC5-F322D78A324D}" presName="hierChild4" presStyleCnt="0"/>
      <dgm:spPr/>
    </dgm:pt>
    <dgm:pt modelId="{C58E975B-86D3-4A84-B078-E7361C9F1FBB}" type="pres">
      <dgm:prSet presAssocID="{E601EEA9-854C-4B07-8BC5-F322D78A324D}" presName="hierChild5" presStyleCnt="0"/>
      <dgm:spPr/>
    </dgm:pt>
    <dgm:pt modelId="{26D3549A-EF70-484A-9464-45D669D0156B}" type="pres">
      <dgm:prSet presAssocID="{02012A9C-0F65-4D15-9930-0A0227686AC7}" presName="Name37" presStyleLbl="parChTrans1D2" presStyleIdx="1" presStyleCnt="2"/>
      <dgm:spPr/>
      <dgm:t>
        <a:bodyPr/>
        <a:lstStyle/>
        <a:p>
          <a:endParaRPr lang="tr-TR"/>
        </a:p>
      </dgm:t>
    </dgm:pt>
    <dgm:pt modelId="{8CCEDEEB-255D-4590-91AB-F81279434328}" type="pres">
      <dgm:prSet presAssocID="{642A4DA1-3528-4E24-AD4E-2A5131130567}" presName="hierRoot2" presStyleCnt="0">
        <dgm:presLayoutVars>
          <dgm:hierBranch val="init"/>
        </dgm:presLayoutVars>
      </dgm:prSet>
      <dgm:spPr/>
    </dgm:pt>
    <dgm:pt modelId="{82B42AC4-3319-476B-8B93-335E9AF63C6A}" type="pres">
      <dgm:prSet presAssocID="{642A4DA1-3528-4E24-AD4E-2A5131130567}" presName="rootComposite" presStyleCnt="0"/>
      <dgm:spPr/>
    </dgm:pt>
    <dgm:pt modelId="{FB90E4F3-FF11-4DA7-944B-C807110C95F5}" type="pres">
      <dgm:prSet presAssocID="{642A4DA1-3528-4E24-AD4E-2A5131130567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3BD25D9-D564-4D36-80C8-E22055D409C1}" type="pres">
      <dgm:prSet presAssocID="{642A4DA1-3528-4E24-AD4E-2A5131130567}" presName="rootConnector" presStyleLbl="node2" presStyleIdx="1" presStyleCnt="2"/>
      <dgm:spPr/>
      <dgm:t>
        <a:bodyPr/>
        <a:lstStyle/>
        <a:p>
          <a:endParaRPr lang="tr-TR"/>
        </a:p>
      </dgm:t>
    </dgm:pt>
    <dgm:pt modelId="{BC6D2A9A-0542-447C-8791-12394E7E42A1}" type="pres">
      <dgm:prSet presAssocID="{642A4DA1-3528-4E24-AD4E-2A5131130567}" presName="hierChild4" presStyleCnt="0"/>
      <dgm:spPr/>
    </dgm:pt>
    <dgm:pt modelId="{4E7D1950-A198-476A-924A-67E87C28E84E}" type="pres">
      <dgm:prSet presAssocID="{642A4DA1-3528-4E24-AD4E-2A5131130567}" presName="hierChild5" presStyleCnt="0"/>
      <dgm:spPr/>
    </dgm:pt>
    <dgm:pt modelId="{0490F0A3-43EF-4E6F-9F01-EF5B6E4E7F8D}" type="pres">
      <dgm:prSet presAssocID="{593F0563-2549-47AB-AA32-FCA41DC638D3}" presName="hierChild3" presStyleCnt="0"/>
      <dgm:spPr/>
    </dgm:pt>
  </dgm:ptLst>
  <dgm:cxnLst>
    <dgm:cxn modelId="{A6FD787E-552E-4A51-A212-8989785730D9}" type="presOf" srcId="{642A4DA1-3528-4E24-AD4E-2A5131130567}" destId="{FB90E4F3-FF11-4DA7-944B-C807110C95F5}" srcOrd="0" destOrd="0" presId="urn:microsoft.com/office/officeart/2005/8/layout/orgChart1"/>
    <dgm:cxn modelId="{F6346A27-6953-4D3A-A4E7-3FE7F5058C7C}" type="presOf" srcId="{7E20D505-778F-4479-A291-C20CD2359A4B}" destId="{88209D16-810F-4CD0-A1AB-F77B6EB1A141}" srcOrd="0" destOrd="0" presId="urn:microsoft.com/office/officeart/2005/8/layout/orgChart1"/>
    <dgm:cxn modelId="{C25124BE-4173-4079-BC4F-35963EBF05D9}" srcId="{593F0563-2549-47AB-AA32-FCA41DC638D3}" destId="{E601EEA9-854C-4B07-8BC5-F322D78A324D}" srcOrd="0" destOrd="0" parTransId="{6CD8CACD-EB2F-41E3-93F3-3C36892C471E}" sibTransId="{4F00F91F-62BE-4D0C-94FC-FC7F476695F3}"/>
    <dgm:cxn modelId="{E659289A-7B51-4E50-A740-FBA175AC8693}" type="presOf" srcId="{6CD8CACD-EB2F-41E3-93F3-3C36892C471E}" destId="{0396037B-87FE-4294-9B94-2338D7D4CFCE}" srcOrd="0" destOrd="0" presId="urn:microsoft.com/office/officeart/2005/8/layout/orgChart1"/>
    <dgm:cxn modelId="{3C8E04BC-316A-4804-B606-4FC95F4A585D}" type="presOf" srcId="{02012A9C-0F65-4D15-9930-0A0227686AC7}" destId="{26D3549A-EF70-484A-9464-45D669D0156B}" srcOrd="0" destOrd="0" presId="urn:microsoft.com/office/officeart/2005/8/layout/orgChart1"/>
    <dgm:cxn modelId="{C78888AE-3C29-4901-987A-22B5560E55E6}" type="presOf" srcId="{E601EEA9-854C-4B07-8BC5-F322D78A324D}" destId="{BB941DA5-EC11-45D9-833F-B3B6C9C472F8}" srcOrd="1" destOrd="0" presId="urn:microsoft.com/office/officeart/2005/8/layout/orgChart1"/>
    <dgm:cxn modelId="{12E61A9A-9F99-45A5-A50E-C7E4237E707A}" type="presOf" srcId="{593F0563-2549-47AB-AA32-FCA41DC638D3}" destId="{11B49683-AEF4-43AC-90B6-7ADEA6DDA76E}" srcOrd="1" destOrd="0" presId="urn:microsoft.com/office/officeart/2005/8/layout/orgChart1"/>
    <dgm:cxn modelId="{2C4D7780-3B1A-4EE2-952F-EAD6E28EA9A8}" type="presOf" srcId="{E601EEA9-854C-4B07-8BC5-F322D78A324D}" destId="{B8C45C3F-8237-4230-9F81-B4E58B00AD27}" srcOrd="0" destOrd="0" presId="urn:microsoft.com/office/officeart/2005/8/layout/orgChart1"/>
    <dgm:cxn modelId="{29550B48-BCF1-43B8-8498-002F4A114FD8}" type="presOf" srcId="{593F0563-2549-47AB-AA32-FCA41DC638D3}" destId="{68A52C47-DD67-4D25-B7D1-ECA7C6EB3B18}" srcOrd="0" destOrd="0" presId="urn:microsoft.com/office/officeart/2005/8/layout/orgChart1"/>
    <dgm:cxn modelId="{7C48FA18-42E1-4FE7-9FBB-943F88EDFB44}" srcId="{7E20D505-778F-4479-A291-C20CD2359A4B}" destId="{593F0563-2549-47AB-AA32-FCA41DC638D3}" srcOrd="0" destOrd="0" parTransId="{B04C4F8C-6F0A-4FC6-B273-8DD2B2CDD633}" sibTransId="{1040686B-C9C9-4257-8985-6E656D5E27F9}"/>
    <dgm:cxn modelId="{7C480395-0F1C-46A6-A8ED-7D7C7F974F54}" srcId="{593F0563-2549-47AB-AA32-FCA41DC638D3}" destId="{642A4DA1-3528-4E24-AD4E-2A5131130567}" srcOrd="1" destOrd="0" parTransId="{02012A9C-0F65-4D15-9930-0A0227686AC7}" sibTransId="{1E20D4E8-5B3E-467B-8D4F-AAF6402AA976}"/>
    <dgm:cxn modelId="{143BD65C-A71C-46A6-BAE0-5AD9649FD1AD}" type="presOf" srcId="{642A4DA1-3528-4E24-AD4E-2A5131130567}" destId="{23BD25D9-D564-4D36-80C8-E22055D409C1}" srcOrd="1" destOrd="0" presId="urn:microsoft.com/office/officeart/2005/8/layout/orgChart1"/>
    <dgm:cxn modelId="{E7C1385A-60EA-4254-8D4E-0E396CD74C75}" type="presParOf" srcId="{88209D16-810F-4CD0-A1AB-F77B6EB1A141}" destId="{96970FD8-DF71-4181-8A2A-A34CC2870F38}" srcOrd="0" destOrd="0" presId="urn:microsoft.com/office/officeart/2005/8/layout/orgChart1"/>
    <dgm:cxn modelId="{11F48225-761F-49C0-86F9-89AB95631DCA}" type="presParOf" srcId="{96970FD8-DF71-4181-8A2A-A34CC2870F38}" destId="{97538278-F6C0-4434-987E-C835568172C5}" srcOrd="0" destOrd="0" presId="urn:microsoft.com/office/officeart/2005/8/layout/orgChart1"/>
    <dgm:cxn modelId="{823ACBD3-D7CE-4D30-A990-F4288F42908A}" type="presParOf" srcId="{97538278-F6C0-4434-987E-C835568172C5}" destId="{68A52C47-DD67-4D25-B7D1-ECA7C6EB3B18}" srcOrd="0" destOrd="0" presId="urn:microsoft.com/office/officeart/2005/8/layout/orgChart1"/>
    <dgm:cxn modelId="{685D5A33-D21D-4F39-AF48-3E2B4B24E13F}" type="presParOf" srcId="{97538278-F6C0-4434-987E-C835568172C5}" destId="{11B49683-AEF4-43AC-90B6-7ADEA6DDA76E}" srcOrd="1" destOrd="0" presId="urn:microsoft.com/office/officeart/2005/8/layout/orgChart1"/>
    <dgm:cxn modelId="{EB8E2786-84D7-4E9A-BADC-2B2480AAA894}" type="presParOf" srcId="{96970FD8-DF71-4181-8A2A-A34CC2870F38}" destId="{D9438A99-592A-4D8E-BA7C-FB574B13A15B}" srcOrd="1" destOrd="0" presId="urn:microsoft.com/office/officeart/2005/8/layout/orgChart1"/>
    <dgm:cxn modelId="{D828EB3B-DEC7-4573-8EC0-5A1DCD1CA735}" type="presParOf" srcId="{D9438A99-592A-4D8E-BA7C-FB574B13A15B}" destId="{0396037B-87FE-4294-9B94-2338D7D4CFCE}" srcOrd="0" destOrd="0" presId="urn:microsoft.com/office/officeart/2005/8/layout/orgChart1"/>
    <dgm:cxn modelId="{4BDAA785-4E47-404A-A6D9-5DBF6FF84361}" type="presParOf" srcId="{D9438A99-592A-4D8E-BA7C-FB574B13A15B}" destId="{C6F3D9CA-1D69-4419-B3D9-DF40CDE450A1}" srcOrd="1" destOrd="0" presId="urn:microsoft.com/office/officeart/2005/8/layout/orgChart1"/>
    <dgm:cxn modelId="{BD347FBA-018C-423B-9E01-F3A40CCFAF5E}" type="presParOf" srcId="{C6F3D9CA-1D69-4419-B3D9-DF40CDE450A1}" destId="{ABEA48D1-9C14-48AB-B272-4721F64D6647}" srcOrd="0" destOrd="0" presId="urn:microsoft.com/office/officeart/2005/8/layout/orgChart1"/>
    <dgm:cxn modelId="{8DD6A2A9-1182-498C-A168-F18393DCF834}" type="presParOf" srcId="{ABEA48D1-9C14-48AB-B272-4721F64D6647}" destId="{B8C45C3F-8237-4230-9F81-B4E58B00AD27}" srcOrd="0" destOrd="0" presId="urn:microsoft.com/office/officeart/2005/8/layout/orgChart1"/>
    <dgm:cxn modelId="{3C682977-1076-4D74-B804-5C322F2D7625}" type="presParOf" srcId="{ABEA48D1-9C14-48AB-B272-4721F64D6647}" destId="{BB941DA5-EC11-45D9-833F-B3B6C9C472F8}" srcOrd="1" destOrd="0" presId="urn:microsoft.com/office/officeart/2005/8/layout/orgChart1"/>
    <dgm:cxn modelId="{A5765EA4-BE80-4218-AEDC-D32E32680420}" type="presParOf" srcId="{C6F3D9CA-1D69-4419-B3D9-DF40CDE450A1}" destId="{9C7EB89C-7EFC-433D-9C2F-BEEA7476D6A6}" srcOrd="1" destOrd="0" presId="urn:microsoft.com/office/officeart/2005/8/layout/orgChart1"/>
    <dgm:cxn modelId="{C730FC2B-D628-4EF2-9E47-95A439D10A1C}" type="presParOf" srcId="{C6F3D9CA-1D69-4419-B3D9-DF40CDE450A1}" destId="{C58E975B-86D3-4A84-B078-E7361C9F1FBB}" srcOrd="2" destOrd="0" presId="urn:microsoft.com/office/officeart/2005/8/layout/orgChart1"/>
    <dgm:cxn modelId="{ACFBAFD0-2197-4CEA-B2CC-A4C7E77A745D}" type="presParOf" srcId="{D9438A99-592A-4D8E-BA7C-FB574B13A15B}" destId="{26D3549A-EF70-484A-9464-45D669D0156B}" srcOrd="2" destOrd="0" presId="urn:microsoft.com/office/officeart/2005/8/layout/orgChart1"/>
    <dgm:cxn modelId="{ACA5686D-65DC-4A8F-9D25-A5CBC8359416}" type="presParOf" srcId="{D9438A99-592A-4D8E-BA7C-FB574B13A15B}" destId="{8CCEDEEB-255D-4590-91AB-F81279434328}" srcOrd="3" destOrd="0" presId="urn:microsoft.com/office/officeart/2005/8/layout/orgChart1"/>
    <dgm:cxn modelId="{F1CE7CDF-6F45-434F-ACFC-A8EE90146287}" type="presParOf" srcId="{8CCEDEEB-255D-4590-91AB-F81279434328}" destId="{82B42AC4-3319-476B-8B93-335E9AF63C6A}" srcOrd="0" destOrd="0" presId="urn:microsoft.com/office/officeart/2005/8/layout/orgChart1"/>
    <dgm:cxn modelId="{0618B2CB-4EBA-44C6-BB4D-0592530DB9C2}" type="presParOf" srcId="{82B42AC4-3319-476B-8B93-335E9AF63C6A}" destId="{FB90E4F3-FF11-4DA7-944B-C807110C95F5}" srcOrd="0" destOrd="0" presId="urn:microsoft.com/office/officeart/2005/8/layout/orgChart1"/>
    <dgm:cxn modelId="{EFBDEBDC-48FF-4A2D-ADA3-8E190CDE9423}" type="presParOf" srcId="{82B42AC4-3319-476B-8B93-335E9AF63C6A}" destId="{23BD25D9-D564-4D36-80C8-E22055D409C1}" srcOrd="1" destOrd="0" presId="urn:microsoft.com/office/officeart/2005/8/layout/orgChart1"/>
    <dgm:cxn modelId="{4B52D236-86C9-4FCD-8565-ECE57CF9CDA2}" type="presParOf" srcId="{8CCEDEEB-255D-4590-91AB-F81279434328}" destId="{BC6D2A9A-0542-447C-8791-12394E7E42A1}" srcOrd="1" destOrd="0" presId="urn:microsoft.com/office/officeart/2005/8/layout/orgChart1"/>
    <dgm:cxn modelId="{E585769D-49F7-415E-B85D-6591E8DC0C00}" type="presParOf" srcId="{8CCEDEEB-255D-4590-91AB-F81279434328}" destId="{4E7D1950-A198-476A-924A-67E87C28E84E}" srcOrd="2" destOrd="0" presId="urn:microsoft.com/office/officeart/2005/8/layout/orgChart1"/>
    <dgm:cxn modelId="{7D7C9007-FD95-4EE8-AD4D-81EA8A0EB75F}" type="presParOf" srcId="{96970FD8-DF71-4181-8A2A-A34CC2870F38}" destId="{0490F0A3-43EF-4E6F-9F01-EF5B6E4E7F8D}" srcOrd="2" destOrd="0" presId="urn:microsoft.com/office/officeart/2005/8/layout/orgChart1"/>
  </dgm:cxnLst>
  <dgm:bg>
    <a:solidFill>
      <a:schemeClr val="bg2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390426-BF4A-4D48-AB06-C3820114F26E}" type="doc">
      <dgm:prSet loTypeId="urn:microsoft.com/office/officeart/2005/8/layout/chevron1" loCatId="process" qsTypeId="urn:microsoft.com/office/officeart/2005/8/quickstyle/3d2" qsCatId="3D" csTypeId="urn:microsoft.com/office/officeart/2005/8/colors/accent5_2" csCatId="accent5" phldr="1"/>
      <dgm:spPr/>
      <dgm:t>
        <a:bodyPr/>
        <a:lstStyle/>
        <a:p>
          <a:endParaRPr lang="tr-TR"/>
        </a:p>
      </dgm:t>
    </dgm:pt>
    <dgm:pt modelId="{C64937C0-6AA0-4548-AFB0-E3850F4BC99D}">
      <dgm:prSet phldrT="[Metin]"/>
      <dgm:spPr/>
      <dgm:t>
        <a:bodyPr/>
        <a:lstStyle/>
        <a:p>
          <a:r>
            <a:rPr lang="tr-TR" dirty="0"/>
            <a:t>PROSESTE KULLANILAN SOLVENT MİKTARI</a:t>
          </a:r>
        </a:p>
      </dgm:t>
    </dgm:pt>
    <dgm:pt modelId="{5E0F3060-0222-44DD-9F41-1193AD2655F3}" type="parTrans" cxnId="{D5B964EC-58A6-40EE-8F97-DC18529423EB}">
      <dgm:prSet/>
      <dgm:spPr/>
      <dgm:t>
        <a:bodyPr/>
        <a:lstStyle/>
        <a:p>
          <a:endParaRPr lang="tr-TR"/>
        </a:p>
      </dgm:t>
    </dgm:pt>
    <dgm:pt modelId="{36211278-BE26-4C1B-A2F9-726351298776}" type="sibTrans" cxnId="{D5B964EC-58A6-40EE-8F97-DC18529423EB}">
      <dgm:prSet/>
      <dgm:spPr/>
      <dgm:t>
        <a:bodyPr/>
        <a:lstStyle/>
        <a:p>
          <a:endParaRPr lang="tr-TR"/>
        </a:p>
      </dgm:t>
    </dgm:pt>
    <dgm:pt modelId="{CE9115C4-7629-4D54-9B5A-A12FBA97D150}">
      <dgm:prSet phldrT="[Metin]"/>
      <dgm:spPr/>
      <dgm:t>
        <a:bodyPr/>
        <a:lstStyle/>
        <a:p>
          <a:r>
            <a:rPr lang="tr-TR" dirty="0"/>
            <a:t>BOYA PROSESİ</a:t>
          </a:r>
        </a:p>
      </dgm:t>
    </dgm:pt>
    <dgm:pt modelId="{0BDC78F5-F13E-44F5-BBEB-5DE4AC35D814}" type="parTrans" cxnId="{0D8CD460-FE58-4078-82A7-C6C629A18BD9}">
      <dgm:prSet/>
      <dgm:spPr/>
      <dgm:t>
        <a:bodyPr/>
        <a:lstStyle/>
        <a:p>
          <a:endParaRPr lang="tr-TR"/>
        </a:p>
      </dgm:t>
    </dgm:pt>
    <dgm:pt modelId="{DA7D7D04-2C05-4D82-896A-4229FB624183}" type="sibTrans" cxnId="{0D8CD460-FE58-4078-82A7-C6C629A18BD9}">
      <dgm:prSet/>
      <dgm:spPr/>
      <dgm:t>
        <a:bodyPr/>
        <a:lstStyle/>
        <a:p>
          <a:endParaRPr lang="tr-TR"/>
        </a:p>
      </dgm:t>
    </dgm:pt>
    <dgm:pt modelId="{3BDC7EE0-64FC-4290-A0A4-777324308EC2}">
      <dgm:prSet phldrT="[Metin]"/>
      <dgm:spPr/>
      <dgm:t>
        <a:bodyPr/>
        <a:lstStyle/>
        <a:p>
          <a:r>
            <a:rPr lang="tr-TR" dirty="0"/>
            <a:t>SOLVENT EMİSYONLARI</a:t>
          </a:r>
        </a:p>
      </dgm:t>
    </dgm:pt>
    <dgm:pt modelId="{C459B5A4-CD6A-45C1-A9A6-BCFED2203AAC}" type="parTrans" cxnId="{C5E5ED51-5BCB-4DC5-91A6-F3D954FF3377}">
      <dgm:prSet/>
      <dgm:spPr/>
      <dgm:t>
        <a:bodyPr/>
        <a:lstStyle/>
        <a:p>
          <a:endParaRPr lang="tr-TR"/>
        </a:p>
      </dgm:t>
    </dgm:pt>
    <dgm:pt modelId="{3F493E1C-2705-4CE7-A2F3-A45137A1FE94}" type="sibTrans" cxnId="{C5E5ED51-5BCB-4DC5-91A6-F3D954FF3377}">
      <dgm:prSet/>
      <dgm:spPr/>
      <dgm:t>
        <a:bodyPr/>
        <a:lstStyle/>
        <a:p>
          <a:endParaRPr lang="tr-TR"/>
        </a:p>
      </dgm:t>
    </dgm:pt>
    <dgm:pt modelId="{E6A77532-BD47-4570-98A3-CC76112E15F2}">
      <dgm:prSet phldrT="[Metin]"/>
      <dgm:spPr/>
      <dgm:t>
        <a:bodyPr/>
        <a:lstStyle/>
        <a:p>
          <a:r>
            <a:rPr lang="tr-TR" dirty="0"/>
            <a:t>TOPLANAN KİRLİ SOLVENT VE YAKMA/BERTARAF  TESİSİNDE YOK EDİLEN SOLVENT</a:t>
          </a:r>
        </a:p>
      </dgm:t>
    </dgm:pt>
    <dgm:pt modelId="{036BFBE7-CE84-4F6A-9AFF-0D0AD2314771}" type="parTrans" cxnId="{71727ECF-1313-4AF1-8DD5-C607EDAC8083}">
      <dgm:prSet/>
      <dgm:spPr/>
      <dgm:t>
        <a:bodyPr/>
        <a:lstStyle/>
        <a:p>
          <a:endParaRPr lang="tr-TR"/>
        </a:p>
      </dgm:t>
    </dgm:pt>
    <dgm:pt modelId="{6A06864D-C1E4-42D4-ADE6-785F305377E8}" type="sibTrans" cxnId="{71727ECF-1313-4AF1-8DD5-C607EDAC8083}">
      <dgm:prSet/>
      <dgm:spPr/>
      <dgm:t>
        <a:bodyPr/>
        <a:lstStyle/>
        <a:p>
          <a:endParaRPr lang="tr-TR"/>
        </a:p>
      </dgm:t>
    </dgm:pt>
    <dgm:pt modelId="{1D193519-8C02-4EF1-A861-15A0CC0A15E9}" type="pres">
      <dgm:prSet presAssocID="{0D390426-BF4A-4D48-AB06-C3820114F26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6966959-3704-4C5E-8225-9093B336CD24}" type="pres">
      <dgm:prSet presAssocID="{C64937C0-6AA0-4548-AFB0-E3850F4BC99D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778CB56-D95B-4133-A106-C70270BEACE2}" type="pres">
      <dgm:prSet presAssocID="{36211278-BE26-4C1B-A2F9-726351298776}" presName="parTxOnlySpace" presStyleCnt="0"/>
      <dgm:spPr/>
    </dgm:pt>
    <dgm:pt modelId="{C8AD07D8-47CF-4463-A135-AF4CD556D7C4}" type="pres">
      <dgm:prSet presAssocID="{CE9115C4-7629-4D54-9B5A-A12FBA97D150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BBC9D6B-B3E8-480A-B39F-3383E05C9263}" type="pres">
      <dgm:prSet presAssocID="{DA7D7D04-2C05-4D82-896A-4229FB624183}" presName="parTxOnlySpace" presStyleCnt="0"/>
      <dgm:spPr/>
    </dgm:pt>
    <dgm:pt modelId="{F1356CC5-CA9B-41FA-AC2A-A7A8D1E504B6}" type="pres">
      <dgm:prSet presAssocID="{3BDC7EE0-64FC-4290-A0A4-777324308EC2}" presName="parTxOnly" presStyleLbl="node1" presStyleIdx="2" presStyleCnt="4" custLinFactNeighborX="-44383" custLinFactNeighborY="917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CBBF61D-78CE-4C5E-B2AB-484821976C99}" type="pres">
      <dgm:prSet presAssocID="{3F493E1C-2705-4CE7-A2F3-A45137A1FE94}" presName="parTxOnlySpace" presStyleCnt="0"/>
      <dgm:spPr/>
    </dgm:pt>
    <dgm:pt modelId="{11909AF1-07E3-410C-9C65-EA02DF202DA3}" type="pres">
      <dgm:prSet presAssocID="{E6A77532-BD47-4570-98A3-CC76112E15F2}" presName="parTxOnly" presStyleLbl="node1" presStyleIdx="3" presStyleCnt="4" custLinFactX="-89791" custLinFactY="-2561" custLinFactNeighborX="-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5E5ED51-5BCB-4DC5-91A6-F3D954FF3377}" srcId="{0D390426-BF4A-4D48-AB06-C3820114F26E}" destId="{3BDC7EE0-64FC-4290-A0A4-777324308EC2}" srcOrd="2" destOrd="0" parTransId="{C459B5A4-CD6A-45C1-A9A6-BCFED2203AAC}" sibTransId="{3F493E1C-2705-4CE7-A2F3-A45137A1FE94}"/>
    <dgm:cxn modelId="{D5B964EC-58A6-40EE-8F97-DC18529423EB}" srcId="{0D390426-BF4A-4D48-AB06-C3820114F26E}" destId="{C64937C0-6AA0-4548-AFB0-E3850F4BC99D}" srcOrd="0" destOrd="0" parTransId="{5E0F3060-0222-44DD-9F41-1193AD2655F3}" sibTransId="{36211278-BE26-4C1B-A2F9-726351298776}"/>
    <dgm:cxn modelId="{5E594053-1506-4110-9737-E198E3CC2FA3}" type="presOf" srcId="{E6A77532-BD47-4570-98A3-CC76112E15F2}" destId="{11909AF1-07E3-410C-9C65-EA02DF202DA3}" srcOrd="0" destOrd="0" presId="urn:microsoft.com/office/officeart/2005/8/layout/chevron1"/>
    <dgm:cxn modelId="{0D8CD460-FE58-4078-82A7-C6C629A18BD9}" srcId="{0D390426-BF4A-4D48-AB06-C3820114F26E}" destId="{CE9115C4-7629-4D54-9B5A-A12FBA97D150}" srcOrd="1" destOrd="0" parTransId="{0BDC78F5-F13E-44F5-BBEB-5DE4AC35D814}" sibTransId="{DA7D7D04-2C05-4D82-896A-4229FB624183}"/>
    <dgm:cxn modelId="{1581AB43-4CF1-4432-B47D-3DD05C783349}" type="presOf" srcId="{3BDC7EE0-64FC-4290-A0A4-777324308EC2}" destId="{F1356CC5-CA9B-41FA-AC2A-A7A8D1E504B6}" srcOrd="0" destOrd="0" presId="urn:microsoft.com/office/officeart/2005/8/layout/chevron1"/>
    <dgm:cxn modelId="{71727ECF-1313-4AF1-8DD5-C607EDAC8083}" srcId="{0D390426-BF4A-4D48-AB06-C3820114F26E}" destId="{E6A77532-BD47-4570-98A3-CC76112E15F2}" srcOrd="3" destOrd="0" parTransId="{036BFBE7-CE84-4F6A-9AFF-0D0AD2314771}" sibTransId="{6A06864D-C1E4-42D4-ADE6-785F305377E8}"/>
    <dgm:cxn modelId="{8A76DA9D-4692-4928-98D0-81A0D0BBA5C2}" type="presOf" srcId="{C64937C0-6AA0-4548-AFB0-E3850F4BC99D}" destId="{36966959-3704-4C5E-8225-9093B336CD24}" srcOrd="0" destOrd="0" presId="urn:microsoft.com/office/officeart/2005/8/layout/chevron1"/>
    <dgm:cxn modelId="{15A06329-688E-4DFE-9E3A-752721DDA76C}" type="presOf" srcId="{0D390426-BF4A-4D48-AB06-C3820114F26E}" destId="{1D193519-8C02-4EF1-A861-15A0CC0A15E9}" srcOrd="0" destOrd="0" presId="urn:microsoft.com/office/officeart/2005/8/layout/chevron1"/>
    <dgm:cxn modelId="{7C6F9A5C-A9C9-44AC-AA7E-0CB31D16FDC5}" type="presOf" srcId="{CE9115C4-7629-4D54-9B5A-A12FBA97D150}" destId="{C8AD07D8-47CF-4463-A135-AF4CD556D7C4}" srcOrd="0" destOrd="0" presId="urn:microsoft.com/office/officeart/2005/8/layout/chevron1"/>
    <dgm:cxn modelId="{E62F582E-9079-44B8-9A3E-8A1CEFFB902B}" type="presParOf" srcId="{1D193519-8C02-4EF1-A861-15A0CC0A15E9}" destId="{36966959-3704-4C5E-8225-9093B336CD24}" srcOrd="0" destOrd="0" presId="urn:microsoft.com/office/officeart/2005/8/layout/chevron1"/>
    <dgm:cxn modelId="{4F3C538C-CF16-4E06-8FD8-7191F69ABF2F}" type="presParOf" srcId="{1D193519-8C02-4EF1-A861-15A0CC0A15E9}" destId="{0778CB56-D95B-4133-A106-C70270BEACE2}" srcOrd="1" destOrd="0" presId="urn:microsoft.com/office/officeart/2005/8/layout/chevron1"/>
    <dgm:cxn modelId="{45F02430-F7C0-4299-AE16-91BB333057ED}" type="presParOf" srcId="{1D193519-8C02-4EF1-A861-15A0CC0A15E9}" destId="{C8AD07D8-47CF-4463-A135-AF4CD556D7C4}" srcOrd="2" destOrd="0" presId="urn:microsoft.com/office/officeart/2005/8/layout/chevron1"/>
    <dgm:cxn modelId="{55370A8D-1F4A-45C1-AD8F-4BEE2ADB435A}" type="presParOf" srcId="{1D193519-8C02-4EF1-A861-15A0CC0A15E9}" destId="{7BBC9D6B-B3E8-480A-B39F-3383E05C9263}" srcOrd="3" destOrd="0" presId="urn:microsoft.com/office/officeart/2005/8/layout/chevron1"/>
    <dgm:cxn modelId="{552A6EA9-6506-4706-937B-522330784EA1}" type="presParOf" srcId="{1D193519-8C02-4EF1-A861-15A0CC0A15E9}" destId="{F1356CC5-CA9B-41FA-AC2A-A7A8D1E504B6}" srcOrd="4" destOrd="0" presId="urn:microsoft.com/office/officeart/2005/8/layout/chevron1"/>
    <dgm:cxn modelId="{03912E17-0DD0-4BD8-9332-6C111DF969FE}" type="presParOf" srcId="{1D193519-8C02-4EF1-A861-15A0CC0A15E9}" destId="{1CBBF61D-78CE-4C5E-B2AB-484821976C99}" srcOrd="5" destOrd="0" presId="urn:microsoft.com/office/officeart/2005/8/layout/chevron1"/>
    <dgm:cxn modelId="{FF3AC175-E58E-420B-B4A5-49222573488C}" type="presParOf" srcId="{1D193519-8C02-4EF1-A861-15A0CC0A15E9}" destId="{11909AF1-07E3-410C-9C65-EA02DF202DA3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D3549A-EF70-484A-9464-45D669D0156B}">
      <dsp:nvSpPr>
        <dsp:cNvPr id="0" name=""/>
        <dsp:cNvSpPr/>
      </dsp:nvSpPr>
      <dsp:spPr>
        <a:xfrm>
          <a:off x="4111484" y="1499326"/>
          <a:ext cx="1729742" cy="631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649"/>
              </a:lnTo>
              <a:lnTo>
                <a:pt x="1729742" y="316649"/>
              </a:lnTo>
              <a:lnTo>
                <a:pt x="1729742" y="63150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96037B-87FE-4294-9B94-2338D7D4CFCE}">
      <dsp:nvSpPr>
        <dsp:cNvPr id="0" name=""/>
        <dsp:cNvSpPr/>
      </dsp:nvSpPr>
      <dsp:spPr>
        <a:xfrm>
          <a:off x="2212857" y="1499326"/>
          <a:ext cx="1898626" cy="631508"/>
        </a:xfrm>
        <a:custGeom>
          <a:avLst/>
          <a:gdLst/>
          <a:ahLst/>
          <a:cxnLst/>
          <a:rect l="0" t="0" r="0" b="0"/>
          <a:pathLst>
            <a:path>
              <a:moveTo>
                <a:pt x="1898626" y="0"/>
              </a:moveTo>
              <a:lnTo>
                <a:pt x="1898626" y="316649"/>
              </a:lnTo>
              <a:lnTo>
                <a:pt x="0" y="316649"/>
              </a:lnTo>
              <a:lnTo>
                <a:pt x="0" y="63150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A52C47-DD67-4D25-B7D1-ECA7C6EB3B18}">
      <dsp:nvSpPr>
        <dsp:cNvPr id="0" name=""/>
        <dsp:cNvSpPr/>
      </dsp:nvSpPr>
      <dsp:spPr>
        <a:xfrm>
          <a:off x="2612158" y="0"/>
          <a:ext cx="2998652" cy="1499326"/>
        </a:xfrm>
        <a:prstGeom prst="rect">
          <a:avLst/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BACA KAYNAKLI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EMİSYONLAR</a:t>
          </a:r>
        </a:p>
      </dsp:txBody>
      <dsp:txXfrm>
        <a:off x="2612158" y="0"/>
        <a:ext cx="2998652" cy="1499326"/>
      </dsp:txXfrm>
    </dsp:sp>
    <dsp:sp modelId="{B8C45C3F-8237-4230-9F81-B4E58B00AD27}">
      <dsp:nvSpPr>
        <dsp:cNvPr id="0" name=""/>
        <dsp:cNvSpPr/>
      </dsp:nvSpPr>
      <dsp:spPr>
        <a:xfrm>
          <a:off x="713531" y="2130834"/>
          <a:ext cx="2998652" cy="1499326"/>
        </a:xfrm>
        <a:prstGeom prst="rect">
          <a:avLst/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YAKMA</a:t>
          </a:r>
          <a:r>
            <a:rPr lang="tr-TR" sz="2800" b="1" kern="1200" dirty="0"/>
            <a:t> </a:t>
          </a:r>
          <a:r>
            <a:rPr lang="tr-TR" sz="28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TESİSLERİ</a:t>
          </a:r>
        </a:p>
      </dsp:txBody>
      <dsp:txXfrm>
        <a:off x="713531" y="2130834"/>
        <a:ext cx="2998652" cy="1499326"/>
      </dsp:txXfrm>
    </dsp:sp>
    <dsp:sp modelId="{FB90E4F3-FF11-4DA7-944B-C807110C95F5}">
      <dsp:nvSpPr>
        <dsp:cNvPr id="0" name=""/>
        <dsp:cNvSpPr/>
      </dsp:nvSpPr>
      <dsp:spPr>
        <a:xfrm>
          <a:off x="4341900" y="2130834"/>
          <a:ext cx="2998652" cy="1499326"/>
        </a:xfrm>
        <a:prstGeom prst="rect">
          <a:avLst/>
        </a:prstGeom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 r="-100000" b="-100000"/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PROSES TESİSLERİ</a:t>
          </a:r>
        </a:p>
      </dsp:txBody>
      <dsp:txXfrm>
        <a:off x="4341900" y="2130834"/>
        <a:ext cx="2998652" cy="14993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966959-3704-4C5E-8225-9093B336CD24}">
      <dsp:nvSpPr>
        <dsp:cNvPr id="0" name=""/>
        <dsp:cNvSpPr/>
      </dsp:nvSpPr>
      <dsp:spPr>
        <a:xfrm>
          <a:off x="3736" y="1946004"/>
          <a:ext cx="2174760" cy="869904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/>
            <a:t>PROSESTE KULLANILAN SOLVENT MİKTARI</a:t>
          </a:r>
        </a:p>
      </dsp:txBody>
      <dsp:txXfrm>
        <a:off x="438688" y="1946004"/>
        <a:ext cx="1304856" cy="869904"/>
      </dsp:txXfrm>
    </dsp:sp>
    <dsp:sp modelId="{C8AD07D8-47CF-4463-A135-AF4CD556D7C4}">
      <dsp:nvSpPr>
        <dsp:cNvPr id="0" name=""/>
        <dsp:cNvSpPr/>
      </dsp:nvSpPr>
      <dsp:spPr>
        <a:xfrm>
          <a:off x="1961020" y="1946004"/>
          <a:ext cx="2174760" cy="869904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/>
            <a:t>BOYA PROSESİ</a:t>
          </a:r>
        </a:p>
      </dsp:txBody>
      <dsp:txXfrm>
        <a:off x="2395972" y="1946004"/>
        <a:ext cx="1304856" cy="869904"/>
      </dsp:txXfrm>
    </dsp:sp>
    <dsp:sp modelId="{F1356CC5-CA9B-41FA-AC2A-A7A8D1E504B6}">
      <dsp:nvSpPr>
        <dsp:cNvPr id="0" name=""/>
        <dsp:cNvSpPr/>
      </dsp:nvSpPr>
      <dsp:spPr>
        <a:xfrm>
          <a:off x="3821782" y="2744150"/>
          <a:ext cx="2174760" cy="869904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/>
            <a:t>SOLVENT EMİSYONLARI</a:t>
          </a:r>
        </a:p>
      </dsp:txBody>
      <dsp:txXfrm>
        <a:off x="4256734" y="2744150"/>
        <a:ext cx="1304856" cy="869904"/>
      </dsp:txXfrm>
    </dsp:sp>
    <dsp:sp modelId="{11909AF1-07E3-410C-9C65-EA02DF202DA3}">
      <dsp:nvSpPr>
        <dsp:cNvPr id="0" name=""/>
        <dsp:cNvSpPr/>
      </dsp:nvSpPr>
      <dsp:spPr>
        <a:xfrm>
          <a:off x="3705373" y="1053822"/>
          <a:ext cx="2174760" cy="869904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/>
            <a:t>TOPLANAN KİRLİ SOLVENT VE YAKMA/BERTARAF  TESİSİNDE YOK EDİLEN SOLVENT</a:t>
          </a:r>
        </a:p>
      </dsp:txBody>
      <dsp:txXfrm>
        <a:off x="4140325" y="1053822"/>
        <a:ext cx="1304856" cy="8699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ADAD30B-C9C1-4061-B85C-785B57121CC4}" type="datetimeFigureOut">
              <a:rPr lang="tr-TR"/>
              <a:pPr>
                <a:defRPr/>
              </a:pPr>
              <a:t>30.10.2020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/>
              <a:t>Asıl metin stillerini düzenlemek için tıklatın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64B4CB0-60CA-47A9-91D4-89F7B95DB1E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94171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1</a:t>
            </a:fld>
            <a:endParaRPr 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12</a:t>
            </a:fld>
            <a:endParaRPr lang="tr-T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13</a:t>
            </a:fld>
            <a:endParaRPr lang="tr-T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14</a:t>
            </a:fld>
            <a:endParaRPr lang="tr-T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15</a:t>
            </a:fld>
            <a:endParaRPr lang="tr-T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86431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0982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08106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35907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69527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6320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13913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88299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0639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1354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63220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91960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80696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61763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29412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29448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6960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2DA2E6C-C634-4617-ABB6-3F48B4D0C80A}" type="slidenum">
              <a:rPr lang="tr-TR" altLang="tr-TR">
                <a:latin typeface="Calibri" panose="020F0502020204030204" pitchFamily="34" charset="0"/>
              </a:rPr>
              <a:pPr eaLnBrk="1" hangingPunct="1"/>
              <a:t>4</a:t>
            </a:fld>
            <a:endParaRPr lang="tr-TR" altLang="tr-T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786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93004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73717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44250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33079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33520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5431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832403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196062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697782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41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5225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EAD11C6-4CA8-4C16-BE82-9C69DE6E3D2E}" type="slidenum">
              <a:rPr lang="tr-TR" altLang="tr-TR">
                <a:latin typeface="Calibri" panose="020F0502020204030204" pitchFamily="34" charset="0"/>
              </a:rPr>
              <a:pPr eaLnBrk="1" hangingPunct="1"/>
              <a:t>5</a:t>
            </a:fld>
            <a:endParaRPr lang="tr-TR" altLang="tr-T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1460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498968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43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127303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44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801823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45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697363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46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33894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47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608930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48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81599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49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985754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50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664488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51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7151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370313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52</a:t>
            </a:fld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3184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8</a:t>
            </a:fld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10</a:t>
            </a:fld>
            <a:endParaRPr 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11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621C70-84DB-4332-81BE-B979AE0363DB}" type="datetime1">
              <a:rPr lang="tr-TR" smtClean="0"/>
              <a:pPr>
                <a:defRPr/>
              </a:pPr>
              <a:t>30.10.2020</a:t>
            </a:fld>
            <a:endParaRPr lang="tr-T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1358AD-1766-4951-AA5E-DD4A32E2B4C1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581BFF-5C56-4238-9AA2-C28B78DF1237}" type="datetime1">
              <a:rPr lang="tr-TR" smtClean="0"/>
              <a:pPr>
                <a:defRPr/>
              </a:pPr>
              <a:t>30.10.2020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5EA9EB-B681-486E-95ED-23DA90680A6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AC46C7-20C5-4E79-BAAE-68FDB06A1283}" type="datetime1">
              <a:rPr lang="tr-TR" smtClean="0"/>
              <a:pPr>
                <a:defRPr/>
              </a:pPr>
              <a:t>30.10.2020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8F06C9-B304-4A56-84B1-64E402E49CE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DBA8C4-C18B-4387-9137-FB0E3ACC4896}" type="datetime1">
              <a:rPr lang="tr-TR" smtClean="0"/>
              <a:pPr>
                <a:defRPr/>
              </a:pPr>
              <a:t>30.10.2020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2A88BA-99F8-4871-8218-913542D533EE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FDB082-B748-44C7-87CB-1CA294D43F21}" type="datetime1">
              <a:rPr lang="tr-TR" smtClean="0"/>
              <a:pPr>
                <a:defRPr/>
              </a:pPr>
              <a:t>30.10.2020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16331-2463-4402-A120-785365DD111B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0DAD25-4F43-42C6-AB9E-26723E0D254D}" type="datetime1">
              <a:rPr lang="tr-TR" smtClean="0"/>
              <a:pPr>
                <a:defRPr/>
              </a:pPr>
              <a:t>30.10.2020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D7D3F6-38BE-4000-8957-A649A2A990B6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FEB27F-166B-45B8-A78A-6BBC2F957E4F}" type="datetime1">
              <a:rPr lang="tr-TR" smtClean="0"/>
              <a:pPr>
                <a:defRPr/>
              </a:pPr>
              <a:t>30.10.2020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C2E229-1981-4D0C-8717-1C8900CEB156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CC237D-F920-44C0-A7C4-52A52FA872E3}" type="datetime1">
              <a:rPr lang="tr-TR" smtClean="0"/>
              <a:pPr>
                <a:defRPr/>
              </a:pPr>
              <a:t>30.10.2020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5EA6F-6262-42B5-B6EB-EB199AF21375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D6E278-5DEC-4EF1-B40E-9AD7EBAC1A7D}" type="datetime1">
              <a:rPr lang="tr-TR" smtClean="0"/>
              <a:pPr>
                <a:defRPr/>
              </a:pPr>
              <a:t>30.10.2020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E6256-B8E5-44DA-8D14-E2C61A8D3B7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5FC6E4-EEE9-4502-9D1D-AA223FCE123D}" type="datetime1">
              <a:rPr lang="tr-TR" smtClean="0"/>
              <a:pPr>
                <a:defRPr/>
              </a:pPr>
              <a:t>30.10.2020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C10AB3-D576-4302-85E2-EF0CC86461B4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D15885-DD14-4C11-A921-4B7DEFB17897}" type="datetime1">
              <a:rPr lang="tr-TR" smtClean="0"/>
              <a:pPr>
                <a:defRPr/>
              </a:pPr>
              <a:t>30.10.2020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5731EC7E-A133-47ED-B9FC-32F1969E6E76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CA2641C-6AD4-4C21-AFC8-92627439CD4B}" type="datetime1">
              <a:rPr lang="tr-TR" smtClean="0"/>
              <a:pPr>
                <a:defRPr/>
              </a:pPr>
              <a:t>30.10.2020</a:t>
            </a:fld>
            <a:endParaRPr lang="tr-T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5D71F4DD-5A2E-4896-9082-B988F8E8A91C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84" r:id="rId1"/>
    <p:sldLayoutId id="2147484985" r:id="rId2"/>
    <p:sldLayoutId id="2147484986" r:id="rId3"/>
    <p:sldLayoutId id="2147484987" r:id="rId4"/>
    <p:sldLayoutId id="2147484988" r:id="rId5"/>
    <p:sldLayoutId id="2147484989" r:id="rId6"/>
    <p:sldLayoutId id="2147484990" r:id="rId7"/>
    <p:sldLayoutId id="2147484991" r:id="rId8"/>
    <p:sldLayoutId id="2147484992" r:id="rId9"/>
    <p:sldLayoutId id="2147484993" r:id="rId10"/>
    <p:sldLayoutId id="2147484994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5.png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gif"/><Relationship Id="rId11" Type="http://schemas.openxmlformats.org/officeDocument/2006/relationships/image" Target="../media/image14.png"/><Relationship Id="rId5" Type="http://schemas.openxmlformats.org/officeDocument/2006/relationships/image" Target="../media/image8.gif"/><Relationship Id="rId10" Type="http://schemas.openxmlformats.org/officeDocument/2006/relationships/image" Target="../media/image13.png"/><Relationship Id="rId4" Type="http://schemas.openxmlformats.org/officeDocument/2006/relationships/image" Target="../media/image7.gif"/><Relationship Id="rId9" Type="http://schemas.openxmlformats.org/officeDocument/2006/relationships/image" Target="../media/image12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5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3 Dikdörtgen"/>
          <p:cNvSpPr>
            <a:spLocks noChangeArrowheads="1"/>
          </p:cNvSpPr>
          <p:nvPr/>
        </p:nvSpPr>
        <p:spPr bwMode="auto">
          <a:xfrm>
            <a:off x="1785918" y="142852"/>
            <a:ext cx="60007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3200" dirty="0">
                <a:solidFill>
                  <a:srgbClr val="FF0000"/>
                </a:solidFill>
                <a:latin typeface="Arial Black" pitchFamily="34" charset="0"/>
              </a:rPr>
              <a:t>T.C</a:t>
            </a:r>
            <a:br>
              <a:rPr lang="tr-TR" sz="3200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tr-TR" sz="3200" dirty="0">
                <a:solidFill>
                  <a:srgbClr val="FF0000"/>
                </a:solidFill>
                <a:latin typeface="Arial Black" pitchFamily="34" charset="0"/>
              </a:rPr>
              <a:t> ÇEVRE VE ŞEHİRCİLİK BAKANLIĞI</a:t>
            </a:r>
          </a:p>
        </p:txBody>
      </p:sp>
      <p:pic>
        <p:nvPicPr>
          <p:cNvPr id="5" name="Picture 16" descr="j0282793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14348" y="3571876"/>
            <a:ext cx="1584325" cy="18002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221" name="6 Dikdörtgen"/>
          <p:cNvSpPr>
            <a:spLocks noChangeArrowheads="1"/>
          </p:cNvSpPr>
          <p:nvPr/>
        </p:nvSpPr>
        <p:spPr bwMode="auto">
          <a:xfrm>
            <a:off x="2123728" y="1857364"/>
            <a:ext cx="56629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2000" b="1" dirty="0">
                <a:solidFill>
                  <a:srgbClr val="FF0000"/>
                </a:solidFill>
                <a:latin typeface="Arial Black" pitchFamily="34" charset="0"/>
              </a:rPr>
              <a:t>ÇEVRE YÖNETİMİ GENEL MÜDÜRLÜĞÜ</a:t>
            </a:r>
            <a:endParaRPr lang="tr-TR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222" name="7 Dikdörtgen"/>
          <p:cNvSpPr>
            <a:spLocks noChangeArrowheads="1"/>
          </p:cNvSpPr>
          <p:nvPr/>
        </p:nvSpPr>
        <p:spPr bwMode="auto">
          <a:xfrm>
            <a:off x="1857375" y="2500313"/>
            <a:ext cx="58578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0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HAVA YÖNETİMİ DAİRESİ</a:t>
            </a:r>
            <a:br>
              <a:rPr lang="tr-TR" sz="20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</a:br>
            <a:r>
              <a:rPr lang="tr-TR" sz="20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BAŞKANLIĞI</a:t>
            </a:r>
          </a:p>
        </p:txBody>
      </p:sp>
      <p:sp>
        <p:nvSpPr>
          <p:cNvPr id="9223" name="8 Dikdörtgen"/>
          <p:cNvSpPr>
            <a:spLocks noChangeArrowheads="1"/>
          </p:cNvSpPr>
          <p:nvPr/>
        </p:nvSpPr>
        <p:spPr bwMode="auto">
          <a:xfrm>
            <a:off x="2411760" y="3429000"/>
            <a:ext cx="58578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400" b="1" dirty="0">
                <a:latin typeface="Arial Black" pitchFamily="34" charset="0"/>
              </a:rPr>
              <a:t>Sanayi Kaynaklı Hava Kirliliği Kontrolü Yönetmeliğinde Emisyon - </a:t>
            </a:r>
            <a:r>
              <a:rPr lang="tr-TR" sz="2400" b="1" dirty="0" err="1">
                <a:latin typeface="Arial Black" pitchFamily="34" charset="0"/>
              </a:rPr>
              <a:t>İmisyon</a:t>
            </a:r>
            <a:r>
              <a:rPr lang="tr-TR" sz="2400" b="1" dirty="0">
                <a:latin typeface="Arial Black" pitchFamily="34" charset="0"/>
              </a:rPr>
              <a:t> Ölçümlerine İlişkin Hususlar</a:t>
            </a:r>
            <a:endParaRPr lang="tr-TR" sz="2400" b="1" dirty="0">
              <a:latin typeface="Arial Black" pitchFamily="34" charset="0"/>
              <a:cs typeface="Arial" charset="0"/>
            </a:endParaRPr>
          </a:p>
        </p:txBody>
      </p:sp>
      <p:sp>
        <p:nvSpPr>
          <p:cNvPr id="10" name="AutoShape 18" descr="Beyaz mermer"/>
          <p:cNvSpPr>
            <a:spLocks noChangeArrowheads="1"/>
          </p:cNvSpPr>
          <p:nvPr/>
        </p:nvSpPr>
        <p:spPr bwMode="auto">
          <a:xfrm>
            <a:off x="4085233" y="5755390"/>
            <a:ext cx="2089150" cy="576262"/>
          </a:xfrm>
          <a:prstGeom prst="horizontalScroll">
            <a:avLst>
              <a:gd name="adj" fmla="val 12500"/>
            </a:avLst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45791" dir="3378596" algn="ctr" rotWithShape="0">
              <a:schemeClr val="bg2">
                <a:alpha val="80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1600" dirty="0">
              <a:solidFill>
                <a:srgbClr val="800000"/>
              </a:solidFill>
              <a:latin typeface="Arial Black" pitchFamily="34" charset="0"/>
            </a:endParaRPr>
          </a:p>
        </p:txBody>
      </p:sp>
      <p:sp>
        <p:nvSpPr>
          <p:cNvPr id="9225" name="10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F5496B-3B06-47CF-9213-E594FBF6DD0C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tr-TR"/>
          </a:p>
        </p:txBody>
      </p:sp>
      <p:pic>
        <p:nvPicPr>
          <p:cNvPr id="9237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398" y="3429000"/>
            <a:ext cx="2303462" cy="2016125"/>
          </a:xfrm>
          <a:prstGeom prst="rect">
            <a:avLst/>
          </a:prstGeom>
          <a:noFill/>
        </p:spPr>
      </p:pic>
      <p:sp>
        <p:nvSpPr>
          <p:cNvPr id="11" name="10 Dikdörtgen"/>
          <p:cNvSpPr/>
          <p:nvPr/>
        </p:nvSpPr>
        <p:spPr>
          <a:xfrm>
            <a:off x="2843808" y="507795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Derya SARIOĞLU</a:t>
            </a:r>
            <a:br>
              <a:rPr lang="tr-TR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</a:br>
            <a:r>
              <a:rPr lang="tr-TR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Şb. Md. V.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8" name="77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75D276D-A399-441B-B581-9EDD53B4D359}" type="slidenum">
              <a:rPr lang="tr-TR" smtClean="0"/>
              <a:pPr/>
              <a:t>10</a:t>
            </a:fld>
            <a:endParaRPr lang="tr-TR"/>
          </a:p>
        </p:txBody>
      </p:sp>
      <p:sp>
        <p:nvSpPr>
          <p:cNvPr id="5" name="İçerik Yer Tutucusu 5"/>
          <p:cNvSpPr txBox="1">
            <a:spLocks/>
          </p:cNvSpPr>
          <p:nvPr/>
        </p:nvSpPr>
        <p:spPr>
          <a:xfrm>
            <a:off x="1003099" y="1484784"/>
            <a:ext cx="7632848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rgbClr val="0070C0"/>
                </a:solidFill>
                <a:latin typeface="Comic Sans MS" pitchFamily="66" charset="0"/>
              </a:rPr>
              <a:t>Kullanılan Yakıt,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rgbClr val="0070C0"/>
                </a:solidFill>
                <a:latin typeface="Comic Sans MS" pitchFamily="66" charset="0"/>
              </a:rPr>
              <a:t>Isıl Güç,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rgbClr val="0070C0"/>
                </a:solidFill>
                <a:latin typeface="Comic Sans MS" pitchFamily="66" charset="0"/>
              </a:rPr>
              <a:t>Yakma Prosesi,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rgbClr val="0070C0"/>
                </a:solidFill>
                <a:latin typeface="Comic Sans MS" pitchFamily="66" charset="0"/>
              </a:rPr>
              <a:t>Faaliyete Geçme Tarihi</a:t>
            </a:r>
          </a:p>
        </p:txBody>
      </p:sp>
      <p:sp>
        <p:nvSpPr>
          <p:cNvPr id="7" name="Dikdörtgen Belirtme Çizgisi 6"/>
          <p:cNvSpPr/>
          <p:nvPr/>
        </p:nvSpPr>
        <p:spPr>
          <a:xfrm>
            <a:off x="1600478" y="205804"/>
            <a:ext cx="6629121" cy="678652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Başlık 1"/>
          <p:cNvSpPr txBox="1">
            <a:spLocks/>
          </p:cNvSpPr>
          <p:nvPr/>
        </p:nvSpPr>
        <p:spPr>
          <a:xfrm>
            <a:off x="1230190" y="327375"/>
            <a:ext cx="7369696" cy="532203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</a:pPr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  <a:ea typeface="+mn-ea"/>
                <a:cs typeface="+mn-cs"/>
              </a:rPr>
              <a:t>YAKMA TESİSLERİ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52021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8" name="77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75D276D-A399-441B-B581-9EDD53B4D359}" type="slidenum">
              <a:rPr lang="tr-TR" smtClean="0"/>
              <a:pPr/>
              <a:t>11</a:t>
            </a:fld>
            <a:endParaRPr lang="tr-TR"/>
          </a:p>
        </p:txBody>
      </p:sp>
      <p:sp>
        <p:nvSpPr>
          <p:cNvPr id="5" name="İçerik Yer Tutucusu 5"/>
          <p:cNvSpPr txBox="1">
            <a:spLocks/>
          </p:cNvSpPr>
          <p:nvPr/>
        </p:nvSpPr>
        <p:spPr>
          <a:xfrm>
            <a:off x="406347" y="1484784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tr-TR" sz="3200" b="1" dirty="0">
              <a:solidFill>
                <a:schemeClr val="bg2">
                  <a:lumMod val="2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375835"/>
              </p:ext>
            </p:extLst>
          </p:nvPr>
        </p:nvGraphicFramePr>
        <p:xfrm>
          <a:off x="251522" y="1700808"/>
          <a:ext cx="8384425" cy="4926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8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68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768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768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7688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28846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Mevcut Tesis</a:t>
                      </a:r>
                    </a:p>
                    <a:p>
                      <a:r>
                        <a:rPr lang="tr-TR" dirty="0"/>
                        <a:t>(2019 öncesi)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Mevcut Tesis</a:t>
                      </a:r>
                    </a:p>
                    <a:p>
                      <a:r>
                        <a:rPr lang="tr-TR" dirty="0"/>
                        <a:t>(2019 sonrası)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Yeni</a:t>
                      </a:r>
                      <a:r>
                        <a:rPr lang="tr-TR" baseline="0" dirty="0"/>
                        <a:t> Tesis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50 </a:t>
                      </a:r>
                      <a:r>
                        <a:rPr lang="tr-TR" dirty="0" err="1"/>
                        <a:t>mw</a:t>
                      </a:r>
                      <a:r>
                        <a:rPr lang="tr-TR" dirty="0"/>
                        <a:t> altı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82142">
                <a:tc>
                  <a:txBody>
                    <a:bodyPr/>
                    <a:lstStyle/>
                    <a:p>
                      <a:r>
                        <a:rPr lang="tr-TR" dirty="0"/>
                        <a:t>Katı Yakıt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Toz, SO2, NO2,</a:t>
                      </a:r>
                      <a:r>
                        <a:rPr lang="tr-TR" baseline="0" dirty="0"/>
                        <a:t> CO, </a:t>
                      </a:r>
                      <a:r>
                        <a:rPr lang="tr-TR" baseline="0" dirty="0" err="1"/>
                        <a:t>HCl</a:t>
                      </a:r>
                      <a:r>
                        <a:rPr lang="tr-TR" baseline="0" dirty="0"/>
                        <a:t>, HF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Toz, SO2, NO2,</a:t>
                      </a:r>
                      <a:r>
                        <a:rPr lang="tr-TR" baseline="0" dirty="0"/>
                        <a:t> CO, </a:t>
                      </a:r>
                      <a:r>
                        <a:rPr lang="tr-TR" baseline="0" dirty="0" err="1"/>
                        <a:t>benzopiren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Toz, SO2, NO2,</a:t>
                      </a:r>
                      <a:r>
                        <a:rPr lang="tr-TR" baseline="0" dirty="0"/>
                        <a:t> CO, </a:t>
                      </a:r>
                      <a:r>
                        <a:rPr lang="tr-TR" baseline="0" dirty="0" err="1"/>
                        <a:t>benzopiren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Toz, SO2, NO2,</a:t>
                      </a:r>
                      <a:r>
                        <a:rPr lang="tr-TR" baseline="0" dirty="0"/>
                        <a:t> CO</a:t>
                      </a:r>
                    </a:p>
                    <a:p>
                      <a:r>
                        <a:rPr lang="tr-TR" baseline="0" dirty="0"/>
                        <a:t>500 </a:t>
                      </a:r>
                      <a:r>
                        <a:rPr lang="tr-TR" baseline="0" dirty="0" err="1"/>
                        <a:t>Kw</a:t>
                      </a:r>
                      <a:r>
                        <a:rPr lang="tr-TR" baseline="0" dirty="0"/>
                        <a:t> altı </a:t>
                      </a:r>
                      <a:r>
                        <a:rPr lang="tr-TR" baseline="0" dirty="0" err="1"/>
                        <a:t>islilik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88734">
                <a:tc>
                  <a:txBody>
                    <a:bodyPr/>
                    <a:lstStyle/>
                    <a:p>
                      <a:r>
                        <a:rPr lang="tr-TR" dirty="0"/>
                        <a:t>Petrol Koku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Toz, SO2, NO2,</a:t>
                      </a:r>
                      <a:r>
                        <a:rPr lang="tr-TR" baseline="0" dirty="0"/>
                        <a:t> CO</a:t>
                      </a:r>
                    </a:p>
                    <a:p>
                      <a:r>
                        <a:rPr lang="tr-TR" dirty="0"/>
                        <a:t>Organik bileşikler, inorganik toz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Toz, SO2, NO2, CO, </a:t>
                      </a:r>
                      <a:r>
                        <a:rPr lang="tr-TR" dirty="0" err="1"/>
                        <a:t>benzopiren</a:t>
                      </a:r>
                      <a:endParaRPr lang="tr-TR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>
                          <a:solidFill>
                            <a:srgbClr val="C00000"/>
                          </a:solidFill>
                        </a:rPr>
                        <a:t>Cd</a:t>
                      </a:r>
                      <a:r>
                        <a:rPr lang="tr-TR" dirty="0">
                          <a:solidFill>
                            <a:srgbClr val="C00000"/>
                          </a:solidFill>
                        </a:rPr>
                        <a:t>,</a:t>
                      </a:r>
                      <a:r>
                        <a:rPr lang="tr-TR" baseline="0" dirty="0">
                          <a:solidFill>
                            <a:srgbClr val="C00000"/>
                          </a:solidFill>
                        </a:rPr>
                        <a:t> Ta, Sb, Ar, Pb, Cr, </a:t>
                      </a:r>
                      <a:r>
                        <a:rPr lang="tr-TR" baseline="0" dirty="0" err="1">
                          <a:solidFill>
                            <a:srgbClr val="C00000"/>
                          </a:solidFill>
                        </a:rPr>
                        <a:t>Co</a:t>
                      </a:r>
                      <a:r>
                        <a:rPr lang="tr-TR" baseline="0" dirty="0">
                          <a:solidFill>
                            <a:srgbClr val="C00000"/>
                          </a:solidFill>
                        </a:rPr>
                        <a:t>, Cu, Mn, </a:t>
                      </a:r>
                      <a:r>
                        <a:rPr lang="tr-TR" baseline="0" dirty="0" err="1">
                          <a:solidFill>
                            <a:srgbClr val="C00000"/>
                          </a:solidFill>
                        </a:rPr>
                        <a:t>Ni</a:t>
                      </a:r>
                      <a:r>
                        <a:rPr lang="tr-TR" baseline="0" dirty="0">
                          <a:solidFill>
                            <a:srgbClr val="C00000"/>
                          </a:solidFill>
                        </a:rPr>
                        <a:t>, V, </a:t>
                      </a:r>
                      <a:r>
                        <a:rPr lang="tr-TR" baseline="0" dirty="0" err="1">
                          <a:solidFill>
                            <a:srgbClr val="C00000"/>
                          </a:solidFill>
                        </a:rPr>
                        <a:t>Sn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Toz, SO2, NO2, CO, </a:t>
                      </a:r>
                      <a:r>
                        <a:rPr lang="tr-TR" dirty="0" err="1"/>
                        <a:t>benzopiren</a:t>
                      </a:r>
                      <a:endParaRPr lang="tr-TR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>
                          <a:solidFill>
                            <a:srgbClr val="C00000"/>
                          </a:solidFill>
                        </a:rPr>
                        <a:t>Cd</a:t>
                      </a:r>
                      <a:r>
                        <a:rPr lang="tr-TR" dirty="0">
                          <a:solidFill>
                            <a:srgbClr val="C00000"/>
                          </a:solidFill>
                        </a:rPr>
                        <a:t>,</a:t>
                      </a:r>
                      <a:r>
                        <a:rPr lang="tr-TR" baseline="0" dirty="0">
                          <a:solidFill>
                            <a:srgbClr val="C00000"/>
                          </a:solidFill>
                        </a:rPr>
                        <a:t> Ta, Sb, Ar, Pb, Cr, </a:t>
                      </a:r>
                      <a:r>
                        <a:rPr lang="tr-TR" baseline="0" dirty="0" err="1">
                          <a:solidFill>
                            <a:srgbClr val="C00000"/>
                          </a:solidFill>
                        </a:rPr>
                        <a:t>Co</a:t>
                      </a:r>
                      <a:r>
                        <a:rPr lang="tr-TR" baseline="0" dirty="0">
                          <a:solidFill>
                            <a:srgbClr val="C00000"/>
                          </a:solidFill>
                        </a:rPr>
                        <a:t>, Cu, Mn, </a:t>
                      </a:r>
                      <a:r>
                        <a:rPr lang="tr-TR" baseline="0" dirty="0" err="1">
                          <a:solidFill>
                            <a:srgbClr val="C00000"/>
                          </a:solidFill>
                        </a:rPr>
                        <a:t>Ni</a:t>
                      </a:r>
                      <a:r>
                        <a:rPr lang="tr-TR" baseline="0" dirty="0">
                          <a:solidFill>
                            <a:srgbClr val="C00000"/>
                          </a:solidFill>
                        </a:rPr>
                        <a:t>, V, </a:t>
                      </a:r>
                      <a:r>
                        <a:rPr lang="tr-TR" baseline="0" dirty="0" err="1">
                          <a:solidFill>
                            <a:srgbClr val="C00000"/>
                          </a:solidFill>
                        </a:rPr>
                        <a:t>Sn</a:t>
                      </a:r>
                      <a:r>
                        <a:rPr lang="tr-TR" baseline="0" dirty="0">
                          <a:solidFill>
                            <a:srgbClr val="C00000"/>
                          </a:solidFill>
                        </a:rPr>
                        <a:t>,</a:t>
                      </a:r>
                      <a:endParaRPr lang="tr-TR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Toz, SO2, NO2,</a:t>
                      </a:r>
                      <a:r>
                        <a:rPr lang="tr-TR" baseline="0" dirty="0"/>
                        <a:t> CO</a:t>
                      </a:r>
                    </a:p>
                    <a:p>
                      <a:r>
                        <a:rPr lang="tr-TR" dirty="0"/>
                        <a:t>Organik bileşikler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08790">
                <a:tc>
                  <a:txBody>
                    <a:bodyPr/>
                    <a:lstStyle/>
                    <a:p>
                      <a:r>
                        <a:rPr lang="tr-TR" dirty="0" err="1"/>
                        <a:t>Biyokütle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Toz, SO2, NO2,</a:t>
                      </a:r>
                      <a:r>
                        <a:rPr lang="tr-TR" baseline="0" dirty="0"/>
                        <a:t> CO, </a:t>
                      </a:r>
                      <a:r>
                        <a:rPr lang="tr-TR" baseline="0" dirty="0" err="1"/>
                        <a:t>HCl</a:t>
                      </a:r>
                      <a:r>
                        <a:rPr lang="tr-TR" baseline="0" dirty="0"/>
                        <a:t>, HF, TOC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SO2, NO2,</a:t>
                      </a:r>
                      <a:r>
                        <a:rPr lang="tr-TR" baseline="0" dirty="0"/>
                        <a:t> </a:t>
                      </a:r>
                      <a:r>
                        <a:rPr lang="tr-TR" baseline="0" dirty="0" err="1"/>
                        <a:t>benzopiren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Toz, SO2, NO2,</a:t>
                      </a:r>
                      <a:r>
                        <a:rPr lang="tr-TR" baseline="0" dirty="0"/>
                        <a:t> CO, </a:t>
                      </a:r>
                      <a:r>
                        <a:rPr lang="tr-TR" baseline="0" dirty="0" err="1"/>
                        <a:t>HCl</a:t>
                      </a:r>
                      <a:r>
                        <a:rPr lang="tr-TR" baseline="0" dirty="0"/>
                        <a:t>, HF, TOC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Dikdörtgen Belirtme Çizgisi 5"/>
          <p:cNvSpPr/>
          <p:nvPr/>
        </p:nvSpPr>
        <p:spPr>
          <a:xfrm>
            <a:off x="1600478" y="205804"/>
            <a:ext cx="6629121" cy="678652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1907704" y="314297"/>
            <a:ext cx="55419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KATI YAKITLI YAKMA TESİSLERİ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1513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8" name="77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75D276D-A399-441B-B581-9EDD53B4D359}" type="slidenum">
              <a:rPr lang="tr-TR" smtClean="0"/>
              <a:pPr/>
              <a:t>12</a:t>
            </a:fld>
            <a:endParaRPr lang="tr-TR"/>
          </a:p>
        </p:txBody>
      </p:sp>
      <p:sp>
        <p:nvSpPr>
          <p:cNvPr id="5" name="İçerik Yer Tutucusu 5"/>
          <p:cNvSpPr txBox="1">
            <a:spLocks/>
          </p:cNvSpPr>
          <p:nvPr/>
        </p:nvSpPr>
        <p:spPr>
          <a:xfrm>
            <a:off x="406347" y="1484784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tr-TR" sz="3200" b="1" dirty="0">
              <a:solidFill>
                <a:schemeClr val="bg2">
                  <a:lumMod val="2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127981"/>
              </p:ext>
            </p:extLst>
          </p:nvPr>
        </p:nvGraphicFramePr>
        <p:xfrm>
          <a:off x="611560" y="1484784"/>
          <a:ext cx="7848872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1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103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2999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Mevcut Tesis</a:t>
                      </a:r>
                    </a:p>
                    <a:p>
                      <a:r>
                        <a:rPr lang="tr-TR" dirty="0"/>
                        <a:t>2019 öncesi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Mevcut Tesis</a:t>
                      </a:r>
                    </a:p>
                    <a:p>
                      <a:r>
                        <a:rPr lang="tr-TR" dirty="0"/>
                        <a:t>2019 sonrası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Yeni</a:t>
                      </a:r>
                      <a:r>
                        <a:rPr lang="tr-TR" baseline="0" dirty="0"/>
                        <a:t> Tesis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50 MW altı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Sıvı Yakıt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Toz, SO2, NO2,</a:t>
                      </a:r>
                      <a:r>
                        <a:rPr lang="tr-TR" baseline="0" dirty="0"/>
                        <a:t> CO, 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Toz, SO2, NO2,</a:t>
                      </a:r>
                      <a:r>
                        <a:rPr lang="tr-TR" baseline="0" dirty="0"/>
                        <a:t> CO,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aseline="0" dirty="0">
                          <a:solidFill>
                            <a:srgbClr val="C00000"/>
                          </a:solidFill>
                        </a:rPr>
                        <a:t>Ar, Pb, </a:t>
                      </a:r>
                      <a:r>
                        <a:rPr lang="tr-TR" baseline="0" dirty="0" err="1">
                          <a:solidFill>
                            <a:srgbClr val="C00000"/>
                          </a:solidFill>
                        </a:rPr>
                        <a:t>Cd</a:t>
                      </a:r>
                      <a:r>
                        <a:rPr lang="tr-TR" baseline="0" dirty="0">
                          <a:solidFill>
                            <a:srgbClr val="C00000"/>
                          </a:solidFill>
                        </a:rPr>
                        <a:t>, Cr, </a:t>
                      </a:r>
                      <a:r>
                        <a:rPr lang="tr-TR" baseline="0" dirty="0" err="1">
                          <a:solidFill>
                            <a:srgbClr val="C00000"/>
                          </a:solidFill>
                        </a:rPr>
                        <a:t>Co</a:t>
                      </a:r>
                      <a:r>
                        <a:rPr lang="tr-TR" baseline="0" dirty="0">
                          <a:solidFill>
                            <a:srgbClr val="C00000"/>
                          </a:solidFill>
                        </a:rPr>
                        <a:t>, </a:t>
                      </a:r>
                      <a:r>
                        <a:rPr lang="tr-TR" baseline="0" dirty="0" err="1">
                          <a:solidFill>
                            <a:srgbClr val="C00000"/>
                          </a:solidFill>
                        </a:rPr>
                        <a:t>Ni</a:t>
                      </a:r>
                      <a:r>
                        <a:rPr lang="tr-TR" baseline="0" dirty="0">
                          <a:solidFill>
                            <a:srgbClr val="C00000"/>
                          </a:solidFill>
                        </a:rPr>
                        <a:t>, V</a:t>
                      </a:r>
                      <a:endParaRPr lang="tr-TR" dirty="0">
                        <a:solidFill>
                          <a:srgbClr val="C00000"/>
                        </a:solidFill>
                      </a:endParaRP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Toz, SO2, NO2,</a:t>
                      </a:r>
                      <a:r>
                        <a:rPr lang="tr-TR" baseline="0" dirty="0"/>
                        <a:t> CO,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aseline="0" dirty="0">
                          <a:solidFill>
                            <a:srgbClr val="C00000"/>
                          </a:solidFill>
                        </a:rPr>
                        <a:t>Ar, Pb, </a:t>
                      </a:r>
                      <a:r>
                        <a:rPr lang="tr-TR" baseline="0" dirty="0" err="1">
                          <a:solidFill>
                            <a:srgbClr val="C00000"/>
                          </a:solidFill>
                        </a:rPr>
                        <a:t>Cd</a:t>
                      </a:r>
                      <a:r>
                        <a:rPr lang="tr-TR" baseline="0" dirty="0">
                          <a:solidFill>
                            <a:srgbClr val="C00000"/>
                          </a:solidFill>
                        </a:rPr>
                        <a:t>, Cr, </a:t>
                      </a:r>
                      <a:r>
                        <a:rPr lang="tr-TR" baseline="0" dirty="0" err="1">
                          <a:solidFill>
                            <a:srgbClr val="C00000"/>
                          </a:solidFill>
                        </a:rPr>
                        <a:t>Co</a:t>
                      </a:r>
                      <a:r>
                        <a:rPr lang="tr-TR" baseline="0" dirty="0">
                          <a:solidFill>
                            <a:srgbClr val="C00000"/>
                          </a:solidFill>
                        </a:rPr>
                        <a:t>, </a:t>
                      </a:r>
                      <a:r>
                        <a:rPr lang="tr-TR" baseline="0" dirty="0" err="1">
                          <a:solidFill>
                            <a:srgbClr val="C00000"/>
                          </a:solidFill>
                        </a:rPr>
                        <a:t>Ni</a:t>
                      </a:r>
                      <a:r>
                        <a:rPr lang="tr-TR" baseline="0" dirty="0">
                          <a:solidFill>
                            <a:srgbClr val="C00000"/>
                          </a:solidFill>
                        </a:rPr>
                        <a:t>, V</a:t>
                      </a:r>
                      <a:endParaRPr lang="tr-TR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Toz, SO2, </a:t>
                      </a:r>
                      <a:r>
                        <a:rPr lang="tr-TR" baseline="0" dirty="0"/>
                        <a:t>CO</a:t>
                      </a:r>
                    </a:p>
                    <a:p>
                      <a:r>
                        <a:rPr lang="tr-TR" baseline="0" dirty="0"/>
                        <a:t>2 MW altı </a:t>
                      </a:r>
                      <a:r>
                        <a:rPr lang="tr-TR" baseline="0" dirty="0" err="1"/>
                        <a:t>islilik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/>
                        <a:t>Fuel-oil</a:t>
                      </a:r>
                      <a:r>
                        <a:rPr lang="tr-TR" dirty="0"/>
                        <a:t> dışındaki yakıtlarda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Toz, SO2, NO2,</a:t>
                      </a:r>
                      <a:r>
                        <a:rPr lang="tr-TR" baseline="0" dirty="0"/>
                        <a:t> CO,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aseline="0" dirty="0">
                          <a:solidFill>
                            <a:srgbClr val="C00000"/>
                          </a:solidFill>
                        </a:rPr>
                        <a:t>Ar, Pb, </a:t>
                      </a:r>
                      <a:r>
                        <a:rPr lang="tr-TR" baseline="0" dirty="0" err="1">
                          <a:solidFill>
                            <a:srgbClr val="C00000"/>
                          </a:solidFill>
                        </a:rPr>
                        <a:t>Cd</a:t>
                      </a:r>
                      <a:r>
                        <a:rPr lang="tr-TR" baseline="0" dirty="0">
                          <a:solidFill>
                            <a:srgbClr val="C00000"/>
                          </a:solidFill>
                        </a:rPr>
                        <a:t>, Cr, </a:t>
                      </a:r>
                      <a:r>
                        <a:rPr lang="tr-TR" baseline="0" dirty="0" err="1">
                          <a:solidFill>
                            <a:srgbClr val="C00000"/>
                          </a:solidFill>
                        </a:rPr>
                        <a:t>Co</a:t>
                      </a:r>
                      <a:r>
                        <a:rPr lang="tr-TR" baseline="0" dirty="0">
                          <a:solidFill>
                            <a:srgbClr val="C00000"/>
                          </a:solidFill>
                        </a:rPr>
                        <a:t>, </a:t>
                      </a:r>
                      <a:r>
                        <a:rPr lang="tr-TR" baseline="0" dirty="0" err="1">
                          <a:solidFill>
                            <a:srgbClr val="C00000"/>
                          </a:solidFill>
                        </a:rPr>
                        <a:t>Ni</a:t>
                      </a:r>
                      <a:endParaRPr lang="tr-TR" baseline="0" dirty="0"/>
                    </a:p>
                    <a:p>
                      <a:endParaRPr lang="tr-T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Dikdörtgen Belirtme Çizgisi 5"/>
          <p:cNvSpPr/>
          <p:nvPr/>
        </p:nvSpPr>
        <p:spPr>
          <a:xfrm>
            <a:off x="1600478" y="205804"/>
            <a:ext cx="6629121" cy="678652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1979712" y="360464"/>
            <a:ext cx="56166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rgbClr val="C00000"/>
                </a:solidFill>
                <a:latin typeface="Comic Sans MS" pitchFamily="66" charset="0"/>
              </a:rPr>
              <a:t>SIVI YAKITLI YAKMA TESİSLERİ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04076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8" name="77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75D276D-A399-441B-B581-9EDD53B4D359}" type="slidenum">
              <a:rPr lang="tr-TR" smtClean="0"/>
              <a:pPr/>
              <a:t>13</a:t>
            </a:fld>
            <a:endParaRPr lang="tr-TR"/>
          </a:p>
        </p:txBody>
      </p:sp>
      <p:sp>
        <p:nvSpPr>
          <p:cNvPr id="5" name="İçerik Yer Tutucusu 5"/>
          <p:cNvSpPr txBox="1">
            <a:spLocks/>
          </p:cNvSpPr>
          <p:nvPr/>
        </p:nvSpPr>
        <p:spPr>
          <a:xfrm>
            <a:off x="406347" y="1484784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tr-TR" sz="3200" b="1" dirty="0">
              <a:solidFill>
                <a:schemeClr val="bg2">
                  <a:lumMod val="2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595162"/>
              </p:ext>
            </p:extLst>
          </p:nvPr>
        </p:nvGraphicFramePr>
        <p:xfrm>
          <a:off x="92657" y="1034390"/>
          <a:ext cx="8856980" cy="5804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409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713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71765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Mevcut Tesis</a:t>
                      </a:r>
                    </a:p>
                    <a:p>
                      <a:r>
                        <a:rPr lang="tr-TR" dirty="0"/>
                        <a:t>2019 öncesi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Mevcut Tesis</a:t>
                      </a:r>
                    </a:p>
                    <a:p>
                      <a:r>
                        <a:rPr lang="tr-TR" dirty="0"/>
                        <a:t>2019 sonrası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Yeni</a:t>
                      </a:r>
                      <a:r>
                        <a:rPr lang="tr-TR" baseline="0" dirty="0"/>
                        <a:t> Tesis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50 MW altı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6807">
                <a:tc>
                  <a:txBody>
                    <a:bodyPr/>
                    <a:lstStyle/>
                    <a:p>
                      <a:r>
                        <a:rPr lang="tr-TR" dirty="0"/>
                        <a:t>Doğal gaz, </a:t>
                      </a:r>
                      <a:r>
                        <a:rPr lang="tr-TR" dirty="0" err="1"/>
                        <a:t>Fuel</a:t>
                      </a:r>
                      <a:r>
                        <a:rPr lang="tr-TR" dirty="0"/>
                        <a:t> gaz, LPG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Toz, SO2,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NO2,</a:t>
                      </a:r>
                      <a:r>
                        <a:rPr lang="tr-TR" baseline="0" dirty="0"/>
                        <a:t> CO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Toz, SO2,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NO2,</a:t>
                      </a:r>
                      <a:r>
                        <a:rPr lang="tr-TR" baseline="0" dirty="0"/>
                        <a:t> CO</a:t>
                      </a:r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Toz, SO2,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NO2,</a:t>
                      </a:r>
                      <a:r>
                        <a:rPr lang="tr-TR" baseline="0" dirty="0"/>
                        <a:t> 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Toz, SO2,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NO2,</a:t>
                      </a:r>
                      <a:r>
                        <a:rPr lang="tr-TR" baseline="0" dirty="0"/>
                        <a:t> CO</a:t>
                      </a:r>
                    </a:p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1765">
                <a:tc>
                  <a:txBody>
                    <a:bodyPr/>
                    <a:lstStyle/>
                    <a:p>
                      <a:r>
                        <a:rPr lang="tr-TR" dirty="0"/>
                        <a:t>Yüksek</a:t>
                      </a:r>
                      <a:r>
                        <a:rPr lang="tr-TR" baseline="0" dirty="0"/>
                        <a:t> Fırın Gazı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61849">
                <a:tc>
                  <a:txBody>
                    <a:bodyPr/>
                    <a:lstStyle/>
                    <a:p>
                      <a:r>
                        <a:rPr lang="tr-TR" dirty="0"/>
                        <a:t>Demir-çelik sanayiinde ortaya çıkan gazlar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Toz, SO2,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aseline="0" dirty="0"/>
                        <a:t>CO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Toz, SO2,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aseline="0" dirty="0"/>
                        <a:t>CO</a:t>
                      </a:r>
                    </a:p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1765">
                <a:tc>
                  <a:txBody>
                    <a:bodyPr/>
                    <a:lstStyle/>
                    <a:p>
                      <a:r>
                        <a:rPr lang="tr-TR" dirty="0"/>
                        <a:t>Sıvılaştırılmış gaz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Toz, SO2,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NO2,</a:t>
                      </a:r>
                      <a:r>
                        <a:rPr lang="tr-TR" baseline="0" dirty="0"/>
                        <a:t> CO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16807">
                <a:tc>
                  <a:txBody>
                    <a:bodyPr/>
                    <a:lstStyle/>
                    <a:p>
                      <a:r>
                        <a:rPr lang="tr-TR" dirty="0"/>
                        <a:t>Kok fırınında oluşan düşük kalorili gazlar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Toz, SO2,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aseline="0" dirty="0"/>
                        <a:t> CO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Toz, SO2,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aseline="0" dirty="0"/>
                        <a:t>CO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61849">
                <a:tc>
                  <a:txBody>
                    <a:bodyPr/>
                    <a:lstStyle/>
                    <a:p>
                      <a:r>
                        <a:rPr lang="tr-TR" dirty="0"/>
                        <a:t>Yüksek fırınlarda oluşan düşük kalorili gazlar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" name="Dikdörtgen Belirtme Çizgisi 5"/>
          <p:cNvSpPr/>
          <p:nvPr/>
        </p:nvSpPr>
        <p:spPr>
          <a:xfrm>
            <a:off x="1600478" y="205804"/>
            <a:ext cx="6629121" cy="678652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2477157" y="335209"/>
            <a:ext cx="54476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GAZ YAKITLI YAKMA TESİSLERİ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8175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8" name="77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75D276D-A399-441B-B581-9EDD53B4D359}" type="slidenum">
              <a:rPr lang="tr-TR" smtClean="0"/>
              <a:pPr/>
              <a:t>14</a:t>
            </a:fld>
            <a:endParaRPr lang="tr-TR"/>
          </a:p>
        </p:txBody>
      </p:sp>
      <p:sp>
        <p:nvSpPr>
          <p:cNvPr id="5" name="İçerik Yer Tutucusu 5"/>
          <p:cNvSpPr txBox="1">
            <a:spLocks/>
          </p:cNvSpPr>
          <p:nvPr/>
        </p:nvSpPr>
        <p:spPr>
          <a:xfrm>
            <a:off x="406347" y="1484784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tr-TR" sz="3200" b="1" dirty="0">
              <a:solidFill>
                <a:schemeClr val="bg2">
                  <a:lumMod val="2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268426"/>
              </p:ext>
            </p:extLst>
          </p:nvPr>
        </p:nvGraphicFramePr>
        <p:xfrm>
          <a:off x="403170" y="1105220"/>
          <a:ext cx="8561040" cy="5600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23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346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346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346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3467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65729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Mevcut</a:t>
                      </a:r>
                      <a:r>
                        <a:rPr lang="tr-TR" baseline="0" dirty="0"/>
                        <a:t> Tesis</a:t>
                      </a:r>
                    </a:p>
                    <a:p>
                      <a:r>
                        <a:rPr lang="tr-TR" baseline="0" dirty="0"/>
                        <a:t>2019 öncesi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Mevcut Tesis </a:t>
                      </a:r>
                    </a:p>
                    <a:p>
                      <a:r>
                        <a:rPr lang="tr-TR" dirty="0"/>
                        <a:t>2019 sonrası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Yeni</a:t>
                      </a:r>
                      <a:r>
                        <a:rPr lang="tr-TR" baseline="0" dirty="0"/>
                        <a:t> Tesis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50 MW altı</a:t>
                      </a:r>
                    </a:p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4194">
                <a:tc>
                  <a:txBody>
                    <a:bodyPr/>
                    <a:lstStyle/>
                    <a:p>
                      <a:r>
                        <a:rPr lang="tr-TR" dirty="0"/>
                        <a:t>Gaz Yakıtlar</a:t>
                      </a:r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/>
                        <a:t>İslilik</a:t>
                      </a:r>
                      <a:r>
                        <a:rPr lang="tr-TR" dirty="0"/>
                        <a:t>, SO2,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aseline="0" dirty="0"/>
                        <a:t>CO, </a:t>
                      </a:r>
                      <a:r>
                        <a:rPr lang="tr-TR" dirty="0"/>
                        <a:t>NO2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NO2,</a:t>
                      </a:r>
                      <a:r>
                        <a:rPr lang="tr-TR" baseline="0" dirty="0"/>
                        <a:t> CO</a:t>
                      </a: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SO2,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NO2,</a:t>
                      </a:r>
                      <a:r>
                        <a:rPr lang="tr-TR" baseline="0" dirty="0"/>
                        <a:t> CO</a:t>
                      </a:r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Toz, SO2,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aseline="0" dirty="0"/>
                        <a:t>CO, </a:t>
                      </a:r>
                      <a:r>
                        <a:rPr lang="tr-TR" dirty="0"/>
                        <a:t>NO2 (10 MW üstü)</a:t>
                      </a:r>
                      <a:r>
                        <a:rPr lang="tr-TR" baseline="0" dirty="0"/>
                        <a:t> </a:t>
                      </a:r>
                    </a:p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4194">
                <a:tc>
                  <a:txBody>
                    <a:bodyPr/>
                    <a:lstStyle/>
                    <a:p>
                      <a:r>
                        <a:rPr lang="tr-TR" dirty="0"/>
                        <a:t>Doğal gaz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NO2,</a:t>
                      </a:r>
                      <a:r>
                        <a:rPr lang="tr-TR" baseline="0" dirty="0"/>
                        <a:t> CO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5729">
                <a:tc>
                  <a:txBody>
                    <a:bodyPr/>
                    <a:lstStyle/>
                    <a:p>
                      <a:r>
                        <a:rPr lang="tr-TR" dirty="0"/>
                        <a:t>Sıvılaştırılmış gaz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08185">
                <a:tc>
                  <a:txBody>
                    <a:bodyPr/>
                    <a:lstStyle/>
                    <a:p>
                      <a:r>
                        <a:rPr lang="tr-TR" dirty="0"/>
                        <a:t>Kok fırınında oluşan düşük kalorili gazlar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50640">
                <a:tc>
                  <a:txBody>
                    <a:bodyPr/>
                    <a:lstStyle/>
                    <a:p>
                      <a:r>
                        <a:rPr lang="tr-TR" dirty="0"/>
                        <a:t>Yüksek fırınlarda oluşan düşük kalorili gazlar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08185">
                <a:tc>
                  <a:txBody>
                    <a:bodyPr/>
                    <a:lstStyle/>
                    <a:p>
                      <a:r>
                        <a:rPr lang="tr-TR" dirty="0"/>
                        <a:t>Doğal gaz hariç gaz yakıtlar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NO2,</a:t>
                      </a:r>
                      <a:r>
                        <a:rPr lang="tr-TR" baseline="0" dirty="0"/>
                        <a:t> 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NO2,</a:t>
                      </a:r>
                      <a:r>
                        <a:rPr lang="tr-TR" baseline="0" dirty="0"/>
                        <a:t> CO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4194">
                <a:tc>
                  <a:txBody>
                    <a:bodyPr/>
                    <a:lstStyle/>
                    <a:p>
                      <a:r>
                        <a:rPr lang="tr-TR" dirty="0"/>
                        <a:t>Sıvı yakıtlar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NO2,</a:t>
                      </a:r>
                      <a:r>
                        <a:rPr lang="tr-TR" baseline="0" dirty="0"/>
                        <a:t> 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NO2,</a:t>
                      </a:r>
                      <a:r>
                        <a:rPr lang="tr-TR" baseline="0" dirty="0"/>
                        <a:t> CO, </a:t>
                      </a:r>
                      <a:r>
                        <a:rPr lang="tr-TR" baseline="0" dirty="0" err="1"/>
                        <a:t>islilik</a:t>
                      </a:r>
                      <a:endParaRPr lang="tr-TR" baseline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6" name="Dikdörtgen Belirtme Çizgisi 5"/>
          <p:cNvSpPr/>
          <p:nvPr/>
        </p:nvSpPr>
        <p:spPr>
          <a:xfrm>
            <a:off x="1600478" y="205804"/>
            <a:ext cx="6629121" cy="678652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2477157" y="335209"/>
            <a:ext cx="54476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GAZ TİRBÜNLERİ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82614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8" name="77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75D276D-A399-441B-B581-9EDD53B4D359}" type="slidenum">
              <a:rPr lang="tr-TR" smtClean="0"/>
              <a:pPr/>
              <a:t>15</a:t>
            </a:fld>
            <a:endParaRPr lang="tr-TR"/>
          </a:p>
        </p:txBody>
      </p:sp>
      <p:sp>
        <p:nvSpPr>
          <p:cNvPr id="5" name="İçerik Yer Tutucusu 5"/>
          <p:cNvSpPr txBox="1">
            <a:spLocks/>
          </p:cNvSpPr>
          <p:nvPr/>
        </p:nvSpPr>
        <p:spPr>
          <a:xfrm>
            <a:off x="406347" y="1484784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rgbClr val="0070C0"/>
                </a:solidFill>
                <a:latin typeface="Comic Sans MS" pitchFamily="66" charset="0"/>
              </a:rPr>
              <a:t>Kullanılan Yakıt,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rgbClr val="0070C0"/>
                </a:solidFill>
                <a:latin typeface="Comic Sans MS" pitchFamily="66" charset="0"/>
              </a:rPr>
              <a:t>Prosesi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rgbClr val="0070C0"/>
                </a:solidFill>
                <a:latin typeface="Comic Sans MS" pitchFamily="66" charset="0"/>
              </a:rPr>
              <a:t>Kullanılan </a:t>
            </a:r>
            <a:r>
              <a:rPr lang="tr-TR" sz="2800" b="1" dirty="0" err="1">
                <a:solidFill>
                  <a:srgbClr val="0070C0"/>
                </a:solidFill>
                <a:latin typeface="Comic Sans MS" pitchFamily="66" charset="0"/>
              </a:rPr>
              <a:t>Hammadeler</a:t>
            </a:r>
            <a:endParaRPr lang="tr-TR" sz="2800" b="1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rgbClr val="0070C0"/>
                </a:solidFill>
                <a:latin typeface="Comic Sans MS" pitchFamily="66" charset="0"/>
              </a:rPr>
              <a:t>Ürün ve Yardımcı Ürünler</a:t>
            </a:r>
          </a:p>
        </p:txBody>
      </p:sp>
      <p:sp>
        <p:nvSpPr>
          <p:cNvPr id="6" name="Dikdörtgen Belirtme Çizgisi 5"/>
          <p:cNvSpPr/>
          <p:nvPr/>
        </p:nvSpPr>
        <p:spPr>
          <a:xfrm>
            <a:off x="1600478" y="205804"/>
            <a:ext cx="6643930" cy="796534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2987824" y="205804"/>
            <a:ext cx="381642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PROSES TESİSLERİ </a:t>
            </a:r>
          </a:p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(BACA KAYNAKLI)</a:t>
            </a:r>
          </a:p>
          <a:p>
            <a:pPr algn="ctr"/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8711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8" name="77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75D276D-A399-441B-B581-9EDD53B4D359}" type="slidenum">
              <a:rPr lang="tr-TR" smtClean="0"/>
              <a:pPr/>
              <a:t>16</a:t>
            </a:fld>
            <a:endParaRPr lang="tr-TR"/>
          </a:p>
        </p:txBody>
      </p:sp>
      <p:sp>
        <p:nvSpPr>
          <p:cNvPr id="5" name="İçerik Yer Tutucusu 5"/>
          <p:cNvSpPr txBox="1">
            <a:spLocks/>
          </p:cNvSpPr>
          <p:nvPr/>
        </p:nvSpPr>
        <p:spPr>
          <a:xfrm>
            <a:off x="406347" y="1484784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tr-TR" sz="2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Dikdörtgen Belirtme Çizgisi 5"/>
          <p:cNvSpPr/>
          <p:nvPr/>
        </p:nvSpPr>
        <p:spPr>
          <a:xfrm>
            <a:off x="1600478" y="205804"/>
            <a:ext cx="6643930" cy="796534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2987824" y="205804"/>
            <a:ext cx="381642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PROSES TESİSLERİ </a:t>
            </a:r>
          </a:p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(BACA KAYNAKLI)</a:t>
            </a:r>
          </a:p>
          <a:p>
            <a:pPr algn="ctr"/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31589" y="1783431"/>
            <a:ext cx="80648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lnSpc>
                <a:spcPct val="150000"/>
              </a:lnSpc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rgbClr val="0070C0"/>
                </a:solidFill>
                <a:latin typeface="Comic Sans MS" pitchFamily="66" charset="0"/>
              </a:rPr>
              <a:t>Atıkların Ortadan Kaldırıldığı Tesisler</a:t>
            </a:r>
          </a:p>
          <a:p>
            <a:pPr marL="274320" indent="-274320">
              <a:lnSpc>
                <a:spcPct val="150000"/>
              </a:lnSpc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rgbClr val="0070C0"/>
                </a:solidFill>
                <a:latin typeface="Comic Sans MS" pitchFamily="66" charset="0"/>
              </a:rPr>
              <a:t>Atık Geri Kazanım ve Nihai Bertaraf Tesisleri</a:t>
            </a:r>
          </a:p>
          <a:p>
            <a:pPr marL="274320" indent="-274320">
              <a:lnSpc>
                <a:spcPct val="150000"/>
              </a:lnSpc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rgbClr val="0070C0"/>
                </a:solidFill>
                <a:latin typeface="Comic Sans MS" pitchFamily="66" charset="0"/>
              </a:rPr>
              <a:t>Toprak Ürünleri Tesisleri</a:t>
            </a:r>
          </a:p>
          <a:p>
            <a:pPr marL="274320" indent="-274320">
              <a:lnSpc>
                <a:spcPct val="150000"/>
              </a:lnSpc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rgbClr val="0070C0"/>
                </a:solidFill>
                <a:latin typeface="Comic Sans MS" pitchFamily="66" charset="0"/>
              </a:rPr>
              <a:t>Demir - Çelik Üretimi ve Demir Dışı Metallerin Üretildiği Tesisler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5842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8" name="77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75D276D-A399-441B-B581-9EDD53B4D359}" type="slidenum">
              <a:rPr lang="tr-TR" smtClean="0"/>
              <a:pPr/>
              <a:t>17</a:t>
            </a:fld>
            <a:endParaRPr lang="tr-TR"/>
          </a:p>
        </p:txBody>
      </p:sp>
      <p:sp>
        <p:nvSpPr>
          <p:cNvPr id="5" name="İçerik Yer Tutucusu 5"/>
          <p:cNvSpPr txBox="1">
            <a:spLocks/>
          </p:cNvSpPr>
          <p:nvPr/>
        </p:nvSpPr>
        <p:spPr>
          <a:xfrm>
            <a:off x="406347" y="1484784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tr-TR" sz="2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Dikdörtgen Belirtme Çizgisi 5"/>
          <p:cNvSpPr/>
          <p:nvPr/>
        </p:nvSpPr>
        <p:spPr>
          <a:xfrm>
            <a:off x="1600478" y="205804"/>
            <a:ext cx="6643930" cy="796534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2987824" y="205804"/>
            <a:ext cx="381642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PROSES TESİSLERİ </a:t>
            </a:r>
          </a:p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(BACA KAYNAKLI)</a:t>
            </a:r>
          </a:p>
          <a:p>
            <a:pPr algn="ctr"/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8" name="İçerik Yer Tutucusu 5"/>
          <p:cNvSpPr txBox="1">
            <a:spLocks/>
          </p:cNvSpPr>
          <p:nvPr/>
        </p:nvSpPr>
        <p:spPr>
          <a:xfrm>
            <a:off x="558747" y="1637184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rgbClr val="0070C0"/>
                </a:solidFill>
                <a:latin typeface="Comic Sans MS" pitchFamily="66" charset="0"/>
              </a:rPr>
              <a:t>Asit Üretim Tesisleri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rgbClr val="0070C0"/>
                </a:solidFill>
                <a:latin typeface="Comic Sans MS" pitchFamily="66" charset="0"/>
              </a:rPr>
              <a:t>Alüminyum Üretim Tesisleri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rgbClr val="0070C0"/>
                </a:solidFill>
                <a:latin typeface="Comic Sans MS" pitchFamily="66" charset="0"/>
              </a:rPr>
              <a:t>Karpit, Klor, </a:t>
            </a:r>
            <a:r>
              <a:rPr lang="tr-TR" sz="2800" b="1" dirty="0" err="1">
                <a:solidFill>
                  <a:srgbClr val="0070C0"/>
                </a:solidFill>
                <a:latin typeface="Comic Sans MS" pitchFamily="66" charset="0"/>
              </a:rPr>
              <a:t>Florür</a:t>
            </a:r>
            <a:r>
              <a:rPr lang="tr-TR" sz="2800" b="1" dirty="0">
                <a:solidFill>
                  <a:srgbClr val="0070C0"/>
                </a:solidFill>
                <a:latin typeface="Comic Sans MS" pitchFamily="66" charset="0"/>
              </a:rPr>
              <a:t>, Kükürt ve </a:t>
            </a:r>
            <a:r>
              <a:rPr lang="tr-TR" sz="2800" b="1" dirty="0" err="1">
                <a:solidFill>
                  <a:srgbClr val="0070C0"/>
                </a:solidFill>
                <a:latin typeface="Comic Sans MS" pitchFamily="66" charset="0"/>
              </a:rPr>
              <a:t>Hidroflorik</a:t>
            </a:r>
            <a:r>
              <a:rPr lang="tr-TR" sz="2800" b="1" dirty="0">
                <a:solidFill>
                  <a:srgbClr val="0070C0"/>
                </a:solidFill>
                <a:latin typeface="Comic Sans MS" pitchFamily="66" charset="0"/>
              </a:rPr>
              <a:t> asit Üretim Tesisleri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rgbClr val="0070C0"/>
                </a:solidFill>
                <a:latin typeface="Comic Sans MS" pitchFamily="66" charset="0"/>
              </a:rPr>
              <a:t>Ağaç Ürünleri Üretim Tesisler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95953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8" name="77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75D276D-A399-441B-B581-9EDD53B4D359}" type="slidenum">
              <a:rPr lang="tr-TR" smtClean="0"/>
              <a:pPr/>
              <a:t>18</a:t>
            </a:fld>
            <a:endParaRPr lang="tr-TR"/>
          </a:p>
        </p:txBody>
      </p:sp>
      <p:sp>
        <p:nvSpPr>
          <p:cNvPr id="5" name="İçerik Yer Tutucusu 5"/>
          <p:cNvSpPr txBox="1">
            <a:spLocks/>
          </p:cNvSpPr>
          <p:nvPr/>
        </p:nvSpPr>
        <p:spPr>
          <a:xfrm>
            <a:off x="406347" y="1484784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tr-TR" sz="2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Dikdörtgen Belirtme Çizgisi 5"/>
          <p:cNvSpPr/>
          <p:nvPr/>
        </p:nvSpPr>
        <p:spPr>
          <a:xfrm>
            <a:off x="1600478" y="205804"/>
            <a:ext cx="6643930" cy="796534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2987824" y="205804"/>
            <a:ext cx="381642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PROSES TESİSLERİ </a:t>
            </a:r>
          </a:p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(BACA KAYNAKLI)</a:t>
            </a:r>
          </a:p>
          <a:p>
            <a:pPr algn="ctr"/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9" name="İçerik Yer Tutucusu 5"/>
          <p:cNvSpPr txBox="1">
            <a:spLocks/>
          </p:cNvSpPr>
          <p:nvPr/>
        </p:nvSpPr>
        <p:spPr>
          <a:xfrm>
            <a:off x="558747" y="1637184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rgbClr val="0070C0"/>
                </a:solidFill>
                <a:latin typeface="Comic Sans MS" pitchFamily="66" charset="0"/>
              </a:rPr>
              <a:t>Petrol ve petrol türevleri üretim tesisleri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rgbClr val="0070C0"/>
                </a:solidFill>
                <a:latin typeface="Comic Sans MS" pitchFamily="66" charset="0"/>
              </a:rPr>
              <a:t>Taş kömürü </a:t>
            </a:r>
            <a:r>
              <a:rPr lang="tr-TR" sz="2800" b="1" dirty="0" err="1">
                <a:solidFill>
                  <a:srgbClr val="0070C0"/>
                </a:solidFill>
                <a:latin typeface="Comic Sans MS" pitchFamily="66" charset="0"/>
              </a:rPr>
              <a:t>gazlaştırma</a:t>
            </a:r>
            <a:r>
              <a:rPr lang="tr-TR" sz="2800" b="1" dirty="0">
                <a:solidFill>
                  <a:srgbClr val="0070C0"/>
                </a:solidFill>
                <a:latin typeface="Comic Sans MS" pitchFamily="66" charset="0"/>
              </a:rPr>
              <a:t> tesisleri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rgbClr val="0070C0"/>
                </a:solidFill>
                <a:latin typeface="Comic Sans MS" pitchFamily="66" charset="0"/>
              </a:rPr>
              <a:t>Yol yapım Tesisleri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rgbClr val="0070C0"/>
                </a:solidFill>
                <a:latin typeface="Comic Sans MS" pitchFamily="66" charset="0"/>
              </a:rPr>
              <a:t>Cam üretim Tesisleri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rgbClr val="0070C0"/>
                </a:solidFill>
                <a:latin typeface="Comic Sans MS" pitchFamily="66" charset="0"/>
              </a:rPr>
              <a:t>Kimyasal madde, ilaç  üretim tesisleri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5280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8" name="77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75D276D-A399-441B-B581-9EDD53B4D359}" type="slidenum">
              <a:rPr lang="tr-TR" smtClean="0"/>
              <a:pPr/>
              <a:t>19</a:t>
            </a:fld>
            <a:endParaRPr lang="tr-TR"/>
          </a:p>
        </p:txBody>
      </p:sp>
      <p:sp>
        <p:nvSpPr>
          <p:cNvPr id="5" name="İçerik Yer Tutucusu 5"/>
          <p:cNvSpPr txBox="1">
            <a:spLocks/>
          </p:cNvSpPr>
          <p:nvPr/>
        </p:nvSpPr>
        <p:spPr>
          <a:xfrm>
            <a:off x="406347" y="1484784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tr-TR" sz="2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Dikdörtgen Belirtme Çizgisi 5"/>
          <p:cNvSpPr/>
          <p:nvPr/>
        </p:nvSpPr>
        <p:spPr>
          <a:xfrm>
            <a:off x="1600478" y="205804"/>
            <a:ext cx="6643930" cy="796534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2987824" y="205804"/>
            <a:ext cx="381642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PROSES TESİSLERİ </a:t>
            </a:r>
          </a:p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(BACA KAYNAKLI)</a:t>
            </a:r>
          </a:p>
          <a:p>
            <a:pPr algn="ctr"/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8" name="İçerik Yer Tutucusu 5"/>
          <p:cNvSpPr txBox="1">
            <a:spLocks/>
          </p:cNvSpPr>
          <p:nvPr/>
        </p:nvSpPr>
        <p:spPr>
          <a:xfrm>
            <a:off x="558747" y="1637184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rgbClr val="0070C0"/>
                </a:solidFill>
                <a:latin typeface="Comic Sans MS" pitchFamily="66" charset="0"/>
              </a:rPr>
              <a:t>Gıda Üretim Tesisleri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  <a:t>Metal yüzeylerin boyandığı tesisler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43424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26" name="Rectangle 30"/>
          <p:cNvSpPr>
            <a:spLocks noChangeArrowheads="1"/>
          </p:cNvSpPr>
          <p:nvPr/>
        </p:nvSpPr>
        <p:spPr bwMode="auto">
          <a:xfrm>
            <a:off x="0" y="2565400"/>
            <a:ext cx="5472113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endParaRPr lang="tr-TR" sz="1900" b="1">
              <a:solidFill>
                <a:schemeClr val="accent2"/>
              </a:solidFill>
            </a:endParaRPr>
          </a:p>
        </p:txBody>
      </p:sp>
      <p:sp>
        <p:nvSpPr>
          <p:cNvPr id="132129" name="Rectangle 33"/>
          <p:cNvSpPr>
            <a:spLocks noChangeArrowheads="1"/>
          </p:cNvSpPr>
          <p:nvPr/>
        </p:nvSpPr>
        <p:spPr bwMode="auto">
          <a:xfrm>
            <a:off x="107950" y="4221163"/>
            <a:ext cx="5329238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endParaRPr lang="tr-TR" sz="1900" b="1">
              <a:solidFill>
                <a:schemeClr val="accent2"/>
              </a:solidFill>
            </a:endParaRPr>
          </a:p>
        </p:txBody>
      </p:sp>
      <p:sp>
        <p:nvSpPr>
          <p:cNvPr id="132139" name="Rectangle 43"/>
          <p:cNvSpPr>
            <a:spLocks noChangeArrowheads="1"/>
          </p:cNvSpPr>
          <p:nvPr/>
        </p:nvSpPr>
        <p:spPr bwMode="auto">
          <a:xfrm>
            <a:off x="0" y="5157788"/>
            <a:ext cx="5076825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tr-TR" sz="1900" b="1">
                <a:solidFill>
                  <a:srgbClr val="FF3300"/>
                </a:solidFill>
              </a:rPr>
              <a:t> </a:t>
            </a:r>
            <a:endParaRPr lang="tr-TR" sz="1900" b="1">
              <a:solidFill>
                <a:schemeClr val="accent2"/>
              </a:solidFill>
            </a:endParaRPr>
          </a:p>
        </p:txBody>
      </p:sp>
      <p:sp>
        <p:nvSpPr>
          <p:cNvPr id="132140" name="Rectangle 44"/>
          <p:cNvSpPr>
            <a:spLocks noChangeArrowheads="1"/>
          </p:cNvSpPr>
          <p:nvPr/>
        </p:nvSpPr>
        <p:spPr bwMode="auto">
          <a:xfrm>
            <a:off x="179388" y="5516563"/>
            <a:ext cx="41052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tr-TR" sz="1900" b="1">
                <a:solidFill>
                  <a:srgbClr val="FF3300"/>
                </a:solidFill>
              </a:rPr>
              <a:t> </a:t>
            </a:r>
            <a:endParaRPr lang="tr-TR" sz="1900" b="1">
              <a:solidFill>
                <a:schemeClr val="accent2"/>
              </a:solidFill>
            </a:endParaRPr>
          </a:p>
        </p:txBody>
      </p:sp>
      <p:sp>
        <p:nvSpPr>
          <p:cNvPr id="132144" name="Rectangle 48"/>
          <p:cNvSpPr>
            <a:spLocks noChangeArrowheads="1"/>
          </p:cNvSpPr>
          <p:nvPr/>
        </p:nvSpPr>
        <p:spPr bwMode="auto">
          <a:xfrm>
            <a:off x="2411413" y="549275"/>
            <a:ext cx="56880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endParaRPr lang="tr-TR" sz="1900" b="1" dirty="0">
              <a:solidFill>
                <a:schemeClr val="accent2"/>
              </a:solidFill>
            </a:endParaRPr>
          </a:p>
        </p:txBody>
      </p:sp>
      <p:sp>
        <p:nvSpPr>
          <p:cNvPr id="132146" name="Rectangle 50"/>
          <p:cNvSpPr>
            <a:spLocks noChangeArrowheads="1"/>
          </p:cNvSpPr>
          <p:nvPr/>
        </p:nvSpPr>
        <p:spPr bwMode="auto">
          <a:xfrm>
            <a:off x="611560" y="549275"/>
            <a:ext cx="7630028" cy="79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endParaRPr lang="tr-TR" sz="2400" b="1" spc="300" dirty="0"/>
          </a:p>
          <a:p>
            <a:endParaRPr lang="tr-TR" sz="2400" b="1" spc="300" dirty="0"/>
          </a:p>
          <a:p>
            <a:endParaRPr lang="tr-TR" sz="2400" b="1" spc="300" dirty="0"/>
          </a:p>
          <a:p>
            <a:endParaRPr lang="tr-TR" sz="2400" b="1" spc="300" dirty="0"/>
          </a:p>
          <a:p>
            <a:endParaRPr lang="tr-TR" sz="2400" b="1" spc="300" dirty="0">
              <a:solidFill>
                <a:schemeClr val="accent2"/>
              </a:solidFill>
            </a:endParaRPr>
          </a:p>
          <a:p>
            <a:r>
              <a:rPr lang="tr-TR" sz="2400" b="1" spc="300" dirty="0">
                <a:solidFill>
                  <a:schemeClr val="accent2"/>
                </a:solidFill>
              </a:rPr>
              <a:t>	</a:t>
            </a:r>
            <a:br>
              <a:rPr lang="tr-TR" sz="2400" b="1" spc="300" dirty="0">
                <a:solidFill>
                  <a:schemeClr val="accent2"/>
                </a:solidFill>
              </a:rPr>
            </a:br>
            <a:endParaRPr lang="tr-TR" sz="2400" b="1" spc="300" dirty="0">
              <a:solidFill>
                <a:schemeClr val="accent2"/>
              </a:solidFill>
            </a:endParaRPr>
          </a:p>
        </p:txBody>
      </p:sp>
      <p:sp>
        <p:nvSpPr>
          <p:cNvPr id="9" name="Rectangle 50"/>
          <p:cNvSpPr>
            <a:spLocks noChangeArrowheads="1"/>
          </p:cNvSpPr>
          <p:nvPr/>
        </p:nvSpPr>
        <p:spPr bwMode="auto">
          <a:xfrm>
            <a:off x="469397" y="549275"/>
            <a:ext cx="7630028" cy="3662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endParaRPr lang="tr-TR" sz="2400" b="1" spc="300" dirty="0"/>
          </a:p>
          <a:p>
            <a:endParaRPr lang="tr-TR" sz="2400" b="1" spc="300" dirty="0"/>
          </a:p>
          <a:p>
            <a:endParaRPr lang="tr-TR" sz="2400" b="1" spc="300" dirty="0"/>
          </a:p>
          <a:p>
            <a:endParaRPr lang="tr-TR" sz="2400" b="1" spc="300" dirty="0">
              <a:solidFill>
                <a:schemeClr val="accent2"/>
              </a:solidFill>
            </a:endParaRPr>
          </a:p>
          <a:p>
            <a:r>
              <a:rPr lang="tr-TR" sz="2400" b="1" spc="300" dirty="0">
                <a:solidFill>
                  <a:schemeClr val="accent2"/>
                </a:solidFill>
              </a:rPr>
              <a:t>	</a:t>
            </a:r>
            <a:br>
              <a:rPr lang="tr-TR" sz="2400" b="1" spc="300" dirty="0">
                <a:solidFill>
                  <a:schemeClr val="accent2"/>
                </a:solidFill>
              </a:rPr>
            </a:br>
            <a:endParaRPr lang="tr-TR" sz="2400" b="1" spc="300" dirty="0">
              <a:solidFill>
                <a:schemeClr val="accent2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06347" y="236562"/>
            <a:ext cx="83421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Sunumun içeriği </a:t>
            </a:r>
            <a:endParaRPr lang="tr-TR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406347" y="1198721"/>
            <a:ext cx="8229600" cy="43891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tr-TR" b="1" dirty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SKHKK Yönetmeliğinin Amacı ve Uygulama Alanları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tr-TR" b="1" dirty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Tesislere özel emisyon parametreleri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tr-TR" b="1" dirty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Emisyon parametrelerinin belirlenmesi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tr-TR" b="1" dirty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Ölçümler için esaslar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tr-TR" b="1" dirty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Emisyon sonuçlarının değerlendirilmesine ilişkin esaslar</a:t>
            </a: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8" name="77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75D276D-A399-441B-B581-9EDD53B4D359}" type="slidenum">
              <a:rPr lang="tr-TR" smtClean="0"/>
              <a:pPr/>
              <a:t>20</a:t>
            </a:fld>
            <a:endParaRPr lang="tr-TR"/>
          </a:p>
        </p:txBody>
      </p:sp>
      <p:sp>
        <p:nvSpPr>
          <p:cNvPr id="5" name="İçerik Yer Tutucusu 5"/>
          <p:cNvSpPr txBox="1">
            <a:spLocks/>
          </p:cNvSpPr>
          <p:nvPr/>
        </p:nvSpPr>
        <p:spPr>
          <a:xfrm>
            <a:off x="406347" y="1484784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tr-TR" sz="2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Dikdörtgen Belirtme Çizgisi 5"/>
          <p:cNvSpPr/>
          <p:nvPr/>
        </p:nvSpPr>
        <p:spPr>
          <a:xfrm>
            <a:off x="1600478" y="205804"/>
            <a:ext cx="6643930" cy="796534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2987824" y="205804"/>
            <a:ext cx="381642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PROSES TESİSLERİ </a:t>
            </a:r>
          </a:p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(BACA KAYNAKLI)</a:t>
            </a:r>
          </a:p>
          <a:p>
            <a:pPr algn="ctr"/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9" name="İçerik Yer Tutucusu 5"/>
          <p:cNvSpPr txBox="1">
            <a:spLocks/>
          </p:cNvSpPr>
          <p:nvPr/>
        </p:nvSpPr>
        <p:spPr>
          <a:xfrm>
            <a:off x="558747" y="1637184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3200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tr-TR" sz="2800" b="1" dirty="0">
                <a:solidFill>
                  <a:srgbClr val="0070C0"/>
                </a:solidFill>
                <a:latin typeface="Comic Sans MS" pitchFamily="66" charset="0"/>
              </a:rPr>
              <a:t>Ek-5’de belirtilen emisyon parametreleri,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  <a:t>Ek-1’e göre ölçülmesi gereken emisyon   parametreleri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rgbClr val="7030A0"/>
                </a:solidFill>
                <a:latin typeface="Comic Sans MS" pitchFamily="66" charset="0"/>
              </a:rPr>
              <a:t>Kütlesel bilanço yöntemine göre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93393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8" name="77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75D276D-A399-441B-B581-9EDD53B4D359}" type="slidenum">
              <a:rPr lang="tr-TR" smtClean="0"/>
              <a:pPr/>
              <a:t>21</a:t>
            </a:fld>
            <a:endParaRPr lang="tr-TR"/>
          </a:p>
        </p:txBody>
      </p:sp>
      <p:sp>
        <p:nvSpPr>
          <p:cNvPr id="5" name="İçerik Yer Tutucusu 5"/>
          <p:cNvSpPr txBox="1">
            <a:spLocks/>
          </p:cNvSpPr>
          <p:nvPr/>
        </p:nvSpPr>
        <p:spPr>
          <a:xfrm>
            <a:off x="406347" y="1484784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tr-TR" sz="2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Dikdörtgen Belirtme Çizgisi 5"/>
          <p:cNvSpPr/>
          <p:nvPr/>
        </p:nvSpPr>
        <p:spPr>
          <a:xfrm>
            <a:off x="1600478" y="205804"/>
            <a:ext cx="6643930" cy="796534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763688" y="205804"/>
            <a:ext cx="6048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EK-1 </a:t>
            </a:r>
          </a:p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KAPSAMINDA DEĞERLENDİRME</a:t>
            </a:r>
          </a:p>
        </p:txBody>
      </p:sp>
      <p:sp>
        <p:nvSpPr>
          <p:cNvPr id="8" name="İçerik Yer Tutucusu 5"/>
          <p:cNvSpPr txBox="1">
            <a:spLocks/>
          </p:cNvSpPr>
          <p:nvPr/>
        </p:nvSpPr>
        <p:spPr>
          <a:xfrm>
            <a:off x="457200" y="1196752"/>
            <a:ext cx="8229600" cy="438912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70000"/>
              </a:lnSpc>
              <a:spcBef>
                <a:spcPct val="0"/>
              </a:spcBef>
              <a:buNone/>
            </a:pPr>
            <a:r>
              <a:rPr lang="tr-TR" sz="3300" b="1" dirty="0">
                <a:solidFill>
                  <a:srgbClr val="FF0000"/>
                </a:solidFill>
                <a:latin typeface="Comic Sans MS" pitchFamily="66" charset="0"/>
              </a:rPr>
              <a:t>Analiz Yapılacak Parametreler:</a:t>
            </a:r>
          </a:p>
          <a:p>
            <a:pPr>
              <a:lnSpc>
                <a:spcPct val="17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3300" b="1" dirty="0">
                <a:solidFill>
                  <a:srgbClr val="0070C0"/>
                </a:solidFill>
                <a:latin typeface="Comic Sans MS" pitchFamily="66" charset="0"/>
              </a:rPr>
              <a:t>Kapasite raporları, </a:t>
            </a:r>
          </a:p>
          <a:p>
            <a:pPr>
              <a:lnSpc>
                <a:spcPct val="17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3300" b="1" dirty="0">
                <a:solidFill>
                  <a:srgbClr val="0070C0"/>
                </a:solidFill>
                <a:latin typeface="Comic Sans MS" pitchFamily="66" charset="0"/>
              </a:rPr>
              <a:t>Güvenlik bilgi formları, </a:t>
            </a:r>
          </a:p>
          <a:p>
            <a:pPr>
              <a:lnSpc>
                <a:spcPct val="17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3300" b="1" dirty="0">
                <a:solidFill>
                  <a:srgbClr val="0070C0"/>
                </a:solidFill>
                <a:latin typeface="Comic Sans MS" pitchFamily="66" charset="0"/>
              </a:rPr>
              <a:t>Proses akım şemaları, </a:t>
            </a:r>
          </a:p>
          <a:p>
            <a:pPr>
              <a:lnSpc>
                <a:spcPct val="17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3300" b="1" dirty="0">
                <a:solidFill>
                  <a:srgbClr val="0070C0"/>
                </a:solidFill>
                <a:latin typeface="Comic Sans MS" pitchFamily="66" charset="0"/>
              </a:rPr>
              <a:t>Reaksiyonlar, </a:t>
            </a:r>
          </a:p>
          <a:p>
            <a:pPr>
              <a:lnSpc>
                <a:spcPct val="17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3300" b="1" dirty="0">
                <a:solidFill>
                  <a:srgbClr val="0070C0"/>
                </a:solidFill>
                <a:latin typeface="Comic Sans MS" pitchFamily="66" charset="0"/>
              </a:rPr>
              <a:t>Ürünler ve yan ürünler </a:t>
            </a:r>
          </a:p>
          <a:p>
            <a:pPr marL="0" indent="0">
              <a:lnSpc>
                <a:spcPct val="170000"/>
              </a:lnSpc>
              <a:spcBef>
                <a:spcPct val="0"/>
              </a:spcBef>
              <a:buNone/>
            </a:pPr>
            <a:endParaRPr lang="tr-TR" sz="3300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0" indent="0">
              <a:lnSpc>
                <a:spcPct val="170000"/>
              </a:lnSpc>
              <a:spcBef>
                <a:spcPct val="0"/>
              </a:spcBef>
              <a:buNone/>
            </a:pPr>
            <a:r>
              <a:rPr lang="tr-TR" sz="3300" b="1" dirty="0">
                <a:solidFill>
                  <a:srgbClr val="0070C0"/>
                </a:solidFill>
                <a:latin typeface="Comic Sans MS" pitchFamily="66" charset="0"/>
              </a:rPr>
              <a:t>göz önünde bulundurularak belirlenmelidir.</a:t>
            </a:r>
          </a:p>
          <a:p>
            <a:pPr marL="0" indent="0">
              <a:lnSpc>
                <a:spcPct val="150000"/>
              </a:lnSpc>
              <a:buNone/>
            </a:pPr>
            <a:endParaRPr lang="tr-TR" sz="3200" b="1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03066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8" name="77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75D276D-A399-441B-B581-9EDD53B4D359}" type="slidenum">
              <a:rPr lang="tr-TR" smtClean="0"/>
              <a:pPr/>
              <a:t>22</a:t>
            </a:fld>
            <a:endParaRPr lang="tr-TR"/>
          </a:p>
        </p:txBody>
      </p:sp>
      <p:sp>
        <p:nvSpPr>
          <p:cNvPr id="5" name="İçerik Yer Tutucusu 5"/>
          <p:cNvSpPr txBox="1">
            <a:spLocks/>
          </p:cNvSpPr>
          <p:nvPr/>
        </p:nvSpPr>
        <p:spPr>
          <a:xfrm>
            <a:off x="406347" y="1484784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tr-TR" sz="2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Dikdörtgen Belirtme Çizgisi 5"/>
          <p:cNvSpPr/>
          <p:nvPr/>
        </p:nvSpPr>
        <p:spPr>
          <a:xfrm>
            <a:off x="1600478" y="205804"/>
            <a:ext cx="6643930" cy="796534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763688" y="205804"/>
            <a:ext cx="6048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EK-1 </a:t>
            </a:r>
          </a:p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KAPSAMINDA DEĞERLENDİRME</a:t>
            </a:r>
          </a:p>
        </p:txBody>
      </p:sp>
      <p:sp>
        <p:nvSpPr>
          <p:cNvPr id="9" name="İçerik Yer Tutucusu 5"/>
          <p:cNvSpPr txBox="1">
            <a:spLocks/>
          </p:cNvSpPr>
          <p:nvPr/>
        </p:nvSpPr>
        <p:spPr>
          <a:xfrm>
            <a:off x="887969" y="1932767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tr-TR" sz="2300" b="1" dirty="0">
                <a:solidFill>
                  <a:srgbClr val="FF0000"/>
                </a:solidFill>
                <a:latin typeface="Comic Sans MS" pitchFamily="66" charset="0"/>
              </a:rPr>
              <a:t>Analizi yapılan parametrelerin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tr-TR" sz="2300" b="1" dirty="0">
                <a:solidFill>
                  <a:srgbClr val="0070C0"/>
                </a:solidFill>
                <a:latin typeface="Comic Sans MS" pitchFamily="66" charset="0"/>
              </a:rPr>
              <a:t>Ek-1’de yer alan Tablolardaki zararlılık sınıfları belirlenerek,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tr-TR" sz="2300" b="1" dirty="0">
                <a:solidFill>
                  <a:srgbClr val="0070C0"/>
                </a:solidFill>
                <a:latin typeface="Comic Sans MS" pitchFamily="66" charset="0"/>
              </a:rPr>
              <a:t>Ölçüm sonuçları değerlendirilmelidir.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43614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8" name="77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75D276D-A399-441B-B581-9EDD53B4D359}" type="slidenum">
              <a:rPr lang="tr-TR" smtClean="0"/>
              <a:pPr/>
              <a:t>23</a:t>
            </a:fld>
            <a:endParaRPr lang="tr-TR"/>
          </a:p>
        </p:txBody>
      </p:sp>
      <p:sp>
        <p:nvSpPr>
          <p:cNvPr id="5" name="İçerik Yer Tutucusu 5"/>
          <p:cNvSpPr txBox="1">
            <a:spLocks/>
          </p:cNvSpPr>
          <p:nvPr/>
        </p:nvSpPr>
        <p:spPr>
          <a:xfrm>
            <a:off x="406347" y="1484784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tr-TR" sz="2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Dikdörtgen Belirtme Çizgisi 5"/>
          <p:cNvSpPr/>
          <p:nvPr/>
        </p:nvSpPr>
        <p:spPr>
          <a:xfrm>
            <a:off x="1600478" y="205804"/>
            <a:ext cx="6643930" cy="796534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763688" y="379307"/>
            <a:ext cx="6048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KÜTLESEL BİLANÇO YÖNTEMİ</a:t>
            </a:r>
          </a:p>
        </p:txBody>
      </p:sp>
      <p:graphicFrame>
        <p:nvGraphicFramePr>
          <p:cNvPr id="8" name="4 Diyagram"/>
          <p:cNvGraphicFramePr/>
          <p:nvPr>
            <p:extLst>
              <p:ext uri="{D42A27DB-BD31-4B8C-83A1-F6EECF244321}">
                <p14:modId xmlns:p14="http://schemas.microsoft.com/office/powerpoint/2010/main" val="436761598"/>
              </p:ext>
            </p:extLst>
          </p:nvPr>
        </p:nvGraphicFramePr>
        <p:xfrm>
          <a:off x="406347" y="1484784"/>
          <a:ext cx="8054085" cy="4761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Resim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08926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8" name="77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75D276D-A399-441B-B581-9EDD53B4D359}" type="slidenum">
              <a:rPr lang="tr-TR" smtClean="0"/>
              <a:pPr/>
              <a:t>24</a:t>
            </a:fld>
            <a:endParaRPr lang="tr-TR"/>
          </a:p>
        </p:txBody>
      </p:sp>
      <p:sp>
        <p:nvSpPr>
          <p:cNvPr id="5" name="İçerik Yer Tutucusu 5"/>
          <p:cNvSpPr txBox="1">
            <a:spLocks/>
          </p:cNvSpPr>
          <p:nvPr/>
        </p:nvSpPr>
        <p:spPr>
          <a:xfrm>
            <a:off x="406347" y="1484784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tr-TR" sz="2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Dikdörtgen Belirtme Çizgisi 5"/>
          <p:cNvSpPr/>
          <p:nvPr/>
        </p:nvSpPr>
        <p:spPr>
          <a:xfrm>
            <a:off x="1600478" y="205804"/>
            <a:ext cx="6643930" cy="796534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763688" y="379307"/>
            <a:ext cx="6048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KÜTLESEL BİLANÇO YÖNTEMİ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317683"/>
            <a:ext cx="8247739" cy="5135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3" descr="academy_fifte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5063" y="1156317"/>
            <a:ext cx="1433495" cy="1224136"/>
          </a:xfrm>
          <a:prstGeom prst="rect">
            <a:avLst/>
          </a:prstGeom>
          <a:noFill/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32495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8" name="77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75D276D-A399-441B-B581-9EDD53B4D359}" type="slidenum">
              <a:rPr lang="tr-TR" smtClean="0"/>
              <a:pPr/>
              <a:t>25</a:t>
            </a:fld>
            <a:endParaRPr lang="tr-TR"/>
          </a:p>
        </p:txBody>
      </p:sp>
      <p:sp>
        <p:nvSpPr>
          <p:cNvPr id="5" name="İçerik Yer Tutucusu 5"/>
          <p:cNvSpPr txBox="1">
            <a:spLocks/>
          </p:cNvSpPr>
          <p:nvPr/>
        </p:nvSpPr>
        <p:spPr>
          <a:xfrm>
            <a:off x="406347" y="1484784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tr-TR" sz="2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Dikdörtgen Belirtme Çizgisi 5"/>
          <p:cNvSpPr/>
          <p:nvPr/>
        </p:nvSpPr>
        <p:spPr>
          <a:xfrm>
            <a:off x="1600478" y="205804"/>
            <a:ext cx="6643930" cy="796534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2987824" y="205804"/>
            <a:ext cx="42484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PROSES TESİSLERİ </a:t>
            </a:r>
          </a:p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(BACA DIŞI KAYNAKLI)</a:t>
            </a:r>
          </a:p>
          <a:p>
            <a:pPr algn="ctr"/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8" name="İçerik Yer Tutucusu 5"/>
          <p:cNvSpPr txBox="1">
            <a:spLocks/>
          </p:cNvSpPr>
          <p:nvPr/>
        </p:nvSpPr>
        <p:spPr>
          <a:xfrm>
            <a:off x="558747" y="1637184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rgbClr val="0070C0"/>
                </a:solidFill>
                <a:latin typeface="Comic Sans MS" pitchFamily="66" charset="0"/>
              </a:rPr>
              <a:t>Depolanan Madde ve Miktarı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rgbClr val="0070C0"/>
                </a:solidFill>
                <a:latin typeface="Comic Sans MS" pitchFamily="66" charset="0"/>
              </a:rPr>
              <a:t>Prosesi (Kırma, Eleme, Dolum boşaltım vb.)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rgbClr val="0070C0"/>
                </a:solidFill>
                <a:latin typeface="Comic Sans MS" pitchFamily="66" charset="0"/>
              </a:rPr>
              <a:t>Emisyon </a:t>
            </a:r>
            <a:r>
              <a:rPr lang="tr-TR" sz="2800" b="1" dirty="0" err="1">
                <a:solidFill>
                  <a:srgbClr val="0070C0"/>
                </a:solidFill>
                <a:latin typeface="Comic Sans MS" pitchFamily="66" charset="0"/>
              </a:rPr>
              <a:t>Azaltım</a:t>
            </a:r>
            <a:r>
              <a:rPr lang="tr-TR" sz="2800" b="1" dirty="0">
                <a:solidFill>
                  <a:srgbClr val="0070C0"/>
                </a:solidFill>
                <a:latin typeface="Comic Sans MS" pitchFamily="66" charset="0"/>
              </a:rPr>
              <a:t> Teknikleri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rgbClr val="0070C0"/>
                </a:solidFill>
                <a:latin typeface="Comic Sans MS" pitchFamily="66" charset="0"/>
              </a:rPr>
              <a:t>Emisyon Miktarlarının Hesaplanması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tr-TR" sz="3200" b="1" dirty="0">
              <a:solidFill>
                <a:schemeClr val="bg2">
                  <a:lumMod val="2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81979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8" name="77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75D276D-A399-441B-B581-9EDD53B4D359}" type="slidenum">
              <a:rPr lang="tr-TR" smtClean="0"/>
              <a:pPr/>
              <a:t>26</a:t>
            </a:fld>
            <a:endParaRPr lang="tr-TR"/>
          </a:p>
        </p:txBody>
      </p:sp>
      <p:sp>
        <p:nvSpPr>
          <p:cNvPr id="5" name="İçerik Yer Tutucusu 5"/>
          <p:cNvSpPr txBox="1">
            <a:spLocks/>
          </p:cNvSpPr>
          <p:nvPr/>
        </p:nvSpPr>
        <p:spPr>
          <a:xfrm>
            <a:off x="406347" y="1484784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tr-TR" sz="2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Dikdörtgen Belirtme Çizgisi 5"/>
          <p:cNvSpPr/>
          <p:nvPr/>
        </p:nvSpPr>
        <p:spPr>
          <a:xfrm>
            <a:off x="1600478" y="205804"/>
            <a:ext cx="6643930" cy="796534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2798207" y="333141"/>
            <a:ext cx="42484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DEPOLAMA TESİSLERİ </a:t>
            </a:r>
          </a:p>
          <a:p>
            <a:pPr algn="ctr"/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9" name="İçerik Yer Tutucusu 5"/>
          <p:cNvSpPr txBox="1">
            <a:spLocks/>
          </p:cNvSpPr>
          <p:nvPr/>
        </p:nvSpPr>
        <p:spPr>
          <a:xfrm>
            <a:off x="558747" y="1637184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3000" b="1" dirty="0">
                <a:solidFill>
                  <a:srgbClr val="0070C0"/>
                </a:solidFill>
                <a:latin typeface="Comic Sans MS" pitchFamily="66" charset="0"/>
              </a:rPr>
              <a:t>Tankerlere dolum,</a:t>
            </a:r>
          </a:p>
          <a:p>
            <a:pPr>
              <a:lnSpc>
                <a:spcPct val="16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3000" b="1" dirty="0">
                <a:solidFill>
                  <a:srgbClr val="0070C0"/>
                </a:solidFill>
                <a:latin typeface="Comic Sans MS" pitchFamily="66" charset="0"/>
              </a:rPr>
              <a:t>Bağlantı ekipmanları,</a:t>
            </a:r>
          </a:p>
          <a:p>
            <a:pPr>
              <a:lnSpc>
                <a:spcPct val="16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3000" b="1" dirty="0">
                <a:solidFill>
                  <a:srgbClr val="0070C0"/>
                </a:solidFill>
                <a:latin typeface="Comic Sans MS" pitchFamily="66" charset="0"/>
              </a:rPr>
              <a:t>Nefeslikler, </a:t>
            </a:r>
          </a:p>
          <a:p>
            <a:pPr marL="0" indent="0">
              <a:lnSpc>
                <a:spcPct val="150000"/>
              </a:lnSpc>
              <a:buNone/>
            </a:pPr>
            <a:endParaRPr lang="tr-TR" sz="3200" b="1" dirty="0">
              <a:solidFill>
                <a:schemeClr val="bg2">
                  <a:lumMod val="25000"/>
                </a:schemeClr>
              </a:solidFill>
              <a:latin typeface="Andalus" pitchFamily="18" charset="-78"/>
              <a:cs typeface="Andalus" pitchFamily="18" charset="-78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tr-TR" sz="2500" b="1" dirty="0">
                <a:solidFill>
                  <a:srgbClr val="0070C0"/>
                </a:solidFill>
                <a:latin typeface="Comic Sans MS" pitchFamily="66" charset="0"/>
              </a:rPr>
              <a:t>Kaynaklanan emisyonlar  için Ek-12 kapsamında kütlesel debi tespiti yapılmalıdır.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tr-TR" sz="3200" b="1" dirty="0">
              <a:solidFill>
                <a:schemeClr val="bg2">
                  <a:lumMod val="2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642210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8" name="77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75D276D-A399-441B-B581-9EDD53B4D359}" type="slidenum">
              <a:rPr lang="tr-TR" smtClean="0"/>
              <a:pPr/>
              <a:t>27</a:t>
            </a:fld>
            <a:endParaRPr lang="tr-TR"/>
          </a:p>
        </p:txBody>
      </p:sp>
      <p:sp>
        <p:nvSpPr>
          <p:cNvPr id="5" name="İçerik Yer Tutucusu 5"/>
          <p:cNvSpPr txBox="1">
            <a:spLocks/>
          </p:cNvSpPr>
          <p:nvPr/>
        </p:nvSpPr>
        <p:spPr>
          <a:xfrm>
            <a:off x="406347" y="1484784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tr-TR" sz="2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Dikdörtgen Belirtme Çizgisi 5"/>
          <p:cNvSpPr/>
          <p:nvPr/>
        </p:nvSpPr>
        <p:spPr>
          <a:xfrm>
            <a:off x="1600478" y="205804"/>
            <a:ext cx="6643930" cy="796534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2798207" y="333141"/>
            <a:ext cx="42484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DEPOLAMA TESİSLERİ </a:t>
            </a:r>
          </a:p>
          <a:p>
            <a:pPr algn="ctr"/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8" name="İçerik Yer Tutucusu 5"/>
          <p:cNvSpPr txBox="1">
            <a:spLocks/>
          </p:cNvSpPr>
          <p:nvPr/>
        </p:nvSpPr>
        <p:spPr>
          <a:xfrm>
            <a:off x="251520" y="1637184"/>
            <a:ext cx="8536827" cy="438912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buNone/>
            </a:pPr>
            <a:r>
              <a:rPr lang="tr-TR" sz="2700" b="1" dirty="0">
                <a:solidFill>
                  <a:srgbClr val="FF0000"/>
                </a:solidFill>
                <a:latin typeface="Comic Sans MS" pitchFamily="66" charset="0"/>
              </a:rPr>
              <a:t>Nefesliklerden kaynaklanan emisyonlar ;</a:t>
            </a:r>
          </a:p>
          <a:p>
            <a:pPr marL="0" indent="0">
              <a:lnSpc>
                <a:spcPct val="160000"/>
              </a:lnSpc>
              <a:spcBef>
                <a:spcPct val="0"/>
              </a:spcBef>
              <a:buNone/>
            </a:pPr>
            <a:r>
              <a:rPr lang="tr-TR" sz="2900" b="1" dirty="0">
                <a:solidFill>
                  <a:srgbClr val="0070C0"/>
                </a:solidFill>
                <a:latin typeface="Comic Sans MS" pitchFamily="66" charset="0"/>
              </a:rPr>
              <a:t>EPA TANKS Yazılımı Kullanılarak Hesaplanmalıdır. </a:t>
            </a:r>
          </a:p>
          <a:p>
            <a:pPr>
              <a:lnSpc>
                <a:spcPct val="16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3200" b="1" dirty="0">
                <a:solidFill>
                  <a:srgbClr val="0070C0"/>
                </a:solidFill>
                <a:latin typeface="Comic Sans MS" pitchFamily="66" charset="0"/>
              </a:rPr>
              <a:t>Bu yazılım her tank için ayrı ayrı kullanılmalıdır. </a:t>
            </a:r>
          </a:p>
          <a:p>
            <a:pPr>
              <a:lnSpc>
                <a:spcPct val="16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3200" b="1" dirty="0">
                <a:solidFill>
                  <a:srgbClr val="0070C0"/>
                </a:solidFill>
                <a:latin typeface="Comic Sans MS" pitchFamily="66" charset="0"/>
              </a:rPr>
              <a:t>Raporlarda son beş yıllık </a:t>
            </a:r>
            <a:r>
              <a:rPr lang="tr-TR" sz="3200" b="1" dirty="0" err="1">
                <a:solidFill>
                  <a:srgbClr val="0070C0"/>
                </a:solidFill>
                <a:latin typeface="Comic Sans MS" pitchFamily="66" charset="0"/>
              </a:rPr>
              <a:t>mahsül</a:t>
            </a:r>
            <a:r>
              <a:rPr lang="tr-TR" sz="3200" b="1" dirty="0">
                <a:solidFill>
                  <a:srgbClr val="0070C0"/>
                </a:solidFill>
                <a:latin typeface="Comic Sans MS" pitchFamily="66" charset="0"/>
              </a:rPr>
              <a:t> hareketinin bilgileri bulunmalıdır.</a:t>
            </a:r>
          </a:p>
          <a:p>
            <a:pPr marL="0" indent="0">
              <a:lnSpc>
                <a:spcPct val="150000"/>
              </a:lnSpc>
              <a:buNone/>
            </a:pPr>
            <a:endParaRPr lang="tr-TR" sz="3200" b="1" dirty="0">
              <a:solidFill>
                <a:schemeClr val="bg2">
                  <a:lumMod val="25000"/>
                </a:schemeClr>
              </a:solidFill>
              <a:latin typeface="Andalus" pitchFamily="18" charset="-78"/>
              <a:cs typeface="Andalus" pitchFamily="18" charset="-78"/>
            </a:endParaRPr>
          </a:p>
          <a:p>
            <a:pPr marL="0" indent="0">
              <a:lnSpc>
                <a:spcPct val="150000"/>
              </a:lnSpc>
              <a:buNone/>
            </a:pPr>
            <a:endParaRPr lang="tr-TR" sz="3200" b="1" dirty="0">
              <a:solidFill>
                <a:schemeClr val="bg2">
                  <a:lumMod val="25000"/>
                </a:schemeClr>
              </a:solidFill>
              <a:latin typeface="Andalus" pitchFamily="18" charset="-78"/>
              <a:cs typeface="Andalus" pitchFamily="18" charset="-78"/>
            </a:endParaRPr>
          </a:p>
          <a:p>
            <a:pPr marL="0" indent="0">
              <a:lnSpc>
                <a:spcPct val="150000"/>
              </a:lnSpc>
              <a:buNone/>
            </a:pPr>
            <a:endParaRPr lang="tr-TR" sz="3200" b="1" dirty="0">
              <a:solidFill>
                <a:schemeClr val="bg2">
                  <a:lumMod val="25000"/>
                </a:schemeClr>
              </a:solidFill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tr-TR" sz="3200" b="1" dirty="0">
              <a:solidFill>
                <a:schemeClr val="bg2">
                  <a:lumMod val="2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464997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8" name="77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75D276D-A399-441B-B581-9EDD53B4D359}" type="slidenum">
              <a:rPr lang="tr-TR" smtClean="0"/>
              <a:pPr/>
              <a:t>28</a:t>
            </a:fld>
            <a:endParaRPr lang="tr-TR"/>
          </a:p>
        </p:txBody>
      </p:sp>
      <p:sp>
        <p:nvSpPr>
          <p:cNvPr id="5" name="İçerik Yer Tutucusu 5"/>
          <p:cNvSpPr txBox="1">
            <a:spLocks/>
          </p:cNvSpPr>
          <p:nvPr/>
        </p:nvSpPr>
        <p:spPr>
          <a:xfrm>
            <a:off x="406347" y="1484784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tr-TR" sz="2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Dikdörtgen Belirtme Çizgisi 5"/>
          <p:cNvSpPr/>
          <p:nvPr/>
        </p:nvSpPr>
        <p:spPr>
          <a:xfrm>
            <a:off x="1600478" y="205804"/>
            <a:ext cx="6643930" cy="796534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558475" y="224388"/>
            <a:ext cx="63663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TAŞ ÇIKARMA, KIRMA VE SINIFLANDIRMA  TESİSLERİ </a:t>
            </a:r>
          </a:p>
          <a:p>
            <a:pPr algn="ctr"/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9" name="İçerik Yer Tutucusu 5"/>
          <p:cNvSpPr txBox="1">
            <a:spLocks/>
          </p:cNvSpPr>
          <p:nvPr/>
        </p:nvSpPr>
        <p:spPr>
          <a:xfrm>
            <a:off x="558747" y="1637184"/>
            <a:ext cx="8229600" cy="438912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None/>
            </a:pPr>
            <a:r>
              <a:rPr lang="tr-TR" sz="2500" b="1" dirty="0">
                <a:solidFill>
                  <a:srgbClr val="FF0000"/>
                </a:solidFill>
                <a:latin typeface="Comic Sans MS" pitchFamily="66" charset="0"/>
              </a:rPr>
              <a:t>Toz emisyonu:</a:t>
            </a:r>
          </a:p>
          <a:p>
            <a:pPr marL="0" indent="0">
              <a:lnSpc>
                <a:spcPct val="170000"/>
              </a:lnSpc>
              <a:spcBef>
                <a:spcPct val="0"/>
              </a:spcBef>
              <a:buNone/>
            </a:pPr>
            <a:r>
              <a:rPr lang="tr-TR" sz="2700" b="1" dirty="0">
                <a:solidFill>
                  <a:srgbClr val="0070C0"/>
                </a:solidFill>
                <a:latin typeface="Comic Sans MS" pitchFamily="66" charset="0"/>
              </a:rPr>
              <a:t>Ek-12 kapsamında kontrollü ve kontrolsüz olarak verilen emisyon faktörleri kullanılarak kütlesel debi tespiti yapılmalıdır.</a:t>
            </a:r>
          </a:p>
          <a:p>
            <a:pPr marL="0" indent="0">
              <a:lnSpc>
                <a:spcPct val="170000"/>
              </a:lnSpc>
              <a:spcBef>
                <a:spcPct val="0"/>
              </a:spcBef>
              <a:buNone/>
            </a:pPr>
            <a:endParaRPr lang="tr-TR" sz="2700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0" indent="0">
              <a:lnSpc>
                <a:spcPct val="170000"/>
              </a:lnSpc>
              <a:spcBef>
                <a:spcPct val="0"/>
              </a:spcBef>
              <a:buNone/>
            </a:pPr>
            <a:r>
              <a:rPr lang="tr-TR" sz="2700" b="1" dirty="0">
                <a:solidFill>
                  <a:srgbClr val="0070C0"/>
                </a:solidFill>
                <a:latin typeface="Comic Sans MS" pitchFamily="66" charset="0"/>
              </a:rPr>
              <a:t>Kontrollü duruma ilişkin tedbirler Ek-1’de örneklendirilmiştir.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tr-TR" sz="3200" b="1" dirty="0">
              <a:solidFill>
                <a:schemeClr val="bg2">
                  <a:lumMod val="2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786823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8" name="77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75D276D-A399-441B-B581-9EDD53B4D359}" type="slidenum">
              <a:rPr lang="tr-TR" smtClean="0"/>
              <a:pPr/>
              <a:t>29</a:t>
            </a:fld>
            <a:endParaRPr lang="tr-TR"/>
          </a:p>
        </p:txBody>
      </p:sp>
      <p:sp>
        <p:nvSpPr>
          <p:cNvPr id="5" name="İçerik Yer Tutucusu 5"/>
          <p:cNvSpPr txBox="1">
            <a:spLocks/>
          </p:cNvSpPr>
          <p:nvPr/>
        </p:nvSpPr>
        <p:spPr>
          <a:xfrm>
            <a:off x="406347" y="1484784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tr-TR" sz="2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Dikdörtgen Belirtme Çizgisi 5"/>
          <p:cNvSpPr/>
          <p:nvPr/>
        </p:nvSpPr>
        <p:spPr>
          <a:xfrm>
            <a:off x="1600478" y="205804"/>
            <a:ext cx="6643930" cy="796534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558475" y="224388"/>
            <a:ext cx="63663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TAŞ ÇIKARMA, KIRMA VE SINIFLANDIRMA  TESİSLERİ </a:t>
            </a:r>
          </a:p>
          <a:p>
            <a:pPr algn="ctr"/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9" name="İçerik Yer Tutucusu 5"/>
          <p:cNvSpPr txBox="1">
            <a:spLocks/>
          </p:cNvSpPr>
          <p:nvPr/>
        </p:nvSpPr>
        <p:spPr>
          <a:xfrm>
            <a:off x="558747" y="1637184"/>
            <a:ext cx="8229600" cy="4389120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8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4300" b="1" dirty="0">
                <a:solidFill>
                  <a:srgbClr val="FF0000"/>
                </a:solidFill>
                <a:latin typeface="Comic Sans MS" pitchFamily="66" charset="0"/>
              </a:rPr>
              <a:t>Tane boyutu 5mm’den büyük </a:t>
            </a:r>
            <a:r>
              <a:rPr lang="tr-TR" sz="4300" b="1" dirty="0">
                <a:solidFill>
                  <a:srgbClr val="0070C0"/>
                </a:solidFill>
                <a:latin typeface="Comic Sans MS" pitchFamily="66" charset="0"/>
              </a:rPr>
              <a:t>maddelerin doldurma, ayırma, eleme, taşıma, kırma, öğütme işlemlerinde çöken toz, </a:t>
            </a:r>
          </a:p>
          <a:p>
            <a:pPr>
              <a:lnSpc>
                <a:spcPct val="18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4300" b="1" dirty="0">
                <a:solidFill>
                  <a:srgbClr val="FF0000"/>
                </a:solidFill>
                <a:latin typeface="Comic Sans MS" pitchFamily="66" charset="0"/>
              </a:rPr>
              <a:t>Tane boyutu 1mm ile 5mm arasında ise  </a:t>
            </a:r>
            <a:r>
              <a:rPr lang="tr-TR" sz="4300" b="1" dirty="0">
                <a:solidFill>
                  <a:srgbClr val="0070C0"/>
                </a:solidFill>
                <a:latin typeface="Comic Sans MS" pitchFamily="66" charset="0"/>
              </a:rPr>
              <a:t>doldurma, ayırma, eleme, taşıma, kırma, öğütme işlemlerinde PM 10 ve çöken toz, </a:t>
            </a:r>
          </a:p>
          <a:p>
            <a:pPr>
              <a:lnSpc>
                <a:spcPct val="18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4300" b="1" dirty="0">
                <a:solidFill>
                  <a:srgbClr val="0070C0"/>
                </a:solidFill>
                <a:latin typeface="Comic Sans MS" pitchFamily="66" charset="0"/>
              </a:rPr>
              <a:t>Ölçümleri yapılmalıdır.</a:t>
            </a:r>
          </a:p>
          <a:p>
            <a:pPr>
              <a:lnSpc>
                <a:spcPct val="18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4300" b="1" dirty="0">
                <a:solidFill>
                  <a:srgbClr val="FF0000"/>
                </a:solidFill>
                <a:latin typeface="Comic Sans MS" pitchFamily="66" charset="0"/>
              </a:rPr>
              <a:t>Tane boyutu 1mm’den  küçük maddeler için, </a:t>
            </a:r>
            <a:r>
              <a:rPr lang="tr-TR" sz="4300" b="1" dirty="0">
                <a:solidFill>
                  <a:srgbClr val="0070C0"/>
                </a:solidFill>
                <a:latin typeface="Comic Sans MS" pitchFamily="66" charset="0"/>
              </a:rPr>
              <a:t>doldurma, ayırma, eleme, taşıma, kırma, öğütme işlemlerinde kullanılan makinalar  kaçak emisyona neden olmayacak şekilde kapalı mekanlarda çalışılmalıdır.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tr-TR" sz="3200" b="1" dirty="0">
              <a:solidFill>
                <a:schemeClr val="bg2">
                  <a:lumMod val="2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65943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675" y="569245"/>
            <a:ext cx="6548709" cy="2067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387423" y="3284984"/>
            <a:ext cx="8219256" cy="217552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  <a:cs typeface="Andalus" pitchFamily="18" charset="-78"/>
              </a:rPr>
              <a:t>Sanayi ve Enerji Üretim tesislerinin Faaliyeti Sonucu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b="1" dirty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                       </a:t>
            </a:r>
            <a:r>
              <a:rPr lang="tr-TR" b="1" dirty="0">
                <a:solidFill>
                  <a:srgbClr val="C00000"/>
                </a:solidFill>
                <a:latin typeface="Comic Sans MS" pitchFamily="66" charset="0"/>
                <a:cs typeface="Andalus" pitchFamily="18" charset="-78"/>
              </a:rPr>
              <a:t>Atmosfere atılan emisyonları,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  <a:cs typeface="Andalus" pitchFamily="18" charset="-78"/>
              </a:rPr>
              <a:t>Kontrol Altına Almak</a:t>
            </a:r>
          </a:p>
          <a:p>
            <a:pPr>
              <a:buNone/>
            </a:pPr>
            <a:endParaRPr lang="tr-TR" dirty="0"/>
          </a:p>
        </p:txBody>
      </p:sp>
      <p:sp>
        <p:nvSpPr>
          <p:cNvPr id="12290" name="9 Slayt Numarası Yer Tutucusu"/>
          <p:cNvSpPr>
            <a:spLocks noGrp="1"/>
          </p:cNvSpPr>
          <p:nvPr>
            <p:ph type="sldNum" sz="quarter" idx="429496729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5A86F0-8CC3-4BB4-A7F9-6E339E4C190F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tr-TR"/>
          </a:p>
        </p:txBody>
      </p:sp>
      <p:sp>
        <p:nvSpPr>
          <p:cNvPr id="2" name="Dikdörtgen Belirtme Çizgisi 1"/>
          <p:cNvSpPr/>
          <p:nvPr/>
        </p:nvSpPr>
        <p:spPr>
          <a:xfrm>
            <a:off x="1479675" y="569245"/>
            <a:ext cx="6548709" cy="2067668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1506711" y="581699"/>
            <a:ext cx="2990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C00000"/>
                </a:solidFill>
                <a:latin typeface="Comic Sans MS" pitchFamily="66" charset="0"/>
              </a:rPr>
              <a:t>AMACI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1547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8" name="77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75D276D-A399-441B-B581-9EDD53B4D359}" type="slidenum">
              <a:rPr lang="tr-TR" smtClean="0"/>
              <a:pPr/>
              <a:t>30</a:t>
            </a:fld>
            <a:endParaRPr lang="tr-TR"/>
          </a:p>
        </p:txBody>
      </p:sp>
      <p:sp>
        <p:nvSpPr>
          <p:cNvPr id="5" name="İçerik Yer Tutucusu 5"/>
          <p:cNvSpPr txBox="1">
            <a:spLocks/>
          </p:cNvSpPr>
          <p:nvPr/>
        </p:nvSpPr>
        <p:spPr>
          <a:xfrm>
            <a:off x="406347" y="1484784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tr-TR" sz="2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Dikdörtgen Belirtme Çizgisi 5"/>
          <p:cNvSpPr/>
          <p:nvPr/>
        </p:nvSpPr>
        <p:spPr>
          <a:xfrm>
            <a:off x="1600478" y="205804"/>
            <a:ext cx="6643930" cy="796534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558475" y="351992"/>
            <a:ext cx="63663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ÖLÇÜME İLİŞKİN ESASLAR </a:t>
            </a:r>
          </a:p>
          <a:p>
            <a:pPr algn="ctr"/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8" name="İçerik Yer Tutucusu 5"/>
          <p:cNvSpPr txBox="1">
            <a:spLocks/>
          </p:cNvSpPr>
          <p:nvPr/>
        </p:nvSpPr>
        <p:spPr>
          <a:xfrm>
            <a:off x="558747" y="1637184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3000" b="1" dirty="0">
                <a:solidFill>
                  <a:srgbClr val="0070C0"/>
                </a:solidFill>
                <a:latin typeface="Comic Sans MS" pitchFamily="66" charset="0"/>
              </a:rPr>
              <a:t>Ölçüm Yerleri</a:t>
            </a:r>
          </a:p>
          <a:p>
            <a:pPr>
              <a:lnSpc>
                <a:spcPct val="16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3000" b="1" dirty="0">
                <a:solidFill>
                  <a:srgbClr val="0070C0"/>
                </a:solidFill>
                <a:latin typeface="Comic Sans MS" pitchFamily="66" charset="0"/>
              </a:rPr>
              <a:t>Ölçüm Programı</a:t>
            </a:r>
          </a:p>
          <a:p>
            <a:pPr>
              <a:lnSpc>
                <a:spcPct val="16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3000" b="1" dirty="0">
                <a:solidFill>
                  <a:srgbClr val="0070C0"/>
                </a:solidFill>
                <a:latin typeface="Comic Sans MS" pitchFamily="66" charset="0"/>
              </a:rPr>
              <a:t>Değerlendirme ve Rapor</a:t>
            </a:r>
          </a:p>
          <a:p>
            <a:pPr marL="0" indent="0">
              <a:lnSpc>
                <a:spcPct val="150000"/>
              </a:lnSpc>
              <a:buNone/>
            </a:pPr>
            <a:endParaRPr lang="tr-TR" b="1" dirty="0">
              <a:solidFill>
                <a:schemeClr val="bg2">
                  <a:lumMod val="2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962706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8" name="77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75D276D-A399-441B-B581-9EDD53B4D359}" type="slidenum">
              <a:rPr lang="tr-TR" smtClean="0"/>
              <a:pPr/>
              <a:t>31</a:t>
            </a:fld>
            <a:endParaRPr lang="tr-TR"/>
          </a:p>
        </p:txBody>
      </p:sp>
      <p:sp>
        <p:nvSpPr>
          <p:cNvPr id="5" name="İçerik Yer Tutucusu 5"/>
          <p:cNvSpPr txBox="1">
            <a:spLocks/>
          </p:cNvSpPr>
          <p:nvPr/>
        </p:nvSpPr>
        <p:spPr>
          <a:xfrm>
            <a:off x="406347" y="1484784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tr-TR" sz="2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Dikdörtgen Belirtme Çizgisi 5"/>
          <p:cNvSpPr/>
          <p:nvPr/>
        </p:nvSpPr>
        <p:spPr>
          <a:xfrm>
            <a:off x="1600478" y="205804"/>
            <a:ext cx="6643930" cy="796534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558475" y="351992"/>
            <a:ext cx="63663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EMİSYON ÖLÇÜM NOKTALARI </a:t>
            </a:r>
          </a:p>
          <a:p>
            <a:pPr algn="ctr"/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9" name="İçerik Yer Tutucusu 5"/>
          <p:cNvSpPr txBox="1">
            <a:spLocks/>
          </p:cNvSpPr>
          <p:nvPr/>
        </p:nvSpPr>
        <p:spPr>
          <a:xfrm>
            <a:off x="558747" y="1637184"/>
            <a:ext cx="8229600" cy="3231976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3000" b="1" dirty="0">
                <a:solidFill>
                  <a:srgbClr val="0070C0"/>
                </a:solidFill>
                <a:latin typeface="Comic Sans MS" pitchFamily="66" charset="0"/>
              </a:rPr>
              <a:t>Türk Standartları, EPA, DIN veya CEN Normlarına Uygun,</a:t>
            </a:r>
          </a:p>
          <a:p>
            <a:pPr>
              <a:lnSpc>
                <a:spcPct val="16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3000" b="1" dirty="0">
                <a:solidFill>
                  <a:srgbClr val="0070C0"/>
                </a:solidFill>
                <a:latin typeface="Comic Sans MS" pitchFamily="66" charset="0"/>
              </a:rPr>
              <a:t>Tehlike Yaratmayacak biçimde, kolayca ulaşılabilir ve gerekli bağlantılara imkan tanıyacak,</a:t>
            </a:r>
          </a:p>
          <a:p>
            <a:pPr marL="0" indent="0">
              <a:lnSpc>
                <a:spcPct val="170000"/>
              </a:lnSpc>
              <a:spcBef>
                <a:spcPct val="0"/>
              </a:spcBef>
              <a:buNone/>
            </a:pPr>
            <a:r>
              <a:rPr lang="tr-TR" sz="2500" b="1" dirty="0">
                <a:solidFill>
                  <a:srgbClr val="0070C0"/>
                </a:solidFill>
                <a:latin typeface="Comic Sans MS" pitchFamily="66" charset="0"/>
              </a:rPr>
              <a:t>şekilde olmalıdır.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676040" y="4570323"/>
            <a:ext cx="8208912" cy="108012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tr-TR" sz="2600" b="1" dirty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Emisyon ölçüm yerlerine ilişkin teknik detaylar </a:t>
            </a:r>
          </a:p>
          <a:p>
            <a:pPr algn="ctr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tr-TR" sz="2600" b="1" dirty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Bakanlıkça belirlenmektedir.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31634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8" name="77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75D276D-A399-441B-B581-9EDD53B4D359}" type="slidenum">
              <a:rPr lang="tr-TR" smtClean="0"/>
              <a:pPr/>
              <a:t>32</a:t>
            </a:fld>
            <a:endParaRPr lang="tr-TR"/>
          </a:p>
        </p:txBody>
      </p:sp>
      <p:sp>
        <p:nvSpPr>
          <p:cNvPr id="5" name="İçerik Yer Tutucusu 5"/>
          <p:cNvSpPr txBox="1">
            <a:spLocks/>
          </p:cNvSpPr>
          <p:nvPr/>
        </p:nvSpPr>
        <p:spPr>
          <a:xfrm>
            <a:off x="406347" y="1484784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tr-TR" sz="2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Dikdörtgen Belirtme Çizgisi 5"/>
          <p:cNvSpPr/>
          <p:nvPr/>
        </p:nvSpPr>
        <p:spPr>
          <a:xfrm>
            <a:off x="1600478" y="205804"/>
            <a:ext cx="6643930" cy="796534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558475" y="351992"/>
            <a:ext cx="63663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EMİSYON ÖLÇÜMÜ </a:t>
            </a:r>
          </a:p>
          <a:p>
            <a:pPr algn="ctr"/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1" name="İçerik Yer Tutucusu 5"/>
          <p:cNvSpPr txBox="1">
            <a:spLocks/>
          </p:cNvSpPr>
          <p:nvPr/>
        </p:nvSpPr>
        <p:spPr>
          <a:xfrm>
            <a:off x="558747" y="1637184"/>
            <a:ext cx="8229600" cy="4389120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8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4800" b="1" dirty="0">
                <a:solidFill>
                  <a:srgbClr val="0070C0"/>
                </a:solidFill>
                <a:latin typeface="Comic Sans MS" pitchFamily="66" charset="0"/>
              </a:rPr>
              <a:t>Ölçüm cihazları ve ölçüm metotları Türk Standartlarına, DIN, EPA veya CEN Normlarına uygun, olmalıdır.</a:t>
            </a:r>
          </a:p>
          <a:p>
            <a:pPr>
              <a:lnSpc>
                <a:spcPct val="18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4800" b="1" dirty="0">
                <a:solidFill>
                  <a:srgbClr val="0070C0"/>
                </a:solidFill>
                <a:latin typeface="Comic Sans MS" pitchFamily="66" charset="0"/>
              </a:rPr>
              <a:t> Ölçüm Sonuçlarının birbirleri ile kıyaslanmasını mümkün kılacak şekilde  olmalıdır.</a:t>
            </a:r>
          </a:p>
          <a:p>
            <a:pPr>
              <a:lnSpc>
                <a:spcPct val="18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4800" b="1" dirty="0">
                <a:solidFill>
                  <a:srgbClr val="0070C0"/>
                </a:solidFill>
                <a:latin typeface="Comic Sans MS" pitchFamily="66" charset="0"/>
              </a:rPr>
              <a:t>Emisyon ölçüm süreleri kısa olmalıdır.</a:t>
            </a:r>
          </a:p>
          <a:p>
            <a:pPr>
              <a:lnSpc>
                <a:spcPct val="18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4800" b="1" dirty="0">
                <a:solidFill>
                  <a:srgbClr val="0070C0"/>
                </a:solidFill>
                <a:latin typeface="Comic Sans MS" pitchFamily="66" charset="0"/>
              </a:rPr>
              <a:t>Toz ölçümlerinde </a:t>
            </a:r>
            <a:r>
              <a:rPr lang="tr-TR" sz="4800" b="1" dirty="0" err="1">
                <a:solidFill>
                  <a:srgbClr val="0070C0"/>
                </a:solidFill>
                <a:latin typeface="Comic Sans MS" pitchFamily="66" charset="0"/>
              </a:rPr>
              <a:t>izokinetik</a:t>
            </a:r>
            <a:r>
              <a:rPr lang="tr-TR" sz="4800" b="1" dirty="0">
                <a:solidFill>
                  <a:srgbClr val="0070C0"/>
                </a:solidFill>
                <a:latin typeface="Comic Sans MS" pitchFamily="66" charset="0"/>
              </a:rPr>
              <a:t> şartlar sağlanması gerekmektedir.</a:t>
            </a:r>
          </a:p>
          <a:p>
            <a:pPr>
              <a:lnSpc>
                <a:spcPct val="18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4800" b="1" dirty="0">
                <a:solidFill>
                  <a:srgbClr val="0070C0"/>
                </a:solidFill>
                <a:latin typeface="Comic Sans MS" pitchFamily="66" charset="0"/>
              </a:rPr>
              <a:t>Sürekli rejimde çalışan tesislerde en büyük yükte çalışırken  en az üç ardışık ölçüm,</a:t>
            </a:r>
          </a:p>
          <a:p>
            <a:pPr>
              <a:lnSpc>
                <a:spcPct val="18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4800" b="1" dirty="0">
                <a:solidFill>
                  <a:srgbClr val="0070C0"/>
                </a:solidFill>
                <a:latin typeface="Comic Sans MS" pitchFamily="66" charset="0"/>
              </a:rPr>
              <a:t>Değişen işletme şartlarında çalışan tesislerde en az ve en fazla emisyonun meydana geldiği  yeterli sayıda ölçüm,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tr-TR" sz="3200" b="1" dirty="0">
              <a:solidFill>
                <a:schemeClr val="bg2">
                  <a:lumMod val="2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49358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8" name="77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75D276D-A399-441B-B581-9EDD53B4D359}" type="slidenum">
              <a:rPr lang="tr-TR" smtClean="0"/>
              <a:pPr/>
              <a:t>33</a:t>
            </a:fld>
            <a:endParaRPr lang="tr-TR"/>
          </a:p>
        </p:txBody>
      </p:sp>
      <p:sp>
        <p:nvSpPr>
          <p:cNvPr id="6" name="Dikdörtgen Belirtme Çizgisi 5"/>
          <p:cNvSpPr/>
          <p:nvPr/>
        </p:nvSpPr>
        <p:spPr>
          <a:xfrm>
            <a:off x="1600478" y="205804"/>
            <a:ext cx="6643930" cy="796534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558475" y="351992"/>
            <a:ext cx="63663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ÖLÇÜM SONUÇLARI RAPORLAMA </a:t>
            </a:r>
          </a:p>
          <a:p>
            <a:pPr algn="ctr"/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9" name="İçerik Yer Tutucusu 5"/>
          <p:cNvSpPr txBox="1">
            <a:spLocks/>
          </p:cNvSpPr>
          <p:nvPr/>
        </p:nvSpPr>
        <p:spPr>
          <a:xfrm>
            <a:off x="406347" y="1484784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2000" b="1" dirty="0">
                <a:solidFill>
                  <a:srgbClr val="0070C0"/>
                </a:solidFill>
                <a:latin typeface="Comic Sans MS" pitchFamily="66" charset="0"/>
              </a:rPr>
              <a:t>Ayrıntılı ölçüm verileri,</a:t>
            </a:r>
          </a:p>
          <a:p>
            <a:pPr>
              <a:lnSpc>
                <a:spcPct val="17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2000" b="1" dirty="0">
                <a:solidFill>
                  <a:srgbClr val="0070C0"/>
                </a:solidFill>
                <a:latin typeface="Comic Sans MS" pitchFamily="66" charset="0"/>
              </a:rPr>
              <a:t>Ölçüm metotları,</a:t>
            </a:r>
          </a:p>
          <a:p>
            <a:pPr>
              <a:lnSpc>
                <a:spcPct val="17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2000" b="1" dirty="0">
                <a:solidFill>
                  <a:srgbClr val="0070C0"/>
                </a:solidFill>
                <a:latin typeface="Comic Sans MS" pitchFamily="66" charset="0"/>
              </a:rPr>
              <a:t>İşletme şartları,</a:t>
            </a:r>
          </a:p>
          <a:p>
            <a:pPr>
              <a:lnSpc>
                <a:spcPct val="17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2000" b="1" dirty="0">
                <a:solidFill>
                  <a:srgbClr val="0070C0"/>
                </a:solidFill>
                <a:latin typeface="Comic Sans MS" pitchFamily="66" charset="0"/>
              </a:rPr>
              <a:t>Yakıt, </a:t>
            </a:r>
            <a:r>
              <a:rPr lang="tr-TR" sz="2000" b="1" dirty="0" err="1">
                <a:solidFill>
                  <a:srgbClr val="0070C0"/>
                </a:solidFill>
                <a:latin typeface="Comic Sans MS" pitchFamily="66" charset="0"/>
              </a:rPr>
              <a:t>hammade</a:t>
            </a:r>
            <a:r>
              <a:rPr lang="tr-TR" sz="2000" b="1" dirty="0">
                <a:solidFill>
                  <a:srgbClr val="0070C0"/>
                </a:solidFill>
                <a:latin typeface="Comic Sans MS" pitchFamily="66" charset="0"/>
              </a:rPr>
              <a:t>, ürün ve yardımcı ürünler,</a:t>
            </a:r>
          </a:p>
          <a:p>
            <a:pPr>
              <a:lnSpc>
                <a:spcPct val="17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2000" b="1" dirty="0">
                <a:solidFill>
                  <a:srgbClr val="0070C0"/>
                </a:solidFill>
                <a:latin typeface="Comic Sans MS" pitchFamily="66" charset="0"/>
              </a:rPr>
              <a:t>Atık gaz temizleme sistemine ilişkin işletme bilgileri </a:t>
            </a:r>
          </a:p>
          <a:p>
            <a:pPr marL="0" indent="0">
              <a:lnSpc>
                <a:spcPct val="170000"/>
              </a:lnSpc>
              <a:spcBef>
                <a:spcPct val="0"/>
              </a:spcBef>
              <a:buNone/>
            </a:pPr>
            <a:endParaRPr lang="tr-TR" sz="2000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0" indent="0">
              <a:lnSpc>
                <a:spcPct val="170000"/>
              </a:lnSpc>
              <a:spcBef>
                <a:spcPct val="0"/>
              </a:spcBef>
              <a:buNone/>
            </a:pPr>
            <a:r>
              <a:rPr lang="tr-TR" sz="2000" b="1" dirty="0">
                <a:solidFill>
                  <a:srgbClr val="0070C0"/>
                </a:solidFill>
                <a:latin typeface="Comic Sans MS" pitchFamily="66" charset="0"/>
              </a:rPr>
              <a:t>yer almalıdır.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562569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8" name="77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75D276D-A399-441B-B581-9EDD53B4D359}" type="slidenum">
              <a:rPr lang="tr-TR" smtClean="0"/>
              <a:pPr/>
              <a:t>34</a:t>
            </a:fld>
            <a:endParaRPr lang="tr-TR"/>
          </a:p>
        </p:txBody>
      </p:sp>
      <p:sp>
        <p:nvSpPr>
          <p:cNvPr id="6" name="Dikdörtgen Belirtme Çizgisi 5"/>
          <p:cNvSpPr/>
          <p:nvPr/>
        </p:nvSpPr>
        <p:spPr>
          <a:xfrm>
            <a:off x="1600478" y="205804"/>
            <a:ext cx="6643930" cy="796534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558475" y="205804"/>
            <a:ext cx="63663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ÖLÇÜM SONUÇLARININ DEĞERLENDİRİLMESİ </a:t>
            </a:r>
          </a:p>
          <a:p>
            <a:pPr algn="ctr"/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8" name="İçerik Yer Tutucusu 5"/>
          <p:cNvSpPr txBox="1">
            <a:spLocks/>
          </p:cNvSpPr>
          <p:nvPr/>
        </p:nvSpPr>
        <p:spPr>
          <a:xfrm>
            <a:off x="406347" y="1484784"/>
            <a:ext cx="8229600" cy="438912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9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2400" b="1" dirty="0">
                <a:solidFill>
                  <a:srgbClr val="0070C0"/>
                </a:solidFill>
                <a:latin typeface="Comic Sans MS" pitchFamily="66" charset="0"/>
              </a:rPr>
              <a:t>Bakanlıkça yeterliliği olan akredite olmuş laboratuvarlarca yapılıp yapılmadığı,</a:t>
            </a:r>
          </a:p>
          <a:p>
            <a:pPr>
              <a:lnSpc>
                <a:spcPct val="19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2400" b="1" dirty="0">
                <a:solidFill>
                  <a:srgbClr val="0070C0"/>
                </a:solidFill>
                <a:latin typeface="Comic Sans MS" pitchFamily="66" charset="0"/>
              </a:rPr>
              <a:t>Ölçüm sonuçlarının Yönetmelik sınır değerlerine göre birim düzeltmelerinin hesaplamaları,</a:t>
            </a:r>
          </a:p>
          <a:p>
            <a:pPr>
              <a:lnSpc>
                <a:spcPct val="19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2400" b="1" dirty="0">
                <a:solidFill>
                  <a:srgbClr val="0070C0"/>
                </a:solidFill>
                <a:latin typeface="Comic Sans MS" pitchFamily="66" charset="0"/>
              </a:rPr>
              <a:t>Fazla havada karbondioksit ve oksijen düzeltmeleri,</a:t>
            </a:r>
          </a:p>
          <a:p>
            <a:pPr>
              <a:lnSpc>
                <a:spcPct val="19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2400" b="1" dirty="0">
                <a:solidFill>
                  <a:srgbClr val="0070C0"/>
                </a:solidFill>
                <a:latin typeface="Comic Sans MS" pitchFamily="66" charset="0"/>
              </a:rPr>
              <a:t>Kütlesel debi hesaplamaları, </a:t>
            </a:r>
          </a:p>
          <a:p>
            <a:pPr marL="0" indent="0">
              <a:lnSpc>
                <a:spcPct val="190000"/>
              </a:lnSpc>
              <a:spcBef>
                <a:spcPct val="0"/>
              </a:spcBef>
              <a:buNone/>
            </a:pPr>
            <a:endParaRPr lang="tr-TR" sz="2200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0" indent="0">
              <a:lnSpc>
                <a:spcPct val="190000"/>
              </a:lnSpc>
              <a:spcBef>
                <a:spcPct val="0"/>
              </a:spcBef>
              <a:buNone/>
            </a:pPr>
            <a:r>
              <a:rPr lang="tr-TR" sz="2200" b="1" dirty="0">
                <a:solidFill>
                  <a:srgbClr val="0070C0"/>
                </a:solidFill>
                <a:latin typeface="Comic Sans MS" pitchFamily="66" charset="0"/>
              </a:rPr>
              <a:t>Kontrolü yapılmalıdır.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172730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8" name="77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75D276D-A399-441B-B581-9EDD53B4D359}" type="slidenum">
              <a:rPr lang="tr-TR" smtClean="0"/>
              <a:pPr/>
              <a:t>35</a:t>
            </a:fld>
            <a:endParaRPr lang="tr-TR"/>
          </a:p>
        </p:txBody>
      </p:sp>
      <p:sp>
        <p:nvSpPr>
          <p:cNvPr id="6" name="Dikdörtgen Belirtme Çizgisi 5"/>
          <p:cNvSpPr/>
          <p:nvPr/>
        </p:nvSpPr>
        <p:spPr>
          <a:xfrm>
            <a:off x="1600478" y="205804"/>
            <a:ext cx="6643930" cy="796534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558475" y="205804"/>
            <a:ext cx="63663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SÜREKLİ ÖLÇÜMLERE İLİŞKİN ESASLAR</a:t>
            </a:r>
          </a:p>
          <a:p>
            <a:pPr algn="ctr"/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9" name="İçerik Yer Tutucusu 5"/>
          <p:cNvSpPr txBox="1">
            <a:spLocks/>
          </p:cNvSpPr>
          <p:nvPr/>
        </p:nvSpPr>
        <p:spPr>
          <a:xfrm>
            <a:off x="406347" y="1484784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2400" b="1" dirty="0">
                <a:solidFill>
                  <a:srgbClr val="0070C0"/>
                </a:solidFill>
                <a:latin typeface="Comic Sans MS" pitchFamily="66" charset="0"/>
              </a:rPr>
              <a:t>Ek-5 </a:t>
            </a:r>
          </a:p>
          <a:p>
            <a:pPr>
              <a:lnSpc>
                <a:spcPct val="17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2400" b="1" dirty="0">
                <a:solidFill>
                  <a:srgbClr val="0070C0"/>
                </a:solidFill>
                <a:latin typeface="Comic Sans MS" pitchFamily="66" charset="0"/>
              </a:rPr>
              <a:t>Ek-3</a:t>
            </a:r>
          </a:p>
          <a:p>
            <a:pPr>
              <a:lnSpc>
                <a:spcPct val="17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2400" b="1" dirty="0">
                <a:solidFill>
                  <a:srgbClr val="0070C0"/>
                </a:solidFill>
                <a:latin typeface="Comic Sans MS" pitchFamily="66" charset="0"/>
              </a:rPr>
              <a:t>Madde - 26</a:t>
            </a:r>
          </a:p>
          <a:p>
            <a:pPr marL="0" indent="0">
              <a:lnSpc>
                <a:spcPct val="150000"/>
              </a:lnSpc>
              <a:buNone/>
            </a:pPr>
            <a:endParaRPr lang="tr-TR" sz="3200" b="1" dirty="0">
              <a:solidFill>
                <a:schemeClr val="bg2">
                  <a:lumMod val="2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384707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8" name="77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75D276D-A399-441B-B581-9EDD53B4D359}" type="slidenum">
              <a:rPr lang="tr-TR" smtClean="0"/>
              <a:pPr/>
              <a:t>36</a:t>
            </a:fld>
            <a:endParaRPr lang="tr-TR"/>
          </a:p>
        </p:txBody>
      </p:sp>
      <p:sp>
        <p:nvSpPr>
          <p:cNvPr id="6" name="Dikdörtgen Belirtme Çizgisi 5"/>
          <p:cNvSpPr/>
          <p:nvPr/>
        </p:nvSpPr>
        <p:spPr>
          <a:xfrm>
            <a:off x="1600478" y="205804"/>
            <a:ext cx="6643930" cy="796534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558475" y="205804"/>
            <a:ext cx="63663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Ek-5 GEREĞİNCE SÜREKLİ ÖLÇÜM ZORUNLULUĞU</a:t>
            </a:r>
          </a:p>
          <a:p>
            <a:pPr algn="ctr"/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395536" y="1351903"/>
            <a:ext cx="8568952" cy="4821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tr-TR" sz="2300" b="1" dirty="0">
                <a:solidFill>
                  <a:srgbClr val="FF0000"/>
                </a:solidFill>
                <a:latin typeface="Comic Sans MS" pitchFamily="66" charset="0"/>
              </a:rPr>
              <a:t>A.1 Büyük Yakma Tesisleri için Sürekli Ölçüm Sistemleri</a:t>
            </a:r>
          </a:p>
          <a:p>
            <a:pPr marL="274320" indent="-274320">
              <a:lnSpc>
                <a:spcPct val="170000"/>
              </a:lnSpc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SO2, NOx, CO,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toz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konsantrasyonlarını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, </a:t>
            </a:r>
            <a:endParaRPr lang="tr-TR" sz="2000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274320" indent="-274320">
              <a:lnSpc>
                <a:spcPct val="170000"/>
              </a:lnSpc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emisyon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sınır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değerleri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belirlenmiş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parametreleri</a:t>
            </a:r>
            <a:r>
              <a:rPr lang="tr-TR" sz="2000" b="1" dirty="0">
                <a:solidFill>
                  <a:srgbClr val="0070C0"/>
                </a:solidFill>
                <a:latin typeface="Comic Sans MS" pitchFamily="66" charset="0"/>
              </a:rPr>
              <a:t>,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endParaRPr lang="tr-TR" sz="2000" b="1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tr-TR" sz="2400" b="1" dirty="0">
              <a:solidFill>
                <a:schemeClr val="bg2">
                  <a:lumMod val="25000"/>
                </a:schemeClr>
              </a:solidFill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170000"/>
              </a:lnSpc>
              <a:buClr>
                <a:schemeClr val="accent3"/>
              </a:buClr>
              <a:buSzPct val="95000"/>
            </a:pPr>
            <a:r>
              <a:rPr lang="en-US" sz="1900" b="1" dirty="0" err="1">
                <a:solidFill>
                  <a:srgbClr val="0070C0"/>
                </a:solidFill>
                <a:latin typeface="Comic Sans MS" pitchFamily="66" charset="0"/>
              </a:rPr>
              <a:t>bacada</a:t>
            </a:r>
            <a:r>
              <a:rPr lang="en-US" sz="19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1900" b="1" dirty="0" err="1">
                <a:solidFill>
                  <a:srgbClr val="0070C0"/>
                </a:solidFill>
                <a:latin typeface="Comic Sans MS" pitchFamily="66" charset="0"/>
              </a:rPr>
              <a:t>sürekli</a:t>
            </a:r>
            <a:r>
              <a:rPr lang="en-US" sz="19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1900" b="1" dirty="0" err="1">
                <a:solidFill>
                  <a:srgbClr val="0070C0"/>
                </a:solidFill>
                <a:latin typeface="Comic Sans MS" pitchFamily="66" charset="0"/>
              </a:rPr>
              <a:t>ölçüm</a:t>
            </a:r>
            <a:r>
              <a:rPr lang="en-US" sz="19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1900" b="1" dirty="0" err="1">
                <a:solidFill>
                  <a:srgbClr val="0070C0"/>
                </a:solidFill>
                <a:latin typeface="Comic Sans MS" pitchFamily="66" charset="0"/>
              </a:rPr>
              <a:t>cihazı</a:t>
            </a:r>
            <a:r>
              <a:rPr lang="en-US" sz="19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1900" b="1" dirty="0" err="1">
                <a:solidFill>
                  <a:srgbClr val="0070C0"/>
                </a:solidFill>
                <a:latin typeface="Comic Sans MS" pitchFamily="66" charset="0"/>
              </a:rPr>
              <a:t>kullanarak</a:t>
            </a:r>
            <a:r>
              <a:rPr lang="en-US" sz="19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1900" b="1" dirty="0" err="1">
                <a:solidFill>
                  <a:srgbClr val="0070C0"/>
                </a:solidFill>
                <a:latin typeface="Comic Sans MS" pitchFamily="66" charset="0"/>
              </a:rPr>
              <a:t>ölç</a:t>
            </a:r>
            <a:r>
              <a:rPr lang="tr-TR" sz="1900" b="1" dirty="0" err="1">
                <a:solidFill>
                  <a:srgbClr val="0070C0"/>
                </a:solidFill>
                <a:latin typeface="Comic Sans MS" pitchFamily="66" charset="0"/>
              </a:rPr>
              <a:t>mesi</a:t>
            </a:r>
            <a:r>
              <a:rPr lang="tr-TR" sz="1900" b="1" dirty="0">
                <a:solidFill>
                  <a:srgbClr val="0070C0"/>
                </a:solidFill>
                <a:latin typeface="Comic Sans MS" pitchFamily="66" charset="0"/>
              </a:rPr>
              <a:t> gerekmektedir.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endParaRPr lang="tr-TR" sz="2400" b="1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170000"/>
              </a:lnSpc>
              <a:buClr>
                <a:schemeClr val="accent3"/>
              </a:buClr>
              <a:buSzPct val="95000"/>
            </a:pPr>
            <a:r>
              <a:rPr lang="tr-TR" sz="1900" b="1" dirty="0">
                <a:solidFill>
                  <a:srgbClr val="0070C0"/>
                </a:solidFill>
                <a:latin typeface="Comic Sans MS" pitchFamily="66" charset="0"/>
              </a:rPr>
              <a:t>S</a:t>
            </a:r>
            <a:r>
              <a:rPr lang="en-US" sz="1900" b="1" dirty="0" err="1">
                <a:solidFill>
                  <a:srgbClr val="0070C0"/>
                </a:solidFill>
                <a:latin typeface="Comic Sans MS" pitchFamily="66" charset="0"/>
              </a:rPr>
              <a:t>ürekli</a:t>
            </a:r>
            <a:r>
              <a:rPr lang="en-US" sz="19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1900" b="1" dirty="0" err="1">
                <a:solidFill>
                  <a:srgbClr val="0070C0"/>
                </a:solidFill>
                <a:latin typeface="Comic Sans MS" pitchFamily="66" charset="0"/>
              </a:rPr>
              <a:t>ölçümler</a:t>
            </a:r>
            <a:r>
              <a:rPr lang="tr-TR" sz="1900" b="1" dirty="0">
                <a:solidFill>
                  <a:srgbClr val="0070C0"/>
                </a:solidFill>
                <a:latin typeface="Comic Sans MS" pitchFamily="66" charset="0"/>
              </a:rPr>
              <a:t>;</a:t>
            </a:r>
            <a:r>
              <a:rPr lang="en-US" sz="19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1900" b="1" dirty="0" err="1">
                <a:solidFill>
                  <a:srgbClr val="0070C0"/>
                </a:solidFill>
                <a:latin typeface="Comic Sans MS" pitchFamily="66" charset="0"/>
              </a:rPr>
              <a:t>ilgili</a:t>
            </a:r>
            <a:r>
              <a:rPr lang="en-US" sz="1900" b="1" dirty="0">
                <a:solidFill>
                  <a:srgbClr val="0070C0"/>
                </a:solidFill>
                <a:latin typeface="Comic Sans MS" pitchFamily="66" charset="0"/>
              </a:rPr>
              <a:t> proses </a:t>
            </a:r>
            <a:r>
              <a:rPr lang="en-US" sz="1900" b="1" dirty="0" err="1">
                <a:solidFill>
                  <a:srgbClr val="0070C0"/>
                </a:solidFill>
                <a:latin typeface="Comic Sans MS" pitchFamily="66" charset="0"/>
              </a:rPr>
              <a:t>işletme</a:t>
            </a:r>
            <a:r>
              <a:rPr lang="en-US" sz="19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1900" b="1" dirty="0" err="1">
                <a:solidFill>
                  <a:srgbClr val="0070C0"/>
                </a:solidFill>
                <a:latin typeface="Comic Sans MS" pitchFamily="66" charset="0"/>
              </a:rPr>
              <a:t>parametrelerinden</a:t>
            </a:r>
            <a:r>
              <a:rPr lang="en-US" sz="19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endParaRPr lang="tr-TR" sz="1900" b="1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lnSpc>
                <a:spcPct val="170000"/>
              </a:lnSpc>
              <a:buClr>
                <a:schemeClr val="accent3"/>
              </a:buClr>
              <a:buSzPct val="95000"/>
            </a:pPr>
            <a:r>
              <a:rPr lang="en-US" sz="1900" b="1" dirty="0" err="1">
                <a:solidFill>
                  <a:srgbClr val="FF0000"/>
                </a:solidFill>
                <a:latin typeface="Comic Sans MS" pitchFamily="66" charset="0"/>
              </a:rPr>
              <a:t>oksijen</a:t>
            </a:r>
            <a:r>
              <a:rPr lang="en-US" sz="19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latin typeface="Comic Sans MS" pitchFamily="66" charset="0"/>
              </a:rPr>
              <a:t>muhtevası</a:t>
            </a:r>
            <a:r>
              <a:rPr lang="en-US" sz="1900" b="1" dirty="0">
                <a:solidFill>
                  <a:srgbClr val="FF0000"/>
                </a:solidFill>
                <a:latin typeface="Comic Sans MS" pitchFamily="66" charset="0"/>
              </a:rPr>
              <a:t>, </a:t>
            </a:r>
            <a:r>
              <a:rPr lang="en-US" sz="1900" b="1" dirty="0" err="1">
                <a:solidFill>
                  <a:srgbClr val="FF0000"/>
                </a:solidFill>
                <a:latin typeface="Comic Sans MS" pitchFamily="66" charset="0"/>
              </a:rPr>
              <a:t>sıcaklık</a:t>
            </a:r>
            <a:r>
              <a:rPr lang="en-US" sz="1900" b="1" dirty="0">
                <a:solidFill>
                  <a:srgbClr val="FF0000"/>
                </a:solidFill>
                <a:latin typeface="Comic Sans MS" pitchFamily="66" charset="0"/>
              </a:rPr>
              <a:t>, </a:t>
            </a:r>
            <a:r>
              <a:rPr lang="en-US" sz="1900" b="1" dirty="0" err="1">
                <a:solidFill>
                  <a:srgbClr val="FF0000"/>
                </a:solidFill>
                <a:latin typeface="Comic Sans MS" pitchFamily="66" charset="0"/>
              </a:rPr>
              <a:t>basınç</a:t>
            </a:r>
            <a:r>
              <a:rPr lang="en-US" sz="19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900" b="1" dirty="0">
                <a:solidFill>
                  <a:srgbClr val="0070C0"/>
                </a:solidFill>
                <a:latin typeface="Comic Sans MS" pitchFamily="66" charset="0"/>
              </a:rPr>
              <a:t>ve </a:t>
            </a:r>
            <a:r>
              <a:rPr lang="en-US" sz="1900" b="1" dirty="0" err="1">
                <a:solidFill>
                  <a:srgbClr val="FF0000"/>
                </a:solidFill>
                <a:latin typeface="Comic Sans MS" pitchFamily="66" charset="0"/>
              </a:rPr>
              <a:t>su</a:t>
            </a:r>
            <a:r>
              <a:rPr lang="en-US" sz="19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latin typeface="Comic Sans MS" pitchFamily="66" charset="0"/>
              </a:rPr>
              <a:t>buharını</a:t>
            </a:r>
            <a:r>
              <a:rPr lang="en-US" sz="19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900" b="1" dirty="0" err="1">
                <a:solidFill>
                  <a:srgbClr val="0070C0"/>
                </a:solidFill>
                <a:latin typeface="Comic Sans MS" pitchFamily="66" charset="0"/>
              </a:rPr>
              <a:t>ihtiva</a:t>
            </a:r>
            <a:r>
              <a:rPr lang="en-US" sz="19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1900" b="1" dirty="0" err="1">
                <a:solidFill>
                  <a:srgbClr val="0070C0"/>
                </a:solidFill>
                <a:latin typeface="Comic Sans MS" pitchFamily="66" charset="0"/>
              </a:rPr>
              <a:t>eder</a:t>
            </a:r>
            <a:r>
              <a:rPr lang="en-US" sz="1900" b="1" dirty="0">
                <a:solidFill>
                  <a:srgbClr val="0070C0"/>
                </a:solidFill>
                <a:latin typeface="Comic Sans MS" pitchFamily="66" charset="0"/>
              </a:rPr>
              <a:t>. </a:t>
            </a:r>
            <a:endParaRPr lang="tr-TR" sz="1900" b="1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endParaRPr lang="tr-TR" sz="2400" b="1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3855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8" name="77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75D276D-A399-441B-B581-9EDD53B4D359}" type="slidenum">
              <a:rPr lang="tr-TR" smtClean="0"/>
              <a:pPr/>
              <a:t>37</a:t>
            </a:fld>
            <a:endParaRPr lang="tr-TR"/>
          </a:p>
        </p:txBody>
      </p:sp>
      <p:sp>
        <p:nvSpPr>
          <p:cNvPr id="6" name="Dikdörtgen Belirtme Çizgisi 5"/>
          <p:cNvSpPr/>
          <p:nvPr/>
        </p:nvSpPr>
        <p:spPr>
          <a:xfrm>
            <a:off x="1600478" y="205804"/>
            <a:ext cx="6643930" cy="796534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558475" y="205804"/>
            <a:ext cx="63663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Ek-5 GEREĞİNCE SÜREKLİ ÖLÇÜM ZORUNLULUĞU</a:t>
            </a:r>
          </a:p>
          <a:p>
            <a:pPr algn="ctr"/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395536" y="1124744"/>
            <a:ext cx="8568952" cy="5852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tr-TR" sz="2300" b="1" dirty="0" err="1">
                <a:solidFill>
                  <a:srgbClr val="FF0000"/>
                </a:solidFill>
                <a:latin typeface="Comic Sans MS" pitchFamily="66" charset="0"/>
              </a:rPr>
              <a:t>Petrolkoku</a:t>
            </a:r>
            <a:r>
              <a:rPr lang="tr-TR" sz="2300" b="1" dirty="0">
                <a:solidFill>
                  <a:srgbClr val="FF0000"/>
                </a:solidFill>
                <a:latin typeface="Comic Sans MS" pitchFamily="66" charset="0"/>
              </a:rPr>
              <a:t> Kullanan</a:t>
            </a:r>
            <a:endParaRPr lang="tr-TR" sz="1900" b="1" dirty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tr-TR" sz="1900" b="1" u="sng" dirty="0">
                <a:solidFill>
                  <a:srgbClr val="7030A0"/>
                </a:solidFill>
                <a:latin typeface="Comic Sans MS" pitchFamily="66" charset="0"/>
              </a:rPr>
              <a:t>A.2. Isıl gücü 5 MW ve üzeri olan yakma tesisleri;</a:t>
            </a:r>
            <a:endParaRPr lang="tr-TR" sz="2400" b="1" u="sng" dirty="0">
              <a:solidFill>
                <a:srgbClr val="7030A0"/>
              </a:solidFill>
              <a:latin typeface="Andalus" pitchFamily="18" charset="-78"/>
              <a:cs typeface="Andalus" pitchFamily="18" charset="-78"/>
            </a:endParaRPr>
          </a:p>
          <a:p>
            <a:pPr marL="274320" indent="-274320">
              <a:lnSpc>
                <a:spcPct val="170000"/>
              </a:lnSpc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</a:pPr>
            <a:r>
              <a:rPr lang="tr-TR" sz="2000" b="1" dirty="0">
                <a:solidFill>
                  <a:srgbClr val="0070C0"/>
                </a:solidFill>
                <a:latin typeface="Comic Sans MS" pitchFamily="66" charset="0"/>
              </a:rPr>
              <a:t>Toz, CO, SO2, NOX konsantrasyonlarını,</a:t>
            </a:r>
          </a:p>
          <a:p>
            <a:pPr marL="274320" indent="-274320">
              <a:lnSpc>
                <a:spcPct val="170000"/>
              </a:lnSpc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</a:pPr>
            <a:r>
              <a:rPr lang="tr-TR" sz="2000" b="1" dirty="0">
                <a:solidFill>
                  <a:srgbClr val="0070C0"/>
                </a:solidFill>
                <a:latin typeface="Comic Sans MS" pitchFamily="66" charset="0"/>
              </a:rPr>
              <a:t>Yanma bölgesi sıcaklığını, </a:t>
            </a:r>
          </a:p>
          <a:p>
            <a:r>
              <a:rPr lang="tr-TR" sz="1900" b="1" u="sng" dirty="0">
                <a:solidFill>
                  <a:srgbClr val="7030A0"/>
                </a:solidFill>
                <a:latin typeface="Comic Sans MS" pitchFamily="66" charset="0"/>
              </a:rPr>
              <a:t>C.6. </a:t>
            </a:r>
            <a:r>
              <a:rPr lang="tr-TR" sz="1900" b="1" u="sng" dirty="0" err="1">
                <a:solidFill>
                  <a:srgbClr val="7030A0"/>
                </a:solidFill>
                <a:latin typeface="Comic Sans MS" pitchFamily="66" charset="0"/>
              </a:rPr>
              <a:t>Dolamit</a:t>
            </a:r>
            <a:r>
              <a:rPr lang="tr-TR" sz="1900" b="1" u="sng" dirty="0">
                <a:solidFill>
                  <a:srgbClr val="7030A0"/>
                </a:solidFill>
                <a:latin typeface="Comic Sans MS" pitchFamily="66" charset="0"/>
              </a:rPr>
              <a:t>, Manyezit ve Kömür Yakma Tesisleri ile C.5. Kireç Fabrikaları; </a:t>
            </a:r>
          </a:p>
          <a:p>
            <a:pPr marL="274320" indent="-274320">
              <a:lnSpc>
                <a:spcPct val="170000"/>
              </a:lnSpc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</a:pPr>
            <a:r>
              <a:rPr lang="tr-TR" sz="2000" b="1" dirty="0">
                <a:solidFill>
                  <a:srgbClr val="0070C0"/>
                </a:solidFill>
                <a:latin typeface="Comic Sans MS" pitchFamily="66" charset="0"/>
              </a:rPr>
              <a:t>Yanma bölgesi sıcaklığını, </a:t>
            </a:r>
          </a:p>
          <a:p>
            <a:pPr>
              <a:lnSpc>
                <a:spcPct val="170000"/>
              </a:lnSpc>
              <a:buClr>
                <a:schemeClr val="accent3"/>
              </a:buClr>
              <a:buSzPct val="95000"/>
            </a:pPr>
            <a:r>
              <a:rPr lang="tr-TR" sz="2300" b="1" dirty="0">
                <a:solidFill>
                  <a:srgbClr val="FF0000"/>
                </a:solidFill>
                <a:latin typeface="Comic Sans MS" pitchFamily="66" charset="0"/>
              </a:rPr>
              <a:t>C.5. Ek Yakıt Kullanan Kireç Fabrikaları </a:t>
            </a:r>
          </a:p>
          <a:p>
            <a:pPr marL="274320" indent="-274320">
              <a:lnSpc>
                <a:spcPct val="170000"/>
              </a:lnSpc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</a:pPr>
            <a:r>
              <a:rPr lang="tr-TR" sz="2000" b="1" dirty="0">
                <a:solidFill>
                  <a:srgbClr val="0070C0"/>
                </a:solidFill>
                <a:latin typeface="Comic Sans MS" pitchFamily="66" charset="0"/>
              </a:rPr>
              <a:t>Yanma bölgesi sıcaklığını, </a:t>
            </a:r>
          </a:p>
          <a:p>
            <a:pPr>
              <a:lnSpc>
                <a:spcPct val="170000"/>
              </a:lnSpc>
              <a:buClr>
                <a:schemeClr val="accent3"/>
              </a:buClr>
              <a:buSzPct val="95000"/>
            </a:pPr>
            <a:endParaRPr lang="tr-TR" sz="1900" b="1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lnSpc>
                <a:spcPct val="170000"/>
              </a:lnSpc>
              <a:buClr>
                <a:schemeClr val="accent3"/>
              </a:buClr>
              <a:buSzPct val="95000"/>
            </a:pPr>
            <a:r>
              <a:rPr lang="en-US" sz="1900" b="1" dirty="0" err="1">
                <a:solidFill>
                  <a:srgbClr val="0070C0"/>
                </a:solidFill>
                <a:latin typeface="Comic Sans MS" pitchFamily="66" charset="0"/>
              </a:rPr>
              <a:t>bacada</a:t>
            </a:r>
            <a:r>
              <a:rPr lang="en-US" sz="19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1900" b="1" dirty="0" err="1">
                <a:solidFill>
                  <a:srgbClr val="0070C0"/>
                </a:solidFill>
                <a:latin typeface="Comic Sans MS" pitchFamily="66" charset="0"/>
              </a:rPr>
              <a:t>sürekli</a:t>
            </a:r>
            <a:r>
              <a:rPr lang="en-US" sz="19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1900" b="1" dirty="0" err="1">
                <a:solidFill>
                  <a:srgbClr val="0070C0"/>
                </a:solidFill>
                <a:latin typeface="Comic Sans MS" pitchFamily="66" charset="0"/>
              </a:rPr>
              <a:t>ölçüm</a:t>
            </a:r>
            <a:r>
              <a:rPr lang="en-US" sz="19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1900" b="1" dirty="0" err="1">
                <a:solidFill>
                  <a:srgbClr val="0070C0"/>
                </a:solidFill>
                <a:latin typeface="Comic Sans MS" pitchFamily="66" charset="0"/>
              </a:rPr>
              <a:t>cihazı</a:t>
            </a:r>
            <a:r>
              <a:rPr lang="en-US" sz="19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1900" b="1" dirty="0" err="1">
                <a:solidFill>
                  <a:srgbClr val="0070C0"/>
                </a:solidFill>
                <a:latin typeface="Comic Sans MS" pitchFamily="66" charset="0"/>
              </a:rPr>
              <a:t>kullanarak</a:t>
            </a:r>
            <a:r>
              <a:rPr lang="en-US" sz="19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1900" b="1" dirty="0" err="1">
                <a:solidFill>
                  <a:srgbClr val="0070C0"/>
                </a:solidFill>
                <a:latin typeface="Comic Sans MS" pitchFamily="66" charset="0"/>
              </a:rPr>
              <a:t>ölç</a:t>
            </a:r>
            <a:r>
              <a:rPr lang="tr-TR" sz="1900" b="1" dirty="0" err="1">
                <a:solidFill>
                  <a:srgbClr val="0070C0"/>
                </a:solidFill>
                <a:latin typeface="Comic Sans MS" pitchFamily="66" charset="0"/>
              </a:rPr>
              <a:t>mesi</a:t>
            </a:r>
            <a:r>
              <a:rPr lang="tr-TR" sz="1900" b="1" dirty="0">
                <a:solidFill>
                  <a:srgbClr val="0070C0"/>
                </a:solidFill>
                <a:latin typeface="Comic Sans MS" pitchFamily="66" charset="0"/>
              </a:rPr>
              <a:t> gerekmektedir.</a:t>
            </a:r>
            <a:endParaRPr lang="tr-TR" sz="2400" b="1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endParaRPr lang="tr-TR" sz="2400" b="1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581283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8" name="77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75D276D-A399-441B-B581-9EDD53B4D359}" type="slidenum">
              <a:rPr lang="tr-TR" smtClean="0"/>
              <a:pPr/>
              <a:t>38</a:t>
            </a:fld>
            <a:endParaRPr lang="tr-TR"/>
          </a:p>
        </p:txBody>
      </p:sp>
      <p:sp>
        <p:nvSpPr>
          <p:cNvPr id="6" name="Dikdörtgen Belirtme Çizgisi 5"/>
          <p:cNvSpPr/>
          <p:nvPr/>
        </p:nvSpPr>
        <p:spPr>
          <a:xfrm>
            <a:off x="1600478" y="205804"/>
            <a:ext cx="6643930" cy="796534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558475" y="205804"/>
            <a:ext cx="63663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Ek-5 GEREĞİNCE SÜREKLİ ÖLÇÜM ZORUNLULUĞU</a:t>
            </a:r>
          </a:p>
          <a:p>
            <a:pPr algn="ctr"/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395536" y="1124744"/>
            <a:ext cx="8568952" cy="5115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tr-TR" sz="2300" b="1" dirty="0">
                <a:solidFill>
                  <a:srgbClr val="FF0000"/>
                </a:solidFill>
                <a:latin typeface="Comic Sans MS" pitchFamily="66" charset="0"/>
              </a:rPr>
              <a:t>C.7. Çimento Fabrikaları</a:t>
            </a:r>
            <a:endParaRPr lang="tr-TR" sz="1900" b="1" dirty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tr-TR" sz="1900" b="1" u="sng" dirty="0">
                <a:solidFill>
                  <a:srgbClr val="7030A0"/>
                </a:solidFill>
                <a:latin typeface="Comic Sans MS" pitchFamily="66" charset="0"/>
              </a:rPr>
              <a:t>Döner Fırın Bacasında;</a:t>
            </a:r>
            <a:endParaRPr lang="tr-TR" sz="2400" b="1" u="sng" dirty="0">
              <a:solidFill>
                <a:srgbClr val="7030A0"/>
              </a:solidFill>
              <a:latin typeface="Andalus" pitchFamily="18" charset="-78"/>
              <a:cs typeface="Andalus" pitchFamily="18" charset="-78"/>
            </a:endParaRPr>
          </a:p>
          <a:p>
            <a:pPr marL="274320" indent="-274320">
              <a:lnSpc>
                <a:spcPct val="170000"/>
              </a:lnSpc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</a:pPr>
            <a:r>
              <a:rPr lang="tr-TR" sz="2000" b="1" dirty="0">
                <a:solidFill>
                  <a:srgbClr val="0070C0"/>
                </a:solidFill>
                <a:latin typeface="Comic Sans MS" pitchFamily="66" charset="0"/>
              </a:rPr>
              <a:t>Toz, CO, SO2, NOX konsantrasyonlarını,</a:t>
            </a:r>
          </a:p>
          <a:p>
            <a:endParaRPr lang="tr-TR" sz="1900" b="1" u="sng" dirty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lnSpc>
                <a:spcPct val="170000"/>
              </a:lnSpc>
              <a:buClr>
                <a:schemeClr val="accent3"/>
              </a:buClr>
              <a:buSzPct val="95000"/>
            </a:pPr>
            <a:r>
              <a:rPr lang="tr-TR" sz="2300" b="1" dirty="0">
                <a:solidFill>
                  <a:srgbClr val="FF0000"/>
                </a:solidFill>
                <a:latin typeface="Comic Sans MS" pitchFamily="66" charset="0"/>
              </a:rPr>
              <a:t>F.4. Tav Fırınları </a:t>
            </a:r>
          </a:p>
          <a:p>
            <a:pPr marL="274320" indent="-274320">
              <a:lnSpc>
                <a:spcPct val="170000"/>
              </a:lnSpc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</a:pPr>
            <a:r>
              <a:rPr lang="tr-TR" sz="2000" b="1" dirty="0">
                <a:solidFill>
                  <a:srgbClr val="0070C0"/>
                </a:solidFill>
                <a:latin typeface="Comic Sans MS" pitchFamily="66" charset="0"/>
              </a:rPr>
              <a:t>SO2 konsantrasyonunu, </a:t>
            </a:r>
          </a:p>
          <a:p>
            <a:pPr>
              <a:lnSpc>
                <a:spcPct val="170000"/>
              </a:lnSpc>
              <a:buClr>
                <a:schemeClr val="accent3"/>
              </a:buClr>
              <a:buSzPct val="95000"/>
            </a:pPr>
            <a:r>
              <a:rPr lang="tr-TR" sz="2000" b="1" dirty="0">
                <a:solidFill>
                  <a:srgbClr val="FF0000"/>
                </a:solidFill>
                <a:latin typeface="Comic Sans MS" pitchFamily="66" charset="0"/>
              </a:rPr>
              <a:t>H. Asit Üretim Tesisleri </a:t>
            </a:r>
          </a:p>
          <a:p>
            <a:pPr>
              <a:lnSpc>
                <a:spcPct val="170000"/>
              </a:lnSpc>
              <a:buClr>
                <a:schemeClr val="accent3"/>
              </a:buClr>
              <a:buSzPct val="95000"/>
            </a:pPr>
            <a:endParaRPr lang="tr-TR" sz="1900" b="1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lnSpc>
                <a:spcPct val="170000"/>
              </a:lnSpc>
              <a:buClr>
                <a:schemeClr val="accent3"/>
              </a:buClr>
              <a:buSzPct val="95000"/>
            </a:pPr>
            <a:r>
              <a:rPr lang="en-US" sz="1900" b="1" dirty="0" err="1">
                <a:solidFill>
                  <a:srgbClr val="0070C0"/>
                </a:solidFill>
                <a:latin typeface="Comic Sans MS" pitchFamily="66" charset="0"/>
              </a:rPr>
              <a:t>bacada</a:t>
            </a:r>
            <a:r>
              <a:rPr lang="en-US" sz="19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1900" b="1" dirty="0" err="1">
                <a:solidFill>
                  <a:srgbClr val="0070C0"/>
                </a:solidFill>
                <a:latin typeface="Comic Sans MS" pitchFamily="66" charset="0"/>
              </a:rPr>
              <a:t>sürekli</a:t>
            </a:r>
            <a:r>
              <a:rPr lang="en-US" sz="19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1900" b="1" dirty="0" err="1">
                <a:solidFill>
                  <a:srgbClr val="0070C0"/>
                </a:solidFill>
                <a:latin typeface="Comic Sans MS" pitchFamily="66" charset="0"/>
              </a:rPr>
              <a:t>ölçüm</a:t>
            </a:r>
            <a:r>
              <a:rPr lang="en-US" sz="19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1900" b="1" dirty="0" err="1">
                <a:solidFill>
                  <a:srgbClr val="0070C0"/>
                </a:solidFill>
                <a:latin typeface="Comic Sans MS" pitchFamily="66" charset="0"/>
              </a:rPr>
              <a:t>cihazı</a:t>
            </a:r>
            <a:r>
              <a:rPr lang="en-US" sz="19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1900" b="1" dirty="0" err="1">
                <a:solidFill>
                  <a:srgbClr val="0070C0"/>
                </a:solidFill>
                <a:latin typeface="Comic Sans MS" pitchFamily="66" charset="0"/>
              </a:rPr>
              <a:t>kullanarak</a:t>
            </a:r>
            <a:r>
              <a:rPr lang="en-US" sz="19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1900" b="1" dirty="0" err="1">
                <a:solidFill>
                  <a:srgbClr val="0070C0"/>
                </a:solidFill>
                <a:latin typeface="Comic Sans MS" pitchFamily="66" charset="0"/>
              </a:rPr>
              <a:t>ölç</a:t>
            </a:r>
            <a:r>
              <a:rPr lang="tr-TR" sz="1900" b="1" dirty="0" err="1">
                <a:solidFill>
                  <a:srgbClr val="0070C0"/>
                </a:solidFill>
                <a:latin typeface="Comic Sans MS" pitchFamily="66" charset="0"/>
              </a:rPr>
              <a:t>mesi</a:t>
            </a:r>
            <a:r>
              <a:rPr lang="tr-TR" sz="1900" b="1" dirty="0">
                <a:solidFill>
                  <a:srgbClr val="0070C0"/>
                </a:solidFill>
                <a:latin typeface="Comic Sans MS" pitchFamily="66" charset="0"/>
              </a:rPr>
              <a:t> gerekmektedir.</a:t>
            </a:r>
            <a:endParaRPr lang="tr-TR" sz="2400" b="1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endParaRPr lang="tr-TR" sz="2400" b="1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300894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8" name="77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75D276D-A399-441B-B581-9EDD53B4D359}" type="slidenum">
              <a:rPr lang="tr-TR" smtClean="0"/>
              <a:pPr/>
              <a:t>39</a:t>
            </a:fld>
            <a:endParaRPr lang="tr-TR"/>
          </a:p>
        </p:txBody>
      </p:sp>
      <p:sp>
        <p:nvSpPr>
          <p:cNvPr id="6" name="Dikdörtgen Belirtme Çizgisi 5"/>
          <p:cNvSpPr/>
          <p:nvPr/>
        </p:nvSpPr>
        <p:spPr>
          <a:xfrm>
            <a:off x="1600478" y="205804"/>
            <a:ext cx="6643930" cy="796534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558475" y="205804"/>
            <a:ext cx="63663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Ek-3 GEREĞİNCE SÜREKLİ ÖLÇÜM ZORUNLULUĞU</a:t>
            </a:r>
          </a:p>
          <a:p>
            <a:pPr algn="ctr"/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539552" y="1313800"/>
            <a:ext cx="7543650" cy="4619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  <a:latin typeface="Comic Sans MS" pitchFamily="66" charset="0"/>
              </a:rPr>
              <a:t>ISIL GÜCE BAĞLI OLARAK</a:t>
            </a:r>
            <a:endParaRPr lang="tr-TR" sz="2000" b="1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lnSpc>
                <a:spcPct val="170000"/>
              </a:lnSpc>
              <a:buClr>
                <a:schemeClr val="accent3"/>
              </a:buClr>
              <a:buSzPct val="95000"/>
            </a:pPr>
            <a:r>
              <a:rPr lang="tr-TR" sz="1900" b="1" u="sng" dirty="0">
                <a:solidFill>
                  <a:srgbClr val="7030A0"/>
                </a:solidFill>
                <a:latin typeface="Comic Sans MS" pitchFamily="66" charset="0"/>
              </a:rPr>
              <a:t>36 GJ/saat (10 MW) ve üstünde ısıl güce sahip olan sıvı ve katı yakıtlı yakma sistemleri;</a:t>
            </a:r>
          </a:p>
          <a:p>
            <a:pPr marL="274320" indent="-274320">
              <a:lnSpc>
                <a:spcPct val="170000"/>
              </a:lnSpc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</a:pPr>
            <a:r>
              <a:rPr lang="tr-TR" sz="2000" b="1" dirty="0">
                <a:solidFill>
                  <a:srgbClr val="0070C0"/>
                </a:solidFill>
                <a:latin typeface="Comic Sans MS" pitchFamily="66" charset="0"/>
              </a:rPr>
              <a:t> Yanma Kontrolünü (CO2 veya O2 ve CO),</a:t>
            </a:r>
          </a:p>
          <a:p>
            <a:pPr marL="274320" indent="-274320">
              <a:lnSpc>
                <a:spcPct val="170000"/>
              </a:lnSpc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</a:pPr>
            <a:r>
              <a:rPr lang="tr-TR" sz="1900" b="1" u="sng" dirty="0">
                <a:solidFill>
                  <a:srgbClr val="7030A0"/>
                </a:solidFill>
                <a:latin typeface="Comic Sans MS" pitchFamily="66" charset="0"/>
              </a:rPr>
              <a:t>100 GJ/saat (27778 kW) ve üstünde ısıl güce sahip olan katı yakıt ve </a:t>
            </a:r>
            <a:r>
              <a:rPr lang="tr-TR" sz="1900" b="1" u="sng" dirty="0" err="1">
                <a:solidFill>
                  <a:srgbClr val="7030A0"/>
                </a:solidFill>
                <a:latin typeface="Comic Sans MS" pitchFamily="66" charset="0"/>
              </a:rPr>
              <a:t>fuel-oil</a:t>
            </a:r>
            <a:r>
              <a:rPr lang="tr-TR" sz="1900" b="1" u="sng" dirty="0">
                <a:solidFill>
                  <a:srgbClr val="7030A0"/>
                </a:solidFill>
                <a:latin typeface="Comic Sans MS" pitchFamily="66" charset="0"/>
              </a:rPr>
              <a:t>  ile çalışan yakma sistemleri ;</a:t>
            </a:r>
          </a:p>
          <a:p>
            <a:pPr marL="274320" indent="-274320">
              <a:lnSpc>
                <a:spcPct val="170000"/>
              </a:lnSpc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</a:pPr>
            <a:r>
              <a:rPr lang="tr-TR" sz="2000" b="1" dirty="0">
                <a:solidFill>
                  <a:srgbClr val="0070C0"/>
                </a:solidFill>
                <a:latin typeface="Comic Sans MS" pitchFamily="66" charset="0"/>
              </a:rPr>
              <a:t>Toz ve hacimsel debiyi, </a:t>
            </a:r>
            <a:endParaRPr lang="tr-TR" dirty="0"/>
          </a:p>
          <a:p>
            <a:endParaRPr lang="tr-TR" dirty="0"/>
          </a:p>
          <a:p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bacada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sürekli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ölçüm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cihazı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kullanarak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ölç</a:t>
            </a:r>
            <a:r>
              <a:rPr lang="tr-TR" b="1" dirty="0" err="1">
                <a:solidFill>
                  <a:srgbClr val="0070C0"/>
                </a:solidFill>
                <a:latin typeface="Comic Sans MS" pitchFamily="66" charset="0"/>
              </a:rPr>
              <a:t>mesi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 gerekmektedir.</a:t>
            </a:r>
            <a:endParaRPr lang="tr-TR" sz="2000" b="1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  <a:p>
            <a:endParaRPr lang="tr-TR" dirty="0"/>
          </a:p>
          <a:p>
            <a:endParaRPr lang="tr-TR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5157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Resim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  <p:pic>
        <p:nvPicPr>
          <p:cNvPr id="355344" name="Picture 16" descr="j02363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19750" y="2276475"/>
            <a:ext cx="1150938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5348" name="Picture 20" descr="j0354419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41688" y="1655763"/>
            <a:ext cx="1158875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5350" name="Picture 22" descr="j028320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6725" y="407988"/>
            <a:ext cx="1800225" cy="1654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5351" name="Picture 23" descr="j0283504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2150" y="2133600"/>
            <a:ext cx="1349375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5352" name="Picture 24" descr="j0236330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65775" y="585788"/>
            <a:ext cx="1179513" cy="1298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5372" name="Picture 44" descr="j0354672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05188" y="407988"/>
            <a:ext cx="1111250" cy="1366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5374" name="Rectangle 46"/>
          <p:cNvSpPr>
            <a:spLocks noGrp="1" noChangeArrowheads="1"/>
          </p:cNvSpPr>
          <p:nvPr>
            <p:ph type="title"/>
          </p:nvPr>
        </p:nvSpPr>
        <p:spPr>
          <a:xfrm>
            <a:off x="467643" y="4724400"/>
            <a:ext cx="2016125" cy="945531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tr-TR" sz="1800" b="1" dirty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Egzoz Gazı </a:t>
            </a:r>
            <a:br>
              <a:rPr lang="tr-TR" sz="1800" b="1" dirty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</a:br>
            <a:r>
              <a:rPr lang="tr-TR" sz="1800" b="1" dirty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Emisyonlarının</a:t>
            </a:r>
            <a:br>
              <a:rPr lang="tr-TR" sz="1800" b="1" dirty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</a:br>
            <a:r>
              <a:rPr lang="tr-TR" sz="1800" b="1" dirty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Kontrolüne Dair</a:t>
            </a:r>
            <a:br>
              <a:rPr lang="tr-TR" sz="1800" b="1" dirty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</a:br>
            <a:r>
              <a:rPr lang="tr-TR" sz="1800" b="1" dirty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Yönetmelik</a:t>
            </a:r>
            <a:endParaRPr lang="tr-TR" sz="1800" b="1" dirty="0">
              <a:solidFill>
                <a:schemeClr val="bg2">
                  <a:lumMod val="25000"/>
                </a:schemeClr>
              </a:solidFill>
              <a:latin typeface="Andalus" pitchFamily="18" charset="-78"/>
              <a:ea typeface="+mn-ea"/>
              <a:cs typeface="Andalus" pitchFamily="18" charset="-78"/>
            </a:endParaRPr>
          </a:p>
        </p:txBody>
      </p:sp>
      <p:sp>
        <p:nvSpPr>
          <p:cNvPr id="355376" name="AutoShape 48"/>
          <p:cNvSpPr>
            <a:spLocks noChangeArrowheads="1"/>
          </p:cNvSpPr>
          <p:nvPr/>
        </p:nvSpPr>
        <p:spPr bwMode="auto">
          <a:xfrm>
            <a:off x="5292725" y="476250"/>
            <a:ext cx="1727200" cy="3457575"/>
          </a:xfrm>
          <a:prstGeom prst="wedgeRectCallout">
            <a:avLst>
              <a:gd name="adj1" fmla="val -20866"/>
              <a:gd name="adj2" fmla="val 7203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Arial" charset="0"/>
            </a:endParaRPr>
          </a:p>
        </p:txBody>
      </p:sp>
      <p:sp>
        <p:nvSpPr>
          <p:cNvPr id="355377" name="AutoShape 49"/>
          <p:cNvSpPr>
            <a:spLocks noChangeArrowheads="1"/>
          </p:cNvSpPr>
          <p:nvPr/>
        </p:nvSpPr>
        <p:spPr bwMode="auto">
          <a:xfrm>
            <a:off x="7235825" y="476250"/>
            <a:ext cx="1727200" cy="3457575"/>
          </a:xfrm>
          <a:prstGeom prst="wedgeRectCallout">
            <a:avLst>
              <a:gd name="adj1" fmla="val -16176"/>
              <a:gd name="adj2" fmla="val 73509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Arial" charset="0"/>
            </a:endParaRPr>
          </a:p>
        </p:txBody>
      </p:sp>
      <p:sp>
        <p:nvSpPr>
          <p:cNvPr id="355378" name="AutoShape 50"/>
          <p:cNvSpPr>
            <a:spLocks noChangeArrowheads="1"/>
          </p:cNvSpPr>
          <p:nvPr/>
        </p:nvSpPr>
        <p:spPr bwMode="auto">
          <a:xfrm>
            <a:off x="2843213" y="476250"/>
            <a:ext cx="2233612" cy="3457575"/>
          </a:xfrm>
          <a:prstGeom prst="wedgeRectCallout">
            <a:avLst>
              <a:gd name="adj1" fmla="val -21995"/>
              <a:gd name="adj2" fmla="val 74426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Arial" charset="0"/>
            </a:endParaRPr>
          </a:p>
        </p:txBody>
      </p:sp>
      <p:sp>
        <p:nvSpPr>
          <p:cNvPr id="355379" name="AutoShape 51"/>
          <p:cNvSpPr>
            <a:spLocks noChangeArrowheads="1"/>
          </p:cNvSpPr>
          <p:nvPr/>
        </p:nvSpPr>
        <p:spPr bwMode="auto">
          <a:xfrm>
            <a:off x="250825" y="476250"/>
            <a:ext cx="2233613" cy="3457575"/>
          </a:xfrm>
          <a:prstGeom prst="wedgeRectCallout">
            <a:avLst>
              <a:gd name="adj1" fmla="val 19366"/>
              <a:gd name="adj2" fmla="val 71213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Arial" charset="0"/>
            </a:endParaRPr>
          </a:p>
        </p:txBody>
      </p:sp>
      <p:sp>
        <p:nvSpPr>
          <p:cNvPr id="13337" name="Rectangle 55"/>
          <p:cNvSpPr>
            <a:spLocks noChangeArrowheads="1"/>
          </p:cNvSpPr>
          <p:nvPr/>
        </p:nvSpPr>
        <p:spPr bwMode="auto">
          <a:xfrm>
            <a:off x="4611688" y="4760913"/>
            <a:ext cx="1584325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tr-TR" b="1" dirty="0" err="1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İşci</a:t>
            </a:r>
            <a:r>
              <a:rPr lang="tr-TR" b="1" dirty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 Sağlığı ve İş Güvenliği Tüzüğü</a:t>
            </a:r>
            <a:br>
              <a:rPr lang="tr-TR" b="1" dirty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</a:br>
            <a:r>
              <a:rPr lang="tr-TR" b="1" dirty="0">
                <a:latin typeface="Arial" charset="0"/>
                <a:cs typeface="Arial" charset="0"/>
              </a:rPr>
              <a:t/>
            </a:r>
            <a:br>
              <a:rPr lang="tr-TR" b="1" dirty="0">
                <a:latin typeface="Arial" charset="0"/>
                <a:cs typeface="Arial" charset="0"/>
              </a:rPr>
            </a:br>
            <a:endParaRPr lang="tr-TR" b="1" dirty="0">
              <a:latin typeface="Arial" charset="0"/>
              <a:cs typeface="Arial" charset="0"/>
            </a:endParaRPr>
          </a:p>
        </p:txBody>
      </p:sp>
      <p:sp>
        <p:nvSpPr>
          <p:cNvPr id="13338" name="Rectangle 56"/>
          <p:cNvSpPr>
            <a:spLocks noChangeArrowheads="1"/>
          </p:cNvSpPr>
          <p:nvPr/>
        </p:nvSpPr>
        <p:spPr bwMode="auto">
          <a:xfrm>
            <a:off x="2484438" y="4868863"/>
            <a:ext cx="24479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tr-TR" b="1" dirty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/>
            </a:r>
            <a:br>
              <a:rPr lang="tr-TR" b="1" dirty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</a:br>
            <a:endParaRPr lang="tr-TR" b="1" dirty="0">
              <a:solidFill>
                <a:schemeClr val="bg2">
                  <a:lumMod val="2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050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630238"/>
            <a:ext cx="1438275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5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1790700"/>
            <a:ext cx="1482725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2447925" y="4760913"/>
            <a:ext cx="2052638" cy="1477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tr-TR" b="1" dirty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Isınmadan </a:t>
            </a:r>
          </a:p>
          <a:p>
            <a:pPr>
              <a:defRPr/>
            </a:pPr>
            <a:r>
              <a:rPr lang="tr-TR" b="1" dirty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Kaynaklanan</a:t>
            </a:r>
          </a:p>
          <a:p>
            <a:pPr>
              <a:defRPr/>
            </a:pPr>
            <a:r>
              <a:rPr lang="tr-TR" b="1" dirty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Hava Kirliliğinin </a:t>
            </a:r>
          </a:p>
          <a:p>
            <a:pPr>
              <a:defRPr/>
            </a:pPr>
            <a:r>
              <a:rPr lang="tr-TR" b="1" dirty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Kontrolü </a:t>
            </a:r>
          </a:p>
          <a:p>
            <a:pPr>
              <a:defRPr/>
            </a:pPr>
            <a:r>
              <a:rPr lang="tr-TR" b="1" dirty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Yönetmeliği </a:t>
            </a:r>
            <a:endParaRPr lang="tr-TR" dirty="0">
              <a:latin typeface="Arial" charset="0"/>
              <a:cs typeface="Arial" charset="0"/>
            </a:endParaRPr>
          </a:p>
        </p:txBody>
      </p:sp>
      <p:sp>
        <p:nvSpPr>
          <p:cNvPr id="19" name="Rectangle 55"/>
          <p:cNvSpPr>
            <a:spLocks noChangeArrowheads="1"/>
          </p:cNvSpPr>
          <p:nvPr/>
        </p:nvSpPr>
        <p:spPr bwMode="auto">
          <a:xfrm>
            <a:off x="7010400" y="4865688"/>
            <a:ext cx="158432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tr-TR" b="1" dirty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Nükleer yakıt ve diğer radyoaktif maddelerle ilgili tesis, alet ve düzeneklerde,</a:t>
            </a:r>
          </a:p>
        </p:txBody>
      </p:sp>
    </p:spTree>
    <p:extLst>
      <p:ext uri="{BB962C8B-B14F-4D97-AF65-F5344CB8AC3E}">
        <p14:creationId xmlns:p14="http://schemas.microsoft.com/office/powerpoint/2010/main" val="2118927241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8" name="77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75D276D-A399-441B-B581-9EDD53B4D359}" type="slidenum">
              <a:rPr lang="tr-TR" smtClean="0"/>
              <a:pPr/>
              <a:t>40</a:t>
            </a:fld>
            <a:endParaRPr lang="tr-TR"/>
          </a:p>
        </p:txBody>
      </p:sp>
      <p:sp>
        <p:nvSpPr>
          <p:cNvPr id="6" name="Dikdörtgen Belirtme Çizgisi 5"/>
          <p:cNvSpPr/>
          <p:nvPr/>
        </p:nvSpPr>
        <p:spPr>
          <a:xfrm>
            <a:off x="1600478" y="205804"/>
            <a:ext cx="6643930" cy="796534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558475" y="205804"/>
            <a:ext cx="63663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Ek-3 GEREĞİNCE SÜREKLİ ÖLÇÜM ZORUNLULUĞU</a:t>
            </a:r>
          </a:p>
          <a:p>
            <a:pPr algn="ctr"/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381150" y="1072118"/>
            <a:ext cx="7543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  <a:latin typeface="Comic Sans MS" pitchFamily="66" charset="0"/>
              </a:rPr>
              <a:t>KÜTLESEL DEBİYE BAĞLI OLARAK</a:t>
            </a:r>
            <a:endParaRPr lang="tr-TR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150" y="1498031"/>
            <a:ext cx="7719242" cy="4974767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343407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8" name="77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75D276D-A399-441B-B581-9EDD53B4D359}" type="slidenum">
              <a:rPr lang="tr-TR" smtClean="0"/>
              <a:pPr/>
              <a:t>41</a:t>
            </a:fld>
            <a:endParaRPr lang="tr-TR"/>
          </a:p>
        </p:txBody>
      </p:sp>
      <p:sp>
        <p:nvSpPr>
          <p:cNvPr id="6" name="Dikdörtgen Belirtme Çizgisi 5"/>
          <p:cNvSpPr/>
          <p:nvPr/>
        </p:nvSpPr>
        <p:spPr>
          <a:xfrm>
            <a:off x="1600478" y="205804"/>
            <a:ext cx="6643930" cy="796534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558475" y="205804"/>
            <a:ext cx="63663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SÜREKLİ ÖLÇÜM SONUÇLARININ</a:t>
            </a:r>
          </a:p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DEĞERLENDİRİLMESİ (BYT HARİÇ)</a:t>
            </a:r>
          </a:p>
          <a:p>
            <a:pPr algn="ctr"/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395536" y="1351903"/>
            <a:ext cx="8568952" cy="5675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tr-TR" sz="2300" b="1" dirty="0">
                <a:solidFill>
                  <a:srgbClr val="FF0000"/>
                </a:solidFill>
                <a:latin typeface="Comic Sans MS" pitchFamily="66" charset="0"/>
              </a:rPr>
              <a:t>1 (bir) yıl içindeki işletim saatleri açısından: </a:t>
            </a:r>
          </a:p>
          <a:p>
            <a:endParaRPr lang="tr-TR" sz="2000" b="1" dirty="0"/>
          </a:p>
          <a:p>
            <a:pPr marL="342900" indent="-342900">
              <a:lnSpc>
                <a:spcPct val="170000"/>
              </a:lnSpc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</a:pPr>
            <a:r>
              <a:rPr lang="tr-TR" sz="2000" b="1" dirty="0">
                <a:solidFill>
                  <a:srgbClr val="0070C0"/>
                </a:solidFill>
                <a:latin typeface="Comic Sans MS" pitchFamily="66" charset="0"/>
              </a:rPr>
              <a:t>Hiç bir takvim ayındaki emisyon ölçümlerinin ortalaması emisyon sınır değerlerini geçmiyorsa,</a:t>
            </a:r>
          </a:p>
          <a:p>
            <a:pPr marL="342900" indent="-342900">
              <a:lnSpc>
                <a:spcPct val="170000"/>
              </a:lnSpc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</a:pPr>
            <a:r>
              <a:rPr lang="tr-TR" sz="2000" b="1" dirty="0">
                <a:solidFill>
                  <a:srgbClr val="0070C0"/>
                </a:solidFill>
                <a:latin typeface="Comic Sans MS" pitchFamily="66" charset="0"/>
              </a:rPr>
              <a:t>Kükürt dioksit ve toz için: 48 saatlik tüm ortalama değerlerin %97'si, emisyon sınır değerlerinin %110'unu geçmiyorsa,</a:t>
            </a:r>
          </a:p>
          <a:p>
            <a:pPr marL="342900" indent="-342900">
              <a:lnSpc>
                <a:spcPct val="170000"/>
              </a:lnSpc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</a:pPr>
            <a:r>
              <a:rPr lang="tr-TR" sz="2000" b="1" dirty="0">
                <a:solidFill>
                  <a:srgbClr val="0070C0"/>
                </a:solidFill>
                <a:latin typeface="Comic Sans MS" pitchFamily="66" charset="0"/>
              </a:rPr>
              <a:t>Azot oksitler için: 48 saatlik tüm ortalama değerlerin %95'i, emisyon sınır değerlerinin %110'unu geçmiyorsa,</a:t>
            </a:r>
          </a:p>
          <a:p>
            <a:pPr marL="274320" indent="-274320">
              <a:lnSpc>
                <a:spcPct val="170000"/>
              </a:lnSpc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</a:pPr>
            <a:endParaRPr lang="tr-TR" sz="2000" b="1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lnSpc>
                <a:spcPct val="170000"/>
              </a:lnSpc>
              <a:buClr>
                <a:schemeClr val="accent3"/>
              </a:buClr>
              <a:buSzPct val="95000"/>
            </a:pPr>
            <a:r>
              <a:rPr lang="tr-TR" sz="2000" b="1" dirty="0">
                <a:solidFill>
                  <a:srgbClr val="0070C0"/>
                </a:solidFill>
                <a:latin typeface="Comic Sans MS" pitchFamily="66" charset="0"/>
              </a:rPr>
              <a:t>emisyon sınır değerlerine uyulduğu kabul edilir.</a:t>
            </a:r>
          </a:p>
          <a:p>
            <a:pPr>
              <a:lnSpc>
                <a:spcPct val="170000"/>
              </a:lnSpc>
              <a:buClr>
                <a:schemeClr val="accent3"/>
              </a:buClr>
              <a:buSzPct val="95000"/>
            </a:pPr>
            <a:endParaRPr lang="tr-TR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019490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8" name="77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75D276D-A399-441B-B581-9EDD53B4D359}" type="slidenum">
              <a:rPr lang="tr-TR" smtClean="0"/>
              <a:pPr/>
              <a:t>42</a:t>
            </a:fld>
            <a:endParaRPr lang="tr-TR"/>
          </a:p>
        </p:txBody>
      </p:sp>
      <p:sp>
        <p:nvSpPr>
          <p:cNvPr id="6" name="Dikdörtgen Belirtme Çizgisi 5"/>
          <p:cNvSpPr/>
          <p:nvPr/>
        </p:nvSpPr>
        <p:spPr>
          <a:xfrm>
            <a:off x="1600478" y="205804"/>
            <a:ext cx="6643930" cy="796534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558475" y="205804"/>
            <a:ext cx="63663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BYT SÜREKLİ ÖLÇÜM SONUÇLARININ</a:t>
            </a:r>
          </a:p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DEĞERLENDİRİLMESİ</a:t>
            </a:r>
          </a:p>
          <a:p>
            <a:pPr algn="ctr"/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395536" y="1589594"/>
            <a:ext cx="8568952" cy="4105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tr-TR" sz="2300" b="1" dirty="0">
                <a:solidFill>
                  <a:srgbClr val="FF0000"/>
                </a:solidFill>
                <a:latin typeface="Comic Sans MS" pitchFamily="66" charset="0"/>
              </a:rPr>
              <a:t>1 (bir) takvim yılı içindeki işletim saatleri süresince: </a:t>
            </a:r>
          </a:p>
          <a:p>
            <a:endParaRPr lang="tr-TR" sz="2000" b="1" dirty="0"/>
          </a:p>
          <a:p>
            <a:pPr marL="342900" indent="-342900">
              <a:lnSpc>
                <a:spcPct val="170000"/>
              </a:lnSpc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</a:pPr>
            <a:r>
              <a:rPr lang="tr-TR" sz="2000" b="1" dirty="0">
                <a:solidFill>
                  <a:srgbClr val="0070C0"/>
                </a:solidFill>
                <a:latin typeface="Comic Sans MS" pitchFamily="66" charset="0"/>
              </a:rPr>
              <a:t>Geçerli günlük ortalamaların hiç birinin ilgili değerleri aşmaması, </a:t>
            </a:r>
          </a:p>
          <a:p>
            <a:pPr marL="342900" indent="-342900">
              <a:lnSpc>
                <a:spcPct val="170000"/>
              </a:lnSpc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</a:pPr>
            <a:r>
              <a:rPr lang="tr-TR" sz="2000" b="1" dirty="0">
                <a:solidFill>
                  <a:srgbClr val="0070C0"/>
                </a:solidFill>
                <a:latin typeface="Comic Sans MS" pitchFamily="66" charset="0"/>
              </a:rPr>
              <a:t>Yıl boyunca bütün onaylanmış saatlik ortalama değerlerin, ilgili değerlerin % 200 ünü aşmaması,</a:t>
            </a:r>
          </a:p>
          <a:p>
            <a:pPr>
              <a:lnSpc>
                <a:spcPct val="170000"/>
              </a:lnSpc>
              <a:buClr>
                <a:schemeClr val="accent3"/>
              </a:buClr>
              <a:buSzPct val="95000"/>
            </a:pPr>
            <a:endParaRPr lang="tr-TR" sz="2000" b="1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lnSpc>
                <a:spcPct val="170000"/>
              </a:lnSpc>
              <a:buClr>
                <a:schemeClr val="accent3"/>
              </a:buClr>
              <a:buSzPct val="95000"/>
            </a:pPr>
            <a:r>
              <a:rPr lang="tr-TR" sz="2000" b="1" dirty="0">
                <a:solidFill>
                  <a:srgbClr val="0070C0"/>
                </a:solidFill>
                <a:latin typeface="Comic Sans MS" pitchFamily="66" charset="0"/>
              </a:rPr>
              <a:t>durumunda emisyon sınır değerlerine uyulduğu kabul edilir.</a:t>
            </a:r>
          </a:p>
          <a:p>
            <a:pPr>
              <a:lnSpc>
                <a:spcPct val="170000"/>
              </a:lnSpc>
              <a:buClr>
                <a:schemeClr val="accent3"/>
              </a:buClr>
              <a:buSzPct val="95000"/>
            </a:pPr>
            <a:endParaRPr lang="tr-TR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95841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8" name="77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75D276D-A399-441B-B581-9EDD53B4D359}" type="slidenum">
              <a:rPr lang="tr-TR" smtClean="0"/>
              <a:pPr/>
              <a:t>43</a:t>
            </a:fld>
            <a:endParaRPr lang="tr-TR"/>
          </a:p>
        </p:txBody>
      </p:sp>
      <p:sp>
        <p:nvSpPr>
          <p:cNvPr id="6" name="Dikdörtgen Belirtme Çizgisi 5"/>
          <p:cNvSpPr/>
          <p:nvPr/>
        </p:nvSpPr>
        <p:spPr>
          <a:xfrm>
            <a:off x="1600478" y="205804"/>
            <a:ext cx="6643930" cy="796534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558475" y="205804"/>
            <a:ext cx="63663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BYT SÜREKLİ ÖLÇÜM SONUÇLARININ</a:t>
            </a:r>
          </a:p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DEĞERLENDİRİLMESİ</a:t>
            </a:r>
          </a:p>
          <a:p>
            <a:pPr algn="ctr"/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580576" y="1777590"/>
            <a:ext cx="75884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Her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bir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tek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ölçüm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sonucunun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% 95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güven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aralığı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değerleri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emisyon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sınır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değerlerinin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aşağıda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belirtilen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yüzdelerini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aşmaz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.</a:t>
            </a:r>
            <a:endParaRPr lang="tr-TR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079555"/>
              </p:ext>
            </p:extLst>
          </p:nvPr>
        </p:nvGraphicFramePr>
        <p:xfrm>
          <a:off x="1009278" y="3284984"/>
          <a:ext cx="6731074" cy="19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55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655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 algn="l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</a:pPr>
                      <a:r>
                        <a:rPr kumimoji="0" lang="tr-TR" sz="2000" b="1" kern="1200" dirty="0">
                          <a:solidFill>
                            <a:srgbClr val="FF000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PARAMETRE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</a:pPr>
                      <a:r>
                        <a:rPr kumimoji="0" lang="tr-TR" sz="2000" b="1" kern="1200" dirty="0">
                          <a:solidFill>
                            <a:srgbClr val="FF000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YÜZDE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rtl="0" fontAlgn="base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buNone/>
                      </a:pPr>
                      <a:r>
                        <a:rPr lang="en-US" sz="2000" b="1" kern="1200" dirty="0" err="1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Kükürtdioksit</a:t>
                      </a:r>
                      <a:r>
                        <a:rPr lang="en-US" sz="2000" b="1" kern="120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   </a:t>
                      </a:r>
                      <a:endParaRPr lang="tr-TR" sz="2000" b="1" kern="1200" dirty="0">
                        <a:solidFill>
                          <a:srgbClr val="0070C0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 algn="l" rtl="0" fontAlgn="base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</a:pPr>
                      <a:r>
                        <a:rPr lang="en-US" sz="2000" b="1" kern="120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%  20</a:t>
                      </a:r>
                      <a:endParaRPr lang="tr-TR" sz="2000" b="1" kern="1200" dirty="0">
                        <a:solidFill>
                          <a:srgbClr val="0070C0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rtl="0" fontAlgn="base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buNone/>
                      </a:pPr>
                      <a:r>
                        <a:rPr lang="en-US" sz="2000" b="1" kern="1200" dirty="0" err="1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Azotoksitler</a:t>
                      </a:r>
                      <a:endParaRPr lang="tr-TR" sz="2000" b="1" kern="1200" dirty="0">
                        <a:solidFill>
                          <a:srgbClr val="0070C0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 algn="l" rtl="0" fontAlgn="base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</a:pPr>
                      <a:r>
                        <a:rPr lang="en-US" sz="2000" b="1" kern="120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%  20</a:t>
                      </a:r>
                      <a:endParaRPr lang="tr-TR" sz="2000" b="1" kern="1200" dirty="0">
                        <a:solidFill>
                          <a:srgbClr val="0070C0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rtl="0" fontAlgn="base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buNone/>
                      </a:pPr>
                      <a:r>
                        <a:rPr lang="en-US" sz="2000" b="1" kern="1200" dirty="0" err="1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Toz</a:t>
                      </a:r>
                      <a:endParaRPr lang="tr-TR" sz="2000" b="1" kern="1200" dirty="0">
                        <a:solidFill>
                          <a:srgbClr val="0070C0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 algn="l" rtl="0" fontAlgn="base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</a:pPr>
                      <a:r>
                        <a:rPr lang="en-US" sz="2000" b="1" kern="120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%  30</a:t>
                      </a:r>
                      <a:endParaRPr lang="tr-TR" sz="2000" b="1" kern="1200" dirty="0">
                        <a:solidFill>
                          <a:srgbClr val="0070C0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rtl="0" fontAlgn="base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buNone/>
                      </a:pPr>
                      <a:r>
                        <a:rPr lang="en-US" sz="2000" b="1" kern="120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CO   </a:t>
                      </a:r>
                      <a:endParaRPr lang="tr-TR" sz="2000" b="1" kern="1200" dirty="0">
                        <a:solidFill>
                          <a:srgbClr val="0070C0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 algn="l" rtl="0" fontAlgn="base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</a:pPr>
                      <a:r>
                        <a:rPr lang="en-US" sz="2000" b="1" kern="120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%  10</a:t>
                      </a:r>
                      <a:endParaRPr lang="tr-TR" sz="2000" b="1" kern="1200" dirty="0">
                        <a:solidFill>
                          <a:srgbClr val="0070C0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41415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8" name="77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75D276D-A399-441B-B581-9EDD53B4D359}" type="slidenum">
              <a:rPr lang="tr-TR" smtClean="0"/>
              <a:pPr/>
              <a:t>44</a:t>
            </a:fld>
            <a:endParaRPr lang="tr-TR"/>
          </a:p>
        </p:txBody>
      </p:sp>
      <p:sp>
        <p:nvSpPr>
          <p:cNvPr id="6" name="Dikdörtgen Belirtme Çizgisi 5"/>
          <p:cNvSpPr/>
          <p:nvPr/>
        </p:nvSpPr>
        <p:spPr>
          <a:xfrm>
            <a:off x="1600478" y="205804"/>
            <a:ext cx="6643930" cy="796534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558475" y="205804"/>
            <a:ext cx="63663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BYT SÜREKLİ ÖLÇÜM SONUÇLARININ</a:t>
            </a:r>
          </a:p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DEĞERLENDİRİLMESİ</a:t>
            </a:r>
          </a:p>
          <a:p>
            <a:pPr algn="ctr"/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888976" y="1444085"/>
            <a:ext cx="741682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70000"/>
              </a:lnSpc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Bir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gün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içinde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üç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adetten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fazla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saatlik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ortalama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değerin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sürekli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ölçüm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sistemindeki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arıza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veya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bakım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sebebi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ile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geçersiz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olduğu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durumda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o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günün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ölçümleri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geçersiz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kalır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. </a:t>
            </a:r>
            <a:endParaRPr lang="tr-TR" sz="2000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342900" indent="-342900">
              <a:lnSpc>
                <a:spcPct val="170000"/>
              </a:lnSpc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</a:pPr>
            <a:endParaRPr lang="tr-TR" sz="2000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342900" indent="-342900">
              <a:lnSpc>
                <a:spcPct val="170000"/>
              </a:lnSpc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Bir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yıl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içerisinde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ondan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fazla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günün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benzer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şartlardan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dolayı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geçersiz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kalması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durumunda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yetkili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merci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işletmeciden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sistemin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güvenirliğini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artırması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konusunda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gerekli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tedbirleri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almasını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talep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eder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.</a:t>
            </a:r>
            <a:endParaRPr lang="tr-TR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082897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8" name="77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75D276D-A399-441B-B581-9EDD53B4D359}" type="slidenum">
              <a:rPr lang="tr-TR" smtClean="0"/>
              <a:pPr/>
              <a:t>45</a:t>
            </a:fld>
            <a:endParaRPr lang="tr-TR"/>
          </a:p>
        </p:txBody>
      </p:sp>
      <p:sp>
        <p:nvSpPr>
          <p:cNvPr id="6" name="Dikdörtgen Belirtme Çizgisi 5"/>
          <p:cNvSpPr/>
          <p:nvPr/>
        </p:nvSpPr>
        <p:spPr>
          <a:xfrm>
            <a:off x="1600478" y="205804"/>
            <a:ext cx="6643930" cy="796534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558475" y="205804"/>
            <a:ext cx="63663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BYT SÜREKLİ ÖLÇÜMLERE İLİŞKİN İSTİSNALAR</a:t>
            </a:r>
          </a:p>
          <a:p>
            <a:pPr algn="ctr"/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323528" y="1124744"/>
            <a:ext cx="8208912" cy="527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70000"/>
              </a:lnSpc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İşletim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ömrü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10.000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çalışma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saatinden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az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olan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yakma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tesisleri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için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,</a:t>
            </a: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342900" indent="-342900">
              <a:lnSpc>
                <a:spcPct val="170000"/>
              </a:lnSpc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Doğal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gaz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kullanılan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kazanlarda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SO2 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ve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toz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,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doğalgaz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kullanan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gaz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türbinlerinde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ise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SO2 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ve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toz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için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,</a:t>
            </a: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342900" indent="-342900">
              <a:lnSpc>
                <a:spcPct val="170000"/>
              </a:lnSpc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Baca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gazı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arıtma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tesisinin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bulunmadığı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ancak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bilinen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kükürt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muhteviyasına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sahip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sıvı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yakıt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kullanan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gaz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türbinleri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veya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kazanlarda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SO2 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için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,</a:t>
            </a: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342900" indent="-342900">
              <a:lnSpc>
                <a:spcPct val="170000"/>
              </a:lnSpc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Biyokütle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kullanan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kazanlar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için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,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işletmecinin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SO2 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emisyonlarının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belirtilen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emisyon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oranlarını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hiçbir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şartta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aşamayacağını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ispat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ettiği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durumlarda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SO2 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için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,</a:t>
            </a: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lnSpc>
                <a:spcPct val="170000"/>
              </a:lnSpc>
              <a:buClr>
                <a:schemeClr val="accent3"/>
              </a:buClr>
              <a:buSzPct val="95000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s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ürekli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ölçüm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gerek</a:t>
            </a:r>
            <a:r>
              <a:rPr lang="tr-TR" b="1" dirty="0" err="1">
                <a:solidFill>
                  <a:srgbClr val="0070C0"/>
                </a:solidFill>
                <a:latin typeface="Comic Sans MS" pitchFamily="66" charset="0"/>
              </a:rPr>
              <a:t>meyebilir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. Bu durumda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, en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geç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altı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ayda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bir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aralıklı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ölçümler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yapıl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malıdır.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627187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8" name="77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75D276D-A399-441B-B581-9EDD53B4D359}" type="slidenum">
              <a:rPr lang="tr-TR" smtClean="0"/>
              <a:pPr/>
              <a:t>46</a:t>
            </a:fld>
            <a:endParaRPr lang="tr-TR"/>
          </a:p>
        </p:txBody>
      </p:sp>
      <p:sp>
        <p:nvSpPr>
          <p:cNvPr id="6" name="Dikdörtgen Belirtme Çizgisi 5"/>
          <p:cNvSpPr/>
          <p:nvPr/>
        </p:nvSpPr>
        <p:spPr>
          <a:xfrm>
            <a:off x="1600478" y="205804"/>
            <a:ext cx="6643930" cy="796534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558475" y="324877"/>
            <a:ext cx="63663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HAVA KALİTESİ ÖLÇÜMLERİ</a:t>
            </a:r>
          </a:p>
          <a:p>
            <a:pPr algn="ctr"/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8" name="İçerik Yer Tutucusu 5"/>
          <p:cNvSpPr txBox="1">
            <a:spLocks/>
          </p:cNvSpPr>
          <p:nvPr/>
        </p:nvSpPr>
        <p:spPr>
          <a:xfrm>
            <a:off x="406347" y="1198721"/>
            <a:ext cx="8229600" cy="438912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Font typeface="Wingdings 2"/>
              <a:buNone/>
            </a:pPr>
            <a:r>
              <a:rPr lang="tr-TR" b="1">
                <a:solidFill>
                  <a:srgbClr val="FF0000"/>
                </a:solidFill>
                <a:latin typeface="Comic Sans MS" pitchFamily="66" charset="0"/>
              </a:rPr>
              <a:t>İşletmenin tamamından kaynaklanan emisyon debileri </a:t>
            </a:r>
          </a:p>
          <a:p>
            <a:pPr marL="0" indent="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Font typeface="Wingdings 2"/>
              <a:buNone/>
            </a:pPr>
            <a:r>
              <a:rPr lang="tr-TR" b="1">
                <a:solidFill>
                  <a:srgbClr val="FF0000"/>
                </a:solidFill>
                <a:latin typeface="Comic Sans MS" pitchFamily="66" charset="0"/>
              </a:rPr>
              <a:t>(Baca kaynaklı, baca dışı kaynaklı)</a:t>
            </a:r>
          </a:p>
          <a:p>
            <a:pPr marL="342900" indent="-34290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tr-TR" b="1">
                <a:solidFill>
                  <a:srgbClr val="0070C0"/>
                </a:solidFill>
                <a:latin typeface="Comic Sans MS" pitchFamily="66" charset="0"/>
              </a:rPr>
              <a:t>Tablo 2.1’deki eşik değeri aşan parametreler için; </a:t>
            </a:r>
          </a:p>
          <a:p>
            <a:pPr marL="342900" indent="-34290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tr-TR" b="1">
              <a:solidFill>
                <a:srgbClr val="0070C0"/>
              </a:solidFill>
              <a:latin typeface="Comic Sans MS" pitchFamily="66" charset="0"/>
            </a:endParaRPr>
          </a:p>
          <a:p>
            <a:pPr marL="0" indent="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Font typeface="Wingdings 2"/>
              <a:buNone/>
            </a:pPr>
            <a:r>
              <a:rPr lang="tr-TR" b="1">
                <a:solidFill>
                  <a:srgbClr val="0070C0"/>
                </a:solidFill>
                <a:latin typeface="Comic Sans MS" pitchFamily="66" charset="0"/>
              </a:rPr>
              <a:t>Hava Kalitesi modellemesi ve ölçümleri yapılmalıdır.</a:t>
            </a: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08301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8" name="77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75D276D-A399-441B-B581-9EDD53B4D359}" type="slidenum">
              <a:rPr lang="tr-TR" smtClean="0"/>
              <a:pPr/>
              <a:t>47</a:t>
            </a:fld>
            <a:endParaRPr lang="tr-TR"/>
          </a:p>
        </p:txBody>
      </p:sp>
      <p:sp>
        <p:nvSpPr>
          <p:cNvPr id="6" name="Dikdörtgen Belirtme Çizgisi 5"/>
          <p:cNvSpPr/>
          <p:nvPr/>
        </p:nvSpPr>
        <p:spPr>
          <a:xfrm>
            <a:off x="1600478" y="205804"/>
            <a:ext cx="6643930" cy="796534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558475" y="324877"/>
            <a:ext cx="63663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HAVA KALİTESİ ÖLÇÜMLERİ</a:t>
            </a:r>
          </a:p>
          <a:p>
            <a:pPr algn="ctr"/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8" name="İçerik Yer Tutucusu 5"/>
          <p:cNvSpPr txBox="1">
            <a:spLocks/>
          </p:cNvSpPr>
          <p:nvPr/>
        </p:nvSpPr>
        <p:spPr>
          <a:xfrm>
            <a:off x="406347" y="1198721"/>
            <a:ext cx="8229600" cy="438912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Font typeface="Wingdings 2"/>
              <a:buNone/>
            </a:pPr>
            <a:r>
              <a:rPr lang="tr-TR" b="1" u="sng" dirty="0">
                <a:solidFill>
                  <a:srgbClr val="FF0000"/>
                </a:solidFill>
                <a:latin typeface="Comic Sans MS" pitchFamily="66" charset="0"/>
              </a:rPr>
              <a:t>Önemli Tanımlar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b="1" dirty="0">
                <a:solidFill>
                  <a:srgbClr val="7030A0"/>
                </a:solidFill>
                <a:latin typeface="Comic Sans MS" pitchFamily="66" charset="0"/>
              </a:rPr>
              <a:t>Tesis Etki Alanı :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r=50 X h olan alan  ,  2X2 km (alan)</a:t>
            </a:r>
          </a:p>
          <a:p>
            <a:pPr marL="0" indent="0">
              <a:lnSpc>
                <a:spcPct val="150000"/>
              </a:lnSpc>
              <a:buNone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tr-TR" b="1" dirty="0">
                <a:solidFill>
                  <a:srgbClr val="7030A0"/>
                </a:solidFill>
                <a:latin typeface="Comic Sans MS" pitchFamily="66" charset="0"/>
              </a:rPr>
              <a:t>İnceleme Alanı:  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Etki alanı içinde 1X1 km</a:t>
            </a:r>
          </a:p>
          <a:p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tr-TR" b="1" dirty="0">
                <a:solidFill>
                  <a:srgbClr val="7030A0"/>
                </a:solidFill>
                <a:latin typeface="Comic Sans MS" pitchFamily="66" charset="0"/>
              </a:rPr>
              <a:t>Hava Kalitesi Modeli : 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HKKD hesaplanır, ölçüm noktaları belirlenir. 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672898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8" name="77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75D276D-A399-441B-B581-9EDD53B4D359}" type="slidenum">
              <a:rPr lang="tr-TR" smtClean="0"/>
              <a:pPr/>
              <a:t>48</a:t>
            </a:fld>
            <a:endParaRPr lang="tr-TR"/>
          </a:p>
        </p:txBody>
      </p:sp>
      <p:sp>
        <p:nvSpPr>
          <p:cNvPr id="6" name="Dikdörtgen Belirtme Çizgisi 5"/>
          <p:cNvSpPr/>
          <p:nvPr/>
        </p:nvSpPr>
        <p:spPr>
          <a:xfrm>
            <a:off x="1600478" y="205804"/>
            <a:ext cx="6643930" cy="796534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558475" y="324877"/>
            <a:ext cx="63663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HAVA KALİTESİ ÖLÇÜMLERİ</a:t>
            </a:r>
          </a:p>
          <a:p>
            <a:pPr algn="ctr"/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8" name="İçerik Yer Tutucusu 5"/>
          <p:cNvSpPr txBox="1">
            <a:spLocks/>
          </p:cNvSpPr>
          <p:nvPr/>
        </p:nvSpPr>
        <p:spPr>
          <a:xfrm>
            <a:off x="406347" y="1198721"/>
            <a:ext cx="8229600" cy="438912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Font typeface="Wingdings 2"/>
              <a:buNone/>
            </a:pPr>
            <a:r>
              <a:rPr lang="tr-TR" b="1" u="sng" dirty="0">
                <a:solidFill>
                  <a:srgbClr val="FF0000"/>
                </a:solidFill>
                <a:latin typeface="Comic Sans MS" pitchFamily="66" charset="0"/>
              </a:rPr>
              <a:t>Ölçüm Süreleri</a:t>
            </a:r>
          </a:p>
          <a:p>
            <a:pPr marL="0" indent="0">
              <a:buNone/>
            </a:pPr>
            <a:r>
              <a:rPr lang="tr-TR" sz="2800" b="1" dirty="0">
                <a:solidFill>
                  <a:srgbClr val="7030A0"/>
                </a:solidFill>
                <a:latin typeface="Comic Sans MS" pitchFamily="66" charset="0"/>
              </a:rPr>
              <a:t>Aktif ölçüm</a:t>
            </a:r>
          </a:p>
          <a:p>
            <a:pPr marL="0" indent="0">
              <a:buNone/>
            </a:pPr>
            <a:r>
              <a:rPr lang="tr-TR" sz="2800" b="1" dirty="0">
                <a:solidFill>
                  <a:srgbClr val="0070C0"/>
                </a:solidFill>
                <a:latin typeface="Comic Sans MS" pitchFamily="66" charset="0"/>
              </a:rPr>
              <a:t>En az 2 nokta , 1 ay</a:t>
            </a:r>
          </a:p>
          <a:p>
            <a:pPr>
              <a:buNone/>
            </a:pPr>
            <a:r>
              <a:rPr lang="tr-TR" sz="2800" b="1" dirty="0">
                <a:solidFill>
                  <a:srgbClr val="7030A0"/>
                </a:solidFill>
                <a:latin typeface="Comic Sans MS" pitchFamily="66" charset="0"/>
              </a:rPr>
              <a:t>		</a:t>
            </a:r>
          </a:p>
          <a:p>
            <a:pPr marL="0" indent="0">
              <a:buNone/>
            </a:pPr>
            <a:r>
              <a:rPr lang="tr-TR" sz="2800" b="1" dirty="0">
                <a:solidFill>
                  <a:srgbClr val="7030A0"/>
                </a:solidFill>
                <a:latin typeface="Comic Sans MS" pitchFamily="66" charset="0"/>
              </a:rPr>
              <a:t>Pasif Ölçüm </a:t>
            </a:r>
          </a:p>
          <a:p>
            <a:pPr marL="0" indent="0">
              <a:buNone/>
            </a:pPr>
            <a:r>
              <a:rPr lang="tr-TR" sz="2800" b="1" dirty="0">
                <a:solidFill>
                  <a:srgbClr val="0070C0"/>
                </a:solidFill>
                <a:latin typeface="Comic Sans MS" pitchFamily="66" charset="0"/>
              </a:rPr>
              <a:t>En az 8 nokta (4+2+2) , 2 ay</a:t>
            </a:r>
          </a:p>
          <a:p>
            <a:pPr marL="0" indent="0">
              <a:buNone/>
            </a:pPr>
            <a:endParaRPr lang="tr-TR" sz="2800" b="1" dirty="0">
              <a:solidFill>
                <a:srgbClr val="7030A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tr-TR" sz="2800" b="1" dirty="0">
                <a:solidFill>
                  <a:srgbClr val="7030A0"/>
                </a:solidFill>
                <a:latin typeface="Comic Sans MS" pitchFamily="66" charset="0"/>
              </a:rPr>
              <a:t>Çöken Toz Ölçümü</a:t>
            </a:r>
          </a:p>
          <a:p>
            <a:pPr marL="0" indent="0">
              <a:buNone/>
            </a:pPr>
            <a:r>
              <a:rPr lang="tr-TR" sz="2800" b="1" dirty="0">
                <a:solidFill>
                  <a:srgbClr val="0070C0"/>
                </a:solidFill>
                <a:latin typeface="Comic Sans MS" pitchFamily="66" charset="0"/>
              </a:rPr>
              <a:t>Birer aylık 2 ay  olmak üzere 2 ölçüm 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08711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8" name="77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75D276D-A399-441B-B581-9EDD53B4D359}" type="slidenum">
              <a:rPr lang="tr-TR" smtClean="0"/>
              <a:pPr/>
              <a:t>49</a:t>
            </a:fld>
            <a:endParaRPr lang="tr-TR"/>
          </a:p>
        </p:txBody>
      </p:sp>
      <p:sp>
        <p:nvSpPr>
          <p:cNvPr id="6" name="Dikdörtgen Belirtme Çizgisi 5"/>
          <p:cNvSpPr/>
          <p:nvPr/>
        </p:nvSpPr>
        <p:spPr>
          <a:xfrm>
            <a:off x="1600478" y="205804"/>
            <a:ext cx="6643930" cy="796534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558475" y="324877"/>
            <a:ext cx="63663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HAVA KALİTESİ ÖLÇÜMLERİ</a:t>
            </a:r>
          </a:p>
          <a:p>
            <a:pPr algn="ctr"/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8" name="İçerik Yer Tutucusu 5"/>
          <p:cNvSpPr txBox="1">
            <a:spLocks/>
          </p:cNvSpPr>
          <p:nvPr/>
        </p:nvSpPr>
        <p:spPr>
          <a:xfrm>
            <a:off x="395536" y="1507892"/>
            <a:ext cx="8229600" cy="438912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Font typeface="Wingdings 2"/>
              <a:buNone/>
            </a:pPr>
            <a:r>
              <a:rPr lang="tr-TR" b="1" u="sng" dirty="0">
                <a:solidFill>
                  <a:srgbClr val="FF0000"/>
                </a:solidFill>
                <a:latin typeface="Comic Sans MS" pitchFamily="66" charset="0"/>
              </a:rPr>
              <a:t>Önemli Ölçüm Esasları</a:t>
            </a:r>
          </a:p>
          <a:p>
            <a:pPr marL="342900" indent="-342900">
              <a:lnSpc>
                <a:spcPct val="18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rgbClr val="0070C0"/>
                </a:solidFill>
                <a:latin typeface="Comic Sans MS" pitchFamily="66" charset="0"/>
              </a:rPr>
              <a:t>Yer seviyesinden 1,5-4,0 metre arasındaki yüksekliklerde,</a:t>
            </a:r>
          </a:p>
          <a:p>
            <a:pPr marL="342900" indent="-342900">
              <a:lnSpc>
                <a:spcPct val="18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rgbClr val="0070C0"/>
                </a:solidFill>
                <a:latin typeface="Comic Sans MS" pitchFamily="66" charset="0"/>
              </a:rPr>
              <a:t>Binadan veya ekili alandan en az 1,5 metre uzaklıkta</a:t>
            </a:r>
          </a:p>
          <a:p>
            <a:pPr marL="342900" indent="-342900">
              <a:lnSpc>
                <a:spcPct val="18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rgbClr val="0070C0"/>
                </a:solidFill>
                <a:latin typeface="Comic Sans MS" pitchFamily="66" charset="0"/>
              </a:rPr>
              <a:t>TSE standardı veya Bakanlıkça kabul edilen uluslararası standartlar ile,</a:t>
            </a:r>
          </a:p>
          <a:p>
            <a:pPr marL="342900" indent="-342900">
              <a:lnSpc>
                <a:spcPct val="18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rgbClr val="0070C0"/>
                </a:solidFill>
                <a:latin typeface="Comic Sans MS" pitchFamily="66" charset="0"/>
              </a:rPr>
              <a:t>Bakanlıkça yetki verilen laboratuvarlarca yapılmalıdır.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05297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40000"/>
              </a:lnSpc>
              <a:buFont typeface="Wingdings" pitchFamily="2" charset="2"/>
              <a:buChar char="q"/>
              <a:defRPr/>
            </a:pPr>
            <a:r>
              <a:rPr lang="tr-TR" sz="2200" b="1" dirty="0">
                <a:solidFill>
                  <a:srgbClr val="0070C0"/>
                </a:solidFill>
                <a:latin typeface="Comic Sans MS" pitchFamily="66" charset="0"/>
                <a:cs typeface="Andalus" pitchFamily="18" charset="-78"/>
              </a:rPr>
              <a:t>Yönetmelik, tesislerin kurulması ve işletilmesi için gerekli olan;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2200" b="1" dirty="0">
                <a:solidFill>
                  <a:srgbClr val="0070C0"/>
                </a:solidFill>
                <a:latin typeface="Comic Sans MS" pitchFamily="66" charset="0"/>
                <a:cs typeface="Andalus" pitchFamily="18" charset="-78"/>
              </a:rPr>
              <a:t>Çevre İzni başvurularında,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2200" b="1" dirty="0">
                <a:solidFill>
                  <a:srgbClr val="0070C0"/>
                </a:solidFill>
                <a:latin typeface="Comic Sans MS" pitchFamily="66" charset="0"/>
                <a:cs typeface="Andalus" pitchFamily="18" charset="-78"/>
              </a:rPr>
              <a:t>ÇED Kapsamındaki başvurularda</a:t>
            </a:r>
            <a:r>
              <a:rPr lang="tr-TR" sz="2800" dirty="0">
                <a:solidFill>
                  <a:srgbClr val="000000"/>
                </a:solidFill>
                <a:latin typeface="Garamond" pitchFamily="18" charset="0"/>
                <a:cs typeface="Arial" charset="0"/>
              </a:rPr>
              <a:t>,</a:t>
            </a:r>
          </a:p>
          <a:p>
            <a:pPr>
              <a:defRPr/>
            </a:pPr>
            <a:endParaRPr lang="tr-TR" sz="1400" dirty="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  <a:p>
            <a:pPr>
              <a:buFontTx/>
              <a:buNone/>
              <a:defRPr/>
            </a:pPr>
            <a:r>
              <a:rPr lang="tr-TR" sz="2800" b="1" dirty="0">
                <a:solidFill>
                  <a:srgbClr val="C00000"/>
                </a:solidFill>
                <a:latin typeface="Garamond" pitchFamily="18" charset="0"/>
                <a:cs typeface="Arial" charset="0"/>
              </a:rPr>
              <a:t>Ve,</a:t>
            </a:r>
          </a:p>
          <a:p>
            <a:pPr>
              <a:lnSpc>
                <a:spcPct val="140000"/>
              </a:lnSpc>
              <a:buFont typeface="Wingdings" pitchFamily="2" charset="2"/>
              <a:buChar char="q"/>
              <a:defRPr/>
            </a:pPr>
            <a:r>
              <a:rPr lang="tr-TR" sz="2200" b="1" dirty="0">
                <a:solidFill>
                  <a:srgbClr val="0070C0"/>
                </a:solidFill>
                <a:latin typeface="Comic Sans MS" pitchFamily="66" charset="0"/>
                <a:cs typeface="Andalus" pitchFamily="18" charset="-78"/>
              </a:rPr>
              <a:t>Çevre Kanunu,Türk Ceza Kanunu, Kabahatler Kanunu kapsamında ve ilgili yönetmeliklere göre yapılacak işlemlerde,</a:t>
            </a:r>
          </a:p>
          <a:p>
            <a:pPr>
              <a:buFontTx/>
              <a:buNone/>
              <a:defRPr/>
            </a:pPr>
            <a:r>
              <a:rPr lang="tr-TR" sz="2200" b="1" dirty="0">
                <a:solidFill>
                  <a:srgbClr val="0070C0"/>
                </a:solidFill>
                <a:latin typeface="Comic Sans MS" pitchFamily="66" charset="0"/>
                <a:cs typeface="Andalus" pitchFamily="18" charset="-78"/>
              </a:rPr>
              <a:t>uygulanacak hüküm ve esasları </a:t>
            </a:r>
            <a:r>
              <a:rPr lang="tr-TR" sz="2800" b="1" dirty="0">
                <a:solidFill>
                  <a:srgbClr val="C00000"/>
                </a:solidFill>
                <a:latin typeface="Garamond" pitchFamily="18" charset="0"/>
                <a:cs typeface="Arial" charset="0"/>
              </a:rPr>
              <a:t>kapsar.</a:t>
            </a:r>
            <a:r>
              <a:rPr lang="tr-TR" sz="2800" dirty="0">
                <a:solidFill>
                  <a:srgbClr val="C00000"/>
                </a:solidFill>
                <a:latin typeface="Garamond" pitchFamily="18" charset="0"/>
                <a:cs typeface="Arial" charset="0"/>
              </a:rPr>
              <a:t> </a:t>
            </a:r>
          </a:p>
          <a:p>
            <a:pPr>
              <a:buFontTx/>
              <a:buNone/>
              <a:defRPr/>
            </a:pPr>
            <a:endParaRPr lang="tr-TR" dirty="0"/>
          </a:p>
        </p:txBody>
      </p:sp>
      <p:sp>
        <p:nvSpPr>
          <p:cNvPr id="12290" name="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C6574B7-2F14-4196-B954-6A5E9CC04794}" type="slidenum">
              <a:rPr lang="tr-TR" altLang="tr-TR">
                <a:solidFill>
                  <a:srgbClr val="000000"/>
                </a:solidFill>
              </a:rPr>
              <a:pPr eaLnBrk="1" hangingPunct="1"/>
              <a:t>5</a:t>
            </a:fld>
            <a:endParaRPr lang="tr-TR" altLang="tr-TR">
              <a:solidFill>
                <a:srgbClr val="000000"/>
              </a:solidFill>
            </a:endParaRPr>
          </a:p>
        </p:txBody>
      </p:sp>
      <p:pic>
        <p:nvPicPr>
          <p:cNvPr id="21508" name="Picture 16" descr="j028279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157788"/>
            <a:ext cx="151288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Dikdörtgen 1"/>
          <p:cNvSpPr>
            <a:spLocks noChangeArrowheads="1"/>
          </p:cNvSpPr>
          <p:nvPr/>
        </p:nvSpPr>
        <p:spPr bwMode="auto">
          <a:xfrm>
            <a:off x="2051050" y="260350"/>
            <a:ext cx="6265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000" b="1" dirty="0">
                <a:solidFill>
                  <a:srgbClr val="C00000"/>
                </a:solidFill>
                <a:latin typeface="Comic Sans MS" pitchFamily="66" charset="0"/>
                <a:cs typeface="+mn-cs"/>
              </a:rPr>
              <a:t>YÖNETMELİĞİN  UYGULAMA ALANLARI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1420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8" name="77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75D276D-A399-441B-B581-9EDD53B4D359}" type="slidenum">
              <a:rPr lang="tr-TR" smtClean="0"/>
              <a:pPr/>
              <a:t>50</a:t>
            </a:fld>
            <a:endParaRPr lang="tr-TR"/>
          </a:p>
        </p:txBody>
      </p:sp>
      <p:sp>
        <p:nvSpPr>
          <p:cNvPr id="6" name="Dikdörtgen Belirtme Çizgisi 5"/>
          <p:cNvSpPr/>
          <p:nvPr/>
        </p:nvSpPr>
        <p:spPr>
          <a:xfrm>
            <a:off x="1600478" y="205804"/>
            <a:ext cx="6643930" cy="796534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558475" y="324877"/>
            <a:ext cx="63663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HAVA KALİTESİ SINIR DEĞERLERİ</a:t>
            </a:r>
          </a:p>
          <a:p>
            <a:pPr algn="ctr"/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9" name="İçerik Yer Tutucusu 5"/>
          <p:cNvSpPr txBox="1">
            <a:spLocks/>
          </p:cNvSpPr>
          <p:nvPr/>
        </p:nvSpPr>
        <p:spPr>
          <a:xfrm>
            <a:off x="406347" y="1484784"/>
            <a:ext cx="8229600" cy="438912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spcBef>
                <a:spcPct val="0"/>
              </a:spcBef>
              <a:buNone/>
            </a:pPr>
            <a:r>
              <a:rPr lang="tr-TR" sz="2200" b="1" u="sng" dirty="0">
                <a:solidFill>
                  <a:srgbClr val="FF0000"/>
                </a:solidFill>
                <a:latin typeface="Comic Sans MS" pitchFamily="66" charset="0"/>
              </a:rPr>
              <a:t>Uzun Vadeli Değer (UVD)</a:t>
            </a:r>
          </a:p>
          <a:p>
            <a:pPr marL="342900" indent="-342900">
              <a:lnSpc>
                <a:spcPct val="18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Yapılan bütün ölçüm sonuçlarının aritmetik ortalaması,</a:t>
            </a:r>
          </a:p>
          <a:p>
            <a:pPr marL="0" indent="0">
              <a:lnSpc>
                <a:spcPct val="180000"/>
              </a:lnSpc>
              <a:spcBef>
                <a:spcPct val="0"/>
              </a:spcBef>
              <a:buNone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0" indent="0">
              <a:lnSpc>
                <a:spcPct val="170000"/>
              </a:lnSpc>
              <a:spcBef>
                <a:spcPct val="0"/>
              </a:spcBef>
              <a:buNone/>
            </a:pPr>
            <a:r>
              <a:rPr lang="tr-TR" sz="2200" b="1" u="sng" dirty="0">
                <a:solidFill>
                  <a:srgbClr val="FF0000"/>
                </a:solidFill>
                <a:latin typeface="Comic Sans MS" pitchFamily="66" charset="0"/>
              </a:rPr>
              <a:t>Kısa Vadeli değer (KVD) </a:t>
            </a:r>
          </a:p>
          <a:p>
            <a:pPr marL="342900" indent="-342900">
              <a:lnSpc>
                <a:spcPct val="18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Maksimum günlük ortalama değer veya</a:t>
            </a:r>
          </a:p>
          <a:p>
            <a:pPr marL="342900" indent="-342900">
              <a:lnSpc>
                <a:spcPct val="18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İstatiksel olarak sıralanan ölçüm sonuçlarının %95’ine tekabül eden değer,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tr-TR" sz="3200" b="1" dirty="0">
              <a:solidFill>
                <a:schemeClr val="bg2">
                  <a:lumMod val="2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696831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8" name="77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75D276D-A399-441B-B581-9EDD53B4D359}" type="slidenum">
              <a:rPr lang="tr-TR" smtClean="0"/>
              <a:pPr/>
              <a:t>51</a:t>
            </a:fld>
            <a:endParaRPr lang="tr-TR"/>
          </a:p>
        </p:txBody>
      </p:sp>
      <p:sp>
        <p:nvSpPr>
          <p:cNvPr id="6" name="Dikdörtgen Belirtme Çizgisi 5"/>
          <p:cNvSpPr/>
          <p:nvPr/>
        </p:nvSpPr>
        <p:spPr>
          <a:xfrm>
            <a:off x="1600478" y="205804"/>
            <a:ext cx="6643930" cy="796534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558475" y="324877"/>
            <a:ext cx="63663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TEYİT ÖLÇÜMLERİ</a:t>
            </a:r>
          </a:p>
          <a:p>
            <a:pPr algn="ctr"/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115616" y="1506617"/>
            <a:ext cx="7384306" cy="4284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endParaRPr lang="tr-TR" sz="2400" dirty="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endParaRPr lang="tr-TR" sz="2400" dirty="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  <a:p>
            <a:pPr>
              <a:lnSpc>
                <a:spcPct val="170000"/>
              </a:lnSpc>
              <a:buClr>
                <a:schemeClr val="accent3"/>
              </a:buClr>
              <a:buSzPct val="95000"/>
            </a:pPr>
            <a:r>
              <a:rPr lang="tr-TR" sz="2200" b="1" dirty="0">
                <a:solidFill>
                  <a:srgbClr val="FF0000"/>
                </a:solidFill>
                <a:latin typeface="Comic Sans MS" pitchFamily="66" charset="0"/>
              </a:rPr>
              <a:t>İşletmeci,</a:t>
            </a:r>
          </a:p>
          <a:p>
            <a:pPr>
              <a:lnSpc>
                <a:spcPct val="170000"/>
              </a:lnSpc>
              <a:buClr>
                <a:schemeClr val="accent3"/>
              </a:buClr>
              <a:buSzPct val="95000"/>
            </a:pPr>
            <a:r>
              <a:rPr lang="tr-TR" sz="2200" b="1" dirty="0">
                <a:solidFill>
                  <a:srgbClr val="0070C0"/>
                </a:solidFill>
                <a:latin typeface="Comic Sans MS" pitchFamily="66" charset="0"/>
              </a:rPr>
              <a:t>her 2 iki yılda bir, </a:t>
            </a:r>
          </a:p>
          <a:p>
            <a:pPr>
              <a:lnSpc>
                <a:spcPct val="170000"/>
              </a:lnSpc>
              <a:buClr>
                <a:schemeClr val="accent3"/>
              </a:buClr>
              <a:buSzPct val="95000"/>
            </a:pPr>
            <a:r>
              <a:rPr lang="tr-TR" sz="2200" b="1" dirty="0">
                <a:solidFill>
                  <a:srgbClr val="0070C0"/>
                </a:solidFill>
                <a:latin typeface="Comic Sans MS" pitchFamily="66" charset="0"/>
              </a:rPr>
              <a:t>	izin anında öngörülen verilerden herhangi bir 	sapma olup olmadığını ve tesiste yapılan 	iyileştirmeleri </a:t>
            </a:r>
            <a:r>
              <a:rPr lang="tr-TR" sz="2200" b="1" u="sng" dirty="0">
                <a:solidFill>
                  <a:srgbClr val="7030A0"/>
                </a:solidFill>
                <a:latin typeface="Comic Sans MS" pitchFamily="66" charset="0"/>
              </a:rPr>
              <a:t>rapor etmek </a:t>
            </a:r>
            <a:r>
              <a:rPr lang="tr-TR" sz="2200" b="1" dirty="0">
                <a:solidFill>
                  <a:srgbClr val="0070C0"/>
                </a:solidFill>
                <a:latin typeface="Comic Sans MS" pitchFamily="66" charset="0"/>
              </a:rPr>
              <a:t>zorundadır. </a:t>
            </a:r>
          </a:p>
          <a:p>
            <a:pPr>
              <a:lnSpc>
                <a:spcPct val="170000"/>
              </a:lnSpc>
              <a:buClr>
                <a:schemeClr val="accent3"/>
              </a:buClr>
              <a:buSzPct val="95000"/>
            </a:pPr>
            <a:endParaRPr lang="tr-TR" sz="2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29252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8" name="Picture 10" descr="j030341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1341438"/>
            <a:ext cx="1512887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4 Metin kutusu"/>
          <p:cNvSpPr txBox="1">
            <a:spLocks noChangeArrowheads="1"/>
          </p:cNvSpPr>
          <p:nvPr/>
        </p:nvSpPr>
        <p:spPr bwMode="auto">
          <a:xfrm>
            <a:off x="842942" y="2996952"/>
            <a:ext cx="830105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2200" b="1" dirty="0">
                <a:solidFill>
                  <a:srgbClr val="0070C0"/>
                </a:solidFill>
                <a:latin typeface="Comic Sans MS" pitchFamily="66" charset="0"/>
              </a:rPr>
              <a:t>İLGİNİZ İÇİN </a:t>
            </a:r>
          </a:p>
          <a:p>
            <a:r>
              <a:rPr lang="tr-TR" sz="2200" b="1" dirty="0">
                <a:solidFill>
                  <a:srgbClr val="0070C0"/>
                </a:solidFill>
                <a:latin typeface="Comic Sans MS" pitchFamily="66" charset="0"/>
              </a:rPr>
              <a:t>                  TEŞEKKÜR EDERİM.</a:t>
            </a:r>
          </a:p>
        </p:txBody>
      </p:sp>
      <p:pic>
        <p:nvPicPr>
          <p:cNvPr id="6" name="Picture 3" descr="C:\Documents and Settings\esarioglu\Belgelerim\Resimlerim\Microsoft Clip Organizer\j028369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496712"/>
            <a:ext cx="51374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j0318058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5517232"/>
            <a:ext cx="664264" cy="607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7 Dikdörtgen"/>
          <p:cNvSpPr/>
          <p:nvPr/>
        </p:nvSpPr>
        <p:spPr>
          <a:xfrm>
            <a:off x="3442472" y="4496580"/>
            <a:ext cx="2635658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tr-TR" sz="2200" b="1" dirty="0">
                <a:solidFill>
                  <a:srgbClr val="0070C0"/>
                </a:solidFill>
                <a:latin typeface="Comic Sans MS" pitchFamily="66" charset="0"/>
              </a:rPr>
              <a:t>Derya SARIOĞLU</a:t>
            </a:r>
          </a:p>
          <a:p>
            <a:pPr>
              <a:defRPr/>
            </a:pPr>
            <a:r>
              <a:rPr lang="tr-TR" sz="2200" b="1" dirty="0">
                <a:solidFill>
                  <a:srgbClr val="0070C0"/>
                </a:solidFill>
                <a:latin typeface="Comic Sans MS" pitchFamily="66" charset="0"/>
              </a:rPr>
              <a:t>   Şb. Md. V.</a:t>
            </a:r>
          </a:p>
        </p:txBody>
      </p:sp>
      <p:sp>
        <p:nvSpPr>
          <p:cNvPr id="9" name="8 Dikdörtgen"/>
          <p:cNvSpPr/>
          <p:nvPr/>
        </p:nvSpPr>
        <p:spPr>
          <a:xfrm>
            <a:off x="5004048" y="5568150"/>
            <a:ext cx="3816424" cy="4286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0033CC"/>
                </a:solidFill>
              </a:rPr>
              <a:t>derya.sarioglu@csb.gov.tr</a:t>
            </a:r>
          </a:p>
        </p:txBody>
      </p:sp>
      <p:sp>
        <p:nvSpPr>
          <p:cNvPr id="10" name="9 Dikdörtgen"/>
          <p:cNvSpPr/>
          <p:nvPr/>
        </p:nvSpPr>
        <p:spPr>
          <a:xfrm>
            <a:off x="908142" y="5568150"/>
            <a:ext cx="2857520" cy="4286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C00000"/>
                </a:solidFill>
              </a:rPr>
              <a:t>0 312 586 31 53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9 Slayt Numarası Yer Tutucusu"/>
          <p:cNvSpPr>
            <a:spLocks noGrp="1"/>
          </p:cNvSpPr>
          <p:nvPr>
            <p:ph type="sldNum" sz="quarter" idx="429496729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1882F3-FFDC-4183-8F8E-FC5C1B3FDAC9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tr-TR"/>
          </a:p>
        </p:txBody>
      </p:sp>
      <p:sp>
        <p:nvSpPr>
          <p:cNvPr id="6" name="5 Yuvarlatılmış Dikdörtgen"/>
          <p:cNvSpPr/>
          <p:nvPr/>
        </p:nvSpPr>
        <p:spPr>
          <a:xfrm>
            <a:off x="1692820" y="1011815"/>
            <a:ext cx="5472608" cy="571504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/>
            <a:r>
              <a:rPr lang="tr-TR" sz="2000" b="1" dirty="0">
                <a:solidFill>
                  <a:srgbClr val="0070C0"/>
                </a:solidFill>
                <a:latin typeface="Comic Sans MS" pitchFamily="66" charset="0"/>
              </a:rPr>
              <a:t>HAVA KALİTESİNİN  KORUNMASI</a:t>
            </a:r>
          </a:p>
        </p:txBody>
      </p:sp>
      <p:sp>
        <p:nvSpPr>
          <p:cNvPr id="11" name="10 Yuvarlatılmış Dikdörtgen"/>
          <p:cNvSpPr/>
          <p:nvPr/>
        </p:nvSpPr>
        <p:spPr>
          <a:xfrm>
            <a:off x="1229062" y="1775287"/>
            <a:ext cx="6372845" cy="571504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/>
            <a:r>
              <a:rPr lang="tr-TR" sz="1600" b="1" dirty="0">
                <a:solidFill>
                  <a:srgbClr val="0070C0"/>
                </a:solidFill>
                <a:latin typeface="Comic Sans MS" pitchFamily="66" charset="0"/>
              </a:rPr>
              <a:t>TÜM KİRLETİCİ EMİSYONLARIN KONTROL </a:t>
            </a:r>
          </a:p>
          <a:p>
            <a:pPr algn="ctr"/>
            <a:r>
              <a:rPr lang="tr-TR" sz="1600" b="1" dirty="0">
                <a:solidFill>
                  <a:srgbClr val="0070C0"/>
                </a:solidFill>
                <a:latin typeface="Comic Sans MS" pitchFamily="66" charset="0"/>
              </a:rPr>
              <a:t>ALTINA ALINMASI</a:t>
            </a:r>
          </a:p>
        </p:txBody>
      </p:sp>
      <p:sp>
        <p:nvSpPr>
          <p:cNvPr id="12" name="11 Yuvarlatılmış Dikdörtgen"/>
          <p:cNvSpPr/>
          <p:nvPr/>
        </p:nvSpPr>
        <p:spPr>
          <a:xfrm>
            <a:off x="251520" y="2603235"/>
            <a:ext cx="4017110" cy="500066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/>
            <a:r>
              <a:rPr lang="tr-TR" sz="1400" b="1" dirty="0">
                <a:solidFill>
                  <a:srgbClr val="0070C0"/>
                </a:solidFill>
                <a:latin typeface="Comic Sans MS" pitchFamily="66" charset="0"/>
              </a:rPr>
              <a:t>BACA KAYNAKLI KİRLETİCİ EMİSYONLAR</a:t>
            </a:r>
          </a:p>
        </p:txBody>
      </p:sp>
      <p:sp>
        <p:nvSpPr>
          <p:cNvPr id="15" name="14 Yuvarlatılmış Dikdörtgen"/>
          <p:cNvSpPr/>
          <p:nvPr/>
        </p:nvSpPr>
        <p:spPr>
          <a:xfrm>
            <a:off x="142844" y="3357561"/>
            <a:ext cx="4340100" cy="2591718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/>
            <a:endParaRPr lang="tr-TR" sz="1400" b="1" dirty="0">
              <a:solidFill>
                <a:srgbClr val="C00000"/>
              </a:solidFill>
              <a:latin typeface="Tahoma" pitchFamily="34" charset="0"/>
            </a:endParaRPr>
          </a:p>
          <a:p>
            <a:pPr algn="ctr"/>
            <a:endParaRPr lang="tr-TR" sz="1400" b="1" dirty="0">
              <a:solidFill>
                <a:srgbClr val="C00000"/>
              </a:solidFill>
              <a:latin typeface="Tahoma" pitchFamily="34" charset="0"/>
            </a:endParaRPr>
          </a:p>
          <a:p>
            <a:pPr algn="ctr"/>
            <a:r>
              <a:rPr lang="tr-TR" sz="1400" b="1" dirty="0">
                <a:solidFill>
                  <a:srgbClr val="0070C0"/>
                </a:solidFill>
                <a:latin typeface="Comic Sans MS" pitchFamily="66" charset="0"/>
              </a:rPr>
              <a:t>-KONSANTRASYON SINIR DEĞERLERİ</a:t>
            </a:r>
          </a:p>
          <a:p>
            <a:pPr algn="ctr"/>
            <a:endParaRPr lang="tr-TR" sz="1400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r>
              <a:rPr lang="tr-TR" sz="1400" b="1" dirty="0">
                <a:solidFill>
                  <a:srgbClr val="0070C0"/>
                </a:solidFill>
                <a:latin typeface="Comic Sans MS" pitchFamily="66" charset="0"/>
              </a:rPr>
              <a:t>-KÜTLESEL DEBİ EŞİK DEĞERLERİ</a:t>
            </a:r>
          </a:p>
          <a:p>
            <a:pPr algn="ctr"/>
            <a:endParaRPr lang="tr-TR" sz="1400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r>
              <a:rPr lang="tr-TR" sz="1400" b="1" dirty="0">
                <a:solidFill>
                  <a:srgbClr val="0070C0"/>
                </a:solidFill>
                <a:latin typeface="Comic Sans MS" pitchFamily="66" charset="0"/>
              </a:rPr>
              <a:t>-BACA GAZI HIZI VE YÜKSEKLİKLERİ İÇİN </a:t>
            </a:r>
          </a:p>
          <a:p>
            <a:pPr algn="ctr"/>
            <a:r>
              <a:rPr lang="tr-TR" sz="1400" b="1" dirty="0">
                <a:solidFill>
                  <a:srgbClr val="0070C0"/>
                </a:solidFill>
                <a:latin typeface="Comic Sans MS" pitchFamily="66" charset="0"/>
              </a:rPr>
              <a:t>LİMİT DEĞERLER</a:t>
            </a:r>
          </a:p>
          <a:p>
            <a:pPr algn="ctr"/>
            <a:endParaRPr lang="tr-TR" sz="1400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r>
              <a:rPr lang="tr-TR" sz="1400" b="1" dirty="0">
                <a:solidFill>
                  <a:srgbClr val="0070C0"/>
                </a:solidFill>
                <a:latin typeface="Comic Sans MS" pitchFamily="66" charset="0"/>
              </a:rPr>
              <a:t> -SÜREKLİ EMİSYON ÖLÇÜM SİSTEMLERİ </a:t>
            </a:r>
          </a:p>
          <a:p>
            <a:pPr algn="ctr"/>
            <a:r>
              <a:rPr lang="tr-TR" sz="1400" b="1" dirty="0">
                <a:solidFill>
                  <a:srgbClr val="0070C0"/>
                </a:solidFill>
                <a:latin typeface="Comic Sans MS" pitchFamily="66" charset="0"/>
              </a:rPr>
              <a:t>GEREKLİLİĞİNE İLİŞKİN HUSUSLAR</a:t>
            </a:r>
          </a:p>
          <a:p>
            <a:pPr algn="ctr"/>
            <a:endParaRPr lang="tr-TR" sz="1400" b="1" dirty="0">
              <a:solidFill>
                <a:srgbClr val="C00000"/>
              </a:solidFill>
              <a:latin typeface="Tahoma" pitchFamily="34" charset="0"/>
            </a:endParaRPr>
          </a:p>
          <a:p>
            <a:pPr algn="ctr"/>
            <a:endParaRPr lang="tr-TR" sz="1400" b="1" dirty="0">
              <a:solidFill>
                <a:srgbClr val="C00000"/>
              </a:solidFill>
              <a:latin typeface="Tahoma" pitchFamily="34" charset="0"/>
            </a:endParaRPr>
          </a:p>
          <a:p>
            <a:pPr algn="ctr"/>
            <a:endParaRPr lang="tr-TR" sz="1400" b="1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16" name="15 Yuvarlatılmış Dikdörtgen"/>
          <p:cNvSpPr/>
          <p:nvPr/>
        </p:nvSpPr>
        <p:spPr>
          <a:xfrm>
            <a:off x="4604655" y="3322154"/>
            <a:ext cx="4360978" cy="2589183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/>
            <a:endParaRPr lang="tr-TR" sz="1400" b="1" dirty="0">
              <a:solidFill>
                <a:srgbClr val="C00000"/>
              </a:solidFill>
              <a:latin typeface="Tahoma" pitchFamily="34" charset="0"/>
            </a:endParaRPr>
          </a:p>
          <a:p>
            <a:pPr algn="ctr"/>
            <a:endParaRPr lang="tr-TR" sz="1600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endParaRPr lang="tr-TR" sz="1400" b="1" dirty="0">
              <a:solidFill>
                <a:srgbClr val="C00000"/>
              </a:solidFill>
              <a:latin typeface="Tahoma" pitchFamily="34" charset="0"/>
            </a:endParaRPr>
          </a:p>
          <a:p>
            <a:pPr marL="285750" indent="-285750" algn="ctr">
              <a:buFontTx/>
              <a:buChar char="-"/>
            </a:pPr>
            <a:endParaRPr lang="tr-TR" sz="1400" b="1" dirty="0">
              <a:solidFill>
                <a:srgbClr val="C00000"/>
              </a:solidFill>
              <a:latin typeface="Tahoma" pitchFamily="34" charset="0"/>
            </a:endParaRPr>
          </a:p>
          <a:p>
            <a:pPr algn="ctr"/>
            <a:r>
              <a:rPr lang="tr-TR" sz="1400" b="1" dirty="0">
                <a:solidFill>
                  <a:srgbClr val="C00000"/>
                </a:solidFill>
                <a:latin typeface="Tahoma" pitchFamily="34" charset="0"/>
              </a:rPr>
              <a:t>-</a:t>
            </a:r>
          </a:p>
          <a:p>
            <a:pPr algn="ctr"/>
            <a:r>
              <a:rPr lang="tr-TR" sz="1400" b="1" dirty="0">
                <a:solidFill>
                  <a:srgbClr val="0070C0"/>
                </a:solidFill>
                <a:latin typeface="Comic Sans MS" pitchFamily="66" charset="0"/>
              </a:rPr>
              <a:t>-KIRMA, ELEME, TAŞIMA, DEPOLAMA VB. </a:t>
            </a:r>
          </a:p>
          <a:p>
            <a:pPr algn="ctr"/>
            <a:r>
              <a:rPr lang="tr-TR" sz="1400" b="1" dirty="0">
                <a:solidFill>
                  <a:srgbClr val="0070C0"/>
                </a:solidFill>
                <a:latin typeface="Comic Sans MS" pitchFamily="66" charset="0"/>
              </a:rPr>
              <a:t>İŞLEMLER İÇİN ÖNLEMLER</a:t>
            </a:r>
          </a:p>
          <a:p>
            <a:pPr marL="285750" indent="-285750" algn="ctr">
              <a:buFontTx/>
              <a:buChar char="-"/>
            </a:pPr>
            <a:endParaRPr lang="tr-TR" sz="1400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r>
              <a:rPr lang="tr-TR" sz="1400" b="1" dirty="0">
                <a:solidFill>
                  <a:srgbClr val="0070C0"/>
                </a:solidFill>
                <a:latin typeface="Comic Sans MS" pitchFamily="66" charset="0"/>
              </a:rPr>
              <a:t>-TESİS İÇİ ÖLÇÜMLER</a:t>
            </a:r>
          </a:p>
          <a:p>
            <a:pPr algn="ctr"/>
            <a:endParaRPr lang="tr-TR" sz="1400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r>
              <a:rPr lang="tr-TR" sz="1400" b="1" dirty="0">
                <a:solidFill>
                  <a:srgbClr val="0070C0"/>
                </a:solidFill>
                <a:latin typeface="Comic Sans MS" pitchFamily="66" charset="0"/>
              </a:rPr>
              <a:t>-EMİSYON FAKTÖRLERİ</a:t>
            </a:r>
          </a:p>
          <a:p>
            <a:pPr algn="ctr"/>
            <a:endParaRPr lang="tr-TR" sz="1400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r>
              <a:rPr lang="tr-TR" sz="1400" b="1" dirty="0">
                <a:solidFill>
                  <a:srgbClr val="0070C0"/>
                </a:solidFill>
                <a:latin typeface="Comic Sans MS" pitchFamily="66" charset="0"/>
              </a:rPr>
              <a:t>-KAÇAK EMİSYONLARIN AZALTILMASI </a:t>
            </a:r>
          </a:p>
          <a:p>
            <a:pPr algn="ctr"/>
            <a:r>
              <a:rPr lang="tr-TR" sz="1400" b="1" dirty="0">
                <a:solidFill>
                  <a:srgbClr val="0070C0"/>
                </a:solidFill>
                <a:latin typeface="Comic Sans MS" pitchFamily="66" charset="0"/>
              </a:rPr>
              <a:t>VE KONTROL ALTINA ALINMASI</a:t>
            </a:r>
          </a:p>
          <a:p>
            <a:pPr algn="ctr"/>
            <a:endParaRPr lang="tr-TR" sz="1400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r>
              <a:rPr lang="tr-TR" sz="1400" b="1" dirty="0">
                <a:solidFill>
                  <a:srgbClr val="0070C0"/>
                </a:solidFill>
                <a:latin typeface="Comic Sans MS" pitchFamily="66" charset="0"/>
              </a:rPr>
              <a:t>-KÜTLESEL DEBİ EŞİK DEĞERLERİ</a:t>
            </a:r>
          </a:p>
          <a:p>
            <a:pPr algn="ctr"/>
            <a:endParaRPr lang="tr-TR" sz="1400" b="1" dirty="0">
              <a:solidFill>
                <a:srgbClr val="C00000"/>
              </a:solidFill>
              <a:latin typeface="Tahoma" pitchFamily="34" charset="0"/>
            </a:endParaRPr>
          </a:p>
          <a:p>
            <a:pPr algn="ctr"/>
            <a:r>
              <a:rPr lang="tr-TR" sz="1400" b="1" dirty="0">
                <a:solidFill>
                  <a:srgbClr val="C00000"/>
                </a:solidFill>
                <a:latin typeface="Tahoma" pitchFamily="34" charset="0"/>
              </a:rPr>
              <a:t>-</a:t>
            </a:r>
          </a:p>
          <a:p>
            <a:pPr algn="ctr"/>
            <a:endParaRPr lang="tr-TR" sz="1400" b="1" dirty="0">
              <a:solidFill>
                <a:srgbClr val="C00000"/>
              </a:solidFill>
              <a:latin typeface="Tahoma" pitchFamily="34" charset="0"/>
            </a:endParaRPr>
          </a:p>
          <a:p>
            <a:pPr algn="ctr"/>
            <a:endParaRPr lang="tr-TR" sz="1400" b="1" dirty="0">
              <a:solidFill>
                <a:srgbClr val="C00000"/>
              </a:solidFill>
              <a:latin typeface="Tahoma" pitchFamily="34" charset="0"/>
            </a:endParaRPr>
          </a:p>
          <a:p>
            <a:pPr algn="ctr"/>
            <a:endParaRPr lang="tr-TR" sz="1400" b="1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17" name="16 Yuvarlatılmış Dikdörtgen"/>
          <p:cNvSpPr/>
          <p:nvPr/>
        </p:nvSpPr>
        <p:spPr>
          <a:xfrm>
            <a:off x="1115616" y="6021288"/>
            <a:ext cx="6840760" cy="72008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/>
            <a:r>
              <a:rPr lang="tr-TR" sz="1400" b="1" dirty="0">
                <a:solidFill>
                  <a:srgbClr val="0070C0"/>
                </a:solidFill>
                <a:latin typeface="Comic Sans MS" pitchFamily="66" charset="0"/>
              </a:rPr>
              <a:t>- KÜTLESEL DEBİ EŞİK DEĞERLERİ</a:t>
            </a:r>
          </a:p>
          <a:p>
            <a:pPr algn="ctr"/>
            <a:r>
              <a:rPr lang="tr-TR" sz="1400" b="1" dirty="0">
                <a:solidFill>
                  <a:srgbClr val="0070C0"/>
                </a:solidFill>
                <a:latin typeface="Comic Sans MS" pitchFamily="66" charset="0"/>
              </a:rPr>
              <a:t>- HAVA KALİTESİ MODELLEMESİ VE ÖLÇÜMLERİ</a:t>
            </a:r>
          </a:p>
          <a:p>
            <a:pPr algn="ctr"/>
            <a:r>
              <a:rPr lang="tr-TR" sz="1400" b="1" dirty="0">
                <a:solidFill>
                  <a:srgbClr val="0070C0"/>
                </a:solidFill>
                <a:latin typeface="Comic Sans MS" pitchFamily="66" charset="0"/>
              </a:rPr>
              <a:t>- HAVA KALİTESİ SINIR DEĞERLERİ</a:t>
            </a:r>
          </a:p>
        </p:txBody>
      </p:sp>
      <p:sp>
        <p:nvSpPr>
          <p:cNvPr id="18" name="17 Aşağı Ok"/>
          <p:cNvSpPr/>
          <p:nvPr/>
        </p:nvSpPr>
        <p:spPr>
          <a:xfrm>
            <a:off x="4268630" y="1583319"/>
            <a:ext cx="214314" cy="214314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9" name="18 Aşağı Ok"/>
          <p:cNvSpPr/>
          <p:nvPr/>
        </p:nvSpPr>
        <p:spPr>
          <a:xfrm>
            <a:off x="2555776" y="2369137"/>
            <a:ext cx="214314" cy="214314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20" name="19 Aşağı Ok"/>
          <p:cNvSpPr/>
          <p:nvPr/>
        </p:nvSpPr>
        <p:spPr>
          <a:xfrm>
            <a:off x="6084168" y="2388921"/>
            <a:ext cx="214314" cy="214314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21" name="20 Aşağı Ok"/>
          <p:cNvSpPr/>
          <p:nvPr/>
        </p:nvSpPr>
        <p:spPr>
          <a:xfrm>
            <a:off x="2555776" y="3121565"/>
            <a:ext cx="214314" cy="214314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22" name="21 Aşağı Ok"/>
          <p:cNvSpPr/>
          <p:nvPr/>
        </p:nvSpPr>
        <p:spPr>
          <a:xfrm>
            <a:off x="6084168" y="3110481"/>
            <a:ext cx="214314" cy="214314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23" name="Dikdörtgen Belirtme Çizgisi 22"/>
          <p:cNvSpPr/>
          <p:nvPr/>
        </p:nvSpPr>
        <p:spPr>
          <a:xfrm>
            <a:off x="1603479" y="75609"/>
            <a:ext cx="5544616" cy="678652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11 Yuvarlatılmış Dikdörtgen"/>
          <p:cNvSpPr/>
          <p:nvPr/>
        </p:nvSpPr>
        <p:spPr>
          <a:xfrm>
            <a:off x="4536477" y="2610415"/>
            <a:ext cx="4429156" cy="500066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/>
            <a:r>
              <a:rPr lang="tr-TR" sz="1400" b="1" dirty="0">
                <a:solidFill>
                  <a:srgbClr val="0070C0"/>
                </a:solidFill>
                <a:latin typeface="Comic Sans MS" pitchFamily="66" charset="0"/>
              </a:rPr>
              <a:t>BACA DIŞI KAYNAKLI KİRLETİCİ EMİSYONLAR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1693854" y="214880"/>
            <a:ext cx="4968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>
                <a:solidFill>
                  <a:srgbClr val="C00000"/>
                </a:solidFill>
                <a:latin typeface="Comic Sans MS" pitchFamily="66" charset="0"/>
              </a:rPr>
              <a:t>TEKNİK DEĞERLENDİRME ESASLARI</a:t>
            </a:r>
          </a:p>
        </p:txBody>
      </p:sp>
      <p:pic>
        <p:nvPicPr>
          <p:cNvPr id="25" name="Resim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152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_s1028"/>
          <p:cNvSpPr>
            <a:spLocks noChangeArrowheads="1"/>
          </p:cNvSpPr>
          <p:nvPr/>
        </p:nvSpPr>
        <p:spPr bwMode="auto">
          <a:xfrm>
            <a:off x="428596" y="4357694"/>
            <a:ext cx="3357584" cy="642938"/>
          </a:xfrm>
          <a:prstGeom prst="cube">
            <a:avLst>
              <a:gd name="adj" fmla="val 10764"/>
            </a:avLst>
          </a:prstGeom>
          <a:solidFill>
            <a:srgbClr val="D5902B">
              <a:alpha val="50980"/>
            </a:srgbClr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tr-TR" sz="1400" b="1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</a:rPr>
              <a:t>TEKNİK DEĞERLENDİRME</a:t>
            </a:r>
          </a:p>
        </p:txBody>
      </p:sp>
      <p:sp>
        <p:nvSpPr>
          <p:cNvPr id="18435" name="_s1033"/>
          <p:cNvSpPr>
            <a:spLocks noChangeArrowheads="1"/>
          </p:cNvSpPr>
          <p:nvPr/>
        </p:nvSpPr>
        <p:spPr bwMode="auto">
          <a:xfrm>
            <a:off x="357158" y="3214686"/>
            <a:ext cx="571500" cy="500063"/>
          </a:xfrm>
          <a:prstGeom prst="cube">
            <a:avLst>
              <a:gd name="adj" fmla="val 10764"/>
            </a:avLst>
          </a:prstGeom>
          <a:solidFill>
            <a:schemeClr val="accent3">
              <a:lumMod val="60000"/>
              <a:lumOff val="40000"/>
              <a:alpha val="4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tr-TR" sz="1600" b="1" dirty="0">
                <a:solidFill>
                  <a:srgbClr val="800000"/>
                </a:solidFill>
                <a:latin typeface="Tahoma" pitchFamily="34" charset="0"/>
              </a:rPr>
              <a:t>Ek-1</a:t>
            </a:r>
          </a:p>
        </p:txBody>
      </p:sp>
      <p:sp>
        <p:nvSpPr>
          <p:cNvPr id="166941" name="_s1033"/>
          <p:cNvSpPr>
            <a:spLocks noChangeArrowheads="1"/>
          </p:cNvSpPr>
          <p:nvPr/>
        </p:nvSpPr>
        <p:spPr bwMode="auto">
          <a:xfrm>
            <a:off x="2643174" y="1285860"/>
            <a:ext cx="4143375" cy="1077912"/>
          </a:xfrm>
          <a:prstGeom prst="cube">
            <a:avLst>
              <a:gd name="adj" fmla="val 10764"/>
            </a:avLst>
          </a:prstGeom>
          <a:solidFill>
            <a:schemeClr val="accent3">
              <a:lumMod val="60000"/>
              <a:lumOff val="40000"/>
              <a:alpha val="4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tr-TR" sz="1600" b="1" dirty="0">
                <a:solidFill>
                  <a:srgbClr val="C00000"/>
                </a:solidFill>
                <a:latin typeface="Tahoma" pitchFamily="34" charset="0"/>
              </a:rPr>
              <a:t>SKHKK YÖNETMELİĞİ</a:t>
            </a:r>
          </a:p>
        </p:txBody>
      </p:sp>
      <p:sp>
        <p:nvSpPr>
          <p:cNvPr id="18437" name="Line 30"/>
          <p:cNvSpPr>
            <a:spLocks noChangeShapeType="1"/>
          </p:cNvSpPr>
          <p:nvPr/>
        </p:nvSpPr>
        <p:spPr bwMode="auto">
          <a:xfrm flipH="1">
            <a:off x="642910" y="2786058"/>
            <a:ext cx="4140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8438" name="Line 31"/>
          <p:cNvSpPr>
            <a:spLocks noChangeShapeType="1"/>
          </p:cNvSpPr>
          <p:nvPr/>
        </p:nvSpPr>
        <p:spPr bwMode="auto">
          <a:xfrm>
            <a:off x="642910" y="2786058"/>
            <a:ext cx="0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8439" name="Line 33"/>
          <p:cNvSpPr>
            <a:spLocks noChangeShapeType="1"/>
          </p:cNvSpPr>
          <p:nvPr/>
        </p:nvSpPr>
        <p:spPr bwMode="auto">
          <a:xfrm>
            <a:off x="5417290" y="2709167"/>
            <a:ext cx="0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8440" name="Line 34"/>
          <p:cNvSpPr>
            <a:spLocks noChangeShapeType="1"/>
          </p:cNvSpPr>
          <p:nvPr/>
        </p:nvSpPr>
        <p:spPr bwMode="auto">
          <a:xfrm>
            <a:off x="4786314" y="2357430"/>
            <a:ext cx="0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8441" name="Line 41"/>
          <p:cNvSpPr>
            <a:spLocks noChangeShapeType="1"/>
          </p:cNvSpPr>
          <p:nvPr/>
        </p:nvSpPr>
        <p:spPr bwMode="auto">
          <a:xfrm flipH="1" flipV="1">
            <a:off x="4786313" y="2786058"/>
            <a:ext cx="3746126" cy="317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8442" name="Line 43"/>
          <p:cNvSpPr>
            <a:spLocks noChangeShapeType="1"/>
          </p:cNvSpPr>
          <p:nvPr/>
        </p:nvSpPr>
        <p:spPr bwMode="auto">
          <a:xfrm>
            <a:off x="714348" y="3714752"/>
            <a:ext cx="357188" cy="64770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8443" name="Line 45"/>
          <p:cNvSpPr>
            <a:spLocks noChangeShapeType="1"/>
          </p:cNvSpPr>
          <p:nvPr/>
        </p:nvSpPr>
        <p:spPr bwMode="auto">
          <a:xfrm flipH="1">
            <a:off x="2786050" y="3786190"/>
            <a:ext cx="71437" cy="642937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8444" name="Line 51"/>
          <p:cNvSpPr>
            <a:spLocks noChangeShapeType="1"/>
          </p:cNvSpPr>
          <p:nvPr/>
        </p:nvSpPr>
        <p:spPr bwMode="auto">
          <a:xfrm>
            <a:off x="2071670" y="3786190"/>
            <a:ext cx="0" cy="64770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8445" name="Line 31"/>
          <p:cNvSpPr>
            <a:spLocks noChangeShapeType="1"/>
          </p:cNvSpPr>
          <p:nvPr/>
        </p:nvSpPr>
        <p:spPr bwMode="auto">
          <a:xfrm>
            <a:off x="1357290" y="2786058"/>
            <a:ext cx="0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8446" name="_s1033"/>
          <p:cNvSpPr>
            <a:spLocks noChangeArrowheads="1"/>
          </p:cNvSpPr>
          <p:nvPr/>
        </p:nvSpPr>
        <p:spPr bwMode="auto">
          <a:xfrm>
            <a:off x="1071538" y="3214686"/>
            <a:ext cx="571500" cy="500063"/>
          </a:xfrm>
          <a:prstGeom prst="cube">
            <a:avLst>
              <a:gd name="adj" fmla="val 10764"/>
            </a:avLst>
          </a:prstGeom>
          <a:solidFill>
            <a:schemeClr val="accent3">
              <a:lumMod val="60000"/>
              <a:lumOff val="40000"/>
              <a:alpha val="4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tr-TR" sz="1600" b="1" dirty="0">
                <a:solidFill>
                  <a:srgbClr val="800000"/>
                </a:solidFill>
                <a:latin typeface="Tahoma" pitchFamily="34" charset="0"/>
              </a:rPr>
              <a:t>Ek-2</a:t>
            </a:r>
          </a:p>
        </p:txBody>
      </p:sp>
      <p:sp>
        <p:nvSpPr>
          <p:cNvPr id="18447" name="_s1033"/>
          <p:cNvSpPr>
            <a:spLocks noChangeArrowheads="1"/>
          </p:cNvSpPr>
          <p:nvPr/>
        </p:nvSpPr>
        <p:spPr bwMode="auto">
          <a:xfrm>
            <a:off x="1857356" y="3214686"/>
            <a:ext cx="571500" cy="500063"/>
          </a:xfrm>
          <a:prstGeom prst="cube">
            <a:avLst>
              <a:gd name="adj" fmla="val 10764"/>
            </a:avLst>
          </a:prstGeom>
          <a:solidFill>
            <a:schemeClr val="accent3">
              <a:lumMod val="60000"/>
              <a:lumOff val="40000"/>
              <a:alpha val="4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tr-TR" sz="1600" b="1">
                <a:solidFill>
                  <a:srgbClr val="800000"/>
                </a:solidFill>
                <a:latin typeface="Tahoma" pitchFamily="34" charset="0"/>
              </a:rPr>
              <a:t>Ek-3</a:t>
            </a:r>
          </a:p>
        </p:txBody>
      </p:sp>
      <p:sp>
        <p:nvSpPr>
          <p:cNvPr id="18448" name="_s1033"/>
          <p:cNvSpPr>
            <a:spLocks noChangeArrowheads="1"/>
          </p:cNvSpPr>
          <p:nvPr/>
        </p:nvSpPr>
        <p:spPr bwMode="auto">
          <a:xfrm>
            <a:off x="2571736" y="3214686"/>
            <a:ext cx="571500" cy="500063"/>
          </a:xfrm>
          <a:prstGeom prst="cube">
            <a:avLst>
              <a:gd name="adj" fmla="val 10764"/>
            </a:avLst>
          </a:prstGeom>
          <a:solidFill>
            <a:schemeClr val="accent3">
              <a:lumMod val="60000"/>
              <a:lumOff val="40000"/>
              <a:alpha val="4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tr-TR" sz="1600" b="1">
                <a:solidFill>
                  <a:srgbClr val="800000"/>
                </a:solidFill>
                <a:latin typeface="Tahoma" pitchFamily="34" charset="0"/>
              </a:rPr>
              <a:t>Ek-4</a:t>
            </a:r>
          </a:p>
        </p:txBody>
      </p:sp>
      <p:sp>
        <p:nvSpPr>
          <p:cNvPr id="18449" name="_s1033"/>
          <p:cNvSpPr>
            <a:spLocks noChangeArrowheads="1"/>
          </p:cNvSpPr>
          <p:nvPr/>
        </p:nvSpPr>
        <p:spPr bwMode="auto">
          <a:xfrm>
            <a:off x="3500430" y="3214686"/>
            <a:ext cx="571500" cy="500063"/>
          </a:xfrm>
          <a:prstGeom prst="cube">
            <a:avLst>
              <a:gd name="adj" fmla="val 10764"/>
            </a:avLst>
          </a:prstGeom>
          <a:solidFill>
            <a:schemeClr val="accent3">
              <a:lumMod val="60000"/>
              <a:lumOff val="40000"/>
              <a:alpha val="4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tr-TR" sz="1600" b="1">
                <a:solidFill>
                  <a:srgbClr val="800000"/>
                </a:solidFill>
                <a:latin typeface="Tahoma" pitchFamily="34" charset="0"/>
              </a:rPr>
              <a:t>Ek-5</a:t>
            </a:r>
          </a:p>
        </p:txBody>
      </p:sp>
      <p:sp>
        <p:nvSpPr>
          <p:cNvPr id="18450" name="Line 31"/>
          <p:cNvSpPr>
            <a:spLocks noChangeShapeType="1"/>
          </p:cNvSpPr>
          <p:nvPr/>
        </p:nvSpPr>
        <p:spPr bwMode="auto">
          <a:xfrm>
            <a:off x="2143108" y="2786058"/>
            <a:ext cx="0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8451" name="Line 31"/>
          <p:cNvSpPr>
            <a:spLocks noChangeShapeType="1"/>
          </p:cNvSpPr>
          <p:nvPr/>
        </p:nvSpPr>
        <p:spPr bwMode="auto">
          <a:xfrm>
            <a:off x="2928926" y="2786058"/>
            <a:ext cx="0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8452" name="_s1033"/>
          <p:cNvSpPr>
            <a:spLocks noChangeArrowheads="1"/>
          </p:cNvSpPr>
          <p:nvPr/>
        </p:nvSpPr>
        <p:spPr bwMode="auto">
          <a:xfrm>
            <a:off x="4820106" y="3140967"/>
            <a:ext cx="1441450" cy="500063"/>
          </a:xfrm>
          <a:prstGeom prst="cube">
            <a:avLst>
              <a:gd name="adj" fmla="val 10764"/>
            </a:avLst>
          </a:prstGeom>
          <a:solidFill>
            <a:schemeClr val="accent3">
              <a:lumMod val="60000"/>
              <a:lumOff val="40000"/>
              <a:alpha val="4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tr-TR" sz="1600" b="1" dirty="0">
                <a:solidFill>
                  <a:srgbClr val="C00000"/>
                </a:solidFill>
                <a:latin typeface="Tahoma" pitchFamily="34" charset="0"/>
              </a:rPr>
              <a:t>Ek-11</a:t>
            </a:r>
          </a:p>
        </p:txBody>
      </p:sp>
      <p:sp>
        <p:nvSpPr>
          <p:cNvPr id="18453" name="Line 32"/>
          <p:cNvSpPr>
            <a:spLocks noChangeShapeType="1"/>
          </p:cNvSpPr>
          <p:nvPr/>
        </p:nvSpPr>
        <p:spPr bwMode="auto">
          <a:xfrm>
            <a:off x="3786182" y="2786058"/>
            <a:ext cx="0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8454" name="Line 43"/>
          <p:cNvSpPr>
            <a:spLocks noChangeShapeType="1"/>
          </p:cNvSpPr>
          <p:nvPr/>
        </p:nvSpPr>
        <p:spPr bwMode="auto">
          <a:xfrm>
            <a:off x="1285852" y="3786190"/>
            <a:ext cx="142875" cy="642937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8455" name="Line 43"/>
          <p:cNvSpPr>
            <a:spLocks noChangeShapeType="1"/>
          </p:cNvSpPr>
          <p:nvPr/>
        </p:nvSpPr>
        <p:spPr bwMode="auto">
          <a:xfrm flipH="1">
            <a:off x="3571868" y="3786190"/>
            <a:ext cx="142875" cy="642937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8456" name="_s1028"/>
          <p:cNvSpPr>
            <a:spLocks noChangeArrowheads="1"/>
          </p:cNvSpPr>
          <p:nvPr/>
        </p:nvSpPr>
        <p:spPr bwMode="auto">
          <a:xfrm>
            <a:off x="4448315" y="3861048"/>
            <a:ext cx="1795073" cy="1728192"/>
          </a:xfrm>
          <a:prstGeom prst="cube">
            <a:avLst>
              <a:gd name="adj" fmla="val 10764"/>
            </a:avLst>
          </a:prstGeom>
          <a:solidFill>
            <a:srgbClr val="D5902B">
              <a:alpha val="50980"/>
            </a:srgbClr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tr-TR" sz="1400" b="1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</a:rPr>
              <a:t>FORMAT </a:t>
            </a:r>
          </a:p>
          <a:p>
            <a:pPr algn="ctr"/>
            <a:r>
              <a:rPr lang="tr-TR" sz="1400" b="1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</a:rPr>
              <a:t>DEĞERLENDİRME</a:t>
            </a:r>
          </a:p>
        </p:txBody>
      </p:sp>
      <p:sp>
        <p:nvSpPr>
          <p:cNvPr id="18457" name="Line 43"/>
          <p:cNvSpPr>
            <a:spLocks noChangeShapeType="1"/>
          </p:cNvSpPr>
          <p:nvPr/>
        </p:nvSpPr>
        <p:spPr bwMode="auto">
          <a:xfrm flipH="1">
            <a:off x="5291517" y="3641030"/>
            <a:ext cx="71438" cy="343554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8458" name="77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75D276D-A399-441B-B581-9EDD53B4D359}" type="slidenum">
              <a:rPr lang="tr-TR" smtClean="0"/>
              <a:pPr/>
              <a:t>7</a:t>
            </a:fld>
            <a:endParaRPr lang="tr-TR"/>
          </a:p>
        </p:txBody>
      </p:sp>
      <p:sp>
        <p:nvSpPr>
          <p:cNvPr id="29" name="_s1033"/>
          <p:cNvSpPr>
            <a:spLocks noChangeArrowheads="1"/>
          </p:cNvSpPr>
          <p:nvPr/>
        </p:nvSpPr>
        <p:spPr bwMode="auto">
          <a:xfrm>
            <a:off x="6659375" y="3018471"/>
            <a:ext cx="721637" cy="500063"/>
          </a:xfrm>
          <a:prstGeom prst="cube">
            <a:avLst>
              <a:gd name="adj" fmla="val 10764"/>
            </a:avLst>
          </a:prstGeom>
          <a:solidFill>
            <a:schemeClr val="accent3">
              <a:lumMod val="60000"/>
              <a:lumOff val="40000"/>
              <a:alpha val="4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tr-TR" sz="1600" b="1" dirty="0">
                <a:solidFill>
                  <a:srgbClr val="C00000"/>
                </a:solidFill>
                <a:latin typeface="Tahoma" pitchFamily="34" charset="0"/>
              </a:rPr>
              <a:t>Ek-6</a:t>
            </a:r>
          </a:p>
        </p:txBody>
      </p:sp>
      <p:sp>
        <p:nvSpPr>
          <p:cNvPr id="30" name="_s1033"/>
          <p:cNvSpPr>
            <a:spLocks noChangeArrowheads="1"/>
          </p:cNvSpPr>
          <p:nvPr/>
        </p:nvSpPr>
        <p:spPr bwMode="auto">
          <a:xfrm>
            <a:off x="7644854" y="3053753"/>
            <a:ext cx="596349" cy="500063"/>
          </a:xfrm>
          <a:prstGeom prst="cube">
            <a:avLst>
              <a:gd name="adj" fmla="val 10764"/>
            </a:avLst>
          </a:prstGeom>
          <a:solidFill>
            <a:schemeClr val="accent3">
              <a:lumMod val="60000"/>
              <a:lumOff val="40000"/>
              <a:alpha val="4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tr-TR" sz="1600" b="1" dirty="0">
                <a:solidFill>
                  <a:srgbClr val="C00000"/>
                </a:solidFill>
                <a:latin typeface="Tahoma" pitchFamily="34" charset="0"/>
              </a:rPr>
              <a:t>Ek-9</a:t>
            </a:r>
          </a:p>
        </p:txBody>
      </p:sp>
      <p:sp>
        <p:nvSpPr>
          <p:cNvPr id="31" name="_s1033"/>
          <p:cNvSpPr>
            <a:spLocks noChangeArrowheads="1"/>
          </p:cNvSpPr>
          <p:nvPr/>
        </p:nvSpPr>
        <p:spPr bwMode="auto">
          <a:xfrm>
            <a:off x="8433132" y="3041767"/>
            <a:ext cx="696590" cy="500063"/>
          </a:xfrm>
          <a:prstGeom prst="cube">
            <a:avLst>
              <a:gd name="adj" fmla="val 10764"/>
            </a:avLst>
          </a:prstGeom>
          <a:solidFill>
            <a:schemeClr val="accent3">
              <a:lumMod val="60000"/>
              <a:lumOff val="40000"/>
              <a:alpha val="4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tr-TR" sz="1600" b="1" dirty="0">
                <a:solidFill>
                  <a:srgbClr val="C00000"/>
                </a:solidFill>
                <a:latin typeface="Tahoma" pitchFamily="34" charset="0"/>
              </a:rPr>
              <a:t>Ek-12</a:t>
            </a:r>
          </a:p>
        </p:txBody>
      </p:sp>
      <p:sp>
        <p:nvSpPr>
          <p:cNvPr id="32" name="Line 33"/>
          <p:cNvSpPr>
            <a:spLocks noChangeShapeType="1"/>
          </p:cNvSpPr>
          <p:nvPr/>
        </p:nvSpPr>
        <p:spPr bwMode="auto">
          <a:xfrm>
            <a:off x="7020193" y="2727686"/>
            <a:ext cx="0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>
            <a:off x="7943028" y="2780237"/>
            <a:ext cx="0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>
            <a:off x="8532439" y="2802571"/>
            <a:ext cx="0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5" name="_s1028"/>
          <p:cNvSpPr>
            <a:spLocks noChangeArrowheads="1"/>
          </p:cNvSpPr>
          <p:nvPr/>
        </p:nvSpPr>
        <p:spPr bwMode="auto">
          <a:xfrm>
            <a:off x="6829789" y="3861048"/>
            <a:ext cx="2226477" cy="1368152"/>
          </a:xfrm>
          <a:prstGeom prst="cube">
            <a:avLst>
              <a:gd name="adj" fmla="val 10764"/>
            </a:avLst>
          </a:prstGeom>
          <a:solidFill>
            <a:srgbClr val="D5902B">
              <a:alpha val="50980"/>
            </a:srgbClr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marL="285750" indent="-285750" algn="ctr">
              <a:buFont typeface="Arial" pitchFamily="34" charset="0"/>
              <a:buChar char="•"/>
            </a:pPr>
            <a:r>
              <a:rPr lang="tr-TR" b="1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</a:rPr>
              <a:t>Hesaplamalar,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tr-TR" b="1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</a:rPr>
              <a:t>Ek Düzenlemeler,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tr-TR" b="1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</a:rPr>
              <a:t>Faktörler</a:t>
            </a:r>
          </a:p>
        </p:txBody>
      </p:sp>
      <p:sp>
        <p:nvSpPr>
          <p:cNvPr id="36" name="Line 43"/>
          <p:cNvSpPr>
            <a:spLocks noChangeShapeType="1"/>
          </p:cNvSpPr>
          <p:nvPr/>
        </p:nvSpPr>
        <p:spPr bwMode="auto">
          <a:xfrm flipH="1">
            <a:off x="7092280" y="3541830"/>
            <a:ext cx="71438" cy="343554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7" name="Line 43"/>
          <p:cNvSpPr>
            <a:spLocks noChangeShapeType="1"/>
          </p:cNvSpPr>
          <p:nvPr/>
        </p:nvSpPr>
        <p:spPr bwMode="auto">
          <a:xfrm flipH="1">
            <a:off x="7907309" y="3553816"/>
            <a:ext cx="71438" cy="343554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8" name="Line 43"/>
          <p:cNvSpPr>
            <a:spLocks noChangeShapeType="1"/>
          </p:cNvSpPr>
          <p:nvPr/>
        </p:nvSpPr>
        <p:spPr bwMode="auto">
          <a:xfrm flipH="1">
            <a:off x="8709989" y="3541830"/>
            <a:ext cx="71438" cy="343554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9" name="Dikdörtgen Belirtme Çizgisi 38"/>
          <p:cNvSpPr/>
          <p:nvPr/>
        </p:nvSpPr>
        <p:spPr>
          <a:xfrm>
            <a:off x="1600479" y="205804"/>
            <a:ext cx="5544616" cy="678652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663865" y="346900"/>
            <a:ext cx="4493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b="1" dirty="0">
                <a:solidFill>
                  <a:srgbClr val="C00000"/>
                </a:solidFill>
                <a:latin typeface="Comic Sans MS" pitchFamily="66" charset="0"/>
              </a:rPr>
              <a:t>TEKNİK DEĞERLENDİRME ESASLARI</a:t>
            </a:r>
          </a:p>
        </p:txBody>
      </p:sp>
      <p:pic>
        <p:nvPicPr>
          <p:cNvPr id="40" name="Resim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90723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59632" y="205650"/>
            <a:ext cx="7369696" cy="720080"/>
          </a:xfrm>
        </p:spPr>
        <p:txBody>
          <a:bodyPr>
            <a:normAutofit fontScale="90000"/>
          </a:bodyPr>
          <a:lstStyle/>
          <a:p>
            <a:pPr algn="ctr" fontAlgn="base">
              <a:spcAft>
                <a:spcPct val="0"/>
              </a:spcAft>
            </a:pPr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  <a:ea typeface="+mn-ea"/>
                <a:cs typeface="+mn-cs"/>
              </a:rPr>
              <a:t>EK-5 </a:t>
            </a:r>
            <a:br>
              <a:rPr lang="tr-TR" sz="2400" b="1" dirty="0">
                <a:solidFill>
                  <a:srgbClr val="C00000"/>
                </a:solidFill>
                <a:latin typeface="Comic Sans MS" pitchFamily="66" charset="0"/>
                <a:ea typeface="+mn-ea"/>
                <a:cs typeface="+mn-cs"/>
              </a:rPr>
            </a:br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  <a:ea typeface="+mn-ea"/>
                <a:cs typeface="+mn-cs"/>
              </a:rPr>
              <a:t>TESİSLERE ÖZEL EMİSYON PARAMETRELERİ</a:t>
            </a:r>
          </a:p>
        </p:txBody>
      </p:sp>
      <p:sp>
        <p:nvSpPr>
          <p:cNvPr id="12290" name="9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5A86F0-8CC3-4BB4-A7F9-6E339E4C190F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tr-TR"/>
          </a:p>
        </p:txBody>
      </p:sp>
      <p:sp>
        <p:nvSpPr>
          <p:cNvPr id="8" name="7 İçerik Yer Tutucusu"/>
          <p:cNvSpPr>
            <a:spLocks noGrp="1"/>
          </p:cNvSpPr>
          <p:nvPr>
            <p:ph idx="4294967295"/>
          </p:nvPr>
        </p:nvSpPr>
        <p:spPr>
          <a:xfrm>
            <a:off x="323528" y="1484313"/>
            <a:ext cx="7906072" cy="4389437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itchFamily="2" charset="2"/>
              <a:buChar char="v"/>
            </a:pPr>
            <a:endParaRPr lang="tr-TR" sz="2800" dirty="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  <a:p>
            <a:pPr algn="just" eaLnBrk="1" hangingPunct="1">
              <a:buNone/>
            </a:pPr>
            <a:r>
              <a:rPr lang="tr-TR" sz="2800" dirty="0">
                <a:solidFill>
                  <a:srgbClr val="000000"/>
                </a:solidFill>
                <a:latin typeface="Garamond" pitchFamily="18" charset="0"/>
                <a:cs typeface="Arial" charset="0"/>
              </a:rPr>
              <a:t>	</a:t>
            </a:r>
            <a:endParaRPr lang="tr-T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Arial" charset="0"/>
            </a:endParaRPr>
          </a:p>
          <a:p>
            <a:pPr>
              <a:buNone/>
            </a:pPr>
            <a:endParaRPr lang="tr-TR" dirty="0"/>
          </a:p>
        </p:txBody>
      </p:sp>
      <p:sp>
        <p:nvSpPr>
          <p:cNvPr id="9" name="İçerik Yer Tutucusu 5"/>
          <p:cNvSpPr txBox="1">
            <a:spLocks/>
          </p:cNvSpPr>
          <p:nvPr/>
        </p:nvSpPr>
        <p:spPr>
          <a:xfrm>
            <a:off x="406347" y="1340768"/>
            <a:ext cx="8229600" cy="4533136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tr-TR" b="1" dirty="0">
              <a:solidFill>
                <a:schemeClr val="bg2">
                  <a:lumMod val="2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3212123550"/>
              </p:ext>
            </p:extLst>
          </p:nvPr>
        </p:nvGraphicFramePr>
        <p:xfrm>
          <a:off x="406347" y="1628800"/>
          <a:ext cx="8054085" cy="3631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Dikdörtgen Belirtme Çizgisi 9"/>
          <p:cNvSpPr/>
          <p:nvPr/>
        </p:nvSpPr>
        <p:spPr>
          <a:xfrm>
            <a:off x="1600478" y="205804"/>
            <a:ext cx="6629121" cy="678652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364467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kış Çizelgesi: Manyetik Disk 6"/>
          <p:cNvSpPr/>
          <p:nvPr/>
        </p:nvSpPr>
        <p:spPr>
          <a:xfrm>
            <a:off x="611560" y="3068960"/>
            <a:ext cx="2520280" cy="2880320"/>
          </a:xfrm>
          <a:prstGeom prst="flowChartMagneticDis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5EA6F-6262-42B5-B6EB-EB199AF21375}" type="slidenum">
              <a:rPr lang="tr-TR" smtClean="0"/>
              <a:pPr>
                <a:defRPr/>
              </a:pPr>
              <a:t>9</a:t>
            </a:fld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21088"/>
            <a:ext cx="1440161" cy="1393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kış Çizelgesi: Manyetik Disk 5"/>
          <p:cNvSpPr/>
          <p:nvPr/>
        </p:nvSpPr>
        <p:spPr>
          <a:xfrm>
            <a:off x="1414500" y="2060848"/>
            <a:ext cx="914400" cy="1297304"/>
          </a:xfrm>
          <a:prstGeom prst="flowChartMagneticDis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Bulut Belirtme Çizgisi 7"/>
          <p:cNvSpPr/>
          <p:nvPr/>
        </p:nvSpPr>
        <p:spPr>
          <a:xfrm>
            <a:off x="1547664" y="908720"/>
            <a:ext cx="1584175" cy="1152128"/>
          </a:xfrm>
          <a:prstGeom prst="cloudCallout">
            <a:avLst/>
          </a:prstGeom>
          <a:solidFill>
            <a:srgbClr val="8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3068960"/>
            <a:ext cx="2547937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988" y="2110581"/>
            <a:ext cx="938213" cy="13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35189"/>
            <a:ext cx="1622425" cy="135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194" y="4873963"/>
            <a:ext cx="935161" cy="907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690" y="4221088"/>
            <a:ext cx="1860808" cy="920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526" y="1228083"/>
            <a:ext cx="106045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Metin kutusu 9"/>
          <p:cNvSpPr txBox="1"/>
          <p:nvPr/>
        </p:nvSpPr>
        <p:spPr>
          <a:xfrm>
            <a:off x="6372200" y="1228083"/>
            <a:ext cx="14499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Proses+</a:t>
            </a:r>
          </a:p>
          <a:p>
            <a:r>
              <a:rPr lang="tr-TR" dirty="0">
                <a:solidFill>
                  <a:schemeClr val="bg1"/>
                </a:solidFill>
              </a:rPr>
              <a:t>Yanma Gazı</a:t>
            </a:r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052" y="4107671"/>
            <a:ext cx="2378075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Dikdörtgen Belirtme Çizgisi 15"/>
          <p:cNvSpPr/>
          <p:nvPr/>
        </p:nvSpPr>
        <p:spPr>
          <a:xfrm>
            <a:off x="1600478" y="205804"/>
            <a:ext cx="6629121" cy="678652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Başlık 1"/>
          <p:cNvSpPr>
            <a:spLocks noGrp="1"/>
          </p:cNvSpPr>
          <p:nvPr>
            <p:ph type="title"/>
          </p:nvPr>
        </p:nvSpPr>
        <p:spPr>
          <a:xfrm>
            <a:off x="1259632" y="205650"/>
            <a:ext cx="7369696" cy="532203"/>
          </a:xfrm>
        </p:spPr>
        <p:txBody>
          <a:bodyPr>
            <a:normAutofit/>
          </a:bodyPr>
          <a:lstStyle/>
          <a:p>
            <a:pPr algn="ctr" fontAlgn="base">
              <a:spcAft>
                <a:spcPct val="0"/>
              </a:spcAft>
            </a:pPr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  <a:ea typeface="+mn-ea"/>
                <a:cs typeface="+mn-cs"/>
              </a:rPr>
              <a:t>PROSES/YAKMA TESİSLERİ</a:t>
            </a: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3472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Doğ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3465</TotalTime>
  <Words>2135</Words>
  <Application>Microsoft Office PowerPoint</Application>
  <PresentationFormat>Ekran Gösterisi (4:3)</PresentationFormat>
  <Paragraphs>601</Paragraphs>
  <Slides>52</Slides>
  <Notes>50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52</vt:i4>
      </vt:variant>
    </vt:vector>
  </HeadingPairs>
  <TitlesOfParts>
    <vt:vector size="53" baseType="lpstr">
      <vt:lpstr>Akış</vt:lpstr>
      <vt:lpstr>PowerPoint Sunusu</vt:lpstr>
      <vt:lpstr>PowerPoint Sunusu</vt:lpstr>
      <vt:lpstr>PowerPoint Sunusu</vt:lpstr>
      <vt:lpstr>Egzoz Gazı  Emisyonlarının Kontrolüne Dair Yönetmelik</vt:lpstr>
      <vt:lpstr>PowerPoint Sunusu</vt:lpstr>
      <vt:lpstr>PowerPoint Sunusu</vt:lpstr>
      <vt:lpstr>PowerPoint Sunusu</vt:lpstr>
      <vt:lpstr>EK-5  TESİSLERE ÖZEL EMİSYON PARAMETRELERİ</vt:lpstr>
      <vt:lpstr>PROSES/YAKMA TESİSLERİ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HYD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ETKHKKY</dc:creator>
  <cp:lastModifiedBy>Admin</cp:lastModifiedBy>
  <cp:revision>326</cp:revision>
  <dcterms:created xsi:type="dcterms:W3CDTF">2009-01-23T20:20:40Z</dcterms:created>
  <dcterms:modified xsi:type="dcterms:W3CDTF">2020-10-30T11:39:30Z</dcterms:modified>
</cp:coreProperties>
</file>