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7" r:id="rId2"/>
    <p:sldId id="648" r:id="rId3"/>
    <p:sldId id="649" r:id="rId4"/>
    <p:sldId id="647" r:id="rId5"/>
    <p:sldId id="632" r:id="rId6"/>
    <p:sldId id="634" r:id="rId7"/>
    <p:sldId id="651" r:id="rId8"/>
    <p:sldId id="614" r:id="rId9"/>
    <p:sldId id="646" r:id="rId10"/>
    <p:sldId id="636" r:id="rId11"/>
    <p:sldId id="639" r:id="rId12"/>
    <p:sldId id="641" r:id="rId13"/>
    <p:sldId id="642" r:id="rId14"/>
    <p:sldId id="625" r:id="rId15"/>
    <p:sldId id="65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0600"/>
    <a:srgbClr val="54C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070" autoAdjust="0"/>
  </p:normalViewPr>
  <p:slideViewPr>
    <p:cSldViewPr snapToGrid="0">
      <p:cViewPr varScale="1">
        <p:scale>
          <a:sx n="108" d="100"/>
          <a:sy n="108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3B14C-2C07-4BB5-925E-3A5D5A5D57D2}" type="doc">
      <dgm:prSet loTypeId="urn:microsoft.com/office/officeart/2005/8/layout/hList7" loCatId="picture" qsTypeId="urn:microsoft.com/office/officeart/2005/8/quickstyle/simple1" qsCatId="simple" csTypeId="urn:microsoft.com/office/officeart/2005/8/colors/accent6_5" csCatId="accent6" phldr="1"/>
      <dgm:spPr/>
    </dgm:pt>
    <dgm:pt modelId="{510B3C41-7F3A-46C6-8961-E69F9E419D58}">
      <dgm:prSet phldrT="[Metin]"/>
      <dgm:spPr/>
      <dgm:t>
        <a:bodyPr/>
        <a:lstStyle/>
        <a:p>
          <a:r>
            <a:rPr lang="tr-TR" dirty="0" smtClean="0"/>
            <a:t>Yanma Verimliliği Kontrolü                            </a:t>
          </a:r>
          <a:endParaRPr lang="tr-TR" dirty="0"/>
        </a:p>
      </dgm:t>
    </dgm:pt>
    <dgm:pt modelId="{C195F5BD-A0DA-4AEF-B14D-02B2393AE8B0}" type="parTrans" cxnId="{924CCCC5-746E-4A99-908E-B780205B915F}">
      <dgm:prSet/>
      <dgm:spPr/>
      <dgm:t>
        <a:bodyPr/>
        <a:lstStyle/>
        <a:p>
          <a:endParaRPr lang="tr-TR"/>
        </a:p>
      </dgm:t>
    </dgm:pt>
    <dgm:pt modelId="{56232502-BCEC-4F5A-8456-E5872FCBE1F0}" type="sibTrans" cxnId="{924CCCC5-746E-4A99-908E-B780205B915F}">
      <dgm:prSet/>
      <dgm:spPr/>
      <dgm:t>
        <a:bodyPr/>
        <a:lstStyle/>
        <a:p>
          <a:endParaRPr lang="tr-TR"/>
        </a:p>
      </dgm:t>
    </dgm:pt>
    <dgm:pt modelId="{9018B175-8A82-4921-872C-CB29D110C343}">
      <dgm:prSet phldrT="[Metin]"/>
      <dgm:spPr/>
      <dgm:t>
        <a:bodyPr/>
        <a:lstStyle/>
        <a:p>
          <a:r>
            <a:rPr lang="tr-TR" dirty="0" smtClean="0"/>
            <a:t>Proses Kontrolü</a:t>
          </a:r>
          <a:endParaRPr lang="tr-TR" dirty="0"/>
        </a:p>
      </dgm:t>
    </dgm:pt>
    <dgm:pt modelId="{5991FB55-42EC-4B49-ABAB-76F4FAA48EDF}" type="parTrans" cxnId="{6748D6CF-2C1D-4646-9DA9-E0F4C114EBFA}">
      <dgm:prSet/>
      <dgm:spPr/>
      <dgm:t>
        <a:bodyPr/>
        <a:lstStyle/>
        <a:p>
          <a:endParaRPr lang="tr-TR"/>
        </a:p>
      </dgm:t>
    </dgm:pt>
    <dgm:pt modelId="{57944CC5-E1C5-4247-BE0A-114472BEA9E3}" type="sibTrans" cxnId="{6748D6CF-2C1D-4646-9DA9-E0F4C114EBFA}">
      <dgm:prSet/>
      <dgm:spPr/>
      <dgm:t>
        <a:bodyPr/>
        <a:lstStyle/>
        <a:p>
          <a:endParaRPr lang="tr-TR"/>
        </a:p>
      </dgm:t>
    </dgm:pt>
    <dgm:pt modelId="{930059D3-B0DA-449A-8C33-AD47C0565CB3}">
      <dgm:prSet phldrT="[Metin]"/>
      <dgm:spPr/>
      <dgm:t>
        <a:bodyPr/>
        <a:lstStyle/>
        <a:p>
          <a:r>
            <a:rPr lang="tr-TR" dirty="0" smtClean="0">
              <a:solidFill>
                <a:schemeClr val="accent2">
                  <a:lumMod val="75000"/>
                </a:schemeClr>
              </a:solidFill>
            </a:rPr>
            <a:t>Emisyon Kontrolü</a:t>
          </a:r>
          <a:endParaRPr lang="tr-TR" dirty="0">
            <a:solidFill>
              <a:schemeClr val="accent2">
                <a:lumMod val="75000"/>
              </a:schemeClr>
            </a:solidFill>
          </a:endParaRPr>
        </a:p>
      </dgm:t>
    </dgm:pt>
    <dgm:pt modelId="{DE1EB3DD-37F5-4563-942C-977FD1B12D9B}" type="parTrans" cxnId="{C8900090-E1A8-4B09-AB40-31B5AAEAF599}">
      <dgm:prSet/>
      <dgm:spPr/>
      <dgm:t>
        <a:bodyPr/>
        <a:lstStyle/>
        <a:p>
          <a:endParaRPr lang="tr-TR"/>
        </a:p>
      </dgm:t>
    </dgm:pt>
    <dgm:pt modelId="{B7EA035A-2DFC-4D0E-9299-BF96DF421CFF}" type="sibTrans" cxnId="{C8900090-E1A8-4B09-AB40-31B5AAEAF599}">
      <dgm:prSet/>
      <dgm:spPr/>
      <dgm:t>
        <a:bodyPr/>
        <a:lstStyle/>
        <a:p>
          <a:endParaRPr lang="tr-TR"/>
        </a:p>
      </dgm:t>
    </dgm:pt>
    <dgm:pt modelId="{5C02DE73-14DE-43C4-A8FA-914B3AF8EA17}" type="pres">
      <dgm:prSet presAssocID="{6F73B14C-2C07-4BB5-925E-3A5D5A5D57D2}" presName="Name0" presStyleCnt="0">
        <dgm:presLayoutVars>
          <dgm:dir/>
          <dgm:resizeHandles val="exact"/>
        </dgm:presLayoutVars>
      </dgm:prSet>
      <dgm:spPr/>
    </dgm:pt>
    <dgm:pt modelId="{B1CA548B-806C-43E5-A2C1-083AD19AA484}" type="pres">
      <dgm:prSet presAssocID="{6F73B14C-2C07-4BB5-925E-3A5D5A5D57D2}" presName="fgShape" presStyleLbl="fgShp" presStyleIdx="0" presStyleCnt="1" custLinFactNeighborX="95" custLinFactNeighborY="47869"/>
      <dgm:spPr/>
    </dgm:pt>
    <dgm:pt modelId="{1F262D03-A7AC-4F98-AE8A-C1F038B0493E}" type="pres">
      <dgm:prSet presAssocID="{6F73B14C-2C07-4BB5-925E-3A5D5A5D57D2}" presName="linComp" presStyleCnt="0"/>
      <dgm:spPr/>
    </dgm:pt>
    <dgm:pt modelId="{9469B4CE-FB25-4AA0-93EC-5A6179C60D67}" type="pres">
      <dgm:prSet presAssocID="{510B3C41-7F3A-46C6-8961-E69F9E419D58}" presName="compNode" presStyleCnt="0"/>
      <dgm:spPr/>
    </dgm:pt>
    <dgm:pt modelId="{D704EF2D-C5B6-47BB-84C4-D72672DEAE62}" type="pres">
      <dgm:prSet presAssocID="{510B3C41-7F3A-46C6-8961-E69F9E419D58}" presName="bkgdShape" presStyleLbl="node1" presStyleIdx="0" presStyleCnt="3"/>
      <dgm:spPr/>
      <dgm:t>
        <a:bodyPr/>
        <a:lstStyle/>
        <a:p>
          <a:endParaRPr lang="tr-TR"/>
        </a:p>
      </dgm:t>
    </dgm:pt>
    <dgm:pt modelId="{A14DA1CC-596E-4459-8E13-7773EADCD32C}" type="pres">
      <dgm:prSet presAssocID="{510B3C41-7F3A-46C6-8961-E69F9E419D5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D263D9-6E45-48F3-BE35-0D0EE00A756F}" type="pres">
      <dgm:prSet presAssocID="{510B3C41-7F3A-46C6-8961-E69F9E419D58}" presName="invisiNode" presStyleLbl="node1" presStyleIdx="0" presStyleCnt="3"/>
      <dgm:spPr/>
    </dgm:pt>
    <dgm:pt modelId="{3B122457-36FC-4C40-8420-781337B92C3A}" type="pres">
      <dgm:prSet presAssocID="{510B3C41-7F3A-46C6-8961-E69F9E419D58}" presName="imagNode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8523C3F-57B0-431C-B426-DA998F43649A}" type="pres">
      <dgm:prSet presAssocID="{56232502-BCEC-4F5A-8456-E5872FCBE1F0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33A1ACB-799C-46B8-8549-3A4D7F58BC44}" type="pres">
      <dgm:prSet presAssocID="{9018B175-8A82-4921-872C-CB29D110C343}" presName="compNode" presStyleCnt="0"/>
      <dgm:spPr/>
    </dgm:pt>
    <dgm:pt modelId="{287FA3F2-C397-4756-B84C-BA30928C0307}" type="pres">
      <dgm:prSet presAssocID="{9018B175-8A82-4921-872C-CB29D110C343}" presName="bkgdShape" presStyleLbl="node1" presStyleIdx="1" presStyleCnt="3"/>
      <dgm:spPr/>
      <dgm:t>
        <a:bodyPr/>
        <a:lstStyle/>
        <a:p>
          <a:endParaRPr lang="tr-TR"/>
        </a:p>
      </dgm:t>
    </dgm:pt>
    <dgm:pt modelId="{127D5004-9C7D-467A-ADAB-39C559F7B3FB}" type="pres">
      <dgm:prSet presAssocID="{9018B175-8A82-4921-872C-CB29D110C34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69F4E-569E-41C3-8C5D-1F110C409329}" type="pres">
      <dgm:prSet presAssocID="{9018B175-8A82-4921-872C-CB29D110C343}" presName="invisiNode" presStyleLbl="node1" presStyleIdx="1" presStyleCnt="3"/>
      <dgm:spPr/>
    </dgm:pt>
    <dgm:pt modelId="{BA41AF1F-6375-45B6-A8B6-F92A203342B4}" type="pres">
      <dgm:prSet presAssocID="{9018B175-8A82-4921-872C-CB29D110C34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EC00920-A62E-4AFC-9D23-C115420CFAA3}" type="pres">
      <dgm:prSet presAssocID="{57944CC5-E1C5-4247-BE0A-114472BEA9E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06D36AD-3D92-4095-AD81-26D52AB9FEE3}" type="pres">
      <dgm:prSet presAssocID="{930059D3-B0DA-449A-8C33-AD47C0565CB3}" presName="compNode" presStyleCnt="0"/>
      <dgm:spPr/>
    </dgm:pt>
    <dgm:pt modelId="{5AB19D24-F854-449A-B4CA-282A23BF80E6}" type="pres">
      <dgm:prSet presAssocID="{930059D3-B0DA-449A-8C33-AD47C0565CB3}" presName="bkgdShape" presStyleLbl="node1" presStyleIdx="2" presStyleCnt="3"/>
      <dgm:spPr/>
      <dgm:t>
        <a:bodyPr/>
        <a:lstStyle/>
        <a:p>
          <a:endParaRPr lang="tr-TR"/>
        </a:p>
      </dgm:t>
    </dgm:pt>
    <dgm:pt modelId="{C041EC3F-ED2A-41C4-8E58-ACE9B828EC54}" type="pres">
      <dgm:prSet presAssocID="{930059D3-B0DA-449A-8C33-AD47C0565CB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152104-4095-4442-B1A4-00A0436343A3}" type="pres">
      <dgm:prSet presAssocID="{930059D3-B0DA-449A-8C33-AD47C0565CB3}" presName="invisiNode" presStyleLbl="node1" presStyleIdx="2" presStyleCnt="3"/>
      <dgm:spPr/>
    </dgm:pt>
    <dgm:pt modelId="{DEAC0A68-950B-40F6-B5EF-4AD563EDC6BF}" type="pres">
      <dgm:prSet presAssocID="{930059D3-B0DA-449A-8C33-AD47C0565CB3}" presName="imagNode" presStyleLbl="fgImgPlace1" presStyleIdx="2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24CCCC5-746E-4A99-908E-B780205B915F}" srcId="{6F73B14C-2C07-4BB5-925E-3A5D5A5D57D2}" destId="{510B3C41-7F3A-46C6-8961-E69F9E419D58}" srcOrd="0" destOrd="0" parTransId="{C195F5BD-A0DA-4AEF-B14D-02B2393AE8B0}" sibTransId="{56232502-BCEC-4F5A-8456-E5872FCBE1F0}"/>
    <dgm:cxn modelId="{9795E528-F73E-43AA-8827-576C16C340D8}" type="presOf" srcId="{510B3C41-7F3A-46C6-8961-E69F9E419D58}" destId="{A14DA1CC-596E-4459-8E13-7773EADCD32C}" srcOrd="1" destOrd="0" presId="urn:microsoft.com/office/officeart/2005/8/layout/hList7"/>
    <dgm:cxn modelId="{5B1F1B10-750D-4901-83EE-71062051FB6C}" type="presOf" srcId="{930059D3-B0DA-449A-8C33-AD47C0565CB3}" destId="{C041EC3F-ED2A-41C4-8E58-ACE9B828EC54}" srcOrd="1" destOrd="0" presId="urn:microsoft.com/office/officeart/2005/8/layout/hList7"/>
    <dgm:cxn modelId="{FD824EA8-55B2-4B78-B5AF-876AD72EEB84}" type="presOf" srcId="{9018B175-8A82-4921-872C-CB29D110C343}" destId="{127D5004-9C7D-467A-ADAB-39C559F7B3FB}" srcOrd="1" destOrd="0" presId="urn:microsoft.com/office/officeart/2005/8/layout/hList7"/>
    <dgm:cxn modelId="{6748D6CF-2C1D-4646-9DA9-E0F4C114EBFA}" srcId="{6F73B14C-2C07-4BB5-925E-3A5D5A5D57D2}" destId="{9018B175-8A82-4921-872C-CB29D110C343}" srcOrd="1" destOrd="0" parTransId="{5991FB55-42EC-4B49-ABAB-76F4FAA48EDF}" sibTransId="{57944CC5-E1C5-4247-BE0A-114472BEA9E3}"/>
    <dgm:cxn modelId="{A9AAFDD1-BE3C-43AA-A92F-D637E40CF144}" type="presOf" srcId="{6F73B14C-2C07-4BB5-925E-3A5D5A5D57D2}" destId="{5C02DE73-14DE-43C4-A8FA-914B3AF8EA17}" srcOrd="0" destOrd="0" presId="urn:microsoft.com/office/officeart/2005/8/layout/hList7"/>
    <dgm:cxn modelId="{C8900090-E1A8-4B09-AB40-31B5AAEAF599}" srcId="{6F73B14C-2C07-4BB5-925E-3A5D5A5D57D2}" destId="{930059D3-B0DA-449A-8C33-AD47C0565CB3}" srcOrd="2" destOrd="0" parTransId="{DE1EB3DD-37F5-4563-942C-977FD1B12D9B}" sibTransId="{B7EA035A-2DFC-4D0E-9299-BF96DF421CFF}"/>
    <dgm:cxn modelId="{87712CB4-D06B-45C7-B135-BC269632BE86}" type="presOf" srcId="{57944CC5-E1C5-4247-BE0A-114472BEA9E3}" destId="{2EC00920-A62E-4AFC-9D23-C115420CFAA3}" srcOrd="0" destOrd="0" presId="urn:microsoft.com/office/officeart/2005/8/layout/hList7"/>
    <dgm:cxn modelId="{725305E4-DE24-4CB8-9CCD-75E28CAAAB18}" type="presOf" srcId="{56232502-BCEC-4F5A-8456-E5872FCBE1F0}" destId="{48523C3F-57B0-431C-B426-DA998F43649A}" srcOrd="0" destOrd="0" presId="urn:microsoft.com/office/officeart/2005/8/layout/hList7"/>
    <dgm:cxn modelId="{2742554A-61EC-40D4-9A1F-AE7C41255F83}" type="presOf" srcId="{510B3C41-7F3A-46C6-8961-E69F9E419D58}" destId="{D704EF2D-C5B6-47BB-84C4-D72672DEAE62}" srcOrd="0" destOrd="0" presId="urn:microsoft.com/office/officeart/2005/8/layout/hList7"/>
    <dgm:cxn modelId="{F38F717E-6712-485B-902E-E7967AA38DF4}" type="presOf" srcId="{930059D3-B0DA-449A-8C33-AD47C0565CB3}" destId="{5AB19D24-F854-449A-B4CA-282A23BF80E6}" srcOrd="0" destOrd="0" presId="urn:microsoft.com/office/officeart/2005/8/layout/hList7"/>
    <dgm:cxn modelId="{230CC23C-19AE-4AB6-9641-5E445184E292}" type="presOf" srcId="{9018B175-8A82-4921-872C-CB29D110C343}" destId="{287FA3F2-C397-4756-B84C-BA30928C0307}" srcOrd="0" destOrd="0" presId="urn:microsoft.com/office/officeart/2005/8/layout/hList7"/>
    <dgm:cxn modelId="{5BB20996-D1A7-491A-8631-9F688D63B6E2}" type="presParOf" srcId="{5C02DE73-14DE-43C4-A8FA-914B3AF8EA17}" destId="{B1CA548B-806C-43E5-A2C1-083AD19AA484}" srcOrd="0" destOrd="0" presId="urn:microsoft.com/office/officeart/2005/8/layout/hList7"/>
    <dgm:cxn modelId="{3C7649D1-E3AE-4FE8-88A6-F47472CD2210}" type="presParOf" srcId="{5C02DE73-14DE-43C4-A8FA-914B3AF8EA17}" destId="{1F262D03-A7AC-4F98-AE8A-C1F038B0493E}" srcOrd="1" destOrd="0" presId="urn:microsoft.com/office/officeart/2005/8/layout/hList7"/>
    <dgm:cxn modelId="{7FD162B9-1F5A-460A-AF7C-229DA331A856}" type="presParOf" srcId="{1F262D03-A7AC-4F98-AE8A-C1F038B0493E}" destId="{9469B4CE-FB25-4AA0-93EC-5A6179C60D67}" srcOrd="0" destOrd="0" presId="urn:microsoft.com/office/officeart/2005/8/layout/hList7"/>
    <dgm:cxn modelId="{44F2C7B1-86CA-4510-8714-3C5439BD75AF}" type="presParOf" srcId="{9469B4CE-FB25-4AA0-93EC-5A6179C60D67}" destId="{D704EF2D-C5B6-47BB-84C4-D72672DEAE62}" srcOrd="0" destOrd="0" presId="urn:microsoft.com/office/officeart/2005/8/layout/hList7"/>
    <dgm:cxn modelId="{43627BAE-DBA5-48A5-ABA1-D27F00F41102}" type="presParOf" srcId="{9469B4CE-FB25-4AA0-93EC-5A6179C60D67}" destId="{A14DA1CC-596E-4459-8E13-7773EADCD32C}" srcOrd="1" destOrd="0" presId="urn:microsoft.com/office/officeart/2005/8/layout/hList7"/>
    <dgm:cxn modelId="{C9CD12CC-65C6-4705-9AED-8FE7D4039893}" type="presParOf" srcId="{9469B4CE-FB25-4AA0-93EC-5A6179C60D67}" destId="{C1D263D9-6E45-48F3-BE35-0D0EE00A756F}" srcOrd="2" destOrd="0" presId="urn:microsoft.com/office/officeart/2005/8/layout/hList7"/>
    <dgm:cxn modelId="{B0DED333-74B2-45CF-8A94-A9618312C5BD}" type="presParOf" srcId="{9469B4CE-FB25-4AA0-93EC-5A6179C60D67}" destId="{3B122457-36FC-4C40-8420-781337B92C3A}" srcOrd="3" destOrd="0" presId="urn:microsoft.com/office/officeart/2005/8/layout/hList7"/>
    <dgm:cxn modelId="{C9EFBDD8-EE2D-4A0F-8846-B2CD763A4C81}" type="presParOf" srcId="{1F262D03-A7AC-4F98-AE8A-C1F038B0493E}" destId="{48523C3F-57B0-431C-B426-DA998F43649A}" srcOrd="1" destOrd="0" presId="urn:microsoft.com/office/officeart/2005/8/layout/hList7"/>
    <dgm:cxn modelId="{03B5CB07-D7AA-4A86-BA75-B5993C621B3C}" type="presParOf" srcId="{1F262D03-A7AC-4F98-AE8A-C1F038B0493E}" destId="{E33A1ACB-799C-46B8-8549-3A4D7F58BC44}" srcOrd="2" destOrd="0" presId="urn:microsoft.com/office/officeart/2005/8/layout/hList7"/>
    <dgm:cxn modelId="{ADF2DD1F-2465-4D4B-B0B4-A91C8874F979}" type="presParOf" srcId="{E33A1ACB-799C-46B8-8549-3A4D7F58BC44}" destId="{287FA3F2-C397-4756-B84C-BA30928C0307}" srcOrd="0" destOrd="0" presId="urn:microsoft.com/office/officeart/2005/8/layout/hList7"/>
    <dgm:cxn modelId="{D6F10312-88E8-43EC-8B9A-F295F235737C}" type="presParOf" srcId="{E33A1ACB-799C-46B8-8549-3A4D7F58BC44}" destId="{127D5004-9C7D-467A-ADAB-39C559F7B3FB}" srcOrd="1" destOrd="0" presId="urn:microsoft.com/office/officeart/2005/8/layout/hList7"/>
    <dgm:cxn modelId="{629D9F89-D05D-4D20-8751-87AB72E4A304}" type="presParOf" srcId="{E33A1ACB-799C-46B8-8549-3A4D7F58BC44}" destId="{F8769F4E-569E-41C3-8C5D-1F110C409329}" srcOrd="2" destOrd="0" presId="urn:microsoft.com/office/officeart/2005/8/layout/hList7"/>
    <dgm:cxn modelId="{D563EA6A-C1CA-4F94-A64E-EFF64775C2F3}" type="presParOf" srcId="{E33A1ACB-799C-46B8-8549-3A4D7F58BC44}" destId="{BA41AF1F-6375-45B6-A8B6-F92A203342B4}" srcOrd="3" destOrd="0" presId="urn:microsoft.com/office/officeart/2005/8/layout/hList7"/>
    <dgm:cxn modelId="{130E1CAD-CECB-46AF-873D-78910CB9DC20}" type="presParOf" srcId="{1F262D03-A7AC-4F98-AE8A-C1F038B0493E}" destId="{2EC00920-A62E-4AFC-9D23-C115420CFAA3}" srcOrd="3" destOrd="0" presId="urn:microsoft.com/office/officeart/2005/8/layout/hList7"/>
    <dgm:cxn modelId="{A62B721C-8D87-45B8-981D-EF32BC3DB101}" type="presParOf" srcId="{1F262D03-A7AC-4F98-AE8A-C1F038B0493E}" destId="{006D36AD-3D92-4095-AD81-26D52AB9FEE3}" srcOrd="4" destOrd="0" presId="urn:microsoft.com/office/officeart/2005/8/layout/hList7"/>
    <dgm:cxn modelId="{0F00F9D6-68AC-441D-A1A5-D9AAEB9A45C6}" type="presParOf" srcId="{006D36AD-3D92-4095-AD81-26D52AB9FEE3}" destId="{5AB19D24-F854-449A-B4CA-282A23BF80E6}" srcOrd="0" destOrd="0" presId="urn:microsoft.com/office/officeart/2005/8/layout/hList7"/>
    <dgm:cxn modelId="{E4EEC61B-061C-42E0-8E4C-1BB23941308A}" type="presParOf" srcId="{006D36AD-3D92-4095-AD81-26D52AB9FEE3}" destId="{C041EC3F-ED2A-41C4-8E58-ACE9B828EC54}" srcOrd="1" destOrd="0" presId="urn:microsoft.com/office/officeart/2005/8/layout/hList7"/>
    <dgm:cxn modelId="{53F163DA-B5FC-47BE-B96B-5DE2FC85EB59}" type="presParOf" srcId="{006D36AD-3D92-4095-AD81-26D52AB9FEE3}" destId="{05152104-4095-4442-B1A4-00A0436343A3}" srcOrd="2" destOrd="0" presId="urn:microsoft.com/office/officeart/2005/8/layout/hList7"/>
    <dgm:cxn modelId="{279A4FB4-2925-42DC-A0E3-FBE97CB4AD7B}" type="presParOf" srcId="{006D36AD-3D92-4095-AD81-26D52AB9FEE3}" destId="{DEAC0A68-950B-40F6-B5EF-4AD563EDC6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EF2D-C5B6-47BB-84C4-D72672DEAE62}">
      <dsp:nvSpPr>
        <dsp:cNvPr id="0" name=""/>
        <dsp:cNvSpPr/>
      </dsp:nvSpPr>
      <dsp:spPr>
        <a:xfrm>
          <a:off x="2204" y="0"/>
          <a:ext cx="3430143" cy="473072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Yanma Verimliliği Kontrolü                            </a:t>
          </a:r>
          <a:endParaRPr lang="tr-TR" sz="3300" kern="1200" dirty="0"/>
        </a:p>
      </dsp:txBody>
      <dsp:txXfrm>
        <a:off x="2204" y="1892288"/>
        <a:ext cx="3430143" cy="1892288"/>
      </dsp:txXfrm>
    </dsp:sp>
    <dsp:sp modelId="{3B122457-36FC-4C40-8420-781337B92C3A}">
      <dsp:nvSpPr>
        <dsp:cNvPr id="0" name=""/>
        <dsp:cNvSpPr/>
      </dsp:nvSpPr>
      <dsp:spPr>
        <a:xfrm>
          <a:off x="929611" y="283843"/>
          <a:ext cx="1575330" cy="157533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FA3F2-C397-4756-B84C-BA30928C0307}">
      <dsp:nvSpPr>
        <dsp:cNvPr id="0" name=""/>
        <dsp:cNvSpPr/>
      </dsp:nvSpPr>
      <dsp:spPr>
        <a:xfrm>
          <a:off x="3535252" y="0"/>
          <a:ext cx="3430143" cy="473072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Proses Kontrolü</a:t>
          </a:r>
          <a:endParaRPr lang="tr-TR" sz="3300" kern="1200" dirty="0"/>
        </a:p>
      </dsp:txBody>
      <dsp:txXfrm>
        <a:off x="3535252" y="1892288"/>
        <a:ext cx="3430143" cy="1892288"/>
      </dsp:txXfrm>
    </dsp:sp>
    <dsp:sp modelId="{BA41AF1F-6375-45B6-A8B6-F92A203342B4}">
      <dsp:nvSpPr>
        <dsp:cNvPr id="0" name=""/>
        <dsp:cNvSpPr/>
      </dsp:nvSpPr>
      <dsp:spPr>
        <a:xfrm>
          <a:off x="4462658" y="283843"/>
          <a:ext cx="1575330" cy="15753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9D24-F854-449A-B4CA-282A23BF80E6}">
      <dsp:nvSpPr>
        <dsp:cNvPr id="0" name=""/>
        <dsp:cNvSpPr/>
      </dsp:nvSpPr>
      <dsp:spPr>
        <a:xfrm>
          <a:off x="7068299" y="0"/>
          <a:ext cx="3430143" cy="473072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chemeClr val="accent2">
                  <a:lumMod val="75000"/>
                </a:schemeClr>
              </a:solidFill>
            </a:rPr>
            <a:t>Emisyon Kontrolü</a:t>
          </a:r>
          <a:endParaRPr lang="tr-TR" sz="33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068299" y="1892288"/>
        <a:ext cx="3430143" cy="1892288"/>
      </dsp:txXfrm>
    </dsp:sp>
    <dsp:sp modelId="{DEAC0A68-950B-40F6-B5EF-4AD563EDC6BF}">
      <dsp:nvSpPr>
        <dsp:cNvPr id="0" name=""/>
        <dsp:cNvSpPr/>
      </dsp:nvSpPr>
      <dsp:spPr>
        <a:xfrm>
          <a:off x="7995706" y="283843"/>
          <a:ext cx="1575330" cy="1575330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A548B-806C-43E5-A2C1-083AD19AA484}">
      <dsp:nvSpPr>
        <dsp:cNvPr id="0" name=""/>
        <dsp:cNvSpPr/>
      </dsp:nvSpPr>
      <dsp:spPr>
        <a:xfrm>
          <a:off x="429203" y="4021112"/>
          <a:ext cx="9660596" cy="709608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C5A3-FC63-496D-A996-EDC8B64D5F9C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00AAD-E4A7-4DB5-9F86-3D50230971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8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0AAD-E4A7-4DB5-9F86-3D502309718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9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61A-AF0F-4D80-BB01-0F97EE5DFAB8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61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9988-44A7-4E24-8BB5-8B7B1AEED7E5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68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84E4-9533-4534-86EE-A6B557B095C9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54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0CA0-A183-4B26-A522-A3C70DF9F790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1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265-D00B-4EDC-876C-77F444164CB6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40215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24B0-2371-48AD-B487-C3EFF467BA7B}" type="datetime1">
              <a:rPr lang="tr-TR" smtClean="0"/>
              <a:t>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5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48D-E095-4396-8B94-77746F556FD9}" type="datetime1">
              <a:rPr lang="tr-TR" smtClean="0"/>
              <a:t>1.12.2021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48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2F93-028A-4742-A23A-3CF72AC40B3D}" type="datetime1">
              <a:rPr lang="tr-TR" smtClean="0"/>
              <a:t>1.12.2021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05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62F3-6A8E-457D-9CD1-E90EC0007A14}" type="datetime1">
              <a:rPr lang="tr-TR" smtClean="0"/>
              <a:t>1.12.2021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96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9A10-185F-4C4F-B33D-F96C029DC33D}" type="datetime1">
              <a:rPr lang="tr-TR" smtClean="0"/>
              <a:t>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00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D3EB-7562-4BE8-A00E-CF08C8AA1A00}" type="datetime1">
              <a:rPr lang="tr-TR" smtClean="0"/>
              <a:t>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46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2265-D00B-4EDC-876C-77F444164CB6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Mevlana KARAKAYA / 1711082107 / ORCID: 0000-0002-3876-9400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813A-C001-41DF-9580-C19F94B082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76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93051969-D96C-497C-9512-E777F9E98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995" y="759413"/>
            <a:ext cx="9422740" cy="2760956"/>
          </a:xfrm>
        </p:spPr>
        <p:txBody>
          <a:bodyPr>
            <a:noAutofit/>
          </a:bodyPr>
          <a:lstStyle/>
          <a:p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ÇEVRE, ŞEHİRCİLİK VE </a:t>
            </a:r>
            <a:b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BAKANLIĞI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1331365" y="42797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YANMA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GAZLARI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ÖLÇÜMÜ</a:t>
            </a:r>
          </a:p>
          <a:p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Serhat YILMAZ</a:t>
            </a:r>
            <a:endParaRPr lang="tr-T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Mühendisi</a:t>
            </a:r>
          </a:p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6" name="Düz Bağlayıcı 25"/>
          <p:cNvSpPr/>
          <p:nvPr/>
        </p:nvSpPr>
        <p:spPr>
          <a:xfrm>
            <a:off x="1860777" y="1828567"/>
            <a:ext cx="9027400" cy="0"/>
          </a:xfrm>
          <a:prstGeom prst="line">
            <a:avLst/>
          </a:prstGeom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27" name="Grup 26"/>
          <p:cNvGrpSpPr/>
          <p:nvPr/>
        </p:nvGrpSpPr>
        <p:grpSpPr>
          <a:xfrm>
            <a:off x="1966488" y="1424376"/>
            <a:ext cx="1037103" cy="4891762"/>
            <a:chOff x="0" y="2390"/>
            <a:chExt cx="1037103" cy="4891762"/>
          </a:xfrm>
        </p:grpSpPr>
        <p:sp>
          <p:nvSpPr>
            <p:cNvPr id="40" name="Dikdörtgen 39"/>
            <p:cNvSpPr/>
            <p:nvPr/>
          </p:nvSpPr>
          <p:spPr>
            <a:xfrm>
              <a:off x="0" y="2390"/>
              <a:ext cx="1037103" cy="489176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1" name="Metin kutusu 40"/>
            <p:cNvSpPr txBox="1"/>
            <p:nvPr/>
          </p:nvSpPr>
          <p:spPr>
            <a:xfrm>
              <a:off x="0" y="859574"/>
              <a:ext cx="1037103" cy="40345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Ölçüme Hazırlık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3071295" y="1553641"/>
            <a:ext cx="7154216" cy="2238725"/>
            <a:chOff x="1104807" y="74325"/>
            <a:chExt cx="7154216" cy="2562757"/>
          </a:xfrm>
        </p:grpSpPr>
        <p:sp>
          <p:nvSpPr>
            <p:cNvPr id="38" name="Dikdörtgen 37"/>
            <p:cNvSpPr/>
            <p:nvPr/>
          </p:nvSpPr>
          <p:spPr>
            <a:xfrm>
              <a:off x="1172514" y="74325"/>
              <a:ext cx="7086509" cy="148109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9" name="Metin kutusu 38"/>
            <p:cNvSpPr txBox="1"/>
            <p:nvPr/>
          </p:nvSpPr>
          <p:spPr>
            <a:xfrm>
              <a:off x="1104807" y="1155985"/>
              <a:ext cx="7086509" cy="14810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Analizörün </a:t>
              </a:r>
              <a:r>
                <a:rPr lang="tr-TR" dirty="0" err="1" smtClean="0"/>
                <a:t>probu</a:t>
              </a:r>
              <a:r>
                <a:rPr lang="tr-TR" dirty="0" smtClean="0"/>
                <a:t> ve </a:t>
              </a:r>
              <a:r>
                <a:rPr lang="tr-TR" dirty="0"/>
                <a:t>bağlantı hattı gibi elemanları gaz ile etkileşim yapmayacak malzemeden seçilmelidir (</a:t>
              </a:r>
              <a:r>
                <a:rPr lang="tr-TR" dirty="0" err="1"/>
                <a:t>Prob</a:t>
              </a:r>
              <a:r>
                <a:rPr lang="tr-TR" dirty="0"/>
                <a:t> paslanmaz çelik, gaz hattı ise teflon olabilir).</a:t>
              </a:r>
              <a:endParaRPr lang="tr-TR" dirty="0" smtClean="0"/>
            </a:p>
          </p:txBody>
        </p:sp>
      </p:grpSp>
      <p:sp>
        <p:nvSpPr>
          <p:cNvPr id="29" name="Düz Bağlayıcı 28"/>
          <p:cNvSpPr/>
          <p:nvPr/>
        </p:nvSpPr>
        <p:spPr>
          <a:xfrm flipV="1">
            <a:off x="3139002" y="3517438"/>
            <a:ext cx="7221919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30" name="Grup 29"/>
          <p:cNvGrpSpPr/>
          <p:nvPr/>
        </p:nvGrpSpPr>
        <p:grpSpPr>
          <a:xfrm>
            <a:off x="2853745" y="3788549"/>
            <a:ext cx="7657021" cy="2004462"/>
            <a:chOff x="887257" y="1630518"/>
            <a:chExt cx="7657021" cy="2858962"/>
          </a:xfrm>
        </p:grpSpPr>
        <p:sp>
          <p:nvSpPr>
            <p:cNvPr id="36" name="Dikdörtgen 35"/>
            <p:cNvSpPr/>
            <p:nvPr/>
          </p:nvSpPr>
          <p:spPr>
            <a:xfrm>
              <a:off x="1172514" y="2073702"/>
              <a:ext cx="7086509" cy="152669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7" name="Metin kutusu 36"/>
            <p:cNvSpPr txBox="1"/>
            <p:nvPr/>
          </p:nvSpPr>
          <p:spPr>
            <a:xfrm>
              <a:off x="887257" y="1630518"/>
              <a:ext cx="7657021" cy="28589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537750" indent="-285750" algn="just"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tr-TR" alt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Örnekleme hattı mümkün olduğu kadar kısa tutulmalıdır.</a:t>
              </a:r>
              <a:r>
                <a:rPr lang="tr-TR" altLang="tr-T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tr-TR" altLang="tr-T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37750" indent="-285750" algn="just"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endParaRPr lang="tr-TR" altLang="tr-T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37750" indent="-285750" algn="just"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Partikül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maddeler ve nem, ölçümleri etkileyebileceğinden numune alma hattı, filtre ve nem giderme kısımlarını ihtiva etmelidir. </a:t>
              </a:r>
            </a:p>
            <a:p>
              <a:pPr marL="537750" indent="-285750" algn="just"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37750" indent="-285750" algn="just"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Kükürt dioksit kayıplarını önlemek ve yanlış okumalara yol açmamak için numune alma hattı ısıtılmalıdır. 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Düz Bağlayıcı 30"/>
          <p:cNvSpPr/>
          <p:nvPr/>
        </p:nvSpPr>
        <p:spPr>
          <a:xfrm>
            <a:off x="3139002" y="6199948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50" name="Metin kutusu 49"/>
          <p:cNvSpPr txBox="1"/>
          <p:nvPr/>
        </p:nvSpPr>
        <p:spPr>
          <a:xfrm>
            <a:off x="4695492" y="596046"/>
            <a:ext cx="383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SÜRECİ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6" name="Düz Bağlayıcı 25"/>
          <p:cNvSpPr/>
          <p:nvPr/>
        </p:nvSpPr>
        <p:spPr>
          <a:xfrm>
            <a:off x="1966488" y="1453873"/>
            <a:ext cx="9027400" cy="0"/>
          </a:xfrm>
          <a:prstGeom prst="line">
            <a:avLst/>
          </a:prstGeom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27" name="Grup 26"/>
          <p:cNvGrpSpPr/>
          <p:nvPr/>
        </p:nvGrpSpPr>
        <p:grpSpPr>
          <a:xfrm>
            <a:off x="1584169" y="1336132"/>
            <a:ext cx="1298039" cy="4891762"/>
            <a:chOff x="0" y="2390"/>
            <a:chExt cx="1298039" cy="4891762"/>
          </a:xfrm>
        </p:grpSpPr>
        <p:sp>
          <p:nvSpPr>
            <p:cNvPr id="40" name="Dikdörtgen 39"/>
            <p:cNvSpPr/>
            <p:nvPr/>
          </p:nvSpPr>
          <p:spPr>
            <a:xfrm>
              <a:off x="0" y="2390"/>
              <a:ext cx="1037103" cy="489176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1" name="Metin kutusu 40"/>
            <p:cNvSpPr txBox="1"/>
            <p:nvPr/>
          </p:nvSpPr>
          <p:spPr>
            <a:xfrm>
              <a:off x="111466" y="714807"/>
              <a:ext cx="1186573" cy="40982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Numune Alma Yeri</a:t>
              </a: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3139002" y="1525808"/>
            <a:ext cx="7124779" cy="2040650"/>
            <a:chOff x="1172514" y="74325"/>
            <a:chExt cx="7124779" cy="2336015"/>
          </a:xfrm>
        </p:grpSpPr>
        <p:sp>
          <p:nvSpPr>
            <p:cNvPr id="38" name="Dikdörtgen 37"/>
            <p:cNvSpPr/>
            <p:nvPr/>
          </p:nvSpPr>
          <p:spPr>
            <a:xfrm>
              <a:off x="1172514" y="74325"/>
              <a:ext cx="7086509" cy="148109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9" name="Metin kutusu 38"/>
            <p:cNvSpPr txBox="1"/>
            <p:nvPr/>
          </p:nvSpPr>
          <p:spPr>
            <a:xfrm>
              <a:off x="1210784" y="929244"/>
              <a:ext cx="7086509" cy="14810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Numune alma yeri; Bacadaki ortalama konsantrasyonu temsil etmeli.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acada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gazın akışını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bozan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bir düzenden uzak bir yerde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olmalıdır. (dirsek, fan, t bağlantısı, ani daralma veya genişleme </a:t>
              </a:r>
              <a:r>
                <a:rPr lang="tr-TR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9" name="Düz Bağlayıcı 28"/>
          <p:cNvSpPr/>
          <p:nvPr/>
        </p:nvSpPr>
        <p:spPr>
          <a:xfrm>
            <a:off x="3177272" y="3369068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6" name="Dikdörtgen 35"/>
          <p:cNvSpPr/>
          <p:nvPr/>
        </p:nvSpPr>
        <p:spPr>
          <a:xfrm>
            <a:off x="3069657" y="3032918"/>
            <a:ext cx="7924231" cy="1526699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1" name="Düz Bağlayıcı 30"/>
          <p:cNvSpPr/>
          <p:nvPr/>
        </p:nvSpPr>
        <p:spPr>
          <a:xfrm>
            <a:off x="3139002" y="4559210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4" name="Dikdörtgen 33"/>
          <p:cNvSpPr/>
          <p:nvPr/>
        </p:nvSpPr>
        <p:spPr>
          <a:xfrm>
            <a:off x="3139002" y="4333311"/>
            <a:ext cx="7086509" cy="154276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3" name="Düz Bağlayıcı 32"/>
          <p:cNvSpPr/>
          <p:nvPr/>
        </p:nvSpPr>
        <p:spPr>
          <a:xfrm>
            <a:off x="3139002" y="5577181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" name="Dikdörtgen 1"/>
          <p:cNvSpPr/>
          <p:nvPr/>
        </p:nvSpPr>
        <p:spPr>
          <a:xfrm>
            <a:off x="3139002" y="3690982"/>
            <a:ext cx="757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>
                <a:latin typeface="Times New Roman" pitchFamily="18" charset="0"/>
              </a:rPr>
              <a:t>Örnekleme sistemine hava girişi veya sistemden dışarıya gaz kaçağı </a:t>
            </a:r>
            <a:r>
              <a:rPr lang="tr-TR" altLang="tr-TR" dirty="0" smtClean="0">
                <a:latin typeface="Times New Roman" pitchFamily="18" charset="0"/>
              </a:rPr>
              <a:t>olmamalıdır.</a:t>
            </a:r>
            <a:endParaRPr lang="tr-TR" altLang="tr-TR" dirty="0">
              <a:latin typeface="Times New Roman" pitchFamily="18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797812" y="4704103"/>
            <a:ext cx="7708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algn="just">
              <a:spcAft>
                <a:spcPts val="300"/>
              </a:spcAft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Analizörlerin ölçüm hücreleri hassas olduğu için analizörler taşınırken dikkat edilmelidir. 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4545590" y="597751"/>
            <a:ext cx="386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SÜRECİ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69657" y="5803929"/>
            <a:ext cx="743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>
                <a:latin typeface="Times New Roman" pitchFamily="18" charset="0"/>
              </a:rPr>
              <a:t>Sürekli rejimde çalışan tesislerde en büyük yükte en az üç ölçüm yapılmalıdır.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6" name="Düz Bağlayıcı 25"/>
          <p:cNvSpPr/>
          <p:nvPr/>
        </p:nvSpPr>
        <p:spPr>
          <a:xfrm>
            <a:off x="1966488" y="1414542"/>
            <a:ext cx="9027400" cy="0"/>
          </a:xfrm>
          <a:prstGeom prst="line">
            <a:avLst/>
          </a:prstGeom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27" name="Grup 26"/>
          <p:cNvGrpSpPr/>
          <p:nvPr/>
        </p:nvGrpSpPr>
        <p:grpSpPr>
          <a:xfrm>
            <a:off x="1651248" y="1414542"/>
            <a:ext cx="1352344" cy="4891762"/>
            <a:chOff x="-315240" y="2390"/>
            <a:chExt cx="1352344" cy="4891762"/>
          </a:xfrm>
        </p:grpSpPr>
        <p:sp>
          <p:nvSpPr>
            <p:cNvPr id="40" name="Dikdörtgen 39"/>
            <p:cNvSpPr/>
            <p:nvPr/>
          </p:nvSpPr>
          <p:spPr>
            <a:xfrm>
              <a:off x="0" y="2390"/>
              <a:ext cx="1037103" cy="489176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1" name="Metin kutusu 40"/>
            <p:cNvSpPr txBox="1"/>
            <p:nvPr/>
          </p:nvSpPr>
          <p:spPr>
            <a:xfrm>
              <a:off x="-315240" y="607584"/>
              <a:ext cx="1352344" cy="42865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Kalibrasyon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Doğrulama</a:t>
              </a:r>
              <a:endPara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3003590" y="1486477"/>
            <a:ext cx="7568327" cy="1711341"/>
            <a:chOff x="1037102" y="74325"/>
            <a:chExt cx="7568327" cy="1959041"/>
          </a:xfrm>
        </p:grpSpPr>
        <p:sp>
          <p:nvSpPr>
            <p:cNvPr id="38" name="Dikdörtgen 37"/>
            <p:cNvSpPr/>
            <p:nvPr/>
          </p:nvSpPr>
          <p:spPr>
            <a:xfrm>
              <a:off x="1172514" y="74325"/>
              <a:ext cx="7086509" cy="148109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9" name="Metin kutusu 38"/>
            <p:cNvSpPr txBox="1"/>
            <p:nvPr/>
          </p:nvSpPr>
          <p:spPr>
            <a:xfrm>
              <a:off x="1037102" y="552270"/>
              <a:ext cx="7568327" cy="14810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Kalibrasyon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Ölçümde kullanılan cihazların kalibrasyonu periyodik olarak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yılda 1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kez kalibrasyon laboratuvarınca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tarafından yapılır. Ayrıca cihazın </a:t>
              </a:r>
              <a:r>
                <a:rPr lang="tr-T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sensörleri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değiştiğinde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kullanıma alınmadan önce kalibre edilir. </a:t>
              </a:r>
              <a:endPara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Doğrusallık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testleri: 1 senede 1 kez, sıfır ve 4 nokta olmak üzere toplam 5 noktada referans gazlar ile yapılmalıdır.</a:t>
              </a:r>
            </a:p>
          </p:txBody>
        </p:sp>
      </p:grpSp>
      <p:sp>
        <p:nvSpPr>
          <p:cNvPr id="29" name="Düz Bağlayıcı 28"/>
          <p:cNvSpPr/>
          <p:nvPr/>
        </p:nvSpPr>
        <p:spPr>
          <a:xfrm>
            <a:off x="3003590" y="3418519"/>
            <a:ext cx="7550908" cy="29609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30" name="Grup 29"/>
          <p:cNvGrpSpPr/>
          <p:nvPr/>
        </p:nvGrpSpPr>
        <p:grpSpPr>
          <a:xfrm>
            <a:off x="3003590" y="3485854"/>
            <a:ext cx="7656819" cy="1526699"/>
            <a:chOff x="1037102" y="2073702"/>
            <a:chExt cx="7656819" cy="1526699"/>
          </a:xfrm>
        </p:grpSpPr>
        <p:sp>
          <p:nvSpPr>
            <p:cNvPr id="36" name="Dikdörtgen 35"/>
            <p:cNvSpPr/>
            <p:nvPr/>
          </p:nvSpPr>
          <p:spPr>
            <a:xfrm>
              <a:off x="1172514" y="2073702"/>
              <a:ext cx="7086509" cy="152669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7" name="Metin kutusu 36"/>
            <p:cNvSpPr txBox="1"/>
            <p:nvPr/>
          </p:nvSpPr>
          <p:spPr>
            <a:xfrm>
              <a:off x="1037102" y="2175788"/>
              <a:ext cx="7656819" cy="9610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Doğrulama: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Cihaz ölçüm yapılacak olan sahada sertifikalı kalibrasyon gazları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vasıtasıyla (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TS EN ISO/IEC 17025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onaylı),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 ölçüm öncesinde ve sonrasında 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doğrulama yapılır</a:t>
              </a:r>
              <a:r>
                <a:rPr lang="tr-TR" dirty="0" smtClean="0"/>
                <a:t>.</a:t>
              </a:r>
              <a:endParaRPr lang="tr-TR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Düz Bağlayıcı 30"/>
          <p:cNvSpPr/>
          <p:nvPr/>
        </p:nvSpPr>
        <p:spPr>
          <a:xfrm flipV="1">
            <a:off x="3003590" y="4586737"/>
            <a:ext cx="7550908" cy="666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4" name="Dikdörtgen 33"/>
          <p:cNvSpPr/>
          <p:nvPr/>
        </p:nvSpPr>
        <p:spPr>
          <a:xfrm>
            <a:off x="3139002" y="4333311"/>
            <a:ext cx="7086509" cy="154276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3" name="Düz Bağlayıcı 32"/>
          <p:cNvSpPr/>
          <p:nvPr/>
        </p:nvSpPr>
        <p:spPr>
          <a:xfrm>
            <a:off x="3003590" y="5723765"/>
            <a:ext cx="7550907" cy="3416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7" name="Metin kutusu 16"/>
          <p:cNvSpPr txBox="1"/>
          <p:nvPr/>
        </p:nvSpPr>
        <p:spPr>
          <a:xfrm>
            <a:off x="2729353" y="4915547"/>
            <a:ext cx="7770395" cy="77049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252000" algn="just">
              <a:lnSpc>
                <a:spcPct val="80000"/>
              </a:lnSpc>
              <a:spcAft>
                <a:spcPts val="1200"/>
              </a:spcAft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Cihaz ölçüm konumuna geçtikten sonra uygun bağlantı hortumlarının uygun yerlerde olduğu bir kez daha kontrol edilerek kaçak testi yapılması gerekir.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785878" y="595422"/>
            <a:ext cx="379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SÜRECİ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674605" y="5876076"/>
            <a:ext cx="7879893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algn="just">
              <a:lnSpc>
                <a:spcPct val="80000"/>
              </a:lnSpc>
              <a:spcAft>
                <a:spcPts val="1200"/>
              </a:spcAft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Kütlesel debi hesaplamalarının yapılabilmesi için hız, sıcaklık ve nem ölçümlerinin de yapılması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6873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6" name="Düz Bağlayıcı 25"/>
          <p:cNvSpPr/>
          <p:nvPr/>
        </p:nvSpPr>
        <p:spPr>
          <a:xfrm>
            <a:off x="1966488" y="1940521"/>
            <a:ext cx="9027400" cy="0"/>
          </a:xfrm>
          <a:prstGeom prst="line">
            <a:avLst/>
          </a:prstGeom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27" name="Grup 26"/>
          <p:cNvGrpSpPr/>
          <p:nvPr/>
        </p:nvGrpSpPr>
        <p:grpSpPr>
          <a:xfrm>
            <a:off x="1860776" y="1345717"/>
            <a:ext cx="1142815" cy="4891762"/>
            <a:chOff x="-105712" y="2390"/>
            <a:chExt cx="1142815" cy="4891762"/>
          </a:xfrm>
        </p:grpSpPr>
        <p:sp>
          <p:nvSpPr>
            <p:cNvPr id="40" name="Dikdörtgen 39"/>
            <p:cNvSpPr/>
            <p:nvPr/>
          </p:nvSpPr>
          <p:spPr>
            <a:xfrm>
              <a:off x="0" y="2390"/>
              <a:ext cx="1037103" cy="489176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1" name="Metin kutusu 40"/>
            <p:cNvSpPr txBox="1"/>
            <p:nvPr/>
          </p:nvSpPr>
          <p:spPr>
            <a:xfrm>
              <a:off x="-105712" y="799802"/>
              <a:ext cx="1142815" cy="4094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Ölçüm Süresi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3139002" y="1053858"/>
            <a:ext cx="7086509" cy="1293827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9" name="Düz Bağlayıcı 28"/>
          <p:cNvSpPr/>
          <p:nvPr/>
        </p:nvSpPr>
        <p:spPr>
          <a:xfrm>
            <a:off x="2975020" y="3380515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30" name="Grup 29"/>
          <p:cNvGrpSpPr/>
          <p:nvPr/>
        </p:nvGrpSpPr>
        <p:grpSpPr>
          <a:xfrm>
            <a:off x="2936933" y="3380515"/>
            <a:ext cx="7288576" cy="1561375"/>
            <a:chOff x="970447" y="2073702"/>
            <a:chExt cx="7288576" cy="1526699"/>
          </a:xfrm>
        </p:grpSpPr>
        <p:sp>
          <p:nvSpPr>
            <p:cNvPr id="36" name="Dikdörtgen 35"/>
            <p:cNvSpPr/>
            <p:nvPr/>
          </p:nvSpPr>
          <p:spPr>
            <a:xfrm>
              <a:off x="1172514" y="2073702"/>
              <a:ext cx="7086509" cy="152669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7" name="Metin kutusu 36"/>
            <p:cNvSpPr txBox="1"/>
            <p:nvPr/>
          </p:nvSpPr>
          <p:spPr>
            <a:xfrm>
              <a:off x="970447" y="2404144"/>
              <a:ext cx="7086509" cy="9610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Ölçüm süresi tepki süresinin en az 4 katı kadar olmalıdır(4xT90). Okunan konsantrasyon değerinin stabil olması gerekmektedir.</a:t>
              </a:r>
              <a:endParaRPr lang="tr-TR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Düz Bağlayıcı 30"/>
          <p:cNvSpPr/>
          <p:nvPr/>
        </p:nvSpPr>
        <p:spPr>
          <a:xfrm>
            <a:off x="3003589" y="4520594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4" name="Dikdörtgen 33"/>
          <p:cNvSpPr/>
          <p:nvPr/>
        </p:nvSpPr>
        <p:spPr>
          <a:xfrm>
            <a:off x="3139002" y="4333311"/>
            <a:ext cx="7086509" cy="154276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3" name="Düz Bağlayıcı 32"/>
          <p:cNvSpPr/>
          <p:nvPr/>
        </p:nvSpPr>
        <p:spPr>
          <a:xfrm>
            <a:off x="3003589" y="5566167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7" name="Metin kutusu 16"/>
          <p:cNvSpPr txBox="1"/>
          <p:nvPr/>
        </p:nvSpPr>
        <p:spPr>
          <a:xfrm>
            <a:off x="2979897" y="4724819"/>
            <a:ext cx="7086509" cy="75154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dirty="0" smtClean="0"/>
              <a:t>İki ölçüm arasında bekleme zamanı en az tepki süresinin 3 katı kadar (3xT90) olmalıdır.</a:t>
            </a:r>
            <a:r>
              <a:rPr lang="tr-TR" sz="1600" dirty="0" smtClean="0"/>
              <a:t> </a:t>
            </a:r>
            <a:endParaRPr lang="tr-T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2975020" y="2447446"/>
            <a:ext cx="7086509" cy="6519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Analizöre verilen referans gaz konsantrasyonunun % 90’nına ulaşıldığı süre tepki süresidir (T90). </a:t>
            </a:r>
            <a:endParaRPr lang="tr-T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44577" y="5739301"/>
            <a:ext cx="7339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Tepki </a:t>
            </a:r>
            <a:r>
              <a:rPr lang="tr-TR" dirty="0"/>
              <a:t>süresi belirlenmesi işleminde referans gaz analizöre </a:t>
            </a:r>
            <a:r>
              <a:rPr lang="tr-TR" dirty="0" err="1"/>
              <a:t>probun</a:t>
            </a:r>
            <a:r>
              <a:rPr lang="tr-TR" dirty="0"/>
              <a:t> ucundan verilmelidir. </a:t>
            </a:r>
          </a:p>
        </p:txBody>
      </p:sp>
      <p:sp>
        <p:nvSpPr>
          <p:cNvPr id="20" name="Düz Bağlayıcı 19"/>
          <p:cNvSpPr/>
          <p:nvPr/>
        </p:nvSpPr>
        <p:spPr>
          <a:xfrm>
            <a:off x="3003589" y="6533786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1" name="Metin kutusu 20"/>
          <p:cNvSpPr txBox="1"/>
          <p:nvPr/>
        </p:nvSpPr>
        <p:spPr>
          <a:xfrm>
            <a:off x="4710069" y="599225"/>
            <a:ext cx="38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SÜRECİ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8" y="3464292"/>
            <a:ext cx="5078432" cy="325491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63" y="3464292"/>
            <a:ext cx="5679005" cy="32549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62" y="94842"/>
            <a:ext cx="5679005" cy="336945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927561" y="993750"/>
            <a:ext cx="308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ÖRNEKLERİ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Serhat YILMAZ</a:t>
            </a: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serhat.yilmaz@csb.gov.tr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5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0777" y="585751"/>
            <a:ext cx="8472259" cy="6626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SUNUMUN İÇERİĞİ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up 73"/>
          <p:cNvGrpSpPr/>
          <p:nvPr/>
        </p:nvGrpSpPr>
        <p:grpSpPr>
          <a:xfrm>
            <a:off x="1939159" y="1656135"/>
            <a:ext cx="3263264" cy="730810"/>
            <a:chOff x="0" y="2308"/>
            <a:chExt cx="3263264" cy="7308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0" name="Yuvarlatılmış Dikdörtgen 109"/>
            <p:cNvSpPr/>
            <p:nvPr/>
          </p:nvSpPr>
          <p:spPr>
            <a:xfrm>
              <a:off x="0" y="2308"/>
              <a:ext cx="3263264" cy="73081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shade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111" name="Yuvarlatılmış Dikdörtgen 4"/>
            <p:cNvSpPr txBox="1"/>
            <p:nvPr/>
          </p:nvSpPr>
          <p:spPr>
            <a:xfrm>
              <a:off x="21405" y="23713"/>
              <a:ext cx="3220454" cy="68800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b="1" noProof="0" dirty="0" smtClean="0">
                  <a:solidFill>
                    <a:sysClr val="window" lastClr="FFFFFF"/>
                  </a:solidFill>
                  <a:latin typeface="Calibri"/>
                </a:rPr>
                <a:t>YASAL VE TEKNİK DAYANAK</a:t>
              </a:r>
              <a:endPara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Düz Bağlayıcı 5"/>
          <p:cNvSpPr/>
          <p:nvPr/>
        </p:nvSpPr>
        <p:spPr>
          <a:xfrm>
            <a:off x="2265485" y="2386946"/>
            <a:ext cx="589236" cy="5665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6573"/>
                </a:lnTo>
                <a:lnTo>
                  <a:pt x="589236" y="566573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76" name="Grup 75"/>
          <p:cNvGrpSpPr/>
          <p:nvPr/>
        </p:nvGrpSpPr>
        <p:grpSpPr>
          <a:xfrm>
            <a:off x="2854721" y="2537539"/>
            <a:ext cx="1735815" cy="831960"/>
            <a:chOff x="915562" y="883712"/>
            <a:chExt cx="1735815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8" name="Yuvarlatılmış Dikdörtgen 107"/>
            <p:cNvSpPr/>
            <p:nvPr/>
          </p:nvSpPr>
          <p:spPr>
            <a:xfrm>
              <a:off x="915562" y="883712"/>
              <a:ext cx="1735815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109" name="Yuvarlatılmış Dikdörtgen 7"/>
            <p:cNvSpPr txBox="1"/>
            <p:nvPr/>
          </p:nvSpPr>
          <p:spPr>
            <a:xfrm>
              <a:off x="939929" y="908079"/>
              <a:ext cx="1687081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16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Ölçüm Neden Yapılır</a:t>
              </a:r>
              <a:endPara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Düz Bağlayıcı 8"/>
          <p:cNvSpPr/>
          <p:nvPr/>
        </p:nvSpPr>
        <p:spPr>
          <a:xfrm>
            <a:off x="2265485" y="2386946"/>
            <a:ext cx="586760" cy="16263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26365"/>
                </a:lnTo>
                <a:lnTo>
                  <a:pt x="586760" y="1626365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78" name="Grup 77"/>
          <p:cNvGrpSpPr/>
          <p:nvPr/>
        </p:nvGrpSpPr>
        <p:grpSpPr>
          <a:xfrm>
            <a:off x="2852245" y="3597332"/>
            <a:ext cx="1738291" cy="831960"/>
            <a:chOff x="913086" y="1943505"/>
            <a:chExt cx="1738291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6" name="Yuvarlatılmış Dikdörtgen 105"/>
            <p:cNvSpPr/>
            <p:nvPr/>
          </p:nvSpPr>
          <p:spPr>
            <a:xfrm>
              <a:off x="913086" y="1943505"/>
              <a:ext cx="1738291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107" name="Yuvarlatılmış Dikdörtgen 10"/>
            <p:cNvSpPr txBox="1"/>
            <p:nvPr/>
          </p:nvSpPr>
          <p:spPr>
            <a:xfrm>
              <a:off x="937453" y="1967872"/>
              <a:ext cx="1689557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16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Ölçüm Nasıl Yapılır</a:t>
              </a:r>
              <a:endParaRPr lang="tr-TR" sz="16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Düz Bağlayıcı 11"/>
          <p:cNvSpPr/>
          <p:nvPr/>
        </p:nvSpPr>
        <p:spPr>
          <a:xfrm>
            <a:off x="2265485" y="2386946"/>
            <a:ext cx="574673" cy="27067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06757"/>
                </a:lnTo>
                <a:lnTo>
                  <a:pt x="574673" y="2706757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80" name="Grup 79"/>
          <p:cNvGrpSpPr/>
          <p:nvPr/>
        </p:nvGrpSpPr>
        <p:grpSpPr>
          <a:xfrm>
            <a:off x="2840159" y="4677724"/>
            <a:ext cx="1742737" cy="831960"/>
            <a:chOff x="901000" y="3023897"/>
            <a:chExt cx="1742737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4" name="Yuvarlatılmış Dikdörtgen 103"/>
            <p:cNvSpPr/>
            <p:nvPr/>
          </p:nvSpPr>
          <p:spPr>
            <a:xfrm>
              <a:off x="901000" y="3023897"/>
              <a:ext cx="1742737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105" name="Yuvarlatılmış Dikdörtgen 13"/>
            <p:cNvSpPr txBox="1"/>
            <p:nvPr/>
          </p:nvSpPr>
          <p:spPr>
            <a:xfrm>
              <a:off x="925367" y="3048264"/>
              <a:ext cx="1694003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16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SKHKK Yönetmeliği</a:t>
              </a:r>
              <a:endParaRPr lang="tr-TR" sz="16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Düz Bağlayıcı 14"/>
          <p:cNvSpPr/>
          <p:nvPr/>
        </p:nvSpPr>
        <p:spPr>
          <a:xfrm>
            <a:off x="2265485" y="2386946"/>
            <a:ext cx="607100" cy="37474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47444"/>
                </a:lnTo>
                <a:lnTo>
                  <a:pt x="607100" y="3747444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82" name="Grup 81"/>
          <p:cNvGrpSpPr/>
          <p:nvPr/>
        </p:nvGrpSpPr>
        <p:grpSpPr>
          <a:xfrm>
            <a:off x="2872585" y="5718410"/>
            <a:ext cx="1710310" cy="831960"/>
            <a:chOff x="933426" y="4064583"/>
            <a:chExt cx="1710310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2" name="Yuvarlatılmış Dikdörtgen 101"/>
            <p:cNvSpPr/>
            <p:nvPr/>
          </p:nvSpPr>
          <p:spPr>
            <a:xfrm>
              <a:off x="933426" y="4064583"/>
              <a:ext cx="1710310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103" name="Yuvarlatılmış Dikdörtgen 16"/>
            <p:cNvSpPr txBox="1"/>
            <p:nvPr/>
          </p:nvSpPr>
          <p:spPr>
            <a:xfrm>
              <a:off x="957793" y="4088950"/>
              <a:ext cx="1661576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16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Standartlar</a:t>
              </a:r>
              <a:endParaRPr lang="tr-TR" sz="16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up 82"/>
          <p:cNvGrpSpPr/>
          <p:nvPr/>
        </p:nvGrpSpPr>
        <p:grpSpPr>
          <a:xfrm>
            <a:off x="7426767" y="1677540"/>
            <a:ext cx="3450023" cy="685402"/>
            <a:chOff x="4673377" y="2965"/>
            <a:chExt cx="3450023" cy="685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0" name="Yuvarlatılmış Dikdörtgen 99"/>
            <p:cNvSpPr/>
            <p:nvPr/>
          </p:nvSpPr>
          <p:spPr>
            <a:xfrm>
              <a:off x="4673377" y="2965"/>
              <a:ext cx="3450023" cy="685402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101" name="Yuvarlatılmış Dikdörtgen 18"/>
            <p:cNvSpPr txBox="1"/>
            <p:nvPr/>
          </p:nvSpPr>
          <p:spPr>
            <a:xfrm>
              <a:off x="4693452" y="23040"/>
              <a:ext cx="3409873" cy="64525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ÖLÇÜM</a:t>
              </a:r>
              <a:r>
                <a:rPr kumimoji="0" lang="tr-TR" sz="18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SÜRECİ</a:t>
              </a:r>
              <a:endPara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4" name="Düz Bağlayıcı 19"/>
          <p:cNvSpPr/>
          <p:nvPr/>
        </p:nvSpPr>
        <p:spPr>
          <a:xfrm>
            <a:off x="7771770" y="2362943"/>
            <a:ext cx="828454" cy="6078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7863"/>
                </a:lnTo>
                <a:lnTo>
                  <a:pt x="828454" y="607863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85" name="Grup 84"/>
          <p:cNvGrpSpPr/>
          <p:nvPr/>
        </p:nvGrpSpPr>
        <p:grpSpPr>
          <a:xfrm>
            <a:off x="8600224" y="2554826"/>
            <a:ext cx="1757180" cy="831960"/>
            <a:chOff x="5846834" y="880251"/>
            <a:chExt cx="1757180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8" name="Yuvarlatılmış Dikdörtgen 97"/>
            <p:cNvSpPr/>
            <p:nvPr/>
          </p:nvSpPr>
          <p:spPr>
            <a:xfrm>
              <a:off x="5846834" y="880251"/>
              <a:ext cx="1757180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99" name="Yuvarlatılmış Dikdörtgen 21"/>
            <p:cNvSpPr txBox="1"/>
            <p:nvPr/>
          </p:nvSpPr>
          <p:spPr>
            <a:xfrm>
              <a:off x="5871201" y="904618"/>
              <a:ext cx="1708446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Ölçüm Yeri</a:t>
              </a:r>
              <a:endPara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Düz Bağlayıcı 22"/>
          <p:cNvSpPr/>
          <p:nvPr/>
        </p:nvSpPr>
        <p:spPr>
          <a:xfrm>
            <a:off x="7771770" y="2362943"/>
            <a:ext cx="828454" cy="16668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66899"/>
                </a:lnTo>
                <a:lnTo>
                  <a:pt x="828454" y="1666899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87" name="Grup 86"/>
          <p:cNvGrpSpPr/>
          <p:nvPr/>
        </p:nvGrpSpPr>
        <p:grpSpPr>
          <a:xfrm>
            <a:off x="8600224" y="3613861"/>
            <a:ext cx="1757180" cy="831960"/>
            <a:chOff x="5846834" y="1939286"/>
            <a:chExt cx="1757180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6" name="Yuvarlatılmış Dikdörtgen 95"/>
            <p:cNvSpPr/>
            <p:nvPr/>
          </p:nvSpPr>
          <p:spPr>
            <a:xfrm>
              <a:off x="5846834" y="1939286"/>
              <a:ext cx="1757180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97" name="Yuvarlatılmış Dikdörtgen 24"/>
            <p:cNvSpPr txBox="1"/>
            <p:nvPr/>
          </p:nvSpPr>
          <p:spPr>
            <a:xfrm>
              <a:off x="5871201" y="1963653"/>
              <a:ext cx="1708446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6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Ölçüm Süreci</a:t>
              </a:r>
              <a:endPara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Düz Bağlayıcı 25"/>
          <p:cNvSpPr/>
          <p:nvPr/>
        </p:nvSpPr>
        <p:spPr>
          <a:xfrm>
            <a:off x="7771770" y="2362943"/>
            <a:ext cx="804094" cy="271086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10867"/>
                </a:lnTo>
                <a:lnTo>
                  <a:pt x="804094" y="2710867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89" name="Grup 88"/>
          <p:cNvGrpSpPr/>
          <p:nvPr/>
        </p:nvGrpSpPr>
        <p:grpSpPr>
          <a:xfrm>
            <a:off x="8575864" y="4657830"/>
            <a:ext cx="1781539" cy="831960"/>
            <a:chOff x="5822474" y="2983255"/>
            <a:chExt cx="1781539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4" name="Yuvarlatılmış Dikdörtgen 93"/>
            <p:cNvSpPr/>
            <p:nvPr/>
          </p:nvSpPr>
          <p:spPr>
            <a:xfrm>
              <a:off x="5822474" y="2983255"/>
              <a:ext cx="1781539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95" name="Yuvarlatılmış Dikdörtgen 27"/>
            <p:cNvSpPr txBox="1"/>
            <p:nvPr/>
          </p:nvSpPr>
          <p:spPr>
            <a:xfrm>
              <a:off x="5846841" y="3007622"/>
              <a:ext cx="1732805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Kalibrasyon Doğrulama</a:t>
              </a:r>
              <a:endPara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Düz Bağlayıcı 28"/>
          <p:cNvSpPr/>
          <p:nvPr/>
        </p:nvSpPr>
        <p:spPr>
          <a:xfrm>
            <a:off x="7771770" y="2362943"/>
            <a:ext cx="828454" cy="3790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90036"/>
                </a:lnTo>
                <a:lnTo>
                  <a:pt x="828454" y="3790036"/>
                </a:lnTo>
              </a:path>
            </a:pathLst>
          </a:custGeom>
          <a:noFill/>
          <a:ln w="25400" cap="flat" cmpd="sng" algn="ctr">
            <a:solidFill>
              <a:srgbClr val="9BBB59">
                <a:tint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</p:sp>
      <p:grpSp>
        <p:nvGrpSpPr>
          <p:cNvPr id="91" name="Grup 90"/>
          <p:cNvGrpSpPr/>
          <p:nvPr/>
        </p:nvGrpSpPr>
        <p:grpSpPr>
          <a:xfrm>
            <a:off x="8600224" y="5736999"/>
            <a:ext cx="1757180" cy="831960"/>
            <a:chOff x="5846834" y="4062424"/>
            <a:chExt cx="1757180" cy="831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2" name="Yuvarlatılmış Dikdörtgen 91"/>
            <p:cNvSpPr/>
            <p:nvPr/>
          </p:nvSpPr>
          <p:spPr>
            <a:xfrm>
              <a:off x="5846834" y="4062424"/>
              <a:ext cx="1757180" cy="83196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  <a:alpha val="90000"/>
              </a:srgbClr>
            </a:solidFill>
            <a:ln>
              <a:noFill/>
            </a:ln>
            <a:effectLst/>
            <a:sp3d z="-300000" contourW="19050" prstMaterial="metal">
              <a:bevelT w="88900" h="203200"/>
              <a:bevelB w="165100" h="254000"/>
            </a:sp3d>
          </p:spPr>
        </p:sp>
        <p:sp>
          <p:nvSpPr>
            <p:cNvPr id="93" name="Yuvarlatılmış Dikdörtgen 30"/>
            <p:cNvSpPr txBox="1"/>
            <p:nvPr/>
          </p:nvSpPr>
          <p:spPr>
            <a:xfrm>
              <a:off x="5871201" y="4086791"/>
              <a:ext cx="1708446" cy="783226"/>
            </a:xfrm>
            <a:prstGeom prst="rect">
              <a:avLst/>
            </a:prstGeom>
            <a:noFill/>
            <a:ln>
              <a:noFill/>
            </a:ln>
            <a:effectLst/>
            <a:sp3d z="-300000"/>
          </p:spPr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Dikkat Edilecek Hususlar</a:t>
              </a:r>
              <a:endPara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8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876863"/>
              </p:ext>
            </p:extLst>
          </p:nvPr>
        </p:nvGraphicFramePr>
        <p:xfrm>
          <a:off x="1860775" y="2548639"/>
          <a:ext cx="8703654" cy="330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0609">
                  <a:extLst>
                    <a:ext uri="{9D8B030D-6E8A-4147-A177-3AD203B41FA5}">
                      <a16:colId xmlns:a16="http://schemas.microsoft.com/office/drawing/2014/main" val="2860481041"/>
                    </a:ext>
                  </a:extLst>
                </a:gridCol>
                <a:gridCol w="1450609">
                  <a:extLst>
                    <a:ext uri="{9D8B030D-6E8A-4147-A177-3AD203B41FA5}">
                      <a16:colId xmlns:a16="http://schemas.microsoft.com/office/drawing/2014/main" val="1485096875"/>
                    </a:ext>
                  </a:extLst>
                </a:gridCol>
                <a:gridCol w="1450609">
                  <a:extLst>
                    <a:ext uri="{9D8B030D-6E8A-4147-A177-3AD203B41FA5}">
                      <a16:colId xmlns:a16="http://schemas.microsoft.com/office/drawing/2014/main" val="1252448482"/>
                    </a:ext>
                  </a:extLst>
                </a:gridCol>
                <a:gridCol w="1450609">
                  <a:extLst>
                    <a:ext uri="{9D8B030D-6E8A-4147-A177-3AD203B41FA5}">
                      <a16:colId xmlns:a16="http://schemas.microsoft.com/office/drawing/2014/main" val="3347432577"/>
                    </a:ext>
                  </a:extLst>
                </a:gridCol>
                <a:gridCol w="1450609">
                  <a:extLst>
                    <a:ext uri="{9D8B030D-6E8A-4147-A177-3AD203B41FA5}">
                      <a16:colId xmlns:a16="http://schemas.microsoft.com/office/drawing/2014/main" val="3785218759"/>
                    </a:ext>
                  </a:extLst>
                </a:gridCol>
                <a:gridCol w="1450609">
                  <a:extLst>
                    <a:ext uri="{9D8B030D-6E8A-4147-A177-3AD203B41FA5}">
                      <a16:colId xmlns:a16="http://schemas.microsoft.com/office/drawing/2014/main" val="485870510"/>
                    </a:ext>
                  </a:extLst>
                </a:gridCol>
              </a:tblGrid>
              <a:tr h="25951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2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tr-T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14789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10396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12039</a:t>
                      </a:r>
                      <a:endParaRPr lang="tr-TR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CTM 030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1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15058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10A,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10B, 320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2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1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14792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10849, 11564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 7A, 7B, 7C,7D, 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CTM022</a:t>
                      </a:r>
                      <a:endParaRPr lang="tr-TR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6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tr-T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14791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7934, </a:t>
                      </a:r>
                      <a:r>
                        <a:rPr lang="tr-TR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7935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11632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 6A, 6B, 6C, 8, 320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747356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1860777" y="587877"/>
            <a:ext cx="8406392" cy="6626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95748"/>
              </p:ext>
            </p:extLst>
          </p:nvPr>
        </p:nvGraphicFramePr>
        <p:xfrm>
          <a:off x="1287262" y="1642369"/>
          <a:ext cx="10500648" cy="473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860777" y="587877"/>
            <a:ext cx="9147534" cy="6626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NEDEN YAPILIR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35904" y="4843109"/>
            <a:ext cx="32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Kazan verimliliğini arttırmak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Yakıt tasarrufu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Emisyonları azaltmak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973783" y="4877327"/>
            <a:ext cx="36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Proseste kaliteyi arttırmak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Proseste kazanları ayarlamak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413175" y="4874073"/>
            <a:ext cx="361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7030A0"/>
                </a:solidFill>
              </a:rPr>
              <a:t>Emisyon limitleri içinde kalmak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7030A0"/>
                </a:solidFill>
              </a:rPr>
              <a:t>Mevzuata uymak</a:t>
            </a:r>
          </a:p>
        </p:txBody>
      </p:sp>
    </p:spTree>
    <p:extLst>
      <p:ext uri="{BB962C8B-B14F-4D97-AF65-F5344CB8AC3E}">
        <p14:creationId xmlns:p14="http://schemas.microsoft.com/office/powerpoint/2010/main" val="5255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47" name="Dikdörtgen 46"/>
          <p:cNvSpPr/>
          <p:nvPr/>
        </p:nvSpPr>
        <p:spPr>
          <a:xfrm>
            <a:off x="1695633" y="2733273"/>
            <a:ext cx="815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 yakıtlı yakma tesislerinde mg/Nm</a:t>
            </a:r>
            <a:r>
              <a:rPr lang="tr-T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baca gazında % 6 hacimsel oksijen (O</a:t>
            </a:r>
            <a:r>
              <a:rPr lang="tr-T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esas alınarak aşağıdaki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emisyon sınır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değerleri aşılamaz</a:t>
            </a:r>
            <a:endParaRPr lang="tr-T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Nesne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58395"/>
              </p:ext>
            </p:extLst>
          </p:nvPr>
        </p:nvGraphicFramePr>
        <p:xfrm>
          <a:off x="1695633" y="3369113"/>
          <a:ext cx="8336133" cy="172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Belge" r:id="rId4" imgW="5776455" imgH="1736674" progId="Word.Document.12">
                  <p:embed/>
                </p:oleObj>
              </mc:Choice>
              <mc:Fallback>
                <p:oleObj name="Belge" r:id="rId4" imgW="5776455" imgH="1736674" progId="Word.Document.12">
                  <p:embed/>
                  <p:pic>
                    <p:nvPicPr>
                      <p:cNvPr id="8" name="Nesn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633" y="3369113"/>
                        <a:ext cx="8336133" cy="172471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695633" y="2055016"/>
            <a:ext cx="564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SKHKK Yönetmeliği’nden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Örnek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695634" y="5262439"/>
            <a:ext cx="8336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 değeri olup ölçülmesi gereken kirletici yanma gazları: SO</a:t>
            </a:r>
            <a:r>
              <a:rPr lang="tr-T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tr-T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CO’dir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</a:t>
            </a:r>
            <a:r>
              <a:rPr lang="tr-T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CO</a:t>
            </a:r>
            <a:r>
              <a:rPr lang="tr-T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ise hacimsel (yani yüzde olarak) ölçülerek düzeltmede kullanılır. Düzeltmeden yapılmasının sebebi bütün tesisler için aynı şartta değerlendirme yapabilmek içindir.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860777" y="587877"/>
            <a:ext cx="8934470" cy="6626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NEDEN YAPILIR</a:t>
            </a:r>
          </a:p>
        </p:txBody>
      </p:sp>
    </p:spTree>
    <p:extLst>
      <p:ext uri="{BB962C8B-B14F-4D97-AF65-F5344CB8AC3E}">
        <p14:creationId xmlns:p14="http://schemas.microsoft.com/office/powerpoint/2010/main" val="207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1908294" y="1170936"/>
            <a:ext cx="1759358" cy="688088"/>
            <a:chOff x="143504" y="2"/>
            <a:chExt cx="1759358" cy="688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Yuvarlatılmış Dikdörtgen 26"/>
            <p:cNvSpPr/>
            <p:nvPr/>
          </p:nvSpPr>
          <p:spPr>
            <a:xfrm>
              <a:off x="143504" y="2"/>
              <a:ext cx="1759358" cy="688088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8" name="Yuvarlatılmış Dikdörtgen 4"/>
            <p:cNvSpPr txBox="1"/>
            <p:nvPr/>
          </p:nvSpPr>
          <p:spPr>
            <a:xfrm>
              <a:off x="163657" y="20155"/>
              <a:ext cx="1719052" cy="64778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TS ISO 7935</a:t>
              </a:r>
              <a:endPara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Düz Bağlayıcı 5"/>
          <p:cNvSpPr/>
          <p:nvPr/>
        </p:nvSpPr>
        <p:spPr>
          <a:xfrm>
            <a:off x="2084230" y="1859024"/>
            <a:ext cx="832178" cy="3027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766"/>
                </a:lnTo>
                <a:lnTo>
                  <a:pt x="832178" y="302766"/>
                </a:lnTo>
              </a:path>
            </a:pathLst>
          </a:cu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grpSp>
        <p:nvGrpSpPr>
          <p:cNvPr id="8" name="Grup 7"/>
          <p:cNvGrpSpPr/>
          <p:nvPr/>
        </p:nvGrpSpPr>
        <p:grpSpPr>
          <a:xfrm>
            <a:off x="2916409" y="1891014"/>
            <a:ext cx="7367296" cy="541554"/>
            <a:chOff x="1151619" y="720080"/>
            <a:chExt cx="7367296" cy="541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Yuvarlatılmış Dikdörtgen 24"/>
            <p:cNvSpPr/>
            <p:nvPr/>
          </p:nvSpPr>
          <p:spPr>
            <a:xfrm>
              <a:off x="1151619" y="720080"/>
              <a:ext cx="7367296" cy="541554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  <a:sp3d z="-152400" extrusionH="63500" prstMaterial="dkEdge">
              <a:bevelT w="124450" h="16350" prst="relaxedInset"/>
              <a:contourClr>
                <a:sysClr val="window" lastClr="FFFFFF"/>
              </a:contourClr>
            </a:sp3d>
          </p:spPr>
        </p:sp>
        <p:sp>
          <p:nvSpPr>
            <p:cNvPr id="26" name="Yuvarlatılmış Dikdörtgen 7"/>
            <p:cNvSpPr txBox="1"/>
            <p:nvPr/>
          </p:nvSpPr>
          <p:spPr>
            <a:xfrm>
              <a:off x="1167481" y="735942"/>
              <a:ext cx="7335572" cy="50983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Bu </a:t>
              </a:r>
              <a:r>
                <a:rPr lang="tr-T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standart, </a:t>
              </a: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nokta kaynak emisyonlarında SO2’in kütle </a:t>
              </a:r>
              <a:r>
                <a:rPr lang="tr-T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derişimlerinin</a:t>
              </a:r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 sürekli tayini için otomatik ölçme sistemlerinin performans karakteristiklerini kapsar.</a:t>
              </a:r>
            </a:p>
          </p:txBody>
        </p:sp>
      </p:grpSp>
      <p:sp>
        <p:nvSpPr>
          <p:cNvPr id="9" name="Düz Bağlayıcı 8"/>
          <p:cNvSpPr/>
          <p:nvPr/>
        </p:nvSpPr>
        <p:spPr>
          <a:xfrm>
            <a:off x="2084230" y="1859024"/>
            <a:ext cx="832178" cy="9508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0839"/>
                </a:lnTo>
                <a:lnTo>
                  <a:pt x="832178" y="950839"/>
                </a:lnTo>
              </a:path>
            </a:pathLst>
          </a:cu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grpSp>
        <p:nvGrpSpPr>
          <p:cNvPr id="10" name="Grup 9"/>
          <p:cNvGrpSpPr/>
          <p:nvPr/>
        </p:nvGrpSpPr>
        <p:grpSpPr>
          <a:xfrm>
            <a:off x="2916409" y="2539086"/>
            <a:ext cx="7367296" cy="541554"/>
            <a:chOff x="1151619" y="1368152"/>
            <a:chExt cx="7367296" cy="541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Yuvarlatılmış Dikdörtgen 22"/>
            <p:cNvSpPr/>
            <p:nvPr/>
          </p:nvSpPr>
          <p:spPr>
            <a:xfrm>
              <a:off x="1151619" y="1368152"/>
              <a:ext cx="7367296" cy="541554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60000"/>
                <a:lumOff val="40000"/>
                <a:alpha val="60000"/>
              </a:srgbClr>
            </a:solidFill>
            <a:ln w="9525" cap="flat" cmpd="sng" algn="ctr">
              <a:solidFill>
                <a:srgbClr val="C0504D">
                  <a:hueOff val="1170380"/>
                  <a:satOff val="-1460"/>
                  <a:lumOff val="343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  <a:sp3d z="-152400" extrusionH="63500" prstMaterial="dkEdge">
              <a:bevelT w="124450" h="16350" prst="relaxedInset"/>
              <a:contourClr>
                <a:sysClr val="window" lastClr="FFFFFF"/>
              </a:contourClr>
            </a:sp3d>
          </p:spPr>
        </p:sp>
        <p:sp>
          <p:nvSpPr>
            <p:cNvPr id="24" name="Yuvarlatılmış Dikdörtgen 10"/>
            <p:cNvSpPr txBox="1"/>
            <p:nvPr/>
          </p:nvSpPr>
          <p:spPr>
            <a:xfrm>
              <a:off x="1167481" y="1384014"/>
              <a:ext cx="7335572" cy="50983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r>
                <a:rPr lang="tr-TR" sz="1600" dirty="0">
                  <a:latin typeface="Arial" panose="020B0604020202020204" pitchFamily="34" charset="0"/>
                  <a:cs typeface="Arial" panose="020B0604020202020204" pitchFamily="34" charset="0"/>
                </a:rPr>
                <a:t>Uygulama aralığı, 0 g/m3 -0,1 g/m3 ve 0 g/m3 - 8 g/m3’tür.</a:t>
              </a:r>
            </a:p>
          </p:txBody>
        </p:sp>
      </p:grpSp>
      <p:sp>
        <p:nvSpPr>
          <p:cNvPr id="31" name="Unvan 1"/>
          <p:cNvSpPr>
            <a:spLocks noGrp="1"/>
          </p:cNvSpPr>
          <p:nvPr>
            <p:ph type="title"/>
          </p:nvPr>
        </p:nvSpPr>
        <p:spPr>
          <a:xfrm>
            <a:off x="2357527" y="591179"/>
            <a:ext cx="8485060" cy="6626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ÖNEMLİ STANDARTLAR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1908294" y="3740091"/>
            <a:ext cx="1759358" cy="688088"/>
            <a:chOff x="143504" y="2"/>
            <a:chExt cx="1759358" cy="688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Yuvarlatılmış Dikdörtgen 43"/>
            <p:cNvSpPr/>
            <p:nvPr/>
          </p:nvSpPr>
          <p:spPr>
            <a:xfrm>
              <a:off x="143504" y="2"/>
              <a:ext cx="1759358" cy="688088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5" name="Yuvarlatılmış Dikdörtgen 4"/>
            <p:cNvSpPr txBox="1"/>
            <p:nvPr/>
          </p:nvSpPr>
          <p:spPr>
            <a:xfrm>
              <a:off x="163657" y="20155"/>
              <a:ext cx="1719052" cy="64778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000" b="1" dirty="0" smtClean="0">
                  <a:solidFill>
                    <a:sysClr val="window" lastClr="FFFFFF"/>
                  </a:solidFill>
                  <a:latin typeface="Calibri"/>
                </a:rPr>
                <a:t>TS ISO </a:t>
              </a:r>
              <a:r>
                <a:rPr kumimoji="0" lang="tr-T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10396</a:t>
              </a:r>
              <a:endPara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Düz Bağlayıcı 5"/>
          <p:cNvSpPr/>
          <p:nvPr/>
        </p:nvSpPr>
        <p:spPr>
          <a:xfrm>
            <a:off x="2084230" y="4428179"/>
            <a:ext cx="832178" cy="3027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766"/>
                </a:lnTo>
                <a:lnTo>
                  <a:pt x="832178" y="302766"/>
                </a:lnTo>
              </a:path>
            </a:pathLst>
          </a:cu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grpSp>
        <p:nvGrpSpPr>
          <p:cNvPr id="32" name="Grup 31"/>
          <p:cNvGrpSpPr/>
          <p:nvPr/>
        </p:nvGrpSpPr>
        <p:grpSpPr>
          <a:xfrm>
            <a:off x="2916409" y="4460169"/>
            <a:ext cx="7367296" cy="541554"/>
            <a:chOff x="1151619" y="720080"/>
            <a:chExt cx="7367296" cy="541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Yuvarlatılmış Dikdörtgen 41"/>
            <p:cNvSpPr/>
            <p:nvPr/>
          </p:nvSpPr>
          <p:spPr>
            <a:xfrm>
              <a:off x="1151619" y="720080"/>
              <a:ext cx="7367296" cy="541554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  <a:sp3d z="-152400" extrusionH="63500" prstMaterial="dkEdge">
              <a:bevelT w="124450" h="16350" prst="relaxedInset"/>
              <a:contourClr>
                <a:sysClr val="window" lastClr="FFFFFF"/>
              </a:contourClr>
            </a:sp3d>
          </p:spPr>
        </p:sp>
        <p:sp>
          <p:nvSpPr>
            <p:cNvPr id="43" name="Yuvarlatılmış Dikdörtgen 7"/>
            <p:cNvSpPr txBox="1"/>
            <p:nvPr/>
          </p:nvSpPr>
          <p:spPr>
            <a:xfrm>
              <a:off x="1167481" y="735942"/>
              <a:ext cx="7335572" cy="50983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/>
                <a:t>Bu standart, atık akışkan gazlarda gaz </a:t>
              </a:r>
              <a:r>
                <a:rPr lang="tr-TR" dirty="0" err="1"/>
                <a:t>derişimlerinin</a:t>
              </a:r>
              <a:r>
                <a:rPr lang="tr-TR" dirty="0"/>
                <a:t> otomatik tayini için gerekli işlemleri ve cihazları kapsar. </a:t>
              </a:r>
              <a:r>
                <a:rPr lang="tr-TR" dirty="0" smtClean="0"/>
                <a:t>(Ölçüm şartları)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Düz Bağlayıcı 8"/>
          <p:cNvSpPr/>
          <p:nvPr/>
        </p:nvSpPr>
        <p:spPr>
          <a:xfrm>
            <a:off x="2084230" y="4428179"/>
            <a:ext cx="832178" cy="9508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0839"/>
                </a:lnTo>
                <a:lnTo>
                  <a:pt x="832178" y="950839"/>
                </a:lnTo>
              </a:path>
            </a:pathLst>
          </a:cu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grpSp>
        <p:nvGrpSpPr>
          <p:cNvPr id="34" name="Grup 33"/>
          <p:cNvGrpSpPr/>
          <p:nvPr/>
        </p:nvGrpSpPr>
        <p:grpSpPr>
          <a:xfrm>
            <a:off x="2916409" y="5099363"/>
            <a:ext cx="7367296" cy="688192"/>
            <a:chOff x="1151619" y="1368152"/>
            <a:chExt cx="7367296" cy="541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Yuvarlatılmış Dikdörtgen 39"/>
            <p:cNvSpPr/>
            <p:nvPr/>
          </p:nvSpPr>
          <p:spPr>
            <a:xfrm>
              <a:off x="1151619" y="1368152"/>
              <a:ext cx="7367296" cy="541554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60000"/>
                <a:lumOff val="40000"/>
                <a:alpha val="60000"/>
              </a:srgbClr>
            </a:solidFill>
            <a:ln w="9525" cap="flat" cmpd="sng" algn="ctr">
              <a:solidFill>
                <a:srgbClr val="C0504D">
                  <a:hueOff val="1170380"/>
                  <a:satOff val="-1460"/>
                  <a:lumOff val="343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  <a:sp3d z="-152400" extrusionH="63500" prstMaterial="dkEdge">
              <a:bevelT w="124450" h="16350" prst="relaxedInset"/>
              <a:contourClr>
                <a:sysClr val="window" lastClr="FFFFFF"/>
              </a:contourClr>
            </a:sp3d>
          </p:spPr>
        </p:sp>
        <p:sp>
          <p:nvSpPr>
            <p:cNvPr id="41" name="Yuvarlatılmış Dikdörtgen 10"/>
            <p:cNvSpPr txBox="1"/>
            <p:nvPr/>
          </p:nvSpPr>
          <p:spPr>
            <a:xfrm>
              <a:off x="1167481" y="1384014"/>
              <a:ext cx="7335572" cy="50983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r>
                <a:rPr lang="tr-TR" dirty="0"/>
                <a:t>Uygulama, oksijen (O2), karbon dioksit (CO2), karbon monoksit (CO), kükürt dioksit (SO2), azot monoksit (NO) ve azot dioksit (NO2) tayinleri </a:t>
              </a:r>
              <a:r>
                <a:rPr lang="tr-TR" dirty="0" smtClean="0"/>
                <a:t>içindir.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0323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1908294" y="948993"/>
            <a:ext cx="1759358" cy="688088"/>
            <a:chOff x="143504" y="2"/>
            <a:chExt cx="1759358" cy="688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Yuvarlatılmış Dikdörtgen 26"/>
            <p:cNvSpPr/>
            <p:nvPr/>
          </p:nvSpPr>
          <p:spPr>
            <a:xfrm>
              <a:off x="143504" y="2"/>
              <a:ext cx="1759358" cy="688088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8" name="Yuvarlatılmış Dikdörtgen 4"/>
            <p:cNvSpPr txBox="1"/>
            <p:nvPr/>
          </p:nvSpPr>
          <p:spPr>
            <a:xfrm>
              <a:off x="163657" y="20155"/>
              <a:ext cx="1719052" cy="64778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TS ISO 12039</a:t>
              </a:r>
              <a:endPara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Düz Bağlayıcı 5"/>
          <p:cNvSpPr/>
          <p:nvPr/>
        </p:nvSpPr>
        <p:spPr>
          <a:xfrm>
            <a:off x="2100093" y="1680375"/>
            <a:ext cx="832178" cy="9651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766"/>
                </a:lnTo>
                <a:lnTo>
                  <a:pt x="832178" y="302766"/>
                </a:lnTo>
              </a:path>
            </a:pathLst>
          </a:cu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grpSp>
        <p:nvGrpSpPr>
          <p:cNvPr id="8" name="Grup 7"/>
          <p:cNvGrpSpPr/>
          <p:nvPr/>
        </p:nvGrpSpPr>
        <p:grpSpPr>
          <a:xfrm>
            <a:off x="2916409" y="1669071"/>
            <a:ext cx="7367296" cy="1074128"/>
            <a:chOff x="1151619" y="720080"/>
            <a:chExt cx="7367296" cy="541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Yuvarlatılmış Dikdörtgen 24"/>
            <p:cNvSpPr/>
            <p:nvPr/>
          </p:nvSpPr>
          <p:spPr>
            <a:xfrm>
              <a:off x="1151619" y="720080"/>
              <a:ext cx="7367296" cy="541554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  <a:sp3d z="-152400" extrusionH="63500" prstMaterial="dkEdge">
              <a:bevelT w="124450" h="16350" prst="relaxedInset"/>
              <a:contourClr>
                <a:sysClr val="window" lastClr="FFFFFF"/>
              </a:contourClr>
            </a:sp3d>
          </p:spPr>
        </p:sp>
        <p:sp>
          <p:nvSpPr>
            <p:cNvPr id="26" name="Yuvarlatılmış Dikdörtgen 7"/>
            <p:cNvSpPr txBox="1"/>
            <p:nvPr/>
          </p:nvSpPr>
          <p:spPr>
            <a:xfrm>
              <a:off x="1167481" y="735942"/>
              <a:ext cx="7335572" cy="50983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r>
                <a:rPr lang="tr-TR" dirty="0"/>
                <a:t>Bu standart, sabit kaynaklardan çıkan baca gazlarındaki karbon dioksit, karbon monoksit ve oksijenin ölçülmesinde kullanılan otomatik sistemler için prensipleri, bu sistemlerin önemli performans özelliklerini ve kalibrasyonlarını kapsar. </a:t>
              </a:r>
            </a:p>
          </p:txBody>
        </p:sp>
      </p:grpSp>
      <p:sp>
        <p:nvSpPr>
          <p:cNvPr id="31" name="Unvan 1"/>
          <p:cNvSpPr>
            <a:spLocks noGrp="1"/>
          </p:cNvSpPr>
          <p:nvPr>
            <p:ph type="title"/>
          </p:nvPr>
        </p:nvSpPr>
        <p:spPr>
          <a:xfrm>
            <a:off x="2374776" y="423930"/>
            <a:ext cx="7617041" cy="66267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ÖNEMLİ STANDARTLAR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1908294" y="3047632"/>
            <a:ext cx="1759358" cy="688088"/>
            <a:chOff x="143504" y="2"/>
            <a:chExt cx="1759358" cy="6880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Yuvarlatılmış Dikdörtgen 43"/>
            <p:cNvSpPr/>
            <p:nvPr/>
          </p:nvSpPr>
          <p:spPr>
            <a:xfrm>
              <a:off x="143504" y="2"/>
              <a:ext cx="1759358" cy="688088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5" name="Yuvarlatılmış Dikdörtgen 4"/>
            <p:cNvSpPr txBox="1"/>
            <p:nvPr/>
          </p:nvSpPr>
          <p:spPr>
            <a:xfrm>
              <a:off x="163657" y="20155"/>
              <a:ext cx="1719052" cy="64778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000" b="1" noProof="0" dirty="0" smtClean="0">
                  <a:solidFill>
                    <a:sysClr val="window" lastClr="FFFFFF"/>
                  </a:solidFill>
                  <a:latin typeface="Calibri"/>
                </a:rPr>
                <a:t>EPA CTM022</a:t>
              </a:r>
              <a:endPara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Düz Bağlayıcı 5"/>
          <p:cNvSpPr/>
          <p:nvPr/>
        </p:nvSpPr>
        <p:spPr>
          <a:xfrm>
            <a:off x="2084230" y="3735720"/>
            <a:ext cx="832178" cy="3027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766"/>
                </a:lnTo>
                <a:lnTo>
                  <a:pt x="832178" y="302766"/>
                </a:lnTo>
              </a:path>
            </a:pathLst>
          </a:cu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grpSp>
        <p:nvGrpSpPr>
          <p:cNvPr id="32" name="Grup 31"/>
          <p:cNvGrpSpPr/>
          <p:nvPr/>
        </p:nvGrpSpPr>
        <p:grpSpPr>
          <a:xfrm>
            <a:off x="2916408" y="3767710"/>
            <a:ext cx="7367297" cy="840614"/>
            <a:chOff x="1151618" y="720080"/>
            <a:chExt cx="7367297" cy="541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Yuvarlatılmış Dikdörtgen 41"/>
            <p:cNvSpPr/>
            <p:nvPr/>
          </p:nvSpPr>
          <p:spPr>
            <a:xfrm>
              <a:off x="1151619" y="720080"/>
              <a:ext cx="7367296" cy="541554"/>
            </a:xfrm>
            <a:prstGeom prst="roundRect">
              <a:avLst>
                <a:gd name="adj" fmla="val 10000"/>
              </a:avLst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  <a:sp3d z="-152400" extrusionH="63500" prstMaterial="dkEdge">
              <a:bevelT w="124450" h="16350" prst="relaxedInset"/>
              <a:contourClr>
                <a:sysClr val="window" lastClr="FFFFFF"/>
              </a:contourClr>
            </a:sp3d>
          </p:spPr>
        </p:sp>
        <p:sp>
          <p:nvSpPr>
            <p:cNvPr id="43" name="Yuvarlatılmış Dikdörtgen 7"/>
            <p:cNvSpPr txBox="1"/>
            <p:nvPr/>
          </p:nvSpPr>
          <p:spPr>
            <a:xfrm>
              <a:off x="1151618" y="735942"/>
              <a:ext cx="7351435" cy="50983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/>
                <a:t>Bu yöntem NO, NO2 ve </a:t>
              </a:r>
              <a:r>
                <a:rPr lang="tr-TR" dirty="0" err="1" smtClean="0"/>
                <a:t>NOx</a:t>
              </a:r>
              <a:r>
                <a:rPr lang="tr-TR" dirty="0" smtClean="0"/>
                <a:t> için </a:t>
              </a:r>
              <a:r>
                <a:rPr lang="tr-TR" dirty="0"/>
                <a:t>yanma kaynaklı </a:t>
              </a:r>
              <a:r>
                <a:rPr lang="tr-TR" dirty="0" smtClean="0"/>
                <a:t>emisyonlardaki konsantrasyonların </a:t>
              </a:r>
              <a:r>
                <a:rPr lang="tr-TR" dirty="0"/>
                <a:t>belirlenmesi için kullanılan prensipleri ve gereklilikleri kapsar.</a:t>
              </a:r>
            </a:p>
          </p:txBody>
        </p:sp>
      </p:grpSp>
      <p:sp>
        <p:nvSpPr>
          <p:cNvPr id="2" name="Metin kutusu 1"/>
          <p:cNvSpPr txBox="1"/>
          <p:nvPr/>
        </p:nvSpPr>
        <p:spPr>
          <a:xfrm>
            <a:off x="1012054" y="5330968"/>
            <a:ext cx="1034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Hatırlatma: </a:t>
            </a:r>
            <a:r>
              <a:rPr lang="tr-TR" sz="1400" dirty="0" smtClean="0"/>
              <a:t>lab.csb.gov.tr adresindeki 24 Şubat 2021 tarihli duyuru (</a:t>
            </a:r>
            <a:r>
              <a:rPr lang="tr-TR" sz="1400" dirty="0"/>
              <a:t>TS ISO 12039 </a:t>
            </a:r>
            <a:r>
              <a:rPr lang="tr-TR" sz="1400" dirty="0" smtClean="0"/>
              <a:t>revizyonu sonrasında izlenecek süreç hakkında);  </a:t>
            </a:r>
          </a:p>
          <a:p>
            <a:r>
              <a:rPr lang="tr-TR" sz="1400" dirty="0" smtClean="0"/>
              <a:t>CO ölçümleri için; elektrokimyasal hücre yöntemi ---&gt; kızılötesi </a:t>
            </a:r>
            <a:r>
              <a:rPr lang="tr-TR" sz="1400" dirty="0" err="1" smtClean="0"/>
              <a:t>absorbsiyon</a:t>
            </a:r>
            <a:r>
              <a:rPr lang="tr-TR" sz="1400" dirty="0" smtClean="0"/>
              <a:t> yöntemi ile değişmesi</a:t>
            </a:r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1486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Resim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pic>
        <p:nvPicPr>
          <p:cNvPr id="5" name="Picture 2" descr="C:\Users\Giray\Desktop\rapor.jpg"/>
          <p:cNvPicPr>
            <a:picLocks noGrp="1"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1" b="89721" l="752" r="89975">
                        <a14:foregroundMark x1="3634" y1="3136" x2="877" y2="65505"/>
                        <a14:foregroundMark x1="3759" y1="4007" x2="3885" y2="871"/>
                        <a14:foregroundMark x1="2130" y1="2265" x2="2130" y2="2265"/>
                        <a14:foregroundMark x1="7393" y1="1916" x2="7393" y2="1916"/>
                        <a14:foregroundMark x1="8396" y1="66028" x2="8396" y2="66028"/>
                        <a14:foregroundMark x1="4010" y1="68118" x2="4010" y2="68118"/>
                        <a14:foregroundMark x1="7895" y1="22125" x2="7895" y2="22125"/>
                        <a14:foregroundMark x1="8271" y1="35017" x2="8271" y2="35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065351"/>
            <a:ext cx="8980284" cy="684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Bağlayıcı 7"/>
          <p:cNvCxnSpPr/>
          <p:nvPr/>
        </p:nvCxnSpPr>
        <p:spPr>
          <a:xfrm>
            <a:off x="3009955" y="3138610"/>
            <a:ext cx="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3005035" y="3277278"/>
            <a:ext cx="144000" cy="5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147344" y="2913710"/>
            <a:ext cx="90375" cy="61857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3247718" y="3082015"/>
            <a:ext cx="590550" cy="30535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/>
          <p:cNvCxnSpPr>
            <a:endCxn id="17" idx="3"/>
          </p:cNvCxnSpPr>
          <p:nvPr/>
        </p:nvCxnSpPr>
        <p:spPr>
          <a:xfrm>
            <a:off x="3542993" y="3082015"/>
            <a:ext cx="295275" cy="152678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>
            <a:stCxn id="17" idx="2"/>
          </p:cNvCxnSpPr>
          <p:nvPr/>
        </p:nvCxnSpPr>
        <p:spPr>
          <a:xfrm flipV="1">
            <a:off x="3542993" y="3211299"/>
            <a:ext cx="300037" cy="176071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5465560" y="326858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Isıtmalı hat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Düz Bağlayıcı 51"/>
          <p:cNvCxnSpPr/>
          <p:nvPr/>
        </p:nvCxnSpPr>
        <p:spPr>
          <a:xfrm flipV="1">
            <a:off x="2987280" y="3564526"/>
            <a:ext cx="4919" cy="299385"/>
          </a:xfrm>
          <a:prstGeom prst="line">
            <a:avLst/>
          </a:prstGeom>
          <a:ln w="158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üp 1"/>
          <p:cNvSpPr/>
          <p:nvPr/>
        </p:nvSpPr>
        <p:spPr>
          <a:xfrm>
            <a:off x="9327982" y="2719992"/>
            <a:ext cx="2058834" cy="976086"/>
          </a:xfrm>
          <a:prstGeom prst="cube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Bağlayıcı 3"/>
          <p:cNvCxnSpPr/>
          <p:nvPr/>
        </p:nvCxnSpPr>
        <p:spPr>
          <a:xfrm flipV="1">
            <a:off x="3838268" y="3211299"/>
            <a:ext cx="5132070" cy="23393"/>
          </a:xfrm>
          <a:prstGeom prst="line">
            <a:avLst/>
          </a:prstGeom>
          <a:ln w="254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0248361" y="3069267"/>
            <a:ext cx="1017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Analizör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İkizkenar Üçgen 28"/>
          <p:cNvSpPr/>
          <p:nvPr/>
        </p:nvSpPr>
        <p:spPr>
          <a:xfrm rot="-5400000" flipV="1">
            <a:off x="9031896" y="3043189"/>
            <a:ext cx="258076" cy="317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İkizkenar Üçgen 29"/>
          <p:cNvSpPr/>
          <p:nvPr/>
        </p:nvSpPr>
        <p:spPr>
          <a:xfrm rot="-5400000" flipV="1">
            <a:off x="9044789" y="3343376"/>
            <a:ext cx="258076" cy="31783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7978315" y="2934638"/>
            <a:ext cx="1135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Numune Girişi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8541856" y="3724224"/>
            <a:ext cx="113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Doğ. Gazı Girişi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ynı Yan Köşesi Kesik Dikdörtgen 19"/>
          <p:cNvSpPr/>
          <p:nvPr/>
        </p:nvSpPr>
        <p:spPr>
          <a:xfrm>
            <a:off x="6058507" y="4543026"/>
            <a:ext cx="489204" cy="1603452"/>
          </a:xfrm>
          <a:prstGeom prst="snip2Same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 flipH="1">
            <a:off x="6121761" y="4233300"/>
            <a:ext cx="362695" cy="3035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/>
          <p:cNvSpPr txBox="1"/>
          <p:nvPr/>
        </p:nvSpPr>
        <p:spPr>
          <a:xfrm>
            <a:off x="5974198" y="5141857"/>
            <a:ext cx="114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Doğ.Gazı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İkizkenar Üçgen 49"/>
          <p:cNvSpPr/>
          <p:nvPr/>
        </p:nvSpPr>
        <p:spPr>
          <a:xfrm>
            <a:off x="7888844" y="4406453"/>
            <a:ext cx="178943" cy="25497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kış Çizelgesi: Harmanla 35"/>
          <p:cNvSpPr/>
          <p:nvPr/>
        </p:nvSpPr>
        <p:spPr>
          <a:xfrm rot="5400000">
            <a:off x="7863705" y="4241166"/>
            <a:ext cx="220604" cy="27589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7" name="Dirsek Bağlayıcısı 6"/>
          <p:cNvCxnSpPr>
            <a:stCxn id="50" idx="3"/>
            <a:endCxn id="30" idx="3"/>
          </p:cNvCxnSpPr>
          <p:nvPr/>
        </p:nvCxnSpPr>
        <p:spPr>
          <a:xfrm rot="5400000" flipH="1" flipV="1">
            <a:off x="7917044" y="3563566"/>
            <a:ext cx="1159137" cy="1036594"/>
          </a:xfrm>
          <a:prstGeom prst="bentConnector4">
            <a:avLst>
              <a:gd name="adj1" fmla="val -19722"/>
              <a:gd name="adj2" fmla="val 55757"/>
            </a:avLst>
          </a:prstGeom>
          <a:ln w="254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/>
          <p:cNvCxnSpPr>
            <a:stCxn id="36" idx="2"/>
            <a:endCxn id="25" idx="1"/>
          </p:cNvCxnSpPr>
          <p:nvPr/>
        </p:nvCxnSpPr>
        <p:spPr>
          <a:xfrm flipH="1">
            <a:off x="6484456" y="4379114"/>
            <a:ext cx="1351603" cy="5982"/>
          </a:xfrm>
          <a:prstGeom prst="line">
            <a:avLst/>
          </a:prstGeom>
          <a:ln w="127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2981265" y="3834188"/>
            <a:ext cx="4997050" cy="36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İkizkenar Üçgen 32"/>
          <p:cNvSpPr/>
          <p:nvPr/>
        </p:nvSpPr>
        <p:spPr>
          <a:xfrm rot="10800000">
            <a:off x="7863195" y="4116189"/>
            <a:ext cx="214424" cy="2547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Düz Bağlayıcı 36"/>
          <p:cNvCxnSpPr/>
          <p:nvPr/>
        </p:nvCxnSpPr>
        <p:spPr>
          <a:xfrm>
            <a:off x="7978315" y="3837716"/>
            <a:ext cx="3023" cy="292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etin kutusu 59"/>
          <p:cNvSpPr txBox="1"/>
          <p:nvPr/>
        </p:nvSpPr>
        <p:spPr>
          <a:xfrm>
            <a:off x="3457625" y="2626050"/>
            <a:ext cx="122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Filtre </a:t>
            </a:r>
          </a:p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Tutucu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2601387" y="2599436"/>
            <a:ext cx="646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Isıtmalı </a:t>
            </a:r>
          </a:p>
          <a:p>
            <a:r>
              <a:rPr lang="tr-T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İkizkenar Üçgen 69"/>
          <p:cNvSpPr/>
          <p:nvPr/>
        </p:nvSpPr>
        <p:spPr>
          <a:xfrm>
            <a:off x="2899324" y="3306096"/>
            <a:ext cx="178943" cy="25497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Akış Çizelgesi: Harmanla 71"/>
          <p:cNvSpPr/>
          <p:nvPr/>
        </p:nvSpPr>
        <p:spPr>
          <a:xfrm rot="5400000">
            <a:off x="3106421" y="3727611"/>
            <a:ext cx="220604" cy="27589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6" name="Düz Bağlayıcı 25"/>
          <p:cNvSpPr/>
          <p:nvPr/>
        </p:nvSpPr>
        <p:spPr>
          <a:xfrm flipV="1">
            <a:off x="1966489" y="2353308"/>
            <a:ext cx="9237130" cy="38686"/>
          </a:xfrm>
          <a:prstGeom prst="line">
            <a:avLst/>
          </a:prstGeom>
          <a:solidFill>
            <a:srgbClr val="F79646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27" name="Grup 26"/>
          <p:cNvGrpSpPr/>
          <p:nvPr/>
        </p:nvGrpSpPr>
        <p:grpSpPr>
          <a:xfrm>
            <a:off x="1966488" y="1640685"/>
            <a:ext cx="1037103" cy="4891762"/>
            <a:chOff x="0" y="2390"/>
            <a:chExt cx="1037103" cy="4891762"/>
          </a:xfrm>
        </p:grpSpPr>
        <p:sp>
          <p:nvSpPr>
            <p:cNvPr id="40" name="Dikdörtgen 39"/>
            <p:cNvSpPr/>
            <p:nvPr/>
          </p:nvSpPr>
          <p:spPr>
            <a:xfrm>
              <a:off x="0" y="2390"/>
              <a:ext cx="1037103" cy="489176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1" name="Metin kutusu 40"/>
            <p:cNvSpPr txBox="1"/>
            <p:nvPr/>
          </p:nvSpPr>
          <p:spPr>
            <a:xfrm>
              <a:off x="0" y="1007250"/>
              <a:ext cx="1037103" cy="38869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Güvenlik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3109302" y="2739214"/>
            <a:ext cx="7086509" cy="1442222"/>
            <a:chOff x="1172514" y="74325"/>
            <a:chExt cx="7086509" cy="1650970"/>
          </a:xfrm>
        </p:grpSpPr>
        <p:sp>
          <p:nvSpPr>
            <p:cNvPr id="38" name="Dikdörtgen 37"/>
            <p:cNvSpPr/>
            <p:nvPr/>
          </p:nvSpPr>
          <p:spPr>
            <a:xfrm>
              <a:off x="1172514" y="74325"/>
              <a:ext cx="7086509" cy="148109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9" name="Metin kutusu 38"/>
            <p:cNvSpPr txBox="1"/>
            <p:nvPr/>
          </p:nvSpPr>
          <p:spPr>
            <a:xfrm>
              <a:off x="1172514" y="244199"/>
              <a:ext cx="7086509" cy="14810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Personel güvenliğine dikkat edilmelidir.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Ölçüm cihazları ve personel için mümkün </a:t>
              </a:r>
              <a:r>
                <a:rPr lang="tr-TR" dirty="0"/>
                <a:t>iskele </a:t>
              </a:r>
              <a:r>
                <a:rPr lang="tr-TR" dirty="0" smtClean="0"/>
                <a:t>ihtiyaçları sağlanmalıdır. </a:t>
              </a:r>
            </a:p>
          </p:txBody>
        </p:sp>
      </p:grpSp>
      <p:sp>
        <p:nvSpPr>
          <p:cNvPr id="29" name="Düz Bağlayıcı 28"/>
          <p:cNvSpPr/>
          <p:nvPr/>
        </p:nvSpPr>
        <p:spPr>
          <a:xfrm>
            <a:off x="3071296" y="3875476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30" name="Grup 29"/>
          <p:cNvGrpSpPr/>
          <p:nvPr/>
        </p:nvGrpSpPr>
        <p:grpSpPr>
          <a:xfrm>
            <a:off x="3109302" y="3627710"/>
            <a:ext cx="7116209" cy="1495568"/>
            <a:chOff x="1142814" y="2073702"/>
            <a:chExt cx="7116209" cy="2133126"/>
          </a:xfrm>
        </p:grpSpPr>
        <p:sp>
          <p:nvSpPr>
            <p:cNvPr id="36" name="Dikdörtgen 35"/>
            <p:cNvSpPr/>
            <p:nvPr/>
          </p:nvSpPr>
          <p:spPr>
            <a:xfrm>
              <a:off x="1172514" y="2073702"/>
              <a:ext cx="7086509" cy="1526699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7" name="Metin kutusu 36"/>
            <p:cNvSpPr txBox="1"/>
            <p:nvPr/>
          </p:nvSpPr>
          <p:spPr>
            <a:xfrm>
              <a:off x="1142814" y="2752247"/>
              <a:ext cx="7086509" cy="1454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/>
                <a:t>Kullanılan elektrikli cihazlar için gerekli güvenlik önlemleri alınmalıdır. Patlama olabilecek veya zararlı madde bulunması şüphelenilen atmosferde çalışılıyorsa, özel dikkat gereklidir ve işlemlerin güvenliğini sağlamak için gerekli tedbirler alınmalıdır.</a:t>
              </a:r>
            </a:p>
          </p:txBody>
        </p:sp>
      </p:grpSp>
      <p:sp>
        <p:nvSpPr>
          <p:cNvPr id="31" name="Düz Bağlayıcı 30"/>
          <p:cNvSpPr/>
          <p:nvPr/>
        </p:nvSpPr>
        <p:spPr>
          <a:xfrm>
            <a:off x="3071295" y="5470498"/>
            <a:ext cx="7221920" cy="0"/>
          </a:xfrm>
          <a:prstGeom prst="lin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43" name="Yuvarlatılmış Dikdörtgen 4"/>
          <p:cNvSpPr txBox="1"/>
          <p:nvPr/>
        </p:nvSpPr>
        <p:spPr>
          <a:xfrm>
            <a:off x="9755208" y="379353"/>
            <a:ext cx="1719052" cy="647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/>
        </p:spPr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 EN 14212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31057" y="596046"/>
            <a:ext cx="390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SÜRECİ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m Format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2938</TotalTime>
  <Words>819</Words>
  <Application>Microsoft Office PowerPoint</Application>
  <PresentationFormat>Geniş ekran</PresentationFormat>
  <Paragraphs>178</Paragraphs>
  <Slides>15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Sunum Formatı</vt:lpstr>
      <vt:lpstr>Belge</vt:lpstr>
      <vt:lpstr>T.C.  ÇEVRE, ŞEHİRCİLİK VE   İKLİM DEĞİŞİKLİĞİ BAKANLIĞI  ÇED, İZİN VE DENETİM GENEL MÜDÜRLÜĞÜ Laboratuvar, Ölçüm ve İzleme Dairesi Başkanlığı </vt:lpstr>
      <vt:lpstr>SUNUMUN İÇERİĞİ</vt:lpstr>
      <vt:lpstr>STANDARTLAR</vt:lpstr>
      <vt:lpstr>ÖLÇÜM NEDEN YAPILIR</vt:lpstr>
      <vt:lpstr>ÖLÇÜM NEDEN YAPILIR</vt:lpstr>
      <vt:lpstr>ÖNEMLİ STANDARTLAR</vt:lpstr>
      <vt:lpstr>ÖNEMLİ STANDARTLAR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 TEKNİK ÜNİVERSİTESİ FEN BİLİMLERİ ENSTİTÜSÜ</dc:title>
  <dc:creator>zbook</dc:creator>
  <cp:lastModifiedBy>Yener Taş</cp:lastModifiedBy>
  <cp:revision>184</cp:revision>
  <dcterms:created xsi:type="dcterms:W3CDTF">2021-08-28T17:23:09Z</dcterms:created>
  <dcterms:modified xsi:type="dcterms:W3CDTF">2021-12-01T12:40:42Z</dcterms:modified>
</cp:coreProperties>
</file>