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A841E-69A9-4781-8F23-45D528D3002B}" type="datetimeFigureOut">
              <a:rPr lang="tr-TR" smtClean="0"/>
              <a:t>1.12.2021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CF68C-2E17-41A7-BF22-ED50A07617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17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E70B-004F-4236-B0BA-49B97991E052}" type="datetime1">
              <a:rPr lang="tr-TR" smtClean="0"/>
              <a:t>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7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2318-E147-49B9-B161-4D143E6B45EF}" type="datetime1">
              <a:rPr lang="tr-TR" smtClean="0"/>
              <a:t>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13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1908-8C63-4DC8-A924-B9B111D493C7}" type="datetime1">
              <a:rPr lang="tr-TR" smtClean="0"/>
              <a:t>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23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8012F-2B24-459D-A313-CE1CA96817A6}" type="datetime1">
              <a:rPr lang="tr-TR" smtClean="0"/>
              <a:t>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80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5996-22EE-4A35-B8F2-8C6822912245}" type="datetime1">
              <a:rPr lang="tr-TR" smtClean="0"/>
              <a:t>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40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867-51FD-45D3-BAF7-ACEF18DBEDF4}" type="datetime1">
              <a:rPr lang="tr-TR" smtClean="0"/>
              <a:t>1.12.2021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87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F692-2AF9-4822-8907-C3108B41D6EE}" type="datetime1">
              <a:rPr lang="tr-TR" smtClean="0"/>
              <a:t>1.12.2021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3688-CCC5-45AD-83B3-FF58B93BE8BD}" type="datetime1">
              <a:rPr lang="tr-TR" smtClean="0"/>
              <a:t>1.12.2021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71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6846-9486-46FA-85D8-5E2E40E567B1}" type="datetime1">
              <a:rPr lang="tr-TR" smtClean="0"/>
              <a:t>1.12.2021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07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5DEF-5292-40A0-BAE5-62224190A896}" type="datetime1">
              <a:rPr lang="tr-TR" smtClean="0"/>
              <a:t>1.12.2021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019F-BD9C-4E3A-9D3E-3D608D6137B8}" type="datetime1">
              <a:rPr lang="tr-TR" smtClean="0"/>
              <a:t>1.12.2021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4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4BFD8-95B3-47DE-AE44-CF1EA7769175}" type="datetime1">
              <a:rPr lang="tr-TR" smtClean="0"/>
              <a:t>1.12.2021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90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96000"/>
                <a:lumOff val="4000"/>
              </a:schemeClr>
            </a:gs>
            <a:gs pos="33000">
              <a:srgbClr val="FEFEFE"/>
            </a:gs>
            <a:gs pos="46000">
              <a:schemeClr val="bg1">
                <a:tint val="98000"/>
                <a:satMod val="130000"/>
                <a:shade val="90000"/>
                <a:lumMod val="103000"/>
              </a:schemeClr>
            </a:gs>
            <a:gs pos="83000">
              <a:schemeClr val="bg1">
                <a:shade val="63000"/>
                <a:satMod val="12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98362" y="421708"/>
            <a:ext cx="9443432" cy="3438022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T.C.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ÇEVRE, ŞEHİRCİLİK VE </a:t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İKLİM DEĞİŞİKLİĞİ BAKANLIĞI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ÇED, İZİN VE DENETİM GENEL MÜDÜRLÜĞÜ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Laboratuvar, Ölçüm ve İzleme Dairesi Başkanlığı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14941" y="4210495"/>
            <a:ext cx="10010273" cy="1655762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</a:p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FORMALDEHİT ÖRNEKLEME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Mustafa ALTUNDAĞ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Kimya Mühendisi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2776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altLang="tr-TR" b="1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altLang="tr-TR" b="1" u="sng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Sorbent Tüp (Karbon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XAD,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Silikajel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Tenax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üzerine adsorpsiyon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MDHS96 çözücü ekstraksiyon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GC, GC-MS, HPLC ile analiz edilir.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777" y="4383675"/>
            <a:ext cx="373992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308" y="4383675"/>
            <a:ext cx="3385038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02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39206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altLang="tr-TR" b="1" u="sng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tr-TR" altLang="tr-TR" sz="2400" b="1" u="sng" dirty="0" smtClean="0">
                <a:solidFill>
                  <a:srgbClr val="FF0000"/>
                </a:solidFill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UYARI</a:t>
            </a:r>
            <a:endParaRPr lang="tr-TR" altLang="tr-TR" sz="2400" b="1" u="sng" dirty="0">
              <a:solidFill>
                <a:srgbClr val="FF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Sorbent tüplerinin yapıları, absorbanları, çözücüleri ve analiz metotları farklılık göstermektedir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MDHS96 belgesindeki belirtilen hususlara göre örnekleme ve analiz yapılmalıdır.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Hangi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 cihazının kullanılacağı(GC, GC-MS, HPLC) yine bileşiğin türüne göre değişiklik göstermektedir.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16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</a:t>
            </a:r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METOT 18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392064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Paslanmaz çelik, cam veya teflon </a:t>
            </a:r>
            <a:r>
              <a:rPr lang="tr-TR" altLang="tr-TR" sz="2400" dirty="0" err="1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prob</a:t>
            </a:r>
            <a:endParaRPr lang="tr-TR" altLang="tr-TR" sz="2400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Aktif karbon üzerine adsorpsiyon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NİOSH metotlarına uygun olarak </a:t>
            </a:r>
            <a:r>
              <a:rPr lang="tr-TR" altLang="tr-TR" sz="2400" dirty="0" err="1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adsorblayıcı</a:t>
            </a: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seçeneği  kullanılabilir</a:t>
            </a: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err="1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Tedlar</a:t>
            </a: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tr-TR" altLang="tr-TR" sz="2400" dirty="0" err="1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bag</a:t>
            </a: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 (Teflon poşet</a:t>
            </a: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) </a:t>
            </a:r>
            <a:r>
              <a:rPr lang="tr-TR" altLang="tr-TR" sz="2400" dirty="0" err="1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lerle</a:t>
            </a: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örnekleme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Uygun organik çözücülerle </a:t>
            </a:r>
            <a:r>
              <a:rPr lang="tr-TR" altLang="tr-TR" sz="2400" dirty="0" err="1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desorpsiyon</a:t>
            </a:r>
            <a:endParaRPr lang="tr-TR" altLang="tr-TR" sz="2400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Özellikle CS2 ile </a:t>
            </a:r>
            <a:r>
              <a:rPr lang="tr-TR" altLang="tr-TR" sz="2400" dirty="0" err="1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desorpsiyon</a:t>
            </a:r>
            <a:endParaRPr lang="tr-TR" altLang="tr-TR" sz="2400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GC, GC-MS, HPLC ile analiz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51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METOT 18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961" y="3059323"/>
            <a:ext cx="81756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961" y="3907048"/>
            <a:ext cx="8175625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961" y="4584282"/>
            <a:ext cx="817562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Başlık 1"/>
          <p:cNvSpPr txBox="1">
            <a:spLocks/>
          </p:cNvSpPr>
          <p:nvPr/>
        </p:nvSpPr>
        <p:spPr bwMode="auto">
          <a:xfrm>
            <a:off x="1662961" y="2178261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tr-TR" altLang="tr-TR" sz="2400" b="1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b="1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800" b="1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Parametreye göre </a:t>
            </a:r>
            <a:r>
              <a:rPr lang="tr-TR" altLang="tr-TR" sz="2800" b="1" kern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Sorbent</a:t>
            </a:r>
            <a:r>
              <a:rPr lang="tr-TR" altLang="tr-TR" sz="2800" b="1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Tüp Örnekleri:</a:t>
            </a:r>
            <a:br>
              <a:rPr lang="tr-TR" altLang="tr-TR" sz="2800" b="1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2800" b="1" kern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494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METOT 18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6043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altLang="tr-TR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Parametreye göre Sorbent Tüp/Çözücü Örnekleri</a:t>
            </a:r>
            <a:r>
              <a:rPr lang="tr-TR" altLang="tr-TR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altLang="tr-TR" b="1" u="sng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0777" y="2699238"/>
            <a:ext cx="75438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777" y="3651738"/>
            <a:ext cx="75438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777" y="4013688"/>
            <a:ext cx="7543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546" y="4604238"/>
            <a:ext cx="75946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22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90862" y="2874064"/>
            <a:ext cx="10010273" cy="634067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tr-TR" alt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FORMALDEHİT ÖRNEKLEME</a:t>
            </a:r>
            <a:endParaRPr lang="tr-TR" alt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20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FORMALDEHİT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4569714"/>
          </a:xfrm>
        </p:spPr>
        <p:txBody>
          <a:bodyPr>
            <a:normAutofit fontScale="92500"/>
          </a:bodyPr>
          <a:lstStyle/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Baca gazında Formaldehit Tayini EPA METOT 323 Metoduna göre yapılır.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Yanma bacasındaki </a:t>
            </a:r>
            <a:r>
              <a:rPr lang="tr-TR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emisyon numunesi, </a:t>
            </a:r>
            <a:r>
              <a:rPr 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içerisinde formaldehiti </a:t>
            </a:r>
            <a:r>
              <a:rPr lang="tr-TR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absorblayacak</a:t>
            </a:r>
            <a:r>
              <a:rPr 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buzlu saf su bulunan küçük </a:t>
            </a:r>
            <a:r>
              <a:rPr lang="tr-TR" sz="2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impinger</a:t>
            </a:r>
            <a:r>
              <a:rPr lang="tr-TR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takımının içerisine çekilir.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tr-TR" sz="2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İmpinger</a:t>
            </a:r>
            <a:r>
              <a:rPr lang="tr-TR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içerisindeki formaldehitin konsantrasyonu, </a:t>
            </a:r>
            <a:r>
              <a:rPr lang="tr-TR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kolorimetrik</a:t>
            </a:r>
            <a:r>
              <a:rPr 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olarak ölçülecek renkli bir türev oluşturmak üzere </a:t>
            </a:r>
            <a:r>
              <a:rPr lang="tr-TR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asetil</a:t>
            </a:r>
            <a:r>
              <a:rPr 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aseton reaksiyonu ile tayin edilir. </a:t>
            </a:r>
          </a:p>
          <a:p>
            <a:pPr marL="28575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sv-SE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Sabit Debili Örnekleme (İzokinetik olmayan) </a:t>
            </a:r>
            <a:endParaRPr lang="tr-T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tr-TR" altLang="tr-TR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Numune Alma </a:t>
            </a:r>
            <a:r>
              <a:rPr lang="tr-TR" altLang="tr-TR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Probu</a:t>
            </a:r>
            <a:r>
              <a:rPr lang="tr-TR" altLang="tr-TR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alt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Paslanmaz çelik kaplamalı kuvars cam </a:t>
            </a:r>
            <a:r>
              <a:rPr lang="tr-TR" altLang="tr-TR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alt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ya da paslanmaz çelik </a:t>
            </a:r>
            <a:r>
              <a:rPr lang="tr-TR" altLang="tr-TR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alt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tr-TR" altLang="tr-TR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Teflon Boru Sistemi: </a:t>
            </a:r>
            <a:r>
              <a:rPr lang="tr-TR" alt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Numune </a:t>
            </a:r>
            <a:r>
              <a:rPr lang="tr-TR" altLang="tr-TR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probunun</a:t>
            </a:r>
            <a:r>
              <a:rPr lang="tr-TR" alt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impinger</a:t>
            </a:r>
            <a:r>
              <a:rPr lang="tr-TR" alt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serisine bağlanmasını sağlayan teflon borular. </a:t>
            </a:r>
          </a:p>
          <a:p>
            <a:pPr marL="28575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tr-TR" alt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Isıtılmış numune hattına gerek yoktur, çünkü numune aktarım sistemi yoğunlaşmış formaldehitin geri kazanımı için yıkanır ve yıkama çözeltisi </a:t>
            </a:r>
            <a:r>
              <a:rPr lang="tr-TR" altLang="tr-TR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impinger</a:t>
            </a:r>
            <a:r>
              <a:rPr lang="tr-TR" altLang="tr-TR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içeriği ile birleştirilip analiz edilir.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3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FORMALDEHİT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3903785"/>
            <a:ext cx="8717387" cy="282233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defRPr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 </a:t>
            </a:r>
          </a:p>
          <a:p>
            <a:pPr marL="0" indent="0">
              <a:buNone/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Örneklene hattı 3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impingerdan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oluşur. 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1.İmpinger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boş (Nemi uzaklaştırmak için)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da-D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da-D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a-D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nger </a:t>
            </a:r>
            <a:r>
              <a:rPr lang="da-D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ml saf su 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3.İmpinger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 </a:t>
            </a:r>
          </a:p>
          <a:p>
            <a:pPr marL="0" indent="0">
              <a:buNone/>
              <a:defRPr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: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İmpinger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hattının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etrafı buzla doldurulmalıdır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Biraz su eklenebilir ısı değişiminin başlaması için) 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Çekiş Debisi 0,2 ile 0,4 l/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olmalıdır. Baca gazındaki formaldehit derişimi hakkında tahmini bir bilgi yoksa çekiş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en yüksek numune alma hızı olan 0,4 L/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dk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kullanılır.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909" y="1581993"/>
            <a:ext cx="6929438" cy="2115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58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FORMALDEHİT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4569714"/>
          </a:xfrm>
        </p:spPr>
        <p:txBody>
          <a:bodyPr>
            <a:normAutofit/>
          </a:bodyPr>
          <a:lstStyle/>
          <a:p>
            <a:pPr marL="0" indent="0" algn="just">
              <a:buFontTx/>
              <a:buNone/>
              <a:defRPr/>
            </a:pP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Örnekleme </a:t>
            </a: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Sonrası; </a:t>
            </a:r>
            <a:endParaRPr lang="tr-TR" sz="22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Örnekleme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probu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ve örnekleme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borusu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reaktif suyuyla yıkanır. Sonra kapağının içi teflonla kaplı bir 40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ml’lik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VOA şişesine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impingerda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yakalanan muhteva aktarılır. 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Yıkama suları ve yakalanan muhteva VOA şişesinde birleştirildikten sonra, örnekteki boşlukları bertaraf etmek için şişe reaktif suyla doldurulur, bu nedenle metodun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deteksiyon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limiti artar. 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Numune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şişeleri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laboratuvara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ulaştırılana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kadar veya analiz edilene kadar buzun üzerinde tutulur. 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Olası numune bozulmalarını minimize etmek için numuneler olabildiğince çabuk analize girmelidir. Daha önce yapılmış sınırlı sayıdaki analizler baz alınırsa, soğutucu ortamında fazla tutulmuş numuneler bazı bozulmalar gösterebilir.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0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FORMALDEHİT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4569714"/>
          </a:xfrm>
        </p:spPr>
        <p:txBody>
          <a:bodyPr>
            <a:normAutofit/>
          </a:bodyPr>
          <a:lstStyle/>
          <a:p>
            <a:pPr algn="just"/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Saha şahidi: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İçerisinde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 su bulunan saha şahidi, her kaynak numune serisi için bir tane olacak şekilde, temiz bir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impinger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serisine yerleştirilir, numune alınan bölgeye götürülür, ancak numune alınmaz; daha sonra geri kazanılır ve numuneler ile aynı şekilde analiz edilir.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Saha şahidi sonuçları, numune analizinde kullanılan kalibrasyon standardının en düşük değerinin %50’sinden daha az olmalıdır. Kabul kriteri karşılanmıyorsa sonuçlar şüpheli olarak belirtilmelidir. </a:t>
            </a:r>
          </a:p>
          <a:p>
            <a:pPr algn="just"/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Spektrofotometrik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yöntemle,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absorbansı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412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dalga boyunda yapılır.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88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3920641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tr-TR" altLang="tr-TR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Uçucu Organik Bileşiklerin (VOC) </a:t>
            </a:r>
            <a:r>
              <a:rPr lang="tr-TR" altLang="tr-TR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tayini </a:t>
            </a:r>
            <a:r>
              <a:rPr lang="tr-TR" altLang="tr-TR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için genelde kullanılan </a:t>
            </a:r>
            <a:r>
              <a:rPr lang="tr-TR" altLang="tr-TR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iki </a:t>
            </a:r>
            <a:r>
              <a:rPr lang="tr-TR" altLang="tr-TR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çeşit metot </a:t>
            </a:r>
            <a:r>
              <a:rPr lang="tr-TR" altLang="tr-TR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vardır;</a:t>
            </a:r>
          </a:p>
          <a:p>
            <a:pPr marL="0" indent="0" algn="just">
              <a:buFontTx/>
              <a:buNone/>
            </a:pPr>
            <a:endParaRPr lang="tr-TR" altLang="tr-TR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tr-TR" altLang="tr-TR" b="1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          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tr-TR" altLang="tr-TR" b="1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EPA Metot 18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6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0908" y="1164737"/>
            <a:ext cx="9390184" cy="5556738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4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Mustafa 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ALTUNDAĞ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Kimya Mühendisi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mustafa.altundag@csb.gov.tr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LABORATUVAR, ÖLÇÜM VE İZLEME DAİRESİ BAŞKANLIĞI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Endüstriyel Kirlilik İzleme Şube Müdürlüğü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7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3920641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b="1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altLang="tr-TR" b="1" u="sng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standart,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karbon üzerine numune alınması, çözücü kullanan işlemlerde ortaya çıkanlar gibi uçucu organik bileşik numunelerinin hazırlanması ve analizi ile ilgili işlemleri kapsar. (referans metodu olarak kullanılabilir.)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Metot genel olarak baca gazı numunesinin alınması, numune alınan maddenin işleme tâbi tutulması ve gaz kromatografi ile kimyasal analizidir.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27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39206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altLang="tr-TR" b="1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0" indent="0" algn="just">
              <a:buFontTx/>
              <a:buNone/>
            </a:pPr>
            <a:r>
              <a:rPr lang="tr-TR" altLang="tr-TR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Numune almada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Ölçülü bir hacimdeki gazda bulunan organik bileşikler aktif karbon üzerine adsorbe edilebilir olmalıdır.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Ölçmelerde girişime neden olabilecek tanecik halindeki madde uzaklaştırılmalıdır.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Suyun yoğuşması önlenmelidir.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Numune alma hattı mümkün olduğunca kısa olmalıdır.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0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392064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altLang="tr-TR" b="1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altLang="tr-TR" b="1" u="sng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Adsorbant (</a:t>
            </a:r>
            <a:r>
              <a:rPr lang="tr-TR" altLang="tr-TR" sz="24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örn</a:t>
            </a: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: aktif karbon) üzerine doğrudan numune alma, baca gazının su muhtevası ve organik malzemenin kütle derişimi kaçak olmayacak kadar düşük olduğu durumlarda kullanılabilir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Baca gazının sıcaklığı, adsorpsiyon süresince 40 </a:t>
            </a:r>
            <a:r>
              <a:rPr lang="tr-TR" altLang="tr-TR" sz="2400" baseline="300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C’yi geçmemelidir. Hiç </a:t>
            </a:r>
            <a:r>
              <a:rPr lang="tr-TR" altLang="tr-TR" sz="24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yoğuşma</a:t>
            </a: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olmamasının sağlanması suretiyle, sıcak baca gazı bir soğutucu bölüm (</a:t>
            </a:r>
            <a:r>
              <a:rPr lang="tr-TR" altLang="tr-TR" sz="24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inert</a:t>
            </a: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numune hattı) kullanılarak soğutulabilir.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Egzoz gazı </a:t>
            </a:r>
            <a:r>
              <a:rPr lang="tr-TR" altLang="tr-TR" sz="24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yoğuşmaya</a:t>
            </a: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neden olacak derecede nemli ise veya organik bileşiklerin kütle </a:t>
            </a:r>
            <a:r>
              <a:rPr lang="tr-TR" altLang="tr-TR" sz="24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derişimlerinin</a:t>
            </a: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sorbent borularının kapasitesini aşma riski varsa, numune alma işlemi, seyreltme yapılarak veya eşdeğer metotlar kullanılarak yapılmalıdır. Seyreltme, statik veya dinamik olabilir.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17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392064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altLang="tr-TR" b="1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altLang="tr-TR" b="1" u="sng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Toplam örnekleme hacmi 100 </a:t>
            </a:r>
            <a:r>
              <a:rPr lang="tr-TR" altLang="tr-TR" sz="2400" dirty="0" err="1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mg’lık</a:t>
            </a: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 aktif karbon tüpü için 10 L ile 50 L arasında, hacimsel akış hızı, 0,1 - 0,5 L/</a:t>
            </a:r>
            <a:r>
              <a:rPr lang="tr-TR" altLang="tr-TR" sz="2400" dirty="0" err="1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dak</a:t>
            </a: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. arasında olmalıdır.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Analiz için GC-MS kullanılırsa iyon tayin sınırı azaltılabilir.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Gaz numunesinin hacmi bir gazometre ile ölçülebilir.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Numune alımı sırasında sızıntının hataya katkısı önemli olup uygun kontrol işlemleriyle her numune ölçümünden önce kontrol edilmelidir.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23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224613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altLang="tr-TR" b="1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altLang="tr-TR" b="1" u="sng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Numune almayı takiben, tüpler serin ve karanlık bir ortamda taşınmalıdır. Uzun süreli depolamada tüpler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tr-TR" altLang="tr-TR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C’nin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altına kadar soğutulmuş, çözücü tarafından kirletilmemiş bir kap içerisinde muhafaza edilmelidir.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353" y="4853855"/>
            <a:ext cx="5924550" cy="174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69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392064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altLang="tr-TR" b="1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altLang="tr-TR" b="1" u="sng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Numune alma sırasında tanık olarak kullanmak üzere her seriden deneme tüpleri alınmalıdır. Tanık tüpler, baca gazı akışına maruz bırakılma dışında numune tüpleriyle aynı işlemlere tabi tutulmalıdır.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İlgili her bileşik için ortalama tanık tayininde, tanık sorbent borusunun ana adsorplayıcı tabakası analiz edilmelidir.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Her tüp serisi için en az iki tanık tüp analiz edilmelidir. Tanık değeri, ilgili bileşiğin emisyon sınır değerinin %5’inden daha büyük olan numune değerine eşdeğer ise, numune alma işlemi tekrar edilmelidir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64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4828" y="256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ÖRNEKLEME</a:t>
            </a:r>
            <a:endParaRPr lang="tr-TR" alt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0777" y="2094855"/>
            <a:ext cx="8717387" cy="2776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altLang="tr-TR" b="1" u="sng" dirty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TS EN 13649 Metodu</a:t>
            </a:r>
            <a:r>
              <a:rPr lang="tr-TR" altLang="tr-TR" b="1" u="sng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altLang="tr-TR" b="1" u="sng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0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Uygun taşıma ve saklama koşullarında laboratuvara getirilen numuneler </a:t>
            </a:r>
            <a:r>
              <a:rPr lang="tr-TR" altLang="tr-TR" sz="2000" dirty="0" err="1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kromatografik</a:t>
            </a:r>
            <a:r>
              <a:rPr lang="tr-TR" altLang="tr-TR" sz="20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yöntem ile analiz edilir.</a:t>
            </a:r>
          </a:p>
          <a:p>
            <a:pPr algn="just">
              <a:buFontTx/>
              <a:buNone/>
            </a:pPr>
            <a:r>
              <a:rPr lang="tr-TR" altLang="tr-TR" sz="20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(GC-FID veya GC-MS)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altLang="tr-TR" sz="20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Sorbent borusunun emniyet tabakasının üzerindeki münferit organik bileşiğin oranı, ana adsorplayıcı tabakadaki miktarın % 5’ini geçmemelidir.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320" y="5029199"/>
            <a:ext cx="6972300" cy="1529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97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TM03457485[[fn=Ağ Gözü]]</Template>
  <TotalTime>634</TotalTime>
  <Words>1070</Words>
  <Application>Microsoft Office PowerPoint</Application>
  <PresentationFormat>Geniş ekran</PresentationFormat>
  <Paragraphs>132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</vt:lpstr>
      <vt:lpstr>Times New Roman</vt:lpstr>
      <vt:lpstr>Wingdings</vt:lpstr>
      <vt:lpstr>Office Teması</vt:lpstr>
      <vt:lpstr>T.C.  ÇEVRE, ŞEHİRCİLİK VE   İKLİM DEĞİŞİKLİĞİ BAKANLIĞI  ÇED, İZİN VE DENETİM GENEL MÜDÜRLÜĞÜ Laboratuvar, Ölçüm ve İzleme Dairesi Başkanlığı </vt:lpstr>
      <vt:lpstr>VOC ÖRNEKLEME</vt:lpstr>
      <vt:lpstr>VOC ÖRNEKLEME</vt:lpstr>
      <vt:lpstr>VOC ÖRNEKLEME</vt:lpstr>
      <vt:lpstr>VOC ÖRNEKLEME</vt:lpstr>
      <vt:lpstr>VOC ÖRNEKLEME</vt:lpstr>
      <vt:lpstr>VOC ÖRNEKLEME</vt:lpstr>
      <vt:lpstr>VOC ÖRNEKLEME</vt:lpstr>
      <vt:lpstr>VOC ÖRNEKLEME</vt:lpstr>
      <vt:lpstr>VOC ÖRNEKLEME</vt:lpstr>
      <vt:lpstr>VOC ÖRNEKLEME</vt:lpstr>
      <vt:lpstr>EPA METOT 18</vt:lpstr>
      <vt:lpstr>EPA METOT 18</vt:lpstr>
      <vt:lpstr>EPA METOT 18</vt:lpstr>
      <vt:lpstr>PowerPoint Sunusu</vt:lpstr>
      <vt:lpstr>FORMALDEHİT ÖRNEKLEME</vt:lpstr>
      <vt:lpstr>FORMALDEHİT ÖRNEKLEME</vt:lpstr>
      <vt:lpstr>FORMALDEHİT ÖRNEKLEME</vt:lpstr>
      <vt:lpstr>FORMALDEHİT ÖRNEKLEME</vt:lpstr>
      <vt:lpstr>PowerPoint Sunusu</vt:lpstr>
    </vt:vector>
  </TitlesOfParts>
  <Company>Cevre ve Sehircilik Bakanligi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ÇEVRE, ŞEHİRCİLİK VE  İKLİM DEĞİŞİKLİĞİ BAKANLIĞI ÇED, İZİN VE DENETİM GENEL MÜDÜRLÜĞÜ Laboratuvar, Ölçüm ve İzleme Daire Başkanlığı </dc:title>
  <dc:creator>Yener Taş</dc:creator>
  <cp:lastModifiedBy>Yener Taş</cp:lastModifiedBy>
  <cp:revision>35</cp:revision>
  <dcterms:created xsi:type="dcterms:W3CDTF">2021-11-22T06:43:15Z</dcterms:created>
  <dcterms:modified xsi:type="dcterms:W3CDTF">2021-12-01T12:00:30Z</dcterms:modified>
</cp:coreProperties>
</file>