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27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7.12.2021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4CC36-008E-487C-9D82-4F7899708C8B}" type="slidenum">
              <a:rPr lang="tr-TR" altLang="tr-TR" smtClean="0"/>
              <a:pPr>
                <a:spcBef>
                  <a:spcPct val="0"/>
                </a:spcBef>
              </a:pPr>
              <a:t>2</a:t>
            </a:fld>
            <a:endParaRPr lang="tr-TR" altLang="tr-TR" smtClean="0">
              <a:latin typeface="Arial Tur" panose="020B0604020202020204" pitchFamily="34" charset="0"/>
            </a:endParaRPr>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70908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1DC428-4E7B-4355-88A3-27EA053F5A71}" type="slidenum">
              <a:rPr lang="tr-TR" altLang="tr-TR" smtClean="0"/>
              <a:pPr>
                <a:spcBef>
                  <a:spcPct val="0"/>
                </a:spcBef>
              </a:pPr>
              <a:t>20</a:t>
            </a:fld>
            <a:endParaRPr lang="tr-TR" altLang="tr-TR" smtClean="0">
              <a:latin typeface="Arial Tur" panose="020B0604020202020204" pitchFamily="34" charset="0"/>
            </a:endParaRPr>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68736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13169F-6109-4B67-B4AB-8C53DA0C642A}" type="slidenum">
              <a:rPr lang="tr-TR" altLang="tr-TR" smtClean="0"/>
              <a:pPr>
                <a:spcBef>
                  <a:spcPct val="0"/>
                </a:spcBef>
              </a:pPr>
              <a:t>3</a:t>
            </a:fld>
            <a:endParaRPr lang="tr-TR" altLang="tr-TR" smtClean="0">
              <a:latin typeface="Arial Tur" panose="020B0604020202020204" pitchFamily="34" charset="0"/>
            </a:endParaRPr>
          </a:p>
        </p:txBody>
      </p:sp>
      <p:sp>
        <p:nvSpPr>
          <p:cNvPr id="9219" name="Rectangle 2"/>
          <p:cNvSpPr>
            <a:spLocks noGrp="1" noRot="1" noChangeAspect="1" noChangeArrowheads="1" noTextEdit="1"/>
          </p:cNvSpPr>
          <p:nvPr>
            <p:ph type="sldImg"/>
          </p:nvPr>
        </p:nvSpPr>
        <p:spPr>
          <a:ln cap="flat"/>
        </p:spPr>
      </p:sp>
      <p:sp>
        <p:nvSpPr>
          <p:cNvPr id="922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85894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41B4A-C4BE-4415-A463-789DE3080893}" type="slidenum">
              <a:rPr lang="tr-TR" altLang="tr-TR" smtClean="0"/>
              <a:pPr>
                <a:spcBef>
                  <a:spcPct val="0"/>
                </a:spcBef>
              </a:pPr>
              <a:t>7</a:t>
            </a:fld>
            <a:endParaRPr lang="tr-TR" altLang="tr-TR" smtClean="0">
              <a:latin typeface="Arial Tur" panose="020B0604020202020204" pitchFamily="34" charset="0"/>
            </a:endParaRPr>
          </a:p>
        </p:txBody>
      </p:sp>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90750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D0D90B-43FA-4D42-BDD5-647961A46460}" type="slidenum">
              <a:rPr lang="tr-TR" altLang="tr-TR" smtClean="0"/>
              <a:pPr>
                <a:spcBef>
                  <a:spcPct val="0"/>
                </a:spcBef>
              </a:pPr>
              <a:t>13</a:t>
            </a:fld>
            <a:endParaRPr lang="tr-TR" altLang="tr-TR" smtClean="0">
              <a:latin typeface="Arial Tur" panose="020B0604020202020204" pitchFamily="34" charset="0"/>
            </a:endParaRPr>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70545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64F41F-5421-43F4-A8D0-4C4018FBB338}" type="slidenum">
              <a:rPr lang="tr-TR" altLang="tr-TR" smtClean="0"/>
              <a:pPr>
                <a:spcBef>
                  <a:spcPct val="0"/>
                </a:spcBef>
              </a:pPr>
              <a:t>15</a:t>
            </a:fld>
            <a:endParaRPr lang="tr-TR" altLang="tr-TR" smtClean="0">
              <a:latin typeface="Arial Tur" panose="020B0604020202020204" pitchFamily="34" charset="0"/>
            </a:endParaRPr>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95775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025D6A-7AC1-4F58-BB55-3D74153B3A20}" type="slidenum">
              <a:rPr lang="tr-TR" altLang="tr-TR" smtClean="0"/>
              <a:pPr>
                <a:spcBef>
                  <a:spcPct val="0"/>
                </a:spcBef>
              </a:pPr>
              <a:t>16</a:t>
            </a:fld>
            <a:endParaRPr lang="tr-TR" altLang="tr-TR" smtClean="0">
              <a:latin typeface="Arial Tur" panose="020B0604020202020204" pitchFamily="34" charset="0"/>
            </a:endParaRPr>
          </a:p>
        </p:txBody>
      </p:sp>
      <p:sp>
        <p:nvSpPr>
          <p:cNvPr id="26627" name="Rectangle 2"/>
          <p:cNvSpPr>
            <a:spLocks noGrp="1" noRot="1" noChangeAspect="1" noChangeArrowheads="1" noTextEdit="1"/>
          </p:cNvSpPr>
          <p:nvPr>
            <p:ph type="sldImg"/>
          </p:nvPr>
        </p:nvSpPr>
        <p:spPr>
          <a:ln cap="flat"/>
        </p:spPr>
      </p:sp>
      <p:sp>
        <p:nvSpPr>
          <p:cNvPr id="26628"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25069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6FADE0-B579-4891-842D-C8931BB8413C}" type="slidenum">
              <a:rPr lang="tr-TR" altLang="tr-TR" smtClean="0"/>
              <a:pPr>
                <a:spcBef>
                  <a:spcPct val="0"/>
                </a:spcBef>
              </a:pPr>
              <a:t>17</a:t>
            </a:fld>
            <a:endParaRPr lang="tr-TR" altLang="tr-TR" smtClean="0">
              <a:latin typeface="Arial Tur" panose="020B0604020202020204" pitchFamily="34" charset="0"/>
            </a:endParaRPr>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8294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E161C0-DF68-42EF-B545-ADB3967C24A2}" type="slidenum">
              <a:rPr lang="tr-TR" altLang="tr-TR" smtClean="0"/>
              <a:pPr>
                <a:spcBef>
                  <a:spcPct val="0"/>
                </a:spcBef>
              </a:pPr>
              <a:t>18</a:t>
            </a:fld>
            <a:endParaRPr lang="tr-TR" altLang="tr-TR" smtClean="0">
              <a:latin typeface="Arial Tur" panose="020B0604020202020204" pitchFamily="34" charset="0"/>
            </a:endParaRPr>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270798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E91E18-4F71-4AC1-813D-8EE67F96ADA4}" type="slidenum">
              <a:rPr lang="tr-TR" altLang="tr-TR" smtClean="0"/>
              <a:pPr>
                <a:spcBef>
                  <a:spcPct val="0"/>
                </a:spcBef>
              </a:pPr>
              <a:t>19</a:t>
            </a:fld>
            <a:endParaRPr lang="tr-TR" altLang="tr-TR" smtClean="0">
              <a:latin typeface="Arial Tur" panose="020B0604020202020204" pitchFamily="34" charset="0"/>
            </a:endParaRPr>
          </a:p>
        </p:txBody>
      </p:sp>
      <p:sp>
        <p:nvSpPr>
          <p:cNvPr id="32771" name="Rectangle 2"/>
          <p:cNvSpPr>
            <a:spLocks noGrp="1" noRot="1" noChangeAspect="1" noChangeArrowheads="1" noTextEdit="1"/>
          </p:cNvSpPr>
          <p:nvPr>
            <p:ph type="sldImg"/>
          </p:nvPr>
        </p:nvSpPr>
        <p:spPr>
          <a:ln cap="flat"/>
        </p:spPr>
      </p:sp>
      <p:sp>
        <p:nvSpPr>
          <p:cNvPr id="32772" name="Rectangle 3"/>
          <p:cNvSpPr>
            <a:spLocks noGrp="1" noChangeArrowheads="1"/>
          </p:cNvSpPr>
          <p:nvPr>
            <p:ph type="body" idx="1"/>
          </p:nvPr>
        </p:nvSpPr>
        <p:spPr>
          <a:xfrm>
            <a:off x="687388" y="4344988"/>
            <a:ext cx="5483225" cy="4111625"/>
          </a:xfrm>
          <a:solidFill>
            <a:srgbClr val="FFFFFF"/>
          </a:solidFill>
          <a:ln w="12700" cap="flat">
            <a:solidFill>
              <a:srgbClr val="000000"/>
            </a:solidFill>
          </a:ln>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67034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121C994-9133-4407-A3E9-7715521AF592}" type="datetime1">
              <a:rPr lang="tr-TR" smtClean="0"/>
              <a:t>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899962F-57D8-44AD-A960-27D8E2F3C324}" type="datetime1">
              <a:rPr lang="tr-TR" smtClean="0"/>
              <a:t>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4145E0-1E7E-4454-AED9-A6E2761D36DA}" type="datetime1">
              <a:rPr lang="tr-TR" smtClean="0"/>
              <a:t>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9F6B3-82F6-42CA-93FE-958423761049}" type="datetime1">
              <a:rPr lang="tr-TR" smtClean="0"/>
              <a:t>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F3F56E7-AED1-4540-A359-BF7E57EE0491}" type="datetime1">
              <a:rPr lang="tr-TR" smtClean="0"/>
              <a:t>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1BF58EA-FE1B-40EF-9376-2CEB5A73FEA9}" type="datetime1">
              <a:rPr lang="tr-TR" smtClean="0"/>
              <a:t>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CC94812-D870-4B29-A912-33F16ECFE836}" type="datetime1">
              <a:rPr lang="tr-TR" smtClean="0"/>
              <a:t>7.12.2021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A339E09-4F10-47CE-A5AB-09C7F5E06EAE}" type="datetime1">
              <a:rPr lang="tr-TR" smtClean="0"/>
              <a:t>7.12.2021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65BE0D-0BB8-4738-B04D-7AF16645B224}" type="datetime1">
              <a:rPr lang="tr-TR" smtClean="0"/>
              <a:t>7.12.2021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2367463-CF31-4DDB-A170-06F71F0ACC84}" type="datetime1">
              <a:rPr lang="tr-TR" smtClean="0"/>
              <a:t>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D50C8C6-AE09-4A0A-A012-8E5BBE7DDB8A}" type="datetime1">
              <a:rPr lang="tr-TR" smtClean="0"/>
              <a:t>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4F9D4-8D7D-4E6D-8440-99213F77ABB7}" type="datetime1">
              <a:rPr lang="tr-TR" smtClean="0"/>
              <a:t>7.12.2021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a:bodyPr>
          <a:lstStyle/>
          <a:p>
            <a:r>
              <a:rPr lang="tr-TR" sz="2800" b="1" dirty="0" smtClean="0">
                <a:latin typeface="Times New Roman" panose="02020603050405020304" pitchFamily="18" charset="0"/>
                <a:cs typeface="Times New Roman" panose="02020603050405020304" pitchFamily="18" charset="0"/>
              </a:rPr>
              <a:t>PARTİKÜLER MADDE ÖLÇÜMÜ </a:t>
            </a:r>
          </a:p>
          <a:p>
            <a:r>
              <a:rPr lang="tr-TR" b="1" dirty="0" smtClean="0">
                <a:latin typeface="Times New Roman" panose="02020603050405020304" pitchFamily="18" charset="0"/>
                <a:cs typeface="Times New Roman" panose="02020603050405020304" pitchFamily="18" charset="0"/>
              </a:rPr>
              <a:t>Mustafa ALTUNDAĞ</a:t>
            </a:r>
          </a:p>
          <a:p>
            <a:r>
              <a:rPr lang="tr-TR" b="1" dirty="0" smtClean="0">
                <a:latin typeface="Times New Roman" panose="02020603050405020304" pitchFamily="18" charset="0"/>
                <a:cs typeface="Times New Roman" panose="02020603050405020304" pitchFamily="18" charset="0"/>
              </a:rPr>
              <a:t>Kimya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1652952"/>
            <a:ext cx="7620000" cy="354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4"/>
          <p:cNvSpPr>
            <a:spLocks noChangeArrowheads="1"/>
          </p:cNvSpPr>
          <p:nvPr/>
        </p:nvSpPr>
        <p:spPr bwMode="auto">
          <a:xfrm>
            <a:off x="1981200" y="1973263"/>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sp>
        <p:nvSpPr>
          <p:cNvPr id="17412" name="Dikdörtgen 6"/>
          <p:cNvSpPr>
            <a:spLocks noChangeArrowheads="1"/>
          </p:cNvSpPr>
          <p:nvPr/>
        </p:nvSpPr>
        <p:spPr bwMode="auto">
          <a:xfrm>
            <a:off x="1981200" y="5084763"/>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a:t>Baca Dışı Partikül Örnekleme</a:t>
            </a:r>
          </a:p>
          <a:p>
            <a:pPr eaLnBrk="1" hangingPunct="1">
              <a:spcBef>
                <a:spcPct val="0"/>
              </a:spcBef>
              <a:buFontTx/>
              <a:buNone/>
            </a:pPr>
            <a:r>
              <a:rPr lang="tr-TR" altLang="tr-TR" sz="2000"/>
              <a:t>1) Başlık; (2) Isıtıcılı filtre tutucu; (3) pitot tüpü; (4) sıcaklık probu; (5) sıcaklık ölçer; (6) statik basınç ölçer; (7) diferansiyel basınç ölçer; (8) isıtıcılı prob (9) gaz kurutma cihazı; (10) vakum ünitesi akış kontrolü ve gaz sayacı; (11) Barometre</a:t>
            </a:r>
            <a:endParaRPr lang="tr-TR" altLang="tr-TR" sz="2000">
              <a:cs typeface="Arial" panose="020B0604020202020204" pitchFamily="34" charset="0"/>
            </a:endParaRPr>
          </a:p>
        </p:txBody>
      </p:sp>
      <p:sp>
        <p:nvSpPr>
          <p:cNvPr id="17413" name="Dikdörtgen 4"/>
          <p:cNvSpPr>
            <a:spLocks noChangeArrowheads="1"/>
          </p:cNvSpPr>
          <p:nvPr/>
        </p:nvSpPr>
        <p:spPr bwMode="auto">
          <a:xfrm>
            <a:off x="1981200" y="1281477"/>
            <a:ext cx="876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Dışı Örnekleme Düzeneği </a:t>
            </a:r>
          </a:p>
        </p:txBody>
      </p:sp>
      <p:sp>
        <p:nvSpPr>
          <p:cNvPr id="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165382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981200" y="1973263"/>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1682750"/>
            <a:ext cx="83058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Dikdörtgen 3"/>
          <p:cNvSpPr>
            <a:spLocks noChangeArrowheads="1"/>
          </p:cNvSpPr>
          <p:nvPr/>
        </p:nvSpPr>
        <p:spPr bwMode="auto">
          <a:xfrm>
            <a:off x="1892897" y="131286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Dışı Örnekleme Düzeneği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222648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828800" y="1447800"/>
            <a:ext cx="861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000" b="1" dirty="0"/>
              <a:t>Örnekleme Yapılacak Filtrenin Seçilmesi</a:t>
            </a:r>
          </a:p>
          <a:p>
            <a:pPr algn="just" eaLnBrk="1" hangingPunct="1">
              <a:buFontTx/>
              <a:buNone/>
            </a:pPr>
            <a:endParaRPr lang="tr-TR" altLang="tr-TR" sz="2000" b="1" dirty="0"/>
          </a:p>
          <a:p>
            <a:pPr algn="just" eaLnBrk="1" hangingPunct="1">
              <a:spcBef>
                <a:spcPct val="0"/>
              </a:spcBef>
              <a:buFontTx/>
              <a:buNone/>
            </a:pPr>
            <a:r>
              <a:rPr lang="tr-TR" altLang="tr-TR" sz="2000" dirty="0"/>
              <a:t> a) TS ISO 9096 			b) EPA Metot 5 ve EPA Metot 17</a:t>
            </a:r>
          </a:p>
          <a:p>
            <a:pPr algn="just" eaLnBrk="1" hangingPunct="1">
              <a:spcBef>
                <a:spcPct val="0"/>
              </a:spcBef>
              <a:buFontTx/>
              <a:buNone/>
            </a:pPr>
            <a:r>
              <a:rPr lang="tr-TR" altLang="tr-TR" sz="2000" dirty="0"/>
              <a:t>	- Cam elyaf                                     - Fiber-</a:t>
            </a:r>
            <a:r>
              <a:rPr lang="tr-TR" altLang="tr-TR" sz="2000" dirty="0" err="1"/>
              <a:t>glass</a:t>
            </a:r>
            <a:endParaRPr lang="tr-TR" altLang="tr-TR" sz="2000" dirty="0"/>
          </a:p>
          <a:p>
            <a:pPr algn="just" eaLnBrk="1" hangingPunct="1">
              <a:spcBef>
                <a:spcPct val="0"/>
              </a:spcBef>
              <a:buFontTx/>
              <a:buNone/>
            </a:pPr>
            <a:r>
              <a:rPr lang="tr-TR" altLang="tr-TR" sz="2000" dirty="0"/>
              <a:t>	- Kuvars elyaf</a:t>
            </a:r>
          </a:p>
          <a:p>
            <a:pPr algn="just" eaLnBrk="1" hangingPunct="1">
              <a:spcBef>
                <a:spcPct val="0"/>
              </a:spcBef>
              <a:buFontTx/>
              <a:buNone/>
            </a:pPr>
            <a:r>
              <a:rPr lang="tr-TR" altLang="tr-TR" sz="2000" dirty="0"/>
              <a:t>	- PTFE</a:t>
            </a:r>
          </a:p>
          <a:p>
            <a:pPr eaLnBrk="1" hangingPunct="1">
              <a:spcBef>
                <a:spcPct val="0"/>
              </a:spcBef>
              <a:buFontTx/>
              <a:buNone/>
            </a:pPr>
            <a:r>
              <a:rPr lang="tr-TR" altLang="tr-TR" sz="2000" dirty="0"/>
              <a:t> </a:t>
            </a:r>
            <a:r>
              <a:rPr lang="tr-TR" altLang="tr-TR" sz="2000" b="1" dirty="0"/>
              <a:t>Örnekleme Yapılacak Filtrenin Şartlandırılması</a:t>
            </a:r>
          </a:p>
          <a:p>
            <a:pPr eaLnBrk="1" hangingPunct="1">
              <a:spcBef>
                <a:spcPct val="0"/>
              </a:spcBef>
              <a:buFontTx/>
              <a:buNone/>
            </a:pPr>
            <a:endParaRPr lang="tr-TR" altLang="tr-TR" sz="2000" dirty="0"/>
          </a:p>
          <a:p>
            <a:pPr algn="just" eaLnBrk="1" hangingPunct="1">
              <a:spcBef>
                <a:spcPct val="0"/>
              </a:spcBef>
              <a:buFontTx/>
              <a:buNone/>
            </a:pPr>
            <a:r>
              <a:rPr lang="tr-TR" altLang="tr-TR" sz="2000" dirty="0"/>
              <a:t> </a:t>
            </a:r>
          </a:p>
        </p:txBody>
      </p:sp>
      <p:graphicFrame>
        <p:nvGraphicFramePr>
          <p:cNvPr id="3" name="Tablo 2"/>
          <p:cNvGraphicFramePr>
            <a:graphicFrameLocks noGrp="1"/>
          </p:cNvGraphicFramePr>
          <p:nvPr/>
        </p:nvGraphicFramePr>
        <p:xfrm>
          <a:off x="1828800" y="3733800"/>
          <a:ext cx="8686801" cy="2667000"/>
        </p:xfrm>
        <a:graphic>
          <a:graphicData uri="http://schemas.openxmlformats.org/drawingml/2006/table">
            <a:tbl>
              <a:tblPr firstRow="1" firstCol="1" bandRow="1"/>
              <a:tblGrid>
                <a:gridCol w="2205785">
                  <a:extLst>
                    <a:ext uri="{9D8B030D-6E8A-4147-A177-3AD203B41FA5}">
                      <a16:colId xmlns:a16="http://schemas.microsoft.com/office/drawing/2014/main" val="1087190549"/>
                    </a:ext>
                  </a:extLst>
                </a:gridCol>
                <a:gridCol w="3035511">
                  <a:extLst>
                    <a:ext uri="{9D8B030D-6E8A-4147-A177-3AD203B41FA5}">
                      <a16:colId xmlns:a16="http://schemas.microsoft.com/office/drawing/2014/main" val="462108674"/>
                    </a:ext>
                  </a:extLst>
                </a:gridCol>
                <a:gridCol w="1650687">
                  <a:extLst>
                    <a:ext uri="{9D8B030D-6E8A-4147-A177-3AD203B41FA5}">
                      <a16:colId xmlns:a16="http://schemas.microsoft.com/office/drawing/2014/main" val="3122149767"/>
                    </a:ext>
                  </a:extLst>
                </a:gridCol>
                <a:gridCol w="1794818">
                  <a:extLst>
                    <a:ext uri="{9D8B030D-6E8A-4147-A177-3AD203B41FA5}">
                      <a16:colId xmlns:a16="http://schemas.microsoft.com/office/drawing/2014/main" val="96988916"/>
                    </a:ext>
                  </a:extLst>
                </a:gridCol>
              </a:tblGrid>
              <a:tr h="1000125">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Metot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Etüvde Şartlandırma Sıcaklığı (</a:t>
                      </a:r>
                      <a:r>
                        <a:rPr lang="tr-TR" sz="1600" baseline="30000" dirty="0">
                          <a:effectLst/>
                          <a:latin typeface="Times New Roman" panose="02020603050405020304" pitchFamily="18" charset="0"/>
                          <a:ea typeface="Calibri" panose="020F0502020204030204" pitchFamily="34" charset="0"/>
                          <a:cs typeface="Times New Roman" panose="02020603050405020304" pitchFamily="18" charset="0"/>
                        </a:rPr>
                        <a:t>O</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Etüvde Bekleme Süresi (saat)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Desikatörde Bekleme Süresi (saat)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117362"/>
                  </a:ext>
                </a:extLst>
              </a:tr>
              <a:tr h="333375">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TS ISO 9096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180 (numune alma sonrası 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8-12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744679"/>
                  </a:ext>
                </a:extLst>
              </a:tr>
              <a:tr h="333375">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TS ISO 12141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180 (numune alma sonrası 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767922"/>
                  </a:ext>
                </a:extLst>
              </a:tr>
              <a:tr h="333375">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TS EN 13284-1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180 (numune alma sonrası 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085430"/>
                  </a:ext>
                </a:extLst>
              </a:tr>
              <a:tr h="333375">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EPA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&gt;2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653250"/>
                  </a:ext>
                </a:extLst>
              </a:tr>
              <a:tr h="333375">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EPA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&gt;2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823555"/>
                  </a:ext>
                </a:extLst>
              </a:tr>
            </a:tbl>
          </a:graphicData>
        </a:graphic>
      </p:graphicFrame>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199114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kdörtgen 4"/>
          <p:cNvSpPr>
            <a:spLocks noChangeArrowheads="1"/>
          </p:cNvSpPr>
          <p:nvPr/>
        </p:nvSpPr>
        <p:spPr bwMode="auto">
          <a:xfrm>
            <a:off x="1752599" y="1221152"/>
            <a:ext cx="8648699"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a:t>
            </a:r>
          </a:p>
          <a:p>
            <a:pPr algn="just">
              <a:lnSpc>
                <a:spcPct val="115000"/>
              </a:lnSpc>
              <a:spcBef>
                <a:spcPct val="0"/>
              </a:spcBef>
              <a:spcAft>
                <a:spcPts val="1000"/>
              </a:spcAft>
              <a:buNone/>
            </a:pPr>
            <a:r>
              <a:rPr lang="tr-TR" altLang="tr-TR" sz="1800" dirty="0">
                <a:latin typeface="Calibri" panose="020F0502020204030204" pitchFamily="34" charset="0"/>
                <a:cs typeface="Calibri" panose="020F0502020204030204" pitchFamily="34" charset="0"/>
              </a:rPr>
              <a:t>Gaz akışını engellememelidir.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ucundan itibaren uzunluğu boyunca ya en az bir iç çap uzunluğunda veya en az 10 mm uzunluğunda, hangisi büyükse, sabit bir çapa sahip olmalıdır. Delik çapındaki herhangi bir değişim 30°’den küçük bir konik açı ile düzgünleştirilmelidir. Dirseklerden en az 30 mm uzaklıkta olmalıdır. </a:t>
            </a:r>
          </a:p>
          <a:p>
            <a:pPr algn="just">
              <a:lnSpc>
                <a:spcPct val="115000"/>
              </a:lnSpc>
              <a:spcBef>
                <a:spcPct val="0"/>
              </a:spcBef>
              <a:spcAft>
                <a:spcPts val="1000"/>
              </a:spcAft>
              <a:buNone/>
            </a:pPr>
            <a:r>
              <a:rPr lang="tr-TR" altLang="tr-TR" sz="1800" dirty="0" err="1">
                <a:latin typeface="Calibri" panose="020F0502020204030204" pitchFamily="34" charset="0"/>
                <a:cs typeface="Calibri" panose="020F0502020204030204" pitchFamily="34" charset="0"/>
              </a:rPr>
              <a:t>İzokinetik</a:t>
            </a:r>
            <a:r>
              <a:rPr lang="tr-TR" altLang="tr-TR" sz="1800" dirty="0">
                <a:latin typeface="Calibri" panose="020F0502020204030204" pitchFamily="34" charset="0"/>
                <a:cs typeface="Calibri" panose="020F0502020204030204" pitchFamily="34" charset="0"/>
              </a:rPr>
              <a:t> numune alma şartlarını sağlamak için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a:t>
            </a:r>
            <a:r>
              <a:rPr lang="tr-TR" altLang="tr-TR" sz="1800" dirty="0" err="1">
                <a:latin typeface="Calibri" panose="020F0502020204030204" pitchFamily="34" charset="0"/>
                <a:cs typeface="Calibri" panose="020F0502020204030204" pitchFamily="34" charset="0"/>
              </a:rPr>
              <a:t>konikliğinin</a:t>
            </a:r>
            <a:r>
              <a:rPr lang="tr-TR" altLang="tr-TR" sz="1800" dirty="0">
                <a:latin typeface="Calibri" panose="020F0502020204030204" pitchFamily="34" charset="0"/>
                <a:cs typeface="Calibri" panose="020F0502020204030204" pitchFamily="34" charset="0"/>
              </a:rPr>
              <a:t> yeterli kalınlığa sahip olmasından gelen belirsizlik % 10’dan daha az olmalıdır. Bu nedenle, metotlarca tavsiye edilen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çapları kullanılmalarıdır. </a:t>
            </a:r>
          </a:p>
        </p:txBody>
      </p:sp>
      <p:sp>
        <p:nvSpPr>
          <p:cNvPr id="20483" name="Dikdörtgen 5"/>
          <p:cNvSpPr>
            <a:spLocks noChangeArrowheads="1"/>
          </p:cNvSpPr>
          <p:nvPr/>
        </p:nvSpPr>
        <p:spPr bwMode="auto">
          <a:xfrm>
            <a:off x="1752599" y="4099289"/>
            <a:ext cx="27701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800" dirty="0">
                <a:latin typeface="Calibri" panose="020F0502020204030204" pitchFamily="34" charset="0"/>
                <a:cs typeface="Calibri" panose="020F0502020204030204" pitchFamily="34" charset="0"/>
              </a:rPr>
              <a:t>Tavsiye edilen </a:t>
            </a:r>
            <a:r>
              <a:rPr lang="tr-TR" altLang="tr-TR" sz="1800" dirty="0" err="1">
                <a:latin typeface="Calibri" panose="020F0502020204030204" pitchFamily="34" charset="0"/>
                <a:cs typeface="Calibri" panose="020F0502020204030204" pitchFamily="34" charset="0"/>
              </a:rPr>
              <a:t>nozul</a:t>
            </a:r>
            <a:r>
              <a:rPr lang="tr-TR" altLang="tr-TR" sz="1800" dirty="0">
                <a:latin typeface="Calibri" panose="020F0502020204030204" pitchFamily="34" charset="0"/>
                <a:cs typeface="Calibri" panose="020F0502020204030204" pitchFamily="34" charset="0"/>
              </a:rPr>
              <a:t> çapları </a:t>
            </a:r>
          </a:p>
        </p:txBody>
      </p:sp>
      <p:graphicFrame>
        <p:nvGraphicFramePr>
          <p:cNvPr id="8" name="Tablo 7"/>
          <p:cNvGraphicFramePr>
            <a:graphicFrameLocks noGrp="1"/>
          </p:cNvGraphicFramePr>
          <p:nvPr>
            <p:extLst>
              <p:ext uri="{D42A27DB-BD31-4B8C-83A1-F6EECF244321}">
                <p14:modId xmlns:p14="http://schemas.microsoft.com/office/powerpoint/2010/main" val="3792369473"/>
              </p:ext>
            </p:extLst>
          </p:nvPr>
        </p:nvGraphicFramePr>
        <p:xfrm>
          <a:off x="1752600" y="4510452"/>
          <a:ext cx="8534399" cy="2193564"/>
        </p:xfrm>
        <a:graphic>
          <a:graphicData uri="http://schemas.openxmlformats.org/drawingml/2006/table">
            <a:tbl>
              <a:tblPr firstRow="1" firstCol="1" bandRow="1"/>
              <a:tblGrid>
                <a:gridCol w="2486479">
                  <a:extLst>
                    <a:ext uri="{9D8B030D-6E8A-4147-A177-3AD203B41FA5}">
                      <a16:colId xmlns:a16="http://schemas.microsoft.com/office/drawing/2014/main" val="2929555853"/>
                    </a:ext>
                  </a:extLst>
                </a:gridCol>
                <a:gridCol w="3203539">
                  <a:extLst>
                    <a:ext uri="{9D8B030D-6E8A-4147-A177-3AD203B41FA5}">
                      <a16:colId xmlns:a16="http://schemas.microsoft.com/office/drawing/2014/main" val="2982666748"/>
                    </a:ext>
                  </a:extLst>
                </a:gridCol>
                <a:gridCol w="2844381">
                  <a:extLst>
                    <a:ext uri="{9D8B030D-6E8A-4147-A177-3AD203B41FA5}">
                      <a16:colId xmlns:a16="http://schemas.microsoft.com/office/drawing/2014/main" val="3780803490"/>
                    </a:ext>
                  </a:extLst>
                </a:gridCol>
              </a:tblGrid>
              <a:tr h="365594">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Metot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Tavsiye Edilen Nozul Çapı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Minimum Nozul Çapı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28728"/>
                  </a:ext>
                </a:extLst>
              </a:tr>
              <a:tr h="365594">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TS EN 13284-1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8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mm (10 mm</a:t>
                      </a:r>
                      <a:r>
                        <a:rPr lang="tr-TR"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6 </a:t>
                      </a:r>
                      <a:r>
                        <a:rPr lang="tr-TR" sz="1800" dirty="0" smtClean="0">
                          <a:effectLst/>
                          <a:latin typeface="Calibri" panose="020F0502020204030204" pitchFamily="34" charset="0"/>
                          <a:ea typeface="Calibri" panose="020F0502020204030204" pitchFamily="34" charset="0"/>
                          <a:cs typeface="Times New Roman" panose="02020603050405020304" pitchFamily="18" charset="0"/>
                        </a:rPr>
                        <a:t>mm (8 mm)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422900"/>
                  </a:ext>
                </a:extLst>
              </a:tr>
              <a:tr h="365594">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TS ISO 9096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8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38551"/>
                  </a:ext>
                </a:extLst>
              </a:tr>
              <a:tr h="365594">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TS ISO 12141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8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82353"/>
                  </a:ext>
                </a:extLst>
              </a:tr>
              <a:tr h="365594">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EPA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3,2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56489"/>
                  </a:ext>
                </a:extLst>
              </a:tr>
              <a:tr h="365594">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EPA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a:effectLst/>
                          <a:latin typeface="Calibri" panose="020F0502020204030204" pitchFamily="34" charset="0"/>
                          <a:ea typeface="Calibri" panose="020F0502020204030204" pitchFamily="34" charset="0"/>
                          <a:cs typeface="Times New Roman" panose="02020603050405020304" pitchFamily="18" charset="0"/>
                        </a:rPr>
                        <a:t>6,4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3,2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13874"/>
                  </a:ext>
                </a:extLst>
              </a:tr>
            </a:tbl>
          </a:graphicData>
        </a:graphic>
      </p:graphicFrame>
      <p:sp>
        <p:nvSpPr>
          <p:cNvPr id="9"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15297403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274884"/>
            <a:ext cx="9144000" cy="5446591"/>
          </a:xfrm>
        </p:spPr>
      </p:pic>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202458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kdörtgen 1"/>
          <p:cNvSpPr>
            <a:spLocks noChangeArrowheads="1"/>
          </p:cNvSpPr>
          <p:nvPr/>
        </p:nvSpPr>
        <p:spPr bwMode="auto">
          <a:xfrm>
            <a:off x="1767254" y="1441940"/>
            <a:ext cx="857836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2000" dirty="0" err="1">
                <a:cs typeface="Calibri" panose="020F0502020204030204" pitchFamily="34" charset="0"/>
              </a:rPr>
              <a:t>Prob</a:t>
            </a:r>
            <a:r>
              <a:rPr lang="tr-TR" altLang="tr-TR" sz="2000" dirty="0">
                <a:cs typeface="Calibri" panose="020F0502020204030204" pitchFamily="34" charset="0"/>
              </a:rPr>
              <a:t>: </a:t>
            </a:r>
          </a:p>
          <a:p>
            <a:pPr algn="just">
              <a:lnSpc>
                <a:spcPct val="115000"/>
              </a:lnSpc>
              <a:spcBef>
                <a:spcPct val="0"/>
              </a:spcBef>
              <a:spcAft>
                <a:spcPts val="1000"/>
              </a:spcAft>
              <a:buNone/>
            </a:pPr>
            <a:r>
              <a:rPr lang="tr-TR" altLang="tr-TR" sz="2000" dirty="0" err="1">
                <a:cs typeface="Calibri" panose="020F0502020204030204" pitchFamily="34" charset="0"/>
              </a:rPr>
              <a:t>Prob</a:t>
            </a:r>
            <a:r>
              <a:rPr lang="tr-TR" altLang="tr-TR" sz="2000" dirty="0">
                <a:cs typeface="Calibri" panose="020F0502020204030204" pitchFamily="34" charset="0"/>
              </a:rPr>
              <a:t>, düz ve iyice parlatılmış bir iç yüzeye sahip olmalı ve numune almadan önce gerekli şartları sağlaması için bir fırça veya diğer mekanik araçlar kullanarak kolayca temizlenebilecek şekilde dizayn edilmelidir.  </a:t>
            </a:r>
          </a:p>
          <a:p>
            <a:pPr algn="just">
              <a:lnSpc>
                <a:spcPct val="115000"/>
              </a:lnSpc>
              <a:spcBef>
                <a:spcPct val="0"/>
              </a:spcBef>
              <a:spcAft>
                <a:spcPts val="1000"/>
              </a:spcAft>
              <a:buNone/>
            </a:pPr>
            <a:r>
              <a:rPr lang="tr-TR" altLang="tr-TR" sz="2000" dirty="0">
                <a:cs typeface="Calibri" panose="020F0502020204030204" pitchFamily="34" charset="0"/>
              </a:rPr>
              <a:t>Isıtmalı </a:t>
            </a:r>
            <a:r>
              <a:rPr lang="tr-TR" altLang="tr-TR" sz="2000" dirty="0" err="1">
                <a:cs typeface="Calibri" panose="020F0502020204030204" pitchFamily="34" charset="0"/>
              </a:rPr>
              <a:t>probların</a:t>
            </a:r>
            <a:r>
              <a:rPr lang="tr-TR" altLang="tr-TR" sz="2000" dirty="0">
                <a:cs typeface="Calibri" panose="020F0502020204030204" pitchFamily="34" charset="0"/>
              </a:rPr>
              <a:t> </a:t>
            </a:r>
            <a:r>
              <a:rPr lang="tr-TR" altLang="tr-TR" sz="2000" dirty="0" err="1">
                <a:cs typeface="Calibri" panose="020F0502020204030204" pitchFamily="34" charset="0"/>
              </a:rPr>
              <a:t>yoğuşmayı</a:t>
            </a:r>
            <a:r>
              <a:rPr lang="tr-TR" altLang="tr-TR" sz="2000" dirty="0">
                <a:cs typeface="Calibri" panose="020F0502020204030204" pitchFamily="34" charset="0"/>
              </a:rPr>
              <a:t> engelleyecek şekilde ısıtma ceketi ile çevrelenmiş olması gerekmektedir. Bu ısıtma ceketi </a:t>
            </a:r>
            <a:r>
              <a:rPr lang="tr-TR" altLang="tr-TR" sz="2000" dirty="0" err="1">
                <a:cs typeface="Calibri" panose="020F0502020204030204" pitchFamily="34" charset="0"/>
              </a:rPr>
              <a:t>probun</a:t>
            </a:r>
            <a:r>
              <a:rPr lang="tr-TR" altLang="tr-TR" sz="2000" dirty="0">
                <a:cs typeface="Calibri" panose="020F0502020204030204" pitchFamily="34" charset="0"/>
              </a:rPr>
              <a:t> tamamını kapsamalıdır. Bölgesel ısıtma yapan ceketler uygun değildir. Ayrıca ısıtmanın sıcaklık kontörlü olmalıdır. </a:t>
            </a:r>
            <a:r>
              <a:rPr lang="tr-TR" altLang="tr-TR" sz="2000" dirty="0" err="1">
                <a:cs typeface="Calibri" panose="020F0502020204030204" pitchFamily="34" charset="0"/>
              </a:rPr>
              <a:t>Probun</a:t>
            </a:r>
            <a:r>
              <a:rPr lang="tr-TR" altLang="tr-TR" sz="2000" dirty="0">
                <a:cs typeface="Calibri" panose="020F0502020204030204" pitchFamily="34" charset="0"/>
              </a:rPr>
              <a:t> sıcaklığı personel tarafından ayarlanabilmelidir.</a:t>
            </a:r>
          </a:p>
          <a:p>
            <a:pPr algn="just">
              <a:lnSpc>
                <a:spcPct val="115000"/>
              </a:lnSpc>
              <a:spcBef>
                <a:spcPct val="0"/>
              </a:spcBef>
              <a:spcAft>
                <a:spcPts val="1000"/>
              </a:spcAft>
              <a:buNone/>
            </a:pPr>
            <a:r>
              <a:rPr lang="tr-TR" altLang="tr-TR" sz="2000" dirty="0">
                <a:cs typeface="Calibri" panose="020F0502020204030204" pitchFamily="34" charset="0"/>
              </a:rPr>
              <a:t>Filtre Tutucu: </a:t>
            </a:r>
          </a:p>
          <a:p>
            <a:pPr algn="just">
              <a:lnSpc>
                <a:spcPct val="115000"/>
              </a:lnSpc>
              <a:spcBef>
                <a:spcPct val="0"/>
              </a:spcBef>
              <a:spcAft>
                <a:spcPts val="1000"/>
              </a:spcAft>
              <a:buNone/>
            </a:pPr>
            <a:r>
              <a:rPr lang="tr-TR" altLang="tr-TR" sz="2000" dirty="0">
                <a:cs typeface="Calibri" panose="020F0502020204030204" pitchFamily="34" charset="0"/>
              </a:rPr>
              <a:t>Filtre tutucu, baca dışına yerleştirildiğinde, yoğunlaşmayı önlemek için ısıtılmalı ve sıcaklık kontrollü olmalıdır.</a:t>
            </a:r>
          </a:p>
          <a:p>
            <a:pPr algn="just">
              <a:lnSpc>
                <a:spcPct val="115000"/>
              </a:lnSpc>
              <a:spcBef>
                <a:spcPct val="0"/>
              </a:spcBef>
              <a:spcAft>
                <a:spcPts val="1000"/>
              </a:spcAft>
              <a:buNone/>
            </a:pPr>
            <a:r>
              <a:rPr lang="tr-TR" altLang="tr-TR" sz="2000" dirty="0">
                <a:cs typeface="Calibri" panose="020F0502020204030204" pitchFamily="34" charset="0"/>
              </a:rPr>
              <a:t>Filtre yuvası bağlantıların yakınında hiçbir gaz türbülânsı oluşmayacak şekilde tasarımlanmalıdır.</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318042505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1"/>
          <p:cNvSpPr>
            <a:spLocks noChangeArrowheads="1"/>
          </p:cNvSpPr>
          <p:nvPr/>
        </p:nvSpPr>
        <p:spPr bwMode="auto">
          <a:xfrm>
            <a:off x="1969476" y="1157288"/>
            <a:ext cx="8469923"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1200"/>
              </a:spcAft>
              <a:buNone/>
            </a:pPr>
            <a:r>
              <a:rPr lang="tr-TR" altLang="tr-TR" sz="1800" dirty="0"/>
              <a:t>Yoğunlaştırıcı (</a:t>
            </a:r>
            <a:r>
              <a:rPr lang="tr-TR" altLang="tr-TR" sz="1800" dirty="0" err="1"/>
              <a:t>İmpinger</a:t>
            </a:r>
            <a:r>
              <a:rPr lang="tr-TR" altLang="tr-TR" sz="1800" dirty="0"/>
              <a:t> Düzeneği): </a:t>
            </a:r>
          </a:p>
          <a:p>
            <a:pPr>
              <a:spcBef>
                <a:spcPct val="0"/>
              </a:spcBef>
              <a:spcAft>
                <a:spcPts val="1200"/>
              </a:spcAft>
              <a:buNone/>
            </a:pPr>
            <a:r>
              <a:rPr lang="tr-TR" altLang="tr-TR" sz="1800" dirty="0"/>
              <a:t>Azami akış hızında 10 g/m</a:t>
            </a:r>
            <a:r>
              <a:rPr lang="tr-TR" altLang="tr-TR" sz="1800" baseline="30000" dirty="0"/>
              <a:t>3</a:t>
            </a:r>
            <a:r>
              <a:rPr lang="tr-TR" altLang="tr-TR" sz="1800" dirty="0"/>
              <a:t>’den daha az bir bakiye nem sağlayabilmelidir.</a:t>
            </a:r>
          </a:p>
          <a:p>
            <a:pPr>
              <a:spcBef>
                <a:spcPct val="0"/>
              </a:spcBef>
              <a:spcAft>
                <a:spcPts val="1200"/>
              </a:spcAft>
              <a:buNone/>
            </a:pPr>
            <a:r>
              <a:rPr lang="tr-TR" altLang="tr-TR" sz="1800" dirty="0"/>
              <a:t>Pompa: </a:t>
            </a:r>
          </a:p>
          <a:p>
            <a:pPr>
              <a:spcBef>
                <a:spcPct val="0"/>
              </a:spcBef>
              <a:spcAft>
                <a:spcPts val="1200"/>
              </a:spcAft>
              <a:buNone/>
            </a:pPr>
            <a:r>
              <a:rPr lang="tr-TR" altLang="tr-TR" sz="1800" dirty="0"/>
              <a:t>İstenilen gaz emişini sağlayabilecek güçte olmalıdır</a:t>
            </a:r>
          </a:p>
          <a:p>
            <a:pPr>
              <a:spcBef>
                <a:spcPct val="0"/>
              </a:spcBef>
              <a:spcAft>
                <a:spcPts val="1200"/>
              </a:spcAft>
              <a:buNone/>
            </a:pPr>
            <a:r>
              <a:rPr lang="tr-TR" altLang="tr-TR" sz="1800" dirty="0"/>
              <a:t>Kuru gaz akış ölçer (Gaz Sayacı):</a:t>
            </a:r>
          </a:p>
          <a:p>
            <a:pPr>
              <a:spcBef>
                <a:spcPct val="0"/>
              </a:spcBef>
              <a:spcAft>
                <a:spcPts val="1200"/>
              </a:spcAft>
              <a:buNone/>
            </a:pPr>
            <a:r>
              <a:rPr lang="tr-TR" altLang="tr-TR" sz="1800" dirty="0"/>
              <a:t>Mutlak basınç ve mutlak sıcaklık ölçmeleri % 1 doğrulukta yapıldığında, beklenen akış hızını % 2 doğrulukta ölçebilir özellikte olmalıdır.</a:t>
            </a:r>
          </a:p>
          <a:p>
            <a:pPr>
              <a:spcBef>
                <a:spcPct val="0"/>
              </a:spcBef>
              <a:spcAft>
                <a:spcPts val="1200"/>
              </a:spcAft>
              <a:buNone/>
            </a:pPr>
            <a:r>
              <a:rPr lang="tr-TR" altLang="tr-TR" sz="1800" dirty="0"/>
              <a:t>Akış Ölçer (</a:t>
            </a:r>
            <a:r>
              <a:rPr lang="tr-TR" altLang="tr-TR" sz="1800" dirty="0" err="1"/>
              <a:t>Pitot</a:t>
            </a:r>
            <a:r>
              <a:rPr lang="tr-TR" altLang="tr-TR" sz="1800" dirty="0"/>
              <a:t> Tüpü):</a:t>
            </a:r>
          </a:p>
          <a:p>
            <a:pPr>
              <a:spcBef>
                <a:spcPct val="0"/>
              </a:spcBef>
              <a:spcAft>
                <a:spcPts val="1200"/>
              </a:spcAft>
              <a:buNone/>
            </a:pPr>
            <a:r>
              <a:rPr lang="tr-TR" altLang="tr-TR" sz="1800" dirty="0"/>
              <a:t>Baca gazı akış hızını ölçmek için </a:t>
            </a:r>
            <a:r>
              <a:rPr lang="tr-TR" altLang="tr-TR" sz="1800" dirty="0" err="1"/>
              <a:t>pitot</a:t>
            </a:r>
            <a:r>
              <a:rPr lang="tr-TR" altLang="tr-TR" sz="1800" dirty="0"/>
              <a:t> tüpü sisteme entegre olmalıdır.</a:t>
            </a:r>
          </a:p>
          <a:p>
            <a:pPr>
              <a:spcBef>
                <a:spcPct val="0"/>
              </a:spcBef>
              <a:spcAft>
                <a:spcPts val="1200"/>
              </a:spcAft>
              <a:buNone/>
            </a:pPr>
            <a:r>
              <a:rPr lang="tr-TR" altLang="tr-TR" sz="1800" dirty="0" err="1"/>
              <a:t>Orifismetre</a:t>
            </a:r>
            <a:r>
              <a:rPr lang="tr-TR" altLang="tr-TR" sz="1800" dirty="0"/>
              <a:t>:</a:t>
            </a:r>
          </a:p>
          <a:p>
            <a:pPr>
              <a:spcBef>
                <a:spcPct val="0"/>
              </a:spcBef>
              <a:spcAft>
                <a:spcPts val="1200"/>
              </a:spcAft>
              <a:buNone/>
            </a:pPr>
            <a:r>
              <a:rPr lang="tr-TR" altLang="tr-TR" sz="1800" dirty="0"/>
              <a:t>Çekilen gaz akış hızını ölçmek için </a:t>
            </a:r>
            <a:r>
              <a:rPr lang="tr-TR" altLang="tr-TR" sz="1800" dirty="0" err="1"/>
              <a:t>orifis</a:t>
            </a:r>
            <a:r>
              <a:rPr lang="tr-TR" altLang="tr-TR" sz="1800" dirty="0"/>
              <a:t> metre düzeneğe entegre olmalıdır. </a:t>
            </a:r>
          </a:p>
          <a:p>
            <a:pPr>
              <a:spcBef>
                <a:spcPct val="0"/>
              </a:spcBef>
              <a:spcAft>
                <a:spcPts val="1200"/>
              </a:spcAft>
              <a:buNone/>
            </a:pPr>
            <a:r>
              <a:rPr lang="tr-TR" altLang="tr-TR" sz="1800" dirty="0"/>
              <a:t>Sıcaklık </a:t>
            </a:r>
            <a:r>
              <a:rPr lang="tr-TR" altLang="tr-TR" sz="1800" dirty="0" err="1"/>
              <a:t>sensörleri</a:t>
            </a:r>
            <a:r>
              <a:rPr lang="tr-TR" altLang="tr-TR" sz="1800" dirty="0"/>
              <a:t>:</a:t>
            </a:r>
          </a:p>
          <a:p>
            <a:pPr>
              <a:spcBef>
                <a:spcPct val="0"/>
              </a:spcBef>
              <a:spcAft>
                <a:spcPts val="1200"/>
              </a:spcAft>
              <a:buNone/>
            </a:pPr>
            <a:r>
              <a:rPr lang="tr-TR" altLang="tr-TR" sz="1800" dirty="0"/>
              <a:t>Baca sıcaklığını ve kuru gaz sıcaklığını ölçmek için uygun aralıklarda ölçüm yapabilecek sıcaklık </a:t>
            </a:r>
            <a:r>
              <a:rPr lang="tr-TR" altLang="tr-TR" sz="1800" dirty="0" err="1"/>
              <a:t>sensörleri</a:t>
            </a:r>
            <a:r>
              <a:rPr lang="tr-TR" altLang="tr-TR" sz="1800" dirty="0"/>
              <a:t> olmalıdır.</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152640498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kdörtgen 1"/>
          <p:cNvSpPr>
            <a:spLocks noChangeArrowheads="1"/>
          </p:cNvSpPr>
          <p:nvPr/>
        </p:nvSpPr>
        <p:spPr bwMode="auto">
          <a:xfrm>
            <a:off x="1824772" y="1217368"/>
            <a:ext cx="862270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1200"/>
              </a:spcAft>
              <a:buNone/>
            </a:pPr>
            <a:r>
              <a:rPr lang="tr-TR" altLang="tr-TR" sz="2000" dirty="0"/>
              <a:t>Numune alma düzeneğinin hazırlanması ve kaçak testi</a:t>
            </a:r>
          </a:p>
          <a:p>
            <a:pPr>
              <a:spcBef>
                <a:spcPct val="0"/>
              </a:spcBef>
              <a:spcAft>
                <a:spcPts val="1200"/>
              </a:spcAft>
              <a:buNone/>
            </a:pPr>
            <a:r>
              <a:rPr lang="tr-TR" altLang="tr-TR" sz="2000" dirty="0"/>
              <a:t>Numune alma düzeneği kurulmadan önce temiz olduğundan emin olunmalıdır. Eğer toz birikintileri görülürse temizlenmelidir.</a:t>
            </a:r>
          </a:p>
          <a:p>
            <a:pPr>
              <a:spcBef>
                <a:spcPct val="0"/>
              </a:spcBef>
              <a:spcAft>
                <a:spcPts val="1200"/>
              </a:spcAft>
              <a:buNone/>
            </a:pPr>
            <a:r>
              <a:rPr lang="tr-TR" altLang="tr-TR" sz="2000" dirty="0"/>
              <a:t>Baca dışı numune alımlarında </a:t>
            </a:r>
            <a:r>
              <a:rPr lang="tr-TR" altLang="tr-TR" sz="2000" dirty="0" err="1"/>
              <a:t>yoğuşma</a:t>
            </a:r>
            <a:r>
              <a:rPr lang="tr-TR" altLang="tr-TR" sz="2000" dirty="0"/>
              <a:t> olmaması için </a:t>
            </a:r>
            <a:r>
              <a:rPr lang="tr-TR" altLang="tr-TR" sz="2000" dirty="0" err="1"/>
              <a:t>prob</a:t>
            </a:r>
            <a:r>
              <a:rPr lang="tr-TR" altLang="tr-TR" sz="2000" dirty="0"/>
              <a:t> ve filtre tutucu ısıtılmalıdır.</a:t>
            </a:r>
          </a:p>
          <a:p>
            <a:pPr>
              <a:spcBef>
                <a:spcPct val="0"/>
              </a:spcBef>
              <a:spcAft>
                <a:spcPts val="1200"/>
              </a:spcAft>
              <a:buNone/>
            </a:pPr>
            <a:r>
              <a:rPr lang="tr-TR" altLang="tr-TR" sz="2000" dirty="0"/>
              <a:t>Tozu toplayacak filtre kontrol edilmeli zarar görmüş ve yıpranmış olmamalıdır.</a:t>
            </a:r>
          </a:p>
          <a:p>
            <a:pPr>
              <a:spcBef>
                <a:spcPct val="0"/>
              </a:spcBef>
              <a:spcAft>
                <a:spcPts val="1200"/>
              </a:spcAft>
              <a:buNone/>
            </a:pPr>
            <a:r>
              <a:rPr lang="tr-TR" altLang="tr-TR" sz="2000" dirty="0"/>
              <a:t>Sistem kurulduktan sonra kaçak testi uygulanmalıdır. </a:t>
            </a:r>
          </a:p>
          <a:p>
            <a:pPr>
              <a:spcBef>
                <a:spcPct val="0"/>
              </a:spcBef>
              <a:spcAft>
                <a:spcPts val="1200"/>
              </a:spcAft>
              <a:buNone/>
            </a:pPr>
            <a:r>
              <a:rPr lang="tr-TR" altLang="tr-TR" sz="2000" dirty="0"/>
              <a:t>Metotlara göre izin verilen kaçak oranları:</a:t>
            </a:r>
          </a:p>
        </p:txBody>
      </p:sp>
      <p:graphicFrame>
        <p:nvGraphicFramePr>
          <p:cNvPr id="3" name="Tablo 2"/>
          <p:cNvGraphicFramePr>
            <a:graphicFrameLocks noGrp="1"/>
          </p:cNvGraphicFramePr>
          <p:nvPr>
            <p:extLst>
              <p:ext uri="{D42A27DB-BD31-4B8C-83A1-F6EECF244321}">
                <p14:modId xmlns:p14="http://schemas.microsoft.com/office/powerpoint/2010/main" val="2838431109"/>
              </p:ext>
            </p:extLst>
          </p:nvPr>
        </p:nvGraphicFramePr>
        <p:xfrm>
          <a:off x="1824772" y="4589585"/>
          <a:ext cx="8448675" cy="2103438"/>
        </p:xfrm>
        <a:graphic>
          <a:graphicData uri="http://schemas.openxmlformats.org/drawingml/2006/table">
            <a:tbl>
              <a:tblPr firstRow="1" firstCol="1" bandRow="1"/>
              <a:tblGrid>
                <a:gridCol w="2874174">
                  <a:extLst>
                    <a:ext uri="{9D8B030D-6E8A-4147-A177-3AD203B41FA5}">
                      <a16:colId xmlns:a16="http://schemas.microsoft.com/office/drawing/2014/main" val="2390664677"/>
                    </a:ext>
                  </a:extLst>
                </a:gridCol>
                <a:gridCol w="5574501">
                  <a:extLst>
                    <a:ext uri="{9D8B030D-6E8A-4147-A177-3AD203B41FA5}">
                      <a16:colId xmlns:a16="http://schemas.microsoft.com/office/drawing/2014/main" val="3129494855"/>
                    </a:ext>
                  </a:extLst>
                </a:gridCol>
              </a:tblGrid>
              <a:tr h="350573">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Metot </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İzin verilen Kaçak oranı (%)</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433061"/>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TS ISO 9096</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&lt; 2</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7226"/>
                  </a:ext>
                </a:extLst>
              </a:tr>
              <a:tr h="350573">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TS ISO 12141</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&lt; 2</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441655"/>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TS EN 13284-1</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&lt; 2</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536626"/>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EPA 5</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&lt; 4 veya &lt; 0,57 lt/dk (hangisi az ise) </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527686"/>
                  </a:ext>
                </a:extLst>
              </a:tr>
              <a:tr h="350573">
                <a:tc>
                  <a:txBody>
                    <a:bodyPr/>
                    <a:lstStyle/>
                    <a:p>
                      <a:pPr algn="just">
                        <a:lnSpc>
                          <a:spcPct val="115000"/>
                        </a:lnSpc>
                        <a:spcAft>
                          <a:spcPts val="0"/>
                        </a:spcAft>
                      </a:pPr>
                      <a:r>
                        <a:rPr lang="tr-TR" sz="2000">
                          <a:effectLst/>
                          <a:latin typeface="Calibri" panose="020F0502020204030204" pitchFamily="34" charset="0"/>
                          <a:ea typeface="Calibri" panose="020F0502020204030204" pitchFamily="34" charset="0"/>
                          <a:cs typeface="Times New Roman" panose="02020603050405020304" pitchFamily="18" charset="0"/>
                        </a:rPr>
                        <a:t>EPA 17</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&lt; 4 veya &lt; 0,57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lt</a:t>
                      </a:r>
                      <a:r>
                        <a:rPr lang="tr-TR" sz="2000" dirty="0">
                          <a:effectLst/>
                          <a:latin typeface="Calibri" panose="020F0502020204030204" pitchFamily="34" charset="0"/>
                          <a:ea typeface="Calibri" panose="020F0502020204030204" pitchFamily="34" charset="0"/>
                          <a:cs typeface="Times New Roman" panose="02020603050405020304" pitchFamily="18" charset="0"/>
                        </a:rPr>
                        <a:t>/</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dk</a:t>
                      </a:r>
                      <a:r>
                        <a:rPr lang="tr-TR" sz="2000" dirty="0">
                          <a:effectLst/>
                          <a:latin typeface="Calibri" panose="020F0502020204030204" pitchFamily="34" charset="0"/>
                          <a:ea typeface="Calibri" panose="020F0502020204030204" pitchFamily="34" charset="0"/>
                          <a:cs typeface="Times New Roman" panose="02020603050405020304" pitchFamily="18" charset="0"/>
                        </a:rPr>
                        <a:t> (hangisi az ise)</a:t>
                      </a:r>
                    </a:p>
                  </a:txBody>
                  <a:tcPr marL="68592" marR="68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793668"/>
                  </a:ext>
                </a:extLst>
              </a:tr>
            </a:tbl>
          </a:graphicData>
        </a:graphic>
      </p:graphicFrame>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55307029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kdörtgen 1"/>
          <p:cNvSpPr>
            <a:spLocks noChangeArrowheads="1"/>
          </p:cNvSpPr>
          <p:nvPr/>
        </p:nvSpPr>
        <p:spPr bwMode="auto">
          <a:xfrm>
            <a:off x="1676400" y="1828801"/>
            <a:ext cx="8763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1200"/>
              </a:spcAft>
              <a:buNone/>
            </a:pPr>
            <a:r>
              <a:rPr lang="tr-TR" altLang="tr-TR" sz="2000" b="1" dirty="0"/>
              <a:t>Numune alma düzeneğinin hazırlanması ve kaçak testi</a:t>
            </a:r>
          </a:p>
          <a:p>
            <a:pPr>
              <a:spcBef>
                <a:spcPct val="0"/>
              </a:spcBef>
              <a:spcAft>
                <a:spcPts val="1200"/>
              </a:spcAft>
              <a:buNone/>
            </a:pPr>
            <a:r>
              <a:rPr lang="tr-TR" altLang="tr-TR" sz="2000" dirty="0"/>
              <a:t>Tespit edilen kaçak oranı Tablo da verilen değerlerden yüksek ise numune alımına başlanmadan önce kaçağın nereden kaynaklandığının belirlenmesi gerekir. </a:t>
            </a:r>
          </a:p>
          <a:p>
            <a:pPr>
              <a:spcBef>
                <a:spcPct val="0"/>
              </a:spcBef>
              <a:spcAft>
                <a:spcPts val="1200"/>
              </a:spcAft>
              <a:buNone/>
            </a:pPr>
            <a:r>
              <a:rPr lang="tr-TR" altLang="tr-TR" sz="2000" dirty="0"/>
              <a:t>Bu işlem için  kaçak olması muhtemel bağlantı elemanları sökülerek her sökülen parçanın dışında kalan kısım için kaçak testi yapılmak sureti ile tespit yapılabilir.</a:t>
            </a:r>
          </a:p>
          <a:p>
            <a:pPr>
              <a:spcBef>
                <a:spcPct val="0"/>
              </a:spcBef>
              <a:spcAft>
                <a:spcPts val="1200"/>
              </a:spcAft>
              <a:buNone/>
            </a:pPr>
            <a:r>
              <a:rPr lang="tr-TR" altLang="tr-TR" sz="2000" dirty="0"/>
              <a:t> </a:t>
            </a:r>
          </a:p>
          <a:p>
            <a:pPr>
              <a:spcBef>
                <a:spcPct val="0"/>
              </a:spcBef>
              <a:spcAft>
                <a:spcPts val="1200"/>
              </a:spcAft>
              <a:buNone/>
            </a:pPr>
            <a:r>
              <a:rPr lang="tr-TR" altLang="tr-TR" sz="2000" dirty="0"/>
              <a:t>Not: Yapılan çalışmalarda kaçağın çoğunlukla </a:t>
            </a:r>
            <a:r>
              <a:rPr lang="tr-TR" altLang="tr-TR" sz="2000" dirty="0" err="1"/>
              <a:t>impinger</a:t>
            </a:r>
            <a:r>
              <a:rPr lang="tr-TR" altLang="tr-TR" sz="2000" dirty="0"/>
              <a:t> serisindeki ara bağlantı elemanlarından veya filtre tutucudan kaynaklandığı gözlemlenmiştir.</a:t>
            </a:r>
          </a:p>
          <a:p>
            <a:pPr>
              <a:spcBef>
                <a:spcPct val="0"/>
              </a:spcBef>
              <a:spcAft>
                <a:spcPts val="1200"/>
              </a:spcAft>
              <a:buNone/>
            </a:pPr>
            <a:r>
              <a:rPr lang="tr-TR" altLang="tr-TR" sz="2000" dirty="0"/>
              <a:t>Not: Kaçak testi sonucu sistemdeki kaçak izin verilen değerlerin altına ise numune alma işlemine başlanabilir fakat tespit edilen kaçak miktarı, toplam belirsizlik hesabına dahil edilmelidir. </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71702293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kdörtgen 2"/>
          <p:cNvSpPr>
            <a:spLocks noChangeArrowheads="1"/>
          </p:cNvSpPr>
          <p:nvPr/>
        </p:nvSpPr>
        <p:spPr bwMode="auto">
          <a:xfrm>
            <a:off x="1760538" y="1404938"/>
            <a:ext cx="88392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600"/>
              </a:spcAft>
              <a:buNone/>
            </a:pPr>
            <a:r>
              <a:rPr lang="tr-TR" altLang="tr-TR" sz="2000" dirty="0"/>
              <a:t>Numune alma işlemi</a:t>
            </a:r>
          </a:p>
          <a:p>
            <a:pPr>
              <a:spcBef>
                <a:spcPct val="0"/>
              </a:spcBef>
              <a:spcAft>
                <a:spcPts val="600"/>
              </a:spcAft>
              <a:buNone/>
            </a:pPr>
            <a:r>
              <a:rPr lang="tr-TR" altLang="tr-TR" sz="2000" dirty="0"/>
              <a:t>Numune alma sistemi kurulduktan sonra belirlenen düzlemde ve öcüm noktalarında (travers) numune alma işlemine başlanır. </a:t>
            </a:r>
          </a:p>
          <a:p>
            <a:pPr>
              <a:spcBef>
                <a:spcPct val="0"/>
              </a:spcBef>
              <a:spcAft>
                <a:spcPts val="600"/>
              </a:spcAft>
              <a:buNone/>
            </a:pPr>
            <a:r>
              <a:rPr lang="tr-TR" altLang="tr-TR" sz="2000" dirty="0"/>
              <a:t>Numune alma işlemi sırasında </a:t>
            </a:r>
            <a:r>
              <a:rPr lang="tr-TR" altLang="tr-TR" sz="2000" dirty="0" err="1"/>
              <a:t>izokinetikli</a:t>
            </a:r>
            <a:r>
              <a:rPr lang="tr-TR" altLang="tr-TR" sz="2000" dirty="0"/>
              <a:t> oranına dikkat edilmelidir. </a:t>
            </a:r>
          </a:p>
          <a:p>
            <a:pPr>
              <a:spcBef>
                <a:spcPct val="0"/>
              </a:spcBef>
              <a:spcAft>
                <a:spcPts val="600"/>
              </a:spcAft>
              <a:buNone/>
            </a:pPr>
            <a:r>
              <a:rPr lang="tr-TR" altLang="tr-TR" sz="2000" dirty="0"/>
              <a:t>Metotlara göre </a:t>
            </a:r>
            <a:r>
              <a:rPr lang="tr-TR" altLang="tr-TR" sz="2000" dirty="0" err="1"/>
              <a:t>izokinetikli</a:t>
            </a:r>
            <a:r>
              <a:rPr lang="tr-TR" altLang="tr-TR" sz="2000" dirty="0"/>
              <a:t> oranları Tablo 10’da verilmiştir. Numune alam işlemi esnasında </a:t>
            </a:r>
            <a:r>
              <a:rPr lang="tr-TR" altLang="tr-TR" sz="2000" dirty="0" err="1"/>
              <a:t>izokinetiklik</a:t>
            </a:r>
            <a:r>
              <a:rPr lang="tr-TR" altLang="tr-TR" sz="2000" dirty="0"/>
              <a:t> şartlar, metotlarda belirtilen değerlerin dışına çıkarsa ölçüm geçerli değildir.</a:t>
            </a:r>
          </a:p>
          <a:p>
            <a:pPr>
              <a:spcBef>
                <a:spcPct val="0"/>
              </a:spcBef>
              <a:spcAft>
                <a:spcPts val="600"/>
              </a:spcAft>
              <a:buNone/>
            </a:pPr>
            <a:r>
              <a:rPr lang="tr-TR" altLang="tr-TR" sz="2000" dirty="0"/>
              <a:t>Metotlara göre </a:t>
            </a:r>
            <a:r>
              <a:rPr lang="tr-TR" altLang="tr-TR" sz="2000" dirty="0" err="1"/>
              <a:t>İzokinetiklik</a:t>
            </a:r>
            <a:r>
              <a:rPr lang="tr-TR" altLang="tr-TR" sz="2000" dirty="0"/>
              <a:t> oranları:</a:t>
            </a:r>
          </a:p>
        </p:txBody>
      </p:sp>
      <p:graphicFrame>
        <p:nvGraphicFramePr>
          <p:cNvPr id="4" name="Tablo 3"/>
          <p:cNvGraphicFramePr>
            <a:graphicFrameLocks noGrp="1"/>
          </p:cNvGraphicFramePr>
          <p:nvPr/>
        </p:nvGraphicFramePr>
        <p:xfrm>
          <a:off x="1843088" y="4267200"/>
          <a:ext cx="8672512" cy="2103438"/>
        </p:xfrm>
        <a:graphic>
          <a:graphicData uri="http://schemas.openxmlformats.org/drawingml/2006/table">
            <a:tbl>
              <a:tblPr firstRow="1" firstCol="1" bandRow="1"/>
              <a:tblGrid>
                <a:gridCol w="4252839">
                  <a:extLst>
                    <a:ext uri="{9D8B030D-6E8A-4147-A177-3AD203B41FA5}">
                      <a16:colId xmlns:a16="http://schemas.microsoft.com/office/drawing/2014/main" val="1709078682"/>
                    </a:ext>
                  </a:extLst>
                </a:gridCol>
                <a:gridCol w="4419673">
                  <a:extLst>
                    <a:ext uri="{9D8B030D-6E8A-4147-A177-3AD203B41FA5}">
                      <a16:colId xmlns:a16="http://schemas.microsoft.com/office/drawing/2014/main" val="77805402"/>
                    </a:ext>
                  </a:extLst>
                </a:gridCol>
              </a:tblGrid>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Metot </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İzokineitiklik Oranı </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834160"/>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ISO 9096</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95 - % 115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432455"/>
                  </a:ext>
                </a:extLst>
              </a:tr>
              <a:tr h="350573">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TS ISO 12141</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95 - % 115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289880"/>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EN 13284-1</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95 - % 115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839867"/>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5</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90 - % 110</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980991"/>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17</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90 - % 110</a:t>
                      </a: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020263"/>
                  </a:ext>
                </a:extLst>
              </a:tr>
            </a:tbl>
          </a:graphicData>
        </a:graphic>
      </p:graphicFrame>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1180938763"/>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ChangeArrowheads="1"/>
          </p:cNvSpPr>
          <p:nvPr/>
        </p:nvSpPr>
        <p:spPr bwMode="auto">
          <a:xfrm>
            <a:off x="2249488" y="319087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400"/>
              <a:t>		</a:t>
            </a:r>
            <a:endParaRPr lang="tr-TR" altLang="tr-TR" sz="2400">
              <a:latin typeface="Arial" panose="020B0604020202020204" pitchFamily="34" charset="0"/>
            </a:endParaRPr>
          </a:p>
        </p:txBody>
      </p:sp>
      <p:sp>
        <p:nvSpPr>
          <p:cNvPr id="6149" name="4 Dikdörtgen"/>
          <p:cNvSpPr>
            <a:spLocks noChangeArrowheads="1"/>
          </p:cNvSpPr>
          <p:nvPr/>
        </p:nvSpPr>
        <p:spPr bwMode="auto">
          <a:xfrm>
            <a:off x="1230924" y="1871603"/>
            <a:ext cx="945173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ts val="600"/>
              </a:spcBef>
              <a:spcAft>
                <a:spcPts val="600"/>
              </a:spcAft>
              <a:buFontTx/>
              <a:buNone/>
            </a:pPr>
            <a:r>
              <a:rPr lang="tr-TR" altLang="tr-TR" sz="1800" dirty="0"/>
              <a:t>Tanım: Numune alma şartları altında, herhangi bir biçim, yapı veya yoğunlukta gaz fazında dağılmış tanecikler.</a:t>
            </a:r>
          </a:p>
          <a:p>
            <a:pPr algn="just" eaLnBrk="1" hangingPunct="1">
              <a:spcBef>
                <a:spcPts val="600"/>
              </a:spcBef>
              <a:spcAft>
                <a:spcPts val="600"/>
              </a:spcAft>
              <a:buFontTx/>
              <a:buNone/>
            </a:pPr>
            <a:r>
              <a:rPr lang="tr-TR" altLang="tr-TR" sz="1800" dirty="0" smtClean="0"/>
              <a:t>Prensip</a:t>
            </a:r>
            <a:r>
              <a:rPr lang="tr-TR" altLang="tr-TR" sz="1800" dirty="0"/>
              <a:t>: Bacadan </a:t>
            </a:r>
            <a:r>
              <a:rPr lang="tr-TR" altLang="tr-TR" sz="1800" dirty="0" err="1"/>
              <a:t>izokinetik</a:t>
            </a:r>
            <a:r>
              <a:rPr lang="tr-TR" altLang="tr-TR" sz="1800" dirty="0"/>
              <a:t> koşullarda partikül maddelerin alınarak filtre üzerinde toplanması ve çekilen hacim içerisinde bulunan partikül madde miktarının tespit edilmesidir.</a:t>
            </a:r>
          </a:p>
          <a:p>
            <a:pPr algn="just" eaLnBrk="1" hangingPunct="1">
              <a:spcBef>
                <a:spcPts val="600"/>
              </a:spcBef>
              <a:spcAft>
                <a:spcPts val="600"/>
              </a:spcAft>
              <a:buFontTx/>
              <a:buNone/>
            </a:pPr>
            <a:r>
              <a:rPr lang="tr-TR" altLang="tr-TR" sz="1800" dirty="0" smtClean="0"/>
              <a:t>Partikül </a:t>
            </a:r>
            <a:r>
              <a:rPr lang="tr-TR" altLang="tr-TR" sz="1800" dirty="0"/>
              <a:t>Madde Tayininde Kullanılan Ölçüm Standartları</a:t>
            </a:r>
          </a:p>
          <a:p>
            <a:pPr algn="just" eaLnBrk="1" hangingPunct="1">
              <a:spcBef>
                <a:spcPts val="600"/>
              </a:spcBef>
              <a:spcAft>
                <a:spcPts val="600"/>
              </a:spcAft>
              <a:buFontTx/>
              <a:buNone/>
            </a:pPr>
            <a:r>
              <a:rPr lang="tr-TR" altLang="tr-TR" sz="1800" dirty="0" smtClean="0"/>
              <a:t>TS </a:t>
            </a:r>
            <a:r>
              <a:rPr lang="tr-TR" altLang="tr-TR" sz="1800" dirty="0"/>
              <a:t>ISO 9096 : Sabit kaynak emisyonları- Tanecikli maddenin kütle </a:t>
            </a:r>
            <a:r>
              <a:rPr lang="tr-TR" altLang="tr-TR" sz="1800" dirty="0" err="1"/>
              <a:t>derişiminin</a:t>
            </a:r>
            <a:r>
              <a:rPr lang="tr-TR" altLang="tr-TR" sz="1800" dirty="0"/>
              <a:t> elle tayini</a:t>
            </a:r>
          </a:p>
          <a:p>
            <a:pPr algn="just" eaLnBrk="1" hangingPunct="1">
              <a:spcBef>
                <a:spcPts val="600"/>
              </a:spcBef>
              <a:spcAft>
                <a:spcPts val="600"/>
              </a:spcAft>
              <a:buFontTx/>
              <a:buNone/>
            </a:pPr>
            <a:r>
              <a:rPr lang="tr-TR" altLang="tr-TR" sz="1800" dirty="0" smtClean="0"/>
              <a:t>TS </a:t>
            </a:r>
            <a:r>
              <a:rPr lang="tr-TR" altLang="tr-TR" sz="1800" dirty="0"/>
              <a:t>EN 13284-1: Sabit kaynak emisyonları- Tozun düşük aralıktaki kütle </a:t>
            </a:r>
            <a:r>
              <a:rPr lang="tr-TR" altLang="tr-TR" sz="1800" dirty="0" err="1"/>
              <a:t>derişiminin</a:t>
            </a:r>
            <a:r>
              <a:rPr lang="tr-TR" altLang="tr-TR" sz="1800" dirty="0"/>
              <a:t> tayini - Bölüm 1: Manuel </a:t>
            </a:r>
            <a:r>
              <a:rPr lang="tr-TR" altLang="tr-TR" sz="1800" dirty="0" err="1"/>
              <a:t>gravimetrik</a:t>
            </a:r>
            <a:r>
              <a:rPr lang="tr-TR" altLang="tr-TR" sz="1800" dirty="0"/>
              <a:t> metot</a:t>
            </a:r>
          </a:p>
          <a:p>
            <a:pPr algn="just" eaLnBrk="1" hangingPunct="1">
              <a:spcBef>
                <a:spcPts val="600"/>
              </a:spcBef>
              <a:spcAft>
                <a:spcPts val="600"/>
              </a:spcAft>
              <a:buFontTx/>
              <a:buNone/>
            </a:pPr>
            <a:r>
              <a:rPr lang="tr-TR" altLang="tr-TR" sz="1800" dirty="0" smtClean="0"/>
              <a:t>TS </a:t>
            </a:r>
            <a:r>
              <a:rPr lang="tr-TR" altLang="tr-TR" sz="1800" dirty="0"/>
              <a:t>ISO 12141: Sabit kaynak emisyonları- Düşük </a:t>
            </a:r>
            <a:r>
              <a:rPr lang="tr-TR" altLang="tr-TR" sz="1800" dirty="0" err="1"/>
              <a:t>derişimlerdeki</a:t>
            </a:r>
            <a:r>
              <a:rPr lang="tr-TR" altLang="tr-TR" sz="1800" dirty="0"/>
              <a:t> tanecikli maddenin (tozun) kütle </a:t>
            </a:r>
            <a:r>
              <a:rPr lang="tr-TR" altLang="tr-TR" sz="1800" dirty="0" err="1"/>
              <a:t>derişiminin</a:t>
            </a:r>
            <a:r>
              <a:rPr lang="tr-TR" altLang="tr-TR" sz="1800" dirty="0"/>
              <a:t> tayini- Elle </a:t>
            </a:r>
            <a:r>
              <a:rPr lang="tr-TR" altLang="tr-TR" sz="1800" dirty="0" err="1"/>
              <a:t>gravimetrik</a:t>
            </a:r>
            <a:r>
              <a:rPr lang="tr-TR" altLang="tr-TR" sz="1800" dirty="0"/>
              <a:t> metot</a:t>
            </a:r>
          </a:p>
          <a:p>
            <a:pPr algn="just" eaLnBrk="1" hangingPunct="1">
              <a:spcBef>
                <a:spcPts val="600"/>
              </a:spcBef>
              <a:spcAft>
                <a:spcPts val="600"/>
              </a:spcAft>
              <a:buFontTx/>
              <a:buNone/>
            </a:pPr>
            <a:r>
              <a:rPr lang="tr-TR" altLang="tr-TR" sz="1800" dirty="0" smtClean="0"/>
              <a:t>EPA-5</a:t>
            </a:r>
            <a:r>
              <a:rPr lang="tr-TR" altLang="tr-TR" sz="1800" dirty="0"/>
              <a:t>: Sabit Kaynaklardan Partikül Madde Emisyonlarının Tespit Edilmesi (</a:t>
            </a:r>
            <a:r>
              <a:rPr lang="tr-TR" altLang="tr-TR" sz="1800" dirty="0">
                <a:solidFill>
                  <a:srgbClr val="FF0000"/>
                </a:solidFill>
              </a:rPr>
              <a:t>Baca </a:t>
            </a:r>
            <a:r>
              <a:rPr lang="tr-TR" altLang="tr-TR" sz="1800" dirty="0" smtClean="0">
                <a:solidFill>
                  <a:srgbClr val="FF0000"/>
                </a:solidFill>
              </a:rPr>
              <a:t>Dışı</a:t>
            </a:r>
            <a:r>
              <a:rPr lang="tr-TR" altLang="tr-TR" sz="1800" dirty="0" smtClean="0"/>
              <a:t>)</a:t>
            </a:r>
            <a:endParaRPr lang="tr-TR" altLang="tr-TR" sz="1800" dirty="0"/>
          </a:p>
          <a:p>
            <a:pPr algn="just" eaLnBrk="1" hangingPunct="1">
              <a:spcBef>
                <a:spcPts val="600"/>
              </a:spcBef>
              <a:spcAft>
                <a:spcPts val="600"/>
              </a:spcAft>
              <a:buFontTx/>
              <a:buNone/>
            </a:pPr>
            <a:r>
              <a:rPr lang="tr-TR" altLang="tr-TR" sz="1800" dirty="0" smtClean="0"/>
              <a:t>EPA-17</a:t>
            </a:r>
            <a:r>
              <a:rPr lang="tr-TR" altLang="tr-TR" sz="1800" dirty="0"/>
              <a:t>: Sabit Kaynaklardan Partikül Madde Emisyonlarının Tespit Edilmesi (</a:t>
            </a:r>
            <a:r>
              <a:rPr lang="tr-TR" altLang="tr-TR" sz="1800" dirty="0">
                <a:solidFill>
                  <a:srgbClr val="FF0000"/>
                </a:solidFill>
              </a:rPr>
              <a:t>Baca </a:t>
            </a:r>
            <a:r>
              <a:rPr lang="tr-TR" altLang="tr-TR" sz="1800" dirty="0" smtClean="0">
                <a:solidFill>
                  <a:srgbClr val="FF0000"/>
                </a:solidFill>
              </a:rPr>
              <a:t>İçi</a:t>
            </a:r>
            <a:r>
              <a:rPr lang="tr-TR" altLang="tr-TR" sz="1800" dirty="0" smtClean="0"/>
              <a:t>)</a:t>
            </a:r>
            <a:endParaRPr lang="tr-TR" altLang="tr-TR" sz="1800" dirty="0"/>
          </a:p>
        </p:txBody>
      </p:sp>
      <p:sp>
        <p:nvSpPr>
          <p:cNvPr id="8"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927994860"/>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2"/>
          <p:cNvSpPr>
            <a:spLocks noChangeArrowheads="1"/>
          </p:cNvSpPr>
          <p:nvPr/>
        </p:nvSpPr>
        <p:spPr bwMode="auto">
          <a:xfrm>
            <a:off x="1819275" y="1371601"/>
            <a:ext cx="8839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400" dirty="0"/>
              <a:t>Numune alma işlemi</a:t>
            </a:r>
          </a:p>
          <a:p>
            <a:pPr>
              <a:spcBef>
                <a:spcPct val="0"/>
              </a:spcBef>
              <a:buFontTx/>
              <a:buNone/>
            </a:pPr>
            <a:endParaRPr lang="tr-TR" altLang="tr-TR" sz="2400" dirty="0"/>
          </a:p>
          <a:p>
            <a:pPr>
              <a:spcBef>
                <a:spcPct val="0"/>
              </a:spcBef>
              <a:buFontTx/>
              <a:buNone/>
            </a:pPr>
            <a:r>
              <a:rPr lang="tr-TR" altLang="tr-TR" sz="2000" dirty="0"/>
              <a:t>Numune alma işlemi esnasında </a:t>
            </a:r>
            <a:r>
              <a:rPr lang="tr-TR" altLang="tr-TR" sz="2000" dirty="0" err="1"/>
              <a:t>nozul</a:t>
            </a:r>
            <a:r>
              <a:rPr lang="tr-TR" altLang="tr-TR" sz="2000" dirty="0"/>
              <a:t> gaz giriş hızıyla yaptığı açı metotlarda belirtilen değerlere uygun olmalıdır. Aşağıdaki Tabloda belirtilmiştir.</a:t>
            </a:r>
          </a:p>
        </p:txBody>
      </p:sp>
      <p:sp>
        <p:nvSpPr>
          <p:cNvPr id="33795" name="Dikdörtgen 1"/>
          <p:cNvSpPr>
            <a:spLocks noChangeArrowheads="1"/>
          </p:cNvSpPr>
          <p:nvPr/>
        </p:nvSpPr>
        <p:spPr bwMode="auto">
          <a:xfrm>
            <a:off x="1819276" y="2732088"/>
            <a:ext cx="25050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800">
                <a:latin typeface="Calibri" panose="020F0502020204030204" pitchFamily="34" charset="0"/>
                <a:cs typeface="Calibri" panose="020F0502020204030204" pitchFamily="34" charset="0"/>
              </a:rPr>
              <a:t>Metotlara göre Akış Açısı</a:t>
            </a:r>
          </a:p>
        </p:txBody>
      </p:sp>
      <p:graphicFrame>
        <p:nvGraphicFramePr>
          <p:cNvPr id="5" name="Tablo 4"/>
          <p:cNvGraphicFramePr>
            <a:graphicFrameLocks noGrp="1"/>
          </p:cNvGraphicFramePr>
          <p:nvPr>
            <p:extLst>
              <p:ext uri="{D42A27DB-BD31-4B8C-83A1-F6EECF244321}">
                <p14:modId xmlns:p14="http://schemas.microsoft.com/office/powerpoint/2010/main" val="1251906527"/>
              </p:ext>
            </p:extLst>
          </p:nvPr>
        </p:nvGraphicFramePr>
        <p:xfrm>
          <a:off x="1819275" y="3236914"/>
          <a:ext cx="4724400" cy="2103438"/>
        </p:xfrm>
        <a:graphic>
          <a:graphicData uri="http://schemas.openxmlformats.org/drawingml/2006/table">
            <a:tbl>
              <a:tblPr firstRow="1" firstCol="1" bandRow="1"/>
              <a:tblGrid>
                <a:gridCol w="2819400">
                  <a:extLst>
                    <a:ext uri="{9D8B030D-6E8A-4147-A177-3AD203B41FA5}">
                      <a16:colId xmlns:a16="http://schemas.microsoft.com/office/drawing/2014/main" val="4287051078"/>
                    </a:ext>
                  </a:extLst>
                </a:gridCol>
                <a:gridCol w="1905000">
                  <a:extLst>
                    <a:ext uri="{9D8B030D-6E8A-4147-A177-3AD203B41FA5}">
                      <a16:colId xmlns:a16="http://schemas.microsoft.com/office/drawing/2014/main" val="1075167905"/>
                    </a:ext>
                  </a:extLst>
                </a:gridCol>
              </a:tblGrid>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 Metot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Akış açısı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766209"/>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ISO 9096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&gt; 15</a:t>
                      </a:r>
                      <a:r>
                        <a:rPr lang="tr-TR" sz="2000" baseline="3000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00005"/>
                  </a:ext>
                </a:extLst>
              </a:tr>
              <a:tr h="350573">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TS ISO 12141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&gt; </a:t>
                      </a: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15</a:t>
                      </a:r>
                      <a:r>
                        <a:rPr lang="tr-TR" sz="20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285957"/>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TS EN 13284-1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&gt; </a:t>
                      </a: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15</a:t>
                      </a:r>
                      <a:r>
                        <a:rPr lang="tr-TR" sz="20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451137"/>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&gt; 20</a:t>
                      </a:r>
                      <a:r>
                        <a:rPr lang="tr-TR" sz="2000" baseline="300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841612"/>
                  </a:ext>
                </a:extLst>
              </a:tr>
              <a:tr h="350573">
                <a:tc>
                  <a:txBody>
                    <a:bodyPr/>
                    <a:lstStyle/>
                    <a:p>
                      <a:pPr algn="just">
                        <a:lnSpc>
                          <a:spcPct val="115000"/>
                        </a:lnSpc>
                        <a:spcAft>
                          <a:spcPts val="0"/>
                        </a:spcAft>
                      </a:pPr>
                      <a:r>
                        <a:rPr lang="tr-TR" sz="2000">
                          <a:effectLst/>
                          <a:latin typeface="Times New Roman" panose="02020603050405020304" pitchFamily="18" charset="0"/>
                          <a:ea typeface="Calibri" panose="020F0502020204030204" pitchFamily="34" charset="0"/>
                          <a:cs typeface="Times New Roman" panose="02020603050405020304" pitchFamily="18" charset="0"/>
                        </a:rPr>
                        <a:t>EPA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&gt; 20</a:t>
                      </a:r>
                      <a:r>
                        <a:rPr lang="tr-TR" sz="2000" baseline="300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867669"/>
                  </a:ext>
                </a:extLst>
              </a:tr>
            </a:tbl>
          </a:graphicData>
        </a:graphic>
      </p:graphicFrame>
      <p:sp>
        <p:nvSpPr>
          <p:cNvPr id="33819" name="Dikdörtgen 5"/>
          <p:cNvSpPr>
            <a:spLocks noChangeArrowheads="1"/>
          </p:cNvSpPr>
          <p:nvPr/>
        </p:nvSpPr>
        <p:spPr bwMode="auto">
          <a:xfrm>
            <a:off x="1676400" y="5638801"/>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1800">
                <a:latin typeface="Arial" panose="020B0604020202020204" pitchFamily="34" charset="0"/>
              </a:rPr>
              <a:t>Numune alma süresi numune alma debisi ve gerekli numune hacmine göre hesaplanır. Fakat bu süre 30 dakikadan az olmamalıdır.</a:t>
            </a:r>
          </a:p>
        </p:txBody>
      </p:sp>
      <p:sp>
        <p:nvSpPr>
          <p:cNvPr id="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398565281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366963"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tr-TR" altLang="tr-TR" sz="2800">
              <a:solidFill>
                <a:schemeClr val="tx2"/>
              </a:solidFill>
              <a:latin typeface="Arial" panose="020B0604020202020204" pitchFamily="34" charset="0"/>
            </a:endParaRPr>
          </a:p>
        </p:txBody>
      </p:sp>
      <p:sp>
        <p:nvSpPr>
          <p:cNvPr id="35843" name="Dikdörtgen 4"/>
          <p:cNvSpPr>
            <a:spLocks noChangeArrowheads="1"/>
          </p:cNvSpPr>
          <p:nvPr/>
        </p:nvSpPr>
        <p:spPr bwMode="auto">
          <a:xfrm>
            <a:off x="1676400" y="1295401"/>
            <a:ext cx="88392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2200" dirty="0"/>
              <a:t>Tanık Numune Alınması:</a:t>
            </a:r>
          </a:p>
          <a:p>
            <a:pPr algn="just" eaLnBrk="1" hangingPunct="1">
              <a:spcBef>
                <a:spcPct val="0"/>
              </a:spcBef>
              <a:buFontTx/>
              <a:buNone/>
            </a:pPr>
            <a:endParaRPr lang="tr-TR" altLang="tr-TR" sz="2200" dirty="0"/>
          </a:p>
          <a:p>
            <a:pPr algn="just" eaLnBrk="1" hangingPunct="1">
              <a:spcBef>
                <a:spcPct val="0"/>
              </a:spcBef>
              <a:buFontTx/>
              <a:buNone/>
            </a:pPr>
            <a:r>
              <a:rPr lang="tr-TR" altLang="tr-TR" sz="2200" dirty="0"/>
              <a:t>Her ölçüm için mutlaka tanık numune alınmalıdır. Tanık numunede toplanan partikül kütlesinin gerçek numunede toplanan partikül kütlesine oranı 1/5  veya ELD değerinin % 10’dan küçük olmalıdır.</a:t>
            </a:r>
          </a:p>
          <a:p>
            <a:pPr algn="just" eaLnBrk="1" hangingPunct="1">
              <a:spcBef>
                <a:spcPct val="0"/>
              </a:spcBef>
              <a:buFontTx/>
              <a:buNone/>
            </a:pPr>
            <a:endParaRPr lang="tr-TR" altLang="tr-TR" sz="2200" dirty="0"/>
          </a:p>
          <a:p>
            <a:pPr algn="just" eaLnBrk="1" hangingPunct="1">
              <a:spcBef>
                <a:spcPct val="0"/>
              </a:spcBef>
              <a:buFontTx/>
              <a:buNone/>
            </a:pPr>
            <a:r>
              <a:rPr lang="tr-TR" altLang="tr-TR" sz="2200" dirty="0"/>
              <a:t>Örnek geri kazanımı:</a:t>
            </a:r>
          </a:p>
          <a:p>
            <a:pPr algn="just" eaLnBrk="1" hangingPunct="1">
              <a:spcBef>
                <a:spcPct val="0"/>
              </a:spcBef>
              <a:buFontTx/>
              <a:buNone/>
            </a:pPr>
            <a:endParaRPr lang="tr-TR" altLang="tr-TR" sz="2200" dirty="0"/>
          </a:p>
          <a:p>
            <a:pPr algn="just" eaLnBrk="1" hangingPunct="1">
              <a:spcBef>
                <a:spcPct val="0"/>
              </a:spcBef>
              <a:buFontTx/>
              <a:buNone/>
            </a:pPr>
            <a:r>
              <a:rPr lang="tr-TR" altLang="tr-TR" sz="2200" dirty="0"/>
              <a:t>Baca dışı örnekleme yapılan durumlarda, örnekleme sisteminin fitreye kadar olan kısımlarında biriken tanecikli maddelerin geri kazanılması için, saf su ve asetonla yıkama işlemi gerçekleştirilir. </a:t>
            </a:r>
          </a:p>
          <a:p>
            <a:pPr algn="just" eaLnBrk="1" hangingPunct="1">
              <a:buFontTx/>
              <a:buNone/>
            </a:pPr>
            <a:endParaRPr lang="tr-TR" altLang="tr-TR" sz="2200" dirty="0"/>
          </a:p>
          <a:p>
            <a:pPr algn="just" eaLnBrk="1" hangingPunct="1">
              <a:buFontTx/>
              <a:buNone/>
            </a:pPr>
            <a:r>
              <a:rPr lang="tr-TR" altLang="tr-TR" sz="2200" dirty="0"/>
              <a:t>Baca dışı örnekleme yapılan durumlarda, örnekleme sisteminin filtreye kadar olan kısımlarında biriken tanecikli maddelerin geri kazanılması için, saf su ve asetonla yıkama işlemi gerçekleştirilir.</a:t>
            </a:r>
          </a:p>
        </p:txBody>
      </p:sp>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1336446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300664" y="3954463"/>
            <a:ext cx="1730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sp>
        <p:nvSpPr>
          <p:cNvPr id="36867" name="Dikdörtgen 1"/>
          <p:cNvSpPr>
            <a:spLocks noChangeArrowheads="1"/>
          </p:cNvSpPr>
          <p:nvPr/>
        </p:nvSpPr>
        <p:spPr bwMode="auto">
          <a:xfrm>
            <a:off x="1863725" y="1649413"/>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dirty="0"/>
              <a:t>Yatay bacalarda toz örneklemesi yapılırken ölçüm yeri seçimine dikkat edilmelidir. Yer çekimi kuvvetinden dolayı yatay kanallarda toz partiküllerinin homojen dağılım yapması daha zordur.  </a:t>
            </a:r>
          </a:p>
        </p:txBody>
      </p:sp>
      <p:sp>
        <p:nvSpPr>
          <p:cNvPr id="6" name="Küp 5"/>
          <p:cNvSpPr/>
          <p:nvPr/>
        </p:nvSpPr>
        <p:spPr>
          <a:xfrm>
            <a:off x="2057401" y="2825750"/>
            <a:ext cx="1196975" cy="1670050"/>
          </a:xfrm>
          <a:prstGeom prst="cube">
            <a:avLst/>
          </a:prstGeom>
          <a:solidFill>
            <a:sysClr val="window" lastClr="FFFFFF">
              <a:lumMod val="75000"/>
            </a:sysClr>
          </a:solidFill>
          <a:ln w="25400" cap="flat" cmpd="sng" algn="ctr">
            <a:noFill/>
            <a:prstDash val="solid"/>
          </a:ln>
          <a:effectLst/>
        </p:spPr>
        <p:txBody>
          <a:bodyPr anchor="ctr"/>
          <a:lstStyle/>
          <a:p>
            <a:pPr>
              <a:defRPr/>
            </a:pPr>
            <a:endParaRPr lang="tr-TR" kern="0">
              <a:solidFill>
                <a:sysClr val="window" lastClr="FFFFFF"/>
              </a:solidFill>
              <a:latin typeface="Calibri"/>
            </a:endParaRPr>
          </a:p>
        </p:txBody>
      </p:sp>
      <p:sp>
        <p:nvSpPr>
          <p:cNvPr id="5" name="Küp 4"/>
          <p:cNvSpPr/>
          <p:nvPr/>
        </p:nvSpPr>
        <p:spPr>
          <a:xfrm>
            <a:off x="2984500" y="2825750"/>
            <a:ext cx="3949700" cy="946150"/>
          </a:xfrm>
          <a:prstGeom prst="cube">
            <a:avLst>
              <a:gd name="adj" fmla="val 30079"/>
            </a:avLst>
          </a:prstGeom>
          <a:solidFill>
            <a:sysClr val="window" lastClr="FFFFFF">
              <a:lumMod val="75000"/>
            </a:sysClr>
          </a:solidFill>
          <a:ln w="25400" cap="flat" cmpd="sng" algn="ctr">
            <a:noFill/>
            <a:prstDash val="solid"/>
          </a:ln>
          <a:effectLst/>
        </p:spPr>
        <p:txBody>
          <a:bodyPr anchor="ctr"/>
          <a:lstStyle/>
          <a:p>
            <a:pPr>
              <a:defRPr/>
            </a:pPr>
            <a:endParaRPr lang="tr-TR" kern="0">
              <a:solidFill>
                <a:sysClr val="window" lastClr="FFFFFF"/>
              </a:solidFill>
              <a:latin typeface="Calibri"/>
            </a:endParaRPr>
          </a:p>
        </p:txBody>
      </p:sp>
      <p:cxnSp>
        <p:nvCxnSpPr>
          <p:cNvPr id="7" name="Düz Bağlayıcı 6"/>
          <p:cNvCxnSpPr/>
          <p:nvPr/>
        </p:nvCxnSpPr>
        <p:spPr>
          <a:xfrm>
            <a:off x="3605213" y="2835276"/>
            <a:ext cx="25400" cy="1662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5484813" y="2825750"/>
            <a:ext cx="0" cy="1670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V="1">
            <a:off x="3067051" y="4343400"/>
            <a:ext cx="530225"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2984500" y="4419600"/>
            <a:ext cx="2374900" cy="635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874" name="Metin Kutusu 2"/>
          <p:cNvSpPr txBox="1">
            <a:spLocks noChangeArrowheads="1"/>
          </p:cNvSpPr>
          <p:nvPr/>
        </p:nvSpPr>
        <p:spPr bwMode="auto">
          <a:xfrm>
            <a:off x="3089275" y="4016376"/>
            <a:ext cx="488950"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900">
                <a:latin typeface="Calibri" panose="020F0502020204030204" pitchFamily="34" charset="0"/>
                <a:cs typeface="Calibri" panose="020F0502020204030204" pitchFamily="34" charset="0"/>
              </a:rPr>
              <a:t>&lt; 2 x D</a:t>
            </a:r>
            <a:endParaRPr lang="tr-TR" altLang="tr-TR" sz="1100">
              <a:latin typeface="Calibri" panose="020F0502020204030204" pitchFamily="34" charset="0"/>
              <a:cs typeface="Calibri" panose="020F0502020204030204" pitchFamily="34" charset="0"/>
            </a:endParaRPr>
          </a:p>
        </p:txBody>
      </p:sp>
      <p:sp>
        <p:nvSpPr>
          <p:cNvPr id="36875" name="Metin Kutusu 2"/>
          <p:cNvSpPr txBox="1">
            <a:spLocks noChangeArrowheads="1"/>
          </p:cNvSpPr>
          <p:nvPr/>
        </p:nvSpPr>
        <p:spPr bwMode="auto">
          <a:xfrm>
            <a:off x="4121150" y="4003676"/>
            <a:ext cx="642938" cy="22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100">
                <a:latin typeface="Calibri" panose="020F0502020204030204" pitchFamily="34" charset="0"/>
                <a:cs typeface="Calibri" panose="020F0502020204030204" pitchFamily="34" charset="0"/>
              </a:rPr>
              <a:t>8 x D</a:t>
            </a:r>
          </a:p>
        </p:txBody>
      </p:sp>
      <p:sp>
        <p:nvSpPr>
          <p:cNvPr id="36876" name="Metin Kutusu 2"/>
          <p:cNvSpPr txBox="1">
            <a:spLocks noChangeArrowheads="1"/>
          </p:cNvSpPr>
          <p:nvPr/>
        </p:nvSpPr>
        <p:spPr bwMode="auto">
          <a:xfrm>
            <a:off x="5156200" y="4519613"/>
            <a:ext cx="685800" cy="23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100">
                <a:latin typeface="Calibri" panose="020F0502020204030204" pitchFamily="34" charset="0"/>
                <a:cs typeface="Calibri" panose="020F0502020204030204" pitchFamily="34" charset="0"/>
              </a:rPr>
              <a:t>B Kesiti</a:t>
            </a:r>
          </a:p>
        </p:txBody>
      </p:sp>
      <p:sp>
        <p:nvSpPr>
          <p:cNvPr id="36877" name="Metin Kutusu 2"/>
          <p:cNvSpPr txBox="1">
            <a:spLocks noChangeArrowheads="1"/>
          </p:cNvSpPr>
          <p:nvPr/>
        </p:nvSpPr>
        <p:spPr bwMode="auto">
          <a:xfrm>
            <a:off x="3348038" y="4514850"/>
            <a:ext cx="685800" cy="234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ct val="0"/>
              </a:spcBef>
              <a:spcAft>
                <a:spcPts val="1000"/>
              </a:spcAft>
              <a:buNone/>
            </a:pPr>
            <a:r>
              <a:rPr lang="tr-TR" altLang="tr-TR" sz="1100">
                <a:latin typeface="Calibri" panose="020F0502020204030204" pitchFamily="34" charset="0"/>
                <a:cs typeface="Calibri" panose="020F0502020204030204" pitchFamily="34" charset="0"/>
              </a:rPr>
              <a:t>A Kesiti</a:t>
            </a:r>
          </a:p>
        </p:txBody>
      </p:sp>
      <p:sp>
        <p:nvSpPr>
          <p:cNvPr id="36878" name="Dikdörtgen 15"/>
          <p:cNvSpPr>
            <a:spLocks noChangeArrowheads="1"/>
          </p:cNvSpPr>
          <p:nvPr/>
        </p:nvSpPr>
        <p:spPr bwMode="auto">
          <a:xfrm>
            <a:off x="1874838" y="4767264"/>
            <a:ext cx="8534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a:t>Numune alma yerinin A kesitinde seçilmesi her bir numune alma noktasında (travers) hızın ve toz konsantrasyonları arasındaki farkın çok değişken olmasına neden olabilir. Bu nedenle bozucu etkiden mümkün olduğu kadar kaçmak ve bacada laminer akışın en uygun olduğu yeri bulmak gerekmektedir (örneğin B kesiti). Ayrıca yatay kanallarda tozun çökmesini engellemek için hızın mümkün olduğu kadar yüksek olması tercih edilir. </a:t>
            </a:r>
          </a:p>
        </p:txBody>
      </p:sp>
      <p:sp>
        <p:nvSpPr>
          <p:cNvPr id="36879" name="Dikdörtgen 16"/>
          <p:cNvSpPr>
            <a:spLocks noChangeArrowheads="1"/>
          </p:cNvSpPr>
          <p:nvPr/>
        </p:nvSpPr>
        <p:spPr bwMode="auto">
          <a:xfrm>
            <a:off x="1863725" y="1244600"/>
            <a:ext cx="399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dirty="0"/>
              <a:t>Yatay Kanallarda Toz Numune Alımı</a:t>
            </a:r>
          </a:p>
        </p:txBody>
      </p:sp>
      <p:sp>
        <p:nvSpPr>
          <p:cNvPr id="1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3477319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5148263" y="3392488"/>
            <a:ext cx="184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1800">
                <a:latin typeface="Arial" panose="020B0604020202020204" pitchFamily="34" charset="0"/>
                <a:cs typeface="Arial" panose="020B0604020202020204" pitchFamily="34" charset="0"/>
              </a:rPr>
              <a:t/>
            </a:r>
            <a:br>
              <a:rPr lang="tr-TR" altLang="tr-TR" sz="1800">
                <a:latin typeface="Arial" panose="020B0604020202020204" pitchFamily="34" charset="0"/>
                <a:cs typeface="Arial" panose="020B0604020202020204" pitchFamily="34" charset="0"/>
              </a:rPr>
            </a:br>
            <a:endParaRPr lang="tr-TR" altLang="tr-TR" sz="1800">
              <a:latin typeface="Arial" panose="020B0604020202020204" pitchFamily="34" charset="0"/>
              <a:cs typeface="Arial" panose="020B0604020202020204" pitchFamily="34" charset="0"/>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773116"/>
            <a:ext cx="77724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Dikdörtgen 1"/>
          <p:cNvSpPr>
            <a:spLocks noChangeArrowheads="1"/>
          </p:cNvSpPr>
          <p:nvPr/>
        </p:nvSpPr>
        <p:spPr bwMode="auto">
          <a:xfrm>
            <a:off x="1916113" y="1303876"/>
            <a:ext cx="399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tr-TR" altLang="tr-TR" sz="2000" dirty="0"/>
              <a:t>Yatay Kanallarda Toz Numune Alımı</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856882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2"/>
          <p:cNvSpPr>
            <a:spLocks noGrp="1"/>
          </p:cNvSpPr>
          <p:nvPr>
            <p:ph idx="1"/>
          </p:nvPr>
        </p:nvSpPr>
        <p:spPr>
          <a:xfrm>
            <a:off x="2057401" y="1652953"/>
            <a:ext cx="8964613" cy="762000"/>
          </a:xfrm>
        </p:spPr>
        <p:txBody>
          <a:bodyPr>
            <a:normAutofit lnSpcReduction="10000"/>
          </a:bodyPr>
          <a:lstStyle/>
          <a:p>
            <a:pPr marL="0" indent="0">
              <a:buNone/>
            </a:pPr>
            <a:r>
              <a:rPr lang="tr-TR" altLang="tr-TR" sz="2000" dirty="0" err="1"/>
              <a:t>İzokinetik</a:t>
            </a:r>
            <a:r>
              <a:rPr lang="tr-TR" altLang="tr-TR" sz="2000" dirty="0"/>
              <a:t> örnekleme hataları;</a:t>
            </a:r>
          </a:p>
          <a:p>
            <a:pPr marL="0" indent="0">
              <a:buNone/>
            </a:pPr>
            <a:r>
              <a:rPr lang="tr-TR" altLang="tr-TR" sz="2000" dirty="0"/>
              <a:t>1-Akış (hız) Hataları.</a:t>
            </a:r>
          </a:p>
        </p:txBody>
      </p:sp>
      <p:pic>
        <p:nvPicPr>
          <p:cNvPr id="38915"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78" y="2362200"/>
            <a:ext cx="63627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Başlık 1"/>
          <p:cNvSpPr>
            <a:spLocks noGrp="1"/>
          </p:cNvSpPr>
          <p:nvPr>
            <p:ph type="title"/>
          </p:nvPr>
        </p:nvSpPr>
        <p:spPr>
          <a:xfrm>
            <a:off x="2057401" y="1204546"/>
            <a:ext cx="4164013" cy="457200"/>
          </a:xfrm>
        </p:spPr>
        <p:txBody>
          <a:bodyPr/>
          <a:lstStyle/>
          <a:p>
            <a:pPr algn="l"/>
            <a:r>
              <a:rPr lang="tr-TR" altLang="tr-TR" sz="2000" b="1" dirty="0"/>
              <a:t>Ölçümlerde Yapılan Hatalar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24</a:t>
            </a:fld>
            <a:endParaRPr lang="tr-TR"/>
          </a:p>
        </p:txBody>
      </p:sp>
    </p:spTree>
    <p:extLst>
      <p:ext uri="{BB962C8B-B14F-4D97-AF65-F5344CB8AC3E}">
        <p14:creationId xmlns:p14="http://schemas.microsoft.com/office/powerpoint/2010/main" val="1302300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kdörtgen 3"/>
          <p:cNvSpPr>
            <a:spLocks noChangeArrowheads="1"/>
          </p:cNvSpPr>
          <p:nvPr/>
        </p:nvSpPr>
        <p:spPr bwMode="auto">
          <a:xfrm>
            <a:off x="2400300" y="1735443"/>
            <a:ext cx="233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dirty="0"/>
              <a:t>2-Hizalama Hataları.</a:t>
            </a:r>
          </a:p>
        </p:txBody>
      </p:sp>
      <p:pic>
        <p:nvPicPr>
          <p:cNvPr id="39939"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2187575"/>
            <a:ext cx="66929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Başlık 1"/>
          <p:cNvSpPr>
            <a:spLocks noGrp="1"/>
          </p:cNvSpPr>
          <p:nvPr>
            <p:ph type="title"/>
          </p:nvPr>
        </p:nvSpPr>
        <p:spPr>
          <a:xfrm>
            <a:off x="2400300" y="1278243"/>
            <a:ext cx="3581400" cy="457200"/>
          </a:xfrm>
        </p:spPr>
        <p:txBody>
          <a:bodyPr/>
          <a:lstStyle/>
          <a:p>
            <a:pPr algn="l"/>
            <a:r>
              <a:rPr lang="tr-TR" altLang="tr-TR" sz="2000" b="1" dirty="0"/>
              <a:t>Ölçümlerde Yapılan Hatalar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25</a:t>
            </a:fld>
            <a:endParaRPr lang="tr-TR"/>
          </a:p>
        </p:txBody>
      </p:sp>
    </p:spTree>
    <p:extLst>
      <p:ext uri="{BB962C8B-B14F-4D97-AF65-F5344CB8AC3E}">
        <p14:creationId xmlns:p14="http://schemas.microsoft.com/office/powerpoint/2010/main" val="292915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241551"/>
            <a:ext cx="79724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Metin kutusu 4"/>
          <p:cNvSpPr txBox="1">
            <a:spLocks noChangeArrowheads="1"/>
          </p:cNvSpPr>
          <p:nvPr/>
        </p:nvSpPr>
        <p:spPr bwMode="auto">
          <a:xfrm>
            <a:off x="2279650" y="1841500"/>
            <a:ext cx="336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a:t>3- Küçük Başlık Çapı Hataları.</a:t>
            </a:r>
          </a:p>
        </p:txBody>
      </p:sp>
      <p:sp>
        <p:nvSpPr>
          <p:cNvPr id="40964" name="Başlık 1"/>
          <p:cNvSpPr>
            <a:spLocks noGrp="1"/>
          </p:cNvSpPr>
          <p:nvPr>
            <p:ph type="title"/>
          </p:nvPr>
        </p:nvSpPr>
        <p:spPr>
          <a:xfrm>
            <a:off x="2243138" y="1387475"/>
            <a:ext cx="3505200" cy="457200"/>
          </a:xfrm>
        </p:spPr>
        <p:txBody>
          <a:bodyPr/>
          <a:lstStyle/>
          <a:p>
            <a:pPr algn="l"/>
            <a:r>
              <a:rPr lang="tr-TR" altLang="tr-TR" sz="2000" b="1" dirty="0"/>
              <a:t>Ölçümlerde Yapılan Hatalar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26</a:t>
            </a:fld>
            <a:endParaRPr lang="tr-TR"/>
          </a:p>
        </p:txBody>
      </p:sp>
    </p:spTree>
    <p:extLst>
      <p:ext uri="{BB962C8B-B14F-4D97-AF65-F5344CB8AC3E}">
        <p14:creationId xmlns:p14="http://schemas.microsoft.com/office/powerpoint/2010/main" val="415347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Mustafa </a:t>
            </a:r>
            <a:r>
              <a:rPr lang="tr-TR" altLang="tr-TR" sz="2400" b="1" dirty="0">
                <a:latin typeface="Times New Roman" panose="02020603050405020304" pitchFamily="18" charset="0"/>
                <a:cs typeface="Times New Roman" panose="02020603050405020304" pitchFamily="18" charset="0"/>
              </a:rPr>
              <a:t>ALTUNDAĞ</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Kimya Mühendisi</a:t>
            </a:r>
          </a:p>
          <a:p>
            <a:pPr algn="ctr">
              <a:spcBef>
                <a:spcPts val="600"/>
              </a:spcBef>
              <a:spcAft>
                <a:spcPts val="600"/>
              </a:spcAft>
              <a:buNone/>
            </a:pPr>
            <a:r>
              <a:rPr lang="tr-TR" altLang="tr-TR" sz="2000" b="1" dirty="0">
                <a:latin typeface="Times New Roman" panose="02020603050405020304" pitchFamily="18" charset="0"/>
                <a:cs typeface="Times New Roman" panose="02020603050405020304" pitchFamily="18" charset="0"/>
              </a:rPr>
              <a:t>mustafa.altundag@csb.gov.tr</a:t>
            </a: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kdörtgen 1"/>
          <p:cNvSpPr>
            <a:spLocks noChangeArrowheads="1"/>
          </p:cNvSpPr>
          <p:nvPr/>
        </p:nvSpPr>
        <p:spPr bwMode="auto">
          <a:xfrm>
            <a:off x="1776046" y="1447801"/>
            <a:ext cx="8703041"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5000"/>
              </a:lnSpc>
              <a:spcBef>
                <a:spcPts val="200"/>
              </a:spcBef>
              <a:buNone/>
            </a:pPr>
            <a:r>
              <a:rPr lang="tr-TR" altLang="tr-TR" sz="2000" b="1" dirty="0"/>
              <a:t>Numune alma noktaları için şartlar</a:t>
            </a:r>
          </a:p>
          <a:p>
            <a:pPr algn="just">
              <a:lnSpc>
                <a:spcPct val="115000"/>
              </a:lnSpc>
              <a:spcBef>
                <a:spcPct val="0"/>
              </a:spcBef>
              <a:buFont typeface="Wingdings" panose="05000000000000000000" pitchFamily="2" charset="2"/>
              <a:buChar char=""/>
            </a:pPr>
            <a:r>
              <a:rPr lang="tr-TR" altLang="tr-TR" sz="2000" dirty="0">
                <a:cs typeface="Calibri" panose="020F0502020204030204" pitchFamily="34" charset="0"/>
              </a:rPr>
              <a:t>Baca eksenine göre gaz akışının açısı15°‘den daha az olması </a:t>
            </a:r>
          </a:p>
          <a:p>
            <a:pPr algn="just">
              <a:lnSpc>
                <a:spcPct val="115000"/>
              </a:lnSpc>
              <a:spcBef>
                <a:spcPct val="0"/>
              </a:spcBef>
              <a:buFont typeface="Wingdings" panose="05000000000000000000" pitchFamily="2" charset="2"/>
              <a:buChar char=""/>
            </a:pPr>
            <a:r>
              <a:rPr lang="tr-TR" altLang="tr-TR" sz="2000" dirty="0">
                <a:cs typeface="Calibri" panose="020F0502020204030204" pitchFamily="34" charset="0"/>
              </a:rPr>
              <a:t>Hiçbir mevziî negatif akım olmaması, </a:t>
            </a:r>
          </a:p>
          <a:p>
            <a:pPr algn="just">
              <a:lnSpc>
                <a:spcPct val="115000"/>
              </a:lnSpc>
              <a:spcBef>
                <a:spcPct val="0"/>
              </a:spcBef>
              <a:buFont typeface="Wingdings" panose="05000000000000000000" pitchFamily="2" charset="2"/>
              <a:buChar char=""/>
            </a:pPr>
            <a:r>
              <a:rPr lang="tr-TR" altLang="tr-TR" sz="2000" dirty="0">
                <a:cs typeface="Calibri" panose="020F0502020204030204" pitchFamily="34" charset="0"/>
              </a:rPr>
              <a:t>Asgarî hız, akış hızı ölçümü için kullanılan metodun tayin sınırından daha yüksek (</a:t>
            </a:r>
            <a:r>
              <a:rPr lang="tr-TR" altLang="tr-TR" sz="2000" dirty="0" err="1">
                <a:cs typeface="Calibri" panose="020F0502020204030204" pitchFamily="34" charset="0"/>
              </a:rPr>
              <a:t>pitot</a:t>
            </a:r>
            <a:r>
              <a:rPr lang="tr-TR" altLang="tr-TR" sz="2000" dirty="0">
                <a:cs typeface="Calibri" panose="020F0502020204030204" pitchFamily="34" charset="0"/>
              </a:rPr>
              <a:t> tüpler için 5 </a:t>
            </a:r>
            <a:r>
              <a:rPr lang="tr-TR" altLang="tr-TR" sz="2000" dirty="0" err="1">
                <a:cs typeface="Calibri" panose="020F0502020204030204" pitchFamily="34" charset="0"/>
              </a:rPr>
              <a:t>Pa’dan</a:t>
            </a:r>
            <a:r>
              <a:rPr lang="tr-TR" altLang="tr-TR" sz="2000" dirty="0">
                <a:cs typeface="Calibri" panose="020F0502020204030204" pitchFamily="34" charset="0"/>
              </a:rPr>
              <a:t> daha büyük basınç farkı) olması, </a:t>
            </a:r>
          </a:p>
          <a:p>
            <a:pPr algn="just">
              <a:lnSpc>
                <a:spcPct val="115000"/>
              </a:lnSpc>
              <a:spcBef>
                <a:spcPct val="0"/>
              </a:spcBef>
              <a:spcAft>
                <a:spcPts val="1000"/>
              </a:spcAft>
              <a:buFont typeface="Wingdings" panose="05000000000000000000" pitchFamily="2" charset="2"/>
              <a:buChar char=""/>
            </a:pPr>
            <a:r>
              <a:rPr lang="tr-TR" altLang="tr-TR" sz="2000" dirty="0">
                <a:cs typeface="Calibri" panose="020F0502020204030204" pitchFamily="34" charset="0"/>
              </a:rPr>
              <a:t>En yüksek ve en düşük mevzi gaz hızlarının birbirine oranının 3:1’den daha az olması.</a:t>
            </a:r>
          </a:p>
          <a:p>
            <a:pPr algn="just">
              <a:lnSpc>
                <a:spcPct val="115000"/>
              </a:lnSpc>
              <a:spcBef>
                <a:spcPct val="0"/>
              </a:spcBef>
              <a:spcAft>
                <a:spcPts val="1000"/>
              </a:spcAft>
              <a:buNone/>
            </a:pPr>
            <a:r>
              <a:rPr lang="tr-TR" altLang="tr-TR" sz="2000" dirty="0">
                <a:cs typeface="Calibri" panose="020F0502020204030204" pitchFamily="34" charset="0"/>
              </a:rPr>
              <a:t>Yukarıdaki şartlar, genellikle numune alma düzlemi düz baca çıkışının en az beş hidrolik çapı kadar ve girişte iki hidrolik çap kadarlık (bir bacanın tepesinden itibaren beş hidrolik çap) baca bölümlerinde sağlanır. </a:t>
            </a:r>
          </a:p>
          <a:p>
            <a:pPr algn="just">
              <a:lnSpc>
                <a:spcPct val="115000"/>
              </a:lnSpc>
              <a:spcBef>
                <a:spcPct val="0"/>
              </a:spcBef>
              <a:spcAft>
                <a:spcPts val="1000"/>
              </a:spcAft>
              <a:buNone/>
            </a:pPr>
            <a:r>
              <a:rPr lang="tr-TR" altLang="tr-TR" sz="2000" dirty="0">
                <a:cs typeface="Calibri" panose="020F0502020204030204" pitchFamily="34" charset="0"/>
              </a:rPr>
              <a:t>Bu nedenle, numune alma yerlerinin uygun şekilde seçilmesi kuvvetle tavsiye edilir.</a:t>
            </a:r>
          </a:p>
          <a:p>
            <a:pPr algn="just">
              <a:lnSpc>
                <a:spcPct val="115000"/>
              </a:lnSpc>
              <a:spcBef>
                <a:spcPct val="0"/>
              </a:spcBef>
              <a:spcAft>
                <a:spcPts val="1000"/>
              </a:spcAft>
              <a:buNone/>
            </a:pPr>
            <a:r>
              <a:rPr lang="tr-TR" altLang="tr-TR" sz="2000" dirty="0">
                <a:cs typeface="Calibri" panose="020F0502020204030204" pitchFamily="34" charset="0"/>
              </a:rPr>
              <a:t>Not: Numune alma işlemi için şartlar sağlanmadığında, numune alma noktaları sayısı artırılarak Temsilî numune almanın geliştirilmesiyle mümkün olabilir. </a:t>
            </a:r>
          </a:p>
        </p:txBody>
      </p:sp>
      <p:sp>
        <p:nvSpPr>
          <p:cNvPr id="4"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150223839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kdörtgen 3"/>
          <p:cNvSpPr>
            <a:spLocks noChangeArrowheads="1"/>
          </p:cNvSpPr>
          <p:nvPr/>
        </p:nvSpPr>
        <p:spPr bwMode="auto">
          <a:xfrm>
            <a:off x="1752600" y="1371600"/>
            <a:ext cx="8763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000" b="1" dirty="0"/>
              <a:t>Örnekleme Düzleminin Belirlenmesi</a:t>
            </a:r>
          </a:p>
          <a:p>
            <a:pPr algn="just" eaLnBrk="1" hangingPunct="1">
              <a:buFontTx/>
              <a:buNone/>
            </a:pPr>
            <a:endParaRPr lang="tr-TR" altLang="tr-TR" sz="2000" dirty="0"/>
          </a:p>
          <a:p>
            <a:pPr algn="just" eaLnBrk="1" hangingPunct="1">
              <a:buFontTx/>
              <a:buNone/>
            </a:pPr>
            <a:r>
              <a:rPr lang="tr-TR" altLang="tr-TR" sz="2000" dirty="0"/>
              <a:t>	Örnekleme düzlemi gaz akımının bozulduğu dirsek, vana, baca çıkış ağzı vb. noktalardan yeterince uzakta seçilmelidir. </a:t>
            </a:r>
          </a:p>
          <a:p>
            <a:pPr algn="just" eaLnBrk="1" hangingPunct="1">
              <a:buFontTx/>
              <a:buNone/>
            </a:pPr>
            <a:r>
              <a:rPr lang="tr-TR" altLang="tr-TR" sz="2000" dirty="0"/>
              <a:t>	Hız profilinin </a:t>
            </a:r>
            <a:r>
              <a:rPr lang="tr-TR" altLang="tr-TR" sz="2000" dirty="0" err="1"/>
              <a:t>Laminer</a:t>
            </a:r>
            <a:r>
              <a:rPr lang="tr-TR" altLang="tr-TR" sz="2000" dirty="0"/>
              <a:t> akış profilini temsil etmesi gerekir. </a:t>
            </a:r>
            <a:r>
              <a:rPr lang="tr-TR" altLang="tr-TR" sz="2000" dirty="0" err="1"/>
              <a:t>Laminer</a:t>
            </a:r>
            <a:r>
              <a:rPr lang="tr-TR" altLang="tr-TR" sz="2000" dirty="0"/>
              <a:t> akış profilinde hız ortada </a:t>
            </a:r>
            <a:r>
              <a:rPr lang="tr-TR" altLang="tr-TR" sz="2000" dirty="0" err="1"/>
              <a:t>maximum</a:t>
            </a:r>
            <a:r>
              <a:rPr lang="tr-TR" altLang="tr-TR" sz="2000" dirty="0"/>
              <a:t>, kenarlara doğru sürtünmeden dolayı düşük olması gerekir. </a:t>
            </a:r>
          </a:p>
        </p:txBody>
      </p:sp>
      <p:pic>
        <p:nvPicPr>
          <p:cNvPr id="10243" name="Resim 4" descr="C:\Users\TOSHBA~1\AppData\Local\Temp\FineReader12.00\media\image7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62401"/>
            <a:ext cx="68405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168501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39" y="3276600"/>
            <a:ext cx="655002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9" y="1219201"/>
            <a:ext cx="66198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4">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5</a:t>
            </a:fld>
            <a:endParaRPr lang="tr-TR"/>
          </a:p>
        </p:txBody>
      </p:sp>
    </p:spTree>
    <p:extLst>
      <p:ext uri="{BB962C8B-B14F-4D97-AF65-F5344CB8AC3E}">
        <p14:creationId xmlns:p14="http://schemas.microsoft.com/office/powerpoint/2010/main" val="345187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Resim 11" descr="C:\Users\TOSHBA~1\AppData\Local\Temp\FineReader12.00\media\image8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1200"/>
            <a:ext cx="3505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Resim 12" descr="C:\Users\TOSHBA~1\AppData\Local\Temp\FineReader12.00\media\image1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03350"/>
            <a:ext cx="31765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Resim 13" descr="C:\Users\TOSHBA~1\AppData\Local\Temp\FineReader12.00\media\image10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91001"/>
            <a:ext cx="3252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145829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892897" y="1352550"/>
            <a:ext cx="8839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buFontTx/>
              <a:buNone/>
            </a:pPr>
            <a:r>
              <a:rPr lang="tr-TR" altLang="tr-TR" sz="2000"/>
              <a:t>İzokinetik</a:t>
            </a:r>
            <a:r>
              <a:rPr lang="tr-TR" altLang="tr-TR" sz="2000" dirty="0"/>
              <a:t> Şartlarda Toz Örneklemesi Yapılması</a:t>
            </a:r>
          </a:p>
          <a:p>
            <a:pPr algn="just" eaLnBrk="1" hangingPunct="1">
              <a:buFontTx/>
              <a:buNone/>
            </a:pPr>
            <a:r>
              <a:rPr lang="tr-TR" altLang="tr-TR" sz="2000" dirty="0"/>
              <a:t>		</a:t>
            </a:r>
            <a:r>
              <a:rPr lang="tr-TR" altLang="tr-TR" sz="2000" dirty="0" err="1"/>
              <a:t>Izokinetik</a:t>
            </a:r>
            <a:r>
              <a:rPr lang="tr-TR" altLang="tr-TR" sz="2000" dirty="0"/>
              <a:t> numune alma: Numune alma memesi girişindeki gaz hızı (</a:t>
            </a:r>
            <a:r>
              <a:rPr lang="tr-TR" altLang="tr-TR" sz="2000" dirty="0" err="1"/>
              <a:t>vn</a:t>
            </a:r>
            <a:r>
              <a:rPr lang="tr-TR" altLang="tr-TR" sz="2000" dirty="0"/>
              <a:t>) ve yönünün, bacadaki numune alma noktalarındaki gazın hızı(</a:t>
            </a:r>
            <a:r>
              <a:rPr lang="tr-TR" altLang="tr-TR" sz="2000" dirty="0" err="1"/>
              <a:t>vs</a:t>
            </a:r>
            <a:r>
              <a:rPr lang="tr-TR" altLang="tr-TR" sz="2000" dirty="0"/>
              <a:t>) ve yönü ile aynı olduğu akış hızında numune alma. </a:t>
            </a:r>
          </a:p>
          <a:p>
            <a:pPr algn="just" eaLnBrk="1" hangingPunct="1">
              <a:buFontTx/>
              <a:buNone/>
            </a:pPr>
            <a:r>
              <a:rPr lang="tr-TR" altLang="tr-TR" sz="2000" dirty="0"/>
              <a:t>   		</a:t>
            </a:r>
          </a:p>
          <a:p>
            <a:pPr algn="just" eaLnBrk="1" hangingPunct="1">
              <a:buFontTx/>
              <a:buNone/>
            </a:pPr>
            <a:r>
              <a:rPr lang="tr-TR" altLang="tr-TR" sz="2000" dirty="0"/>
              <a:t>		</a:t>
            </a:r>
          </a:p>
          <a:p>
            <a:pPr algn="just" eaLnBrk="1" hangingPunct="1">
              <a:buFontTx/>
              <a:buNone/>
            </a:pPr>
            <a:r>
              <a:rPr lang="tr-TR" altLang="tr-TR" sz="2000" dirty="0"/>
              <a:t>	</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2809875"/>
            <a:ext cx="59436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Dikdörtgen 6"/>
          <p:cNvSpPr>
            <a:spLocks noChangeArrowheads="1"/>
          </p:cNvSpPr>
          <p:nvPr/>
        </p:nvSpPr>
        <p:spPr bwMode="auto">
          <a:xfrm>
            <a:off x="1671638" y="6054725"/>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tr-TR" altLang="tr-TR" sz="2000"/>
              <a:t>(Isokinetic oranı (%) = Gerçek örnekleme akış hızı /Gerekli numune akış hızı X 100)</a:t>
            </a:r>
          </a:p>
        </p:txBody>
      </p:sp>
      <p:sp>
        <p:nvSpPr>
          <p:cNvPr id="7"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177683197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7056438"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828800" y="5410201"/>
            <a:ext cx="8331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defRPr/>
            </a:pPr>
            <a:r>
              <a:rPr lang="en-US" sz="2000" dirty="0">
                <a:latin typeface="Times New Roman" pitchFamily="18" charset="0"/>
                <a:cs typeface="Times New Roman" pitchFamily="18" charset="0"/>
              </a:rPr>
              <a:t> </a:t>
            </a:r>
            <a:r>
              <a:rPr lang="tr-TR" sz="2000" dirty="0">
                <a:latin typeface="Times New Roman" pitchFamily="18" charset="0"/>
                <a:cs typeface="Times New Roman" pitchFamily="18" charset="0"/>
              </a:rPr>
              <a:t>Baca içi P</a:t>
            </a:r>
            <a:r>
              <a:rPr lang="en-US" sz="2000" dirty="0" err="1">
                <a:latin typeface="Times New Roman" pitchFamily="18" charset="0"/>
                <a:cs typeface="Times New Roman" pitchFamily="18" charset="0"/>
              </a:rPr>
              <a:t>artikül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örnekleme</a:t>
            </a:r>
            <a:endParaRPr lang="tr-TR" sz="2000" dirty="0">
              <a:latin typeface="Times New Roman" pitchFamily="18" charset="0"/>
              <a:cs typeface="Times New Roman" pitchFamily="18" charset="0"/>
            </a:endParaRPr>
          </a:p>
          <a:p>
            <a:pPr marL="228600" indent="-228600">
              <a:buFontTx/>
              <a:buAutoNum type="arabicParenBoth"/>
              <a:defRPr/>
            </a:pPr>
            <a:r>
              <a:rPr lang="en-US" sz="2000" dirty="0" err="1">
                <a:solidFill>
                  <a:srgbClr val="000000"/>
                </a:solidFill>
                <a:latin typeface="Times New Roman" pitchFamily="18" charset="0"/>
                <a:ea typeface="Courier New" pitchFamily="49" charset="0"/>
                <a:cs typeface="Times New Roman" pitchFamily="18" charset="0"/>
              </a:rPr>
              <a:t>Başlık</a:t>
            </a:r>
            <a:r>
              <a:rPr lang="en-US" sz="2000" dirty="0">
                <a:solidFill>
                  <a:srgbClr val="000000"/>
                </a:solidFill>
                <a:latin typeface="Times New Roman" pitchFamily="18" charset="0"/>
                <a:ea typeface="Courier New" pitchFamily="49" charset="0"/>
                <a:cs typeface="Times New Roman" pitchFamily="18" charset="0"/>
              </a:rPr>
              <a:t>; (2) </a:t>
            </a:r>
            <a:r>
              <a:rPr lang="en-US" sz="2000" dirty="0" err="1">
                <a:solidFill>
                  <a:srgbClr val="000000"/>
                </a:solidFill>
                <a:latin typeface="Times New Roman" pitchFamily="18" charset="0"/>
                <a:ea typeface="Courier New" pitchFamily="49" charset="0"/>
                <a:cs typeface="Times New Roman" pitchFamily="18" charset="0"/>
              </a:rPr>
              <a:t>Filtre</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tutucu</a:t>
            </a:r>
            <a:r>
              <a:rPr lang="en-US" sz="2000" dirty="0">
                <a:solidFill>
                  <a:srgbClr val="000000"/>
                </a:solidFill>
                <a:latin typeface="Times New Roman" pitchFamily="18" charset="0"/>
                <a:ea typeface="Courier New" pitchFamily="49" charset="0"/>
                <a:cs typeface="Times New Roman" pitchFamily="18" charset="0"/>
              </a:rPr>
              <a:t>; (3) </a:t>
            </a:r>
            <a:r>
              <a:rPr lang="en-US" sz="2000" dirty="0" err="1">
                <a:solidFill>
                  <a:srgbClr val="000000"/>
                </a:solidFill>
                <a:latin typeface="Times New Roman" pitchFamily="18" charset="0"/>
                <a:ea typeface="Courier New" pitchFamily="49" charset="0"/>
                <a:cs typeface="Times New Roman" pitchFamily="18" charset="0"/>
              </a:rPr>
              <a:t>pitot</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tüpü</a:t>
            </a:r>
            <a:r>
              <a:rPr lang="en-US" sz="2000" dirty="0">
                <a:solidFill>
                  <a:srgbClr val="000000"/>
                </a:solidFill>
                <a:latin typeface="Times New Roman" pitchFamily="18" charset="0"/>
                <a:ea typeface="Courier New" pitchFamily="49" charset="0"/>
                <a:cs typeface="Times New Roman" pitchFamily="18" charset="0"/>
              </a:rPr>
              <a:t>; (4) </a:t>
            </a:r>
            <a:r>
              <a:rPr lang="en-US" sz="2000" dirty="0" err="1">
                <a:solidFill>
                  <a:srgbClr val="000000"/>
                </a:solidFill>
                <a:latin typeface="Times New Roman" pitchFamily="18" charset="0"/>
                <a:ea typeface="Courier New" pitchFamily="49" charset="0"/>
                <a:cs typeface="Times New Roman" pitchFamily="18" charset="0"/>
              </a:rPr>
              <a:t>sıcaklık</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probu</a:t>
            </a:r>
            <a:r>
              <a:rPr lang="en-US" sz="2000" dirty="0">
                <a:solidFill>
                  <a:srgbClr val="000000"/>
                </a:solidFill>
                <a:latin typeface="Times New Roman" pitchFamily="18" charset="0"/>
                <a:ea typeface="Courier New" pitchFamily="49" charset="0"/>
                <a:cs typeface="Times New Roman" pitchFamily="18" charset="0"/>
              </a:rPr>
              <a:t>; (5) </a:t>
            </a:r>
            <a:r>
              <a:rPr lang="en-US" sz="2000" dirty="0" err="1">
                <a:solidFill>
                  <a:srgbClr val="000000"/>
                </a:solidFill>
                <a:latin typeface="Times New Roman" pitchFamily="18" charset="0"/>
                <a:ea typeface="Courier New" pitchFamily="49" charset="0"/>
                <a:cs typeface="Times New Roman" pitchFamily="18" charset="0"/>
              </a:rPr>
              <a:t>sıcaklık</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ölçer</a:t>
            </a:r>
            <a:r>
              <a:rPr lang="en-US" sz="2000" dirty="0">
                <a:solidFill>
                  <a:srgbClr val="000000"/>
                </a:solidFill>
                <a:latin typeface="Times New Roman" pitchFamily="18" charset="0"/>
                <a:ea typeface="Courier New" pitchFamily="49" charset="0"/>
                <a:cs typeface="Times New Roman" pitchFamily="18" charset="0"/>
              </a:rPr>
              <a:t>; </a:t>
            </a:r>
            <a:endParaRPr lang="tr-TR" sz="2000" dirty="0">
              <a:solidFill>
                <a:srgbClr val="000000"/>
              </a:solidFill>
              <a:latin typeface="Times New Roman" pitchFamily="18" charset="0"/>
              <a:ea typeface="Courier New" pitchFamily="49" charset="0"/>
              <a:cs typeface="Times New Roman" pitchFamily="18" charset="0"/>
            </a:endParaRPr>
          </a:p>
          <a:p>
            <a:pPr>
              <a:defRPr/>
            </a:pPr>
            <a:r>
              <a:rPr lang="en-US" sz="2000" dirty="0">
                <a:solidFill>
                  <a:srgbClr val="000000"/>
                </a:solidFill>
                <a:latin typeface="Times New Roman" pitchFamily="18" charset="0"/>
                <a:ea typeface="Courier New" pitchFamily="49" charset="0"/>
                <a:cs typeface="Times New Roman" pitchFamily="18" charset="0"/>
              </a:rPr>
              <a:t>(6) </a:t>
            </a:r>
            <a:r>
              <a:rPr lang="en-US" sz="2000" dirty="0" err="1">
                <a:solidFill>
                  <a:srgbClr val="000000"/>
                </a:solidFill>
                <a:latin typeface="Times New Roman" pitchFamily="18" charset="0"/>
                <a:ea typeface="Courier New" pitchFamily="49" charset="0"/>
                <a:cs typeface="Times New Roman" pitchFamily="18" charset="0"/>
              </a:rPr>
              <a:t>statik</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basınç</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ölçer</a:t>
            </a:r>
            <a:r>
              <a:rPr lang="en-US" sz="2000" dirty="0">
                <a:solidFill>
                  <a:srgbClr val="000000"/>
                </a:solidFill>
                <a:latin typeface="Times New Roman" pitchFamily="18" charset="0"/>
                <a:ea typeface="Courier New" pitchFamily="49" charset="0"/>
                <a:cs typeface="Times New Roman" pitchFamily="18" charset="0"/>
              </a:rPr>
              <a:t>; (7) </a:t>
            </a:r>
            <a:r>
              <a:rPr lang="en-US" sz="2000" dirty="0" err="1">
                <a:solidFill>
                  <a:srgbClr val="000000"/>
                </a:solidFill>
                <a:latin typeface="Times New Roman" pitchFamily="18" charset="0"/>
                <a:ea typeface="Courier New" pitchFamily="49" charset="0"/>
                <a:cs typeface="Times New Roman" pitchFamily="18" charset="0"/>
              </a:rPr>
              <a:t>diferansiyel</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basınç</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ölçer</a:t>
            </a:r>
            <a:r>
              <a:rPr lang="en-US" sz="2000" dirty="0">
                <a:solidFill>
                  <a:srgbClr val="000000"/>
                </a:solidFill>
                <a:latin typeface="Times New Roman" pitchFamily="18" charset="0"/>
                <a:ea typeface="Courier New" pitchFamily="49" charset="0"/>
                <a:cs typeface="Times New Roman" pitchFamily="18" charset="0"/>
              </a:rPr>
              <a:t>; (8) </a:t>
            </a:r>
            <a:r>
              <a:rPr lang="en-US" sz="2000" dirty="0" err="1">
                <a:solidFill>
                  <a:srgbClr val="000000"/>
                </a:solidFill>
                <a:latin typeface="Times New Roman" pitchFamily="18" charset="0"/>
                <a:ea typeface="Courier New" pitchFamily="49" charset="0"/>
                <a:cs typeface="Times New Roman" pitchFamily="18" charset="0"/>
              </a:rPr>
              <a:t>isıtıcılı</a:t>
            </a:r>
            <a:r>
              <a:rPr lang="en-US" sz="2000" dirty="0">
                <a:solidFill>
                  <a:srgbClr val="000000"/>
                </a:solidFill>
                <a:latin typeface="Times New Roman" pitchFamily="18" charset="0"/>
                <a:ea typeface="Courier New" pitchFamily="49" charset="0"/>
                <a:cs typeface="Times New Roman" pitchFamily="18" charset="0"/>
              </a:rPr>
              <a:t>/</a:t>
            </a:r>
            <a:r>
              <a:rPr lang="en-US" sz="2000" dirty="0" err="1">
                <a:solidFill>
                  <a:srgbClr val="000000"/>
                </a:solidFill>
                <a:latin typeface="Times New Roman" pitchFamily="18" charset="0"/>
                <a:ea typeface="Courier New" pitchFamily="49" charset="0"/>
                <a:cs typeface="Times New Roman" pitchFamily="18" charset="0"/>
              </a:rPr>
              <a:t>izoleli</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prob</a:t>
            </a:r>
            <a:r>
              <a:rPr lang="en-US" sz="2000" dirty="0">
                <a:solidFill>
                  <a:srgbClr val="000000"/>
                </a:solidFill>
                <a:latin typeface="Times New Roman" pitchFamily="18" charset="0"/>
                <a:ea typeface="Courier New" pitchFamily="49" charset="0"/>
                <a:cs typeface="Times New Roman" pitchFamily="18" charset="0"/>
              </a:rPr>
              <a:t> </a:t>
            </a:r>
            <a:endParaRPr lang="tr-TR" sz="2000" dirty="0">
              <a:solidFill>
                <a:srgbClr val="000000"/>
              </a:solidFill>
              <a:latin typeface="Times New Roman" pitchFamily="18" charset="0"/>
              <a:ea typeface="Courier New" pitchFamily="49" charset="0"/>
              <a:cs typeface="Times New Roman" pitchFamily="18" charset="0"/>
            </a:endParaRPr>
          </a:p>
          <a:p>
            <a:pPr>
              <a:defRPr/>
            </a:pPr>
            <a:r>
              <a:rPr lang="en-US" sz="2000" dirty="0">
                <a:solidFill>
                  <a:srgbClr val="000000"/>
                </a:solidFill>
                <a:latin typeface="Times New Roman" pitchFamily="18" charset="0"/>
                <a:ea typeface="Courier New" pitchFamily="49" charset="0"/>
                <a:cs typeface="Times New Roman" pitchFamily="18" charset="0"/>
              </a:rPr>
              <a:t>(9) </a:t>
            </a:r>
            <a:r>
              <a:rPr lang="en-US" sz="2000" dirty="0" err="1">
                <a:solidFill>
                  <a:srgbClr val="000000"/>
                </a:solidFill>
                <a:latin typeface="Times New Roman" pitchFamily="18" charset="0"/>
                <a:ea typeface="Courier New" pitchFamily="49" charset="0"/>
                <a:cs typeface="Times New Roman" pitchFamily="18" charset="0"/>
              </a:rPr>
              <a:t>gaz</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kurutma</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cihazı</a:t>
            </a:r>
            <a:r>
              <a:rPr lang="en-US" sz="2000" dirty="0">
                <a:solidFill>
                  <a:srgbClr val="000000"/>
                </a:solidFill>
                <a:latin typeface="Times New Roman" pitchFamily="18" charset="0"/>
                <a:ea typeface="Courier New" pitchFamily="49" charset="0"/>
                <a:cs typeface="Times New Roman" pitchFamily="18" charset="0"/>
              </a:rPr>
              <a:t>; (10) </a:t>
            </a:r>
            <a:r>
              <a:rPr lang="en-US" sz="2000" dirty="0" err="1">
                <a:solidFill>
                  <a:srgbClr val="000000"/>
                </a:solidFill>
                <a:latin typeface="Times New Roman" pitchFamily="18" charset="0"/>
                <a:ea typeface="Courier New" pitchFamily="49" charset="0"/>
                <a:cs typeface="Times New Roman" pitchFamily="18" charset="0"/>
              </a:rPr>
              <a:t>vakum</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ünitesi</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akış</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kontrolü</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ve</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gaz</a:t>
            </a:r>
            <a:r>
              <a:rPr lang="en-US" sz="2000" dirty="0">
                <a:solidFill>
                  <a:srgbClr val="000000"/>
                </a:solidFill>
                <a:latin typeface="Times New Roman" pitchFamily="18" charset="0"/>
                <a:ea typeface="Courier New" pitchFamily="49" charset="0"/>
                <a:cs typeface="Times New Roman" pitchFamily="18" charset="0"/>
              </a:rPr>
              <a:t> </a:t>
            </a:r>
            <a:r>
              <a:rPr lang="en-US" sz="2000" dirty="0" err="1">
                <a:solidFill>
                  <a:srgbClr val="000000"/>
                </a:solidFill>
                <a:latin typeface="Times New Roman" pitchFamily="18" charset="0"/>
                <a:ea typeface="Courier New" pitchFamily="49" charset="0"/>
                <a:cs typeface="Times New Roman" pitchFamily="18" charset="0"/>
              </a:rPr>
              <a:t>sayacı</a:t>
            </a:r>
            <a:r>
              <a:rPr lang="tr-TR" sz="2000" dirty="0">
                <a:latin typeface="Times New Roman" pitchFamily="18" charset="0"/>
                <a:cs typeface="Times New Roman" pitchFamily="18" charset="0"/>
              </a:rPr>
              <a:t> </a:t>
            </a:r>
          </a:p>
        </p:txBody>
      </p:sp>
      <p:sp>
        <p:nvSpPr>
          <p:cNvPr id="15364" name="Dikdörtgen 1"/>
          <p:cNvSpPr>
            <a:spLocks noChangeArrowheads="1"/>
          </p:cNvSpPr>
          <p:nvPr/>
        </p:nvSpPr>
        <p:spPr bwMode="auto">
          <a:xfrm>
            <a:off x="1797050" y="1393825"/>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İçi Örnekleme Düzeneği </a:t>
            </a:r>
          </a:p>
        </p:txBody>
      </p:sp>
      <p:sp>
        <p:nvSpPr>
          <p:cNvPr id="6"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267025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447800"/>
            <a:ext cx="783431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Dikdörtgen 2"/>
          <p:cNvSpPr>
            <a:spLocks noChangeArrowheads="1"/>
          </p:cNvSpPr>
          <p:nvPr/>
        </p:nvSpPr>
        <p:spPr bwMode="auto">
          <a:xfrm>
            <a:off x="1892896" y="1077914"/>
            <a:ext cx="858460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tr-TR" altLang="tr-TR" sz="1800" dirty="0"/>
              <a:t>Baca İçi Örnekleme Düzeneği </a:t>
            </a:r>
          </a:p>
        </p:txBody>
      </p:sp>
      <p:sp>
        <p:nvSpPr>
          <p:cNvPr id="5" name="Unvan 1"/>
          <p:cNvSpPr txBox="1">
            <a:spLocks/>
          </p:cNvSpPr>
          <p:nvPr/>
        </p:nvSpPr>
        <p:spPr>
          <a:xfrm>
            <a:off x="924828" y="483577"/>
            <a:ext cx="10515600" cy="685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latin typeface="Times New Roman" panose="02020603050405020304" pitchFamily="18" charset="0"/>
                <a:cs typeface="Times New Roman" panose="02020603050405020304" pitchFamily="18" charset="0"/>
              </a:rPr>
              <a:t>PARTİKÜLER MADDE ÖLÇÜMÜ </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Slayt Numarası Yer Tutucusu 1"/>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1760510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645</TotalTime>
  <Words>1770</Words>
  <Application>Microsoft Office PowerPoint</Application>
  <PresentationFormat>Geniş ekran</PresentationFormat>
  <Paragraphs>271</Paragraphs>
  <Slides>27</Slides>
  <Notes>10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Arial Tur</vt:lpstr>
      <vt:lpstr>Calibri</vt:lpstr>
      <vt:lpstr>Calibri Light</vt:lpstr>
      <vt:lpstr>Courier New</vt:lpstr>
      <vt:lpstr>Times New Roman</vt:lpstr>
      <vt:lpstr>Wingdings</vt:lpstr>
      <vt:lpstr>Office Teması</vt:lpstr>
      <vt:lpstr>T.C.  ÇEVRE, ŞEHİRCİLİK VE   İKLİM DEĞİŞİKLİĞİ BAKANLIĞI  ÇED, İZİN VE DENETİM GENEL MÜDÜRLÜĞÜ Laboratuvar, Ölçüm ve İzleme Dairesi Başkanlığı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Ölçümlerde Yapılan Hatalar </vt:lpstr>
      <vt:lpstr>Ölçümlerde Yapılan Hatalar </vt:lpstr>
      <vt:lpstr>Ölçümlerde Yapılan Hatalar </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Mustafa Altundağ</cp:lastModifiedBy>
  <cp:revision>38</cp:revision>
  <dcterms:created xsi:type="dcterms:W3CDTF">2021-11-22T06:43:15Z</dcterms:created>
  <dcterms:modified xsi:type="dcterms:W3CDTF">2021-12-07T07:43:23Z</dcterms:modified>
</cp:coreProperties>
</file>