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307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274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CB7CC-F910-4135-A4AB-066D3917BF5F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786C4-222F-44D1-B943-FB248696D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864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841E-69A9-4781-8F23-45D528D3002B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F68C-2E17-41A7-BF22-ED50A0761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173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  <p:sp>
        <p:nvSpPr>
          <p:cNvPr id="491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A33B0-B90B-4D72-8F34-7CDF84545C07}" type="slidenum">
              <a:rPr lang="tr-TR" altLang="tr-TR" smtClean="0">
                <a:latin typeface="Arial" pitchFamily="34" charset="0"/>
              </a:rPr>
              <a:pPr/>
              <a:t>8</a:t>
            </a:fld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2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altLang="tr-TR" smtClean="0">
                <a:latin typeface="Arial" pitchFamily="34" charset="0"/>
              </a:rPr>
              <a:t>(Yoğunlaşan su buharı hacmi + silikajelde toplanan su hacmi çıkan sonuç) bölü, (yoğunlaşan su hacmi +silikajelde toplanan su hacmi +numune gaz hacmi)</a:t>
            </a:r>
          </a:p>
        </p:txBody>
      </p:sp>
      <p:sp>
        <p:nvSpPr>
          <p:cNvPr id="450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0A8AA-E78C-4BAB-A15F-E8EDF48F6566}" type="slidenum">
              <a:rPr lang="tr-TR" altLang="tr-TR" smtClean="0">
                <a:latin typeface="Arial" pitchFamily="34" charset="0"/>
              </a:rPr>
              <a:pPr/>
              <a:t>30</a:t>
            </a:fld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5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altLang="tr-TR" smtClean="0">
                <a:latin typeface="Arial" pitchFamily="34" charset="0"/>
              </a:rPr>
              <a:t>(Yoğunlaşan su buharı hacmi + silikajelde toplanan su hacmi çıkan sonuç) bölü, (yoğunlaşan su hacmi +silikajelde toplanan su hacmi +numune gaz hacmi)</a:t>
            </a:r>
          </a:p>
        </p:txBody>
      </p:sp>
      <p:sp>
        <p:nvSpPr>
          <p:cNvPr id="450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0A8AA-E78C-4BAB-A15F-E8EDF48F6566}" type="slidenum">
              <a:rPr lang="tr-TR" altLang="tr-TR" smtClean="0">
                <a:latin typeface="Arial" pitchFamily="34" charset="0"/>
              </a:rPr>
              <a:pPr/>
              <a:t>31</a:t>
            </a:fld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  <p:sp>
        <p:nvSpPr>
          <p:cNvPr id="5018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28D41-F72E-4C15-AC22-73F1904D9CA0}" type="slidenum">
              <a:rPr lang="tr-TR" altLang="tr-TR" smtClean="0">
                <a:latin typeface="Arial" pitchFamily="34" charset="0"/>
              </a:rPr>
              <a:pPr/>
              <a:t>10</a:t>
            </a:fld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  <p:sp>
        <p:nvSpPr>
          <p:cNvPr id="5120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399B0-989E-4FD9-856A-BABB94E25232}" type="slidenum">
              <a:rPr lang="tr-TR" altLang="tr-TR" smtClean="0">
                <a:latin typeface="Arial" pitchFamily="34" charset="0"/>
              </a:rPr>
              <a:pPr/>
              <a:t>12</a:t>
            </a:fld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0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  <p:sp>
        <p:nvSpPr>
          <p:cNvPr id="5222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BE86D-FBA8-496B-923C-38B1EE9A61F9}" type="slidenum">
              <a:rPr lang="tr-TR" altLang="tr-TR" smtClean="0">
                <a:latin typeface="Arial" pitchFamily="34" charset="0"/>
              </a:rPr>
              <a:pPr/>
              <a:t>13</a:t>
            </a:fld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4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  <p:sp>
        <p:nvSpPr>
          <p:cNvPr id="5325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7684F-BA26-4E30-BC0A-4B67562B007B}" type="slidenum">
              <a:rPr lang="tr-TR" altLang="tr-TR" smtClean="0">
                <a:latin typeface="Arial" pitchFamily="34" charset="0"/>
              </a:rPr>
              <a:pPr/>
              <a:t>14</a:t>
            </a:fld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9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  <p:sp>
        <p:nvSpPr>
          <p:cNvPr id="4198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67D25-012B-429E-B217-F884E702249F}" type="slidenum">
              <a:rPr lang="tr-TR" altLang="tr-TR" smtClean="0">
                <a:latin typeface="Arial" pitchFamily="34" charset="0"/>
              </a:rPr>
              <a:pPr/>
              <a:t>22</a:t>
            </a:fld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63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altLang="tr-TR" smtClean="0">
                <a:latin typeface="Arial" pitchFamily="34" charset="0"/>
              </a:rPr>
              <a:t>Referans Yöntem</a:t>
            </a:r>
          </a:p>
        </p:txBody>
      </p:sp>
      <p:sp>
        <p:nvSpPr>
          <p:cNvPr id="4301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3ADC3-67C4-431C-8DE7-32ACEDC4EC56}" type="slidenum">
              <a:rPr lang="tr-TR" altLang="tr-TR" smtClean="0">
                <a:latin typeface="Arial" pitchFamily="34" charset="0"/>
              </a:rPr>
              <a:pPr/>
              <a:t>24</a:t>
            </a:fld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4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  <p:sp>
        <p:nvSpPr>
          <p:cNvPr id="4403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BAC44-59E6-4013-BEC2-B8A62CB127A6}" type="slidenum">
              <a:rPr lang="tr-TR" altLang="tr-TR" smtClean="0">
                <a:latin typeface="Arial" pitchFamily="34" charset="0"/>
              </a:rPr>
              <a:pPr/>
              <a:t>28</a:t>
            </a:fld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3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 smtClean="0">
              <a:latin typeface="Arial" pitchFamily="34" charset="0"/>
            </a:endParaRPr>
          </a:p>
        </p:txBody>
      </p:sp>
      <p:sp>
        <p:nvSpPr>
          <p:cNvPr id="4403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BAC44-59E6-4013-BEC2-B8A62CB127A6}" type="slidenum">
              <a:rPr lang="tr-TR" altLang="tr-TR" smtClean="0">
                <a:latin typeface="Arial" pitchFamily="34" charset="0"/>
              </a:rPr>
              <a:pPr/>
              <a:t>29</a:t>
            </a:fld>
            <a:endParaRPr lang="tr-TR" alt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6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BE5-7D3E-4071-9724-3F6952F8B2E5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67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42A7-1117-4DC1-B496-D429DD89DADE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1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5F44-48B1-40DE-88BF-366C5026F902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23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C293-CB38-4D1C-92B1-F2941774BE7E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8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B682-5A9A-40D0-91FA-E89245927836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40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C4CF-9619-403D-8B68-A1B3B7B1D24D}" type="datetime1">
              <a:rPr lang="tr-TR" smtClean="0"/>
              <a:t>1.12.2021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87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C80-CE5D-4B5D-9D99-37E54D211F2F}" type="datetime1">
              <a:rPr lang="tr-TR" smtClean="0"/>
              <a:t>1.12.2021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8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7D-78F5-4A36-BE20-73048A96A3DC}" type="datetime1">
              <a:rPr lang="tr-TR" smtClean="0"/>
              <a:t>1.12.2021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7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6654-A37C-4C3C-8F24-1E4BF336ED3F}" type="datetime1">
              <a:rPr lang="tr-TR" smtClean="0"/>
              <a:t>1.12.2021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0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B01E-C378-4456-ADFF-B337B2272F3D}" type="datetime1">
              <a:rPr lang="tr-TR" smtClean="0"/>
              <a:t>1.12.2021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68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C94E-DE8B-4FF0-9D07-B9F5F9A05B4B}" type="datetime1">
              <a:rPr lang="tr-TR" smtClean="0"/>
              <a:t>1.12.2021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4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672D-5BB5-4303-B11B-8B6FF6CFC530}" type="datetime1">
              <a:rPr lang="tr-TR" smtClean="0"/>
              <a:t>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9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96000"/>
                <a:lumOff val="4000"/>
              </a:schemeClr>
            </a:gs>
            <a:gs pos="33000">
              <a:srgbClr val="FEFEFE"/>
            </a:gs>
            <a:gs pos="46000">
              <a:schemeClr val="bg1">
                <a:tint val="98000"/>
                <a:satMod val="130000"/>
                <a:shade val="90000"/>
                <a:lumMod val="103000"/>
              </a:schemeClr>
            </a:gs>
            <a:gs pos="83000">
              <a:schemeClr val="bg1">
                <a:shade val="63000"/>
                <a:satMod val="1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98362" y="421708"/>
            <a:ext cx="9443432" cy="3438022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ÇEVRE, ŞEHİRCİLİK VE 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İKLİM DEĞİŞİKLİĞİ BAKANLIĞI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ÇED, İZİN VE DENETİM GENEL MÜDÜRLÜĞÜ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Dairesi Başkanlığı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14941" y="4210495"/>
            <a:ext cx="10010273" cy="1655762"/>
          </a:xfrm>
          <a:noFill/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 VE NEM TAYİNİ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Mustafa ALTUNDAĞ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Kimya Mühendisi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>
            <a:spLocks noGrp="1" noChangeArrowheads="1"/>
          </p:cNvSpPr>
          <p:nvPr>
            <p:ph idx="1"/>
          </p:nvPr>
        </p:nvSpPr>
        <p:spPr>
          <a:xfrm>
            <a:off x="1761263" y="2234829"/>
            <a:ext cx="9067157" cy="2917722"/>
          </a:xfr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tr-TR" altLang="tr-T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Numune Alma Düzleminin Belirlenmesi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tr-TR" altLang="tr-T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tr-TR" altLang="tr-T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Numune alma düzleminde yeterince homojen bir gaz hızı dağılımını sağlamak için borunun düz bölümü en az 7 hidrolik çap uzunluğunda olmalıdır.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tr-TR" altLang="tr-T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Numune alma yeri, boru girişinden 5 hidrolik çap uzağa yerleştirilir.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tr-TR" altLang="tr-T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Numune alma düzlemi, boruda gaz akışının atmosfere çıkış noktasına yakın bir yere yerleştirilirse, boru çıkışına olan mesafe 5 hidrolik çap </a:t>
            </a:r>
            <a:r>
              <a:rPr lang="tr-TR" alt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olmalıdır        ( </a:t>
            </a:r>
            <a:r>
              <a:rPr lang="tr-TR" altLang="tr-T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 kısım 10 hidrolik çap</a:t>
            </a:r>
            <a:r>
              <a:rPr lang="tr-TR" alt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altLang="tr-TR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0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720" y="2060849"/>
            <a:ext cx="5213350" cy="4456113"/>
          </a:xfrm>
          <a:noFill/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5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6 Metin kutusu"/>
          <p:cNvSpPr>
            <a:spLocks noGrp="1" noChangeArrowheads="1"/>
          </p:cNvSpPr>
          <p:nvPr>
            <p:ph type="title"/>
          </p:nvPr>
        </p:nvSpPr>
        <p:spPr>
          <a:xfrm>
            <a:off x="2178519" y="1690902"/>
            <a:ext cx="6949440" cy="424732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Numune Alma Sayısının Belirlenmesi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1187" y="2218821"/>
            <a:ext cx="7661709" cy="3535213"/>
          </a:xfrm>
          <a:noFill/>
        </p:spPr>
      </p:pic>
      <p:sp>
        <p:nvSpPr>
          <p:cNvPr id="29700" name="Dikdörtgen 1"/>
          <p:cNvSpPr>
            <a:spLocks noChangeArrowheads="1"/>
          </p:cNvSpPr>
          <p:nvPr/>
        </p:nvSpPr>
        <p:spPr bwMode="auto">
          <a:xfrm>
            <a:off x="5445102" y="5754034"/>
            <a:ext cx="1273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Çizelge  1</a:t>
            </a:r>
          </a:p>
        </p:txBody>
      </p:sp>
      <p:sp>
        <p:nvSpPr>
          <p:cNvPr id="29701" name="Dikdörtgen 1"/>
          <p:cNvSpPr>
            <a:spLocks noChangeArrowheads="1"/>
          </p:cNvSpPr>
          <p:nvPr/>
        </p:nvSpPr>
        <p:spPr bwMode="auto">
          <a:xfrm>
            <a:off x="2281187" y="6149976"/>
            <a:ext cx="76617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Dairesel ve dikdörtgen  kesitli bacalar için numune alma düzleminin alanı en az, kesit alanı ≥0,07 m</a:t>
            </a:r>
            <a:r>
              <a:rPr lang="tr-TR" altLang="tr-TR" baseline="-25000" dirty="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0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52"/>
          <p:cNvSpPr>
            <a:spLocks noGrp="1" noChangeArrowheads="1"/>
          </p:cNvSpPr>
          <p:nvPr>
            <p:ph type="title"/>
          </p:nvPr>
        </p:nvSpPr>
        <p:spPr>
          <a:xfrm>
            <a:off x="1801633" y="1521718"/>
            <a:ext cx="8715436" cy="757130"/>
          </a:xfr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Numune</a:t>
            </a:r>
            <a:r>
              <a:rPr lang="en-US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alma </a:t>
            </a:r>
            <a:r>
              <a:rPr lang="en-US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noktalar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boru</a:t>
            </a:r>
            <a:r>
              <a:rPr lang="en-US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cidar</a:t>
            </a:r>
            <a:r>
              <a:rPr lang="tr-TR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ndan</a:t>
            </a:r>
            <a:r>
              <a:rPr lang="en-US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uzakl</a:t>
            </a:r>
            <a:r>
              <a:rPr lang="tr-TR" altLang="tr-T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ığı</a:t>
            </a:r>
            <a:r>
              <a:rPr lang="en-US" alt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(D </a:t>
            </a:r>
            <a:r>
              <a:rPr lang="tr-TR" altLang="tr-T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ç</a:t>
            </a:r>
            <a:r>
              <a:rPr lang="en-US" altLang="tr-T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ap</a:t>
            </a:r>
            <a:r>
              <a:rPr lang="tr-TR" altLang="tr-T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ı</a:t>
            </a:r>
            <a:r>
              <a:rPr lang="en-US" altLang="tr-T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n</a:t>
            </a:r>
            <a:r>
              <a:rPr lang="tr-TR" altLang="tr-T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ı</a:t>
            </a:r>
            <a:r>
              <a:rPr lang="en-US" altLang="tr-T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n y</a:t>
            </a:r>
            <a:r>
              <a:rPr lang="tr-TR" altLang="tr-T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ü</a:t>
            </a:r>
            <a:r>
              <a:rPr lang="en-US" altLang="tr-T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zdesi</a:t>
            </a:r>
            <a:r>
              <a:rPr lang="en-US" altLang="tr-T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tr-TR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olarak</a:t>
            </a:r>
            <a:r>
              <a:rPr lang="en-US" altLang="tr-TR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29315" y="2437442"/>
            <a:ext cx="7825338" cy="3068209"/>
          </a:xfrm>
          <a:noFill/>
        </p:spPr>
      </p:pic>
      <p:sp>
        <p:nvSpPr>
          <p:cNvPr id="30724" name="Dikdörtgen 1"/>
          <p:cNvSpPr>
            <a:spLocks noChangeArrowheads="1"/>
          </p:cNvSpPr>
          <p:nvPr/>
        </p:nvSpPr>
        <p:spPr bwMode="auto">
          <a:xfrm>
            <a:off x="2329315" y="5659495"/>
            <a:ext cx="7825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altLang="tr-TR" sz="1600" dirty="0">
                <a:latin typeface="Times New Roman" pitchFamily="18" charset="0"/>
                <a:cs typeface="Times New Roman" pitchFamily="18" charset="0"/>
              </a:rPr>
              <a:t>3 tane numune alma noktası olduğunda ilk noktanın baca cidarından olan uzaklığı Baca çapının %11,3 denk gelen sayı kadar uzakta olmalıdır. Çap </a:t>
            </a:r>
            <a:r>
              <a:rPr lang="tr-TR" altLang="tr-TR" sz="1600" dirty="0" smtClean="0">
                <a:latin typeface="Times New Roman" pitchFamily="18" charset="0"/>
                <a:cs typeface="Times New Roman" pitchFamily="18" charset="0"/>
              </a:rPr>
              <a:t>1 m </a:t>
            </a:r>
            <a:r>
              <a:rPr lang="tr-TR" altLang="tr-TR" sz="1600" dirty="0">
                <a:latin typeface="Times New Roman" pitchFamily="18" charset="0"/>
                <a:cs typeface="Times New Roman" pitchFamily="18" charset="0"/>
              </a:rPr>
              <a:t>ise ilk noktanın boru cidarından olan uzaklığı 0,113m (11,3cm) olmalıdır.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2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50127" y="1480350"/>
            <a:ext cx="5777856" cy="2533385"/>
          </a:xfrm>
          <a:noFill/>
        </p:spPr>
      </p:pic>
      <p:sp>
        <p:nvSpPr>
          <p:cNvPr id="31747" name="88 Metin kutusu"/>
          <p:cNvSpPr txBox="1">
            <a:spLocks noChangeArrowheads="1"/>
          </p:cNvSpPr>
          <p:nvPr/>
        </p:nvSpPr>
        <p:spPr bwMode="auto">
          <a:xfrm>
            <a:off x="2252469" y="4084655"/>
            <a:ext cx="4286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1600" dirty="0">
                <a:latin typeface="Times New Roman Tur" charset="-94"/>
              </a:rPr>
              <a:t>Dairesel Bacalar İçin Numune Alma Noktaları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0722" y="3798431"/>
            <a:ext cx="2962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Dikdörtgen 1"/>
          <p:cNvSpPr>
            <a:spLocks noChangeArrowheads="1"/>
          </p:cNvSpPr>
          <p:nvPr/>
        </p:nvSpPr>
        <p:spPr bwMode="auto">
          <a:xfrm>
            <a:off x="1738282" y="4611231"/>
            <a:ext cx="912864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Numune 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alma noktalarından hiç biri, boru cidarına 2 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 den 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daha yakın olmamalıdır. Böyle bir durum söz konusu olduğunda numune alma noktası,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tüpü boru cidarına 2 cm uzaklıkta yer alacak şekilde ayarlanmalıdır.</a:t>
            </a:r>
          </a:p>
          <a:p>
            <a:pPr algn="just"/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Dikdörtgen 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En Kesitli Boru</a:t>
            </a:r>
          </a:p>
          <a:p>
            <a:pPr algn="just"/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altLang="tr-TR" dirty="0" smtClean="0">
                <a:latin typeface="Times New Roman" pitchFamily="18" charset="0"/>
                <a:cs typeface="Times New Roman" pitchFamily="18" charset="0"/>
              </a:rPr>
              <a:t>Borunun 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kenarlarına paralel hatlarda numune alma noktalarında şekilde gösterildiği gibi eşit alanlara bölünür, numune alma noktaları her alanın merkezinde yer alır.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03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48 Dikdörtgen"/>
          <p:cNvSpPr>
            <a:spLocks noGrp="1" noChangeArrowheads="1"/>
          </p:cNvSpPr>
          <p:nvPr>
            <p:ph idx="1"/>
          </p:nvPr>
        </p:nvSpPr>
        <p:spPr>
          <a:xfrm>
            <a:off x="1828278" y="2137707"/>
            <a:ext cx="8932766" cy="3693319"/>
          </a:xfr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BORU STATİK BASINCININ PİTOT TÜPLERİ İLE TAYİNİ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tr-TR" altLang="tr-TR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fi-FI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 Tipi Pitot Tüpü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tr-TR" alt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altLang="tr-T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tüpünün statik basınca duyarlı olan ayağı, basınç ölçme aletine birleştirilir, aletin diğer ucu atmosfere açılır ve hava akışlarından korunur.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tüpü, boruya daldırılır ve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orifis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gaz akışına yönlendirilir. Basınçtaki fark tespit edilir ve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olarak kaydedilir. Bu değer, boru statik basıncıdır.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tr-TR" altLang="tr-T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fi-FI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Tipi Pitot Tüpü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tr-TR" alt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altLang="tr-T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tüpünün bir ayağı, manometrenin bir tarafına veya diğer basınca duyarlı cihaza bağlanır ve basınca duyarlı cihazın diğer ucunun atmosfere açılması sağlanır.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tüpü, gaz akışının doğrultusuna ayarlanarak boruya yerleştirilir, 90</a:t>
            </a:r>
            <a:r>
              <a:rPr lang="tr-TR" altLang="tr-TR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çevrilir ve basınçtaki fark ,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olarak kaydedilir. Bu değer, borudaki statik basınçtır.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kdörtgen 2"/>
          <p:cNvSpPr>
            <a:spLocks noChangeArrowheads="1"/>
          </p:cNvSpPr>
          <p:nvPr/>
        </p:nvSpPr>
        <p:spPr bwMode="auto">
          <a:xfrm>
            <a:off x="2004783" y="2263911"/>
            <a:ext cx="858300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altLang="tr-T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Ortalama Statik Basınç, </a:t>
            </a:r>
            <a:r>
              <a:rPr lang="tr-TR" altLang="tr-T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Pstatik</a:t>
            </a:r>
            <a:endParaRPr lang="tr-TR" altLang="tr-TR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Numune alma noktalarındaki statik basınç okumalarının tamamının ortalaması alınır ve </a:t>
            </a:r>
            <a:r>
              <a:rPr lang="tr-TR" altLang="tr-T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tr-TR" altLang="tr-T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olarak kaydedilir.</a:t>
            </a:r>
          </a:p>
          <a:p>
            <a:pPr algn="just"/>
            <a:endParaRPr lang="tr-TR" altLang="tr-TR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Mutlak Gaz Basıncı, </a:t>
            </a:r>
            <a:r>
              <a:rPr lang="tr-TR" altLang="tr-T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endParaRPr lang="tr-TR" altLang="tr-TR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Ortalama statik basınç, borudaki gazın mutlak basıncını (</a:t>
            </a:r>
            <a:r>
              <a:rPr lang="tr-TR" altLang="tr-T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tr-TR" altLang="tr-T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bulmak için çevre (</a:t>
            </a:r>
            <a:r>
              <a:rPr lang="tr-TR" altLang="tr-T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barometrik</a:t>
            </a:r>
            <a:r>
              <a:rPr lang="tr-TR" altLang="tr-T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basıncına (</a:t>
            </a:r>
            <a:r>
              <a:rPr lang="tr-TR" altLang="tr-T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Pam</a:t>
            </a:r>
            <a:r>
              <a:rPr lang="tr-TR" altLang="tr-T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eklenir. Bu değer, </a:t>
            </a:r>
            <a:r>
              <a:rPr lang="tr-TR" altLang="tr-T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Pam</a:t>
            </a:r>
            <a:r>
              <a:rPr lang="tr-TR" altLang="tr-T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.den küçük veya büyük olabilir.</a:t>
            </a:r>
          </a:p>
          <a:p>
            <a:pPr algn="just"/>
            <a:endParaRPr lang="tr-TR" altLang="tr-TR" sz="2400" b="1" dirty="0">
              <a:solidFill>
                <a:srgbClr val="000000"/>
              </a:solidFill>
              <a:latin typeface="Times New Roman Tur" charset="-94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1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155" y="3290380"/>
            <a:ext cx="5687218" cy="157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7" name="Dikdörtgen 1"/>
          <p:cNvSpPr>
            <a:spLocks noChangeArrowheads="1"/>
          </p:cNvSpPr>
          <p:nvPr/>
        </p:nvSpPr>
        <p:spPr bwMode="auto">
          <a:xfrm>
            <a:off x="3003155" y="5193869"/>
            <a:ext cx="56074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altLang="tr-T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Burada;</a:t>
            </a:r>
            <a:endParaRPr lang="tr-TR" altLang="tr-TR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altLang="tr-T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tr-TR" altLang="tr-T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 : i noktasındaki basınç farkı, </a:t>
            </a:r>
            <a:r>
              <a:rPr lang="tr-TR" altLang="tr-T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tr-TR" altLang="tr-T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dır.</a:t>
            </a:r>
          </a:p>
        </p:txBody>
      </p:sp>
      <p:sp>
        <p:nvSpPr>
          <p:cNvPr id="36868" name="Dikdörtgen 2"/>
          <p:cNvSpPr>
            <a:spLocks noChangeArrowheads="1"/>
          </p:cNvSpPr>
          <p:nvPr/>
        </p:nvSpPr>
        <p:spPr bwMode="auto">
          <a:xfrm>
            <a:off x="1988419" y="1838421"/>
            <a:ext cx="83394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altLang="tr-TR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Tüpü Ortalama Basınç Farkı, </a:t>
            </a:r>
            <a:r>
              <a:rPr lang="el-GR" altLang="tr-T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tr-TR" altLang="tr-T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just"/>
            <a:r>
              <a:rPr lang="tr-TR" altLang="tr-T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tüpü ortalama basınç farkı, </a:t>
            </a:r>
            <a:r>
              <a:rPr lang="el-GR" altLang="tr-T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tr-TR" altLang="tr-T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 , aşağıdaki bağıntı ile bulunur.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7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0299" y="3084066"/>
            <a:ext cx="8277727" cy="3272284"/>
          </a:xfrm>
          <a:noFill/>
        </p:spPr>
      </p:pic>
      <p:sp>
        <p:nvSpPr>
          <p:cNvPr id="37891" name="Dikdörtgen 1"/>
          <p:cNvSpPr>
            <a:spLocks noChangeArrowheads="1"/>
          </p:cNvSpPr>
          <p:nvPr/>
        </p:nvSpPr>
        <p:spPr bwMode="auto">
          <a:xfrm>
            <a:off x="1790299" y="1838421"/>
            <a:ext cx="849916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Ortalama Gaz </a:t>
            </a:r>
            <a:r>
              <a:rPr lang="tr-TR" altLang="tr-T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Hızı:</a:t>
            </a:r>
            <a:endParaRPr lang="tr-TR" altLang="tr-TR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Numune alma düzleminde ortalama gaz hızı, aşağıdaki bağıntı ile hesaplanır.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1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Dikdörtgen 4"/>
          <p:cNvSpPr>
            <a:spLocks noChangeArrowheads="1"/>
          </p:cNvSpPr>
          <p:nvPr/>
        </p:nvSpPr>
        <p:spPr bwMode="auto">
          <a:xfrm>
            <a:off x="1808099" y="1987471"/>
            <a:ext cx="874905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HACİMSEL AKIŞ </a:t>
            </a: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HIZI</a:t>
            </a:r>
            <a:r>
              <a:rPr lang="tr-TR" alt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altLang="tr-TR" sz="2400" baseline="-250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endParaRPr lang="tr-TR" altLang="tr-TR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altLang="tr-TR" sz="24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Boru akış şartlarında debi,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altLang="tr-TR" sz="2000" baseline="-25000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tr-TR" altLang="tr-TR" sz="2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/s cinsinden aşağıdaki  bağıntı kullanılarak hesaplanır:</a:t>
            </a:r>
          </a:p>
          <a:p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altLang="tr-TR" sz="2000" b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꞊ V*A</a:t>
            </a:r>
          </a:p>
          <a:p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Burada:</a:t>
            </a:r>
          </a:p>
          <a:p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V: boru koşullarında hız, m/s,</a:t>
            </a:r>
          </a:p>
          <a:p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A: numune alma noktasında borunun en kesit alanı, </a:t>
            </a:r>
            <a:r>
              <a:rPr lang="tr-TR" altLang="tr-T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altLang="tr-TR" sz="2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tr-TR" altLang="tr-TR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</a:t>
            </a:r>
            <a:endParaRPr lang="tr-TR" altLang="tr-TR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Hacimsel akış hızını standart referans şartlarda (0˚C ve 101,3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verebilmek için aşağıdaki formül kullanılır. </a:t>
            </a:r>
          </a:p>
          <a:p>
            <a:pPr algn="just"/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altLang="tr-TR" sz="2000" b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altLang="tr-TR" sz="2000" b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(273/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altLang="tr-TR" sz="2000" b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mutlak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/101,3) </a:t>
            </a:r>
          </a:p>
          <a:p>
            <a:pPr algn="just"/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Ortalama baca gazı hızı, baca kesit alanı ile çarpılarak hacimsel debi bulunur.  </a:t>
            </a:r>
          </a:p>
          <a:p>
            <a:pPr algn="just"/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Bulunan bu değer 0 </a:t>
            </a:r>
            <a:r>
              <a:rPr lang="tr-TR" altLang="tr-TR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 ve 1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koşullarına göre hesaplanır ve nem düzeltmesi de yapılarak kuru bazda ve normal şartlarda hacimsel debi elde edilir.</a:t>
            </a: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4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81200" y="2060849"/>
            <a:ext cx="8153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HIZ ÖLÇÜM STANDARTLARI</a:t>
            </a:r>
          </a:p>
          <a:p>
            <a:pPr fontAlgn="t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TS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ISO 10780 	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 Tipi Pitot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Tüp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Tipi Pitot Tüp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EPA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2			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 Tipi Pitot Tüp ile</a:t>
            </a:r>
          </a:p>
          <a:p>
            <a:pPr fontAlgn="t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TS 3417		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Tüpü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ile</a:t>
            </a:r>
          </a:p>
          <a:p>
            <a:pPr fontAlgn="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TS EN 16911-1 	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S Tipi Pitot Tüp / L Tipi Pitot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Tüp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TS EN 16911-1 	</a:t>
            </a:r>
            <a:r>
              <a:rPr lang="tr-TR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3D veya 2D </a:t>
            </a:r>
            <a:r>
              <a:rPr lang="tr-TR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Pitot</a:t>
            </a:r>
            <a:r>
              <a:rPr lang="tr-TR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tüpü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6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908000" cy="1853093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3734" y="2900442"/>
            <a:ext cx="10010273" cy="519767"/>
          </a:xfrm>
          <a:noFill/>
        </p:spPr>
        <p:txBody>
          <a:bodyPr>
            <a:no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Başlık 1"/>
          <p:cNvSpPr>
            <a:spLocks noGrp="1"/>
          </p:cNvSpPr>
          <p:nvPr>
            <p:ph type="title"/>
          </p:nvPr>
        </p:nvSpPr>
        <p:spPr>
          <a:xfrm>
            <a:off x="1752600" y="2178529"/>
            <a:ext cx="8229600" cy="571504"/>
          </a:xfrm>
        </p:spPr>
        <p:txBody>
          <a:bodyPr>
            <a:normAutofit/>
          </a:bodyPr>
          <a:lstStyle/>
          <a:p>
            <a:pPr algn="l"/>
            <a:r>
              <a:rPr lang="tr-TR" sz="2600" b="1" dirty="0">
                <a:latin typeface="Times New Roman" pitchFamily="18" charset="0"/>
                <a:cs typeface="Times New Roman" pitchFamily="18" charset="0"/>
              </a:rPr>
              <a:t>NEM ÖLÇÜM STANDARTLARI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536429"/>
              </p:ext>
            </p:extLst>
          </p:nvPr>
        </p:nvGraphicFramePr>
        <p:xfrm>
          <a:off x="1867300" y="2954955"/>
          <a:ext cx="8681987" cy="3401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917"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EPA </a:t>
                      </a:r>
                      <a:r>
                        <a:rPr lang="tr-TR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Gravimetrik</a:t>
                      </a:r>
                      <a:r>
                        <a:rPr lang="tr-TR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23"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14790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Gravimetrik</a:t>
                      </a:r>
                      <a:r>
                        <a:rPr lang="tr-TR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Metot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917"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İşletme İçi Metot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Dijital </a:t>
                      </a:r>
                      <a:r>
                        <a:rPr lang="tr-TR" sz="2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Sensör</a:t>
                      </a:r>
                      <a:r>
                        <a:rPr lang="tr-TR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İle (≤180 C)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917"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İşletme İçi Metot</a:t>
                      </a:r>
                      <a:endParaRPr lang="tr-TR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Yaş </a:t>
                      </a:r>
                      <a:r>
                        <a:rPr lang="tr-TR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Kuru Termometre Metodu (≤ 100 C)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323"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TGN M22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FTIR </a:t>
                      </a:r>
                      <a:r>
                        <a:rPr lang="tr-TR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Spektroskopi Metodu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44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kdörtgen 1"/>
          <p:cNvSpPr>
            <a:spLocks noChangeArrowheads="1"/>
          </p:cNvSpPr>
          <p:nvPr/>
        </p:nvSpPr>
        <p:spPr bwMode="auto">
          <a:xfrm>
            <a:off x="1785145" y="2227871"/>
            <a:ext cx="867751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altLang="tr-TR" sz="2200" b="1" dirty="0">
                <a:latin typeface="Times New Roman" pitchFamily="18" charset="0"/>
                <a:cs typeface="Times New Roman" pitchFamily="18" charset="0"/>
              </a:rPr>
              <a:t>Prensip: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Bir gaz numunesi kaynaktan sabit hızla elde edilir; örnekleme akımından nem alınır ve hacimsel ya da ağırlıksal olarak saptanır.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altLang="tr-TR" sz="2200" b="1" dirty="0">
                <a:latin typeface="Times New Roman" pitchFamily="18" charset="0"/>
                <a:cs typeface="Times New Roman" pitchFamily="18" charset="0"/>
              </a:rPr>
              <a:t>Nem ölçümü neden </a:t>
            </a:r>
            <a:r>
              <a:rPr lang="tr-TR" altLang="tr-TR" sz="2200" b="1" dirty="0" smtClean="0">
                <a:latin typeface="Times New Roman" pitchFamily="18" charset="0"/>
                <a:cs typeface="Times New Roman" pitchFamily="18" charset="0"/>
              </a:rPr>
              <a:t>yapılır?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Bacadan gaz olarak atılan kirleticilerinin konsantrasyon ve kütlesel debi değerlerinin tespit edilebilmesi için baca gazı nem miktarının bilinmesi  gerekmektedir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EPA Metot 4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iki faklı prosedür içermektedir.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altLang="tr-TR" sz="2200" b="1" dirty="0">
                <a:latin typeface="Times New Roman" pitchFamily="18" charset="0"/>
                <a:cs typeface="Times New Roman" pitchFamily="18" charset="0"/>
              </a:rPr>
              <a:t>Referans Metot;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Nem içeriğinin doğru saptamaları için (emisyon verisini hesaplamak için gerekli olanlar gibi) kullanılır.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altLang="tr-TR" sz="2200" b="1" dirty="0">
                <a:latin typeface="Times New Roman" pitchFamily="18" charset="0"/>
                <a:cs typeface="Times New Roman" pitchFamily="18" charset="0"/>
              </a:rPr>
              <a:t>Yaklaşım Metodu; 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Bir kirletici emisyon ölçümü yapılmadan önce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izokinetik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örnekleme hızlarını ayarlamaya yardım etmek için nem yüzdesini tahmini olarak verir.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8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56270" y="2239460"/>
            <a:ext cx="870639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Referans Yöntem İçin Gerekli Ekipman ve Gereçler;</a:t>
            </a:r>
          </a:p>
          <a:p>
            <a:pPr marL="457200" indent="-457200" algn="just">
              <a:buFontTx/>
              <a:buAutoNum type="arabicPeriod"/>
              <a:defRPr/>
            </a:pPr>
            <a:endParaRPr lang="tr-T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tr-T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Isıtılmış ve bir parçacık filtresi ile donatılmış, paslanmaz çelik veya cam </a:t>
            </a:r>
            <a:r>
              <a:rPr lang="tr-T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</a:t>
            </a:r>
            <a:endParaRPr lang="tr-T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tr-T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Kondenser</a:t>
            </a:r>
            <a:endParaRPr lang="tr-T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tr-T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Soğutma sistemi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tr-T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Gaz akış hızını ve örneklenen gaz hacmini ölçen sistem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tr-T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Barometre ve dereceli silindir ve/veya terazi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527" y="1953928"/>
            <a:ext cx="8393753" cy="476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8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672" y="1581992"/>
            <a:ext cx="8502170" cy="504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0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88462" y="2016700"/>
            <a:ext cx="858833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2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impingera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ml saf su koyulur ve her ikisi de 0.5 gr hassasiyetinde bir teraziyle tartılır. 3.impinger boş bırakılır ve 4.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impingera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gr silika jel konularak ağırlığı tartılır.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filtre tutucunun sıcaklığı 120 °C’ye ısıtılır.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Baca içerisindeki örnekleme noktaları EPA Metot 1’e göre belirlenir.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dak’yı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geçmeyecek bir akış hızında en az 600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 toplanır.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süresi boyunca silika jel çıkışındaki sıcaklığın 20 °C’yi geçmemesi sağlanacak şekilde buz takviyesi yapılır ve gerekirse </a:t>
            </a:r>
            <a:r>
              <a:rPr lang="tr-T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takviyesi yapılır.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0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ikdörtgen 5"/>
          <p:cNvSpPr>
            <a:spLocks noChangeArrowheads="1"/>
          </p:cNvSpPr>
          <p:nvPr/>
        </p:nvSpPr>
        <p:spPr bwMode="auto">
          <a:xfrm>
            <a:off x="1757936" y="1662745"/>
            <a:ext cx="8666224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tr-TR" sz="2400" b="1" dirty="0" smtClean="0">
                <a:latin typeface="Times New Roman" pitchFamily="18" charset="0"/>
                <a:cs typeface="Times New Roman" pitchFamily="18" charset="0"/>
              </a:rPr>
              <a:t>Bu Yöntemde Dikkat Edilmesi Gereken Hususlar;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2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önemli konu örnekleme zincirinde kullanılan hortumda ve bağlantı ekipmanlarında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yoğuşmanın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olmamasıdır.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Dikkat edilmesi gereken ikinci konu ise nemli baca gazının içerisindeki partikül maddenin alınmasıdır. Bu nedenle partikül maddenin tutulması için filtre kartuşu kullanılır. Ancak partikül madde alınırken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yoğuşmanın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engellenmesi gerekmektedir. Bu nedenle filtre kartuşu bacanın içerisinde olacak şekilde dizayn edilmelidir. Eğer bu yapılamıyor ise ya filtre kartuşu ısıtılmalı ya da ısıtmalı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proba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çok yakın bir noktaya konulmalıdır.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Isıtmalı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120 ºC’ye veya daha fazla  bir sıcaklığa ısıtılacak şekilde dizayn edilmelidir. Bu sayede nemin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probta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ve filtre kartuşunda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yoğuşması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engellenmiş olur.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kdörtgen 1"/>
          <p:cNvSpPr>
            <a:spLocks noChangeArrowheads="1"/>
          </p:cNvSpPr>
          <p:nvPr/>
        </p:nvSpPr>
        <p:spPr bwMode="auto">
          <a:xfrm>
            <a:off x="1898905" y="1898423"/>
            <a:ext cx="8643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Hesaplama: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Örnekleme sonrası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impingerlerde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biriken su miktarı tespit edildikten sonra aşağıdaki formüller kullanılarak nem muhtevası hesaplanır.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4" y="3320716"/>
            <a:ext cx="4857784" cy="15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1898905" y="2791478"/>
            <a:ext cx="6072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Yoğunlaşan Su Buharı </a:t>
            </a:r>
            <a:r>
              <a:rPr lang="tr-TR" altLang="tr-T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Hacmi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6 Dikdörtgen"/>
          <p:cNvSpPr/>
          <p:nvPr/>
        </p:nvSpPr>
        <p:spPr>
          <a:xfrm>
            <a:off x="2024034" y="5591392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Yoğunlaşan su buharı </a:t>
            </a: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hacmi, m</a:t>
            </a:r>
            <a:r>
              <a:rPr lang="tr-TR" altLang="tr-TR" sz="20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İmpingerlerdeki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hacim (ml)</a:t>
            </a:r>
          </a:p>
          <a:p>
            <a:pPr algn="just"/>
            <a:r>
              <a:rPr lang="tr-TR" altLang="tr-T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İmpingerlerdeki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ilk hacim (ml)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34" y="5059280"/>
            <a:ext cx="2376264" cy="44770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4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024034" y="1643750"/>
            <a:ext cx="5194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altLang="tr-T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Silika Jelde Toplanan Su Hacmi: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9913" y="2186923"/>
            <a:ext cx="4791476" cy="203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9913" y="4217375"/>
            <a:ext cx="3063854" cy="64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9913" y="4884142"/>
            <a:ext cx="3739117" cy="49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Dikdörtgen"/>
          <p:cNvSpPr/>
          <p:nvPr/>
        </p:nvSpPr>
        <p:spPr>
          <a:xfrm>
            <a:off x="2024034" y="5469119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Vwsg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Silikajelde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toplanan su hacmi, m</a:t>
            </a:r>
            <a:r>
              <a:rPr lang="tr-TR" altLang="tr-TR" sz="20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Wf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Son tartım(silika jel + 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impinger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),g</a:t>
            </a:r>
          </a:p>
          <a:p>
            <a:pPr algn="just"/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İlk tartım(silika jel + 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impinger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),g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7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2105928" y="2053076"/>
            <a:ext cx="84722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Hız: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Baca içerisinde bulunan gazın birim zamandaki baca boyunca aldığı yoldur.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Prensip: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 akışının ortalama hızı, borunun kesitinde belirli noktalarda azami hızı(v) belirlemek için kullanılan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Pitot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tüpü vasıtasıyla tayin edilir.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0" y="2"/>
            <a:ext cx="1440000" cy="1398561"/>
          </a:xfrm>
          <a:prstGeom prst="rect">
            <a:avLst/>
          </a:prstGeom>
          <a:noFill/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0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kdörtgen 1"/>
          <p:cNvSpPr>
            <a:spLocks noChangeArrowheads="1"/>
          </p:cNvSpPr>
          <p:nvPr/>
        </p:nvSpPr>
        <p:spPr bwMode="auto">
          <a:xfrm>
            <a:off x="2061842" y="1712025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rgbClr val="000000"/>
                </a:solidFill>
                <a:latin typeface="Times New Roman Tur" charset="-94"/>
              </a:rPr>
              <a:t>Numune Gaz Hacmi</a:t>
            </a:r>
            <a:r>
              <a:rPr lang="tr-TR" altLang="tr-TR" sz="2400" b="1" dirty="0" smtClean="0">
                <a:solidFill>
                  <a:srgbClr val="000000"/>
                </a:solidFill>
                <a:latin typeface="Times New Roman Tur" charset="-94"/>
              </a:rPr>
              <a:t>:</a:t>
            </a:r>
            <a:endParaRPr lang="tr-TR" altLang="tr-TR" sz="2400" b="1" dirty="0">
              <a:solidFill>
                <a:srgbClr val="000000"/>
              </a:solidFill>
              <a:latin typeface="Times New Roman Tur" charset="-9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1842" y="2298740"/>
            <a:ext cx="4000528" cy="263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6169527" y="2430356"/>
            <a:ext cx="4286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tr-TR" altLang="tr-T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std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Numune gaz hacmi, m</a:t>
            </a:r>
            <a:r>
              <a:rPr lang="tr-TR" altLang="tr-TR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altLang="tr-TR" sz="2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0.3855 </a:t>
            </a:r>
            <a:r>
              <a:rPr lang="tr-TR" altLang="tr-TR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K/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  <a:endParaRPr lang="tr-TR" altLang="tr-T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Y: 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Kuru gaz ölçer kalibrasyon faktörü</a:t>
            </a:r>
          </a:p>
          <a:p>
            <a:pPr algn="just"/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Kuru gaz hacmi, m</a:t>
            </a:r>
            <a:r>
              <a:rPr lang="tr-TR" altLang="tr-TR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Pm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Kuru gaz ölçerdeki mutlak basınç, </a:t>
            </a:r>
            <a:r>
              <a:rPr lang="tr-TR" altLang="tr-T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  <a:endParaRPr lang="tr-TR" altLang="tr-T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tr-TR" altLang="tr-T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Kuru gaz ölçerdeki mutlak sıcaklık,</a:t>
            </a:r>
            <a:r>
              <a:rPr lang="tr-TR" altLang="tr-TR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962222" y="4984901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Nem Muhtevası (</a:t>
            </a:r>
            <a:r>
              <a:rPr lang="tr-TR" altLang="tr-TR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Bws</a:t>
            </a:r>
            <a:r>
              <a:rPr lang="tr-TR" altLang="tr-T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pic>
        <p:nvPicPr>
          <p:cNvPr id="5124" name="Picture 4" descr="C:\Users\user\Desktop\Adsı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1842" y="5549900"/>
            <a:ext cx="5267325" cy="1171575"/>
          </a:xfrm>
          <a:prstGeom prst="rect">
            <a:avLst/>
          </a:prstGeom>
          <a:noFill/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0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TAYİNİ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31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067828" y="1968624"/>
            <a:ext cx="86932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(İşletme İçi Metot – Dijital Nem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Sensörü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gazında nem ölçümü için Standart Metotlar dışında işletme içi dijital sensörlü nem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probları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kullanılmaktadır.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 içi metotların, Standart metotlar ile metot geçerli kılma çalışması yapılmalıdır.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Dijital sensörlü nem probu kullanıldığında ölçülen nemin mutlak nem mi? Yoksa bağıl nem mi? olduğu hususu önemlidir.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cihazlar sadece bağıl nem sonucu vermektedir. Bu gibi durumlarda ölçülen bağıl nemden mutlak nem hesaplanmalı ve hesaplamalarda mutlak nem kullanılmalıdır.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izokinetik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 cihazlarına ölçülen nem muhakkak girilmelidir.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İzokinetik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örnekleme cihazına ölçülen nem girilmez ise % nem oranı kadar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izokinetiklikten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sapma olur.</a:t>
            </a:r>
          </a:p>
        </p:txBody>
      </p:sp>
    </p:spTree>
    <p:extLst>
      <p:ext uri="{BB962C8B-B14F-4D97-AF65-F5344CB8AC3E}">
        <p14:creationId xmlns:p14="http://schemas.microsoft.com/office/powerpoint/2010/main" val="17234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0908" y="1164737"/>
            <a:ext cx="9390184" cy="555673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Mustafa 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ALTUNDAĞ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Kimya Mühendisi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mustafa.altundag@csb.gov.tr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DAİRESİ BAŞKANLIĞI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Endüstriyel Kirlilik İzleme Şube Müdürlüğü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tr-TR" altLang="tr-T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908000" cy="1885081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7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/>
          <p:nvPr/>
        </p:nvSpPr>
        <p:spPr>
          <a:xfrm>
            <a:off x="1732546" y="1614487"/>
            <a:ext cx="923062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800" b="1" dirty="0">
                <a:latin typeface="Times New Roman" pitchFamily="18" charset="0"/>
                <a:cs typeface="Times New Roman" pitchFamily="18" charset="0"/>
              </a:rPr>
              <a:t>Metot;</a:t>
            </a:r>
          </a:p>
          <a:p>
            <a:pPr algn="just"/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a) Numune alma yerindeki boru </a:t>
            </a:r>
            <a:r>
              <a:rPr lang="tr-TR" altLang="tr-TR" sz="2200" dirty="0" smtClean="0">
                <a:latin typeface="Times New Roman" pitchFamily="18" charset="0"/>
                <a:cs typeface="Times New Roman" pitchFamily="18" charset="0"/>
              </a:rPr>
              <a:t>boyutlarının (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D) tayini,</a:t>
            </a:r>
          </a:p>
          <a:p>
            <a:pPr algn="just"/>
            <a:endParaRPr lang="tr-TR" altLang="tr-TR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b) Hız profilini yeterince belirleyebilmek için kesitte gerekli ölçme noktalarının sayısı ve yerinin tayini,</a:t>
            </a:r>
          </a:p>
          <a:p>
            <a:pPr algn="just"/>
            <a:endParaRPr lang="tr-TR" altLang="tr-TR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tüpü numune alma noktalarına yerleştirildiğinde </a:t>
            </a:r>
            <a:r>
              <a:rPr lang="tr-TR" altLang="tr-TR" sz="2200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 tüpünün basınç deliklerinde basınç farkının, </a:t>
            </a:r>
            <a:r>
              <a:rPr lang="el-GR" altLang="tr-TR" sz="22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p, ölçülmesi,</a:t>
            </a:r>
          </a:p>
          <a:p>
            <a:pPr algn="just"/>
            <a:endParaRPr lang="tr-TR" altLang="tr-TR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d) Bu basınç farkını </a:t>
            </a:r>
            <a:fld id="{086A5566-6113-4FF7-A5FC-43D8ACFECEB5}" type="slidenum">
              <a:rPr lang="tr-TR" altLang="tr-TR" sz="2200" smtClean="0">
                <a:latin typeface="Times New Roman" pitchFamily="18" charset="0"/>
                <a:cs typeface="Times New Roman" pitchFamily="18" charset="0"/>
              </a:rPr>
              <a:t>4</a:t>
            </a:fld>
            <a:r>
              <a:rPr lang="tr-TR" altLang="tr-TR" sz="2200" dirty="0" smtClean="0">
                <a:latin typeface="Times New Roman" pitchFamily="18" charset="0"/>
                <a:cs typeface="Times New Roman" pitchFamily="18" charset="0"/>
              </a:rPr>
              <a:t>esas </a:t>
            </a:r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alan bağıntılardan yararlanarak, her numune alma noktasında hızın tayini,</a:t>
            </a:r>
          </a:p>
          <a:p>
            <a:pPr algn="just"/>
            <a:endParaRPr lang="tr-TR" altLang="tr-TR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200" dirty="0">
                <a:latin typeface="Times New Roman" pitchFamily="18" charset="0"/>
                <a:cs typeface="Times New Roman" pitchFamily="18" charset="0"/>
              </a:rPr>
              <a:t>e) Ortalama hız ve kesit alanı yardımıyla debinin hesaplanması adımlarını kapsar.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0"/>
            <a:ext cx="1440000" cy="1398560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36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952596" y="2399511"/>
            <a:ext cx="8615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CİHAZ VE EKİPMAN: </a:t>
            </a:r>
          </a:p>
          <a:p>
            <a:pPr algn="just"/>
            <a:endParaRPr lang="tr-TR" altLang="tr-T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Baca </a:t>
            </a:r>
            <a:r>
              <a:rPr lang="tr-TR" altLang="tr-TR" sz="2400" dirty="0" smtClean="0">
                <a:latin typeface="Times New Roman" pitchFamily="18" charset="0"/>
                <a:cs typeface="Times New Roman" pitchFamily="18" charset="0"/>
              </a:rPr>
              <a:t>gazı 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tr-TR" altLang="tr-TR" sz="2400" dirty="0" smtClean="0">
                <a:latin typeface="Times New Roman" pitchFamily="18" charset="0"/>
                <a:cs typeface="Times New Roman" pitchFamily="18" charset="0"/>
              </a:rPr>
              <a:t>ızını 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tespit edebilmek amacıyla </a:t>
            </a:r>
            <a:r>
              <a:rPr lang="tr-TR" altLang="tr-TR" sz="2400" dirty="0" err="1">
                <a:latin typeface="Times New Roman" pitchFamily="18" charset="0"/>
                <a:cs typeface="Times New Roman" pitchFamily="18" charset="0"/>
              </a:rPr>
              <a:t>basıç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 farkını ölçmek için L tipi ve S tipi </a:t>
            </a:r>
            <a:r>
              <a:rPr lang="tr-TR" altLang="tr-TR" sz="2400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 tüpleri kullanılmaktadır.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7B2D67-3604-4605-9DC1-A9CD8FF9808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89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9469" y="1556435"/>
            <a:ext cx="5890394" cy="3685681"/>
          </a:xfrm>
          <a:noFill/>
        </p:spPr>
      </p:pic>
      <p:sp>
        <p:nvSpPr>
          <p:cNvPr id="22531" name="6 Metin kutusu"/>
          <p:cNvSpPr txBox="1">
            <a:spLocks noChangeArrowheads="1"/>
          </p:cNvSpPr>
          <p:nvPr/>
        </p:nvSpPr>
        <p:spPr bwMode="auto">
          <a:xfrm>
            <a:off x="4336853" y="5298841"/>
            <a:ext cx="36915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200" b="1" dirty="0">
                <a:latin typeface="Times New Roman Tur" charset="-94"/>
              </a:rPr>
              <a:t>L Tipi </a:t>
            </a:r>
            <a:r>
              <a:rPr lang="tr-TR" altLang="tr-TR" sz="2200" b="1" dirty="0" err="1">
                <a:latin typeface="Times New Roman Tur" charset="-94"/>
              </a:rPr>
              <a:t>Pitot</a:t>
            </a:r>
            <a:r>
              <a:rPr lang="tr-TR" altLang="tr-TR" sz="2200" b="1" dirty="0">
                <a:latin typeface="Times New Roman Tur" charset="-94"/>
              </a:rPr>
              <a:t> Tüpü Örneği</a:t>
            </a:r>
          </a:p>
        </p:txBody>
      </p:sp>
      <p:sp>
        <p:nvSpPr>
          <p:cNvPr id="22532" name="Dikdörtgen 6"/>
          <p:cNvSpPr>
            <a:spLocks noChangeArrowheads="1"/>
          </p:cNvSpPr>
          <p:nvPr/>
        </p:nvSpPr>
        <p:spPr bwMode="auto">
          <a:xfrm>
            <a:off x="1674797" y="5786453"/>
            <a:ext cx="87397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L tipi </a:t>
            </a:r>
            <a:r>
              <a:rPr lang="tr-TR" altLang="tr-TR" sz="2400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 tüpü, akış ölçümleri kirletici gazdan numune almadan önce ve sonra yapılacağı durumlarda tercih edilir.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9576" y="1124744"/>
            <a:ext cx="7312896" cy="3743416"/>
          </a:xfrm>
          <a:noFill/>
        </p:spPr>
      </p:pic>
      <p:sp>
        <p:nvSpPr>
          <p:cNvPr id="23555" name="4 Metin kutusu"/>
          <p:cNvSpPr txBox="1">
            <a:spLocks noChangeArrowheads="1"/>
          </p:cNvSpPr>
          <p:nvPr/>
        </p:nvSpPr>
        <p:spPr bwMode="auto">
          <a:xfrm>
            <a:off x="4267201" y="4800600"/>
            <a:ext cx="3286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200" b="1">
                <a:latin typeface="Times New Roman Tur" charset="-94"/>
              </a:rPr>
              <a:t>S Tipi Pitot Tüpü Örneği</a:t>
            </a:r>
          </a:p>
        </p:txBody>
      </p:sp>
      <p:sp>
        <p:nvSpPr>
          <p:cNvPr id="23556" name="Dikdörtgen 2"/>
          <p:cNvSpPr>
            <a:spLocks noChangeArrowheads="1"/>
          </p:cNvSpPr>
          <p:nvPr/>
        </p:nvSpPr>
        <p:spPr bwMode="auto">
          <a:xfrm>
            <a:off x="1841500" y="5091113"/>
            <a:ext cx="86596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S tipi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tüpü, kirleticiden numune alınırken aynı anda hız ölçümünün yapılacağı durumlarda kullanılabilir. Giriş kısmı küçükse, boru cidarı kalınsa, baca gazı kirli ve su damlaları ile sülfürik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asitin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oluşturduğu gibi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aeroseller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içeriyorsa tercih edilir. S tipi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tüpü, düzensiz akışın hatalarına L tipi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tüpünden daha duyarlıdır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2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Başlık 1"/>
          <p:cNvSpPr>
            <a:spLocks noGrp="1"/>
          </p:cNvSpPr>
          <p:nvPr>
            <p:ph type="title"/>
          </p:nvPr>
        </p:nvSpPr>
        <p:spPr>
          <a:xfrm>
            <a:off x="1789777" y="1553426"/>
            <a:ext cx="7239000" cy="863600"/>
          </a:xfrm>
        </p:spPr>
        <p:txBody>
          <a:bodyPr/>
          <a:lstStyle/>
          <a:p>
            <a:pPr algn="l"/>
            <a:r>
              <a:rPr lang="tr-TR" altLang="tr-T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Dikkat Edilmesi Gereken Hususlar</a:t>
            </a:r>
            <a:endParaRPr lang="tr-TR" alt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Dikdörtgen 1"/>
          <p:cNvSpPr>
            <a:spLocks noChangeArrowheads="1"/>
          </p:cNvSpPr>
          <p:nvPr/>
        </p:nvSpPr>
        <p:spPr bwMode="auto">
          <a:xfrm>
            <a:off x="1713136" y="2445592"/>
            <a:ext cx="894203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Baca eksenine göre gaz akışının açısı 15°‘den daha az olmalıdır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Gaz akımında düzensiz veya dönüşümlü basınç dalgalanmaları olmamalıdır. Ayrıca, ölçme düzlemindeki herhangi bir düzensiz basınç dalgalanması,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tüpüne mümkün olduğunca kısa bağlantılı manometrede basınç farkı okumalarının ortalamasından 24 </a:t>
            </a:r>
            <a:r>
              <a:rPr lang="tr-TR" altLang="tr-TR" sz="2000" dirty="0" err="1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 ( ±2,5 mm H2O) daha büyük olmamalıdır.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Dairesel borular için ölçmeler, en az iki yarıçap üzerinde yapılmalı ve bunlar birbirlerine dik açılı olmalıdır. Her bir çapta ortalama hızlar arasındaki fark bütün çaplar için ortalamanın %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5’ ini aşmamalıdır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. Fark %</a:t>
            </a:r>
            <a:r>
              <a:rPr lang="tr-TR" altLang="tr-TR" sz="2000" dirty="0" smtClean="0">
                <a:latin typeface="Times New Roman" pitchFamily="18" charset="0"/>
                <a:cs typeface="Times New Roman" pitchFamily="18" charset="0"/>
              </a:rPr>
              <a:t>5’i geçerse</a:t>
            </a:r>
            <a:r>
              <a:rPr lang="tr-TR" altLang="tr-TR" sz="2000" dirty="0">
                <a:latin typeface="Times New Roman" pitchFamily="18" charset="0"/>
                <a:cs typeface="Times New Roman" pitchFamily="18" charset="0"/>
              </a:rPr>
              <a:t>, ek numune alma noktaları belirlenmeli veya yeni numune alma bölgesi seçilmelidir.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altLang="tr-T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Pitot</a:t>
            </a:r>
            <a:r>
              <a:rPr lang="tr-TR" altLang="tr-T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tüpünün kullanılacağı kesit alanının her hangi bir noktasında ters akışı bulunmamalıdır.</a:t>
            </a:r>
            <a:endParaRPr lang="tr-TR" alt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8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18653" y="2219693"/>
            <a:ext cx="8884640" cy="4512812"/>
          </a:xfrm>
        </p:spPr>
        <p:txBody>
          <a:bodyPr/>
          <a:lstStyle/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20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Asgarî hızın, akış hızı ölçümü için kullanılan metodun tayin sınırından daha yüksek olması,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20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 yüksek ve en düşük mevzi gaz hızlarının birbirine oranının 3:1’den daha az olması.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20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Borunun iç çapında, hızın ölçüldüğü yere alt ve üst akış da en az 5 hidrolik çap mesafede ani değişiklikler olmamalıdır.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tr-TR" sz="20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Not: </a:t>
            </a:r>
            <a:r>
              <a:rPr lang="tr-TR" altLang="tr-TR" sz="20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Dairesel </a:t>
            </a:r>
            <a:r>
              <a:rPr lang="tr-TR" altLang="tr-TR" sz="20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olmayan borularda, hidrolik çap ,borunun kesit alanının 4 ile çarpılması ve sonucun borunun çevresine bölünmesi ile bulunur.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hız ölçme noktasındaki mutlak sıcaklık, borunun kesit alanındaki ortalamadan %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5’ den daha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 sapmamalıdır.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Not: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Sıcaklık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farklarının %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5’den daha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 olması, numune alma noktasında tabakalı bir akış olduğunu gösterir.</a:t>
            </a:r>
          </a:p>
        </p:txBody>
      </p:sp>
      <p:sp>
        <p:nvSpPr>
          <p:cNvPr id="26627" name="Başlık 1"/>
          <p:cNvSpPr>
            <a:spLocks noGrp="1"/>
          </p:cNvSpPr>
          <p:nvPr>
            <p:ph type="title"/>
          </p:nvPr>
        </p:nvSpPr>
        <p:spPr>
          <a:xfrm>
            <a:off x="1884547" y="1356093"/>
            <a:ext cx="9144000" cy="863600"/>
          </a:xfrm>
        </p:spPr>
        <p:txBody>
          <a:bodyPr/>
          <a:lstStyle/>
          <a:p>
            <a:pPr algn="l"/>
            <a:r>
              <a:rPr lang="tr-TR" altLang="tr-T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Dikkat Edilmesi Gereken Hususlar</a:t>
            </a:r>
            <a:endParaRPr lang="tr-TR" alt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2"/>
            <a:ext cx="1440000" cy="1398561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 TAYİNİ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4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TM03457485[[fn=Ağ Gözü]]</Template>
  <TotalTime>800</TotalTime>
  <Words>1919</Words>
  <Application>Microsoft Office PowerPoint</Application>
  <PresentationFormat>Geniş ekran</PresentationFormat>
  <Paragraphs>226</Paragraphs>
  <Slides>32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Times New Roman Tur</vt:lpstr>
      <vt:lpstr>Wingdings</vt:lpstr>
      <vt:lpstr>Office Teması</vt:lpstr>
      <vt:lpstr>T.C.  ÇEVRE, ŞEHİRCİLİK VE   İKLİM DEĞİŞİKLİĞİ BAKANLIĞI  ÇED, İZİN VE DENETİM GENEL MÜDÜRLÜĞÜ Laboratuvar, Ölçüm ve İzleme Dairesi Başkanlığı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Dikkat Edilmesi Gereken Hususlar</vt:lpstr>
      <vt:lpstr>Dikkat Edilmesi Gereken Hususlar</vt:lpstr>
      <vt:lpstr>PowerPoint Sunusu</vt:lpstr>
      <vt:lpstr>PowerPoint Sunusu</vt:lpstr>
      <vt:lpstr>Numune Alma Sayısının Belirlenmesi</vt:lpstr>
      <vt:lpstr>Numune alma noktalarının boru cidarından uzaklığı (D çapının yüzdesi olarak)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NEM ÖLÇÜM STANDARTLARI</vt:lpstr>
      <vt:lpstr>NEM TAYİNİ</vt:lpstr>
      <vt:lpstr>NEM TAYİNİ</vt:lpstr>
      <vt:lpstr>NEM TAYİNİ</vt:lpstr>
      <vt:lpstr>NEM TAYİNİ</vt:lpstr>
      <vt:lpstr>NEM TAYİNİ</vt:lpstr>
      <vt:lpstr>NEM TAYİNİ</vt:lpstr>
      <vt:lpstr>NEM TAYİNİ</vt:lpstr>
      <vt:lpstr>NEM TAYİNİ</vt:lpstr>
      <vt:lpstr>NEM TAYİNİ</vt:lpstr>
      <vt:lpstr>NEM TAYİNİ</vt:lpstr>
      <vt:lpstr>PowerPoint Sunusu</vt:lpstr>
    </vt:vector>
  </TitlesOfParts>
  <Company>Cevre ve Sehircilik Bakanligi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ÇEVRE, ŞEHİRCİLİK VE  İKLİM DEĞİŞİKLİĞİ BAKANLIĞI ÇED, İZİN VE DENETİM GENEL MÜDÜRLÜĞÜ Laboratuvar, Ölçüm ve İzleme Daire Başkanlığı</dc:title>
  <dc:creator>Yener Taş</dc:creator>
  <cp:lastModifiedBy>Yener Taş</cp:lastModifiedBy>
  <cp:revision>65</cp:revision>
  <dcterms:created xsi:type="dcterms:W3CDTF">2021-11-22T06:43:15Z</dcterms:created>
  <dcterms:modified xsi:type="dcterms:W3CDTF">2021-12-01T11:35:02Z</dcterms:modified>
</cp:coreProperties>
</file>