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7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varScale="1">
        <p:scale>
          <a:sx n="109" d="100"/>
          <a:sy n="109" d="100"/>
        </p:scale>
        <p:origin x="6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D584E67-73B7-45C7-8F32-192902DA6D0E}" type="datetimeFigureOut">
              <a:rPr lang="tr-TR" smtClean="0"/>
              <a:t>3.12.2021</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1C1F76-D52A-4F17-B14B-49C778382265}" type="slidenum">
              <a:rPr lang="tr-TR" smtClean="0"/>
              <a:t>‹#›</a:t>
            </a:fld>
            <a:endParaRPr lang="tr-TR"/>
          </a:p>
        </p:txBody>
      </p:sp>
    </p:spTree>
    <p:extLst>
      <p:ext uri="{BB962C8B-B14F-4D97-AF65-F5344CB8AC3E}">
        <p14:creationId xmlns:p14="http://schemas.microsoft.com/office/powerpoint/2010/main" val="30440573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A841E-69A9-4781-8F23-45D528D3002B}" type="datetimeFigureOut">
              <a:rPr lang="tr-TR" smtClean="0"/>
              <a:t>3.12.2021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CF68C-2E17-41A7-BF22-ED50A0761738}" type="slidenum">
              <a:rPr lang="tr-TR" smtClean="0"/>
              <a:t>‹#›</a:t>
            </a:fld>
            <a:endParaRPr lang="tr-TR"/>
          </a:p>
        </p:txBody>
      </p:sp>
    </p:spTree>
    <p:extLst>
      <p:ext uri="{BB962C8B-B14F-4D97-AF65-F5344CB8AC3E}">
        <p14:creationId xmlns:p14="http://schemas.microsoft.com/office/powerpoint/2010/main" val="229017396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7D1194-D84C-4136-BFA0-5472D602EE44}"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81467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7160D5-2ED0-4EE0-A61D-EBEA33C8D5C5}"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79913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D8BF5D-50C6-4579-9C63-DE73258DADEA}"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53523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EF0E99-FD63-4429-BEC6-5F584545D93E}"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3680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14F6743-B2B9-4414-85BE-4B12E7C4834A}"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98040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3FA2BB-8156-4442-A28B-84EC7082D2CE}"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89687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0BDB81-9E65-4023-889A-080D97F21213}" type="datetime1">
              <a:rPr lang="tr-TR" smtClean="0"/>
              <a:t>3.12.2021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97384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2A7288A-BF0F-4D7F-A5EE-EEEB44374E9B}" type="datetime1">
              <a:rPr lang="tr-TR" smtClean="0"/>
              <a:t>3.12.2021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73471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04BCEC-A347-41E1-AF1C-03B580498EDA}" type="datetime1">
              <a:rPr lang="tr-TR" smtClean="0"/>
              <a:t>3.12.2021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66407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87BBAC7-09A4-4616-B0D1-18E8233CB3E3}"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6968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7C4D40-A48E-4B97-A12C-51B7905812D8}"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472418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2C27B-E261-45DF-8507-7A050E351888}" type="datetime1">
              <a:rPr lang="tr-TR" smtClean="0"/>
              <a:t>3.12.2021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B2D67-3604-4605-9DC1-A9CD8FF98088}" type="slidenum">
              <a:rPr lang="tr-TR" smtClean="0"/>
              <a:t>‹#›</a:t>
            </a:fld>
            <a:endParaRPr lang="tr-TR"/>
          </a:p>
        </p:txBody>
      </p:sp>
    </p:spTree>
    <p:extLst>
      <p:ext uri="{BB962C8B-B14F-4D97-AF65-F5344CB8AC3E}">
        <p14:creationId xmlns:p14="http://schemas.microsoft.com/office/powerpoint/2010/main" val="1060900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96000"/>
                <a:lumOff val="4000"/>
              </a:schemeClr>
            </a:gs>
            <a:gs pos="33000">
              <a:srgbClr val="FEFEFE"/>
            </a:gs>
            <a:gs pos="46000">
              <a:schemeClr val="bg1">
                <a:tint val="98000"/>
                <a:satMod val="130000"/>
                <a:shade val="90000"/>
                <a:lumMod val="103000"/>
              </a:schemeClr>
            </a:gs>
            <a:gs pos="83000">
              <a:schemeClr val="bg1">
                <a:shade val="63000"/>
                <a:satMod val="120000"/>
              </a:schemeClr>
            </a:gs>
          </a:gsLst>
          <a:lin ang="2700000" scaled="1"/>
          <a:tileRect/>
        </a:gra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1" t="782" r="-947"/>
          <a:stretch/>
        </p:blipFill>
        <p:spPr>
          <a:xfrm>
            <a:off x="1" y="1"/>
            <a:ext cx="1892896" cy="1838424"/>
          </a:xfrm>
          <a:prstGeom prst="rect">
            <a:avLst/>
          </a:prstGeom>
        </p:spPr>
      </p:pic>
      <p:sp>
        <p:nvSpPr>
          <p:cNvPr id="2" name="Unvan 1"/>
          <p:cNvSpPr>
            <a:spLocks noGrp="1"/>
          </p:cNvSpPr>
          <p:nvPr>
            <p:ph type="ctrTitle"/>
          </p:nvPr>
        </p:nvSpPr>
        <p:spPr>
          <a:xfrm>
            <a:off x="1298362" y="421708"/>
            <a:ext cx="9443432" cy="3438022"/>
          </a:xfrm>
        </p:spPr>
        <p:txBody>
          <a:bodyPr>
            <a:normAutofit/>
          </a:bodyPr>
          <a:lstStyle/>
          <a:p>
            <a:r>
              <a:rPr lang="tr-TR" sz="4400" b="1" dirty="0" smtClean="0">
                <a:latin typeface="Times New Roman" panose="02020603050405020304" pitchFamily="18" charset="0"/>
                <a:cs typeface="Times New Roman" panose="02020603050405020304" pitchFamily="18" charset="0"/>
              </a:rPr>
              <a:t>T.C.</a:t>
            </a:r>
            <a:r>
              <a:rPr lang="tr-TR" sz="4000" b="1" dirty="0" smtClean="0">
                <a:latin typeface="Times New Roman" panose="02020603050405020304" pitchFamily="18" charset="0"/>
                <a:cs typeface="Times New Roman" panose="02020603050405020304" pitchFamily="18" charset="0"/>
              </a:rPr>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ÇEVRE, ŞEHİRCİLİK VE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İKLİM DEĞİŞİKLİĞİ BAKANLIĞI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ÇED, İZİN VE DENETİM GENEL MÜDÜRLÜĞÜ</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Laboratuvar, Ölçüm ve İzleme Dairesi Başkanlığı</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14941" y="4210495"/>
            <a:ext cx="10010273" cy="1655762"/>
          </a:xfrm>
          <a:noFill/>
        </p:spPr>
        <p:txBody>
          <a:bodyPr>
            <a:normAutofit/>
          </a:bodyPr>
          <a:lstStyle/>
          <a:p>
            <a:r>
              <a:rPr lang="tr-TR" sz="2800" b="1" dirty="0">
                <a:latin typeface="Times New Roman" panose="02020603050405020304" pitchFamily="18" charset="0"/>
                <a:cs typeface="Times New Roman" panose="02020603050405020304" pitchFamily="18" charset="0"/>
              </a:rPr>
              <a:t>VOC </a:t>
            </a:r>
            <a:r>
              <a:rPr lang="tr-TR" sz="2800" b="1" dirty="0" smtClean="0">
                <a:latin typeface="Times New Roman" panose="02020603050405020304" pitchFamily="18" charset="0"/>
                <a:cs typeface="Times New Roman" panose="02020603050405020304" pitchFamily="18" charset="0"/>
              </a:rPr>
              <a:t>PARAMETRESİNDE METOT SEÇİMİ</a:t>
            </a:r>
            <a:endParaRPr lang="tr-TR" sz="2800" b="1" dirty="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Halis Emre GÜNEŞ</a:t>
            </a:r>
          </a:p>
          <a:p>
            <a:r>
              <a:rPr lang="tr-TR" b="1" dirty="0" smtClean="0">
                <a:latin typeface="Times New Roman" panose="02020603050405020304" pitchFamily="18" charset="0"/>
                <a:cs typeface="Times New Roman" panose="02020603050405020304" pitchFamily="18" charset="0"/>
              </a:rPr>
              <a:t>Çevre Mühendisi</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127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1"/>
          <p:cNvSpPr>
            <a:spLocks noGrp="1"/>
          </p:cNvSpPr>
          <p:nvPr>
            <p:ph type="title"/>
          </p:nvPr>
        </p:nvSpPr>
        <p:spPr>
          <a:xfrm>
            <a:off x="2165838" y="1581993"/>
            <a:ext cx="8229600" cy="490537"/>
          </a:xfrm>
        </p:spPr>
        <p:txBody>
          <a:bodyPr/>
          <a:lstStyle/>
          <a:p>
            <a:pPr algn="l"/>
            <a:r>
              <a:rPr lang="tr-TR" altLang="tr-TR" sz="2400" dirty="0"/>
              <a:t>SORBENT &amp; SOLİSYON Örnekleme Metotları</a:t>
            </a:r>
          </a:p>
        </p:txBody>
      </p:sp>
      <p:sp>
        <p:nvSpPr>
          <p:cNvPr id="12291" name="İçerik Yer Tutucusu 2"/>
          <p:cNvSpPr>
            <a:spLocks noGrp="1"/>
          </p:cNvSpPr>
          <p:nvPr>
            <p:ph idx="1"/>
          </p:nvPr>
        </p:nvSpPr>
        <p:spPr>
          <a:xfrm>
            <a:off x="3943349" y="2358890"/>
            <a:ext cx="4340469" cy="4351338"/>
          </a:xfrm>
        </p:spPr>
        <p:txBody>
          <a:bodyPr>
            <a:normAutofit fontScale="77500" lnSpcReduction="20000"/>
          </a:bodyPr>
          <a:lstStyle/>
          <a:p>
            <a:pPr marL="0" indent="0" algn="ctr">
              <a:buNone/>
            </a:pPr>
            <a:r>
              <a:rPr lang="tr-TR" altLang="tr-TR" sz="1800" b="1" dirty="0" smtClean="0">
                <a:latin typeface="Times New Roman" panose="02020603050405020304" pitchFamily="18" charset="0"/>
                <a:cs typeface="Times New Roman" panose="02020603050405020304" pitchFamily="18" charset="0"/>
              </a:rPr>
              <a:t>Sorbent Örneklemesi</a:t>
            </a:r>
          </a:p>
          <a:p>
            <a:pPr marL="0" indent="0">
              <a:buNone/>
            </a:pPr>
            <a:r>
              <a:rPr lang="tr-TR" altLang="tr-TR" sz="1600" dirty="0" smtClean="0">
                <a:latin typeface="Times New Roman" panose="02020603050405020304" pitchFamily="18" charset="0"/>
                <a:cs typeface="Times New Roman" panose="02020603050405020304" pitchFamily="18" charset="0"/>
              </a:rPr>
              <a:t>EPA </a:t>
            </a:r>
            <a:r>
              <a:rPr lang="tr-TR" altLang="tr-TR" sz="1600" dirty="0">
                <a:latin typeface="Times New Roman" panose="02020603050405020304" pitchFamily="18" charset="0"/>
                <a:cs typeface="Times New Roman" panose="02020603050405020304" pitchFamily="18" charset="0"/>
              </a:rPr>
              <a:t>Yöntemi TO-4A </a:t>
            </a:r>
          </a:p>
          <a:p>
            <a:pPr marL="0" indent="0">
              <a:buNone/>
            </a:pPr>
            <a:r>
              <a:rPr lang="tr-TR" altLang="tr-TR" sz="1600" dirty="0">
                <a:latin typeface="Times New Roman" panose="02020603050405020304" pitchFamily="18" charset="0"/>
                <a:cs typeface="Times New Roman" panose="02020603050405020304" pitchFamily="18" charset="0"/>
              </a:rPr>
              <a:t>EPA Yöntemi TO-10A </a:t>
            </a:r>
          </a:p>
          <a:p>
            <a:pPr marL="0" indent="0">
              <a:buNone/>
            </a:pPr>
            <a:r>
              <a:rPr lang="tr-TR" altLang="tr-TR" sz="1600" dirty="0">
                <a:latin typeface="Times New Roman" panose="02020603050405020304" pitchFamily="18" charset="0"/>
                <a:cs typeface="Times New Roman" panose="02020603050405020304" pitchFamily="18" charset="0"/>
              </a:rPr>
              <a:t>EPA </a:t>
            </a:r>
            <a:r>
              <a:rPr lang="tr-TR" altLang="tr-TR" sz="1600" dirty="0" err="1">
                <a:latin typeface="Times New Roman" panose="02020603050405020304" pitchFamily="18" charset="0"/>
                <a:cs typeface="Times New Roman" panose="02020603050405020304" pitchFamily="18" charset="0"/>
              </a:rPr>
              <a:t>Metod</a:t>
            </a:r>
            <a:r>
              <a:rPr lang="tr-TR" altLang="tr-TR" sz="1600" dirty="0">
                <a:latin typeface="Times New Roman" panose="02020603050405020304" pitchFamily="18" charset="0"/>
                <a:cs typeface="Times New Roman" panose="02020603050405020304" pitchFamily="18" charset="0"/>
              </a:rPr>
              <a:t> TO-13A Yüksek Hacim 12</a:t>
            </a:r>
          </a:p>
          <a:p>
            <a:pPr marL="0" indent="0">
              <a:buNone/>
            </a:pPr>
            <a:r>
              <a:rPr lang="tr-TR" altLang="tr-TR" sz="1600" dirty="0">
                <a:latin typeface="Times New Roman" panose="02020603050405020304" pitchFamily="18" charset="0"/>
                <a:cs typeface="Times New Roman" panose="02020603050405020304" pitchFamily="18" charset="0"/>
              </a:rPr>
              <a:t>EPA </a:t>
            </a:r>
            <a:r>
              <a:rPr lang="tr-TR" altLang="tr-TR" sz="1600" dirty="0" err="1">
                <a:latin typeface="Times New Roman" panose="02020603050405020304" pitchFamily="18" charset="0"/>
                <a:cs typeface="Times New Roman" panose="02020603050405020304" pitchFamily="18" charset="0"/>
              </a:rPr>
              <a:t>Metod</a:t>
            </a:r>
            <a:r>
              <a:rPr lang="tr-TR" altLang="tr-TR" sz="1600" dirty="0">
                <a:latin typeface="Times New Roman" panose="02020603050405020304" pitchFamily="18" charset="0"/>
                <a:cs typeface="Times New Roman" panose="02020603050405020304" pitchFamily="18" charset="0"/>
              </a:rPr>
              <a:t> TO-13A Düşük Hacim 14</a:t>
            </a:r>
          </a:p>
          <a:p>
            <a:pPr marL="0" indent="0">
              <a:buNone/>
            </a:pPr>
            <a:r>
              <a:rPr lang="tr-TR" altLang="tr-TR" sz="1600" dirty="0">
                <a:latin typeface="Times New Roman" panose="02020603050405020304" pitchFamily="18" charset="0"/>
                <a:cs typeface="Times New Roman" panose="02020603050405020304" pitchFamily="18" charset="0"/>
              </a:rPr>
              <a:t>EPA Yöntemi 0010 / 8270C, (EPA M5 Örnekleme düzeneği)</a:t>
            </a:r>
          </a:p>
          <a:p>
            <a:pPr marL="0" indent="0">
              <a:buNone/>
            </a:pPr>
            <a:r>
              <a:rPr lang="tr-TR" altLang="tr-TR" sz="1600" dirty="0">
                <a:latin typeface="Times New Roman" panose="02020603050405020304" pitchFamily="18" charset="0"/>
                <a:cs typeface="Times New Roman" panose="02020603050405020304" pitchFamily="18" charset="0"/>
              </a:rPr>
              <a:t>EPA </a:t>
            </a:r>
            <a:r>
              <a:rPr lang="tr-TR" altLang="tr-TR" sz="1600" dirty="0" err="1">
                <a:latin typeface="Times New Roman" panose="02020603050405020304" pitchFamily="18" charset="0"/>
                <a:cs typeface="Times New Roman" panose="02020603050405020304" pitchFamily="18" charset="0"/>
              </a:rPr>
              <a:t>Metod</a:t>
            </a:r>
            <a:r>
              <a:rPr lang="tr-TR" altLang="tr-TR" sz="1600" dirty="0">
                <a:latin typeface="Times New Roman" panose="02020603050405020304" pitchFamily="18" charset="0"/>
                <a:cs typeface="Times New Roman" panose="02020603050405020304" pitchFamily="18" charset="0"/>
              </a:rPr>
              <a:t> TO-17 18</a:t>
            </a:r>
          </a:p>
          <a:p>
            <a:pPr marL="0" indent="0">
              <a:buNone/>
            </a:pPr>
            <a:r>
              <a:rPr lang="tr-TR" altLang="tr-TR" sz="1600" dirty="0">
                <a:latin typeface="Times New Roman" panose="02020603050405020304" pitchFamily="18" charset="0"/>
                <a:cs typeface="Times New Roman" panose="02020603050405020304" pitchFamily="18" charset="0"/>
              </a:rPr>
              <a:t>EPA </a:t>
            </a:r>
            <a:r>
              <a:rPr lang="tr-TR" altLang="tr-TR" sz="1600" dirty="0" err="1">
                <a:latin typeface="Times New Roman" panose="02020603050405020304" pitchFamily="18" charset="0"/>
                <a:cs typeface="Times New Roman" panose="02020603050405020304" pitchFamily="18" charset="0"/>
              </a:rPr>
              <a:t>Metod</a:t>
            </a:r>
            <a:r>
              <a:rPr lang="tr-TR" altLang="tr-TR" sz="1600" dirty="0">
                <a:latin typeface="Times New Roman" panose="02020603050405020304" pitchFamily="18" charset="0"/>
                <a:cs typeface="Times New Roman" panose="02020603050405020304" pitchFamily="18" charset="0"/>
              </a:rPr>
              <a:t> VOST, 0030 / 5041A 22</a:t>
            </a:r>
          </a:p>
          <a:p>
            <a:pPr marL="0" indent="0">
              <a:buNone/>
            </a:pPr>
            <a:r>
              <a:rPr lang="tr-TR" altLang="tr-TR" sz="1600" dirty="0">
                <a:latin typeface="Times New Roman" panose="02020603050405020304" pitchFamily="18" charset="0"/>
                <a:cs typeface="Times New Roman" panose="02020603050405020304" pitchFamily="18" charset="0"/>
              </a:rPr>
              <a:t>NIOSH Yöntemleri</a:t>
            </a:r>
          </a:p>
          <a:p>
            <a:pPr marL="0" indent="0">
              <a:buNone/>
            </a:pPr>
            <a:r>
              <a:rPr lang="tr-TR" altLang="tr-TR" sz="1600" dirty="0">
                <a:latin typeface="Times New Roman" panose="02020603050405020304" pitchFamily="18" charset="0"/>
                <a:cs typeface="Times New Roman" panose="02020603050405020304" pitchFamily="18" charset="0"/>
              </a:rPr>
              <a:t>EN 13649 metodu</a:t>
            </a:r>
          </a:p>
          <a:p>
            <a:pPr marL="0" indent="0">
              <a:buNone/>
            </a:pPr>
            <a:r>
              <a:rPr lang="tr-TR" altLang="tr-TR" sz="1600" dirty="0">
                <a:latin typeface="Times New Roman" panose="02020603050405020304" pitchFamily="18" charset="0"/>
                <a:cs typeface="Times New Roman" panose="02020603050405020304" pitchFamily="18" charset="0"/>
              </a:rPr>
              <a:t>	</a:t>
            </a:r>
            <a:r>
              <a:rPr lang="tr-TR" altLang="tr-TR" sz="1600" dirty="0" smtClean="0">
                <a:latin typeface="Times New Roman" panose="02020603050405020304" pitchFamily="18" charset="0"/>
                <a:cs typeface="Times New Roman" panose="02020603050405020304" pitchFamily="18" charset="0"/>
              </a:rPr>
              <a:t>         </a:t>
            </a:r>
            <a:r>
              <a:rPr lang="tr-TR" altLang="tr-TR" sz="1800" b="1" dirty="0" smtClean="0">
                <a:latin typeface="Times New Roman" panose="02020603050405020304" pitchFamily="18" charset="0"/>
                <a:cs typeface="Times New Roman" panose="02020603050405020304" pitchFamily="18" charset="0"/>
              </a:rPr>
              <a:t>Solüsyon Örneklemeleri</a:t>
            </a:r>
          </a:p>
          <a:p>
            <a:pPr marL="0" indent="0">
              <a:buNone/>
            </a:pPr>
            <a:r>
              <a:rPr lang="tr-TR" altLang="tr-TR" sz="1600" dirty="0" smtClean="0">
                <a:latin typeface="Times New Roman" panose="02020603050405020304" pitchFamily="18" charset="0"/>
                <a:cs typeface="Times New Roman" panose="02020603050405020304" pitchFamily="18" charset="0"/>
              </a:rPr>
              <a:t>Çözüm Örnekleme</a:t>
            </a:r>
          </a:p>
          <a:p>
            <a:pPr marL="0" indent="0">
              <a:buNone/>
            </a:pPr>
            <a:r>
              <a:rPr lang="tr-TR" altLang="tr-TR" sz="1600" dirty="0" smtClean="0">
                <a:latin typeface="Times New Roman" panose="02020603050405020304" pitchFamily="18" charset="0"/>
                <a:cs typeface="Times New Roman" panose="02020603050405020304" pitchFamily="18" charset="0"/>
              </a:rPr>
              <a:t>EPA Yöntemi TO-5</a:t>
            </a:r>
          </a:p>
          <a:p>
            <a:pPr marL="0" indent="0">
              <a:buNone/>
            </a:pPr>
            <a:r>
              <a:rPr lang="tr-TR" altLang="tr-TR" sz="1600" dirty="0" smtClean="0">
                <a:latin typeface="Times New Roman" panose="02020603050405020304" pitchFamily="18" charset="0"/>
                <a:cs typeface="Times New Roman" panose="02020603050405020304" pitchFamily="18" charset="0"/>
              </a:rPr>
              <a:t>EPA Yöntemi TO-11A</a:t>
            </a:r>
          </a:p>
          <a:p>
            <a:pPr marL="0" indent="0">
              <a:buNone/>
            </a:pPr>
            <a:r>
              <a:rPr lang="tr-TR" altLang="tr-TR" sz="1600" dirty="0" smtClean="0">
                <a:latin typeface="Times New Roman" panose="02020603050405020304" pitchFamily="18" charset="0"/>
                <a:cs typeface="Times New Roman" panose="02020603050405020304" pitchFamily="18" charset="0"/>
              </a:rPr>
              <a:t>CARB 430 Yöntemi</a:t>
            </a:r>
          </a:p>
          <a:p>
            <a:pPr marL="0" indent="0">
              <a:buNone/>
            </a:pPr>
            <a:r>
              <a:rPr lang="tr-TR" altLang="tr-TR" sz="1600" dirty="0" smtClean="0">
                <a:latin typeface="Times New Roman" panose="02020603050405020304" pitchFamily="18" charset="0"/>
                <a:cs typeface="Times New Roman" panose="02020603050405020304" pitchFamily="18" charset="0"/>
              </a:rPr>
              <a:t>EPA Yöntemleri 0011/316</a:t>
            </a:r>
            <a:endParaRPr lang="tr-TR" altLang="tr-TR" sz="1600" dirty="0">
              <a:latin typeface="Times New Roman" panose="02020603050405020304" pitchFamily="18" charset="0"/>
              <a:cs typeface="Times New Roman" panose="02020603050405020304" pitchFamily="18" charset="0"/>
            </a:endParaRP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10</a:t>
            </a:fld>
            <a:endParaRPr lang="tr-TR"/>
          </a:p>
        </p:txBody>
      </p:sp>
    </p:spTree>
    <p:extLst>
      <p:ext uri="{BB962C8B-B14F-4D97-AF65-F5344CB8AC3E}">
        <p14:creationId xmlns:p14="http://schemas.microsoft.com/office/powerpoint/2010/main" val="6999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2140146" y="2593730"/>
            <a:ext cx="8672409" cy="3613639"/>
          </a:xfrm>
        </p:spPr>
        <p:txBody>
          <a:bodyPr>
            <a:noAutofit/>
          </a:bodyPr>
          <a:lstStyle/>
          <a:p>
            <a:pPr marL="0" indent="0">
              <a:buNone/>
            </a:pPr>
            <a:r>
              <a:rPr lang="tr-TR" altLang="tr-TR" sz="1600" b="1" dirty="0" smtClean="0">
                <a:latin typeface="Times New Roman" panose="02020603050405020304" pitchFamily="18" charset="0"/>
                <a:cs typeface="Times New Roman" panose="02020603050405020304" pitchFamily="18" charset="0"/>
              </a:rPr>
              <a:t>EPA </a:t>
            </a:r>
            <a:r>
              <a:rPr lang="tr-TR" altLang="tr-TR" sz="1600" b="1" dirty="0">
                <a:latin typeface="Times New Roman" panose="02020603050405020304" pitchFamily="18" charset="0"/>
                <a:cs typeface="Times New Roman" panose="02020603050405020304" pitchFamily="18" charset="0"/>
              </a:rPr>
              <a:t>TO-4A</a:t>
            </a:r>
          </a:p>
          <a:p>
            <a:pPr marL="0" indent="0" algn="just">
              <a:buNone/>
            </a:pPr>
            <a:r>
              <a:rPr lang="tr-TR" altLang="tr-TR" sz="1500" dirty="0">
                <a:latin typeface="Times New Roman" panose="02020603050405020304" pitchFamily="18" charset="0"/>
                <a:cs typeface="Times New Roman" panose="02020603050405020304" pitchFamily="18" charset="0"/>
              </a:rPr>
              <a:t>Yüksek Hacimli Poliüretan Köpük (PUF) Örneklemesi ve GC veya  Elektron Yakalama </a:t>
            </a:r>
            <a:r>
              <a:rPr lang="tr-TR" altLang="tr-TR" sz="1500" dirty="0" err="1">
                <a:latin typeface="Times New Roman" panose="02020603050405020304" pitchFamily="18" charset="0"/>
                <a:cs typeface="Times New Roman" panose="02020603050405020304" pitchFamily="18" charset="0"/>
              </a:rPr>
              <a:t>Dedektörü</a:t>
            </a:r>
            <a:r>
              <a:rPr lang="tr-TR" altLang="tr-TR" sz="1500" dirty="0">
                <a:latin typeface="Times New Roman" panose="02020603050405020304" pitchFamily="18" charset="0"/>
                <a:cs typeface="Times New Roman" panose="02020603050405020304" pitchFamily="18" charset="0"/>
              </a:rPr>
              <a:t> (GC / ECD) kullanılarak Ortam Havasında Pestisitlerin ve </a:t>
            </a:r>
            <a:r>
              <a:rPr lang="tr-TR" altLang="tr-TR" sz="1500" dirty="0" err="1">
                <a:latin typeface="Times New Roman" panose="02020603050405020304" pitchFamily="18" charset="0"/>
                <a:cs typeface="Times New Roman" panose="02020603050405020304" pitchFamily="18" charset="0"/>
              </a:rPr>
              <a:t>Poliklorlu</a:t>
            </a:r>
            <a:r>
              <a:rPr lang="tr-TR" altLang="tr-TR" sz="1500" dirty="0">
                <a:latin typeface="Times New Roman" panose="02020603050405020304" pitchFamily="18" charset="0"/>
                <a:cs typeface="Times New Roman" panose="02020603050405020304" pitchFamily="18" charset="0"/>
              </a:rPr>
              <a:t> </a:t>
            </a:r>
            <a:r>
              <a:rPr lang="tr-TR" altLang="tr-TR" sz="1500" dirty="0" err="1">
                <a:latin typeface="Times New Roman" panose="02020603050405020304" pitchFamily="18" charset="0"/>
                <a:cs typeface="Times New Roman" panose="02020603050405020304" pitchFamily="18" charset="0"/>
              </a:rPr>
              <a:t>Bifenillerin</a:t>
            </a:r>
            <a:r>
              <a:rPr lang="tr-TR" altLang="tr-TR" sz="1500" dirty="0">
                <a:latin typeface="Times New Roman" panose="02020603050405020304" pitchFamily="18" charset="0"/>
                <a:cs typeface="Times New Roman" panose="02020603050405020304" pitchFamily="18" charset="0"/>
              </a:rPr>
              <a:t> (</a:t>
            </a:r>
            <a:r>
              <a:rPr lang="tr-TR" altLang="tr-TR" sz="1500" dirty="0" err="1">
                <a:latin typeface="Times New Roman" panose="02020603050405020304" pitchFamily="18" charset="0"/>
                <a:cs typeface="Times New Roman" panose="02020603050405020304" pitchFamily="18" charset="0"/>
              </a:rPr>
              <a:t>PCB'ler</a:t>
            </a:r>
            <a:r>
              <a:rPr lang="tr-TR" altLang="tr-TR" sz="1500" dirty="0">
                <a:latin typeface="Times New Roman" panose="02020603050405020304" pitchFamily="18" charset="0"/>
                <a:cs typeface="Times New Roman" panose="02020603050405020304" pitchFamily="18" charset="0"/>
              </a:rPr>
              <a:t>) Belirlenmesi için kullanılır. Bu yöntem, ortam havasında pestisitlerin ve </a:t>
            </a:r>
            <a:r>
              <a:rPr lang="tr-TR" altLang="tr-TR" sz="1500" dirty="0" err="1">
                <a:latin typeface="Times New Roman" panose="02020603050405020304" pitchFamily="18" charset="0"/>
                <a:cs typeface="Times New Roman" panose="02020603050405020304" pitchFamily="18" charset="0"/>
              </a:rPr>
              <a:t>PCB'lerin</a:t>
            </a:r>
            <a:r>
              <a:rPr lang="tr-TR" altLang="tr-TR" sz="1500" dirty="0">
                <a:latin typeface="Times New Roman" panose="02020603050405020304" pitchFamily="18" charset="0"/>
                <a:cs typeface="Times New Roman" panose="02020603050405020304" pitchFamily="18" charset="0"/>
              </a:rPr>
              <a:t> numune toplanması ve analizi için geçerlidir.</a:t>
            </a:r>
          </a:p>
          <a:p>
            <a:pPr marL="0" indent="0">
              <a:buNone/>
            </a:pPr>
            <a:r>
              <a:rPr lang="tr-TR" altLang="tr-TR" sz="1600" b="1" dirty="0" smtClean="0">
                <a:latin typeface="Times New Roman" panose="02020603050405020304" pitchFamily="18" charset="0"/>
                <a:cs typeface="Times New Roman" panose="02020603050405020304" pitchFamily="18" charset="0"/>
              </a:rPr>
              <a:t>EPA </a:t>
            </a:r>
            <a:r>
              <a:rPr lang="tr-TR" altLang="tr-TR" sz="1600" b="1" dirty="0">
                <a:latin typeface="Times New Roman" panose="02020603050405020304" pitchFamily="18" charset="0"/>
                <a:cs typeface="Times New Roman" panose="02020603050405020304" pitchFamily="18" charset="0"/>
              </a:rPr>
              <a:t>Yöntemi TO-10A</a:t>
            </a:r>
          </a:p>
          <a:p>
            <a:pPr marL="0" indent="0" algn="just">
              <a:buNone/>
            </a:pPr>
            <a:r>
              <a:rPr lang="tr-TR" altLang="tr-TR" sz="1500" dirty="0">
                <a:latin typeface="Times New Roman" panose="02020603050405020304" pitchFamily="18" charset="0"/>
                <a:cs typeface="Times New Roman" panose="02020603050405020304" pitchFamily="18" charset="0"/>
              </a:rPr>
              <a:t>Düşük Hacimli Poliüretan Köpük (PUF) Örneklemesi ve ardından GC veya Elektron Yakalama </a:t>
            </a:r>
            <a:r>
              <a:rPr lang="tr-TR" altLang="tr-TR" sz="1500" dirty="0" err="1">
                <a:latin typeface="Times New Roman" panose="02020603050405020304" pitchFamily="18" charset="0"/>
                <a:cs typeface="Times New Roman" panose="02020603050405020304" pitchFamily="18" charset="0"/>
              </a:rPr>
              <a:t>Dedektörü</a:t>
            </a:r>
            <a:r>
              <a:rPr lang="tr-TR" altLang="tr-TR" sz="1500" dirty="0">
                <a:latin typeface="Times New Roman" panose="02020603050405020304" pitchFamily="18" charset="0"/>
                <a:cs typeface="Times New Roman" panose="02020603050405020304" pitchFamily="18" charset="0"/>
              </a:rPr>
              <a:t> (GC / ECD) kullanılarak Ortam Havasındaki Pestisitlerin ve </a:t>
            </a:r>
            <a:r>
              <a:rPr lang="tr-TR" altLang="tr-TR" sz="1500" dirty="0" err="1">
                <a:latin typeface="Times New Roman" panose="02020603050405020304" pitchFamily="18" charset="0"/>
                <a:cs typeface="Times New Roman" panose="02020603050405020304" pitchFamily="18" charset="0"/>
              </a:rPr>
              <a:t>Poliklorlu</a:t>
            </a:r>
            <a:r>
              <a:rPr lang="tr-TR" altLang="tr-TR" sz="1500" dirty="0">
                <a:latin typeface="Times New Roman" panose="02020603050405020304" pitchFamily="18" charset="0"/>
                <a:cs typeface="Times New Roman" panose="02020603050405020304" pitchFamily="18" charset="0"/>
              </a:rPr>
              <a:t> </a:t>
            </a:r>
            <a:r>
              <a:rPr lang="tr-TR" altLang="tr-TR" sz="1500" dirty="0" err="1">
                <a:latin typeface="Times New Roman" panose="02020603050405020304" pitchFamily="18" charset="0"/>
                <a:cs typeface="Times New Roman" panose="02020603050405020304" pitchFamily="18" charset="0"/>
              </a:rPr>
              <a:t>Bifenillerin</a:t>
            </a:r>
            <a:r>
              <a:rPr lang="tr-TR" altLang="tr-TR" sz="1500" dirty="0">
                <a:latin typeface="Times New Roman" panose="02020603050405020304" pitchFamily="18" charset="0"/>
                <a:cs typeface="Times New Roman" panose="02020603050405020304" pitchFamily="18" charset="0"/>
              </a:rPr>
              <a:t> Belirlenmesi. Bu yöntem, ortam havasında pestisitlerin ve </a:t>
            </a:r>
            <a:r>
              <a:rPr lang="tr-TR" altLang="tr-TR" sz="1500" dirty="0" err="1">
                <a:latin typeface="Times New Roman" panose="02020603050405020304" pitchFamily="18" charset="0"/>
                <a:cs typeface="Times New Roman" panose="02020603050405020304" pitchFamily="18" charset="0"/>
              </a:rPr>
              <a:t>PCB'lerin</a:t>
            </a:r>
            <a:r>
              <a:rPr lang="tr-TR" altLang="tr-TR" sz="1500" dirty="0">
                <a:latin typeface="Times New Roman" panose="02020603050405020304" pitchFamily="18" charset="0"/>
                <a:cs typeface="Times New Roman" panose="02020603050405020304" pitchFamily="18" charset="0"/>
              </a:rPr>
              <a:t> numune toplanması ve analizi için geçerlidir.</a:t>
            </a:r>
          </a:p>
          <a:p>
            <a:pPr marL="0" indent="0">
              <a:buNone/>
            </a:pPr>
            <a:r>
              <a:rPr lang="tr-TR" altLang="tr-TR" sz="1600" b="1" dirty="0" smtClean="0">
                <a:latin typeface="Times New Roman" panose="02020603050405020304" pitchFamily="18" charset="0"/>
                <a:cs typeface="Times New Roman" panose="02020603050405020304" pitchFamily="18" charset="0"/>
              </a:rPr>
              <a:t>EPA </a:t>
            </a:r>
            <a:r>
              <a:rPr lang="tr-TR" altLang="tr-TR" sz="1600" b="1" dirty="0">
                <a:latin typeface="Times New Roman" panose="02020603050405020304" pitchFamily="18" charset="0"/>
                <a:cs typeface="Times New Roman" panose="02020603050405020304" pitchFamily="18" charset="0"/>
              </a:rPr>
              <a:t>Yöntemi TO-13A</a:t>
            </a:r>
          </a:p>
          <a:p>
            <a:pPr marL="0" indent="0">
              <a:buNone/>
            </a:pPr>
            <a:r>
              <a:rPr lang="tr-TR" altLang="tr-TR" sz="1500" dirty="0">
                <a:latin typeface="Times New Roman" panose="02020603050405020304" pitchFamily="18" charset="0"/>
                <a:cs typeface="Times New Roman" panose="02020603050405020304" pitchFamily="18" charset="0"/>
              </a:rPr>
              <a:t>Gaz </a:t>
            </a:r>
            <a:r>
              <a:rPr lang="tr-TR" altLang="tr-TR" sz="1500" dirty="0" err="1">
                <a:latin typeface="Times New Roman" panose="02020603050405020304" pitchFamily="18" charset="0"/>
                <a:cs typeface="Times New Roman" panose="02020603050405020304" pitchFamily="18" charset="0"/>
              </a:rPr>
              <a:t>Kromatografisi</a:t>
            </a:r>
            <a:r>
              <a:rPr lang="tr-TR" altLang="tr-TR" sz="1500" dirty="0">
                <a:latin typeface="Times New Roman" panose="02020603050405020304" pitchFamily="18" charset="0"/>
                <a:cs typeface="Times New Roman" panose="02020603050405020304" pitchFamily="18" charset="0"/>
              </a:rPr>
              <a:t> / Kütle Spektrometresi (GC / MS) Kullanılarak Ortam Havasındaki </a:t>
            </a:r>
            <a:r>
              <a:rPr lang="tr-TR" altLang="tr-TR" sz="1500" dirty="0" err="1">
                <a:latin typeface="Times New Roman" panose="02020603050405020304" pitchFamily="18" charset="0"/>
                <a:cs typeface="Times New Roman" panose="02020603050405020304" pitchFamily="18" charset="0"/>
              </a:rPr>
              <a:t>Polisiklik</a:t>
            </a:r>
            <a:r>
              <a:rPr lang="tr-TR" altLang="tr-TR" sz="1500" dirty="0">
                <a:latin typeface="Times New Roman" panose="02020603050405020304" pitchFamily="18" charset="0"/>
                <a:cs typeface="Times New Roman" panose="02020603050405020304" pitchFamily="18" charset="0"/>
              </a:rPr>
              <a:t> Aromatik Hidrokarbonların (PAH) Tayini. Bu yöntem, ortam havasındaki </a:t>
            </a:r>
            <a:r>
              <a:rPr lang="tr-TR" altLang="tr-TR" sz="1500" dirty="0" err="1">
                <a:latin typeface="Times New Roman" panose="02020603050405020304" pitchFamily="18" charset="0"/>
                <a:cs typeface="Times New Roman" panose="02020603050405020304" pitchFamily="18" charset="0"/>
              </a:rPr>
              <a:t>PAH'ların</a:t>
            </a:r>
            <a:r>
              <a:rPr lang="tr-TR" altLang="tr-TR" sz="1500" dirty="0">
                <a:latin typeface="Times New Roman" panose="02020603050405020304" pitchFamily="18" charset="0"/>
                <a:cs typeface="Times New Roman" panose="02020603050405020304" pitchFamily="18" charset="0"/>
              </a:rPr>
              <a:t> analizi için geçerlidir. Yüksek hacimli PUF / XAD örnekleme prosedürü 24 saatlik örnekleme süresi için geçerlidir</a:t>
            </a:r>
          </a:p>
        </p:txBody>
      </p:sp>
      <p:sp>
        <p:nvSpPr>
          <p:cNvPr id="13316" name="Unvan 1"/>
          <p:cNvSpPr>
            <a:spLocks noGrp="1"/>
          </p:cNvSpPr>
          <p:nvPr>
            <p:ph type="title"/>
          </p:nvPr>
        </p:nvSpPr>
        <p:spPr>
          <a:xfrm>
            <a:off x="2140146" y="1983347"/>
            <a:ext cx="8229600" cy="490537"/>
          </a:xfrm>
        </p:spPr>
        <p:txBody>
          <a:bodyPr/>
          <a:lstStyle/>
          <a:p>
            <a:pPr algn="l"/>
            <a:r>
              <a:rPr lang="tr-TR" altLang="tr-TR" sz="2400" b="1" dirty="0">
                <a:latin typeface="Times New Roman" panose="02020603050405020304" pitchFamily="18" charset="0"/>
                <a:cs typeface="Times New Roman" panose="02020603050405020304" pitchFamily="18" charset="0"/>
              </a:rPr>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11</a:t>
            </a:fld>
            <a:endParaRPr lang="tr-TR"/>
          </a:p>
        </p:txBody>
      </p:sp>
    </p:spTree>
    <p:extLst>
      <p:ext uri="{BB962C8B-B14F-4D97-AF65-F5344CB8AC3E}">
        <p14:creationId xmlns:p14="http://schemas.microsoft.com/office/powerpoint/2010/main" val="380899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İçerik Yer Tutucusu 2"/>
          <p:cNvSpPr>
            <a:spLocks noGrp="1"/>
          </p:cNvSpPr>
          <p:nvPr>
            <p:ph idx="1"/>
          </p:nvPr>
        </p:nvSpPr>
        <p:spPr>
          <a:xfrm>
            <a:off x="2361551" y="2907556"/>
            <a:ext cx="8229600" cy="3471972"/>
          </a:xfrm>
        </p:spPr>
        <p:txBody>
          <a:bodyPr/>
          <a:lstStyle/>
          <a:p>
            <a:pPr marL="0" indent="0">
              <a:buNone/>
            </a:pPr>
            <a:r>
              <a:rPr lang="tr-TR" altLang="tr-TR" sz="1800" b="1" dirty="0" smtClean="0">
                <a:latin typeface="Times New Roman" panose="02020603050405020304" pitchFamily="18" charset="0"/>
                <a:cs typeface="Times New Roman" panose="02020603050405020304" pitchFamily="18" charset="0"/>
              </a:rPr>
              <a:t>EPA </a:t>
            </a:r>
            <a:r>
              <a:rPr lang="tr-TR" altLang="tr-TR" sz="1800" b="1" dirty="0">
                <a:latin typeface="Times New Roman" panose="02020603050405020304" pitchFamily="18" charset="0"/>
                <a:cs typeface="Times New Roman" panose="02020603050405020304" pitchFamily="18" charset="0"/>
              </a:rPr>
              <a:t>Yöntemi 0010 / 8270C</a:t>
            </a:r>
          </a:p>
          <a:p>
            <a:pPr marL="0" indent="0" algn="just">
              <a:buNone/>
            </a:pPr>
            <a:r>
              <a:rPr lang="tr-TR" altLang="tr-TR" sz="1600" dirty="0" err="1">
                <a:latin typeface="Times New Roman" panose="02020603050405020304" pitchFamily="18" charset="0"/>
                <a:cs typeface="Times New Roman" panose="02020603050405020304" pitchFamily="18" charset="0"/>
              </a:rPr>
              <a:t>Modifiye</a:t>
            </a:r>
            <a:r>
              <a:rPr lang="tr-TR" altLang="tr-TR" sz="1600" dirty="0">
                <a:latin typeface="Times New Roman" panose="02020603050405020304" pitchFamily="18" charset="0"/>
                <a:cs typeface="Times New Roman" panose="02020603050405020304" pitchFamily="18" charset="0"/>
              </a:rPr>
              <a:t> Yöntem 5 Numune Alma Düzeneği</a:t>
            </a:r>
          </a:p>
          <a:p>
            <a:pPr marL="0" indent="0" algn="just">
              <a:buNone/>
            </a:pPr>
            <a:r>
              <a:rPr lang="tr-TR" altLang="tr-TR" sz="1600" dirty="0">
                <a:latin typeface="Times New Roman" panose="02020603050405020304" pitchFamily="18" charset="0"/>
                <a:cs typeface="Times New Roman" panose="02020603050405020304" pitchFamily="18" charset="0"/>
              </a:rPr>
              <a:t>Yakma Sistemlerinden ve Sabit Kaynaklardan Yarı Uçucu Başlıca Tehlikeli Bileşiklerin (</a:t>
            </a:r>
            <a:r>
              <a:rPr lang="tr-TR" altLang="tr-TR" sz="1600" dirty="0" err="1">
                <a:latin typeface="Times New Roman" panose="02020603050405020304" pitchFamily="18" charset="0"/>
                <a:cs typeface="Times New Roman" panose="02020603050405020304" pitchFamily="18" charset="0"/>
              </a:rPr>
              <a:t>POHC'ler</a:t>
            </a:r>
            <a:r>
              <a:rPr lang="tr-TR" altLang="tr-TR" sz="1600" dirty="0">
                <a:latin typeface="Times New Roman" panose="02020603050405020304" pitchFamily="18" charset="0"/>
                <a:cs typeface="Times New Roman" panose="02020603050405020304" pitchFamily="18" charset="0"/>
              </a:rPr>
              <a:t>) İmha ve Uzaklaştırma Verimliliğinin (DRE) Belirlenmesi.</a:t>
            </a:r>
          </a:p>
          <a:p>
            <a:pPr marL="0" indent="0" algn="just">
              <a:buNone/>
            </a:pPr>
            <a:r>
              <a:rPr lang="tr-TR" altLang="tr-TR" sz="1800" b="1" dirty="0" smtClean="0">
                <a:latin typeface="Times New Roman" panose="02020603050405020304" pitchFamily="18" charset="0"/>
                <a:cs typeface="Times New Roman" panose="02020603050405020304" pitchFamily="18" charset="0"/>
              </a:rPr>
              <a:t>EPA </a:t>
            </a:r>
            <a:r>
              <a:rPr lang="tr-TR" altLang="tr-TR" sz="1800" b="1" dirty="0">
                <a:latin typeface="Times New Roman" panose="02020603050405020304" pitchFamily="18" charset="0"/>
                <a:cs typeface="Times New Roman" panose="02020603050405020304" pitchFamily="18" charset="0"/>
              </a:rPr>
              <a:t>Yöntemi TO-17</a:t>
            </a:r>
          </a:p>
          <a:p>
            <a:pPr marL="0" indent="0" algn="just">
              <a:buNone/>
            </a:pPr>
            <a:r>
              <a:rPr lang="tr-TR" altLang="tr-TR" sz="1600" dirty="0" err="1">
                <a:latin typeface="Times New Roman" panose="02020603050405020304" pitchFamily="18" charset="0"/>
                <a:cs typeface="Times New Roman" panose="02020603050405020304" pitchFamily="18" charset="0"/>
              </a:rPr>
              <a:t>Sorbent</a:t>
            </a:r>
            <a:r>
              <a:rPr lang="tr-TR" altLang="tr-TR" sz="1600" dirty="0">
                <a:latin typeface="Times New Roman" panose="02020603050405020304" pitchFamily="18" charset="0"/>
                <a:cs typeface="Times New Roman" panose="02020603050405020304" pitchFamily="18" charset="0"/>
              </a:rPr>
              <a:t> Tüpler Üzerinden Aktif Örnekleme Kullanılarak Ortam Havasındaki Uçucu Organik Bileşiklerin Belirlenmesi. Bu yöntem, önceki </a:t>
            </a:r>
            <a:r>
              <a:rPr lang="tr-TR" altLang="tr-TR" sz="1600" dirty="0" err="1">
                <a:latin typeface="Times New Roman" panose="02020603050405020304" pitchFamily="18" charset="0"/>
                <a:cs typeface="Times New Roman" panose="02020603050405020304" pitchFamily="18" charset="0"/>
              </a:rPr>
              <a:t>sorbent</a:t>
            </a:r>
            <a:r>
              <a:rPr lang="tr-TR" altLang="tr-TR" sz="1600" dirty="0">
                <a:latin typeface="Times New Roman" panose="02020603050405020304" pitchFamily="18" charset="0"/>
                <a:cs typeface="Times New Roman" panose="02020603050405020304" pitchFamily="18" charset="0"/>
              </a:rPr>
              <a:t> bazlı EPA Yöntemleri TO-1 ve TO-2'nin yerini alır ve teneke kutu bazlı EPA Yöntemi TO-15'e bir alternatif sağlar. Tüp Stili 3 (yani </a:t>
            </a:r>
            <a:r>
              <a:rPr lang="tr-TR" altLang="tr-TR" sz="1600" dirty="0" err="1">
                <a:latin typeface="Times New Roman" panose="02020603050405020304" pitchFamily="18" charset="0"/>
                <a:cs typeface="Times New Roman" panose="02020603050405020304" pitchFamily="18" charset="0"/>
              </a:rPr>
              <a:t>Supelco</a:t>
            </a:r>
            <a:r>
              <a:rPr lang="tr-TR" altLang="tr-TR" sz="1600" dirty="0">
                <a:latin typeface="Times New Roman" panose="02020603050405020304" pitchFamily="18" charset="0"/>
                <a:cs typeface="Times New Roman" panose="02020603050405020304" pitchFamily="18" charset="0"/>
              </a:rPr>
              <a:t> tarafından üretilen </a:t>
            </a:r>
            <a:r>
              <a:rPr lang="tr-TR" altLang="tr-TR" sz="1600" dirty="0" err="1">
                <a:latin typeface="Times New Roman" panose="02020603050405020304" pitchFamily="18" charset="0"/>
                <a:cs typeface="Times New Roman" panose="02020603050405020304" pitchFamily="18" charset="0"/>
              </a:rPr>
              <a:t>Carbotrap</a:t>
            </a:r>
            <a:r>
              <a:rPr lang="tr-TR" altLang="tr-TR" sz="1600" dirty="0">
                <a:latin typeface="Times New Roman" panose="02020603050405020304" pitchFamily="18" charset="0"/>
                <a:cs typeface="Times New Roman" panose="02020603050405020304" pitchFamily="18" charset="0"/>
              </a:rPr>
              <a:t> 300),% 65'in altındaki bağıl nem ve 30 ° C'nin altındaki sıcaklıklarda 2 L hava hacimleri için uçuculuk açısından n-C3'ten n-C16'ya kadar değişen bileşikler için kullanılabilir. Naftalin ve orta </a:t>
            </a:r>
            <a:r>
              <a:rPr lang="tr-TR" altLang="tr-TR" sz="1600" dirty="0" err="1">
                <a:latin typeface="Times New Roman" panose="02020603050405020304" pitchFamily="18" charset="0"/>
                <a:cs typeface="Times New Roman" panose="02020603050405020304" pitchFamily="18" charset="0"/>
              </a:rPr>
              <a:t>distilatı</a:t>
            </a:r>
            <a:r>
              <a:rPr lang="tr-TR" altLang="tr-TR" sz="1600" dirty="0">
                <a:latin typeface="Times New Roman" panose="02020603050405020304" pitchFamily="18" charset="0"/>
                <a:cs typeface="Times New Roman" panose="02020603050405020304" pitchFamily="18" charset="0"/>
              </a:rPr>
              <a:t> etkili bir şekilde toplamak için kullanılabilir.</a:t>
            </a:r>
          </a:p>
        </p:txBody>
      </p:sp>
      <p:sp>
        <p:nvSpPr>
          <p:cNvPr id="14340" name="Unvan 1"/>
          <p:cNvSpPr>
            <a:spLocks noGrp="1"/>
          </p:cNvSpPr>
          <p:nvPr>
            <p:ph type="title"/>
          </p:nvPr>
        </p:nvSpPr>
        <p:spPr>
          <a:xfrm>
            <a:off x="2063001" y="2144700"/>
            <a:ext cx="8229600" cy="490538"/>
          </a:xfrm>
        </p:spPr>
        <p:txBody>
          <a:bodyPr/>
          <a:lstStyle/>
          <a:p>
            <a:pPr algn="l"/>
            <a:r>
              <a:rPr lang="tr-TR" altLang="tr-TR" sz="2400" b="1" dirty="0">
                <a:latin typeface="Times New Roman" panose="02020603050405020304" pitchFamily="18" charset="0"/>
                <a:cs typeface="Times New Roman" panose="02020603050405020304" pitchFamily="18" charset="0"/>
              </a:rPr>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12</a:t>
            </a:fld>
            <a:endParaRPr lang="tr-TR"/>
          </a:p>
        </p:txBody>
      </p:sp>
    </p:spTree>
    <p:extLst>
      <p:ext uri="{BB962C8B-B14F-4D97-AF65-F5344CB8AC3E}">
        <p14:creationId xmlns:p14="http://schemas.microsoft.com/office/powerpoint/2010/main" val="1224102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İçerik Yer Tutucusu 2"/>
          <p:cNvSpPr>
            <a:spLocks noGrp="1"/>
          </p:cNvSpPr>
          <p:nvPr>
            <p:ph idx="1"/>
          </p:nvPr>
        </p:nvSpPr>
        <p:spPr>
          <a:xfrm>
            <a:off x="2361551" y="2966848"/>
            <a:ext cx="8229600" cy="2831122"/>
          </a:xfrm>
        </p:spPr>
        <p:txBody>
          <a:bodyPr>
            <a:normAutofit lnSpcReduction="10000"/>
          </a:bodyPr>
          <a:lstStyle/>
          <a:p>
            <a:pPr marL="0" indent="0" algn="just">
              <a:buNone/>
            </a:pPr>
            <a:r>
              <a:rPr lang="tr-TR" altLang="tr-TR" sz="1800" b="1" dirty="0" smtClean="0">
                <a:latin typeface="Times New Roman" panose="02020603050405020304" pitchFamily="18" charset="0"/>
                <a:cs typeface="Times New Roman" panose="02020603050405020304" pitchFamily="18" charset="0"/>
              </a:rPr>
              <a:t>EPA </a:t>
            </a:r>
            <a:r>
              <a:rPr lang="tr-TR" altLang="tr-TR" sz="1800" b="1" dirty="0">
                <a:latin typeface="Times New Roman" panose="02020603050405020304" pitchFamily="18" charset="0"/>
                <a:cs typeface="Times New Roman" panose="02020603050405020304" pitchFamily="18" charset="0"/>
              </a:rPr>
              <a:t>Yöntemi 0030 / 5041A (VOST)</a:t>
            </a:r>
          </a:p>
          <a:p>
            <a:pPr marL="0" indent="0" algn="just">
              <a:buNone/>
            </a:pPr>
            <a:r>
              <a:rPr lang="tr-TR" altLang="tr-TR" sz="1600" dirty="0"/>
              <a:t>Bu yöntem, tehlikeli atık yakma fırınlarının baca gazı atıklarından uçucu temel organik tehlikeli bileşenlerin (</a:t>
            </a:r>
            <a:r>
              <a:rPr lang="tr-TR" altLang="tr-TR" sz="1600" dirty="0" err="1"/>
              <a:t>POHC'ler</a:t>
            </a:r>
            <a:r>
              <a:rPr lang="tr-TR" altLang="tr-TR" sz="1600" dirty="0"/>
              <a:t>) toplanmasını açıklar. Tanım amacıyla, uçucu </a:t>
            </a:r>
            <a:r>
              <a:rPr lang="tr-TR" altLang="tr-TR" sz="1600" dirty="0" err="1"/>
              <a:t>POHC'ler</a:t>
            </a:r>
            <a:r>
              <a:rPr lang="tr-TR" altLang="tr-TR" sz="1600" dirty="0"/>
              <a:t>, kaynama noktaları 100 ° C'nin altında olan uçucu organiklerdir. Gazlı numune, GC / FID kullanılarak taranır.</a:t>
            </a:r>
          </a:p>
          <a:p>
            <a:pPr marL="0" indent="0" algn="just">
              <a:buNone/>
            </a:pPr>
            <a:r>
              <a:rPr lang="tr-TR" altLang="tr-TR" sz="1800" b="1" dirty="0" smtClean="0">
                <a:latin typeface="Times New Roman" panose="02020603050405020304" pitchFamily="18" charset="0"/>
                <a:cs typeface="Times New Roman" panose="02020603050405020304" pitchFamily="18" charset="0"/>
              </a:rPr>
              <a:t>Yöntem </a:t>
            </a:r>
            <a:r>
              <a:rPr lang="tr-TR" altLang="tr-TR" sz="1800" b="1" dirty="0">
                <a:latin typeface="Times New Roman" panose="02020603050405020304" pitchFamily="18" charset="0"/>
                <a:cs typeface="Times New Roman" panose="02020603050405020304" pitchFamily="18" charset="0"/>
              </a:rPr>
              <a:t>0031</a:t>
            </a:r>
          </a:p>
          <a:p>
            <a:pPr marL="0" indent="0" algn="just">
              <a:buNone/>
            </a:pPr>
            <a:r>
              <a:rPr lang="tr-TR" altLang="tr-TR" sz="1600" dirty="0"/>
              <a:t>M0031 kısmen, tek başına kaynama noktasına dayalı kılavuzlar sağlayan M0030'un aksine hangi organik bileşiklerin toplanmaya uygun olduğunu belirtmek için yazılmıştır.</a:t>
            </a:r>
          </a:p>
          <a:p>
            <a:pPr marL="0" indent="0" algn="just">
              <a:buNone/>
            </a:pPr>
            <a:r>
              <a:rPr lang="tr-TR" altLang="tr-TR" sz="1600" dirty="0"/>
              <a:t>Ayrıca, polar ve reaktif bileşikler, M0031 toplama stratejisi için zayıf performans gösterenler olarak tanımlanır. Yöntem 0031'de VOST, organik kütleyi yakalamak için sırasıyla </a:t>
            </a:r>
            <a:r>
              <a:rPr lang="tr-TR" altLang="tr-TR" sz="1600" dirty="0" err="1"/>
              <a:t>Tenax</a:t>
            </a:r>
            <a:r>
              <a:rPr lang="tr-TR" altLang="tr-TR" sz="1600" dirty="0"/>
              <a:t>, </a:t>
            </a:r>
            <a:r>
              <a:rPr lang="tr-TR" altLang="tr-TR" sz="1600" dirty="0" err="1"/>
              <a:t>Tenax</a:t>
            </a:r>
            <a:r>
              <a:rPr lang="tr-TR" altLang="tr-TR" sz="1600" dirty="0"/>
              <a:t> ve </a:t>
            </a:r>
            <a:r>
              <a:rPr lang="tr-TR" altLang="tr-TR" sz="1600" dirty="0" err="1"/>
              <a:t>Anasorb</a:t>
            </a:r>
            <a:r>
              <a:rPr lang="tr-TR" altLang="tr-TR" sz="1600" dirty="0"/>
              <a:t> içeren üç cam tüpten oluşur.</a:t>
            </a:r>
          </a:p>
        </p:txBody>
      </p:sp>
      <p:sp>
        <p:nvSpPr>
          <p:cNvPr id="15364" name="Unvan 1"/>
          <p:cNvSpPr>
            <a:spLocks noGrp="1"/>
          </p:cNvSpPr>
          <p:nvPr>
            <p:ph type="title"/>
          </p:nvPr>
        </p:nvSpPr>
        <p:spPr>
          <a:xfrm>
            <a:off x="2361551" y="2258668"/>
            <a:ext cx="8229600" cy="490538"/>
          </a:xfrm>
        </p:spPr>
        <p:txBody>
          <a:bodyPr/>
          <a:lstStyle/>
          <a:p>
            <a:pPr algn="l"/>
            <a:r>
              <a:rPr lang="tr-TR" altLang="tr-TR" sz="2400" b="1" dirty="0">
                <a:latin typeface="Times New Roman" panose="02020603050405020304" pitchFamily="18" charset="0"/>
                <a:cs typeface="Times New Roman" panose="02020603050405020304" pitchFamily="18" charset="0"/>
              </a:rPr>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13</a:t>
            </a:fld>
            <a:endParaRPr lang="tr-TR"/>
          </a:p>
        </p:txBody>
      </p:sp>
    </p:spTree>
    <p:extLst>
      <p:ext uri="{BB962C8B-B14F-4D97-AF65-F5344CB8AC3E}">
        <p14:creationId xmlns:p14="http://schemas.microsoft.com/office/powerpoint/2010/main" val="130304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5351" y="2568588"/>
            <a:ext cx="8382000" cy="4123105"/>
          </a:xfrm>
        </p:spPr>
      </p:pic>
      <p:sp>
        <p:nvSpPr>
          <p:cNvPr id="16388" name="Unvan 1"/>
          <p:cNvSpPr>
            <a:spLocks noGrp="1"/>
          </p:cNvSpPr>
          <p:nvPr>
            <p:ph type="title"/>
          </p:nvPr>
        </p:nvSpPr>
        <p:spPr>
          <a:xfrm>
            <a:off x="2361551" y="2048269"/>
            <a:ext cx="8229600" cy="490537"/>
          </a:xfrm>
        </p:spPr>
        <p:txBody>
          <a:bodyPr/>
          <a:lstStyle/>
          <a:p>
            <a:pPr algn="l"/>
            <a:r>
              <a:rPr lang="tr-TR" altLang="tr-TR" sz="2400" b="1" dirty="0">
                <a:latin typeface="Times New Roman" panose="02020603050405020304" pitchFamily="18" charset="0"/>
                <a:cs typeface="Times New Roman" panose="02020603050405020304" pitchFamily="18" charset="0"/>
              </a:rPr>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14</a:t>
            </a:fld>
            <a:endParaRPr lang="tr-TR"/>
          </a:p>
        </p:txBody>
      </p:sp>
    </p:spTree>
    <p:extLst>
      <p:ext uri="{BB962C8B-B14F-4D97-AF65-F5344CB8AC3E}">
        <p14:creationId xmlns:p14="http://schemas.microsoft.com/office/powerpoint/2010/main" val="356087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İçerik Yer Tutucusu 2"/>
          <p:cNvSpPr>
            <a:spLocks noGrp="1"/>
          </p:cNvSpPr>
          <p:nvPr>
            <p:ph idx="1"/>
          </p:nvPr>
        </p:nvSpPr>
        <p:spPr>
          <a:xfrm>
            <a:off x="2361551" y="2431517"/>
            <a:ext cx="8229600" cy="3918326"/>
          </a:xfrm>
        </p:spPr>
        <p:txBody>
          <a:bodyPr>
            <a:normAutofit lnSpcReduction="10000"/>
          </a:bodyPr>
          <a:lstStyle/>
          <a:p>
            <a:pPr marL="0" indent="0" algn="just">
              <a:buNone/>
            </a:pPr>
            <a:r>
              <a:rPr lang="tr-TR" altLang="tr-TR" sz="1800" b="1" dirty="0" smtClean="0">
                <a:latin typeface="Times New Roman" panose="02020603050405020304" pitchFamily="18" charset="0"/>
                <a:cs typeface="Times New Roman" panose="02020603050405020304" pitchFamily="18" charset="0"/>
              </a:rPr>
              <a:t>EPA </a:t>
            </a:r>
            <a:r>
              <a:rPr lang="tr-TR" altLang="tr-TR" sz="1800" b="1" dirty="0">
                <a:latin typeface="Times New Roman" panose="02020603050405020304" pitchFamily="18" charset="0"/>
                <a:cs typeface="Times New Roman" panose="02020603050405020304" pitchFamily="18" charset="0"/>
              </a:rPr>
              <a:t>Yöntemi TO-11A</a:t>
            </a:r>
          </a:p>
          <a:p>
            <a:pPr marL="0" indent="0" algn="just">
              <a:buNone/>
            </a:pPr>
            <a:r>
              <a:rPr lang="tr-TR" altLang="tr-TR" sz="1600" dirty="0">
                <a:latin typeface="Times New Roman" panose="02020603050405020304" pitchFamily="18" charset="0"/>
                <a:cs typeface="Times New Roman" panose="02020603050405020304" pitchFamily="18" charset="0"/>
              </a:rPr>
              <a:t>Havadaki formaldehit ve diğer karbonil bileşikleri (aldehitler ve ketonlar), numune alma pompası kullanılarak DNPH kaplı bir silika jel kartuşundan numune çekilerek toplanır.</a:t>
            </a:r>
          </a:p>
          <a:p>
            <a:pPr marL="0" indent="0" algn="just">
              <a:buNone/>
            </a:pPr>
            <a:r>
              <a:rPr lang="tr-TR" altLang="tr-TR" sz="1600" dirty="0">
                <a:latin typeface="Times New Roman" panose="02020603050405020304" pitchFamily="18" charset="0"/>
                <a:cs typeface="Times New Roman" panose="02020603050405020304" pitchFamily="18" charset="0"/>
              </a:rPr>
              <a:t>TO-11A, iç mekan havasına, ortam havasına ve kaynaktan etkilenen alanlara uygulanabilir. Düşük </a:t>
            </a:r>
            <a:r>
              <a:rPr lang="tr-TR" altLang="tr-TR" sz="1600" dirty="0" err="1">
                <a:latin typeface="Times New Roman" panose="02020603050405020304" pitchFamily="18" charset="0"/>
                <a:cs typeface="Times New Roman" panose="02020603050405020304" pitchFamily="18" charset="0"/>
              </a:rPr>
              <a:t>ppbv</a:t>
            </a:r>
            <a:r>
              <a:rPr lang="tr-TR" altLang="tr-TR" sz="1600" dirty="0">
                <a:latin typeface="Times New Roman" panose="02020603050405020304" pitchFamily="18" charset="0"/>
                <a:cs typeface="Times New Roman" panose="02020603050405020304" pitchFamily="18" charset="0"/>
              </a:rPr>
              <a:t> ortamları için 24 saate kadar toplama süreleri kullanılır ve daha yüksek konsantrasyon alanları için kısa süreli örnekleme (5 ila 60 dakika) kullanılabilir.</a:t>
            </a:r>
          </a:p>
          <a:p>
            <a:pPr marL="0" indent="0" algn="just">
              <a:buNone/>
            </a:pPr>
            <a:r>
              <a:rPr lang="tr-TR" altLang="tr-TR" sz="1800" b="1" dirty="0" smtClean="0">
                <a:latin typeface="Times New Roman" panose="02020603050405020304" pitchFamily="18" charset="0"/>
                <a:cs typeface="Times New Roman" panose="02020603050405020304" pitchFamily="18" charset="0"/>
              </a:rPr>
              <a:t>CARB </a:t>
            </a:r>
            <a:r>
              <a:rPr lang="tr-TR" altLang="tr-TR" sz="1800" b="1" dirty="0">
                <a:latin typeface="Times New Roman" panose="02020603050405020304" pitchFamily="18" charset="0"/>
                <a:cs typeface="Times New Roman" panose="02020603050405020304" pitchFamily="18" charset="0"/>
              </a:rPr>
              <a:t>Yöntemi 430</a:t>
            </a:r>
          </a:p>
          <a:p>
            <a:pPr marL="0" indent="0" algn="just">
              <a:buNone/>
            </a:pPr>
            <a:r>
              <a:rPr lang="tr-TR" altLang="tr-TR" sz="1600" dirty="0">
                <a:latin typeface="Times New Roman" panose="02020603050405020304" pitchFamily="18" charset="0"/>
                <a:cs typeface="Times New Roman" panose="02020603050405020304" pitchFamily="18" charset="0"/>
              </a:rPr>
              <a:t>Bu yöntem, sabit kaynaklardan formaldehit ve </a:t>
            </a:r>
            <a:r>
              <a:rPr lang="tr-TR" altLang="tr-TR" sz="1600" dirty="0" err="1">
                <a:latin typeface="Times New Roman" panose="02020603050405020304" pitchFamily="18" charset="0"/>
                <a:cs typeface="Times New Roman" panose="02020603050405020304" pitchFamily="18" charset="0"/>
              </a:rPr>
              <a:t>asetaldehit</a:t>
            </a:r>
            <a:r>
              <a:rPr lang="tr-TR" altLang="tr-TR" sz="1600" dirty="0">
                <a:latin typeface="Times New Roman" panose="02020603050405020304" pitchFamily="18" charset="0"/>
                <a:cs typeface="Times New Roman" panose="02020603050405020304" pitchFamily="18" charset="0"/>
              </a:rPr>
              <a:t> emisyonlarının belirlenmesi için geçerlidir. Yöntem, yüksek performanslı sıvı </a:t>
            </a:r>
            <a:r>
              <a:rPr lang="tr-TR" altLang="tr-TR" sz="1600" dirty="0" err="1">
                <a:latin typeface="Times New Roman" panose="02020603050405020304" pitchFamily="18" charset="0"/>
                <a:cs typeface="Times New Roman" panose="02020603050405020304" pitchFamily="18" charset="0"/>
              </a:rPr>
              <a:t>kromatografisinin</a:t>
            </a:r>
            <a:r>
              <a:rPr lang="tr-TR" altLang="tr-TR" sz="1600" dirty="0">
                <a:latin typeface="Times New Roman" panose="02020603050405020304" pitchFamily="18" charset="0"/>
                <a:cs typeface="Times New Roman" panose="02020603050405020304" pitchFamily="18" charset="0"/>
              </a:rPr>
              <a:t> (HPLC) kullanımına dayanmaktadır.</a:t>
            </a:r>
          </a:p>
          <a:p>
            <a:pPr marL="0" indent="0" algn="just">
              <a:buNone/>
            </a:pPr>
            <a:r>
              <a:rPr lang="tr-TR" altLang="tr-TR" sz="1800" b="1" dirty="0" smtClean="0">
                <a:latin typeface="Times New Roman" panose="02020603050405020304" pitchFamily="18" charset="0"/>
                <a:cs typeface="Times New Roman" panose="02020603050405020304" pitchFamily="18" charset="0"/>
              </a:rPr>
              <a:t>EPA </a:t>
            </a:r>
            <a:r>
              <a:rPr lang="tr-TR" altLang="tr-TR" sz="1800" b="1" dirty="0">
                <a:latin typeface="Times New Roman" panose="02020603050405020304" pitchFamily="18" charset="0"/>
                <a:cs typeface="Times New Roman" panose="02020603050405020304" pitchFamily="18" charset="0"/>
              </a:rPr>
              <a:t>Yöntemi 0011 </a:t>
            </a:r>
          </a:p>
          <a:p>
            <a:pPr marL="0" indent="0" algn="just">
              <a:buNone/>
            </a:pPr>
            <a:r>
              <a:rPr lang="tr-TR" altLang="tr-TR" sz="1600" dirty="0">
                <a:latin typeface="Times New Roman" panose="02020603050405020304" pitchFamily="18" charset="0"/>
                <a:cs typeface="Times New Roman" panose="02020603050405020304" pitchFamily="18" charset="0"/>
              </a:rPr>
              <a:t>Sabit kaynaklardan seçilen aldehit ve keton emisyonları için örnekleme. Yöntem 0011 örnekleme, DNPH ile doldurulmuş </a:t>
            </a:r>
            <a:r>
              <a:rPr lang="tr-TR" altLang="tr-TR" sz="1600" dirty="0" err="1">
                <a:latin typeface="Times New Roman" panose="02020603050405020304" pitchFamily="18" charset="0"/>
                <a:cs typeface="Times New Roman" panose="02020603050405020304" pitchFamily="18" charset="0"/>
              </a:rPr>
              <a:t>impenger</a:t>
            </a:r>
            <a:r>
              <a:rPr lang="tr-TR" altLang="tr-TR" sz="1600" dirty="0">
                <a:latin typeface="Times New Roman" panose="02020603050405020304" pitchFamily="18" charset="0"/>
                <a:cs typeface="Times New Roman" panose="02020603050405020304" pitchFamily="18" charset="0"/>
              </a:rPr>
              <a:t> içeren bir </a:t>
            </a:r>
            <a:r>
              <a:rPr lang="tr-TR" altLang="tr-TR" sz="1600" dirty="0" err="1">
                <a:latin typeface="Times New Roman" panose="02020603050405020304" pitchFamily="18" charset="0"/>
                <a:cs typeface="Times New Roman" panose="02020603050405020304" pitchFamily="18" charset="0"/>
              </a:rPr>
              <a:t>izokinetik</a:t>
            </a:r>
            <a:r>
              <a:rPr lang="tr-TR" altLang="tr-TR" sz="1600" dirty="0">
                <a:latin typeface="Times New Roman" panose="02020603050405020304" pitchFamily="18" charset="0"/>
                <a:cs typeface="Times New Roman" panose="02020603050405020304" pitchFamily="18" charset="0"/>
              </a:rPr>
              <a:t> örnekleme dizisinden oluşur. Formaldehit ve diğer aldehitler ve ketonlar türevleri oluşturmak için DNPH ile reaksiyona girer. Türevler çıkarılır ve HPLC / UV ile analiz edilir.</a:t>
            </a:r>
          </a:p>
        </p:txBody>
      </p:sp>
      <p:sp>
        <p:nvSpPr>
          <p:cNvPr id="17412" name="Unvan 1"/>
          <p:cNvSpPr>
            <a:spLocks noGrp="1"/>
          </p:cNvSpPr>
          <p:nvPr>
            <p:ph type="title"/>
          </p:nvPr>
        </p:nvSpPr>
        <p:spPr>
          <a:xfrm>
            <a:off x="2361551" y="1881762"/>
            <a:ext cx="8229600" cy="490538"/>
          </a:xfrm>
        </p:spPr>
        <p:txBody>
          <a:bodyPr/>
          <a:lstStyle/>
          <a:p>
            <a:pPr algn="l"/>
            <a:r>
              <a:rPr lang="tr-TR" altLang="tr-TR" sz="2400" b="1" dirty="0">
                <a:latin typeface="Times New Roman" panose="02020603050405020304" pitchFamily="18" charset="0"/>
                <a:cs typeface="Times New Roman" panose="02020603050405020304" pitchFamily="18" charset="0"/>
              </a:rPr>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15</a:t>
            </a:fld>
            <a:endParaRPr lang="tr-TR"/>
          </a:p>
        </p:txBody>
      </p:sp>
    </p:spTree>
    <p:extLst>
      <p:ext uri="{BB962C8B-B14F-4D97-AF65-F5344CB8AC3E}">
        <p14:creationId xmlns:p14="http://schemas.microsoft.com/office/powerpoint/2010/main" val="411866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İçerik Yer Tutucusu 2"/>
          <p:cNvSpPr>
            <a:spLocks noGrp="1"/>
          </p:cNvSpPr>
          <p:nvPr>
            <p:ph idx="1"/>
          </p:nvPr>
        </p:nvSpPr>
        <p:spPr>
          <a:xfrm>
            <a:off x="1948312" y="2546450"/>
            <a:ext cx="9056078" cy="2614635"/>
          </a:xfrm>
        </p:spPr>
        <p:txBody>
          <a:bodyPr>
            <a:normAutofit/>
          </a:bodyPr>
          <a:lstStyle/>
          <a:p>
            <a:pPr marL="0" indent="0" algn="just">
              <a:buNone/>
            </a:pPr>
            <a:r>
              <a:rPr lang="tr-TR" altLang="tr-TR" b="1" dirty="0" smtClean="0">
                <a:latin typeface="Times New Roman" panose="02020603050405020304" pitchFamily="18" charset="0"/>
                <a:cs typeface="Times New Roman" panose="02020603050405020304" pitchFamily="18" charset="0"/>
              </a:rPr>
              <a:t>Sonuç: </a:t>
            </a:r>
            <a:endParaRPr lang="tr-TR" altLang="tr-TR" b="1" dirty="0">
              <a:latin typeface="Times New Roman" panose="02020603050405020304" pitchFamily="18" charset="0"/>
              <a:cs typeface="Times New Roman" panose="02020603050405020304" pitchFamily="18" charset="0"/>
            </a:endParaRPr>
          </a:p>
          <a:p>
            <a:pPr marL="0" indent="0" algn="just">
              <a:buNone/>
            </a:pPr>
            <a:r>
              <a:rPr lang="tr-TR" altLang="tr-TR" sz="2400" dirty="0">
                <a:latin typeface="Times New Roman" panose="02020603050405020304" pitchFamily="18" charset="0"/>
                <a:cs typeface="Times New Roman" panose="02020603050405020304" pitchFamily="18" charset="0"/>
              </a:rPr>
              <a:t>Tesiste muhtemel VOC kaynaklarının önceden tahmin edilmesi, buna göre metot tespiti yapılması önemlidir. Laboratuvar, dolayısıyla raporlama ve numune alma personelinin konu ile ilgili yetkin olması ve buna göre kontrol yapması gerekmektedir. </a:t>
            </a:r>
          </a:p>
        </p:txBody>
      </p:sp>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16</a:t>
            </a:fld>
            <a:endParaRPr lang="tr-TR"/>
          </a:p>
        </p:txBody>
      </p:sp>
    </p:spTree>
    <p:extLst>
      <p:ext uri="{BB962C8B-B14F-4D97-AF65-F5344CB8AC3E}">
        <p14:creationId xmlns:p14="http://schemas.microsoft.com/office/powerpoint/2010/main" val="3068501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0908" y="1164737"/>
            <a:ext cx="9390184" cy="5556738"/>
          </a:xfrm>
        </p:spPr>
        <p:txBody>
          <a:bodyPr>
            <a:normAutofit/>
          </a:bodyPr>
          <a:lstStyle/>
          <a:p>
            <a:pPr algn="ctr">
              <a:spcBef>
                <a:spcPts val="600"/>
              </a:spcBef>
              <a:spcAft>
                <a:spcPts val="600"/>
              </a:spcAft>
              <a:buNone/>
            </a:pPr>
            <a:endParaRPr lang="tr-TR" altLang="tr-TR" sz="4000" b="1" dirty="0" smtClean="0">
              <a:solidFill>
                <a:srgbClr val="7030A0"/>
              </a:solidFill>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4000" b="1" dirty="0" smtClean="0">
                <a:solidFill>
                  <a:srgbClr val="7030A0"/>
                </a:solidFill>
                <a:latin typeface="Times New Roman" panose="02020603050405020304" pitchFamily="18" charset="0"/>
                <a:cs typeface="Times New Roman" panose="02020603050405020304" pitchFamily="18" charset="0"/>
              </a:rPr>
              <a:t>TEŞEKKÜRLER</a:t>
            </a:r>
          </a:p>
          <a:p>
            <a:pPr algn="ctr">
              <a:spcBef>
                <a:spcPts val="600"/>
              </a:spcBef>
              <a:spcAft>
                <a:spcPts val="600"/>
              </a:spcAft>
              <a:buNone/>
            </a:pPr>
            <a:endParaRPr lang="tr-TR" altLang="tr-TR" sz="2400" b="1" dirty="0" smtClean="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smtClean="0">
                <a:latin typeface="Times New Roman" panose="02020603050405020304" pitchFamily="18" charset="0"/>
                <a:cs typeface="Times New Roman" panose="02020603050405020304" pitchFamily="18" charset="0"/>
              </a:rPr>
              <a:t>Halis Emre GÜNEŞ</a:t>
            </a: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000" b="1" dirty="0" smtClean="0">
                <a:latin typeface="Times New Roman" panose="02020603050405020304" pitchFamily="18" charset="0"/>
                <a:cs typeface="Times New Roman" panose="02020603050405020304" pitchFamily="18" charset="0"/>
              </a:rPr>
              <a:t>Çevre Mühendisi</a:t>
            </a:r>
            <a:endParaRPr lang="tr-TR" altLang="tr-TR" sz="20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000" b="1" dirty="0" smtClean="0">
                <a:latin typeface="Times New Roman" panose="02020603050405020304" pitchFamily="18" charset="0"/>
                <a:cs typeface="Times New Roman" panose="02020603050405020304" pitchFamily="18" charset="0"/>
              </a:rPr>
              <a:t>hemre.gunes@csb.gov.tr</a:t>
            </a:r>
            <a:endParaRPr lang="tr-TR" altLang="tr-TR" sz="2000" b="1" dirty="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a:latin typeface="Times New Roman" panose="02020603050405020304" pitchFamily="18" charset="0"/>
                <a:cs typeface="Times New Roman" panose="02020603050405020304" pitchFamily="18" charset="0"/>
              </a:rPr>
              <a:t>LABORATUVAR, ÖLÇÜM VE İZLEME DAİRESİ BAŞKANLIĞI</a:t>
            </a:r>
          </a:p>
          <a:p>
            <a:pPr algn="ctr">
              <a:spcBef>
                <a:spcPts val="600"/>
              </a:spcBef>
              <a:spcAft>
                <a:spcPts val="600"/>
              </a:spcAft>
              <a:buNone/>
            </a:pPr>
            <a:r>
              <a:rPr lang="tr-TR" altLang="tr-TR" sz="2200" b="1" dirty="0">
                <a:latin typeface="Times New Roman" panose="02020603050405020304" pitchFamily="18" charset="0"/>
                <a:cs typeface="Times New Roman" panose="02020603050405020304" pitchFamily="18" charset="0"/>
              </a:rPr>
              <a:t>Endüstriyel Kirlilik İzleme Şube Müdürlüğü</a:t>
            </a:r>
          </a:p>
          <a:p>
            <a:pPr marL="342900" lvl="0" indent="-342900" algn="just" fontAlgn="base">
              <a:lnSpc>
                <a:spcPct val="100000"/>
              </a:lnSpc>
              <a:spcBef>
                <a:spcPct val="0"/>
              </a:spcBef>
              <a:spcAft>
                <a:spcPct val="0"/>
              </a:spcAft>
              <a:buFont typeface="Wingdings" panose="05000000000000000000" pitchFamily="2" charset="2"/>
              <a:buChar char="Ø"/>
              <a:defRPr/>
            </a:pPr>
            <a:endParaRPr lang="tr-TR" altLang="tr-TR" sz="2200" dirty="0">
              <a:solidFill>
                <a:srgbClr val="000000"/>
              </a:solidFill>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17</a:t>
            </a:fld>
            <a:endParaRPr lang="tr-TR"/>
          </a:p>
        </p:txBody>
      </p:sp>
    </p:spTree>
    <p:extLst>
      <p:ext uri="{BB962C8B-B14F-4D97-AF65-F5344CB8AC3E}">
        <p14:creationId xmlns:p14="http://schemas.microsoft.com/office/powerpoint/2010/main" val="360276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32951" y="2303585"/>
            <a:ext cx="8686800" cy="3200400"/>
          </a:xfrm>
        </p:spPr>
        <p:txBody>
          <a:bodyPr>
            <a:normAutofit/>
          </a:bodyPr>
          <a:lstStyle/>
          <a:p>
            <a:pPr algn="just">
              <a:buFont typeface="Wingdings" panose="05000000000000000000" pitchFamily="2" charset="2"/>
              <a:buChar char="Ø"/>
              <a:defRP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Numune alma için uygun bir yöntem seçimi için ilk kriter, izlenecek bileşiklerin fiziksel ve kimyasal davranışlarıdır. </a:t>
            </a:r>
            <a:r>
              <a:rPr lang="tr-TR" sz="2400" dirty="0" err="1">
                <a:latin typeface="Times New Roman" panose="02020603050405020304" pitchFamily="18" charset="0"/>
                <a:cs typeface="Times New Roman" panose="02020603050405020304" pitchFamily="18" charset="0"/>
              </a:rPr>
              <a:t>Analit</a:t>
            </a:r>
            <a:r>
              <a:rPr lang="tr-TR" sz="2400" dirty="0">
                <a:latin typeface="Times New Roman" panose="02020603050405020304" pitchFamily="18" charset="0"/>
                <a:cs typeface="Times New Roman" panose="02020603050405020304" pitchFamily="18" charset="0"/>
              </a:rPr>
              <a:t>, uçucu bir bileşik olarak nitelendikten sonra uygun ölçüm yöntemi (örnekleme ve analiz) seçilir.</a:t>
            </a:r>
          </a:p>
          <a:p>
            <a:pPr algn="just">
              <a:buFont typeface="Wingdings" panose="05000000000000000000" pitchFamily="2" charset="2"/>
              <a:buChar char="Ø"/>
              <a:defRPr/>
            </a:pPr>
            <a:r>
              <a:rPr lang="tr-TR" sz="2400" dirty="0">
                <a:latin typeface="Times New Roman" panose="02020603050405020304" pitchFamily="18" charset="0"/>
                <a:cs typeface="Times New Roman" panose="02020603050405020304" pitchFamily="18" charset="0"/>
              </a:rPr>
              <a:t>Bu aşamada bu parametre için uygun örnekleme ve analiz metodu olup olamadığına  bakılır.</a:t>
            </a:r>
          </a:p>
          <a:p>
            <a:pPr algn="just">
              <a:buFont typeface="Wingdings" panose="05000000000000000000" pitchFamily="2" charset="2"/>
              <a:buChar char="Ø"/>
              <a:defRPr/>
            </a:pPr>
            <a:r>
              <a:rPr lang="tr-TR" sz="2400" dirty="0">
                <a:latin typeface="Times New Roman" panose="02020603050405020304" pitchFamily="18" charset="0"/>
                <a:cs typeface="Times New Roman" panose="02020603050405020304" pitchFamily="18" charset="0"/>
              </a:rPr>
              <a:t>Örneklemenin nasıl veya neye yapılacağına karar verilir. </a:t>
            </a:r>
            <a:r>
              <a:rPr lang="tr-TR" sz="2400" dirty="0" err="1">
                <a:latin typeface="Times New Roman" panose="02020603050405020304" pitchFamily="18" charset="0"/>
                <a:cs typeface="Times New Roman" panose="02020603050405020304" pitchFamily="18" charset="0"/>
              </a:rPr>
              <a:t>Sorbent</a:t>
            </a:r>
            <a:r>
              <a:rPr lang="tr-TR" sz="2400" dirty="0">
                <a:latin typeface="Times New Roman" panose="02020603050405020304" pitchFamily="18" charset="0"/>
                <a:cs typeface="Times New Roman" panose="02020603050405020304" pitchFamily="18" charset="0"/>
              </a:rPr>
              <a:t> ve çözücü seçim kriterleri çok önemlidir. </a:t>
            </a:r>
          </a:p>
        </p:txBody>
      </p:sp>
      <p:sp>
        <p:nvSpPr>
          <p:cNvPr id="7" name="Unvan 1"/>
          <p:cNvSpPr>
            <a:spLocks noGrp="1"/>
          </p:cNvSpPr>
          <p:nvPr>
            <p:ph type="title"/>
          </p:nvPr>
        </p:nvSpPr>
        <p:spPr>
          <a:xfrm>
            <a:off x="1512276" y="256430"/>
            <a:ext cx="9928151" cy="1325563"/>
          </a:xfrm>
        </p:spPr>
        <p:txBody>
          <a:bodyPr>
            <a:normAutofit/>
          </a:bodyPr>
          <a:lstStyle/>
          <a:p>
            <a:pPr algn="ctr"/>
            <a:r>
              <a:rPr lang="tr-TR" altLang="tr-TR" sz="3600" b="1" dirty="0">
                <a:latin typeface="Times New Roman" panose="02020603050405020304" pitchFamily="18" charset="0"/>
                <a:cs typeface="Times New Roman" panose="02020603050405020304" pitchFamily="18" charset="0"/>
              </a:rPr>
              <a:t>VOC PARAMETRESİNDE METOT SEÇİMİ</a:t>
            </a: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2</a:t>
            </a:fld>
            <a:endParaRPr lang="tr-TR"/>
          </a:p>
        </p:txBody>
      </p:sp>
    </p:spTree>
    <p:extLst>
      <p:ext uri="{BB962C8B-B14F-4D97-AF65-F5344CB8AC3E}">
        <p14:creationId xmlns:p14="http://schemas.microsoft.com/office/powerpoint/2010/main" val="153305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Unvan 1"/>
          <p:cNvSpPr>
            <a:spLocks noGrp="1"/>
          </p:cNvSpPr>
          <p:nvPr>
            <p:ph type="title"/>
          </p:nvPr>
        </p:nvSpPr>
        <p:spPr>
          <a:xfrm>
            <a:off x="2361551" y="1594741"/>
            <a:ext cx="8229600" cy="487363"/>
          </a:xfrm>
        </p:spPr>
        <p:txBody>
          <a:bodyPr/>
          <a:lstStyle/>
          <a:p>
            <a:pPr algn="l"/>
            <a:r>
              <a:rPr lang="tr-TR" altLang="tr-TR"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 Fiziksel ve Kimyasal Davranış</a:t>
            </a:r>
            <a:endParaRPr lang="tr-TR" altLang="tr-TR" sz="2400" b="1" dirty="0">
              <a:ea typeface="Calibri" panose="020F0502020204030204" pitchFamily="34" charset="0"/>
              <a:cs typeface="Times New Roman" panose="02020603050405020304" pitchFamily="18" charset="0"/>
            </a:endParaRPr>
          </a:p>
        </p:txBody>
      </p:sp>
      <p:pic>
        <p:nvPicPr>
          <p:cNvPr id="5123" name="Resim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3870" y="2208456"/>
            <a:ext cx="8044962" cy="421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3"/>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3</a:t>
            </a:fld>
            <a:endParaRPr lang="tr-TR"/>
          </a:p>
        </p:txBody>
      </p:sp>
    </p:spTree>
    <p:extLst>
      <p:ext uri="{BB962C8B-B14F-4D97-AF65-F5344CB8AC3E}">
        <p14:creationId xmlns:p14="http://schemas.microsoft.com/office/powerpoint/2010/main" val="332089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van 1"/>
          <p:cNvSpPr>
            <a:spLocks noGrp="1"/>
          </p:cNvSpPr>
          <p:nvPr>
            <p:ph type="title"/>
          </p:nvPr>
        </p:nvSpPr>
        <p:spPr>
          <a:xfrm>
            <a:off x="2361551" y="2116477"/>
            <a:ext cx="8229600" cy="487363"/>
          </a:xfrm>
        </p:spPr>
        <p:txBody>
          <a:bodyPr/>
          <a:lstStyle/>
          <a:p>
            <a:pPr algn="l"/>
            <a:r>
              <a:rPr lang="tr-TR" altLang="tr-TR"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 Fiziksel ve Kimyasal Davranış</a:t>
            </a:r>
            <a:endParaRPr lang="tr-TR" altLang="tr-TR" sz="2400" b="1" dirty="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a:xfrm>
            <a:off x="2361551" y="2621757"/>
            <a:ext cx="8229600" cy="3352800"/>
          </a:xfrm>
        </p:spPr>
        <p:txBody>
          <a:bodyPr>
            <a:normAutofit/>
          </a:bodyPr>
          <a:lstStyle/>
          <a:p>
            <a:pPr>
              <a:lnSpc>
                <a:spcPct val="107000"/>
              </a:lnSpc>
              <a:spcAft>
                <a:spcPts val="600"/>
              </a:spcAft>
              <a:buFont typeface="Wingdings" panose="05000000000000000000" pitchFamily="2" charset="2"/>
              <a:buChar char="Ø"/>
              <a:defRPr/>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600"/>
              </a:spcAft>
              <a:buFont typeface="Wingdings" panose="05000000000000000000" pitchFamily="2" charset="2"/>
              <a:buChar char="Ø"/>
              <a:defRPr/>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Polarite / suda çözünürlük</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600"/>
              </a:spcAft>
              <a:buFont typeface="Wingdings" panose="05000000000000000000" pitchFamily="2" charset="2"/>
              <a:buChar char="Ø"/>
              <a:defRPr/>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Reaktivite</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marL="337185" indent="337185">
              <a:lnSpc>
                <a:spcPct val="107000"/>
              </a:lnSpc>
              <a:spcAft>
                <a:spcPts val="600"/>
              </a:spcAft>
              <a:defRPr/>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Kararlı, reaktif olmayan</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marL="337185" indent="337185">
              <a:lnSpc>
                <a:spcPct val="107000"/>
              </a:lnSpc>
              <a:spcAft>
                <a:spcPts val="600"/>
              </a:spcAft>
              <a:defRPr/>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Yoğunlaşarak su ile reaksiyona girenler.</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4</a:t>
            </a:fld>
            <a:endParaRPr lang="tr-TR"/>
          </a:p>
        </p:txBody>
      </p:sp>
    </p:spTree>
    <p:extLst>
      <p:ext uri="{BB962C8B-B14F-4D97-AF65-F5344CB8AC3E}">
        <p14:creationId xmlns:p14="http://schemas.microsoft.com/office/powerpoint/2010/main" val="315768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Unvan 1"/>
          <p:cNvSpPr>
            <a:spLocks noGrp="1"/>
          </p:cNvSpPr>
          <p:nvPr>
            <p:ph type="title"/>
          </p:nvPr>
        </p:nvSpPr>
        <p:spPr>
          <a:xfrm>
            <a:off x="2021838" y="1668017"/>
            <a:ext cx="8229600" cy="639762"/>
          </a:xfrm>
        </p:spPr>
        <p:txBody>
          <a:bodyPr>
            <a:normAutofit/>
          </a:bodyPr>
          <a:lstStyle/>
          <a:p>
            <a:pPr algn="l"/>
            <a:r>
              <a:rPr lang="tr-TR" altLang="tr-TR"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800" b="1" dirty="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a:xfrm>
            <a:off x="2021838" y="2376917"/>
            <a:ext cx="7907477" cy="3990358"/>
          </a:xfrm>
        </p:spPr>
        <p:txBody>
          <a:bodyPr>
            <a:normAutofit fontScale="92500" lnSpcReduction="10000"/>
          </a:bodyPr>
          <a:lstStyle/>
          <a:p>
            <a:pPr marL="0" indent="0">
              <a:lnSpc>
                <a:spcPct val="97000"/>
              </a:lnSpc>
              <a:spcAft>
                <a:spcPts val="600"/>
              </a:spcAft>
              <a:buNone/>
              <a:defRPr/>
            </a:pPr>
            <a:r>
              <a:rPr lang="tr-TR" altLang="tr-TR" sz="2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Çok Uçucu Organik Bileşikler (</a:t>
            </a:r>
            <a:r>
              <a:rPr lang="tr-TR" altLang="tr-TR" sz="26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VVOCs</a:t>
            </a:r>
            <a:r>
              <a:rPr lang="tr-TR" altLang="tr-TR" sz="2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altLang="tr-TR" sz="26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97000"/>
              </a:lnSpc>
              <a:spcAft>
                <a:spcPts val="600"/>
              </a:spcAft>
              <a:buFont typeface="Wingdings" panose="05000000000000000000" pitchFamily="2" charset="2"/>
              <a:buChar char="Ø"/>
              <a:defRPr/>
            </a:pPr>
            <a:r>
              <a:rPr lang="tr-TR" altLang="tr-TR"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Düşük moleküler ağırlık</a:t>
            </a:r>
            <a:endParaRPr lang="tr-TR" altLang="tr-TR" sz="23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97000"/>
              </a:lnSpc>
              <a:spcAft>
                <a:spcPts val="600"/>
              </a:spcAft>
              <a:buFont typeface="Wingdings" panose="05000000000000000000" pitchFamily="2" charset="2"/>
              <a:buChar char="Ø"/>
              <a:defRPr/>
            </a:pPr>
            <a:r>
              <a:rPr lang="tr-TR" altLang="tr-TR"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25 ° C'de 15 </a:t>
            </a:r>
            <a:r>
              <a:rPr lang="tr-TR" altLang="tr-TR" sz="23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kPa'dan</a:t>
            </a:r>
            <a:r>
              <a:rPr lang="tr-TR" altLang="tr-TR"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büyük buhar basıncı</a:t>
            </a:r>
            <a:endParaRPr lang="tr-TR" altLang="tr-TR" sz="23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97000"/>
              </a:lnSpc>
              <a:spcAft>
                <a:spcPts val="600"/>
              </a:spcAft>
              <a:buFont typeface="Wingdings" panose="05000000000000000000" pitchFamily="2" charset="2"/>
              <a:buChar char="Ø"/>
              <a:defRPr/>
            </a:pPr>
            <a:r>
              <a:rPr lang="tr-TR" altLang="tr-TR"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Kaynama noktaları genellikle 30 ° C'nin altındadır.</a:t>
            </a:r>
            <a:endParaRPr lang="tr-TR" altLang="tr-TR" sz="23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97000"/>
              </a:lnSpc>
              <a:spcAft>
                <a:spcPts val="600"/>
              </a:spcAft>
              <a:buFont typeface="Wingdings" panose="05000000000000000000" pitchFamily="2" charset="2"/>
              <a:buChar char="Ø"/>
              <a:defRPr/>
            </a:pPr>
            <a:r>
              <a:rPr lang="tr-TR" altLang="tr-TR"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Temizlenebilir veya suda çözünmezler.</a:t>
            </a:r>
          </a:p>
          <a:p>
            <a:pPr marL="0" indent="0">
              <a:buNone/>
              <a:defRPr/>
            </a:pPr>
            <a:r>
              <a:rPr lang="tr-TR" altLang="tr-TR" sz="2600" b="1" dirty="0" smtClean="0">
                <a:latin typeface="Times New Roman" panose="02020603050405020304" pitchFamily="18" charset="0"/>
                <a:ea typeface="Calibri" panose="020F0502020204030204" pitchFamily="34" charset="0"/>
                <a:cs typeface="Times New Roman" panose="02020603050405020304" pitchFamily="18" charset="0"/>
              </a:rPr>
              <a:t>Çok Uçucu Bileşik Ölçümü</a:t>
            </a:r>
          </a:p>
          <a:p>
            <a:pPr>
              <a:buFont typeface="Wingdings" panose="05000000000000000000" pitchFamily="2" charset="2"/>
              <a:buChar char="§"/>
              <a:defRPr/>
            </a:pPr>
            <a:r>
              <a:rPr lang="tr-TR" altLang="tr-TR" sz="2300" dirty="0" smtClean="0">
                <a:latin typeface="Times New Roman" panose="02020603050405020304" pitchFamily="18" charset="0"/>
                <a:ea typeface="Calibri" panose="020F0502020204030204" pitchFamily="34" charset="0"/>
                <a:cs typeface="Times New Roman" panose="02020603050405020304" pitchFamily="18" charset="0"/>
              </a:rPr>
              <a:t>       Torbalarda </a:t>
            </a:r>
            <a:r>
              <a:rPr lang="tr-TR" altLang="tr-TR" sz="2300" dirty="0">
                <a:latin typeface="Times New Roman" panose="02020603050405020304" pitchFamily="18" charset="0"/>
                <a:ea typeface="Calibri" panose="020F0502020204030204" pitchFamily="34" charset="0"/>
                <a:cs typeface="Times New Roman" panose="02020603050405020304" pitchFamily="18" charset="0"/>
              </a:rPr>
              <a:t>bütün olarak gazın örneklemesi (Yöntem 18)</a:t>
            </a:r>
          </a:p>
          <a:p>
            <a:pPr>
              <a:buFont typeface="Wingdings" panose="05000000000000000000" pitchFamily="2" charset="2"/>
              <a:buChar char="§"/>
              <a:defRPr/>
            </a:pPr>
            <a:r>
              <a:rPr lang="tr-TR" altLang="tr-TR" sz="2300" dirty="0" smtClean="0">
                <a:latin typeface="Times New Roman" panose="02020603050405020304" pitchFamily="18" charset="0"/>
                <a:ea typeface="Calibri" panose="020F0502020204030204" pitchFamily="34" charset="0"/>
                <a:cs typeface="Times New Roman" panose="02020603050405020304" pitchFamily="18" charset="0"/>
              </a:rPr>
              <a:t>       Ölçüm </a:t>
            </a:r>
            <a:r>
              <a:rPr lang="tr-TR" altLang="tr-TR" sz="2300" dirty="0">
                <a:latin typeface="Times New Roman" panose="02020603050405020304" pitchFamily="18" charset="0"/>
                <a:ea typeface="Calibri" panose="020F0502020204030204" pitchFamily="34" charset="0"/>
                <a:cs typeface="Times New Roman" panose="02020603050405020304" pitchFamily="18" charset="0"/>
              </a:rPr>
              <a:t>hücresine doğrudan gaz örneklemesi (Yöntem 320)</a:t>
            </a:r>
          </a:p>
          <a:p>
            <a:pPr marL="0" indent="0">
              <a:buNone/>
              <a:defRPr/>
            </a:pPr>
            <a:r>
              <a:rPr lang="tr-TR" sz="2300" dirty="0" smtClean="0">
                <a:latin typeface="Times New Roman" panose="02020603050405020304" pitchFamily="18" charset="0"/>
                <a:cs typeface="Times New Roman" panose="02020603050405020304" pitchFamily="18" charset="0"/>
              </a:rPr>
              <a:t>          (</a:t>
            </a:r>
            <a:r>
              <a:rPr lang="tr-TR" sz="2300" dirty="0">
                <a:latin typeface="Times New Roman" panose="02020603050405020304" pitchFamily="18" charset="0"/>
                <a:cs typeface="Times New Roman" panose="02020603050405020304" pitchFamily="18" charset="0"/>
              </a:rPr>
              <a:t>Örnek olarak </a:t>
            </a:r>
            <a:r>
              <a:rPr lang="tr-TR" sz="2300" dirty="0" err="1">
                <a:latin typeface="Times New Roman" panose="02020603050405020304" pitchFamily="18" charset="0"/>
                <a:cs typeface="Times New Roman" panose="02020603050405020304" pitchFamily="18" charset="0"/>
              </a:rPr>
              <a:t>vinil</a:t>
            </a:r>
            <a:r>
              <a:rPr lang="tr-TR" sz="2300" dirty="0">
                <a:latin typeface="Times New Roman" panose="02020603050405020304" pitchFamily="18" charset="0"/>
                <a:cs typeface="Times New Roman" panose="02020603050405020304" pitchFamily="18" charset="0"/>
              </a:rPr>
              <a:t> klorür, </a:t>
            </a:r>
            <a:r>
              <a:rPr lang="tr-TR" sz="2300" dirty="0" err="1">
                <a:latin typeface="Times New Roman" panose="02020603050405020304" pitchFamily="18" charset="0"/>
                <a:cs typeface="Times New Roman" panose="02020603050405020304" pitchFamily="18" charset="0"/>
              </a:rPr>
              <a:t>klorometan</a:t>
            </a:r>
            <a:r>
              <a:rPr lang="tr-TR" sz="2300" dirty="0">
                <a:latin typeface="Times New Roman" panose="02020603050405020304" pitchFamily="18" charset="0"/>
                <a:cs typeface="Times New Roman" panose="02020603050405020304" pitchFamily="18" charset="0"/>
              </a:rPr>
              <a:t>)</a:t>
            </a:r>
            <a:endParaRPr lang="tr-TR" altLang="tr-TR" sz="23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97000"/>
              </a:lnSpc>
              <a:spcAft>
                <a:spcPts val="600"/>
              </a:spcAft>
              <a:defRPr/>
            </a:pPr>
            <a:endParaRPr lang="tr-TR" altLang="tr-TR" sz="15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172"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40152" y="2022717"/>
            <a:ext cx="2200275" cy="3654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5</a:t>
            </a:fld>
            <a:endParaRPr lang="tr-TR"/>
          </a:p>
        </p:txBody>
      </p:sp>
    </p:spTree>
    <p:extLst>
      <p:ext uri="{BB962C8B-B14F-4D97-AF65-F5344CB8AC3E}">
        <p14:creationId xmlns:p14="http://schemas.microsoft.com/office/powerpoint/2010/main" val="342757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9777" y="2026017"/>
            <a:ext cx="6723062" cy="4319587"/>
          </a:xfrm>
        </p:spPr>
        <p:txBody>
          <a:bodyPr>
            <a:normAutofit fontScale="92500" lnSpcReduction="10000"/>
          </a:bodyPr>
          <a:lstStyle/>
          <a:p>
            <a:pPr marL="0" indent="0">
              <a:buNone/>
              <a:defRPr/>
            </a:pPr>
            <a:endParaRPr lang="tr-TR" sz="1500" dirty="0"/>
          </a:p>
          <a:p>
            <a:pPr marL="0" indent="0">
              <a:buNone/>
              <a:defRPr/>
            </a:pPr>
            <a:endParaRPr lang="tr-TR" sz="1500" dirty="0"/>
          </a:p>
          <a:p>
            <a:pPr marL="0" indent="0">
              <a:buNone/>
              <a:defRPr/>
            </a:pPr>
            <a:r>
              <a:rPr lang="tr-TR" sz="2200" b="1" dirty="0">
                <a:latin typeface="Times New Roman" panose="02020603050405020304" pitchFamily="18" charset="0"/>
                <a:cs typeface="Times New Roman" panose="02020603050405020304" pitchFamily="18" charset="0"/>
              </a:rPr>
              <a:t>Uçucu Organik Bileşikler (VOC)</a:t>
            </a:r>
          </a:p>
          <a:p>
            <a:pPr>
              <a:defRPr/>
            </a:pPr>
            <a:r>
              <a:rPr lang="tr-TR" sz="2000" dirty="0">
                <a:latin typeface="Times New Roman" panose="02020603050405020304" pitchFamily="18" charset="0"/>
                <a:cs typeface="Times New Roman" panose="02020603050405020304" pitchFamily="18" charset="0"/>
              </a:rPr>
              <a:t>25 ° C'de 10-2 </a:t>
            </a:r>
            <a:r>
              <a:rPr lang="tr-TR" sz="2000" dirty="0" err="1">
                <a:latin typeface="Times New Roman" panose="02020603050405020304" pitchFamily="18" charset="0"/>
                <a:cs typeface="Times New Roman" panose="02020603050405020304" pitchFamily="18" charset="0"/>
              </a:rPr>
              <a:t>kPa'dan</a:t>
            </a:r>
            <a:r>
              <a:rPr lang="tr-TR" sz="2000" dirty="0">
                <a:latin typeface="Times New Roman" panose="02020603050405020304" pitchFamily="18" charset="0"/>
                <a:cs typeface="Times New Roman" panose="02020603050405020304" pitchFamily="18" charset="0"/>
              </a:rPr>
              <a:t> büyük buhar basıncı</a:t>
            </a:r>
          </a:p>
          <a:p>
            <a:pPr>
              <a:defRPr/>
            </a:pPr>
            <a:r>
              <a:rPr lang="tr-TR" sz="2000" dirty="0">
                <a:latin typeface="Times New Roman" panose="02020603050405020304" pitchFamily="18" charset="0"/>
                <a:cs typeface="Times New Roman" panose="02020603050405020304" pitchFamily="18" charset="0"/>
              </a:rPr>
              <a:t>Kaynama noktaları genellikle 30 ila 180 ° C arasındadır.</a:t>
            </a:r>
          </a:p>
          <a:p>
            <a:pPr>
              <a:defRPr/>
            </a:pPr>
            <a:r>
              <a:rPr lang="tr-TR" sz="2000" dirty="0">
                <a:latin typeface="Times New Roman" panose="02020603050405020304" pitchFamily="18" charset="0"/>
                <a:cs typeface="Times New Roman" panose="02020603050405020304" pitchFamily="18" charset="0"/>
              </a:rPr>
              <a:t>Suda çözülür veya su ile </a:t>
            </a:r>
            <a:r>
              <a:rPr lang="tr-TR" sz="2000" dirty="0" err="1">
                <a:latin typeface="Times New Roman" panose="02020603050405020304" pitchFamily="18" charset="0"/>
                <a:cs typeface="Times New Roman" panose="02020603050405020304" pitchFamily="18" charset="0"/>
              </a:rPr>
              <a:t>özünebilir</a:t>
            </a:r>
            <a:endParaRPr lang="tr-TR" sz="2000" dirty="0">
              <a:latin typeface="Times New Roman" panose="02020603050405020304" pitchFamily="18" charset="0"/>
              <a:cs typeface="Times New Roman" panose="02020603050405020304" pitchFamily="18" charset="0"/>
            </a:endParaRPr>
          </a:p>
          <a:p>
            <a:pPr marL="0" indent="0">
              <a:buNone/>
              <a:defRPr/>
            </a:pPr>
            <a:r>
              <a:rPr lang="tr-TR" sz="2000" b="1" dirty="0" smtClean="0">
                <a:latin typeface="Times New Roman" panose="02020603050405020304" pitchFamily="18" charset="0"/>
                <a:cs typeface="Times New Roman" panose="02020603050405020304" pitchFamily="18" charset="0"/>
              </a:rPr>
              <a:t> Uçucu Bileşik Ölçümü</a:t>
            </a:r>
          </a:p>
          <a:p>
            <a:pPr>
              <a:defRPr/>
            </a:pPr>
            <a:r>
              <a:rPr lang="tr-TR" sz="2000" dirty="0" smtClean="0">
                <a:latin typeface="Times New Roman" panose="02020603050405020304" pitchFamily="18" charset="0"/>
                <a:cs typeface="Times New Roman" panose="02020603050405020304" pitchFamily="18" charset="0"/>
              </a:rPr>
              <a:t>Sorbent </a:t>
            </a:r>
            <a:r>
              <a:rPr lang="tr-TR" sz="2000" dirty="0">
                <a:latin typeface="Times New Roman" panose="02020603050405020304" pitchFamily="18" charset="0"/>
                <a:cs typeface="Times New Roman" panose="02020603050405020304" pitchFamily="18" charset="0"/>
              </a:rPr>
              <a:t>örnekleme seçeneği (Yöntem 18 , EN 13649)</a:t>
            </a:r>
          </a:p>
          <a:p>
            <a:pPr>
              <a:defRPr/>
            </a:pPr>
            <a:r>
              <a:rPr lang="tr-TR" sz="2000" dirty="0">
                <a:latin typeface="Times New Roman" panose="02020603050405020304" pitchFamily="18" charset="0"/>
                <a:cs typeface="Times New Roman" panose="02020603050405020304" pitchFamily="18" charset="0"/>
              </a:rPr>
              <a:t>Torbalarda bütün olarak gazın örneklemesi (Yöntem 18)</a:t>
            </a:r>
          </a:p>
          <a:p>
            <a:pPr>
              <a:defRPr/>
            </a:pPr>
            <a:r>
              <a:rPr lang="tr-TR" sz="2000" dirty="0">
                <a:latin typeface="Times New Roman" panose="02020603050405020304" pitchFamily="18" charset="0"/>
                <a:cs typeface="Times New Roman" panose="02020603050405020304" pitchFamily="18" charset="0"/>
              </a:rPr>
              <a:t>Ölçüm hücresine doğrudan gaz örneklemesi (Yöntem 320)</a:t>
            </a:r>
          </a:p>
          <a:p>
            <a:pPr marL="0" indent="0">
              <a:buNone/>
              <a:defRPr/>
            </a:pPr>
            <a:r>
              <a:rPr lang="tr-TR" sz="2000" dirty="0">
                <a:latin typeface="Times New Roman" panose="02020603050405020304" pitchFamily="18" charset="0"/>
                <a:cs typeface="Times New Roman" panose="02020603050405020304" pitchFamily="18" charset="0"/>
              </a:rPr>
              <a:t>(Yöntem 18 ile EN 13649, NIOSH ve OSHA </a:t>
            </a:r>
            <a:r>
              <a:rPr lang="tr-TR" sz="2000" dirty="0" err="1">
                <a:latin typeface="Times New Roman" panose="02020603050405020304" pitchFamily="18" charset="0"/>
                <a:cs typeface="Times New Roman" panose="02020603050405020304" pitchFamily="18" charset="0"/>
              </a:rPr>
              <a:t>sorbent</a:t>
            </a:r>
            <a:r>
              <a:rPr lang="tr-TR" sz="2000" dirty="0">
                <a:latin typeface="Times New Roman" panose="02020603050405020304" pitchFamily="18" charset="0"/>
                <a:cs typeface="Times New Roman" panose="02020603050405020304" pitchFamily="18" charset="0"/>
              </a:rPr>
              <a:t> </a:t>
            </a:r>
          </a:p>
          <a:p>
            <a:pPr marL="0" indent="0">
              <a:buNone/>
              <a:defRPr/>
            </a:pPr>
            <a:r>
              <a:rPr lang="tr-TR" sz="2000" dirty="0">
                <a:latin typeface="Times New Roman" panose="02020603050405020304" pitchFamily="18" charset="0"/>
                <a:cs typeface="Times New Roman" panose="02020603050405020304" pitchFamily="18" charset="0"/>
              </a:rPr>
              <a:t>yöntemlerine atıf yapar)</a:t>
            </a:r>
          </a:p>
          <a:p>
            <a:pPr>
              <a:defRPr/>
            </a:pPr>
            <a:endParaRPr lang="tr-TR" dirty="0"/>
          </a:p>
        </p:txBody>
      </p:sp>
      <p:pic>
        <p:nvPicPr>
          <p:cNvPr id="8195"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72977" y="2465753"/>
            <a:ext cx="2265362" cy="344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Unvan 1"/>
          <p:cNvSpPr>
            <a:spLocks noGrp="1"/>
          </p:cNvSpPr>
          <p:nvPr>
            <p:ph type="title"/>
          </p:nvPr>
        </p:nvSpPr>
        <p:spPr>
          <a:xfrm>
            <a:off x="1784839" y="1683116"/>
            <a:ext cx="8229600" cy="639762"/>
          </a:xfrm>
        </p:spPr>
        <p:txBody>
          <a:bodyPr>
            <a:normAutofit/>
          </a:bodyPr>
          <a:lstStyle/>
          <a:p>
            <a:pPr algn="l"/>
            <a:r>
              <a:rPr lang="tr-TR" altLang="tr-TR"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800" b="1" dirty="0">
              <a:ea typeface="Calibri" panose="020F0502020204030204" pitchFamily="34" charset="0"/>
              <a:cs typeface="Times New Roman" panose="02020603050405020304" pitchFamily="18" charset="0"/>
            </a:endParaRP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6</a:t>
            </a:fld>
            <a:endParaRPr lang="tr-TR"/>
          </a:p>
        </p:txBody>
      </p:sp>
    </p:spTree>
    <p:extLst>
      <p:ext uri="{BB962C8B-B14F-4D97-AF65-F5344CB8AC3E}">
        <p14:creationId xmlns:p14="http://schemas.microsoft.com/office/powerpoint/2010/main" val="3878874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0538" y="2332038"/>
            <a:ext cx="8229600" cy="3646732"/>
          </a:xfrm>
        </p:spPr>
        <p:txBody>
          <a:bodyPr>
            <a:normAutofit/>
          </a:bodyPr>
          <a:lstStyle/>
          <a:p>
            <a:pPr marL="0" indent="0">
              <a:buNone/>
              <a:defRPr/>
            </a:pPr>
            <a:r>
              <a:rPr lang="tr-TR" sz="2000" dirty="0">
                <a:latin typeface="Times New Roman" panose="02020603050405020304" pitchFamily="18" charset="0"/>
                <a:cs typeface="Times New Roman" panose="02020603050405020304" pitchFamily="18" charset="0"/>
              </a:rPr>
              <a:t>Yoğunlaşabilen / yarı uçucu / reaktif olmayan </a:t>
            </a:r>
            <a:r>
              <a:rPr lang="tr-TR" sz="2000" dirty="0" err="1">
                <a:latin typeface="Times New Roman" panose="02020603050405020304" pitchFamily="18" charset="0"/>
                <a:cs typeface="Times New Roman" panose="02020603050405020304" pitchFamily="18" charset="0"/>
              </a:rPr>
              <a:t>VOC’ler</a:t>
            </a:r>
            <a:r>
              <a:rPr lang="tr-TR" sz="2000" dirty="0">
                <a:latin typeface="Times New Roman" panose="02020603050405020304" pitchFamily="18" charset="0"/>
                <a:cs typeface="Times New Roman" panose="02020603050405020304" pitchFamily="18" charset="0"/>
              </a:rPr>
              <a:t> </a:t>
            </a:r>
          </a:p>
          <a:p>
            <a:pPr>
              <a:defRPr/>
            </a:pPr>
            <a:r>
              <a:rPr lang="tr-TR" sz="2000" dirty="0">
                <a:latin typeface="Times New Roman" panose="02020603050405020304" pitchFamily="18" charset="0"/>
                <a:cs typeface="Times New Roman" panose="02020603050405020304" pitchFamily="18" charset="0"/>
              </a:rPr>
              <a:t> 25 ° C'de 10-2'den 10-8 </a:t>
            </a:r>
            <a:r>
              <a:rPr lang="tr-TR" sz="2000" dirty="0" err="1">
                <a:latin typeface="Times New Roman" panose="02020603050405020304" pitchFamily="18" charset="0"/>
                <a:cs typeface="Times New Roman" panose="02020603050405020304" pitchFamily="18" charset="0"/>
              </a:rPr>
              <a:t>kPa'ya</a:t>
            </a:r>
            <a:r>
              <a:rPr lang="tr-TR" sz="2000" dirty="0">
                <a:latin typeface="Times New Roman" panose="02020603050405020304" pitchFamily="18" charset="0"/>
                <a:cs typeface="Times New Roman" panose="02020603050405020304" pitchFamily="18" charset="0"/>
              </a:rPr>
              <a:t> kadar buhar basıncı</a:t>
            </a:r>
          </a:p>
          <a:p>
            <a:pPr>
              <a:defRPr/>
            </a:pPr>
            <a:r>
              <a:rPr lang="tr-TR" sz="2000" dirty="0">
                <a:latin typeface="Times New Roman" panose="02020603050405020304" pitchFamily="18" charset="0"/>
                <a:cs typeface="Times New Roman" panose="02020603050405020304" pitchFamily="18" charset="0"/>
              </a:rPr>
              <a:t>Kaynama noktaları genellikle 180 ila 350 ° C arasındadır.</a:t>
            </a:r>
          </a:p>
          <a:p>
            <a:pPr>
              <a:defRPr/>
            </a:pPr>
            <a:r>
              <a:rPr lang="tr-TR" sz="2000" dirty="0">
                <a:latin typeface="Times New Roman" panose="02020603050405020304" pitchFamily="18" charset="0"/>
                <a:cs typeface="Times New Roman" panose="02020603050405020304" pitchFamily="18" charset="0"/>
              </a:rPr>
              <a:t>Kısmi bileşik ölçümü</a:t>
            </a:r>
          </a:p>
          <a:p>
            <a:pPr>
              <a:defRPr/>
            </a:pPr>
            <a:r>
              <a:rPr lang="tr-TR" sz="2000" dirty="0" err="1">
                <a:latin typeface="Times New Roman" panose="02020603050405020304" pitchFamily="18" charset="0"/>
                <a:cs typeface="Times New Roman" panose="02020603050405020304" pitchFamily="18" charset="0"/>
              </a:rPr>
              <a:t>Sorbent</a:t>
            </a:r>
            <a:r>
              <a:rPr lang="tr-TR" sz="2000" dirty="0">
                <a:latin typeface="Times New Roman" panose="02020603050405020304" pitchFamily="18" charset="0"/>
                <a:cs typeface="Times New Roman" panose="02020603050405020304" pitchFamily="18" charset="0"/>
              </a:rPr>
              <a:t> örneklemesi,</a:t>
            </a:r>
          </a:p>
          <a:p>
            <a:pPr>
              <a:defRPr/>
            </a:pPr>
            <a:r>
              <a:rPr lang="tr-TR" sz="2000" dirty="0">
                <a:latin typeface="Times New Roman" panose="02020603050405020304" pitchFamily="18" charset="0"/>
                <a:cs typeface="Times New Roman" panose="02020603050405020304" pitchFamily="18" charset="0"/>
              </a:rPr>
              <a:t>Isıtmalı örnekleme hatları - doğrudan analiz</a:t>
            </a:r>
          </a:p>
          <a:p>
            <a:pPr>
              <a:defRPr/>
            </a:pPr>
            <a:r>
              <a:rPr lang="tr-TR" sz="2000" dirty="0">
                <a:latin typeface="Times New Roman" panose="02020603050405020304" pitchFamily="18" charset="0"/>
                <a:cs typeface="Times New Roman" panose="02020603050405020304" pitchFamily="18" charset="0"/>
              </a:rPr>
              <a:t>SW-826 Yöntemleri 0010/8270</a:t>
            </a:r>
          </a:p>
          <a:p>
            <a:pPr>
              <a:defRPr/>
            </a:pPr>
            <a:r>
              <a:rPr lang="tr-TR" sz="2000" dirty="0">
                <a:latin typeface="Times New Roman" panose="02020603050405020304" pitchFamily="18" charset="0"/>
                <a:cs typeface="Times New Roman" panose="02020603050405020304" pitchFamily="18" charset="0"/>
              </a:rPr>
              <a:t>EPA 18 veya EN 13649 </a:t>
            </a:r>
            <a:r>
              <a:rPr lang="tr-TR" sz="2000" dirty="0" err="1">
                <a:latin typeface="Times New Roman" panose="02020603050405020304" pitchFamily="18" charset="0"/>
                <a:cs typeface="Times New Roman" panose="02020603050405020304" pitchFamily="18" charset="0"/>
              </a:rPr>
              <a:t>sorbent</a:t>
            </a:r>
            <a:r>
              <a:rPr lang="tr-TR" sz="2000" dirty="0">
                <a:latin typeface="Times New Roman" panose="02020603050405020304" pitchFamily="18" charset="0"/>
                <a:cs typeface="Times New Roman" panose="02020603050405020304" pitchFamily="18" charset="0"/>
              </a:rPr>
              <a:t> yöntemleri</a:t>
            </a:r>
          </a:p>
          <a:p>
            <a:pPr>
              <a:defRPr/>
            </a:pPr>
            <a:r>
              <a:rPr lang="tr-TR" sz="2000" dirty="0">
                <a:latin typeface="Times New Roman" panose="02020603050405020304" pitchFamily="18" charset="0"/>
                <a:cs typeface="Times New Roman" panose="02020603050405020304" pitchFamily="18" charset="0"/>
              </a:rPr>
              <a:t>Örnek Naftalin, </a:t>
            </a:r>
            <a:r>
              <a:rPr lang="tr-TR" sz="2000" dirty="0" err="1">
                <a:latin typeface="Times New Roman" panose="02020603050405020304" pitchFamily="18" charset="0"/>
                <a:cs typeface="Times New Roman" panose="02020603050405020304" pitchFamily="18" charset="0"/>
              </a:rPr>
              <a:t>styrene</a:t>
            </a:r>
            <a:endParaRPr lang="tr-TR" sz="2000" dirty="0">
              <a:latin typeface="Times New Roman" panose="02020603050405020304" pitchFamily="18" charset="0"/>
              <a:cs typeface="Times New Roman" panose="02020603050405020304" pitchFamily="18" charset="0"/>
            </a:endParaRPr>
          </a:p>
          <a:p>
            <a:pPr>
              <a:defRPr/>
            </a:pPr>
            <a:endParaRPr lang="tr-TR" sz="2200" dirty="0"/>
          </a:p>
        </p:txBody>
      </p:sp>
      <p:pic>
        <p:nvPicPr>
          <p:cNvPr id="9219"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2332037"/>
            <a:ext cx="2508250" cy="3646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Unvan 1"/>
          <p:cNvSpPr>
            <a:spLocks noGrp="1"/>
          </p:cNvSpPr>
          <p:nvPr>
            <p:ph type="title"/>
          </p:nvPr>
        </p:nvSpPr>
        <p:spPr>
          <a:xfrm>
            <a:off x="1758461" y="1637134"/>
            <a:ext cx="8229600" cy="639762"/>
          </a:xfrm>
        </p:spPr>
        <p:txBody>
          <a:bodyPr>
            <a:normAutofit/>
          </a:bodyPr>
          <a:lstStyle/>
          <a:p>
            <a:pPr algn="l"/>
            <a:r>
              <a:rPr lang="tr-TR" altLang="tr-TR"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800" b="1" dirty="0">
              <a:ea typeface="Calibri" panose="020F0502020204030204" pitchFamily="34" charset="0"/>
              <a:cs typeface="Times New Roman" panose="02020603050405020304" pitchFamily="18" charset="0"/>
            </a:endParaRP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7</a:t>
            </a:fld>
            <a:endParaRPr lang="tr-TR"/>
          </a:p>
        </p:txBody>
      </p:sp>
    </p:spTree>
    <p:extLst>
      <p:ext uri="{BB962C8B-B14F-4D97-AF65-F5344CB8AC3E}">
        <p14:creationId xmlns:p14="http://schemas.microsoft.com/office/powerpoint/2010/main" val="2198264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1983482" y="2977283"/>
            <a:ext cx="8845061" cy="1163760"/>
          </a:xfrm>
        </p:spPr>
        <p:txBody>
          <a:bodyPr>
            <a:normAutofit fontScale="92500" lnSpcReduction="20000"/>
          </a:bodyPr>
          <a:lstStyle/>
          <a:p>
            <a:pPr marL="0" indent="0" algn="just">
              <a:buNone/>
            </a:pPr>
            <a:r>
              <a:rPr lang="tr-TR" altLang="tr-TR" dirty="0" smtClean="0"/>
              <a:t>	</a:t>
            </a:r>
            <a:r>
              <a:rPr lang="tr-TR" altLang="tr-TR" sz="2600" dirty="0">
                <a:latin typeface="Times New Roman" panose="02020603050405020304" pitchFamily="18" charset="0"/>
                <a:cs typeface="Times New Roman" panose="02020603050405020304" pitchFamily="18" charset="0"/>
              </a:rPr>
              <a:t>Yarı-uçucu bileşikler veya </a:t>
            </a:r>
            <a:r>
              <a:rPr lang="tr-TR" altLang="tr-TR" sz="2600" dirty="0" err="1">
                <a:latin typeface="Times New Roman" panose="02020603050405020304" pitchFamily="18" charset="0"/>
                <a:cs typeface="Times New Roman" panose="02020603050405020304" pitchFamily="18" charset="0"/>
              </a:rPr>
              <a:t>SVOC'ler</a:t>
            </a:r>
            <a:r>
              <a:rPr lang="tr-TR" altLang="tr-TR" sz="2600" dirty="0">
                <a:latin typeface="Times New Roman" panose="02020603050405020304" pitchFamily="18" charset="0"/>
                <a:cs typeface="Times New Roman" panose="02020603050405020304" pitchFamily="18" charset="0"/>
              </a:rPr>
              <a:t>, kaynama noktaları nedeniyle  Baca gaz sıcaklığına bağlı olarak hem katı hem de buhar fazında olabilen organik bileşiklerdir. Sonuç olarak, </a:t>
            </a:r>
            <a:r>
              <a:rPr lang="tr-TR" altLang="tr-TR" sz="2600" dirty="0" err="1">
                <a:latin typeface="Times New Roman" panose="02020603050405020304" pitchFamily="18" charset="0"/>
                <a:cs typeface="Times New Roman" panose="02020603050405020304" pitchFamily="18" charset="0"/>
              </a:rPr>
              <a:t>izokinetik</a:t>
            </a:r>
            <a:r>
              <a:rPr lang="tr-TR" altLang="tr-TR" sz="2600" dirty="0">
                <a:latin typeface="Times New Roman" panose="02020603050405020304" pitchFamily="18" charset="0"/>
                <a:cs typeface="Times New Roman" panose="02020603050405020304" pitchFamily="18" charset="0"/>
              </a:rPr>
              <a:t> örnekleme yöntemlerinin seçilmesi en iyi sonucu verebilir.</a:t>
            </a:r>
          </a:p>
        </p:txBody>
      </p:sp>
      <p:sp>
        <p:nvSpPr>
          <p:cNvPr id="10243" name="Unvan 1"/>
          <p:cNvSpPr>
            <a:spLocks noGrp="1"/>
          </p:cNvSpPr>
          <p:nvPr>
            <p:ph type="title"/>
          </p:nvPr>
        </p:nvSpPr>
        <p:spPr>
          <a:xfrm>
            <a:off x="1860777" y="2094855"/>
            <a:ext cx="8229600" cy="639762"/>
          </a:xfrm>
        </p:spPr>
        <p:txBody>
          <a:bodyPr>
            <a:normAutofit/>
          </a:bodyPr>
          <a:lstStyle/>
          <a:p>
            <a:pPr algn="l"/>
            <a:r>
              <a:rPr lang="tr-TR" altLang="tr-TR"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800" b="1" dirty="0">
              <a:ea typeface="Calibri" panose="020F0502020204030204" pitchFamily="34" charset="0"/>
              <a:cs typeface="Times New Roman" panose="02020603050405020304" pitchFamily="18" charset="0"/>
            </a:endParaRPr>
          </a:p>
        </p:txBody>
      </p:sp>
      <p:sp>
        <p:nvSpPr>
          <p:cNvPr id="6"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8</a:t>
            </a:fld>
            <a:endParaRPr lang="tr-TR"/>
          </a:p>
        </p:txBody>
      </p:sp>
    </p:spTree>
    <p:extLst>
      <p:ext uri="{BB962C8B-B14F-4D97-AF65-F5344CB8AC3E}">
        <p14:creationId xmlns:p14="http://schemas.microsoft.com/office/powerpoint/2010/main" val="194065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Unvan 1"/>
          <p:cNvSpPr>
            <a:spLocks noGrp="1"/>
          </p:cNvSpPr>
          <p:nvPr>
            <p:ph type="title"/>
          </p:nvPr>
        </p:nvSpPr>
        <p:spPr>
          <a:xfrm>
            <a:off x="2029313" y="1482725"/>
            <a:ext cx="8229600" cy="685800"/>
          </a:xfrm>
        </p:spPr>
        <p:txBody>
          <a:bodyPr/>
          <a:lstStyle/>
          <a:p>
            <a:pPr algn="l"/>
            <a:r>
              <a:rPr lang="tr-TR" altLang="tr-TR" sz="2400" b="1" dirty="0" smtClean="0">
                <a:latin typeface="Times New Roman" panose="02020603050405020304" pitchFamily="18" charset="0"/>
                <a:cs typeface="Times New Roman" panose="02020603050405020304" pitchFamily="18" charset="0"/>
              </a:rPr>
              <a:t>Bir Yöntemin Seçimi Nasıl Yapılır:</a:t>
            </a:r>
            <a:endParaRPr lang="tr-TR" altLang="tr-TR" sz="24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958974" y="2066191"/>
            <a:ext cx="8802811" cy="4110771"/>
          </a:xfrm>
        </p:spPr>
        <p:txBody>
          <a:bodyPr>
            <a:normAutofit fontScale="70000" lnSpcReduction="20000"/>
          </a:bodyPr>
          <a:lstStyle/>
          <a:p>
            <a:pPr marL="0" indent="0">
              <a:buNone/>
              <a:defRPr/>
            </a:pPr>
            <a:endParaRPr lang="tr-TR" dirty="0" smtClean="0"/>
          </a:p>
          <a:p>
            <a:pPr marL="0" indent="0" algn="just">
              <a:buNone/>
              <a:defRPr/>
            </a:pPr>
            <a:r>
              <a:rPr lang="tr-TR" sz="3100" b="1" dirty="0" smtClean="0">
                <a:latin typeface="Times New Roman" panose="02020603050405020304" pitchFamily="18" charset="0"/>
                <a:cs typeface="Times New Roman" panose="02020603050405020304" pitchFamily="18" charset="0"/>
              </a:rPr>
              <a:t>Reaktif </a:t>
            </a:r>
            <a:r>
              <a:rPr lang="tr-TR" sz="3100" b="1" dirty="0">
                <a:latin typeface="Times New Roman" panose="02020603050405020304" pitchFamily="18" charset="0"/>
                <a:cs typeface="Times New Roman" panose="02020603050405020304" pitchFamily="18" charset="0"/>
              </a:rPr>
              <a:t>olmayan </a:t>
            </a:r>
            <a:r>
              <a:rPr lang="tr-TR" sz="3100" b="1" dirty="0" smtClean="0">
                <a:latin typeface="Times New Roman" panose="02020603050405020304" pitchFamily="18" charset="0"/>
                <a:cs typeface="Times New Roman" panose="02020603050405020304" pitchFamily="18" charset="0"/>
              </a:rPr>
              <a:t>/polar </a:t>
            </a:r>
            <a:r>
              <a:rPr lang="tr-TR" sz="3100" b="1" dirty="0">
                <a:latin typeface="Times New Roman" panose="02020603050405020304" pitchFamily="18" charset="0"/>
                <a:cs typeface="Times New Roman" panose="02020603050405020304" pitchFamily="18" charset="0"/>
              </a:rPr>
              <a:t>/ suda çözünür </a:t>
            </a:r>
            <a:r>
              <a:rPr lang="tr-TR" sz="3100" b="1" dirty="0" err="1" smtClean="0">
                <a:latin typeface="Times New Roman" panose="02020603050405020304" pitchFamily="18" charset="0"/>
                <a:cs typeface="Times New Roman" panose="02020603050405020304" pitchFamily="18" charset="0"/>
              </a:rPr>
              <a:t>VOC’ler</a:t>
            </a:r>
            <a:r>
              <a:rPr lang="tr-TR" sz="3100" b="1" dirty="0" smtClean="0">
                <a:latin typeface="Times New Roman" panose="02020603050405020304" pitchFamily="18" charset="0"/>
                <a:cs typeface="Times New Roman" panose="02020603050405020304" pitchFamily="18" charset="0"/>
              </a:rPr>
              <a:t> </a:t>
            </a:r>
          </a:p>
          <a:p>
            <a:pPr marL="0" indent="0" algn="just">
              <a:buNone/>
              <a:defRPr/>
            </a:pPr>
            <a:r>
              <a:rPr lang="tr-TR" dirty="0" smtClean="0">
                <a:latin typeface="Times New Roman" panose="02020603050405020304" pitchFamily="18" charset="0"/>
                <a:cs typeface="Times New Roman" panose="02020603050405020304" pitchFamily="18" charset="0"/>
              </a:rPr>
              <a:t> (Ölçümler zorlayıcıdır </a:t>
            </a:r>
            <a:r>
              <a:rPr lang="tr-TR" dirty="0">
                <a:latin typeface="Times New Roman" panose="02020603050405020304" pitchFamily="18" charset="0"/>
                <a:cs typeface="Times New Roman" panose="02020603050405020304" pitchFamily="18" charset="0"/>
              </a:rPr>
              <a:t>- örneğin </a:t>
            </a:r>
            <a:r>
              <a:rPr lang="tr-TR" dirty="0" err="1">
                <a:latin typeface="Times New Roman" panose="02020603050405020304" pitchFamily="18" charset="0"/>
                <a:cs typeface="Times New Roman" panose="02020603050405020304" pitchFamily="18" charset="0"/>
              </a:rPr>
              <a:t>metanol</a:t>
            </a:r>
            <a:r>
              <a:rPr lang="tr-TR" dirty="0">
                <a:latin typeface="Times New Roman" panose="02020603050405020304" pitchFamily="18" charset="0"/>
                <a:cs typeface="Times New Roman" panose="02020603050405020304" pitchFamily="18" charset="0"/>
              </a:rPr>
              <a:t>, etanol, aseton, </a:t>
            </a:r>
            <a:r>
              <a:rPr lang="tr-TR" dirty="0" err="1">
                <a:latin typeface="Times New Roman" panose="02020603050405020304" pitchFamily="18" charset="0"/>
                <a:cs typeface="Times New Roman" panose="02020603050405020304" pitchFamily="18" charset="0"/>
              </a:rPr>
              <a:t>asetaldehit</a:t>
            </a:r>
            <a:r>
              <a:rPr lang="tr-TR" dirty="0">
                <a:latin typeface="Times New Roman" panose="02020603050405020304" pitchFamily="18" charset="0"/>
                <a:cs typeface="Times New Roman" panose="02020603050405020304" pitchFamily="18" charset="0"/>
              </a:rPr>
              <a:t>, metil etil keton, eterler)</a:t>
            </a:r>
          </a:p>
          <a:p>
            <a:pPr algn="just">
              <a:defRPr/>
            </a:pPr>
            <a:r>
              <a:rPr lang="tr-TR" dirty="0" smtClean="0">
                <a:latin typeface="Times New Roman" panose="02020603050405020304" pitchFamily="18" charset="0"/>
                <a:cs typeface="Times New Roman" panose="02020603050405020304" pitchFamily="18" charset="0"/>
              </a:rPr>
              <a:t>Manuel örnekleme yapılır</a:t>
            </a:r>
            <a:endParaRPr lang="tr-TR" dirty="0">
              <a:latin typeface="Times New Roman" panose="02020603050405020304" pitchFamily="18" charset="0"/>
              <a:cs typeface="Times New Roman" panose="02020603050405020304" pitchFamily="18" charset="0"/>
            </a:endParaRPr>
          </a:p>
          <a:p>
            <a:pPr algn="just">
              <a:defRPr/>
            </a:pPr>
            <a:r>
              <a:rPr lang="tr-TR" dirty="0" smtClean="0">
                <a:latin typeface="Times New Roman" panose="02020603050405020304" pitchFamily="18" charset="0"/>
                <a:cs typeface="Times New Roman" panose="02020603050405020304" pitchFamily="18" charset="0"/>
              </a:rPr>
              <a:t>Sorbent </a:t>
            </a:r>
            <a:r>
              <a:rPr lang="tr-TR" dirty="0">
                <a:latin typeface="Times New Roman" panose="02020603050405020304" pitchFamily="18" charset="0"/>
                <a:cs typeface="Times New Roman" panose="02020603050405020304" pitchFamily="18" charset="0"/>
              </a:rPr>
              <a:t>yedekli </a:t>
            </a:r>
            <a:r>
              <a:rPr lang="tr-TR" dirty="0" smtClean="0">
                <a:latin typeface="Times New Roman" panose="02020603050405020304" pitchFamily="18" charset="0"/>
                <a:cs typeface="Times New Roman" panose="02020603050405020304" pitchFamily="18" charset="0"/>
              </a:rPr>
              <a:t>olsun veya olmasın </a:t>
            </a:r>
            <a:r>
              <a:rPr lang="tr-TR" dirty="0" err="1" smtClean="0">
                <a:latin typeface="Times New Roman" panose="02020603050405020304" pitchFamily="18" charset="0"/>
                <a:cs typeface="Times New Roman" panose="02020603050405020304" pitchFamily="18" charset="0"/>
              </a:rPr>
              <a:t>impinger</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yöntemi,</a:t>
            </a:r>
            <a:endParaRPr lang="tr-TR" dirty="0">
              <a:solidFill>
                <a:srgbClr val="FF0000"/>
              </a:solidFill>
              <a:latin typeface="Times New Roman" panose="02020603050405020304" pitchFamily="18" charset="0"/>
              <a:cs typeface="Times New Roman" panose="02020603050405020304" pitchFamily="18" charset="0"/>
            </a:endParaRPr>
          </a:p>
          <a:p>
            <a:pPr algn="just">
              <a:defRPr/>
            </a:pPr>
            <a:r>
              <a:rPr lang="tr-TR" dirty="0">
                <a:latin typeface="Times New Roman" panose="02020603050405020304" pitchFamily="18" charset="0"/>
                <a:cs typeface="Times New Roman" panose="02020603050405020304" pitchFamily="18" charset="0"/>
              </a:rPr>
              <a:t>Doğrudan </a:t>
            </a:r>
            <a:r>
              <a:rPr lang="tr-TR" dirty="0" smtClean="0">
                <a:latin typeface="Times New Roman" panose="02020603050405020304" pitchFamily="18" charset="0"/>
                <a:cs typeface="Times New Roman" panose="02020603050405020304" pitchFamily="18" charset="0"/>
              </a:rPr>
              <a:t>su analizi </a:t>
            </a:r>
            <a:r>
              <a:rPr lang="tr-TR" dirty="0">
                <a:latin typeface="Times New Roman" panose="02020603050405020304" pitchFamily="18" charset="0"/>
                <a:cs typeface="Times New Roman" panose="02020603050405020304" pitchFamily="18" charset="0"/>
              </a:rPr>
              <a:t>- çok hassas </a:t>
            </a:r>
            <a:r>
              <a:rPr lang="tr-TR" dirty="0" smtClean="0">
                <a:latin typeface="Times New Roman" panose="02020603050405020304" pitchFamily="18" charset="0"/>
                <a:cs typeface="Times New Roman" panose="02020603050405020304" pitchFamily="18" charset="0"/>
              </a:rPr>
              <a:t>değildir.</a:t>
            </a:r>
          </a:p>
          <a:p>
            <a:pPr marL="0" indent="0" algn="just">
              <a:buNone/>
              <a:defRPr/>
            </a:pPr>
            <a:r>
              <a:rPr lang="tr-TR" sz="3100" b="1" dirty="0">
                <a:latin typeface="Times New Roman" panose="02020603050405020304" pitchFamily="18" charset="0"/>
                <a:cs typeface="Times New Roman" panose="02020603050405020304" pitchFamily="18" charset="0"/>
              </a:rPr>
              <a:t>Reaktif olmayan,  polar / suda çözünür metot örnekleri</a:t>
            </a:r>
          </a:p>
          <a:p>
            <a:pPr algn="just">
              <a:defRPr/>
            </a:pPr>
            <a:r>
              <a:rPr lang="tr-TR" dirty="0" smtClean="0">
                <a:latin typeface="Times New Roman" panose="02020603050405020304" pitchFamily="18" charset="0"/>
                <a:cs typeface="Times New Roman" panose="02020603050405020304" pitchFamily="18" charset="0"/>
              </a:rPr>
              <a:t>Suda toplama, </a:t>
            </a:r>
            <a:r>
              <a:rPr lang="tr-TR" dirty="0">
                <a:latin typeface="Times New Roman" panose="02020603050405020304" pitchFamily="18" charset="0"/>
                <a:cs typeface="Times New Roman" panose="02020603050405020304" pitchFamily="18" charset="0"/>
              </a:rPr>
              <a:t>Yöntem 323 (</a:t>
            </a:r>
            <a:r>
              <a:rPr lang="tr-TR" dirty="0" smtClean="0">
                <a:latin typeface="Times New Roman" panose="02020603050405020304" pitchFamily="18" charset="0"/>
                <a:cs typeface="Times New Roman" panose="02020603050405020304" pitchFamily="18" charset="0"/>
              </a:rPr>
              <a:t>formaldehit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vb.)</a:t>
            </a:r>
            <a:endParaRPr lang="tr-TR" dirty="0">
              <a:latin typeface="Times New Roman" panose="02020603050405020304" pitchFamily="18" charset="0"/>
              <a:cs typeface="Times New Roman" panose="02020603050405020304" pitchFamily="18" charset="0"/>
            </a:endParaRPr>
          </a:p>
          <a:p>
            <a:pPr marL="0" indent="0" algn="just">
              <a:buNone/>
              <a:defRPr/>
            </a:pPr>
            <a:r>
              <a:rPr lang="tr-TR" dirty="0" err="1" smtClean="0">
                <a:latin typeface="Times New Roman" panose="02020603050405020304" pitchFamily="18" charset="0"/>
                <a:cs typeface="Times New Roman" panose="02020603050405020304" pitchFamily="18" charset="0"/>
              </a:rPr>
              <a:t>Türevlendirme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analiz</a:t>
            </a:r>
          </a:p>
          <a:p>
            <a:pPr algn="just">
              <a:defRPr/>
            </a:pPr>
            <a:r>
              <a:rPr lang="tr-TR" dirty="0" smtClean="0">
                <a:latin typeface="Times New Roman" panose="02020603050405020304" pitchFamily="18" charset="0"/>
                <a:cs typeface="Times New Roman" panose="02020603050405020304" pitchFamily="18" charset="0"/>
              </a:rPr>
              <a:t>Su ve </a:t>
            </a:r>
            <a:r>
              <a:rPr lang="tr-TR" dirty="0" err="1">
                <a:latin typeface="Times New Roman" panose="02020603050405020304" pitchFamily="18" charset="0"/>
                <a:cs typeface="Times New Roman" panose="02020603050405020304" pitchFamily="18" charset="0"/>
              </a:rPr>
              <a:t>sorbent</a:t>
            </a:r>
            <a:r>
              <a:rPr lang="tr-TR" dirty="0">
                <a:latin typeface="Times New Roman" panose="02020603050405020304" pitchFamily="18" charset="0"/>
                <a:cs typeface="Times New Roman" panose="02020603050405020304" pitchFamily="18" charset="0"/>
              </a:rPr>
              <a:t> yedeği </a:t>
            </a:r>
            <a:r>
              <a:rPr lang="tr-TR" dirty="0" err="1">
                <a:latin typeface="Times New Roman" panose="02020603050405020304" pitchFamily="18" charset="0"/>
                <a:cs typeface="Times New Roman" panose="02020603050405020304" pitchFamily="18" charset="0"/>
              </a:rPr>
              <a:t>Metod</a:t>
            </a:r>
            <a:r>
              <a:rPr lang="tr-TR" dirty="0">
                <a:latin typeface="Times New Roman" panose="02020603050405020304" pitchFamily="18" charset="0"/>
                <a:cs typeface="Times New Roman" panose="02020603050405020304" pitchFamily="18" charset="0"/>
              </a:rPr>
              <a:t> 308 (</a:t>
            </a:r>
            <a:r>
              <a:rPr lang="tr-TR" dirty="0" err="1">
                <a:latin typeface="Times New Roman" panose="02020603050405020304" pitchFamily="18" charset="0"/>
                <a:cs typeface="Times New Roman" panose="02020603050405020304" pitchFamily="18" charset="0"/>
              </a:rPr>
              <a:t>metanol</a:t>
            </a:r>
            <a:r>
              <a:rPr lang="tr-TR" dirty="0">
                <a:latin typeface="Times New Roman" panose="02020603050405020304" pitchFamily="18" charset="0"/>
                <a:cs typeface="Times New Roman" panose="02020603050405020304" pitchFamily="18" charset="0"/>
              </a:rPr>
              <a:t>, glikol eterler)</a:t>
            </a:r>
          </a:p>
          <a:p>
            <a:pPr marL="0" indent="0" algn="just">
              <a:buNone/>
              <a:defRPr/>
            </a:pPr>
            <a:r>
              <a:rPr lang="tr-TR" dirty="0" smtClean="0">
                <a:latin typeface="Times New Roman" panose="02020603050405020304" pitchFamily="18" charset="0"/>
                <a:cs typeface="Times New Roman" panose="02020603050405020304" pitchFamily="18" charset="0"/>
              </a:rPr>
              <a:t>Suyun analizi, </a:t>
            </a:r>
            <a:r>
              <a:rPr lang="tr-TR" dirty="0" err="1" smtClean="0">
                <a:latin typeface="Times New Roman" panose="02020603050405020304" pitchFamily="18" charset="0"/>
                <a:cs typeface="Times New Roman" panose="02020603050405020304" pitchFamily="18" charset="0"/>
              </a:rPr>
              <a:t>Sorbent</a:t>
            </a:r>
            <a:r>
              <a:rPr lang="tr-TR" dirty="0" smtClean="0">
                <a:latin typeface="Times New Roman" panose="02020603050405020304" pitchFamily="18" charset="0"/>
                <a:cs typeface="Times New Roman" panose="02020603050405020304" pitchFamily="18" charset="0"/>
              </a:rPr>
              <a:t> analizi</a:t>
            </a:r>
            <a:endParaRPr lang="tr-TR" dirty="0">
              <a:latin typeface="Times New Roman" panose="02020603050405020304" pitchFamily="18" charset="0"/>
              <a:cs typeface="Times New Roman" panose="02020603050405020304" pitchFamily="18" charset="0"/>
            </a:endParaRPr>
          </a:p>
          <a:p>
            <a:pPr>
              <a:defRPr/>
            </a:pPr>
            <a:endParaRPr lang="tr-TR" dirty="0"/>
          </a:p>
          <a:p>
            <a:pPr marL="0" indent="0">
              <a:buNone/>
              <a:defRPr/>
            </a:pPr>
            <a:endParaRPr lang="tr-TR" dirty="0" smtClean="0"/>
          </a:p>
          <a:p>
            <a:pPr marL="0" indent="0">
              <a:buNone/>
              <a:defRPr/>
            </a:pPr>
            <a:endParaRPr lang="tr-TR" dirty="0"/>
          </a:p>
        </p:txBody>
      </p:sp>
      <p:sp>
        <p:nvSpPr>
          <p:cNvPr id="6"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9</a:t>
            </a:fld>
            <a:endParaRPr lang="tr-TR"/>
          </a:p>
        </p:txBody>
      </p:sp>
    </p:spTree>
    <p:extLst>
      <p:ext uri="{BB962C8B-B14F-4D97-AF65-F5344CB8AC3E}">
        <p14:creationId xmlns:p14="http://schemas.microsoft.com/office/powerpoint/2010/main" val="7264524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TM03457485[[fn=Ağ Gözü]]</Template>
  <TotalTime>667</TotalTime>
  <Words>1220</Words>
  <Application>Microsoft Office PowerPoint</Application>
  <PresentationFormat>Geniş ekran</PresentationFormat>
  <Paragraphs>150</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Calibri Light</vt:lpstr>
      <vt:lpstr>Times New Roman</vt:lpstr>
      <vt:lpstr>Wingdings</vt:lpstr>
      <vt:lpstr>Office Teması</vt:lpstr>
      <vt:lpstr>T.C.  ÇEVRE, ŞEHİRCİLİK VE   İKLİM DEĞİŞİKLİĞİ BAKANLIĞI  ÇED, İZİN VE DENETİM GENEL MÜDÜRLÜĞÜ Laboratuvar, Ölçüm ve İzleme Dairesi Başkanlığı </vt:lpstr>
      <vt:lpstr>VOC PARAMETRESİNDE METOT SEÇİMİ</vt:lpstr>
      <vt:lpstr>VOC Fiziksel ve Kimyasal Davranış</vt:lpstr>
      <vt:lpstr>VOC Fiziksel ve Kimyasal Davranış</vt:lpstr>
      <vt:lpstr>UÇUCULUK</vt:lpstr>
      <vt:lpstr>UÇUCULUK</vt:lpstr>
      <vt:lpstr>UÇUCULUK</vt:lpstr>
      <vt:lpstr>UÇUCULUK</vt:lpstr>
      <vt:lpstr>Bir Yöntemin Seçimi Nasıl Yapılır:</vt:lpstr>
      <vt:lpstr>SORBENT &amp; SOLİSYON Örnekleme Metotları</vt:lpstr>
      <vt:lpstr>SORBENT &amp; SOLİSYON Örnekleme Metotları</vt:lpstr>
      <vt:lpstr>SORBENT &amp; SOLİSYON Örnekleme Metotları</vt:lpstr>
      <vt:lpstr>SORBENT &amp; SOLİSYON Örnekleme Metotları</vt:lpstr>
      <vt:lpstr>SORBENT &amp; SOLİSYON Örnekleme Metotları</vt:lpstr>
      <vt:lpstr>SORBENT &amp; SOLİSYON Örnekleme Metotları</vt:lpstr>
      <vt:lpstr>PowerPoint Sunusu</vt:lpstr>
      <vt:lpstr>PowerPoint Sunusu</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ÇEVRE, ŞEHİRCİLİK VE  İKLİM DEĞİŞİKLİĞİ BAKANLIĞI ÇED, İZİN VE DENETİM GENEL MÜDÜRLÜĞÜ Laboratuvar, Ölçüm ve İzleme Daire Başkanlığı</dc:title>
  <dc:creator>Yener Taş</dc:creator>
  <cp:lastModifiedBy>Yener Taş</cp:lastModifiedBy>
  <cp:revision>49</cp:revision>
  <dcterms:created xsi:type="dcterms:W3CDTF">2021-11-22T06:43:15Z</dcterms:created>
  <dcterms:modified xsi:type="dcterms:W3CDTF">2021-12-03T13:20:58Z</dcterms:modified>
</cp:coreProperties>
</file>