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276" r:id="rId3"/>
    <p:sldId id="277" r:id="rId4"/>
    <p:sldId id="278" r:id="rId5"/>
    <p:sldId id="279" r:id="rId6"/>
    <p:sldId id="280" r:id="rId7"/>
    <p:sldId id="281" r:id="rId8"/>
    <p:sldId id="282" r:id="rId9"/>
    <p:sldId id="283" r:id="rId10"/>
    <p:sldId id="284" r:id="rId11"/>
    <p:sldId id="285" r:id="rId12"/>
    <p:sldId id="286" r:id="rId13"/>
    <p:sldId id="287" r:id="rId14"/>
    <p:sldId id="288" r:id="rId15"/>
    <p:sldId id="274"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2" autoAdjust="0"/>
    <p:restoredTop sz="94660"/>
  </p:normalViewPr>
  <p:slideViewPr>
    <p:cSldViewPr snapToGrid="0">
      <p:cViewPr varScale="1">
        <p:scale>
          <a:sx n="109" d="100"/>
          <a:sy n="109" d="100"/>
        </p:scale>
        <p:origin x="6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8A841E-69A9-4781-8F23-45D528D3002B}" type="datetimeFigureOut">
              <a:rPr lang="tr-TR" smtClean="0"/>
              <a:t>3.12.2021</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FCF68C-2E17-41A7-BF22-ED50A0761738}" type="slidenum">
              <a:rPr lang="tr-TR" smtClean="0"/>
              <a:t>‹#›</a:t>
            </a:fld>
            <a:endParaRPr lang="tr-TR"/>
          </a:p>
        </p:txBody>
      </p:sp>
    </p:spTree>
    <p:extLst>
      <p:ext uri="{BB962C8B-B14F-4D97-AF65-F5344CB8AC3E}">
        <p14:creationId xmlns:p14="http://schemas.microsoft.com/office/powerpoint/2010/main" val="2290173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A4B8848-1BD1-45AD-9F0A-53D3CDF433B8}" type="datetime1">
              <a:rPr lang="tr-TR" smtClean="0"/>
              <a:t>3.12.2021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2814670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DF1D472-5A49-40F5-BA56-5A5D209038EE}" type="datetime1">
              <a:rPr lang="tr-TR" smtClean="0"/>
              <a:t>3.12.2021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799139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3EBED51-D80D-46A5-8191-424FE7894CC0}" type="datetime1">
              <a:rPr lang="tr-TR" smtClean="0"/>
              <a:t>3.12.2021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3535237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F8B6049-3774-4CD8-ABBA-8967B5ABA432}" type="datetime1">
              <a:rPr lang="tr-TR" smtClean="0"/>
              <a:t>3.12.2021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3236800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B5B2D9C-591B-4402-9525-F1067B81027A}" type="datetime1">
              <a:rPr lang="tr-TR" smtClean="0"/>
              <a:t>3.12.2021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3980405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E988E80-5BDB-4FA7-BA6E-506C0321E4DA}" type="datetime1">
              <a:rPr lang="tr-TR" smtClean="0"/>
              <a:t>3.12.2021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896871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CED65EC-1AB8-4E9C-ACCB-3BB2D198CB3C}" type="datetime1">
              <a:rPr lang="tr-TR" smtClean="0"/>
              <a:t>3.12.2021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973846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5BD08BA-12EF-4F79-9C28-E5AFCCE5B397}" type="datetime1">
              <a:rPr lang="tr-TR" smtClean="0"/>
              <a:t>3.12.2021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2734718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180EC7D-150E-43DA-9F9A-B57C206A9E7C}" type="datetime1">
              <a:rPr lang="tr-TR" smtClean="0"/>
              <a:t>3.12.2021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3664078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35F3B4A-4396-4A59-9FFC-27AEE7BF572A}" type="datetime1">
              <a:rPr lang="tr-TR" smtClean="0"/>
              <a:t>3.12.2021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326968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90C11C2-DCE8-4F45-9FEC-3A242388BBE7}" type="datetime1">
              <a:rPr lang="tr-TR" smtClean="0"/>
              <a:t>3.12.2021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3472418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36F1A0-1BC2-4E6F-8391-D8AFBD3C1F0E}" type="datetime1">
              <a:rPr lang="tr-TR" smtClean="0"/>
              <a:t>3.12.2021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7B2D67-3604-4605-9DC1-A9CD8FF98088}" type="slidenum">
              <a:rPr lang="tr-TR" smtClean="0"/>
              <a:t>‹#›</a:t>
            </a:fld>
            <a:endParaRPr lang="tr-TR"/>
          </a:p>
        </p:txBody>
      </p:sp>
    </p:spTree>
    <p:extLst>
      <p:ext uri="{BB962C8B-B14F-4D97-AF65-F5344CB8AC3E}">
        <p14:creationId xmlns:p14="http://schemas.microsoft.com/office/powerpoint/2010/main" val="1060900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93000"/>
                <a:satMod val="150000"/>
                <a:shade val="98000"/>
                <a:lumMod val="96000"/>
                <a:lumOff val="4000"/>
              </a:schemeClr>
            </a:gs>
            <a:gs pos="33000">
              <a:srgbClr val="FEFEFE"/>
            </a:gs>
            <a:gs pos="46000">
              <a:schemeClr val="bg1">
                <a:tint val="98000"/>
                <a:satMod val="130000"/>
                <a:shade val="90000"/>
                <a:lumMod val="103000"/>
              </a:schemeClr>
            </a:gs>
            <a:gs pos="83000">
              <a:schemeClr val="bg1">
                <a:shade val="63000"/>
                <a:satMod val="120000"/>
              </a:schemeClr>
            </a:gs>
          </a:gsLst>
          <a:lin ang="2700000" scaled="1"/>
          <a:tileRect/>
        </a:gradFill>
        <a:effectLst/>
      </p:bgPr>
    </p:bg>
    <p:spTree>
      <p:nvGrpSpPr>
        <p:cNvPr id="1" name=""/>
        <p:cNvGrpSpPr/>
        <p:nvPr/>
      </p:nvGrpSpPr>
      <p:grpSpPr>
        <a:xfrm>
          <a:off x="0" y="0"/>
          <a:ext cx="0" cy="0"/>
          <a:chOff x="0" y="0"/>
          <a:chExt cx="0" cy="0"/>
        </a:xfrm>
      </p:grpSpPr>
      <p:pic>
        <p:nvPicPr>
          <p:cNvPr id="4" name="Resim 3"/>
          <p:cNvPicPr>
            <a:picLocks noChangeAspect="1"/>
          </p:cNvPicPr>
          <p:nvPr/>
        </p:nvPicPr>
        <p:blipFill rotWithShape="1">
          <a:blip r:embed="rId2">
            <a:extLst>
              <a:ext uri="{28A0092B-C50C-407E-A947-70E740481C1C}">
                <a14:useLocalDpi xmlns:a14="http://schemas.microsoft.com/office/drawing/2010/main" val="0"/>
              </a:ext>
            </a:extLst>
          </a:blip>
          <a:srcRect l="-1" t="782" r="-947"/>
          <a:stretch/>
        </p:blipFill>
        <p:spPr>
          <a:xfrm>
            <a:off x="1" y="1"/>
            <a:ext cx="1892896" cy="1838424"/>
          </a:xfrm>
          <a:prstGeom prst="rect">
            <a:avLst/>
          </a:prstGeom>
        </p:spPr>
      </p:pic>
      <p:sp>
        <p:nvSpPr>
          <p:cNvPr id="2" name="Unvan 1"/>
          <p:cNvSpPr>
            <a:spLocks noGrp="1"/>
          </p:cNvSpPr>
          <p:nvPr>
            <p:ph type="ctrTitle"/>
          </p:nvPr>
        </p:nvSpPr>
        <p:spPr>
          <a:xfrm>
            <a:off x="1298362" y="421708"/>
            <a:ext cx="9443432" cy="3438022"/>
          </a:xfrm>
        </p:spPr>
        <p:txBody>
          <a:bodyPr>
            <a:normAutofit/>
          </a:bodyPr>
          <a:lstStyle/>
          <a:p>
            <a:r>
              <a:rPr lang="tr-TR" sz="4400" b="1" dirty="0" smtClean="0">
                <a:latin typeface="Times New Roman" panose="02020603050405020304" pitchFamily="18" charset="0"/>
                <a:cs typeface="Times New Roman" panose="02020603050405020304" pitchFamily="18" charset="0"/>
              </a:rPr>
              <a:t>T.C.</a:t>
            </a:r>
            <a:r>
              <a:rPr lang="tr-TR" sz="4000" b="1" dirty="0" smtClean="0">
                <a:latin typeface="Times New Roman" panose="02020603050405020304" pitchFamily="18" charset="0"/>
                <a:cs typeface="Times New Roman" panose="02020603050405020304" pitchFamily="18" charset="0"/>
              </a:rPr>
              <a:t/>
            </a:r>
            <a:br>
              <a:rPr lang="tr-TR" sz="4000" b="1" dirty="0" smtClean="0">
                <a:latin typeface="Times New Roman" panose="02020603050405020304" pitchFamily="18" charset="0"/>
                <a:cs typeface="Times New Roman" panose="02020603050405020304" pitchFamily="18" charset="0"/>
              </a:rPr>
            </a:br>
            <a:r>
              <a:rPr lang="tr-TR" sz="4000" b="1" dirty="0" smtClean="0">
                <a:latin typeface="Times New Roman" panose="02020603050405020304" pitchFamily="18" charset="0"/>
                <a:cs typeface="Times New Roman" panose="02020603050405020304" pitchFamily="18" charset="0"/>
              </a:rPr>
              <a:t> ÇEVRE, ŞEHİRCİLİK VE </a:t>
            </a:r>
            <a:br>
              <a:rPr lang="tr-TR" sz="4000" b="1" dirty="0" smtClean="0">
                <a:latin typeface="Times New Roman" panose="02020603050405020304" pitchFamily="18" charset="0"/>
                <a:cs typeface="Times New Roman" panose="02020603050405020304" pitchFamily="18" charset="0"/>
              </a:rPr>
            </a:br>
            <a:r>
              <a:rPr lang="tr-TR" sz="4000" b="1" dirty="0" smtClean="0">
                <a:latin typeface="Times New Roman" panose="02020603050405020304" pitchFamily="18" charset="0"/>
                <a:cs typeface="Times New Roman" panose="02020603050405020304" pitchFamily="18" charset="0"/>
              </a:rPr>
              <a:t> İKLİM DEĞİŞİKLİĞİ BAKANLIĞI</a:t>
            </a:r>
            <a:r>
              <a:rPr lang="tr-TR" sz="3600" b="1" dirty="0" smtClean="0">
                <a:latin typeface="Times New Roman" panose="02020603050405020304" pitchFamily="18" charset="0"/>
                <a:cs typeface="Times New Roman" panose="02020603050405020304" pitchFamily="18" charset="0"/>
              </a:rPr>
              <a:t/>
            </a:r>
            <a:br>
              <a:rPr lang="tr-TR" sz="3600" b="1" dirty="0" smtClean="0">
                <a:latin typeface="Times New Roman" panose="02020603050405020304" pitchFamily="18" charset="0"/>
                <a:cs typeface="Times New Roman" panose="02020603050405020304" pitchFamily="18" charset="0"/>
              </a:rPr>
            </a:br>
            <a:r>
              <a:rPr lang="tr-TR" sz="36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ÇED, İZİN VE DENETİM GENEL MÜDÜRLÜĞÜ</a:t>
            </a:r>
            <a:r>
              <a:rPr lang="tr-TR" sz="3600" b="1" dirty="0" smtClean="0">
                <a:latin typeface="Times New Roman" panose="02020603050405020304" pitchFamily="18" charset="0"/>
                <a:cs typeface="Times New Roman" panose="02020603050405020304" pitchFamily="18" charset="0"/>
              </a:rPr>
              <a:t/>
            </a:r>
            <a:br>
              <a:rPr lang="tr-TR" sz="3600" b="1" dirty="0" smtClean="0">
                <a:latin typeface="Times New Roman" panose="02020603050405020304" pitchFamily="18" charset="0"/>
                <a:cs typeface="Times New Roman" panose="02020603050405020304" pitchFamily="18" charset="0"/>
              </a:rPr>
            </a:br>
            <a:r>
              <a:rPr lang="tr-TR" sz="2800" b="1" dirty="0" smtClean="0">
                <a:latin typeface="Times New Roman" panose="02020603050405020304" pitchFamily="18" charset="0"/>
                <a:cs typeface="Times New Roman" panose="02020603050405020304" pitchFamily="18" charset="0"/>
              </a:rPr>
              <a:t>Laboratuvar, Ölçüm ve İzleme Dairesi Başkanlığı</a:t>
            </a:r>
            <a:r>
              <a:rPr lang="tr-TR" sz="3600" dirty="0" smtClean="0">
                <a:latin typeface="Times New Roman" panose="02020603050405020304" pitchFamily="18" charset="0"/>
                <a:cs typeface="Times New Roman" panose="02020603050405020304" pitchFamily="18" charset="0"/>
              </a:rPr>
              <a:t/>
            </a:r>
            <a:br>
              <a:rPr lang="tr-TR" sz="3600" dirty="0" smtClean="0">
                <a:latin typeface="Times New Roman" panose="02020603050405020304" pitchFamily="18" charset="0"/>
                <a:cs typeface="Times New Roman" panose="02020603050405020304" pitchFamily="18" charset="0"/>
              </a:rPr>
            </a:br>
            <a:endParaRPr lang="tr-TR" sz="3600" b="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014941" y="4210495"/>
            <a:ext cx="10010273" cy="1812236"/>
          </a:xfrm>
          <a:noFill/>
        </p:spPr>
        <p:txBody>
          <a:bodyPr>
            <a:normAutofit fontScale="92500" lnSpcReduction="20000"/>
          </a:bodyPr>
          <a:lstStyle/>
          <a:p>
            <a:r>
              <a:rPr lang="tr-TR" sz="2800" b="1" dirty="0">
                <a:latin typeface="Times New Roman" panose="02020603050405020304" pitchFamily="18" charset="0"/>
                <a:cs typeface="Times New Roman" panose="02020603050405020304" pitchFamily="18" charset="0"/>
              </a:rPr>
              <a:t>TS EN ISO 16911</a:t>
            </a:r>
            <a:br>
              <a:rPr lang="tr-TR" sz="2800" b="1" dirty="0">
                <a:latin typeface="Times New Roman" panose="02020603050405020304" pitchFamily="18" charset="0"/>
                <a:cs typeface="Times New Roman" panose="02020603050405020304" pitchFamily="18" charset="0"/>
              </a:rPr>
            </a:br>
            <a:r>
              <a:rPr lang="tr-TR" sz="2800" b="1" dirty="0" smtClean="0">
                <a:latin typeface="Times New Roman" panose="02020603050405020304" pitchFamily="18" charset="0"/>
                <a:cs typeface="Times New Roman" panose="02020603050405020304" pitchFamily="18" charset="0"/>
              </a:rPr>
              <a:t>Sabit Kaynak Emisyonları –</a:t>
            </a:r>
          </a:p>
          <a:p>
            <a:r>
              <a:rPr lang="tr-TR" sz="2800" b="1" dirty="0" smtClean="0">
                <a:latin typeface="Times New Roman" panose="02020603050405020304" pitchFamily="18" charset="0"/>
                <a:cs typeface="Times New Roman" panose="02020603050405020304" pitchFamily="18" charset="0"/>
              </a:rPr>
              <a:t> Kanallardaki Hızın Ve Debinin Elle Ve Otomatik Tayini</a:t>
            </a:r>
          </a:p>
          <a:p>
            <a:r>
              <a:rPr lang="tr-TR" b="1" dirty="0" smtClean="0">
                <a:latin typeface="Times New Roman" panose="02020603050405020304" pitchFamily="18" charset="0"/>
                <a:cs typeface="Times New Roman" panose="02020603050405020304" pitchFamily="18" charset="0"/>
              </a:rPr>
              <a:t>Halis Emre GÜNEŞ</a:t>
            </a:r>
          </a:p>
          <a:p>
            <a:r>
              <a:rPr lang="tr-TR" b="1" dirty="0" smtClean="0">
                <a:latin typeface="Times New Roman" panose="02020603050405020304" pitchFamily="18" charset="0"/>
                <a:cs typeface="Times New Roman" panose="02020603050405020304" pitchFamily="18" charset="0"/>
              </a:rPr>
              <a:t>Çevre Mühendisi</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1127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İçerik Yer Tutucusu 2"/>
          <p:cNvSpPr>
            <a:spLocks noGrp="1"/>
          </p:cNvSpPr>
          <p:nvPr>
            <p:ph idx="1"/>
          </p:nvPr>
        </p:nvSpPr>
        <p:spPr>
          <a:xfrm>
            <a:off x="2282055" y="2075839"/>
            <a:ext cx="8229600" cy="1356091"/>
          </a:xfrm>
        </p:spPr>
        <p:txBody>
          <a:bodyPr/>
          <a:lstStyle/>
          <a:p>
            <a:pPr algn="just">
              <a:buFontTx/>
              <a:buChar char="-"/>
              <a:defRPr/>
            </a:pPr>
            <a:r>
              <a:rPr lang="tr-TR" altLang="tr-TR" sz="1800" b="1" dirty="0">
                <a:latin typeface="Times New Roman" panose="02020603050405020304" pitchFamily="18" charset="0"/>
                <a:cs typeface="Times New Roman" panose="02020603050405020304" pitchFamily="18" charset="0"/>
              </a:rPr>
              <a:t>Performans özellikleri ve gereksinimleri</a:t>
            </a:r>
          </a:p>
          <a:p>
            <a:pPr marL="0" indent="0" algn="just">
              <a:buNone/>
              <a:defRPr/>
            </a:pPr>
            <a:r>
              <a:rPr lang="tr-TR" sz="1600" dirty="0"/>
              <a:t>Tablo 3, akış ölçümü ve fark basınç okuma cihazları için geçerlidir. </a:t>
            </a:r>
            <a:r>
              <a:rPr lang="tr-TR" altLang="tr-TR" sz="1600" dirty="0"/>
              <a:t>EN ISO 16911-1, bir emisyon kanalı içindeki bir ölçüm düzlemi boyunca nokta hızının manuel olarak belirlenmesi için performans gereksinimlerini tanımlar. Diğer teknikler kullanılabilir, bu durumda EN ISO 16911-1'de verilen performans standartlarını karşıladıkları gösterilmelidir.</a:t>
            </a:r>
          </a:p>
          <a:p>
            <a:pPr marL="0" indent="0">
              <a:buNone/>
              <a:defRPr/>
            </a:pPr>
            <a:endParaRPr lang="tr-TR" altLang="tr-TR" sz="1600" dirty="0"/>
          </a:p>
        </p:txBody>
      </p:sp>
      <p:pic>
        <p:nvPicPr>
          <p:cNvPr id="1229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56411" y="3657600"/>
            <a:ext cx="8255244"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Unvan 1"/>
          <p:cNvSpPr>
            <a:spLocks noGrp="1"/>
          </p:cNvSpPr>
          <p:nvPr>
            <p:ph type="title"/>
          </p:nvPr>
        </p:nvSpPr>
        <p:spPr>
          <a:xfrm>
            <a:off x="1327638" y="256430"/>
            <a:ext cx="10112790" cy="1325563"/>
          </a:xfrm>
        </p:spPr>
        <p:txBody>
          <a:bodyPr>
            <a:normAutofit fontScale="90000"/>
          </a:bodyPr>
          <a:lstStyle/>
          <a:p>
            <a:pPr algn="ctr"/>
            <a:r>
              <a:rPr lang="tr-TR" altLang="tr-TR" sz="3600" b="1" dirty="0">
                <a:latin typeface="Times New Roman" panose="02020603050405020304" pitchFamily="18" charset="0"/>
                <a:cs typeface="Times New Roman" panose="02020603050405020304" pitchFamily="18" charset="0"/>
              </a:rPr>
              <a:t>TS EN ISO 16911</a:t>
            </a:r>
            <a:br>
              <a:rPr lang="tr-TR" altLang="tr-TR" sz="3600" b="1" dirty="0">
                <a:latin typeface="Times New Roman" panose="02020603050405020304" pitchFamily="18" charset="0"/>
                <a:cs typeface="Times New Roman" panose="02020603050405020304" pitchFamily="18" charset="0"/>
              </a:rPr>
            </a:br>
            <a:r>
              <a:rPr lang="tr-TR" altLang="tr-TR" sz="3600" b="1" dirty="0">
                <a:latin typeface="Times New Roman" panose="02020603050405020304" pitchFamily="18" charset="0"/>
                <a:cs typeface="Times New Roman" panose="02020603050405020304" pitchFamily="18" charset="0"/>
              </a:rPr>
              <a:t>Sabit kaynak emisyonları – Kanallardaki hızın ve debinin elle ve otomatik tayini</a:t>
            </a:r>
          </a:p>
        </p:txBody>
      </p:sp>
      <p:pic>
        <p:nvPicPr>
          <p:cNvPr id="7" name="Resim 6"/>
          <p:cNvPicPr>
            <a:picLocks noChangeAspect="1"/>
          </p:cNvPicPr>
          <p:nvPr/>
        </p:nvPicPr>
        <p:blipFill>
          <a:blip r:embed="rId3"/>
          <a:stretch>
            <a:fillRect/>
          </a:stretch>
        </p:blipFill>
        <p:spPr>
          <a:xfrm>
            <a:off x="0" y="0"/>
            <a:ext cx="1860777" cy="1838425"/>
          </a:xfrm>
          <a:prstGeom prst="rect">
            <a:avLst/>
          </a:prstGeom>
        </p:spPr>
      </p:pic>
      <p:sp>
        <p:nvSpPr>
          <p:cNvPr id="2" name="Slayt Numarası Yer Tutucusu 1"/>
          <p:cNvSpPr>
            <a:spLocks noGrp="1"/>
          </p:cNvSpPr>
          <p:nvPr>
            <p:ph type="sldNum" sz="quarter" idx="12"/>
          </p:nvPr>
        </p:nvSpPr>
        <p:spPr/>
        <p:txBody>
          <a:bodyPr/>
          <a:lstStyle/>
          <a:p>
            <a:fld id="{867B2D67-3604-4605-9DC1-A9CD8FF98088}" type="slidenum">
              <a:rPr lang="tr-TR" smtClean="0"/>
              <a:t>10</a:t>
            </a:fld>
            <a:endParaRPr lang="tr-TR"/>
          </a:p>
        </p:txBody>
      </p:sp>
    </p:spTree>
    <p:extLst>
      <p:ext uri="{BB962C8B-B14F-4D97-AF65-F5344CB8AC3E}">
        <p14:creationId xmlns:p14="http://schemas.microsoft.com/office/powerpoint/2010/main" val="1566037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İçerik Yer Tutucusu 2"/>
          <p:cNvSpPr>
            <a:spLocks noGrp="1"/>
          </p:cNvSpPr>
          <p:nvPr>
            <p:ph idx="1"/>
          </p:nvPr>
        </p:nvSpPr>
        <p:spPr>
          <a:xfrm>
            <a:off x="2125564" y="2033954"/>
            <a:ext cx="8516937" cy="4613031"/>
          </a:xfrm>
        </p:spPr>
        <p:txBody>
          <a:bodyPr/>
          <a:lstStyle/>
          <a:p>
            <a:pPr algn="just"/>
            <a:r>
              <a:rPr lang="tr-TR" altLang="tr-TR" sz="1800" dirty="0">
                <a:solidFill>
                  <a:srgbClr val="FF0000"/>
                </a:solidFill>
                <a:latin typeface="Times New Roman" panose="02020603050405020304" pitchFamily="18" charset="0"/>
                <a:cs typeface="Times New Roman" panose="02020603050405020304" pitchFamily="18" charset="0"/>
              </a:rPr>
              <a:t>Laboratuvarların, ortam sıcaklığına ve atmosfer basıncına duyarlılık için performans testleri yapması gerekli değildir. </a:t>
            </a:r>
            <a:r>
              <a:rPr lang="tr-TR" altLang="tr-TR" sz="1800" dirty="0">
                <a:latin typeface="Times New Roman" panose="02020603050405020304" pitchFamily="18" charset="0"/>
                <a:cs typeface="Times New Roman" panose="02020603050405020304" pitchFamily="18" charset="0"/>
              </a:rPr>
              <a:t>Ancak, mümkün olduğu durumlarda, imalatçı tarafından sağlanan teknik bilgilere dayalı bir performans değerlendirmesi yapılmalıdır.</a:t>
            </a:r>
          </a:p>
          <a:p>
            <a:pPr algn="just"/>
            <a:r>
              <a:rPr lang="tr-TR" altLang="tr-TR" sz="1800" dirty="0">
                <a:latin typeface="Times New Roman" panose="02020603050405020304" pitchFamily="18" charset="0"/>
                <a:cs typeface="Times New Roman" panose="02020603050405020304" pitchFamily="18" charset="0"/>
              </a:rPr>
              <a:t>Baca emisyon izlemesini desteklemek için akış ölçümleri gerçekleştirirken, ortam sıcaklığı ve atmosfer basıncı tipik olarak ölçümün genel belirsizliğine önemli bir katkı sağlamaz, bu da performans gerekliliklerinden </a:t>
            </a:r>
            <a:r>
              <a:rPr lang="tr-TR" altLang="tr-TR" sz="1800" dirty="0">
                <a:solidFill>
                  <a:srgbClr val="FF0000"/>
                </a:solidFill>
                <a:latin typeface="Times New Roman" panose="02020603050405020304" pitchFamily="18" charset="0"/>
                <a:cs typeface="Times New Roman" panose="02020603050405020304" pitchFamily="18" charset="0"/>
              </a:rPr>
              <a:t>hariç tutulabilecekleri anlamına </a:t>
            </a:r>
            <a:r>
              <a:rPr lang="tr-TR" altLang="tr-TR" sz="1800" dirty="0">
                <a:latin typeface="Times New Roman" panose="02020603050405020304" pitchFamily="18" charset="0"/>
                <a:cs typeface="Times New Roman" panose="02020603050405020304" pitchFamily="18" charset="0"/>
              </a:rPr>
              <a:t>gelir.</a:t>
            </a:r>
          </a:p>
          <a:p>
            <a:pPr algn="just"/>
            <a:r>
              <a:rPr lang="tr-TR" altLang="tr-TR" sz="1800" dirty="0">
                <a:latin typeface="Times New Roman" panose="02020603050405020304" pitchFamily="18" charset="0"/>
                <a:cs typeface="Times New Roman" panose="02020603050405020304" pitchFamily="18" charset="0"/>
              </a:rPr>
              <a:t>Tablo 3'teki geri kalan performans gereksinimleri hakkında izlenebilir bilgiler, hız akış belirleme tekniğinin üreticisi tarafından sağlanabilir. Bu, imalatçıdan temin edilemiyorsa, laboratuvar veya başka bir uygun kuruluş (örneğin bir kalibrasyon laboratuvarı), ekipmanın bu gereksinimleri karşıladığını göstermelidir.</a:t>
            </a:r>
          </a:p>
          <a:p>
            <a:pPr algn="just"/>
            <a:r>
              <a:rPr lang="tr-TR" altLang="tr-TR" sz="1800" dirty="0">
                <a:latin typeface="Times New Roman" panose="02020603050405020304" pitchFamily="18" charset="0"/>
                <a:cs typeface="Times New Roman" panose="02020603050405020304" pitchFamily="18" charset="0"/>
              </a:rPr>
              <a:t>Laboratuvarda ölçümün </a:t>
            </a:r>
            <a:r>
              <a:rPr lang="tr-TR" altLang="tr-TR" sz="1800" dirty="0" err="1">
                <a:latin typeface="Times New Roman" panose="02020603050405020304" pitchFamily="18" charset="0"/>
                <a:cs typeface="Times New Roman" panose="02020603050405020304" pitchFamily="18" charset="0"/>
              </a:rPr>
              <a:t>tekrarlanabilirliğinin</a:t>
            </a:r>
            <a:r>
              <a:rPr lang="tr-TR" altLang="tr-TR" sz="1800" dirty="0">
                <a:latin typeface="Times New Roman" panose="02020603050405020304" pitchFamily="18" charset="0"/>
                <a:cs typeface="Times New Roman" panose="02020603050405020304" pitchFamily="18" charset="0"/>
              </a:rPr>
              <a:t> standart sapması ve </a:t>
            </a:r>
            <a:r>
              <a:rPr lang="tr-TR" altLang="tr-TR" sz="1800" dirty="0" err="1">
                <a:latin typeface="Times New Roman" panose="02020603050405020304" pitchFamily="18" charset="0"/>
                <a:cs typeface="Times New Roman" panose="02020603050405020304" pitchFamily="18" charset="0"/>
              </a:rPr>
              <a:t>sensör</a:t>
            </a:r>
            <a:r>
              <a:rPr lang="tr-TR" altLang="tr-TR" sz="1800" dirty="0">
                <a:latin typeface="Times New Roman" panose="02020603050405020304" pitchFamily="18" charset="0"/>
                <a:cs typeface="Times New Roman" panose="02020603050405020304" pitchFamily="18" charset="0"/>
              </a:rPr>
              <a:t> açısının akışa etkisi, hız belirleme ekipmanının rutin kalibrasyonu sırasında gerçekleştirilebilir.</a:t>
            </a:r>
          </a:p>
          <a:p>
            <a:pPr algn="just"/>
            <a:r>
              <a:rPr lang="tr-TR" altLang="tr-TR" sz="1800" dirty="0">
                <a:latin typeface="Times New Roman" panose="02020603050405020304" pitchFamily="18" charset="0"/>
                <a:cs typeface="Times New Roman" panose="02020603050405020304" pitchFamily="18" charset="0"/>
              </a:rPr>
              <a:t>Ölçülebilir en düşük akış, </a:t>
            </a:r>
            <a:r>
              <a:rPr lang="tr-TR" altLang="tr-TR" sz="1800" dirty="0" err="1">
                <a:latin typeface="Times New Roman" panose="02020603050405020304" pitchFamily="18" charset="0"/>
                <a:cs typeface="Times New Roman" panose="02020603050405020304" pitchFamily="18" charset="0"/>
              </a:rPr>
              <a:t>sensörün</a:t>
            </a:r>
            <a:r>
              <a:rPr lang="tr-TR" altLang="tr-TR" sz="1800" dirty="0">
                <a:latin typeface="Times New Roman" panose="02020603050405020304" pitchFamily="18" charset="0"/>
                <a:cs typeface="Times New Roman" panose="02020603050405020304" pitchFamily="18" charset="0"/>
              </a:rPr>
              <a:t> kalibre edildiği en düşük değerdir. Bu değerin altındaki herhangi bir kullanım, bir ölçüm yapılmadan önce kullanıcı tarafından doğrulanmalıdır. Doğrulama, kalibrasyon laboratuvarı tarafından yapılabilir.</a:t>
            </a:r>
          </a:p>
        </p:txBody>
      </p:sp>
      <p:sp>
        <p:nvSpPr>
          <p:cNvPr id="5" name="Unvan 1"/>
          <p:cNvSpPr>
            <a:spLocks noGrp="1"/>
          </p:cNvSpPr>
          <p:nvPr>
            <p:ph type="title"/>
          </p:nvPr>
        </p:nvSpPr>
        <p:spPr>
          <a:xfrm>
            <a:off x="1327638" y="256430"/>
            <a:ext cx="10112790" cy="1325563"/>
          </a:xfrm>
        </p:spPr>
        <p:txBody>
          <a:bodyPr>
            <a:normAutofit fontScale="90000"/>
          </a:bodyPr>
          <a:lstStyle/>
          <a:p>
            <a:pPr algn="ctr"/>
            <a:r>
              <a:rPr lang="tr-TR" altLang="tr-TR" sz="3600" b="1" dirty="0">
                <a:latin typeface="Times New Roman" panose="02020603050405020304" pitchFamily="18" charset="0"/>
                <a:cs typeface="Times New Roman" panose="02020603050405020304" pitchFamily="18" charset="0"/>
              </a:rPr>
              <a:t>TS EN ISO 16911</a:t>
            </a:r>
            <a:br>
              <a:rPr lang="tr-TR" altLang="tr-TR" sz="3600" b="1" dirty="0">
                <a:latin typeface="Times New Roman" panose="02020603050405020304" pitchFamily="18" charset="0"/>
                <a:cs typeface="Times New Roman" panose="02020603050405020304" pitchFamily="18" charset="0"/>
              </a:rPr>
            </a:br>
            <a:r>
              <a:rPr lang="tr-TR" altLang="tr-TR" sz="3600" b="1" dirty="0">
                <a:latin typeface="Times New Roman" panose="02020603050405020304" pitchFamily="18" charset="0"/>
                <a:cs typeface="Times New Roman" panose="02020603050405020304" pitchFamily="18" charset="0"/>
              </a:rPr>
              <a:t>Sabit kaynak emisyonları – Kanallardaki hızın ve debinin elle ve otomatik tayini</a:t>
            </a:r>
          </a:p>
        </p:txBody>
      </p:sp>
      <p:pic>
        <p:nvPicPr>
          <p:cNvPr id="6" name="Resim 5"/>
          <p:cNvPicPr>
            <a:picLocks noChangeAspect="1"/>
          </p:cNvPicPr>
          <p:nvPr/>
        </p:nvPicPr>
        <p:blipFill>
          <a:blip r:embed="rId2"/>
          <a:stretch>
            <a:fillRect/>
          </a:stretch>
        </p:blipFill>
        <p:spPr>
          <a:xfrm>
            <a:off x="0" y="0"/>
            <a:ext cx="1860777" cy="1838425"/>
          </a:xfrm>
          <a:prstGeom prst="rect">
            <a:avLst/>
          </a:prstGeom>
        </p:spPr>
      </p:pic>
      <p:sp>
        <p:nvSpPr>
          <p:cNvPr id="2" name="Slayt Numarası Yer Tutucusu 1"/>
          <p:cNvSpPr>
            <a:spLocks noGrp="1"/>
          </p:cNvSpPr>
          <p:nvPr>
            <p:ph type="sldNum" sz="quarter" idx="12"/>
          </p:nvPr>
        </p:nvSpPr>
        <p:spPr/>
        <p:txBody>
          <a:bodyPr/>
          <a:lstStyle/>
          <a:p>
            <a:fld id="{867B2D67-3604-4605-9DC1-A9CD8FF98088}" type="slidenum">
              <a:rPr lang="tr-TR" smtClean="0"/>
              <a:t>11</a:t>
            </a:fld>
            <a:endParaRPr lang="tr-TR"/>
          </a:p>
        </p:txBody>
      </p:sp>
    </p:spTree>
    <p:extLst>
      <p:ext uri="{BB962C8B-B14F-4D97-AF65-F5344CB8AC3E}">
        <p14:creationId xmlns:p14="http://schemas.microsoft.com/office/powerpoint/2010/main" val="344634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93020" y="2347546"/>
            <a:ext cx="8582025" cy="3837208"/>
          </a:xfrm>
        </p:spPr>
        <p:txBody>
          <a:bodyPr/>
          <a:lstStyle/>
          <a:p>
            <a:pPr marL="0" indent="0" algn="just">
              <a:buNone/>
              <a:defRPr/>
            </a:pPr>
            <a:r>
              <a:rPr lang="tr-TR" sz="2000" b="1" dirty="0">
                <a:latin typeface="Times New Roman" panose="02020603050405020304" pitchFamily="18" charset="0"/>
                <a:cs typeface="Times New Roman" panose="02020603050405020304" pitchFamily="18" charset="0"/>
              </a:rPr>
              <a:t>Ölçüm </a:t>
            </a:r>
            <a:r>
              <a:rPr lang="tr-TR" sz="2000" b="1" dirty="0" smtClean="0">
                <a:latin typeface="Times New Roman" panose="02020603050405020304" pitchFamily="18" charset="0"/>
                <a:cs typeface="Times New Roman" panose="02020603050405020304" pitchFamily="18" charset="0"/>
              </a:rPr>
              <a:t>Prosedürü- </a:t>
            </a:r>
            <a:r>
              <a:rPr lang="tr-TR" sz="2000" b="1" dirty="0">
                <a:latin typeface="Times New Roman" panose="02020603050405020304" pitchFamily="18" charset="0"/>
                <a:cs typeface="Times New Roman" panose="02020603050405020304" pitchFamily="18" charset="0"/>
              </a:rPr>
              <a:t>Dikkat </a:t>
            </a:r>
            <a:r>
              <a:rPr lang="tr-TR" sz="2000" b="1" dirty="0" smtClean="0">
                <a:latin typeface="Times New Roman" panose="02020603050405020304" pitchFamily="18" charset="0"/>
                <a:cs typeface="Times New Roman" panose="02020603050405020304" pitchFamily="18" charset="0"/>
              </a:rPr>
              <a:t>Edilecek </a:t>
            </a:r>
            <a:r>
              <a:rPr lang="tr-TR" sz="2000" b="1" dirty="0">
                <a:latin typeface="Times New Roman" panose="02020603050405020304" pitchFamily="18" charset="0"/>
                <a:cs typeface="Times New Roman" panose="02020603050405020304" pitchFamily="18" charset="0"/>
              </a:rPr>
              <a:t>H</a:t>
            </a:r>
            <a:r>
              <a:rPr lang="tr-TR" sz="2000" b="1" dirty="0" smtClean="0">
                <a:latin typeface="Times New Roman" panose="02020603050405020304" pitchFamily="18" charset="0"/>
                <a:cs typeface="Times New Roman" panose="02020603050405020304" pitchFamily="18" charset="0"/>
              </a:rPr>
              <a:t>ususlar:</a:t>
            </a:r>
            <a:endParaRPr lang="tr-TR" sz="20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defRPr/>
            </a:pPr>
            <a:r>
              <a:rPr lang="tr-TR" sz="1800" dirty="0">
                <a:latin typeface="Times New Roman" panose="02020603050405020304" pitchFamily="18" charset="0"/>
                <a:cs typeface="Times New Roman" panose="02020603050405020304" pitchFamily="18" charset="0"/>
              </a:rPr>
              <a:t>Ölçüm, mümkün olduğu kadar kararlı duruma çalışma şartlarında yapılmalıdır. Ortalama akış koşullarının </a:t>
            </a:r>
            <a:r>
              <a:rPr lang="tr-TR" sz="1800" dirty="0" smtClean="0">
                <a:latin typeface="Times New Roman" panose="02020603050405020304" pitchFamily="18" charset="0"/>
                <a:cs typeface="Times New Roman" panose="02020603050405020304" pitchFamily="18" charset="0"/>
              </a:rPr>
              <a:t>&gt; % </a:t>
            </a:r>
            <a:r>
              <a:rPr lang="tr-TR" sz="1800" dirty="0">
                <a:latin typeface="Times New Roman" panose="02020603050405020304" pitchFamily="18" charset="0"/>
                <a:cs typeface="Times New Roman" panose="02020603050405020304" pitchFamily="18" charset="0"/>
              </a:rPr>
              <a:t>10'undan az değişkenlik olmalıdır.</a:t>
            </a:r>
          </a:p>
          <a:p>
            <a:pPr algn="just">
              <a:buFont typeface="Wingdings" panose="05000000000000000000" pitchFamily="2" charset="2"/>
              <a:buChar char="Ø"/>
              <a:defRPr/>
            </a:pPr>
            <a:r>
              <a:rPr lang="tr-TR" sz="1800" dirty="0">
                <a:latin typeface="Times New Roman" panose="02020603050405020304" pitchFamily="18" charset="0"/>
                <a:cs typeface="Times New Roman" panose="02020603050405020304" pitchFamily="18" charset="0"/>
              </a:rPr>
              <a:t>Akış ölçüm düzeneğinin alanı (algılama elemanı ve </a:t>
            </a:r>
            <a:r>
              <a:rPr lang="tr-TR" sz="1800" dirty="0" err="1">
                <a:latin typeface="Times New Roman" panose="02020603050405020304" pitchFamily="18" charset="0"/>
                <a:cs typeface="Times New Roman" panose="02020603050405020304" pitchFamily="18" charset="0"/>
              </a:rPr>
              <a:t>probu</a:t>
            </a:r>
            <a:r>
              <a:rPr lang="tr-TR" sz="1800" dirty="0">
                <a:latin typeface="Times New Roman" panose="02020603050405020304" pitchFamily="18" charset="0"/>
                <a:cs typeface="Times New Roman" panose="02020603050405020304" pitchFamily="18" charset="0"/>
              </a:rPr>
              <a:t>), baca örnekleme düzlemi alanının % 5'inden daha az olmalıdır.</a:t>
            </a:r>
          </a:p>
          <a:p>
            <a:pPr algn="just">
              <a:buFont typeface="Wingdings" panose="05000000000000000000" pitchFamily="2" charset="2"/>
              <a:buChar char="Ø"/>
              <a:defRPr/>
            </a:pPr>
            <a:r>
              <a:rPr lang="tr-TR" sz="1800" dirty="0">
                <a:latin typeface="Times New Roman" panose="02020603050405020304" pitchFamily="18" charset="0"/>
                <a:cs typeface="Times New Roman" panose="02020603050405020304" pitchFamily="18" charset="0"/>
              </a:rPr>
              <a:t>Standardın 9.3 bölümde yer alan örneklemeden önce kontroller yapılmalıdır (Kalibrasyon, </a:t>
            </a:r>
            <a:r>
              <a:rPr lang="tr-TR" sz="1800" dirty="0" err="1">
                <a:latin typeface="Times New Roman" panose="02020603050405020304" pitchFamily="18" charset="0"/>
                <a:cs typeface="Times New Roman" panose="02020603050405020304" pitchFamily="18" charset="0"/>
              </a:rPr>
              <a:t>pitot</a:t>
            </a:r>
            <a:r>
              <a:rPr lang="tr-TR" sz="1800" dirty="0">
                <a:latin typeface="Times New Roman" panose="02020603050405020304" pitchFamily="18" charset="0"/>
                <a:cs typeface="Times New Roman" panose="02020603050405020304" pitchFamily="18" charset="0"/>
              </a:rPr>
              <a:t> tüplerinin kontrolü, sızıntı, girdap açısı vb.)</a:t>
            </a:r>
          </a:p>
          <a:p>
            <a:pPr algn="just">
              <a:buFont typeface="Wingdings" panose="05000000000000000000" pitchFamily="2" charset="2"/>
              <a:buChar char="Ø"/>
              <a:defRPr/>
            </a:pPr>
            <a:r>
              <a:rPr lang="tr-TR" sz="1800" dirty="0">
                <a:latin typeface="Times New Roman" panose="02020603050405020304" pitchFamily="18" charset="0"/>
                <a:cs typeface="Times New Roman" panose="02020603050405020304" pitchFamily="18" charset="0"/>
              </a:rPr>
              <a:t>Her bir traverste </a:t>
            </a:r>
            <a:r>
              <a:rPr lang="tr-TR" sz="1800" dirty="0" smtClean="0">
                <a:latin typeface="Times New Roman" panose="02020603050405020304" pitchFamily="18" charset="0"/>
                <a:cs typeface="Times New Roman" panose="02020603050405020304" pitchFamily="18" charset="0"/>
              </a:rPr>
              <a:t>2’den </a:t>
            </a:r>
            <a:r>
              <a:rPr lang="tr-TR" sz="1800" dirty="0">
                <a:latin typeface="Times New Roman" panose="02020603050405020304" pitchFamily="18" charset="0"/>
                <a:cs typeface="Times New Roman" panose="02020603050405020304" pitchFamily="18" charset="0"/>
              </a:rPr>
              <a:t>az olmamak kaydı ile ölçümler mümkün olduğunca çok yapılmalıdır. Belirsizlik hesaplamalarında </a:t>
            </a:r>
            <a:r>
              <a:rPr lang="tr-TR" sz="1800" dirty="0" err="1">
                <a:latin typeface="Times New Roman" panose="02020603050405020304" pitchFamily="18" charset="0"/>
                <a:cs typeface="Times New Roman" panose="02020603050405020304" pitchFamily="18" charset="0"/>
              </a:rPr>
              <a:t>max</a:t>
            </a:r>
            <a:r>
              <a:rPr lang="tr-TR" sz="1800" dirty="0">
                <a:latin typeface="Times New Roman" panose="02020603050405020304" pitchFamily="18" charset="0"/>
                <a:cs typeface="Times New Roman" panose="02020603050405020304" pitchFamily="18" charset="0"/>
              </a:rPr>
              <a:t> sapma alındığından bu değerin kabul edilebilir seviyede olması için 10 ve daha fazla ölçüm yapılması uygun olacaktır.</a:t>
            </a:r>
          </a:p>
          <a:p>
            <a:pPr algn="just">
              <a:buFont typeface="Wingdings" panose="05000000000000000000" pitchFamily="2" charset="2"/>
              <a:buChar char="Ø"/>
              <a:defRPr/>
            </a:pPr>
            <a:r>
              <a:rPr lang="tr-TR" sz="1800" dirty="0">
                <a:latin typeface="Times New Roman" panose="02020603050405020304" pitchFamily="18" charset="0"/>
                <a:cs typeface="Times New Roman" panose="02020603050405020304" pitchFamily="18" charset="0"/>
              </a:rPr>
              <a:t>Tüm travers noktalarında kg/m</a:t>
            </a:r>
            <a:r>
              <a:rPr lang="tr-TR" sz="1800" baseline="30000" dirty="0">
                <a:latin typeface="Times New Roman" panose="02020603050405020304" pitchFamily="18" charset="0"/>
                <a:cs typeface="Times New Roman" panose="02020603050405020304" pitchFamily="18" charset="0"/>
              </a:rPr>
              <a:t>3</a:t>
            </a:r>
            <a:r>
              <a:rPr lang="tr-TR" sz="1800" dirty="0">
                <a:latin typeface="Times New Roman" panose="02020603050405020304" pitchFamily="18" charset="0"/>
                <a:cs typeface="Times New Roman" panose="02020603050405020304" pitchFamily="18" charset="0"/>
              </a:rPr>
              <a:t> cinsinden ıslak gazın yoğunluğunun ölçülmesi gerekmektedir</a:t>
            </a:r>
            <a:r>
              <a:rPr lang="tr-TR" sz="1800" dirty="0" smtClean="0">
                <a:latin typeface="Times New Roman" panose="02020603050405020304" pitchFamily="18" charset="0"/>
                <a:cs typeface="Times New Roman" panose="02020603050405020304" pitchFamily="18" charset="0"/>
              </a:rPr>
              <a:t>.</a:t>
            </a:r>
            <a:endParaRPr lang="tr-TR" sz="1800" dirty="0">
              <a:latin typeface="Times New Roman" panose="02020603050405020304" pitchFamily="18" charset="0"/>
              <a:cs typeface="Times New Roman" panose="02020603050405020304" pitchFamily="18" charset="0"/>
            </a:endParaRPr>
          </a:p>
        </p:txBody>
      </p:sp>
      <p:sp>
        <p:nvSpPr>
          <p:cNvPr id="5" name="Unvan 1"/>
          <p:cNvSpPr>
            <a:spLocks noGrp="1"/>
          </p:cNvSpPr>
          <p:nvPr>
            <p:ph type="title"/>
          </p:nvPr>
        </p:nvSpPr>
        <p:spPr>
          <a:xfrm>
            <a:off x="1327638" y="256430"/>
            <a:ext cx="10112790" cy="1325563"/>
          </a:xfrm>
        </p:spPr>
        <p:txBody>
          <a:bodyPr>
            <a:normAutofit fontScale="90000"/>
          </a:bodyPr>
          <a:lstStyle/>
          <a:p>
            <a:pPr algn="ctr"/>
            <a:r>
              <a:rPr lang="tr-TR" altLang="tr-TR" sz="3600" b="1" dirty="0">
                <a:latin typeface="Times New Roman" panose="02020603050405020304" pitchFamily="18" charset="0"/>
                <a:cs typeface="Times New Roman" panose="02020603050405020304" pitchFamily="18" charset="0"/>
              </a:rPr>
              <a:t>TS EN ISO 16911</a:t>
            </a:r>
            <a:br>
              <a:rPr lang="tr-TR" altLang="tr-TR" sz="3600" b="1" dirty="0">
                <a:latin typeface="Times New Roman" panose="02020603050405020304" pitchFamily="18" charset="0"/>
                <a:cs typeface="Times New Roman" panose="02020603050405020304" pitchFamily="18" charset="0"/>
              </a:rPr>
            </a:br>
            <a:r>
              <a:rPr lang="tr-TR" altLang="tr-TR" sz="3600" b="1" dirty="0">
                <a:latin typeface="Times New Roman" panose="02020603050405020304" pitchFamily="18" charset="0"/>
                <a:cs typeface="Times New Roman" panose="02020603050405020304" pitchFamily="18" charset="0"/>
              </a:rPr>
              <a:t>Sabit kaynak emisyonları – Kanallardaki hızın ve debinin elle ve otomatik tayini</a:t>
            </a:r>
          </a:p>
        </p:txBody>
      </p:sp>
      <p:pic>
        <p:nvPicPr>
          <p:cNvPr id="6" name="Resim 5"/>
          <p:cNvPicPr>
            <a:picLocks noChangeAspect="1"/>
          </p:cNvPicPr>
          <p:nvPr/>
        </p:nvPicPr>
        <p:blipFill>
          <a:blip r:embed="rId2"/>
          <a:stretch>
            <a:fillRect/>
          </a:stretch>
        </p:blipFill>
        <p:spPr>
          <a:xfrm>
            <a:off x="0" y="0"/>
            <a:ext cx="1860777" cy="1838425"/>
          </a:xfrm>
          <a:prstGeom prst="rect">
            <a:avLst/>
          </a:prstGeom>
        </p:spPr>
      </p:pic>
      <p:sp>
        <p:nvSpPr>
          <p:cNvPr id="2" name="Slayt Numarası Yer Tutucusu 1"/>
          <p:cNvSpPr>
            <a:spLocks noGrp="1"/>
          </p:cNvSpPr>
          <p:nvPr>
            <p:ph type="sldNum" sz="quarter" idx="12"/>
          </p:nvPr>
        </p:nvSpPr>
        <p:spPr/>
        <p:txBody>
          <a:bodyPr/>
          <a:lstStyle/>
          <a:p>
            <a:fld id="{867B2D67-3604-4605-9DC1-A9CD8FF98088}" type="slidenum">
              <a:rPr lang="tr-TR" smtClean="0"/>
              <a:t>12</a:t>
            </a:fld>
            <a:endParaRPr lang="tr-TR"/>
          </a:p>
        </p:txBody>
      </p:sp>
    </p:spTree>
    <p:extLst>
      <p:ext uri="{BB962C8B-B14F-4D97-AF65-F5344CB8AC3E}">
        <p14:creationId xmlns:p14="http://schemas.microsoft.com/office/powerpoint/2010/main" val="3717161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İçerik Yer Tutucusu 2"/>
          <p:cNvSpPr>
            <a:spLocks noGrp="1"/>
          </p:cNvSpPr>
          <p:nvPr>
            <p:ph idx="1"/>
          </p:nvPr>
        </p:nvSpPr>
        <p:spPr>
          <a:xfrm>
            <a:off x="2193033" y="2022574"/>
            <a:ext cx="8382000" cy="4516338"/>
          </a:xfrm>
        </p:spPr>
        <p:txBody>
          <a:bodyPr>
            <a:normAutofit fontScale="92500" lnSpcReduction="10000"/>
          </a:bodyPr>
          <a:lstStyle/>
          <a:p>
            <a:pPr marL="0" indent="0">
              <a:buNone/>
            </a:pPr>
            <a:r>
              <a:rPr lang="tr-TR" altLang="tr-TR" sz="1900" b="1" dirty="0" smtClean="0">
                <a:latin typeface="Times New Roman" panose="02020603050405020304" pitchFamily="18" charset="0"/>
                <a:cs typeface="Times New Roman" panose="02020603050405020304" pitchFamily="18" charset="0"/>
              </a:rPr>
              <a:t>Girdap Veya </a:t>
            </a:r>
            <a:r>
              <a:rPr lang="tr-TR" altLang="tr-TR" sz="1900" b="1" dirty="0" err="1" smtClean="0">
                <a:latin typeface="Times New Roman" panose="02020603050405020304" pitchFamily="18" charset="0"/>
                <a:cs typeface="Times New Roman" panose="02020603050405020304" pitchFamily="18" charset="0"/>
              </a:rPr>
              <a:t>Siklonik</a:t>
            </a:r>
            <a:r>
              <a:rPr lang="tr-TR" altLang="tr-TR" sz="1900" b="1" dirty="0" smtClean="0">
                <a:latin typeface="Times New Roman" panose="02020603050405020304" pitchFamily="18" charset="0"/>
                <a:cs typeface="Times New Roman" panose="02020603050405020304" pitchFamily="18" charset="0"/>
              </a:rPr>
              <a:t> Akış;</a:t>
            </a:r>
          </a:p>
          <a:p>
            <a:pPr marL="0" indent="0">
              <a:buNone/>
            </a:pPr>
            <a:endParaRPr lang="tr-TR" altLang="tr-TR" sz="1800" dirty="0">
              <a:latin typeface="Times New Roman" panose="02020603050405020304" pitchFamily="18" charset="0"/>
              <a:cs typeface="Times New Roman" panose="02020603050405020304" pitchFamily="18" charset="0"/>
            </a:endParaRPr>
          </a:p>
          <a:p>
            <a:pPr marL="0" indent="0" algn="just">
              <a:buNone/>
            </a:pPr>
            <a:r>
              <a:rPr lang="tr-TR" altLang="tr-TR" sz="1800" dirty="0">
                <a:latin typeface="Times New Roman" panose="02020603050405020304" pitchFamily="18" charset="0"/>
                <a:cs typeface="Times New Roman" panose="02020603050405020304" pitchFamily="18" charset="0"/>
              </a:rPr>
              <a:t>Eğer girdabın önceki ölçümlerden oluştuğu biliniyorsa veya geometri veya baca koşullarından dolayı bekleniyorsa, o zaman </a:t>
            </a:r>
            <a:r>
              <a:rPr lang="tr-TR" altLang="tr-TR" sz="1800" dirty="0" err="1">
                <a:latin typeface="Times New Roman" panose="02020603050405020304" pitchFamily="18" charset="0"/>
                <a:cs typeface="Times New Roman" panose="02020603050405020304" pitchFamily="18" charset="0"/>
              </a:rPr>
              <a:t>eksenel</a:t>
            </a:r>
            <a:r>
              <a:rPr lang="tr-TR" altLang="tr-TR" sz="1800" dirty="0">
                <a:latin typeface="Times New Roman" panose="02020603050405020304" pitchFamily="18" charset="0"/>
                <a:cs typeface="Times New Roman" panose="02020603050405020304" pitchFamily="18" charset="0"/>
              </a:rPr>
              <a:t> olmayan akış (kanal içindeki girintiyi gösterir), her ölçüm noktasında, öngörülen yöntemlere göre diferansiyel basınç cihazları kullanılarak değerlendirilmelidir (ISO 10780). </a:t>
            </a:r>
            <a:r>
              <a:rPr lang="tr-TR" altLang="tr-TR" sz="1800" dirty="0" err="1">
                <a:latin typeface="Times New Roman" panose="02020603050405020304" pitchFamily="18" charset="0"/>
                <a:cs typeface="Times New Roman" panose="02020603050405020304" pitchFamily="18" charset="0"/>
              </a:rPr>
              <a:t>Teğetsel</a:t>
            </a:r>
            <a:r>
              <a:rPr lang="tr-TR" altLang="tr-TR" sz="1800" dirty="0">
                <a:latin typeface="Times New Roman" panose="02020603050405020304" pitchFamily="18" charset="0"/>
                <a:cs typeface="Times New Roman" panose="02020603050405020304" pitchFamily="18" charset="0"/>
              </a:rPr>
              <a:t> akış açılarından herhangi biri, düzlemdeki herhangi bir ölçüm noktasında </a:t>
            </a:r>
            <a:r>
              <a:rPr lang="tr-TR" altLang="tr-TR" sz="1800" dirty="0" err="1">
                <a:latin typeface="Times New Roman" panose="02020603050405020304" pitchFamily="18" charset="0"/>
                <a:cs typeface="Times New Roman" panose="02020603050405020304" pitchFamily="18" charset="0"/>
              </a:rPr>
              <a:t>eksenel</a:t>
            </a:r>
            <a:r>
              <a:rPr lang="tr-TR" altLang="tr-TR" sz="1800" dirty="0">
                <a:latin typeface="Times New Roman" panose="02020603050405020304" pitchFamily="18" charset="0"/>
                <a:cs typeface="Times New Roman" panose="02020603050405020304" pitchFamily="18" charset="0"/>
              </a:rPr>
              <a:t> doğrultuda 15 ° 'den büyükse, girdabın ölçümler üzerinde önemli bir etkisi olduğu varsayılabilir. Bu gibi durumlarda;</a:t>
            </a:r>
          </a:p>
          <a:p>
            <a:pPr marL="0" indent="0" algn="just">
              <a:buNone/>
            </a:pPr>
            <a:r>
              <a:rPr lang="tr-TR" altLang="tr-TR" sz="1800" dirty="0">
                <a:latin typeface="Times New Roman" panose="02020603050405020304" pitchFamily="18" charset="0"/>
                <a:cs typeface="Times New Roman" panose="02020603050405020304" pitchFamily="18" charset="0"/>
              </a:rPr>
              <a:t>Yani, </a:t>
            </a:r>
            <a:r>
              <a:rPr lang="tr-TR" altLang="tr-TR" sz="1800" dirty="0" smtClean="0">
                <a:latin typeface="Times New Roman" panose="02020603050405020304" pitchFamily="18" charset="0"/>
                <a:cs typeface="Times New Roman" panose="02020603050405020304" pitchFamily="18" charset="0"/>
              </a:rPr>
              <a:t> </a:t>
            </a:r>
            <a:r>
              <a:rPr lang="tr-TR" altLang="tr-TR" sz="1800" b="1" dirty="0" smtClean="0">
                <a:latin typeface="Times New Roman" panose="02020603050405020304" pitchFamily="18" charset="0"/>
                <a:cs typeface="Times New Roman" panose="02020603050405020304" pitchFamily="18" charset="0"/>
              </a:rPr>
              <a:t>Girdap &gt; </a:t>
            </a:r>
            <a:r>
              <a:rPr lang="tr-TR" altLang="tr-TR" sz="1800" b="1" dirty="0">
                <a:latin typeface="Times New Roman" panose="02020603050405020304" pitchFamily="18" charset="0"/>
                <a:cs typeface="Times New Roman" panose="02020603050405020304" pitchFamily="18" charset="0"/>
              </a:rPr>
              <a:t>15 ° </a:t>
            </a:r>
            <a:r>
              <a:rPr lang="tr-TR" altLang="tr-TR" sz="1800" dirty="0">
                <a:latin typeface="Times New Roman" panose="02020603050405020304" pitchFamily="18" charset="0"/>
                <a:cs typeface="Times New Roman" panose="02020603050405020304" pitchFamily="18" charset="0"/>
              </a:rPr>
              <a:t>ise, akış yönü (</a:t>
            </a:r>
            <a:r>
              <a:rPr lang="tr-TR" altLang="tr-TR" sz="1800" dirty="0" err="1">
                <a:latin typeface="Times New Roman" panose="02020603050405020304" pitchFamily="18" charset="0"/>
                <a:cs typeface="Times New Roman" panose="02020603050405020304" pitchFamily="18" charset="0"/>
              </a:rPr>
              <a:t>vc</a:t>
            </a:r>
            <a:r>
              <a:rPr lang="tr-TR" altLang="tr-TR" sz="1800" dirty="0">
                <a:latin typeface="Times New Roman" panose="02020603050405020304" pitchFamily="18" charset="0"/>
                <a:cs typeface="Times New Roman" panose="02020603050405020304" pitchFamily="18" charset="0"/>
              </a:rPr>
              <a:t>) için düzeltilmiş olan hız şu şekilde verilir:</a:t>
            </a:r>
          </a:p>
          <a:p>
            <a:pPr marL="0" indent="0" algn="just">
              <a:buNone/>
            </a:pPr>
            <a:r>
              <a:rPr lang="tr-TR" altLang="tr-TR" sz="1900" b="1" i="1" dirty="0" err="1">
                <a:latin typeface="Times New Roman" panose="02020603050405020304" pitchFamily="18" charset="0"/>
                <a:cs typeface="Times New Roman" panose="02020603050405020304" pitchFamily="18" charset="0"/>
              </a:rPr>
              <a:t>v</a:t>
            </a:r>
            <a:r>
              <a:rPr lang="tr-TR" altLang="tr-TR" sz="1900" b="1" dirty="0" err="1">
                <a:latin typeface="Times New Roman" panose="02020603050405020304" pitchFamily="18" charset="0"/>
                <a:cs typeface="Times New Roman" panose="02020603050405020304" pitchFamily="18" charset="0"/>
              </a:rPr>
              <a:t>c</a:t>
            </a:r>
            <a:r>
              <a:rPr lang="tr-TR" altLang="tr-TR" sz="1900" b="1" dirty="0">
                <a:latin typeface="Times New Roman" panose="02020603050405020304" pitchFamily="18" charset="0"/>
                <a:cs typeface="Times New Roman" panose="02020603050405020304" pitchFamily="18" charset="0"/>
              </a:rPr>
              <a:t> = cos </a:t>
            </a:r>
            <a:r>
              <a:rPr lang="el-GR" altLang="tr-TR" sz="1900" b="1" i="1" dirty="0">
                <a:latin typeface="Times New Roman" panose="02020603050405020304" pitchFamily="18" charset="0"/>
                <a:cs typeface="Times New Roman" panose="02020603050405020304" pitchFamily="18" charset="0"/>
              </a:rPr>
              <a:t>θ</a:t>
            </a:r>
            <a:r>
              <a:rPr lang="tr-TR" altLang="tr-TR" sz="1900" b="1" dirty="0" err="1">
                <a:latin typeface="Times New Roman" panose="02020603050405020304" pitchFamily="18" charset="0"/>
                <a:cs typeface="Times New Roman" panose="02020603050405020304" pitchFamily="18" charset="0"/>
              </a:rPr>
              <a:t>meas</a:t>
            </a:r>
            <a:r>
              <a:rPr lang="tr-TR" altLang="tr-TR" sz="1900" b="1" dirty="0">
                <a:latin typeface="Times New Roman" panose="02020603050405020304" pitchFamily="18" charset="0"/>
                <a:cs typeface="Times New Roman" panose="02020603050405020304" pitchFamily="18" charset="0"/>
              </a:rPr>
              <a:t> </a:t>
            </a:r>
            <a:r>
              <a:rPr lang="tr-TR" altLang="tr-TR" sz="1900" b="1" i="1" dirty="0" err="1">
                <a:latin typeface="Times New Roman" panose="02020603050405020304" pitchFamily="18" charset="0"/>
                <a:cs typeface="Times New Roman" panose="02020603050405020304" pitchFamily="18" charset="0"/>
              </a:rPr>
              <a:t>v</a:t>
            </a:r>
            <a:r>
              <a:rPr lang="tr-TR" altLang="tr-TR" sz="1900" b="1" dirty="0" err="1">
                <a:latin typeface="Times New Roman" panose="02020603050405020304" pitchFamily="18" charset="0"/>
                <a:cs typeface="Times New Roman" panose="02020603050405020304" pitchFamily="18" charset="0"/>
              </a:rPr>
              <a:t>meas</a:t>
            </a:r>
            <a:endParaRPr lang="tr-TR" altLang="tr-TR" sz="1900" b="1" dirty="0">
              <a:latin typeface="Times New Roman" panose="02020603050405020304" pitchFamily="18" charset="0"/>
              <a:cs typeface="Times New Roman" panose="02020603050405020304" pitchFamily="18" charset="0"/>
            </a:endParaRPr>
          </a:p>
          <a:p>
            <a:pPr marL="0" indent="0" algn="just">
              <a:buNone/>
            </a:pPr>
            <a:endParaRPr lang="tr-TR" altLang="tr-TR" sz="1800" dirty="0">
              <a:latin typeface="Times New Roman" panose="02020603050405020304" pitchFamily="18" charset="0"/>
              <a:cs typeface="Times New Roman" panose="02020603050405020304" pitchFamily="18" charset="0"/>
            </a:endParaRPr>
          </a:p>
          <a:p>
            <a:pPr marL="0" indent="0" algn="just">
              <a:buNone/>
            </a:pPr>
            <a:r>
              <a:rPr lang="tr-TR" altLang="tr-TR" sz="1800" dirty="0">
                <a:latin typeface="Times New Roman" panose="02020603050405020304" pitchFamily="18" charset="0"/>
                <a:cs typeface="Times New Roman" panose="02020603050405020304" pitchFamily="18" charset="0"/>
              </a:rPr>
              <a:t>1 - Bu akış yönünü düzeltir ve hız okumasını düzeltmez.</a:t>
            </a:r>
          </a:p>
          <a:p>
            <a:pPr marL="0" indent="0" algn="just">
              <a:buNone/>
            </a:pPr>
            <a:r>
              <a:rPr lang="tr-TR" altLang="tr-TR" sz="1800" dirty="0">
                <a:latin typeface="Times New Roman" panose="02020603050405020304" pitchFamily="18" charset="0"/>
                <a:cs typeface="Times New Roman" panose="02020603050405020304" pitchFamily="18" charset="0"/>
              </a:rPr>
              <a:t>2-  EPA Yöntem 2, girdap belirlenmesi için bir prosedürü tarif eder.</a:t>
            </a:r>
          </a:p>
          <a:p>
            <a:pPr marL="0" indent="0" algn="just">
              <a:buNone/>
            </a:pPr>
            <a:r>
              <a:rPr lang="tr-TR" altLang="tr-TR" sz="1800" dirty="0">
                <a:solidFill>
                  <a:srgbClr val="FF0000"/>
                </a:solidFill>
                <a:latin typeface="Times New Roman" panose="02020603050405020304" pitchFamily="18" charset="0"/>
                <a:cs typeface="Times New Roman" panose="02020603050405020304" pitchFamily="18" charset="0"/>
              </a:rPr>
              <a:t>(Akış yönünün etkisi için hız düzeltmesine ilişkin bu hesaplama laboratuvarların ölçümlerinde kullanılmayacaktır.)</a:t>
            </a:r>
          </a:p>
          <a:p>
            <a:pPr marL="0" indent="0" algn="just">
              <a:buNone/>
            </a:pPr>
            <a:endParaRPr lang="tr-TR" altLang="tr-TR" sz="1800" dirty="0"/>
          </a:p>
        </p:txBody>
      </p:sp>
      <p:sp>
        <p:nvSpPr>
          <p:cNvPr id="5" name="Unvan 1"/>
          <p:cNvSpPr>
            <a:spLocks noGrp="1"/>
          </p:cNvSpPr>
          <p:nvPr>
            <p:ph type="title"/>
          </p:nvPr>
        </p:nvSpPr>
        <p:spPr>
          <a:xfrm>
            <a:off x="1327638" y="256430"/>
            <a:ext cx="10112790" cy="1325563"/>
          </a:xfrm>
        </p:spPr>
        <p:txBody>
          <a:bodyPr>
            <a:normAutofit fontScale="90000"/>
          </a:bodyPr>
          <a:lstStyle/>
          <a:p>
            <a:pPr algn="ctr"/>
            <a:r>
              <a:rPr lang="tr-TR" altLang="tr-TR" sz="3600" b="1" dirty="0">
                <a:latin typeface="Times New Roman" panose="02020603050405020304" pitchFamily="18" charset="0"/>
                <a:cs typeface="Times New Roman" panose="02020603050405020304" pitchFamily="18" charset="0"/>
              </a:rPr>
              <a:t>TS EN ISO 16911</a:t>
            </a:r>
            <a:br>
              <a:rPr lang="tr-TR" altLang="tr-TR" sz="3600" b="1" dirty="0">
                <a:latin typeface="Times New Roman" panose="02020603050405020304" pitchFamily="18" charset="0"/>
                <a:cs typeface="Times New Roman" panose="02020603050405020304" pitchFamily="18" charset="0"/>
              </a:rPr>
            </a:br>
            <a:r>
              <a:rPr lang="tr-TR" altLang="tr-TR" sz="3600" b="1" dirty="0">
                <a:latin typeface="Times New Roman" panose="02020603050405020304" pitchFamily="18" charset="0"/>
                <a:cs typeface="Times New Roman" panose="02020603050405020304" pitchFamily="18" charset="0"/>
              </a:rPr>
              <a:t>Sabit kaynak emisyonları – Kanallardaki hızın ve debinin elle ve otomatik tayini</a:t>
            </a:r>
          </a:p>
        </p:txBody>
      </p:sp>
      <p:pic>
        <p:nvPicPr>
          <p:cNvPr id="6" name="Resim 5"/>
          <p:cNvPicPr>
            <a:picLocks noChangeAspect="1"/>
          </p:cNvPicPr>
          <p:nvPr/>
        </p:nvPicPr>
        <p:blipFill>
          <a:blip r:embed="rId2"/>
          <a:stretch>
            <a:fillRect/>
          </a:stretch>
        </p:blipFill>
        <p:spPr>
          <a:xfrm>
            <a:off x="0" y="0"/>
            <a:ext cx="1860777" cy="1838425"/>
          </a:xfrm>
          <a:prstGeom prst="rect">
            <a:avLst/>
          </a:prstGeom>
        </p:spPr>
      </p:pic>
      <p:sp>
        <p:nvSpPr>
          <p:cNvPr id="2" name="Slayt Numarası Yer Tutucusu 1"/>
          <p:cNvSpPr>
            <a:spLocks noGrp="1"/>
          </p:cNvSpPr>
          <p:nvPr>
            <p:ph type="sldNum" sz="quarter" idx="12"/>
          </p:nvPr>
        </p:nvSpPr>
        <p:spPr/>
        <p:txBody>
          <a:bodyPr/>
          <a:lstStyle/>
          <a:p>
            <a:fld id="{867B2D67-3604-4605-9DC1-A9CD8FF98088}" type="slidenum">
              <a:rPr lang="tr-TR" smtClean="0"/>
              <a:t>13</a:t>
            </a:fld>
            <a:endParaRPr lang="tr-TR"/>
          </a:p>
        </p:txBody>
      </p:sp>
    </p:spTree>
    <p:extLst>
      <p:ext uri="{BB962C8B-B14F-4D97-AF65-F5344CB8AC3E}">
        <p14:creationId xmlns:p14="http://schemas.microsoft.com/office/powerpoint/2010/main" val="12151950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İçerik Yer Tutucusu 2"/>
          <p:cNvSpPr>
            <a:spLocks noGrp="1"/>
          </p:cNvSpPr>
          <p:nvPr>
            <p:ph idx="1"/>
          </p:nvPr>
        </p:nvSpPr>
        <p:spPr>
          <a:xfrm>
            <a:off x="2111277" y="2732387"/>
            <a:ext cx="8545512" cy="1918744"/>
          </a:xfrm>
        </p:spPr>
        <p:txBody>
          <a:bodyPr/>
          <a:lstStyle/>
          <a:p>
            <a:pPr marL="0" indent="0" algn="just">
              <a:buNone/>
            </a:pPr>
            <a:r>
              <a:rPr lang="tr-TR" altLang="tr-TR" sz="2200" dirty="0">
                <a:latin typeface="Times New Roman" panose="02020603050405020304" pitchFamily="18" charset="0"/>
                <a:cs typeface="Times New Roman" panose="02020603050405020304" pitchFamily="18" charset="0"/>
              </a:rPr>
              <a:t>Standardın 9.3 Numune almadan önce kontroller başlıklı kısmında Kalibre edilmiş bir elektronik basınç okuma cihazı kullanılıyorsa, kullanılmadan önce yerinde kontrol edilmesine gerek yoktur. Elektronik basınç ölçüm cihazının paskal cinsinden çözünürlüğü en az 1 </a:t>
            </a:r>
            <a:r>
              <a:rPr lang="tr-TR" altLang="tr-TR" sz="2200" dirty="0" err="1">
                <a:latin typeface="Times New Roman" panose="02020603050405020304" pitchFamily="18" charset="0"/>
                <a:cs typeface="Times New Roman" panose="02020603050405020304" pitchFamily="18" charset="0"/>
              </a:rPr>
              <a:t>Pa</a:t>
            </a:r>
            <a:r>
              <a:rPr lang="tr-TR" altLang="tr-TR" sz="2200" dirty="0">
                <a:latin typeface="Times New Roman" panose="02020603050405020304" pitchFamily="18" charset="0"/>
                <a:cs typeface="Times New Roman" panose="02020603050405020304" pitchFamily="18" charset="0"/>
              </a:rPr>
              <a:t>. olmalıdır.</a:t>
            </a:r>
          </a:p>
          <a:p>
            <a:pPr marL="0" indent="0" algn="just">
              <a:buNone/>
            </a:pPr>
            <a:r>
              <a:rPr lang="tr-TR" altLang="tr-TR" sz="2200" dirty="0">
                <a:latin typeface="Times New Roman" panose="02020603050405020304" pitchFamily="18" charset="0"/>
                <a:cs typeface="Times New Roman" panose="02020603050405020304" pitchFamily="18" charset="0"/>
              </a:rPr>
              <a:t>Her ölçümden önce bir </a:t>
            </a:r>
            <a:r>
              <a:rPr lang="tr-TR" altLang="tr-TR" sz="2200" dirty="0" err="1">
                <a:latin typeface="Times New Roman" panose="02020603050405020304" pitchFamily="18" charset="0"/>
                <a:cs typeface="Times New Roman" panose="02020603050405020304" pitchFamily="18" charset="0"/>
              </a:rPr>
              <a:t>Pitot</a:t>
            </a:r>
            <a:r>
              <a:rPr lang="tr-TR" altLang="tr-TR" sz="2200" dirty="0">
                <a:latin typeface="Times New Roman" panose="02020603050405020304" pitchFamily="18" charset="0"/>
                <a:cs typeface="Times New Roman" panose="02020603050405020304" pitchFamily="18" charset="0"/>
              </a:rPr>
              <a:t> sızıntı kontrolü yapılmalıdır</a:t>
            </a:r>
            <a:r>
              <a:rPr lang="tr-TR" altLang="tr-TR" sz="2200" dirty="0" smtClean="0">
                <a:latin typeface="Times New Roman" panose="02020603050405020304" pitchFamily="18" charset="0"/>
                <a:cs typeface="Times New Roman" panose="02020603050405020304" pitchFamily="18" charset="0"/>
              </a:rPr>
              <a:t>.</a:t>
            </a:r>
            <a:endParaRPr lang="tr-TR" altLang="tr-TR" sz="2400" dirty="0">
              <a:latin typeface="Times New Roman" panose="02020603050405020304" pitchFamily="18" charset="0"/>
              <a:cs typeface="Times New Roman" panose="02020603050405020304" pitchFamily="18" charset="0"/>
            </a:endParaRPr>
          </a:p>
        </p:txBody>
      </p:sp>
      <p:sp>
        <p:nvSpPr>
          <p:cNvPr id="5" name="Unvan 1"/>
          <p:cNvSpPr>
            <a:spLocks noGrp="1"/>
          </p:cNvSpPr>
          <p:nvPr>
            <p:ph type="title"/>
          </p:nvPr>
        </p:nvSpPr>
        <p:spPr>
          <a:xfrm>
            <a:off x="1327638" y="256430"/>
            <a:ext cx="10112790" cy="1325563"/>
          </a:xfrm>
        </p:spPr>
        <p:txBody>
          <a:bodyPr>
            <a:normAutofit fontScale="90000"/>
          </a:bodyPr>
          <a:lstStyle/>
          <a:p>
            <a:pPr algn="ctr"/>
            <a:r>
              <a:rPr lang="tr-TR" altLang="tr-TR" sz="3600" b="1" dirty="0">
                <a:latin typeface="Times New Roman" panose="02020603050405020304" pitchFamily="18" charset="0"/>
                <a:cs typeface="Times New Roman" panose="02020603050405020304" pitchFamily="18" charset="0"/>
              </a:rPr>
              <a:t>TS EN ISO 16911</a:t>
            </a:r>
            <a:br>
              <a:rPr lang="tr-TR" altLang="tr-TR" sz="3600" b="1" dirty="0">
                <a:latin typeface="Times New Roman" panose="02020603050405020304" pitchFamily="18" charset="0"/>
                <a:cs typeface="Times New Roman" panose="02020603050405020304" pitchFamily="18" charset="0"/>
              </a:rPr>
            </a:br>
            <a:r>
              <a:rPr lang="tr-TR" altLang="tr-TR" sz="3600" b="1" dirty="0">
                <a:latin typeface="Times New Roman" panose="02020603050405020304" pitchFamily="18" charset="0"/>
                <a:cs typeface="Times New Roman" panose="02020603050405020304" pitchFamily="18" charset="0"/>
              </a:rPr>
              <a:t>Sabit kaynak emisyonları – Kanallardaki hızın ve debinin elle ve otomatik tayini</a:t>
            </a:r>
          </a:p>
        </p:txBody>
      </p:sp>
      <p:pic>
        <p:nvPicPr>
          <p:cNvPr id="6" name="Resim 5"/>
          <p:cNvPicPr>
            <a:picLocks noChangeAspect="1"/>
          </p:cNvPicPr>
          <p:nvPr/>
        </p:nvPicPr>
        <p:blipFill>
          <a:blip r:embed="rId2"/>
          <a:stretch>
            <a:fillRect/>
          </a:stretch>
        </p:blipFill>
        <p:spPr>
          <a:xfrm>
            <a:off x="0" y="0"/>
            <a:ext cx="1860777" cy="1838425"/>
          </a:xfrm>
          <a:prstGeom prst="rect">
            <a:avLst/>
          </a:prstGeom>
        </p:spPr>
      </p:pic>
      <p:sp>
        <p:nvSpPr>
          <p:cNvPr id="2" name="Slayt Numarası Yer Tutucusu 1"/>
          <p:cNvSpPr>
            <a:spLocks noGrp="1"/>
          </p:cNvSpPr>
          <p:nvPr>
            <p:ph type="sldNum" sz="quarter" idx="12"/>
          </p:nvPr>
        </p:nvSpPr>
        <p:spPr/>
        <p:txBody>
          <a:bodyPr/>
          <a:lstStyle/>
          <a:p>
            <a:fld id="{867B2D67-3604-4605-9DC1-A9CD8FF98088}" type="slidenum">
              <a:rPr lang="tr-TR" smtClean="0"/>
              <a:t>14</a:t>
            </a:fld>
            <a:endParaRPr lang="tr-TR"/>
          </a:p>
        </p:txBody>
      </p:sp>
    </p:spTree>
    <p:extLst>
      <p:ext uri="{BB962C8B-B14F-4D97-AF65-F5344CB8AC3E}">
        <p14:creationId xmlns:p14="http://schemas.microsoft.com/office/powerpoint/2010/main" val="17282967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00908" y="1164737"/>
            <a:ext cx="9390184" cy="5556738"/>
          </a:xfrm>
        </p:spPr>
        <p:txBody>
          <a:bodyPr>
            <a:normAutofit/>
          </a:bodyPr>
          <a:lstStyle/>
          <a:p>
            <a:pPr algn="ctr">
              <a:spcBef>
                <a:spcPts val="600"/>
              </a:spcBef>
              <a:spcAft>
                <a:spcPts val="600"/>
              </a:spcAft>
              <a:buNone/>
            </a:pPr>
            <a:endParaRPr lang="tr-TR" altLang="tr-TR" sz="4000" b="1" dirty="0" smtClean="0">
              <a:solidFill>
                <a:srgbClr val="7030A0"/>
              </a:solidFill>
              <a:latin typeface="Times New Roman" panose="02020603050405020304" pitchFamily="18" charset="0"/>
              <a:cs typeface="Times New Roman" panose="02020603050405020304" pitchFamily="18" charset="0"/>
            </a:endParaRPr>
          </a:p>
          <a:p>
            <a:pPr algn="ctr">
              <a:spcBef>
                <a:spcPts val="600"/>
              </a:spcBef>
              <a:spcAft>
                <a:spcPts val="600"/>
              </a:spcAft>
              <a:buNone/>
            </a:pPr>
            <a:r>
              <a:rPr lang="tr-TR" altLang="tr-TR" sz="4000" b="1" dirty="0" smtClean="0">
                <a:solidFill>
                  <a:srgbClr val="7030A0"/>
                </a:solidFill>
                <a:latin typeface="Times New Roman" panose="02020603050405020304" pitchFamily="18" charset="0"/>
                <a:cs typeface="Times New Roman" panose="02020603050405020304" pitchFamily="18" charset="0"/>
              </a:rPr>
              <a:t>TEŞEKKÜRLER</a:t>
            </a:r>
          </a:p>
          <a:p>
            <a:pPr algn="ctr">
              <a:spcBef>
                <a:spcPts val="600"/>
              </a:spcBef>
              <a:spcAft>
                <a:spcPts val="600"/>
              </a:spcAft>
              <a:buNone/>
            </a:pPr>
            <a:endParaRPr lang="tr-TR" altLang="tr-TR" sz="2400" b="1" dirty="0" smtClean="0">
              <a:latin typeface="Times New Roman" panose="02020603050405020304" pitchFamily="18" charset="0"/>
              <a:cs typeface="Times New Roman" panose="02020603050405020304" pitchFamily="18" charset="0"/>
            </a:endParaRPr>
          </a:p>
          <a:p>
            <a:pPr algn="ctr">
              <a:spcBef>
                <a:spcPts val="600"/>
              </a:spcBef>
              <a:spcAft>
                <a:spcPts val="600"/>
              </a:spcAft>
              <a:buNone/>
            </a:pPr>
            <a:endParaRPr lang="tr-TR" altLang="tr-TR" sz="2400" b="1" dirty="0">
              <a:latin typeface="Times New Roman" panose="02020603050405020304" pitchFamily="18" charset="0"/>
              <a:cs typeface="Times New Roman" panose="02020603050405020304" pitchFamily="18" charset="0"/>
            </a:endParaRPr>
          </a:p>
          <a:p>
            <a:pPr algn="ctr">
              <a:spcBef>
                <a:spcPts val="600"/>
              </a:spcBef>
              <a:spcAft>
                <a:spcPts val="600"/>
              </a:spcAft>
              <a:buNone/>
            </a:pPr>
            <a:r>
              <a:rPr lang="tr-TR" altLang="tr-TR" sz="2400" b="1" dirty="0" smtClean="0">
                <a:latin typeface="Times New Roman" panose="02020603050405020304" pitchFamily="18" charset="0"/>
                <a:cs typeface="Times New Roman" panose="02020603050405020304" pitchFamily="18" charset="0"/>
              </a:rPr>
              <a:t>Halis Emre GÜNEŞ</a:t>
            </a:r>
            <a:endParaRPr lang="tr-TR" altLang="tr-TR" sz="2400" b="1" dirty="0">
              <a:latin typeface="Times New Roman" panose="02020603050405020304" pitchFamily="18" charset="0"/>
              <a:cs typeface="Times New Roman" panose="02020603050405020304" pitchFamily="18" charset="0"/>
            </a:endParaRPr>
          </a:p>
          <a:p>
            <a:pPr algn="ctr">
              <a:spcBef>
                <a:spcPts val="600"/>
              </a:spcBef>
              <a:spcAft>
                <a:spcPts val="600"/>
              </a:spcAft>
              <a:buNone/>
            </a:pPr>
            <a:r>
              <a:rPr lang="tr-TR" altLang="tr-TR" sz="2000" b="1" dirty="0" smtClean="0">
                <a:latin typeface="Times New Roman" panose="02020603050405020304" pitchFamily="18" charset="0"/>
                <a:cs typeface="Times New Roman" panose="02020603050405020304" pitchFamily="18" charset="0"/>
              </a:rPr>
              <a:t>Çevre </a:t>
            </a:r>
            <a:r>
              <a:rPr lang="tr-TR" altLang="tr-TR" sz="2000" b="1" dirty="0">
                <a:latin typeface="Times New Roman" panose="02020603050405020304" pitchFamily="18" charset="0"/>
                <a:cs typeface="Times New Roman" panose="02020603050405020304" pitchFamily="18" charset="0"/>
              </a:rPr>
              <a:t>Mühendisi</a:t>
            </a:r>
          </a:p>
          <a:p>
            <a:pPr algn="ctr">
              <a:spcBef>
                <a:spcPts val="600"/>
              </a:spcBef>
              <a:spcAft>
                <a:spcPts val="600"/>
              </a:spcAft>
              <a:buNone/>
            </a:pPr>
            <a:r>
              <a:rPr lang="tr-TR" altLang="tr-TR" sz="2000" b="1" dirty="0">
                <a:latin typeface="Times New Roman" panose="02020603050405020304" pitchFamily="18" charset="0"/>
                <a:cs typeface="Times New Roman" panose="02020603050405020304" pitchFamily="18" charset="0"/>
              </a:rPr>
              <a:t>h</a:t>
            </a:r>
            <a:r>
              <a:rPr lang="tr-TR" altLang="tr-TR" sz="2000" b="1" dirty="0" smtClean="0">
                <a:latin typeface="Times New Roman" panose="02020603050405020304" pitchFamily="18" charset="0"/>
                <a:cs typeface="Times New Roman" panose="02020603050405020304" pitchFamily="18" charset="0"/>
              </a:rPr>
              <a:t>emre.gunes@csb.gov.tr</a:t>
            </a:r>
            <a:endParaRPr lang="tr-TR" altLang="tr-TR" sz="2000" b="1" dirty="0">
              <a:latin typeface="Times New Roman" panose="02020603050405020304" pitchFamily="18" charset="0"/>
              <a:cs typeface="Times New Roman" panose="02020603050405020304" pitchFamily="18" charset="0"/>
            </a:endParaRPr>
          </a:p>
          <a:p>
            <a:pPr algn="ctr">
              <a:spcBef>
                <a:spcPts val="600"/>
              </a:spcBef>
              <a:spcAft>
                <a:spcPts val="600"/>
              </a:spcAft>
              <a:buNone/>
            </a:pPr>
            <a:endParaRPr lang="tr-TR" altLang="tr-TR" sz="2400" b="1" dirty="0">
              <a:latin typeface="Times New Roman" panose="02020603050405020304" pitchFamily="18" charset="0"/>
              <a:cs typeface="Times New Roman" panose="02020603050405020304" pitchFamily="18" charset="0"/>
            </a:endParaRPr>
          </a:p>
          <a:p>
            <a:pPr algn="ctr">
              <a:spcBef>
                <a:spcPts val="600"/>
              </a:spcBef>
              <a:spcAft>
                <a:spcPts val="600"/>
              </a:spcAft>
              <a:buNone/>
            </a:pPr>
            <a:r>
              <a:rPr lang="tr-TR" altLang="tr-TR" sz="2400" b="1" dirty="0">
                <a:latin typeface="Times New Roman" panose="02020603050405020304" pitchFamily="18" charset="0"/>
                <a:cs typeface="Times New Roman" panose="02020603050405020304" pitchFamily="18" charset="0"/>
              </a:rPr>
              <a:t>LABORATUVAR, ÖLÇÜM VE İZLEME DAİRESİ BAŞKANLIĞI</a:t>
            </a:r>
          </a:p>
          <a:p>
            <a:pPr algn="ctr">
              <a:spcBef>
                <a:spcPts val="600"/>
              </a:spcBef>
              <a:spcAft>
                <a:spcPts val="600"/>
              </a:spcAft>
              <a:buNone/>
            </a:pPr>
            <a:r>
              <a:rPr lang="tr-TR" altLang="tr-TR" sz="2200" b="1" dirty="0">
                <a:latin typeface="Times New Roman" panose="02020603050405020304" pitchFamily="18" charset="0"/>
                <a:cs typeface="Times New Roman" panose="02020603050405020304" pitchFamily="18" charset="0"/>
              </a:rPr>
              <a:t>Endüstriyel Kirlilik İzleme Şube Müdürlüğü</a:t>
            </a:r>
          </a:p>
          <a:p>
            <a:pPr marL="342900" lvl="0" indent="-342900" algn="just" fontAlgn="base">
              <a:lnSpc>
                <a:spcPct val="100000"/>
              </a:lnSpc>
              <a:spcBef>
                <a:spcPct val="0"/>
              </a:spcBef>
              <a:spcAft>
                <a:spcPct val="0"/>
              </a:spcAft>
              <a:buFont typeface="Wingdings" panose="05000000000000000000" pitchFamily="2" charset="2"/>
              <a:buChar char="Ø"/>
              <a:defRPr/>
            </a:pPr>
            <a:endParaRPr lang="tr-TR" altLang="tr-TR" sz="2200" dirty="0">
              <a:solidFill>
                <a:srgbClr val="000000"/>
              </a:solidFill>
              <a:latin typeface="Times New Roman" pitchFamily="18" charset="0"/>
              <a:cs typeface="Times New Roman" pitchFamily="18" charset="0"/>
            </a:endParaRPr>
          </a:p>
        </p:txBody>
      </p:sp>
      <p:pic>
        <p:nvPicPr>
          <p:cNvPr id="4" name="Resim 3"/>
          <p:cNvPicPr>
            <a:picLocks noChangeAspect="1"/>
          </p:cNvPicPr>
          <p:nvPr/>
        </p:nvPicPr>
        <p:blipFill>
          <a:blip r:embed="rId2"/>
          <a:stretch>
            <a:fillRect/>
          </a:stretch>
        </p:blipFill>
        <p:spPr>
          <a:xfrm>
            <a:off x="0" y="0"/>
            <a:ext cx="1860777" cy="1838425"/>
          </a:xfrm>
          <a:prstGeom prst="rect">
            <a:avLst/>
          </a:prstGeom>
        </p:spPr>
      </p:pic>
      <p:sp>
        <p:nvSpPr>
          <p:cNvPr id="7" name="Slayt Numarası Yer Tutucusu 6"/>
          <p:cNvSpPr>
            <a:spLocks noGrp="1"/>
          </p:cNvSpPr>
          <p:nvPr>
            <p:ph type="sldNum" sz="quarter" idx="12"/>
          </p:nvPr>
        </p:nvSpPr>
        <p:spPr/>
        <p:txBody>
          <a:bodyPr/>
          <a:lstStyle/>
          <a:p>
            <a:fld id="{867B2D67-3604-4605-9DC1-A9CD8FF98088}" type="slidenum">
              <a:rPr lang="tr-TR" smtClean="0"/>
              <a:t>15</a:t>
            </a:fld>
            <a:endParaRPr lang="tr-TR" dirty="0"/>
          </a:p>
        </p:txBody>
      </p:sp>
    </p:spTree>
    <p:extLst>
      <p:ext uri="{BB962C8B-B14F-4D97-AF65-F5344CB8AC3E}">
        <p14:creationId xmlns:p14="http://schemas.microsoft.com/office/powerpoint/2010/main" val="3602769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69233" y="2195513"/>
            <a:ext cx="8229600" cy="4525962"/>
          </a:xfrm>
        </p:spPr>
        <p:txBody>
          <a:bodyPr>
            <a:normAutofit/>
          </a:bodyPr>
          <a:lstStyle/>
          <a:p>
            <a:pPr marL="0" indent="0" algn="just">
              <a:buNone/>
              <a:defRPr/>
            </a:pPr>
            <a:endParaRPr lang="tr-TR" sz="1050" dirty="0"/>
          </a:p>
          <a:p>
            <a:pPr marL="0" indent="0" algn="just">
              <a:buNone/>
              <a:defRPr/>
            </a:pPr>
            <a:r>
              <a:rPr lang="tr-TR" sz="1600" dirty="0">
                <a:latin typeface="Times New Roman" panose="02020603050405020304" pitchFamily="18" charset="0"/>
                <a:cs typeface="Times New Roman" panose="02020603050405020304" pitchFamily="18" charset="0"/>
              </a:rPr>
              <a:t>TS EN 13284-1:2003 yerine Ocak 2018 tarihinde revize edilerek yeniden yayımlanmıştır. Bu standardın önemli teknik değişiklikleri arasında Bu standart için yapılan hız ölçümleri için kullanılan ekipmanın EN ISO 16911-1'in gereksinimlerini karşılaması şartı eklenmiştir.</a:t>
            </a:r>
          </a:p>
          <a:p>
            <a:pPr marL="0" indent="0" algn="just">
              <a:buNone/>
              <a:defRPr/>
            </a:pPr>
            <a:endParaRPr lang="tr-TR" sz="1600" dirty="0"/>
          </a:p>
          <a:p>
            <a:pPr marL="0" indent="0" algn="just">
              <a:buNone/>
              <a:defRPr/>
            </a:pPr>
            <a:endParaRPr lang="tr-TR" sz="1600" dirty="0"/>
          </a:p>
          <a:p>
            <a:pPr marL="0" indent="0" algn="just">
              <a:buNone/>
              <a:defRPr/>
            </a:pPr>
            <a:endParaRPr lang="tr-TR" sz="1600" dirty="0"/>
          </a:p>
          <a:p>
            <a:pPr marL="0" indent="0" algn="just">
              <a:buNone/>
              <a:defRPr/>
            </a:pPr>
            <a:endParaRPr lang="tr-TR" sz="1600" dirty="0"/>
          </a:p>
          <a:p>
            <a:pPr marL="0" indent="0" algn="just">
              <a:buNone/>
              <a:defRPr/>
            </a:pPr>
            <a:endParaRPr lang="tr-TR" sz="1600" dirty="0"/>
          </a:p>
          <a:p>
            <a:pPr marL="0" indent="0" algn="just">
              <a:buNone/>
              <a:defRPr/>
            </a:pPr>
            <a:endParaRPr lang="tr-TR" sz="1600" dirty="0"/>
          </a:p>
          <a:p>
            <a:pPr marL="0" indent="0" algn="just">
              <a:buNone/>
              <a:defRPr/>
            </a:pPr>
            <a:endParaRPr lang="tr-TR" sz="1600" dirty="0"/>
          </a:p>
          <a:p>
            <a:pPr marL="0" indent="0" algn="just">
              <a:buNone/>
              <a:defRPr/>
            </a:pPr>
            <a:r>
              <a:rPr lang="tr-TR" sz="1600" b="1" dirty="0">
                <a:latin typeface="Times New Roman" panose="02020603050405020304" pitchFamily="18" charset="0"/>
                <a:cs typeface="Times New Roman" panose="02020603050405020304" pitchFamily="18" charset="0"/>
              </a:rPr>
              <a:t>Buna göre; </a:t>
            </a:r>
            <a:r>
              <a:rPr lang="tr-TR" sz="1600" dirty="0">
                <a:latin typeface="Times New Roman" panose="02020603050405020304" pitchFamily="18" charset="0"/>
                <a:cs typeface="Times New Roman" panose="02020603050405020304" pitchFamily="18" charset="0"/>
              </a:rPr>
              <a:t>atık gaz yoğunluğu için belirsizlik hesaplamaları EN 16911 standardına göre yapılacaktır. EN ISO 16911-1, emisyon kanalları ve bacadaki gazın </a:t>
            </a:r>
            <a:r>
              <a:rPr lang="tr-TR" sz="1600" dirty="0" err="1">
                <a:latin typeface="Times New Roman" panose="02020603050405020304" pitchFamily="18" charset="0"/>
                <a:cs typeface="Times New Roman" panose="02020603050405020304" pitchFamily="18" charset="0"/>
              </a:rPr>
              <a:t>eksenel</a:t>
            </a:r>
            <a:r>
              <a:rPr lang="tr-TR" sz="1600" dirty="0">
                <a:latin typeface="Times New Roman" panose="02020603050405020304" pitchFamily="18" charset="0"/>
                <a:cs typeface="Times New Roman" panose="02020603050405020304" pitchFamily="18" charset="0"/>
              </a:rPr>
              <a:t> hızı ve hacimsel akış hızının belirlenmesi için bir yöntemler belirler. EN 15259'un gerekliliklerini karşılayan ölçüm konumlarına sahip dairesel veya dikdörtgen bacalarda kullanılır.</a:t>
            </a:r>
          </a:p>
        </p:txBody>
      </p:sp>
      <p:pic>
        <p:nvPicPr>
          <p:cNvPr id="4099" name="Resim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1633" y="3555517"/>
            <a:ext cx="79248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Unvan 1"/>
          <p:cNvSpPr>
            <a:spLocks noGrp="1"/>
          </p:cNvSpPr>
          <p:nvPr>
            <p:ph type="title"/>
          </p:nvPr>
        </p:nvSpPr>
        <p:spPr>
          <a:xfrm>
            <a:off x="1327638" y="256430"/>
            <a:ext cx="10112790" cy="1325563"/>
          </a:xfrm>
        </p:spPr>
        <p:txBody>
          <a:bodyPr>
            <a:normAutofit fontScale="90000"/>
          </a:bodyPr>
          <a:lstStyle/>
          <a:p>
            <a:pPr algn="ctr"/>
            <a:r>
              <a:rPr lang="tr-TR" altLang="tr-TR" sz="3600" b="1" dirty="0">
                <a:latin typeface="Times New Roman" panose="02020603050405020304" pitchFamily="18" charset="0"/>
                <a:cs typeface="Times New Roman" panose="02020603050405020304" pitchFamily="18" charset="0"/>
              </a:rPr>
              <a:t>TS EN ISO 16911</a:t>
            </a:r>
            <a:br>
              <a:rPr lang="tr-TR" altLang="tr-TR" sz="3600" b="1" dirty="0">
                <a:latin typeface="Times New Roman" panose="02020603050405020304" pitchFamily="18" charset="0"/>
                <a:cs typeface="Times New Roman" panose="02020603050405020304" pitchFamily="18" charset="0"/>
              </a:rPr>
            </a:br>
            <a:r>
              <a:rPr lang="tr-TR" altLang="tr-TR" sz="3600" b="1" dirty="0">
                <a:latin typeface="Times New Roman" panose="02020603050405020304" pitchFamily="18" charset="0"/>
                <a:cs typeface="Times New Roman" panose="02020603050405020304" pitchFamily="18" charset="0"/>
              </a:rPr>
              <a:t>Sabit kaynak emisyonları – Kanallardaki hızın ve debinin elle ve otomatik tayini</a:t>
            </a:r>
          </a:p>
        </p:txBody>
      </p:sp>
      <p:pic>
        <p:nvPicPr>
          <p:cNvPr id="7" name="Resim 6"/>
          <p:cNvPicPr>
            <a:picLocks noChangeAspect="1"/>
          </p:cNvPicPr>
          <p:nvPr/>
        </p:nvPicPr>
        <p:blipFill>
          <a:blip r:embed="rId3"/>
          <a:stretch>
            <a:fillRect/>
          </a:stretch>
        </p:blipFill>
        <p:spPr>
          <a:xfrm>
            <a:off x="0" y="0"/>
            <a:ext cx="1860777" cy="1838425"/>
          </a:xfrm>
          <a:prstGeom prst="rect">
            <a:avLst/>
          </a:prstGeom>
        </p:spPr>
      </p:pic>
      <p:sp>
        <p:nvSpPr>
          <p:cNvPr id="2" name="Slayt Numarası Yer Tutucusu 1"/>
          <p:cNvSpPr>
            <a:spLocks noGrp="1"/>
          </p:cNvSpPr>
          <p:nvPr>
            <p:ph type="sldNum" sz="quarter" idx="12"/>
          </p:nvPr>
        </p:nvSpPr>
        <p:spPr/>
        <p:txBody>
          <a:bodyPr/>
          <a:lstStyle/>
          <a:p>
            <a:fld id="{867B2D67-3604-4605-9DC1-A9CD8FF98088}" type="slidenum">
              <a:rPr lang="tr-TR" smtClean="0"/>
              <a:t>2</a:t>
            </a:fld>
            <a:endParaRPr lang="tr-TR"/>
          </a:p>
        </p:txBody>
      </p:sp>
    </p:spTree>
    <p:extLst>
      <p:ext uri="{BB962C8B-B14F-4D97-AF65-F5344CB8AC3E}">
        <p14:creationId xmlns:p14="http://schemas.microsoft.com/office/powerpoint/2010/main" val="10256240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Unvan 1"/>
          <p:cNvSpPr>
            <a:spLocks noGrp="1"/>
          </p:cNvSpPr>
          <p:nvPr>
            <p:ph type="title"/>
          </p:nvPr>
        </p:nvSpPr>
        <p:spPr>
          <a:xfrm>
            <a:off x="2111277" y="2375896"/>
            <a:ext cx="8229600" cy="457200"/>
          </a:xfrm>
        </p:spPr>
        <p:txBody>
          <a:bodyPr>
            <a:normAutofit/>
          </a:bodyPr>
          <a:lstStyle/>
          <a:p>
            <a:r>
              <a:rPr lang="tr-TR" altLang="tr-TR" sz="2200" b="1" dirty="0">
                <a:latin typeface="Times New Roman" panose="02020603050405020304" pitchFamily="18" charset="0"/>
                <a:cs typeface="Times New Roman" panose="02020603050405020304" pitchFamily="18" charset="0"/>
              </a:rPr>
              <a:t>EN ISO 16911 TAMAMLAYICI UYGULAMA BELGELERİ</a:t>
            </a:r>
          </a:p>
        </p:txBody>
      </p:sp>
      <p:sp>
        <p:nvSpPr>
          <p:cNvPr id="3" name="İçerik Yer Tutucusu 2"/>
          <p:cNvSpPr>
            <a:spLocks noGrp="1"/>
          </p:cNvSpPr>
          <p:nvPr>
            <p:ph idx="1"/>
          </p:nvPr>
        </p:nvSpPr>
        <p:spPr>
          <a:xfrm>
            <a:off x="2111277" y="3126443"/>
            <a:ext cx="8545512" cy="2848637"/>
          </a:xfrm>
        </p:spPr>
        <p:txBody>
          <a:bodyPr>
            <a:normAutofit/>
          </a:bodyPr>
          <a:lstStyle/>
          <a:p>
            <a:pPr algn="just">
              <a:buFont typeface="Wingdings" panose="05000000000000000000" pitchFamily="2" charset="2"/>
              <a:buChar char="Ø"/>
              <a:defRPr/>
            </a:pPr>
            <a:r>
              <a:rPr lang="tr-TR" sz="2000" dirty="0">
                <a:latin typeface="Times New Roman" panose="02020603050405020304" pitchFamily="18" charset="0"/>
                <a:cs typeface="Times New Roman" panose="02020603050405020304" pitchFamily="18" charset="0"/>
              </a:rPr>
              <a:t>TSE CEN/TR 17078 Sabit kaynak emisyonları – EN ISO 16911-1’in uygulanmasına ilişkin kılavuz ile birlikte ele alınmalıdır.</a:t>
            </a:r>
          </a:p>
          <a:p>
            <a:pPr algn="just">
              <a:buFont typeface="Wingdings" panose="05000000000000000000" pitchFamily="2" charset="2"/>
              <a:buChar char="Ø"/>
              <a:defRPr/>
            </a:pPr>
            <a:r>
              <a:rPr lang="tr-TR" sz="2000" dirty="0">
                <a:latin typeface="Times New Roman" panose="02020603050405020304" pitchFamily="18" charset="0"/>
                <a:cs typeface="Times New Roman" panose="02020603050405020304" pitchFamily="18" charset="0"/>
              </a:rPr>
              <a:t>Bir diğer belge ise MID 16911-1 ‘</a:t>
            </a:r>
            <a:r>
              <a:rPr lang="en-US" sz="2000" dirty="0">
                <a:latin typeface="Times New Roman" panose="02020603050405020304" pitchFamily="18" charset="0"/>
                <a:cs typeface="Times New Roman" panose="02020603050405020304" pitchFamily="18" charset="0"/>
              </a:rPr>
              <a:t>Method Implementation Document for BS EN 16911-1* - Application to manual stack emissions monitoring</a:t>
            </a:r>
            <a:r>
              <a:rPr lang="tr-TR" sz="2000" dirty="0">
                <a:latin typeface="Times New Roman" panose="02020603050405020304" pitchFamily="18" charset="0"/>
                <a:cs typeface="Times New Roman" panose="02020603050405020304" pitchFamily="18" charset="0"/>
              </a:rPr>
              <a:t>’</a:t>
            </a:r>
          </a:p>
          <a:p>
            <a:pPr marL="0" indent="0" algn="just">
              <a:buNone/>
              <a:defRPr/>
            </a:pPr>
            <a:r>
              <a:rPr lang="tr-TR" sz="2000" dirty="0">
                <a:latin typeface="Times New Roman" panose="02020603050405020304" pitchFamily="18" charset="0"/>
                <a:cs typeface="Times New Roman" panose="02020603050405020304" pitchFamily="18" charset="0"/>
              </a:rPr>
              <a:t>	İlk aşamada metodun, örnek bir düzlem boyunca ortalama hızın ölçülmesine dair kısımları kullanılacaktır. Bu metotlar  fark basınç temelli teknikler (</a:t>
            </a:r>
            <a:r>
              <a:rPr lang="tr-TR" sz="2000" dirty="0" err="1">
                <a:latin typeface="Times New Roman" panose="02020603050405020304" pitchFamily="18" charset="0"/>
                <a:cs typeface="Times New Roman" panose="02020603050405020304" pitchFamily="18" charset="0"/>
              </a:rPr>
              <a:t>pitot</a:t>
            </a:r>
            <a:r>
              <a:rPr lang="tr-TR" sz="2000" dirty="0">
                <a:latin typeface="Times New Roman" panose="02020603050405020304" pitchFamily="18" charset="0"/>
                <a:cs typeface="Times New Roman" panose="02020603050405020304" pitchFamily="18" charset="0"/>
              </a:rPr>
              <a:t> tüpleri, </a:t>
            </a:r>
            <a:r>
              <a:rPr lang="tr-TR" sz="2000" dirty="0">
                <a:latin typeface="Times New Roman" panose="02020603050405020304" pitchFamily="18" charset="0"/>
                <a:ea typeface="Calibri"/>
                <a:cs typeface="Times New Roman" panose="02020603050405020304" pitchFamily="18" charset="0"/>
              </a:rPr>
              <a:t>kanatlı anemometre)</a:t>
            </a:r>
            <a:r>
              <a:rPr lang="tr-TR" sz="2000" dirty="0">
                <a:latin typeface="Times New Roman" panose="02020603050405020304" pitchFamily="18" charset="0"/>
                <a:cs typeface="Times New Roman" panose="02020603050405020304" pitchFamily="18" charset="0"/>
              </a:rPr>
              <a:t>  kullanılarak yapılan ölçümler olup diğer yöntemler bilgi amaçlı verilmiştir.</a:t>
            </a:r>
          </a:p>
        </p:txBody>
      </p:sp>
      <p:sp>
        <p:nvSpPr>
          <p:cNvPr id="8" name="Unvan 1"/>
          <p:cNvSpPr txBox="1">
            <a:spLocks/>
          </p:cNvSpPr>
          <p:nvPr/>
        </p:nvSpPr>
        <p:spPr>
          <a:xfrm>
            <a:off x="1327638" y="256430"/>
            <a:ext cx="10112790" cy="1325563"/>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TS EN ISO 16911</a:t>
            </a:r>
            <a:br>
              <a:rPr lang="tr-TR" altLang="tr-TR" sz="3600" b="1" smtClean="0">
                <a:latin typeface="Times New Roman" panose="02020603050405020304" pitchFamily="18" charset="0"/>
                <a:cs typeface="Times New Roman" panose="02020603050405020304" pitchFamily="18" charset="0"/>
              </a:rPr>
            </a:br>
            <a:r>
              <a:rPr lang="tr-TR" altLang="tr-TR" sz="3600" b="1" smtClean="0">
                <a:latin typeface="Times New Roman" panose="02020603050405020304" pitchFamily="18" charset="0"/>
                <a:cs typeface="Times New Roman" panose="02020603050405020304" pitchFamily="18" charset="0"/>
              </a:rPr>
              <a:t>Sabit kaynak emisyonları – Kanallardaki hızın ve debinin elle ve otomatik tayini</a:t>
            </a:r>
            <a:endParaRPr lang="tr-TR" altLang="tr-TR" sz="3600" b="1" dirty="0">
              <a:latin typeface="Times New Roman" panose="02020603050405020304" pitchFamily="18" charset="0"/>
              <a:cs typeface="Times New Roman" panose="02020603050405020304" pitchFamily="18" charset="0"/>
            </a:endParaRPr>
          </a:p>
        </p:txBody>
      </p:sp>
      <p:pic>
        <p:nvPicPr>
          <p:cNvPr id="9" name="Resim 8"/>
          <p:cNvPicPr>
            <a:picLocks noChangeAspect="1"/>
          </p:cNvPicPr>
          <p:nvPr/>
        </p:nvPicPr>
        <p:blipFill>
          <a:blip r:embed="rId2"/>
          <a:stretch>
            <a:fillRect/>
          </a:stretch>
        </p:blipFill>
        <p:spPr>
          <a:xfrm>
            <a:off x="0" y="0"/>
            <a:ext cx="1860777" cy="1838425"/>
          </a:xfrm>
          <a:prstGeom prst="rect">
            <a:avLst/>
          </a:prstGeom>
        </p:spPr>
      </p:pic>
      <p:sp>
        <p:nvSpPr>
          <p:cNvPr id="2" name="Slayt Numarası Yer Tutucusu 1"/>
          <p:cNvSpPr>
            <a:spLocks noGrp="1"/>
          </p:cNvSpPr>
          <p:nvPr>
            <p:ph type="sldNum" sz="quarter" idx="12"/>
          </p:nvPr>
        </p:nvSpPr>
        <p:spPr/>
        <p:txBody>
          <a:bodyPr/>
          <a:lstStyle/>
          <a:p>
            <a:fld id="{867B2D67-3604-4605-9DC1-A9CD8FF98088}" type="slidenum">
              <a:rPr lang="tr-TR" smtClean="0"/>
              <a:t>3</a:t>
            </a:fld>
            <a:endParaRPr lang="tr-TR"/>
          </a:p>
        </p:txBody>
      </p:sp>
    </p:spTree>
    <p:extLst>
      <p:ext uri="{BB962C8B-B14F-4D97-AF65-F5344CB8AC3E}">
        <p14:creationId xmlns:p14="http://schemas.microsoft.com/office/powerpoint/2010/main" val="1290800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a:spLocks noGrp="1"/>
          </p:cNvSpPr>
          <p:nvPr>
            <p:ph type="title"/>
          </p:nvPr>
        </p:nvSpPr>
        <p:spPr>
          <a:xfrm>
            <a:off x="1327638" y="256430"/>
            <a:ext cx="10112790" cy="1325563"/>
          </a:xfrm>
        </p:spPr>
        <p:txBody>
          <a:bodyPr>
            <a:normAutofit fontScale="90000"/>
          </a:bodyPr>
          <a:lstStyle/>
          <a:p>
            <a:pPr algn="ctr"/>
            <a:r>
              <a:rPr lang="tr-TR" altLang="tr-TR" sz="3600" b="1" dirty="0">
                <a:latin typeface="Times New Roman" panose="02020603050405020304" pitchFamily="18" charset="0"/>
                <a:cs typeface="Times New Roman" panose="02020603050405020304" pitchFamily="18" charset="0"/>
              </a:rPr>
              <a:t>TS EN ISO 16911</a:t>
            </a:r>
            <a:br>
              <a:rPr lang="tr-TR" altLang="tr-TR" sz="3600" b="1" dirty="0">
                <a:latin typeface="Times New Roman" panose="02020603050405020304" pitchFamily="18" charset="0"/>
                <a:cs typeface="Times New Roman" panose="02020603050405020304" pitchFamily="18" charset="0"/>
              </a:rPr>
            </a:br>
            <a:r>
              <a:rPr lang="tr-TR" altLang="tr-TR" sz="3600" b="1" dirty="0">
                <a:latin typeface="Times New Roman" panose="02020603050405020304" pitchFamily="18" charset="0"/>
                <a:cs typeface="Times New Roman" panose="02020603050405020304" pitchFamily="18" charset="0"/>
              </a:rPr>
              <a:t>Sabit kaynak emisyonları – Kanallardaki hızın ve debinin elle ve otomatik tayini</a:t>
            </a:r>
          </a:p>
        </p:txBody>
      </p:sp>
      <p:pic>
        <p:nvPicPr>
          <p:cNvPr id="7" name="Resim 6"/>
          <p:cNvPicPr>
            <a:picLocks noChangeAspect="1"/>
          </p:cNvPicPr>
          <p:nvPr/>
        </p:nvPicPr>
        <p:blipFill>
          <a:blip r:embed="rId2"/>
          <a:stretch>
            <a:fillRect/>
          </a:stretch>
        </p:blipFill>
        <p:spPr>
          <a:xfrm>
            <a:off x="0" y="0"/>
            <a:ext cx="1860777" cy="1838425"/>
          </a:xfrm>
          <a:prstGeom prst="rect">
            <a:avLst/>
          </a:prstGeom>
        </p:spPr>
      </p:pic>
      <p:sp>
        <p:nvSpPr>
          <p:cNvPr id="2" name="Dikdörtgen 1"/>
          <p:cNvSpPr/>
          <p:nvPr/>
        </p:nvSpPr>
        <p:spPr>
          <a:xfrm>
            <a:off x="1841016" y="2181771"/>
            <a:ext cx="9086033" cy="4539704"/>
          </a:xfrm>
          <a:prstGeom prst="rect">
            <a:avLst/>
          </a:prstGeom>
        </p:spPr>
        <p:txBody>
          <a:bodyPr wrap="square">
            <a:spAutoFit/>
          </a:bodyPr>
          <a:lstStyle/>
          <a:p>
            <a:pPr algn="just">
              <a:defRPr/>
            </a:pPr>
            <a:r>
              <a:rPr lang="tr-TR" sz="1700" dirty="0" smtClean="0">
                <a:latin typeface="Times New Roman" panose="02020603050405020304" pitchFamily="18" charset="0"/>
                <a:cs typeface="Times New Roman" panose="02020603050405020304" pitchFamily="18" charset="0"/>
              </a:rPr>
              <a:t>         Bu </a:t>
            </a:r>
            <a:r>
              <a:rPr lang="tr-TR" sz="1700" dirty="0">
                <a:latin typeface="Times New Roman" panose="02020603050405020304" pitchFamily="18" charset="0"/>
                <a:cs typeface="Times New Roman" panose="02020603050405020304" pitchFamily="18" charset="0"/>
              </a:rPr>
              <a:t>standartta; bir noktada gaz hızını belirlemesi için, kalibre edilmiş bir diferansiyel basınç cihazı (</a:t>
            </a:r>
            <a:r>
              <a:rPr lang="tr-TR" sz="1700" dirty="0" err="1">
                <a:latin typeface="Times New Roman" panose="02020603050405020304" pitchFamily="18" charset="0"/>
                <a:cs typeface="Times New Roman" panose="02020603050405020304" pitchFamily="18" charset="0"/>
              </a:rPr>
              <a:t>Pitot</a:t>
            </a:r>
            <a:r>
              <a:rPr lang="tr-TR" sz="1700" dirty="0">
                <a:latin typeface="Times New Roman" panose="02020603050405020304" pitchFamily="18" charset="0"/>
                <a:cs typeface="Times New Roman" panose="02020603050405020304" pitchFamily="18" charset="0"/>
              </a:rPr>
              <a:t>) ve kalibre edilmiş bir kanatlı anemometre ölçümü öngörmektedir. Standardın Ek A’ da fark basıncı esaslı tekniklerin kullanılmasını sağlar, Ek B’de ise kanatlı anemometreyi açıklar.</a:t>
            </a:r>
          </a:p>
          <a:p>
            <a:pPr algn="just">
              <a:defRPr/>
            </a:pPr>
            <a:r>
              <a:rPr lang="tr-TR" sz="1700" dirty="0">
                <a:latin typeface="Times New Roman" panose="02020603050405020304" pitchFamily="18" charset="0"/>
                <a:cs typeface="Times New Roman" panose="02020603050405020304" pitchFamily="18" charset="0"/>
              </a:rPr>
              <a:t>Diğer taraftan ek olarak, izleyici seyreltme, izleyici geçiş süresi ve enerji tüketiminden hesaplanmasına dayanarak hava debisinin belirlenmesi için alternatif yöntemlerde açıklanmaktadır. Ölçüm noktalarının aralığı, EN 15259'da tanımlandığı gibi eşit alanların prensibine dayanmaktadır. Hacim akış hızı, ortalama </a:t>
            </a:r>
            <a:r>
              <a:rPr lang="tr-TR" sz="1700" dirty="0" err="1">
                <a:latin typeface="Times New Roman" panose="02020603050405020304" pitchFamily="18" charset="0"/>
                <a:cs typeface="Times New Roman" panose="02020603050405020304" pitchFamily="18" charset="0"/>
              </a:rPr>
              <a:t>eksenel</a:t>
            </a:r>
            <a:r>
              <a:rPr lang="tr-TR" sz="1700" dirty="0">
                <a:latin typeface="Times New Roman" panose="02020603050405020304" pitchFamily="18" charset="0"/>
                <a:cs typeface="Times New Roman" panose="02020603050405020304" pitchFamily="18" charset="0"/>
              </a:rPr>
              <a:t> hızdan ve ölçüm düzlemindeki kanal alanından hesaplanır. Gerekirse, standardın 10.4 maddesinde belirtilen duvar efektlerini hesaba katan bir düzeltme uygulanır. </a:t>
            </a:r>
            <a:r>
              <a:rPr lang="tr-TR" sz="1700" dirty="0">
                <a:solidFill>
                  <a:srgbClr val="FF0000"/>
                </a:solidFill>
                <a:latin typeface="Times New Roman" panose="02020603050405020304" pitchFamily="18" charset="0"/>
                <a:cs typeface="Times New Roman" panose="02020603050405020304" pitchFamily="18" charset="0"/>
              </a:rPr>
              <a:t>(Duvar efektleri için ortalama hızın düzeltilmesi, ölçümler için gerekli değildir.)</a:t>
            </a:r>
          </a:p>
          <a:p>
            <a:pPr algn="just">
              <a:defRPr/>
            </a:pPr>
            <a:r>
              <a:rPr lang="tr-TR" sz="1700" dirty="0">
                <a:latin typeface="Times New Roman" panose="02020603050405020304" pitchFamily="18" charset="0"/>
                <a:cs typeface="Times New Roman" panose="02020603050405020304" pitchFamily="18" charset="0"/>
              </a:rPr>
              <a:t> </a:t>
            </a:r>
            <a:r>
              <a:rPr lang="tr-TR" sz="1700" dirty="0" smtClean="0">
                <a:latin typeface="Times New Roman" panose="02020603050405020304" pitchFamily="18" charset="0"/>
                <a:cs typeface="Times New Roman" panose="02020603050405020304" pitchFamily="18" charset="0"/>
              </a:rPr>
              <a:t>         </a:t>
            </a:r>
            <a:r>
              <a:rPr lang="tr-TR" sz="1700" dirty="0" smtClean="0">
                <a:latin typeface="Times New Roman" panose="02020603050405020304" pitchFamily="18" charset="0"/>
                <a:cs typeface="Times New Roman" panose="02020603050405020304" pitchFamily="18" charset="0"/>
              </a:rPr>
              <a:t>Standartta </a:t>
            </a:r>
            <a:r>
              <a:rPr lang="tr-TR" sz="1700" dirty="0">
                <a:latin typeface="Times New Roman" panose="02020603050405020304" pitchFamily="18" charset="0"/>
                <a:cs typeface="Times New Roman" panose="02020603050405020304" pitchFamily="18" charset="0"/>
              </a:rPr>
              <a:t>hacim akış hızını ve ortalama akış hızını belirlemek için üç alternatif yöntem de tarif edilmiştir.</a:t>
            </a:r>
          </a:p>
          <a:p>
            <a:pPr algn="just">
              <a:defRPr/>
            </a:pPr>
            <a:r>
              <a:rPr lang="tr-TR" sz="1700" dirty="0">
                <a:latin typeface="Times New Roman" panose="02020603050405020304" pitchFamily="18" charset="0"/>
                <a:cs typeface="Times New Roman" panose="02020603050405020304" pitchFamily="18" charset="0"/>
              </a:rPr>
              <a:t>Ek C, izleyici seyreltme ölçümlerine dayanan bir yöntemi açıklar. Bu yöntemde, hacimsel akış hızı, bilinen bir enjekte edilen izleyici konsantrasyonunun seyreltilmesinden belirlenir.</a:t>
            </a:r>
          </a:p>
          <a:p>
            <a:pPr algn="just">
              <a:defRPr/>
            </a:pPr>
            <a:r>
              <a:rPr lang="tr-TR" sz="1700" dirty="0">
                <a:latin typeface="Times New Roman" panose="02020603050405020304" pitchFamily="18" charset="0"/>
                <a:cs typeface="Times New Roman" panose="02020603050405020304" pitchFamily="18" charset="0"/>
              </a:rPr>
              <a:t>Ek D'de, temelde uzun vadeli bir üretim yöntemi olan bir metot tarif edilmektedir. Hacim akış hızı, iki ölçüm konumu arasında hareket eden bir izleyici gazı atımının zamanından belirlenir.</a:t>
            </a:r>
          </a:p>
          <a:p>
            <a:pPr algn="just">
              <a:defRPr/>
            </a:pPr>
            <a:r>
              <a:rPr lang="tr-TR" sz="1700" dirty="0">
                <a:latin typeface="Times New Roman" panose="02020603050405020304" pitchFamily="18" charset="0"/>
                <a:cs typeface="Times New Roman" panose="02020603050405020304" pitchFamily="18" charset="0"/>
              </a:rPr>
              <a:t>Ek E, bir yanma işleminin enerji tüketiminden akışını türetmek için hesaplama tabanlı bir yaklaşım kullanarak hacimsel akış hızını belirleme yöntemini açıklar.</a:t>
            </a:r>
          </a:p>
        </p:txBody>
      </p:sp>
      <p:sp>
        <p:nvSpPr>
          <p:cNvPr id="3" name="Slayt Numarası Yer Tutucusu 2"/>
          <p:cNvSpPr>
            <a:spLocks noGrp="1"/>
          </p:cNvSpPr>
          <p:nvPr>
            <p:ph type="sldNum" sz="quarter" idx="12"/>
          </p:nvPr>
        </p:nvSpPr>
        <p:spPr/>
        <p:txBody>
          <a:bodyPr/>
          <a:lstStyle/>
          <a:p>
            <a:fld id="{867B2D67-3604-4605-9DC1-A9CD8FF98088}" type="slidenum">
              <a:rPr lang="tr-TR" smtClean="0"/>
              <a:t>4</a:t>
            </a:fld>
            <a:endParaRPr lang="tr-TR"/>
          </a:p>
        </p:txBody>
      </p:sp>
    </p:spTree>
    <p:extLst>
      <p:ext uri="{BB962C8B-B14F-4D97-AF65-F5344CB8AC3E}">
        <p14:creationId xmlns:p14="http://schemas.microsoft.com/office/powerpoint/2010/main" val="2381167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İçerik Yer Tutucusu 1"/>
          <p:cNvSpPr>
            <a:spLocks noGrp="1"/>
          </p:cNvSpPr>
          <p:nvPr>
            <p:ph idx="1"/>
          </p:nvPr>
        </p:nvSpPr>
        <p:spPr>
          <a:xfrm>
            <a:off x="2095402" y="2692033"/>
            <a:ext cx="8577262" cy="3664317"/>
          </a:xfrm>
        </p:spPr>
        <p:txBody>
          <a:bodyPr>
            <a:normAutofit lnSpcReduction="10000"/>
          </a:bodyPr>
          <a:lstStyle/>
          <a:p>
            <a:pPr marL="0" indent="0" algn="just">
              <a:buNone/>
            </a:pPr>
            <a:r>
              <a:rPr lang="tr-TR" altLang="tr-TR" sz="1800" dirty="0">
                <a:latin typeface="Times New Roman" panose="02020603050405020304" pitchFamily="18" charset="0"/>
                <a:cs typeface="Times New Roman" panose="02020603050405020304" pitchFamily="18" charset="0"/>
              </a:rPr>
              <a:t>Diferansiyel basınç bazlı teknikler, ISO 3966'da tanımlanmış olup </a:t>
            </a:r>
            <a:r>
              <a:rPr lang="tr-TR" altLang="tr-TR" sz="1800" dirty="0" err="1">
                <a:latin typeface="Times New Roman" panose="02020603050405020304" pitchFamily="18" charset="0"/>
                <a:cs typeface="Times New Roman" panose="02020603050405020304" pitchFamily="18" charset="0"/>
              </a:rPr>
              <a:t>pitot</a:t>
            </a:r>
            <a:r>
              <a:rPr lang="tr-TR" altLang="tr-TR" sz="1800" dirty="0">
                <a:latin typeface="Times New Roman" panose="02020603050405020304" pitchFamily="18" charset="0"/>
                <a:cs typeface="Times New Roman" panose="02020603050405020304" pitchFamily="18" charset="0"/>
              </a:rPr>
              <a:t> tüpünün prensibine dayanmaktadır.  Bunlar standartta, L tipi, S tipi ve çok eksenli </a:t>
            </a:r>
            <a:r>
              <a:rPr lang="tr-TR" altLang="tr-TR" sz="1800" dirty="0" err="1">
                <a:latin typeface="Times New Roman" panose="02020603050405020304" pitchFamily="18" charset="0"/>
                <a:cs typeface="Times New Roman" panose="02020603050405020304" pitchFamily="18" charset="0"/>
              </a:rPr>
              <a:t>Pitot</a:t>
            </a:r>
            <a:r>
              <a:rPr lang="tr-TR" altLang="tr-TR" sz="1800" dirty="0">
                <a:latin typeface="Times New Roman" panose="02020603050405020304" pitchFamily="18" charset="0"/>
                <a:cs typeface="Times New Roman" panose="02020603050405020304" pitchFamily="18" charset="0"/>
              </a:rPr>
              <a:t> tüpleri (3D ve 2D </a:t>
            </a:r>
            <a:r>
              <a:rPr lang="tr-TR" altLang="tr-TR" sz="1800" dirty="0" err="1">
                <a:latin typeface="Times New Roman" panose="02020603050405020304" pitchFamily="18" charset="0"/>
                <a:cs typeface="Times New Roman" panose="02020603050405020304" pitchFamily="18" charset="0"/>
              </a:rPr>
              <a:t>Pitottüpleri</a:t>
            </a:r>
            <a:r>
              <a:rPr lang="tr-TR" altLang="tr-TR" sz="1800" dirty="0">
                <a:latin typeface="Times New Roman" panose="02020603050405020304" pitchFamily="18" charset="0"/>
                <a:cs typeface="Times New Roman" panose="02020603050405020304" pitchFamily="18" charset="0"/>
              </a:rPr>
              <a:t>) konuları içermektedir. Her birinin kendine özgü avantaj ve dezavantajları EN ISO 16911-1'de açıklanmaktadır.</a:t>
            </a:r>
          </a:p>
          <a:p>
            <a:pPr marL="0" indent="0" algn="just">
              <a:buNone/>
            </a:pPr>
            <a:endParaRPr lang="tr-TR" altLang="tr-TR" sz="1800" dirty="0">
              <a:latin typeface="Times New Roman" panose="02020603050405020304" pitchFamily="18" charset="0"/>
              <a:cs typeface="Times New Roman" panose="02020603050405020304" pitchFamily="18" charset="0"/>
            </a:endParaRPr>
          </a:p>
          <a:p>
            <a:pPr marL="0" indent="0" algn="just">
              <a:buNone/>
            </a:pPr>
            <a:r>
              <a:rPr lang="tr-TR" altLang="tr-TR" sz="1800" dirty="0">
                <a:latin typeface="Times New Roman" panose="02020603050405020304" pitchFamily="18" charset="0"/>
                <a:cs typeface="Times New Roman" panose="02020603050405020304" pitchFamily="18" charset="0"/>
              </a:rPr>
              <a:t>Kanalın geometrisi ya da diğer akış koşulları nedeniyle ölçüm düzleminde </a:t>
            </a:r>
            <a:r>
              <a:rPr lang="tr-TR" altLang="tr-TR" sz="1800" dirty="0" err="1">
                <a:latin typeface="Times New Roman" panose="02020603050405020304" pitchFamily="18" charset="0"/>
                <a:cs typeface="Times New Roman" panose="02020603050405020304" pitchFamily="18" charset="0"/>
              </a:rPr>
              <a:t>eksenel</a:t>
            </a:r>
            <a:r>
              <a:rPr lang="tr-TR" altLang="tr-TR" sz="1800" dirty="0">
                <a:latin typeface="Times New Roman" panose="02020603050405020304" pitchFamily="18" charset="0"/>
                <a:cs typeface="Times New Roman" panose="02020603050405020304" pitchFamily="18" charset="0"/>
              </a:rPr>
              <a:t> olmayan akış (girdap ya da </a:t>
            </a:r>
            <a:r>
              <a:rPr lang="tr-TR" altLang="tr-TR" sz="1800" dirty="0" err="1">
                <a:latin typeface="Times New Roman" panose="02020603050405020304" pitchFamily="18" charset="0"/>
                <a:cs typeface="Times New Roman" panose="02020603050405020304" pitchFamily="18" charset="0"/>
              </a:rPr>
              <a:t>siklonik</a:t>
            </a:r>
            <a:r>
              <a:rPr lang="tr-TR" altLang="tr-TR" sz="1800" dirty="0">
                <a:latin typeface="Times New Roman" panose="02020603050405020304" pitchFamily="18" charset="0"/>
                <a:cs typeface="Times New Roman" panose="02020603050405020304" pitchFamily="18" charset="0"/>
              </a:rPr>
              <a:t> akış) bekleniyorsa, girdap derecesi S tipi, 3D ya da 2D </a:t>
            </a:r>
            <a:r>
              <a:rPr lang="tr-TR" altLang="tr-TR" sz="1800" dirty="0" err="1">
                <a:latin typeface="Times New Roman" panose="02020603050405020304" pitchFamily="18" charset="0"/>
                <a:cs typeface="Times New Roman" panose="02020603050405020304" pitchFamily="18" charset="0"/>
              </a:rPr>
              <a:t>Pitot</a:t>
            </a:r>
            <a:r>
              <a:rPr lang="tr-TR" altLang="tr-TR" sz="1800" dirty="0">
                <a:latin typeface="Times New Roman" panose="02020603050405020304" pitchFamily="18" charset="0"/>
                <a:cs typeface="Times New Roman" panose="02020603050405020304" pitchFamily="18" charset="0"/>
              </a:rPr>
              <a:t> tüpü ölçümleri kullanılarak belirlenir ve EN ISO 16911-1'de tanımlandığı gibi, ek ölçüm prosedürleri kullanılarak bu girdap açısı hesaba katılır veya farklı bir ölçüm düzlemi seçilir.</a:t>
            </a:r>
          </a:p>
          <a:p>
            <a:pPr marL="0" indent="0" algn="just">
              <a:buNone/>
            </a:pPr>
            <a:endParaRPr lang="tr-TR" altLang="tr-TR" sz="1800" dirty="0">
              <a:latin typeface="Times New Roman" panose="02020603050405020304" pitchFamily="18" charset="0"/>
              <a:cs typeface="Times New Roman" panose="02020603050405020304" pitchFamily="18" charset="0"/>
            </a:endParaRPr>
          </a:p>
          <a:p>
            <a:pPr marL="0" indent="0" algn="just">
              <a:buNone/>
            </a:pPr>
            <a:r>
              <a:rPr lang="tr-TR" altLang="tr-TR" sz="1800" dirty="0">
                <a:latin typeface="Times New Roman" panose="02020603050405020304" pitchFamily="18" charset="0"/>
                <a:cs typeface="Times New Roman" panose="02020603050405020304" pitchFamily="18" charset="0"/>
              </a:rPr>
              <a:t>Gerekirse, sonuçlarda, duvarlar göz önüne alınarak, dairesel kanallar için EPA 2H, dikdörtgen kanallar için EPA CTM-041'ye dayanan bir prosedür izlenerek, genişletilmiş  belirsizlik elde edilir.</a:t>
            </a:r>
          </a:p>
          <a:p>
            <a:pPr marL="0" indent="0">
              <a:buNone/>
            </a:pPr>
            <a:endParaRPr lang="tr-TR" altLang="tr-TR" sz="1800" dirty="0">
              <a:latin typeface="Times New Roman" panose="02020603050405020304" pitchFamily="18" charset="0"/>
              <a:cs typeface="Times New Roman" panose="02020603050405020304" pitchFamily="18" charset="0"/>
            </a:endParaRPr>
          </a:p>
        </p:txBody>
      </p:sp>
      <p:sp>
        <p:nvSpPr>
          <p:cNvPr id="5" name="Unvan 1"/>
          <p:cNvSpPr>
            <a:spLocks noGrp="1"/>
          </p:cNvSpPr>
          <p:nvPr>
            <p:ph type="title"/>
          </p:nvPr>
        </p:nvSpPr>
        <p:spPr>
          <a:xfrm>
            <a:off x="1327638" y="256430"/>
            <a:ext cx="10112790" cy="1325563"/>
          </a:xfrm>
        </p:spPr>
        <p:txBody>
          <a:bodyPr>
            <a:normAutofit fontScale="90000"/>
          </a:bodyPr>
          <a:lstStyle/>
          <a:p>
            <a:pPr algn="ctr"/>
            <a:r>
              <a:rPr lang="tr-TR" altLang="tr-TR" sz="3600" b="1" dirty="0">
                <a:latin typeface="Times New Roman" panose="02020603050405020304" pitchFamily="18" charset="0"/>
                <a:cs typeface="Times New Roman" panose="02020603050405020304" pitchFamily="18" charset="0"/>
              </a:rPr>
              <a:t>TS EN ISO 16911</a:t>
            </a:r>
            <a:br>
              <a:rPr lang="tr-TR" altLang="tr-TR" sz="3600" b="1" dirty="0">
                <a:latin typeface="Times New Roman" panose="02020603050405020304" pitchFamily="18" charset="0"/>
                <a:cs typeface="Times New Roman" panose="02020603050405020304" pitchFamily="18" charset="0"/>
              </a:rPr>
            </a:br>
            <a:r>
              <a:rPr lang="tr-TR" altLang="tr-TR" sz="3600" b="1" dirty="0">
                <a:latin typeface="Times New Roman" panose="02020603050405020304" pitchFamily="18" charset="0"/>
                <a:cs typeface="Times New Roman" panose="02020603050405020304" pitchFamily="18" charset="0"/>
              </a:rPr>
              <a:t>Sabit kaynak emisyonları – Kanallardaki hızın ve debinin elle ve otomatik tayini</a:t>
            </a:r>
          </a:p>
        </p:txBody>
      </p:sp>
      <p:pic>
        <p:nvPicPr>
          <p:cNvPr id="6" name="Resim 5"/>
          <p:cNvPicPr>
            <a:picLocks noChangeAspect="1"/>
          </p:cNvPicPr>
          <p:nvPr/>
        </p:nvPicPr>
        <p:blipFill>
          <a:blip r:embed="rId2"/>
          <a:stretch>
            <a:fillRect/>
          </a:stretch>
        </p:blipFill>
        <p:spPr>
          <a:xfrm>
            <a:off x="0" y="0"/>
            <a:ext cx="1860777" cy="1838425"/>
          </a:xfrm>
          <a:prstGeom prst="rect">
            <a:avLst/>
          </a:prstGeom>
        </p:spPr>
      </p:pic>
      <p:sp>
        <p:nvSpPr>
          <p:cNvPr id="2" name="Slayt Numarası Yer Tutucusu 1"/>
          <p:cNvSpPr>
            <a:spLocks noGrp="1"/>
          </p:cNvSpPr>
          <p:nvPr>
            <p:ph type="sldNum" sz="quarter" idx="12"/>
          </p:nvPr>
        </p:nvSpPr>
        <p:spPr/>
        <p:txBody>
          <a:bodyPr/>
          <a:lstStyle/>
          <a:p>
            <a:fld id="{867B2D67-3604-4605-9DC1-A9CD8FF98088}" type="slidenum">
              <a:rPr lang="tr-TR" smtClean="0"/>
              <a:t>5</a:t>
            </a:fld>
            <a:endParaRPr lang="tr-TR"/>
          </a:p>
        </p:txBody>
      </p:sp>
    </p:spTree>
    <p:extLst>
      <p:ext uri="{BB962C8B-B14F-4D97-AF65-F5344CB8AC3E}">
        <p14:creationId xmlns:p14="http://schemas.microsoft.com/office/powerpoint/2010/main" val="881863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1566404807"/>
              </p:ext>
            </p:extLst>
          </p:nvPr>
        </p:nvGraphicFramePr>
        <p:xfrm>
          <a:off x="2317201" y="2323592"/>
          <a:ext cx="8133664" cy="4534408"/>
        </p:xfrm>
        <a:graphic>
          <a:graphicData uri="http://schemas.openxmlformats.org/drawingml/2006/table">
            <a:tbl>
              <a:tblPr/>
              <a:tblGrid>
                <a:gridCol w="2773862">
                  <a:extLst>
                    <a:ext uri="{9D8B030D-6E8A-4147-A177-3AD203B41FA5}">
                      <a16:colId xmlns:a16="http://schemas.microsoft.com/office/drawing/2014/main" val="20000"/>
                    </a:ext>
                  </a:extLst>
                </a:gridCol>
                <a:gridCol w="5359802">
                  <a:extLst>
                    <a:ext uri="{9D8B030D-6E8A-4147-A177-3AD203B41FA5}">
                      <a16:colId xmlns:a16="http://schemas.microsoft.com/office/drawing/2014/main" val="20001"/>
                    </a:ext>
                  </a:extLst>
                </a:gridCol>
              </a:tblGrid>
              <a:tr h="249504">
                <a:tc>
                  <a:txBody>
                    <a:bodyPr/>
                    <a:lstStyle/>
                    <a:p>
                      <a:pPr>
                        <a:lnSpc>
                          <a:spcPct val="115000"/>
                        </a:lnSpc>
                        <a:spcAft>
                          <a:spcPts val="1000"/>
                        </a:spcAft>
                      </a:pPr>
                      <a:r>
                        <a:rPr lang="tr-TR" sz="1600" b="1" dirty="0">
                          <a:effectLst/>
                          <a:latin typeface="Times New Roman" panose="02020603050405020304" pitchFamily="18" charset="0"/>
                          <a:ea typeface="Calibri"/>
                          <a:cs typeface="Times New Roman" panose="02020603050405020304" pitchFamily="18" charset="0"/>
                        </a:rPr>
                        <a:t>Ölçmenin amacı</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1000"/>
                        </a:spcAft>
                      </a:pPr>
                      <a:r>
                        <a:rPr lang="tr-TR" sz="1600" b="1" dirty="0">
                          <a:effectLst/>
                          <a:latin typeface="Times New Roman" panose="02020603050405020304" pitchFamily="18" charset="0"/>
                          <a:ea typeface="Calibri"/>
                          <a:cs typeface="Times New Roman" panose="02020603050405020304" pitchFamily="18" charset="0"/>
                        </a:rPr>
                        <a:t>Ölçümü gerçekleştirmek için uygun teknikler</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974511">
                <a:tc>
                  <a:txBody>
                    <a:bodyPr/>
                    <a:lstStyle/>
                    <a:p>
                      <a:pPr>
                        <a:lnSpc>
                          <a:spcPct val="115000"/>
                        </a:lnSpc>
                        <a:spcAft>
                          <a:spcPts val="1000"/>
                        </a:spcAft>
                      </a:pPr>
                      <a:r>
                        <a:rPr lang="tr-TR" sz="1600" dirty="0">
                          <a:effectLst/>
                          <a:latin typeface="Times New Roman" panose="02020603050405020304" pitchFamily="18" charset="0"/>
                          <a:ea typeface="Calibri"/>
                          <a:cs typeface="Times New Roman" panose="02020603050405020304" pitchFamily="18" charset="0"/>
                        </a:rPr>
                        <a:t>Bir noktada hız ölçümü</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1000"/>
                        </a:spcAft>
                      </a:pPr>
                      <a:r>
                        <a:rPr lang="tr-TR" sz="1600" dirty="0">
                          <a:effectLst/>
                          <a:latin typeface="Times New Roman" panose="02020603050405020304" pitchFamily="18" charset="0"/>
                          <a:ea typeface="Calibri"/>
                          <a:cs typeface="Times New Roman" panose="02020603050405020304" pitchFamily="18" charset="0"/>
                        </a:rPr>
                        <a:t>Nokta ölçümü:</a:t>
                      </a:r>
                    </a:p>
                    <a:p>
                      <a:pPr>
                        <a:lnSpc>
                          <a:spcPct val="115000"/>
                        </a:lnSpc>
                        <a:spcAft>
                          <a:spcPts val="1000"/>
                        </a:spcAft>
                      </a:pPr>
                      <a:r>
                        <a:rPr lang="tr-TR" sz="1600" dirty="0">
                          <a:effectLst/>
                          <a:latin typeface="Times New Roman" panose="02020603050405020304" pitchFamily="18" charset="0"/>
                          <a:ea typeface="Calibri"/>
                          <a:cs typeface="Times New Roman" panose="02020603050405020304" pitchFamily="18" charset="0"/>
                        </a:rPr>
                        <a:t>- fark basınç cihazları;</a:t>
                      </a:r>
                    </a:p>
                    <a:p>
                      <a:pPr>
                        <a:lnSpc>
                          <a:spcPct val="115000"/>
                        </a:lnSpc>
                        <a:spcAft>
                          <a:spcPts val="1000"/>
                        </a:spcAft>
                      </a:pPr>
                      <a:r>
                        <a:rPr lang="tr-TR" sz="1600" dirty="0">
                          <a:effectLst/>
                          <a:latin typeface="Times New Roman" panose="02020603050405020304" pitchFamily="18" charset="0"/>
                          <a:ea typeface="Calibri"/>
                          <a:cs typeface="Times New Roman" panose="02020603050405020304" pitchFamily="18" charset="0"/>
                        </a:rPr>
                        <a:t>- kanatlı anemometre</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974511">
                <a:tc>
                  <a:txBody>
                    <a:bodyPr/>
                    <a:lstStyle/>
                    <a:p>
                      <a:pPr>
                        <a:lnSpc>
                          <a:spcPct val="115000"/>
                        </a:lnSpc>
                        <a:spcAft>
                          <a:spcPts val="1000"/>
                        </a:spcAft>
                      </a:pPr>
                      <a:r>
                        <a:rPr lang="tr-TR" sz="1600" dirty="0">
                          <a:effectLst/>
                          <a:latin typeface="Times New Roman" panose="02020603050405020304" pitchFamily="18" charset="0"/>
                          <a:ea typeface="Calibri"/>
                          <a:cs typeface="Times New Roman" panose="02020603050405020304" pitchFamily="18" charset="0"/>
                        </a:rPr>
                        <a:t>Ölçüm düzleminde girdap tayini</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1000"/>
                        </a:spcAft>
                      </a:pPr>
                      <a:r>
                        <a:rPr lang="tr-TR" sz="1600" dirty="0">
                          <a:effectLst/>
                          <a:latin typeface="Times New Roman" panose="02020603050405020304" pitchFamily="18" charset="0"/>
                          <a:ea typeface="Calibri"/>
                          <a:cs typeface="Times New Roman" panose="02020603050405020304" pitchFamily="18" charset="0"/>
                        </a:rPr>
                        <a:t>Akış yönünü belirleyebilen fark basınç cihazı:</a:t>
                      </a:r>
                    </a:p>
                    <a:p>
                      <a:pPr>
                        <a:lnSpc>
                          <a:spcPct val="115000"/>
                        </a:lnSpc>
                        <a:spcAft>
                          <a:spcPts val="1000"/>
                        </a:spcAft>
                      </a:pPr>
                      <a:r>
                        <a:rPr lang="tr-TR" sz="1600" dirty="0">
                          <a:effectLst/>
                          <a:latin typeface="Times New Roman" panose="02020603050405020304" pitchFamily="18" charset="0"/>
                          <a:ea typeface="Calibri"/>
                          <a:cs typeface="Times New Roman" panose="02020603050405020304" pitchFamily="18" charset="0"/>
                        </a:rPr>
                        <a:t>- S tipi </a:t>
                      </a:r>
                      <a:r>
                        <a:rPr lang="tr-TR" sz="1600" dirty="0" err="1">
                          <a:effectLst/>
                          <a:latin typeface="Times New Roman" panose="02020603050405020304" pitchFamily="18" charset="0"/>
                          <a:ea typeface="Calibri"/>
                          <a:cs typeface="Times New Roman" panose="02020603050405020304" pitchFamily="18" charset="0"/>
                        </a:rPr>
                        <a:t>Pitot</a:t>
                      </a:r>
                      <a:r>
                        <a:rPr lang="tr-TR" sz="1600" dirty="0">
                          <a:effectLst/>
                          <a:latin typeface="Times New Roman" panose="02020603050405020304" pitchFamily="18" charset="0"/>
                          <a:ea typeface="Calibri"/>
                          <a:cs typeface="Times New Roman" panose="02020603050405020304" pitchFamily="18" charset="0"/>
                        </a:rPr>
                        <a:t> tüpü;</a:t>
                      </a:r>
                    </a:p>
                    <a:p>
                      <a:pPr>
                        <a:lnSpc>
                          <a:spcPct val="115000"/>
                        </a:lnSpc>
                        <a:spcAft>
                          <a:spcPts val="1000"/>
                        </a:spcAft>
                      </a:pPr>
                      <a:r>
                        <a:rPr lang="tr-TR" sz="1600" dirty="0">
                          <a:effectLst/>
                          <a:latin typeface="Times New Roman" panose="02020603050405020304" pitchFamily="18" charset="0"/>
                          <a:ea typeface="Calibri"/>
                          <a:cs typeface="Times New Roman" panose="02020603050405020304" pitchFamily="18" charset="0"/>
                        </a:rPr>
                        <a:t>- 3D veya 2D </a:t>
                      </a:r>
                      <a:r>
                        <a:rPr lang="tr-TR" sz="1600" dirty="0" err="1">
                          <a:effectLst/>
                          <a:latin typeface="Times New Roman" panose="02020603050405020304" pitchFamily="18" charset="0"/>
                          <a:ea typeface="Calibri"/>
                          <a:cs typeface="Times New Roman" panose="02020603050405020304" pitchFamily="18" charset="0"/>
                        </a:rPr>
                        <a:t>Pitot</a:t>
                      </a:r>
                      <a:r>
                        <a:rPr lang="tr-TR" sz="1600" dirty="0">
                          <a:effectLst/>
                          <a:latin typeface="Times New Roman" panose="02020603050405020304" pitchFamily="18" charset="0"/>
                          <a:ea typeface="Calibri"/>
                          <a:cs typeface="Times New Roman" panose="02020603050405020304" pitchFamily="18" charset="0"/>
                        </a:rPr>
                        <a:t> tüpü</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974511">
                <a:tc>
                  <a:txBody>
                    <a:bodyPr/>
                    <a:lstStyle/>
                    <a:p>
                      <a:pPr>
                        <a:lnSpc>
                          <a:spcPct val="115000"/>
                        </a:lnSpc>
                        <a:spcAft>
                          <a:spcPts val="1000"/>
                        </a:spcAft>
                      </a:pPr>
                      <a:r>
                        <a:rPr lang="tr-TR" sz="1600" dirty="0">
                          <a:effectLst/>
                          <a:latin typeface="Times New Roman" panose="02020603050405020304" pitchFamily="18" charset="0"/>
                          <a:ea typeface="Calibri"/>
                          <a:cs typeface="Times New Roman" panose="02020603050405020304" pitchFamily="18" charset="0"/>
                        </a:rPr>
                        <a:t>Kanaldaki ortalama hızın periyodik ölçümü</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1000"/>
                        </a:spcAft>
                      </a:pPr>
                      <a:r>
                        <a:rPr lang="tr-TR" sz="1600" dirty="0">
                          <a:effectLst/>
                          <a:latin typeface="Times New Roman" panose="02020603050405020304" pitchFamily="18" charset="0"/>
                          <a:ea typeface="Calibri"/>
                          <a:cs typeface="Times New Roman" panose="02020603050405020304" pitchFamily="18" charset="0"/>
                        </a:rPr>
                        <a:t>Nokta hız ölçümlerinin ızgarası</a:t>
                      </a:r>
                    </a:p>
                    <a:p>
                      <a:pPr>
                        <a:lnSpc>
                          <a:spcPct val="115000"/>
                        </a:lnSpc>
                        <a:spcAft>
                          <a:spcPts val="1000"/>
                        </a:spcAft>
                      </a:pPr>
                      <a:r>
                        <a:rPr lang="tr-TR" sz="1600" dirty="0">
                          <a:effectLst/>
                          <a:latin typeface="Times New Roman" panose="02020603050405020304" pitchFamily="18" charset="0"/>
                          <a:ea typeface="Calibri"/>
                          <a:cs typeface="Times New Roman" panose="02020603050405020304" pitchFamily="18" charset="0"/>
                        </a:rPr>
                        <a:t>İzleyici seyreltme tekniği</a:t>
                      </a:r>
                    </a:p>
                    <a:p>
                      <a:pPr>
                        <a:lnSpc>
                          <a:spcPct val="115000"/>
                        </a:lnSpc>
                        <a:spcAft>
                          <a:spcPts val="1000"/>
                        </a:spcAft>
                      </a:pPr>
                      <a:r>
                        <a:rPr lang="tr-TR" sz="1600" dirty="0">
                          <a:effectLst/>
                          <a:latin typeface="Times New Roman" panose="02020603050405020304" pitchFamily="18" charset="0"/>
                          <a:ea typeface="Calibri"/>
                          <a:cs typeface="Times New Roman" panose="02020603050405020304" pitchFamily="18" charset="0"/>
                        </a:rPr>
                        <a:t>İzleyici transit zaman </a:t>
                      </a:r>
                      <a:r>
                        <a:rPr lang="tr-TR" sz="1600" dirty="0" smtClean="0">
                          <a:effectLst/>
                          <a:latin typeface="Times New Roman" panose="02020603050405020304" pitchFamily="18" charset="0"/>
                          <a:ea typeface="Calibri"/>
                          <a:cs typeface="Times New Roman" panose="02020603050405020304" pitchFamily="18" charset="0"/>
                        </a:rPr>
                        <a:t>tekniği</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861511">
                <a:tc>
                  <a:txBody>
                    <a:bodyPr/>
                    <a:lstStyle/>
                    <a:p>
                      <a:pPr>
                        <a:lnSpc>
                          <a:spcPct val="115000"/>
                        </a:lnSpc>
                        <a:spcAft>
                          <a:spcPts val="1000"/>
                        </a:spcAft>
                      </a:pPr>
                      <a:r>
                        <a:rPr lang="tr-TR" sz="1600">
                          <a:effectLst/>
                          <a:latin typeface="Times New Roman" panose="02020603050405020304" pitchFamily="18" charset="0"/>
                          <a:ea typeface="Calibri"/>
                          <a:cs typeface="Times New Roman" panose="02020603050405020304" pitchFamily="18" charset="0"/>
                        </a:rPr>
                        <a:t>Ortalama hız veya hacim için AMS kalibrasyonu</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1000"/>
                        </a:spcAft>
                      </a:pPr>
                      <a:r>
                        <a:rPr lang="tr-TR" sz="1600" dirty="0">
                          <a:effectLst/>
                          <a:latin typeface="Times New Roman" panose="02020603050405020304" pitchFamily="18" charset="0"/>
                          <a:ea typeface="Calibri"/>
                          <a:cs typeface="Times New Roman" panose="02020603050405020304" pitchFamily="18" charset="0"/>
                        </a:rPr>
                        <a:t>Enerji tüketimine dayalı hesaplama yaklaşımı</a:t>
                      </a:r>
                    </a:p>
                    <a:p>
                      <a:pPr>
                        <a:lnSpc>
                          <a:spcPct val="115000"/>
                        </a:lnSpc>
                        <a:spcAft>
                          <a:spcPts val="1000"/>
                        </a:spcAft>
                      </a:pPr>
                      <a:r>
                        <a:rPr lang="tr-TR" sz="1600" dirty="0">
                          <a:effectLst/>
                          <a:latin typeface="Times New Roman" panose="02020603050405020304" pitchFamily="18" charset="0"/>
                          <a:ea typeface="Calibri"/>
                          <a:cs typeface="Times New Roman" panose="02020603050405020304" pitchFamily="18" charset="0"/>
                        </a:rPr>
                        <a:t>Nokta hız ölçümlerinin izlemesi İzleyici seyreltme tekniği İzleyici geçiş süresi tekniği</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sp>
        <p:nvSpPr>
          <p:cNvPr id="8214" name="Metin kutusu 5"/>
          <p:cNvSpPr txBox="1">
            <a:spLocks noChangeArrowheads="1"/>
          </p:cNvSpPr>
          <p:nvPr/>
        </p:nvSpPr>
        <p:spPr bwMode="auto">
          <a:xfrm>
            <a:off x="2231133" y="1848046"/>
            <a:ext cx="41529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2000" b="1" dirty="0" smtClean="0">
                <a:latin typeface="Times New Roman" panose="02020603050405020304" pitchFamily="18" charset="0"/>
                <a:cs typeface="Times New Roman" panose="02020603050405020304" pitchFamily="18" charset="0"/>
              </a:rPr>
              <a:t>Kullanım Yerlerine Göre Teknikler</a:t>
            </a:r>
            <a:endParaRPr lang="tr-TR" altLang="tr-TR" sz="2000" b="1" dirty="0">
              <a:latin typeface="Times New Roman" panose="02020603050405020304" pitchFamily="18" charset="0"/>
              <a:cs typeface="Times New Roman" panose="02020603050405020304" pitchFamily="18" charset="0"/>
            </a:endParaRPr>
          </a:p>
        </p:txBody>
      </p:sp>
      <p:sp>
        <p:nvSpPr>
          <p:cNvPr id="9" name="Unvan 1"/>
          <p:cNvSpPr>
            <a:spLocks noGrp="1"/>
          </p:cNvSpPr>
          <p:nvPr>
            <p:ph type="title"/>
          </p:nvPr>
        </p:nvSpPr>
        <p:spPr>
          <a:xfrm>
            <a:off x="1327638" y="256430"/>
            <a:ext cx="10112790" cy="1325563"/>
          </a:xfrm>
        </p:spPr>
        <p:txBody>
          <a:bodyPr>
            <a:normAutofit fontScale="90000"/>
          </a:bodyPr>
          <a:lstStyle/>
          <a:p>
            <a:pPr algn="ctr"/>
            <a:r>
              <a:rPr lang="tr-TR" altLang="tr-TR" sz="3600" b="1" dirty="0">
                <a:latin typeface="Times New Roman" panose="02020603050405020304" pitchFamily="18" charset="0"/>
                <a:cs typeface="Times New Roman" panose="02020603050405020304" pitchFamily="18" charset="0"/>
              </a:rPr>
              <a:t>TS EN ISO 16911</a:t>
            </a:r>
            <a:br>
              <a:rPr lang="tr-TR" altLang="tr-TR" sz="3600" b="1" dirty="0">
                <a:latin typeface="Times New Roman" panose="02020603050405020304" pitchFamily="18" charset="0"/>
                <a:cs typeface="Times New Roman" panose="02020603050405020304" pitchFamily="18" charset="0"/>
              </a:rPr>
            </a:br>
            <a:r>
              <a:rPr lang="tr-TR" altLang="tr-TR" sz="3600" b="1" dirty="0">
                <a:latin typeface="Times New Roman" panose="02020603050405020304" pitchFamily="18" charset="0"/>
                <a:cs typeface="Times New Roman" panose="02020603050405020304" pitchFamily="18" charset="0"/>
              </a:rPr>
              <a:t>Sabit kaynak emisyonları – Kanallardaki hızın ve debinin elle ve otomatik tayini</a:t>
            </a:r>
          </a:p>
        </p:txBody>
      </p:sp>
      <p:pic>
        <p:nvPicPr>
          <p:cNvPr id="10" name="Resim 9"/>
          <p:cNvPicPr>
            <a:picLocks noChangeAspect="1"/>
          </p:cNvPicPr>
          <p:nvPr/>
        </p:nvPicPr>
        <p:blipFill>
          <a:blip r:embed="rId2"/>
          <a:stretch>
            <a:fillRect/>
          </a:stretch>
        </p:blipFill>
        <p:spPr>
          <a:xfrm>
            <a:off x="0" y="0"/>
            <a:ext cx="1860777" cy="1838425"/>
          </a:xfrm>
          <a:prstGeom prst="rect">
            <a:avLst/>
          </a:prstGeom>
        </p:spPr>
      </p:pic>
      <p:sp>
        <p:nvSpPr>
          <p:cNvPr id="2" name="Slayt Numarası Yer Tutucusu 1"/>
          <p:cNvSpPr>
            <a:spLocks noGrp="1"/>
          </p:cNvSpPr>
          <p:nvPr>
            <p:ph type="sldNum" sz="quarter" idx="12"/>
          </p:nvPr>
        </p:nvSpPr>
        <p:spPr/>
        <p:txBody>
          <a:bodyPr/>
          <a:lstStyle/>
          <a:p>
            <a:fld id="{867B2D67-3604-4605-9DC1-A9CD8FF98088}" type="slidenum">
              <a:rPr lang="tr-TR" smtClean="0"/>
              <a:t>6</a:t>
            </a:fld>
            <a:endParaRPr lang="tr-TR"/>
          </a:p>
        </p:txBody>
      </p:sp>
    </p:spTree>
    <p:extLst>
      <p:ext uri="{BB962C8B-B14F-4D97-AF65-F5344CB8AC3E}">
        <p14:creationId xmlns:p14="http://schemas.microsoft.com/office/powerpoint/2010/main" val="3919418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73177" y="2430575"/>
            <a:ext cx="8621712" cy="4191000"/>
          </a:xfrm>
        </p:spPr>
        <p:txBody>
          <a:bodyPr>
            <a:normAutofit lnSpcReduction="10000"/>
          </a:bodyPr>
          <a:lstStyle/>
          <a:p>
            <a:pPr algn="just">
              <a:buFont typeface="Wingdings" panose="05000000000000000000" pitchFamily="2" charset="2"/>
              <a:buChar char="Ø"/>
              <a:defRPr/>
            </a:pPr>
            <a:r>
              <a:rPr lang="tr-TR" sz="1800" dirty="0">
                <a:latin typeface="Times New Roman" panose="02020603050405020304" pitchFamily="18" charset="0"/>
                <a:cs typeface="Times New Roman" panose="02020603050405020304" pitchFamily="18" charset="0"/>
              </a:rPr>
              <a:t>EN ISO 16911-1'de açıklanan nokta hızı ölçüm yöntemleri, karşılanan bu yöntemin performans gereksinimlerini karşılamak şartıyla tablodaki amaçlardan herhangi birini yerine getirmek için kullanılabilir.</a:t>
            </a:r>
          </a:p>
          <a:p>
            <a:pPr algn="just">
              <a:buFont typeface="Wingdings" panose="05000000000000000000" pitchFamily="2" charset="2"/>
              <a:buChar char="Ø"/>
              <a:defRPr/>
            </a:pPr>
            <a:r>
              <a:rPr lang="tr-TR" sz="1800" dirty="0">
                <a:latin typeface="Times New Roman" panose="02020603050405020304" pitchFamily="18" charset="0"/>
                <a:cs typeface="Times New Roman" panose="02020603050405020304" pitchFamily="18" charset="0"/>
              </a:rPr>
              <a:t>EN ISO 16911-1'de açıklanan alternatif yöntemler, hacim akış hızını belirlemek ve kullanılabilecekleri özel şartların karşılanması koşuluyla, otomatik ölçüm sistemlerinin (SEÖS) kalibrasyonu için kullanılabilir. </a:t>
            </a:r>
          </a:p>
          <a:p>
            <a:pPr algn="just">
              <a:buFont typeface="Wingdings" panose="05000000000000000000" pitchFamily="2" charset="2"/>
              <a:buChar char="Ø"/>
              <a:defRPr/>
            </a:pPr>
            <a:r>
              <a:rPr lang="tr-TR" sz="1800" dirty="0">
                <a:latin typeface="Times New Roman" panose="02020603050405020304" pitchFamily="18" charset="0"/>
                <a:cs typeface="Times New Roman" panose="02020603050405020304" pitchFamily="18" charset="0"/>
              </a:rPr>
              <a:t>Akış ölçümünün amacı, ölçüm yöntemini seçmeden önce açıkça tanımlanmalıdır. Ölçüm tekniğinin seçimi bundan etkilenebileceği için, ölçümlerin gerekli olan, baca gazı koşulları veya ıslak veya kuru bazda referans koşulları anlaşılmalıdır.</a:t>
            </a:r>
          </a:p>
          <a:p>
            <a:pPr marL="0" indent="0" algn="just">
              <a:buNone/>
              <a:defRPr/>
            </a:pPr>
            <a:r>
              <a:rPr lang="tr-TR" sz="1800" dirty="0">
                <a:latin typeface="Times New Roman" panose="02020603050405020304" pitchFamily="18" charset="0"/>
                <a:cs typeface="Times New Roman" panose="02020603050405020304" pitchFamily="18" charset="0"/>
              </a:rPr>
              <a:t>Akış ölçümleri, baca koşulları altında akışı ölçen bir </a:t>
            </a:r>
            <a:r>
              <a:rPr lang="tr-TR" sz="1800" dirty="0" err="1">
                <a:latin typeface="Times New Roman" panose="02020603050405020304" pitchFamily="18" charset="0"/>
                <a:cs typeface="Times New Roman" panose="02020603050405020304" pitchFamily="18" charset="0"/>
              </a:rPr>
              <a:t>SEÖS‘ün</a:t>
            </a:r>
            <a:r>
              <a:rPr lang="tr-TR" sz="1800" dirty="0">
                <a:latin typeface="Times New Roman" panose="02020603050405020304" pitchFamily="18" charset="0"/>
                <a:cs typeface="Times New Roman" panose="02020603050405020304" pitchFamily="18" charset="0"/>
              </a:rPr>
              <a:t> kalibrasyonu için kullanılacaksa, farklı koşullar arasında dönüştürme yaparken ilave belirsizliklerin oluşmasını önlemek için akış bu koşullar altında belirlenmelidir. Benzer şekilde, kütle emisyon oranları kuru bazda elde edilen konsantrasyon verileri kullanılarak hesaplanacaksa, doğrudan kuru koşullar altında belirlenen akış değerleri tercih edilmelidir. Mümkün olmaması durumunda EN ISO 16911-1 standardı, verilerin farklı referans koşullarına dönüştürmesi için prosedürler ayrıca yer almaktadır.</a:t>
            </a:r>
          </a:p>
        </p:txBody>
      </p:sp>
      <p:sp>
        <p:nvSpPr>
          <p:cNvPr id="5" name="Unvan 1"/>
          <p:cNvSpPr>
            <a:spLocks noGrp="1"/>
          </p:cNvSpPr>
          <p:nvPr>
            <p:ph type="title"/>
          </p:nvPr>
        </p:nvSpPr>
        <p:spPr>
          <a:xfrm>
            <a:off x="1327638" y="256430"/>
            <a:ext cx="10112790" cy="1325563"/>
          </a:xfrm>
        </p:spPr>
        <p:txBody>
          <a:bodyPr>
            <a:normAutofit fontScale="90000"/>
          </a:bodyPr>
          <a:lstStyle/>
          <a:p>
            <a:pPr algn="ctr"/>
            <a:r>
              <a:rPr lang="tr-TR" altLang="tr-TR" sz="3600" b="1" dirty="0">
                <a:latin typeface="Times New Roman" panose="02020603050405020304" pitchFamily="18" charset="0"/>
                <a:cs typeface="Times New Roman" panose="02020603050405020304" pitchFamily="18" charset="0"/>
              </a:rPr>
              <a:t>TS EN ISO 16911</a:t>
            </a:r>
            <a:br>
              <a:rPr lang="tr-TR" altLang="tr-TR" sz="3600" b="1" dirty="0">
                <a:latin typeface="Times New Roman" panose="02020603050405020304" pitchFamily="18" charset="0"/>
                <a:cs typeface="Times New Roman" panose="02020603050405020304" pitchFamily="18" charset="0"/>
              </a:rPr>
            </a:br>
            <a:r>
              <a:rPr lang="tr-TR" altLang="tr-TR" sz="3600" b="1" dirty="0">
                <a:latin typeface="Times New Roman" panose="02020603050405020304" pitchFamily="18" charset="0"/>
                <a:cs typeface="Times New Roman" panose="02020603050405020304" pitchFamily="18" charset="0"/>
              </a:rPr>
              <a:t>Sabit kaynak emisyonları – Kanallardaki hızın ve debinin elle ve otomatik tayini</a:t>
            </a:r>
          </a:p>
        </p:txBody>
      </p:sp>
      <p:pic>
        <p:nvPicPr>
          <p:cNvPr id="6" name="Resim 5"/>
          <p:cNvPicPr>
            <a:picLocks noChangeAspect="1"/>
          </p:cNvPicPr>
          <p:nvPr/>
        </p:nvPicPr>
        <p:blipFill>
          <a:blip r:embed="rId2"/>
          <a:stretch>
            <a:fillRect/>
          </a:stretch>
        </p:blipFill>
        <p:spPr>
          <a:xfrm>
            <a:off x="0" y="0"/>
            <a:ext cx="1860777" cy="1838425"/>
          </a:xfrm>
          <a:prstGeom prst="rect">
            <a:avLst/>
          </a:prstGeom>
        </p:spPr>
      </p:pic>
      <p:sp>
        <p:nvSpPr>
          <p:cNvPr id="2" name="Slayt Numarası Yer Tutucusu 1"/>
          <p:cNvSpPr>
            <a:spLocks noGrp="1"/>
          </p:cNvSpPr>
          <p:nvPr>
            <p:ph type="sldNum" sz="quarter" idx="12"/>
          </p:nvPr>
        </p:nvSpPr>
        <p:spPr/>
        <p:txBody>
          <a:bodyPr/>
          <a:lstStyle/>
          <a:p>
            <a:fld id="{867B2D67-3604-4605-9DC1-A9CD8FF98088}" type="slidenum">
              <a:rPr lang="tr-TR" smtClean="0"/>
              <a:t>7</a:t>
            </a:fld>
            <a:endParaRPr lang="tr-TR"/>
          </a:p>
        </p:txBody>
      </p:sp>
    </p:spTree>
    <p:extLst>
      <p:ext uri="{BB962C8B-B14F-4D97-AF65-F5344CB8AC3E}">
        <p14:creationId xmlns:p14="http://schemas.microsoft.com/office/powerpoint/2010/main" val="4166855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İçerik Yer Tutucusu 2"/>
          <p:cNvSpPr>
            <a:spLocks noGrp="1"/>
          </p:cNvSpPr>
          <p:nvPr>
            <p:ph idx="1"/>
          </p:nvPr>
        </p:nvSpPr>
        <p:spPr>
          <a:xfrm>
            <a:off x="2073177" y="2133600"/>
            <a:ext cx="8621712" cy="4724400"/>
          </a:xfrm>
        </p:spPr>
        <p:txBody>
          <a:bodyPr/>
          <a:lstStyle/>
          <a:p>
            <a:pPr marL="0" indent="0" algn="just">
              <a:buNone/>
            </a:pPr>
            <a:r>
              <a:rPr lang="tr-TR" altLang="tr-TR" sz="1800" b="1" dirty="0">
                <a:latin typeface="Times New Roman" panose="02020603050405020304" pitchFamily="18" charset="0"/>
                <a:cs typeface="Times New Roman" panose="02020603050405020304" pitchFamily="18" charset="0"/>
              </a:rPr>
              <a:t>A- Nokta akış hızını belirlemek için teknik seçimi;</a:t>
            </a:r>
          </a:p>
          <a:p>
            <a:pPr marL="0" indent="0" algn="just">
              <a:buNone/>
            </a:pPr>
            <a:r>
              <a:rPr lang="tr-TR" altLang="tr-TR" sz="1800" dirty="0">
                <a:latin typeface="Times New Roman" panose="02020603050405020304" pitchFamily="18" charset="0"/>
                <a:cs typeface="Times New Roman" panose="02020603050405020304" pitchFamily="18" charset="0"/>
              </a:rPr>
              <a:t>EN ISO 16911-1'de verilen performans gereksinimlerinin karşılanması koşuluyla noktasal akış hızını belirlemek için fark basınç aygıtlarının veya kanatlı anemometrenin kullanılmasına izin verilmektedir.</a:t>
            </a:r>
          </a:p>
          <a:p>
            <a:pPr marL="0" indent="0" algn="just">
              <a:buNone/>
            </a:pPr>
            <a:r>
              <a:rPr lang="tr-TR" altLang="tr-TR" sz="1800" dirty="0">
                <a:latin typeface="Times New Roman" panose="02020603050405020304" pitchFamily="18" charset="0"/>
                <a:cs typeface="Times New Roman" panose="02020603050405020304" pitchFamily="18" charset="0"/>
              </a:rPr>
              <a:t>Bu yöntemi uygulamak için kullanılabilecek birkaç farklı </a:t>
            </a:r>
            <a:r>
              <a:rPr lang="tr-TR" altLang="tr-TR" sz="1800" dirty="0" err="1">
                <a:latin typeface="Times New Roman" panose="02020603050405020304" pitchFamily="18" charset="0"/>
                <a:cs typeface="Times New Roman" panose="02020603050405020304" pitchFamily="18" charset="0"/>
              </a:rPr>
              <a:t>Pitot</a:t>
            </a:r>
            <a:r>
              <a:rPr lang="tr-TR" altLang="tr-TR" sz="1800" dirty="0">
                <a:latin typeface="Times New Roman" panose="02020603050405020304" pitchFamily="18" charset="0"/>
                <a:cs typeface="Times New Roman" panose="02020603050405020304" pitchFamily="18" charset="0"/>
              </a:rPr>
              <a:t> tüpü tasarımı mevcut olup standart Ek A’da, bu tekniklerin kullanımını açıklar. Bunlar L tipi, S tipi ve 2D ve 3D </a:t>
            </a:r>
            <a:r>
              <a:rPr lang="tr-TR" altLang="tr-TR" sz="1800" dirty="0" err="1">
                <a:latin typeface="Times New Roman" panose="02020603050405020304" pitchFamily="18" charset="0"/>
                <a:cs typeface="Times New Roman" panose="02020603050405020304" pitchFamily="18" charset="0"/>
              </a:rPr>
              <a:t>Pitot</a:t>
            </a:r>
            <a:r>
              <a:rPr lang="tr-TR" altLang="tr-TR" sz="1800" dirty="0">
                <a:latin typeface="Times New Roman" panose="02020603050405020304" pitchFamily="18" charset="0"/>
                <a:cs typeface="Times New Roman" panose="02020603050405020304" pitchFamily="18" charset="0"/>
              </a:rPr>
              <a:t> tüplerini içerir. Eğer kanatlı anemometrenin kullanılacaksa bununla ilgili prosedür standart Ek B’de yer almaktadır.</a:t>
            </a:r>
          </a:p>
          <a:p>
            <a:pPr marL="0" indent="0" algn="just">
              <a:buNone/>
            </a:pPr>
            <a:r>
              <a:rPr lang="tr-TR" altLang="tr-TR" sz="1800" dirty="0">
                <a:latin typeface="Times New Roman" panose="02020603050405020304" pitchFamily="18" charset="0"/>
                <a:cs typeface="Times New Roman" panose="02020603050405020304" pitchFamily="18" charset="0"/>
              </a:rPr>
              <a:t>Kanal akışında önemli bir girdap olduğu düşünülüyorsa, 3D tipi </a:t>
            </a:r>
            <a:r>
              <a:rPr lang="tr-TR" altLang="tr-TR" sz="1800" dirty="0" err="1">
                <a:latin typeface="Times New Roman" panose="02020603050405020304" pitchFamily="18" charset="0"/>
                <a:cs typeface="Times New Roman" panose="02020603050405020304" pitchFamily="18" charset="0"/>
              </a:rPr>
              <a:t>Pitot</a:t>
            </a:r>
            <a:r>
              <a:rPr lang="tr-TR" altLang="tr-TR" sz="1800" dirty="0">
                <a:latin typeface="Times New Roman" panose="02020603050405020304" pitchFamily="18" charset="0"/>
                <a:cs typeface="Times New Roman" panose="02020603050405020304" pitchFamily="18" charset="0"/>
              </a:rPr>
              <a:t> yöntemi kullanmak uygun olacaktır.</a:t>
            </a:r>
          </a:p>
          <a:p>
            <a:pPr marL="0" indent="0" algn="just">
              <a:buNone/>
            </a:pPr>
            <a:r>
              <a:rPr lang="tr-TR" altLang="tr-TR" sz="1800" dirty="0">
                <a:latin typeface="Times New Roman" panose="02020603050405020304" pitchFamily="18" charset="0"/>
                <a:cs typeface="Times New Roman" panose="02020603050405020304" pitchFamily="18" charset="0"/>
              </a:rPr>
              <a:t>S-tipi </a:t>
            </a:r>
            <a:r>
              <a:rPr lang="tr-TR" altLang="tr-TR" sz="1800" dirty="0" err="1">
                <a:latin typeface="Times New Roman" panose="02020603050405020304" pitchFamily="18" charset="0"/>
                <a:cs typeface="Times New Roman" panose="02020603050405020304" pitchFamily="18" charset="0"/>
              </a:rPr>
              <a:t>Pitot</a:t>
            </a:r>
            <a:r>
              <a:rPr lang="tr-TR" altLang="tr-TR" sz="1800" dirty="0">
                <a:latin typeface="Times New Roman" panose="02020603050405020304" pitchFamily="18" charset="0"/>
                <a:cs typeface="Times New Roman" panose="02020603050405020304" pitchFamily="18" charset="0"/>
              </a:rPr>
              <a:t> tüpü, bacada damlacıklar veya önemli miktarda toz yükü olduğu durumlarda kullanım için daha uygundur. Yüksek toz yükleme şartlarında, kirlenebileceği bu durumunda kalibrasyonu etkileyeceğinden kanatlı anemometre kullanılmamalıdır.</a:t>
            </a:r>
          </a:p>
          <a:p>
            <a:pPr marL="0" indent="0" algn="just">
              <a:buNone/>
            </a:pPr>
            <a:r>
              <a:rPr lang="tr-TR" altLang="tr-TR" sz="1800" dirty="0">
                <a:latin typeface="Times New Roman" panose="02020603050405020304" pitchFamily="18" charset="0"/>
                <a:cs typeface="Times New Roman" panose="02020603050405020304" pitchFamily="18" charset="0"/>
              </a:rPr>
              <a:t>5 m/s'den düşük hızlar veya 5 </a:t>
            </a:r>
            <a:r>
              <a:rPr lang="tr-TR" altLang="tr-TR" sz="1800" dirty="0" err="1">
                <a:latin typeface="Times New Roman" panose="02020603050405020304" pitchFamily="18" charset="0"/>
                <a:cs typeface="Times New Roman" panose="02020603050405020304" pitchFamily="18" charset="0"/>
              </a:rPr>
              <a:t>Pa'dan</a:t>
            </a:r>
            <a:r>
              <a:rPr lang="tr-TR" altLang="tr-TR" sz="1800" dirty="0">
                <a:latin typeface="Times New Roman" panose="02020603050405020304" pitchFamily="18" charset="0"/>
                <a:cs typeface="Times New Roman" panose="02020603050405020304" pitchFamily="18" charset="0"/>
              </a:rPr>
              <a:t> düşük fark basınçları için, pervane anemometre metodu daha küçük belirsizlikler verir.</a:t>
            </a:r>
          </a:p>
        </p:txBody>
      </p:sp>
      <p:sp>
        <p:nvSpPr>
          <p:cNvPr id="5" name="Unvan 1"/>
          <p:cNvSpPr>
            <a:spLocks noGrp="1"/>
          </p:cNvSpPr>
          <p:nvPr>
            <p:ph type="title"/>
          </p:nvPr>
        </p:nvSpPr>
        <p:spPr>
          <a:xfrm>
            <a:off x="1327638" y="256430"/>
            <a:ext cx="10112790" cy="1325563"/>
          </a:xfrm>
        </p:spPr>
        <p:txBody>
          <a:bodyPr>
            <a:normAutofit fontScale="90000"/>
          </a:bodyPr>
          <a:lstStyle/>
          <a:p>
            <a:pPr algn="ctr"/>
            <a:r>
              <a:rPr lang="tr-TR" altLang="tr-TR" sz="3600" b="1" dirty="0">
                <a:latin typeface="Times New Roman" panose="02020603050405020304" pitchFamily="18" charset="0"/>
                <a:cs typeface="Times New Roman" panose="02020603050405020304" pitchFamily="18" charset="0"/>
              </a:rPr>
              <a:t>TS EN ISO 16911</a:t>
            </a:r>
            <a:br>
              <a:rPr lang="tr-TR" altLang="tr-TR" sz="3600" b="1" dirty="0">
                <a:latin typeface="Times New Roman" panose="02020603050405020304" pitchFamily="18" charset="0"/>
                <a:cs typeface="Times New Roman" panose="02020603050405020304" pitchFamily="18" charset="0"/>
              </a:rPr>
            </a:br>
            <a:r>
              <a:rPr lang="tr-TR" altLang="tr-TR" sz="3600" b="1" dirty="0">
                <a:latin typeface="Times New Roman" panose="02020603050405020304" pitchFamily="18" charset="0"/>
                <a:cs typeface="Times New Roman" panose="02020603050405020304" pitchFamily="18" charset="0"/>
              </a:rPr>
              <a:t>Sabit kaynak emisyonları – Kanallardaki hızın ve debinin elle ve otomatik tayini</a:t>
            </a:r>
          </a:p>
        </p:txBody>
      </p:sp>
      <p:pic>
        <p:nvPicPr>
          <p:cNvPr id="6" name="Resim 5"/>
          <p:cNvPicPr>
            <a:picLocks noChangeAspect="1"/>
          </p:cNvPicPr>
          <p:nvPr/>
        </p:nvPicPr>
        <p:blipFill>
          <a:blip r:embed="rId2"/>
          <a:stretch>
            <a:fillRect/>
          </a:stretch>
        </p:blipFill>
        <p:spPr>
          <a:xfrm>
            <a:off x="0" y="0"/>
            <a:ext cx="1860777" cy="1838425"/>
          </a:xfrm>
          <a:prstGeom prst="rect">
            <a:avLst/>
          </a:prstGeom>
        </p:spPr>
      </p:pic>
      <p:sp>
        <p:nvSpPr>
          <p:cNvPr id="2" name="Slayt Numarası Yer Tutucusu 1"/>
          <p:cNvSpPr>
            <a:spLocks noGrp="1"/>
          </p:cNvSpPr>
          <p:nvPr>
            <p:ph type="sldNum" sz="quarter" idx="12"/>
          </p:nvPr>
        </p:nvSpPr>
        <p:spPr/>
        <p:txBody>
          <a:bodyPr/>
          <a:lstStyle/>
          <a:p>
            <a:fld id="{867B2D67-3604-4605-9DC1-A9CD8FF98088}" type="slidenum">
              <a:rPr lang="tr-TR" smtClean="0"/>
              <a:t>8</a:t>
            </a:fld>
            <a:endParaRPr lang="tr-TR"/>
          </a:p>
        </p:txBody>
      </p:sp>
    </p:spTree>
    <p:extLst>
      <p:ext uri="{BB962C8B-B14F-4D97-AF65-F5344CB8AC3E}">
        <p14:creationId xmlns:p14="http://schemas.microsoft.com/office/powerpoint/2010/main" val="2729831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İçerik Yer Tutucusu 2"/>
          <p:cNvSpPr>
            <a:spLocks noGrp="1"/>
          </p:cNvSpPr>
          <p:nvPr>
            <p:ph idx="1"/>
          </p:nvPr>
        </p:nvSpPr>
        <p:spPr>
          <a:xfrm>
            <a:off x="2114452" y="2054469"/>
            <a:ext cx="8539162" cy="3276600"/>
          </a:xfrm>
        </p:spPr>
        <p:txBody>
          <a:bodyPr/>
          <a:lstStyle/>
          <a:p>
            <a:pPr marL="0" indent="0">
              <a:buNone/>
            </a:pPr>
            <a:r>
              <a:rPr lang="tr-TR" altLang="tr-TR" sz="2000" b="1" dirty="0">
                <a:latin typeface="Times New Roman" panose="02020603050405020304" pitchFamily="18" charset="0"/>
                <a:cs typeface="Times New Roman" panose="02020603050405020304" pitchFamily="18" charset="0"/>
              </a:rPr>
              <a:t>Ölçme donatımı;</a:t>
            </a:r>
          </a:p>
          <a:p>
            <a:pPr marL="0" indent="0" algn="just">
              <a:buNone/>
            </a:pPr>
            <a:r>
              <a:rPr lang="tr-TR" altLang="tr-TR" sz="1800" dirty="0">
                <a:latin typeface="Times New Roman" panose="02020603050405020304" pitchFamily="18" charset="0"/>
                <a:cs typeface="Times New Roman" panose="02020603050405020304" pitchFamily="18" charset="0"/>
              </a:rPr>
              <a:t>- Kanal alanının ölçülmesi</a:t>
            </a:r>
          </a:p>
          <a:p>
            <a:pPr marL="0" indent="0" algn="just">
              <a:buNone/>
            </a:pPr>
            <a:r>
              <a:rPr lang="tr-TR" altLang="tr-TR" sz="1800" dirty="0">
                <a:latin typeface="Times New Roman" panose="02020603050405020304" pitchFamily="18" charset="0"/>
                <a:cs typeface="Times New Roman" panose="02020603050405020304" pitchFamily="18" charset="0"/>
              </a:rPr>
              <a:t>İç kanal alanının ölçümleri doğrudan boyutlu ölçümler kullanılarak yapılmalıdır. Mühendislik çizimlerinin veya teknik özelliklerin ölçümlerle doğrulanmadan kullanılmasına izin verilmez. İç ölçüyü tanımlamak için harici ölçümler kullanılıyorsa, örneğin, dairesel kanallar için dış çevre kullanılması veya dikdörtgen kanalların kenarlarının ölçümü. Bu yaklaşımlar yalnızca kanal duvarı kalınlığının sabit, iyi tanımlanmış ve iç içe geçmemiş tek malzemeden ise kullanılmalıdır. Her bir portun derinliği ve baca duvarının genişliği her ölçüm portunda ölçülecektir. Yüksek sıcaklıktaki bacada, çubuk kullanıldığında sıcaklık etkileri dikkate </a:t>
            </a:r>
            <a:r>
              <a:rPr lang="tr-TR" altLang="tr-TR" sz="1800" dirty="0" smtClean="0">
                <a:latin typeface="Times New Roman" panose="02020603050405020304" pitchFamily="18" charset="0"/>
                <a:cs typeface="Times New Roman" panose="02020603050405020304" pitchFamily="18" charset="0"/>
              </a:rPr>
              <a:t>alınmalıdır</a:t>
            </a:r>
            <a:r>
              <a:rPr lang="tr-TR" altLang="tr-TR" sz="1800" dirty="0">
                <a:latin typeface="Times New Roman" panose="02020603050405020304" pitchFamily="18" charset="0"/>
                <a:cs typeface="Times New Roman" panose="02020603050405020304" pitchFamily="18" charset="0"/>
              </a:rPr>
              <a:t>.</a:t>
            </a:r>
          </a:p>
          <a:p>
            <a:pPr marL="0" indent="0" algn="just">
              <a:buNone/>
            </a:pPr>
            <a:endParaRPr lang="tr-TR" altLang="tr-TR" sz="1800" dirty="0">
              <a:latin typeface="Times New Roman" panose="02020603050405020304" pitchFamily="18" charset="0"/>
              <a:cs typeface="Times New Roman" panose="02020603050405020304" pitchFamily="18" charset="0"/>
            </a:endParaRPr>
          </a:p>
          <a:p>
            <a:pPr marL="0" indent="0">
              <a:buNone/>
            </a:pPr>
            <a:endParaRPr lang="tr-TR" altLang="tr-TR" sz="1800" dirty="0">
              <a:latin typeface="Times New Roman" panose="02020603050405020304" pitchFamily="18" charset="0"/>
              <a:cs typeface="Times New Roman" panose="02020603050405020304" pitchFamily="18" charset="0"/>
            </a:endParaRPr>
          </a:p>
        </p:txBody>
      </p:sp>
      <p:graphicFrame>
        <p:nvGraphicFramePr>
          <p:cNvPr id="4" name="Tablo 3"/>
          <p:cNvGraphicFramePr>
            <a:graphicFrameLocks noGrp="1"/>
          </p:cNvGraphicFramePr>
          <p:nvPr>
            <p:extLst>
              <p:ext uri="{D42A27DB-BD31-4B8C-83A1-F6EECF244321}">
                <p14:modId xmlns:p14="http://schemas.microsoft.com/office/powerpoint/2010/main" val="1058313873"/>
              </p:ext>
            </p:extLst>
          </p:nvPr>
        </p:nvGraphicFramePr>
        <p:xfrm>
          <a:off x="2688333" y="5331069"/>
          <a:ext cx="7391400" cy="815975"/>
        </p:xfrm>
        <a:graphic>
          <a:graphicData uri="http://schemas.openxmlformats.org/drawingml/2006/table">
            <a:tbl>
              <a:tblPr/>
              <a:tblGrid>
                <a:gridCol w="2273300">
                  <a:extLst>
                    <a:ext uri="{9D8B030D-6E8A-4147-A177-3AD203B41FA5}">
                      <a16:colId xmlns:a16="http://schemas.microsoft.com/office/drawing/2014/main" val="20000"/>
                    </a:ext>
                  </a:extLst>
                </a:gridCol>
                <a:gridCol w="2268538">
                  <a:extLst>
                    <a:ext uri="{9D8B030D-6E8A-4147-A177-3AD203B41FA5}">
                      <a16:colId xmlns:a16="http://schemas.microsoft.com/office/drawing/2014/main" val="20001"/>
                    </a:ext>
                  </a:extLst>
                </a:gridCol>
                <a:gridCol w="2849562">
                  <a:extLst>
                    <a:ext uri="{9D8B030D-6E8A-4147-A177-3AD203B41FA5}">
                      <a16:colId xmlns:a16="http://schemas.microsoft.com/office/drawing/2014/main" val="20002"/>
                    </a:ext>
                  </a:extLst>
                </a:gridCol>
              </a:tblGrid>
              <a:tr h="17526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itchFamily="34" charset="0"/>
                          <a:cs typeface="Times New Roman" pitchFamily="18" charset="0"/>
                        </a:rPr>
                        <a:t>Parameter</a:t>
                      </a:r>
                    </a:p>
                  </a:txBody>
                  <a:tcPr marL="25400" marR="254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itchFamily="34" charset="0"/>
                          <a:cs typeface="Times New Roman" pitchFamily="18" charset="0"/>
                        </a:rPr>
                        <a:t>Kriter</a:t>
                      </a:r>
                    </a:p>
                  </a:txBody>
                  <a:tcPr marL="25400" marR="254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itchFamily="34" charset="0"/>
                          <a:cs typeface="Times New Roman" pitchFamily="18" charset="0"/>
                        </a:rPr>
                        <a:t>Tespit yöntemi.</a:t>
                      </a:r>
                    </a:p>
                  </a:txBody>
                  <a:tcPr marL="25400" marR="254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0"/>
                  </a:ext>
                </a:extLst>
              </a:tr>
              <a:tr h="64071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itchFamily="34" charset="0"/>
                          <a:cs typeface="Times New Roman" pitchFamily="18" charset="0"/>
                        </a:rPr>
                        <a:t>Ölçüm düzleminde iç kanal alanı</a:t>
                      </a:r>
                    </a:p>
                  </a:txBody>
                  <a:tcPr marL="25400" marR="254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000" b="0" i="0" u="none" strike="noStrike" cap="none" normalizeH="0" baseline="0" dirty="0" smtClean="0">
                          <a:ln>
                            <a:noFill/>
                          </a:ln>
                          <a:solidFill>
                            <a:schemeClr val="tx1"/>
                          </a:solidFill>
                          <a:effectLst/>
                          <a:latin typeface="Arial" pitchFamily="34" charset="0"/>
                          <a:cs typeface="Times New Roman" pitchFamily="18" charset="0"/>
                        </a:rPr>
                        <a:t>&lt;2 % değerin</a:t>
                      </a:r>
                    </a:p>
                  </a:txBody>
                  <a:tcPr marL="25400" marR="254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000" b="0" i="0" u="none" strike="noStrike" cap="none" normalizeH="0" baseline="0" dirty="0" smtClean="0">
                          <a:ln>
                            <a:noFill/>
                          </a:ln>
                          <a:solidFill>
                            <a:schemeClr val="tx1"/>
                          </a:solidFill>
                          <a:effectLst/>
                          <a:latin typeface="Arial" pitchFamily="34" charset="0"/>
                          <a:cs typeface="Times New Roman" pitchFamily="18" charset="0"/>
                        </a:rPr>
                        <a:t>Ölçüm yönteminin performans değerlendirmesi - not sıcaklığının önemli bir etkisi olabilir</a:t>
                      </a:r>
                    </a:p>
                  </a:txBody>
                  <a:tcPr marL="25400" marR="254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bl>
          </a:graphicData>
        </a:graphic>
      </p:graphicFrame>
      <p:sp>
        <p:nvSpPr>
          <p:cNvPr id="6" name="Unvan 1"/>
          <p:cNvSpPr>
            <a:spLocks noGrp="1"/>
          </p:cNvSpPr>
          <p:nvPr>
            <p:ph type="title"/>
          </p:nvPr>
        </p:nvSpPr>
        <p:spPr>
          <a:xfrm>
            <a:off x="1327638" y="256430"/>
            <a:ext cx="10112790" cy="1325563"/>
          </a:xfrm>
        </p:spPr>
        <p:txBody>
          <a:bodyPr>
            <a:normAutofit fontScale="90000"/>
          </a:bodyPr>
          <a:lstStyle/>
          <a:p>
            <a:pPr algn="ctr"/>
            <a:r>
              <a:rPr lang="tr-TR" altLang="tr-TR" sz="3600" b="1" dirty="0">
                <a:latin typeface="Times New Roman" panose="02020603050405020304" pitchFamily="18" charset="0"/>
                <a:cs typeface="Times New Roman" panose="02020603050405020304" pitchFamily="18" charset="0"/>
              </a:rPr>
              <a:t>TS EN ISO 16911</a:t>
            </a:r>
            <a:br>
              <a:rPr lang="tr-TR" altLang="tr-TR" sz="3600" b="1" dirty="0">
                <a:latin typeface="Times New Roman" panose="02020603050405020304" pitchFamily="18" charset="0"/>
                <a:cs typeface="Times New Roman" panose="02020603050405020304" pitchFamily="18" charset="0"/>
              </a:rPr>
            </a:br>
            <a:r>
              <a:rPr lang="tr-TR" altLang="tr-TR" sz="3600" b="1" dirty="0">
                <a:latin typeface="Times New Roman" panose="02020603050405020304" pitchFamily="18" charset="0"/>
                <a:cs typeface="Times New Roman" panose="02020603050405020304" pitchFamily="18" charset="0"/>
              </a:rPr>
              <a:t>Sabit kaynak emisyonları – Kanallardaki hızın ve debinin elle ve otomatik tayini</a:t>
            </a:r>
          </a:p>
        </p:txBody>
      </p:sp>
      <p:pic>
        <p:nvPicPr>
          <p:cNvPr id="7" name="Resim 6"/>
          <p:cNvPicPr>
            <a:picLocks noChangeAspect="1"/>
          </p:cNvPicPr>
          <p:nvPr/>
        </p:nvPicPr>
        <p:blipFill>
          <a:blip r:embed="rId2"/>
          <a:stretch>
            <a:fillRect/>
          </a:stretch>
        </p:blipFill>
        <p:spPr>
          <a:xfrm>
            <a:off x="0" y="0"/>
            <a:ext cx="1860777" cy="1838425"/>
          </a:xfrm>
          <a:prstGeom prst="rect">
            <a:avLst/>
          </a:prstGeom>
        </p:spPr>
      </p:pic>
      <p:sp>
        <p:nvSpPr>
          <p:cNvPr id="2" name="Slayt Numarası Yer Tutucusu 1"/>
          <p:cNvSpPr>
            <a:spLocks noGrp="1"/>
          </p:cNvSpPr>
          <p:nvPr>
            <p:ph type="sldNum" sz="quarter" idx="12"/>
          </p:nvPr>
        </p:nvSpPr>
        <p:spPr/>
        <p:txBody>
          <a:bodyPr/>
          <a:lstStyle/>
          <a:p>
            <a:fld id="{867B2D67-3604-4605-9DC1-A9CD8FF98088}" type="slidenum">
              <a:rPr lang="tr-TR" smtClean="0"/>
              <a:t>9</a:t>
            </a:fld>
            <a:endParaRPr lang="tr-TR"/>
          </a:p>
        </p:txBody>
      </p:sp>
    </p:spTree>
    <p:extLst>
      <p:ext uri="{BB962C8B-B14F-4D97-AF65-F5344CB8AC3E}">
        <p14:creationId xmlns:p14="http://schemas.microsoft.com/office/powerpoint/2010/main" val="425247315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TM03457485[[fn=Ağ Gözü]]</Template>
  <TotalTime>668</TotalTime>
  <Words>1875</Words>
  <Application>Microsoft Office PowerPoint</Application>
  <PresentationFormat>Geniş ekran</PresentationFormat>
  <Paragraphs>128</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Arial</vt:lpstr>
      <vt:lpstr>Calibri</vt:lpstr>
      <vt:lpstr>Calibri Light</vt:lpstr>
      <vt:lpstr>Times New Roman</vt:lpstr>
      <vt:lpstr>Wingdings</vt:lpstr>
      <vt:lpstr>Office Teması</vt:lpstr>
      <vt:lpstr>T.C.  ÇEVRE, ŞEHİRCİLİK VE   İKLİM DEĞİŞİKLİĞİ BAKANLIĞI  ÇED, İZİN VE DENETİM GENEL MÜDÜRLÜĞÜ Laboratuvar, Ölçüm ve İzleme Dairesi Başkanlığı </vt:lpstr>
      <vt:lpstr>TS EN ISO 16911 Sabit kaynak emisyonları – Kanallardaki hızın ve debinin elle ve otomatik tayini</vt:lpstr>
      <vt:lpstr>EN ISO 16911 TAMAMLAYICI UYGULAMA BELGELERİ</vt:lpstr>
      <vt:lpstr>TS EN ISO 16911 Sabit kaynak emisyonları – Kanallardaki hızın ve debinin elle ve otomatik tayini</vt:lpstr>
      <vt:lpstr>TS EN ISO 16911 Sabit kaynak emisyonları – Kanallardaki hızın ve debinin elle ve otomatik tayini</vt:lpstr>
      <vt:lpstr>TS EN ISO 16911 Sabit kaynak emisyonları – Kanallardaki hızın ve debinin elle ve otomatik tayini</vt:lpstr>
      <vt:lpstr>TS EN ISO 16911 Sabit kaynak emisyonları – Kanallardaki hızın ve debinin elle ve otomatik tayini</vt:lpstr>
      <vt:lpstr>TS EN ISO 16911 Sabit kaynak emisyonları – Kanallardaki hızın ve debinin elle ve otomatik tayini</vt:lpstr>
      <vt:lpstr>TS EN ISO 16911 Sabit kaynak emisyonları – Kanallardaki hızın ve debinin elle ve otomatik tayini</vt:lpstr>
      <vt:lpstr>TS EN ISO 16911 Sabit kaynak emisyonları – Kanallardaki hızın ve debinin elle ve otomatik tayini</vt:lpstr>
      <vt:lpstr>TS EN ISO 16911 Sabit kaynak emisyonları – Kanallardaki hızın ve debinin elle ve otomatik tayini</vt:lpstr>
      <vt:lpstr>TS EN ISO 16911 Sabit kaynak emisyonları – Kanallardaki hızın ve debinin elle ve otomatik tayini</vt:lpstr>
      <vt:lpstr>TS EN ISO 16911 Sabit kaynak emisyonları – Kanallardaki hızın ve debinin elle ve otomatik tayini</vt:lpstr>
      <vt:lpstr>TS EN ISO 16911 Sabit kaynak emisyonları – Kanallardaki hızın ve debinin elle ve otomatik tayini</vt:lpstr>
      <vt:lpstr>PowerPoint Sunusu</vt:lpstr>
    </vt:vector>
  </TitlesOfParts>
  <Company>Cevre ve Sehircilik Bakanligi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ÇEVRE, ŞEHİRCİLİK VE  İKLİM DEĞİŞİKLİĞİ BAKANLIĞI ÇED, İZİN VE DENETİM GENEL MÜDÜRLÜĞÜ Laboratuvar, Ölçüm ve İzleme Daire Başkanlığı</dc:title>
  <dc:creator>Yener Taş</dc:creator>
  <cp:lastModifiedBy>Yener Taş</cp:lastModifiedBy>
  <cp:revision>44</cp:revision>
  <dcterms:created xsi:type="dcterms:W3CDTF">2021-11-22T06:43:15Z</dcterms:created>
  <dcterms:modified xsi:type="dcterms:W3CDTF">2021-12-03T13:00:05Z</dcterms:modified>
</cp:coreProperties>
</file>