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274" r:id="rId4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A841E-69A9-4781-8F23-45D528D3002B}" type="datetimeFigureOut">
              <a:rPr lang="tr-TR" smtClean="0"/>
              <a:t>3.12.2021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CF68C-2E17-41A7-BF22-ED50A07617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0173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857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253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1475-DEEA-4DA5-BA36-16B7C8489880}" type="datetime1">
              <a:rPr lang="tr-TR" smtClean="0"/>
              <a:t>3.12.2021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467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EC714-4ADF-47AF-91D2-2BE06DF0C77B}" type="datetime1">
              <a:rPr lang="tr-TR" smtClean="0"/>
              <a:t>3.12.2021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9139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D629-5FA2-4ADC-A4BD-1C474E458340}" type="datetime1">
              <a:rPr lang="tr-TR" smtClean="0"/>
              <a:t>3.12.2021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523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6B0D-B1AF-4781-97D2-104B0ADD862F}" type="datetime1">
              <a:rPr lang="tr-TR" smtClean="0"/>
              <a:t>3.12.2021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6800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8420-7F4B-4938-996C-22FA7569D5A7}" type="datetime1">
              <a:rPr lang="tr-TR" smtClean="0"/>
              <a:t>3.12.2021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0405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ABD9-76F4-4C55-A955-DD556DEB0B95}" type="datetime1">
              <a:rPr lang="tr-TR" smtClean="0"/>
              <a:t>3.12.2021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687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F0A36-17FA-4644-9649-4A6E91D2DACA}" type="datetime1">
              <a:rPr lang="tr-TR" smtClean="0"/>
              <a:t>3.12.2021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384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E6A8-56F1-4DCC-B39F-2437F214A7AD}" type="datetime1">
              <a:rPr lang="tr-TR" smtClean="0"/>
              <a:t>3.12.2021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4718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CCC70-A9E0-42E2-8595-F5B49AC4D142}" type="datetime1">
              <a:rPr lang="tr-TR" smtClean="0"/>
              <a:t>3.12.2021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4078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A8BC-1D0A-40E9-9D17-8280616D2F92}" type="datetime1">
              <a:rPr lang="tr-TR" smtClean="0"/>
              <a:t>3.12.2021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9681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7653D-E713-4654-BD4C-D7A853A01E3F}" type="datetime1">
              <a:rPr lang="tr-TR" smtClean="0"/>
              <a:t>3.12.2021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2418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CD371-7741-412F-A81F-B35CC4ED1F93}" type="datetime1">
              <a:rPr lang="tr-TR" smtClean="0"/>
              <a:t>3.12.2021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090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epa.gov/chie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96000"/>
                <a:lumOff val="4000"/>
              </a:schemeClr>
            </a:gs>
            <a:gs pos="33000">
              <a:srgbClr val="FEFEFE"/>
            </a:gs>
            <a:gs pos="46000">
              <a:schemeClr val="bg1">
                <a:tint val="98000"/>
                <a:satMod val="130000"/>
                <a:shade val="90000"/>
                <a:lumMod val="103000"/>
              </a:schemeClr>
            </a:gs>
            <a:gs pos="83000">
              <a:schemeClr val="bg1">
                <a:shade val="63000"/>
                <a:satMod val="12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298362" y="421708"/>
            <a:ext cx="9443432" cy="3438022"/>
          </a:xfrm>
        </p:spPr>
        <p:txBody>
          <a:bodyPr>
            <a:normAutofit/>
          </a:bodyPr>
          <a:lstStyle/>
          <a:p>
            <a:r>
              <a:rPr lang="tr-T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T.C.</a:t>
            </a: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ÇEVRE, ŞEHİRCİLİK VE </a:t>
            </a:r>
            <a:b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İKLİM DEĞİŞİKLİĞİ BAKANLIĞI</a:t>
            </a: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ÇED, İZİN VE DENETİM GENEL MÜDÜRLÜĞÜ</a:t>
            </a: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Laboratuvar, Ölçüm ve İzleme Dairesi Başkanlığı</a:t>
            </a:r>
            <a: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14941" y="4210495"/>
            <a:ext cx="10010273" cy="1655762"/>
          </a:xfrm>
          <a:noFill/>
        </p:spPr>
        <p:txBody>
          <a:bodyPr>
            <a:norm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Emisyon Hesaplama</a:t>
            </a:r>
          </a:p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Halis Emre GÜNEŞ</a:t>
            </a:r>
          </a:p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Çevre Mühendisi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12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5030" r="6214" b="107"/>
          <a:stretch/>
        </p:blipFill>
        <p:spPr bwMode="auto">
          <a:xfrm>
            <a:off x="2237682" y="1978269"/>
            <a:ext cx="7889892" cy="436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8531469" y="6343128"/>
            <a:ext cx="2743200" cy="365125"/>
          </a:xfrm>
        </p:spPr>
        <p:txBody>
          <a:bodyPr/>
          <a:lstStyle/>
          <a:p>
            <a:fld id="{867B2D67-3604-4605-9DC1-A9CD8FF98088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871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697" y="1805952"/>
            <a:ext cx="8387862" cy="432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7738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" t="7393" r="14124" b="-60"/>
          <a:stretch/>
        </p:blipFill>
        <p:spPr bwMode="auto">
          <a:xfrm>
            <a:off x="2738843" y="1838423"/>
            <a:ext cx="6887569" cy="440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2525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648" y="2167427"/>
            <a:ext cx="7724605" cy="353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Metin kutusu 1"/>
          <p:cNvSpPr txBox="1">
            <a:spLocks noChangeArrowheads="1"/>
          </p:cNvSpPr>
          <p:nvPr/>
        </p:nvSpPr>
        <p:spPr bwMode="auto">
          <a:xfrm>
            <a:off x="2043648" y="5636861"/>
            <a:ext cx="8487769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dirty="0"/>
              <a:t>Burada </a:t>
            </a:r>
            <a:r>
              <a:rPr lang="tr-TR" altLang="tr-TR" dirty="0" err="1"/>
              <a:t>Short</a:t>
            </a:r>
            <a:r>
              <a:rPr lang="tr-TR" altLang="tr-TR" dirty="0"/>
              <a:t> Ton olarak hesaplama yapılmaktadır. </a:t>
            </a:r>
          </a:p>
          <a:p>
            <a:r>
              <a:rPr lang="tr-TR" altLang="tr-TR" dirty="0"/>
              <a:t> 1 </a:t>
            </a:r>
            <a:r>
              <a:rPr lang="en-US" altLang="tr-TR" dirty="0"/>
              <a:t>short ton  2,000 </a:t>
            </a:r>
            <a:r>
              <a:rPr lang="tr-TR" altLang="tr-TR" dirty="0" err="1"/>
              <a:t>lbs</a:t>
            </a:r>
            <a:endParaRPr lang="tr-TR" altLang="tr-TR" dirty="0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812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Unvan 1"/>
          <p:cNvSpPr>
            <a:spLocks noGrp="1"/>
          </p:cNvSpPr>
          <p:nvPr>
            <p:ph type="title"/>
          </p:nvPr>
        </p:nvSpPr>
        <p:spPr>
          <a:xfrm>
            <a:off x="2067828" y="1790638"/>
            <a:ext cx="8229600" cy="487363"/>
          </a:xfrm>
        </p:spPr>
        <p:txBody>
          <a:bodyPr/>
          <a:lstStyle/>
          <a:p>
            <a:r>
              <a:rPr lang="en-US" altLang="tr-T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WebFIRE</a:t>
            </a:r>
            <a:r>
              <a:rPr lang="en-US" alt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Veri</a:t>
            </a:r>
            <a:r>
              <a:rPr lang="en-US" alt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Faktörleri</a:t>
            </a:r>
            <a:r>
              <a:rPr lang="tr-TR" altLang="tr-T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tr-TR" alt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Kullanarak Hesaplama Yapma</a:t>
            </a:r>
          </a:p>
        </p:txBody>
      </p:sp>
      <p:pic>
        <p:nvPicPr>
          <p:cNvPr id="17411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7828" y="2486646"/>
            <a:ext cx="8229600" cy="3869704"/>
          </a:xfrm>
        </p:spPr>
      </p:pic>
      <p:sp>
        <p:nvSpPr>
          <p:cNvPr id="6" name="Unvan 1"/>
          <p:cNvSpPr txBox="1">
            <a:spLocks/>
          </p:cNvSpPr>
          <p:nvPr/>
        </p:nvSpPr>
        <p:spPr>
          <a:xfrm>
            <a:off x="924828" y="2564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9811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514" y="1838425"/>
            <a:ext cx="7773621" cy="458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898525" y="2246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6935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758" y="1693026"/>
            <a:ext cx="8065739" cy="484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9721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627" y="1731461"/>
            <a:ext cx="8224001" cy="488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0397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512" y="1581993"/>
            <a:ext cx="7864231" cy="204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512" y="3629025"/>
            <a:ext cx="7864231" cy="287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6827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146" y="2003278"/>
            <a:ext cx="7854723" cy="393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887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63785" y="2171699"/>
            <a:ext cx="8885923" cy="418548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Emisyon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hesaplamalarını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tamamlamadan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önce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sormanız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gereken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temel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soru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emisyon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nedir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emisyon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kaynağı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nedir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tr-TR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E= A*EF</a:t>
            </a:r>
          </a:p>
          <a:p>
            <a:pPr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Faaliyetin Yıllık İşleme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Miktarı.</a:t>
            </a:r>
          </a:p>
          <a:p>
            <a:pPr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Emisyon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Faktörü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hesaplanan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Emisyon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miktarıdır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Hesaplama yapılırken; a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kış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iyagramları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ü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retici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edarikçi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yrıntıları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rsa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lanları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Yakıt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Verileri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Raporlanabilir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Kirleticiler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Kontrol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Senaryosu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İzin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kural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sınırı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lik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üretim kapasitesi gibi  bilgilere ihtiyaç duyulur. </a:t>
            </a: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9084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778" y="1581993"/>
            <a:ext cx="8364676" cy="477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048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95400"/>
            <a:ext cx="68580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970463" y="1800225"/>
            <a:ext cx="1928812" cy="16033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929564" y="3387726"/>
            <a:ext cx="1017587" cy="139382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429001" y="4911725"/>
            <a:ext cx="1782763" cy="2159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8305801" y="3921125"/>
            <a:ext cx="80962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8458201" y="4454525"/>
            <a:ext cx="80962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073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603" y="2215662"/>
            <a:ext cx="8020050" cy="34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9310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İçerik Yer Tutucusu 1"/>
          <p:cNvSpPr>
            <a:spLocks noGrp="1"/>
          </p:cNvSpPr>
          <p:nvPr>
            <p:ph idx="1"/>
          </p:nvPr>
        </p:nvSpPr>
        <p:spPr>
          <a:xfrm>
            <a:off x="2247639" y="2012949"/>
            <a:ext cx="7162800" cy="4525963"/>
          </a:xfrm>
        </p:spPr>
        <p:txBody>
          <a:bodyPr/>
          <a:lstStyle/>
          <a:p>
            <a:pPr marL="0" indent="0">
              <a:buNone/>
            </a:pPr>
            <a:r>
              <a:rPr lang="tr-TR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Pistonlu Acil Durum Jeneratörü</a:t>
            </a:r>
          </a:p>
          <a:p>
            <a:endParaRPr lang="tr-TR" altLang="tr-TR" dirty="0" smtClean="0"/>
          </a:p>
        </p:txBody>
      </p:sp>
      <p:pic>
        <p:nvPicPr>
          <p:cNvPr id="27652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543" y="2708568"/>
            <a:ext cx="7274169" cy="279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2369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İçerik Yer Tutucusu 1"/>
          <p:cNvSpPr>
            <a:spLocks noGrp="1"/>
          </p:cNvSpPr>
          <p:nvPr>
            <p:ph idx="1"/>
          </p:nvPr>
        </p:nvSpPr>
        <p:spPr>
          <a:xfrm>
            <a:off x="2118946" y="1824009"/>
            <a:ext cx="7162800" cy="476249"/>
          </a:xfrm>
        </p:spPr>
        <p:txBody>
          <a:bodyPr/>
          <a:lstStyle/>
          <a:p>
            <a:pPr marL="0" indent="0">
              <a:buNone/>
            </a:pPr>
            <a:r>
              <a:rPr lang="tr-TR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Pistonlu Acil Durum Jeneratörü</a:t>
            </a:r>
          </a:p>
          <a:p>
            <a:endParaRPr lang="tr-TR" altLang="tr-TR" dirty="0" smtClean="0"/>
          </a:p>
        </p:txBody>
      </p:sp>
      <p:pic>
        <p:nvPicPr>
          <p:cNvPr id="28676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87" y="2411397"/>
            <a:ext cx="7721282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9400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İçerik Yer Tutucusu 1"/>
          <p:cNvSpPr>
            <a:spLocks noGrp="1"/>
          </p:cNvSpPr>
          <p:nvPr>
            <p:ph idx="1"/>
          </p:nvPr>
        </p:nvSpPr>
        <p:spPr>
          <a:xfrm>
            <a:off x="2406284" y="1978514"/>
            <a:ext cx="7162800" cy="4286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Pistonlu Acil Durum Jeneratörü</a:t>
            </a:r>
          </a:p>
          <a:p>
            <a:endParaRPr lang="tr-TR" alt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0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021" y="2487063"/>
            <a:ext cx="7161213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7974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Unvan 1"/>
          <p:cNvSpPr>
            <a:spLocks noGrp="1"/>
          </p:cNvSpPr>
          <p:nvPr>
            <p:ph type="title"/>
          </p:nvPr>
        </p:nvSpPr>
        <p:spPr>
          <a:xfrm>
            <a:off x="1981200" y="1448164"/>
            <a:ext cx="8229600" cy="563563"/>
          </a:xfrm>
        </p:spPr>
        <p:txBody>
          <a:bodyPr/>
          <a:lstStyle/>
          <a:p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MSDS KULLANMA</a:t>
            </a:r>
          </a:p>
        </p:txBody>
      </p:sp>
      <p:pic>
        <p:nvPicPr>
          <p:cNvPr id="30723" name="İçerik Yer Tutucusu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171700"/>
            <a:ext cx="7770813" cy="2819402"/>
          </a:xfrm>
        </p:spPr>
      </p:pic>
      <p:sp>
        <p:nvSpPr>
          <p:cNvPr id="30724" name="Metin kutusu 6"/>
          <p:cNvSpPr txBox="1">
            <a:spLocks noChangeArrowheads="1"/>
          </p:cNvSpPr>
          <p:nvPr/>
        </p:nvSpPr>
        <p:spPr bwMode="auto">
          <a:xfrm>
            <a:off x="1981200" y="5127260"/>
            <a:ext cx="77708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tr-TR" alt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ÖNEMLİ: Emisyon hesaplamalarını büyük ölçüde basitleştirmek için, her bir üründe </a:t>
            </a:r>
            <a:r>
              <a:rPr lang="tr-TR" altLang="tr-T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VOC’ler</a:t>
            </a:r>
            <a:r>
              <a:rPr lang="tr-TR" alt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için ağırlık yüzdeleri (ağırlıkça %) elde etmeniz önerilir. Ağırlık yüzdesi ve hacim yüzdesi aynı şey değildir. Ağırlıkça yüzde olarak </a:t>
            </a:r>
            <a:r>
              <a:rPr lang="tr-TR" altLang="tr-T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MSDS'de</a:t>
            </a:r>
            <a:r>
              <a:rPr lang="tr-TR" alt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veya diğer teknik veri sayfasında listelenmiyorsa, tedarikçi ile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tr-TR" alt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iletişime geçerek istemek gerekir</a:t>
            </a:r>
            <a:r>
              <a:rPr lang="tr-TR" alt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tr-TR" sz="1800" dirty="0"/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924828" y="2564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0959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İçerik Yer Tutucusu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6235" y="2016003"/>
            <a:ext cx="7332785" cy="4522909"/>
          </a:xfrm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1762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İçerik Yer Tutucusu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2966" y="1845829"/>
            <a:ext cx="7479323" cy="4246685"/>
          </a:xfrm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3855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İçerik Yer Tutucusu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0290" y="1838423"/>
            <a:ext cx="7924676" cy="4692162"/>
          </a:xfrm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9520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İçerik Yer Tutucusu 2"/>
          <p:cNvSpPr>
            <a:spLocks noGrp="1"/>
          </p:cNvSpPr>
          <p:nvPr>
            <p:ph idx="1"/>
          </p:nvPr>
        </p:nvSpPr>
        <p:spPr>
          <a:xfrm>
            <a:off x="1991628" y="2169720"/>
            <a:ext cx="8382000" cy="50995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alt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Emisyon</a:t>
            </a:r>
            <a:r>
              <a:rPr lang="en-US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hesaplamalarını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EPA faktörleri kullanılarak yapılmasının istenmesi durumunda; birim dönüşümlerinin yapılması gerekmektedir. </a:t>
            </a:r>
          </a:p>
        </p:txBody>
      </p:sp>
      <p:pic>
        <p:nvPicPr>
          <p:cNvPr id="5124" name="Picture 2" descr="Trader 2 Trader | Trading the Markets….Sharing Value and Experience…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278" y="5029200"/>
            <a:ext cx="30607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İçerik Yer Tutucus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628" y="2988890"/>
            <a:ext cx="8161337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0294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İçerik Yer Tutucusu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1855" y="1758828"/>
            <a:ext cx="7681546" cy="4780084"/>
          </a:xfrm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2909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Dikdörtgen 4"/>
          <p:cNvSpPr>
            <a:spLocks noChangeArrowheads="1"/>
          </p:cNvSpPr>
          <p:nvPr/>
        </p:nvSpPr>
        <p:spPr bwMode="auto">
          <a:xfrm>
            <a:off x="2073389" y="1751012"/>
            <a:ext cx="4495800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504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504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504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504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504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4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4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4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4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altLang="tr-TR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Taş Ocağı Tersiyer Kırma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alt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AP-42 kullanarak PM-10 hesaplaması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alt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Etkinlik Bilgileri: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alt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•Kaynak Sınıflandırma Kodu:                      30502003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alt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İşlem Malzemesi:  </a:t>
            </a:r>
            <a:r>
              <a:rPr lang="tr-TR" altLang="tr-T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Taş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alt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•Proses Oranı:                                               1.361.120 ton/1 yıl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alt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Gerçekleşen Saat İşlemi</a:t>
            </a:r>
            <a:r>
              <a:rPr lang="tr-TR" altLang="tr-T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tr-TR" alt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3.640</a:t>
            </a:r>
          </a:p>
          <a:p>
            <a:r>
              <a:rPr lang="tr-TR" alt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•Kontrol Senaryosu (varsa): </a:t>
            </a:r>
          </a:p>
          <a:p>
            <a:r>
              <a:rPr lang="tr-TR" alt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Toz Bastırma</a:t>
            </a:r>
          </a:p>
          <a:p>
            <a:r>
              <a:rPr lang="tr-TR" alt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Kontrol = %77.7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alt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</a:p>
        </p:txBody>
      </p:sp>
      <p:pic>
        <p:nvPicPr>
          <p:cNvPr id="35844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1838423"/>
            <a:ext cx="3554413" cy="434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277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548" y="2127738"/>
            <a:ext cx="7669822" cy="372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170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1309" y="1838423"/>
            <a:ext cx="7042637" cy="4466030"/>
          </a:xfrm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0502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İçerik Yer Tutucus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1540" y="1715913"/>
            <a:ext cx="7642176" cy="4506516"/>
          </a:xfrm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44636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182" y="1707778"/>
            <a:ext cx="766689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182" y="4430713"/>
            <a:ext cx="7666892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46223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822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Dikdörtgen 6"/>
          <p:cNvSpPr>
            <a:spLocks noChangeArrowheads="1"/>
          </p:cNvSpPr>
          <p:nvPr/>
        </p:nvSpPr>
        <p:spPr bwMode="auto">
          <a:xfrm>
            <a:off x="3810000" y="2828925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800" b="1" dirty="0">
                <a:solidFill>
                  <a:srgbClr val="000000"/>
                </a:solidFill>
                <a:latin typeface="Open Sans"/>
              </a:rPr>
              <a:t>3.4.2.1 </a:t>
            </a:r>
            <a:r>
              <a:rPr lang="tr-TR" altLang="tr-TR" sz="1800" b="1" dirty="0" err="1">
                <a:solidFill>
                  <a:srgbClr val="000000"/>
                </a:solidFill>
                <a:latin typeface="Open Sans"/>
              </a:rPr>
              <a:t>Algorithm</a:t>
            </a:r>
            <a:r>
              <a:rPr lang="tr-TR" altLang="tr-TR" sz="1800" b="1" dirty="0">
                <a:solidFill>
                  <a:srgbClr val="000000"/>
                </a:solidFill>
                <a:latin typeface="Open Sans"/>
              </a:rPr>
              <a:t> </a:t>
            </a:r>
            <a:endParaRPr lang="tr-TR" altLang="tr-TR" sz="1800" dirty="0">
              <a:solidFill>
                <a:srgbClr val="000000"/>
              </a:solidFill>
              <a:latin typeface="Open Sans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tr-TR" sz="1800" dirty="0">
                <a:solidFill>
                  <a:srgbClr val="000000"/>
                </a:solidFill>
                <a:latin typeface="Open Sans"/>
              </a:rPr>
              <a:t>The Tier 1 approach for process emissions from combustion uses the general equation: </a:t>
            </a:r>
            <a:endParaRPr lang="tr-TR" altLang="tr-TR" sz="1800" dirty="0"/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04184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İçerik Yer Tutucusu 2"/>
          <p:cNvSpPr>
            <a:spLocks noGrp="1"/>
          </p:cNvSpPr>
          <p:nvPr>
            <p:ph idx="1"/>
          </p:nvPr>
        </p:nvSpPr>
        <p:spPr>
          <a:xfrm>
            <a:off x="2228958" y="2215661"/>
            <a:ext cx="7907339" cy="3961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alt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Yanmadan kaynaklanan proses emisyonları için </a:t>
            </a:r>
            <a:r>
              <a:rPr lang="tr-TR" altLang="tr-T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Tier</a:t>
            </a:r>
            <a:r>
              <a:rPr lang="tr-TR" alt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yaklaşımı genel </a:t>
            </a:r>
            <a:r>
              <a:rPr lang="tr-TR" alt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denklemi kullanır</a:t>
            </a:r>
            <a:r>
              <a:rPr lang="tr-TR" alt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1987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959" y="3202232"/>
            <a:ext cx="7907338" cy="297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21091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4089" y="1838423"/>
            <a:ext cx="7477077" cy="4539750"/>
          </a:xfrm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12750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3415" y="1581993"/>
            <a:ext cx="7498425" cy="3209924"/>
          </a:xfrm>
        </p:spPr>
      </p:pic>
      <p:pic>
        <p:nvPicPr>
          <p:cNvPr id="44035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454" y="5097462"/>
            <a:ext cx="7599746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581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190" y="4125961"/>
            <a:ext cx="8016875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İçerik Yer Tutucusu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4190" y="1851892"/>
            <a:ext cx="8081963" cy="2260600"/>
          </a:xfrm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71459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İçerik Yer Tutucusu 2"/>
          <p:cNvSpPr>
            <a:spLocks noGrp="1"/>
          </p:cNvSpPr>
          <p:nvPr>
            <p:ph idx="1"/>
          </p:nvPr>
        </p:nvSpPr>
        <p:spPr>
          <a:xfrm>
            <a:off x="1915428" y="2150250"/>
            <a:ext cx="8295372" cy="151614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tr-TR" altLang="tr-T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Yakıt sülfür içeriği</a:t>
            </a:r>
          </a:p>
          <a:p>
            <a:pPr marL="0" indent="0" algn="just">
              <a:buNone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tr-TR" altLang="tr-T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azaltımı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olmayan kömür kullanan prosesler için, yakıtın sülfür içeriği için SO</a:t>
            </a:r>
            <a:r>
              <a:rPr lang="tr-TR" altLang="tr-T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emisyon faktörünü hesaplamak aşağıdaki denklem kullanılır.</a:t>
            </a:r>
          </a:p>
        </p:txBody>
      </p:sp>
      <p:pic>
        <p:nvPicPr>
          <p:cNvPr id="45059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94991"/>
            <a:ext cx="8305800" cy="239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20119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00908" y="1164737"/>
            <a:ext cx="9390184" cy="5556738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endParaRPr lang="tr-TR" altLang="tr-TR" sz="4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altLang="tr-TR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TEŞEKKÜRLER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endParaRPr lang="tr-TR" alt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endParaRPr lang="tr-TR" alt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alt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Halis Emre GÜNEŞ</a:t>
            </a:r>
            <a:endParaRPr lang="tr-TR" alt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alt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Çevre </a:t>
            </a:r>
            <a:r>
              <a:rPr lang="tr-TR" alt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Mühendisi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alt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tr-TR" alt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emre.gunes@csb.gov.tr</a:t>
            </a:r>
            <a:endParaRPr lang="tr-TR" alt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endParaRPr lang="tr-TR" alt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LABORATUVAR, ÖLÇÜM VE İZLEME DAİRESİ BAŞKANLIĞI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alt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Endüstriyel Kirlilik İzleme Şube Müdürlüğü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tr-TR" altLang="tr-TR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41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276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4345" y="2152179"/>
            <a:ext cx="8056563" cy="1903413"/>
          </a:xfrm>
        </p:spPr>
      </p:pic>
      <p:pic>
        <p:nvPicPr>
          <p:cNvPr id="7172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540" y="4196507"/>
            <a:ext cx="8004175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034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İçerik Yer Tutucusu 2"/>
          <p:cNvSpPr>
            <a:spLocks noGrp="1"/>
          </p:cNvSpPr>
          <p:nvPr>
            <p:ph idx="1"/>
          </p:nvPr>
        </p:nvSpPr>
        <p:spPr>
          <a:xfrm>
            <a:off x="2052461" y="2290891"/>
            <a:ext cx="8260334" cy="3887009"/>
          </a:xfrm>
        </p:spPr>
        <p:txBody>
          <a:bodyPr/>
          <a:lstStyle/>
          <a:p>
            <a:pPr marL="0" indent="0">
              <a:buNone/>
            </a:pPr>
            <a:r>
              <a:rPr lang="en-US" alt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Hesaplama</a:t>
            </a:r>
            <a:r>
              <a:rPr lang="en-US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Yöntemleri</a:t>
            </a:r>
            <a:endParaRPr lang="tr-TR" alt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Sürekli</a:t>
            </a:r>
            <a:r>
              <a:rPr lang="en-US" alt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Emisyon</a:t>
            </a:r>
            <a:r>
              <a:rPr lang="en-US" alt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İzleme</a:t>
            </a:r>
            <a:r>
              <a:rPr lang="en-US" alt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Sistemi</a:t>
            </a:r>
            <a:r>
              <a:rPr lang="tr-TR" alt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Kütle</a:t>
            </a:r>
            <a:r>
              <a:rPr lang="en-US" alt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dengesi</a:t>
            </a:r>
            <a:endParaRPr lang="tr-TR" altLang="tr-TR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WebFIRE</a:t>
            </a:r>
            <a:r>
              <a:rPr lang="en-US" alt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</a:t>
            </a:r>
            <a:r>
              <a:rPr lang="en-US" alt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Faktörleri</a:t>
            </a:r>
            <a:r>
              <a:rPr lang="en-US" alt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(EPA)</a:t>
            </a:r>
            <a:endParaRPr lang="tr-TR" altLang="tr-TR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AP-42 </a:t>
            </a:r>
            <a:r>
              <a:rPr lang="en-US" altLang="tr-T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lang="en-US" alt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diğer</a:t>
            </a:r>
            <a:r>
              <a:rPr lang="en-US" alt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EPA </a:t>
            </a:r>
            <a:r>
              <a:rPr lang="en-US" altLang="tr-T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Belgeleri</a:t>
            </a:r>
            <a:r>
              <a:rPr lang="tr-TR" alt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en-US" altLang="tr-TR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https://www.epa.gov/chief</a:t>
            </a:r>
            <a:endParaRPr lang="tr-TR" alt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altLang="tr-TR" dirty="0" smtClean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7335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Unvan 1"/>
          <p:cNvSpPr>
            <a:spLocks noGrp="1"/>
          </p:cNvSpPr>
          <p:nvPr>
            <p:ph type="title"/>
          </p:nvPr>
        </p:nvSpPr>
        <p:spPr>
          <a:xfrm>
            <a:off x="1981200" y="2039700"/>
            <a:ext cx="8229600" cy="563563"/>
          </a:xfrm>
        </p:spPr>
        <p:txBody>
          <a:bodyPr>
            <a:noAutofit/>
          </a:bodyPr>
          <a:lstStyle/>
          <a:p>
            <a:r>
              <a:rPr lang="tr-TR" alt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ÖRNEK :</a:t>
            </a:r>
            <a:r>
              <a:rPr lang="en-US" alt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Endüstriyel</a:t>
            </a:r>
            <a:r>
              <a:rPr lang="en-US" alt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Kazanlar</a:t>
            </a:r>
            <a:r>
              <a:rPr lang="tr-TR" alt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alt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AP-42'yi </a:t>
            </a:r>
            <a:r>
              <a:rPr lang="en-US" alt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kullanarak</a:t>
            </a:r>
            <a:r>
              <a:rPr lang="en-US" alt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hesaplama</a:t>
            </a:r>
            <a:r>
              <a:rPr lang="en-US" alt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tr-TR" alt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0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  <a:p>
            <a:endParaRPr lang="tr-TR" altLang="tr-TR" smtClean="0"/>
          </a:p>
        </p:txBody>
      </p:sp>
      <p:pic>
        <p:nvPicPr>
          <p:cNvPr id="9221" name="Resi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152" y="3006860"/>
            <a:ext cx="8358952" cy="322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nvan 1"/>
          <p:cNvSpPr txBox="1">
            <a:spLocks/>
          </p:cNvSpPr>
          <p:nvPr/>
        </p:nvSpPr>
        <p:spPr>
          <a:xfrm>
            <a:off x="924828" y="2564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1503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528" y="1899994"/>
            <a:ext cx="8458200" cy="463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789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" r="-10" b="-382"/>
          <a:stretch/>
        </p:blipFill>
        <p:spPr bwMode="auto">
          <a:xfrm>
            <a:off x="2120155" y="1891309"/>
            <a:ext cx="8124946" cy="464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5457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TM03457485[[fn=Ağ Gözü]]</Template>
  <TotalTime>701</TotalTime>
  <Words>495</Words>
  <Application>Microsoft Office PowerPoint</Application>
  <PresentationFormat>Geniş ekran</PresentationFormat>
  <Paragraphs>134</Paragraphs>
  <Slides>41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Open Sans</vt:lpstr>
      <vt:lpstr>Times New Roman</vt:lpstr>
      <vt:lpstr>Wingdings</vt:lpstr>
      <vt:lpstr>Office Teması</vt:lpstr>
      <vt:lpstr>T.C.  ÇEVRE, ŞEHİRCİLİK VE   İKLİM DEĞİŞİKLİĞİ BAKANLIĞI  ÇED, İZİN VE DENETİM GENEL MÜDÜRLÜĞÜ Laboratuvar, Ölçüm ve İzleme Dairesi Başkanlığı </vt:lpstr>
      <vt:lpstr>EMİSYON HESAPLAMA</vt:lpstr>
      <vt:lpstr>EMİSYON HESAPLAMA</vt:lpstr>
      <vt:lpstr>EMİSYON HESAPLAMA</vt:lpstr>
      <vt:lpstr>EMİSYON HESAPLAMA</vt:lpstr>
      <vt:lpstr>EMİSYON HESAPLAMA</vt:lpstr>
      <vt:lpstr>ÖRNEK :Endüstriyel Kazanlar AP-42'yi kullanarak CO hesaplama;</vt:lpstr>
      <vt:lpstr>EMİSYON HESAPLAMA</vt:lpstr>
      <vt:lpstr>EMİSYON HESAPLAMA</vt:lpstr>
      <vt:lpstr>EMİSYON HESAPLAMA</vt:lpstr>
      <vt:lpstr>EMİSYON HESAPLAMA</vt:lpstr>
      <vt:lpstr>EMİSYON HESAPLAMA</vt:lpstr>
      <vt:lpstr>EMİSYON HESAPLAMA</vt:lpstr>
      <vt:lpstr>WebFIRE Veri Faktörlerini Kullanarak Hesaplama Yapma</vt:lpstr>
      <vt:lpstr>EMİSYON HESAPLAMA</vt:lpstr>
      <vt:lpstr>EMİSYON HESAPLAMA</vt:lpstr>
      <vt:lpstr>EMİSYON HESAPLAMA</vt:lpstr>
      <vt:lpstr>EMİSYON HESAPLAMA</vt:lpstr>
      <vt:lpstr>EMİSYON HESAPLAMA</vt:lpstr>
      <vt:lpstr>EMİSYON HESAPLAMA</vt:lpstr>
      <vt:lpstr>EMİSYON HESAPLAMA</vt:lpstr>
      <vt:lpstr>EMİSYON HESAPLAMA</vt:lpstr>
      <vt:lpstr>EMİSYON HESAPLAMA</vt:lpstr>
      <vt:lpstr>EMİSYON HESAPLAMA</vt:lpstr>
      <vt:lpstr>EMİSYON HESAPLAMA</vt:lpstr>
      <vt:lpstr>MSDS KULLANMA</vt:lpstr>
      <vt:lpstr>EMİSYON HESAPLAMA</vt:lpstr>
      <vt:lpstr>EMİSYON HESAPLAMA</vt:lpstr>
      <vt:lpstr>EMİSYON HESAPLAMA</vt:lpstr>
      <vt:lpstr>EMİSYON HESAPLAMA</vt:lpstr>
      <vt:lpstr>EMİSYON HESAPLAMA</vt:lpstr>
      <vt:lpstr>EMİSYON HESAPLAMA</vt:lpstr>
      <vt:lpstr>EMİSYON HESAPLAMA</vt:lpstr>
      <vt:lpstr>EMİSYON HESAPLAMA</vt:lpstr>
      <vt:lpstr>EMİSYON HESAPLAMA</vt:lpstr>
      <vt:lpstr>EMİSYON HESAPLAMA</vt:lpstr>
      <vt:lpstr>EMİSYON HESAPLAMA</vt:lpstr>
      <vt:lpstr>EMİSYON HESAPLAMA</vt:lpstr>
      <vt:lpstr>EMİSYON HESAPLAMA</vt:lpstr>
      <vt:lpstr>EMİSYON HESAPLAMA</vt:lpstr>
      <vt:lpstr>PowerPoint Sunusu</vt:lpstr>
    </vt:vector>
  </TitlesOfParts>
  <Company>Cevre ve Sehircilik Bakanligi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T.C. ÇEVRE, ŞEHİRCİLİK VE  İKLİM DEĞİŞİKLİĞİ BAKANLIĞI ÇED, İZİN VE DENETİM GENEL MÜDÜRLÜĞÜ Laboratuvar, Ölçüm ve İzleme Daire Başkanlığı</dc:title>
  <dc:creator>Yener Taş</dc:creator>
  <cp:lastModifiedBy>Yener Taş</cp:lastModifiedBy>
  <cp:revision>48</cp:revision>
  <dcterms:created xsi:type="dcterms:W3CDTF">2021-11-22T06:43:15Z</dcterms:created>
  <dcterms:modified xsi:type="dcterms:W3CDTF">2021-12-03T13:37:14Z</dcterms:modified>
</cp:coreProperties>
</file>