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274"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A841E-69A9-4781-8F23-45D528D3002B}" type="datetimeFigureOut">
              <a:rPr lang="tr-TR" smtClean="0"/>
              <a:t>3.12.2021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CF68C-2E17-41A7-BF22-ED50A0761738}" type="slidenum">
              <a:rPr lang="tr-TR" smtClean="0"/>
              <a:t>‹#›</a:t>
            </a:fld>
            <a:endParaRPr lang="tr-TR"/>
          </a:p>
        </p:txBody>
      </p:sp>
    </p:spTree>
    <p:extLst>
      <p:ext uri="{BB962C8B-B14F-4D97-AF65-F5344CB8AC3E}">
        <p14:creationId xmlns:p14="http://schemas.microsoft.com/office/powerpoint/2010/main" val="229017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a:xfrm>
            <a:off x="381000" y="685800"/>
            <a:ext cx="6096000" cy="3429000"/>
          </a:xfrm>
          <a:ln/>
        </p:spPr>
      </p:sp>
      <p:sp>
        <p:nvSpPr>
          <p:cNvPr id="96259" name="Not Yer Tutucusu 2"/>
          <p:cNvSpPr>
            <a:spLocks noGrp="1"/>
          </p:cNvSpPr>
          <p:nvPr>
            <p:ph type="body" idx="1"/>
          </p:nvPr>
        </p:nvSpPr>
        <p:spPr>
          <a:noFill/>
          <a:ln/>
        </p:spPr>
        <p:txBody>
          <a:bodyPr/>
          <a:lstStyle/>
          <a:p>
            <a:endParaRPr lang="tr-TR" altLang="tr-TR" smtClean="0"/>
          </a:p>
        </p:txBody>
      </p:sp>
      <p:sp>
        <p:nvSpPr>
          <p:cNvPr id="96260" name="Slayt Numarası Yer Tutucusu 3"/>
          <p:cNvSpPr>
            <a:spLocks noGrp="1"/>
          </p:cNvSpPr>
          <p:nvPr>
            <p:ph type="sldNum" sz="quarter" idx="5"/>
          </p:nvPr>
        </p:nvSpPr>
        <p:spPr>
          <a:noFill/>
        </p:spPr>
        <p:txBody>
          <a:bodyPr/>
          <a:lstStyle/>
          <a:p>
            <a:fld id="{775BD744-E533-4E2D-AE51-09E50641ACB3}" type="slidenum">
              <a:rPr lang="tr-TR" altLang="tr-TR" smtClean="0"/>
              <a:pPr/>
              <a:t>2</a:t>
            </a:fld>
            <a:endParaRPr lang="tr-TR" altLang="tr-TR" smtClean="0"/>
          </a:p>
        </p:txBody>
      </p:sp>
    </p:spTree>
    <p:extLst>
      <p:ext uri="{BB962C8B-B14F-4D97-AF65-F5344CB8AC3E}">
        <p14:creationId xmlns:p14="http://schemas.microsoft.com/office/powerpoint/2010/main" val="113444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a:xfrm>
            <a:off x="381000" y="685800"/>
            <a:ext cx="6096000" cy="3429000"/>
          </a:xfrm>
          <a:ln/>
        </p:spPr>
      </p:sp>
      <p:sp>
        <p:nvSpPr>
          <p:cNvPr id="96259" name="Not Yer Tutucusu 2"/>
          <p:cNvSpPr>
            <a:spLocks noGrp="1"/>
          </p:cNvSpPr>
          <p:nvPr>
            <p:ph type="body" idx="1"/>
          </p:nvPr>
        </p:nvSpPr>
        <p:spPr>
          <a:noFill/>
          <a:ln/>
        </p:spPr>
        <p:txBody>
          <a:bodyPr/>
          <a:lstStyle/>
          <a:p>
            <a:endParaRPr lang="tr-TR" altLang="tr-TR" smtClean="0"/>
          </a:p>
        </p:txBody>
      </p:sp>
      <p:sp>
        <p:nvSpPr>
          <p:cNvPr id="96260" name="Slayt Numarası Yer Tutucusu 3"/>
          <p:cNvSpPr>
            <a:spLocks noGrp="1"/>
          </p:cNvSpPr>
          <p:nvPr>
            <p:ph type="sldNum" sz="quarter" idx="5"/>
          </p:nvPr>
        </p:nvSpPr>
        <p:spPr>
          <a:noFill/>
        </p:spPr>
        <p:txBody>
          <a:bodyPr/>
          <a:lstStyle/>
          <a:p>
            <a:fld id="{775BD744-E533-4E2D-AE51-09E50641ACB3}" type="slidenum">
              <a:rPr lang="tr-TR" altLang="tr-TR" smtClean="0"/>
              <a:pPr/>
              <a:t>3</a:t>
            </a:fld>
            <a:endParaRPr lang="tr-TR" altLang="tr-TR" smtClean="0"/>
          </a:p>
        </p:txBody>
      </p:sp>
    </p:spTree>
    <p:extLst>
      <p:ext uri="{BB962C8B-B14F-4D97-AF65-F5344CB8AC3E}">
        <p14:creationId xmlns:p14="http://schemas.microsoft.com/office/powerpoint/2010/main" val="248442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a:xfrm>
            <a:off x="381000" y="685800"/>
            <a:ext cx="6096000" cy="3429000"/>
          </a:xfrm>
          <a:ln/>
        </p:spPr>
      </p:sp>
      <p:sp>
        <p:nvSpPr>
          <p:cNvPr id="96259" name="Not Yer Tutucusu 2"/>
          <p:cNvSpPr>
            <a:spLocks noGrp="1"/>
          </p:cNvSpPr>
          <p:nvPr>
            <p:ph type="body" idx="1"/>
          </p:nvPr>
        </p:nvSpPr>
        <p:spPr>
          <a:noFill/>
          <a:ln/>
        </p:spPr>
        <p:txBody>
          <a:bodyPr/>
          <a:lstStyle/>
          <a:p>
            <a:endParaRPr lang="tr-TR" altLang="tr-TR" smtClean="0"/>
          </a:p>
        </p:txBody>
      </p:sp>
      <p:sp>
        <p:nvSpPr>
          <p:cNvPr id="96260" name="Slayt Numarası Yer Tutucusu 3"/>
          <p:cNvSpPr>
            <a:spLocks noGrp="1"/>
          </p:cNvSpPr>
          <p:nvPr>
            <p:ph type="sldNum" sz="quarter" idx="5"/>
          </p:nvPr>
        </p:nvSpPr>
        <p:spPr>
          <a:noFill/>
        </p:spPr>
        <p:txBody>
          <a:bodyPr/>
          <a:lstStyle/>
          <a:p>
            <a:fld id="{775BD744-E533-4E2D-AE51-09E50641ACB3}" type="slidenum">
              <a:rPr lang="tr-TR" altLang="tr-TR" smtClean="0"/>
              <a:pPr/>
              <a:t>4</a:t>
            </a:fld>
            <a:endParaRPr lang="tr-TR" altLang="tr-TR" smtClean="0"/>
          </a:p>
        </p:txBody>
      </p:sp>
    </p:spTree>
    <p:extLst>
      <p:ext uri="{BB962C8B-B14F-4D97-AF65-F5344CB8AC3E}">
        <p14:creationId xmlns:p14="http://schemas.microsoft.com/office/powerpoint/2010/main" val="201664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a:xfrm>
            <a:off x="381000" y="685800"/>
            <a:ext cx="6096000" cy="3429000"/>
          </a:xfrm>
          <a:ln/>
        </p:spPr>
      </p:sp>
      <p:sp>
        <p:nvSpPr>
          <p:cNvPr id="96259" name="Not Yer Tutucusu 2"/>
          <p:cNvSpPr>
            <a:spLocks noGrp="1"/>
          </p:cNvSpPr>
          <p:nvPr>
            <p:ph type="body" idx="1"/>
          </p:nvPr>
        </p:nvSpPr>
        <p:spPr>
          <a:noFill/>
          <a:ln/>
        </p:spPr>
        <p:txBody>
          <a:bodyPr/>
          <a:lstStyle/>
          <a:p>
            <a:endParaRPr lang="tr-TR" altLang="tr-TR" smtClean="0"/>
          </a:p>
        </p:txBody>
      </p:sp>
      <p:sp>
        <p:nvSpPr>
          <p:cNvPr id="96260" name="Slayt Numarası Yer Tutucusu 3"/>
          <p:cNvSpPr>
            <a:spLocks noGrp="1"/>
          </p:cNvSpPr>
          <p:nvPr>
            <p:ph type="sldNum" sz="quarter" idx="5"/>
          </p:nvPr>
        </p:nvSpPr>
        <p:spPr>
          <a:noFill/>
        </p:spPr>
        <p:txBody>
          <a:bodyPr/>
          <a:lstStyle/>
          <a:p>
            <a:fld id="{775BD744-E533-4E2D-AE51-09E50641ACB3}" type="slidenum">
              <a:rPr lang="tr-TR" altLang="tr-TR" smtClean="0"/>
              <a:pPr/>
              <a:t>5</a:t>
            </a:fld>
            <a:endParaRPr lang="tr-TR" altLang="tr-TR" smtClean="0"/>
          </a:p>
        </p:txBody>
      </p:sp>
    </p:spTree>
    <p:extLst>
      <p:ext uri="{BB962C8B-B14F-4D97-AF65-F5344CB8AC3E}">
        <p14:creationId xmlns:p14="http://schemas.microsoft.com/office/powerpoint/2010/main" val="90513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a:xfrm>
            <a:off x="381000" y="685800"/>
            <a:ext cx="6096000" cy="3429000"/>
          </a:xfrm>
          <a:ln/>
        </p:spPr>
      </p:sp>
      <p:sp>
        <p:nvSpPr>
          <p:cNvPr id="96259" name="Not Yer Tutucusu 2"/>
          <p:cNvSpPr>
            <a:spLocks noGrp="1"/>
          </p:cNvSpPr>
          <p:nvPr>
            <p:ph type="body" idx="1"/>
          </p:nvPr>
        </p:nvSpPr>
        <p:spPr>
          <a:noFill/>
          <a:ln/>
        </p:spPr>
        <p:txBody>
          <a:bodyPr/>
          <a:lstStyle/>
          <a:p>
            <a:endParaRPr lang="tr-TR" altLang="tr-TR" smtClean="0"/>
          </a:p>
        </p:txBody>
      </p:sp>
      <p:sp>
        <p:nvSpPr>
          <p:cNvPr id="96260" name="Slayt Numarası Yer Tutucusu 3"/>
          <p:cNvSpPr>
            <a:spLocks noGrp="1"/>
          </p:cNvSpPr>
          <p:nvPr>
            <p:ph type="sldNum" sz="quarter" idx="5"/>
          </p:nvPr>
        </p:nvSpPr>
        <p:spPr>
          <a:noFill/>
        </p:spPr>
        <p:txBody>
          <a:bodyPr/>
          <a:lstStyle/>
          <a:p>
            <a:fld id="{775BD744-E533-4E2D-AE51-09E50641ACB3}" type="slidenum">
              <a:rPr lang="tr-TR" altLang="tr-TR" smtClean="0"/>
              <a:pPr/>
              <a:t>6</a:t>
            </a:fld>
            <a:endParaRPr lang="tr-TR" altLang="tr-TR" smtClean="0"/>
          </a:p>
        </p:txBody>
      </p:sp>
    </p:spTree>
    <p:extLst>
      <p:ext uri="{BB962C8B-B14F-4D97-AF65-F5344CB8AC3E}">
        <p14:creationId xmlns:p14="http://schemas.microsoft.com/office/powerpoint/2010/main" val="175819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E5D71E6-DA4F-4EC3-93A0-7886B424545A}" type="datetime1">
              <a:rPr lang="tr-TR" smtClean="0"/>
              <a:t>3.12.2021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81467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E3BD7BE-B8C0-4743-80F6-61302552E1F8}" type="datetime1">
              <a:rPr lang="tr-TR" smtClean="0"/>
              <a:t>3.12.2021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79913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0207CE-0ED8-4684-A8CE-565D438FD8A6}" type="datetime1">
              <a:rPr lang="tr-TR" smtClean="0"/>
              <a:t>3.12.2021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53523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0358B6D-27DA-4A90-A324-079052640614}" type="datetime1">
              <a:rPr lang="tr-TR" smtClean="0"/>
              <a:t>3.12.2021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3680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910BBF5-5EBE-4593-86D3-FD7DD47491E7}" type="datetime1">
              <a:rPr lang="tr-TR" smtClean="0"/>
              <a:t>3.12.2021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98040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769A816-C139-4D3E-BE29-6B649B012792}" type="datetime1">
              <a:rPr lang="tr-TR" smtClean="0"/>
              <a:t>3.12.2021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89687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AF5FDAE-327B-41E5-BC06-C4680322F406}" type="datetime1">
              <a:rPr lang="tr-TR" smtClean="0"/>
              <a:t>3.12.2021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97384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3F2D0A2-6572-4EB1-98A5-731FC13FC7D4}" type="datetime1">
              <a:rPr lang="tr-TR" smtClean="0"/>
              <a:t>3.12.2021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73471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D0C2E59-49C3-4169-9715-DF23E722BCB9}" type="datetime1">
              <a:rPr lang="tr-TR" smtClean="0"/>
              <a:t>3.12.2021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66407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25FBD60-CC04-4445-AD9A-184E966847E3}" type="datetime1">
              <a:rPr lang="tr-TR" smtClean="0"/>
              <a:t>3.12.2021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6968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CAEBC7C-1AA6-4429-AFA1-42FEFA295207}" type="datetime1">
              <a:rPr lang="tr-TR" smtClean="0"/>
              <a:t>3.12.2021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47241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A0405-F92E-4508-98CF-4CFDAD46AC74}" type="datetime1">
              <a:rPr lang="tr-TR" smtClean="0"/>
              <a:t>3.12.2021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B2D67-3604-4605-9DC1-A9CD8FF98088}" type="slidenum">
              <a:rPr lang="tr-TR" smtClean="0"/>
              <a:t>‹#›</a:t>
            </a:fld>
            <a:endParaRPr lang="tr-TR"/>
          </a:p>
        </p:txBody>
      </p:sp>
    </p:spTree>
    <p:extLst>
      <p:ext uri="{BB962C8B-B14F-4D97-AF65-F5344CB8AC3E}">
        <p14:creationId xmlns:p14="http://schemas.microsoft.com/office/powerpoint/2010/main" val="106090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96000"/>
                <a:lumOff val="4000"/>
              </a:schemeClr>
            </a:gs>
            <a:gs pos="33000">
              <a:srgbClr val="FEFEFE"/>
            </a:gs>
            <a:gs pos="46000">
              <a:schemeClr val="bg1">
                <a:tint val="98000"/>
                <a:satMod val="130000"/>
                <a:shade val="90000"/>
                <a:lumMod val="103000"/>
              </a:schemeClr>
            </a:gs>
            <a:gs pos="83000">
              <a:schemeClr val="bg1">
                <a:shade val="63000"/>
                <a:satMod val="120000"/>
              </a:schemeClr>
            </a:gs>
          </a:gsLst>
          <a:lin ang="2700000" scaled="1"/>
          <a:tileRect/>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Unvan 1"/>
          <p:cNvSpPr>
            <a:spLocks noGrp="1"/>
          </p:cNvSpPr>
          <p:nvPr>
            <p:ph type="ctrTitle"/>
          </p:nvPr>
        </p:nvSpPr>
        <p:spPr>
          <a:xfrm>
            <a:off x="1298362" y="421708"/>
            <a:ext cx="9443432" cy="3438022"/>
          </a:xfrm>
        </p:spPr>
        <p:txBody>
          <a:bodyPr>
            <a:normAutofit/>
          </a:bodyPr>
          <a:lstStyle/>
          <a:p>
            <a:r>
              <a:rPr lang="tr-TR" sz="4400" b="1" dirty="0" smtClean="0">
                <a:latin typeface="Times New Roman" panose="02020603050405020304" pitchFamily="18" charset="0"/>
                <a:cs typeface="Times New Roman" panose="02020603050405020304" pitchFamily="18" charset="0"/>
              </a:rPr>
              <a:t>T.C.</a:t>
            </a:r>
            <a:r>
              <a:rPr lang="tr-TR" sz="4000" b="1" dirty="0" smtClean="0">
                <a:latin typeface="Times New Roman" panose="02020603050405020304" pitchFamily="18" charset="0"/>
                <a:cs typeface="Times New Roman" panose="02020603050405020304" pitchFamily="18" charset="0"/>
              </a:rPr>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ÇEVRE, ŞEHİRCİLİK VE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İKLİM DEĞİŞİKLİĞİ BAKANLIĞI</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3600" b="1" dirty="0" smtClean="0">
                <a:latin typeface="Times New Roman" panose="02020603050405020304" pitchFamily="18" charset="0"/>
                <a:cs typeface="Times New Roman" panose="02020603050405020304" pitchFamily="18" charset="0"/>
              </a:rPr>
              <a:t> </a:t>
            </a:r>
            <a:r>
              <a:rPr lang="tr-TR" sz="3200" b="1" dirty="0" smtClean="0">
                <a:latin typeface="Times New Roman" panose="02020603050405020304" pitchFamily="18" charset="0"/>
                <a:cs typeface="Times New Roman" panose="02020603050405020304" pitchFamily="18" charset="0"/>
              </a:rPr>
              <a:t>ÇED, İZİN VE DENETİM GENEL MÜDÜRLÜĞÜ</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2800" b="1" dirty="0" smtClean="0">
                <a:latin typeface="Times New Roman" panose="02020603050405020304" pitchFamily="18" charset="0"/>
                <a:cs typeface="Times New Roman" panose="02020603050405020304" pitchFamily="18" charset="0"/>
              </a:rPr>
              <a:t>Laboratuvar, Ölçüm ve İzleme Dairesi Başkanlığı</a:t>
            </a:r>
            <a:r>
              <a:rPr lang="tr-TR" sz="3600" dirty="0" smtClean="0">
                <a:latin typeface="Times New Roman" panose="02020603050405020304" pitchFamily="18" charset="0"/>
                <a:cs typeface="Times New Roman" panose="02020603050405020304" pitchFamily="18" charset="0"/>
              </a:rPr>
              <a:t/>
            </a:r>
            <a:br>
              <a:rPr lang="tr-TR" sz="3600" dirty="0" smtClean="0">
                <a:latin typeface="Times New Roman" panose="02020603050405020304" pitchFamily="18" charset="0"/>
                <a:cs typeface="Times New Roman" panose="02020603050405020304" pitchFamily="18" charset="0"/>
              </a:rPr>
            </a:br>
            <a:endParaRPr lang="tr-TR" sz="36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014941" y="4210495"/>
            <a:ext cx="10010273" cy="1655762"/>
          </a:xfrm>
          <a:noFill/>
        </p:spPr>
        <p:txBody>
          <a:bodyPr>
            <a:normAutofit fontScale="92500" lnSpcReduction="10000"/>
          </a:bodyPr>
          <a:lstStyle/>
          <a:p>
            <a:r>
              <a:rPr lang="tr-TR" sz="2800" b="1" dirty="0" smtClean="0">
                <a:latin typeface="Times New Roman" panose="02020603050405020304" pitchFamily="18" charset="0"/>
                <a:cs typeface="Times New Roman" panose="02020603050405020304" pitchFamily="18" charset="0"/>
              </a:rPr>
              <a:t>HAVA KALİTESİNİN DEĞERLENDİRİLMESİ </a:t>
            </a:r>
            <a:r>
              <a:rPr lang="tr-TR" sz="2800" b="1" smtClean="0">
                <a:latin typeface="Times New Roman" panose="02020603050405020304" pitchFamily="18" charset="0"/>
                <a:cs typeface="Times New Roman" panose="02020603050405020304" pitchFamily="18" charset="0"/>
              </a:rPr>
              <a:t>VE </a:t>
            </a:r>
          </a:p>
          <a:p>
            <a:r>
              <a:rPr lang="tr-TR" sz="2800" b="1" smtClean="0">
                <a:latin typeface="Times New Roman" panose="02020603050405020304" pitchFamily="18" charset="0"/>
                <a:cs typeface="Times New Roman" panose="02020603050405020304" pitchFamily="18" charset="0"/>
              </a:rPr>
              <a:t>ÖLÇÜM </a:t>
            </a:r>
            <a:r>
              <a:rPr lang="tr-TR" sz="2800" b="1" dirty="0" smtClean="0">
                <a:latin typeface="Times New Roman" panose="02020603050405020304" pitchFamily="18" charset="0"/>
                <a:cs typeface="Times New Roman" panose="02020603050405020304" pitchFamily="18" charset="0"/>
              </a:rPr>
              <a:t>METOTLARI </a:t>
            </a:r>
          </a:p>
          <a:p>
            <a:r>
              <a:rPr lang="tr-TR" b="1" dirty="0" smtClean="0">
                <a:latin typeface="Times New Roman" panose="02020603050405020304" pitchFamily="18" charset="0"/>
                <a:cs typeface="Times New Roman" panose="02020603050405020304" pitchFamily="18" charset="0"/>
              </a:rPr>
              <a:t>Hakan GÜNGÖR</a:t>
            </a:r>
          </a:p>
          <a:p>
            <a:r>
              <a:rPr lang="tr-TR" b="1" dirty="0" smtClean="0">
                <a:latin typeface="Times New Roman" panose="02020603050405020304" pitchFamily="18" charset="0"/>
                <a:cs typeface="Times New Roman" panose="02020603050405020304" pitchFamily="18" charset="0"/>
              </a:rPr>
              <a:t>Çevre Mühendisi</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127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1892897" y="2356596"/>
            <a:ext cx="895032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2400" b="1" dirty="0">
                <a:latin typeface="Times New Roman" panose="02020603050405020304" pitchFamily="18" charset="0"/>
                <a:cs typeface="Times New Roman" panose="02020603050405020304" pitchFamily="18" charset="0"/>
              </a:rPr>
              <a:t>3.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Çöken Toz Ölçümleri</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sp>
        <p:nvSpPr>
          <p:cNvPr id="11273"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4"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5" name="Metin kutusu 3"/>
          <p:cNvSpPr txBox="1">
            <a:spLocks noChangeArrowheads="1"/>
          </p:cNvSpPr>
          <p:nvPr/>
        </p:nvSpPr>
        <p:spPr bwMode="auto">
          <a:xfrm>
            <a:off x="1858790" y="2879618"/>
            <a:ext cx="9204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TS 2341 Hava Kirliliği Ölçme Metotları Çökelti Ölçme Cihazı Kurma ve Çalıştırma Metodu Standardı</a:t>
            </a:r>
          </a:p>
        </p:txBody>
      </p:sp>
      <p:sp>
        <p:nvSpPr>
          <p:cNvPr id="2" name="Dikdörtgen 1"/>
          <p:cNvSpPr/>
          <p:nvPr/>
        </p:nvSpPr>
        <p:spPr>
          <a:xfrm>
            <a:off x="1851023" y="3202181"/>
            <a:ext cx="8858008" cy="1815882"/>
          </a:xfrm>
          <a:prstGeom prst="rect">
            <a:avLst/>
          </a:prstGeom>
        </p:spPr>
        <p:txBody>
          <a:bodyPr wrap="square">
            <a:spAutoFit/>
          </a:bodyPr>
          <a:lstStyle/>
          <a:p>
            <a:r>
              <a:rPr lang="tr-TR" sz="1600" b="1" dirty="0">
                <a:latin typeface="Times New Roman" panose="02020603050405020304" pitchFamily="18" charset="0"/>
                <a:cs typeface="Times New Roman" panose="02020603050405020304" pitchFamily="18" charset="0"/>
              </a:rPr>
              <a:t>TOPLAMA KABI</a:t>
            </a:r>
          </a:p>
          <a:p>
            <a:pPr marL="285750" indent="-285750">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Toplama kabı, kimyasal maddelere dayanıklı, statik elektrikle yüklenmeyen cam veya uygun bir plastik malzemeden olmalıdır. </a:t>
            </a:r>
          </a:p>
          <a:p>
            <a:pPr marL="285750" indent="-285750">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Her toplama kabı bir seri numarası ile işaretlenmeli ve her ’kap için bir dönüştürme faktörü (F) bulunmalıdır. </a:t>
            </a:r>
          </a:p>
          <a:p>
            <a:pPr marL="285750" indent="-285750">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Toplanan çökeltinin ağırlığı (miligram olarak) bu faktörle çarpıldığında sonuç metrekarede miligram olarak (mg/m</a:t>
            </a:r>
            <a:r>
              <a:rPr lang="tr-TR" sz="1600" baseline="30000" dirty="0">
                <a:latin typeface="Times New Roman" panose="02020603050405020304" pitchFamily="18" charset="0"/>
                <a:cs typeface="Times New Roman" panose="02020603050405020304" pitchFamily="18" charset="0"/>
              </a:rPr>
              <a:t>2</a:t>
            </a:r>
            <a:r>
              <a:rPr lang="tr-TR" sz="1600" dirty="0">
                <a:latin typeface="Times New Roman" panose="02020603050405020304" pitchFamily="18" charset="0"/>
                <a:cs typeface="Times New Roman" panose="02020603050405020304" pitchFamily="18" charset="0"/>
              </a:rPr>
              <a:t>) bulunur. </a:t>
            </a:r>
          </a:p>
        </p:txBody>
      </p:sp>
      <p:pic>
        <p:nvPicPr>
          <p:cNvPr id="3" name="Resim 2"/>
          <p:cNvPicPr>
            <a:picLocks noChangeAspect="1"/>
          </p:cNvPicPr>
          <p:nvPr/>
        </p:nvPicPr>
        <p:blipFill>
          <a:blip r:embed="rId2"/>
          <a:stretch>
            <a:fillRect/>
          </a:stretch>
        </p:blipFill>
        <p:spPr>
          <a:xfrm>
            <a:off x="4649635" y="5416570"/>
            <a:ext cx="2934003" cy="1122342"/>
          </a:xfrm>
          <a:prstGeom prst="rect">
            <a:avLst/>
          </a:prstGeom>
        </p:spPr>
      </p:pic>
      <p:pic>
        <p:nvPicPr>
          <p:cNvPr id="10" name="Resim 9"/>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1" name="Unvan 1"/>
          <p:cNvSpPr txBox="1">
            <a:spLocks/>
          </p:cNvSpPr>
          <p:nvPr/>
        </p:nvSpPr>
        <p:spPr>
          <a:xfrm>
            <a:off x="1468560"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a:t>
            </a:r>
            <a:endParaRPr lang="tr-TR" altLang="tr-TR" sz="3600" b="1" dirty="0" smtClean="0">
              <a:latin typeface="Times New Roman" panose="02020603050405020304" pitchFamily="18" charset="0"/>
              <a:cs typeface="Times New Roman" panose="02020603050405020304" pitchFamily="18" charset="0"/>
            </a:endParaRPr>
          </a:p>
          <a:p>
            <a:r>
              <a:rPr lang="tr-TR" altLang="tr-TR" sz="3600" b="1" dirty="0" smtClean="0">
                <a:latin typeface="Times New Roman" panose="02020603050405020304" pitchFamily="18" charset="0"/>
                <a:cs typeface="Times New Roman" panose="02020603050405020304" pitchFamily="18" charset="0"/>
              </a:rPr>
              <a:t>ÖLÇÜM </a:t>
            </a:r>
            <a:r>
              <a:rPr lang="tr-TR" altLang="tr-TR" sz="3600" b="1" dirty="0">
                <a:latin typeface="Times New Roman" panose="02020603050405020304" pitchFamily="18" charset="0"/>
                <a:cs typeface="Times New Roman" panose="02020603050405020304" pitchFamily="18" charset="0"/>
              </a:rPr>
              <a:t>METOTLARI </a:t>
            </a:r>
          </a:p>
        </p:txBody>
      </p:sp>
      <p:sp>
        <p:nvSpPr>
          <p:cNvPr id="4" name="Slayt Numarası Yer Tutucusu 3"/>
          <p:cNvSpPr>
            <a:spLocks noGrp="1"/>
          </p:cNvSpPr>
          <p:nvPr>
            <p:ph type="sldNum" sz="quarter" idx="12"/>
          </p:nvPr>
        </p:nvSpPr>
        <p:spPr/>
        <p:txBody>
          <a:bodyPr/>
          <a:lstStyle/>
          <a:p>
            <a:fld id="{867B2D67-3604-4605-9DC1-A9CD8FF98088}" type="slidenum">
              <a:rPr lang="tr-TR" smtClean="0"/>
              <a:t>10</a:t>
            </a:fld>
            <a:endParaRPr lang="tr-TR"/>
          </a:p>
        </p:txBody>
      </p:sp>
    </p:spTree>
    <p:extLst>
      <p:ext uri="{BB962C8B-B14F-4D97-AF65-F5344CB8AC3E}">
        <p14:creationId xmlns:p14="http://schemas.microsoft.com/office/powerpoint/2010/main" val="2170689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1831975" y="2078467"/>
            <a:ext cx="895032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2400" b="1" dirty="0">
                <a:latin typeface="Times New Roman" panose="02020603050405020304" pitchFamily="18" charset="0"/>
                <a:cs typeface="Times New Roman" panose="02020603050405020304" pitchFamily="18" charset="0"/>
              </a:rPr>
              <a:t>3.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Çöken Toz </a:t>
            </a:r>
            <a:r>
              <a:rPr lang="tr-TR" altLang="tr-TR" sz="2400" b="1" dirty="0" smtClean="0">
                <a:latin typeface="Times New Roman" panose="02020603050405020304" pitchFamily="18" charset="0"/>
                <a:cs typeface="Times New Roman" panose="02020603050405020304" pitchFamily="18" charset="0"/>
              </a:rPr>
              <a:t>Ölçümleri</a:t>
            </a:r>
            <a:endParaRPr lang="tr-TR" altLang="tr-TR" sz="2400" b="1" dirty="0">
              <a:latin typeface="Times New Roman" panose="02020603050405020304" pitchFamily="18" charset="0"/>
              <a:cs typeface="Times New Roman" panose="02020603050405020304" pitchFamily="18" charset="0"/>
            </a:endParaRPr>
          </a:p>
        </p:txBody>
      </p:sp>
      <p:sp>
        <p:nvSpPr>
          <p:cNvPr id="11273"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4"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5" name="Metin kutusu 3"/>
          <p:cNvSpPr txBox="1">
            <a:spLocks noChangeArrowheads="1"/>
          </p:cNvSpPr>
          <p:nvPr/>
        </p:nvSpPr>
        <p:spPr bwMode="auto">
          <a:xfrm>
            <a:off x="1831975" y="2640576"/>
            <a:ext cx="9204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TS 2341 Hava Kirliliği Ölçme Metotları Çökelti Ölçme Cihazı Kurma ve Çalıştırma Metodu Standardı</a:t>
            </a:r>
          </a:p>
        </p:txBody>
      </p:sp>
      <p:sp>
        <p:nvSpPr>
          <p:cNvPr id="2" name="Dikdörtgen 1"/>
          <p:cNvSpPr/>
          <p:nvPr/>
        </p:nvSpPr>
        <p:spPr>
          <a:xfrm>
            <a:off x="1835027" y="2999482"/>
            <a:ext cx="8531224" cy="3293209"/>
          </a:xfrm>
          <a:prstGeom prst="rect">
            <a:avLst/>
          </a:prstGeom>
        </p:spPr>
        <p:txBody>
          <a:bodyPr wrap="square">
            <a:spAutoFit/>
          </a:bodyPr>
          <a:lstStyle/>
          <a:p>
            <a:r>
              <a:rPr lang="tr-TR" sz="1600" b="1" dirty="0" smtClean="0">
                <a:latin typeface="Times New Roman" panose="02020603050405020304" pitchFamily="18" charset="0"/>
                <a:cs typeface="Times New Roman" panose="02020603050405020304" pitchFamily="18" charset="0"/>
              </a:rPr>
              <a:t>TOPLAMA </a:t>
            </a:r>
            <a:r>
              <a:rPr lang="tr-TR" sz="1600" b="1" dirty="0">
                <a:latin typeface="Times New Roman" panose="02020603050405020304" pitchFamily="18" charset="0"/>
                <a:cs typeface="Times New Roman" panose="02020603050405020304" pitchFamily="18" charset="0"/>
              </a:rPr>
              <a:t>ŞİŞELERİ</a:t>
            </a:r>
          </a:p>
          <a:p>
            <a:r>
              <a:rPr lang="tr-TR" sz="1600" dirty="0">
                <a:latin typeface="Times New Roman" panose="02020603050405020304" pitchFamily="18" charset="0"/>
                <a:cs typeface="Times New Roman" panose="02020603050405020304" pitchFamily="18" charset="0"/>
              </a:rPr>
              <a:t>Toplama şişeleri, polietilen gibi uygun bir plastik malzemeden </a:t>
            </a:r>
            <a:r>
              <a:rPr lang="tr-TR" sz="1600" dirty="0" smtClean="0">
                <a:latin typeface="Times New Roman" panose="02020603050405020304" pitchFamily="18" charset="0"/>
                <a:cs typeface="Times New Roman" panose="02020603050405020304" pitchFamily="18" charset="0"/>
              </a:rPr>
              <a:t>yapılmış olmalıdır. Şişenin boynu </a:t>
            </a:r>
            <a:r>
              <a:rPr lang="tr-TR" sz="1600" dirty="0">
                <a:latin typeface="Times New Roman" panose="02020603050405020304" pitchFamily="18" charset="0"/>
                <a:cs typeface="Times New Roman" panose="02020603050405020304" pitchFamily="18" charset="0"/>
              </a:rPr>
              <a:t>ile birleşen </a:t>
            </a:r>
            <a:r>
              <a:rPr lang="tr-TR" sz="1600" dirty="0" smtClean="0">
                <a:latin typeface="Times New Roman" panose="02020603050405020304" pitchFamily="18" charset="0"/>
                <a:cs typeface="Times New Roman" panose="02020603050405020304" pitchFamily="18" charset="0"/>
              </a:rPr>
              <a:t>kısmı </a:t>
            </a:r>
            <a:r>
              <a:rPr lang="tr-TR" sz="1600" dirty="0">
                <a:latin typeface="Times New Roman" panose="02020603050405020304" pitchFamily="18" charset="0"/>
                <a:cs typeface="Times New Roman" panose="02020603050405020304" pitchFamily="18" charset="0"/>
              </a:rPr>
              <a:t>öncelikle, </a:t>
            </a:r>
            <a:r>
              <a:rPr lang="tr-TR" sz="1600" dirty="0" smtClean="0">
                <a:latin typeface="Times New Roman" panose="02020603050405020304" pitchFamily="18" charset="0"/>
                <a:cs typeface="Times New Roman" panose="02020603050405020304" pitchFamily="18" charset="0"/>
              </a:rPr>
              <a:t>yaklaşık </a:t>
            </a:r>
            <a:r>
              <a:rPr lang="tr-TR" sz="1600" dirty="0">
                <a:latin typeface="Times New Roman" panose="02020603050405020304" pitchFamily="18" charset="0"/>
                <a:cs typeface="Times New Roman" panose="02020603050405020304" pitchFamily="18" charset="0"/>
              </a:rPr>
              <a:t>olarak 45° </a:t>
            </a:r>
            <a:r>
              <a:rPr lang="tr-TR" sz="1600" dirty="0" err="1">
                <a:latin typeface="Times New Roman" panose="02020603050405020304" pitchFamily="18" charset="0"/>
                <a:cs typeface="Times New Roman" panose="02020603050405020304" pitchFamily="18" charset="0"/>
              </a:rPr>
              <a:t>lik</a:t>
            </a:r>
            <a:r>
              <a:rPr lang="tr-TR" sz="1600" dirty="0">
                <a:latin typeface="Times New Roman" panose="02020603050405020304" pitchFamily="18" charset="0"/>
                <a:cs typeface="Times New Roman" panose="02020603050405020304" pitchFamily="18" charset="0"/>
              </a:rPr>
              <a:t> bir </a:t>
            </a:r>
            <a:r>
              <a:rPr lang="tr-TR" sz="1600" dirty="0" smtClean="0">
                <a:latin typeface="Times New Roman" panose="02020603050405020304" pitchFamily="18" charset="0"/>
                <a:cs typeface="Times New Roman" panose="02020603050405020304" pitchFamily="18" charset="0"/>
              </a:rPr>
              <a:t>açıda olmalı </a:t>
            </a:r>
            <a:r>
              <a:rPr lang="tr-TR" sz="1600" dirty="0">
                <a:latin typeface="Times New Roman" panose="02020603050405020304" pitchFamily="18" charset="0"/>
                <a:cs typeface="Times New Roman" panose="02020603050405020304" pitchFamily="18" charset="0"/>
              </a:rPr>
              <a:t>ve diğer </a:t>
            </a:r>
            <a:r>
              <a:rPr lang="tr-TR" sz="1600" dirty="0" smtClean="0">
                <a:latin typeface="Times New Roman" panose="02020603050405020304" pitchFamily="18" charset="0"/>
                <a:cs typeface="Times New Roman" panose="02020603050405020304" pitchFamily="18" charset="0"/>
              </a:rPr>
              <a:t>boyutları </a:t>
            </a:r>
            <a:r>
              <a:rPr lang="tr-TR" sz="1600" dirty="0">
                <a:latin typeface="Times New Roman" panose="02020603050405020304" pitchFamily="18" charset="0"/>
                <a:cs typeface="Times New Roman" panose="02020603050405020304" pitchFamily="18" charset="0"/>
              </a:rPr>
              <a:t>da </a:t>
            </a:r>
            <a:r>
              <a:rPr lang="tr-TR" sz="1600" dirty="0" smtClean="0">
                <a:latin typeface="Times New Roman" panose="02020603050405020304" pitchFamily="18" charset="0"/>
                <a:cs typeface="Times New Roman" panose="02020603050405020304" pitchFamily="18" charset="0"/>
              </a:rPr>
              <a:t>aşağıda verilen değerlere </a:t>
            </a:r>
            <a:r>
              <a:rPr lang="tr-TR" sz="1600" dirty="0">
                <a:latin typeface="Times New Roman" panose="02020603050405020304" pitchFamily="18" charset="0"/>
                <a:cs typeface="Times New Roman" panose="02020603050405020304" pitchFamily="18" charset="0"/>
              </a:rPr>
              <a:t>uygun </a:t>
            </a:r>
            <a:r>
              <a:rPr lang="tr-TR" sz="1600" dirty="0" smtClean="0">
                <a:latin typeface="Times New Roman" panose="02020603050405020304" pitchFamily="18" charset="0"/>
                <a:cs typeface="Times New Roman" panose="02020603050405020304" pitchFamily="18" charset="0"/>
              </a:rPr>
              <a:t>olmalıdır </a:t>
            </a:r>
            <a:r>
              <a:rPr lang="tr-TR" sz="1600" dirty="0">
                <a:latin typeface="Times New Roman" panose="02020603050405020304" pitchFamily="18" charset="0"/>
                <a:cs typeface="Times New Roman" panose="02020603050405020304" pitchFamily="18" charset="0"/>
              </a:rPr>
              <a:t>:</a:t>
            </a:r>
          </a:p>
          <a:p>
            <a:r>
              <a:rPr lang="tr-TR" sz="1600" dirty="0">
                <a:latin typeface="Times New Roman" panose="02020603050405020304" pitchFamily="18" charset="0"/>
                <a:cs typeface="Times New Roman" panose="02020603050405020304" pitchFamily="18" charset="0"/>
              </a:rPr>
              <a:t>Boyun </a:t>
            </a:r>
            <a:r>
              <a:rPr lang="tr-TR" sz="1600" dirty="0" smtClean="0">
                <a:latin typeface="Times New Roman" panose="02020603050405020304" pitchFamily="18" charset="0"/>
                <a:cs typeface="Times New Roman" panose="02020603050405020304" pitchFamily="18" charset="0"/>
              </a:rPr>
              <a:t>çapı </a:t>
            </a:r>
            <a:r>
              <a:rPr lang="tr-TR" sz="1600" dirty="0">
                <a:latin typeface="Times New Roman" panose="02020603050405020304" pitchFamily="18" charset="0"/>
                <a:cs typeface="Times New Roman" panose="02020603050405020304" pitchFamily="18" charset="0"/>
              </a:rPr>
              <a:t>:</a:t>
            </a:r>
          </a:p>
          <a:p>
            <a:r>
              <a:rPr lang="tr-TR" sz="1600" dirty="0" smtClean="0">
                <a:latin typeface="Times New Roman" panose="02020603050405020304" pitchFamily="18" charset="0"/>
                <a:cs typeface="Times New Roman" panose="02020603050405020304" pitchFamily="18" charset="0"/>
              </a:rPr>
              <a:t>Dış </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ençok</a:t>
            </a:r>
            <a:r>
              <a:rPr lang="tr-TR" sz="1600" dirty="0">
                <a:latin typeface="Times New Roman" panose="02020603050405020304" pitchFamily="18" charset="0"/>
                <a:cs typeface="Times New Roman" panose="02020603050405020304" pitchFamily="18" charset="0"/>
              </a:rPr>
              <a:t>) 90 mm</a:t>
            </a:r>
          </a:p>
          <a:p>
            <a:r>
              <a:rPr lang="tr-TR" sz="1600" dirty="0">
                <a:latin typeface="Times New Roman" panose="02020603050405020304" pitchFamily="18" charset="0"/>
                <a:cs typeface="Times New Roman" panose="02020603050405020304" pitchFamily="18" charset="0"/>
              </a:rPr>
              <a:t>İç: 40-75</a:t>
            </a:r>
          </a:p>
          <a:p>
            <a:r>
              <a:rPr lang="tr-TR" sz="1600" dirty="0">
                <a:latin typeface="Times New Roman" panose="02020603050405020304" pitchFamily="18" charset="0"/>
                <a:cs typeface="Times New Roman" panose="02020603050405020304" pitchFamily="18" charset="0"/>
              </a:rPr>
              <a:t>Hacim: 10-20 litre </a:t>
            </a:r>
            <a:endParaRPr lang="tr-TR" sz="1600" dirty="0" smtClean="0">
              <a:latin typeface="Times New Roman" panose="02020603050405020304" pitchFamily="18" charset="0"/>
              <a:cs typeface="Times New Roman" panose="02020603050405020304" pitchFamily="18" charset="0"/>
            </a:endParaRPr>
          </a:p>
          <a:p>
            <a:r>
              <a:rPr lang="tr-TR" sz="1600" b="1" dirty="0" smtClean="0">
                <a:latin typeface="Times New Roman" panose="02020603050405020304" pitchFamily="18" charset="0"/>
                <a:cs typeface="Times New Roman" panose="02020603050405020304" pitchFamily="18" charset="0"/>
              </a:rPr>
              <a:t>HUNİ</a:t>
            </a:r>
            <a:endParaRPr lang="tr-TR" sz="1600" b="1" dirty="0">
              <a:latin typeface="Times New Roman" panose="02020603050405020304" pitchFamily="18" charset="0"/>
              <a:cs typeface="Times New Roman" panose="02020603050405020304" pitchFamily="18" charset="0"/>
            </a:endParaRPr>
          </a:p>
          <a:p>
            <a:r>
              <a:rPr lang="tr-TR" sz="1600" dirty="0">
                <a:latin typeface="Times New Roman" panose="02020603050405020304" pitchFamily="18" charset="0"/>
                <a:cs typeface="Times New Roman" panose="02020603050405020304" pitchFamily="18" charset="0"/>
              </a:rPr>
              <a:t>Huni, paslanmaz çelikten veya polietilenden </a:t>
            </a:r>
            <a:r>
              <a:rPr lang="tr-TR" sz="1600" dirty="0" smtClean="0">
                <a:latin typeface="Times New Roman" panose="02020603050405020304" pitchFamily="18" charset="0"/>
                <a:cs typeface="Times New Roman" panose="02020603050405020304" pitchFamily="18" charset="0"/>
              </a:rPr>
              <a:t>yapılmış olmalı </a:t>
            </a:r>
            <a:r>
              <a:rPr lang="tr-TR" sz="1600" dirty="0">
                <a:latin typeface="Times New Roman" panose="02020603050405020304" pitchFamily="18" charset="0"/>
                <a:cs typeface="Times New Roman" panose="02020603050405020304" pitchFamily="18" charset="0"/>
              </a:rPr>
              <a:t>ve Şekil - 3 te verilen boyutlara </a:t>
            </a:r>
            <a:r>
              <a:rPr lang="tr-TR" sz="1600" dirty="0" smtClean="0">
                <a:latin typeface="Times New Roman" panose="02020603050405020304" pitchFamily="18" charset="0"/>
                <a:cs typeface="Times New Roman" panose="02020603050405020304" pitchFamily="18" charset="0"/>
              </a:rPr>
              <a:t>uymalıdır. Çelikten yapılmış </a:t>
            </a:r>
            <a:r>
              <a:rPr lang="tr-TR" sz="1600" dirty="0">
                <a:latin typeface="Times New Roman" panose="02020603050405020304" pitchFamily="18" charset="0"/>
                <a:cs typeface="Times New Roman" panose="02020603050405020304" pitchFamily="18" charset="0"/>
              </a:rPr>
              <a:t>hunilerin tüp </a:t>
            </a:r>
            <a:r>
              <a:rPr lang="tr-TR" sz="1600" dirty="0" smtClean="0">
                <a:latin typeface="Times New Roman" panose="02020603050405020304" pitchFamily="18" charset="0"/>
                <a:cs typeface="Times New Roman" panose="02020603050405020304" pitchFamily="18" charset="0"/>
              </a:rPr>
              <a:t>kısmı </a:t>
            </a:r>
            <a:r>
              <a:rPr lang="tr-TR" sz="1600" dirty="0" err="1">
                <a:latin typeface="Times New Roman" panose="02020603050405020304" pitchFamily="18" charset="0"/>
                <a:cs typeface="Times New Roman" panose="02020603050405020304" pitchFamily="18" charset="0"/>
              </a:rPr>
              <a:t>CrNiMo</a:t>
            </a:r>
            <a:r>
              <a:rPr lang="tr-TR" sz="1600" dirty="0">
                <a:latin typeface="Times New Roman" panose="02020603050405020304" pitchFamily="18" charset="0"/>
                <a:cs typeface="Times New Roman" panose="02020603050405020304" pitchFamily="18" charset="0"/>
              </a:rPr>
              <a:t> 18/6/3 paslanmaz çeliğinden </a:t>
            </a:r>
            <a:r>
              <a:rPr lang="tr-TR" sz="1600" dirty="0" smtClean="0">
                <a:latin typeface="Times New Roman" panose="02020603050405020304" pitchFamily="18" charset="0"/>
                <a:cs typeface="Times New Roman" panose="02020603050405020304" pitchFamily="18" charset="0"/>
              </a:rPr>
              <a:t>yapılmış olmalıdır. </a:t>
            </a:r>
            <a:r>
              <a:rPr lang="tr-TR" sz="1600" dirty="0">
                <a:latin typeface="Times New Roman" panose="02020603050405020304" pitchFamily="18" charset="0"/>
                <a:cs typeface="Times New Roman" panose="02020603050405020304" pitchFamily="18" charset="0"/>
              </a:rPr>
              <a:t>Huninin</a:t>
            </a:r>
          </a:p>
          <a:p>
            <a:r>
              <a:rPr lang="tr-TR" sz="1600" dirty="0">
                <a:latin typeface="Times New Roman" panose="02020603050405020304" pitchFamily="18" charset="0"/>
                <a:cs typeface="Times New Roman" panose="02020603050405020304" pitchFamily="18" charset="0"/>
              </a:rPr>
              <a:t>konik ve silindirik </a:t>
            </a:r>
            <a:r>
              <a:rPr lang="tr-TR" sz="1600" dirty="0" smtClean="0">
                <a:latin typeface="Times New Roman" panose="02020603050405020304" pitchFamily="18" charset="0"/>
                <a:cs typeface="Times New Roman" panose="02020603050405020304" pitchFamily="18" charset="0"/>
              </a:rPr>
              <a:t>kısımları aynı </a:t>
            </a:r>
            <a:r>
              <a:rPr lang="tr-TR" sz="1600" dirty="0">
                <a:latin typeface="Times New Roman" panose="02020603050405020304" pitchFamily="18" charset="0"/>
                <a:cs typeface="Times New Roman" panose="02020603050405020304" pitchFamily="18" charset="0"/>
              </a:rPr>
              <a:t>cins çelikten, uygun görülürse 18/8 </a:t>
            </a:r>
            <a:r>
              <a:rPr lang="tr-TR" sz="1600" dirty="0" err="1">
                <a:latin typeface="Times New Roman" panose="02020603050405020304" pitchFamily="18" charset="0"/>
                <a:cs typeface="Times New Roman" panose="02020603050405020304" pitchFamily="18" charset="0"/>
              </a:rPr>
              <a:t>CrNi</a:t>
            </a:r>
            <a:r>
              <a:rPr lang="tr-TR" sz="1600" dirty="0">
                <a:latin typeface="Times New Roman" panose="02020603050405020304" pitchFamily="18" charset="0"/>
                <a:cs typeface="Times New Roman" panose="02020603050405020304" pitchFamily="18" charset="0"/>
              </a:rPr>
              <a:t> çeliğinden </a:t>
            </a:r>
            <a:r>
              <a:rPr lang="tr-TR" sz="1600" dirty="0" smtClean="0">
                <a:latin typeface="Times New Roman" panose="02020603050405020304" pitchFamily="18" charset="0"/>
                <a:cs typeface="Times New Roman" panose="02020603050405020304" pitchFamily="18" charset="0"/>
              </a:rPr>
              <a:t>yapılmalıdır</a:t>
            </a:r>
            <a:r>
              <a:rPr lang="tr-TR" sz="1600" dirty="0">
                <a:latin typeface="Times New Roman" panose="02020603050405020304" pitchFamily="18" charset="0"/>
                <a:cs typeface="Times New Roman" panose="02020603050405020304" pitchFamily="18" charset="0"/>
              </a:rPr>
              <a:t>.</a:t>
            </a:r>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0"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3" name="Slayt Numarası Yer Tutucusu 2"/>
          <p:cNvSpPr>
            <a:spLocks noGrp="1"/>
          </p:cNvSpPr>
          <p:nvPr>
            <p:ph type="sldNum" sz="quarter" idx="12"/>
          </p:nvPr>
        </p:nvSpPr>
        <p:spPr/>
        <p:txBody>
          <a:bodyPr/>
          <a:lstStyle/>
          <a:p>
            <a:fld id="{867B2D67-3604-4605-9DC1-A9CD8FF98088}" type="slidenum">
              <a:rPr lang="tr-TR" smtClean="0"/>
              <a:t>11</a:t>
            </a:fld>
            <a:endParaRPr lang="tr-TR"/>
          </a:p>
        </p:txBody>
      </p:sp>
    </p:spTree>
    <p:extLst>
      <p:ext uri="{BB962C8B-B14F-4D97-AF65-F5344CB8AC3E}">
        <p14:creationId xmlns:p14="http://schemas.microsoft.com/office/powerpoint/2010/main" val="3269888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2005830" y="1951956"/>
            <a:ext cx="895032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2400" b="1" dirty="0">
                <a:latin typeface="Times New Roman" panose="02020603050405020304" pitchFamily="18" charset="0"/>
                <a:cs typeface="Times New Roman" panose="02020603050405020304" pitchFamily="18" charset="0"/>
              </a:rPr>
              <a:t>3. Bölüm : Çöken Toz Ölçümleri</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sp>
        <p:nvSpPr>
          <p:cNvPr id="11273"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4"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5" name="Metin kutusu 3"/>
          <p:cNvSpPr txBox="1">
            <a:spLocks noChangeArrowheads="1"/>
          </p:cNvSpPr>
          <p:nvPr/>
        </p:nvSpPr>
        <p:spPr bwMode="auto">
          <a:xfrm>
            <a:off x="2005830" y="2451093"/>
            <a:ext cx="9204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TS 2341 Hava Kirliliği Ölçme Metotları Çökelti Ölçme Cihazı Kurma ve Çalıştırma Metodu Standardı</a:t>
            </a:r>
          </a:p>
        </p:txBody>
      </p:sp>
      <p:sp>
        <p:nvSpPr>
          <p:cNvPr id="3" name="Dikdörtgen 2"/>
          <p:cNvSpPr/>
          <p:nvPr/>
        </p:nvSpPr>
        <p:spPr>
          <a:xfrm>
            <a:off x="2011364" y="2964563"/>
            <a:ext cx="8085136" cy="3046988"/>
          </a:xfrm>
          <a:prstGeom prst="rect">
            <a:avLst/>
          </a:prstGeom>
        </p:spPr>
        <p:txBody>
          <a:bodyPr wrap="square">
            <a:spAutoFit/>
          </a:bodyPr>
          <a:lstStyle/>
          <a:p>
            <a:r>
              <a:rPr lang="tr-TR" sz="1600" b="1" dirty="0" smtClean="0">
                <a:latin typeface="Times New Roman" panose="02020603050405020304" pitchFamily="18" charset="0"/>
                <a:cs typeface="Times New Roman" panose="02020603050405020304" pitchFamily="18" charset="0"/>
              </a:rPr>
              <a:t>Bakır </a:t>
            </a:r>
            <a:r>
              <a:rPr lang="tr-TR" sz="1600" b="1" dirty="0" smtClean="0">
                <a:latin typeface="Times New Roman" panose="02020603050405020304" pitchFamily="18" charset="0"/>
                <a:cs typeface="Times New Roman" panose="02020603050405020304" pitchFamily="18" charset="0"/>
              </a:rPr>
              <a:t>Sülfat</a:t>
            </a:r>
            <a:r>
              <a:rPr lang="tr-TR" sz="1600" dirty="0" smtClean="0">
                <a:latin typeface="Times New Roman" panose="02020603050405020304" pitchFamily="18" charset="0"/>
                <a:cs typeface="Times New Roman" panose="02020603050405020304" pitchFamily="18" charset="0"/>
              </a:rPr>
              <a:t>:</a:t>
            </a:r>
            <a:endParaRPr lang="tr-TR" sz="1600" dirty="0" smtClean="0">
              <a:latin typeface="Times New Roman" panose="02020603050405020304" pitchFamily="18" charset="0"/>
              <a:cs typeface="Times New Roman" panose="02020603050405020304" pitchFamily="18" charset="0"/>
            </a:endParaRPr>
          </a:p>
          <a:p>
            <a:r>
              <a:rPr lang="tr-TR" sz="1600" dirty="0" smtClean="0">
                <a:latin typeface="Times New Roman" panose="02020603050405020304" pitchFamily="18" charset="0"/>
                <a:cs typeface="Times New Roman" panose="02020603050405020304" pitchFamily="18" charset="0"/>
              </a:rPr>
              <a:t>Toplanan </a:t>
            </a:r>
            <a:r>
              <a:rPr lang="tr-TR" sz="1600" dirty="0">
                <a:latin typeface="Times New Roman" panose="02020603050405020304" pitchFamily="18" charset="0"/>
                <a:cs typeface="Times New Roman" panose="02020603050405020304" pitchFamily="18" charset="0"/>
              </a:rPr>
              <a:t>çökeltinin kimyasal </a:t>
            </a:r>
            <a:r>
              <a:rPr lang="tr-TR" sz="1600" dirty="0" smtClean="0">
                <a:latin typeface="Times New Roman" panose="02020603050405020304" pitchFamily="18" charset="0"/>
                <a:cs typeface="Times New Roman" panose="02020603050405020304" pitchFamily="18" charset="0"/>
              </a:rPr>
              <a:t>yapısına </a:t>
            </a:r>
            <a:r>
              <a:rPr lang="tr-TR" sz="1600" dirty="0">
                <a:latin typeface="Times New Roman" panose="02020603050405020304" pitchFamily="18" charset="0"/>
                <a:cs typeface="Times New Roman" panose="02020603050405020304" pitchFamily="18" charset="0"/>
              </a:rPr>
              <a:t>etkileyebilecek </a:t>
            </a:r>
            <a:r>
              <a:rPr lang="tr-TR" sz="1600" dirty="0" smtClean="0">
                <a:latin typeface="Times New Roman" panose="02020603050405020304" pitchFamily="18" charset="0"/>
                <a:cs typeface="Times New Roman" panose="02020603050405020304" pitchFamily="18" charset="0"/>
              </a:rPr>
              <a:t>mikroorganizmalar </a:t>
            </a:r>
            <a:r>
              <a:rPr lang="tr-TR" sz="1600" dirty="0">
                <a:latin typeface="Times New Roman" panose="02020603050405020304" pitchFamily="18" charset="0"/>
                <a:cs typeface="Times New Roman" panose="02020603050405020304" pitchFamily="18" charset="0"/>
              </a:rPr>
              <a:t>üremesini engellemek </a:t>
            </a:r>
            <a:r>
              <a:rPr lang="tr-TR" sz="1600" dirty="0" smtClean="0">
                <a:latin typeface="Times New Roman" panose="02020603050405020304" pitchFamily="18" charset="0"/>
                <a:cs typeface="Times New Roman" panose="02020603050405020304" pitchFamily="18" charset="0"/>
              </a:rPr>
              <a:t>için temiz </a:t>
            </a:r>
            <a:r>
              <a:rPr lang="tr-TR" sz="1600" dirty="0">
                <a:latin typeface="Times New Roman" panose="02020603050405020304" pitchFamily="18" charset="0"/>
                <a:cs typeface="Times New Roman" panose="02020603050405020304" pitchFamily="18" charset="0"/>
              </a:rPr>
              <a:t>toplama şişesine </a:t>
            </a:r>
            <a:r>
              <a:rPr lang="tr-TR" sz="1600" dirty="0" smtClean="0">
                <a:latin typeface="Times New Roman" panose="02020603050405020304" pitchFamily="18" charset="0"/>
                <a:cs typeface="Times New Roman" panose="02020603050405020304" pitchFamily="18" charset="0"/>
              </a:rPr>
              <a:t>10 </a:t>
            </a:r>
            <a:r>
              <a:rPr lang="tr-TR" sz="1600" dirty="0">
                <a:latin typeface="Times New Roman" panose="02020603050405020304" pitchFamily="18" charset="0"/>
                <a:cs typeface="Times New Roman" panose="02020603050405020304" pitchFamily="18" charset="0"/>
              </a:rPr>
              <a:t>ml 0,02 N </a:t>
            </a:r>
            <a:r>
              <a:rPr lang="tr-TR" sz="1600" dirty="0" smtClean="0">
                <a:latin typeface="Times New Roman" panose="02020603050405020304" pitchFamily="18" charset="0"/>
                <a:cs typeface="Times New Roman" panose="02020603050405020304" pitchFamily="18" charset="0"/>
              </a:rPr>
              <a:t>bakır </a:t>
            </a:r>
            <a:r>
              <a:rPr lang="tr-TR" sz="1600" dirty="0">
                <a:latin typeface="Times New Roman" panose="02020603050405020304" pitchFamily="18" charset="0"/>
                <a:cs typeface="Times New Roman" panose="02020603050405020304" pitchFamily="18" charset="0"/>
              </a:rPr>
              <a:t>sülfat çözeltisi (litrede 2,50g CuSO</a:t>
            </a:r>
            <a:r>
              <a:rPr lang="tr-TR" sz="1600" baseline="-25000" dirty="0">
                <a:latin typeface="Times New Roman" panose="02020603050405020304" pitchFamily="18" charset="0"/>
                <a:cs typeface="Times New Roman" panose="02020603050405020304" pitchFamily="18" charset="0"/>
              </a:rPr>
              <a:t>4</a:t>
            </a:r>
            <a:r>
              <a:rPr lang="tr-TR" sz="1600" dirty="0">
                <a:latin typeface="Times New Roman" panose="02020603050405020304" pitchFamily="18" charset="0"/>
                <a:cs typeface="Times New Roman" panose="02020603050405020304" pitchFamily="18" charset="0"/>
              </a:rPr>
              <a:t> . </a:t>
            </a:r>
            <a:r>
              <a:rPr lang="tr-TR" sz="1600" dirty="0" smtClean="0">
                <a:latin typeface="Times New Roman" panose="02020603050405020304" pitchFamily="18" charset="0"/>
                <a:cs typeface="Times New Roman" panose="02020603050405020304" pitchFamily="18" charset="0"/>
              </a:rPr>
              <a:t>5H</a:t>
            </a:r>
            <a:r>
              <a:rPr lang="tr-TR" sz="1600" baseline="-25000" dirty="0" smtClean="0">
                <a:latin typeface="Times New Roman" panose="02020603050405020304" pitchFamily="18" charset="0"/>
                <a:cs typeface="Times New Roman" panose="02020603050405020304" pitchFamily="18" charset="0"/>
              </a:rPr>
              <a:t>2</a:t>
            </a:r>
            <a:r>
              <a:rPr lang="tr-TR" sz="1600" dirty="0" smtClean="0">
                <a:latin typeface="Times New Roman" panose="02020603050405020304" pitchFamily="18" charset="0"/>
                <a:cs typeface="Times New Roman" panose="02020603050405020304" pitchFamily="18" charset="0"/>
              </a:rPr>
              <a:t>O</a:t>
            </a:r>
            <a:r>
              <a:rPr lang="tr-TR" sz="1600" dirty="0">
                <a:latin typeface="Times New Roman" panose="02020603050405020304" pitchFamily="18" charset="0"/>
                <a:cs typeface="Times New Roman" panose="02020603050405020304" pitchFamily="18" charset="0"/>
              </a:rPr>
              <a:t>)</a:t>
            </a:r>
          </a:p>
          <a:p>
            <a:r>
              <a:rPr lang="tr-TR" sz="1600" dirty="0" smtClean="0">
                <a:latin typeface="Times New Roman" panose="02020603050405020304" pitchFamily="18" charset="0"/>
                <a:cs typeface="Times New Roman" panose="02020603050405020304" pitchFamily="18" charset="0"/>
              </a:rPr>
              <a:t>konulmalıdır.</a:t>
            </a:r>
          </a:p>
          <a:p>
            <a:endParaRPr lang="tr-TR" sz="1600" dirty="0">
              <a:latin typeface="Times New Roman" panose="02020603050405020304" pitchFamily="18" charset="0"/>
              <a:cs typeface="Times New Roman" panose="02020603050405020304" pitchFamily="18" charset="0"/>
            </a:endParaRPr>
          </a:p>
          <a:p>
            <a:r>
              <a:rPr lang="tr-TR" sz="1600" b="1" dirty="0" smtClean="0">
                <a:latin typeface="Times New Roman" panose="02020603050405020304" pitchFamily="18" charset="0"/>
                <a:cs typeface="Times New Roman" panose="02020603050405020304" pitchFamily="18" charset="0"/>
              </a:rPr>
              <a:t>Bakır Sülfat Düzeltmesi:</a:t>
            </a:r>
          </a:p>
          <a:p>
            <a:r>
              <a:rPr lang="tr-TR" sz="1600" dirty="0">
                <a:latin typeface="Times New Roman" panose="02020603050405020304" pitchFamily="18" charset="0"/>
                <a:cs typeface="Times New Roman" panose="02020603050405020304" pitchFamily="18" charset="0"/>
              </a:rPr>
              <a:t>Süzüntünün belli </a:t>
            </a:r>
            <a:r>
              <a:rPr lang="tr-TR" sz="1600" dirty="0" smtClean="0">
                <a:latin typeface="Times New Roman" panose="02020603050405020304" pitchFamily="18" charset="0"/>
                <a:cs typeface="Times New Roman" panose="02020603050405020304" pitchFamily="18" charset="0"/>
              </a:rPr>
              <a:t>miktarının </a:t>
            </a:r>
            <a:r>
              <a:rPr lang="tr-TR" sz="1600" dirty="0">
                <a:latin typeface="Times New Roman" panose="02020603050405020304" pitchFamily="18" charset="0"/>
                <a:cs typeface="Times New Roman" panose="02020603050405020304" pitchFamily="18" charset="0"/>
              </a:rPr>
              <a:t>dikkatle kuruluğa kadar </a:t>
            </a:r>
            <a:r>
              <a:rPr lang="tr-TR" sz="1600" dirty="0" smtClean="0">
                <a:latin typeface="Times New Roman" panose="02020603050405020304" pitchFamily="18" charset="0"/>
                <a:cs typeface="Times New Roman" panose="02020603050405020304" pitchFamily="18" charset="0"/>
              </a:rPr>
              <a:t>buharlaştırılması </a:t>
            </a:r>
            <a:r>
              <a:rPr lang="tr-TR" sz="1600" dirty="0">
                <a:latin typeface="Times New Roman" panose="02020603050405020304" pitchFamily="18" charset="0"/>
                <a:cs typeface="Times New Roman" panose="02020603050405020304" pitchFamily="18" charset="0"/>
              </a:rPr>
              <a:t>sonucu elde </a:t>
            </a:r>
            <a:r>
              <a:rPr lang="tr-TR" sz="1600" dirty="0" smtClean="0">
                <a:latin typeface="Times New Roman" panose="02020603050405020304" pitchFamily="18" charset="0"/>
                <a:cs typeface="Times New Roman" panose="02020603050405020304" pitchFamily="18" charset="0"/>
              </a:rPr>
              <a:t>edilen kalıntının miktarı bakır </a:t>
            </a:r>
            <a:r>
              <a:rPr lang="tr-TR" sz="1600" dirty="0">
                <a:latin typeface="Times New Roman" panose="02020603050405020304" pitchFamily="18" charset="0"/>
                <a:cs typeface="Times New Roman" panose="02020603050405020304" pitchFamily="18" charset="0"/>
              </a:rPr>
              <a:t>sülfat </a:t>
            </a:r>
            <a:r>
              <a:rPr lang="tr-TR" sz="1600" dirty="0" smtClean="0">
                <a:latin typeface="Times New Roman" panose="02020603050405020304" pitchFamily="18" charset="0"/>
                <a:cs typeface="Times New Roman" panose="02020603050405020304" pitchFamily="18" charset="0"/>
              </a:rPr>
              <a:t>katılan </a:t>
            </a:r>
            <a:r>
              <a:rPr lang="tr-TR" sz="1600" dirty="0">
                <a:latin typeface="Times New Roman" panose="02020603050405020304" pitchFamily="18" charset="0"/>
                <a:cs typeface="Times New Roman" panose="02020603050405020304" pitchFamily="18" charset="0"/>
              </a:rPr>
              <a:t>durumlarda gerekli </a:t>
            </a:r>
            <a:r>
              <a:rPr lang="tr-TR" sz="1600" dirty="0" smtClean="0">
                <a:latin typeface="Times New Roman" panose="02020603050405020304" pitchFamily="18" charset="0"/>
                <a:cs typeface="Times New Roman" panose="02020603050405020304" pitchFamily="18" charset="0"/>
              </a:rPr>
              <a:t>düzeltme yapılmalıdır. Bakır </a:t>
            </a:r>
            <a:r>
              <a:rPr lang="tr-TR" sz="1600" dirty="0">
                <a:latin typeface="Times New Roman" panose="02020603050405020304" pitchFamily="18" charset="0"/>
                <a:cs typeface="Times New Roman" panose="02020603050405020304" pitchFamily="18" charset="0"/>
              </a:rPr>
              <a:t>sülfat CuSO</a:t>
            </a:r>
            <a:r>
              <a:rPr lang="tr-TR" sz="1600" baseline="-25000" dirty="0">
                <a:latin typeface="Times New Roman" panose="02020603050405020304" pitchFamily="18" charset="0"/>
                <a:cs typeface="Times New Roman" panose="02020603050405020304" pitchFamily="18" charset="0"/>
              </a:rPr>
              <a:t>4</a:t>
            </a:r>
            <a:r>
              <a:rPr lang="tr-TR" sz="1600" dirty="0">
                <a:latin typeface="Times New Roman" panose="02020603050405020304" pitchFamily="18" charset="0"/>
                <a:cs typeface="Times New Roman" panose="02020603050405020304" pitchFamily="18" charset="0"/>
              </a:rPr>
              <a:t> . H</a:t>
            </a:r>
            <a:r>
              <a:rPr lang="tr-TR" sz="1600" baseline="-25000" dirty="0">
                <a:latin typeface="Times New Roman" panose="02020603050405020304" pitchFamily="18" charset="0"/>
                <a:cs typeface="Times New Roman" panose="02020603050405020304" pitchFamily="18" charset="0"/>
              </a:rPr>
              <a:t>2</a:t>
            </a:r>
            <a:r>
              <a:rPr lang="tr-TR" sz="1600" dirty="0">
                <a:latin typeface="Times New Roman" panose="02020603050405020304" pitchFamily="18" charset="0"/>
                <a:cs typeface="Times New Roman" panose="02020603050405020304" pitchFamily="18" charset="0"/>
              </a:rPr>
              <a:t>O (10 ml = </a:t>
            </a:r>
            <a:r>
              <a:rPr lang="tr-TR" sz="1600" b="1" dirty="0">
                <a:latin typeface="Times New Roman" panose="02020603050405020304" pitchFamily="18" charset="0"/>
                <a:cs typeface="Times New Roman" panose="02020603050405020304" pitchFamily="18" charset="0"/>
              </a:rPr>
              <a:t>0,0178 g) </a:t>
            </a:r>
            <a:r>
              <a:rPr lang="tr-TR" sz="1600" dirty="0">
                <a:latin typeface="Times New Roman" panose="02020603050405020304" pitchFamily="18" charset="0"/>
                <a:cs typeface="Times New Roman" panose="02020603050405020304" pitchFamily="18" charset="0"/>
              </a:rPr>
              <a:t>olarak </a:t>
            </a:r>
            <a:r>
              <a:rPr lang="tr-TR" sz="1600" dirty="0" smtClean="0">
                <a:latin typeface="Times New Roman" panose="02020603050405020304" pitchFamily="18" charset="0"/>
                <a:cs typeface="Times New Roman" panose="02020603050405020304" pitchFamily="18" charset="0"/>
              </a:rPr>
              <a:t>hesaplanmalıdır.</a:t>
            </a:r>
          </a:p>
          <a:p>
            <a:endParaRPr lang="tr-TR" sz="1600" dirty="0" smtClean="0">
              <a:latin typeface="Times New Roman" panose="02020603050405020304" pitchFamily="18" charset="0"/>
              <a:cs typeface="Times New Roman" panose="02020603050405020304" pitchFamily="18" charset="0"/>
            </a:endParaRPr>
          </a:p>
          <a:p>
            <a:r>
              <a:rPr lang="tr-TR" sz="1600" b="1" dirty="0" smtClean="0">
                <a:latin typeface="Times New Roman" panose="02020603050405020304" pitchFamily="18" charset="0"/>
                <a:cs typeface="Times New Roman" panose="02020603050405020304" pitchFamily="18" charset="0"/>
              </a:rPr>
              <a:t>Not: TS 2341 metodunda bu miktar 0,0718 g olarak belirtilmekte olup bu değer çeviri hatasından kaynaklanan bir hatadır. </a:t>
            </a:r>
            <a:endParaRPr lang="tr-TR" sz="1600" b="1" dirty="0">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0" name="Unvan 1"/>
          <p:cNvSpPr txBox="1">
            <a:spLocks/>
          </p:cNvSpPr>
          <p:nvPr/>
        </p:nvSpPr>
        <p:spPr>
          <a:xfrm>
            <a:off x="1477352"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a:t>
            </a:r>
            <a:endParaRPr lang="tr-TR" altLang="tr-TR" sz="3600" b="1" dirty="0" smtClean="0">
              <a:latin typeface="Times New Roman" panose="02020603050405020304" pitchFamily="18" charset="0"/>
              <a:cs typeface="Times New Roman" panose="02020603050405020304" pitchFamily="18" charset="0"/>
            </a:endParaRPr>
          </a:p>
          <a:p>
            <a:r>
              <a:rPr lang="tr-TR" altLang="tr-TR" sz="3600" b="1" dirty="0" smtClean="0">
                <a:latin typeface="Times New Roman" panose="02020603050405020304" pitchFamily="18" charset="0"/>
                <a:cs typeface="Times New Roman" panose="02020603050405020304" pitchFamily="18" charset="0"/>
              </a:rPr>
              <a:t>ÖLÇÜM </a:t>
            </a:r>
            <a:r>
              <a:rPr lang="tr-TR" altLang="tr-TR" sz="3600" b="1" dirty="0">
                <a:latin typeface="Times New Roman" panose="02020603050405020304" pitchFamily="18" charset="0"/>
                <a:cs typeface="Times New Roman" panose="02020603050405020304" pitchFamily="18" charset="0"/>
              </a:rPr>
              <a:t>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12</a:t>
            </a:fld>
            <a:endParaRPr lang="tr-TR"/>
          </a:p>
        </p:txBody>
      </p:sp>
    </p:spTree>
    <p:extLst>
      <p:ext uri="{BB962C8B-B14F-4D97-AF65-F5344CB8AC3E}">
        <p14:creationId xmlns:p14="http://schemas.microsoft.com/office/powerpoint/2010/main" val="2032281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1984375" y="2034054"/>
            <a:ext cx="5097463" cy="6694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2400" b="1" dirty="0">
                <a:latin typeface="Times New Roman" panose="02020603050405020304" pitchFamily="18" charset="0"/>
                <a:cs typeface="Times New Roman" panose="02020603050405020304" pitchFamily="18" charset="0"/>
              </a:rPr>
              <a:t>3.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Çöken Toz Ölçümleri</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sp>
        <p:nvSpPr>
          <p:cNvPr id="12297"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2298"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2299" name="Metin kutusu 3"/>
          <p:cNvSpPr txBox="1">
            <a:spLocks noChangeArrowheads="1"/>
          </p:cNvSpPr>
          <p:nvPr/>
        </p:nvSpPr>
        <p:spPr bwMode="auto">
          <a:xfrm>
            <a:off x="3906838" y="6211889"/>
            <a:ext cx="4419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t>TS 2342 Yönlendirilebilir Ölçüm Düzeneği</a:t>
            </a:r>
          </a:p>
        </p:txBody>
      </p:sp>
      <p:pic>
        <p:nvPicPr>
          <p:cNvPr id="12302" name="Picture 16" descr="D:\_ENDÜSTRİYEL_KİRLİLİK\egitim\Ekran Alıntısı.JPG"/>
          <p:cNvPicPr>
            <a:picLocks noChangeAspect="1" noChangeArrowheads="1"/>
          </p:cNvPicPr>
          <p:nvPr/>
        </p:nvPicPr>
        <p:blipFill>
          <a:blip r:embed="rId2">
            <a:extLst>
              <a:ext uri="{28A0092B-C50C-407E-A947-70E740481C1C}">
                <a14:useLocalDpi xmlns:a14="http://schemas.microsoft.com/office/drawing/2010/main" val="0"/>
              </a:ext>
            </a:extLst>
          </a:blip>
          <a:srcRect l="1408" t="32199" r="1410"/>
          <a:stretch>
            <a:fillRect/>
          </a:stretch>
        </p:blipFill>
        <p:spPr bwMode="auto">
          <a:xfrm>
            <a:off x="2549727" y="2576146"/>
            <a:ext cx="7133822" cy="301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6" descr="D:\_ENDÜSTRİYEL_KİRLİLİK\egitim\Ekran Alıntısı.JPG"/>
          <p:cNvPicPr>
            <a:picLocks noChangeAspect="1" noChangeArrowheads="1"/>
          </p:cNvPicPr>
          <p:nvPr/>
        </p:nvPicPr>
        <p:blipFill>
          <a:blip r:embed="rId2">
            <a:extLst>
              <a:ext uri="{28A0092B-C50C-407E-A947-70E740481C1C}">
                <a14:useLocalDpi xmlns:a14="http://schemas.microsoft.com/office/drawing/2010/main" val="0"/>
              </a:ext>
            </a:extLst>
          </a:blip>
          <a:srcRect t="2621" b="67490"/>
          <a:stretch>
            <a:fillRect/>
          </a:stretch>
        </p:blipFill>
        <p:spPr bwMode="auto">
          <a:xfrm>
            <a:off x="2549727" y="5589590"/>
            <a:ext cx="7133822" cy="123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9"/>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1" name="Unvan 1"/>
          <p:cNvSpPr txBox="1">
            <a:spLocks/>
          </p:cNvSpPr>
          <p:nvPr/>
        </p:nvSpPr>
        <p:spPr>
          <a:xfrm>
            <a:off x="1530106" y="56815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13</a:t>
            </a:fld>
            <a:endParaRPr lang="tr-TR"/>
          </a:p>
        </p:txBody>
      </p:sp>
    </p:spTree>
    <p:extLst>
      <p:ext uri="{BB962C8B-B14F-4D97-AF65-F5344CB8AC3E}">
        <p14:creationId xmlns:p14="http://schemas.microsoft.com/office/powerpoint/2010/main" val="3163811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2124526" y="1838089"/>
            <a:ext cx="483552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2400" b="1" dirty="0">
                <a:latin typeface="Times New Roman" panose="02020603050405020304" pitchFamily="18" charset="0"/>
                <a:cs typeface="Times New Roman" panose="02020603050405020304" pitchFamily="18" charset="0"/>
              </a:rPr>
              <a:t>3.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Çöken Toz Ölçümleri</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sp>
        <p:nvSpPr>
          <p:cNvPr id="13321"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3322"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8" name="İçerik Yer Tutucusu 2"/>
          <p:cNvSpPr txBox="1">
            <a:spLocks/>
          </p:cNvSpPr>
          <p:nvPr/>
        </p:nvSpPr>
        <p:spPr>
          <a:xfrm>
            <a:off x="2124526" y="2592672"/>
            <a:ext cx="8607425" cy="4230687"/>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defRPr/>
            </a:pPr>
            <a:r>
              <a:rPr lang="tr-TR" sz="1600" kern="0" dirty="0">
                <a:latin typeface="Times New Roman" pitchFamily="18" charset="0"/>
                <a:cs typeface="Times New Roman" pitchFamily="18" charset="0"/>
              </a:rPr>
              <a:t>Kullanılan cihazların standartlara tam olarak uygun olarak tasarlandığı kabulü ile yapılacak diğer işlemler;</a:t>
            </a:r>
          </a:p>
          <a:p>
            <a:pPr algn="just">
              <a:buFont typeface="Wingdings" pitchFamily="2" charset="2"/>
              <a:buChar char="Ø"/>
              <a:defRPr/>
            </a:pPr>
            <a:r>
              <a:rPr lang="nn-NO" sz="1600" kern="0" dirty="0">
                <a:latin typeface="Times New Roman" pitchFamily="18" charset="0"/>
                <a:cs typeface="Times New Roman" pitchFamily="18" charset="0"/>
              </a:rPr>
              <a:t>Her toplama kab</a:t>
            </a:r>
            <a:r>
              <a:rPr lang="tr-TR" sz="1600" kern="0" dirty="0">
                <a:latin typeface="Times New Roman" pitchFamily="18" charset="0"/>
                <a:cs typeface="Times New Roman" pitchFamily="18" charset="0"/>
              </a:rPr>
              <a:t>ı </a:t>
            </a:r>
            <a:r>
              <a:rPr lang="nn-NO" sz="1600" kern="0" dirty="0">
                <a:latin typeface="Times New Roman" pitchFamily="18" charset="0"/>
                <a:cs typeface="Times New Roman" pitchFamily="18" charset="0"/>
              </a:rPr>
              <a:t>bir seri numaras</a:t>
            </a:r>
            <a:r>
              <a:rPr lang="tr-TR" sz="1600" kern="0" dirty="0">
                <a:latin typeface="Times New Roman" pitchFamily="18" charset="0"/>
                <a:cs typeface="Times New Roman" pitchFamily="18" charset="0"/>
              </a:rPr>
              <a:t>ı</a:t>
            </a:r>
            <a:r>
              <a:rPr lang="nn-NO" sz="1600" kern="0" dirty="0">
                <a:latin typeface="Times New Roman" pitchFamily="18" charset="0"/>
                <a:cs typeface="Times New Roman" pitchFamily="18" charset="0"/>
              </a:rPr>
              <a:t> ile</a:t>
            </a:r>
            <a:r>
              <a:rPr lang="tr-TR" sz="1600" kern="0" dirty="0">
                <a:latin typeface="Times New Roman" pitchFamily="18" charset="0"/>
                <a:cs typeface="Times New Roman" pitchFamily="18" charset="0"/>
              </a:rPr>
              <a:t> işaretlenmelidir. </a:t>
            </a:r>
          </a:p>
          <a:p>
            <a:pPr algn="just">
              <a:buFont typeface="Wingdings" pitchFamily="2" charset="2"/>
              <a:buChar char="Ø"/>
              <a:defRPr/>
            </a:pPr>
            <a:r>
              <a:rPr lang="tr-TR" sz="1600" kern="0" dirty="0">
                <a:latin typeface="Times New Roman" pitchFamily="18" charset="0"/>
                <a:cs typeface="Times New Roman" pitchFamily="18" charset="0"/>
              </a:rPr>
              <a:t>Temiz toplama şişesine mikroorganizmalar üremesini engellemek için; 10 ml 0,02 N bakır sülfat çözeltisi (litrede 2,5 g </a:t>
            </a:r>
            <a:r>
              <a:rPr lang="tr-TR" sz="1600" dirty="0"/>
              <a:t>CuSO</a:t>
            </a:r>
            <a:r>
              <a:rPr lang="tr-TR" sz="1600" baseline="-25000" dirty="0"/>
              <a:t>4</a:t>
            </a:r>
            <a:r>
              <a:rPr lang="tr-TR" sz="1600" kern="0" dirty="0">
                <a:latin typeface="Times New Roman" pitchFamily="18" charset="0"/>
                <a:cs typeface="Times New Roman" pitchFamily="18" charset="0"/>
              </a:rPr>
              <a:t>.5</a:t>
            </a:r>
            <a:r>
              <a:rPr lang="tr-TR" sz="1600" dirty="0"/>
              <a:t>H</a:t>
            </a:r>
            <a:r>
              <a:rPr lang="tr-TR" sz="1600" baseline="-25000" dirty="0"/>
              <a:t>2</a:t>
            </a:r>
            <a:r>
              <a:rPr lang="tr-TR" sz="1600" dirty="0"/>
              <a:t>O</a:t>
            </a:r>
            <a:r>
              <a:rPr lang="tr-TR" sz="1600" kern="0" dirty="0">
                <a:latin typeface="Times New Roman" pitchFamily="18" charset="0"/>
                <a:cs typeface="Times New Roman" pitchFamily="18" charset="0"/>
              </a:rPr>
              <a:t>) konulmalıdır</a:t>
            </a:r>
            <a:r>
              <a:rPr lang="tr-TR" sz="1600" kern="0" dirty="0"/>
              <a:t>.</a:t>
            </a:r>
          </a:p>
          <a:p>
            <a:pPr algn="just">
              <a:buFont typeface="Wingdings" pitchFamily="2" charset="2"/>
              <a:buChar char="Ø"/>
              <a:defRPr/>
            </a:pPr>
            <a:r>
              <a:rPr lang="tr-TR" sz="1600" kern="0" dirty="0">
                <a:latin typeface="Times New Roman" pitchFamily="18" charset="0"/>
                <a:cs typeface="Times New Roman" pitchFamily="18" charset="0"/>
              </a:rPr>
              <a:t>Cihaz birleştirilirken huninin  silindirik kısmı şişenin konik kısmına olabildiği kadar yakın olmalıdır. Birleştirme işleminden sonra borular yapışkan bantla iki kat olarak sarılmalıdır. Böylece sistem güneşin ve havanın etkisinden korunmuş ve eskime hızı azalmış olur.</a:t>
            </a:r>
          </a:p>
          <a:p>
            <a:pPr algn="just" eaLnBrk="1" hangingPunct="1">
              <a:spcBef>
                <a:spcPct val="0"/>
              </a:spcBef>
              <a:buFont typeface="Wingdings" pitchFamily="2" charset="2"/>
              <a:buChar char="Ø"/>
              <a:defRPr/>
            </a:pPr>
            <a:r>
              <a:rPr lang="tr-TR" altLang="tr-TR" sz="1600" kern="0" dirty="0">
                <a:latin typeface="Times New Roman" pitchFamily="18" charset="0"/>
                <a:cs typeface="Times New Roman" pitchFamily="18" charset="0"/>
              </a:rPr>
              <a:t>Çökelti ölçme cihazı öncelikle açıklık ve düz bir yere yerleştirilmelidir.  Düz bir yerin bulunamaması halinde sehpanın ayakları ayarlanarak toplama kabının  üst düzeyinin yatay konumda olması sağlanmalıdır. Sehpanın ayaklarındaki deliklere vida veya pimler sokularak konumunun değişmezliği sağlanmalıdır. </a:t>
            </a:r>
          </a:p>
          <a:p>
            <a:pPr algn="just" eaLnBrk="1" hangingPunct="1">
              <a:spcBef>
                <a:spcPct val="0"/>
              </a:spcBef>
              <a:buFont typeface="Wingdings" pitchFamily="2" charset="2"/>
              <a:buChar char="Ø"/>
              <a:defRPr/>
            </a:pPr>
            <a:r>
              <a:rPr lang="tr-TR" altLang="tr-TR" sz="1600" kern="0" dirty="0">
                <a:latin typeface="Times New Roman" pitchFamily="18" charset="0"/>
                <a:cs typeface="Times New Roman" pitchFamily="18" charset="0"/>
              </a:rPr>
              <a:t>Cihazın çevresindeki kendinden daha yüksek olan cisimlerden uzaklığı toplama kabının  üst düzeyi ile bu cisimlerin yüksekliği arasındaki farkın iki katından az olmamalıdır. Cihaz toprak düzeyinden daha yükseğe konulduğu durumlarda; toplama kabının üst düzeyi toprak düzeyinden 5 </a:t>
            </a:r>
            <a:r>
              <a:rPr lang="tr-TR" altLang="tr-TR" sz="1600" kern="0" dirty="0" err="1">
                <a:latin typeface="Times New Roman" pitchFamily="18" charset="0"/>
                <a:cs typeface="Times New Roman" pitchFamily="18" charset="0"/>
              </a:rPr>
              <a:t>m.’den</a:t>
            </a:r>
            <a:r>
              <a:rPr lang="tr-TR" altLang="tr-TR" sz="1600" kern="0" dirty="0">
                <a:latin typeface="Times New Roman" pitchFamily="18" charset="0"/>
                <a:cs typeface="Times New Roman" pitchFamily="18" charset="0"/>
              </a:rPr>
              <a:t> daha yüksek olmamalıdır.</a:t>
            </a:r>
          </a:p>
          <a:p>
            <a:pPr algn="just">
              <a:buFont typeface="Wingdings" pitchFamily="2" charset="2"/>
              <a:buChar char="Ø"/>
              <a:defRPr/>
            </a:pPr>
            <a:endParaRPr lang="tr-TR" sz="1600" kern="0" dirty="0">
              <a:latin typeface="Times New Roman" pitchFamily="18" charset="0"/>
              <a:cs typeface="Times New Roman" pitchFamily="18" charset="0"/>
            </a:endParaRPr>
          </a:p>
        </p:txBody>
      </p:sp>
      <p:sp>
        <p:nvSpPr>
          <p:cNvPr id="13324" name="Metin kutusu 1"/>
          <p:cNvSpPr txBox="1">
            <a:spLocks noChangeArrowheads="1"/>
          </p:cNvSpPr>
          <p:nvPr/>
        </p:nvSpPr>
        <p:spPr bwMode="auto">
          <a:xfrm>
            <a:off x="4499425" y="2192622"/>
            <a:ext cx="3857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b="1" dirty="0">
                <a:latin typeface="Times New Roman" panose="02020603050405020304" pitchFamily="18" charset="0"/>
                <a:cs typeface="Times New Roman" panose="02020603050405020304" pitchFamily="18" charset="0"/>
              </a:rPr>
              <a:t>ÖRNEKLEME İŞLEMLERİ</a:t>
            </a:r>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0" name="Unvan 1"/>
          <p:cNvSpPr txBox="1">
            <a:spLocks/>
          </p:cNvSpPr>
          <p:nvPr/>
        </p:nvSpPr>
        <p:spPr>
          <a:xfrm>
            <a:off x="1521314" y="454485"/>
            <a:ext cx="10007282" cy="9294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tr-TR" altLang="tr-TR" sz="2800" b="1" dirty="0">
                <a:latin typeface="Times New Roman" panose="02020603050405020304" pitchFamily="18" charset="0"/>
                <a:cs typeface="Times New Roman" panose="02020603050405020304" pitchFamily="18" charset="0"/>
              </a:rPr>
              <a:t>HAVA KALİTESİNİN DEĞERLENDİRİLMESİ </a:t>
            </a:r>
            <a:r>
              <a:rPr lang="tr-TR" altLang="tr-TR" sz="2800" b="1" dirty="0" smtClean="0">
                <a:latin typeface="Times New Roman" panose="02020603050405020304" pitchFamily="18" charset="0"/>
                <a:cs typeface="Times New Roman" panose="02020603050405020304" pitchFamily="18" charset="0"/>
              </a:rPr>
              <a:t>VE</a:t>
            </a:r>
          </a:p>
          <a:p>
            <a:pPr>
              <a:lnSpc>
                <a:spcPct val="100000"/>
              </a:lnSpc>
            </a:pPr>
            <a:r>
              <a:rPr lang="tr-TR" altLang="tr-TR" sz="2800" b="1" dirty="0" smtClean="0">
                <a:latin typeface="Times New Roman" panose="02020603050405020304" pitchFamily="18" charset="0"/>
                <a:cs typeface="Times New Roman" panose="02020603050405020304" pitchFamily="18" charset="0"/>
              </a:rPr>
              <a:t> </a:t>
            </a:r>
            <a:r>
              <a:rPr lang="tr-TR" altLang="tr-TR" sz="28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14</a:t>
            </a:fld>
            <a:endParaRPr lang="tr-TR"/>
          </a:p>
        </p:txBody>
      </p:sp>
    </p:spTree>
    <p:extLst>
      <p:ext uri="{BB962C8B-B14F-4D97-AF65-F5344CB8AC3E}">
        <p14:creationId xmlns:p14="http://schemas.microsoft.com/office/powerpoint/2010/main" val="3192637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2051158" y="2409893"/>
            <a:ext cx="8950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2400" b="1" dirty="0">
                <a:latin typeface="Times New Roman" panose="02020603050405020304" pitchFamily="18" charset="0"/>
                <a:cs typeface="Times New Roman" panose="02020603050405020304" pitchFamily="18" charset="0"/>
              </a:rPr>
              <a:t>3.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Çöken Toz Ölçümleri</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sp>
        <p:nvSpPr>
          <p:cNvPr id="14347"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4348"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8" name="Dikdörtgen 17"/>
          <p:cNvSpPr/>
          <p:nvPr/>
        </p:nvSpPr>
        <p:spPr>
          <a:xfrm>
            <a:off x="2051158" y="2940770"/>
            <a:ext cx="8607425" cy="2862322"/>
          </a:xfrm>
          <a:prstGeom prst="rect">
            <a:avLst/>
          </a:prstGeom>
        </p:spPr>
        <p:txBody>
          <a:bodyPr wrap="square">
            <a:spAutoFit/>
          </a:bodyPr>
          <a:lstStyle/>
          <a:p>
            <a:pPr eaLnBrk="1" hangingPunct="1">
              <a:defRPr/>
            </a:pPr>
            <a:r>
              <a:rPr lang="tr-TR" sz="2000" b="1" dirty="0">
                <a:latin typeface="Times New Roman" panose="02020603050405020304" pitchFamily="18" charset="0"/>
                <a:cs typeface="Times New Roman" panose="02020603050405020304" pitchFamily="18" charset="0"/>
              </a:rPr>
              <a:t>AYRINTILI ANALİZ</a:t>
            </a:r>
            <a:endParaRPr lang="tr-TR" sz="2000" dirty="0">
              <a:latin typeface="Times New Roman" panose="02020603050405020304" pitchFamily="18" charset="0"/>
              <a:cs typeface="Times New Roman" panose="02020603050405020304" pitchFamily="18" charset="0"/>
            </a:endParaRPr>
          </a:p>
          <a:p>
            <a:pPr eaLnBrk="1" hangingPunct="1">
              <a:defRPr/>
            </a:pPr>
            <a:r>
              <a:rPr lang="tr-TR" sz="2000" dirty="0">
                <a:latin typeface="Times New Roman" panose="02020603050405020304" pitchFamily="18" charset="0"/>
                <a:cs typeface="Times New Roman" panose="02020603050405020304" pitchFamily="18" charset="0"/>
              </a:rPr>
              <a:t>Ayrıntılı analizde aşağıdaki tayinler yapılmalıdır:</a:t>
            </a:r>
          </a:p>
          <a:p>
            <a:pPr eaLnBrk="1" hangingPunct="1">
              <a:defRPr/>
            </a:pPr>
            <a:r>
              <a:rPr lang="tr-TR" sz="2000" dirty="0"/>
              <a:t> </a:t>
            </a:r>
          </a:p>
          <a:p>
            <a:pPr marL="342900" indent="-342900" algn="just">
              <a:buFont typeface="Wingdings" pitchFamily="2" charset="2"/>
              <a:buChar char="Ø"/>
              <a:defRPr/>
            </a:pPr>
            <a:r>
              <a:rPr lang="tr-TR" sz="2000" dirty="0">
                <a:latin typeface="Times New Roman" panose="02020603050405020304" pitchFamily="18" charset="0"/>
                <a:cs typeface="Times New Roman" panose="02020603050405020304" pitchFamily="18" charset="0"/>
              </a:rPr>
              <a:t>Toplanan sıvı miktarı.</a:t>
            </a:r>
          </a:p>
          <a:p>
            <a:pPr marL="342900" indent="-342900" algn="just">
              <a:buFont typeface="Wingdings" pitchFamily="2" charset="2"/>
              <a:buChar char="Ø"/>
              <a:defRPr/>
            </a:pPr>
            <a:r>
              <a:rPr lang="tr-TR" sz="2000" dirty="0">
                <a:latin typeface="Times New Roman" panose="02020603050405020304" pitchFamily="18" charset="0"/>
                <a:cs typeface="Times New Roman" panose="02020603050405020304" pitchFamily="18" charset="0"/>
              </a:rPr>
              <a:t>Sıvının </a:t>
            </a:r>
            <a:r>
              <a:rPr lang="tr-TR" sz="2000" dirty="0" err="1">
                <a:latin typeface="Times New Roman" panose="02020603050405020304" pitchFamily="18" charset="0"/>
                <a:cs typeface="Times New Roman" panose="02020603050405020304" pitchFamily="18" charset="0"/>
              </a:rPr>
              <a:t>pH</a:t>
            </a:r>
            <a:r>
              <a:rPr lang="tr-TR" sz="2000" dirty="0">
                <a:latin typeface="Times New Roman" panose="02020603050405020304" pitchFamily="18" charset="0"/>
                <a:cs typeface="Times New Roman" panose="02020603050405020304" pitchFamily="18" charset="0"/>
              </a:rPr>
              <a:t> değeri (damıtık su katılan durumlar dışında),</a:t>
            </a:r>
          </a:p>
          <a:p>
            <a:pPr marL="342900" indent="-342900" algn="just">
              <a:buFont typeface="Wingdings" pitchFamily="2" charset="2"/>
              <a:buChar char="Ø"/>
              <a:defRPr/>
            </a:pPr>
            <a:r>
              <a:rPr lang="tr-TR" sz="2000" u="sng" dirty="0">
                <a:latin typeface="Times New Roman" panose="02020603050405020304" pitchFamily="18" charset="0"/>
                <a:cs typeface="Times New Roman" panose="02020603050405020304" pitchFamily="18" charset="0"/>
              </a:rPr>
              <a:t>Çözünmeyen kuru madde miktarı,</a:t>
            </a:r>
          </a:p>
          <a:p>
            <a:pPr marL="342900" indent="-342900" algn="just">
              <a:buFont typeface="Wingdings" pitchFamily="2" charset="2"/>
              <a:buChar char="Ø"/>
              <a:defRPr/>
            </a:pPr>
            <a:r>
              <a:rPr lang="tr-TR" sz="2000" dirty="0">
                <a:latin typeface="Times New Roman" panose="02020603050405020304" pitchFamily="18" charset="0"/>
                <a:cs typeface="Times New Roman" panose="02020603050405020304" pitchFamily="18" charset="0"/>
              </a:rPr>
              <a:t>Çözünmeyen maddenin yakılması sonucu elde edilen kül miktarı,</a:t>
            </a:r>
          </a:p>
          <a:p>
            <a:pPr marL="342900" indent="-342900" algn="just">
              <a:buFont typeface="Wingdings" pitchFamily="2" charset="2"/>
              <a:buChar char="Ø"/>
              <a:defRPr/>
            </a:pPr>
            <a:r>
              <a:rPr lang="tr-TR" sz="2000" dirty="0">
                <a:latin typeface="Times New Roman" panose="02020603050405020304" pitchFamily="18" charset="0"/>
                <a:cs typeface="Times New Roman" panose="02020603050405020304" pitchFamily="18" charset="0"/>
              </a:rPr>
              <a:t>Süzüntünün belli miktarının dikkatle kuruluğa kadar buharlaştırılması sonucu elde edilen kalıntının ağırlığı,</a:t>
            </a:r>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9" name="Unvan 1"/>
          <p:cNvSpPr txBox="1">
            <a:spLocks/>
          </p:cNvSpPr>
          <p:nvPr/>
        </p:nvSpPr>
        <p:spPr>
          <a:xfrm>
            <a:off x="1679575" y="751697"/>
            <a:ext cx="10007282" cy="7019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tr-TR" altLang="tr-TR" sz="2800" b="1" dirty="0">
                <a:latin typeface="Times New Roman" panose="02020603050405020304" pitchFamily="18" charset="0"/>
                <a:cs typeface="Times New Roman" panose="02020603050405020304" pitchFamily="18" charset="0"/>
              </a:rPr>
              <a:t>HAVA KALİTESİNİN DEĞERLENDİRİLMESİ </a:t>
            </a:r>
            <a:r>
              <a:rPr lang="tr-TR" altLang="tr-TR" sz="2800" b="1" dirty="0" smtClean="0">
                <a:latin typeface="Times New Roman" panose="02020603050405020304" pitchFamily="18" charset="0"/>
                <a:cs typeface="Times New Roman" panose="02020603050405020304" pitchFamily="18" charset="0"/>
              </a:rPr>
              <a:t>VE</a:t>
            </a:r>
          </a:p>
          <a:p>
            <a:pPr>
              <a:lnSpc>
                <a:spcPct val="100000"/>
              </a:lnSpc>
            </a:pPr>
            <a:r>
              <a:rPr lang="tr-TR" altLang="tr-TR" sz="2800" b="1" dirty="0" smtClean="0">
                <a:latin typeface="Times New Roman" panose="02020603050405020304" pitchFamily="18" charset="0"/>
                <a:cs typeface="Times New Roman" panose="02020603050405020304" pitchFamily="18" charset="0"/>
              </a:rPr>
              <a:t> </a:t>
            </a:r>
            <a:r>
              <a:rPr lang="tr-TR" altLang="tr-TR" sz="28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15</a:t>
            </a:fld>
            <a:endParaRPr lang="tr-TR"/>
          </a:p>
        </p:txBody>
      </p:sp>
    </p:spTree>
    <p:extLst>
      <p:ext uri="{BB962C8B-B14F-4D97-AF65-F5344CB8AC3E}">
        <p14:creationId xmlns:p14="http://schemas.microsoft.com/office/powerpoint/2010/main" val="1839808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17416" name="24 Metin kutusu"/>
          <p:cNvSpPr txBox="1">
            <a:spLocks noChangeArrowheads="1"/>
          </p:cNvSpPr>
          <p:nvPr/>
        </p:nvSpPr>
        <p:spPr bwMode="auto">
          <a:xfrm>
            <a:off x="2548739" y="2718386"/>
            <a:ext cx="7810500"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10287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Char char="Ø"/>
            </a:pPr>
            <a:r>
              <a:rPr lang="tr-TR" altLang="tr-TR" sz="1400" b="1" dirty="0"/>
              <a:t>PM 10 : </a:t>
            </a:r>
            <a:r>
              <a:rPr lang="tr-TR" altLang="tr-TR" sz="1400" dirty="0"/>
              <a:t>Çapları 10 mikrondan küçük olan havada asılı partiküllerdir. </a:t>
            </a:r>
          </a:p>
          <a:p>
            <a:pPr algn="just">
              <a:buFont typeface="Wingdings" panose="05000000000000000000" pitchFamily="2" charset="2"/>
              <a:buChar char="Ø"/>
            </a:pPr>
            <a:r>
              <a:rPr lang="tr-TR" altLang="tr-TR" sz="1400" dirty="0"/>
              <a:t>PM 10 ölçümlerinde referans olarak kabul edilen 2 adet uluslararası standart bulunmaktadır. </a:t>
            </a:r>
          </a:p>
          <a:p>
            <a:pPr lvl="1" algn="just">
              <a:buFont typeface="Wingdings" panose="05000000000000000000" pitchFamily="2" charset="2"/>
              <a:buChar char="§"/>
            </a:pPr>
            <a:r>
              <a:rPr lang="tr-TR" altLang="tr-TR" sz="1400" b="1" dirty="0"/>
              <a:t>TS EN 12341</a:t>
            </a:r>
          </a:p>
          <a:p>
            <a:pPr lvl="1" algn="just">
              <a:buFont typeface="Wingdings" panose="05000000000000000000" pitchFamily="2" charset="2"/>
              <a:buChar char="§"/>
            </a:pPr>
            <a:r>
              <a:rPr lang="tr-TR" altLang="tr-TR" sz="1400" b="1" dirty="0"/>
              <a:t>EPA 40 CFR PART 50 </a:t>
            </a:r>
          </a:p>
        </p:txBody>
      </p:sp>
      <p:sp>
        <p:nvSpPr>
          <p:cNvPr id="21" name="Text Box 4"/>
          <p:cNvSpPr txBox="1">
            <a:spLocks noChangeArrowheads="1"/>
          </p:cNvSpPr>
          <p:nvPr/>
        </p:nvSpPr>
        <p:spPr bwMode="auto">
          <a:xfrm>
            <a:off x="2365375" y="1692264"/>
            <a:ext cx="8988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4. </a:t>
            </a:r>
            <a:r>
              <a:rPr lang="tr-TR" altLang="tr-TR" sz="2400" b="1" dirty="0" smtClean="0">
                <a:latin typeface="Times New Roman" panose="02020603050405020304" pitchFamily="18" charset="0"/>
                <a:cs typeface="Times New Roman" panose="02020603050405020304" pitchFamily="18" charset="0"/>
              </a:rPr>
              <a:t>Bölüm: PM</a:t>
            </a:r>
            <a:r>
              <a:rPr lang="tr-TR" altLang="tr-TR" sz="2400" b="1" baseline="-25000" dirty="0" smtClean="0">
                <a:latin typeface="Times New Roman" panose="02020603050405020304" pitchFamily="18" charset="0"/>
                <a:cs typeface="Times New Roman" panose="02020603050405020304" pitchFamily="18" charset="0"/>
              </a:rPr>
              <a:t>10</a:t>
            </a:r>
            <a:endParaRPr lang="tr-TR" altLang="tr-TR" sz="2400" b="1" baseline="-25000" dirty="0">
              <a:latin typeface="Times New Roman" panose="02020603050405020304" pitchFamily="18" charset="0"/>
              <a:cs typeface="Times New Roman" panose="02020603050405020304" pitchFamily="18" charset="0"/>
            </a:endParaRP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sp>
        <p:nvSpPr>
          <p:cNvPr id="17421" name="Metin kutusu 1"/>
          <p:cNvSpPr txBox="1">
            <a:spLocks noChangeArrowheads="1"/>
          </p:cNvSpPr>
          <p:nvPr/>
        </p:nvSpPr>
        <p:spPr bwMode="auto">
          <a:xfrm>
            <a:off x="3337719" y="2252626"/>
            <a:ext cx="623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b="1" dirty="0">
                <a:latin typeface="Times New Roman" panose="02020603050405020304" pitchFamily="18" charset="0"/>
                <a:cs typeface="Times New Roman" panose="02020603050405020304" pitchFamily="18" charset="0"/>
              </a:rPr>
              <a:t>TANIM, STANDARTLAR VE ÖLÇÜM METOTLARI</a:t>
            </a:r>
          </a:p>
        </p:txBody>
      </p:sp>
      <p:graphicFrame>
        <p:nvGraphicFramePr>
          <p:cNvPr id="14" name="İçerik Yer Tutucusu 1"/>
          <p:cNvGraphicFramePr>
            <a:graphicFrameLocks/>
          </p:cNvGraphicFramePr>
          <p:nvPr>
            <p:extLst>
              <p:ext uri="{D42A27DB-BD31-4B8C-83A1-F6EECF244321}">
                <p14:modId xmlns:p14="http://schemas.microsoft.com/office/powerpoint/2010/main" val="2847217745"/>
              </p:ext>
            </p:extLst>
          </p:nvPr>
        </p:nvGraphicFramePr>
        <p:xfrm>
          <a:off x="2630856" y="3859609"/>
          <a:ext cx="7465644" cy="2602294"/>
        </p:xfrm>
        <a:graphic>
          <a:graphicData uri="http://schemas.openxmlformats.org/drawingml/2006/table">
            <a:tbl>
              <a:tblPr firstRow="1" firstCol="1" bandRow="1">
                <a:tableStyleId>{5C22544A-7EE6-4342-B048-85BDC9FD1C3A}</a:tableStyleId>
              </a:tblPr>
              <a:tblGrid>
                <a:gridCol w="2488008">
                  <a:extLst>
                    <a:ext uri="{9D8B030D-6E8A-4147-A177-3AD203B41FA5}">
                      <a16:colId xmlns:a16="http://schemas.microsoft.com/office/drawing/2014/main" val="20000"/>
                    </a:ext>
                  </a:extLst>
                </a:gridCol>
                <a:gridCol w="2488818">
                  <a:extLst>
                    <a:ext uri="{9D8B030D-6E8A-4147-A177-3AD203B41FA5}">
                      <a16:colId xmlns:a16="http://schemas.microsoft.com/office/drawing/2014/main" val="20001"/>
                    </a:ext>
                  </a:extLst>
                </a:gridCol>
                <a:gridCol w="2488818">
                  <a:extLst>
                    <a:ext uri="{9D8B030D-6E8A-4147-A177-3AD203B41FA5}">
                      <a16:colId xmlns:a16="http://schemas.microsoft.com/office/drawing/2014/main" val="20002"/>
                    </a:ext>
                  </a:extLst>
                </a:gridCol>
              </a:tblGrid>
              <a:tr h="525190">
                <a:tc>
                  <a:txBody>
                    <a:bodyPr/>
                    <a:lstStyle/>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 </a:t>
                      </a:r>
                      <a:endParaRPr lang="tr-TR"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78" marR="68578" marT="0" marB="0" anchor="ctr">
                    <a:solidFill>
                      <a:schemeClr val="bg1">
                        <a:lumMod val="75000"/>
                      </a:schemeClr>
                    </a:solidFill>
                  </a:tcPr>
                </a:tc>
                <a:tc>
                  <a:txBody>
                    <a:bodyPr/>
                    <a:lstStyle/>
                    <a:p>
                      <a:pPr algn="ctr">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 </a:t>
                      </a:r>
                      <a:r>
                        <a:rPr lang="tr-TR" sz="1400" dirty="0" smtClean="0">
                          <a:solidFill>
                            <a:schemeClr val="tx1"/>
                          </a:solidFill>
                          <a:effectLst/>
                          <a:latin typeface="Times New Roman" panose="02020603050405020304" pitchFamily="18" charset="0"/>
                          <a:cs typeface="Times New Roman" panose="02020603050405020304" pitchFamily="18" charset="0"/>
                        </a:rPr>
                        <a:t> </a:t>
                      </a:r>
                      <a:r>
                        <a:rPr lang="tr-TR" sz="1400" dirty="0" smtClean="0">
                          <a:solidFill>
                            <a:schemeClr val="tx1"/>
                          </a:solidFill>
                          <a:effectLst/>
                          <a:latin typeface="Times New Roman" panose="02020603050405020304" pitchFamily="18" charset="0"/>
                          <a:cs typeface="Times New Roman" panose="02020603050405020304" pitchFamily="18" charset="0"/>
                        </a:rPr>
                        <a:t>TS </a:t>
                      </a:r>
                      <a:r>
                        <a:rPr lang="tr-TR" sz="1400" dirty="0">
                          <a:solidFill>
                            <a:schemeClr val="tx1"/>
                          </a:solidFill>
                          <a:effectLst/>
                          <a:latin typeface="Times New Roman" panose="02020603050405020304" pitchFamily="18" charset="0"/>
                          <a:cs typeface="Times New Roman" panose="02020603050405020304" pitchFamily="18" charset="0"/>
                        </a:rPr>
                        <a:t>EN 12341</a:t>
                      </a:r>
                      <a:endParaRPr lang="tr-TR"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78" marR="68578" marT="0" marB="0" anchor="ctr">
                    <a:solidFill>
                      <a:schemeClr val="bg1">
                        <a:lumMod val="75000"/>
                      </a:schemeClr>
                    </a:solidFill>
                  </a:tcPr>
                </a:tc>
                <a:tc>
                  <a:txBody>
                    <a:bodyPr/>
                    <a:lstStyle/>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EPA 40 CFR PART 50</a:t>
                      </a:r>
                      <a:endParaRPr lang="tr-TR"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78" marR="68578" marT="0" marB="0" anchor="ctr">
                    <a:solidFill>
                      <a:schemeClr val="bg1">
                        <a:lumMod val="75000"/>
                      </a:schemeClr>
                    </a:solidFill>
                  </a:tcPr>
                </a:tc>
                <a:extLst>
                  <a:ext uri="{0D108BD9-81ED-4DB2-BD59-A6C34878D82A}">
                    <a16:rowId xmlns:a16="http://schemas.microsoft.com/office/drawing/2014/main" val="10000"/>
                  </a:ext>
                </a:extLst>
              </a:tr>
              <a:tr h="710076">
                <a:tc>
                  <a:txBody>
                    <a:bodyPr/>
                    <a:lstStyle/>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Filtre Şartlandırma </a:t>
                      </a:r>
                      <a:endParaRPr lang="tr-TR"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78" marR="68578" marT="0" marB="0" anchor="ctr">
                    <a:solidFill>
                      <a:schemeClr val="bg1">
                        <a:lumMod val="75000"/>
                      </a:schemeClr>
                    </a:solidFill>
                  </a:tcPr>
                </a:tc>
                <a:tc>
                  <a:txBody>
                    <a:bodyPr/>
                    <a:lstStyle/>
                    <a:p>
                      <a:pPr algn="ctr">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Sıcaklık </a:t>
                      </a:r>
                      <a:r>
                        <a:rPr lang="tr-TR" sz="1400" dirty="0" smtClean="0">
                          <a:solidFill>
                            <a:schemeClr val="tx1"/>
                          </a:solidFill>
                          <a:effectLst/>
                          <a:latin typeface="Times New Roman" panose="02020603050405020304" pitchFamily="18" charset="0"/>
                          <a:cs typeface="Times New Roman" panose="02020603050405020304" pitchFamily="18" charset="0"/>
                        </a:rPr>
                        <a:t>19-21 °C </a:t>
                      </a:r>
                      <a:endParaRPr lang="tr-TR" sz="140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Nem % </a:t>
                      </a:r>
                      <a:r>
                        <a:rPr lang="tr-TR" sz="1400" dirty="0" smtClean="0">
                          <a:solidFill>
                            <a:schemeClr val="tx1"/>
                          </a:solidFill>
                          <a:effectLst/>
                          <a:latin typeface="Times New Roman" panose="02020603050405020304" pitchFamily="18" charset="0"/>
                          <a:cs typeface="Times New Roman" panose="02020603050405020304" pitchFamily="18" charset="0"/>
                        </a:rPr>
                        <a:t>45-50 </a:t>
                      </a:r>
                      <a:endParaRPr lang="tr-TR" sz="140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400" dirty="0" smtClean="0">
                          <a:solidFill>
                            <a:schemeClr val="tx1"/>
                          </a:solidFill>
                          <a:effectLst/>
                          <a:latin typeface="Times New Roman" panose="02020603050405020304" pitchFamily="18" charset="0"/>
                          <a:cs typeface="Times New Roman" panose="02020603050405020304" pitchFamily="18" charset="0"/>
                        </a:rPr>
                        <a:t>48 saat</a:t>
                      </a:r>
                      <a:r>
                        <a:rPr lang="tr-TR" sz="1400" dirty="0">
                          <a:solidFill>
                            <a:schemeClr val="tx1"/>
                          </a:solidFill>
                          <a:effectLst/>
                          <a:latin typeface="Times New Roman" panose="02020603050405020304" pitchFamily="18" charset="0"/>
                          <a:cs typeface="Times New Roman" panose="02020603050405020304" pitchFamily="18" charset="0"/>
                        </a:rPr>
                        <a:t>*</a:t>
                      </a:r>
                      <a:endParaRPr lang="tr-TR" sz="1400" dirty="0" smtClean="0">
                        <a:solidFill>
                          <a:schemeClr val="tx1"/>
                        </a:solidFill>
                        <a:effectLst/>
                        <a:latin typeface="Times New Roman" panose="02020603050405020304" pitchFamily="18" charset="0"/>
                        <a:cs typeface="Times New Roman" panose="02020603050405020304" pitchFamily="18" charset="0"/>
                      </a:endParaRPr>
                    </a:p>
                  </a:txBody>
                  <a:tcPr marL="68578" marR="68578" marT="0" marB="0" anchor="ctr"/>
                </a:tc>
                <a:tc>
                  <a:txBody>
                    <a:bodyPr/>
                    <a:lstStyle/>
                    <a:p>
                      <a:pPr algn="ctr">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Sıcaklık 15-30°C ±3°</a:t>
                      </a:r>
                    </a:p>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Nem </a:t>
                      </a:r>
                      <a:r>
                        <a:rPr lang="tr-TR" sz="1400">
                          <a:solidFill>
                            <a:schemeClr val="tx1"/>
                          </a:solidFill>
                          <a:effectLst/>
                          <a:latin typeface="Times New Roman" panose="02020603050405020304" pitchFamily="18" charset="0"/>
                          <a:cs typeface="Times New Roman" panose="02020603050405020304" pitchFamily="18" charset="0"/>
                        </a:rPr>
                        <a:t>% </a:t>
                      </a:r>
                      <a:r>
                        <a:rPr lang="tr-TR" sz="1400" smtClean="0">
                          <a:solidFill>
                            <a:schemeClr val="tx1"/>
                          </a:solidFill>
                          <a:effectLst/>
                          <a:latin typeface="Times New Roman" panose="02020603050405020304" pitchFamily="18" charset="0"/>
                          <a:cs typeface="Times New Roman" panose="02020603050405020304" pitchFamily="18" charset="0"/>
                        </a:rPr>
                        <a:t>20-45 </a:t>
                      </a:r>
                      <a:r>
                        <a:rPr lang="tr-TR" sz="1400" dirty="0">
                          <a:solidFill>
                            <a:schemeClr val="tx1"/>
                          </a:solidFill>
                          <a:effectLst/>
                          <a:latin typeface="Times New Roman" panose="02020603050405020304" pitchFamily="18" charset="0"/>
                          <a:cs typeface="Times New Roman" panose="02020603050405020304" pitchFamily="18" charset="0"/>
                        </a:rPr>
                        <a:t>% ± 5</a:t>
                      </a:r>
                    </a:p>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24 saat</a:t>
                      </a:r>
                      <a:endParaRPr lang="tr-TR"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78" marR="68578" marT="0" marB="0" anchor="ctr"/>
                </a:tc>
                <a:extLst>
                  <a:ext uri="{0D108BD9-81ED-4DB2-BD59-A6C34878D82A}">
                    <a16:rowId xmlns:a16="http://schemas.microsoft.com/office/drawing/2014/main" val="10001"/>
                  </a:ext>
                </a:extLst>
              </a:tr>
              <a:tr h="630936">
                <a:tc>
                  <a:txBody>
                    <a:bodyPr/>
                    <a:lstStyle/>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Numune Alma Süresi  ve Debisi</a:t>
                      </a:r>
                      <a:endParaRPr lang="tr-TR"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78" marR="68578" marT="0" marB="0" anchor="ctr">
                    <a:solidFill>
                      <a:schemeClr val="bg1">
                        <a:lumMod val="75000"/>
                      </a:schemeClr>
                    </a:solidFill>
                  </a:tcPr>
                </a:tc>
                <a:tc>
                  <a:txBody>
                    <a:bodyPr/>
                    <a:lstStyle/>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24 saat,  </a:t>
                      </a:r>
                      <a:endParaRPr lang="tr-TR" sz="1400"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tr-TR" sz="1400" dirty="0" smtClean="0">
                          <a:solidFill>
                            <a:schemeClr val="tx1"/>
                          </a:solidFill>
                          <a:effectLst/>
                          <a:latin typeface="Times New Roman" panose="02020603050405020304" pitchFamily="18" charset="0"/>
                          <a:cs typeface="Times New Roman" panose="02020603050405020304" pitchFamily="18" charset="0"/>
                        </a:rPr>
                        <a:t>2,3 </a:t>
                      </a:r>
                      <a:r>
                        <a:rPr lang="tr-TR" sz="1400" dirty="0">
                          <a:solidFill>
                            <a:schemeClr val="tx1"/>
                          </a:solidFill>
                          <a:effectLst/>
                          <a:latin typeface="Times New Roman" panose="02020603050405020304" pitchFamily="18" charset="0"/>
                          <a:cs typeface="Times New Roman" panose="02020603050405020304" pitchFamily="18" charset="0"/>
                        </a:rPr>
                        <a:t>m</a:t>
                      </a:r>
                      <a:r>
                        <a:rPr lang="tr-TR" sz="1400" baseline="30000" dirty="0">
                          <a:solidFill>
                            <a:schemeClr val="tx1"/>
                          </a:solidFill>
                          <a:effectLst/>
                          <a:latin typeface="Times New Roman" panose="02020603050405020304" pitchFamily="18" charset="0"/>
                          <a:cs typeface="Times New Roman" panose="02020603050405020304" pitchFamily="18" charset="0"/>
                        </a:rPr>
                        <a:t>3</a:t>
                      </a:r>
                      <a:r>
                        <a:rPr lang="tr-TR" sz="1400" dirty="0">
                          <a:solidFill>
                            <a:schemeClr val="tx1"/>
                          </a:solidFill>
                          <a:effectLst/>
                          <a:latin typeface="Times New Roman" panose="02020603050405020304" pitchFamily="18" charset="0"/>
                          <a:cs typeface="Times New Roman" panose="02020603050405020304" pitchFamily="18" charset="0"/>
                        </a:rPr>
                        <a:t>/h = 38,33 </a:t>
                      </a:r>
                      <a:r>
                        <a:rPr lang="tr-TR" sz="1400" dirty="0" err="1" smtClean="0">
                          <a:solidFill>
                            <a:schemeClr val="tx1"/>
                          </a:solidFill>
                          <a:effectLst/>
                          <a:latin typeface="Times New Roman" panose="02020603050405020304" pitchFamily="18" charset="0"/>
                          <a:cs typeface="Times New Roman" panose="02020603050405020304" pitchFamily="18" charset="0"/>
                        </a:rPr>
                        <a:t>lt</a:t>
                      </a:r>
                      <a:r>
                        <a:rPr lang="tr-TR" sz="1400" dirty="0" smtClean="0">
                          <a:solidFill>
                            <a:schemeClr val="tx1"/>
                          </a:solidFill>
                          <a:effectLst/>
                          <a:latin typeface="Times New Roman" panose="02020603050405020304" pitchFamily="18" charset="0"/>
                          <a:cs typeface="Times New Roman" panose="02020603050405020304" pitchFamily="18" charset="0"/>
                        </a:rPr>
                        <a:t>/</a:t>
                      </a:r>
                      <a:r>
                        <a:rPr lang="tr-TR" sz="1400" dirty="0" err="1" smtClean="0">
                          <a:solidFill>
                            <a:schemeClr val="tx1"/>
                          </a:solidFill>
                          <a:effectLst/>
                          <a:latin typeface="Times New Roman" panose="02020603050405020304" pitchFamily="18" charset="0"/>
                          <a:cs typeface="Times New Roman" panose="02020603050405020304" pitchFamily="18" charset="0"/>
                        </a:rPr>
                        <a:t>dk</a:t>
                      </a:r>
                      <a:endParaRPr lang="tr-TR" sz="1400"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 </a:t>
                      </a:r>
                      <a:endParaRPr lang="tr-TR"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78" marR="68578" marT="0" marB="0" anchor="ctr"/>
                </a:tc>
                <a:tc>
                  <a:txBody>
                    <a:bodyPr/>
                    <a:lstStyle/>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24 saat, </a:t>
                      </a:r>
                      <a:endParaRPr lang="tr-TR" sz="1400"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tr-TR" sz="1400" dirty="0" smtClean="0">
                          <a:solidFill>
                            <a:schemeClr val="tx1"/>
                          </a:solidFill>
                          <a:effectLst/>
                          <a:latin typeface="Times New Roman" panose="02020603050405020304" pitchFamily="18" charset="0"/>
                          <a:cs typeface="Times New Roman" panose="02020603050405020304" pitchFamily="18" charset="0"/>
                        </a:rPr>
                        <a:t>1 </a:t>
                      </a:r>
                      <a:r>
                        <a:rPr lang="tr-TR" sz="1400" dirty="0">
                          <a:solidFill>
                            <a:schemeClr val="tx1"/>
                          </a:solidFill>
                          <a:effectLst/>
                          <a:latin typeface="Times New Roman" panose="02020603050405020304" pitchFamily="18" charset="0"/>
                          <a:cs typeface="Times New Roman" panose="02020603050405020304" pitchFamily="18" charset="0"/>
                        </a:rPr>
                        <a:t>m</a:t>
                      </a:r>
                      <a:r>
                        <a:rPr lang="tr-TR" sz="1400" baseline="30000" dirty="0">
                          <a:solidFill>
                            <a:schemeClr val="tx1"/>
                          </a:solidFill>
                          <a:effectLst/>
                          <a:latin typeface="Times New Roman" panose="02020603050405020304" pitchFamily="18" charset="0"/>
                          <a:cs typeface="Times New Roman" panose="02020603050405020304" pitchFamily="18" charset="0"/>
                        </a:rPr>
                        <a:t>3</a:t>
                      </a:r>
                      <a:r>
                        <a:rPr lang="tr-TR" sz="1400" dirty="0">
                          <a:solidFill>
                            <a:schemeClr val="tx1"/>
                          </a:solidFill>
                          <a:effectLst/>
                          <a:latin typeface="Times New Roman" panose="02020603050405020304" pitchFamily="18" charset="0"/>
                          <a:cs typeface="Times New Roman" panose="02020603050405020304" pitchFamily="18" charset="0"/>
                        </a:rPr>
                        <a:t>/h = 16,67 </a:t>
                      </a:r>
                      <a:r>
                        <a:rPr lang="tr-TR" sz="1400" dirty="0" err="1">
                          <a:solidFill>
                            <a:schemeClr val="tx1"/>
                          </a:solidFill>
                          <a:effectLst/>
                          <a:latin typeface="Times New Roman" panose="02020603050405020304" pitchFamily="18" charset="0"/>
                          <a:cs typeface="Times New Roman" panose="02020603050405020304" pitchFamily="18" charset="0"/>
                        </a:rPr>
                        <a:t>lt</a:t>
                      </a:r>
                      <a:r>
                        <a:rPr lang="tr-TR" sz="1400" dirty="0">
                          <a:solidFill>
                            <a:schemeClr val="tx1"/>
                          </a:solidFill>
                          <a:effectLst/>
                          <a:latin typeface="Times New Roman" panose="02020603050405020304" pitchFamily="18" charset="0"/>
                          <a:cs typeface="Times New Roman" panose="02020603050405020304" pitchFamily="18" charset="0"/>
                        </a:rPr>
                        <a:t>/</a:t>
                      </a:r>
                      <a:r>
                        <a:rPr lang="tr-TR" sz="1400" dirty="0" err="1">
                          <a:solidFill>
                            <a:schemeClr val="tx1"/>
                          </a:solidFill>
                          <a:effectLst/>
                          <a:latin typeface="Times New Roman" panose="02020603050405020304" pitchFamily="18" charset="0"/>
                          <a:cs typeface="Times New Roman" panose="02020603050405020304" pitchFamily="18" charset="0"/>
                        </a:rPr>
                        <a:t>dk</a:t>
                      </a:r>
                      <a:endParaRPr lang="tr-TR"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78" marR="68578" marT="0" marB="0" anchor="ctr"/>
                </a:tc>
                <a:extLst>
                  <a:ext uri="{0D108BD9-81ED-4DB2-BD59-A6C34878D82A}">
                    <a16:rowId xmlns:a16="http://schemas.microsoft.com/office/drawing/2014/main" val="10002"/>
                  </a:ext>
                </a:extLst>
              </a:tr>
              <a:tr h="630936">
                <a:tc>
                  <a:txBody>
                    <a:bodyPr/>
                    <a:lstStyle/>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Kalibrasyon</a:t>
                      </a:r>
                      <a:endParaRPr lang="tr-TR"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78" marR="68578" marT="0" marB="0" anchor="ctr">
                    <a:solidFill>
                      <a:schemeClr val="bg1">
                        <a:lumMod val="75000"/>
                      </a:schemeClr>
                    </a:solidFill>
                  </a:tcPr>
                </a:tc>
                <a:tc>
                  <a:txBody>
                    <a:bodyPr/>
                    <a:lstStyle/>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Okunan değerler girilen değerin ±%2 aralığında olmalıdır.</a:t>
                      </a:r>
                      <a:endParaRPr lang="tr-TR"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78" marR="68578" marT="0" marB="0" anchor="ctr"/>
                </a:tc>
                <a:tc>
                  <a:txBody>
                    <a:bodyPr/>
                    <a:lstStyle/>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Okunan değer girilen değerinin ±%5 aralığında olmalıdır </a:t>
                      </a:r>
                      <a:endParaRPr lang="tr-TR"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78" marR="68578" marT="0" marB="0" anchor="ctr"/>
                </a:tc>
                <a:extLst>
                  <a:ext uri="{0D108BD9-81ED-4DB2-BD59-A6C34878D82A}">
                    <a16:rowId xmlns:a16="http://schemas.microsoft.com/office/drawing/2014/main" val="10003"/>
                  </a:ext>
                </a:extLst>
              </a:tr>
            </a:tbl>
          </a:graphicData>
        </a:graphic>
      </p:graphicFrame>
      <p:sp>
        <p:nvSpPr>
          <p:cNvPr id="17444" name="Dikdörtgen 1"/>
          <p:cNvSpPr>
            <a:spLocks noChangeArrowheads="1"/>
          </p:cNvSpPr>
          <p:nvPr/>
        </p:nvSpPr>
        <p:spPr bwMode="auto">
          <a:xfrm>
            <a:off x="2548739" y="6439659"/>
            <a:ext cx="6481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900" b="1" dirty="0">
                <a:latin typeface="Times New Roman" panose="02020603050405020304" pitchFamily="18" charset="0"/>
                <a:cs typeface="Times New Roman" panose="02020603050405020304" pitchFamily="18" charset="0"/>
              </a:rPr>
              <a:t>Bakanlığımız İzin için 1’er saat  süreyle  toplam 3 ölçüm talep etmektedir.</a:t>
            </a:r>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0" name="Unvan 1"/>
          <p:cNvSpPr txBox="1">
            <a:spLocks/>
          </p:cNvSpPr>
          <p:nvPr/>
        </p:nvSpPr>
        <p:spPr>
          <a:xfrm>
            <a:off x="1565275" y="549264"/>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16</a:t>
            </a:fld>
            <a:endParaRPr lang="tr-TR"/>
          </a:p>
        </p:txBody>
      </p:sp>
    </p:spTree>
    <p:extLst>
      <p:ext uri="{BB962C8B-B14F-4D97-AF65-F5344CB8AC3E}">
        <p14:creationId xmlns:p14="http://schemas.microsoft.com/office/powerpoint/2010/main" val="2932986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18440" name="24 Metin kutusu"/>
          <p:cNvSpPr txBox="1">
            <a:spLocks noChangeArrowheads="1"/>
          </p:cNvSpPr>
          <p:nvPr/>
        </p:nvSpPr>
        <p:spPr bwMode="auto">
          <a:xfrm>
            <a:off x="2365375" y="2350944"/>
            <a:ext cx="68913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10287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1400" b="1" dirty="0">
                <a:latin typeface="Times New Roman" panose="02020603050405020304" pitchFamily="18" charset="0"/>
                <a:cs typeface="Times New Roman" panose="02020603050405020304" pitchFamily="18" charset="0"/>
              </a:rPr>
              <a:t>NOT : TS EN 12341’e Göre Örnekleme Öncesi Filtre Şartlandırma ve Tartım</a:t>
            </a:r>
          </a:p>
        </p:txBody>
      </p:sp>
      <p:sp>
        <p:nvSpPr>
          <p:cNvPr id="21" name="Text Box 4"/>
          <p:cNvSpPr txBox="1">
            <a:spLocks noChangeArrowheads="1"/>
          </p:cNvSpPr>
          <p:nvPr/>
        </p:nvSpPr>
        <p:spPr bwMode="auto">
          <a:xfrm>
            <a:off x="2365375" y="1858502"/>
            <a:ext cx="8988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4.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PM</a:t>
            </a:r>
            <a:r>
              <a:rPr lang="tr-TR" altLang="tr-TR" sz="2400" b="1" baseline="-25000" dirty="0">
                <a:latin typeface="Times New Roman" panose="02020603050405020304" pitchFamily="18" charset="0"/>
                <a:cs typeface="Times New Roman" panose="02020603050405020304" pitchFamily="18" charset="0"/>
              </a:rPr>
              <a:t>10</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graphicFrame>
        <p:nvGraphicFramePr>
          <p:cNvPr id="14" name="İçerik Yer Tutucusu 1"/>
          <p:cNvGraphicFramePr>
            <a:graphicFrameLocks noGrp="1"/>
          </p:cNvGraphicFramePr>
          <p:nvPr>
            <p:extLst>
              <p:ext uri="{D42A27DB-BD31-4B8C-83A1-F6EECF244321}">
                <p14:modId xmlns:p14="http://schemas.microsoft.com/office/powerpoint/2010/main" val="84116592"/>
              </p:ext>
            </p:extLst>
          </p:nvPr>
        </p:nvGraphicFramePr>
        <p:xfrm>
          <a:off x="2461846" y="2703052"/>
          <a:ext cx="7781192" cy="3791411"/>
        </p:xfrm>
        <a:graphic>
          <a:graphicData uri="http://schemas.openxmlformats.org/drawingml/2006/table">
            <a:tbl>
              <a:tblPr/>
              <a:tblGrid>
                <a:gridCol w="3642666">
                  <a:extLst>
                    <a:ext uri="{9D8B030D-6E8A-4147-A177-3AD203B41FA5}">
                      <a16:colId xmlns:a16="http://schemas.microsoft.com/office/drawing/2014/main" val="20000"/>
                    </a:ext>
                  </a:extLst>
                </a:gridCol>
                <a:gridCol w="4138526">
                  <a:extLst>
                    <a:ext uri="{9D8B030D-6E8A-4147-A177-3AD203B41FA5}">
                      <a16:colId xmlns:a16="http://schemas.microsoft.com/office/drawing/2014/main" val="20001"/>
                    </a:ext>
                  </a:extLst>
                </a:gridCol>
              </a:tblGrid>
              <a:tr h="501614">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a:t>
                      </a:r>
                      <a:r>
                        <a:rPr kumimoji="0" lang="tr-TR" altLang="tr-TR" sz="1600" b="1" i="0" u="none" strike="noStrike" cap="none" normalizeH="0" baseline="-25000" dirty="0" smtClean="0">
                          <a:ln>
                            <a:noFill/>
                          </a:ln>
                          <a:solidFill>
                            <a:srgbClr val="000000"/>
                          </a:solidFill>
                          <a:effectLst/>
                          <a:latin typeface="Times New Roman" panose="02020603050405020304" pitchFamily="18" charset="0"/>
                          <a:cs typeface="Times New Roman" panose="02020603050405020304" pitchFamily="18" charset="0"/>
                        </a:rPr>
                        <a:t>c,1</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1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(ilk şartlandırma)</a:t>
                      </a: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Sıcaklık 19-21 °C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Nem % 45-50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48 saat</a:t>
                      </a:r>
                      <a:endParaRPr kumimoji="0" lang="tr-TR" altLang="tr-TR"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0"/>
                  </a:ext>
                </a:extLst>
              </a:tr>
              <a:tr h="52237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m</a:t>
                      </a:r>
                      <a:r>
                        <a:rPr kumimoji="0" lang="tr-TR" altLang="tr-TR" sz="1600" b="1" i="0" u="none" strike="noStrike" cap="none" normalizeH="0" baseline="-25000" smtClean="0">
                          <a:ln>
                            <a:noFill/>
                          </a:ln>
                          <a:solidFill>
                            <a:srgbClr val="000000"/>
                          </a:solidFill>
                          <a:effectLst/>
                          <a:latin typeface="Times New Roman" panose="02020603050405020304" pitchFamily="18" charset="0"/>
                          <a:cs typeface="Times New Roman" panose="02020603050405020304" pitchFamily="18" charset="0"/>
                        </a:rPr>
                        <a:t>c,2</a:t>
                      </a:r>
                      <a:r>
                        <a:rPr kumimoji="0" lang="tr-TR" altLang="tr-TR" sz="16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1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(ilk şartlandırmaya ilave 12 saat şartlandırma)</a:t>
                      </a:r>
                      <a:endParaRPr kumimoji="0" lang="tr-TR" altLang="tr-TR" sz="11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Sıcaklık 19-21 °C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Nem % 45-50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12 saat</a:t>
                      </a:r>
                      <a:endParaRPr kumimoji="0" lang="tr-TR" altLang="tr-TR"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1"/>
                  </a:ext>
                </a:extLst>
              </a:tr>
              <a:tr h="658847">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a:t>
                      </a:r>
                      <a:r>
                        <a:rPr kumimoji="0" lang="tr-TR" altLang="tr-TR" sz="1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a:t>
                      </a:r>
                      <a:r>
                        <a:rPr kumimoji="0" lang="tr-TR" altLang="tr-TR" sz="1600" b="1" i="0" u="none" strike="noStrike" cap="none" normalizeH="0" baseline="-25000" dirty="0" smtClean="0">
                          <a:ln>
                            <a:noFill/>
                          </a:ln>
                          <a:solidFill>
                            <a:srgbClr val="000000"/>
                          </a:solidFill>
                          <a:effectLst/>
                          <a:latin typeface="Times New Roman" panose="02020603050405020304" pitchFamily="18" charset="0"/>
                          <a:cs typeface="Times New Roman" panose="02020603050405020304" pitchFamily="18" charset="0"/>
                        </a:rPr>
                        <a:t>c,1 </a:t>
                      </a:r>
                      <a:r>
                        <a:rPr kumimoji="0" lang="tr-TR" altLang="tr-TR" sz="1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m</a:t>
                      </a:r>
                      <a:r>
                        <a:rPr kumimoji="0" lang="tr-TR" altLang="tr-TR" sz="1600" b="1" i="0" u="none" strike="noStrike" cap="none" normalizeH="0" baseline="-25000" dirty="0" smtClean="0">
                          <a:ln>
                            <a:noFill/>
                          </a:ln>
                          <a:solidFill>
                            <a:srgbClr val="000000"/>
                          </a:solidFill>
                          <a:effectLst/>
                          <a:latin typeface="Times New Roman" panose="02020603050405020304" pitchFamily="18" charset="0"/>
                          <a:cs typeface="Times New Roman" panose="02020603050405020304" pitchFamily="18" charset="0"/>
                        </a:rPr>
                        <a:t>c,2</a:t>
                      </a:r>
                      <a:r>
                        <a:rPr kumimoji="0" lang="tr-TR" altLang="tr-TR"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 ≤ 40 µg  </a:t>
                      </a:r>
                      <a:r>
                        <a:rPr kumimoji="0" lang="tr-TR" altLang="tr-TR" sz="20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Olmalıdır.</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200" b="1" i="0" u="none" strike="noStrike" cap="none" normalizeH="0" baseline="0" dirty="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Eğer bu koşul sağlanamadıysa filtre ya atılır yeni bir seri hazırlanır. </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200" b="1" i="0" u="none" strike="noStrike" cap="none" normalizeH="0" baseline="0" dirty="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Ya da aşağıdaki </a:t>
                      </a:r>
                      <a:r>
                        <a:rPr kumimoji="0" lang="tr-TR" altLang="tr-TR" sz="1200" b="1" i="0" u="none" strike="noStrike" cap="none" normalizeH="0" baseline="0" dirty="0" smtClean="0">
                          <a:ln>
                            <a:noFill/>
                          </a:ln>
                          <a:solidFill>
                            <a:srgbClr val="292929"/>
                          </a:solidFill>
                          <a:effectLst/>
                          <a:latin typeface="Times New Roman" panose="02020603050405020304" pitchFamily="18" charset="0"/>
                          <a:cs typeface="Times New Roman" panose="02020603050405020304" pitchFamily="18" charset="0"/>
                        </a:rPr>
                        <a:t>m</a:t>
                      </a:r>
                      <a:r>
                        <a:rPr kumimoji="0" lang="tr-TR" altLang="tr-TR" sz="1200" b="1" i="0" u="none" strike="noStrike" cap="none" normalizeH="0" baseline="-25000" dirty="0" smtClean="0">
                          <a:ln>
                            <a:noFill/>
                          </a:ln>
                          <a:solidFill>
                            <a:srgbClr val="292929"/>
                          </a:solidFill>
                          <a:effectLst/>
                          <a:latin typeface="Times New Roman" panose="02020603050405020304" pitchFamily="18" charset="0"/>
                          <a:cs typeface="Times New Roman" panose="02020603050405020304" pitchFamily="18" charset="0"/>
                        </a:rPr>
                        <a:t>c,3</a:t>
                      </a:r>
                      <a:r>
                        <a:rPr kumimoji="0" lang="tr-TR" altLang="tr-TR" sz="1200" b="1" i="0" u="none" strike="noStrike" cap="none" normalizeH="0" baseline="0" dirty="0" smtClean="0">
                          <a:ln>
                            <a:noFill/>
                          </a:ln>
                          <a:solidFill>
                            <a:srgbClr val="292929"/>
                          </a:solidFill>
                          <a:effectLst/>
                          <a:latin typeface="Times New Roman" panose="02020603050405020304" pitchFamily="18" charset="0"/>
                          <a:cs typeface="Times New Roman" panose="02020603050405020304" pitchFamily="18" charset="0"/>
                        </a:rPr>
                        <a:t> ilave şartlandırma yapılır.</a:t>
                      </a: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hMerge="1">
                  <a:txBody>
                    <a:bodyPr/>
                    <a:lstStyle/>
                    <a:p>
                      <a:endParaRPr lang="tr-TR"/>
                    </a:p>
                  </a:txBody>
                  <a:tcPr/>
                </a:tc>
                <a:extLst>
                  <a:ext uri="{0D108BD9-81ED-4DB2-BD59-A6C34878D82A}">
                    <a16:rowId xmlns:a16="http://schemas.microsoft.com/office/drawing/2014/main" val="10002"/>
                  </a:ext>
                </a:extLst>
              </a:tr>
              <a:tr h="44550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m</a:t>
                      </a:r>
                      <a:r>
                        <a:rPr kumimoji="0" lang="tr-TR" altLang="tr-TR" sz="1600" b="1" i="0" u="none" strike="noStrike" cap="none" normalizeH="0" baseline="-25000" smtClean="0">
                          <a:ln>
                            <a:noFill/>
                          </a:ln>
                          <a:solidFill>
                            <a:srgbClr val="000000"/>
                          </a:solidFill>
                          <a:effectLst/>
                          <a:latin typeface="Times New Roman" panose="02020603050405020304" pitchFamily="18" charset="0"/>
                          <a:cs typeface="Times New Roman" panose="02020603050405020304" pitchFamily="18" charset="0"/>
                        </a:rPr>
                        <a:t>c,3</a:t>
                      </a:r>
                      <a:r>
                        <a:rPr kumimoji="0" lang="tr-TR" altLang="tr-TR" sz="16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1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(bütün işlemlere ilave şartlandırma)</a:t>
                      </a: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Sıcaklık 19-21 °C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Nem % 45-50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24 saat</a:t>
                      </a:r>
                      <a:endParaRPr kumimoji="0" lang="tr-TR" altLang="tr-TR" sz="1200" b="0" i="0" u="none" strike="noStrike" cap="none" normalizeH="0" baseline="0" smtClean="0">
                        <a:ln>
                          <a:noFill/>
                        </a:ln>
                        <a:solidFill>
                          <a:schemeClr val="tx1"/>
                        </a:solidFill>
                        <a:effectLst/>
                        <a:latin typeface="Arial" panose="020B0604020202020204" pitchFamily="34" charset="0"/>
                      </a:endParaRP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3"/>
                  </a:ext>
                </a:extLst>
              </a:tr>
              <a:tr h="490760">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24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I</a:t>
                      </a:r>
                      <a:r>
                        <a:rPr kumimoji="0" lang="tr-TR" altLang="tr-TR" sz="16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m</a:t>
                      </a:r>
                      <a:r>
                        <a:rPr kumimoji="0" lang="tr-TR" altLang="tr-TR" sz="1600" b="1" i="0" u="none" strike="noStrike" cap="none" normalizeH="0" baseline="-25000" smtClean="0">
                          <a:ln>
                            <a:noFill/>
                          </a:ln>
                          <a:solidFill>
                            <a:srgbClr val="000000"/>
                          </a:solidFill>
                          <a:effectLst/>
                          <a:latin typeface="Times New Roman" panose="02020603050405020304" pitchFamily="18" charset="0"/>
                          <a:cs typeface="Times New Roman" panose="02020603050405020304" pitchFamily="18" charset="0"/>
                        </a:rPr>
                        <a:t>c,2 </a:t>
                      </a:r>
                      <a:r>
                        <a:rPr kumimoji="0" lang="tr-TR" altLang="tr-TR" sz="16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m</a:t>
                      </a:r>
                      <a:r>
                        <a:rPr kumimoji="0" lang="tr-TR" altLang="tr-TR" sz="1600" b="1" i="0" u="none" strike="noStrike" cap="none" normalizeH="0" baseline="-25000" smtClean="0">
                          <a:ln>
                            <a:noFill/>
                          </a:ln>
                          <a:solidFill>
                            <a:srgbClr val="000000"/>
                          </a:solidFill>
                          <a:effectLst/>
                          <a:latin typeface="Times New Roman" panose="02020603050405020304" pitchFamily="18" charset="0"/>
                          <a:cs typeface="Times New Roman" panose="02020603050405020304" pitchFamily="18" charset="0"/>
                        </a:rPr>
                        <a:t>c,3</a:t>
                      </a:r>
                      <a:r>
                        <a:rPr kumimoji="0" lang="tr-TR" altLang="tr-TR" sz="24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I ≤ 40 µg  </a:t>
                      </a:r>
                      <a:r>
                        <a:rPr kumimoji="0" lang="tr-TR" altLang="tr-TR" sz="20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Olmalıdır.</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200" b="1" i="0" u="none" strike="noStrike" cap="none" normalizeH="0" baseline="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Eğer bu koşul da sağlanamadıysa filtre atılır yeni bir seri hazırlanır. </a:t>
                      </a: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hMerge="1">
                  <a:txBody>
                    <a:bodyPr/>
                    <a:lstStyle/>
                    <a:p>
                      <a:endParaRPr lang="tr-TR"/>
                    </a:p>
                  </a:txBody>
                  <a:tcPr/>
                </a:tc>
                <a:extLst>
                  <a:ext uri="{0D108BD9-81ED-4DB2-BD59-A6C34878D82A}">
                    <a16:rowId xmlns:a16="http://schemas.microsoft.com/office/drawing/2014/main" val="10004"/>
                  </a:ext>
                </a:extLst>
              </a:tr>
              <a:tr h="227802">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000" b="1" i="0" u="none" strike="noStrike" cap="none" normalizeH="0" baseline="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Filtre Kütlesi : Son iki ardışık tartımın ortalaması olarak kayıt edilir.</a:t>
                      </a: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hMerge="1">
                  <a:txBody>
                    <a:bodyPr/>
                    <a:lstStyle/>
                    <a:p>
                      <a:endParaRPr lang="tr-TR"/>
                    </a:p>
                  </a:txBody>
                  <a:tcPr/>
                </a:tc>
                <a:extLst>
                  <a:ext uri="{0D108BD9-81ED-4DB2-BD59-A6C34878D82A}">
                    <a16:rowId xmlns:a16="http://schemas.microsoft.com/office/drawing/2014/main" val="10005"/>
                  </a:ext>
                </a:extLst>
              </a:tr>
              <a:tr h="445505">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dirty="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NOT : </a:t>
                      </a:r>
                      <a:r>
                        <a:rPr kumimoji="0" lang="tr-TR" altLang="tr-TR" sz="1000" b="0" i="0" u="none" strike="noStrike" cap="none" normalizeH="0" baseline="0" dirty="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E</a:t>
                      </a:r>
                      <a:r>
                        <a:rPr kumimoji="0" lang="tr-TR" altLang="tr-TR" sz="10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ğer ilave sonuçların belirsizliği hesaplanmış ve yöntemin belirsizlik bütçesine dâhil edilmişse, ikinci tartımdan vazgeçilebilir, TS EN 12341-2014</a:t>
                      </a:r>
                      <a:endParaRPr kumimoji="0" lang="tr-TR" altLang="tr-TR" sz="800" b="1" i="0" u="none" strike="noStrike" cap="none" normalizeH="0" baseline="0" dirty="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hMerge="1">
                  <a:txBody>
                    <a:bodyPr/>
                    <a:lstStyle/>
                    <a:p>
                      <a:endParaRPr lang="tr-TR"/>
                    </a:p>
                  </a:txBody>
                  <a:tcPr/>
                </a:tc>
                <a:extLst>
                  <a:ext uri="{0D108BD9-81ED-4DB2-BD59-A6C34878D82A}">
                    <a16:rowId xmlns:a16="http://schemas.microsoft.com/office/drawing/2014/main" val="10006"/>
                  </a:ext>
                </a:extLst>
              </a:tr>
            </a:tbl>
          </a:graphicData>
        </a:graphic>
      </p:graphicFrame>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8" name="Unvan 1"/>
          <p:cNvSpPr txBox="1">
            <a:spLocks/>
          </p:cNvSpPr>
          <p:nvPr/>
        </p:nvSpPr>
        <p:spPr>
          <a:xfrm>
            <a:off x="1644406"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17</a:t>
            </a:fld>
            <a:endParaRPr lang="tr-TR"/>
          </a:p>
        </p:txBody>
      </p:sp>
    </p:spTree>
    <p:extLst>
      <p:ext uri="{BB962C8B-B14F-4D97-AF65-F5344CB8AC3E}">
        <p14:creationId xmlns:p14="http://schemas.microsoft.com/office/powerpoint/2010/main" val="1659302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19464" name="24 Metin kutusu"/>
          <p:cNvSpPr txBox="1">
            <a:spLocks noChangeArrowheads="1"/>
          </p:cNvSpPr>
          <p:nvPr/>
        </p:nvSpPr>
        <p:spPr bwMode="auto">
          <a:xfrm>
            <a:off x="2593731" y="1986199"/>
            <a:ext cx="6891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10287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1200" b="1" dirty="0"/>
              <a:t>NOT : TS EN 12341’e Göre Örnekleme Sonrası Filtre Şartlandırma Tartım</a:t>
            </a:r>
          </a:p>
        </p:txBody>
      </p:sp>
      <p:sp>
        <p:nvSpPr>
          <p:cNvPr id="21" name="Text Box 4"/>
          <p:cNvSpPr txBox="1">
            <a:spLocks noChangeArrowheads="1"/>
          </p:cNvSpPr>
          <p:nvPr/>
        </p:nvSpPr>
        <p:spPr bwMode="auto">
          <a:xfrm>
            <a:off x="2521466" y="1586012"/>
            <a:ext cx="89884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4. Bölüm : PM</a:t>
            </a:r>
            <a:r>
              <a:rPr lang="tr-TR" altLang="tr-TR" sz="1800" b="1" baseline="-25000" dirty="0"/>
              <a:t>10</a:t>
            </a:r>
          </a:p>
          <a:p>
            <a:pPr eaLnBrk="1" hangingPunct="1">
              <a:spcBef>
                <a:spcPct val="50000"/>
              </a:spcBef>
              <a:buFontTx/>
              <a:buNone/>
            </a:pPr>
            <a:endParaRPr lang="tr-TR" altLang="tr-TR" sz="600" b="1" dirty="0"/>
          </a:p>
        </p:txBody>
      </p:sp>
      <p:graphicFrame>
        <p:nvGraphicFramePr>
          <p:cNvPr id="14" name="İçerik Yer Tutucusu 1"/>
          <p:cNvGraphicFramePr>
            <a:graphicFrameLocks/>
          </p:cNvGraphicFramePr>
          <p:nvPr>
            <p:extLst>
              <p:ext uri="{D42A27DB-BD31-4B8C-83A1-F6EECF244321}">
                <p14:modId xmlns:p14="http://schemas.microsoft.com/office/powerpoint/2010/main" val="3559631172"/>
              </p:ext>
            </p:extLst>
          </p:nvPr>
        </p:nvGraphicFramePr>
        <p:xfrm>
          <a:off x="2593731" y="2361133"/>
          <a:ext cx="7710853" cy="4271352"/>
        </p:xfrm>
        <a:graphic>
          <a:graphicData uri="http://schemas.openxmlformats.org/drawingml/2006/table">
            <a:tbl>
              <a:tblPr firstRow="1" firstCol="1" bandRow="1">
                <a:tableStyleId>{8A107856-5554-42FB-B03E-39F5DBC370BA}</a:tableStyleId>
              </a:tblPr>
              <a:tblGrid>
                <a:gridCol w="3609737">
                  <a:extLst>
                    <a:ext uri="{9D8B030D-6E8A-4147-A177-3AD203B41FA5}">
                      <a16:colId xmlns:a16="http://schemas.microsoft.com/office/drawing/2014/main" val="20000"/>
                    </a:ext>
                  </a:extLst>
                </a:gridCol>
                <a:gridCol w="4101116">
                  <a:extLst>
                    <a:ext uri="{9D8B030D-6E8A-4147-A177-3AD203B41FA5}">
                      <a16:colId xmlns:a16="http://schemas.microsoft.com/office/drawing/2014/main" val="20001"/>
                    </a:ext>
                  </a:extLst>
                </a:gridCol>
              </a:tblGrid>
              <a:tr h="60394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tx1"/>
                          </a:solidFill>
                          <a:effectLst/>
                          <a:latin typeface="Times New Roman" panose="02020603050405020304" pitchFamily="18" charset="0"/>
                          <a:cs typeface="Times New Roman" panose="02020603050405020304" pitchFamily="18" charset="0"/>
                        </a:rPr>
                        <a:t>m</a:t>
                      </a:r>
                      <a:r>
                        <a:rPr lang="tr-TR" sz="1200" baseline="-25000" dirty="0" smtClean="0">
                          <a:solidFill>
                            <a:schemeClr val="tx1"/>
                          </a:solidFill>
                          <a:effectLst/>
                          <a:latin typeface="Times New Roman" panose="02020603050405020304" pitchFamily="18" charset="0"/>
                          <a:cs typeface="Times New Roman" panose="02020603050405020304" pitchFamily="18" charset="0"/>
                        </a:rPr>
                        <a:t>s,1</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baseline="0" dirty="0" smtClean="0">
                          <a:solidFill>
                            <a:schemeClr val="tx1"/>
                          </a:solidFill>
                          <a:effectLst/>
                          <a:latin typeface="Times New Roman" panose="02020603050405020304" pitchFamily="18" charset="0"/>
                          <a:cs typeface="Times New Roman" panose="02020603050405020304" pitchFamily="18" charset="0"/>
                        </a:rPr>
                        <a:t>(ilk şartlandırma)</a:t>
                      </a:r>
                      <a:endParaRPr lang="tr-TR" sz="1200" b="0" dirty="0" smtClean="0">
                        <a:solidFill>
                          <a:schemeClr val="tx1"/>
                        </a:solidFill>
                        <a:effectLst/>
                        <a:latin typeface="Times New Roman" panose="02020603050405020304" pitchFamily="18" charset="0"/>
                        <a:ea typeface="Calibri"/>
                        <a:cs typeface="Times New Roman" panose="02020603050405020304" pitchFamily="18" charset="0"/>
                      </a:endParaRPr>
                    </a:p>
                  </a:txBody>
                  <a:tcPr marL="68578" marR="68578" marT="0" marB="0" anchor="ctr"/>
                </a:tc>
                <a:tc>
                  <a:txBody>
                    <a:bodyPr/>
                    <a:lstStyle/>
                    <a:p>
                      <a:pPr algn="ctr">
                        <a:spcAft>
                          <a:spcPts val="0"/>
                        </a:spcAft>
                      </a:pPr>
                      <a:r>
                        <a:rPr lang="tr-TR" sz="1200" dirty="0">
                          <a:solidFill>
                            <a:schemeClr val="tx1"/>
                          </a:solidFill>
                          <a:effectLst/>
                          <a:latin typeface="Times New Roman" panose="02020603050405020304" pitchFamily="18" charset="0"/>
                          <a:cs typeface="Times New Roman" panose="02020603050405020304" pitchFamily="18" charset="0"/>
                        </a:rPr>
                        <a:t>Sıcaklık </a:t>
                      </a:r>
                      <a:r>
                        <a:rPr lang="tr-TR" sz="1200" dirty="0" smtClean="0">
                          <a:solidFill>
                            <a:schemeClr val="tx1"/>
                          </a:solidFill>
                          <a:effectLst/>
                          <a:latin typeface="Times New Roman" panose="02020603050405020304" pitchFamily="18" charset="0"/>
                          <a:cs typeface="Times New Roman" panose="02020603050405020304" pitchFamily="18" charset="0"/>
                        </a:rPr>
                        <a:t>19-21 °C </a:t>
                      </a:r>
                      <a:endParaRPr lang="tr-TR" sz="120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200" dirty="0">
                          <a:solidFill>
                            <a:schemeClr val="tx1"/>
                          </a:solidFill>
                          <a:effectLst/>
                          <a:latin typeface="Times New Roman" panose="02020603050405020304" pitchFamily="18" charset="0"/>
                          <a:cs typeface="Times New Roman" panose="02020603050405020304" pitchFamily="18" charset="0"/>
                        </a:rPr>
                        <a:t>Nem % </a:t>
                      </a:r>
                      <a:r>
                        <a:rPr lang="tr-TR" sz="1200" dirty="0" smtClean="0">
                          <a:solidFill>
                            <a:schemeClr val="tx1"/>
                          </a:solidFill>
                          <a:effectLst/>
                          <a:latin typeface="Times New Roman" panose="02020603050405020304" pitchFamily="18" charset="0"/>
                          <a:cs typeface="Times New Roman" panose="02020603050405020304" pitchFamily="18" charset="0"/>
                        </a:rPr>
                        <a:t>45-50 </a:t>
                      </a:r>
                      <a:endParaRPr lang="tr-TR" sz="120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48 saat</a:t>
                      </a:r>
                    </a:p>
                  </a:txBody>
                  <a:tcPr marL="68578" marR="68578" marT="0" marB="0" anchor="ctr"/>
                </a:tc>
                <a:extLst>
                  <a:ext uri="{0D108BD9-81ED-4DB2-BD59-A6C34878D82A}">
                    <a16:rowId xmlns:a16="http://schemas.microsoft.com/office/drawing/2014/main" val="10000"/>
                  </a:ext>
                </a:extLst>
              </a:tr>
              <a:tr h="536637">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tx1"/>
                          </a:solidFill>
                          <a:effectLst/>
                          <a:latin typeface="Times New Roman" panose="02020603050405020304" pitchFamily="18" charset="0"/>
                          <a:cs typeface="Times New Roman" panose="02020603050405020304" pitchFamily="18" charset="0"/>
                        </a:rPr>
                        <a:t>m</a:t>
                      </a:r>
                      <a:r>
                        <a:rPr lang="tr-TR" sz="1200" baseline="-25000" dirty="0" smtClean="0">
                          <a:solidFill>
                            <a:schemeClr val="tx1"/>
                          </a:solidFill>
                          <a:effectLst/>
                          <a:latin typeface="Times New Roman" panose="02020603050405020304" pitchFamily="18" charset="0"/>
                          <a:cs typeface="Times New Roman" panose="02020603050405020304" pitchFamily="18" charset="0"/>
                        </a:rPr>
                        <a:t>s,2</a:t>
                      </a:r>
                      <a:r>
                        <a:rPr lang="tr-TR" sz="1200" baseline="0" dirty="0" smtClean="0">
                          <a:solidFill>
                            <a:schemeClr val="tx1"/>
                          </a:solidFill>
                          <a:effectLst/>
                          <a:latin typeface="Times New Roman" panose="02020603050405020304" pitchFamily="18" charset="0"/>
                          <a:cs typeface="Times New Roman" panose="02020603050405020304" pitchFamily="18" charset="0"/>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baseline="0" dirty="0" smtClean="0">
                          <a:solidFill>
                            <a:schemeClr val="tx1"/>
                          </a:solidFill>
                          <a:effectLst/>
                          <a:latin typeface="Times New Roman" panose="02020603050405020304" pitchFamily="18" charset="0"/>
                          <a:cs typeface="Times New Roman" panose="02020603050405020304" pitchFamily="18" charset="0"/>
                        </a:rPr>
                        <a:t>(ilk şartlandırmaya ilave şartlandırma)</a:t>
                      </a:r>
                      <a:endParaRPr lang="tr-TR" sz="1200" b="0" dirty="0" smtClean="0">
                        <a:solidFill>
                          <a:schemeClr val="tx1"/>
                        </a:solidFill>
                        <a:effectLst/>
                        <a:latin typeface="Times New Roman" panose="02020603050405020304" pitchFamily="18" charset="0"/>
                        <a:ea typeface="Calibri"/>
                        <a:cs typeface="Times New Roman" panose="02020603050405020304" pitchFamily="18" charset="0"/>
                      </a:endParaRPr>
                    </a:p>
                  </a:txBody>
                  <a:tcPr marL="68578" marR="68578" marT="0" marB="0" anchor="ctr"/>
                </a:tc>
                <a:tc>
                  <a:txBody>
                    <a:bodyPr/>
                    <a:lstStyle/>
                    <a:p>
                      <a:pPr algn="ctr">
                        <a:spcAft>
                          <a:spcPts val="0"/>
                        </a:spcAft>
                      </a:pPr>
                      <a:r>
                        <a:rPr lang="tr-TR" sz="1200" dirty="0">
                          <a:solidFill>
                            <a:schemeClr val="tx1"/>
                          </a:solidFill>
                          <a:effectLst/>
                          <a:latin typeface="Times New Roman" panose="02020603050405020304" pitchFamily="18" charset="0"/>
                          <a:cs typeface="Times New Roman" panose="02020603050405020304" pitchFamily="18" charset="0"/>
                        </a:rPr>
                        <a:t> </a:t>
                      </a:r>
                      <a:r>
                        <a:rPr lang="tr-TR" sz="1200" dirty="0" smtClean="0">
                          <a:solidFill>
                            <a:schemeClr val="tx1"/>
                          </a:solidFill>
                          <a:effectLst/>
                          <a:latin typeface="Times New Roman" panose="02020603050405020304" pitchFamily="18" charset="0"/>
                          <a:cs typeface="Times New Roman" panose="02020603050405020304" pitchFamily="18" charset="0"/>
                        </a:rPr>
                        <a:t>Sıcaklık 19-21 °C </a:t>
                      </a:r>
                    </a:p>
                    <a:p>
                      <a:pPr algn="ctr">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Nem % 45-50 </a:t>
                      </a:r>
                    </a:p>
                    <a:p>
                      <a:pPr algn="ctr">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24-72 saat</a:t>
                      </a:r>
                    </a:p>
                  </a:txBody>
                  <a:tcPr marL="68578" marR="68578" marT="0" marB="0" anchor="ctr"/>
                </a:tc>
                <a:extLst>
                  <a:ext uri="{0D108BD9-81ED-4DB2-BD59-A6C34878D82A}">
                    <a16:rowId xmlns:a16="http://schemas.microsoft.com/office/drawing/2014/main" val="10001"/>
                  </a:ext>
                </a:extLst>
              </a:tr>
              <a:tr h="894581">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2400" dirty="0" smtClean="0">
                          <a:solidFill>
                            <a:schemeClr val="tx1"/>
                          </a:solidFill>
                          <a:effectLst/>
                          <a:latin typeface="Times New Roman" panose="02020603050405020304" pitchFamily="18" charset="0"/>
                          <a:cs typeface="Times New Roman" panose="02020603050405020304" pitchFamily="18" charset="0"/>
                        </a:rPr>
                        <a:t>I</a:t>
                      </a:r>
                      <a:r>
                        <a:rPr lang="tr-TR" sz="1200" dirty="0" smtClean="0">
                          <a:solidFill>
                            <a:schemeClr val="tx1"/>
                          </a:solidFill>
                          <a:effectLst/>
                          <a:latin typeface="Times New Roman" panose="02020603050405020304" pitchFamily="18" charset="0"/>
                          <a:cs typeface="Times New Roman" panose="02020603050405020304" pitchFamily="18" charset="0"/>
                        </a:rPr>
                        <a:t>m</a:t>
                      </a:r>
                      <a:r>
                        <a:rPr lang="tr-TR" sz="1200" baseline="-25000" dirty="0" smtClean="0">
                          <a:solidFill>
                            <a:schemeClr val="tx1"/>
                          </a:solidFill>
                          <a:effectLst/>
                          <a:latin typeface="Times New Roman" panose="02020603050405020304" pitchFamily="18" charset="0"/>
                          <a:cs typeface="Times New Roman" panose="02020603050405020304" pitchFamily="18" charset="0"/>
                        </a:rPr>
                        <a:t>s,1 </a:t>
                      </a:r>
                      <a:r>
                        <a:rPr lang="tr-TR" sz="1200" baseline="0" dirty="0" smtClean="0">
                          <a:solidFill>
                            <a:schemeClr val="tx1"/>
                          </a:solidFill>
                          <a:effectLst/>
                          <a:latin typeface="Times New Roman" panose="02020603050405020304" pitchFamily="18" charset="0"/>
                          <a:cs typeface="Times New Roman" panose="02020603050405020304" pitchFamily="18" charset="0"/>
                        </a:rPr>
                        <a:t>–  </a:t>
                      </a:r>
                      <a:r>
                        <a:rPr lang="tr-TR" sz="1200" dirty="0" smtClean="0">
                          <a:solidFill>
                            <a:schemeClr val="tx1"/>
                          </a:solidFill>
                          <a:effectLst/>
                          <a:latin typeface="Times New Roman" panose="02020603050405020304" pitchFamily="18" charset="0"/>
                          <a:cs typeface="Times New Roman" panose="02020603050405020304" pitchFamily="18" charset="0"/>
                        </a:rPr>
                        <a:t>m</a:t>
                      </a:r>
                      <a:r>
                        <a:rPr lang="tr-TR" sz="1200" baseline="-25000" dirty="0" smtClean="0">
                          <a:solidFill>
                            <a:schemeClr val="tx1"/>
                          </a:solidFill>
                          <a:effectLst/>
                          <a:latin typeface="Times New Roman" panose="02020603050405020304" pitchFamily="18" charset="0"/>
                          <a:cs typeface="Times New Roman" panose="02020603050405020304" pitchFamily="18" charset="0"/>
                        </a:rPr>
                        <a:t>s,2</a:t>
                      </a:r>
                      <a:r>
                        <a:rPr lang="tr-TR" sz="2400" dirty="0" smtClean="0">
                          <a:solidFill>
                            <a:schemeClr val="tx1"/>
                          </a:solidFill>
                          <a:effectLst/>
                          <a:latin typeface="Times New Roman" panose="02020603050405020304" pitchFamily="18" charset="0"/>
                          <a:cs typeface="Times New Roman" panose="02020603050405020304" pitchFamily="18" charset="0"/>
                        </a:rPr>
                        <a:t>I</a:t>
                      </a:r>
                      <a:r>
                        <a:rPr lang="tr-TR" sz="2400" baseline="0" dirty="0" smtClean="0">
                          <a:solidFill>
                            <a:schemeClr val="tx1"/>
                          </a:solidFill>
                          <a:effectLst/>
                          <a:latin typeface="Times New Roman" panose="02020603050405020304" pitchFamily="18" charset="0"/>
                          <a:cs typeface="Times New Roman" panose="02020603050405020304" pitchFamily="18" charset="0"/>
                        </a:rPr>
                        <a:t> ≤ 60 µg  </a:t>
                      </a:r>
                      <a:r>
                        <a:rPr lang="tr-TR" sz="2000" dirty="0" smtClean="0">
                          <a:solidFill>
                            <a:srgbClr val="FF0000"/>
                          </a:solidFill>
                          <a:effectLst/>
                          <a:latin typeface="Times New Roman" panose="02020603050405020304" pitchFamily="18" charset="0"/>
                          <a:cs typeface="Times New Roman" panose="02020603050405020304" pitchFamily="18" charset="0"/>
                        </a:rPr>
                        <a:t>Olmalıdır.</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tx1"/>
                          </a:solidFill>
                          <a:effectLst/>
                          <a:latin typeface="Times New Roman" panose="02020603050405020304" pitchFamily="18" charset="0"/>
                          <a:ea typeface="Calibri"/>
                          <a:cs typeface="Times New Roman" panose="02020603050405020304" pitchFamily="18" charset="0"/>
                        </a:rPr>
                        <a:t>Eğer</a:t>
                      </a:r>
                      <a:r>
                        <a:rPr lang="tr-TR" sz="1200" baseline="0" dirty="0" smtClean="0">
                          <a:solidFill>
                            <a:schemeClr val="tx1"/>
                          </a:solidFill>
                          <a:effectLst/>
                          <a:latin typeface="Times New Roman" panose="02020603050405020304" pitchFamily="18" charset="0"/>
                          <a:ea typeface="Calibri"/>
                          <a:cs typeface="Times New Roman" panose="02020603050405020304" pitchFamily="18" charset="0"/>
                        </a:rPr>
                        <a:t> bu koşul sağlanamadıysa filtre; ya atılır yeni bir seri hazırlanır.</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baseline="0" dirty="0" smtClean="0">
                          <a:solidFill>
                            <a:schemeClr val="tx1"/>
                          </a:solidFill>
                          <a:effectLst/>
                          <a:latin typeface="Times New Roman" panose="02020603050405020304" pitchFamily="18" charset="0"/>
                          <a:ea typeface="Calibri"/>
                          <a:cs typeface="Times New Roman" panose="02020603050405020304" pitchFamily="18" charset="0"/>
                        </a:rPr>
                        <a:t>Ya da aşağıdaki </a:t>
                      </a:r>
                      <a:r>
                        <a:rPr lang="tr-TR" sz="1200" dirty="0" smtClean="0">
                          <a:solidFill>
                            <a:schemeClr val="tx1"/>
                          </a:solidFill>
                          <a:effectLst/>
                          <a:latin typeface="Times New Roman" panose="02020603050405020304" pitchFamily="18" charset="0"/>
                          <a:cs typeface="Times New Roman" panose="02020603050405020304" pitchFamily="18" charset="0"/>
                        </a:rPr>
                        <a:t>m</a:t>
                      </a:r>
                      <a:r>
                        <a:rPr lang="tr-TR" sz="1200" baseline="-25000" dirty="0" smtClean="0">
                          <a:solidFill>
                            <a:schemeClr val="tx1"/>
                          </a:solidFill>
                          <a:effectLst/>
                          <a:latin typeface="Times New Roman" panose="02020603050405020304" pitchFamily="18" charset="0"/>
                          <a:cs typeface="Times New Roman" panose="02020603050405020304" pitchFamily="18" charset="0"/>
                        </a:rPr>
                        <a:t>s,3</a:t>
                      </a:r>
                      <a:r>
                        <a:rPr lang="tr-TR" sz="1200" baseline="0" dirty="0" smtClean="0">
                          <a:solidFill>
                            <a:schemeClr val="tx1"/>
                          </a:solidFill>
                          <a:effectLst/>
                          <a:latin typeface="Times New Roman" panose="02020603050405020304" pitchFamily="18" charset="0"/>
                          <a:cs typeface="Times New Roman" panose="02020603050405020304" pitchFamily="18" charset="0"/>
                        </a:rPr>
                        <a:t> ilave şartlandırması yapılır.</a:t>
                      </a:r>
                    </a:p>
                    <a:p>
                      <a:pPr marL="0" marR="0" indent="0" algn="ctr" defTabSz="914400" rtl="0" eaLnBrk="1" fontAlgn="auto" latinLnBrk="0" hangingPunct="1">
                        <a:lnSpc>
                          <a:spcPct val="115000"/>
                        </a:lnSpc>
                        <a:spcBef>
                          <a:spcPts val="0"/>
                        </a:spcBef>
                        <a:spcAft>
                          <a:spcPts val="0"/>
                        </a:spcAft>
                        <a:buClrTx/>
                        <a:buSzTx/>
                        <a:buFontTx/>
                        <a:buNone/>
                        <a:tabLst/>
                        <a:defRPr/>
                      </a:pPr>
                      <a:endParaRPr lang="tr-TR" sz="1200" baseline="0" dirty="0" smtClean="0">
                        <a:solidFill>
                          <a:schemeClr val="tx1"/>
                        </a:solidFill>
                        <a:effectLst/>
                        <a:latin typeface="Times New Roman" panose="02020603050405020304" pitchFamily="18" charset="0"/>
                        <a:cs typeface="Times New Roman" panose="02020603050405020304" pitchFamily="18" charset="0"/>
                      </a:endParaRPr>
                    </a:p>
                  </a:txBody>
                  <a:tcPr marL="68578" marR="68578" marT="0" marB="0" anchor="ct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1200" dirty="0" smtClean="0">
                        <a:solidFill>
                          <a:schemeClr val="tx1"/>
                        </a:solidFill>
                        <a:effectLst/>
                        <a:latin typeface="Calibri"/>
                        <a:ea typeface="Calibri"/>
                        <a:cs typeface="Times New Roman"/>
                      </a:endParaRPr>
                    </a:p>
                  </a:txBody>
                  <a:tcPr marL="68578" marR="68578" marT="0" marB="0" anchor="ctr"/>
                </a:tc>
                <a:extLst>
                  <a:ext uri="{0D108BD9-81ED-4DB2-BD59-A6C34878D82A}">
                    <a16:rowId xmlns:a16="http://schemas.microsoft.com/office/drawing/2014/main" val="10002"/>
                  </a:ext>
                </a:extLst>
              </a:tr>
              <a:tr h="536637">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tx1"/>
                          </a:solidFill>
                          <a:effectLst/>
                          <a:latin typeface="Times New Roman" panose="02020603050405020304" pitchFamily="18" charset="0"/>
                          <a:cs typeface="Times New Roman" panose="02020603050405020304" pitchFamily="18" charset="0"/>
                        </a:rPr>
                        <a:t>m</a:t>
                      </a:r>
                      <a:r>
                        <a:rPr lang="tr-TR" sz="1200" baseline="-25000" dirty="0" smtClean="0">
                          <a:solidFill>
                            <a:schemeClr val="tx1"/>
                          </a:solidFill>
                          <a:effectLst/>
                          <a:latin typeface="Times New Roman" panose="02020603050405020304" pitchFamily="18" charset="0"/>
                          <a:cs typeface="Times New Roman" panose="02020603050405020304" pitchFamily="18" charset="0"/>
                        </a:rPr>
                        <a:t>c,3</a:t>
                      </a:r>
                      <a:r>
                        <a:rPr lang="tr-TR" sz="1200" baseline="0" dirty="0" smtClean="0">
                          <a:solidFill>
                            <a:schemeClr val="tx1"/>
                          </a:solidFill>
                          <a:effectLst/>
                          <a:latin typeface="Times New Roman" panose="02020603050405020304" pitchFamily="18" charset="0"/>
                          <a:cs typeface="Times New Roman" panose="02020603050405020304" pitchFamily="18" charset="0"/>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baseline="0" dirty="0" smtClean="0">
                          <a:solidFill>
                            <a:schemeClr val="tx1"/>
                          </a:solidFill>
                          <a:effectLst/>
                          <a:latin typeface="Times New Roman" panose="02020603050405020304" pitchFamily="18" charset="0"/>
                          <a:cs typeface="Times New Roman" panose="02020603050405020304" pitchFamily="18" charset="0"/>
                        </a:rPr>
                        <a:t>(bütün işlemlere ilave şartlandırma)</a:t>
                      </a:r>
                      <a:endParaRPr lang="tr-TR" sz="1200" b="0" dirty="0" smtClean="0">
                        <a:solidFill>
                          <a:schemeClr val="tx1"/>
                        </a:solidFill>
                        <a:effectLst/>
                        <a:latin typeface="Times New Roman" panose="02020603050405020304" pitchFamily="18" charset="0"/>
                        <a:ea typeface="Calibri"/>
                        <a:cs typeface="Times New Roman" panose="02020603050405020304" pitchFamily="18" charset="0"/>
                      </a:endParaRPr>
                    </a:p>
                  </a:txBody>
                  <a:tcPr marL="68578" marR="68578" marT="0" marB="0" anchor="ctr"/>
                </a:tc>
                <a:tc>
                  <a:txBody>
                    <a:bodyPr/>
                    <a:lstStyle/>
                    <a:p>
                      <a:pPr algn="ctr">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Sıcaklık 19-21 °C </a:t>
                      </a:r>
                    </a:p>
                    <a:p>
                      <a:pPr algn="ctr">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Nem % 45-50 </a:t>
                      </a:r>
                    </a:p>
                    <a:p>
                      <a:pPr algn="ctr">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24 saat</a:t>
                      </a:r>
                    </a:p>
                  </a:txBody>
                  <a:tcPr marL="68578" marR="68578" marT="0" marB="0" anchor="ctr"/>
                </a:tc>
                <a:extLst>
                  <a:ext uri="{0D108BD9-81ED-4DB2-BD59-A6C34878D82A}">
                    <a16:rowId xmlns:a16="http://schemas.microsoft.com/office/drawing/2014/main" val="10003"/>
                  </a:ext>
                </a:extLst>
              </a:tr>
              <a:tr h="536749">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2400" dirty="0" smtClean="0">
                          <a:solidFill>
                            <a:schemeClr val="tx1"/>
                          </a:solidFill>
                          <a:effectLst/>
                          <a:latin typeface="Times New Roman" panose="02020603050405020304" pitchFamily="18" charset="0"/>
                          <a:cs typeface="Times New Roman" panose="02020603050405020304" pitchFamily="18" charset="0"/>
                        </a:rPr>
                        <a:t>I</a:t>
                      </a:r>
                      <a:r>
                        <a:rPr lang="tr-TR" sz="1200" dirty="0" smtClean="0">
                          <a:solidFill>
                            <a:schemeClr val="tx1"/>
                          </a:solidFill>
                          <a:effectLst/>
                          <a:latin typeface="Times New Roman" panose="02020603050405020304" pitchFamily="18" charset="0"/>
                          <a:cs typeface="Times New Roman" panose="02020603050405020304" pitchFamily="18" charset="0"/>
                        </a:rPr>
                        <a:t>m</a:t>
                      </a:r>
                      <a:r>
                        <a:rPr lang="tr-TR" sz="1200" baseline="-25000" dirty="0" smtClean="0">
                          <a:solidFill>
                            <a:schemeClr val="tx1"/>
                          </a:solidFill>
                          <a:effectLst/>
                          <a:latin typeface="Times New Roman" panose="02020603050405020304" pitchFamily="18" charset="0"/>
                          <a:cs typeface="Times New Roman" panose="02020603050405020304" pitchFamily="18" charset="0"/>
                        </a:rPr>
                        <a:t>s,2 </a:t>
                      </a:r>
                      <a:r>
                        <a:rPr lang="tr-TR" sz="1200" baseline="0" dirty="0" smtClean="0">
                          <a:solidFill>
                            <a:schemeClr val="tx1"/>
                          </a:solidFill>
                          <a:effectLst/>
                          <a:latin typeface="Times New Roman" panose="02020603050405020304" pitchFamily="18" charset="0"/>
                          <a:cs typeface="Times New Roman" panose="02020603050405020304" pitchFamily="18" charset="0"/>
                        </a:rPr>
                        <a:t>–  </a:t>
                      </a:r>
                      <a:r>
                        <a:rPr lang="tr-TR" sz="1200" dirty="0" smtClean="0">
                          <a:solidFill>
                            <a:schemeClr val="tx1"/>
                          </a:solidFill>
                          <a:effectLst/>
                          <a:latin typeface="Times New Roman" panose="02020603050405020304" pitchFamily="18" charset="0"/>
                          <a:cs typeface="Times New Roman" panose="02020603050405020304" pitchFamily="18" charset="0"/>
                        </a:rPr>
                        <a:t>m</a:t>
                      </a:r>
                      <a:r>
                        <a:rPr lang="tr-TR" sz="1200" baseline="-25000" dirty="0" smtClean="0">
                          <a:solidFill>
                            <a:schemeClr val="tx1"/>
                          </a:solidFill>
                          <a:effectLst/>
                          <a:latin typeface="Times New Roman" panose="02020603050405020304" pitchFamily="18" charset="0"/>
                          <a:cs typeface="Times New Roman" panose="02020603050405020304" pitchFamily="18" charset="0"/>
                        </a:rPr>
                        <a:t>s,3</a:t>
                      </a:r>
                      <a:r>
                        <a:rPr lang="tr-TR" sz="2400" dirty="0" smtClean="0">
                          <a:solidFill>
                            <a:schemeClr val="tx1"/>
                          </a:solidFill>
                          <a:effectLst/>
                          <a:latin typeface="Times New Roman" panose="02020603050405020304" pitchFamily="18" charset="0"/>
                          <a:cs typeface="Times New Roman" panose="02020603050405020304" pitchFamily="18" charset="0"/>
                        </a:rPr>
                        <a:t>I</a:t>
                      </a:r>
                      <a:r>
                        <a:rPr lang="tr-TR" sz="2400" baseline="0" dirty="0" smtClean="0">
                          <a:solidFill>
                            <a:schemeClr val="tx1"/>
                          </a:solidFill>
                          <a:effectLst/>
                          <a:latin typeface="Times New Roman" panose="02020603050405020304" pitchFamily="18" charset="0"/>
                          <a:cs typeface="Times New Roman" panose="02020603050405020304" pitchFamily="18" charset="0"/>
                        </a:rPr>
                        <a:t> ≤ 60 µg  </a:t>
                      </a:r>
                      <a:r>
                        <a:rPr lang="tr-TR" sz="2000" dirty="0" smtClean="0">
                          <a:solidFill>
                            <a:srgbClr val="FF0000"/>
                          </a:solidFill>
                          <a:effectLst/>
                          <a:latin typeface="Times New Roman" panose="02020603050405020304" pitchFamily="18" charset="0"/>
                          <a:cs typeface="Times New Roman" panose="02020603050405020304" pitchFamily="18" charset="0"/>
                        </a:rPr>
                        <a:t>Olmalıdır.</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tx1"/>
                          </a:solidFill>
                          <a:effectLst/>
                          <a:latin typeface="Times New Roman" panose="02020603050405020304" pitchFamily="18" charset="0"/>
                          <a:ea typeface="Calibri"/>
                          <a:cs typeface="Times New Roman" panose="02020603050405020304" pitchFamily="18" charset="0"/>
                        </a:rPr>
                        <a:t>Eğer</a:t>
                      </a:r>
                      <a:r>
                        <a:rPr lang="tr-TR" sz="1200" baseline="0" dirty="0" smtClean="0">
                          <a:solidFill>
                            <a:schemeClr val="tx1"/>
                          </a:solidFill>
                          <a:effectLst/>
                          <a:latin typeface="Times New Roman" panose="02020603050405020304" pitchFamily="18" charset="0"/>
                          <a:ea typeface="Calibri"/>
                          <a:cs typeface="Times New Roman" panose="02020603050405020304" pitchFamily="18" charset="0"/>
                        </a:rPr>
                        <a:t> bu koşul sağlanamadıysa filtre atılır yeni bir seri hazırlanır. </a:t>
                      </a:r>
                    </a:p>
                  </a:txBody>
                  <a:tcPr marL="68578" marR="68578" marT="0" marB="0" anchor="ctr"/>
                </a:tc>
                <a:tc hMerge="1">
                  <a:txBody>
                    <a:bodyPr/>
                    <a:lstStyle/>
                    <a:p>
                      <a:pPr algn="ctr">
                        <a:spcAft>
                          <a:spcPts val="0"/>
                        </a:spcAft>
                      </a:pPr>
                      <a:endParaRPr lang="tr-TR" sz="1200" dirty="0" smtClean="0">
                        <a:solidFill>
                          <a:schemeClr val="tx1"/>
                        </a:solidFill>
                        <a:effectLst/>
                      </a:endParaRPr>
                    </a:p>
                  </a:txBody>
                  <a:tcPr marL="68578" marR="68578" marT="0" marB="0" anchor="ctr"/>
                </a:tc>
                <a:extLst>
                  <a:ext uri="{0D108BD9-81ED-4DB2-BD59-A6C34878D82A}">
                    <a16:rowId xmlns:a16="http://schemas.microsoft.com/office/drawing/2014/main" val="10004"/>
                  </a:ext>
                </a:extLst>
              </a:tr>
              <a:tr h="384772">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baseline="0" dirty="0" smtClean="0">
                          <a:solidFill>
                            <a:schemeClr val="tx1"/>
                          </a:solidFill>
                          <a:effectLst/>
                          <a:latin typeface="Times New Roman" panose="02020603050405020304" pitchFamily="18" charset="0"/>
                          <a:ea typeface="Calibri"/>
                          <a:cs typeface="Times New Roman" panose="02020603050405020304" pitchFamily="18" charset="0"/>
                        </a:rPr>
                        <a:t>Filtre Kütlesi : Son iki ardışık tartımın ortalaması olarak kayıt edilir. </a:t>
                      </a:r>
                    </a:p>
                  </a:txBody>
                  <a:tcPr marL="68578" marR="68578" marT="0" marB="0" anchor="ctr"/>
                </a:tc>
                <a:tc hMerge="1">
                  <a:txBody>
                    <a:bodyPr/>
                    <a:lstStyle/>
                    <a:p>
                      <a:endParaRPr lang="tr-TR"/>
                    </a:p>
                  </a:txBody>
                  <a:tcPr/>
                </a:tc>
                <a:extLst>
                  <a:ext uri="{0D108BD9-81ED-4DB2-BD59-A6C34878D82A}">
                    <a16:rowId xmlns:a16="http://schemas.microsoft.com/office/drawing/2014/main" val="10005"/>
                  </a:ext>
                </a:extLst>
              </a:tr>
              <a:tr h="536637">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000" b="0" kern="1200" baseline="0" dirty="0" smtClean="0">
                          <a:solidFill>
                            <a:srgbClr val="292929"/>
                          </a:solidFill>
                          <a:effectLst/>
                          <a:latin typeface="Times New Roman" panose="02020603050405020304" pitchFamily="18" charset="0"/>
                          <a:ea typeface="Calibri"/>
                          <a:cs typeface="Times New Roman" panose="02020603050405020304" pitchFamily="18" charset="0"/>
                        </a:rPr>
                        <a:t>NOT: Eğer ilave sonuçların belirsizliği hesaplanmış ve yöntemin belirsizlik bütçesine dâhil edilmişse, ikinci tartımdan vazgeçilebilir, TS EN 12341-2014</a:t>
                      </a:r>
                    </a:p>
                  </a:txBody>
                  <a:tcPr marL="68578" marR="68578" marT="0" marB="0" anchor="ctr"/>
                </a:tc>
                <a:tc hMerge="1">
                  <a:txBody>
                    <a:bodyPr/>
                    <a:lstStyle/>
                    <a:p>
                      <a:endParaRPr lang="tr-TR"/>
                    </a:p>
                  </a:txBody>
                  <a:tcPr/>
                </a:tc>
                <a:extLst>
                  <a:ext uri="{0D108BD9-81ED-4DB2-BD59-A6C34878D82A}">
                    <a16:rowId xmlns:a16="http://schemas.microsoft.com/office/drawing/2014/main" val="10006"/>
                  </a:ext>
                </a:extLst>
              </a:tr>
            </a:tbl>
          </a:graphicData>
        </a:graphic>
      </p:graphicFrame>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8"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18</a:t>
            </a:fld>
            <a:endParaRPr lang="tr-TR"/>
          </a:p>
        </p:txBody>
      </p:sp>
    </p:spTree>
    <p:extLst>
      <p:ext uri="{BB962C8B-B14F-4D97-AF65-F5344CB8AC3E}">
        <p14:creationId xmlns:p14="http://schemas.microsoft.com/office/powerpoint/2010/main" val="3747586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0487" name="24 Metin kutusu"/>
          <p:cNvSpPr txBox="1">
            <a:spLocks noChangeArrowheads="1"/>
          </p:cNvSpPr>
          <p:nvPr/>
        </p:nvSpPr>
        <p:spPr bwMode="auto">
          <a:xfrm>
            <a:off x="1892897" y="3158295"/>
            <a:ext cx="8458200" cy="269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tr-TR" altLang="tr-TR" sz="1800" dirty="0">
                <a:latin typeface="Times New Roman" panose="02020603050405020304" pitchFamily="18" charset="0"/>
                <a:cs typeface="Times New Roman" panose="02020603050405020304" pitchFamily="18" charset="0"/>
              </a:rPr>
              <a:t>Numune alma cihazının girişi etrafındaki akış, numune alma cihazlarının yakınındaki hava akışını etkileyen hiç bir engel (örneğin balkonlar, ağaçlar, düşey yüzeyler, duvarlar vb.) ile kısıtlanmamalıdır.</a:t>
            </a:r>
          </a:p>
          <a:p>
            <a:pPr algn="just"/>
            <a:r>
              <a:rPr lang="tr-TR" altLang="tr-TR" sz="1800" dirty="0">
                <a:latin typeface="Times New Roman" panose="02020603050405020304" pitchFamily="18" charset="0"/>
                <a:cs typeface="Times New Roman" panose="02020603050405020304" pitchFamily="18" charset="0"/>
              </a:rPr>
              <a:t>Bütün numune girişleri zeminden aynı yükseklikte (1,5 m. ila 8 m. arasında) olmalıdır; </a:t>
            </a:r>
          </a:p>
          <a:p>
            <a:pPr algn="just"/>
            <a:r>
              <a:rPr lang="tr-TR" altLang="tr-TR" sz="1800" dirty="0">
                <a:latin typeface="Times New Roman" panose="02020603050405020304" pitchFamily="18" charset="0"/>
                <a:cs typeface="Times New Roman" panose="02020603050405020304" pitchFamily="18" charset="0"/>
              </a:rPr>
              <a:t>Diğer kaynaklardan taşınan baca dumanlarından sakınmak için; numune alma noktası lokal kaynaklardan uzakta konumlandırılmalıdır. Yer tipi belirlenmesinin akabinde, özellikle işletme (erişilebilirlik, saldırılara karşı güvenlik, dış hava şartlarına karşı korunma) ve altyapı bakımından (elektrik) değerlendirildikten sonra gerçek örnekleme yerleri seçilmelidir. </a:t>
            </a:r>
          </a:p>
        </p:txBody>
      </p:sp>
      <p:sp>
        <p:nvSpPr>
          <p:cNvPr id="21" name="Text Box 4"/>
          <p:cNvSpPr txBox="1">
            <a:spLocks noChangeArrowheads="1"/>
          </p:cNvSpPr>
          <p:nvPr/>
        </p:nvSpPr>
        <p:spPr bwMode="auto">
          <a:xfrm>
            <a:off x="2107985" y="2083716"/>
            <a:ext cx="8988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4.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PM</a:t>
            </a:r>
            <a:r>
              <a:rPr lang="tr-TR" altLang="tr-TR" sz="2400" b="1" baseline="-25000" dirty="0">
                <a:latin typeface="Times New Roman" panose="02020603050405020304" pitchFamily="18" charset="0"/>
                <a:cs typeface="Times New Roman" panose="02020603050405020304" pitchFamily="18" charset="0"/>
              </a:rPr>
              <a:t>10</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sp>
        <p:nvSpPr>
          <p:cNvPr id="20492" name="Metin kutusu 1"/>
          <p:cNvSpPr txBox="1">
            <a:spLocks noChangeArrowheads="1"/>
          </p:cNvSpPr>
          <p:nvPr/>
        </p:nvSpPr>
        <p:spPr bwMode="auto">
          <a:xfrm>
            <a:off x="3015288" y="2686008"/>
            <a:ext cx="65973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b="1" dirty="0">
                <a:latin typeface="Times New Roman" panose="02020603050405020304" pitchFamily="18" charset="0"/>
                <a:cs typeface="Times New Roman" panose="02020603050405020304" pitchFamily="18" charset="0"/>
              </a:rPr>
              <a:t>ÖLÇÜM SIRASINDA DİKKAT EDİLECEK HUSUSLAR</a:t>
            </a: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8" name="Unvan 1"/>
          <p:cNvSpPr txBox="1">
            <a:spLocks/>
          </p:cNvSpPr>
          <p:nvPr/>
        </p:nvSpPr>
        <p:spPr>
          <a:xfrm>
            <a:off x="1530106"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19</a:t>
            </a:fld>
            <a:endParaRPr lang="tr-TR"/>
          </a:p>
        </p:txBody>
      </p:sp>
    </p:spTree>
    <p:extLst>
      <p:ext uri="{BB962C8B-B14F-4D97-AF65-F5344CB8AC3E}">
        <p14:creationId xmlns:p14="http://schemas.microsoft.com/office/powerpoint/2010/main" val="1866343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13" descr="emission sampling ile ilgili görsel sonucu"/>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tr-TR"/>
          </a:p>
        </p:txBody>
      </p:sp>
      <p:sp>
        <p:nvSpPr>
          <p:cNvPr id="3" name="Dikdörtgen 2"/>
          <p:cNvSpPr/>
          <p:nvPr/>
        </p:nvSpPr>
        <p:spPr>
          <a:xfrm>
            <a:off x="1828800" y="1981200"/>
            <a:ext cx="3834832" cy="4154984"/>
          </a:xfrm>
          <a:prstGeom prst="rect">
            <a:avLst/>
          </a:prstGeom>
        </p:spPr>
        <p:txBody>
          <a:bodyPr wrap="square">
            <a:spAutoFit/>
          </a:bodyPr>
          <a:lstStyle/>
          <a:p>
            <a:pPr marL="342900" indent="-342900">
              <a:buAutoNum type="arabicPeriod"/>
            </a:pPr>
            <a:r>
              <a:rPr lang="tr-TR" altLang="tr-TR" sz="2400" dirty="0">
                <a:latin typeface="Times New Roman" panose="02020603050405020304" pitchFamily="18" charset="0"/>
                <a:cs typeface="Times New Roman" panose="02020603050405020304" pitchFamily="18" charset="0"/>
              </a:rPr>
              <a:t>Bölüm : Amaç Kapsam ve Dayanak</a:t>
            </a:r>
          </a:p>
          <a:p>
            <a:pPr marL="342900" indent="-342900">
              <a:buAutoNum type="arabicPeriod"/>
            </a:pPr>
            <a:endParaRPr lang="tr-TR" altLang="tr-TR" sz="2400" dirty="0">
              <a:latin typeface="Times New Roman" panose="02020603050405020304" pitchFamily="18" charset="0"/>
              <a:cs typeface="Times New Roman" panose="02020603050405020304" pitchFamily="18" charset="0"/>
            </a:endParaRPr>
          </a:p>
          <a:p>
            <a:pPr marL="342900" indent="-342900">
              <a:buFontTx/>
              <a:buAutoNum type="arabicPeriod"/>
            </a:pPr>
            <a:r>
              <a:rPr lang="tr-TR" altLang="tr-TR" sz="2400" dirty="0">
                <a:latin typeface="Times New Roman" panose="02020603050405020304" pitchFamily="18" charset="0"/>
                <a:cs typeface="Times New Roman" panose="02020603050405020304" pitchFamily="18" charset="0"/>
              </a:rPr>
              <a:t>Bölüm : Hava Kalitesinin Değerlendirilmesi</a:t>
            </a:r>
          </a:p>
          <a:p>
            <a:pPr marL="342900" indent="-342900">
              <a:buAutoNum type="arabicPeriod"/>
            </a:pPr>
            <a:endParaRPr lang="tr-TR" altLang="tr-TR" sz="2400" dirty="0">
              <a:latin typeface="Times New Roman" panose="02020603050405020304" pitchFamily="18" charset="0"/>
              <a:cs typeface="Times New Roman" panose="02020603050405020304" pitchFamily="18" charset="0"/>
            </a:endParaRPr>
          </a:p>
          <a:p>
            <a:pPr marL="342900" indent="-342900">
              <a:buFontTx/>
              <a:buAutoNum type="arabicPeriod"/>
            </a:pPr>
            <a:r>
              <a:rPr lang="tr-TR" altLang="tr-TR" sz="2400" dirty="0">
                <a:latin typeface="Times New Roman" panose="02020603050405020304" pitchFamily="18" charset="0"/>
                <a:cs typeface="Times New Roman" panose="02020603050405020304" pitchFamily="18" charset="0"/>
              </a:rPr>
              <a:t>Bölüm : Çöken Toz</a:t>
            </a:r>
          </a:p>
          <a:p>
            <a:pPr marL="342900" indent="-342900">
              <a:buAutoNum type="arabicPeriod"/>
            </a:pPr>
            <a:endParaRPr lang="tr-TR" altLang="tr-TR" sz="2400" dirty="0">
              <a:latin typeface="Times New Roman" panose="02020603050405020304" pitchFamily="18" charset="0"/>
              <a:cs typeface="Times New Roman" panose="02020603050405020304" pitchFamily="18" charset="0"/>
            </a:endParaRPr>
          </a:p>
          <a:p>
            <a:pPr marL="342900" indent="-342900">
              <a:buFontTx/>
              <a:buAutoNum type="arabicPeriod"/>
            </a:pPr>
            <a:r>
              <a:rPr lang="tr-TR" altLang="tr-TR" sz="2400" dirty="0">
                <a:latin typeface="Times New Roman" panose="02020603050405020304" pitchFamily="18" charset="0"/>
                <a:cs typeface="Times New Roman" panose="02020603050405020304" pitchFamily="18" charset="0"/>
              </a:rPr>
              <a:t>Bölüm : PM</a:t>
            </a:r>
            <a:r>
              <a:rPr lang="tr-TR" altLang="tr-TR" sz="2400" baseline="-25000" dirty="0">
                <a:latin typeface="Times New Roman" panose="02020603050405020304" pitchFamily="18" charset="0"/>
                <a:cs typeface="Times New Roman" panose="02020603050405020304" pitchFamily="18" charset="0"/>
              </a:rPr>
              <a:t>10</a:t>
            </a:r>
          </a:p>
          <a:p>
            <a:pPr marL="342900" indent="-342900">
              <a:buAutoNum type="arabicPeriod"/>
            </a:pPr>
            <a:endParaRPr lang="tr-TR" altLang="tr-TR" sz="2400" dirty="0">
              <a:latin typeface="Times New Roman" panose="02020603050405020304" pitchFamily="18" charset="0"/>
              <a:cs typeface="Times New Roman" panose="02020603050405020304" pitchFamily="18" charset="0"/>
            </a:endParaRPr>
          </a:p>
          <a:p>
            <a:pPr marL="342900" indent="-342900">
              <a:buAutoNum type="arabicPeriod"/>
            </a:pPr>
            <a:r>
              <a:rPr lang="tr-TR" altLang="tr-TR" sz="2400" dirty="0">
                <a:latin typeface="Times New Roman" panose="02020603050405020304" pitchFamily="18" charset="0"/>
                <a:cs typeface="Times New Roman" panose="02020603050405020304" pitchFamily="18" charset="0"/>
              </a:rPr>
              <a:t>Bölüm : Pasif Örnekleme</a:t>
            </a:r>
          </a:p>
        </p:txBody>
      </p:sp>
      <p:pic>
        <p:nvPicPr>
          <p:cNvPr id="5" name="Picture 2" descr="Seçim İş Güvenliğ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1" y="4191000"/>
            <a:ext cx="3928402" cy="2238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ava kalitesi ölçüm istasyonu sayısı arttıyor - Memurlar.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920" y="1874888"/>
            <a:ext cx="3928403" cy="2147709"/>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rotWithShape="1">
          <a:blip r:embed="rId5">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8" name="Unvan 1"/>
          <p:cNvSpPr txBox="1">
            <a:spLocks/>
          </p:cNvSpPr>
          <p:nvPr/>
        </p:nvSpPr>
        <p:spPr>
          <a:xfrm>
            <a:off x="1459767"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a:t>
            </a:r>
            <a:endParaRPr lang="tr-TR" altLang="tr-TR" sz="3600" b="1" dirty="0" smtClean="0">
              <a:latin typeface="Times New Roman" panose="02020603050405020304" pitchFamily="18" charset="0"/>
              <a:cs typeface="Times New Roman" panose="02020603050405020304" pitchFamily="18" charset="0"/>
            </a:endParaRPr>
          </a:p>
          <a:p>
            <a:r>
              <a:rPr lang="tr-TR" altLang="tr-TR" sz="3600" b="1" dirty="0" smtClean="0">
                <a:latin typeface="Times New Roman" panose="02020603050405020304" pitchFamily="18" charset="0"/>
                <a:cs typeface="Times New Roman" panose="02020603050405020304" pitchFamily="18" charset="0"/>
              </a:rPr>
              <a:t>ÖLÇÜM </a:t>
            </a:r>
            <a:r>
              <a:rPr lang="tr-TR" altLang="tr-TR" sz="3600" b="1" dirty="0">
                <a:latin typeface="Times New Roman" panose="02020603050405020304" pitchFamily="18" charset="0"/>
                <a:cs typeface="Times New Roman" panose="02020603050405020304" pitchFamily="18" charset="0"/>
              </a:rPr>
              <a:t>METOTLARI </a:t>
            </a:r>
          </a:p>
        </p:txBody>
      </p:sp>
      <p:sp>
        <p:nvSpPr>
          <p:cNvPr id="9" name="Slayt Numarası Yer Tutucusu 2"/>
          <p:cNvSpPr>
            <a:spLocks noGrp="1"/>
          </p:cNvSpPr>
          <p:nvPr>
            <p:ph type="sldNum" sz="quarter" idx="12"/>
          </p:nvPr>
        </p:nvSpPr>
        <p:spPr>
          <a:xfrm>
            <a:off x="8610600" y="6356350"/>
            <a:ext cx="2743200" cy="365125"/>
          </a:xfrm>
        </p:spPr>
        <p:txBody>
          <a:bodyPr/>
          <a:lstStyle/>
          <a:p>
            <a:fld id="{867B2D67-3604-4605-9DC1-A9CD8FF98088}" type="slidenum">
              <a:rPr lang="tr-TR" smtClean="0"/>
              <a:t>2</a:t>
            </a:fld>
            <a:endParaRPr lang="tr-TR"/>
          </a:p>
        </p:txBody>
      </p:sp>
    </p:spTree>
    <p:extLst>
      <p:ext uri="{BB962C8B-B14F-4D97-AF65-F5344CB8AC3E}">
        <p14:creationId xmlns:p14="http://schemas.microsoft.com/office/powerpoint/2010/main" val="1094482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510" name="24 Metin kutusu"/>
          <p:cNvSpPr txBox="1">
            <a:spLocks noChangeArrowheads="1"/>
          </p:cNvSpPr>
          <p:nvPr/>
        </p:nvSpPr>
        <p:spPr bwMode="auto">
          <a:xfrm>
            <a:off x="1892897" y="3006835"/>
            <a:ext cx="8668971" cy="299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tr-TR" altLang="tr-TR" sz="1600" dirty="0">
                <a:latin typeface="Times New Roman" panose="02020603050405020304" pitchFamily="18" charset="0"/>
                <a:cs typeface="Times New Roman" panose="02020603050405020304" pitchFamily="18" charset="0"/>
              </a:rPr>
              <a:t>TS EN 13528–1; Ortam Hava Kalitesi–Gaz ve Buhar </a:t>
            </a:r>
            <a:r>
              <a:rPr lang="tr-TR" altLang="tr-TR" sz="1600" dirty="0" err="1">
                <a:latin typeface="Times New Roman" panose="02020603050405020304" pitchFamily="18" charset="0"/>
                <a:cs typeface="Times New Roman" panose="02020603050405020304" pitchFamily="18" charset="0"/>
              </a:rPr>
              <a:t>Derişimlerinin</a:t>
            </a:r>
            <a:r>
              <a:rPr lang="tr-TR" altLang="tr-TR" sz="1600" dirty="0">
                <a:latin typeface="Times New Roman" panose="02020603050405020304" pitchFamily="18" charset="0"/>
                <a:cs typeface="Times New Roman" panose="02020603050405020304" pitchFamily="18" charset="0"/>
              </a:rPr>
              <a:t> Tayini İçin </a:t>
            </a:r>
            <a:r>
              <a:rPr lang="tr-TR" altLang="tr-TR" sz="1600" dirty="0" err="1">
                <a:latin typeface="Times New Roman" panose="02020603050405020304" pitchFamily="18" charset="0"/>
                <a:cs typeface="Times New Roman" panose="02020603050405020304" pitchFamily="18" charset="0"/>
              </a:rPr>
              <a:t>Difüzif</a:t>
            </a:r>
            <a:r>
              <a:rPr lang="tr-TR" altLang="tr-TR" sz="1600" dirty="0">
                <a:latin typeface="Times New Roman" panose="02020603050405020304" pitchFamily="18" charset="0"/>
                <a:cs typeface="Times New Roman" panose="02020603050405020304" pitchFamily="18" charset="0"/>
              </a:rPr>
              <a:t> Numune Alma Cihazları–Özellikler ve Deney </a:t>
            </a:r>
            <a:r>
              <a:rPr lang="tr-TR" altLang="tr-TR" sz="1600" dirty="0" smtClean="0">
                <a:latin typeface="Times New Roman" panose="02020603050405020304" pitchFamily="18" charset="0"/>
                <a:cs typeface="Times New Roman" panose="02020603050405020304" pitchFamily="18" charset="0"/>
              </a:rPr>
              <a:t>Metotları–Bölüm: </a:t>
            </a:r>
            <a:r>
              <a:rPr lang="tr-TR" altLang="tr-TR" sz="1600" dirty="0">
                <a:latin typeface="Times New Roman" panose="02020603050405020304" pitchFamily="18" charset="0"/>
                <a:cs typeface="Times New Roman" panose="02020603050405020304" pitchFamily="18" charset="0"/>
              </a:rPr>
              <a:t>1 Genel Özellikler</a:t>
            </a:r>
          </a:p>
          <a:p>
            <a:pPr algn="just"/>
            <a:r>
              <a:rPr lang="tr-TR" altLang="tr-TR" sz="1600" dirty="0">
                <a:latin typeface="Times New Roman" panose="02020603050405020304" pitchFamily="18" charset="0"/>
                <a:cs typeface="Times New Roman" panose="02020603050405020304" pitchFamily="18" charset="0"/>
              </a:rPr>
              <a:t>TS EN 13528–2; Ortam Hava Kalitesi–Gaz ve Buhar </a:t>
            </a:r>
            <a:r>
              <a:rPr lang="tr-TR" altLang="tr-TR" sz="1600" dirty="0" err="1">
                <a:latin typeface="Times New Roman" panose="02020603050405020304" pitchFamily="18" charset="0"/>
                <a:cs typeface="Times New Roman" panose="02020603050405020304" pitchFamily="18" charset="0"/>
              </a:rPr>
              <a:t>Derişimlerinin</a:t>
            </a:r>
            <a:r>
              <a:rPr lang="tr-TR" altLang="tr-TR" sz="1600" dirty="0">
                <a:latin typeface="Times New Roman" panose="02020603050405020304" pitchFamily="18" charset="0"/>
                <a:cs typeface="Times New Roman" panose="02020603050405020304" pitchFamily="18" charset="0"/>
              </a:rPr>
              <a:t> Tayini İçin </a:t>
            </a:r>
            <a:r>
              <a:rPr lang="tr-TR" altLang="tr-TR" sz="1600" dirty="0" err="1">
                <a:latin typeface="Times New Roman" panose="02020603050405020304" pitchFamily="18" charset="0"/>
                <a:cs typeface="Times New Roman" panose="02020603050405020304" pitchFamily="18" charset="0"/>
              </a:rPr>
              <a:t>Difüzif</a:t>
            </a:r>
            <a:r>
              <a:rPr lang="tr-TR" altLang="tr-TR" sz="1600" dirty="0">
                <a:latin typeface="Times New Roman" panose="02020603050405020304" pitchFamily="18" charset="0"/>
                <a:cs typeface="Times New Roman" panose="02020603050405020304" pitchFamily="18" charset="0"/>
              </a:rPr>
              <a:t> Numune Alma Cihazları–Özellikler ve Deney Metotları Bölüm 2: Özel Koşullar ve Test Metotları</a:t>
            </a:r>
          </a:p>
          <a:p>
            <a:pPr algn="just"/>
            <a:r>
              <a:rPr lang="tr-TR" altLang="tr-TR" sz="1600" dirty="0">
                <a:latin typeface="Times New Roman" panose="02020603050405020304" pitchFamily="18" charset="0"/>
                <a:cs typeface="Times New Roman" panose="02020603050405020304" pitchFamily="18" charset="0"/>
              </a:rPr>
              <a:t>TS EN 13528–3; Ortam Hava Kalitesi–Gaz ve Buhar </a:t>
            </a:r>
            <a:r>
              <a:rPr lang="tr-TR" altLang="tr-TR" sz="1600" dirty="0" err="1">
                <a:latin typeface="Times New Roman" panose="02020603050405020304" pitchFamily="18" charset="0"/>
                <a:cs typeface="Times New Roman" panose="02020603050405020304" pitchFamily="18" charset="0"/>
              </a:rPr>
              <a:t>Derişimlerinin</a:t>
            </a:r>
            <a:r>
              <a:rPr lang="tr-TR" altLang="tr-TR" sz="1600" dirty="0">
                <a:latin typeface="Times New Roman" panose="02020603050405020304" pitchFamily="18" charset="0"/>
                <a:cs typeface="Times New Roman" panose="02020603050405020304" pitchFamily="18" charset="0"/>
              </a:rPr>
              <a:t> Tayini İçin </a:t>
            </a:r>
            <a:r>
              <a:rPr lang="tr-TR" altLang="tr-TR" sz="1600" dirty="0" err="1">
                <a:latin typeface="Times New Roman" panose="02020603050405020304" pitchFamily="18" charset="0"/>
                <a:cs typeface="Times New Roman" panose="02020603050405020304" pitchFamily="18" charset="0"/>
              </a:rPr>
              <a:t>Difüzif</a:t>
            </a:r>
            <a:r>
              <a:rPr lang="tr-TR" altLang="tr-TR" sz="1600" dirty="0">
                <a:latin typeface="Times New Roman" panose="02020603050405020304" pitchFamily="18" charset="0"/>
                <a:cs typeface="Times New Roman" panose="02020603050405020304" pitchFamily="18" charset="0"/>
              </a:rPr>
              <a:t> Numune Alma Cihazları–Özellikler ve Deney Metotları–Bölüm 3: Seçim, Kullanım ve Bakım Kılavuzu</a:t>
            </a:r>
          </a:p>
          <a:p>
            <a:pPr algn="just"/>
            <a:r>
              <a:rPr lang="tr-TR" altLang="tr-TR" sz="1600" dirty="0">
                <a:latin typeface="Times New Roman" panose="02020603050405020304" pitchFamily="18" charset="0"/>
                <a:cs typeface="Times New Roman" panose="02020603050405020304" pitchFamily="18" charset="0"/>
              </a:rPr>
              <a:t>EN 14662-4:2005; Ortam Hava Kalitesi-Standart Metodu Benzen Konsantrasyonları Ölçümü İçin–Bölüm 4: </a:t>
            </a:r>
            <a:r>
              <a:rPr lang="tr-TR" altLang="tr-TR" sz="1600" dirty="0" err="1">
                <a:latin typeface="Times New Roman" panose="02020603050405020304" pitchFamily="18" charset="0"/>
                <a:cs typeface="Times New Roman" panose="02020603050405020304" pitchFamily="18" charset="0"/>
              </a:rPr>
              <a:t>Diffusive</a:t>
            </a:r>
            <a:r>
              <a:rPr lang="tr-TR" altLang="tr-TR" sz="1600" dirty="0">
                <a:latin typeface="Times New Roman" panose="02020603050405020304" pitchFamily="18" charset="0"/>
                <a:cs typeface="Times New Roman" panose="02020603050405020304" pitchFamily="18" charset="0"/>
              </a:rPr>
              <a:t> Örnekleme Ardından TD ve GC</a:t>
            </a:r>
          </a:p>
          <a:p>
            <a:pPr algn="just"/>
            <a:r>
              <a:rPr lang="tr-TR" altLang="tr-TR" sz="1600" dirty="0">
                <a:latin typeface="Times New Roman" panose="02020603050405020304" pitchFamily="18" charset="0"/>
                <a:cs typeface="Times New Roman" panose="02020603050405020304" pitchFamily="18" charset="0"/>
              </a:rPr>
              <a:t>EN 14662-5:2005: Ortam Hava Kalitesi–Standart Yöntem Ölçümü İçin Benzen Konsantrasyonları–Bölüm 5: </a:t>
            </a:r>
            <a:r>
              <a:rPr lang="tr-TR" altLang="tr-TR" sz="1600" dirty="0" err="1">
                <a:latin typeface="Times New Roman" panose="02020603050405020304" pitchFamily="18" charset="0"/>
                <a:cs typeface="Times New Roman" panose="02020603050405020304" pitchFamily="18" charset="0"/>
              </a:rPr>
              <a:t>Diffusive</a:t>
            </a:r>
            <a:r>
              <a:rPr lang="tr-TR" altLang="tr-TR" sz="1600" dirty="0">
                <a:latin typeface="Times New Roman" panose="02020603050405020304" pitchFamily="18" charset="0"/>
                <a:cs typeface="Times New Roman" panose="02020603050405020304" pitchFamily="18" charset="0"/>
              </a:rPr>
              <a:t> Örnekleme Ardından Çözücü Bırakma ve </a:t>
            </a:r>
            <a:r>
              <a:rPr lang="tr-TR" altLang="tr-TR" sz="1600" dirty="0" err="1">
                <a:latin typeface="Times New Roman" panose="02020603050405020304" pitchFamily="18" charset="0"/>
                <a:cs typeface="Times New Roman" panose="02020603050405020304" pitchFamily="18" charset="0"/>
              </a:rPr>
              <a:t>Gc</a:t>
            </a:r>
            <a:r>
              <a:rPr lang="tr-TR" altLang="tr-TR" sz="1600" dirty="0">
                <a:latin typeface="Times New Roman" panose="02020603050405020304" pitchFamily="18" charset="0"/>
                <a:cs typeface="Times New Roman" panose="02020603050405020304" pitchFamily="18" charset="0"/>
              </a:rPr>
              <a:t>;(Tanımlayan Tip B Olarak </a:t>
            </a:r>
            <a:r>
              <a:rPr lang="tr-TR" altLang="tr-TR" sz="1600" dirty="0" err="1">
                <a:latin typeface="Times New Roman" panose="02020603050405020304" pitchFamily="18" charset="0"/>
                <a:cs typeface="Times New Roman" panose="02020603050405020304" pitchFamily="18" charset="0"/>
              </a:rPr>
              <a:t>Radiello</a:t>
            </a:r>
            <a:r>
              <a:rPr lang="tr-TR" altLang="tr-TR" sz="1600" dirty="0">
                <a:latin typeface="Times New Roman" panose="02020603050405020304" pitchFamily="18" charset="0"/>
                <a:cs typeface="Times New Roman" panose="02020603050405020304" pitchFamily="18" charset="0"/>
              </a:rPr>
              <a:t> Sampler)</a:t>
            </a:r>
          </a:p>
        </p:txBody>
      </p:sp>
      <p:sp>
        <p:nvSpPr>
          <p:cNvPr id="21" name="Text Box 4"/>
          <p:cNvSpPr txBox="1">
            <a:spLocks noChangeArrowheads="1"/>
          </p:cNvSpPr>
          <p:nvPr/>
        </p:nvSpPr>
        <p:spPr bwMode="auto">
          <a:xfrm>
            <a:off x="1984375" y="1979042"/>
            <a:ext cx="8988425" cy="6001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5. Bölüm : Pasif Örnekleme</a:t>
            </a:r>
          </a:p>
          <a:p>
            <a:pPr eaLnBrk="1" hangingPunct="1">
              <a:spcBef>
                <a:spcPct val="50000"/>
              </a:spcBef>
              <a:buFontTx/>
              <a:buNone/>
            </a:pPr>
            <a:endParaRPr lang="tr-TR" altLang="tr-TR" sz="600" b="1" dirty="0"/>
          </a:p>
        </p:txBody>
      </p:sp>
      <p:sp>
        <p:nvSpPr>
          <p:cNvPr id="21514" name="Metin kutusu 1"/>
          <p:cNvSpPr txBox="1">
            <a:spLocks noChangeArrowheads="1"/>
          </p:cNvSpPr>
          <p:nvPr/>
        </p:nvSpPr>
        <p:spPr bwMode="auto">
          <a:xfrm>
            <a:off x="4595781" y="2455009"/>
            <a:ext cx="32632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b="1" dirty="0">
                <a:latin typeface="Times New Roman" panose="02020603050405020304" pitchFamily="18" charset="0"/>
                <a:cs typeface="Times New Roman" panose="02020603050405020304" pitchFamily="18" charset="0"/>
              </a:rPr>
              <a:t>ÖLÇÜM STANDARTLARI</a:t>
            </a:r>
          </a:p>
        </p:txBody>
      </p:sp>
      <p:sp>
        <p:nvSpPr>
          <p:cNvPr id="21517" name="AutoShape 2" descr="kitap 3d adam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21518" name="AutoShape 4" descr="kitap 3d adam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21519" name="AutoShape 6" descr="kitap 3d adam ile ilgili görsel sonucu"/>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pic>
        <p:nvPicPr>
          <p:cNvPr id="10" name="Resim 9"/>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1"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20</a:t>
            </a:fld>
            <a:endParaRPr lang="tr-TR"/>
          </a:p>
        </p:txBody>
      </p:sp>
    </p:spTree>
    <p:extLst>
      <p:ext uri="{BB962C8B-B14F-4D97-AF65-F5344CB8AC3E}">
        <p14:creationId xmlns:p14="http://schemas.microsoft.com/office/powerpoint/2010/main" val="1891375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18" name="24 Metin kutusu"/>
          <p:cNvSpPr txBox="1">
            <a:spLocks noChangeArrowheads="1"/>
          </p:cNvSpPr>
          <p:nvPr/>
        </p:nvSpPr>
        <p:spPr bwMode="auto">
          <a:xfrm>
            <a:off x="2189003" y="3053479"/>
            <a:ext cx="8226425" cy="32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FontTx/>
              <a:buNone/>
              <a:defRPr/>
            </a:pPr>
            <a:r>
              <a:rPr lang="tr-TR" sz="2200" b="1" dirty="0">
                <a:latin typeface="Times New Roman" panose="02020603050405020304" pitchFamily="18" charset="0"/>
                <a:cs typeface="Times New Roman" panose="02020603050405020304" pitchFamily="18" charset="0"/>
              </a:rPr>
              <a:t>Uçucu organik bileşiklerin türüne göre;</a:t>
            </a:r>
          </a:p>
          <a:p>
            <a:pPr algn="just">
              <a:buNone/>
              <a:defRPr/>
            </a:pPr>
            <a:endParaRPr lang="tr-TR" sz="1800" b="1" dirty="0"/>
          </a:p>
          <a:p>
            <a:pPr marL="285750" indent="-285750" algn="just">
              <a:defRPr/>
            </a:pPr>
            <a:r>
              <a:rPr lang="tr-TR" sz="1800" dirty="0" err="1">
                <a:latin typeface="Times New Roman" panose="02020603050405020304" pitchFamily="18" charset="0"/>
                <a:cs typeface="Times New Roman" panose="02020603050405020304" pitchFamily="18" charset="0"/>
              </a:rPr>
              <a:t>Sorbent</a:t>
            </a:r>
            <a:r>
              <a:rPr lang="tr-TR" sz="1800" dirty="0">
                <a:latin typeface="Times New Roman" panose="02020603050405020304" pitchFamily="18" charset="0"/>
                <a:cs typeface="Times New Roman" panose="02020603050405020304" pitchFamily="18" charset="0"/>
              </a:rPr>
              <a:t> tüplerinin yapıları, absorbanları, çözücüleri ve analiz metotları farklılık göstermektedir.</a:t>
            </a:r>
          </a:p>
          <a:p>
            <a:pPr marL="285750" indent="-285750" algn="just">
              <a:defRPr/>
            </a:pPr>
            <a:endParaRPr lang="tr-TR" sz="1800" dirty="0">
              <a:latin typeface="Times New Roman" panose="02020603050405020304" pitchFamily="18" charset="0"/>
              <a:cs typeface="Times New Roman" panose="02020603050405020304" pitchFamily="18" charset="0"/>
            </a:endParaRPr>
          </a:p>
          <a:p>
            <a:pPr marL="285750" indent="-285750" algn="just">
              <a:defRPr/>
            </a:pPr>
            <a:r>
              <a:rPr lang="tr-TR" sz="1800" dirty="0">
                <a:latin typeface="Times New Roman" panose="02020603050405020304" pitchFamily="18" charset="0"/>
                <a:cs typeface="Times New Roman" panose="02020603050405020304" pitchFamily="18" charset="0"/>
              </a:rPr>
              <a:t>MDHS72, MDHS80, MDHS88, MDHS96 belgesindeki belirtilen hususlara göre örnekleme ve analiz yapılmalıdır.</a:t>
            </a:r>
          </a:p>
          <a:p>
            <a:pPr marL="285750" indent="-285750" algn="just">
              <a:defRPr/>
            </a:pPr>
            <a:endParaRPr lang="tr-TR" sz="1800" dirty="0">
              <a:latin typeface="Times New Roman" panose="02020603050405020304" pitchFamily="18" charset="0"/>
              <a:cs typeface="Times New Roman" panose="02020603050405020304" pitchFamily="18" charset="0"/>
            </a:endParaRPr>
          </a:p>
          <a:p>
            <a:pPr marL="285750" indent="-285750" algn="just">
              <a:defRPr/>
            </a:pPr>
            <a:r>
              <a:rPr lang="tr-TR" sz="1800" dirty="0">
                <a:latin typeface="Times New Roman" panose="02020603050405020304" pitchFamily="18" charset="0"/>
                <a:cs typeface="Times New Roman" panose="02020603050405020304" pitchFamily="18" charset="0"/>
              </a:rPr>
              <a:t>Hangi analiz cihazının kullanılacağı(GC, GC-MS, HPLC) bileşiğin türüne göre değişiklik göstermektedir.</a:t>
            </a:r>
          </a:p>
        </p:txBody>
      </p:sp>
      <p:sp>
        <p:nvSpPr>
          <p:cNvPr id="21" name="Text Box 4"/>
          <p:cNvSpPr txBox="1">
            <a:spLocks noChangeArrowheads="1"/>
          </p:cNvSpPr>
          <p:nvPr/>
        </p:nvSpPr>
        <p:spPr bwMode="auto">
          <a:xfrm>
            <a:off x="2189003" y="1925278"/>
            <a:ext cx="898842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5.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Pasif Örnekleme</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sp>
        <p:nvSpPr>
          <p:cNvPr id="22539" name="Metin kutusu 1"/>
          <p:cNvSpPr txBox="1">
            <a:spLocks noChangeArrowheads="1"/>
          </p:cNvSpPr>
          <p:nvPr/>
        </p:nvSpPr>
        <p:spPr bwMode="auto">
          <a:xfrm>
            <a:off x="6197441" y="2601106"/>
            <a:ext cx="10043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b="1" dirty="0">
                <a:latin typeface="Times New Roman" panose="02020603050405020304" pitchFamily="18" charset="0"/>
                <a:cs typeface="Times New Roman" panose="02020603050405020304" pitchFamily="18" charset="0"/>
              </a:rPr>
              <a:t>UYARI</a:t>
            </a: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8" name="Unvan 1"/>
          <p:cNvSpPr txBox="1">
            <a:spLocks/>
          </p:cNvSpPr>
          <p:nvPr/>
        </p:nvSpPr>
        <p:spPr>
          <a:xfrm>
            <a:off x="1679575" y="470566"/>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21</a:t>
            </a:fld>
            <a:endParaRPr lang="tr-TR"/>
          </a:p>
        </p:txBody>
      </p:sp>
    </p:spTree>
    <p:extLst>
      <p:ext uri="{BB962C8B-B14F-4D97-AF65-F5344CB8AC3E}">
        <p14:creationId xmlns:p14="http://schemas.microsoft.com/office/powerpoint/2010/main" val="2440037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6630" name="24 Metin kutusu"/>
          <p:cNvSpPr txBox="1">
            <a:spLocks noChangeArrowheads="1"/>
          </p:cNvSpPr>
          <p:nvPr/>
        </p:nvSpPr>
        <p:spPr bwMode="auto">
          <a:xfrm>
            <a:off x="1868487" y="3110622"/>
            <a:ext cx="86106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2200" b="1" dirty="0" err="1">
                <a:latin typeface="Times New Roman" panose="02020603050405020304" pitchFamily="18" charset="0"/>
                <a:cs typeface="Times New Roman" panose="02020603050405020304" pitchFamily="18" charset="0"/>
              </a:rPr>
              <a:t>Difüzif</a:t>
            </a:r>
            <a:r>
              <a:rPr lang="tr-TR" altLang="tr-TR" sz="2200" b="1" dirty="0">
                <a:latin typeface="Times New Roman" panose="02020603050405020304" pitchFamily="18" charset="0"/>
                <a:cs typeface="Times New Roman" panose="02020603050405020304" pitchFamily="18" charset="0"/>
              </a:rPr>
              <a:t> Numune Alma Cihazı </a:t>
            </a:r>
            <a:endParaRPr lang="tr-TR" altLang="tr-TR" sz="2200" dirty="0">
              <a:latin typeface="Times New Roman" panose="02020603050405020304" pitchFamily="18" charset="0"/>
              <a:cs typeface="Times New Roman" panose="02020603050405020304" pitchFamily="18" charset="0"/>
            </a:endParaRPr>
          </a:p>
          <a:p>
            <a:pPr algn="just">
              <a:buFontTx/>
              <a:buNone/>
            </a:pPr>
            <a:r>
              <a:rPr lang="tr-TR" altLang="tr-TR" sz="2000" dirty="0">
                <a:latin typeface="Times New Roman" panose="02020603050405020304" pitchFamily="18" charset="0"/>
                <a:cs typeface="Times New Roman" panose="02020603050405020304" pitchFamily="18" charset="0"/>
              </a:rPr>
              <a:t> </a:t>
            </a:r>
            <a:r>
              <a:rPr lang="tr-TR" altLang="tr-TR" sz="2000" dirty="0" smtClean="0">
                <a:latin typeface="Times New Roman" panose="02020603050405020304" pitchFamily="18" charset="0"/>
                <a:cs typeface="Times New Roman" panose="02020603050405020304" pitchFamily="18" charset="0"/>
              </a:rPr>
              <a:t>     </a:t>
            </a:r>
            <a:r>
              <a:rPr lang="tr-TR" altLang="tr-TR" sz="2000" dirty="0" smtClean="0">
                <a:latin typeface="Times New Roman" panose="02020603050405020304" pitchFamily="18" charset="0"/>
                <a:cs typeface="Times New Roman" panose="02020603050405020304" pitchFamily="18" charset="0"/>
              </a:rPr>
              <a:t>Atmosferde </a:t>
            </a:r>
            <a:r>
              <a:rPr lang="tr-TR" altLang="tr-TR" sz="2000" dirty="0">
                <a:latin typeface="Times New Roman" panose="02020603050405020304" pitchFamily="18" charset="0"/>
                <a:cs typeface="Times New Roman" panose="02020603050405020304" pitchFamily="18" charset="0"/>
              </a:rPr>
              <a:t>durgun hava tabakasındaki gaz difüzyonu veya zardan veya delikli malzemeden geçen bir madde gibi fiziksel bir prosesle kontrol edilen oranda gaz veya buhar örnekleri alabilen fakat cihazın içinde havanın aktif hareketini içermeyen cihazdır. </a:t>
            </a:r>
          </a:p>
        </p:txBody>
      </p:sp>
      <p:sp>
        <p:nvSpPr>
          <p:cNvPr id="21" name="Text Box 4"/>
          <p:cNvSpPr txBox="1">
            <a:spLocks noChangeArrowheads="1"/>
          </p:cNvSpPr>
          <p:nvPr/>
        </p:nvSpPr>
        <p:spPr bwMode="auto">
          <a:xfrm>
            <a:off x="1868487" y="2434347"/>
            <a:ext cx="898842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5. Bölüm : Pasif </a:t>
            </a:r>
            <a:r>
              <a:rPr lang="tr-TR" altLang="tr-TR" sz="2400" b="1" dirty="0" smtClean="0">
                <a:latin typeface="Times New Roman" panose="02020603050405020304" pitchFamily="18" charset="0"/>
                <a:cs typeface="Times New Roman" panose="02020603050405020304" pitchFamily="18" charset="0"/>
              </a:rPr>
              <a:t>Örnekleme</a:t>
            </a:r>
            <a:endParaRPr lang="tr-TR" altLang="tr-TR" sz="2400"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468559"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22</a:t>
            </a:fld>
            <a:endParaRPr lang="tr-TR"/>
          </a:p>
        </p:txBody>
      </p:sp>
    </p:spTree>
    <p:extLst>
      <p:ext uri="{BB962C8B-B14F-4D97-AF65-F5344CB8AC3E}">
        <p14:creationId xmlns:p14="http://schemas.microsoft.com/office/powerpoint/2010/main" val="2718469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7654" name="24 Metin kutusu"/>
          <p:cNvSpPr txBox="1">
            <a:spLocks noChangeArrowheads="1"/>
          </p:cNvSpPr>
          <p:nvPr/>
        </p:nvSpPr>
        <p:spPr bwMode="auto">
          <a:xfrm>
            <a:off x="1819175" y="2626863"/>
            <a:ext cx="8686800" cy="401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1800" b="1" dirty="0">
                <a:latin typeface="Times New Roman" panose="02020603050405020304" pitchFamily="18" charset="0"/>
                <a:cs typeface="Times New Roman" panose="02020603050405020304" pitchFamily="18" charset="0"/>
              </a:rPr>
              <a:t>Numune Alma Cihazının Seçimi ve Prosedür</a:t>
            </a:r>
          </a:p>
          <a:p>
            <a:pPr algn="just">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Gerekli  olan ölçüm aralığı , numune alma zamanına referansı, ölçme limiti, oranı ve  numune alma cihazının emici ortamının dengedeki doyma kapasitesine ulaşma olasılığı,</a:t>
            </a:r>
          </a:p>
          <a:p>
            <a:pPr algn="just">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Gerekli çözünme zamanı,</a:t>
            </a:r>
          </a:p>
          <a:p>
            <a:pPr algn="just">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Gaz veya gaza  olan seçicilik ve etkileşimde olan gazlara ve buharlara olan duyarlılık. Eğer ölçüm yapılmadan önce hava içeriği biliniyorsa, tüm veri kayıt altına alındığı ve olası etkileşimler düşük seviyede olduğu sürece seçicilik gerekliliği daha az olacaktır. </a:t>
            </a:r>
          </a:p>
          <a:p>
            <a:pPr algn="just">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Veri Kalite Amaçları ile olan ilgisi (</a:t>
            </a:r>
            <a:r>
              <a:rPr lang="en-US" altLang="tr-TR" sz="1600" dirty="0" err="1">
                <a:latin typeface="Times New Roman" panose="02020603050405020304" pitchFamily="18" charset="0"/>
                <a:cs typeface="Times New Roman" panose="02020603050405020304" pitchFamily="18" charset="0"/>
              </a:rPr>
              <a:t>Veri</a:t>
            </a:r>
            <a:r>
              <a:rPr lang="en-US" altLang="tr-TR" sz="1600" dirty="0">
                <a:latin typeface="Times New Roman" panose="02020603050405020304" pitchFamily="18" charset="0"/>
                <a:cs typeface="Times New Roman" panose="02020603050405020304" pitchFamily="18" charset="0"/>
              </a:rPr>
              <a:t> </a:t>
            </a:r>
            <a:r>
              <a:rPr lang="en-US" altLang="tr-TR" sz="1600" dirty="0" err="1">
                <a:latin typeface="Times New Roman" panose="02020603050405020304" pitchFamily="18" charset="0"/>
                <a:cs typeface="Times New Roman" panose="02020603050405020304" pitchFamily="18" charset="0"/>
              </a:rPr>
              <a:t>Kalite</a:t>
            </a:r>
            <a:r>
              <a:rPr lang="en-US" altLang="tr-TR" sz="1600" dirty="0">
                <a:latin typeface="Times New Roman" panose="02020603050405020304" pitchFamily="18" charset="0"/>
                <a:cs typeface="Times New Roman" panose="02020603050405020304" pitchFamily="18" charset="0"/>
              </a:rPr>
              <a:t> </a:t>
            </a:r>
            <a:r>
              <a:rPr lang="en-US" altLang="tr-TR" sz="1600" dirty="0" err="1">
                <a:latin typeface="Times New Roman" panose="02020603050405020304" pitchFamily="18" charset="0"/>
                <a:cs typeface="Times New Roman" panose="02020603050405020304" pitchFamily="18" charset="0"/>
              </a:rPr>
              <a:t>Amaçlarının</a:t>
            </a:r>
            <a:r>
              <a:rPr lang="en-US" altLang="tr-TR" sz="1600" dirty="0">
                <a:latin typeface="Times New Roman" panose="02020603050405020304" pitchFamily="18" charset="0"/>
                <a:cs typeface="Times New Roman" panose="02020603050405020304" pitchFamily="18" charset="0"/>
              </a:rPr>
              <a:t> </a:t>
            </a:r>
            <a:r>
              <a:rPr lang="en-US" altLang="tr-TR" sz="1600" dirty="0" err="1">
                <a:latin typeface="Times New Roman" panose="02020603050405020304" pitchFamily="18" charset="0"/>
                <a:cs typeface="Times New Roman" panose="02020603050405020304" pitchFamily="18" charset="0"/>
              </a:rPr>
              <a:t>özellikleri</a:t>
            </a:r>
            <a:r>
              <a:rPr lang="en-US" altLang="tr-TR" sz="1600" dirty="0">
                <a:latin typeface="Times New Roman" panose="02020603050405020304" pitchFamily="18" charset="0"/>
                <a:cs typeface="Times New Roman" panose="02020603050405020304" pitchFamily="18" charset="0"/>
              </a:rPr>
              <a:t> </a:t>
            </a:r>
            <a:r>
              <a:rPr lang="en-US" altLang="tr-TR" sz="1600" dirty="0" err="1">
                <a:latin typeface="Times New Roman" panose="02020603050405020304" pitchFamily="18" charset="0"/>
                <a:cs typeface="Times New Roman" panose="02020603050405020304" pitchFamily="18" charset="0"/>
              </a:rPr>
              <a:t>değerlednirme</a:t>
            </a:r>
            <a:r>
              <a:rPr lang="en-US" altLang="tr-TR" sz="1600" dirty="0">
                <a:latin typeface="Times New Roman" panose="02020603050405020304" pitchFamily="18" charset="0"/>
                <a:cs typeface="Times New Roman" panose="02020603050405020304" pitchFamily="18" charset="0"/>
              </a:rPr>
              <a:t> </a:t>
            </a:r>
            <a:r>
              <a:rPr lang="en-US" altLang="tr-TR" sz="1600" dirty="0" err="1">
                <a:latin typeface="Times New Roman" panose="02020603050405020304" pitchFamily="18" charset="0"/>
                <a:cs typeface="Times New Roman" panose="02020603050405020304" pitchFamily="18" charset="0"/>
              </a:rPr>
              <a:t>metotdunun</a:t>
            </a:r>
            <a:r>
              <a:rPr lang="en-US" altLang="tr-TR" sz="1600" dirty="0">
                <a:latin typeface="Times New Roman" panose="02020603050405020304" pitchFamily="18" charset="0"/>
                <a:cs typeface="Times New Roman" panose="02020603050405020304" pitchFamily="18" charset="0"/>
              </a:rPr>
              <a:t> </a:t>
            </a:r>
            <a:r>
              <a:rPr lang="en-US" altLang="tr-TR" sz="1600" dirty="0" err="1">
                <a:latin typeface="Times New Roman" panose="02020603050405020304" pitchFamily="18" charset="0"/>
                <a:cs typeface="Times New Roman" panose="02020603050405020304" pitchFamily="18" charset="0"/>
              </a:rPr>
              <a:t>belirsizliğini</a:t>
            </a:r>
            <a:r>
              <a:rPr lang="en-US" altLang="tr-TR" sz="1600" dirty="0">
                <a:latin typeface="Times New Roman" panose="02020603050405020304" pitchFamily="18" charset="0"/>
                <a:cs typeface="Times New Roman" panose="02020603050405020304" pitchFamily="18" charset="0"/>
              </a:rPr>
              <a:t> (%95 </a:t>
            </a:r>
            <a:r>
              <a:rPr lang="en-US" altLang="tr-TR" sz="1600" dirty="0" err="1">
                <a:latin typeface="Times New Roman" panose="02020603050405020304" pitchFamily="18" charset="0"/>
                <a:cs typeface="Times New Roman" panose="02020603050405020304" pitchFamily="18" charset="0"/>
              </a:rPr>
              <a:t>güvenilirlik</a:t>
            </a:r>
            <a:r>
              <a:rPr lang="en-US" altLang="tr-TR" sz="1600" dirty="0">
                <a:latin typeface="Times New Roman" panose="02020603050405020304" pitchFamily="18" charset="0"/>
                <a:cs typeface="Times New Roman" panose="02020603050405020304" pitchFamily="18" charset="0"/>
              </a:rPr>
              <a:t> </a:t>
            </a:r>
            <a:r>
              <a:rPr lang="en-US" altLang="tr-TR" sz="1600" dirty="0" err="1">
                <a:latin typeface="Times New Roman" panose="02020603050405020304" pitchFamily="18" charset="0"/>
                <a:cs typeface="Times New Roman" panose="02020603050405020304" pitchFamily="18" charset="0"/>
              </a:rPr>
              <a:t>aralığı</a:t>
            </a:r>
            <a:r>
              <a:rPr lang="en-US" altLang="tr-TR" sz="1600" dirty="0">
                <a:latin typeface="Times New Roman" panose="02020603050405020304" pitchFamily="18" charset="0"/>
                <a:cs typeface="Times New Roman" panose="02020603050405020304" pitchFamily="18" charset="0"/>
              </a:rPr>
              <a:t>) de </a:t>
            </a:r>
            <a:r>
              <a:rPr lang="en-US" altLang="tr-TR" sz="1600" dirty="0" err="1">
                <a:latin typeface="Times New Roman" panose="02020603050405020304" pitchFamily="18" charset="0"/>
                <a:cs typeface="Times New Roman" panose="02020603050405020304" pitchFamily="18" charset="0"/>
              </a:rPr>
              <a:t>içererek</a:t>
            </a:r>
            <a:r>
              <a:rPr lang="en-US" altLang="tr-TR" sz="1600" dirty="0">
                <a:latin typeface="Times New Roman" panose="02020603050405020304" pitchFamily="18" charset="0"/>
                <a:cs typeface="Times New Roman" panose="02020603050405020304" pitchFamily="18" charset="0"/>
              </a:rPr>
              <a:t> </a:t>
            </a:r>
            <a:r>
              <a:rPr lang="en-US" altLang="tr-TR" sz="1600" dirty="0" err="1">
                <a:latin typeface="Times New Roman" panose="02020603050405020304" pitchFamily="18" charset="0"/>
                <a:cs typeface="Times New Roman" panose="02020603050405020304" pitchFamily="18" charset="0"/>
              </a:rPr>
              <a:t>ölçüm</a:t>
            </a:r>
            <a:r>
              <a:rPr lang="en-US" altLang="tr-TR" sz="1600" dirty="0">
                <a:latin typeface="Times New Roman" panose="02020603050405020304" pitchFamily="18" charset="0"/>
                <a:cs typeface="Times New Roman" panose="02020603050405020304" pitchFamily="18" charset="0"/>
              </a:rPr>
              <a:t> </a:t>
            </a:r>
            <a:r>
              <a:rPr lang="en-US" altLang="tr-TR" sz="1600" dirty="0" err="1">
                <a:latin typeface="Times New Roman" panose="02020603050405020304" pitchFamily="18" charset="0"/>
                <a:cs typeface="Times New Roman" panose="02020603050405020304" pitchFamily="18" charset="0"/>
              </a:rPr>
              <a:t>için</a:t>
            </a:r>
            <a:r>
              <a:rPr lang="en-US" altLang="tr-TR" sz="1600" dirty="0">
                <a:latin typeface="Times New Roman" panose="02020603050405020304" pitchFamily="18" charset="0"/>
                <a:cs typeface="Times New Roman" panose="02020603050405020304" pitchFamily="18" charset="0"/>
              </a:rPr>
              <a:t> </a:t>
            </a:r>
            <a:r>
              <a:rPr lang="en-US" altLang="tr-TR" sz="1600" dirty="0" err="1">
                <a:latin typeface="Times New Roman" panose="02020603050405020304" pitchFamily="18" charset="0"/>
                <a:cs typeface="Times New Roman" panose="02020603050405020304" pitchFamily="18" charset="0"/>
              </a:rPr>
              <a:t>gereklidir</a:t>
            </a:r>
            <a:r>
              <a:rPr lang="en-US" altLang="tr-TR" sz="1600" dirty="0">
                <a:latin typeface="Times New Roman" panose="02020603050405020304" pitchFamily="18" charset="0"/>
                <a:cs typeface="Times New Roman" panose="02020603050405020304" pitchFamily="18" charset="0"/>
              </a:rPr>
              <a:t>. </a:t>
            </a:r>
            <a:r>
              <a:rPr lang="tr-TR" altLang="tr-TR" sz="16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Numune alma cihazının çevresel faktörlere olan duyarlılığı, özellikle hava hızı</a:t>
            </a:r>
          </a:p>
          <a:p>
            <a:pPr algn="just">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Olumsuz çevresel koşullardan yeterli korunma, </a:t>
            </a:r>
          </a:p>
          <a:p>
            <a:pPr algn="just">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Amaca uygunluk, </a:t>
            </a:r>
            <a:r>
              <a:rPr lang="tr-TR" altLang="tr-TR" sz="1600" dirty="0" err="1">
                <a:latin typeface="Times New Roman" panose="02020603050405020304" pitchFamily="18" charset="0"/>
                <a:cs typeface="Times New Roman" panose="02020603050405020304" pitchFamily="18" charset="0"/>
              </a:rPr>
              <a:t>örn</a:t>
            </a:r>
            <a:r>
              <a:rPr lang="tr-TR" altLang="tr-TR" sz="1600" dirty="0">
                <a:latin typeface="Times New Roman" panose="02020603050405020304" pitchFamily="18" charset="0"/>
                <a:cs typeface="Times New Roman" panose="02020603050405020304" pitchFamily="18" charset="0"/>
              </a:rPr>
              <a:t>. ölçüleri, ağırlığı, dayanıklılığı,</a:t>
            </a:r>
          </a:p>
          <a:p>
            <a:pPr algn="just">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Operasyon, bakım ve kalibrasyon için eğitim gereklilikleri, </a:t>
            </a:r>
          </a:p>
          <a:p>
            <a:pPr algn="just">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Kalibrasyon, bakımı da içererek satın alma ve çalıştırma fiyatı. </a:t>
            </a:r>
          </a:p>
        </p:txBody>
      </p:sp>
      <p:sp>
        <p:nvSpPr>
          <p:cNvPr id="21" name="Text Box 4"/>
          <p:cNvSpPr txBox="1">
            <a:spLocks noChangeArrowheads="1"/>
          </p:cNvSpPr>
          <p:nvPr/>
        </p:nvSpPr>
        <p:spPr bwMode="auto">
          <a:xfrm>
            <a:off x="1819175" y="1938853"/>
            <a:ext cx="898842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5.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Pasif Örnekleme</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556482"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23</a:t>
            </a:fld>
            <a:endParaRPr lang="tr-TR"/>
          </a:p>
        </p:txBody>
      </p:sp>
    </p:spTree>
    <p:extLst>
      <p:ext uri="{BB962C8B-B14F-4D97-AF65-F5344CB8AC3E}">
        <p14:creationId xmlns:p14="http://schemas.microsoft.com/office/powerpoint/2010/main" val="3202318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8678" name="24 Metin kutusu"/>
          <p:cNvSpPr txBox="1">
            <a:spLocks noChangeArrowheads="1"/>
          </p:cNvSpPr>
          <p:nvPr/>
        </p:nvSpPr>
        <p:spPr bwMode="auto">
          <a:xfrm>
            <a:off x="1873250" y="2673221"/>
            <a:ext cx="8686799"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1800" b="1" dirty="0">
                <a:latin typeface="Times New Roman" panose="02020603050405020304" pitchFamily="18" charset="0"/>
                <a:cs typeface="Times New Roman" panose="02020603050405020304" pitchFamily="18" charset="0"/>
              </a:rPr>
              <a:t>Numune Alma Cihazının Performansını Etkileyen Çevresel Faktörler </a:t>
            </a:r>
          </a:p>
          <a:p>
            <a:pPr algn="just">
              <a:buFontTx/>
              <a:buNone/>
            </a:pPr>
            <a:r>
              <a:rPr lang="tr-TR" altLang="tr-TR" sz="1600" b="1" dirty="0">
                <a:latin typeface="Times New Roman" panose="02020603050405020304" pitchFamily="18" charset="0"/>
                <a:cs typeface="Times New Roman" panose="02020603050405020304" pitchFamily="18" charset="0"/>
              </a:rPr>
              <a:t>1-</a:t>
            </a:r>
            <a:r>
              <a:rPr lang="tr-TR" altLang="tr-TR" sz="1600" dirty="0">
                <a:latin typeface="Times New Roman" panose="02020603050405020304" pitchFamily="18" charset="0"/>
                <a:cs typeface="Times New Roman" panose="02020603050405020304" pitchFamily="18" charset="0"/>
              </a:rPr>
              <a:t> </a:t>
            </a:r>
            <a:r>
              <a:rPr lang="tr-TR" altLang="tr-TR" sz="1600" b="1" dirty="0">
                <a:latin typeface="Times New Roman" panose="02020603050405020304" pitchFamily="18" charset="0"/>
                <a:cs typeface="Times New Roman" panose="02020603050405020304" pitchFamily="18" charset="0"/>
              </a:rPr>
              <a:t>Sıcaklık ve Basınç: </a:t>
            </a:r>
            <a:r>
              <a:rPr lang="tr-TR" altLang="tr-TR" sz="1600" dirty="0">
                <a:latin typeface="Times New Roman" panose="02020603050405020304" pitchFamily="18" charset="0"/>
                <a:cs typeface="Times New Roman" panose="02020603050405020304" pitchFamily="18" charset="0"/>
              </a:rPr>
              <a:t>İdeal </a:t>
            </a:r>
            <a:r>
              <a:rPr lang="tr-TR" altLang="tr-TR" sz="1600" dirty="0" err="1">
                <a:latin typeface="Times New Roman" panose="02020603050405020304" pitchFamily="18" charset="0"/>
                <a:cs typeface="Times New Roman" panose="02020603050405020304" pitchFamily="18" charset="0"/>
              </a:rPr>
              <a:t>difüzif</a:t>
            </a:r>
            <a:r>
              <a:rPr lang="tr-TR" altLang="tr-TR" sz="1600" dirty="0">
                <a:latin typeface="Times New Roman" panose="02020603050405020304" pitchFamily="18" charset="0"/>
                <a:cs typeface="Times New Roman" panose="02020603050405020304" pitchFamily="18" charset="0"/>
              </a:rPr>
              <a:t> numune alma cihazı için U’nun, sıcaklık ve basınca bağlılığı </a:t>
            </a:r>
            <a:r>
              <a:rPr lang="tr-TR" altLang="tr-TR" sz="1600" dirty="0" err="1">
                <a:latin typeface="Times New Roman" panose="02020603050405020304" pitchFamily="18" charset="0"/>
                <a:cs typeface="Times New Roman" panose="02020603050405020304" pitchFamily="18" charset="0"/>
              </a:rPr>
              <a:t>analitin</a:t>
            </a:r>
            <a:r>
              <a:rPr lang="tr-TR" altLang="tr-TR" sz="1600" dirty="0">
                <a:latin typeface="Times New Roman" panose="02020603050405020304" pitchFamily="18" charset="0"/>
                <a:cs typeface="Times New Roman" panose="02020603050405020304" pitchFamily="18" charset="0"/>
              </a:rPr>
              <a:t> difüzyon katsayısı ile yönetilir. </a:t>
            </a:r>
          </a:p>
          <a:p>
            <a:pPr algn="just">
              <a:buFontTx/>
              <a:buNone/>
            </a:pPr>
            <a:r>
              <a:rPr lang="tr-TR" altLang="tr-TR" sz="1600" b="1" dirty="0">
                <a:latin typeface="Times New Roman" panose="02020603050405020304" pitchFamily="18" charset="0"/>
                <a:cs typeface="Times New Roman" panose="02020603050405020304" pitchFamily="18" charset="0"/>
              </a:rPr>
              <a:t>2- Nem: </a:t>
            </a:r>
            <a:r>
              <a:rPr lang="tr-TR" altLang="tr-TR" sz="1600" dirty="0">
                <a:latin typeface="Times New Roman" panose="02020603050405020304" pitchFamily="18" charset="0"/>
                <a:cs typeface="Times New Roman" panose="02020603050405020304" pitchFamily="18" charset="0"/>
              </a:rPr>
              <a:t>Yüksek nem odun kömürü ve moleküler elek gibi </a:t>
            </a:r>
            <a:r>
              <a:rPr lang="tr-TR" altLang="tr-TR" sz="1600" dirty="0" err="1">
                <a:latin typeface="Times New Roman" panose="02020603050405020304" pitchFamily="18" charset="0"/>
                <a:cs typeface="Times New Roman" panose="02020603050405020304" pitchFamily="18" charset="0"/>
              </a:rPr>
              <a:t>hidrofilik</a:t>
            </a:r>
            <a:r>
              <a:rPr lang="tr-TR" altLang="tr-TR" sz="1600" dirty="0">
                <a:latin typeface="Times New Roman" panose="02020603050405020304" pitchFamily="18" charset="0"/>
                <a:cs typeface="Times New Roman" panose="02020603050405020304" pitchFamily="18" charset="0"/>
              </a:rPr>
              <a:t> emicilerin emme kapasitesini etkileyebilir. Emici malzeme doygunluğa erişmeden önce numune alma zamanını (belli bir derişimde) azaltacaktır. Yüksek nem ayrıca tüp –tipi numune alma cihazlarının iç duvarlarını ya da ekranının emiş davranışını, özellikle yoğunlaşma olursa, değiştirecektir.</a:t>
            </a:r>
          </a:p>
          <a:p>
            <a:pPr algn="just">
              <a:buFontTx/>
              <a:buNone/>
            </a:pPr>
            <a:r>
              <a:rPr lang="tr-TR" altLang="tr-TR" sz="1600" b="1" dirty="0">
                <a:latin typeface="Times New Roman" panose="02020603050405020304" pitchFamily="18" charset="0"/>
                <a:cs typeface="Times New Roman" panose="02020603050405020304" pitchFamily="18" charset="0"/>
              </a:rPr>
              <a:t>3- Düşük ve Yüksek Rüzgar Hızlarının Etkisi:</a:t>
            </a:r>
            <a:r>
              <a:rPr lang="tr-TR" altLang="tr-TR" sz="1600" dirty="0">
                <a:latin typeface="Times New Roman" panose="02020603050405020304" pitchFamily="18" charset="0"/>
                <a:cs typeface="Times New Roman" panose="02020603050405020304" pitchFamily="18" charset="0"/>
              </a:rPr>
              <a:t> Rüzgar hızı ve yönü </a:t>
            </a:r>
            <a:r>
              <a:rPr lang="tr-TR" altLang="tr-TR" sz="1600" dirty="0" err="1">
                <a:latin typeface="Times New Roman" panose="02020603050405020304" pitchFamily="18" charset="0"/>
                <a:cs typeface="Times New Roman" panose="02020603050405020304" pitchFamily="18" charset="0"/>
              </a:rPr>
              <a:t>difüzif</a:t>
            </a:r>
            <a:r>
              <a:rPr lang="tr-TR" altLang="tr-TR" sz="1600" dirty="0">
                <a:latin typeface="Times New Roman" panose="02020603050405020304" pitchFamily="18" charset="0"/>
                <a:cs typeface="Times New Roman" panose="02020603050405020304" pitchFamily="18" charset="0"/>
              </a:rPr>
              <a:t> numune alma cihazının  performansını etkiler çünkü rüzgar hızı ve yönü etkin difüzyon yolu uzunluğunu etkiler. Düşük hızdaki dış rüzgar koşullarında, etkili difüzyon yolu uzunluğu artabilir Yüksek hızdaki dış rüzgar koşullarında, etkili difüzyon yolu azalabilir. Kullanılan korumaya alternatif olarak cihaz koruyucu kutunun içine yerleştirilmelidir, fakat bu durumda kutu cihazı tamamıyla çevreleyecektir.</a:t>
            </a:r>
          </a:p>
        </p:txBody>
      </p:sp>
      <p:sp>
        <p:nvSpPr>
          <p:cNvPr id="21" name="Text Box 4"/>
          <p:cNvSpPr txBox="1">
            <a:spLocks noChangeArrowheads="1"/>
          </p:cNvSpPr>
          <p:nvPr/>
        </p:nvSpPr>
        <p:spPr bwMode="auto">
          <a:xfrm>
            <a:off x="1873250" y="2069012"/>
            <a:ext cx="898842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5.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Pasif Örnekleme</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468560"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24</a:t>
            </a:fld>
            <a:endParaRPr lang="tr-TR"/>
          </a:p>
        </p:txBody>
      </p:sp>
    </p:spTree>
    <p:extLst>
      <p:ext uri="{BB962C8B-B14F-4D97-AF65-F5344CB8AC3E}">
        <p14:creationId xmlns:p14="http://schemas.microsoft.com/office/powerpoint/2010/main" val="4156200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9702" name="24 Metin kutusu"/>
          <p:cNvSpPr txBox="1">
            <a:spLocks noChangeArrowheads="1"/>
          </p:cNvSpPr>
          <p:nvPr/>
        </p:nvSpPr>
        <p:spPr bwMode="auto">
          <a:xfrm>
            <a:off x="1571626" y="3042682"/>
            <a:ext cx="868679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Char char="Ø"/>
            </a:pPr>
            <a:r>
              <a:rPr lang="tr-TR" altLang="tr-TR" sz="2000" dirty="0">
                <a:latin typeface="Times New Roman" panose="02020603050405020304" pitchFamily="18" charset="0"/>
                <a:cs typeface="Times New Roman" panose="02020603050405020304" pitchFamily="18" charset="0"/>
              </a:rPr>
              <a:t>Tüp – tipi numune alma cihazları düşük hava hızlarından etkilenmez, yüksek hızlarda ise koruma olmadan etkilenebilir. </a:t>
            </a:r>
          </a:p>
          <a:p>
            <a:pPr algn="just">
              <a:buFont typeface="Wingdings" panose="05000000000000000000" pitchFamily="2" charset="2"/>
              <a:buChar char="Ø"/>
            </a:pPr>
            <a:r>
              <a:rPr lang="tr-TR" altLang="tr-TR" sz="2000" dirty="0" err="1">
                <a:latin typeface="Times New Roman" panose="02020603050405020304" pitchFamily="18" charset="0"/>
                <a:cs typeface="Times New Roman" panose="02020603050405020304" pitchFamily="18" charset="0"/>
              </a:rPr>
              <a:t>Badge</a:t>
            </a:r>
            <a:r>
              <a:rPr lang="tr-TR" altLang="tr-TR" sz="2000" dirty="0">
                <a:latin typeface="Times New Roman" panose="02020603050405020304" pitchFamily="18" charset="0"/>
                <a:cs typeface="Times New Roman" panose="02020603050405020304" pitchFamily="18" charset="0"/>
              </a:rPr>
              <a:t> – tipi numune alma cihazları genelde küçük hava boşluğu ve geniş yüzey alanına sahiptir, bu nedenle hava hızından; tüp cinsinde olanlara göre daha fazla etkilenebilir ve tipik olarak minimum yüzey hızı 0,5 m.s-1 ve 0,2 m.s-1 arasında gerekmektedir. </a:t>
            </a:r>
          </a:p>
          <a:p>
            <a:pPr algn="just">
              <a:buFont typeface="Wingdings" panose="05000000000000000000" pitchFamily="2" charset="2"/>
              <a:buChar char="Ø"/>
            </a:pPr>
            <a:r>
              <a:rPr lang="tr-TR" altLang="tr-TR" sz="2000" dirty="0" err="1">
                <a:latin typeface="Times New Roman" panose="02020603050405020304" pitchFamily="18" charset="0"/>
                <a:cs typeface="Times New Roman" panose="02020603050405020304" pitchFamily="18" charset="0"/>
              </a:rPr>
              <a:t>Radyal</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difüzif</a:t>
            </a:r>
            <a:r>
              <a:rPr lang="tr-TR" altLang="tr-TR" sz="2000" dirty="0">
                <a:latin typeface="Times New Roman" panose="02020603050405020304" pitchFamily="18" charset="0"/>
                <a:cs typeface="Times New Roman" panose="02020603050405020304" pitchFamily="18" charset="0"/>
              </a:rPr>
              <a:t> numune alma cihazının  </a:t>
            </a:r>
            <a:r>
              <a:rPr lang="tr-TR" altLang="tr-TR" sz="2000" dirty="0" smtClean="0">
                <a:latin typeface="Times New Roman" panose="02020603050405020304" pitchFamily="18" charset="0"/>
                <a:cs typeface="Times New Roman" panose="02020603050405020304" pitchFamily="18" charset="0"/>
              </a:rPr>
              <a:t>0,25 m.s-1 </a:t>
            </a:r>
            <a:r>
              <a:rPr lang="tr-TR" altLang="tr-TR" sz="2000" dirty="0">
                <a:latin typeface="Times New Roman" panose="02020603050405020304" pitchFamily="18" charset="0"/>
                <a:cs typeface="Times New Roman" panose="02020603050405020304" pitchFamily="18" charset="0"/>
              </a:rPr>
              <a:t>civarında minimum yüzey hızına sahip olması gerekir. </a:t>
            </a:r>
          </a:p>
        </p:txBody>
      </p:sp>
      <p:sp>
        <p:nvSpPr>
          <p:cNvPr id="21" name="Text Box 4"/>
          <p:cNvSpPr txBox="1">
            <a:spLocks noChangeArrowheads="1"/>
          </p:cNvSpPr>
          <p:nvPr/>
        </p:nvSpPr>
        <p:spPr bwMode="auto">
          <a:xfrm>
            <a:off x="1668342" y="2269173"/>
            <a:ext cx="898842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5.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Pasif Örnekleme</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571626"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25</a:t>
            </a:fld>
            <a:endParaRPr lang="tr-TR"/>
          </a:p>
        </p:txBody>
      </p:sp>
    </p:spTree>
    <p:extLst>
      <p:ext uri="{BB962C8B-B14F-4D97-AF65-F5344CB8AC3E}">
        <p14:creationId xmlns:p14="http://schemas.microsoft.com/office/powerpoint/2010/main" val="1203495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18" name="24 Metin kutusu"/>
          <p:cNvSpPr txBox="1">
            <a:spLocks noChangeArrowheads="1"/>
          </p:cNvSpPr>
          <p:nvPr/>
        </p:nvSpPr>
        <p:spPr bwMode="auto">
          <a:xfrm>
            <a:off x="2035298" y="2669187"/>
            <a:ext cx="8534399" cy="3687163"/>
          </a:xfrm>
          <a:prstGeom prst="rect">
            <a:avLst/>
          </a:prstGeom>
          <a:noFill/>
          <a:ln>
            <a:noFill/>
          </a:ln>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FontTx/>
              <a:buNone/>
              <a:defRPr/>
            </a:pPr>
            <a:r>
              <a:rPr lang="tr-TR" sz="1800" b="1" dirty="0">
                <a:latin typeface="Times New Roman" pitchFamily="18" charset="0"/>
                <a:cs typeface="Times New Roman" pitchFamily="18" charset="0"/>
              </a:rPr>
              <a:t>Taşıma </a:t>
            </a:r>
          </a:p>
          <a:p>
            <a:pPr algn="just">
              <a:buFontTx/>
              <a:buNone/>
              <a:defRPr/>
            </a:pPr>
            <a:r>
              <a:rPr lang="tr-TR" sz="1600" dirty="0">
                <a:latin typeface="Times New Roman" pitchFamily="18" charset="0"/>
                <a:cs typeface="Times New Roman" pitchFamily="18" charset="0"/>
              </a:rPr>
              <a:t>Birçok numune alma cihazı, numune alma bölgesi ile analitik laboratuvar arasında taşıma gerektirmektedir, bu aşamada numunenin bütünlüğünün sağlanması için aşağıdaki önlemlerin alınması tavsiye edilir: </a:t>
            </a:r>
          </a:p>
          <a:p>
            <a:pPr algn="just">
              <a:buFontTx/>
              <a:buNone/>
              <a:defRPr/>
            </a:pPr>
            <a:endParaRPr lang="tr-TR" sz="1600" dirty="0">
              <a:latin typeface="Times New Roman" pitchFamily="18" charset="0"/>
              <a:cs typeface="Times New Roman" pitchFamily="18" charset="0"/>
            </a:endParaRPr>
          </a:p>
          <a:p>
            <a:pPr marL="285750" indent="-285750" algn="just">
              <a:defRPr/>
            </a:pPr>
            <a:r>
              <a:rPr lang="tr-TR" sz="1600" dirty="0">
                <a:latin typeface="Times New Roman" pitchFamily="18" charset="0"/>
                <a:cs typeface="Times New Roman" pitchFamily="18" charset="0"/>
              </a:rPr>
              <a:t>Taşıma sırasında herhangi bir dökülme ve </a:t>
            </a:r>
            <a:r>
              <a:rPr lang="tr-TR" sz="1600" dirty="0" err="1">
                <a:latin typeface="Times New Roman" pitchFamily="18" charset="0"/>
                <a:cs typeface="Times New Roman" pitchFamily="18" charset="0"/>
              </a:rPr>
              <a:t>kontamine</a:t>
            </a:r>
            <a:r>
              <a:rPr lang="tr-TR" sz="1600" dirty="0">
                <a:latin typeface="Times New Roman" pitchFamily="18" charset="0"/>
                <a:cs typeface="Times New Roman" pitchFamily="18" charset="0"/>
              </a:rPr>
              <a:t> olmaya karşı kabın iyi sıkıştırıldığından emin olunmalıdır. Metal–lastik kaplar yüksek sıcaklık farklarında genişleyebilirler;</a:t>
            </a:r>
          </a:p>
          <a:p>
            <a:pPr marL="285750" indent="-285750" algn="just">
              <a:defRPr/>
            </a:pPr>
            <a:r>
              <a:rPr lang="tr-TR" sz="1600" dirty="0">
                <a:latin typeface="Times New Roman" pitchFamily="18" charset="0"/>
                <a:cs typeface="Times New Roman" pitchFamily="18" charset="0"/>
              </a:rPr>
              <a:t>Dış </a:t>
            </a:r>
            <a:r>
              <a:rPr lang="tr-TR" sz="1600" dirty="0" err="1">
                <a:latin typeface="Times New Roman" pitchFamily="18" charset="0"/>
                <a:cs typeface="Times New Roman" pitchFamily="18" charset="0"/>
              </a:rPr>
              <a:t>kontaminasyonun</a:t>
            </a:r>
            <a:r>
              <a:rPr lang="tr-TR" sz="1600" dirty="0">
                <a:latin typeface="Times New Roman" pitchFamily="18" charset="0"/>
                <a:cs typeface="Times New Roman" pitchFamily="18" charset="0"/>
              </a:rPr>
              <a:t> engellenmesi için numuneler kapalı kutulara yerleştirilmelidir.</a:t>
            </a:r>
          </a:p>
          <a:p>
            <a:pPr marL="285750" indent="-285750" algn="just">
              <a:defRPr/>
            </a:pPr>
            <a:r>
              <a:rPr lang="tr-TR" sz="1600" dirty="0">
                <a:latin typeface="Times New Roman" pitchFamily="18" charset="0"/>
                <a:cs typeface="Times New Roman" pitchFamily="18" charset="0"/>
              </a:rPr>
              <a:t>Numunelerin olumsuz basınca maruz kalmadığından emin olunmalıdır.</a:t>
            </a:r>
          </a:p>
          <a:p>
            <a:pPr marL="285750" indent="-285750" algn="just">
              <a:defRPr/>
            </a:pPr>
            <a:r>
              <a:rPr lang="tr-TR" sz="1600" dirty="0">
                <a:latin typeface="Times New Roman" pitchFamily="18" charset="0"/>
                <a:cs typeface="Times New Roman" pitchFamily="18" charset="0"/>
              </a:rPr>
              <a:t>Taşıma sırasında yüksek sıcaklığa maruz bırakmaktan kaçınılmalıdır. </a:t>
            </a:r>
          </a:p>
          <a:p>
            <a:pPr marL="285750" indent="-285750" algn="just">
              <a:defRPr/>
            </a:pPr>
            <a:r>
              <a:rPr lang="tr-TR" sz="1600" dirty="0">
                <a:latin typeface="Times New Roman" pitchFamily="18" charset="0"/>
                <a:cs typeface="Times New Roman" pitchFamily="18" charset="0"/>
              </a:rPr>
              <a:t>Eğer mümkünse numuneleri düşük sıcaklıklarda, düşük nem ve </a:t>
            </a:r>
            <a:r>
              <a:rPr lang="tr-TR" sz="1600" dirty="0" err="1">
                <a:latin typeface="Times New Roman" pitchFamily="18" charset="0"/>
                <a:cs typeface="Times New Roman" pitchFamily="18" charset="0"/>
              </a:rPr>
              <a:t>kontaminasyon</a:t>
            </a:r>
            <a:r>
              <a:rPr lang="tr-TR" sz="1600" dirty="0">
                <a:latin typeface="Times New Roman" pitchFamily="18" charset="0"/>
                <a:cs typeface="Times New Roman" pitchFamily="18" charset="0"/>
              </a:rPr>
              <a:t> kaynaklarından uzakta tutulmalıdır.</a:t>
            </a:r>
          </a:p>
          <a:p>
            <a:pPr marL="285750" indent="-285750" algn="just">
              <a:defRPr/>
            </a:pPr>
            <a:r>
              <a:rPr lang="tr-TR" sz="1600" dirty="0">
                <a:latin typeface="Times New Roman" pitchFamily="18" charset="0"/>
                <a:cs typeface="Times New Roman" pitchFamily="18" charset="0"/>
              </a:rPr>
              <a:t>Yeterli sayıda numunenin alındığından emin olunmalıdır.</a:t>
            </a:r>
          </a:p>
        </p:txBody>
      </p:sp>
      <p:sp>
        <p:nvSpPr>
          <p:cNvPr id="21" name="Text Box 4"/>
          <p:cNvSpPr txBox="1">
            <a:spLocks noChangeArrowheads="1"/>
          </p:cNvSpPr>
          <p:nvPr/>
        </p:nvSpPr>
        <p:spPr bwMode="auto">
          <a:xfrm>
            <a:off x="2030741" y="2022856"/>
            <a:ext cx="898842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5. Bölüm : Pasif Örnekleme</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521313"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26</a:t>
            </a:fld>
            <a:endParaRPr lang="tr-TR"/>
          </a:p>
        </p:txBody>
      </p:sp>
    </p:spTree>
    <p:extLst>
      <p:ext uri="{BB962C8B-B14F-4D97-AF65-F5344CB8AC3E}">
        <p14:creationId xmlns:p14="http://schemas.microsoft.com/office/powerpoint/2010/main" val="862853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31750" name="24 Metin kutusu"/>
          <p:cNvSpPr txBox="1">
            <a:spLocks noChangeArrowheads="1"/>
          </p:cNvSpPr>
          <p:nvPr/>
        </p:nvSpPr>
        <p:spPr bwMode="auto">
          <a:xfrm>
            <a:off x="1679576" y="2671135"/>
            <a:ext cx="9091002" cy="405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tr-TR" altLang="tr-TR" sz="1800" b="1" dirty="0">
                <a:latin typeface="Times New Roman" panose="02020603050405020304" pitchFamily="18" charset="0"/>
                <a:cs typeface="Times New Roman" panose="02020603050405020304" pitchFamily="18" charset="0"/>
              </a:rPr>
              <a:t>Olumsuz Çevre Koşullarından Korunma</a:t>
            </a:r>
          </a:p>
          <a:p>
            <a:pPr>
              <a:buFontTx/>
              <a:buNone/>
            </a:pPr>
            <a:r>
              <a:rPr lang="tr-TR" altLang="tr-TR" sz="1800" b="1" dirty="0">
                <a:latin typeface="Times New Roman" panose="02020603050405020304" pitchFamily="18" charset="0"/>
                <a:cs typeface="Times New Roman" panose="02020603050405020304" pitchFamily="18" charset="0"/>
              </a:rPr>
              <a:t>Hava Hızı </a:t>
            </a:r>
            <a:endParaRPr lang="tr-TR" alt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altLang="tr-TR" sz="1600" dirty="0" err="1">
                <a:latin typeface="Times New Roman" panose="02020603050405020304" pitchFamily="18" charset="0"/>
                <a:cs typeface="Times New Roman" panose="02020603050405020304" pitchFamily="18" charset="0"/>
              </a:rPr>
              <a:t>Avrupadaki</a:t>
            </a:r>
            <a:r>
              <a:rPr lang="tr-TR" altLang="tr-TR" sz="1600" dirty="0">
                <a:latin typeface="Times New Roman" panose="02020603050405020304" pitchFamily="18" charset="0"/>
                <a:cs typeface="Times New Roman" panose="02020603050405020304" pitchFamily="18" charset="0"/>
              </a:rPr>
              <a:t> aylık ortalama ortam rüzgar hızları 1m/s ile 10m/s</a:t>
            </a:r>
            <a:r>
              <a:rPr lang="tr-TR" altLang="tr-TR" sz="1600" baseline="30000" dirty="0">
                <a:latin typeface="Times New Roman" panose="02020603050405020304" pitchFamily="18" charset="0"/>
                <a:cs typeface="Times New Roman" panose="02020603050405020304" pitchFamily="18" charset="0"/>
              </a:rPr>
              <a:t> </a:t>
            </a:r>
            <a:r>
              <a:rPr lang="tr-TR" altLang="tr-TR" sz="1600" dirty="0">
                <a:latin typeface="Times New Roman" panose="02020603050405020304" pitchFamily="18" charset="0"/>
                <a:cs typeface="Times New Roman" panose="02020603050405020304" pitchFamily="18" charset="0"/>
              </a:rPr>
              <a:t>arasındadır, fakat dağlık bölgelerdeki vadilerde ve/veya  kararlı meteorolojik koşulların geçici olduğu zamanlarda 0,5 m/</a:t>
            </a:r>
            <a:r>
              <a:rPr lang="tr-TR" altLang="tr-TR" sz="1600" dirty="0" err="1">
                <a:latin typeface="Times New Roman" panose="02020603050405020304" pitchFamily="18" charset="0"/>
                <a:cs typeface="Times New Roman" panose="02020603050405020304" pitchFamily="18" charset="0"/>
              </a:rPr>
              <a:t>s’e</a:t>
            </a:r>
            <a:r>
              <a:rPr lang="tr-TR" altLang="tr-TR" sz="1600" dirty="0">
                <a:latin typeface="Times New Roman" panose="02020603050405020304" pitchFamily="18" charset="0"/>
                <a:cs typeface="Times New Roman" panose="02020603050405020304" pitchFamily="18" charset="0"/>
              </a:rPr>
              <a:t> kadar düşebilir. Ayrıca, yerel emisyon kaynaklarında, kirletici </a:t>
            </a:r>
            <a:r>
              <a:rPr lang="tr-TR" altLang="tr-TR" sz="1600" dirty="0" err="1">
                <a:latin typeface="Times New Roman" panose="02020603050405020304" pitchFamily="18" charset="0"/>
                <a:cs typeface="Times New Roman" panose="02020603050405020304" pitchFamily="18" charset="0"/>
              </a:rPr>
              <a:t>derişimleri</a:t>
            </a:r>
            <a:r>
              <a:rPr lang="tr-TR" altLang="tr-TR" sz="1600" dirty="0">
                <a:latin typeface="Times New Roman" panose="02020603050405020304" pitchFamily="18" charset="0"/>
                <a:cs typeface="Times New Roman" panose="02020603050405020304" pitchFamily="18" charset="0"/>
              </a:rPr>
              <a:t> rüzgar hızı ile ters orantılıdır böylece, düşük rüzgar hızlarındaki herhangi bir numune alma hatası ortalama zaman aralığında büyütülmüş olacaktır.  </a:t>
            </a:r>
          </a:p>
          <a:p>
            <a:pPr algn="just">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Düşük rüzgar hızlarından etkilenen ve bu gibi durumların önemli olabileceği numune alma cihazları için bazı </a:t>
            </a:r>
            <a:r>
              <a:rPr lang="tr-TR" altLang="tr-TR" sz="1600" u="sng" dirty="0">
                <a:latin typeface="Times New Roman" panose="02020603050405020304" pitchFamily="18" charset="0"/>
                <a:cs typeface="Times New Roman" panose="02020603050405020304" pitchFamily="18" charset="0"/>
              </a:rPr>
              <a:t>ek havalandırma gereklidir. </a:t>
            </a:r>
            <a:r>
              <a:rPr lang="tr-TR" altLang="tr-TR" sz="1600" dirty="0">
                <a:latin typeface="Times New Roman" panose="02020603050405020304" pitchFamily="18" charset="0"/>
                <a:cs typeface="Times New Roman" panose="02020603050405020304" pitchFamily="18" charset="0"/>
              </a:rPr>
              <a:t>Cebri havalandırma için küçük bir fan kullanılarak bu başarılabilir, bu numune alma cihazını pasif hale düşürebilir bunu daha uygulanabilir hale getirmek  için güneş enerjisi güney bölgelerdeki iklimlere sahip ülkelerde kullanılabilir. Alternatif olarak, numune alma cihazları küçük hava hareketlerinin etkisini artıracak ince tel üzerine asılabilir.</a:t>
            </a:r>
          </a:p>
          <a:p>
            <a:pPr algn="just">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Aynı şekilde, yüksek rüzgar hızlarından etkilenen numune alma cihazları için hava hızının dikkate alınması gereklidir. Orta derecede rüzgar hızları beklense bile, numune alma cihazı binalara yada diğer engellere çok yakın yerleştirildiğinde problem çıkabilir. Numune alma cihazının bulunduğu yerdeki engellerin büyüklüğüne ve yerine göre önlem alınmalıdır.</a:t>
            </a:r>
          </a:p>
        </p:txBody>
      </p:sp>
      <p:sp>
        <p:nvSpPr>
          <p:cNvPr id="21" name="Text Box 4"/>
          <p:cNvSpPr txBox="1">
            <a:spLocks noChangeArrowheads="1"/>
          </p:cNvSpPr>
          <p:nvPr/>
        </p:nvSpPr>
        <p:spPr bwMode="auto">
          <a:xfrm>
            <a:off x="1679576" y="2077237"/>
            <a:ext cx="898842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5.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Pasif Örnekleme</a:t>
            </a: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453481"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27</a:t>
            </a:fld>
            <a:endParaRPr lang="tr-TR"/>
          </a:p>
        </p:txBody>
      </p:sp>
    </p:spTree>
    <p:extLst>
      <p:ext uri="{BB962C8B-B14F-4D97-AF65-F5344CB8AC3E}">
        <p14:creationId xmlns:p14="http://schemas.microsoft.com/office/powerpoint/2010/main" val="779062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32774" name="24 Metin kutusu"/>
          <p:cNvSpPr txBox="1">
            <a:spLocks noChangeArrowheads="1"/>
          </p:cNvSpPr>
          <p:nvPr/>
        </p:nvSpPr>
        <p:spPr bwMode="auto">
          <a:xfrm>
            <a:off x="1789112" y="2951265"/>
            <a:ext cx="8534400" cy="311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2000" b="1" dirty="0">
                <a:latin typeface="Times New Roman" panose="02020603050405020304" pitchFamily="18" charset="0"/>
                <a:cs typeface="Times New Roman" panose="02020603050405020304" pitchFamily="18" charset="0"/>
              </a:rPr>
              <a:t>Çökelme </a:t>
            </a:r>
            <a:endParaRPr lang="tr-TR" altLang="tr-TR" sz="2000" dirty="0">
              <a:latin typeface="Times New Roman" panose="02020603050405020304" pitchFamily="18" charset="0"/>
              <a:cs typeface="Times New Roman" panose="02020603050405020304" pitchFamily="18" charset="0"/>
            </a:endParaRPr>
          </a:p>
          <a:p>
            <a:pPr algn="just">
              <a:buFontTx/>
              <a:buNone/>
            </a:pPr>
            <a:r>
              <a:rPr lang="tr-TR" altLang="tr-TR" sz="1800" dirty="0">
                <a:latin typeface="Times New Roman" panose="02020603050405020304" pitchFamily="18" charset="0"/>
                <a:cs typeface="Times New Roman" panose="02020603050405020304" pitchFamily="18" charset="0"/>
              </a:rPr>
              <a:t>Çökelmeden korunma her tip numune alma cihazı için önemlidir. </a:t>
            </a:r>
          </a:p>
          <a:p>
            <a:pPr algn="just">
              <a:buFontTx/>
              <a:buNone/>
            </a:pPr>
            <a:r>
              <a:rPr lang="tr-TR" altLang="tr-TR" sz="1800" b="1" dirty="0">
                <a:latin typeface="Times New Roman" panose="02020603050405020304" pitchFamily="18" charset="0"/>
                <a:cs typeface="Times New Roman" panose="02020603050405020304" pitchFamily="18" charset="0"/>
              </a:rPr>
              <a:t>Korumanın sağlanması</a:t>
            </a:r>
            <a:endParaRPr lang="tr-TR" altLang="tr-TR" sz="1800" dirty="0">
              <a:latin typeface="Times New Roman" panose="02020603050405020304" pitchFamily="18" charset="0"/>
              <a:cs typeface="Times New Roman" panose="02020603050405020304" pitchFamily="18" charset="0"/>
            </a:endParaRPr>
          </a:p>
          <a:p>
            <a:pPr algn="just">
              <a:buFontTx/>
              <a:buNone/>
            </a:pPr>
            <a:r>
              <a:rPr lang="tr-TR" altLang="tr-TR" sz="1800" b="1" dirty="0">
                <a:latin typeface="Times New Roman" panose="02020603050405020304" pitchFamily="18" charset="0"/>
                <a:cs typeface="Times New Roman" panose="02020603050405020304" pitchFamily="18" charset="0"/>
              </a:rPr>
              <a:t> </a:t>
            </a:r>
            <a:r>
              <a:rPr lang="tr-TR" altLang="tr-TR" sz="1800" dirty="0">
                <a:latin typeface="Times New Roman" panose="02020603050405020304" pitchFamily="18" charset="0"/>
                <a:cs typeface="Times New Roman" panose="02020603050405020304" pitchFamily="18" charset="0"/>
              </a:rPr>
              <a:t>Koruma; cihazın tipine uygun olmalıdır ve aşağıdaki özellikleri de içermelidir:</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Koruma; cihazı yüksek hava hızlarından ve çökelmeden koruyacaktır, fakat değerleri belirleyebilmek  ve herhangi asgari hız seviyesini sağlamak için yeterli hava ortamda bulunmalıdır.</a:t>
            </a:r>
          </a:p>
          <a:p>
            <a:pPr algn="just" eaLnBrk="1" hangingPunct="1">
              <a:spcBef>
                <a:spcPct val="0"/>
              </a:spcBef>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Korumanın tasarımı ve cihaza takılması difüzyon oranını etkilememelidir.</a:t>
            </a:r>
          </a:p>
          <a:p>
            <a:pPr algn="just" eaLnBrk="1" hangingPunct="1">
              <a:spcBef>
                <a:spcPct val="0"/>
              </a:spcBef>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Korumanın yapımı, yüzeyi ve rengi direkt güneş radyasyonundan kaynaklanan sıcaklık artışını asgari seviyede tutacak şekilde olmalıdır. </a:t>
            </a:r>
          </a:p>
        </p:txBody>
      </p:sp>
      <p:sp>
        <p:nvSpPr>
          <p:cNvPr id="21" name="Text Box 4"/>
          <p:cNvSpPr txBox="1">
            <a:spLocks noChangeArrowheads="1"/>
          </p:cNvSpPr>
          <p:nvPr/>
        </p:nvSpPr>
        <p:spPr bwMode="auto">
          <a:xfrm>
            <a:off x="1789112" y="2270185"/>
            <a:ext cx="898842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5. Bölüm : Pasif Örnekleme</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4509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28</a:t>
            </a:fld>
            <a:endParaRPr lang="tr-TR"/>
          </a:p>
        </p:txBody>
      </p:sp>
    </p:spTree>
    <p:extLst>
      <p:ext uri="{BB962C8B-B14F-4D97-AF65-F5344CB8AC3E}">
        <p14:creationId xmlns:p14="http://schemas.microsoft.com/office/powerpoint/2010/main" val="622259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33798" name="24 Metin kutusu"/>
          <p:cNvSpPr txBox="1">
            <a:spLocks noChangeArrowheads="1"/>
          </p:cNvSpPr>
          <p:nvPr/>
        </p:nvSpPr>
        <p:spPr bwMode="auto">
          <a:xfrm>
            <a:off x="2008639" y="2718431"/>
            <a:ext cx="8610600" cy="333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2000" b="1" dirty="0">
                <a:latin typeface="Times New Roman" panose="02020603050405020304" pitchFamily="18" charset="0"/>
                <a:cs typeface="Times New Roman" panose="02020603050405020304" pitchFamily="18" charset="0"/>
              </a:rPr>
              <a:t>Numune Alma Noktalarının Belirlenmesi </a:t>
            </a:r>
          </a:p>
          <a:p>
            <a:pPr algn="just">
              <a:buFontTx/>
              <a:buNone/>
            </a:pPr>
            <a:r>
              <a:rPr lang="tr-TR" altLang="tr-TR" sz="1800" dirty="0" smtClean="0">
                <a:latin typeface="Times New Roman" panose="02020603050405020304" pitchFamily="18" charset="0"/>
                <a:cs typeface="Times New Roman" panose="02020603050405020304" pitchFamily="18" charset="0"/>
              </a:rPr>
              <a:t>Numune </a:t>
            </a:r>
            <a:r>
              <a:rPr lang="tr-TR" altLang="tr-TR" sz="1800" dirty="0">
                <a:latin typeface="Times New Roman" panose="02020603050405020304" pitchFamily="18" charset="0"/>
                <a:cs typeface="Times New Roman" panose="02020603050405020304" pitchFamily="18" charset="0"/>
              </a:rPr>
              <a:t>alma noktalarının sayısı, yeri ve uzunluğu ölçüm prosedürünün bir fonksiyonu olmalıdır. Bir kez numune alma noktaları belirlendiğinde, ölçüm programı içerisinde değiştirilmemelidir.</a:t>
            </a:r>
          </a:p>
          <a:p>
            <a:pPr algn="just">
              <a:buFontTx/>
              <a:buNone/>
            </a:pPr>
            <a:endParaRPr lang="tr-TR" altLang="tr-TR" sz="1800" dirty="0">
              <a:latin typeface="Times New Roman" panose="02020603050405020304" pitchFamily="18" charset="0"/>
              <a:cs typeface="Times New Roman" panose="02020603050405020304" pitchFamily="18" charset="0"/>
            </a:endParaRPr>
          </a:p>
          <a:p>
            <a:pPr algn="just">
              <a:buFontTx/>
              <a:buNone/>
            </a:pPr>
            <a:r>
              <a:rPr lang="tr-TR" altLang="tr-TR" sz="1800" dirty="0">
                <a:latin typeface="Times New Roman" panose="02020603050405020304" pitchFamily="18" charset="0"/>
                <a:cs typeface="Times New Roman" panose="02020603050405020304" pitchFamily="18" charset="0"/>
              </a:rPr>
              <a:t>Başka bir şekilde belirtilmediyse, uygun numune alma noktaları yöresel karışıklık etkilerinden kaçınmak için </a:t>
            </a:r>
            <a:r>
              <a:rPr lang="tr-TR" altLang="tr-TR" sz="1800" u="sng" dirty="0">
                <a:latin typeface="Times New Roman" panose="02020603050405020304" pitchFamily="18" charset="0"/>
                <a:cs typeface="Times New Roman" panose="02020603050405020304" pitchFamily="18" charset="0"/>
              </a:rPr>
              <a:t>binalardan yada diğer engellerden 1 m. uzaklıkta olmalıdır</a:t>
            </a:r>
            <a:r>
              <a:rPr lang="tr-TR" altLang="tr-TR" sz="1800" dirty="0">
                <a:latin typeface="Times New Roman" panose="02020603050405020304" pitchFamily="18" charset="0"/>
                <a:cs typeface="Times New Roman" panose="02020603050405020304" pitchFamily="18" charset="0"/>
              </a:rPr>
              <a:t>. Ölçüm yüksekliği 1,5 m. ile 4,0 m. arasında olmalıdır; en azından 2,5 m. olması hırsızlık riskini azaltacaktır. Çevre etkilerini asgari seviyeye düşürmek veya böceklerin etkilerini asgari seviyeye düşürmek için </a:t>
            </a:r>
            <a:r>
              <a:rPr lang="tr-TR" altLang="tr-TR" sz="1800" u="sng" dirty="0">
                <a:latin typeface="Times New Roman" panose="02020603050405020304" pitchFamily="18" charset="0"/>
                <a:cs typeface="Times New Roman" panose="02020603050405020304" pitchFamily="18" charset="0"/>
              </a:rPr>
              <a:t>ağaçlardan ve çalılardan uzakta olunmasına dikkat edilmelidir</a:t>
            </a:r>
            <a:r>
              <a:rPr lang="tr-TR" altLang="tr-TR" sz="1800" dirty="0">
                <a:latin typeface="Times New Roman" panose="02020603050405020304" pitchFamily="18" charset="0"/>
                <a:cs typeface="Times New Roman" panose="02020603050405020304" pitchFamily="18" charset="0"/>
              </a:rPr>
              <a:t>. </a:t>
            </a:r>
          </a:p>
        </p:txBody>
      </p:sp>
      <p:sp>
        <p:nvSpPr>
          <p:cNvPr id="21" name="Text Box 4"/>
          <p:cNvSpPr txBox="1">
            <a:spLocks noChangeArrowheads="1"/>
          </p:cNvSpPr>
          <p:nvPr/>
        </p:nvSpPr>
        <p:spPr bwMode="auto">
          <a:xfrm>
            <a:off x="2008639" y="2085550"/>
            <a:ext cx="898842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5. Bölüm : Pasif Örnekleme</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644406"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29</a:t>
            </a:fld>
            <a:endParaRPr lang="tr-TR"/>
          </a:p>
        </p:txBody>
      </p:sp>
    </p:spTree>
    <p:extLst>
      <p:ext uri="{BB962C8B-B14F-4D97-AF65-F5344CB8AC3E}">
        <p14:creationId xmlns:p14="http://schemas.microsoft.com/office/powerpoint/2010/main" val="2397171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13" descr="emission sampling ile ilgili görsel sonucu"/>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tr-TR"/>
          </a:p>
        </p:txBody>
      </p:sp>
      <p:sp>
        <p:nvSpPr>
          <p:cNvPr id="6" name="34 Metin kutusu"/>
          <p:cNvSpPr txBox="1">
            <a:spLocks noChangeArrowheads="1"/>
          </p:cNvSpPr>
          <p:nvPr/>
        </p:nvSpPr>
        <p:spPr bwMode="auto">
          <a:xfrm>
            <a:off x="2074985" y="2878475"/>
            <a:ext cx="88011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200" b="1" dirty="0" smtClean="0">
                <a:latin typeface="Times New Roman" panose="02020603050405020304" pitchFamily="18" charset="0"/>
                <a:cs typeface="Times New Roman" panose="02020603050405020304" pitchFamily="18" charset="0"/>
              </a:rPr>
              <a:t>Amaç</a:t>
            </a:r>
          </a:p>
          <a:p>
            <a:pPr>
              <a:spcBef>
                <a:spcPct val="0"/>
              </a:spcBef>
              <a:buNone/>
            </a:pPr>
            <a:r>
              <a:rPr lang="tr-TR" altLang="tr-TR" sz="2000" dirty="0">
                <a:latin typeface="Times New Roman" panose="02020603050405020304" pitchFamily="18" charset="0"/>
                <a:cs typeface="Times New Roman" panose="02020603050405020304" pitchFamily="18" charset="0"/>
              </a:rPr>
              <a:t>Mevcut ve yeni kurulacak tesislerin; tesis etki alanında hava kalitesinin ölçülmesidir</a:t>
            </a:r>
            <a:r>
              <a:rPr lang="tr-TR" altLang="tr-TR" sz="2000" dirty="0" smtClean="0">
                <a:latin typeface="Times New Roman" panose="02020603050405020304" pitchFamily="18" charset="0"/>
                <a:cs typeface="Times New Roman" panose="02020603050405020304" pitchFamily="18" charset="0"/>
              </a:rPr>
              <a:t>.</a:t>
            </a:r>
          </a:p>
          <a:p>
            <a:pPr>
              <a:spcBef>
                <a:spcPct val="0"/>
              </a:spcBef>
              <a:buNone/>
            </a:pPr>
            <a:endParaRPr lang="tr-TR" altLang="tr-TR" sz="2000" dirty="0">
              <a:latin typeface="Times New Roman" panose="02020603050405020304" pitchFamily="18" charset="0"/>
              <a:cs typeface="Times New Roman" panose="02020603050405020304" pitchFamily="18" charset="0"/>
            </a:endParaRPr>
          </a:p>
          <a:p>
            <a:pPr>
              <a:spcBef>
                <a:spcPct val="0"/>
              </a:spcBef>
              <a:buNone/>
            </a:pPr>
            <a:r>
              <a:rPr lang="tr-TR" altLang="tr-TR" sz="2200" b="1" dirty="0" smtClean="0">
                <a:latin typeface="Times New Roman" panose="02020603050405020304" pitchFamily="18" charset="0"/>
                <a:cs typeface="Times New Roman" panose="02020603050405020304" pitchFamily="18" charset="0"/>
              </a:rPr>
              <a:t>Kapsam</a:t>
            </a:r>
          </a:p>
          <a:p>
            <a:pPr marL="342900" indent="-342900" algn="just">
              <a:spcBef>
                <a:spcPct val="0"/>
              </a:spcBef>
              <a:buFont typeface="Wingdings" panose="05000000000000000000" pitchFamily="2" charset="2"/>
              <a:buChar char="Ø"/>
            </a:pPr>
            <a:r>
              <a:rPr lang="tr-TR" altLang="tr-TR" sz="2000" dirty="0" smtClean="0">
                <a:latin typeface="Times New Roman" panose="02020603050405020304" pitchFamily="18" charset="0"/>
                <a:cs typeface="Times New Roman" panose="02020603050405020304" pitchFamily="18" charset="0"/>
              </a:rPr>
              <a:t>Mevcut </a:t>
            </a:r>
            <a:r>
              <a:rPr lang="tr-TR" altLang="tr-TR" sz="2000" dirty="0">
                <a:latin typeface="Times New Roman" panose="02020603050405020304" pitchFamily="18" charset="0"/>
                <a:cs typeface="Times New Roman" panose="02020603050405020304" pitchFamily="18" charset="0"/>
              </a:rPr>
              <a:t>ve yeni kurulacak </a:t>
            </a:r>
            <a:r>
              <a:rPr lang="tr-TR" altLang="tr-TR" sz="2000" dirty="0" smtClean="0">
                <a:latin typeface="Times New Roman" panose="02020603050405020304" pitchFamily="18" charset="0"/>
                <a:cs typeface="Times New Roman" panose="02020603050405020304" pitchFamily="18" charset="0"/>
              </a:rPr>
              <a:t>tesislerden </a:t>
            </a:r>
            <a:r>
              <a:rPr lang="tr-TR" altLang="tr-TR" sz="2000" dirty="0">
                <a:latin typeface="Times New Roman" panose="02020603050405020304" pitchFamily="18" charset="0"/>
                <a:cs typeface="Times New Roman" panose="02020603050405020304" pitchFamily="18" charset="0"/>
              </a:rPr>
              <a:t>çıkan hava emisyonları</a:t>
            </a:r>
          </a:p>
          <a:p>
            <a:pPr marL="342900" indent="-342900" algn="just">
              <a:spcBef>
                <a:spcPct val="0"/>
              </a:spcBef>
              <a:buFont typeface="Wingdings" panose="05000000000000000000" pitchFamily="2" charset="2"/>
              <a:buChar char="Ø"/>
            </a:pPr>
            <a:r>
              <a:rPr lang="tr-TR" altLang="tr-TR" sz="2000" dirty="0">
                <a:latin typeface="Times New Roman" panose="02020603050405020304" pitchFamily="18" charset="0"/>
                <a:cs typeface="Times New Roman" panose="02020603050405020304" pitchFamily="18" charset="0"/>
              </a:rPr>
              <a:t>Mevcut ve yeni kurulacak tesislerin etki alanı </a:t>
            </a:r>
            <a:r>
              <a:rPr lang="tr-TR" altLang="tr-TR" sz="2000" dirty="0" smtClean="0">
                <a:latin typeface="Times New Roman" panose="02020603050405020304" pitchFamily="18" charset="0"/>
                <a:cs typeface="Times New Roman" panose="02020603050405020304" pitchFamily="18" charset="0"/>
              </a:rPr>
              <a:t>içerisindeki </a:t>
            </a:r>
            <a:r>
              <a:rPr lang="tr-TR" altLang="tr-TR" sz="2000" dirty="0">
                <a:latin typeface="Times New Roman" panose="02020603050405020304" pitchFamily="18" charset="0"/>
                <a:cs typeface="Times New Roman" panose="02020603050405020304" pitchFamily="18" charset="0"/>
              </a:rPr>
              <a:t>hava </a:t>
            </a:r>
            <a:r>
              <a:rPr lang="tr-TR" altLang="tr-TR" sz="2000" dirty="0" smtClean="0">
                <a:latin typeface="Times New Roman" panose="02020603050405020304" pitchFamily="18" charset="0"/>
                <a:cs typeface="Times New Roman" panose="02020603050405020304" pitchFamily="18" charset="0"/>
              </a:rPr>
              <a:t>kirliliği</a:t>
            </a:r>
          </a:p>
          <a:p>
            <a:pPr algn="just">
              <a:spcBef>
                <a:spcPct val="0"/>
              </a:spcBef>
              <a:buFontTx/>
              <a:buNone/>
            </a:pPr>
            <a:endParaRPr lang="tr-TR" altLang="tr-TR" sz="2000" dirty="0" smtClean="0">
              <a:latin typeface="Times New Roman" panose="02020603050405020304" pitchFamily="18" charset="0"/>
              <a:cs typeface="Times New Roman" panose="02020603050405020304" pitchFamily="18" charset="0"/>
            </a:endParaRPr>
          </a:p>
          <a:p>
            <a:pPr algn="just">
              <a:spcBef>
                <a:spcPct val="0"/>
              </a:spcBef>
              <a:buNone/>
            </a:pPr>
            <a:r>
              <a:rPr lang="tr-TR" altLang="tr-TR" sz="2200" b="1" dirty="0" smtClean="0">
                <a:latin typeface="Times New Roman" panose="02020603050405020304" pitchFamily="18" charset="0"/>
                <a:cs typeface="Times New Roman" panose="02020603050405020304" pitchFamily="18" charset="0"/>
              </a:rPr>
              <a:t>Dayanak</a:t>
            </a:r>
          </a:p>
          <a:p>
            <a:pPr marL="342900" indent="-342900">
              <a:spcBef>
                <a:spcPct val="0"/>
              </a:spcBef>
              <a:buFont typeface="Wingdings" panose="05000000000000000000" pitchFamily="2" charset="2"/>
              <a:buChar char="Ø"/>
            </a:pPr>
            <a:r>
              <a:rPr lang="tr-TR" altLang="tr-TR" sz="2000" dirty="0">
                <a:latin typeface="Times New Roman" panose="02020603050405020304" pitchFamily="18" charset="0"/>
                <a:cs typeface="Times New Roman" panose="02020603050405020304" pitchFamily="18" charset="0"/>
              </a:rPr>
              <a:t>Sanayi Kaynaklı Hava Kirliliğinin Kontrolü </a:t>
            </a:r>
            <a:r>
              <a:rPr lang="tr-TR" altLang="tr-TR" sz="2000" dirty="0" smtClean="0">
                <a:latin typeface="Times New Roman" panose="02020603050405020304" pitchFamily="18" charset="0"/>
                <a:cs typeface="Times New Roman" panose="02020603050405020304" pitchFamily="18" charset="0"/>
              </a:rPr>
              <a:t>Yönetmeliği </a:t>
            </a:r>
          </a:p>
          <a:p>
            <a:pPr marL="342900" indent="-342900">
              <a:spcBef>
                <a:spcPct val="0"/>
              </a:spcBef>
              <a:buFont typeface="Wingdings" panose="05000000000000000000" pitchFamily="2" charset="2"/>
              <a:buChar char="Ø"/>
            </a:pPr>
            <a:r>
              <a:rPr lang="tr-TR" altLang="tr-TR" sz="2000" dirty="0" smtClean="0">
                <a:latin typeface="Times New Roman" panose="02020603050405020304" pitchFamily="18" charset="0"/>
                <a:cs typeface="Times New Roman" panose="02020603050405020304" pitchFamily="18" charset="0"/>
              </a:rPr>
              <a:t>Standartlar</a:t>
            </a:r>
            <a:endParaRPr lang="tr-TR" altLang="tr-TR" sz="2000" dirty="0">
              <a:latin typeface="Times New Roman" panose="02020603050405020304" pitchFamily="18" charset="0"/>
              <a:cs typeface="Times New Roman" panose="02020603050405020304" pitchFamily="18" charset="0"/>
            </a:endParaRPr>
          </a:p>
        </p:txBody>
      </p:sp>
      <p:sp>
        <p:nvSpPr>
          <p:cNvPr id="2" name="Dikdörtgen 1"/>
          <p:cNvSpPr/>
          <p:nvPr/>
        </p:nvSpPr>
        <p:spPr>
          <a:xfrm>
            <a:off x="2074985" y="2113240"/>
            <a:ext cx="5324535" cy="461665"/>
          </a:xfrm>
          <a:prstGeom prst="rect">
            <a:avLst/>
          </a:prstGeom>
        </p:spPr>
        <p:txBody>
          <a:bodyPr wrap="none">
            <a:spAutoFit/>
          </a:bodyPr>
          <a:lstStyle/>
          <a:p>
            <a:pPr eaLnBrk="1" hangingPunct="1">
              <a:spcBef>
                <a:spcPct val="50000"/>
              </a:spcBef>
              <a:buFontTx/>
              <a:buNone/>
            </a:pPr>
            <a:r>
              <a:rPr lang="tr-TR" altLang="tr-TR" sz="2400" b="1" dirty="0">
                <a:latin typeface="Times New Roman" panose="02020603050405020304" pitchFamily="18" charset="0"/>
                <a:cs typeface="Times New Roman" panose="02020603050405020304" pitchFamily="18" charset="0"/>
              </a:rPr>
              <a:t>1.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Amaç, Kapsam ve Dayanak </a:t>
            </a:r>
          </a:p>
        </p:txBody>
      </p:sp>
      <p:pic>
        <p:nvPicPr>
          <p:cNvPr id="13" name="Resim 12"/>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4" name="Unvan 1"/>
          <p:cNvSpPr txBox="1">
            <a:spLocks/>
          </p:cNvSpPr>
          <p:nvPr/>
        </p:nvSpPr>
        <p:spPr>
          <a:xfrm>
            <a:off x="1471894"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a:t>
            </a:r>
            <a:endParaRPr lang="tr-TR" altLang="tr-TR" sz="3600" b="1" dirty="0" smtClean="0">
              <a:latin typeface="Times New Roman" panose="02020603050405020304" pitchFamily="18" charset="0"/>
              <a:cs typeface="Times New Roman" panose="02020603050405020304" pitchFamily="18" charset="0"/>
            </a:endParaRPr>
          </a:p>
          <a:p>
            <a:r>
              <a:rPr lang="tr-TR" altLang="tr-TR" sz="3600" b="1" dirty="0" smtClean="0">
                <a:latin typeface="Times New Roman" panose="02020603050405020304" pitchFamily="18" charset="0"/>
                <a:cs typeface="Times New Roman" panose="02020603050405020304" pitchFamily="18" charset="0"/>
              </a:rPr>
              <a:t>ÖLÇÜM </a:t>
            </a:r>
            <a:r>
              <a:rPr lang="tr-TR" altLang="tr-TR" sz="3600" b="1" dirty="0">
                <a:latin typeface="Times New Roman" panose="02020603050405020304" pitchFamily="18" charset="0"/>
                <a:cs typeface="Times New Roman" panose="02020603050405020304" pitchFamily="18" charset="0"/>
              </a:rPr>
              <a:t>METOTLARI </a:t>
            </a:r>
          </a:p>
        </p:txBody>
      </p:sp>
      <p:sp>
        <p:nvSpPr>
          <p:cNvPr id="7" name="Slayt Numarası Yer Tutucusu 2"/>
          <p:cNvSpPr>
            <a:spLocks noGrp="1"/>
          </p:cNvSpPr>
          <p:nvPr>
            <p:ph type="sldNum" sz="quarter" idx="12"/>
          </p:nvPr>
        </p:nvSpPr>
        <p:spPr>
          <a:xfrm>
            <a:off x="8610600" y="6356350"/>
            <a:ext cx="2743200" cy="365125"/>
          </a:xfrm>
        </p:spPr>
        <p:txBody>
          <a:bodyPr/>
          <a:lstStyle/>
          <a:p>
            <a:fld id="{867B2D67-3604-4605-9DC1-A9CD8FF98088}" type="slidenum">
              <a:rPr lang="tr-TR" smtClean="0"/>
              <a:t>3</a:t>
            </a:fld>
            <a:endParaRPr lang="tr-TR"/>
          </a:p>
        </p:txBody>
      </p:sp>
    </p:spTree>
    <p:extLst>
      <p:ext uri="{BB962C8B-B14F-4D97-AF65-F5344CB8AC3E}">
        <p14:creationId xmlns:p14="http://schemas.microsoft.com/office/powerpoint/2010/main" val="1430202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34822" name="24 Metin kutusu"/>
          <p:cNvSpPr txBox="1">
            <a:spLocks noChangeArrowheads="1"/>
          </p:cNvSpPr>
          <p:nvPr/>
        </p:nvSpPr>
        <p:spPr bwMode="auto">
          <a:xfrm>
            <a:off x="1981200" y="2560563"/>
            <a:ext cx="86868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tr-TR" altLang="tr-TR" sz="2000" b="1" dirty="0">
                <a:latin typeface="Times New Roman" panose="02020603050405020304" pitchFamily="18" charset="0"/>
                <a:cs typeface="Times New Roman" panose="02020603050405020304" pitchFamily="18" charset="0"/>
              </a:rPr>
              <a:t>Personelin Dikkat Edeceği Hususlar</a:t>
            </a:r>
          </a:p>
          <a:p>
            <a:pPr algn="just">
              <a:buFont typeface="Wingdings" panose="05000000000000000000" pitchFamily="2" charset="2"/>
              <a:buChar char="Ø"/>
            </a:pPr>
            <a:r>
              <a:rPr lang="tr-TR" altLang="tr-TR" sz="1800" dirty="0" smtClean="0">
                <a:latin typeface="Times New Roman" panose="02020603050405020304" pitchFamily="18" charset="0"/>
                <a:cs typeface="Times New Roman" panose="02020603050405020304" pitchFamily="18" charset="0"/>
              </a:rPr>
              <a:t>Birçok </a:t>
            </a:r>
            <a:r>
              <a:rPr lang="tr-TR" altLang="tr-TR" sz="1800" dirty="0">
                <a:latin typeface="Times New Roman" panose="02020603050405020304" pitchFamily="18" charset="0"/>
                <a:cs typeface="Times New Roman" panose="02020603050405020304" pitchFamily="18" charset="0"/>
              </a:rPr>
              <a:t>aparat için bakım ve kalibrasyondan sorumlu operatör ve yardımcıları için özel eğitim gereklidir. </a:t>
            </a:r>
            <a:r>
              <a:rPr lang="tr-TR" altLang="tr-TR" sz="1800" dirty="0" err="1">
                <a:latin typeface="Times New Roman" panose="02020603050405020304" pitchFamily="18" charset="0"/>
                <a:cs typeface="Times New Roman" panose="02020603050405020304" pitchFamily="18" charset="0"/>
              </a:rPr>
              <a:t>Difüzif</a:t>
            </a:r>
            <a:r>
              <a:rPr lang="tr-TR" altLang="tr-TR" sz="1800" dirty="0">
                <a:latin typeface="Times New Roman" panose="02020603050405020304" pitchFamily="18" charset="0"/>
                <a:cs typeface="Times New Roman" panose="02020603050405020304" pitchFamily="18" charset="0"/>
              </a:rPr>
              <a:t> numune alma cihazları kılavuzunda belirtilen kurallara uyulduğu sürece  özel bir operatöre ihtiyaç yoktur (EN 13528-2:2002’ye bakınız). En azından çok yaygın olarak yapılan hatalardan sakınmak için, </a:t>
            </a:r>
            <a:r>
              <a:rPr lang="tr-TR" altLang="tr-TR" sz="1800" u="sng" dirty="0">
                <a:latin typeface="Times New Roman" panose="02020603050405020304" pitchFamily="18" charset="0"/>
                <a:cs typeface="Times New Roman" panose="02020603050405020304" pitchFamily="18" charset="0"/>
              </a:rPr>
              <a:t>çalışırken sigara içmemek, araba çalışırken yanında örnekleme yapmamak veya cihazın iç yüzeylerine dokunmamak  gerekir.</a:t>
            </a:r>
          </a:p>
          <a:p>
            <a:pPr algn="just">
              <a:buFontTx/>
              <a:buNone/>
            </a:pPr>
            <a:r>
              <a:rPr lang="tr-TR" altLang="tr-TR" sz="1800" dirty="0">
                <a:latin typeface="Times New Roman" panose="02020603050405020304" pitchFamily="18" charset="0"/>
                <a:cs typeface="Times New Roman" panose="02020603050405020304" pitchFamily="18" charset="0"/>
              </a:rPr>
              <a:t> </a:t>
            </a:r>
            <a:r>
              <a:rPr lang="tr-TR" altLang="tr-TR" sz="1800" dirty="0" smtClean="0">
                <a:latin typeface="Times New Roman" panose="02020603050405020304" pitchFamily="18" charset="0"/>
                <a:cs typeface="Times New Roman" panose="02020603050405020304" pitchFamily="18" charset="0"/>
              </a:rPr>
              <a:t>      </a:t>
            </a:r>
            <a:r>
              <a:rPr lang="tr-TR" altLang="tr-TR" sz="1800" dirty="0" smtClean="0">
                <a:latin typeface="Times New Roman" panose="02020603050405020304" pitchFamily="18" charset="0"/>
                <a:cs typeface="Times New Roman" panose="02020603050405020304" pitchFamily="18" charset="0"/>
              </a:rPr>
              <a:t>Diğer </a:t>
            </a:r>
            <a:r>
              <a:rPr lang="tr-TR" altLang="tr-TR" sz="1800" dirty="0">
                <a:latin typeface="Times New Roman" panose="02020603050405020304" pitchFamily="18" charset="0"/>
                <a:cs typeface="Times New Roman" panose="02020603050405020304" pitchFamily="18" charset="0"/>
              </a:rPr>
              <a:t>cihazlarda olduğu gibi </a:t>
            </a:r>
            <a:r>
              <a:rPr lang="tr-TR" altLang="tr-TR" sz="1800" dirty="0" err="1">
                <a:latin typeface="Times New Roman" panose="02020603050405020304" pitchFamily="18" charset="0"/>
                <a:cs typeface="Times New Roman" panose="02020603050405020304" pitchFamily="18" charset="0"/>
              </a:rPr>
              <a:t>difüzif</a:t>
            </a:r>
            <a:r>
              <a:rPr lang="tr-TR" altLang="tr-TR" sz="1800" dirty="0">
                <a:latin typeface="Times New Roman" panose="02020603050405020304" pitchFamily="18" charset="0"/>
                <a:cs typeface="Times New Roman" panose="02020603050405020304" pitchFamily="18" charset="0"/>
              </a:rPr>
              <a:t> numune alma cihazlarında da bakım önemlidir ve aşağıdakilere gerekli önem gösterilmelidir: </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Tekrar kullanılabilen cihazlar için, toplama elemanının temiz olduğundan emin olunmalı ve gerektiği gibi değiştirilmelidir.</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Tüm parçalarda </a:t>
            </a:r>
            <a:r>
              <a:rPr lang="tr-TR" altLang="tr-TR" sz="1800" dirty="0" err="1">
                <a:latin typeface="Times New Roman" panose="02020603050405020304" pitchFamily="18" charset="0"/>
                <a:cs typeface="Times New Roman" panose="02020603050405020304" pitchFamily="18" charset="0"/>
              </a:rPr>
              <a:t>kontaminasyon</a:t>
            </a:r>
            <a:r>
              <a:rPr lang="tr-TR" altLang="tr-TR" sz="1800" dirty="0">
                <a:latin typeface="Times New Roman" panose="02020603050405020304" pitchFamily="18" charset="0"/>
                <a:cs typeface="Times New Roman" panose="02020603050405020304" pitchFamily="18" charset="0"/>
              </a:rPr>
              <a:t> olmadığından emin olunmalıdır.</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Cihazların imalatçının tavsiye ettiği şekilde depolandığından emin olunmalıdır.</a:t>
            </a:r>
          </a:p>
        </p:txBody>
      </p:sp>
      <p:sp>
        <p:nvSpPr>
          <p:cNvPr id="21" name="Text Box 4"/>
          <p:cNvSpPr txBox="1">
            <a:spLocks noChangeArrowheads="1"/>
          </p:cNvSpPr>
          <p:nvPr/>
        </p:nvSpPr>
        <p:spPr bwMode="auto">
          <a:xfrm>
            <a:off x="1981200" y="2090837"/>
            <a:ext cx="898842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5. Bölüm : Pasif </a:t>
            </a:r>
            <a:r>
              <a:rPr lang="tr-TR" altLang="tr-TR" sz="2400" b="1" dirty="0" smtClean="0">
                <a:latin typeface="Times New Roman" panose="02020603050405020304" pitchFamily="18" charset="0"/>
                <a:cs typeface="Times New Roman" panose="02020603050405020304" pitchFamily="18" charset="0"/>
              </a:rPr>
              <a:t>Örnekleme</a:t>
            </a:r>
            <a:endParaRPr lang="tr-TR" altLang="tr-TR" sz="800"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30</a:t>
            </a:fld>
            <a:endParaRPr lang="tr-TR"/>
          </a:p>
        </p:txBody>
      </p:sp>
    </p:spTree>
    <p:extLst>
      <p:ext uri="{BB962C8B-B14F-4D97-AF65-F5344CB8AC3E}">
        <p14:creationId xmlns:p14="http://schemas.microsoft.com/office/powerpoint/2010/main" val="4026615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35846" name="24 Metin kutusu"/>
          <p:cNvSpPr txBox="1">
            <a:spLocks noChangeArrowheads="1"/>
          </p:cNvSpPr>
          <p:nvPr/>
        </p:nvSpPr>
        <p:spPr bwMode="auto">
          <a:xfrm>
            <a:off x="2662076" y="2277482"/>
            <a:ext cx="17978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tr-TR" altLang="tr-TR" sz="2000" b="1" dirty="0" smtClean="0">
                <a:latin typeface="Times New Roman" panose="02020603050405020304" pitchFamily="18" charset="0"/>
                <a:cs typeface="Times New Roman" panose="02020603050405020304" pitchFamily="18" charset="0"/>
              </a:rPr>
              <a:t>Korumalar</a:t>
            </a:r>
            <a:endParaRPr lang="tr-TR" altLang="tr-TR" sz="2000" b="1" dirty="0">
              <a:latin typeface="Times New Roman" panose="02020603050405020304" pitchFamily="18" charset="0"/>
              <a:cs typeface="Times New Roman" panose="02020603050405020304" pitchFamily="18" charset="0"/>
            </a:endParaRPr>
          </a:p>
        </p:txBody>
      </p:sp>
      <p:sp>
        <p:nvSpPr>
          <p:cNvPr id="21" name="Text Box 4"/>
          <p:cNvSpPr txBox="1">
            <a:spLocks noChangeArrowheads="1"/>
          </p:cNvSpPr>
          <p:nvPr/>
        </p:nvSpPr>
        <p:spPr bwMode="auto">
          <a:xfrm>
            <a:off x="1741120" y="1650720"/>
            <a:ext cx="898842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5.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Pasif Örnekleme</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sp>
        <p:nvSpPr>
          <p:cNvPr id="35852" name="Metin kutusu 3"/>
          <p:cNvSpPr txBox="1">
            <a:spLocks noChangeArrowheads="1"/>
          </p:cNvSpPr>
          <p:nvPr/>
        </p:nvSpPr>
        <p:spPr bwMode="auto">
          <a:xfrm>
            <a:off x="5562600" y="4964908"/>
            <a:ext cx="4407877" cy="1754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dirty="0"/>
              <a:t>1. Tel </a:t>
            </a:r>
          </a:p>
          <a:p>
            <a:pPr eaLnBrk="1" hangingPunct="1">
              <a:spcBef>
                <a:spcPct val="0"/>
              </a:spcBef>
              <a:buFontTx/>
              <a:buNone/>
            </a:pPr>
            <a:r>
              <a:rPr lang="tr-TR" altLang="tr-TR" sz="1800" dirty="0"/>
              <a:t>2. Vida kapağı</a:t>
            </a:r>
          </a:p>
          <a:p>
            <a:pPr eaLnBrk="1" hangingPunct="1">
              <a:spcBef>
                <a:spcPct val="0"/>
              </a:spcBef>
              <a:buFontTx/>
              <a:buNone/>
            </a:pPr>
            <a:r>
              <a:rPr lang="tr-TR" altLang="tr-TR" sz="1800" dirty="0"/>
              <a:t>3. Emici malzeme </a:t>
            </a:r>
          </a:p>
          <a:p>
            <a:pPr eaLnBrk="1" hangingPunct="1">
              <a:spcBef>
                <a:spcPct val="0"/>
              </a:spcBef>
              <a:buFontTx/>
              <a:buNone/>
            </a:pPr>
            <a:r>
              <a:rPr lang="tr-TR" altLang="tr-TR" sz="1800" dirty="0"/>
              <a:t>4. Numune tüpü</a:t>
            </a:r>
          </a:p>
          <a:p>
            <a:pPr eaLnBrk="1" hangingPunct="1">
              <a:spcBef>
                <a:spcPct val="0"/>
              </a:spcBef>
              <a:buFontTx/>
              <a:buNone/>
            </a:pPr>
            <a:r>
              <a:rPr lang="tr-TR" altLang="tr-TR" sz="1800" dirty="0"/>
              <a:t>5. Huni </a:t>
            </a:r>
          </a:p>
          <a:p>
            <a:pPr eaLnBrk="1" hangingPunct="1">
              <a:spcBef>
                <a:spcPct val="0"/>
              </a:spcBef>
              <a:buFontTx/>
              <a:buNone/>
            </a:pPr>
            <a:r>
              <a:rPr lang="tr-TR" altLang="tr-TR" sz="1800" dirty="0"/>
              <a:t>6. Gazlı bezden yapılmış difüzyon kapağı</a:t>
            </a:r>
          </a:p>
        </p:txBody>
      </p:sp>
      <p:pic>
        <p:nvPicPr>
          <p:cNvPr id="358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120" y="2787162"/>
            <a:ext cx="3639771" cy="3931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599" y="2352854"/>
            <a:ext cx="4407877" cy="25739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Resim 8"/>
          <p:cNvPicPr>
            <a:picLocks noChangeAspect="1"/>
          </p:cNvPicPr>
          <p:nvPr/>
        </p:nvPicPr>
        <p:blipFill rotWithShape="1">
          <a:blip r:embed="rId4">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0"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31</a:t>
            </a:fld>
            <a:endParaRPr lang="tr-TR"/>
          </a:p>
        </p:txBody>
      </p:sp>
    </p:spTree>
    <p:extLst>
      <p:ext uri="{BB962C8B-B14F-4D97-AF65-F5344CB8AC3E}">
        <p14:creationId xmlns:p14="http://schemas.microsoft.com/office/powerpoint/2010/main" val="3646295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2567135" y="1938127"/>
            <a:ext cx="7769712"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5.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Pasif </a:t>
            </a:r>
            <a:r>
              <a:rPr lang="tr-TR" altLang="tr-TR" sz="2400" b="1" dirty="0" smtClean="0">
                <a:latin typeface="Times New Roman" panose="02020603050405020304" pitchFamily="18" charset="0"/>
                <a:cs typeface="Times New Roman" panose="02020603050405020304" pitchFamily="18" charset="0"/>
              </a:rPr>
              <a:t>Örnekleme</a:t>
            </a:r>
            <a:endParaRPr lang="tr-TR" altLang="tr-TR" sz="800" b="1" dirty="0">
              <a:latin typeface="Times New Roman" panose="02020603050405020304" pitchFamily="18" charset="0"/>
              <a:cs typeface="Times New Roman" panose="02020603050405020304" pitchFamily="18" charset="0"/>
            </a:endParaRPr>
          </a:p>
        </p:txBody>
      </p:sp>
      <p:pic>
        <p:nvPicPr>
          <p:cNvPr id="368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2384" y="2474045"/>
            <a:ext cx="776446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8" name="Unvan 1"/>
          <p:cNvSpPr txBox="1">
            <a:spLocks/>
          </p:cNvSpPr>
          <p:nvPr/>
        </p:nvSpPr>
        <p:spPr>
          <a:xfrm>
            <a:off x="14509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32</a:t>
            </a:fld>
            <a:endParaRPr lang="tr-TR"/>
          </a:p>
        </p:txBody>
      </p:sp>
    </p:spTree>
    <p:extLst>
      <p:ext uri="{BB962C8B-B14F-4D97-AF65-F5344CB8AC3E}">
        <p14:creationId xmlns:p14="http://schemas.microsoft.com/office/powerpoint/2010/main" val="1820844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1679575" y="1922813"/>
            <a:ext cx="898842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5.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Pasif Örnekleme</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pic>
        <p:nvPicPr>
          <p:cNvPr id="37899" name="Resim 3" descr="C:\Users\TOSHBA~1\AppData\Local\Temp\FineReader12.00\media\image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906" y="3816350"/>
            <a:ext cx="22606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Resim 4" descr="C:\Users\TOSHBA~1\AppData\Local\Temp\FineReader12.00\media\image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617" y="5211762"/>
            <a:ext cx="4615962"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Dikdörtgen 5"/>
          <p:cNvSpPr>
            <a:spLocks noChangeArrowheads="1"/>
          </p:cNvSpPr>
          <p:nvPr/>
        </p:nvSpPr>
        <p:spPr bwMode="auto">
          <a:xfrm>
            <a:off x="2244086" y="2446859"/>
            <a:ext cx="17219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b="1" dirty="0" err="1">
                <a:latin typeface="Times New Roman" panose="02020603050405020304" pitchFamily="18" charset="0"/>
                <a:cs typeface="Times New Roman" panose="02020603050405020304" pitchFamily="18" charset="0"/>
              </a:rPr>
              <a:t>Monogramlar</a:t>
            </a:r>
            <a:endParaRPr lang="tr-TR" altLang="tr-TR" sz="2000" b="1" dirty="0">
              <a:latin typeface="Times New Roman" panose="02020603050405020304" pitchFamily="18" charset="0"/>
              <a:cs typeface="Times New Roman" panose="02020603050405020304" pitchFamily="18" charset="0"/>
            </a:endParaRPr>
          </a:p>
        </p:txBody>
      </p:sp>
      <p:sp>
        <p:nvSpPr>
          <p:cNvPr id="37902" name="Metin kutusu 7"/>
          <p:cNvSpPr txBox="1">
            <a:spLocks noChangeArrowheads="1"/>
          </p:cNvSpPr>
          <p:nvPr/>
        </p:nvSpPr>
        <p:spPr bwMode="auto">
          <a:xfrm>
            <a:off x="8197604" y="247348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latin typeface="Times New Roman" panose="02020603050405020304" pitchFamily="18" charset="0"/>
                <a:cs typeface="Times New Roman" panose="02020603050405020304" pitchFamily="18" charset="0"/>
              </a:rPr>
              <a:t>Tüpler</a:t>
            </a:r>
          </a:p>
        </p:txBody>
      </p:sp>
      <p:pic>
        <p:nvPicPr>
          <p:cNvPr id="379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8098" y="3332956"/>
            <a:ext cx="169545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1700" y="3080272"/>
            <a:ext cx="2730500" cy="189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Resim 10"/>
          <p:cNvPicPr>
            <a:picLocks noChangeAspect="1"/>
          </p:cNvPicPr>
          <p:nvPr/>
        </p:nvPicPr>
        <p:blipFill rotWithShape="1">
          <a:blip r:embed="rId6">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2"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33</a:t>
            </a:fld>
            <a:endParaRPr lang="tr-TR"/>
          </a:p>
        </p:txBody>
      </p:sp>
    </p:spTree>
    <p:extLst>
      <p:ext uri="{BB962C8B-B14F-4D97-AF65-F5344CB8AC3E}">
        <p14:creationId xmlns:p14="http://schemas.microsoft.com/office/powerpoint/2010/main" val="640832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0908" y="1164737"/>
            <a:ext cx="9390184" cy="5556738"/>
          </a:xfrm>
        </p:spPr>
        <p:txBody>
          <a:bodyPr>
            <a:normAutofit/>
          </a:bodyPr>
          <a:lstStyle/>
          <a:p>
            <a:pPr algn="ctr">
              <a:spcBef>
                <a:spcPts val="600"/>
              </a:spcBef>
              <a:spcAft>
                <a:spcPts val="600"/>
              </a:spcAft>
              <a:buNone/>
            </a:pPr>
            <a:endParaRPr lang="tr-TR" altLang="tr-TR" sz="4000" b="1" dirty="0" smtClean="0">
              <a:solidFill>
                <a:srgbClr val="7030A0"/>
              </a:solidFill>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4000" b="1" dirty="0" smtClean="0">
                <a:solidFill>
                  <a:srgbClr val="7030A0"/>
                </a:solidFill>
                <a:latin typeface="Times New Roman" panose="02020603050405020304" pitchFamily="18" charset="0"/>
                <a:cs typeface="Times New Roman" panose="02020603050405020304" pitchFamily="18" charset="0"/>
              </a:rPr>
              <a:t>TEŞEKKÜRLER</a:t>
            </a:r>
          </a:p>
          <a:p>
            <a:pPr algn="ctr">
              <a:spcBef>
                <a:spcPts val="600"/>
              </a:spcBef>
              <a:spcAft>
                <a:spcPts val="600"/>
              </a:spcAft>
              <a:buNone/>
            </a:pPr>
            <a:endParaRPr lang="tr-TR" altLang="tr-TR" sz="2400" b="1" dirty="0" smtClean="0">
              <a:latin typeface="Times New Roman" panose="02020603050405020304" pitchFamily="18" charset="0"/>
              <a:cs typeface="Times New Roman" panose="02020603050405020304" pitchFamily="18" charset="0"/>
            </a:endParaRP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smtClean="0">
                <a:latin typeface="Times New Roman" panose="02020603050405020304" pitchFamily="18" charset="0"/>
                <a:cs typeface="Times New Roman" panose="02020603050405020304" pitchFamily="18" charset="0"/>
              </a:rPr>
              <a:t>Hakan GÜNGÖR</a:t>
            </a: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000" b="1" dirty="0" smtClean="0">
                <a:latin typeface="Times New Roman" panose="02020603050405020304" pitchFamily="18" charset="0"/>
                <a:cs typeface="Times New Roman" panose="02020603050405020304" pitchFamily="18" charset="0"/>
              </a:rPr>
              <a:t>Çevre </a:t>
            </a:r>
            <a:r>
              <a:rPr lang="tr-TR" altLang="tr-TR" sz="2000" b="1" dirty="0">
                <a:latin typeface="Times New Roman" panose="02020603050405020304" pitchFamily="18" charset="0"/>
                <a:cs typeface="Times New Roman" panose="02020603050405020304" pitchFamily="18" charset="0"/>
              </a:rPr>
              <a:t>Mühendisi</a:t>
            </a:r>
          </a:p>
          <a:p>
            <a:pPr algn="ctr">
              <a:spcBef>
                <a:spcPts val="600"/>
              </a:spcBef>
              <a:spcAft>
                <a:spcPts val="600"/>
              </a:spcAft>
              <a:buNone/>
            </a:pPr>
            <a:r>
              <a:rPr lang="tr-TR" altLang="tr-TR" sz="2000" b="1" dirty="0">
                <a:latin typeface="Times New Roman" panose="02020603050405020304" pitchFamily="18" charset="0"/>
                <a:cs typeface="Times New Roman" panose="02020603050405020304" pitchFamily="18" charset="0"/>
              </a:rPr>
              <a:t>h</a:t>
            </a:r>
            <a:r>
              <a:rPr lang="tr-TR" altLang="tr-TR" sz="2000" b="1" dirty="0" smtClean="0">
                <a:latin typeface="Times New Roman" panose="02020603050405020304" pitchFamily="18" charset="0"/>
                <a:cs typeface="Times New Roman" panose="02020603050405020304" pitchFamily="18" charset="0"/>
              </a:rPr>
              <a:t>akan.gungor@csb.gov.tr</a:t>
            </a:r>
            <a:endParaRPr lang="tr-TR" altLang="tr-TR" sz="2000" b="1" dirty="0">
              <a:latin typeface="Times New Roman" panose="02020603050405020304" pitchFamily="18" charset="0"/>
              <a:cs typeface="Times New Roman" panose="02020603050405020304" pitchFamily="18" charset="0"/>
            </a:endParaRP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dirty="0">
                <a:latin typeface="Times New Roman" panose="02020603050405020304" pitchFamily="18" charset="0"/>
                <a:cs typeface="Times New Roman" panose="02020603050405020304" pitchFamily="18" charset="0"/>
              </a:rPr>
              <a:t>LABORATUVAR, ÖLÇÜM VE İZLEME DAİRESİ BAŞKANLIĞI</a:t>
            </a:r>
          </a:p>
          <a:p>
            <a:pPr algn="ctr">
              <a:spcBef>
                <a:spcPts val="600"/>
              </a:spcBef>
              <a:spcAft>
                <a:spcPts val="600"/>
              </a:spcAft>
              <a:buNone/>
            </a:pPr>
            <a:r>
              <a:rPr lang="tr-TR" altLang="tr-TR" sz="2200" b="1" dirty="0">
                <a:latin typeface="Times New Roman" panose="02020603050405020304" pitchFamily="18" charset="0"/>
                <a:cs typeface="Times New Roman" panose="02020603050405020304" pitchFamily="18" charset="0"/>
              </a:rPr>
              <a:t>Endüstriyel Kirlilik İzleme Şube Müdürlüğü</a:t>
            </a:r>
          </a:p>
          <a:p>
            <a:pPr marL="342900" lvl="0" indent="-342900" algn="just" fontAlgn="base">
              <a:lnSpc>
                <a:spcPct val="100000"/>
              </a:lnSpc>
              <a:spcBef>
                <a:spcPct val="0"/>
              </a:spcBef>
              <a:spcAft>
                <a:spcPct val="0"/>
              </a:spcAft>
              <a:buFont typeface="Wingdings" panose="05000000000000000000" pitchFamily="2" charset="2"/>
              <a:buChar char="Ø"/>
              <a:defRPr/>
            </a:pPr>
            <a:endParaRPr lang="tr-TR" altLang="tr-TR" sz="2200" dirty="0">
              <a:solidFill>
                <a:srgbClr val="000000"/>
              </a:solidFill>
              <a:latin typeface="Times New Roman" pitchFamily="18" charset="0"/>
              <a:cs typeface="Times New Roman" pitchFamily="18" charset="0"/>
            </a:endParaRPr>
          </a:p>
        </p:txBody>
      </p:sp>
      <p:pic>
        <p:nvPicPr>
          <p:cNvPr id="4" name="Resim 3"/>
          <p:cNvPicPr>
            <a:picLocks noChangeAspect="1"/>
          </p:cNvPicPr>
          <p:nvPr/>
        </p:nvPicPr>
        <p:blipFill>
          <a:blip r:embed="rId2"/>
          <a:stretch>
            <a:fillRect/>
          </a:stretch>
        </p:blipFill>
        <p:spPr>
          <a:xfrm>
            <a:off x="0" y="0"/>
            <a:ext cx="1860777" cy="1838425"/>
          </a:xfrm>
          <a:prstGeom prst="rect">
            <a:avLst/>
          </a:prstGeom>
        </p:spPr>
      </p:pic>
      <p:sp>
        <p:nvSpPr>
          <p:cNvPr id="7" name="Slayt Numarası Yer Tutucusu 6"/>
          <p:cNvSpPr>
            <a:spLocks noGrp="1"/>
          </p:cNvSpPr>
          <p:nvPr>
            <p:ph type="sldNum" sz="quarter" idx="12"/>
          </p:nvPr>
        </p:nvSpPr>
        <p:spPr/>
        <p:txBody>
          <a:bodyPr/>
          <a:lstStyle/>
          <a:p>
            <a:fld id="{867B2D67-3604-4605-9DC1-A9CD8FF98088}" type="slidenum">
              <a:rPr lang="tr-TR" smtClean="0"/>
              <a:t>34</a:t>
            </a:fld>
            <a:endParaRPr lang="tr-TR" dirty="0"/>
          </a:p>
        </p:txBody>
      </p:sp>
    </p:spTree>
    <p:extLst>
      <p:ext uri="{BB962C8B-B14F-4D97-AF65-F5344CB8AC3E}">
        <p14:creationId xmlns:p14="http://schemas.microsoft.com/office/powerpoint/2010/main" val="3602769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13" descr="emission sampling ile ilgili görsel sonucu"/>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tr-TR"/>
          </a:p>
        </p:txBody>
      </p:sp>
      <p:sp>
        <p:nvSpPr>
          <p:cNvPr id="3" name="Dikdörtgen 2"/>
          <p:cNvSpPr/>
          <p:nvPr/>
        </p:nvSpPr>
        <p:spPr>
          <a:xfrm>
            <a:off x="2072298" y="2134824"/>
            <a:ext cx="8455025" cy="461665"/>
          </a:xfrm>
          <a:prstGeom prst="rect">
            <a:avLst/>
          </a:prstGeom>
        </p:spPr>
        <p:txBody>
          <a:bodyPr wrap="square">
            <a:spAutoFit/>
          </a:bodyPr>
          <a:lstStyle/>
          <a:p>
            <a:pPr eaLnBrk="1" hangingPunct="1">
              <a:spcBef>
                <a:spcPct val="50000"/>
              </a:spcBef>
              <a:buFontTx/>
              <a:buNone/>
            </a:pPr>
            <a:r>
              <a:rPr lang="tr-TR" altLang="tr-TR" sz="2400" b="1" dirty="0" smtClean="0">
                <a:latin typeface="Times New Roman" panose="02020603050405020304" pitchFamily="18" charset="0"/>
                <a:cs typeface="Times New Roman" panose="02020603050405020304" pitchFamily="18" charset="0"/>
              </a:rPr>
              <a:t>2.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smtClean="0">
                <a:latin typeface="Times New Roman" panose="02020603050405020304" pitchFamily="18" charset="0"/>
                <a:cs typeface="Times New Roman" panose="02020603050405020304" pitchFamily="18" charset="0"/>
              </a:rPr>
              <a:t>Hava Kalitesinin Değerlendirilmesi</a:t>
            </a:r>
            <a:endParaRPr lang="tr-TR" altLang="tr-TR" sz="2400" b="1" dirty="0">
              <a:latin typeface="Times New Roman" panose="02020603050405020304" pitchFamily="18" charset="0"/>
              <a:cs typeface="Times New Roman" panose="02020603050405020304" pitchFamily="18" charset="0"/>
            </a:endParaRPr>
          </a:p>
        </p:txBody>
      </p:sp>
      <p:sp>
        <p:nvSpPr>
          <p:cNvPr id="4" name="Dikdörtgen 3"/>
          <p:cNvSpPr/>
          <p:nvPr/>
        </p:nvSpPr>
        <p:spPr>
          <a:xfrm>
            <a:off x="2076169" y="2789895"/>
            <a:ext cx="8756894" cy="2508379"/>
          </a:xfrm>
          <a:prstGeom prst="rect">
            <a:avLst/>
          </a:prstGeom>
        </p:spPr>
        <p:txBody>
          <a:bodyPr wrap="square">
            <a:spAutoFit/>
          </a:bodyPr>
          <a:lstStyle/>
          <a:p>
            <a:pPr algn="just">
              <a:buFontTx/>
              <a:buNone/>
              <a:defRPr/>
            </a:pPr>
            <a:r>
              <a:rPr lang="tr-TR" sz="2200" b="1" dirty="0">
                <a:latin typeface="Times New Roman" panose="02020603050405020304" pitchFamily="18" charset="0"/>
                <a:cs typeface="Times New Roman" panose="02020603050405020304" pitchFamily="18" charset="0"/>
              </a:rPr>
              <a:t>Hava Kirliliği Ölçümü Yaparken;</a:t>
            </a:r>
          </a:p>
          <a:p>
            <a:pPr marL="57150" indent="-342900" algn="just">
              <a:spcAft>
                <a:spcPts val="600"/>
              </a:spcAft>
              <a:buFont typeface="Wingdings" panose="05000000000000000000" pitchFamily="2" charset="2"/>
              <a:buChar char="Ø"/>
              <a:defRPr/>
            </a:pPr>
            <a:r>
              <a:rPr lang="tr-TR" sz="2000" dirty="0">
                <a:latin typeface="Times New Roman" panose="02020603050405020304" pitchFamily="18" charset="0"/>
                <a:cs typeface="Times New Roman" panose="02020603050405020304" pitchFamily="18" charset="0"/>
              </a:rPr>
              <a:t>Uygun numune alma noktaları ve uygun </a:t>
            </a:r>
            <a:r>
              <a:rPr lang="tr-TR" sz="2000" dirty="0" err="1">
                <a:latin typeface="Times New Roman" panose="02020603050405020304" pitchFamily="18" charset="0"/>
                <a:cs typeface="Times New Roman" panose="02020603050405020304" pitchFamily="18" charset="0"/>
              </a:rPr>
              <a:t>örnekleyiciler</a:t>
            </a:r>
            <a:r>
              <a:rPr lang="tr-TR" sz="2000" dirty="0">
                <a:latin typeface="Times New Roman" panose="02020603050405020304" pitchFamily="18" charset="0"/>
                <a:cs typeface="Times New Roman" panose="02020603050405020304" pitchFamily="18" charset="0"/>
              </a:rPr>
              <a:t> seçilmelidir.</a:t>
            </a:r>
          </a:p>
          <a:p>
            <a:pPr marL="57150" indent="-342900" algn="just">
              <a:spcAft>
                <a:spcPts val="600"/>
              </a:spcAft>
              <a:buFont typeface="Wingdings" panose="05000000000000000000" pitchFamily="2" charset="2"/>
              <a:buChar char="Ø"/>
              <a:defRPr/>
            </a:pPr>
            <a:r>
              <a:rPr lang="tr-TR" sz="2000" dirty="0">
                <a:latin typeface="Times New Roman" panose="02020603050405020304" pitchFamily="18" charset="0"/>
                <a:cs typeface="Times New Roman" panose="02020603050405020304" pitchFamily="18" charset="0"/>
              </a:rPr>
              <a:t>Zaman ve mekan açısından örnek, süreci temsil edici olmalıdır.</a:t>
            </a:r>
          </a:p>
          <a:p>
            <a:pPr marL="57150" indent="-342900" algn="just">
              <a:spcAft>
                <a:spcPts val="600"/>
              </a:spcAft>
              <a:buFont typeface="Wingdings" panose="05000000000000000000" pitchFamily="2" charset="2"/>
              <a:buChar char="Ø"/>
              <a:defRPr/>
            </a:pPr>
            <a:r>
              <a:rPr lang="tr-TR" sz="2000" dirty="0">
                <a:latin typeface="Times New Roman" panose="02020603050405020304" pitchFamily="18" charset="0"/>
                <a:cs typeface="Times New Roman" panose="02020603050405020304" pitchFamily="18" charset="0"/>
              </a:rPr>
              <a:t>Numune alma, analiz ve kalibrasyon teknikleri uygun olmalı ve bunlara uygun kalite yönetim prosedürleri oluşturulmalıdır.</a:t>
            </a:r>
          </a:p>
          <a:p>
            <a:pPr marL="57150" indent="-342900" algn="just">
              <a:spcAft>
                <a:spcPts val="600"/>
              </a:spcAft>
              <a:buFont typeface="Wingdings" panose="05000000000000000000" pitchFamily="2" charset="2"/>
              <a:buChar char="Ø"/>
              <a:defRPr/>
            </a:pPr>
            <a:r>
              <a:rPr lang="tr-TR" sz="2000" dirty="0">
                <a:latin typeface="Times New Roman" panose="02020603050405020304" pitchFamily="18" charset="0"/>
                <a:cs typeface="Times New Roman" panose="02020603050405020304" pitchFamily="18" charset="0"/>
              </a:rPr>
              <a:t>Ortam havası örneklemesi ve analizinde; meteorolojik parametreler (rüzgar hızı ve yönü, sıcaklık, güneş ışınımı, bağıl nem) ile birlikte ele alınmalıdır.</a:t>
            </a:r>
          </a:p>
        </p:txBody>
      </p:sp>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8" name="Unvan 1"/>
          <p:cNvSpPr txBox="1">
            <a:spLocks/>
          </p:cNvSpPr>
          <p:nvPr/>
        </p:nvSpPr>
        <p:spPr>
          <a:xfrm>
            <a:off x="14509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9" name="Slayt Numarası Yer Tutucusu 2"/>
          <p:cNvSpPr>
            <a:spLocks noGrp="1"/>
          </p:cNvSpPr>
          <p:nvPr>
            <p:ph type="sldNum" sz="quarter" idx="12"/>
          </p:nvPr>
        </p:nvSpPr>
        <p:spPr>
          <a:xfrm>
            <a:off x="8610600" y="6356350"/>
            <a:ext cx="2743200" cy="365125"/>
          </a:xfrm>
        </p:spPr>
        <p:txBody>
          <a:bodyPr/>
          <a:lstStyle/>
          <a:p>
            <a:fld id="{867B2D67-3604-4605-9DC1-A9CD8FF98088}" type="slidenum">
              <a:rPr lang="tr-TR" smtClean="0"/>
              <a:t>4</a:t>
            </a:fld>
            <a:endParaRPr lang="tr-TR"/>
          </a:p>
        </p:txBody>
      </p:sp>
    </p:spTree>
    <p:extLst>
      <p:ext uri="{BB962C8B-B14F-4D97-AF65-F5344CB8AC3E}">
        <p14:creationId xmlns:p14="http://schemas.microsoft.com/office/powerpoint/2010/main" val="3024199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13" descr="emission sampling ile ilgili görsel sonucu"/>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tr-TR"/>
          </a:p>
        </p:txBody>
      </p:sp>
      <p:sp>
        <p:nvSpPr>
          <p:cNvPr id="2" name="Dikdörtgen 1"/>
          <p:cNvSpPr/>
          <p:nvPr/>
        </p:nvSpPr>
        <p:spPr>
          <a:xfrm>
            <a:off x="1984374" y="2615998"/>
            <a:ext cx="8455025" cy="3831818"/>
          </a:xfrm>
          <a:prstGeom prst="rect">
            <a:avLst/>
          </a:prstGeom>
        </p:spPr>
        <p:txBody>
          <a:bodyPr wrap="square">
            <a:spAutoFit/>
          </a:bodyPr>
          <a:lstStyle/>
          <a:p>
            <a:pPr>
              <a:buFontTx/>
              <a:buNone/>
              <a:defRPr/>
            </a:pPr>
            <a:r>
              <a:rPr lang="tr-TR" sz="2200" b="1" dirty="0">
                <a:latin typeface="Times New Roman" panose="02020603050405020304" pitchFamily="18" charset="0"/>
                <a:cs typeface="Times New Roman" panose="02020603050405020304" pitchFamily="18" charset="0"/>
              </a:rPr>
              <a:t>SKHKKY Ek-2 Kapsamında Hava Kalitesi Ölçümleri</a:t>
            </a:r>
            <a:r>
              <a:rPr lang="tr-TR" sz="2200" b="1" dirty="0" smtClean="0">
                <a:latin typeface="Times New Roman" panose="02020603050405020304" pitchFamily="18" charset="0"/>
                <a:cs typeface="Times New Roman" panose="02020603050405020304" pitchFamily="18" charset="0"/>
              </a:rPr>
              <a:t>;</a:t>
            </a:r>
          </a:p>
          <a:p>
            <a:pPr>
              <a:buFontTx/>
              <a:buNone/>
              <a:defRPr/>
            </a:pPr>
            <a:endParaRPr lang="tr-TR" sz="2000" dirty="0">
              <a:latin typeface="Times New Roman" panose="02020603050405020304" pitchFamily="18" charset="0"/>
              <a:cs typeface="Times New Roman" panose="02020603050405020304" pitchFamily="18" charset="0"/>
            </a:endParaRPr>
          </a:p>
          <a:p>
            <a:pPr marL="57150" indent="-342900" algn="just">
              <a:spcAft>
                <a:spcPts val="600"/>
              </a:spcAft>
              <a:buFont typeface="Wingdings" panose="05000000000000000000" pitchFamily="2" charset="2"/>
              <a:buChar char="Ø"/>
              <a:defRPr/>
            </a:pPr>
            <a:r>
              <a:rPr lang="tr-TR" dirty="0">
                <a:latin typeface="Times New Roman" panose="02020603050405020304" pitchFamily="18" charset="0"/>
                <a:cs typeface="Times New Roman" panose="02020603050405020304" pitchFamily="18" charset="0"/>
              </a:rPr>
              <a:t>İşletmelerden atmosfere verilen emisyonların saatlik kütlesel debileri; </a:t>
            </a:r>
          </a:p>
          <a:p>
            <a:pPr marL="342900" lvl="1" indent="-342900" algn="just">
              <a:spcAft>
                <a:spcPts val="600"/>
              </a:spcAft>
              <a:buFont typeface="Wingdings" panose="05000000000000000000" pitchFamily="2" charset="2"/>
              <a:buChar char="§"/>
              <a:defRPr/>
            </a:pPr>
            <a:r>
              <a:rPr lang="tr-TR"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Mevcut </a:t>
            </a:r>
            <a:r>
              <a:rPr lang="tr-TR" sz="1600" dirty="0">
                <a:latin typeface="Times New Roman" panose="02020603050405020304" pitchFamily="18" charset="0"/>
                <a:cs typeface="Times New Roman" panose="02020603050405020304" pitchFamily="18" charset="0"/>
              </a:rPr>
              <a:t>tesisler için; bacalarda ölçülerek ve baca dışı kaynaklar ile</a:t>
            </a:r>
          </a:p>
          <a:p>
            <a:pPr marL="342900" lvl="1" indent="-342900" algn="just">
              <a:spcAft>
                <a:spcPts val="600"/>
              </a:spcAft>
              <a:buFont typeface="Wingdings" panose="05000000000000000000" pitchFamily="2" charset="2"/>
              <a:buChar char="§"/>
              <a:defRPr/>
            </a:pPr>
            <a:r>
              <a:rPr lang="tr-TR"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Y</a:t>
            </a:r>
            <a:r>
              <a:rPr lang="tr-TR" sz="1600" dirty="0" smtClean="0">
                <a:latin typeface="Times New Roman" panose="02020603050405020304" pitchFamily="18" charset="0"/>
                <a:cs typeface="Times New Roman" panose="02020603050405020304" pitchFamily="18" charset="0"/>
              </a:rPr>
              <a:t>eni </a:t>
            </a:r>
            <a:r>
              <a:rPr lang="tr-TR" sz="1600" dirty="0">
                <a:latin typeface="Times New Roman" panose="02020603050405020304" pitchFamily="18" charset="0"/>
                <a:cs typeface="Times New Roman" panose="02020603050405020304" pitchFamily="18" charset="0"/>
              </a:rPr>
              <a:t>kurulacak tesisler için emisyon faktörleri kullanılarak </a:t>
            </a:r>
          </a:p>
          <a:p>
            <a:pPr marL="0" lvl="1" algn="just">
              <a:spcAft>
                <a:spcPts val="600"/>
              </a:spcAft>
              <a:defRPr/>
            </a:pPr>
            <a:r>
              <a:rPr lang="tr-TR" sz="1600" dirty="0" smtClean="0">
                <a:latin typeface="Times New Roman" panose="02020603050405020304" pitchFamily="18" charset="0"/>
                <a:cs typeface="Times New Roman" panose="02020603050405020304" pitchFamily="18" charset="0"/>
              </a:rPr>
              <a:t>      tespit </a:t>
            </a:r>
            <a:r>
              <a:rPr lang="tr-TR" sz="1600" dirty="0">
                <a:latin typeface="Times New Roman" panose="02020603050405020304" pitchFamily="18" charset="0"/>
                <a:cs typeface="Times New Roman" panose="02020603050405020304" pitchFamily="18" charset="0"/>
              </a:rPr>
              <a:t>edilir.</a:t>
            </a:r>
          </a:p>
          <a:p>
            <a:pPr marL="57150" indent="-342900" algn="just">
              <a:spcAft>
                <a:spcPts val="600"/>
              </a:spcAft>
              <a:buFont typeface="Wingdings" panose="05000000000000000000" pitchFamily="2" charset="2"/>
              <a:buChar char="Ø"/>
              <a:defRPr/>
            </a:pPr>
            <a:r>
              <a:rPr lang="tr-TR" dirty="0">
                <a:latin typeface="Times New Roman" panose="02020603050405020304" pitchFamily="18" charset="0"/>
                <a:cs typeface="Times New Roman" panose="02020603050405020304" pitchFamily="18" charset="0"/>
              </a:rPr>
              <a:t>Saatlik kütlesel debi (kg/saat) değerleri SKHKKY Tablo 2.1’de verilen değerleri aşması halinde, tesis etki alanında emisyonların Hava Kirlenmesi Katkı Değeri (HKKD) mümkünse saatlik, aksi takdirde, günlük, aylık ve yıllık olarak hesaplanır.</a:t>
            </a:r>
          </a:p>
          <a:p>
            <a:pPr marL="57150" indent="-342900" algn="just">
              <a:spcAft>
                <a:spcPts val="600"/>
              </a:spcAft>
              <a:buFont typeface="Wingdings" panose="05000000000000000000" pitchFamily="2" charset="2"/>
              <a:buChar char="Ø"/>
              <a:defRPr/>
            </a:pPr>
            <a:r>
              <a:rPr lang="tr-TR" dirty="0">
                <a:latin typeface="Times New Roman" panose="02020603050405020304" pitchFamily="18" charset="0"/>
                <a:cs typeface="Times New Roman" panose="02020603050405020304" pitchFamily="18" charset="0"/>
              </a:rPr>
              <a:t>Mevcut tesis için aylık olarak hesaplanmış HKKD en yüksek olduğu farklı inceleme alanlarında her bir inceleme alanında bir istasyon olmak üzere en az iki istasyon kurularak bir ay süre ile sürekli olarak hava kalitesi ölçümleri yapılır.</a:t>
            </a:r>
          </a:p>
        </p:txBody>
      </p:sp>
      <p:sp>
        <p:nvSpPr>
          <p:cNvPr id="7" name="Dikdörtgen 6"/>
          <p:cNvSpPr/>
          <p:nvPr/>
        </p:nvSpPr>
        <p:spPr>
          <a:xfrm>
            <a:off x="1984375" y="2154333"/>
            <a:ext cx="8455025" cy="461665"/>
          </a:xfrm>
          <a:prstGeom prst="rect">
            <a:avLst/>
          </a:prstGeom>
        </p:spPr>
        <p:txBody>
          <a:bodyPr wrap="square">
            <a:spAutoFit/>
          </a:bodyPr>
          <a:lstStyle/>
          <a:p>
            <a:pPr eaLnBrk="1" hangingPunct="1">
              <a:spcBef>
                <a:spcPct val="50000"/>
              </a:spcBef>
              <a:buFontTx/>
              <a:buNone/>
            </a:pPr>
            <a:r>
              <a:rPr lang="tr-TR" altLang="tr-TR" sz="2400" b="1" dirty="0" smtClean="0">
                <a:latin typeface="Times New Roman" panose="02020603050405020304" pitchFamily="18" charset="0"/>
                <a:cs typeface="Times New Roman" panose="02020603050405020304" pitchFamily="18" charset="0"/>
              </a:rPr>
              <a:t>2. Bölüm : Hava Kalitesinin Değerlendirilmesi</a:t>
            </a:r>
            <a:endParaRPr lang="tr-TR" altLang="tr-TR" sz="2400" b="1"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9" name="Unvan 1"/>
          <p:cNvSpPr txBox="1">
            <a:spLocks/>
          </p:cNvSpPr>
          <p:nvPr/>
        </p:nvSpPr>
        <p:spPr>
          <a:xfrm>
            <a:off x="1424598"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a:t>
            </a:r>
            <a:endParaRPr lang="tr-TR" altLang="tr-TR" sz="3600" b="1" dirty="0" smtClean="0">
              <a:latin typeface="Times New Roman" panose="02020603050405020304" pitchFamily="18" charset="0"/>
              <a:cs typeface="Times New Roman" panose="02020603050405020304" pitchFamily="18" charset="0"/>
            </a:endParaRPr>
          </a:p>
          <a:p>
            <a:r>
              <a:rPr lang="tr-TR" altLang="tr-TR" sz="3600" b="1" dirty="0" smtClean="0">
                <a:latin typeface="Times New Roman" panose="02020603050405020304" pitchFamily="18" charset="0"/>
                <a:cs typeface="Times New Roman" panose="02020603050405020304" pitchFamily="18" charset="0"/>
              </a:rPr>
              <a:t>ÖLÇÜM </a:t>
            </a:r>
            <a:r>
              <a:rPr lang="tr-TR" altLang="tr-TR" sz="3600" b="1" dirty="0">
                <a:latin typeface="Times New Roman" panose="02020603050405020304" pitchFamily="18" charset="0"/>
                <a:cs typeface="Times New Roman" panose="02020603050405020304" pitchFamily="18" charset="0"/>
              </a:rPr>
              <a:t>METOTLARI </a:t>
            </a:r>
          </a:p>
        </p:txBody>
      </p:sp>
      <p:sp>
        <p:nvSpPr>
          <p:cNvPr id="10" name="Slayt Numarası Yer Tutucusu 2"/>
          <p:cNvSpPr>
            <a:spLocks noGrp="1"/>
          </p:cNvSpPr>
          <p:nvPr>
            <p:ph type="sldNum" sz="quarter" idx="12"/>
          </p:nvPr>
        </p:nvSpPr>
        <p:spPr>
          <a:xfrm>
            <a:off x="8610600" y="6356350"/>
            <a:ext cx="2743200" cy="365125"/>
          </a:xfrm>
        </p:spPr>
        <p:txBody>
          <a:bodyPr/>
          <a:lstStyle/>
          <a:p>
            <a:fld id="{867B2D67-3604-4605-9DC1-A9CD8FF98088}" type="slidenum">
              <a:rPr lang="tr-TR" smtClean="0"/>
              <a:t>5</a:t>
            </a:fld>
            <a:endParaRPr lang="tr-TR" dirty="0"/>
          </a:p>
        </p:txBody>
      </p:sp>
    </p:spTree>
    <p:extLst>
      <p:ext uri="{BB962C8B-B14F-4D97-AF65-F5344CB8AC3E}">
        <p14:creationId xmlns:p14="http://schemas.microsoft.com/office/powerpoint/2010/main" val="1914990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13" descr="emission sampling ile ilgili görsel sonucu"/>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tr-TR"/>
          </a:p>
        </p:txBody>
      </p:sp>
      <p:sp>
        <p:nvSpPr>
          <p:cNvPr id="2" name="Dikdörtgen 1"/>
          <p:cNvSpPr/>
          <p:nvPr/>
        </p:nvSpPr>
        <p:spPr>
          <a:xfrm>
            <a:off x="2542039" y="1927023"/>
            <a:ext cx="4422814" cy="461665"/>
          </a:xfrm>
          <a:prstGeom prst="rect">
            <a:avLst/>
          </a:prstGeom>
        </p:spPr>
        <p:txBody>
          <a:bodyPr wrap="none">
            <a:spAutoFit/>
          </a:bodyPr>
          <a:lstStyle/>
          <a:p>
            <a:pPr eaLnBrk="1" hangingPunct="1">
              <a:spcBef>
                <a:spcPct val="50000"/>
              </a:spcBef>
              <a:buFontTx/>
              <a:buNone/>
            </a:pPr>
            <a:r>
              <a:rPr lang="tr-TR" altLang="tr-TR" sz="2400" b="1" dirty="0">
                <a:latin typeface="Times New Roman" panose="02020603050405020304" pitchFamily="18" charset="0"/>
                <a:cs typeface="Times New Roman" panose="02020603050405020304" pitchFamily="18" charset="0"/>
              </a:rPr>
              <a:t>3. Bölüm : Çöken Toz Ölçümleri</a:t>
            </a:r>
            <a:endParaRPr lang="tr-TR" altLang="tr-TR" sz="800" b="1" dirty="0">
              <a:latin typeface="Times New Roman" panose="02020603050405020304" pitchFamily="18" charset="0"/>
              <a:cs typeface="Times New Roman" panose="02020603050405020304" pitchFamily="18" charset="0"/>
            </a:endParaRPr>
          </a:p>
        </p:txBody>
      </p:sp>
      <p:graphicFrame>
        <p:nvGraphicFramePr>
          <p:cNvPr id="5" name="Group 358"/>
          <p:cNvGraphicFramePr>
            <a:graphicFrameLocks noGrp="1"/>
          </p:cNvGraphicFramePr>
          <p:nvPr>
            <p:extLst>
              <p:ext uri="{D42A27DB-BD31-4B8C-83A1-F6EECF244321}">
                <p14:modId xmlns:p14="http://schemas.microsoft.com/office/powerpoint/2010/main" val="4181735202"/>
              </p:ext>
            </p:extLst>
          </p:nvPr>
        </p:nvGraphicFramePr>
        <p:xfrm>
          <a:off x="2542039" y="2486570"/>
          <a:ext cx="7772400" cy="3771898"/>
        </p:xfrm>
        <a:graphic>
          <a:graphicData uri="http://schemas.openxmlformats.org/drawingml/2006/table">
            <a:tbl>
              <a:tblPr/>
              <a:tblGrid>
                <a:gridCol w="6072187">
                  <a:extLst>
                    <a:ext uri="{9D8B030D-6E8A-4147-A177-3AD203B41FA5}">
                      <a16:colId xmlns:a16="http://schemas.microsoft.com/office/drawing/2014/main" val="20000"/>
                    </a:ext>
                  </a:extLst>
                </a:gridCol>
                <a:gridCol w="1700213">
                  <a:extLst>
                    <a:ext uri="{9D8B030D-6E8A-4147-A177-3AD203B41FA5}">
                      <a16:colId xmlns:a16="http://schemas.microsoft.com/office/drawing/2014/main" val="20001"/>
                    </a:ext>
                  </a:extLst>
                </a:gridCol>
              </a:tblGrid>
              <a:tr h="921751">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tr-TR" sz="2000" b="1" kern="1200" dirty="0" smtClean="0">
                          <a:solidFill>
                            <a:schemeClr val="tx1"/>
                          </a:solidFill>
                          <a:latin typeface="Times New Roman" panose="02020603050405020304" pitchFamily="18" charset="0"/>
                          <a:ea typeface="+mn-ea"/>
                          <a:cs typeface="Times New Roman" panose="02020603050405020304" pitchFamily="18" charset="0"/>
                        </a:rPr>
                        <a:t>Çöken Toz Ölçüm Standartları</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tr-TR" sz="1400" b="1" i="0" u="none" strike="noStrike" cap="none" normalizeH="0" baseline="0" dirty="0" smtClean="0">
                        <a:ln>
                          <a:noFill/>
                        </a:ln>
                        <a:solidFill>
                          <a:srgbClr val="FFFF00"/>
                        </a:solidFill>
                        <a:effectLst/>
                        <a:latin typeface="Arial" charset="0"/>
                      </a:endParaRPr>
                    </a:p>
                  </a:txBody>
                  <a:tcPr marT="45707" marB="45707"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992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tr-TR" altLang="tr-TR" sz="1800" b="1"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Hava Kirliliği Ölçme Metotları Çökelti Ölçme Cihazı Kurma ve Çalıştırma Metodu</a:t>
                      </a:r>
                      <a:endParaRPr kumimoji="0" lang="tr-TR" sz="1800" b="1"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TS 2341</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5817">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tr-TR"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Hava Kirliliği Ölçme Metotları Yönlendirilebilir Çökelti Ölçme Cihazı Kurma Ve Çalıştırma Metodu</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TS 2342</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5440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tr-TR"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Hava Kirliliği Ölçme Metotları Asılı Madde Konsantrasyonunun Belirlenmesi</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BS 1747</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9" name="Resim 8"/>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0" name="Unvan 1"/>
          <p:cNvSpPr txBox="1">
            <a:spLocks/>
          </p:cNvSpPr>
          <p:nvPr/>
        </p:nvSpPr>
        <p:spPr>
          <a:xfrm>
            <a:off x="1424598"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a:t>
            </a:r>
            <a:endParaRPr lang="tr-TR" altLang="tr-TR" sz="3600" b="1" dirty="0" smtClean="0">
              <a:latin typeface="Times New Roman" panose="02020603050405020304" pitchFamily="18" charset="0"/>
              <a:cs typeface="Times New Roman" panose="02020603050405020304" pitchFamily="18" charset="0"/>
            </a:endParaRPr>
          </a:p>
          <a:p>
            <a:r>
              <a:rPr lang="tr-TR" altLang="tr-TR" sz="3600" b="1" dirty="0" smtClean="0">
                <a:latin typeface="Times New Roman" panose="02020603050405020304" pitchFamily="18" charset="0"/>
                <a:cs typeface="Times New Roman" panose="02020603050405020304" pitchFamily="18" charset="0"/>
              </a:rPr>
              <a:t>ÖLÇÜM </a:t>
            </a:r>
            <a:r>
              <a:rPr lang="tr-TR" altLang="tr-TR" sz="3600" b="1" dirty="0">
                <a:latin typeface="Times New Roman" panose="02020603050405020304" pitchFamily="18" charset="0"/>
                <a:cs typeface="Times New Roman" panose="02020603050405020304" pitchFamily="18" charset="0"/>
              </a:rPr>
              <a:t>METOTLARI </a:t>
            </a:r>
          </a:p>
        </p:txBody>
      </p:sp>
      <p:sp>
        <p:nvSpPr>
          <p:cNvPr id="7" name="Slayt Numarası Yer Tutucusu 2"/>
          <p:cNvSpPr>
            <a:spLocks noGrp="1"/>
          </p:cNvSpPr>
          <p:nvPr>
            <p:ph type="sldNum" sz="quarter" idx="12"/>
          </p:nvPr>
        </p:nvSpPr>
        <p:spPr>
          <a:xfrm>
            <a:off x="8610600" y="6356350"/>
            <a:ext cx="2743200" cy="365125"/>
          </a:xfrm>
        </p:spPr>
        <p:txBody>
          <a:bodyPr/>
          <a:lstStyle/>
          <a:p>
            <a:fld id="{867B2D67-3604-4605-9DC1-A9CD8FF98088}" type="slidenum">
              <a:rPr lang="tr-TR" smtClean="0"/>
              <a:t>6</a:t>
            </a:fld>
            <a:endParaRPr lang="tr-TR"/>
          </a:p>
        </p:txBody>
      </p:sp>
    </p:spTree>
    <p:extLst>
      <p:ext uri="{BB962C8B-B14F-4D97-AF65-F5344CB8AC3E}">
        <p14:creationId xmlns:p14="http://schemas.microsoft.com/office/powerpoint/2010/main" val="169384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2200520" y="1931359"/>
            <a:ext cx="478277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2400" b="1" dirty="0">
                <a:latin typeface="Times New Roman" panose="02020603050405020304" pitchFamily="18" charset="0"/>
                <a:cs typeface="Times New Roman" panose="02020603050405020304" pitchFamily="18" charset="0"/>
              </a:rPr>
              <a:t>3.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Çöken Toz Ölçümleri</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sp>
        <p:nvSpPr>
          <p:cNvPr id="8202"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8203"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graphicFrame>
        <p:nvGraphicFramePr>
          <p:cNvPr id="18" name="Tablo 17"/>
          <p:cNvGraphicFramePr>
            <a:graphicFrameLocks noGrp="1"/>
          </p:cNvGraphicFramePr>
          <p:nvPr>
            <p:extLst>
              <p:ext uri="{D42A27DB-BD31-4B8C-83A1-F6EECF244321}">
                <p14:modId xmlns:p14="http://schemas.microsoft.com/office/powerpoint/2010/main" val="1812147764"/>
              </p:ext>
            </p:extLst>
          </p:nvPr>
        </p:nvGraphicFramePr>
        <p:xfrm>
          <a:off x="2277207" y="2764781"/>
          <a:ext cx="8106507" cy="3444854"/>
        </p:xfrm>
        <a:graphic>
          <a:graphicData uri="http://schemas.openxmlformats.org/drawingml/2006/table">
            <a:tbl>
              <a:tblPr firstRow="1" firstCol="1" bandRow="1">
                <a:tableStyleId>{5C22544A-7EE6-4342-B048-85BDC9FD1C3A}</a:tableStyleId>
              </a:tblPr>
              <a:tblGrid>
                <a:gridCol w="1384038">
                  <a:extLst>
                    <a:ext uri="{9D8B030D-6E8A-4147-A177-3AD203B41FA5}">
                      <a16:colId xmlns:a16="http://schemas.microsoft.com/office/drawing/2014/main" val="20000"/>
                    </a:ext>
                  </a:extLst>
                </a:gridCol>
                <a:gridCol w="1279826">
                  <a:extLst>
                    <a:ext uri="{9D8B030D-6E8A-4147-A177-3AD203B41FA5}">
                      <a16:colId xmlns:a16="http://schemas.microsoft.com/office/drawing/2014/main" val="20001"/>
                    </a:ext>
                  </a:extLst>
                </a:gridCol>
                <a:gridCol w="1290529">
                  <a:extLst>
                    <a:ext uri="{9D8B030D-6E8A-4147-A177-3AD203B41FA5}">
                      <a16:colId xmlns:a16="http://schemas.microsoft.com/office/drawing/2014/main" val="20002"/>
                    </a:ext>
                  </a:extLst>
                </a:gridCol>
                <a:gridCol w="1482897">
                  <a:extLst>
                    <a:ext uri="{9D8B030D-6E8A-4147-A177-3AD203B41FA5}">
                      <a16:colId xmlns:a16="http://schemas.microsoft.com/office/drawing/2014/main" val="20003"/>
                    </a:ext>
                  </a:extLst>
                </a:gridCol>
                <a:gridCol w="1384038">
                  <a:extLst>
                    <a:ext uri="{9D8B030D-6E8A-4147-A177-3AD203B41FA5}">
                      <a16:colId xmlns:a16="http://schemas.microsoft.com/office/drawing/2014/main" val="20004"/>
                    </a:ext>
                  </a:extLst>
                </a:gridCol>
                <a:gridCol w="1285179">
                  <a:extLst>
                    <a:ext uri="{9D8B030D-6E8A-4147-A177-3AD203B41FA5}">
                      <a16:colId xmlns:a16="http://schemas.microsoft.com/office/drawing/2014/main" val="20005"/>
                    </a:ext>
                  </a:extLst>
                </a:gridCol>
              </a:tblGrid>
              <a:tr h="730726">
                <a:tc>
                  <a:txBody>
                    <a:bodyPr/>
                    <a:lstStyle/>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İ</a:t>
                      </a:r>
                      <a:r>
                        <a:rPr lang="tr-TR" sz="1400" dirty="0" smtClean="0">
                          <a:solidFill>
                            <a:schemeClr val="tx1"/>
                          </a:solidFill>
                          <a:effectLst/>
                          <a:latin typeface="Times New Roman" panose="02020603050405020304" pitchFamily="18" charset="0"/>
                          <a:cs typeface="Times New Roman" panose="02020603050405020304" pitchFamily="18" charset="0"/>
                        </a:rPr>
                        <a:t>zleme </a:t>
                      </a:r>
                      <a:r>
                        <a:rPr lang="tr-TR" sz="1400" dirty="0">
                          <a:solidFill>
                            <a:schemeClr val="tx1"/>
                          </a:solidFill>
                          <a:effectLst/>
                          <a:latin typeface="Times New Roman" panose="02020603050405020304" pitchFamily="18" charset="0"/>
                          <a:cs typeface="Times New Roman" panose="02020603050405020304" pitchFamily="18" charset="0"/>
                        </a:rPr>
                        <a:t>Türü</a:t>
                      </a:r>
                      <a:endParaRPr lang="tr-TR" sz="1400" dirty="0">
                        <a:solidFill>
                          <a:schemeClr val="tx1"/>
                        </a:solidFill>
                        <a:effectLst/>
                        <a:latin typeface="Times New Roman" panose="02020603050405020304" pitchFamily="18" charset="0"/>
                        <a:ea typeface="Calibri"/>
                        <a:cs typeface="Times New Roman" panose="02020603050405020304" pitchFamily="18" charset="0"/>
                      </a:endParaRPr>
                    </a:p>
                  </a:txBody>
                  <a:tcPr marL="38456" marR="38456" marT="0" marB="0">
                    <a:solidFill>
                      <a:schemeClr val="bg1">
                        <a:lumMod val="75000"/>
                      </a:schemeClr>
                    </a:solidFill>
                  </a:tcPr>
                </a:tc>
                <a:tc>
                  <a:txBody>
                    <a:bodyPr/>
                    <a:lstStyle/>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İ</a:t>
                      </a:r>
                      <a:r>
                        <a:rPr lang="tr-TR" sz="1400" dirty="0" smtClean="0">
                          <a:solidFill>
                            <a:schemeClr val="tx1"/>
                          </a:solidFill>
                          <a:effectLst/>
                          <a:latin typeface="Times New Roman" panose="02020603050405020304" pitchFamily="18" charset="0"/>
                          <a:cs typeface="Times New Roman" panose="02020603050405020304" pitchFamily="18" charset="0"/>
                        </a:rPr>
                        <a:t>zleme </a:t>
                      </a:r>
                      <a:r>
                        <a:rPr lang="tr-TR" sz="1400" dirty="0">
                          <a:solidFill>
                            <a:schemeClr val="tx1"/>
                          </a:solidFill>
                          <a:effectLst/>
                          <a:latin typeface="Times New Roman" panose="02020603050405020304" pitchFamily="18" charset="0"/>
                          <a:cs typeface="Times New Roman" panose="02020603050405020304" pitchFamily="18" charset="0"/>
                        </a:rPr>
                        <a:t>tekniği</a:t>
                      </a:r>
                      <a:endParaRPr lang="tr-TR" sz="1400" dirty="0">
                        <a:solidFill>
                          <a:schemeClr val="tx1"/>
                        </a:solidFill>
                        <a:effectLst/>
                        <a:latin typeface="Times New Roman" panose="02020603050405020304" pitchFamily="18" charset="0"/>
                        <a:ea typeface="Calibri"/>
                        <a:cs typeface="Times New Roman" panose="02020603050405020304" pitchFamily="18" charset="0"/>
                      </a:endParaRPr>
                    </a:p>
                  </a:txBody>
                  <a:tcPr marL="38456" marR="38456" marT="0" marB="0">
                    <a:solidFill>
                      <a:schemeClr val="bg1">
                        <a:lumMod val="75000"/>
                      </a:schemeClr>
                    </a:solidFill>
                  </a:tcPr>
                </a:tc>
                <a:tc>
                  <a:txBody>
                    <a:bodyPr/>
                    <a:lstStyle/>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Standart yöntem</a:t>
                      </a:r>
                      <a:endParaRPr lang="tr-TR" sz="1400" dirty="0">
                        <a:solidFill>
                          <a:schemeClr val="tx1"/>
                        </a:solidFill>
                        <a:effectLst/>
                        <a:latin typeface="Times New Roman" panose="02020603050405020304" pitchFamily="18" charset="0"/>
                        <a:ea typeface="Calibri"/>
                        <a:cs typeface="Times New Roman" panose="02020603050405020304" pitchFamily="18" charset="0"/>
                      </a:endParaRPr>
                    </a:p>
                  </a:txBody>
                  <a:tcPr marL="38456" marR="38456" marT="0" marB="0">
                    <a:solidFill>
                      <a:schemeClr val="bg1">
                        <a:lumMod val="75000"/>
                      </a:schemeClr>
                    </a:solidFill>
                  </a:tcPr>
                </a:tc>
                <a:tc>
                  <a:txBody>
                    <a:bodyPr/>
                    <a:lstStyle/>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Yorumlar</a:t>
                      </a:r>
                      <a:endParaRPr lang="tr-TR" sz="1400" dirty="0">
                        <a:solidFill>
                          <a:schemeClr val="tx1"/>
                        </a:solidFill>
                        <a:effectLst/>
                        <a:latin typeface="Times New Roman" panose="02020603050405020304" pitchFamily="18" charset="0"/>
                        <a:ea typeface="Calibri"/>
                        <a:cs typeface="Times New Roman" panose="02020603050405020304" pitchFamily="18" charset="0"/>
                      </a:endParaRPr>
                    </a:p>
                  </a:txBody>
                  <a:tcPr marL="38456" marR="38456" marT="0" marB="0">
                    <a:solidFill>
                      <a:schemeClr val="bg1">
                        <a:lumMod val="75000"/>
                      </a:schemeClr>
                    </a:solidFill>
                  </a:tcPr>
                </a:tc>
                <a:tc>
                  <a:txBody>
                    <a:bodyPr/>
                    <a:lstStyle/>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Bildirilen </a:t>
                      </a:r>
                      <a:r>
                        <a:rPr lang="tr-TR" sz="1400" dirty="0" smtClean="0">
                          <a:solidFill>
                            <a:schemeClr val="tx1"/>
                          </a:solidFill>
                          <a:effectLst/>
                          <a:latin typeface="Times New Roman" panose="02020603050405020304" pitchFamily="18" charset="0"/>
                          <a:cs typeface="Times New Roman" panose="02020603050405020304" pitchFamily="18" charset="0"/>
                        </a:rPr>
                        <a:t>LOD </a:t>
                      </a:r>
                      <a:r>
                        <a:rPr lang="tr-TR" sz="1400" dirty="0">
                          <a:solidFill>
                            <a:schemeClr val="tx1"/>
                          </a:solidFill>
                          <a:effectLst/>
                          <a:latin typeface="Times New Roman" panose="02020603050405020304" pitchFamily="18" charset="0"/>
                          <a:cs typeface="Times New Roman" panose="02020603050405020304" pitchFamily="18" charset="0"/>
                        </a:rPr>
                        <a:t>ve aralık</a:t>
                      </a:r>
                      <a:endParaRPr lang="tr-TR" sz="1400" dirty="0">
                        <a:solidFill>
                          <a:schemeClr val="tx1"/>
                        </a:solidFill>
                        <a:effectLst/>
                        <a:latin typeface="Times New Roman" panose="02020603050405020304" pitchFamily="18" charset="0"/>
                        <a:ea typeface="Calibri"/>
                        <a:cs typeface="Times New Roman" panose="02020603050405020304" pitchFamily="18" charset="0"/>
                      </a:endParaRPr>
                    </a:p>
                  </a:txBody>
                  <a:tcPr marL="38456" marR="38456" marT="0" marB="0">
                    <a:solidFill>
                      <a:schemeClr val="bg1">
                        <a:lumMod val="75000"/>
                      </a:schemeClr>
                    </a:solidFill>
                  </a:tcPr>
                </a:tc>
                <a:tc>
                  <a:txBody>
                    <a:bodyPr/>
                    <a:lstStyle/>
                    <a:p>
                      <a:pPr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Bildirilen </a:t>
                      </a:r>
                      <a:r>
                        <a:rPr lang="tr-TR" sz="1400" dirty="0" smtClean="0">
                          <a:solidFill>
                            <a:schemeClr val="tx1"/>
                          </a:solidFill>
                          <a:effectLst/>
                          <a:latin typeface="Times New Roman" panose="02020603050405020304" pitchFamily="18" charset="0"/>
                          <a:cs typeface="Times New Roman" panose="02020603050405020304" pitchFamily="18" charset="0"/>
                        </a:rPr>
                        <a:t/>
                      </a:r>
                      <a:br>
                        <a:rPr lang="tr-TR" sz="1400" dirty="0" smtClean="0">
                          <a:solidFill>
                            <a:schemeClr val="tx1"/>
                          </a:solidFill>
                          <a:effectLst/>
                          <a:latin typeface="Times New Roman" panose="02020603050405020304" pitchFamily="18" charset="0"/>
                          <a:cs typeface="Times New Roman" panose="02020603050405020304" pitchFamily="18" charset="0"/>
                        </a:rPr>
                      </a:br>
                      <a:r>
                        <a:rPr lang="tr-TR" sz="1400" dirty="0" smtClean="0">
                          <a:solidFill>
                            <a:schemeClr val="tx1"/>
                          </a:solidFill>
                          <a:effectLst/>
                          <a:latin typeface="Times New Roman" panose="02020603050405020304" pitchFamily="18" charset="0"/>
                          <a:cs typeface="Times New Roman" panose="02020603050405020304" pitchFamily="18" charset="0"/>
                        </a:rPr>
                        <a:t>Belirsizlik</a:t>
                      </a:r>
                      <a:endParaRPr lang="tr-TR" sz="1400" dirty="0">
                        <a:solidFill>
                          <a:schemeClr val="tx1"/>
                        </a:solidFill>
                        <a:effectLst/>
                        <a:latin typeface="Times New Roman" panose="02020603050405020304" pitchFamily="18" charset="0"/>
                        <a:ea typeface="Calibri"/>
                        <a:cs typeface="Times New Roman" panose="02020603050405020304" pitchFamily="18" charset="0"/>
                      </a:endParaRPr>
                    </a:p>
                  </a:txBody>
                  <a:tcPr marL="38456" marR="38456" marT="0" marB="0">
                    <a:solidFill>
                      <a:schemeClr val="bg1">
                        <a:lumMod val="75000"/>
                      </a:schemeClr>
                    </a:solidFill>
                  </a:tcPr>
                </a:tc>
                <a:extLst>
                  <a:ext uri="{0D108BD9-81ED-4DB2-BD59-A6C34878D82A}">
                    <a16:rowId xmlns:a16="http://schemas.microsoft.com/office/drawing/2014/main" val="10000"/>
                  </a:ext>
                </a:extLst>
              </a:tr>
              <a:tr h="2714128">
                <a:tc>
                  <a:txBody>
                    <a:bodyPr/>
                    <a:lstStyle/>
                    <a:p>
                      <a:pPr algn="ctr">
                        <a:lnSpc>
                          <a:spcPct val="115000"/>
                        </a:lnSpc>
                        <a:spcAft>
                          <a:spcPts val="0"/>
                        </a:spcAft>
                      </a:pPr>
                      <a:endParaRPr lang="tr-TR" sz="1400" dirty="0" smtClean="0">
                        <a:solidFill>
                          <a:schemeClr val="tx1"/>
                        </a:solidFill>
                        <a:effectLst/>
                      </a:endParaRPr>
                    </a:p>
                    <a:p>
                      <a:pPr algn="ctr">
                        <a:lnSpc>
                          <a:spcPct val="115000"/>
                        </a:lnSpc>
                        <a:spcAft>
                          <a:spcPts val="0"/>
                        </a:spcAft>
                      </a:pPr>
                      <a:endParaRPr lang="tr-TR" sz="1400" dirty="0" smtClean="0">
                        <a:solidFill>
                          <a:schemeClr val="tx1"/>
                        </a:solidFill>
                        <a:effectLst/>
                      </a:endParaRPr>
                    </a:p>
                    <a:p>
                      <a:pPr algn="ctr">
                        <a:lnSpc>
                          <a:spcPct val="115000"/>
                        </a:lnSpc>
                        <a:spcAft>
                          <a:spcPts val="0"/>
                        </a:spcAft>
                      </a:pPr>
                      <a:r>
                        <a:rPr lang="tr-TR" sz="1400" dirty="0" smtClean="0">
                          <a:solidFill>
                            <a:schemeClr val="tx1"/>
                          </a:solidFill>
                          <a:effectLst/>
                        </a:rPr>
                        <a:t>Dönem- </a:t>
                      </a:r>
                      <a:r>
                        <a:rPr lang="tr-TR" sz="1400" dirty="0" smtClean="0">
                          <a:solidFill>
                            <a:schemeClr val="tx1"/>
                          </a:solidFill>
                          <a:effectLst/>
                        </a:rPr>
                        <a:t>Ortalama </a:t>
                      </a:r>
                      <a:r>
                        <a:rPr lang="tr-TR" sz="1400" dirty="0">
                          <a:solidFill>
                            <a:schemeClr val="tx1"/>
                          </a:solidFill>
                          <a:effectLst/>
                        </a:rPr>
                        <a:t>Ö</a:t>
                      </a:r>
                      <a:r>
                        <a:rPr lang="tr-TR" sz="1400" dirty="0" smtClean="0">
                          <a:solidFill>
                            <a:schemeClr val="tx1"/>
                          </a:solidFill>
                          <a:effectLst/>
                        </a:rPr>
                        <a:t>rnekleme</a:t>
                      </a:r>
                      <a:endParaRPr lang="tr-TR" sz="1400" dirty="0">
                        <a:solidFill>
                          <a:schemeClr val="tx1"/>
                        </a:solidFill>
                        <a:effectLst/>
                        <a:latin typeface="Calibri"/>
                        <a:ea typeface="Calibri"/>
                        <a:cs typeface="Times New Roman"/>
                      </a:endParaRPr>
                    </a:p>
                  </a:txBody>
                  <a:tcPr marL="38456" marR="38456" marT="0" marB="0">
                    <a:solidFill>
                      <a:schemeClr val="bg1">
                        <a:lumMod val="75000"/>
                      </a:schemeClr>
                    </a:solidFill>
                  </a:tcPr>
                </a:tc>
                <a:tc>
                  <a:txBody>
                    <a:bodyPr/>
                    <a:lstStyle/>
                    <a:p>
                      <a:pPr>
                        <a:lnSpc>
                          <a:spcPct val="115000"/>
                        </a:lnSpc>
                        <a:spcAft>
                          <a:spcPts val="0"/>
                        </a:spcAft>
                      </a:pPr>
                      <a:r>
                        <a:rPr lang="tr-TR" sz="1200" dirty="0">
                          <a:effectLst/>
                          <a:latin typeface="Times New Roman" panose="02020603050405020304" pitchFamily="18" charset="0"/>
                          <a:cs typeface="Times New Roman" panose="02020603050405020304" pitchFamily="18" charset="0"/>
                        </a:rPr>
                        <a:t>Ölçüm tanıklık etme oranı (mg m</a:t>
                      </a:r>
                      <a:r>
                        <a:rPr lang="tr-TR" sz="1200" baseline="30000" dirty="0">
                          <a:effectLst/>
                          <a:latin typeface="Times New Roman" panose="02020603050405020304" pitchFamily="18" charset="0"/>
                          <a:cs typeface="Times New Roman" panose="02020603050405020304" pitchFamily="18" charset="0"/>
                        </a:rPr>
                        <a:t>-2</a:t>
                      </a:r>
                      <a:r>
                        <a:rPr lang="tr-TR" sz="1200" dirty="0">
                          <a:effectLst/>
                          <a:latin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cs typeface="Times New Roman" panose="02020603050405020304" pitchFamily="18" charset="0"/>
                        </a:rPr>
                        <a:t>gün</a:t>
                      </a:r>
                      <a:r>
                        <a:rPr lang="tr-TR" sz="1200" baseline="30000" dirty="0" smtClean="0">
                          <a:effectLst/>
                          <a:latin typeface="Times New Roman" panose="02020603050405020304" pitchFamily="18" charset="0"/>
                          <a:cs typeface="Times New Roman" panose="02020603050405020304" pitchFamily="18" charset="0"/>
                        </a:rPr>
                        <a:t>-1</a:t>
                      </a:r>
                      <a:r>
                        <a:rPr lang="tr-TR" sz="1200" dirty="0">
                          <a:effectLst/>
                          <a:latin typeface="Times New Roman" panose="02020603050405020304" pitchFamily="18" charset="0"/>
                          <a:cs typeface="Times New Roman" panose="02020603050405020304" pitchFamily="18" charset="0"/>
                        </a:rPr>
                        <a:t>): </a:t>
                      </a:r>
                      <a:r>
                        <a:rPr lang="tr-TR" sz="1200" dirty="0" err="1">
                          <a:effectLst/>
                          <a:latin typeface="Times New Roman" panose="02020603050405020304" pitchFamily="18" charset="0"/>
                          <a:cs typeface="Times New Roman" panose="02020603050405020304" pitchFamily="18" charset="0"/>
                        </a:rPr>
                        <a:t>Örnekleme'nin</a:t>
                      </a:r>
                      <a:r>
                        <a:rPr lang="tr-TR" sz="1200" dirty="0">
                          <a:effectLst/>
                          <a:latin typeface="Times New Roman" panose="02020603050405020304" pitchFamily="18" charset="0"/>
                          <a:cs typeface="Times New Roman" panose="02020603050405020304" pitchFamily="18" charset="0"/>
                        </a:rPr>
                        <a:t> pasif toplama toz </a:t>
                      </a:r>
                      <a:r>
                        <a:rPr lang="tr-TR" sz="1200" dirty="0" err="1">
                          <a:effectLst/>
                          <a:latin typeface="Times New Roman" panose="02020603050405020304" pitchFamily="18" charset="0"/>
                          <a:cs typeface="Times New Roman" panose="02020603050405020304" pitchFamily="18" charset="0"/>
                        </a:rPr>
                        <a:t>ingiliz</a:t>
                      </a:r>
                      <a:r>
                        <a:rPr lang="tr-TR" sz="1200" dirty="0">
                          <a:effectLst/>
                          <a:latin typeface="Times New Roman" panose="02020603050405020304" pitchFamily="18" charset="0"/>
                          <a:cs typeface="Times New Roman" panose="02020603050405020304" pitchFamily="18" charset="0"/>
                        </a:rPr>
                        <a:t> Standardı mevduatı göstergesi; </a:t>
                      </a:r>
                      <a:r>
                        <a:rPr lang="tr-TR" sz="1200" u="sng" dirty="0" err="1">
                          <a:effectLst/>
                          <a:latin typeface="Times New Roman" panose="02020603050405020304" pitchFamily="18" charset="0"/>
                          <a:cs typeface="Times New Roman" panose="02020603050405020304" pitchFamily="18" charset="0"/>
                        </a:rPr>
                        <a:t>gravimetrik</a:t>
                      </a:r>
                      <a:r>
                        <a:rPr lang="tr-TR" sz="1200" u="sng" dirty="0">
                          <a:effectLst/>
                          <a:latin typeface="Times New Roman" panose="02020603050405020304" pitchFamily="18" charset="0"/>
                          <a:cs typeface="Times New Roman" panose="02020603050405020304" pitchFamily="18" charset="0"/>
                        </a:rPr>
                        <a:t> analiz.</a:t>
                      </a:r>
                      <a:endParaRPr lang="tr-TR" sz="1200" u="sng" dirty="0">
                        <a:effectLst/>
                        <a:latin typeface="Times New Roman" panose="02020603050405020304" pitchFamily="18" charset="0"/>
                        <a:ea typeface="Calibri"/>
                        <a:cs typeface="Times New Roman" panose="02020603050405020304" pitchFamily="18" charset="0"/>
                      </a:endParaRPr>
                    </a:p>
                  </a:txBody>
                  <a:tcPr marL="38456" marR="38456" marT="0" marB="0"/>
                </a:tc>
                <a:tc>
                  <a:txBody>
                    <a:bodyPr/>
                    <a:lstStyle/>
                    <a:p>
                      <a:pPr>
                        <a:lnSpc>
                          <a:spcPct val="115000"/>
                        </a:lnSpc>
                        <a:spcAft>
                          <a:spcPts val="0"/>
                        </a:spcAft>
                      </a:pPr>
                      <a:r>
                        <a:rPr lang="tr-TR" sz="1200" dirty="0">
                          <a:effectLst/>
                          <a:latin typeface="Times New Roman" panose="02020603050405020304" pitchFamily="18" charset="0"/>
                          <a:cs typeface="Times New Roman" panose="02020603050405020304" pitchFamily="18" charset="0"/>
                        </a:rPr>
                        <a:t>BS 1747-1:1969 </a:t>
                      </a:r>
                      <a:endParaRPr lang="tr-TR" sz="1200" dirty="0">
                        <a:effectLst/>
                        <a:latin typeface="Times New Roman" panose="02020603050405020304" pitchFamily="18" charset="0"/>
                        <a:ea typeface="Calibri"/>
                        <a:cs typeface="Times New Roman" panose="02020603050405020304" pitchFamily="18" charset="0"/>
                      </a:endParaRPr>
                    </a:p>
                  </a:txBody>
                  <a:tcPr marL="38456" marR="38456" marT="0" marB="0"/>
                </a:tc>
                <a:tc>
                  <a:txBody>
                    <a:bodyPr/>
                    <a:lstStyle/>
                    <a:p>
                      <a:r>
                        <a:rPr lang="tr-TR" sz="1200" u="sng" kern="1200" dirty="0" smtClean="0">
                          <a:solidFill>
                            <a:schemeClr val="dk1"/>
                          </a:solidFill>
                          <a:effectLst/>
                          <a:latin typeface="Times New Roman" panose="02020603050405020304" pitchFamily="18" charset="0"/>
                          <a:ea typeface="+mn-ea"/>
                          <a:cs typeface="Times New Roman" panose="02020603050405020304" pitchFamily="18" charset="0"/>
                        </a:rPr>
                        <a:t>Çözünmeyen malzeme süzülür, kurutulur ve </a:t>
                      </a:r>
                      <a:r>
                        <a:rPr lang="tr-TR" sz="1200" u="sng" kern="1200" dirty="0" err="1" smtClean="0">
                          <a:solidFill>
                            <a:schemeClr val="dk1"/>
                          </a:solidFill>
                          <a:effectLst/>
                          <a:latin typeface="Times New Roman" panose="02020603050405020304" pitchFamily="18" charset="0"/>
                          <a:ea typeface="+mn-ea"/>
                          <a:cs typeface="Times New Roman" panose="02020603050405020304" pitchFamily="18" charset="0"/>
                        </a:rPr>
                        <a:t>gravimetrik</a:t>
                      </a:r>
                      <a:r>
                        <a:rPr lang="tr-TR" sz="1200" u="sng" kern="1200" baseline="0" dirty="0" smtClean="0">
                          <a:solidFill>
                            <a:schemeClr val="dk1"/>
                          </a:solidFill>
                          <a:effectLst/>
                          <a:latin typeface="Times New Roman" panose="02020603050405020304" pitchFamily="18" charset="0"/>
                          <a:ea typeface="+mn-ea"/>
                          <a:cs typeface="Times New Roman" panose="02020603050405020304" pitchFamily="18" charset="0"/>
                        </a:rPr>
                        <a:t> olarak tespit edilir</a:t>
                      </a:r>
                      <a:r>
                        <a:rPr lang="tr-TR" sz="1200" u="sng"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tr-TR" sz="1200" kern="1200" dirty="0" smtClean="0">
                          <a:solidFill>
                            <a:schemeClr val="dk1"/>
                          </a:solidFill>
                          <a:effectLst/>
                          <a:latin typeface="Times New Roman" panose="02020603050405020304" pitchFamily="18" charset="0"/>
                          <a:ea typeface="+mn-ea"/>
                          <a:cs typeface="Times New Roman" panose="02020603050405020304" pitchFamily="18" charset="0"/>
                        </a:rPr>
                        <a:t>Sonuçlar </a:t>
                      </a:r>
                      <a:r>
                        <a:rPr lang="tr-TR" sz="1200" dirty="0" smtClean="0">
                          <a:effectLst/>
                          <a:latin typeface="Times New Roman" panose="02020603050405020304" pitchFamily="18" charset="0"/>
                          <a:cs typeface="Times New Roman" panose="02020603050405020304" pitchFamily="18" charset="0"/>
                        </a:rPr>
                        <a:t>mg/m</a:t>
                      </a:r>
                      <a:r>
                        <a:rPr lang="tr-TR" sz="1200" baseline="30000" dirty="0" smtClean="0">
                          <a:effectLst/>
                          <a:latin typeface="Times New Roman" panose="02020603050405020304" pitchFamily="18" charset="0"/>
                          <a:cs typeface="Times New Roman" panose="02020603050405020304" pitchFamily="18" charset="0"/>
                        </a:rPr>
                        <a:t>-2</a:t>
                      </a:r>
                      <a:r>
                        <a:rPr lang="tr-TR" sz="1200" dirty="0" smtClean="0">
                          <a:effectLst/>
                          <a:latin typeface="Times New Roman" panose="02020603050405020304" pitchFamily="18" charset="0"/>
                          <a:cs typeface="Times New Roman" panose="02020603050405020304" pitchFamily="18" charset="0"/>
                        </a:rPr>
                        <a:t>Gün</a:t>
                      </a:r>
                      <a:r>
                        <a:rPr lang="tr-TR" sz="1200" baseline="30000" dirty="0" smtClean="0">
                          <a:effectLst/>
                          <a:latin typeface="Times New Roman" panose="02020603050405020304" pitchFamily="18" charset="0"/>
                          <a:cs typeface="Times New Roman" panose="02020603050405020304" pitchFamily="18" charset="0"/>
                        </a:rPr>
                        <a:t>-1 </a:t>
                      </a:r>
                      <a:r>
                        <a:rPr lang="tr-TR" sz="1200" kern="1200" dirty="0" smtClean="0">
                          <a:solidFill>
                            <a:schemeClr val="dk1"/>
                          </a:solidFill>
                          <a:effectLst/>
                          <a:latin typeface="Times New Roman" panose="02020603050405020304" pitchFamily="18" charset="0"/>
                          <a:ea typeface="+mn-ea"/>
                          <a:cs typeface="Times New Roman" panose="02020603050405020304" pitchFamily="18" charset="0"/>
                        </a:rPr>
                        <a:t>birimi ile ifade edilir</a:t>
                      </a:r>
                    </a:p>
                    <a:p>
                      <a:pPr>
                        <a:lnSpc>
                          <a:spcPct val="115000"/>
                        </a:lnSpc>
                        <a:spcAft>
                          <a:spcPts val="0"/>
                        </a:spcAft>
                      </a:pPr>
                      <a:r>
                        <a:rPr lang="tr-TR" sz="1200" dirty="0" smtClean="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a:cs typeface="Times New Roman" panose="02020603050405020304" pitchFamily="18" charset="0"/>
                      </a:endParaRPr>
                    </a:p>
                  </a:txBody>
                  <a:tcPr marL="38456" marR="38456" marT="0" marB="0"/>
                </a:tc>
                <a:tc>
                  <a:txBody>
                    <a:bodyPr/>
                    <a:lstStyle/>
                    <a:p>
                      <a:pPr>
                        <a:lnSpc>
                          <a:spcPct val="115000"/>
                        </a:lnSpc>
                        <a:spcAft>
                          <a:spcPts val="0"/>
                        </a:spcAft>
                      </a:pPr>
                      <a:r>
                        <a:rPr lang="tr-TR" sz="1200" dirty="0">
                          <a:effectLst/>
                          <a:latin typeface="Times New Roman" panose="02020603050405020304" pitchFamily="18" charset="0"/>
                          <a:cs typeface="Times New Roman" panose="02020603050405020304" pitchFamily="18" charset="0"/>
                        </a:rPr>
                        <a:t>Bir </a:t>
                      </a:r>
                      <a:r>
                        <a:rPr lang="tr-TR" sz="1200" dirty="0" err="1">
                          <a:effectLst/>
                          <a:latin typeface="Times New Roman" panose="02020603050405020304" pitchFamily="18" charset="0"/>
                          <a:cs typeface="Times New Roman" panose="02020603050405020304" pitchFamily="18" charset="0"/>
                        </a:rPr>
                        <a:t>Gravimetrik</a:t>
                      </a:r>
                      <a:r>
                        <a:rPr lang="tr-TR" sz="1200" dirty="0">
                          <a:effectLst/>
                          <a:latin typeface="Times New Roman" panose="02020603050405020304" pitchFamily="18" charset="0"/>
                          <a:cs typeface="Times New Roman" panose="02020603050405020304" pitchFamily="18" charset="0"/>
                        </a:rPr>
                        <a:t> belirleme 0.1 Mg çözünürlük dengesi bir aylık örnekleme süresi teorik </a:t>
                      </a:r>
                      <a:r>
                        <a:rPr lang="tr-TR" sz="1200" dirty="0" smtClean="0">
                          <a:effectLst/>
                          <a:latin typeface="Times New Roman" panose="02020603050405020304" pitchFamily="18" charset="0"/>
                          <a:cs typeface="Times New Roman" panose="02020603050405020304" pitchFamily="18" charset="0"/>
                        </a:rPr>
                        <a:t> </a:t>
                      </a:r>
                      <a:r>
                        <a:rPr lang="tr-TR" sz="1200" dirty="0" err="1" smtClean="0">
                          <a:effectLst/>
                          <a:latin typeface="Times New Roman" panose="02020603050405020304" pitchFamily="18" charset="0"/>
                          <a:cs typeface="Times New Roman" panose="02020603050405020304" pitchFamily="18" charset="0"/>
                        </a:rPr>
                        <a:t>LoD</a:t>
                      </a:r>
                      <a:r>
                        <a:rPr lang="tr-TR" sz="1200" dirty="0" smtClean="0">
                          <a:effectLst/>
                          <a:latin typeface="Times New Roman" panose="02020603050405020304" pitchFamily="18" charset="0"/>
                          <a:cs typeface="Times New Roman" panose="02020603050405020304" pitchFamily="18" charset="0"/>
                        </a:rPr>
                        <a:t> verir. (0,05mg/m</a:t>
                      </a:r>
                      <a:r>
                        <a:rPr lang="tr-TR" sz="1200" baseline="30000" dirty="0" smtClean="0">
                          <a:effectLst/>
                          <a:latin typeface="Times New Roman" panose="02020603050405020304" pitchFamily="18" charset="0"/>
                          <a:cs typeface="Times New Roman" panose="02020603050405020304" pitchFamily="18" charset="0"/>
                        </a:rPr>
                        <a:t>-2</a:t>
                      </a:r>
                      <a:r>
                        <a:rPr lang="tr-TR" sz="1200" dirty="0" smtClean="0">
                          <a:effectLst/>
                          <a:latin typeface="Times New Roman" panose="02020603050405020304" pitchFamily="18" charset="0"/>
                          <a:cs typeface="Times New Roman" panose="02020603050405020304" pitchFamily="18" charset="0"/>
                        </a:rPr>
                        <a:t>Gün</a:t>
                      </a:r>
                      <a:r>
                        <a:rPr lang="tr-TR" sz="1200" baseline="30000" dirty="0" smtClean="0">
                          <a:effectLst/>
                          <a:latin typeface="Times New Roman" panose="02020603050405020304" pitchFamily="18" charset="0"/>
                          <a:cs typeface="Times New Roman" panose="02020603050405020304" pitchFamily="18" charset="0"/>
                        </a:rPr>
                        <a:t>-1</a:t>
                      </a:r>
                      <a:r>
                        <a:rPr lang="tr-TR" sz="1200" dirty="0" smtClean="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a:cs typeface="Times New Roman" panose="02020603050405020304" pitchFamily="18" charset="0"/>
                      </a:endParaRPr>
                    </a:p>
                  </a:txBody>
                  <a:tcPr marL="38456" marR="38456" marT="0" marB="0"/>
                </a:tc>
                <a:tc>
                  <a:txBody>
                    <a:bodyPr/>
                    <a:lstStyle/>
                    <a:p>
                      <a:pPr>
                        <a:lnSpc>
                          <a:spcPct val="115000"/>
                        </a:lnSpc>
                        <a:spcAft>
                          <a:spcPts val="0"/>
                        </a:spcAft>
                      </a:pPr>
                      <a:r>
                        <a:rPr lang="tr-TR" sz="1200" dirty="0">
                          <a:effectLst/>
                          <a:latin typeface="Times New Roman" panose="02020603050405020304" pitchFamily="18" charset="0"/>
                          <a:cs typeface="Times New Roman" panose="02020603050405020304" pitchFamily="18" charset="0"/>
                        </a:rPr>
                        <a:t>Mevcut belirsizlik yok. Sığ toplayıcı hazne, yüksek rüzgar hızlarında kayıplar yaşanır.</a:t>
                      </a:r>
                      <a:endParaRPr lang="tr-TR" sz="1200" dirty="0">
                        <a:effectLst/>
                        <a:latin typeface="Times New Roman" panose="02020603050405020304" pitchFamily="18" charset="0"/>
                        <a:ea typeface="Calibri"/>
                        <a:cs typeface="Times New Roman" panose="02020603050405020304" pitchFamily="18" charset="0"/>
                      </a:endParaRPr>
                    </a:p>
                  </a:txBody>
                  <a:tcPr marL="38456" marR="38456" marT="0" marB="0"/>
                </a:tc>
                <a:extLst>
                  <a:ext uri="{0D108BD9-81ED-4DB2-BD59-A6C34878D82A}">
                    <a16:rowId xmlns:a16="http://schemas.microsoft.com/office/drawing/2014/main" val="10001"/>
                  </a:ext>
                </a:extLst>
              </a:tr>
            </a:tbl>
          </a:graphicData>
        </a:graphic>
      </p:graphicFrame>
      <p:sp>
        <p:nvSpPr>
          <p:cNvPr id="8227" name="Metin kutusu 1"/>
          <p:cNvSpPr txBox="1">
            <a:spLocks noChangeArrowheads="1"/>
          </p:cNvSpPr>
          <p:nvPr/>
        </p:nvSpPr>
        <p:spPr bwMode="auto">
          <a:xfrm>
            <a:off x="2200520" y="2342237"/>
            <a:ext cx="657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dirty="0">
                <a:latin typeface="Times New Roman" panose="02020603050405020304" pitchFamily="18" charset="0"/>
                <a:cs typeface="Times New Roman" panose="02020603050405020304" pitchFamily="18" charset="0"/>
              </a:rPr>
              <a:t>Technical </a:t>
            </a:r>
            <a:r>
              <a:rPr lang="tr-TR" altLang="tr-TR" sz="1800" dirty="0" err="1">
                <a:latin typeface="Times New Roman" panose="02020603050405020304" pitchFamily="18" charset="0"/>
                <a:cs typeface="Times New Roman" panose="02020603050405020304" pitchFamily="18" charset="0"/>
              </a:rPr>
              <a:t>Guidance</a:t>
            </a:r>
            <a:r>
              <a:rPr lang="tr-TR" altLang="tr-TR" sz="1800" dirty="0">
                <a:latin typeface="Times New Roman" panose="02020603050405020304" pitchFamily="18" charset="0"/>
                <a:cs typeface="Times New Roman" panose="02020603050405020304" pitchFamily="18" charset="0"/>
              </a:rPr>
              <a:t> </a:t>
            </a:r>
            <a:r>
              <a:rPr lang="tr-TR" altLang="tr-TR" sz="1800" dirty="0" err="1">
                <a:latin typeface="Times New Roman" panose="02020603050405020304" pitchFamily="18" charset="0"/>
                <a:cs typeface="Times New Roman" panose="02020603050405020304" pitchFamily="18" charset="0"/>
              </a:rPr>
              <a:t>Note</a:t>
            </a:r>
            <a:r>
              <a:rPr lang="tr-TR" altLang="tr-TR" sz="1800" dirty="0">
                <a:latin typeface="Times New Roman" panose="02020603050405020304" pitchFamily="18" charset="0"/>
                <a:cs typeface="Times New Roman" panose="02020603050405020304" pitchFamily="18" charset="0"/>
              </a:rPr>
              <a:t>; M8, Environment </a:t>
            </a:r>
            <a:r>
              <a:rPr lang="tr-TR" altLang="tr-TR" sz="1800" dirty="0" err="1">
                <a:latin typeface="Times New Roman" panose="02020603050405020304" pitchFamily="18" charset="0"/>
                <a:cs typeface="Times New Roman" panose="02020603050405020304" pitchFamily="18" charset="0"/>
              </a:rPr>
              <a:t>Agency</a:t>
            </a:r>
            <a:r>
              <a:rPr lang="tr-TR" altLang="tr-TR" sz="1800" dirty="0">
                <a:latin typeface="Times New Roman" panose="02020603050405020304" pitchFamily="18" charset="0"/>
                <a:cs typeface="Times New Roman" panose="02020603050405020304" pitchFamily="18" charset="0"/>
              </a:rPr>
              <a:t>, UK, </a:t>
            </a:r>
            <a:r>
              <a:rPr lang="tr-TR" altLang="tr-TR" sz="1800" dirty="0" err="1">
                <a:latin typeface="Times New Roman" panose="02020603050405020304" pitchFamily="18" charset="0"/>
                <a:cs typeface="Times New Roman" panose="02020603050405020304" pitchFamily="18" charset="0"/>
              </a:rPr>
              <a:t>Table</a:t>
            </a:r>
            <a:r>
              <a:rPr lang="tr-TR" altLang="tr-TR" sz="1800" dirty="0">
                <a:latin typeface="Times New Roman" panose="02020603050405020304" pitchFamily="18" charset="0"/>
                <a:cs typeface="Times New Roman" panose="02020603050405020304" pitchFamily="18" charset="0"/>
              </a:rPr>
              <a:t> 14.3</a:t>
            </a:r>
          </a:p>
        </p:txBody>
      </p:sp>
      <p:sp>
        <p:nvSpPr>
          <p:cNvPr id="8228" name="Dikdörtgen 1"/>
          <p:cNvSpPr>
            <a:spLocks noChangeArrowheads="1"/>
          </p:cNvSpPr>
          <p:nvPr/>
        </p:nvSpPr>
        <p:spPr bwMode="auto">
          <a:xfrm>
            <a:off x="2277207" y="6192839"/>
            <a:ext cx="169630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700"/>
              <a:t>TS EN 2341</a:t>
            </a:r>
          </a:p>
        </p:txBody>
      </p:sp>
      <p:pic>
        <p:nvPicPr>
          <p:cNvPr id="10" name="Resim 9"/>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1" name="Unvan 1"/>
          <p:cNvSpPr txBox="1">
            <a:spLocks/>
          </p:cNvSpPr>
          <p:nvPr/>
        </p:nvSpPr>
        <p:spPr>
          <a:xfrm>
            <a:off x="1442183" y="516271"/>
            <a:ext cx="10007282" cy="813821"/>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tr-TR" altLang="tr-TR" sz="3600" b="1" dirty="0">
                <a:latin typeface="Times New Roman" panose="02020603050405020304" pitchFamily="18" charset="0"/>
                <a:cs typeface="Times New Roman" panose="02020603050405020304" pitchFamily="18" charset="0"/>
              </a:rPr>
              <a:t>HAVA KALİTESİNİN DEĞERLENDİRİLMESİ VE </a:t>
            </a:r>
            <a:endParaRPr lang="tr-TR" altLang="tr-TR" sz="3600" b="1" dirty="0" smtClean="0">
              <a:latin typeface="Times New Roman" panose="02020603050405020304" pitchFamily="18" charset="0"/>
              <a:cs typeface="Times New Roman" panose="02020603050405020304" pitchFamily="18" charset="0"/>
            </a:endParaRPr>
          </a:p>
          <a:p>
            <a:pPr>
              <a:spcAft>
                <a:spcPts val="600"/>
              </a:spcAft>
            </a:pPr>
            <a:r>
              <a:rPr lang="tr-TR" altLang="tr-TR" sz="3600" b="1" dirty="0" smtClean="0">
                <a:latin typeface="Times New Roman" panose="02020603050405020304" pitchFamily="18" charset="0"/>
                <a:cs typeface="Times New Roman" panose="02020603050405020304" pitchFamily="18" charset="0"/>
              </a:rPr>
              <a:t>ÖLÇÜM </a:t>
            </a:r>
            <a:r>
              <a:rPr lang="tr-TR" altLang="tr-TR" sz="3600" b="1" dirty="0">
                <a:latin typeface="Times New Roman" panose="02020603050405020304" pitchFamily="18" charset="0"/>
                <a:cs typeface="Times New Roman" panose="02020603050405020304" pitchFamily="18" charset="0"/>
              </a:rPr>
              <a:t>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7</a:t>
            </a:fld>
            <a:endParaRPr lang="tr-TR"/>
          </a:p>
        </p:txBody>
      </p:sp>
    </p:spTree>
    <p:extLst>
      <p:ext uri="{BB962C8B-B14F-4D97-AF65-F5344CB8AC3E}">
        <p14:creationId xmlns:p14="http://schemas.microsoft.com/office/powerpoint/2010/main" val="1882371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2041525" y="2225601"/>
            <a:ext cx="4350482"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2400" b="1" dirty="0">
                <a:latin typeface="Times New Roman" panose="02020603050405020304" pitchFamily="18" charset="0"/>
                <a:cs typeface="Times New Roman" panose="02020603050405020304" pitchFamily="18" charset="0"/>
              </a:rPr>
              <a:t>3. </a:t>
            </a:r>
            <a:r>
              <a:rPr lang="tr-TR" altLang="tr-TR" sz="2400" b="1" dirty="0" smtClean="0">
                <a:latin typeface="Times New Roman" panose="02020603050405020304" pitchFamily="18" charset="0"/>
                <a:cs typeface="Times New Roman" panose="02020603050405020304" pitchFamily="18" charset="0"/>
              </a:rPr>
              <a:t>Bölüm: </a:t>
            </a:r>
            <a:r>
              <a:rPr lang="tr-TR" altLang="tr-TR" sz="2400" b="1" dirty="0">
                <a:latin typeface="Times New Roman" panose="02020603050405020304" pitchFamily="18" charset="0"/>
                <a:cs typeface="Times New Roman" panose="02020603050405020304" pitchFamily="18" charset="0"/>
              </a:rPr>
              <a:t>Çöken Toz Ölçümleri</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sp>
        <p:nvSpPr>
          <p:cNvPr id="9225"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9226"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9227" name="Metin kutusu 1"/>
          <p:cNvSpPr txBox="1">
            <a:spLocks noChangeArrowheads="1"/>
          </p:cNvSpPr>
          <p:nvPr/>
        </p:nvSpPr>
        <p:spPr bwMode="auto">
          <a:xfrm>
            <a:off x="4606903" y="2871932"/>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a:latin typeface="Times New Roman" panose="02020603050405020304" pitchFamily="18" charset="0"/>
                <a:cs typeface="Times New Roman" panose="02020603050405020304" pitchFamily="18" charset="0"/>
              </a:rPr>
              <a:t>Dikkat Edilecek Hususlar</a:t>
            </a:r>
          </a:p>
        </p:txBody>
      </p:sp>
      <p:sp>
        <p:nvSpPr>
          <p:cNvPr id="9228" name="Dikdörtgen 1"/>
          <p:cNvSpPr>
            <a:spLocks noChangeArrowheads="1"/>
          </p:cNvSpPr>
          <p:nvPr/>
        </p:nvSpPr>
        <p:spPr bwMode="auto">
          <a:xfrm>
            <a:off x="2041525" y="3518263"/>
            <a:ext cx="853122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Çöken toz ölçümü sırasında tesis inceleme alanı içinde en az 2 (iki) ölçüm noktasında, hakim rüzgar yönü dikkate alınır. Aynı bölgede toz emisyonuna neden olan başka kaynakların da bulunması durumunda ölçüm noktası sayısı tesis dışındaki diğer kaynakların katkılarının belirlenmesi için attırılabilir. Ölçüm süresi birer aylık 2 (iki) ölçüm olup, toplam 2 (iki) aydır. Aylık olarak bulunacak değerler gün sayısına bölünerek bir günde çöken ortalama toz miktarı hesaplanır.</a:t>
            </a:r>
          </a:p>
          <a:p>
            <a:pPr algn="just" eaLnBrk="1" hangingPunct="1">
              <a:spcBef>
                <a:spcPct val="0"/>
              </a:spcBef>
              <a:buFontTx/>
              <a:buNone/>
            </a:pPr>
            <a:r>
              <a:rPr lang="tr-TR" altLang="tr-TR" sz="1800" dirty="0">
                <a:latin typeface="Times New Roman" panose="02020603050405020304" pitchFamily="18" charset="0"/>
                <a:cs typeface="Times New Roman" panose="02020603050405020304" pitchFamily="18" charset="0"/>
              </a:rPr>
              <a:t> </a:t>
            </a:r>
          </a:p>
          <a:p>
            <a:pPr algn="just" eaLnBrk="1" hangingPunct="1">
              <a:spcBef>
                <a:spcPct val="0"/>
              </a:spcBef>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Hava kalitesi ölçümleri kural olarak yer seviyesinden, 1,5 - 4,0 metre arasındaki yüksekliklerde, binadan (veya ekili alandan) en az 1,5 metre yan mesafe tutularak yapılır. Ormanda yapılan ölçümler, ağaç yüksekliğinden daha yukarıda yapılmalıdır.</a:t>
            </a:r>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0" name="Unvan 1"/>
          <p:cNvSpPr txBox="1">
            <a:spLocks/>
          </p:cNvSpPr>
          <p:nvPr/>
        </p:nvSpPr>
        <p:spPr>
          <a:xfrm>
            <a:off x="1541829" y="506463"/>
            <a:ext cx="10007282" cy="8334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2800" b="1" dirty="0">
                <a:latin typeface="Times New Roman" panose="02020603050405020304" pitchFamily="18" charset="0"/>
                <a:cs typeface="Times New Roman" panose="02020603050405020304" pitchFamily="18" charset="0"/>
              </a:rPr>
              <a:t>HAVA KALİTESİNİN DEĞERLENDİRİLMESİ </a:t>
            </a:r>
            <a:r>
              <a:rPr lang="tr-TR" altLang="tr-TR" sz="2800" b="1" dirty="0" smtClean="0">
                <a:latin typeface="Times New Roman" panose="02020603050405020304" pitchFamily="18" charset="0"/>
                <a:cs typeface="Times New Roman" panose="02020603050405020304" pitchFamily="18" charset="0"/>
              </a:rPr>
              <a:t>VE</a:t>
            </a:r>
          </a:p>
          <a:p>
            <a:r>
              <a:rPr lang="tr-TR" altLang="tr-TR" sz="2800" b="1" dirty="0" smtClean="0">
                <a:latin typeface="Times New Roman" panose="02020603050405020304" pitchFamily="18" charset="0"/>
                <a:cs typeface="Times New Roman" panose="02020603050405020304" pitchFamily="18" charset="0"/>
              </a:rPr>
              <a:t> </a:t>
            </a:r>
            <a:r>
              <a:rPr lang="tr-TR" altLang="tr-TR" sz="28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8</a:t>
            </a:fld>
            <a:endParaRPr lang="tr-TR"/>
          </a:p>
        </p:txBody>
      </p:sp>
    </p:spTree>
    <p:extLst>
      <p:ext uri="{BB962C8B-B14F-4D97-AF65-F5344CB8AC3E}">
        <p14:creationId xmlns:p14="http://schemas.microsoft.com/office/powerpoint/2010/main" val="2402653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2403475" y="1973648"/>
            <a:ext cx="895032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2400" b="1" dirty="0">
                <a:latin typeface="Times New Roman" panose="02020603050405020304" pitchFamily="18" charset="0"/>
                <a:cs typeface="Times New Roman" panose="02020603050405020304" pitchFamily="18" charset="0"/>
              </a:rPr>
              <a:t>3. Bölüm : Çöken Toz Ölçümleri</a:t>
            </a:r>
          </a:p>
          <a:p>
            <a:pPr eaLnBrk="1" hangingPunct="1">
              <a:spcBef>
                <a:spcPct val="50000"/>
              </a:spcBef>
              <a:buFontTx/>
              <a:buNone/>
            </a:pPr>
            <a:endParaRPr lang="tr-TR" altLang="tr-TR" sz="800" b="1" dirty="0">
              <a:latin typeface="Times New Roman" panose="02020603050405020304" pitchFamily="18" charset="0"/>
              <a:cs typeface="Times New Roman" panose="02020603050405020304" pitchFamily="18" charset="0"/>
            </a:endParaRPr>
          </a:p>
        </p:txBody>
      </p:sp>
      <p:sp>
        <p:nvSpPr>
          <p:cNvPr id="10249"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0250"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pic>
        <p:nvPicPr>
          <p:cNvPr id="102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86" y="2423992"/>
            <a:ext cx="7835006" cy="3979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2" name="Metin kutusu 3"/>
          <p:cNvSpPr txBox="1">
            <a:spLocks noChangeArrowheads="1"/>
          </p:cNvSpPr>
          <p:nvPr/>
        </p:nvSpPr>
        <p:spPr bwMode="auto">
          <a:xfrm>
            <a:off x="5106987" y="6403853"/>
            <a:ext cx="1915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dirty="0">
                <a:latin typeface="Times New Roman" panose="02020603050405020304" pitchFamily="18" charset="0"/>
                <a:cs typeface="Times New Roman" panose="02020603050405020304" pitchFamily="18" charset="0"/>
              </a:rPr>
              <a:t>TS 2341 Düzeneği</a:t>
            </a:r>
          </a:p>
        </p:txBody>
      </p:sp>
      <p:pic>
        <p:nvPicPr>
          <p:cNvPr id="9" name="Resim 8"/>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0" name="Unvan 1"/>
          <p:cNvSpPr txBox="1">
            <a:spLocks/>
          </p:cNvSpPr>
          <p:nvPr/>
        </p:nvSpPr>
        <p:spPr>
          <a:xfrm>
            <a:off x="1494936"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a:t>
            </a:r>
            <a:r>
              <a:rPr lang="tr-TR" altLang="tr-TR" sz="3600" b="1" dirty="0" smtClean="0">
                <a:latin typeface="Times New Roman" panose="02020603050405020304" pitchFamily="18" charset="0"/>
                <a:cs typeface="Times New Roman" panose="02020603050405020304" pitchFamily="18" charset="0"/>
              </a:rPr>
              <a:t>VE</a:t>
            </a:r>
          </a:p>
          <a:p>
            <a:r>
              <a:rPr lang="tr-TR" altLang="tr-TR" sz="3600" b="1" dirty="0" smtClean="0">
                <a:latin typeface="Times New Roman" panose="02020603050405020304" pitchFamily="18" charset="0"/>
                <a:cs typeface="Times New Roman" panose="02020603050405020304" pitchFamily="18" charset="0"/>
              </a:rPr>
              <a:t> </a:t>
            </a:r>
            <a:r>
              <a:rPr lang="tr-TR" altLang="tr-TR" sz="3600" b="1" dirty="0">
                <a:latin typeface="Times New Roman" panose="02020603050405020304" pitchFamily="18" charset="0"/>
                <a:cs typeface="Times New Roman" panose="02020603050405020304" pitchFamily="18" charset="0"/>
              </a:rPr>
              <a:t>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9</a:t>
            </a:fld>
            <a:endParaRPr lang="tr-TR"/>
          </a:p>
        </p:txBody>
      </p:sp>
    </p:spTree>
    <p:extLst>
      <p:ext uri="{BB962C8B-B14F-4D97-AF65-F5344CB8AC3E}">
        <p14:creationId xmlns:p14="http://schemas.microsoft.com/office/powerpoint/2010/main" val="1122881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TM03457485[[fn=Ağ Gözü]]</Template>
  <TotalTime>809</TotalTime>
  <Words>3258</Words>
  <Application>Microsoft Office PowerPoint</Application>
  <PresentationFormat>Geniş ekran</PresentationFormat>
  <Paragraphs>397</Paragraphs>
  <Slides>34</Slides>
  <Notes>5</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34</vt:i4>
      </vt:variant>
    </vt:vector>
  </HeadingPairs>
  <TitlesOfParts>
    <vt:vector size="40" baseType="lpstr">
      <vt:lpstr>Arial</vt:lpstr>
      <vt:lpstr>Calibri</vt:lpstr>
      <vt:lpstr>Calibri Light</vt:lpstr>
      <vt:lpstr>Times New Roman</vt:lpstr>
      <vt:lpstr>Wingdings</vt:lpstr>
      <vt:lpstr>Office Teması</vt:lpstr>
      <vt:lpstr>T.C.  ÇEVRE, ŞEHİRCİLİK VE   İKLİM DEĞİŞİKLİĞİ BAKANLIĞI  ÇED, İZİN VE DENETİM GENEL MÜDÜRLÜĞÜ Laboratuvar, Ölçüm ve İzleme Dairesi Başkanlığı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Cevre ve Sehircilik Bakanligi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ÇEVRE, ŞEHİRCİLİK VE  İKLİM DEĞİŞİKLİĞİ BAKANLIĞI ÇED, İZİN VE DENETİM GENEL MÜDÜRLÜĞÜ Laboratuvar, Ölçüm ve İzleme Daire Başkanlığı</dc:title>
  <dc:creator>Yener Taş</dc:creator>
  <cp:lastModifiedBy>Yener Taş</cp:lastModifiedBy>
  <cp:revision>69</cp:revision>
  <dcterms:created xsi:type="dcterms:W3CDTF">2021-11-22T06:43:15Z</dcterms:created>
  <dcterms:modified xsi:type="dcterms:W3CDTF">2021-12-03T11:43:03Z</dcterms:modified>
</cp:coreProperties>
</file>