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316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274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841E-69A9-4781-8F23-45D528D3002B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F68C-2E17-41A7-BF22-ED50A0761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1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EDF-664B-4274-933E-DEC12D67225D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6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CDE-D8F5-49C1-AC82-5648FE3B6979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1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7154-F7CA-45DC-A1B2-FD360D7C6B75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144F-B698-4C01-A555-A26E0358E8B2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F48-1EEC-4EE2-81A0-618180EF0DBE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4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002C-5126-4B15-AF2C-7DB1A0E542DF}" type="datetime1">
              <a:rPr lang="tr-TR" smtClean="0"/>
              <a:t>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904-FB45-4ABF-8B6E-290ABFFBCBCB}" type="datetime1">
              <a:rPr lang="tr-TR" smtClean="0"/>
              <a:t>3.12.2021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21F6-97EC-4C4C-855C-C373A6BF9599}" type="datetime1">
              <a:rPr lang="tr-TR" smtClean="0"/>
              <a:t>3.12.2021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05A3-2096-4EE3-A91E-C40D8E19C0D6}" type="datetime1">
              <a:rPr lang="tr-TR" smtClean="0"/>
              <a:t>3.12.2021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0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243-D7E0-4C7C-B46D-12ECB93DBA36}" type="datetime1">
              <a:rPr lang="tr-TR" smtClean="0"/>
              <a:t>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F01B-5F7D-490C-ADB9-58A1E6A27EDD}" type="datetime1">
              <a:rPr lang="tr-TR" smtClean="0"/>
              <a:t>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ADDA-9EE2-40C0-AD88-85ED6825E6AF}" type="datetime1">
              <a:rPr lang="tr-TR" smtClean="0"/>
              <a:t>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96000"/>
                <a:lumOff val="4000"/>
              </a:schemeClr>
            </a:gs>
            <a:gs pos="33000">
              <a:srgbClr val="FEFEFE"/>
            </a:gs>
            <a:gs pos="46000">
              <a:schemeClr val="bg1">
                <a:tint val="98000"/>
                <a:satMod val="130000"/>
                <a:shade val="90000"/>
                <a:lumMod val="103000"/>
              </a:schemeClr>
            </a:gs>
            <a:gs pos="83000">
              <a:schemeClr val="bg1">
                <a:shade val="63000"/>
                <a:satMod val="1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8362" y="421708"/>
            <a:ext cx="9443432" cy="343802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ÇEVRE, ŞEHİRCİLİK VE 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İKLİM DEĞİŞİKLİĞİ BAKANLIĞI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ÇED, İZİN VE DENETİM GENEL MÜDÜRLÜĞÜ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Dairesi Başkanlığı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04446" y="4210495"/>
            <a:ext cx="11139854" cy="1655762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POLİSİKLİK AROMATİK HİDROKARBONLAR (PAH) ÖRNEKLENMESİ</a:t>
            </a:r>
          </a:p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POLİKLORLU DİBENZO DİOKSİN VE FURANLAR (PCDD/PCDF) ÖRNEKLENMESİ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Mustafa ALTUNDAĞ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 Mühendisi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629" y="1161766"/>
            <a:ext cx="7244542" cy="321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79396"/>
            <a:ext cx="2362200" cy="15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377291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379396"/>
            <a:ext cx="3581400" cy="15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916282"/>
            <a:ext cx="86106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0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66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227138"/>
            <a:ext cx="7239000" cy="349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4727574"/>
            <a:ext cx="3314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738688"/>
            <a:ext cx="2971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4727941"/>
            <a:ext cx="23241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6900" y="607890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0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77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9 Metin kutusu"/>
          <p:cNvSpPr txBox="1">
            <a:spLocks noChangeArrowheads="1"/>
          </p:cNvSpPr>
          <p:nvPr/>
        </p:nvSpPr>
        <p:spPr bwMode="auto">
          <a:xfrm>
            <a:off x="1859756" y="2056904"/>
            <a:ext cx="862488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Metot C 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(Soğutulmuş </a:t>
            </a:r>
            <a:r>
              <a:rPr lang="tr-TR" altLang="tr-TR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altLang="tr-TR" sz="2400" b="1" dirty="0" err="1" smtClean="0">
                <a:latin typeface="Times New Roman" pitchFamily="18" charset="0"/>
                <a:cs typeface="Times New Roman" pitchFamily="18" charset="0"/>
              </a:rPr>
              <a:t>rob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altLang="tr-TR" sz="2400" b="1" dirty="0" err="1" smtClean="0">
                <a:latin typeface="Times New Roman" pitchFamily="18" charset="0"/>
                <a:cs typeface="Times New Roman" pitchFamily="18" charset="0"/>
              </a:rPr>
              <a:t>dsorber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etodu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Baca gazı su ile soğutulmuş bir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probdan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olarak örneklenir.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Numune 40 </a:t>
            </a:r>
            <a:r>
              <a:rPr lang="tr-TR" altLang="tr-TR" sz="2200" baseline="30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altına soğutulur.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Numune debisi 0,5 m</a:t>
            </a:r>
            <a:r>
              <a:rPr lang="tr-TR" altLang="tr-TR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/h ile 2 m</a:t>
            </a:r>
            <a:r>
              <a:rPr lang="tr-TR" altLang="tr-TR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/h arasında olmalıdır.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Örnekleme sonrası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kondensat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ve duruluma çözeltisi filtre,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ve eğer kullanılmış ise yedek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analiz edilir.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73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İçerik Yer Tutucusu 2"/>
          <p:cNvSpPr txBox="1">
            <a:spLocks/>
          </p:cNvSpPr>
          <p:nvPr/>
        </p:nvSpPr>
        <p:spPr bwMode="auto">
          <a:xfrm>
            <a:off x="1752600" y="2099734"/>
            <a:ext cx="8839200" cy="15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 algn="just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Her bir örnek alımından sonra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temizlenmelidir.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Probun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çalkalandığı sular, diğer numunelere analiz için eklenmelidir.</a:t>
            </a:r>
          </a:p>
          <a:p>
            <a:pPr marL="342900" lvl="2" indent="-342900" algn="just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Alınmış olan numuneler 1 hafta içerisinde, tercihen ise 24 saat içerisinde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ekstrakte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edilir. Numuneler koyu bir ortamda -7 ºC’de saklanmalıdır.</a:t>
            </a:r>
          </a:p>
        </p:txBody>
      </p:sp>
      <p:pic>
        <p:nvPicPr>
          <p:cNvPr id="70659" name="Picture 2" descr="C:\Users\volkan.polat\Desktop\Lab.Ölçüm resimleri\aaa 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620" y="3733799"/>
            <a:ext cx="735916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6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İçerik Yer Tutucusu 2"/>
          <p:cNvSpPr txBox="1">
            <a:spLocks/>
          </p:cNvSpPr>
          <p:nvPr/>
        </p:nvSpPr>
        <p:spPr bwMode="auto">
          <a:xfrm>
            <a:off x="1828800" y="1898493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3" algn="just" eaLnBrk="0" hangingPunct="0">
              <a:spcBef>
                <a:spcPct val="20000"/>
              </a:spcBef>
            </a:pPr>
            <a:r>
              <a:rPr lang="tr-TR" altLang="tr-TR" sz="24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PAH Numunesinin </a:t>
            </a:r>
            <a:r>
              <a:rPr lang="tr-TR" altLang="tr-TR" sz="24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Ekstraksiyonu</a:t>
            </a:r>
            <a:r>
              <a:rPr lang="tr-TR" altLang="tr-TR" sz="24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ve Analizi ISO 11338-2 Metoduna göre yapılır.</a:t>
            </a:r>
          </a:p>
          <a:p>
            <a:pPr marL="0" lvl="3" algn="just" eaLnBrk="0" hangingPunct="0">
              <a:spcBef>
                <a:spcPct val="20000"/>
              </a:spcBef>
            </a:pPr>
            <a:endParaRPr lang="tr-TR" altLang="tr-TR" sz="20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72707" name="Picture 2" descr="C:\Users\mustafa.altundag\Desktop\EĞİTİM\sok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167" y="2944812"/>
            <a:ext cx="405618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2" descr="C:\Users\mustafa.altundag\Desktop\EĞİTİM\gc 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944813"/>
            <a:ext cx="4057200" cy="359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95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90862" y="2874064"/>
            <a:ext cx="10010273" cy="1653974"/>
          </a:xfr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POLİKLORLU DİBENZO DİOKSİN VE FURANLAR (PCDD/PCDF) ÖRNEKLENMESİ</a:t>
            </a:r>
          </a:p>
        </p:txBody>
      </p:sp>
    </p:spTree>
    <p:extLst>
      <p:ext uri="{BB962C8B-B14F-4D97-AF65-F5344CB8AC3E}">
        <p14:creationId xmlns:p14="http://schemas.microsoft.com/office/powerpoint/2010/main" val="9298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4000"/>
          </a:blip>
          <a:srcRect/>
          <a:stretch>
            <a:fillRect/>
          </a:stretch>
        </p:blipFill>
        <p:spPr bwMode="auto">
          <a:xfrm>
            <a:off x="3276599" y="1466327"/>
            <a:ext cx="5905500" cy="11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Dikdörtgen 3"/>
          <p:cNvSpPr>
            <a:spLocks noChangeArrowheads="1"/>
          </p:cNvSpPr>
          <p:nvPr/>
        </p:nvSpPr>
        <p:spPr bwMode="auto">
          <a:xfrm>
            <a:off x="1547461" y="2720380"/>
            <a:ext cx="9363777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Dioksin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furanlar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ticari amaçla üretilen bileşikler değildirler ve bilinen kullanım alanları da yoktur. Bunlar genellikle kimyasal ürünlerin üretiminde istenmeyen yan ürün olarak açığa çıkarlar.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Dioksin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furan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kaynakları aşağıdaki gibidir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Atık yakılması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Demirli ve demirsiz metal üretimi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Elektrik üretimi ve ısınma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Mineral (kireç, çimento, seramik, cam ve asfalt karışımı) üretimi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Motorlu taşıtlar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Kontrolsüz yanma prosesleri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Kimyasalların ve tüketici gıdaların üretimi (kağıt, tekstil, deri ve kim.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Düzenli depolama ve biriktirme (çamur arıtımı,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kompostlama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, atık yağların birikimi)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Sigara dumanı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Orman yangınları, volkanik patlama gibi doğa olayları </a:t>
            </a:r>
          </a:p>
          <a:p>
            <a:pPr marL="250825" indent="4572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Hayvan yemleri</a:t>
            </a:r>
            <a:endParaRPr lang="tr-T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09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4755" name="9 Metin kutusu"/>
          <p:cNvSpPr txBox="1">
            <a:spLocks noChangeArrowheads="1"/>
          </p:cNvSpPr>
          <p:nvPr/>
        </p:nvSpPr>
        <p:spPr bwMode="auto">
          <a:xfrm>
            <a:off x="1885950" y="1847423"/>
            <a:ext cx="890397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Poliklorlu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dibenzodioksinler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(PCDD) ve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poliklorlu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dibenzofuranlar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(PCDF), klorlu aromatik eterlerin 2 grubudur. Bunlar, 210 çeşit olup 75’i PCDD ve 135’i PCDF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, PCDD/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PCDF'lerden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numune almayı kapsar ve ölçme işlemlerinin bütünleyici bir  parçasını teşkil eder.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nokta kaynak emisyonlarında yaklaşık, 0,1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I-TEQ/m</a:t>
            </a:r>
            <a:r>
              <a:rPr lang="tr-TR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derişimleri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ölçmek için geliştirilmiştir.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Sırasıyla;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ekstraksiyon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temizleme ile yapı ve miktar tayini hakkındaki TS EN 1948-2 ve TS EN 1948-3 ile birlikte kullanılması, PCDD/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PCDF'lerin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tayini için gereklidir.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Kullanıcı 3 farklı metottan birini seçebilir.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Filtre /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oğuşturucu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metodu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Seyreltme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Metodu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Soğutmalı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Sonda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etodu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0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5779" name="9 Metin kutusu"/>
          <p:cNvSpPr txBox="1">
            <a:spLocks noChangeArrowheads="1"/>
          </p:cNvSpPr>
          <p:nvPr/>
        </p:nvSpPr>
        <p:spPr bwMode="auto">
          <a:xfrm>
            <a:off x="1828800" y="1955145"/>
            <a:ext cx="868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algn="just">
              <a:spcAft>
                <a:spcPts val="600"/>
              </a:spcAft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Prensip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Gaz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numunesi, bacadan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olarak alınır. Parçacıklarda ve gaz fazında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adsorblanan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PCDD/PCDF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numune alma hattında toplanır.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Toplama kısmı filtre,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destilat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balonu ve seçilen sisteme uygun katı veya sıvı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adsorbent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olabilir.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Aşağıdaki üç numune alma sistemlerinden biri seçilir.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filtre-yoğunlaştırıcı metodu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seyreltme metodu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soğuk sonda metodu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Ana toplama parçalarına, numune alma işleminden önce numunenin türevlerinin geri kazanma hızının tayini için, ¹³C</a:t>
            </a:r>
            <a:r>
              <a:rPr lang="tr-TR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etiketli PCDD/PCDF ilave edilir.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Numune gaz, numune alma sistemine özgü sıcaklığa getirilir ve gaz veya parçacıklar halindeki PCDD/PCDF 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tutulur.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714500" y="1533465"/>
            <a:ext cx="8763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457200" algn="just">
              <a:spcAft>
                <a:spcPts val="600"/>
              </a:spcAft>
              <a:defRPr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Prensip</a:t>
            </a:r>
          </a:p>
          <a:p>
            <a:pPr marL="252000" indent="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ıl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etiketli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standardlar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Çizelge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verilmiştir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252000" algn="just">
              <a:spcAft>
                <a:spcPts val="600"/>
              </a:spcAft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52000" indent="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52000" indent="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56032" indent="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PeCDF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HxCDF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400 pg,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HpCDF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800 pg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etiketli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standard, 10 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numuneye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eklenir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kurugaz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0,1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I-TEQ/m3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derişime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karş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gelir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256032" indent="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Numune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alma standard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çözeltisi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100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olmal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r.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256032" indent="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Numunede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doğal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PCDD/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PCDF.lerin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oldukça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derişimleri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bekleniyorsa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etiketli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standard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eklenecek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miktarlar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ayarlan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r.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16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1,2,3,7,8-Pentachlorodibenzofuran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PeCDF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16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1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1,2,3,7,8,9-Hexachlorodibenzofuran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HxCDF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16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1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1,2,3,4,7,8,9-Heptachlorodibenzofuran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HpCDF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2" descr="C:\Users\Merve\Desktop\13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46" y="2720460"/>
            <a:ext cx="835970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39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61064"/>
            <a:ext cx="5310188" cy="209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1828800" y="3352800"/>
            <a:ext cx="86868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Polisiklik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aromatik hidrokarbonlar iki ya da daha fazla benzen halkasına sahip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hidrofobik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karakterli organik bileşiklerdir.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PAH’lar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doğal ya da insan kaynaklı olarak organik bileşiklerin eksik yanması sonucu oluşurlar. 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Endüstriyel kaynaklar;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çöp yakma, 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çimento fabrikaları, 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petrol rafinerileri, 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kok ve asfalt üretimi, 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alüminyum, demir çelik üretimi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Havada partiküllere tutunmuş veya buhar fazda bulunan bu bileşikler rüzgâr ile çok uzun mesafelere taşınabilirler.</a:t>
            </a:r>
            <a:endParaRPr lang="tr-TR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2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7827" name="9 Metin kutusu"/>
          <p:cNvSpPr txBox="1">
            <a:spLocks noChangeArrowheads="1"/>
          </p:cNvSpPr>
          <p:nvPr/>
        </p:nvSpPr>
        <p:spPr bwMode="auto">
          <a:xfrm>
            <a:off x="1892897" y="2194560"/>
            <a:ext cx="884682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Numune Alma İşleminden Önce Numune Hattının Temizlenmesi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Numune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alma hattı, laboratuvarda gözle görünen bütün bulaşmalar, deterjan ve bunu takiben su ile yıkanarak temizlenir, iyonları giderilmiş su ile çalkalanır, kurutulur ve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ile çalkalanır.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Sonda hariç cam malzeme, etüvde 400-450</a:t>
            </a:r>
            <a:r>
              <a:rPr lang="tr-TR" sz="2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C da bir kaç saat pişirilerek şartlandırılır.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60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326681" y="2039223"/>
            <a:ext cx="6864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457200">
              <a:spcAft>
                <a:spcPts val="600"/>
              </a:spcAft>
              <a:defRPr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FİLTRE/YOĞUNLAŞTIRICI METODU 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670" y="2579571"/>
            <a:ext cx="7073900" cy="20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Dikdörtgen 1"/>
          <p:cNvSpPr>
            <a:spLocks noChangeArrowheads="1"/>
          </p:cNvSpPr>
          <p:nvPr/>
        </p:nvSpPr>
        <p:spPr bwMode="auto">
          <a:xfrm>
            <a:off x="1798320" y="4613751"/>
            <a:ext cx="8610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Filtre, bacada başlığın alt akımına veya baca dışında sondadan sonra yerleştirilir.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Filtre tutucu ve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sıcaklığı 125°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C'nin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altında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çiğlenme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noktasının ise en az 10 °C üzerinde olmalıdır.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 gaz, 20°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C'nin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altındaki sıcaklığa soğutulur. PCDD ve PCDF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lerin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gaz ve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aerosol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kısımları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impingerler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ve/veya katı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adsorbanlarda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tutulur. 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20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029903" y="2145806"/>
            <a:ext cx="674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457200" algn="ctr">
              <a:spcAft>
                <a:spcPts val="600"/>
              </a:spcAft>
              <a:defRPr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FİLTRE/YOĞUNLAŞTIRICI METODU </a:t>
            </a:r>
          </a:p>
        </p:txBody>
      </p:sp>
      <p:sp>
        <p:nvSpPr>
          <p:cNvPr id="78853" name="Dikdörtgen 1"/>
          <p:cNvSpPr>
            <a:spLocks noChangeArrowheads="1"/>
          </p:cNvSpPr>
          <p:nvPr/>
        </p:nvSpPr>
        <p:spPr bwMode="auto">
          <a:xfrm>
            <a:off x="1686760" y="2681418"/>
            <a:ext cx="8970879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Filtre Yoğunlaştırıcı Metot ile yapılan örneklemede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olarak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impingerlarda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dietilenglikol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kullanılıyorsa yan akışa gerek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yoktur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Örnekleme XAD-2 ye yapılıyor ise sistemde yan akış kullanılmalıdır. XAD-2 reçineden geçecek gaz hızı 34 cm/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s’yi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geçmemelidir. </a:t>
            </a:r>
          </a:p>
          <a:p>
            <a:pPr marL="250825" indent="457200" algn="just">
              <a:spcAft>
                <a:spcPts val="600"/>
              </a:spcAft>
            </a:pP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Örneğin; 3 cm çapında bir XAD-2 şişesi kullanılıyor ise </a:t>
            </a:r>
            <a:r>
              <a:rPr lang="tr-TR" sz="2200" b="1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 dan geçen akış hızının 34 cm/sn altında kalabilmesi için XAD-2 şişesinden geçecek debi en fazla 14,4 L/</a:t>
            </a:r>
            <a:r>
              <a:rPr lang="tr-TR" sz="2200" b="1" dirty="0" err="1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 olabilir.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Bir diğer yolda XAD-2’nin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yoğuşturucudan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önce soğutmalı bir şişeye konduğu sistemdir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buradada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akış hızı 5 l/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ile 25 l/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arasında olmalıdır.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57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194" y="2213811"/>
            <a:ext cx="8234012" cy="45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4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213" y="2085590"/>
            <a:ext cx="8219974" cy="463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0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722" y="1838425"/>
            <a:ext cx="8288956" cy="485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76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461436" y="2098122"/>
            <a:ext cx="8004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457200">
              <a:spcAft>
                <a:spcPts val="600"/>
              </a:spcAft>
              <a:defRPr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SEYRELTME METODU 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086" y="2523775"/>
            <a:ext cx="8026819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Dikdörtgen 1"/>
          <p:cNvSpPr>
            <a:spLocks noChangeArrowheads="1"/>
          </p:cNvSpPr>
          <p:nvPr/>
        </p:nvSpPr>
        <p:spPr bwMode="auto">
          <a:xfrm>
            <a:off x="1931193" y="4439696"/>
            <a:ext cx="8482013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Numune gaz,  ısıtılmış sondada toplanır.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Atık gaz, kurutulmuş, filtre edilmiş ve uygunsa, soğutulmuş hava kullanılarak karıştırma kanalında hızla 40°C'nin altına soğutulur.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Seyreltmede numune gazın sıcaklığının baca gazının çiğ noktası sıcaklığının altına düşmesinden kaçınılmalıdır. 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Seyreltmeden sonra atık gaz akımında bulunan PCDD/PCDF partiküllerinin toplanması için filtre kullanılır.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2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16313"/>
            <a:ext cx="8470232" cy="44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9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45953"/>
            <a:ext cx="7877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0" name="Dikdörtgen 1"/>
          <p:cNvSpPr>
            <a:spLocks noChangeArrowheads="1"/>
          </p:cNvSpPr>
          <p:nvPr/>
        </p:nvSpPr>
        <p:spPr bwMode="auto">
          <a:xfrm>
            <a:off x="1690688" y="2544719"/>
            <a:ext cx="4143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50825" algn="just">
              <a:spcAft>
                <a:spcPts val="600"/>
              </a:spcAft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SOĞUK SONDA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METODU</a:t>
            </a:r>
          </a:p>
        </p:txBody>
      </p:sp>
      <p:sp>
        <p:nvSpPr>
          <p:cNvPr id="80901" name="Dikdörtgen 2"/>
          <p:cNvSpPr>
            <a:spLocks noChangeArrowheads="1"/>
          </p:cNvSpPr>
          <p:nvPr/>
        </p:nvSpPr>
        <p:spPr bwMode="auto">
          <a:xfrm>
            <a:off x="1690688" y="4408102"/>
            <a:ext cx="8610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 gaz,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nozul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 su ile soğutulan sondadan geçer.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 gaz 20°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C'un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aşağısına soğutulur.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Aşağı kısımda balon (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impingerler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)/gözenekli cam ve/veya katı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adsorplayıcı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üniteler, gaz PCDD/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PCDF'leri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toplamak için yerleştirilmiştir.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En son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impinger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/gözenekli cam veya katı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adsorplayıcıdan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önce, küçük parçacıkları ayırmak ve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aerosolleri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parçalamak için filtre vardır.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44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878" y="2074378"/>
            <a:ext cx="8752644" cy="46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58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9 Metin kutusu"/>
          <p:cNvSpPr txBox="1">
            <a:spLocks noChangeArrowheads="1"/>
          </p:cNvSpPr>
          <p:nvPr/>
        </p:nvSpPr>
        <p:spPr bwMode="auto">
          <a:xfrm>
            <a:off x="1859756" y="2177562"/>
            <a:ext cx="862488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PAH Örnekleme ve Tayininde kullanılan metotlar: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altLang="tr-TR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altLang="tr-TR" sz="2200" b="1" dirty="0">
                <a:latin typeface="Times New Roman" pitchFamily="18" charset="0"/>
                <a:cs typeface="Times New Roman" pitchFamily="18" charset="0"/>
              </a:rPr>
              <a:t>ISO 11338-1: Sabit Kaynak Emisyonları: 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Gaz ve Parçacık Halindeki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PAH’ların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Belirlenmesi: Kısım 1: Örnekleme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altLang="tr-TR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altLang="tr-TR" sz="2200" b="1" dirty="0">
                <a:latin typeface="Times New Roman" pitchFamily="18" charset="0"/>
                <a:cs typeface="Times New Roman" pitchFamily="18" charset="0"/>
              </a:rPr>
              <a:t>ISO 11338-2: Sabit Kaynak Emisyonları: 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Gaz ve Parçacık Halindeki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PAH’ların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Belirlenmesi: Kısım 2: Örnek Hazırlama, Temizleme ve Belirlenmesi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altLang="tr-TR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altLang="tr-TR" sz="2200" b="1" dirty="0">
                <a:latin typeface="Times New Roman" pitchFamily="18" charset="0"/>
                <a:cs typeface="Times New Roman" pitchFamily="18" charset="0"/>
              </a:rPr>
              <a:t>EPA 8100 Metodu: 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etermine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the concentration of certain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polynuclear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aromatic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hydrocarbons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(PAH)</a:t>
            </a:r>
            <a:endParaRPr lang="tr-TR" altLang="tr-T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08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81923" name="9 Metin kutusu"/>
          <p:cNvSpPr txBox="1">
            <a:spLocks noChangeArrowheads="1"/>
          </p:cNvSpPr>
          <p:nvPr/>
        </p:nvSpPr>
        <p:spPr bwMode="auto">
          <a:xfrm>
            <a:off x="1552876" y="1727601"/>
            <a:ext cx="4619324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457200" algn="just">
              <a:spcAft>
                <a:spcPts val="600"/>
              </a:spcAft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EKSTRAKSİYON VE TEMİZLEME 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Numunedeki PCDD/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PCDF'leri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ayırmak ve onları uygun çözücü hacminde toplamak için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ekstraksiyon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gerekir.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Ekstraksiyon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işlemi, filtrenin ve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adsorbanların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Sokslet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ekstraksiyonunu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destilatın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sıvı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ekstraksiyonunu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esas alır.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Numune temizleme, farklı tipte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adsorbanları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kullanan, çok kolonlu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kromatografik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tekniklerle gerçekleştirilir.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Ham numune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ekstraktlarının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temizlenmesinin esas amacı, ayırma metodunda olumsuz etki yapan ve kantitatif çalışmayı bozan, numune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bileşenleri uzaklaştırmaktır.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Ekstraksiyon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ve temizleme işlemlerinde ihtiyaçlar, TS EN 1948-2'de anlatılmaktadır.</a:t>
            </a:r>
          </a:p>
        </p:txBody>
      </p:sp>
      <p:pic>
        <p:nvPicPr>
          <p:cNvPr id="81924" name="Picture 2" descr="C:\Users\mustafa.altundag\Desktop\EĞİTİM\sok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705" y="1862605"/>
            <a:ext cx="3932238" cy="41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70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82947" name="9 Metin kutusu"/>
          <p:cNvSpPr txBox="1">
            <a:spLocks noChangeArrowheads="1"/>
          </p:cNvSpPr>
          <p:nvPr/>
        </p:nvSpPr>
        <p:spPr bwMode="auto">
          <a:xfrm>
            <a:off x="1572527" y="2093496"/>
            <a:ext cx="919934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457200">
              <a:spcAft>
                <a:spcPts val="600"/>
              </a:spcAft>
            </a:pP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NUMUNE ALMA KONUSUNDA ASGARİ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GEREKLİLİKLER</a:t>
            </a:r>
          </a:p>
          <a:p>
            <a:pPr marL="250825" indent="457200">
              <a:spcAft>
                <a:spcPts val="600"/>
              </a:spcAft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Sızıntı kontrolünü da ihtiva eden tanık numune, her bir numune alma serisinden önce alınmalıdır.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Tanık numunenin değeri, numune almada kullanılan aynı hacim için limit değerin %10'unu aşmamalıdır.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 alma hattının kısımları, yeniden kullanılmadan önce temizlenmeli ve numune ile temas edebilecek, kullanılacak yüzeylerin çalkalanması gerçekleştirilmelidir.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Çalkalama çözeltisi, muhafaza edilmelidir. Numunenin derişimi, sınır değeri aşarsa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analizlenmelidir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 almada en uzun süre, 8 saattir.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3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83971" name="9 Metin kutusu"/>
          <p:cNvSpPr txBox="1">
            <a:spLocks noChangeArrowheads="1"/>
          </p:cNvSpPr>
          <p:nvPr/>
        </p:nvSpPr>
        <p:spPr bwMode="auto">
          <a:xfrm>
            <a:off x="1667176" y="1893590"/>
            <a:ext cx="902649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457200" algn="just">
              <a:spcAft>
                <a:spcPts val="600"/>
              </a:spcAft>
            </a:pP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NUMUNE ALMA KONUSUNDA ASGARİ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GEREKLİLİKLER</a:t>
            </a:r>
          </a:p>
          <a:p>
            <a:pPr marL="250825" indent="457200" algn="just">
              <a:spcAft>
                <a:spcPts val="600"/>
              </a:spcAft>
            </a:pPr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 alma hattına, PCDD/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PCDF’ler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için numune alınmadan 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etiketli PCDD/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PCDF'ler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ilave edilir.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numune alma, EN 13284-1’e göre gerçekleştirilir.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Sızıntı kontrolü, numune alma işleminden önce ve sonra yapılmalıdır.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Numune alma hattında başlık tıkalı iken, numune alma esnasında en az basıncı belirlemek gerekir ve hacim hızı, normal akış hızının %5 in den daha az olmalıdır. 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Nozzle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Bağlantı elemanları ve filtre tutucu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kuartz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cam veya titanyum malzemeden yapılmış olmalıdır.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olarak genellikle  XAD-2 Reçine kullanılır.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Diğer katı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absorbanslar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;PU Köpük ve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Porapak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PS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09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5 Dikdörtgen"/>
          <p:cNvSpPr>
            <a:spLocks noChangeArrowheads="1"/>
          </p:cNvSpPr>
          <p:nvPr/>
        </p:nvSpPr>
        <p:spPr bwMode="auto">
          <a:xfrm>
            <a:off x="1981200" y="3581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84995" name="9 Metin kutusu"/>
          <p:cNvSpPr txBox="1">
            <a:spLocks noChangeArrowheads="1"/>
          </p:cNvSpPr>
          <p:nvPr/>
        </p:nvSpPr>
        <p:spPr bwMode="auto">
          <a:xfrm>
            <a:off x="1599799" y="1779686"/>
            <a:ext cx="9045742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Numuneler,  ışıktan korunarak, 4°C'nin altında depolamaya uygun bir yerde muhafaza edilir. Numune bulunduran her bir kap için, gerekli kayıtlar tutulmalıdır.</a:t>
            </a:r>
          </a:p>
          <a:p>
            <a:pPr marL="250825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Dioksin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Furanların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analizi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Gas Chromatograph with high resolution Mass Spectrometer (GC-HRMS)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‘de yapılır.  </a:t>
            </a:r>
          </a:p>
        </p:txBody>
      </p:sp>
      <p:pic>
        <p:nvPicPr>
          <p:cNvPr id="84996" name="Picture 2" descr="C:\Users\mustafa.altundag\Desktop\EĞİTİM\hq gc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476" y="3166712"/>
            <a:ext cx="5386388" cy="303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Metin kutusu 1"/>
          <p:cNvSpPr txBox="1">
            <a:spLocks noChangeArrowheads="1"/>
          </p:cNvSpPr>
          <p:nvPr/>
        </p:nvSpPr>
        <p:spPr bwMode="auto">
          <a:xfrm>
            <a:off x="2725503" y="6310529"/>
            <a:ext cx="792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Gas Chromatograph with high resolution Mass Spectrometer (GC-HRMS)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78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Metin kutusu 1"/>
          <p:cNvSpPr txBox="1">
            <a:spLocks noChangeArrowheads="1"/>
          </p:cNvSpPr>
          <p:nvPr/>
        </p:nvSpPr>
        <p:spPr bwMode="auto">
          <a:xfrm>
            <a:off x="1943100" y="1211263"/>
            <a:ext cx="836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DİKKAT EDİLECEK HUSUSLAR</a:t>
            </a:r>
          </a:p>
        </p:txBody>
      </p:sp>
      <p:sp>
        <p:nvSpPr>
          <p:cNvPr id="86019" name="Metin kutusu 2"/>
          <p:cNvSpPr txBox="1">
            <a:spLocks noChangeArrowheads="1"/>
          </p:cNvSpPr>
          <p:nvPr/>
        </p:nvSpPr>
        <p:spPr bwMode="auto">
          <a:xfrm>
            <a:off x="6383338" y="1850841"/>
            <a:ext cx="38163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XAD 2 şişelerine XAD 2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ler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doldurulduktan sonra şişeler bir gün bekletilmeli, ertesi gün şişede XAD2’lerin üzeri tamamlanmalıdır. Daha sonrada yıkanmış cam yünü ile ağzı kapatılmalıdır.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Şekilde gösterilen XAD2 şişesi doldurma yöntemi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YANLIŞTIR.</a:t>
            </a:r>
          </a:p>
        </p:txBody>
      </p:sp>
      <p:pic>
        <p:nvPicPr>
          <p:cNvPr id="86020" name="Picture 3" descr="C:\Users\mustafa.altundag\Desktop\EĞİTİM\111\IMG-20160404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96" y="1905001"/>
            <a:ext cx="3398517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Düz Bağlayıcı 5"/>
          <p:cNvCxnSpPr/>
          <p:nvPr/>
        </p:nvCxnSpPr>
        <p:spPr>
          <a:xfrm>
            <a:off x="2127183" y="1673226"/>
            <a:ext cx="3686476" cy="499586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H="1">
            <a:off x="2127183" y="1716088"/>
            <a:ext cx="3686476" cy="49530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0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17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etin kutusu 1"/>
          <p:cNvSpPr txBox="1">
            <a:spLocks noChangeArrowheads="1"/>
          </p:cNvSpPr>
          <p:nvPr/>
        </p:nvSpPr>
        <p:spPr bwMode="auto">
          <a:xfrm>
            <a:off x="1937786" y="1169611"/>
            <a:ext cx="836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DİKKAT EDİLECEK HUSUSLAR</a:t>
            </a:r>
          </a:p>
        </p:txBody>
      </p:sp>
      <p:sp>
        <p:nvSpPr>
          <p:cNvPr id="87043" name="Metin kutusu 2"/>
          <p:cNvSpPr txBox="1">
            <a:spLocks noChangeArrowheads="1"/>
          </p:cNvSpPr>
          <p:nvPr/>
        </p:nvSpPr>
        <p:spPr bwMode="auto">
          <a:xfrm>
            <a:off x="6119261" y="1786966"/>
            <a:ext cx="43830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XAD2 taneciklerinin şişe içindeki dağılımı önemlidir. ŞEKİL-1 deki gibi arasında çok boşluk olan dağılım </a:t>
            </a:r>
            <a:r>
              <a:rPr lang="tr-T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İSTENMEZ. Bu şekilde Gaz XAD2 ile temas etmeden </a:t>
            </a:r>
            <a:r>
              <a:rPr lang="tr-T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 da </a:t>
            </a:r>
            <a:r>
              <a:rPr lang="tr-T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çok az temas ederek geçebilir.</a:t>
            </a:r>
            <a:endParaRPr lang="tr-TR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79613" y="1952249"/>
            <a:ext cx="36988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387602" y="1930025"/>
            <a:ext cx="371475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2860677" y="1930025"/>
            <a:ext cx="371475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828927" y="2376112"/>
            <a:ext cx="369887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2387602" y="2328487"/>
            <a:ext cx="37147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263902" y="2372937"/>
            <a:ext cx="371475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4011613" y="2196724"/>
            <a:ext cx="36988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3679827" y="2472949"/>
            <a:ext cx="369887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263902" y="1930025"/>
            <a:ext cx="371475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1976439" y="2328487"/>
            <a:ext cx="37147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3679827" y="1907799"/>
            <a:ext cx="369887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1" name="Oval 20"/>
          <p:cNvSpPr/>
          <p:nvPr/>
        </p:nvSpPr>
        <p:spPr>
          <a:xfrm>
            <a:off x="1898652" y="2725362"/>
            <a:ext cx="37147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2" name="Oval 21"/>
          <p:cNvSpPr/>
          <p:nvPr/>
        </p:nvSpPr>
        <p:spPr>
          <a:xfrm>
            <a:off x="2490788" y="2731712"/>
            <a:ext cx="369888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2020889" y="5046663"/>
            <a:ext cx="369887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4" name="Oval 23"/>
          <p:cNvSpPr/>
          <p:nvPr/>
        </p:nvSpPr>
        <p:spPr>
          <a:xfrm>
            <a:off x="3709989" y="5046663"/>
            <a:ext cx="369887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2446339" y="5056188"/>
            <a:ext cx="369887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2255839" y="5405438"/>
            <a:ext cx="369887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2678114" y="5405438"/>
            <a:ext cx="3714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3509964" y="5407026"/>
            <a:ext cx="369887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2867025" y="5056188"/>
            <a:ext cx="36988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1" name="Oval 30"/>
          <p:cNvSpPr/>
          <p:nvPr/>
        </p:nvSpPr>
        <p:spPr>
          <a:xfrm>
            <a:off x="3097214" y="5405438"/>
            <a:ext cx="369887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3295651" y="5046663"/>
            <a:ext cx="3714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3" name="Oval 32"/>
          <p:cNvSpPr/>
          <p:nvPr/>
        </p:nvSpPr>
        <p:spPr>
          <a:xfrm>
            <a:off x="2894013" y="2730124"/>
            <a:ext cx="36988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4" name="Oval 33"/>
          <p:cNvSpPr/>
          <p:nvPr/>
        </p:nvSpPr>
        <p:spPr>
          <a:xfrm>
            <a:off x="3317877" y="2744412"/>
            <a:ext cx="369887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1" name="Serbest Form 50"/>
          <p:cNvSpPr/>
          <p:nvPr/>
        </p:nvSpPr>
        <p:spPr>
          <a:xfrm>
            <a:off x="2701927" y="1725237"/>
            <a:ext cx="192087" cy="1781175"/>
          </a:xfrm>
          <a:custGeom>
            <a:avLst/>
            <a:gdLst>
              <a:gd name="connsiteX0" fmla="*/ 153448 w 191548"/>
              <a:gd name="connsiteY0" fmla="*/ 0 h 1781175"/>
              <a:gd name="connsiteX1" fmla="*/ 143923 w 191548"/>
              <a:gd name="connsiteY1" fmla="*/ 47625 h 1781175"/>
              <a:gd name="connsiteX2" fmla="*/ 124873 w 191548"/>
              <a:gd name="connsiteY2" fmla="*/ 104775 h 1781175"/>
              <a:gd name="connsiteX3" fmla="*/ 124873 w 191548"/>
              <a:gd name="connsiteY3" fmla="*/ 866775 h 1781175"/>
              <a:gd name="connsiteX4" fmla="*/ 134398 w 191548"/>
              <a:gd name="connsiteY4" fmla="*/ 942975 h 1781175"/>
              <a:gd name="connsiteX5" fmla="*/ 143923 w 191548"/>
              <a:gd name="connsiteY5" fmla="*/ 971550 h 1781175"/>
              <a:gd name="connsiteX6" fmla="*/ 153448 w 191548"/>
              <a:gd name="connsiteY6" fmla="*/ 1019175 h 1781175"/>
              <a:gd name="connsiteX7" fmla="*/ 162973 w 191548"/>
              <a:gd name="connsiteY7" fmla="*/ 1057275 h 1781175"/>
              <a:gd name="connsiteX8" fmla="*/ 172498 w 191548"/>
              <a:gd name="connsiteY8" fmla="*/ 1190625 h 1781175"/>
              <a:gd name="connsiteX9" fmla="*/ 191548 w 191548"/>
              <a:gd name="connsiteY9" fmla="*/ 1304925 h 1781175"/>
              <a:gd name="connsiteX10" fmla="*/ 182023 w 191548"/>
              <a:gd name="connsiteY10" fmla="*/ 1495425 h 1781175"/>
              <a:gd name="connsiteX11" fmla="*/ 172498 w 191548"/>
              <a:gd name="connsiteY11" fmla="*/ 1524000 h 1781175"/>
              <a:gd name="connsiteX12" fmla="*/ 115348 w 191548"/>
              <a:gd name="connsiteY12" fmla="*/ 1609725 h 1781175"/>
              <a:gd name="connsiteX13" fmla="*/ 96298 w 191548"/>
              <a:gd name="connsiteY13" fmla="*/ 1638300 h 1781175"/>
              <a:gd name="connsiteX14" fmla="*/ 67723 w 191548"/>
              <a:gd name="connsiteY14" fmla="*/ 1666875 h 1781175"/>
              <a:gd name="connsiteX15" fmla="*/ 48673 w 191548"/>
              <a:gd name="connsiteY15" fmla="*/ 1704975 h 1781175"/>
              <a:gd name="connsiteX16" fmla="*/ 1048 w 191548"/>
              <a:gd name="connsiteY16" fmla="*/ 1762125 h 1781175"/>
              <a:gd name="connsiteX17" fmla="*/ 1048 w 191548"/>
              <a:gd name="connsiteY17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548" h="1781175">
                <a:moveTo>
                  <a:pt x="153448" y="0"/>
                </a:moveTo>
                <a:cubicBezTo>
                  <a:pt x="150273" y="15875"/>
                  <a:pt x="148183" y="32006"/>
                  <a:pt x="143923" y="47625"/>
                </a:cubicBezTo>
                <a:cubicBezTo>
                  <a:pt x="138639" y="66998"/>
                  <a:pt x="124873" y="104775"/>
                  <a:pt x="124873" y="104775"/>
                </a:cubicBezTo>
                <a:cubicBezTo>
                  <a:pt x="109946" y="463025"/>
                  <a:pt x="109321" y="369098"/>
                  <a:pt x="124873" y="866775"/>
                </a:cubicBezTo>
                <a:cubicBezTo>
                  <a:pt x="125673" y="892360"/>
                  <a:pt x="129819" y="917790"/>
                  <a:pt x="134398" y="942975"/>
                </a:cubicBezTo>
                <a:cubicBezTo>
                  <a:pt x="136194" y="952853"/>
                  <a:pt x="141488" y="961810"/>
                  <a:pt x="143923" y="971550"/>
                </a:cubicBezTo>
                <a:cubicBezTo>
                  <a:pt x="147850" y="987256"/>
                  <a:pt x="149936" y="1003371"/>
                  <a:pt x="153448" y="1019175"/>
                </a:cubicBezTo>
                <a:cubicBezTo>
                  <a:pt x="156288" y="1031954"/>
                  <a:pt x="159798" y="1044575"/>
                  <a:pt x="162973" y="1057275"/>
                </a:cubicBezTo>
                <a:cubicBezTo>
                  <a:pt x="166148" y="1101725"/>
                  <a:pt x="168638" y="1146229"/>
                  <a:pt x="172498" y="1190625"/>
                </a:cubicBezTo>
                <a:cubicBezTo>
                  <a:pt x="180004" y="1276946"/>
                  <a:pt x="174023" y="1252351"/>
                  <a:pt x="191548" y="1304925"/>
                </a:cubicBezTo>
                <a:cubicBezTo>
                  <a:pt x="188373" y="1368425"/>
                  <a:pt x="187531" y="1432085"/>
                  <a:pt x="182023" y="1495425"/>
                </a:cubicBezTo>
                <a:cubicBezTo>
                  <a:pt x="181153" y="1505427"/>
                  <a:pt x="177374" y="1515223"/>
                  <a:pt x="172498" y="1524000"/>
                </a:cubicBezTo>
                <a:lnTo>
                  <a:pt x="115348" y="1609725"/>
                </a:lnTo>
                <a:cubicBezTo>
                  <a:pt x="108998" y="1619250"/>
                  <a:pt x="104393" y="1630205"/>
                  <a:pt x="96298" y="1638300"/>
                </a:cubicBezTo>
                <a:cubicBezTo>
                  <a:pt x="86773" y="1647825"/>
                  <a:pt x="75553" y="1655914"/>
                  <a:pt x="67723" y="1666875"/>
                </a:cubicBezTo>
                <a:cubicBezTo>
                  <a:pt x="59470" y="1678429"/>
                  <a:pt x="56926" y="1693421"/>
                  <a:pt x="48673" y="1704975"/>
                </a:cubicBezTo>
                <a:cubicBezTo>
                  <a:pt x="27040" y="1735261"/>
                  <a:pt x="14791" y="1727767"/>
                  <a:pt x="1048" y="1762125"/>
                </a:cubicBezTo>
                <a:cubicBezTo>
                  <a:pt x="-1310" y="1768021"/>
                  <a:pt x="1048" y="1774825"/>
                  <a:pt x="1048" y="17811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2" name="Serbest Form 51"/>
          <p:cNvSpPr/>
          <p:nvPr/>
        </p:nvSpPr>
        <p:spPr>
          <a:xfrm>
            <a:off x="3665538" y="1706186"/>
            <a:ext cx="647700" cy="1695450"/>
          </a:xfrm>
          <a:custGeom>
            <a:avLst/>
            <a:gdLst>
              <a:gd name="connsiteX0" fmla="*/ 28575 w 647700"/>
              <a:gd name="connsiteY0" fmla="*/ 0 h 1695527"/>
              <a:gd name="connsiteX1" fmla="*/ 19050 w 647700"/>
              <a:gd name="connsiteY1" fmla="*/ 161925 h 1695527"/>
              <a:gd name="connsiteX2" fmla="*/ 0 w 647700"/>
              <a:gd name="connsiteY2" fmla="*/ 609600 h 1695527"/>
              <a:gd name="connsiteX3" fmla="*/ 9525 w 647700"/>
              <a:gd name="connsiteY3" fmla="*/ 781050 h 1695527"/>
              <a:gd name="connsiteX4" fmla="*/ 28575 w 647700"/>
              <a:gd name="connsiteY4" fmla="*/ 838200 h 1695527"/>
              <a:gd name="connsiteX5" fmla="*/ 47625 w 647700"/>
              <a:gd name="connsiteY5" fmla="*/ 1085850 h 1695527"/>
              <a:gd name="connsiteX6" fmla="*/ 76200 w 647700"/>
              <a:gd name="connsiteY6" fmla="*/ 1152525 h 1695527"/>
              <a:gd name="connsiteX7" fmla="*/ 104775 w 647700"/>
              <a:gd name="connsiteY7" fmla="*/ 1171575 h 1695527"/>
              <a:gd name="connsiteX8" fmla="*/ 133350 w 647700"/>
              <a:gd name="connsiteY8" fmla="*/ 1200150 h 1695527"/>
              <a:gd name="connsiteX9" fmla="*/ 190500 w 647700"/>
              <a:gd name="connsiteY9" fmla="*/ 1238250 h 1695527"/>
              <a:gd name="connsiteX10" fmla="*/ 219075 w 647700"/>
              <a:gd name="connsiteY10" fmla="*/ 1257300 h 1695527"/>
              <a:gd name="connsiteX11" fmla="*/ 276225 w 647700"/>
              <a:gd name="connsiteY11" fmla="*/ 1295400 h 1695527"/>
              <a:gd name="connsiteX12" fmla="*/ 304800 w 647700"/>
              <a:gd name="connsiteY12" fmla="*/ 1314450 h 1695527"/>
              <a:gd name="connsiteX13" fmla="*/ 352425 w 647700"/>
              <a:gd name="connsiteY13" fmla="*/ 1362075 h 1695527"/>
              <a:gd name="connsiteX14" fmla="*/ 371475 w 647700"/>
              <a:gd name="connsiteY14" fmla="*/ 1390650 h 1695527"/>
              <a:gd name="connsiteX15" fmla="*/ 400050 w 647700"/>
              <a:gd name="connsiteY15" fmla="*/ 1409700 h 1695527"/>
              <a:gd name="connsiteX16" fmla="*/ 428625 w 647700"/>
              <a:gd name="connsiteY16" fmla="*/ 1438275 h 1695527"/>
              <a:gd name="connsiteX17" fmla="*/ 485775 w 647700"/>
              <a:gd name="connsiteY17" fmla="*/ 1476375 h 1695527"/>
              <a:gd name="connsiteX18" fmla="*/ 533400 w 647700"/>
              <a:gd name="connsiteY18" fmla="*/ 1543050 h 1695527"/>
              <a:gd name="connsiteX19" fmla="*/ 590550 w 647700"/>
              <a:gd name="connsiteY19" fmla="*/ 1609725 h 1695527"/>
              <a:gd name="connsiteX20" fmla="*/ 628650 w 647700"/>
              <a:gd name="connsiteY20" fmla="*/ 1666875 h 1695527"/>
              <a:gd name="connsiteX21" fmla="*/ 647700 w 647700"/>
              <a:gd name="connsiteY21" fmla="*/ 1695450 h 16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7700" h="1695527">
                <a:moveTo>
                  <a:pt x="28575" y="0"/>
                </a:moveTo>
                <a:cubicBezTo>
                  <a:pt x="25400" y="53975"/>
                  <a:pt x="21051" y="107894"/>
                  <a:pt x="19050" y="161925"/>
                </a:cubicBezTo>
                <a:cubicBezTo>
                  <a:pt x="2553" y="607347"/>
                  <a:pt x="22877" y="380825"/>
                  <a:pt x="0" y="609600"/>
                </a:cubicBezTo>
                <a:cubicBezTo>
                  <a:pt x="3175" y="666750"/>
                  <a:pt x="2425" y="724254"/>
                  <a:pt x="9525" y="781050"/>
                </a:cubicBezTo>
                <a:cubicBezTo>
                  <a:pt x="12016" y="800975"/>
                  <a:pt x="28575" y="838200"/>
                  <a:pt x="28575" y="838200"/>
                </a:cubicBezTo>
                <a:cubicBezTo>
                  <a:pt x="32850" y="910874"/>
                  <a:pt x="35819" y="1009109"/>
                  <a:pt x="47625" y="1085850"/>
                </a:cubicBezTo>
                <a:cubicBezTo>
                  <a:pt x="51600" y="1111685"/>
                  <a:pt x="57170" y="1133495"/>
                  <a:pt x="76200" y="1152525"/>
                </a:cubicBezTo>
                <a:cubicBezTo>
                  <a:pt x="84295" y="1160620"/>
                  <a:pt x="95981" y="1164246"/>
                  <a:pt x="104775" y="1171575"/>
                </a:cubicBezTo>
                <a:cubicBezTo>
                  <a:pt x="115123" y="1180199"/>
                  <a:pt x="122717" y="1191880"/>
                  <a:pt x="133350" y="1200150"/>
                </a:cubicBezTo>
                <a:cubicBezTo>
                  <a:pt x="151422" y="1214206"/>
                  <a:pt x="171450" y="1225550"/>
                  <a:pt x="190500" y="1238250"/>
                </a:cubicBezTo>
                <a:lnTo>
                  <a:pt x="219075" y="1257300"/>
                </a:lnTo>
                <a:lnTo>
                  <a:pt x="276225" y="1295400"/>
                </a:lnTo>
                <a:lnTo>
                  <a:pt x="304800" y="1314450"/>
                </a:lnTo>
                <a:cubicBezTo>
                  <a:pt x="355600" y="1390650"/>
                  <a:pt x="288925" y="1298575"/>
                  <a:pt x="352425" y="1362075"/>
                </a:cubicBezTo>
                <a:cubicBezTo>
                  <a:pt x="360520" y="1370170"/>
                  <a:pt x="363380" y="1382555"/>
                  <a:pt x="371475" y="1390650"/>
                </a:cubicBezTo>
                <a:cubicBezTo>
                  <a:pt x="379570" y="1398745"/>
                  <a:pt x="391256" y="1402371"/>
                  <a:pt x="400050" y="1409700"/>
                </a:cubicBezTo>
                <a:cubicBezTo>
                  <a:pt x="410398" y="1418324"/>
                  <a:pt x="417992" y="1430005"/>
                  <a:pt x="428625" y="1438275"/>
                </a:cubicBezTo>
                <a:cubicBezTo>
                  <a:pt x="446697" y="1452331"/>
                  <a:pt x="469586" y="1460186"/>
                  <a:pt x="485775" y="1476375"/>
                </a:cubicBezTo>
                <a:cubicBezTo>
                  <a:pt x="540249" y="1530849"/>
                  <a:pt x="491610" y="1476186"/>
                  <a:pt x="533400" y="1543050"/>
                </a:cubicBezTo>
                <a:cubicBezTo>
                  <a:pt x="581595" y="1620162"/>
                  <a:pt x="540959" y="1545966"/>
                  <a:pt x="590550" y="1609725"/>
                </a:cubicBezTo>
                <a:cubicBezTo>
                  <a:pt x="604606" y="1627797"/>
                  <a:pt x="621410" y="1645155"/>
                  <a:pt x="628650" y="1666875"/>
                </a:cubicBezTo>
                <a:cubicBezTo>
                  <a:pt x="639179" y="1698462"/>
                  <a:pt x="628135" y="1695450"/>
                  <a:pt x="647700" y="16954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2047875" y="5761038"/>
            <a:ext cx="36988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3736975" y="5761038"/>
            <a:ext cx="36988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2473326" y="5772151"/>
            <a:ext cx="37147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2894014" y="5772151"/>
            <a:ext cx="369887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3324225" y="5761038"/>
            <a:ext cx="36988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59" name="Düz Ok Bağlayıcısı 58"/>
          <p:cNvCxnSpPr/>
          <p:nvPr/>
        </p:nvCxnSpPr>
        <p:spPr>
          <a:xfrm flipH="1">
            <a:off x="4581625" y="2557086"/>
            <a:ext cx="1453416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Ok Bağlayıcısı 63"/>
          <p:cNvCxnSpPr/>
          <p:nvPr/>
        </p:nvCxnSpPr>
        <p:spPr>
          <a:xfrm flipH="1">
            <a:off x="4276725" y="5573027"/>
            <a:ext cx="1690938" cy="1179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77" name="Metin kutusu 64"/>
          <p:cNvSpPr txBox="1">
            <a:spLocks noChangeArrowheads="1"/>
          </p:cNvSpPr>
          <p:nvPr/>
        </p:nvSpPr>
        <p:spPr bwMode="auto">
          <a:xfrm>
            <a:off x="6124876" y="4409464"/>
            <a:ext cx="43878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XAD2 taneciklerinin şişe içindeki dağılımı önemlidir. ŞEKİL-2 deki gibi Tanecikler arasında üçgen kalacak şekilde dağılımı </a:t>
            </a:r>
            <a:r>
              <a:rPr lang="tr-T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İSTENİR.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Bu sayede Gazın XAD2 tanecikleri ile teması artar.</a:t>
            </a:r>
            <a:endParaRPr lang="tr-TR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78" name="Metin kutusu 65"/>
          <p:cNvSpPr txBox="1">
            <a:spLocks noChangeArrowheads="1"/>
          </p:cNvSpPr>
          <p:nvPr/>
        </p:nvSpPr>
        <p:spPr bwMode="auto">
          <a:xfrm>
            <a:off x="1892897" y="3801686"/>
            <a:ext cx="248860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Şekil-1</a:t>
            </a:r>
          </a:p>
        </p:txBody>
      </p:sp>
      <p:sp>
        <p:nvSpPr>
          <p:cNvPr id="87079" name="Metin kutusu 67"/>
          <p:cNvSpPr txBox="1">
            <a:spLocks noChangeArrowheads="1"/>
          </p:cNvSpPr>
          <p:nvPr/>
        </p:nvSpPr>
        <p:spPr bwMode="auto">
          <a:xfrm>
            <a:off x="2020888" y="6308725"/>
            <a:ext cx="205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Şekil-2</a:t>
            </a:r>
          </a:p>
        </p:txBody>
      </p:sp>
      <p:sp>
        <p:nvSpPr>
          <p:cNvPr id="41" name="Serbest Form 40"/>
          <p:cNvSpPr/>
          <p:nvPr/>
        </p:nvSpPr>
        <p:spPr>
          <a:xfrm flipH="1">
            <a:off x="2292352" y="1566487"/>
            <a:ext cx="250825" cy="2220913"/>
          </a:xfrm>
          <a:custGeom>
            <a:avLst/>
            <a:gdLst>
              <a:gd name="connsiteX0" fmla="*/ 153448 w 191548"/>
              <a:gd name="connsiteY0" fmla="*/ 0 h 1781175"/>
              <a:gd name="connsiteX1" fmla="*/ 143923 w 191548"/>
              <a:gd name="connsiteY1" fmla="*/ 47625 h 1781175"/>
              <a:gd name="connsiteX2" fmla="*/ 124873 w 191548"/>
              <a:gd name="connsiteY2" fmla="*/ 104775 h 1781175"/>
              <a:gd name="connsiteX3" fmla="*/ 124873 w 191548"/>
              <a:gd name="connsiteY3" fmla="*/ 866775 h 1781175"/>
              <a:gd name="connsiteX4" fmla="*/ 134398 w 191548"/>
              <a:gd name="connsiteY4" fmla="*/ 942975 h 1781175"/>
              <a:gd name="connsiteX5" fmla="*/ 143923 w 191548"/>
              <a:gd name="connsiteY5" fmla="*/ 971550 h 1781175"/>
              <a:gd name="connsiteX6" fmla="*/ 153448 w 191548"/>
              <a:gd name="connsiteY6" fmla="*/ 1019175 h 1781175"/>
              <a:gd name="connsiteX7" fmla="*/ 162973 w 191548"/>
              <a:gd name="connsiteY7" fmla="*/ 1057275 h 1781175"/>
              <a:gd name="connsiteX8" fmla="*/ 172498 w 191548"/>
              <a:gd name="connsiteY8" fmla="*/ 1190625 h 1781175"/>
              <a:gd name="connsiteX9" fmla="*/ 191548 w 191548"/>
              <a:gd name="connsiteY9" fmla="*/ 1304925 h 1781175"/>
              <a:gd name="connsiteX10" fmla="*/ 182023 w 191548"/>
              <a:gd name="connsiteY10" fmla="*/ 1495425 h 1781175"/>
              <a:gd name="connsiteX11" fmla="*/ 172498 w 191548"/>
              <a:gd name="connsiteY11" fmla="*/ 1524000 h 1781175"/>
              <a:gd name="connsiteX12" fmla="*/ 115348 w 191548"/>
              <a:gd name="connsiteY12" fmla="*/ 1609725 h 1781175"/>
              <a:gd name="connsiteX13" fmla="*/ 96298 w 191548"/>
              <a:gd name="connsiteY13" fmla="*/ 1638300 h 1781175"/>
              <a:gd name="connsiteX14" fmla="*/ 67723 w 191548"/>
              <a:gd name="connsiteY14" fmla="*/ 1666875 h 1781175"/>
              <a:gd name="connsiteX15" fmla="*/ 48673 w 191548"/>
              <a:gd name="connsiteY15" fmla="*/ 1704975 h 1781175"/>
              <a:gd name="connsiteX16" fmla="*/ 1048 w 191548"/>
              <a:gd name="connsiteY16" fmla="*/ 1762125 h 1781175"/>
              <a:gd name="connsiteX17" fmla="*/ 1048 w 191548"/>
              <a:gd name="connsiteY17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548" h="1781175">
                <a:moveTo>
                  <a:pt x="153448" y="0"/>
                </a:moveTo>
                <a:cubicBezTo>
                  <a:pt x="150273" y="15875"/>
                  <a:pt x="148183" y="32006"/>
                  <a:pt x="143923" y="47625"/>
                </a:cubicBezTo>
                <a:cubicBezTo>
                  <a:pt x="138639" y="66998"/>
                  <a:pt x="124873" y="104775"/>
                  <a:pt x="124873" y="104775"/>
                </a:cubicBezTo>
                <a:cubicBezTo>
                  <a:pt x="109946" y="463025"/>
                  <a:pt x="109321" y="369098"/>
                  <a:pt x="124873" y="866775"/>
                </a:cubicBezTo>
                <a:cubicBezTo>
                  <a:pt x="125673" y="892360"/>
                  <a:pt x="129819" y="917790"/>
                  <a:pt x="134398" y="942975"/>
                </a:cubicBezTo>
                <a:cubicBezTo>
                  <a:pt x="136194" y="952853"/>
                  <a:pt x="141488" y="961810"/>
                  <a:pt x="143923" y="971550"/>
                </a:cubicBezTo>
                <a:cubicBezTo>
                  <a:pt x="147850" y="987256"/>
                  <a:pt x="149936" y="1003371"/>
                  <a:pt x="153448" y="1019175"/>
                </a:cubicBezTo>
                <a:cubicBezTo>
                  <a:pt x="156288" y="1031954"/>
                  <a:pt x="159798" y="1044575"/>
                  <a:pt x="162973" y="1057275"/>
                </a:cubicBezTo>
                <a:cubicBezTo>
                  <a:pt x="166148" y="1101725"/>
                  <a:pt x="168638" y="1146229"/>
                  <a:pt x="172498" y="1190625"/>
                </a:cubicBezTo>
                <a:cubicBezTo>
                  <a:pt x="180004" y="1276946"/>
                  <a:pt x="174023" y="1252351"/>
                  <a:pt x="191548" y="1304925"/>
                </a:cubicBezTo>
                <a:cubicBezTo>
                  <a:pt x="188373" y="1368425"/>
                  <a:pt x="187531" y="1432085"/>
                  <a:pt x="182023" y="1495425"/>
                </a:cubicBezTo>
                <a:cubicBezTo>
                  <a:pt x="181153" y="1505427"/>
                  <a:pt x="177374" y="1515223"/>
                  <a:pt x="172498" y="1524000"/>
                </a:cubicBezTo>
                <a:lnTo>
                  <a:pt x="115348" y="1609725"/>
                </a:lnTo>
                <a:cubicBezTo>
                  <a:pt x="108998" y="1619250"/>
                  <a:pt x="104393" y="1630205"/>
                  <a:pt x="96298" y="1638300"/>
                </a:cubicBezTo>
                <a:cubicBezTo>
                  <a:pt x="86773" y="1647825"/>
                  <a:pt x="75553" y="1655914"/>
                  <a:pt x="67723" y="1666875"/>
                </a:cubicBezTo>
                <a:cubicBezTo>
                  <a:pt x="59470" y="1678429"/>
                  <a:pt x="56926" y="1693421"/>
                  <a:pt x="48673" y="1704975"/>
                </a:cubicBezTo>
                <a:cubicBezTo>
                  <a:pt x="27040" y="1735261"/>
                  <a:pt x="14791" y="1727767"/>
                  <a:pt x="1048" y="1762125"/>
                </a:cubicBezTo>
                <a:cubicBezTo>
                  <a:pt x="-1310" y="1768021"/>
                  <a:pt x="1048" y="1774825"/>
                  <a:pt x="1048" y="17811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44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7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etin kutusu 1"/>
          <p:cNvSpPr txBox="1">
            <a:spLocks noChangeArrowheads="1"/>
          </p:cNvSpPr>
          <p:nvPr/>
        </p:nvSpPr>
        <p:spPr bwMode="auto">
          <a:xfrm>
            <a:off x="1843088" y="1136519"/>
            <a:ext cx="836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DİKKAT EDİLECEK HUSUSLAR</a:t>
            </a:r>
          </a:p>
        </p:txBody>
      </p:sp>
      <p:sp>
        <p:nvSpPr>
          <p:cNvPr id="88067" name="Metin kutusu 2"/>
          <p:cNvSpPr txBox="1">
            <a:spLocks noChangeArrowheads="1"/>
          </p:cNvSpPr>
          <p:nvPr/>
        </p:nvSpPr>
        <p:spPr bwMode="auto">
          <a:xfrm>
            <a:off x="7087394" y="1967814"/>
            <a:ext cx="3513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XAD2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lerin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bulunduğu örnekleme şişeleri alüminyum folyo ile </a:t>
            </a:r>
          </a:p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ışıktan korunmalıdır.</a:t>
            </a:r>
          </a:p>
        </p:txBody>
      </p:sp>
      <p:pic>
        <p:nvPicPr>
          <p:cNvPr id="88068" name="Picture 2" descr="C:\Users\mustafa.altundag\Desktop\EĞİTİM\111\IMG-2016040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153" y="1752600"/>
            <a:ext cx="3636411" cy="470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Düz Ok Bağlayıcısı 4"/>
          <p:cNvCxnSpPr/>
          <p:nvPr/>
        </p:nvCxnSpPr>
        <p:spPr>
          <a:xfrm flipH="1">
            <a:off x="5380522" y="2752644"/>
            <a:ext cx="1588169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0" name="Metin kutusu 9"/>
          <p:cNvSpPr txBox="1">
            <a:spLocks noChangeArrowheads="1"/>
          </p:cNvSpPr>
          <p:nvPr/>
        </p:nvSpPr>
        <p:spPr bwMode="auto">
          <a:xfrm>
            <a:off x="7100887" y="4417358"/>
            <a:ext cx="348690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Filtre cam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petri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kabına alınmalı ve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petri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kapının etrafı TEFLON bantla iyice sarılarak sızdırmazlık sağlanmalıdır.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5380522" y="5589588"/>
            <a:ext cx="1693380" cy="219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2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9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etin kutusu 1"/>
          <p:cNvSpPr txBox="1">
            <a:spLocks noChangeArrowheads="1"/>
          </p:cNvSpPr>
          <p:nvPr/>
        </p:nvSpPr>
        <p:spPr bwMode="auto">
          <a:xfrm>
            <a:off x="1892897" y="1433035"/>
            <a:ext cx="836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DİKKAT EDİLECEK HUSUSLAR</a:t>
            </a:r>
          </a:p>
        </p:txBody>
      </p:sp>
      <p:sp>
        <p:nvSpPr>
          <p:cNvPr id="89091" name="Metin kutusu 2"/>
          <p:cNvSpPr txBox="1">
            <a:spLocks noChangeArrowheads="1"/>
          </p:cNvSpPr>
          <p:nvPr/>
        </p:nvSpPr>
        <p:spPr bwMode="auto">
          <a:xfrm>
            <a:off x="6172200" y="3266974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XAD 2 şişelerine çözücü şişeleri uygun bir soğutucuda dik olarak taşınmalıdır.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2" name="Picture 2" descr="C:\Users\mustafa.altundag\Desktop\EĞİTİM\111\IMG-20160405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2079057"/>
            <a:ext cx="3597275" cy="42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94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Metin kutusu 1"/>
          <p:cNvSpPr txBox="1">
            <a:spLocks noChangeArrowheads="1"/>
          </p:cNvSpPr>
          <p:nvPr/>
        </p:nvSpPr>
        <p:spPr bwMode="auto">
          <a:xfrm>
            <a:off x="1949082" y="1189328"/>
            <a:ext cx="836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DİKKAT EDİLECEK HUSUSLAR</a:t>
            </a:r>
          </a:p>
        </p:txBody>
      </p:sp>
      <p:sp>
        <p:nvSpPr>
          <p:cNvPr id="90115" name="Metin kutusu 2"/>
          <p:cNvSpPr txBox="1">
            <a:spLocks noChangeArrowheads="1"/>
          </p:cNvSpPr>
          <p:nvPr/>
        </p:nvSpPr>
        <p:spPr bwMode="auto">
          <a:xfrm>
            <a:off x="5410201" y="2325305"/>
            <a:ext cx="47529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Piyasadan XAD2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absorbanslar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temizlenmiş yada temizlenmemiş olarak temin edilebilmektedir.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Temizlenmemiş XAD2’ler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örneklemeden önce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kesinlikle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ekstraksiyon işlemine tabi tutulmalı ve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metotta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anlatılan şekilde temizlenmelidir. Temizlenmemiş XAD2 ye yapılan örneklemelerde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SONUÇ ALINMAZ.</a:t>
            </a:r>
          </a:p>
        </p:txBody>
      </p:sp>
      <p:sp>
        <p:nvSpPr>
          <p:cNvPr id="90116" name="AutoShape 4" descr="XAD2 ile ilgili g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0117" name="AutoShape 6" descr="XAD2 ile ilgili görsel sonuc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901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75" y="2176424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9" name="Picture 9" descr="http://www.bio-equip.com/img2010/103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75" y="4218398"/>
            <a:ext cx="236250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41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etin kutusu 1"/>
          <p:cNvSpPr txBox="1">
            <a:spLocks noChangeArrowheads="1"/>
          </p:cNvSpPr>
          <p:nvPr/>
        </p:nvSpPr>
        <p:spPr bwMode="auto">
          <a:xfrm>
            <a:off x="1990724" y="1751051"/>
            <a:ext cx="836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DİKKAT EDİLECEK HUSUSLAR</a:t>
            </a:r>
          </a:p>
        </p:txBody>
      </p:sp>
      <p:sp>
        <p:nvSpPr>
          <p:cNvPr id="91139" name="Metin kutusu 2"/>
          <p:cNvSpPr txBox="1">
            <a:spLocks noChangeArrowheads="1"/>
          </p:cNvSpPr>
          <p:nvPr/>
        </p:nvSpPr>
        <p:spPr bwMode="auto">
          <a:xfrm>
            <a:off x="2254359" y="5413623"/>
            <a:ext cx="79327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standardı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örneklemeden önce </a:t>
            </a:r>
            <a:r>
              <a:rPr lang="tr-T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KESİNLİKLE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XAD2’ye enjekte edilmelidir. Geri kazanımı öğrenmek için bu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standardın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XAD2 ye enjekte edilmesi çok önemlidir. </a:t>
            </a:r>
            <a:endParaRPr lang="tr-TR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0" name="AutoShape 4" descr="XAD2 ile ilgili g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1141" name="AutoShape 6" descr="XAD2 ile ilgili görsel sonuc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34479"/>
              </p:ext>
            </p:extLst>
          </p:nvPr>
        </p:nvGraphicFramePr>
        <p:xfrm>
          <a:off x="2254359" y="2385323"/>
          <a:ext cx="7835681" cy="286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0242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Sampling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Standart </a:t>
                      </a:r>
                      <a:r>
                        <a:rPr lang="en-US" sz="140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4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tr-TR" sz="14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EDF-4138-10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Orig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Conc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. (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pq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tr-T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µl)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Dilition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Concentration</a:t>
                      </a:r>
                      <a:endParaRPr lang="tr-T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pq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tr-T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µl)</a:t>
                      </a:r>
                      <a:endParaRPr lang="tr-T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Spike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Volume (</a:t>
                      </a:r>
                      <a:r>
                        <a:rPr lang="tr-T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µl)</a:t>
                      </a:r>
                      <a:endParaRPr lang="tr-T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Amount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pg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75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4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-1,2,3,7,8-PeCDF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1:5 (1+4)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57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4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-1,2,3,7,8,9-HxCDF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1:5 (1+4)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757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4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-1,2,3,4,7,8,9-HpCDF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1:5 (1+4)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8000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1" marB="457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0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49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9 Metin kutusu"/>
          <p:cNvSpPr txBox="1">
            <a:spLocks noChangeArrowheads="1"/>
          </p:cNvSpPr>
          <p:nvPr/>
        </p:nvSpPr>
        <p:spPr bwMode="auto">
          <a:xfrm>
            <a:off x="1892897" y="2216762"/>
            <a:ext cx="86264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Örnekleme için ISO 11338-1 metodunda anlatılan 3 farklı yöntem vardır;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Metot A (seyreltme metodu)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Metot B (ısıtılmış filtre/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kondenser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adsorber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metodu)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Metot C (soğutulmuş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adsorber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metodu)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2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Metin kutusu 1"/>
          <p:cNvSpPr txBox="1">
            <a:spLocks noChangeArrowheads="1"/>
          </p:cNvSpPr>
          <p:nvPr/>
        </p:nvSpPr>
        <p:spPr bwMode="auto">
          <a:xfrm>
            <a:off x="1831975" y="1749367"/>
            <a:ext cx="836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DİKKAT EDİLECEK HUSUSLAR</a:t>
            </a:r>
          </a:p>
        </p:txBody>
      </p:sp>
      <p:sp>
        <p:nvSpPr>
          <p:cNvPr id="92163" name="AutoShape 4" descr="XAD2 ile ilgili g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164" name="AutoShape 6" descr="XAD2 ile ilgili görsel sonuc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165" name="Metin kutusu 5"/>
          <p:cNvSpPr txBox="1">
            <a:spLocks noChangeArrowheads="1"/>
          </p:cNvSpPr>
          <p:nvPr/>
        </p:nvSpPr>
        <p:spPr bwMode="auto">
          <a:xfrm>
            <a:off x="1687513" y="2413337"/>
            <a:ext cx="87558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Örneklemeden sonra Analiz Laboratuvarına  gönderilen numunenin kabul formunda şu bilgiler olmalıdır: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687513" y="3243600"/>
            <a:ext cx="96742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Analiz Metodu,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Tarih,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Laboratuvar Adı,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Dietilenglikol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Filtre,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Hexan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Dikolorometan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 XAD2’nin lot numaraları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Her saklama kabının ve şişenin numaraları,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Koruma şekli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Numunenin alınış tarihi,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standartının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lot numarası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standartının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spike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miktarı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Spike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yapan personel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Numuneyi alan personel ve imzası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PCDD/DF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908" y="1164737"/>
            <a:ext cx="9390184" cy="555673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Mustafa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ALTUNDAĞ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Kimya Mühendisi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mustafa.altundag@csb.gov.tr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DAİRESİ BAŞKANLIĞI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Kirlilik İzleme Şube Müdürlüğü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9 Metin kutusu"/>
          <p:cNvSpPr txBox="1">
            <a:spLocks noChangeArrowheads="1"/>
          </p:cNvSpPr>
          <p:nvPr/>
        </p:nvSpPr>
        <p:spPr bwMode="auto">
          <a:xfrm>
            <a:off x="1859756" y="2076043"/>
            <a:ext cx="8624888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Örnekleme işlemi için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izokinetik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şartlarda temsil edici noktalar belirlenir TS ISO 9096 metodundaki gibi,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izokinetik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örnekleme yapılır.</a:t>
            </a:r>
          </a:p>
          <a:p>
            <a:pPr marL="0" lvl="2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Örnekleme işleminden önce tüm ekipmanlar aseton,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diklorometan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ya da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metanol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, ve daha sonra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toluen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ile çalkalanır. Bu işleme alternatif olarak ise, tüm parçaları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metanole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batırıp, 2 saat boyunca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ultrasonik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titreşime maruz bırakılır ve ardından da 2 saat boyunca 150º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C’de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kurutulur.</a:t>
            </a:r>
          </a:p>
          <a:p>
            <a:pPr marL="0" lvl="2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Örneklemeden önce </a:t>
            </a:r>
            <a:r>
              <a:rPr 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internal</a:t>
            </a: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standart eklenir. (C-13 nitelikli PAH). </a:t>
            </a:r>
            <a:r>
              <a:rPr 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Fluorene</a:t>
            </a: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-d10, </a:t>
            </a:r>
            <a:r>
              <a:rPr 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pyrene</a:t>
            </a: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-d 10, ve </a:t>
            </a:r>
            <a:r>
              <a:rPr 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benzo</a:t>
            </a: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[k]</a:t>
            </a:r>
            <a:r>
              <a:rPr 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fluorene</a:t>
            </a: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-d12 iyi seçimdir, bunların saflığı %98 veya daha iyidir. Uygun </a:t>
            </a:r>
            <a:r>
              <a:rPr 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standard</a:t>
            </a: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çözeltisi genellikle 50 </a:t>
            </a:r>
            <a:r>
              <a:rPr 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ng</a:t>
            </a: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/</a:t>
            </a:r>
            <a:r>
              <a:rPr lang="el-G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μ</a:t>
            </a:r>
            <a:r>
              <a:rPr 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l konsantrasyonundadır.</a:t>
            </a:r>
          </a:p>
          <a:p>
            <a:pPr marL="0" lvl="2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Örnekleme sisteminin  gaz ile temas eden tüm parçaları cam,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kuartz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yada titanyum malzemeden yapılmış </a:t>
            </a:r>
            <a:r>
              <a:rPr lang="tr-TR" altLang="tr-TR" sz="2200" dirty="0" smtClean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olmalıdır.</a:t>
            </a:r>
            <a:endParaRPr lang="tr-TR" altLang="tr-TR" sz="22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9 Metin kutusu"/>
          <p:cNvSpPr txBox="1">
            <a:spLocks noChangeArrowheads="1"/>
          </p:cNvSpPr>
          <p:nvPr/>
        </p:nvSpPr>
        <p:spPr bwMode="auto">
          <a:xfrm>
            <a:off x="1859756" y="1955145"/>
            <a:ext cx="86248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2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Her bir örnekleme işlemi öncesinde sızıntı (kaçak) testi gerçekleştirilir. Eğer bağlantı ekipmanları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ground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glass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(adi cam) kullanılırsa, kenarları sızıntı olup olmadığının anlaşılması amacı ile biraz su ile ıslatılır. </a:t>
            </a:r>
          </a:p>
          <a:p>
            <a:pPr marL="342900" lvl="2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Absorbans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olarak XAD-2 kullanılıyorsa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Absorbansdan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geçen gaz hızı en fazla 34 cm/s olmalıdır.</a:t>
            </a:r>
          </a:p>
          <a:p>
            <a:pPr marL="342900" lvl="2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Absorbans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olarak PU Köpük kullanılıyorsa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Absorbansdan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geçen gaz hızı n fazla 30 cm/s olmalıdır.</a:t>
            </a:r>
          </a:p>
          <a:p>
            <a:pPr marL="342900" lvl="2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Gaz ile temas eden tüm parçalar yeniden kullanılacak ise önce aseton,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diklorometan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yada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metanol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çözeltisi ile sonrada bir </a:t>
            </a:r>
            <a:r>
              <a:rPr lang="tr-TR" altLang="tr-TR" sz="2200" dirty="0" err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toluen</a:t>
            </a:r>
            <a:r>
              <a:rPr lang="tr-TR" altLang="tr-TR" sz="22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çözeltisi ile durulanmalıdır.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21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9 Metin kutusu"/>
          <p:cNvSpPr txBox="1">
            <a:spLocks noChangeArrowheads="1"/>
          </p:cNvSpPr>
          <p:nvPr/>
        </p:nvSpPr>
        <p:spPr bwMode="auto">
          <a:xfrm>
            <a:off x="1859756" y="2142393"/>
            <a:ext cx="862488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Metot A 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(Seyreltme 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etodu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Örnekleme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olarak, ısıtılmış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kullanılarak yapılır. Ardından 40 </a:t>
            </a:r>
            <a:r>
              <a:rPr lang="tr-TR" altLang="tr-TR" sz="2200" baseline="30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altına soğutulur.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Örnekleme debisi 2 m</a:t>
            </a:r>
            <a:r>
              <a:rPr lang="tr-TR" altLang="tr-TR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/h ile 8 m</a:t>
            </a:r>
            <a:r>
              <a:rPr lang="tr-TR" altLang="tr-TR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/h aralığında olmalıdır. Analiz için 8 m</a:t>
            </a:r>
            <a:r>
              <a:rPr lang="tr-TR" altLang="tr-TR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ile 10 m</a:t>
            </a:r>
            <a:r>
              <a:rPr lang="tr-TR" altLang="tr-TR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arasında numune toplamak yeterli olacaktır.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Örnekleme sonrası filtre,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ve durulama çözeltileri analiz edilir.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14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15698"/>
            <a:ext cx="7086600" cy="278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099719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84638"/>
            <a:ext cx="26201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084638"/>
            <a:ext cx="22462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989638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0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5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9 Metin kutusu"/>
          <p:cNvSpPr txBox="1">
            <a:spLocks noChangeArrowheads="1"/>
          </p:cNvSpPr>
          <p:nvPr/>
        </p:nvSpPr>
        <p:spPr bwMode="auto">
          <a:xfrm>
            <a:off x="1859756" y="1985923"/>
            <a:ext cx="8624887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Metot B (ısıtılmış filtre/</a:t>
            </a: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kondenser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adsorber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 metodu)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Bacagazı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olarak ısıtılmış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ile örneklenir.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sıcaklığı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çiğlenme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noktasının üstünde ancak baca gazı sıcaklığından düşük olmalıdır.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Gaz 20 </a:t>
            </a:r>
            <a:r>
              <a:rPr lang="tr-TR" altLang="tr-TR" sz="2200" baseline="30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altına soğutulur.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Numune debisi 1m</a:t>
            </a:r>
            <a:r>
              <a:rPr lang="tr-TR" altLang="tr-TR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/h ile 6 m</a:t>
            </a:r>
            <a:r>
              <a:rPr lang="tr-TR" altLang="tr-TR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/h arasında olmalıdır.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Örnekleme sonrası filtre,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yada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impinger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çözeltisi ve durulama çözeltileri analiz edilir.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14400" y="441069"/>
            <a:ext cx="10515600" cy="70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767</TotalTime>
  <Words>2145</Words>
  <Application>Microsoft Office PowerPoint</Application>
  <PresentationFormat>Geniş ekran</PresentationFormat>
  <Paragraphs>284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Times</vt:lpstr>
      <vt:lpstr>Times New Roman</vt:lpstr>
      <vt:lpstr>Wingdings</vt:lpstr>
      <vt:lpstr>Office Teması</vt:lpstr>
      <vt:lpstr>T.C.  ÇEVRE, ŞEHİRCİLİK VE   İKLİM DEĞİŞİKLİĞİ BAKANLIĞI  ÇED, İZİN VE DENETİM GENEL MÜDÜRLÜĞÜ Laboratuvar, Ölçüm ve İzleme Dairesi Başkanlığı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Cevre ve Sehircilik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ÇEVRE, ŞEHİRCİLİK VE  İKLİM DEĞİŞİKLİĞİ BAKANLIĞI ÇED, İZİN VE DENETİM GENEL MÜDÜRLÜĞÜ Laboratuvar, Ölçüm ve İzleme Daire Başkanlığı</dc:title>
  <dc:creator>Yener Taş</dc:creator>
  <cp:lastModifiedBy>Yener Taş</cp:lastModifiedBy>
  <cp:revision>57</cp:revision>
  <dcterms:created xsi:type="dcterms:W3CDTF">2021-11-22T06:43:15Z</dcterms:created>
  <dcterms:modified xsi:type="dcterms:W3CDTF">2021-12-03T08:52:54Z</dcterms:modified>
</cp:coreProperties>
</file>