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30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05" r:id="rId19"/>
    <p:sldId id="294" r:id="rId20"/>
    <p:sldId id="295" r:id="rId21"/>
    <p:sldId id="296" r:id="rId22"/>
    <p:sldId id="297" r:id="rId23"/>
    <p:sldId id="306" r:id="rId24"/>
    <p:sldId id="299" r:id="rId25"/>
    <p:sldId id="300" r:id="rId26"/>
    <p:sldId id="301" r:id="rId27"/>
    <p:sldId id="302" r:id="rId28"/>
    <p:sldId id="303" r:id="rId29"/>
    <p:sldId id="27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550C-25DD-4EF7-84A0-53F1CB076800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4DF8-926E-4EAF-B9A9-C6D663E78E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758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7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1536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0073F-72E1-468E-BCA9-A70E9373A617}" type="slidenum">
              <a:rPr lang="tr-TR" altLang="tr-TR" smtClean="0"/>
              <a:pPr>
                <a:spcBef>
                  <a:spcPct val="0"/>
                </a:spcBef>
              </a:pPr>
              <a:t>11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8663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2458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0398E-924E-4466-B08E-06CAA3CC248B}" type="slidenum">
              <a:rPr lang="tr-TR" altLang="tr-TR" smtClean="0"/>
              <a:pPr>
                <a:spcBef>
                  <a:spcPct val="0"/>
                </a:spcBef>
              </a:pPr>
              <a:t>19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3113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0FD6-8375-46BA-B542-225AF850C18C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394F-2DD5-4774-AC09-4A614B8103B6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3B26-48E8-4D25-BD3D-101CD3A76CA9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FAA9-C8E4-4A9C-9630-7235C7C03650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55E-86BE-441C-BA3B-5584F489F0E6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20FD-B6EA-4B02-A213-174FB2F14C3C}" type="datetime1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D1FC-8251-4552-975B-A90EF05E4FF1}" type="datetime1">
              <a:rPr lang="tr-TR" smtClean="0"/>
              <a:t>2.12.2021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E41-96F5-4083-9DEF-AB592084D682}" type="datetime1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F664-1489-4F9D-A4C2-5CEBB12DC683}" type="datetime1">
              <a:rPr lang="tr-TR" smtClean="0"/>
              <a:t>2.12.2021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D617-FC59-47D4-B212-2D02DB678963}" type="datetime1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62A4-34A0-463C-839B-C0C512298FB6}" type="datetime1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69EA-59FC-4DCC-AD55-7BD2F770E8B6}" type="datetime1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6000"/>
                <a:lumOff val="4000"/>
              </a:schemeClr>
            </a:gs>
            <a:gs pos="33000">
              <a:srgbClr val="FEFEFE"/>
            </a:gs>
            <a:gs pos="46000">
              <a:schemeClr val="bg1">
                <a:tint val="98000"/>
                <a:satMod val="130000"/>
                <a:shade val="90000"/>
                <a:lumMod val="103000"/>
              </a:schemeClr>
            </a:gs>
            <a:gs pos="83000">
              <a:schemeClr val="bg1">
                <a:shade val="63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 VE HALOJEN ÖRNEKLEME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ALTUNDAĞ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0862" y="2874064"/>
            <a:ext cx="10010273" cy="634067"/>
          </a:xfr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tr-TR" altLang="tr-T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  <a:endParaRPr lang="tr-TR" alt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İçerik Yer Tutucusu 2"/>
          <p:cNvSpPr>
            <a:spLocks noGrp="1"/>
          </p:cNvSpPr>
          <p:nvPr>
            <p:ph idx="1"/>
          </p:nvPr>
        </p:nvSpPr>
        <p:spPr>
          <a:xfrm>
            <a:off x="1892897" y="1786792"/>
            <a:ext cx="6262687" cy="20288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gazında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Tayini TS EN 1911 Metoduna göre yapılır. Örnekleme TS EN 13284-1 Metoduna göre yapılır.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metot, katı atık yakan tesislerden bacaya verilen gaz akışlarına ve daha genel olarak normal basınç ve sıcaklık koşullarında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derişimi 1 mg/m</a:t>
            </a:r>
            <a:r>
              <a:rPr lang="tr-TR" alt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5000 mg/m</a:t>
            </a:r>
            <a:r>
              <a:rPr lang="tr-TR" alt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değişen atık gazlara uygulanır.</a:t>
            </a:r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1600200" y="3411415"/>
            <a:ext cx="6565900" cy="32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596900" algn="just">
              <a:lnSpc>
                <a:spcPts val="1130"/>
              </a:lnSpc>
              <a:spcAft>
                <a:spcPts val="0"/>
              </a:spcAft>
              <a:tabLst>
                <a:tab pos="462915" algn="l"/>
              </a:tabLst>
              <a:defRPr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62915" algn="l"/>
              </a:tabLst>
              <a:defRPr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 ve Reaktifler :</a:t>
            </a:r>
          </a:p>
          <a:p>
            <a:pPr marL="6858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6291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 su</a:t>
            </a:r>
          </a:p>
          <a:p>
            <a:pPr indent="0" algn="just">
              <a:spcAft>
                <a:spcPts val="0"/>
              </a:spcAft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ekipmanların hepsi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borasilikat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quartz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yada teflon olmalıdır.</a:t>
            </a:r>
          </a:p>
          <a:p>
            <a:pPr indent="0" algn="just">
              <a:spcAft>
                <a:spcPts val="0"/>
              </a:spcAft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sıvısına kadar olan hiçbir malzeme paslanmaz çelik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olamaz.Borosilikat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titanyum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0" algn="just">
              <a:spcAft>
                <a:spcPts val="0"/>
              </a:spcAft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Örnek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Saklama Kapları;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İmpenger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probun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yıkaması için kullanılacak Alkalilere dayanıklı polietilen kap</a:t>
            </a:r>
          </a:p>
          <a:p>
            <a:pPr indent="0" algn="just">
              <a:spcAft>
                <a:spcPts val="0"/>
              </a:spcAft>
              <a:buNone/>
              <a:tabLst>
                <a:tab pos="462915" algn="l"/>
              </a:tabLst>
              <a:defRPr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C:\Users\pc\Desktop\Emisyon Eğitimi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75" y="1838424"/>
            <a:ext cx="2357437" cy="45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83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7730" y="1447800"/>
            <a:ext cx="9009795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Üç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tip Örnekleme Metodu vardır.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Olmayan (Sabit Akış) Örnekleme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Örnekleme (Yan akışlı)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Örnekleme (Yan akış olmayan)</a:t>
            </a:r>
          </a:p>
          <a:p>
            <a:pPr marL="0" indent="0">
              <a:buNone/>
              <a:defRPr/>
            </a:pP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Örnekleme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Hattı: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1 ve 2.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impingera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 100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saf su.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İmpinger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boş.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İmpinger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silika jel.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Örnekleme öncesi ve sonrası sisteme kaçak testi yapılmalıdır.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Sonda ve süzgeç yuvası önceden ısıtılır.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Sistem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iğlenme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noktasının (suyun buhar halinden tekrar sıvı haline dönüştüğü sıcaklık derecesi, çiğ noktası derecesidir.) 20 </a:t>
            </a:r>
            <a:r>
              <a:rPr lang="tr-TR" sz="1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C üzerinde olacak şekilde ısıtılmalıdır.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Baca gazı, su damlacığı,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yoğuşma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ve yüksek miktarda klor miktarı içeriyorsa böyle bir durumda TS EN 13284-1 ‘e göre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örnekleme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yapılır.Aksi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durumda sabit debili çekiş yapılır.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Numune alma kademelerinde (başlama vs.) potansiyel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kayıplarından dolayı örnekleme süresi 30 dakikadan az olmamalıdır.</a:t>
            </a:r>
          </a:p>
          <a:p>
            <a:pPr marL="0" indent="0">
              <a:buNone/>
              <a:defRPr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7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kdörtgen 2"/>
          <p:cNvSpPr>
            <a:spLocks noChangeArrowheads="1"/>
          </p:cNvSpPr>
          <p:nvPr/>
        </p:nvSpPr>
        <p:spPr bwMode="auto">
          <a:xfrm>
            <a:off x="2144027" y="1723292"/>
            <a:ext cx="662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Olmayan (Sabit Akış) Örnekleme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27" y="2260035"/>
            <a:ext cx="8077200" cy="30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Dikdörtgen 6"/>
          <p:cNvSpPr>
            <a:spLocks noChangeArrowheads="1"/>
          </p:cNvSpPr>
          <p:nvPr/>
        </p:nvSpPr>
        <p:spPr bwMode="auto">
          <a:xfrm>
            <a:off x="1970196" y="5498803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olarak İletkenliği 100 µS⋅m</a:t>
            </a:r>
            <a:r>
              <a:rPr lang="tr-TR" altLang="tr-TR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’den az olan içinde Cl iyonları bulunmayan saf su kullanılır.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Çekiş debisi 2-3 l/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arasında olmalıdır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1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kdörtgen 2"/>
          <p:cNvSpPr>
            <a:spLocks noChangeArrowheads="1"/>
          </p:cNvSpPr>
          <p:nvPr/>
        </p:nvSpPr>
        <p:spPr bwMode="auto">
          <a:xfrm>
            <a:off x="1957755" y="1638370"/>
            <a:ext cx="5146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(Yan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Akışlı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5" y="2171699"/>
            <a:ext cx="7667625" cy="316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Dikdörtgen 6"/>
          <p:cNvSpPr>
            <a:spLocks noChangeArrowheads="1"/>
          </p:cNvSpPr>
          <p:nvPr/>
        </p:nvSpPr>
        <p:spPr bwMode="auto">
          <a:xfrm>
            <a:off x="1811339" y="5338583"/>
            <a:ext cx="7814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Absorbans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İletkenliği 100 µS⋅m</a:t>
            </a:r>
            <a:r>
              <a:rPr lang="tr-TR" altLang="tr-T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’den az olan içinde Cl iyonları bulunmayan 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Safsu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kullanılır.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gazı hızı çok yüksek olduğu durumlarda 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absorbans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verimi düşmemesi için  Yan akış bağlanarak çekiş debisi düşürülür. </a:t>
            </a:r>
            <a:endParaRPr lang="tr-TR" altLang="tr-TR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kdörtgen 2"/>
          <p:cNvSpPr>
            <a:spLocks noChangeArrowheads="1"/>
          </p:cNvSpPr>
          <p:nvPr/>
        </p:nvSpPr>
        <p:spPr bwMode="auto">
          <a:xfrm>
            <a:off x="2031023" y="1838425"/>
            <a:ext cx="656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(Yan akış olmayan)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3" y="2321169"/>
            <a:ext cx="7631723" cy="318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Dikdörtgen 5"/>
          <p:cNvSpPr>
            <a:spLocks noChangeArrowheads="1"/>
          </p:cNvSpPr>
          <p:nvPr/>
        </p:nvSpPr>
        <p:spPr bwMode="auto">
          <a:xfrm>
            <a:off x="1892897" y="5829422"/>
            <a:ext cx="8105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Absorbans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olarak İletkenliği 100 µS⋅m</a:t>
            </a:r>
            <a:r>
              <a:rPr lang="tr-TR" altLang="tr-TR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’den az olan içinde Cl iyonları bulunmayan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Safsu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kullanılır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4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kdörtgen 1"/>
          <p:cNvSpPr>
            <a:spLocks noChangeArrowheads="1"/>
          </p:cNvSpPr>
          <p:nvPr/>
        </p:nvSpPr>
        <p:spPr bwMode="auto">
          <a:xfrm>
            <a:off x="1560269" y="2019424"/>
            <a:ext cx="5643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 kazanımda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yıkama şişeleri ve içinde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yoğuşmanın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olabildiği bağlantı boruları birlikte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absorpsiyon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reaktifiyle yıkanır. Yıkama şişelerinin ağzı kapatılır ve temiz koşullar altında, tayin edilmek üzere sıvılar bir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erlene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boşaltılır.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ölçüm serisinden önce ve günde en az bir defa numune alma tertibatı tanık deneyi gerçekleştirilir.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Tanık Numune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tesis civarında, numune alma tertibatı içinden baca gazı geçirmeden, numune alma işleminin tüm basamakları takip edilerek numune alınır.  </a:t>
            </a:r>
          </a:p>
        </p:txBody>
      </p:sp>
      <p:pic>
        <p:nvPicPr>
          <p:cNvPr id="20483" name="Picture 2" descr="C:\Users\pc\Desktop\Emisyon Eğitimi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54115"/>
            <a:ext cx="3106738" cy="35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8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kdörtgen 1"/>
          <p:cNvSpPr>
            <a:spLocks noChangeArrowheads="1"/>
          </p:cNvSpPr>
          <p:nvPr/>
        </p:nvSpPr>
        <p:spPr bwMode="auto">
          <a:xfrm>
            <a:off x="1524367" y="1723292"/>
            <a:ext cx="86391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tr-TR" altLang="tr-T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Numunenin </a:t>
            </a:r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Analizi</a:t>
            </a:r>
            <a:r>
              <a:rPr lang="tr-TR" altLang="tr-T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tr-TR" altLang="tr-TR" sz="2000" b="1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-4572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Gümüş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titrasyon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potansiyometrik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yöntemi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Metodun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dedeksiyon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Limiti 0,5-1 mg/l aralığındadır. Bu nedenle beklenen konsantrasyonu 2mg/l den daha az olan ölçümler için bu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kullanılmaz.</a:t>
            </a:r>
          </a:p>
          <a:p>
            <a:pPr marL="457200" indent="-457200" algn="just">
              <a:buFontTx/>
              <a:buAutoNum type="arabicPeriod" startAt="2"/>
              <a:defRPr/>
            </a:pP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Civa-tiyosiyanat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spektrofotometri</a:t>
            </a:r>
            <a:endParaRPr lang="tr-TR" altLang="tr-T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Metodun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dedeksiyon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limiti 0,05-0,1 mg/l aralığındadır. </a:t>
            </a:r>
            <a:endParaRPr lang="tr-TR" altLang="tr-T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İyon Değişimi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Kromatografisi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Metodun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dedeksiyon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limiti 0,05-0,1 mg/l aralığındadır. </a:t>
            </a:r>
          </a:p>
          <a:p>
            <a:pPr algn="just">
              <a:buFontTx/>
              <a:buNone/>
              <a:defRPr/>
            </a:pPr>
            <a:endParaRPr lang="tr-TR" altLang="tr-T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tr-TR" altLang="tr-T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19" y="3689350"/>
            <a:ext cx="35448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0862" y="2874064"/>
            <a:ext cx="10010273" cy="634067"/>
          </a:xfr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ÖRNEKLEME</a:t>
            </a:r>
            <a:endParaRPr lang="tr-TR" alt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594338" y="1530378"/>
            <a:ext cx="6907824" cy="5188094"/>
          </a:xfrm>
        </p:spPr>
        <p:txBody>
          <a:bodyPr>
            <a:normAutofit fontScale="92500" lnSpcReduction="10000"/>
          </a:bodyPr>
          <a:lstStyle/>
          <a:p>
            <a:pPr indent="-596900" algn="just">
              <a:lnSpc>
                <a:spcPts val="1130"/>
              </a:lnSpc>
              <a:tabLst>
                <a:tab pos="462915" algn="l"/>
              </a:tabLst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  <a:tabLst>
                <a:tab pos="462915" algn="l"/>
              </a:tabLst>
              <a:defRPr/>
            </a:pP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Baca gazında HF Tayini ISO 15713 Metoduna göre yapılır. Örnekleme TS ISO 9096 Metoduna göre yapılır.</a:t>
            </a:r>
          </a:p>
          <a:p>
            <a:pPr indent="0" algn="just">
              <a:buNone/>
              <a:tabLst>
                <a:tab pos="462915" algn="l"/>
              </a:tabLst>
              <a:defRPr/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Ekipman ve Reaktifler :</a:t>
            </a:r>
          </a:p>
          <a:p>
            <a:pPr marL="685800" algn="just">
              <a:buFont typeface="Wingdings" panose="05000000000000000000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Saf su, 0,1 N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tr-TR" sz="1900" dirty="0"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buFont typeface="Wingdings" panose="05000000000000000000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Kullanılan ekipmanların (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vs.) hepsi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borasilikat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cam yada teflon olmalıdır.</a:t>
            </a:r>
          </a:p>
          <a:p>
            <a:pPr marL="685800" algn="just">
              <a:buFont typeface="Wingdings" panose="05000000000000000000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Absorbsiyon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sıvısına kadar olan hiçbir malzeme paslanmaz çelik olamaz.</a:t>
            </a:r>
          </a:p>
          <a:p>
            <a:pPr indent="0" algn="just">
              <a:buNone/>
              <a:tabLst>
                <a:tab pos="462915" algn="l"/>
              </a:tabLst>
              <a:defRPr/>
            </a:pPr>
            <a:r>
              <a:rPr lang="tr-TR" sz="2200" b="1" dirty="0" err="1">
                <a:latin typeface="Times New Roman" pitchFamily="18" charset="0"/>
                <a:cs typeface="Times New Roman" pitchFamily="18" charset="0"/>
              </a:rPr>
              <a:t>Standartına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göre;</a:t>
            </a:r>
          </a:p>
          <a:p>
            <a:pPr indent="0" algn="just"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İzokinetik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olmayan örnekleme</a:t>
            </a:r>
          </a:p>
          <a:p>
            <a:pPr indent="0" algn="just"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Baca gazı, su damlacığı,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yoğuşma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ve yüksek miktarda klor miktarı içeriyorsa böyle bir durumda TS ISO 9096 ‘ya göre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örnekleme yapılır.</a:t>
            </a:r>
          </a:p>
          <a:p>
            <a:pPr indent="0" algn="just"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Diğer durumlarda sabit akışlı örnekleme yapılması tavsiye edilir.</a:t>
            </a:r>
          </a:p>
          <a:p>
            <a:pPr indent="0" algn="just">
              <a:buFont typeface="Wingdings" pitchFamily="2" charset="2"/>
              <a:buChar char="Ø"/>
              <a:tabLst>
                <a:tab pos="462915" algn="l"/>
              </a:tabLst>
              <a:defRPr/>
            </a:pP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ve filtre tutucu her ölçüm öncesi </a:t>
            </a:r>
            <a:r>
              <a:rPr lang="tr-TR" sz="1900" dirty="0" err="1">
                <a:latin typeface="Times New Roman" pitchFamily="18" charset="0"/>
                <a:cs typeface="Times New Roman" pitchFamily="18" charset="0"/>
              </a:rPr>
              <a:t>deiyonize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 su ile yıkanmalıdır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1900" dirty="0">
              <a:latin typeface="Times New Roman" pitchFamily="18" charset="0"/>
              <a:cs typeface="Times New Roman" pitchFamily="18" charset="0"/>
            </a:endParaRPr>
          </a:p>
          <a:p>
            <a:pPr indent="-596900" algn="just">
              <a:tabLst>
                <a:tab pos="462915" algn="l"/>
              </a:tabLst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Users\pc\Desktop\Emisyon Eğitimi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38424"/>
            <a:ext cx="2114550" cy="45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32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95868"/>
              </p:ext>
            </p:extLst>
          </p:nvPr>
        </p:nvGraphicFramePr>
        <p:xfrm>
          <a:off x="1981200" y="2558563"/>
          <a:ext cx="8229600" cy="367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Büyüklük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EN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ISO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EPA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Pb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12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Hg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13211, 14884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101, 101A, 102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As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108, 108A, 108B, 108C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Ağır Metaller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14385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29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6309" marB="4630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981200" y="2056100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Tayin Metotları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86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5" y="1916723"/>
            <a:ext cx="5734173" cy="392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897315" y="3877407"/>
            <a:ext cx="20002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9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ea typeface="Times New Roman" panose="02020603050405020304" pitchFamily="18" charset="0"/>
                <a:cs typeface="Arial" panose="020B0604020202020204" pitchFamily="34" charset="0"/>
              </a:rPr>
              <a:t>1 Isıtmalı hat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2 Filtre ve tutucu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3 0,1 N </a:t>
            </a:r>
            <a:r>
              <a:rPr lang="tr-TR" altLang="tr-TR" sz="1200" dirty="0" err="1">
                <a:cs typeface="Times New Roman" panose="02020603050405020304" pitchFamily="18" charset="0"/>
              </a:rPr>
              <a:t>NaOH</a:t>
            </a:r>
            <a:r>
              <a:rPr lang="tr-TR" altLang="tr-TR" sz="1200" dirty="0">
                <a:cs typeface="Times New Roman" panose="02020603050405020304" pitchFamily="18" charset="0"/>
              </a:rPr>
              <a:t> </a:t>
            </a:r>
            <a:r>
              <a:rPr lang="tr-TR" altLang="tr-TR" sz="1200" dirty="0" err="1">
                <a:cs typeface="Times New Roman" panose="02020603050405020304" pitchFamily="18" charset="0"/>
              </a:rPr>
              <a:t>impingerları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4 Boş </a:t>
            </a:r>
            <a:r>
              <a:rPr lang="tr-TR" altLang="tr-TR" sz="1200" dirty="0" err="1">
                <a:cs typeface="Times New Roman" panose="02020603050405020304" pitchFamily="18" charset="0"/>
              </a:rPr>
              <a:t>impinger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5 </a:t>
            </a:r>
            <a:r>
              <a:rPr lang="tr-TR" altLang="tr-TR" sz="1200" dirty="0" err="1">
                <a:cs typeface="Times New Roman" panose="02020603050405020304" pitchFamily="18" charset="0"/>
              </a:rPr>
              <a:t>Silica</a:t>
            </a:r>
            <a:r>
              <a:rPr lang="tr-TR" altLang="tr-TR" sz="1200" dirty="0">
                <a:cs typeface="Times New Roman" panose="02020603050405020304" pitchFamily="18" charset="0"/>
              </a:rPr>
              <a:t> jel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6 Pompa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7 Sıcaklık ve basınç ölçer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8 Gazometre</a:t>
            </a:r>
            <a:endParaRPr lang="tr-TR" altLang="tr-TR" sz="1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cs typeface="Times New Roman" panose="02020603050405020304" pitchFamily="18" charset="0"/>
              </a:rPr>
              <a:t>9 </a:t>
            </a:r>
            <a:r>
              <a:rPr lang="tr-TR" altLang="tr-TR" sz="1200" dirty="0" err="1">
                <a:cs typeface="Times New Roman" panose="02020603050405020304" pitchFamily="18" charset="0"/>
              </a:rPr>
              <a:t>Rotametre</a:t>
            </a:r>
            <a:endParaRPr lang="tr-TR" altLang="tr-TR" sz="1200" dirty="0"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1916722"/>
            <a:ext cx="32766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Örnekleme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Hattı: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ve 2.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 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İmpinger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boş.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4.impinger silika jel.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Çekiş debisi 2-6 l/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olmalıdır.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C’ye veya asit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çiğlenme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noktasından 20 </a:t>
            </a:r>
            <a:r>
              <a:rPr 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C’den daha fazla (Hangisi daha büyük ise)  kadar ısıtılmalıdır.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süresi en az 30 dakika olmalıdır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2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kdörtgen 2"/>
          <p:cNvSpPr>
            <a:spLocks noChangeArrowheads="1"/>
          </p:cNvSpPr>
          <p:nvPr/>
        </p:nvSpPr>
        <p:spPr bwMode="auto">
          <a:xfrm>
            <a:off x="1389185" y="1838425"/>
            <a:ext cx="728003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Bacadan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çıkarılır ve taşınabilme soğukluğuna gelinceye kadar bir kenarda bekletilir.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probdan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bir filtre kullanıldıysa,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örnekleme hattından ayrılır ve içinde su damlacıkları kalmış mı diye kontrol edilir. Eğer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içinde kalmış olan su damlacıkları olduğunu tespit edilirse, yapılan örnekleme işlemi geçersiz sayılmalıdır.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adet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impingerın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içindeki malzeme de dikkatli bir şekilde örnek kabına aktarılmalıdır.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 her bir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impinger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yaklaşık 20 ml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deiyonize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distile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ile çalkalanmalı ve bu sular da örnek kabına ilave edilmelidir.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bağlantı tüpleri de 10 ml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deiyonize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distile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 ile yıkanmalı ve numune kabına ilave edilmelidir. Kullanılan suyun hacmi kayıt edilmelidir.</a:t>
            </a:r>
          </a:p>
        </p:txBody>
      </p:sp>
      <p:pic>
        <p:nvPicPr>
          <p:cNvPr id="26627" name="Picture 3" descr="C:\Users\pc\Desktop\Emisyon Eğitimi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44" y="1933663"/>
            <a:ext cx="2627312" cy="39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9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kdörtgen 1"/>
          <p:cNvSpPr>
            <a:spLocks noChangeArrowheads="1"/>
          </p:cNvSpPr>
          <p:nvPr/>
        </p:nvSpPr>
        <p:spPr bwMode="auto">
          <a:xfrm>
            <a:off x="1368479" y="1713902"/>
            <a:ext cx="889317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Şahit Numune için</a:t>
            </a:r>
            <a:r>
              <a:rPr lang="tr-TR" alt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 cihazın saha şahidini, tıpkı örnekleme yapılıyormuş gibi her adım tekrarlanarak alınmalıdır. Bu işlem sırasında sadece bacadan çekilen gaz cihazdan geçirilmez. Tıpkı bacadan çekilen numune gibi,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impingerlar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bağlantı parçaları ve diğer temizlemeler ve işlemler yapılıp, su numune kabına konulmalıdır.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Sahada kullanılan bu şahitte de analiz yapılmalıdır. Şahitte elde edilen değer, ölçülen değerin %10’undan büyük </a:t>
            </a:r>
            <a:endParaRPr lang="tr-TR" altLang="tr-T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 ise o zaman bu değer </a:t>
            </a:r>
            <a:r>
              <a:rPr lang="tr-TR" alt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mutlaka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raporda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belirtilmelidir. </a:t>
            </a:r>
          </a:p>
        </p:txBody>
      </p:sp>
      <p:sp>
        <p:nvSpPr>
          <p:cNvPr id="27651" name="Dikdörtgen 1"/>
          <p:cNvSpPr>
            <a:spLocks noChangeArrowheads="1"/>
          </p:cNvSpPr>
          <p:nvPr/>
        </p:nvSpPr>
        <p:spPr bwMode="auto">
          <a:xfrm>
            <a:off x="1368479" y="5020774"/>
            <a:ext cx="48916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Numunenin Analizi; </a:t>
            </a:r>
            <a:r>
              <a:rPr lang="tr-TR" altLang="tr-T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İyon Seçici Elektrot ile yapılır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84" y="4094162"/>
            <a:ext cx="435927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9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0862" y="2874064"/>
            <a:ext cx="10010273" cy="634067"/>
          </a:xfr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tr-TR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  <a:endParaRPr lang="tr-TR" alt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>
          <a:xfrm>
            <a:off x="1981201" y="2031023"/>
            <a:ext cx="8229600" cy="2690446"/>
          </a:xfrm>
        </p:spPr>
        <p:txBody>
          <a:bodyPr/>
          <a:lstStyle/>
          <a:p>
            <a:pPr marL="0" indent="0">
              <a:buNone/>
              <a:defRPr/>
            </a:pPr>
            <a:endParaRPr lang="tr-TR" altLang="tr-T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Genel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Prensip:</a:t>
            </a:r>
            <a:endParaRPr lang="tr-TR" altLang="tr-T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Bu metotta Hidrojen bileşiklerinin ve halojenlerden Hidrojen Klorür (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), Hidrojen Bromür (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), Hidrojen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Florür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(HF), Klor (Cl2) ve Brom (Br2) </a:t>
            </a:r>
            <a:r>
              <a:rPr lang="tr-TR" altLang="tr-TR" sz="2200" dirty="0" err="1" smtClean="0">
                <a:latin typeface="Times New Roman" pitchFamily="18" charset="0"/>
                <a:cs typeface="Times New Roman" pitchFamily="18" charset="0"/>
              </a:rPr>
              <a:t>ların</a:t>
            </a:r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belirlenmesi için EPA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5 gereğince gaz yıkama şişeleriyle sıvı absorbanlara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olarak örneklenmesi ve İyon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Kromatografta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belirlenmesi anlatılmaktadır.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617784" y="448408"/>
            <a:ext cx="982264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1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3616" y="2260844"/>
            <a:ext cx="8153400" cy="310954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Ekipman ve Reaktifler 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 N H</a:t>
            </a:r>
            <a:r>
              <a:rPr lang="tr-T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0,1 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Kullanılan ekipmanların hepsi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borasilikat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yada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quartz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olmalıdır.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sıvısına kadar olan hiçbir malzeme paslanmaz çelik olamaz.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Nozullar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nozullar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Borosilikat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kuartz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malzemeden yapılmış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hattı 120</a:t>
            </a:r>
            <a:r>
              <a:rPr lang="tr-T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ısıtmalı olmalıdır.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617784" y="448408"/>
            <a:ext cx="982264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555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4690" y="1960685"/>
            <a:ext cx="8918979" cy="46950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Saha Hazırlığı: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yeri ve noktası EPA metot 1 ‘e göre seçilir.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EPA Metot 5 ’e göre yapılır.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sıvısına kadar olan kısım saf su ile temizlenir ve kurutulur. Örnekleme için tüm bağlantılar yapılır.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bir örneklemden önce, ölçüm öncesi ve ölçüm sonrası kaçak testi yapılması gereklidir. Kaçak testi sonucu çekilen baca gazı debisinin %2’sini aşmayacak şekilde olmalıdır.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filtre tutucu 120 +14 </a:t>
            </a:r>
            <a:r>
              <a:rPr 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‘ye ısıtılır.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örnekleme süresi boyunca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akış hızının %90 - %110 arasında olacak şekilde tutulması sağlanır.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yıkama şişesindeki gaz sıcaklığı 20 </a:t>
            </a:r>
            <a:r>
              <a:rPr lang="tr-T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‘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altında olması gerekir.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süresi en az 30 dakika olmalıdır.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617784" y="448408"/>
            <a:ext cx="982264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5775" y="1907931"/>
            <a:ext cx="8686800" cy="2286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Hattı: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mpinger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opsiyonel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kullanılabilir.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Opsiyonel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kullanılan 1.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impinger’a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mL’lik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 N H2SO4 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opsiyonel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ve 3.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impinger’a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absorblayıcılar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100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mL’lik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 N H2SO4,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ve 5.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impinger’a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absorblayıcılar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100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mL’lik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0.1 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impinger’a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tutmak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silika jel doldurulur ve kuru gaz geçişi sağlanır.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151069"/>
            <a:ext cx="6775450" cy="233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Dikdörtgen 1"/>
          <p:cNvSpPr>
            <a:spLocks noChangeArrowheads="1"/>
          </p:cNvSpPr>
          <p:nvPr/>
        </p:nvSpPr>
        <p:spPr bwMode="auto">
          <a:xfrm>
            <a:off x="5548708" y="6487505"/>
            <a:ext cx="1960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Sistemi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617784" y="448408"/>
            <a:ext cx="982264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1547445" y="1999517"/>
            <a:ext cx="8839200" cy="403200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Geri Kazanım: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Konteynır 1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Eğer partikül madde bakılacaksa filtre dikkatlice filtre tutucudan çıkarılır ve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kabına konur. Filtre tutucu üzerinde olan partikül maddeler de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petri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kabı içerisine temizlenir.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Konteynır 2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birinci ve ikinci yıkama şikelerindeki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absorbsiyon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çözeltisi dereceli silindir ile ölçülerek hacmi kaydedilir, polietilen kaba konur ve etiketlenir. Bu yıkama şişeleri ve bağlantı ekipmanları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safsu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ile temizlenerek bu kaba aktarılır.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Konteynır 3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Üçüncü ve dördüncü yıkama şikelerindeki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absorbsiyon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çözeltisi dereceli silindir ile ölçülerek hacmi kaydedilir, polietilen kaba konur ve etiketlenir. Bu yıkama şişeleri ve bağlantı ekipmanları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safsu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ile temizlenerek bu kaba aktarılır.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Bacada beklenen her 1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derişim için 25 mg Sodyum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Tiyoülfat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eklenir ve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karıştırılır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 Bu madde koruyucu madde olarak kullanılır.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617784" y="448408"/>
            <a:ext cx="9822643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METOT 26A HALOJENLİ BİLEŞİKLERİN ÖRNEKLENMESİ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ALTUNDAĞ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mustafa.altundag@csb.gov.tr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28" y="2300090"/>
            <a:ext cx="8458200" cy="43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892897" y="1838425"/>
            <a:ext cx="431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DÜZENEĞİ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3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>
          <a:xfrm>
            <a:off x="2130288" y="1981156"/>
            <a:ext cx="3364904" cy="487362"/>
          </a:xfrm>
        </p:spPr>
        <p:txBody>
          <a:bodyPr>
            <a:noAutofit/>
          </a:bodyPr>
          <a:lstStyle/>
          <a:p>
            <a:pPr algn="l"/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PARAMETRELER</a:t>
            </a:r>
            <a:endParaRPr lang="tr-TR" alt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>
          <a:xfrm>
            <a:off x="1852416" y="2573193"/>
            <a:ext cx="8660423" cy="30450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EPA Metot 29 ile;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Antimon (Sb), Arsenik (As), Baryum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Berilyum (Be), Kadmiyum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Krom (Cr), Kobalt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Bakır (Cu), Kurşun (Pb), Mangan (Mn), Cıva (Hg), Nikel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Fosfor (P), Selenyum (Se), Gümüş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Talyum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Çinko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EN 14385 Metot ile;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Antimon (Sb), Arsenik (As), Kadmiyum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Krom (Cr), Kobalt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Bakır (Cu), Kurşun (Pb), Mangan (Mn), Nikel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Talyum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), Vanadyum (V)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Kalay (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MID 14385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24828" y="448408"/>
            <a:ext cx="10515600" cy="82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81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/>
          <p:cNvSpPr>
            <a:spLocks noGrp="1"/>
          </p:cNvSpPr>
          <p:nvPr>
            <p:ph idx="1"/>
          </p:nvPr>
        </p:nvSpPr>
        <p:spPr>
          <a:xfrm>
            <a:off x="1603132" y="2035152"/>
            <a:ext cx="8686800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Örnekleme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örneklemedir</a:t>
            </a:r>
            <a:r>
              <a:rPr lang="tr-TR" altLang="tr-TR" sz="22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5’e göre örnekleme yapılması uygundur).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örnekleme noktalarından numune alma süresi, manuel metotla toz örnekleme işlemi gibi yapılır.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Eğer baca gazı nemi bu sistem ile belirlenecekse  numune alma sisteminde ilk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impinger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nem tutucu, ikinci ve üçüncü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impingerler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HNO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bulunduran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impingerlardır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 Değilse 1. ve 2.impingerlar 100 ml’lik HNO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altLang="tr-TR" sz="22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karışımı </a:t>
            </a:r>
            <a:r>
              <a:rPr lang="tr-TR" altLang="tr-TR" sz="22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solventler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yer alır</a:t>
            </a:r>
            <a:r>
              <a:rPr lang="tr-TR" altLang="tr-TR" sz="22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. 3.impinger </a:t>
            </a:r>
            <a:r>
              <a:rPr lang="tr-TR" altLang="tr-TR" sz="22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boş bırakılır.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sz="22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Sistemde filtrenin kurutma, tartım gibi ön</a:t>
            </a:r>
          </a:p>
          <a:p>
            <a:pPr marL="0" lvl="2" indent="0" algn="just">
              <a:buNone/>
            </a:pPr>
            <a:r>
              <a:rPr lang="tr-TR" altLang="tr-TR" sz="22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işlemlerden geçirilmesine gerek yoktur. 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sz="22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Sistemde kaçak testi yapılmalıdır.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altLang="tr-TR" sz="2400" dirty="0"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172" name="Picture 6" descr="C:\Users\volkan.polat\Desktop\aaa 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7" y="4419600"/>
            <a:ext cx="3515276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6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>
          <a:xfrm>
            <a:off x="1673469" y="2004646"/>
            <a:ext cx="8610600" cy="2491154"/>
          </a:xfrm>
        </p:spPr>
        <p:txBody>
          <a:bodyPr/>
          <a:lstStyle/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grubunu temiz ve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kontamine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olmaktan uzak bir şekilde tutun.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nozullarını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, bağlantıları, probu ve filtre tutucunun ön bölümlerini toplam 100 ml, 0,1 N HNO</a:t>
            </a:r>
            <a:r>
              <a:rPr lang="tr-TR" altLang="tr-TR" sz="24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ile yıkayıp numune kutusuna koyun. 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Eğer Hg bacada analizi yapılacaksa sisteme 4. ve 5.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impingerlar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eklenir ve bu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impingerlara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%4 </a:t>
            </a:r>
            <a:r>
              <a:rPr lang="tr-TR" altLang="tr-TR" sz="24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tr-TR" altLang="tr-TR" sz="2400" baseline="-250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altLang="tr-TR" sz="24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/ %10 H</a:t>
            </a:r>
            <a:r>
              <a:rPr lang="tr-TR" altLang="tr-TR" sz="24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altLang="tr-TR" sz="24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‘lük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solventler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koyulur.</a:t>
            </a:r>
          </a:p>
          <a:p>
            <a:endParaRPr lang="tr-TR" altLang="tr-TR" dirty="0" smtClean="0"/>
          </a:p>
        </p:txBody>
      </p:sp>
      <p:pic>
        <p:nvPicPr>
          <p:cNvPr id="8195" name="Picture 5" descr="C:\Users\volkan.polat\Desktop\Lab.Ölçüm resimleri\aaa 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4" y="4556124"/>
            <a:ext cx="294163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22" y="4246562"/>
            <a:ext cx="1872516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892897" y="1954823"/>
            <a:ext cx="8534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EPA Metot 29’a göre 5 çeşit konteynır bulunmaktadır.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Konteynır 1: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Örnekleme Filtresi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Konteynır 2: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Bu kısım toz ölçümünü de içeriyorsa uygulanır.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Konteynır 3</a:t>
            </a: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nozullarını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, bağlantıları, probu ve filtre tutucunun ön bölümlerini toplam 100 ml, 0,1 N HNO</a:t>
            </a:r>
            <a:r>
              <a:rPr lang="tr-TR" altLang="tr-TR" sz="24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ile yıkayıp numune kutusuna konur. Çalkalanan hacim kaydedilir.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r>
              <a:rPr lang="tr-TR" altLang="tr-TR" sz="2400" b="1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Konteynır 4: 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1 ve 2 numaralı konteynerlerde bulunan HNO3/H2O2 karışımları bu konteynıra konulur. Ayrıca bağlantı aparatları ve filtrenin arka kısmı da 100 ml hacminde 0,1 N HNO</a:t>
            </a:r>
            <a:r>
              <a:rPr lang="tr-TR" altLang="tr-TR" sz="2400" baseline="-250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ile yıkanarak bu konteynıra eklenir.</a:t>
            </a:r>
          </a:p>
          <a:p>
            <a:pPr marL="0" indent="0" algn="just">
              <a:buFont typeface="Wingdings" panose="05000000000000000000" pitchFamily="2" charset="2"/>
              <a:buChar char="Ø"/>
            </a:pPr>
            <a:endParaRPr lang="tr-TR" altLang="tr-TR" sz="2400" dirty="0"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0" indent="0"/>
            <a:endParaRPr lang="tr-TR" alt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29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İçerik Yer Tutucusu 2"/>
          <p:cNvSpPr>
            <a:spLocks noGrp="1"/>
          </p:cNvSpPr>
          <p:nvPr>
            <p:ph idx="1"/>
          </p:nvPr>
        </p:nvSpPr>
        <p:spPr>
          <a:xfrm>
            <a:off x="1839655" y="2189285"/>
            <a:ext cx="8534400" cy="1450731"/>
          </a:xfrm>
        </p:spPr>
        <p:txBody>
          <a:bodyPr/>
          <a:lstStyle/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Konteynır 5 A :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Cıva örneklemesi yapıldığında ilk  iki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kontaynıra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konur (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impingerları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ml 0,1 N HNO</a:t>
            </a:r>
            <a:r>
              <a:rPr lang="tr-TR" altLang="tr-T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çalkalayıp).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Konteynır 5 B: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ve 5 numaralı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impingerlar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konteynıra konur (100 ml kullanılmamış KMnO</a:t>
            </a:r>
            <a:r>
              <a:rPr lang="tr-TR" altLang="tr-T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çözeltisi ile çalkalayıp).</a:t>
            </a:r>
          </a:p>
        </p:txBody>
      </p:sp>
      <p:pic>
        <p:nvPicPr>
          <p:cNvPr id="11267" name="Picture 2" descr="C:\Users\volkan.polat\Desktop\Lab.Ölçüm resimleri\aaa 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6" y="3895725"/>
            <a:ext cx="3768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Users\volkan.polat\Desktop\Lab.Ölçüm resimleri\aaa 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270375"/>
            <a:ext cx="3200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46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İçerik Yer Tutucusu 2"/>
          <p:cNvSpPr>
            <a:spLocks noGrp="1"/>
          </p:cNvSpPr>
          <p:nvPr>
            <p:ph idx="1"/>
          </p:nvPr>
        </p:nvSpPr>
        <p:spPr>
          <a:xfrm>
            <a:off x="1820985" y="2196810"/>
            <a:ext cx="8483600" cy="61462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uygun taşıma ve saklama koşullarında laboratuvara getirilen metal içerikli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absorbantlar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AAS, ICP-MS veya ICP-OES ile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analizlenir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0" descr="C:\Users\volkan.polat\Desktop\icp-o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84" y="3220915"/>
            <a:ext cx="7075487" cy="32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448408"/>
            <a:ext cx="10515600" cy="826477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AĞIR METAL ÖRNEKLEME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42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709</TotalTime>
  <Words>1913</Words>
  <Application>Microsoft Office PowerPoint</Application>
  <PresentationFormat>Geniş ekran</PresentationFormat>
  <Paragraphs>212</Paragraphs>
  <Slides>29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AĞIR METAL ÖRNEKLEME</vt:lpstr>
      <vt:lpstr>AĞIR METAL ÖRNEKLEME</vt:lpstr>
      <vt:lpstr>PARAMETRELER</vt:lpstr>
      <vt:lpstr>AĞIR METAL ÖRNEKLEME</vt:lpstr>
      <vt:lpstr>AĞIR METAL ÖRNEKLEME</vt:lpstr>
      <vt:lpstr>AĞIR METAL ÖRNEKLEME</vt:lpstr>
      <vt:lpstr>AĞIR METAL ÖRNEKLEME</vt:lpstr>
      <vt:lpstr>AĞIR METAL ÖRNEKLEME</vt:lpstr>
      <vt:lpstr>PowerPoint Sunusu</vt:lpstr>
      <vt:lpstr>HCl ÖRNEKLEME</vt:lpstr>
      <vt:lpstr>HCl ÖRNEKLEME</vt:lpstr>
      <vt:lpstr>HCl ÖRNEKLEME</vt:lpstr>
      <vt:lpstr>HCl ÖRNEKLEME</vt:lpstr>
      <vt:lpstr>HCl ÖRNEKLEME</vt:lpstr>
      <vt:lpstr>HCl ÖRNEKLEME</vt:lpstr>
      <vt:lpstr>HCl ÖRNEKLEME</vt:lpstr>
      <vt:lpstr>PowerPoint Sunusu</vt:lpstr>
      <vt:lpstr>HF ÖRNEKLEME</vt:lpstr>
      <vt:lpstr>HF ÖRNEKLEME</vt:lpstr>
      <vt:lpstr>HF ÖRNEKLEME</vt:lpstr>
      <vt:lpstr>HF ÖRNEKLEME</vt:lpstr>
      <vt:lpstr>PowerPoint Sunusu</vt:lpstr>
      <vt:lpstr>EPA METOT 26A HALOJENLİ BİLEŞİKLERİN ÖRNEKLENMESİ</vt:lpstr>
      <vt:lpstr>EPA METOT 26A HALOJENLİ BİLEŞİKLERİN ÖRNEKLENMESİ</vt:lpstr>
      <vt:lpstr>EPA METOT 26A HALOJENLİ BİLEŞİKLERİN ÖRNEKLENMESİ</vt:lpstr>
      <vt:lpstr>EPA METOT 26A HALOJENLİ BİLEŞİKLERİN ÖRNEKLENMESİ</vt:lpstr>
      <vt:lpstr>EPA METOT 26A HALOJENLİ BİLEŞİKLERİN ÖRNEKLENMESİ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Yener Taş</cp:lastModifiedBy>
  <cp:revision>45</cp:revision>
  <dcterms:created xsi:type="dcterms:W3CDTF">2021-11-22T06:43:15Z</dcterms:created>
  <dcterms:modified xsi:type="dcterms:W3CDTF">2021-12-02T08:30:46Z</dcterms:modified>
</cp:coreProperties>
</file>