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77" r:id="rId3"/>
    <p:sldId id="278" r:id="rId4"/>
    <p:sldId id="279" r:id="rId5"/>
    <p:sldId id="280" r:id="rId6"/>
    <p:sldId id="281" r:id="rId7"/>
    <p:sldId id="283" r:id="rId8"/>
    <p:sldId id="284" r:id="rId9"/>
    <p:sldId id="299" r:id="rId10"/>
    <p:sldId id="286" r:id="rId11"/>
    <p:sldId id="287" r:id="rId12"/>
    <p:sldId id="288" r:id="rId13"/>
    <p:sldId id="289" r:id="rId14"/>
    <p:sldId id="290" r:id="rId15"/>
    <p:sldId id="300" r:id="rId16"/>
    <p:sldId id="292" r:id="rId17"/>
    <p:sldId id="293" r:id="rId18"/>
    <p:sldId id="294" r:id="rId19"/>
    <p:sldId id="301" r:id="rId20"/>
    <p:sldId id="296" r:id="rId21"/>
    <p:sldId id="297" r:id="rId22"/>
    <p:sldId id="298" r:id="rId23"/>
    <p:sldId id="274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A841E-69A9-4781-8F23-45D528D3002B}" type="datetimeFigureOut">
              <a:rPr lang="tr-TR" smtClean="0"/>
              <a:t>3.12.2021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CF68C-2E17-41A7-BF22-ED50A07617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0173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9035-68B3-4533-8C72-26036978F87C}" type="datetime1">
              <a:rPr lang="tr-TR" smtClean="0"/>
              <a:t>3.12.2021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4670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A7A7-5638-4F59-A957-86A37BB659EE}" type="datetime1">
              <a:rPr lang="tr-TR" smtClean="0"/>
              <a:t>3.12.2021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139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9BDC-1EC0-4E68-BEBF-FB467E09C24E}" type="datetime1">
              <a:rPr lang="tr-TR" smtClean="0"/>
              <a:t>3.12.2021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523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DEAB-CC80-4DCE-82C2-15B5DB29A9AA}" type="datetime1">
              <a:rPr lang="tr-TR" smtClean="0"/>
              <a:t>3.12.2021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6800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035D9-1915-45FA-B5DC-3C7019CE0F65}" type="datetime1">
              <a:rPr lang="tr-TR" smtClean="0"/>
              <a:t>3.12.2021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040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3A523-312C-470F-AE16-3D7123FC45C1}" type="datetime1">
              <a:rPr lang="tr-TR" smtClean="0"/>
              <a:t>3.12.2021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871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5CC5C-35BD-4810-9055-C6E4A9DEEB35}" type="datetime1">
              <a:rPr lang="tr-TR" smtClean="0"/>
              <a:t>3.12.2021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384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610B-8BA0-4B5D-94B6-7BC9E84433EF}" type="datetime1">
              <a:rPr lang="tr-TR" smtClean="0"/>
              <a:t>3.12.2021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471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50E6-970F-491A-A7AD-F23E9503520E}" type="datetime1">
              <a:rPr lang="tr-TR" smtClean="0"/>
              <a:t>3.12.2021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407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A531E-9953-43F8-B373-80C3E11B92E9}" type="datetime1">
              <a:rPr lang="tr-TR" smtClean="0"/>
              <a:t>3.12.2021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681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2D34-2808-49C7-940C-16063AC666C7}" type="datetime1">
              <a:rPr lang="tr-TR" smtClean="0"/>
              <a:t>3.12.2021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41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363DE-DA28-4681-8EC0-4C734875CC4A}" type="datetime1">
              <a:rPr lang="tr-TR" smtClean="0"/>
              <a:t>3.12.2021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0900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96000"/>
                <a:lumOff val="4000"/>
              </a:schemeClr>
            </a:gs>
            <a:gs pos="33000">
              <a:srgbClr val="FEFEFE"/>
            </a:gs>
            <a:gs pos="46000">
              <a:schemeClr val="bg1">
                <a:tint val="98000"/>
                <a:satMod val="130000"/>
                <a:shade val="90000"/>
                <a:lumMod val="103000"/>
              </a:schemeClr>
            </a:gs>
            <a:gs pos="83000">
              <a:schemeClr val="bg1">
                <a:shade val="63000"/>
                <a:satMod val="12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98362" y="421708"/>
            <a:ext cx="9443432" cy="3438022"/>
          </a:xfrm>
        </p:spPr>
        <p:txBody>
          <a:bodyPr>
            <a:normAutofit/>
          </a:bodyPr>
          <a:lstStyle/>
          <a:p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T.C.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ÇEVRE, ŞEHİRCİLİK VE </a:t>
            </a:r>
            <a:b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İKLİM DEĞİŞİKLİĞİ BAKANLIĞI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ÇED, İZİN VE DENETİM GENEL MÜDÜRLÜĞÜ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Laboratuvar, Ölçüm ve İzleme Dairesi Başkanlığı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14941" y="4210495"/>
            <a:ext cx="10010273" cy="1655762"/>
          </a:xfrm>
          <a:noFill/>
        </p:spPr>
        <p:txBody>
          <a:bodyPr>
            <a:normAutofit lnSpcReduction="10000"/>
          </a:bodyPr>
          <a:lstStyle/>
          <a:p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SİYANÜR- SÜLFÜRİK ASİT – KROM (+6) VE AMONYAK ÖRNEKLEME</a:t>
            </a:r>
          </a:p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Hakan GÜNGÖR</a:t>
            </a:r>
          </a:p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Çevre Mühendisi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12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1778122" y="1749669"/>
            <a:ext cx="8686800" cy="2133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  <a:defRPr/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EPA 8 Metodu ile tayin edilir. Örnekleme EPA Metot-5’ e göre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izokinetik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olarak yapılır.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metotta;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Sülfürik Asit (H</a:t>
            </a:r>
            <a:r>
              <a:rPr lang="tr-TR" sz="2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tr-TR" sz="22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), Sülfür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Dioksit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(SO</a:t>
            </a:r>
            <a:r>
              <a:rPr lang="tr-TR" sz="2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) gazlarının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izokinetik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olarak örneklenmesi ve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tayini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için EPA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Method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8 gereğince gaz yıkama şişeleriyle sıvı absorbanlara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izokinetik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olarak örneklenmesi ve Baryum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Thorin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titrasyon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metodu ile ayrı ayrı belirlenir. </a:t>
            </a:r>
          </a:p>
          <a:p>
            <a:pPr indent="0" algn="just">
              <a:spcBef>
                <a:spcPts val="0"/>
              </a:spcBef>
              <a:buNone/>
              <a:defRPr/>
            </a:pPr>
            <a:endParaRPr lang="tr-TR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325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8369" y="3963562"/>
            <a:ext cx="6686307" cy="275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485900" y="360485"/>
            <a:ext cx="9954528" cy="1028700"/>
          </a:xfrm>
        </p:spPr>
        <p:txBody>
          <a:bodyPr>
            <a:normAutofit fontScale="90000"/>
          </a:bodyPr>
          <a:lstStyle/>
          <a:p>
            <a:pPr algn="ctr"/>
            <a:r>
              <a:rPr lang="tr-TR" alt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SÜLFÜRİK ASİT VE SÜLFÜRDİOKSİT ÖRNEKLEME</a:t>
            </a: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589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İçerik Yer Tutucusu 2"/>
          <p:cNvSpPr>
            <a:spLocks noGrp="1"/>
          </p:cNvSpPr>
          <p:nvPr>
            <p:ph idx="1"/>
          </p:nvPr>
        </p:nvSpPr>
        <p:spPr>
          <a:xfrm>
            <a:off x="2081663" y="1733489"/>
            <a:ext cx="8763000" cy="1922462"/>
          </a:xfrm>
        </p:spPr>
        <p:txBody>
          <a:bodyPr>
            <a:normAutofit lnSpcReduction="10000"/>
          </a:bodyPr>
          <a:lstStyle/>
          <a:p>
            <a:pPr marL="358775" indent="-358775">
              <a:spcBef>
                <a:spcPct val="0"/>
              </a:spcBef>
              <a:buFont typeface="Wingdings" pitchFamily="2" charset="2"/>
              <a:buChar char="Ø"/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Örnekleme EPA Metot-5’ e göre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izokinetik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olarak yapılır.</a:t>
            </a:r>
          </a:p>
          <a:p>
            <a:pPr marL="358775" indent="-358775">
              <a:spcBef>
                <a:spcPct val="0"/>
              </a:spcBef>
              <a:buFont typeface="Wingdings" pitchFamily="2" charset="2"/>
              <a:buChar char="Ø"/>
            </a:pP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Prob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nozullar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borosilikat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veya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kuartz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cam malzemeden yapılmış ve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prop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hattı ısıtmalı olmalıdır.</a:t>
            </a:r>
          </a:p>
          <a:p>
            <a:pPr marL="358775" indent="-358775">
              <a:spcBef>
                <a:spcPct val="0"/>
              </a:spcBef>
              <a:buFont typeface="Wingdings" pitchFamily="2" charset="2"/>
              <a:buChar char="Ø"/>
            </a:pP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İmpingerlar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örnekleme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probuna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yine cam malzemelerle bağlanmalıdır. Örnekleme hattı 4 adet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impingerdan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oluşur. </a:t>
            </a:r>
          </a:p>
          <a:p>
            <a:pPr marL="0" lvl="3" indent="0">
              <a:spcBef>
                <a:spcPct val="0"/>
              </a:spcBef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Kaçak Testi Prosedürü: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Her bir örneklemden önce ölçüm öncesi ve ölçüm sonrası kaçak testi yapılması gereklidir. </a:t>
            </a:r>
            <a:endParaRPr lang="tr-TR" altLang="tr-TR" dirty="0" smtClean="0">
              <a:latin typeface="Times New Roman" pitchFamily="18" charset="0"/>
              <a:ea typeface="Times" pitchFamily="18" charset="0"/>
              <a:cs typeface="Times New Roman" pitchFamily="18" charset="0"/>
            </a:endParaRPr>
          </a:p>
          <a:p>
            <a:pPr marL="358775" indent="-358775">
              <a:spcBef>
                <a:spcPct val="0"/>
              </a:spcBef>
              <a:buFont typeface="Wingdings" pitchFamily="2" charset="2"/>
              <a:buChar char="Ø"/>
            </a:pP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marL="358775" indent="-358775">
              <a:spcBef>
                <a:spcPct val="0"/>
              </a:spcBef>
              <a:buFont typeface="Wingdings" pitchFamily="2" charset="2"/>
              <a:buChar char="Ø"/>
            </a:pP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4275" name="Picture 5" descr="C:\Users\mustafa.altundag\Desktop\EĞİTİM\diğer\8 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5228" y="3655951"/>
            <a:ext cx="5635869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6" name="Dikdörtgen 1"/>
          <p:cNvSpPr>
            <a:spLocks noChangeArrowheads="1"/>
          </p:cNvSpPr>
          <p:nvPr/>
        </p:nvSpPr>
        <p:spPr bwMode="auto">
          <a:xfrm>
            <a:off x="2833855" y="6385023"/>
            <a:ext cx="2212465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400" dirty="0">
                <a:latin typeface="Times New Roman" pitchFamily="18" charset="0"/>
                <a:cs typeface="Times New Roman" pitchFamily="18" charset="0"/>
              </a:rPr>
              <a:t>100 ml %80’lik </a:t>
            </a:r>
            <a:r>
              <a:rPr lang="tr-TR" sz="1400" dirty="0" err="1">
                <a:latin typeface="Times New Roman" pitchFamily="18" charset="0"/>
                <a:cs typeface="Times New Roman" pitchFamily="18" charset="0"/>
              </a:rPr>
              <a:t>İsopropanol</a:t>
            </a:r>
            <a:endParaRPr lang="tr-T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7" name="Dikdörtgen 2"/>
          <p:cNvSpPr>
            <a:spLocks noChangeArrowheads="1"/>
          </p:cNvSpPr>
          <p:nvPr/>
        </p:nvSpPr>
        <p:spPr bwMode="auto">
          <a:xfrm>
            <a:off x="5194316" y="6385021"/>
            <a:ext cx="1066318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4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tr-TR" sz="1400" dirty="0" smtClean="0">
                <a:latin typeface="Times New Roman" pitchFamily="18" charset="0"/>
                <a:cs typeface="Times New Roman" pitchFamily="18" charset="0"/>
              </a:rPr>
              <a:t>iltre </a:t>
            </a:r>
            <a:r>
              <a:rPr lang="tr-TR" sz="1400" dirty="0">
                <a:latin typeface="Times New Roman" pitchFamily="18" charset="0"/>
                <a:cs typeface="Times New Roman" pitchFamily="18" charset="0"/>
              </a:rPr>
              <a:t>tutucu</a:t>
            </a:r>
          </a:p>
        </p:txBody>
      </p:sp>
      <p:sp>
        <p:nvSpPr>
          <p:cNvPr id="54278" name="Dikdörtgen 3"/>
          <p:cNvSpPr>
            <a:spLocks noChangeArrowheads="1"/>
          </p:cNvSpPr>
          <p:nvPr/>
        </p:nvSpPr>
        <p:spPr bwMode="auto">
          <a:xfrm>
            <a:off x="6436738" y="6395507"/>
            <a:ext cx="1729961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400" dirty="0">
                <a:latin typeface="Times New Roman" pitchFamily="18" charset="0"/>
                <a:cs typeface="Times New Roman" pitchFamily="18" charset="0"/>
              </a:rPr>
              <a:t>100 ml %3 lük H2O2</a:t>
            </a:r>
          </a:p>
        </p:txBody>
      </p:sp>
      <p:sp>
        <p:nvSpPr>
          <p:cNvPr id="54279" name="Dikdörtgen 13"/>
          <p:cNvSpPr>
            <a:spLocks noChangeArrowheads="1"/>
          </p:cNvSpPr>
          <p:nvPr/>
        </p:nvSpPr>
        <p:spPr bwMode="auto">
          <a:xfrm>
            <a:off x="8772406" y="6356601"/>
            <a:ext cx="872355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tr-TR" sz="1400" dirty="0" smtClean="0">
                <a:latin typeface="Times New Roman" pitchFamily="18" charset="0"/>
                <a:cs typeface="Times New Roman" pitchFamily="18" charset="0"/>
              </a:rPr>
              <a:t>ilika </a:t>
            </a:r>
            <a:r>
              <a:rPr lang="tr-TR" sz="1400" dirty="0">
                <a:latin typeface="Times New Roman" pitchFamily="18" charset="0"/>
                <a:cs typeface="Times New Roman" pitchFamily="18" charset="0"/>
              </a:rPr>
              <a:t>jel </a:t>
            </a:r>
          </a:p>
        </p:txBody>
      </p:sp>
      <p:cxnSp>
        <p:nvCxnSpPr>
          <p:cNvPr id="16" name="Düz Ok Bağlayıcısı 15"/>
          <p:cNvCxnSpPr/>
          <p:nvPr/>
        </p:nvCxnSpPr>
        <p:spPr>
          <a:xfrm flipH="1">
            <a:off x="4396154" y="5912452"/>
            <a:ext cx="9903" cy="44389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>
            <a:off x="6148564" y="5713676"/>
            <a:ext cx="818234" cy="64267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7109587" y="5822316"/>
            <a:ext cx="258198" cy="57319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Düz Ok Bağlayıcısı 24"/>
          <p:cNvCxnSpPr>
            <a:endCxn id="54277" idx="0"/>
          </p:cNvCxnSpPr>
          <p:nvPr/>
        </p:nvCxnSpPr>
        <p:spPr>
          <a:xfrm>
            <a:off x="5349650" y="4211515"/>
            <a:ext cx="377825" cy="217350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Düz Ok Bağlayıcısı 26"/>
          <p:cNvCxnSpPr/>
          <p:nvPr/>
        </p:nvCxnSpPr>
        <p:spPr>
          <a:xfrm>
            <a:off x="8356120" y="5822316"/>
            <a:ext cx="870260" cy="41840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Unvan 1"/>
          <p:cNvSpPr>
            <a:spLocks noGrp="1"/>
          </p:cNvSpPr>
          <p:nvPr>
            <p:ph type="title"/>
          </p:nvPr>
        </p:nvSpPr>
        <p:spPr>
          <a:xfrm>
            <a:off x="1485900" y="360485"/>
            <a:ext cx="9954528" cy="1028700"/>
          </a:xfrm>
        </p:spPr>
        <p:txBody>
          <a:bodyPr>
            <a:normAutofit fontScale="90000"/>
          </a:bodyPr>
          <a:lstStyle/>
          <a:p>
            <a:pPr algn="ctr"/>
            <a:r>
              <a:rPr lang="tr-TR" alt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SÜLFÜRİK ASİT VE SÜLFÜRDİOKSİT ÖRNEKLEME</a:t>
            </a:r>
          </a:p>
        </p:txBody>
      </p:sp>
      <p:pic>
        <p:nvPicPr>
          <p:cNvPr id="17" name="Resim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10844662" y="6356350"/>
            <a:ext cx="509137" cy="365125"/>
          </a:xfrm>
        </p:spPr>
        <p:txBody>
          <a:bodyPr/>
          <a:lstStyle/>
          <a:p>
            <a:fld id="{867B2D67-3604-4605-9DC1-A9CD8FF98088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666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ChangeArrowheads="1"/>
          </p:cNvSpPr>
          <p:nvPr/>
        </p:nvSpPr>
        <p:spPr bwMode="auto">
          <a:xfrm>
            <a:off x="4210050" y="1277035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tr-TR">
                <a:cs typeface="Arial" charset="0"/>
              </a:rPr>
              <a:t/>
            </a:r>
            <a:br>
              <a:rPr lang="tr-TR">
                <a:cs typeface="Arial" charset="0"/>
              </a:rPr>
            </a:br>
            <a:endParaRPr lang="tr-TR">
              <a:cs typeface="Arial" charset="0"/>
            </a:endParaRPr>
          </a:p>
        </p:txBody>
      </p:sp>
      <p:sp>
        <p:nvSpPr>
          <p:cNvPr id="27651" name="Dikdörtgen 1"/>
          <p:cNvSpPr>
            <a:spLocks noChangeArrowheads="1"/>
          </p:cNvSpPr>
          <p:nvPr/>
        </p:nvSpPr>
        <p:spPr bwMode="auto">
          <a:xfrm>
            <a:off x="1823061" y="1897258"/>
            <a:ext cx="8569325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defRPr/>
            </a:pPr>
            <a:r>
              <a:rPr lang="tr-TR" sz="2000" b="1" dirty="0">
                <a:latin typeface="Times New Roman" pitchFamily="18" charset="0"/>
                <a:cs typeface="Times New Roman" pitchFamily="18" charset="0"/>
              </a:rPr>
              <a:t>Örnek Geri Kazanımı: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İlk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impingerdaki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çözelti 250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ml’lik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kaba alınır.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tr-TR" dirty="0" err="1">
                <a:latin typeface="Times New Roman" pitchFamily="18" charset="0"/>
                <a:cs typeface="Times New Roman" pitchFamily="18" charset="0"/>
              </a:rPr>
              <a:t>Prop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 ilk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impinger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ve aradaki bağlantı ekipmanları ve filtre tutucunun ön kısmı %80’lik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isopropanol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ile yıkanarak dereceli silindire ilave edilir ve toplam hacim 225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ml.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olacak şekilde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isopropanol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eklenerek tamamlanır ve 1. saklama kabına alınır. 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Dereceli silindirde 25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ml’lik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isopropanol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ile yıkanarak çalkalanır ve toplamda 250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ml.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olacak şekilde saklama kabına ilave edilir. 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Örnekleme de kullanılan filtre de aynı kabın içine koyularak saklama kabı kapatılır ve etiketlenir.	</a:t>
            </a:r>
          </a:p>
        </p:txBody>
      </p:sp>
      <p:pic>
        <p:nvPicPr>
          <p:cNvPr id="55300" name="Picture 2" descr="C:\Users\user\Desktop\3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2820" y="4575175"/>
            <a:ext cx="5500687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485900" y="360485"/>
            <a:ext cx="9954528" cy="1028700"/>
          </a:xfrm>
        </p:spPr>
        <p:txBody>
          <a:bodyPr>
            <a:normAutofit fontScale="90000"/>
          </a:bodyPr>
          <a:lstStyle/>
          <a:p>
            <a:pPr algn="ctr"/>
            <a:r>
              <a:rPr lang="tr-TR" alt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SÜLFÜRİK ASİT VE SÜLFÜRDİOKSİT ÖRNEKLEME</a:t>
            </a: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504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ikdörtgen 5"/>
          <p:cNvSpPr>
            <a:spLocks noChangeArrowheads="1"/>
          </p:cNvSpPr>
          <p:nvPr/>
        </p:nvSpPr>
        <p:spPr bwMode="auto">
          <a:xfrm>
            <a:off x="1732084" y="1615966"/>
            <a:ext cx="8707315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2. ve 3.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impingerdaki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çözeltiler 1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L’lik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dereceli kaba alınır.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Tüm cam bağlantılar ve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impingerlar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ile filtrenin arka kısmında kalan bağlantılar dahil olmak üzere saf su ile yıkanarak yıkama suyu da aynı kaba alınır.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Kaptaki sıvı miktarı 950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olacak şekilde saf su ile tamamlanır.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Dereceli silindirde 50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mL’lik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suyla yıkanarak kapın toplam hacmi 1 L olacak şekilde ilave edilir ve kap kapatılarak etiketlenir.</a:t>
            </a:r>
          </a:p>
        </p:txBody>
      </p:sp>
      <p:pic>
        <p:nvPicPr>
          <p:cNvPr id="56323" name="Picture 2" descr="C:\Users\user\Desktop\3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49710" y="4169751"/>
            <a:ext cx="5072062" cy="2551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485900" y="360485"/>
            <a:ext cx="9954528" cy="1028700"/>
          </a:xfrm>
        </p:spPr>
        <p:txBody>
          <a:bodyPr>
            <a:normAutofit fontScale="90000"/>
          </a:bodyPr>
          <a:lstStyle/>
          <a:p>
            <a:pPr algn="ctr"/>
            <a:r>
              <a:rPr lang="tr-TR" alt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SÜLFÜRİK ASİT VE SÜLFÜRDİOKSİT ÖRNEKLEME</a:t>
            </a: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854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Dikdörtgen 5"/>
          <p:cNvSpPr>
            <a:spLocks noChangeArrowheads="1"/>
          </p:cNvSpPr>
          <p:nvPr/>
        </p:nvSpPr>
        <p:spPr bwMode="auto">
          <a:xfrm>
            <a:off x="2178501" y="2394440"/>
            <a:ext cx="8569325" cy="298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defRPr/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Şahit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Numune: 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Örnek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geri kazanımında izlenen adımlar aynı şekilde izlenerek kullanılan miktardaki reaktiflerden saha şahidi olarak ayrı kaplara alınır ve işaretlenir.</a:t>
            </a:r>
          </a:p>
          <a:p>
            <a:pPr algn="just">
              <a:defRPr/>
            </a:pP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Analiz: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Baryum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Thorin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titrasyon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metodu </a:t>
            </a:r>
          </a:p>
        </p:txBody>
      </p:sp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1485900" y="360485"/>
            <a:ext cx="9954528" cy="1028700"/>
          </a:xfrm>
        </p:spPr>
        <p:txBody>
          <a:bodyPr>
            <a:normAutofit fontScale="90000"/>
          </a:bodyPr>
          <a:lstStyle/>
          <a:p>
            <a:pPr algn="ctr"/>
            <a:r>
              <a:rPr lang="tr-TR" alt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SÜLFÜRİK ASİT VE SÜLFÜRDİOKSİT ÖRNEKLEME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734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90862" y="2874064"/>
            <a:ext cx="10010273" cy="634067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tr-TR" alt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KROM (+6) ÖRNEKLEME</a:t>
            </a:r>
            <a:endParaRPr lang="tr-TR" altLang="tr-T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80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İçerik Yer Tutucusu 2"/>
          <p:cNvSpPr>
            <a:spLocks noGrp="1"/>
          </p:cNvSpPr>
          <p:nvPr>
            <p:ph idx="1"/>
          </p:nvPr>
        </p:nvSpPr>
        <p:spPr>
          <a:xfrm>
            <a:off x="1723291" y="1941391"/>
            <a:ext cx="8686800" cy="96361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CARB 425 Metodu ile tayin edilir. Örnekleme EPA 5 Metoduna göre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izokinetik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olarak yapılır.   </a:t>
            </a:r>
          </a:p>
        </p:txBody>
      </p:sp>
      <p:pic>
        <p:nvPicPr>
          <p:cNvPr id="61443" name="Picture 2" descr="C:\Users\user\Desktop\epa 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04379" y="2905003"/>
            <a:ext cx="6524625" cy="3816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1485900" y="360485"/>
            <a:ext cx="9954528" cy="1028700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KROM (+6) ÖRNEKLEME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552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İçerik Yer Tutucusu 2"/>
          <p:cNvSpPr>
            <a:spLocks noGrp="1"/>
          </p:cNvSpPr>
          <p:nvPr>
            <p:ph idx="1"/>
          </p:nvPr>
        </p:nvSpPr>
        <p:spPr>
          <a:xfrm>
            <a:off x="1703510" y="1730943"/>
            <a:ext cx="8839200" cy="2362200"/>
          </a:xfrm>
        </p:spPr>
        <p:txBody>
          <a:bodyPr>
            <a:normAutofit fontScale="92500" lnSpcReduction="10000"/>
          </a:bodyPr>
          <a:lstStyle/>
          <a:p>
            <a:pPr marL="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Probe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Nozulları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ve ısıtılmış örnekleme hattı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Borosilikat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ya da kuvars cam  olmalıdır. 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Fitre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: Teflon kaplı cam elyaf filtre kullanılır.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2000" b="1" dirty="0">
                <a:latin typeface="Times New Roman" pitchFamily="18" charset="0"/>
                <a:ea typeface="Times" pitchFamily="18" charset="0"/>
                <a:cs typeface="Times New Roman" pitchFamily="18" charset="0"/>
              </a:rPr>
              <a:t>Kullanılan </a:t>
            </a:r>
            <a:r>
              <a:rPr lang="tr-TR" altLang="tr-TR" sz="2000" b="1" dirty="0" err="1" smtClean="0">
                <a:latin typeface="Times New Roman" pitchFamily="18" charset="0"/>
                <a:ea typeface="Times" pitchFamily="18" charset="0"/>
                <a:cs typeface="Times New Roman" pitchFamily="18" charset="0"/>
              </a:rPr>
              <a:t>İmpinger</a:t>
            </a:r>
            <a:r>
              <a:rPr lang="tr-TR" altLang="tr-TR" sz="2000" b="1" dirty="0" smtClean="0">
                <a:latin typeface="Times New Roman" pitchFamily="18" charset="0"/>
                <a:ea typeface="Times" pitchFamily="18" charset="0"/>
                <a:cs typeface="Times New Roman" pitchFamily="18" charset="0"/>
              </a:rPr>
              <a:t> </a:t>
            </a:r>
            <a:r>
              <a:rPr lang="tr-TR" altLang="tr-TR" sz="2000" b="1" dirty="0">
                <a:latin typeface="Times New Roman" pitchFamily="18" charset="0"/>
                <a:ea typeface="Times" pitchFamily="18" charset="0"/>
                <a:cs typeface="Times New Roman" pitchFamily="18" charset="0"/>
              </a:rPr>
              <a:t>Düzeneği :</a:t>
            </a:r>
          </a:p>
          <a:p>
            <a:pPr marL="0">
              <a:buFont typeface="Wingdings" pitchFamily="2" charset="2"/>
              <a:buChar char="Ø"/>
            </a:pP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Atık gaz, 0,1 Normal 100 ml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çözeltisinden geçirilir.(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&gt; 8 olmalıdır.)</a:t>
            </a:r>
          </a:p>
          <a:p>
            <a:pPr marL="0">
              <a:buFont typeface="Wingdings" pitchFamily="2" charset="2"/>
              <a:buChar char="Ø"/>
            </a:pP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Teflon kaplı cam elyaf filtre kullanılır.</a:t>
            </a:r>
          </a:p>
          <a:p>
            <a:pPr marL="0">
              <a:buFont typeface="Wingdings" pitchFamily="2" charset="2"/>
              <a:buChar char="Ø"/>
            </a:pP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Örnekleme  akışı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prob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impingerlar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ve daha sonra filtre olarak sıralanmaktadır.</a:t>
            </a:r>
          </a:p>
        </p:txBody>
      </p:sp>
      <p:pic>
        <p:nvPicPr>
          <p:cNvPr id="6246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41685" y="4290647"/>
            <a:ext cx="756285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246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67346" y="5764823"/>
            <a:ext cx="5715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485900" y="360485"/>
            <a:ext cx="9954528" cy="1028700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KROM (+6) ÖRNEKLEME</a:t>
            </a: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616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2044578" y="1806390"/>
            <a:ext cx="2303463" cy="215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4" name="Yuvarlatılmış Dikdörtgen 3"/>
          <p:cNvSpPr/>
          <p:nvPr/>
        </p:nvSpPr>
        <p:spPr>
          <a:xfrm>
            <a:off x="4835403" y="1663516"/>
            <a:ext cx="917575" cy="18113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9" name="Yuvarlatılmış Dikdörtgen 8"/>
          <p:cNvSpPr/>
          <p:nvPr/>
        </p:nvSpPr>
        <p:spPr>
          <a:xfrm>
            <a:off x="6087940" y="1663516"/>
            <a:ext cx="844550" cy="1787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5" name="Oval 4"/>
          <p:cNvSpPr/>
          <p:nvPr/>
        </p:nvSpPr>
        <p:spPr>
          <a:xfrm>
            <a:off x="7418266" y="1763527"/>
            <a:ext cx="93662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0" name="Yuvarlatılmış Dikdörtgen 9"/>
          <p:cNvSpPr/>
          <p:nvPr/>
        </p:nvSpPr>
        <p:spPr>
          <a:xfrm>
            <a:off x="8821616" y="1780990"/>
            <a:ext cx="936625" cy="1439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6" name="Akış Çizelgesi: İşlem 5"/>
          <p:cNvSpPr/>
          <p:nvPr/>
        </p:nvSpPr>
        <p:spPr>
          <a:xfrm>
            <a:off x="2565401" y="4068763"/>
            <a:ext cx="1296987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2" name="Akış Çizelgesi: İşlem 11"/>
          <p:cNvSpPr/>
          <p:nvPr/>
        </p:nvSpPr>
        <p:spPr>
          <a:xfrm>
            <a:off x="5260976" y="4068763"/>
            <a:ext cx="1296987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63497" name="Metin kutusu 10"/>
          <p:cNvSpPr txBox="1">
            <a:spLocks noChangeArrowheads="1"/>
          </p:cNvSpPr>
          <p:nvPr/>
        </p:nvSpPr>
        <p:spPr bwMode="auto">
          <a:xfrm>
            <a:off x="2404940" y="2095315"/>
            <a:ext cx="12239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Prob</a:t>
            </a:r>
          </a:p>
        </p:txBody>
      </p:sp>
      <p:sp>
        <p:nvSpPr>
          <p:cNvPr id="63498" name="Metin kutusu 14"/>
          <p:cNvSpPr txBox="1">
            <a:spLocks noChangeArrowheads="1"/>
          </p:cNvSpPr>
          <p:nvPr/>
        </p:nvSpPr>
        <p:spPr bwMode="auto">
          <a:xfrm>
            <a:off x="1684215" y="2760477"/>
            <a:ext cx="86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Örnek</a:t>
            </a:r>
          </a:p>
        </p:txBody>
      </p:sp>
      <p:cxnSp>
        <p:nvCxnSpPr>
          <p:cNvPr id="17" name="Dirsek Bağlayıcısı 16"/>
          <p:cNvCxnSpPr>
            <a:endCxn id="3" idx="1"/>
          </p:cNvCxnSpPr>
          <p:nvPr/>
        </p:nvCxnSpPr>
        <p:spPr>
          <a:xfrm rot="5400000" flipH="1" flipV="1">
            <a:off x="1533402" y="2209615"/>
            <a:ext cx="806450" cy="21590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500" name="Metin kutusu 19"/>
          <p:cNvSpPr txBox="1">
            <a:spLocks noChangeArrowheads="1"/>
          </p:cNvSpPr>
          <p:nvPr/>
        </p:nvSpPr>
        <p:spPr bwMode="auto">
          <a:xfrm>
            <a:off x="4781428" y="2220727"/>
            <a:ext cx="9175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1. İmp.</a:t>
            </a:r>
          </a:p>
        </p:txBody>
      </p:sp>
      <p:sp>
        <p:nvSpPr>
          <p:cNvPr id="63501" name="Metin kutusu 20"/>
          <p:cNvSpPr txBox="1">
            <a:spLocks noChangeArrowheads="1"/>
          </p:cNvSpPr>
          <p:nvPr/>
        </p:nvSpPr>
        <p:spPr bwMode="auto">
          <a:xfrm>
            <a:off x="6024440" y="2244540"/>
            <a:ext cx="9715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2. İmp.</a:t>
            </a:r>
          </a:p>
        </p:txBody>
      </p:sp>
      <p:sp>
        <p:nvSpPr>
          <p:cNvPr id="63502" name="Metin kutusu 21"/>
          <p:cNvSpPr txBox="1">
            <a:spLocks noChangeArrowheads="1"/>
          </p:cNvSpPr>
          <p:nvPr/>
        </p:nvSpPr>
        <p:spPr bwMode="auto">
          <a:xfrm>
            <a:off x="7530977" y="1911165"/>
            <a:ext cx="711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Filtre</a:t>
            </a:r>
          </a:p>
        </p:txBody>
      </p:sp>
      <p:sp>
        <p:nvSpPr>
          <p:cNvPr id="63503" name="Metin kutusu 22"/>
          <p:cNvSpPr txBox="1">
            <a:spLocks noChangeArrowheads="1"/>
          </p:cNvSpPr>
          <p:nvPr/>
        </p:nvSpPr>
        <p:spPr bwMode="auto">
          <a:xfrm>
            <a:off x="8958140" y="2308041"/>
            <a:ext cx="971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S.jel.</a:t>
            </a:r>
          </a:p>
        </p:txBody>
      </p:sp>
      <p:sp>
        <p:nvSpPr>
          <p:cNvPr id="63504" name="Metin kutusu 23"/>
          <p:cNvSpPr txBox="1">
            <a:spLocks noChangeArrowheads="1"/>
          </p:cNvSpPr>
          <p:nvPr/>
        </p:nvSpPr>
        <p:spPr bwMode="auto">
          <a:xfrm>
            <a:off x="4781427" y="2760478"/>
            <a:ext cx="9715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0.1 N</a:t>
            </a:r>
          </a:p>
          <a:p>
            <a:r>
              <a:rPr lang="tr-TR"/>
              <a:t>NaOH</a:t>
            </a:r>
          </a:p>
        </p:txBody>
      </p:sp>
      <p:sp>
        <p:nvSpPr>
          <p:cNvPr id="63505" name="Metin kutusu 24"/>
          <p:cNvSpPr txBox="1">
            <a:spLocks noChangeArrowheads="1"/>
          </p:cNvSpPr>
          <p:nvPr/>
        </p:nvSpPr>
        <p:spPr bwMode="auto">
          <a:xfrm>
            <a:off x="6040316" y="2622365"/>
            <a:ext cx="9731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0.1 N</a:t>
            </a:r>
          </a:p>
          <a:p>
            <a:r>
              <a:rPr lang="tr-TR"/>
              <a:t>NaOH</a:t>
            </a:r>
          </a:p>
        </p:txBody>
      </p:sp>
      <p:sp>
        <p:nvSpPr>
          <p:cNvPr id="63506" name="Metin kutusu 25"/>
          <p:cNvSpPr txBox="1">
            <a:spLocks noChangeArrowheads="1"/>
          </p:cNvSpPr>
          <p:nvPr/>
        </p:nvSpPr>
        <p:spPr bwMode="auto">
          <a:xfrm>
            <a:off x="2673351" y="4330701"/>
            <a:ext cx="9731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Kab-1</a:t>
            </a:r>
          </a:p>
        </p:txBody>
      </p:sp>
      <p:sp>
        <p:nvSpPr>
          <p:cNvPr id="63507" name="Metin kutusu 26"/>
          <p:cNvSpPr txBox="1">
            <a:spLocks noChangeArrowheads="1"/>
          </p:cNvSpPr>
          <p:nvPr/>
        </p:nvSpPr>
        <p:spPr bwMode="auto">
          <a:xfrm>
            <a:off x="5508626" y="4330701"/>
            <a:ext cx="9731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Kab-2</a:t>
            </a:r>
          </a:p>
        </p:txBody>
      </p:sp>
      <p:cxnSp>
        <p:nvCxnSpPr>
          <p:cNvPr id="29" name="Düz Ok Bağlayıcısı 28"/>
          <p:cNvCxnSpPr>
            <a:stCxn id="3" idx="3"/>
          </p:cNvCxnSpPr>
          <p:nvPr/>
        </p:nvCxnSpPr>
        <p:spPr>
          <a:xfrm>
            <a:off x="4348041" y="1914340"/>
            <a:ext cx="43338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Düz Ok Bağlayıcısı 31"/>
          <p:cNvCxnSpPr/>
          <p:nvPr/>
        </p:nvCxnSpPr>
        <p:spPr>
          <a:xfrm>
            <a:off x="3357562" y="5076826"/>
            <a:ext cx="0" cy="10953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Düz Ok Bağlayıcısı 33"/>
          <p:cNvCxnSpPr/>
          <p:nvPr/>
        </p:nvCxnSpPr>
        <p:spPr>
          <a:xfrm>
            <a:off x="5446712" y="3473266"/>
            <a:ext cx="269875" cy="59549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Düz Ok Bağlayıcısı 34"/>
          <p:cNvCxnSpPr>
            <a:endCxn id="12" idx="0"/>
          </p:cNvCxnSpPr>
          <p:nvPr/>
        </p:nvCxnSpPr>
        <p:spPr>
          <a:xfrm flipH="1">
            <a:off x="5909470" y="3451041"/>
            <a:ext cx="377030" cy="61772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Düz Ok Bağlayıcısı 35"/>
          <p:cNvCxnSpPr/>
          <p:nvPr/>
        </p:nvCxnSpPr>
        <p:spPr>
          <a:xfrm>
            <a:off x="3628902" y="2022290"/>
            <a:ext cx="17585" cy="20464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kış Çizelgesi: İşlem 45"/>
          <p:cNvSpPr/>
          <p:nvPr/>
        </p:nvSpPr>
        <p:spPr>
          <a:xfrm>
            <a:off x="2133600" y="6172201"/>
            <a:ext cx="7327900" cy="50323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63514" name="Metin kutusu 46"/>
          <p:cNvSpPr txBox="1">
            <a:spLocks noChangeArrowheads="1"/>
          </p:cNvSpPr>
          <p:nvPr/>
        </p:nvSpPr>
        <p:spPr bwMode="auto">
          <a:xfrm>
            <a:off x="5032376" y="6238876"/>
            <a:ext cx="1368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ANALİZ</a:t>
            </a:r>
          </a:p>
        </p:txBody>
      </p:sp>
      <p:cxnSp>
        <p:nvCxnSpPr>
          <p:cNvPr id="50" name="Düz Ok Bağlayıcısı 49"/>
          <p:cNvCxnSpPr/>
          <p:nvPr/>
        </p:nvCxnSpPr>
        <p:spPr>
          <a:xfrm>
            <a:off x="5745040" y="1949265"/>
            <a:ext cx="431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Düz Ok Bağlayıcısı 50"/>
          <p:cNvCxnSpPr/>
          <p:nvPr/>
        </p:nvCxnSpPr>
        <p:spPr>
          <a:xfrm>
            <a:off x="6986465" y="2071502"/>
            <a:ext cx="431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Düz Ok Bağlayıcısı 51"/>
          <p:cNvCxnSpPr/>
          <p:nvPr/>
        </p:nvCxnSpPr>
        <p:spPr>
          <a:xfrm>
            <a:off x="8354890" y="2254065"/>
            <a:ext cx="431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Düz Ok Bağlayıcısı 53"/>
          <p:cNvCxnSpPr/>
          <p:nvPr/>
        </p:nvCxnSpPr>
        <p:spPr>
          <a:xfrm>
            <a:off x="5908675" y="5076826"/>
            <a:ext cx="0" cy="10953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Düz Ok Bağlayıcısı 68"/>
          <p:cNvCxnSpPr>
            <a:stCxn id="5" idx="4"/>
          </p:cNvCxnSpPr>
          <p:nvPr/>
        </p:nvCxnSpPr>
        <p:spPr>
          <a:xfrm>
            <a:off x="7886579" y="2677927"/>
            <a:ext cx="17583" cy="294658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Düz Ok Bağlayıcısı 70"/>
          <p:cNvCxnSpPr/>
          <p:nvPr/>
        </p:nvCxnSpPr>
        <p:spPr>
          <a:xfrm flipH="1">
            <a:off x="5908676" y="5624512"/>
            <a:ext cx="197802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Unvan 1"/>
          <p:cNvSpPr>
            <a:spLocks noGrp="1"/>
          </p:cNvSpPr>
          <p:nvPr>
            <p:ph type="title"/>
          </p:nvPr>
        </p:nvSpPr>
        <p:spPr>
          <a:xfrm>
            <a:off x="1485900" y="360485"/>
            <a:ext cx="9954528" cy="1028700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KROM (+6) ÖRNEKLEME</a:t>
            </a:r>
          </a:p>
        </p:txBody>
      </p:sp>
      <p:pic>
        <p:nvPicPr>
          <p:cNvPr id="39" name="Resim 3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733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90862" y="2874064"/>
            <a:ext cx="10010273" cy="634067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tr-TR" alt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AMONYAK ÖRNEKLEME</a:t>
            </a:r>
            <a:endParaRPr lang="tr-TR" altLang="tr-T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35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Dikdörtgen 1"/>
          <p:cNvSpPr>
            <a:spLocks noChangeArrowheads="1"/>
          </p:cNvSpPr>
          <p:nvPr/>
        </p:nvSpPr>
        <p:spPr bwMode="auto">
          <a:xfrm>
            <a:off x="1839228" y="1676714"/>
            <a:ext cx="86868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Baca gazında Siyanür CARB 426 Metoduna göre tayin edilir. 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Bu metotta siyanür bileşiklerinin belirlenmesi için EPA Metot 5 gereğince gaz yıkama şişeleriyle sıvı absorbanlara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izokinetik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olarak örneklenmesi ve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kolorimetrik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metotla belirlenmesi anlatılmaktadır.</a:t>
            </a:r>
          </a:p>
        </p:txBody>
      </p:sp>
      <p:pic>
        <p:nvPicPr>
          <p:cNvPr id="45060" name="Picture 2" descr="C:\Users\user\Desktop\epa 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63926" y="3217985"/>
            <a:ext cx="5807075" cy="3470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924828" y="256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SİYANÜR ÖRNEKLEME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743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8093" y="1697038"/>
            <a:ext cx="8350141" cy="184626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EPA METOT CTM 027 Metodu ile tayin edilir. Örnekleme yeri ve noktası EPA metot 1 ‘e göre seçilir. Örnekleme EPA 17 Metoduna göre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izokinetik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olarak yapılır.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Probe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Nozulları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ve örnekleme hattı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Borosilikat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ya da kuvars cam  olmalıdır.</a:t>
            </a:r>
          </a:p>
          <a:p>
            <a:pPr>
              <a:buFont typeface="Wingdings" pitchFamily="2" charset="2"/>
              <a:buChar char="Ø"/>
              <a:defRPr/>
            </a:pPr>
            <a:endParaRPr lang="tr-TR" sz="23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tr-TR" sz="2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188" y="3528267"/>
            <a:ext cx="6203950" cy="3193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1485900" y="360485"/>
            <a:ext cx="9954528" cy="1028700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AMONYAK </a:t>
            </a:r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ÖRNEKLEME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553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177" y="1552671"/>
            <a:ext cx="5265738" cy="4803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Dikdörtgen 5"/>
          <p:cNvSpPr>
            <a:spLocks noChangeArrowheads="1"/>
          </p:cNvSpPr>
          <p:nvPr/>
        </p:nvSpPr>
        <p:spPr bwMode="auto">
          <a:xfrm>
            <a:off x="1833439" y="1255500"/>
            <a:ext cx="3741738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tr-TR" alt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Örnekleme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ve 2.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impingera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 ml 0.1N H₂SO₄ koyulur.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impinger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boş bırakılır veya yüksek konsantrasyon bekleniyorsa 100 ml 0.1 N H₂SO₄ eklenir.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impingera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200-300 gram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silikajel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ilave edilir.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İmpingerların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koyulduğu kaba 10 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 kadar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soğuk su ilave edilir ve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impingerların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soğuması için 10 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dk.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beklenir.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tr-TR" alt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Kaçak Testi Prosedürü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Her bir örneklemden önce ölçüm öncesi ve ölçüm sonrası kaçak testi yapılması gereklidir. </a:t>
            </a:r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485900" y="360485"/>
            <a:ext cx="9954528" cy="1028700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AMONYAK </a:t>
            </a:r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ÖRNEKLEME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027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İçerik Yer Tutucusu 2"/>
          <p:cNvSpPr>
            <a:spLocks noGrp="1"/>
          </p:cNvSpPr>
          <p:nvPr>
            <p:ph idx="1"/>
          </p:nvPr>
        </p:nvSpPr>
        <p:spPr>
          <a:xfrm>
            <a:off x="1729154" y="1749669"/>
            <a:ext cx="8763000" cy="501967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tr-TR" altLang="tr-TR" sz="2400" b="1" dirty="0">
                <a:latin typeface="Times New Roman" pitchFamily="18" charset="0"/>
                <a:cs typeface="Times New Roman" pitchFamily="18" charset="0"/>
              </a:rPr>
              <a:t>    Örnekleme </a:t>
            </a:r>
            <a:r>
              <a:rPr lang="tr-TR" altLang="tr-TR" sz="2400" b="1" dirty="0" smtClean="0">
                <a:latin typeface="Times New Roman" pitchFamily="18" charset="0"/>
                <a:cs typeface="Times New Roman" pitchFamily="18" charset="0"/>
              </a:rPr>
              <a:t>Sonrası:</a:t>
            </a:r>
            <a:endParaRPr lang="tr-TR" altLang="tr-TR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tr-TR" altLang="tr-TR" sz="2200" dirty="0">
                <a:latin typeface="Times New Roman" pitchFamily="18" charset="0"/>
                <a:cs typeface="Times New Roman" pitchFamily="18" charset="0"/>
              </a:rPr>
              <a:t>Filtre tutucudan önceden tartılmış cam yünü filtreyi alınır ve bir </a:t>
            </a:r>
            <a:r>
              <a:rPr lang="tr-TR" altLang="tr-TR" sz="2200" dirty="0" err="1">
                <a:latin typeface="Times New Roman" pitchFamily="18" charset="0"/>
                <a:cs typeface="Times New Roman" pitchFamily="18" charset="0"/>
              </a:rPr>
              <a:t>petri</a:t>
            </a:r>
            <a:r>
              <a:rPr lang="tr-TR" altLang="tr-TR" sz="2200" dirty="0">
                <a:latin typeface="Times New Roman" pitchFamily="18" charset="0"/>
                <a:cs typeface="Times New Roman" pitchFamily="18" charset="0"/>
              </a:rPr>
              <a:t> kabına konulur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tr-TR" altLang="tr-TR" sz="2200" dirty="0">
                <a:latin typeface="Times New Roman" pitchFamily="18" charset="0"/>
                <a:cs typeface="Times New Roman" pitchFamily="18" charset="0"/>
              </a:rPr>
              <a:t>1. 2. ve 3. </a:t>
            </a:r>
            <a:r>
              <a:rPr lang="tr-TR" altLang="tr-TR" sz="2200" dirty="0" err="1">
                <a:latin typeface="Times New Roman" pitchFamily="18" charset="0"/>
                <a:cs typeface="Times New Roman" pitchFamily="18" charset="0"/>
              </a:rPr>
              <a:t>impengerlarda</a:t>
            </a:r>
            <a:r>
              <a:rPr lang="tr-TR" altLang="tr-TR" sz="2200" dirty="0">
                <a:latin typeface="Times New Roman" pitchFamily="18" charset="0"/>
                <a:cs typeface="Times New Roman" pitchFamily="18" charset="0"/>
              </a:rPr>
              <a:t> bulunan sıvılar temiz bir dereceli silindir ile hepsi ayrı olarak hacimleri belirlenir. 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tr-TR" altLang="tr-TR" sz="2200" dirty="0">
                <a:latin typeface="Times New Roman" pitchFamily="18" charset="0"/>
                <a:cs typeface="Times New Roman" pitchFamily="18" charset="0"/>
              </a:rPr>
              <a:t>Daha sonra 250 ya da 500 ml’lik polietilen kaplara alınır.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tr-TR" altLang="tr-TR" sz="2200" dirty="0">
                <a:latin typeface="Times New Roman" pitchFamily="18" charset="0"/>
                <a:cs typeface="Times New Roman" pitchFamily="18" charset="0"/>
              </a:rPr>
              <a:t>1. 2. ve 3. </a:t>
            </a:r>
            <a:r>
              <a:rPr lang="tr-TR" altLang="tr-TR" sz="2200" dirty="0" err="1" smtClean="0">
                <a:latin typeface="Times New Roman" pitchFamily="18" charset="0"/>
                <a:cs typeface="Times New Roman" pitchFamily="18" charset="0"/>
              </a:rPr>
              <a:t>impingerlar</a:t>
            </a:r>
            <a:r>
              <a:rPr lang="tr-TR" alt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200" dirty="0">
                <a:latin typeface="Times New Roman" pitchFamily="18" charset="0"/>
                <a:cs typeface="Times New Roman" pitchFamily="18" charset="0"/>
              </a:rPr>
              <a:t>ve dereceli </a:t>
            </a:r>
            <a:r>
              <a:rPr lang="tr-TR" altLang="tr-TR" sz="2200" dirty="0" smtClean="0">
                <a:latin typeface="Times New Roman" pitchFamily="18" charset="0"/>
                <a:cs typeface="Times New Roman" pitchFamily="18" charset="0"/>
              </a:rPr>
              <a:t>silindir </a:t>
            </a:r>
            <a:r>
              <a:rPr lang="tr-TR" altLang="tr-TR" sz="2200" dirty="0">
                <a:latin typeface="Times New Roman" pitchFamily="18" charset="0"/>
                <a:cs typeface="Times New Roman" pitchFamily="18" charset="0"/>
              </a:rPr>
              <a:t>saf su ile yıkanır ve aynı kaba eklenir.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tr-TR" altLang="tr-TR" sz="2200" dirty="0">
                <a:latin typeface="Times New Roman" pitchFamily="18" charset="0"/>
                <a:cs typeface="Times New Roman" pitchFamily="18" charset="0"/>
              </a:rPr>
              <a:t>Filtre tutucu ve ilk </a:t>
            </a:r>
            <a:r>
              <a:rPr lang="tr-TR" altLang="tr-TR" sz="2200" dirty="0" err="1" smtClean="0">
                <a:latin typeface="Times New Roman" pitchFamily="18" charset="0"/>
                <a:cs typeface="Times New Roman" pitchFamily="18" charset="0"/>
              </a:rPr>
              <a:t>impinger</a:t>
            </a:r>
            <a:r>
              <a:rPr lang="tr-TR" alt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200" dirty="0">
                <a:latin typeface="Times New Roman" pitchFamily="18" charset="0"/>
                <a:cs typeface="Times New Roman" pitchFamily="18" charset="0"/>
              </a:rPr>
              <a:t>arasındaki cam bağlantılar yıkanır ve aynı kaba eklenir. </a:t>
            </a:r>
          </a:p>
          <a:p>
            <a:pPr marL="342900" lvl="3" indent="-342900" algn="just">
              <a:buFont typeface="Wingdings" pitchFamily="2" charset="2"/>
              <a:buChar char="Ø"/>
              <a:defRPr/>
            </a:pPr>
            <a:r>
              <a:rPr lang="tr-TR" altLang="tr-TR" sz="2200" dirty="0">
                <a:latin typeface="Times New Roman" pitchFamily="18" charset="0"/>
                <a:cs typeface="Times New Roman" pitchFamily="18" charset="0"/>
              </a:rPr>
              <a:t>Numuneleri uygun saklama ve taşıma koşullarında ( 4 </a:t>
            </a:r>
            <a:r>
              <a:rPr lang="tr-TR" altLang="tr-TR" sz="2200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tr-TR" altLang="tr-TR" sz="2200" dirty="0">
                <a:latin typeface="Times New Roman" pitchFamily="18" charset="0"/>
                <a:cs typeface="Times New Roman" pitchFamily="18" charset="0"/>
              </a:rPr>
              <a:t>C ye ayarlı bir buzdolabında) getirilerek İyon </a:t>
            </a:r>
            <a:r>
              <a:rPr lang="tr-TR" altLang="tr-TR" sz="2200" dirty="0" err="1">
                <a:latin typeface="Times New Roman" pitchFamily="18" charset="0"/>
                <a:cs typeface="Times New Roman" pitchFamily="18" charset="0"/>
              </a:rPr>
              <a:t>kromatografisi</a:t>
            </a:r>
            <a:r>
              <a:rPr lang="tr-TR" altLang="tr-TR" sz="2200" dirty="0">
                <a:latin typeface="Times New Roman" pitchFamily="18" charset="0"/>
                <a:cs typeface="Times New Roman" pitchFamily="18" charset="0"/>
              </a:rPr>
              <a:t> ile NH</a:t>
            </a:r>
            <a:r>
              <a:rPr lang="tr-TR" altLang="tr-TR" sz="22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tr-TR" altLang="tr-TR" sz="2200" dirty="0">
                <a:latin typeface="Times New Roman" pitchFamily="18" charset="0"/>
                <a:cs typeface="Times New Roman" pitchFamily="18" charset="0"/>
              </a:rPr>
              <a:t> tayini deneyi gerçekleştirilir. </a:t>
            </a: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485900" y="360485"/>
            <a:ext cx="9954528" cy="1028700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AMONYAK </a:t>
            </a:r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ÖRNEKLEME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223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0908" y="1164737"/>
            <a:ext cx="9390184" cy="5556738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endParaRPr lang="tr-TR" altLang="tr-TR" sz="4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4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TEŞEKKÜRLER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endParaRPr lang="tr-TR" alt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Hakan GÜNGÖR</a:t>
            </a: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Çevre </a:t>
            </a:r>
            <a:r>
              <a:rPr lang="tr-TR" alt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Mühendisi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alt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akan.gungor@csb.gov.tr</a:t>
            </a:r>
            <a:endParaRPr lang="tr-TR" alt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LABORATUVAR, ÖLÇÜM VE İZLEME DAİRESİ BAŞKANLIĞI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Endüstriyel Kirlilik İzleme Şube Müdürlüğü</a:t>
            </a:r>
          </a:p>
          <a:p>
            <a:pPr marL="342900" lvl="0" indent="-34290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tr-TR" altLang="tr-TR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0777" cy="1838425"/>
          </a:xfrm>
          <a:prstGeom prst="rect">
            <a:avLst/>
          </a:prstGeom>
        </p:spPr>
      </p:pic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23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276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İçerik Yer Tutucusu 2"/>
          <p:cNvSpPr>
            <a:spLocks noGrp="1"/>
          </p:cNvSpPr>
          <p:nvPr>
            <p:ph idx="1"/>
          </p:nvPr>
        </p:nvSpPr>
        <p:spPr>
          <a:xfrm>
            <a:off x="1998785" y="2400300"/>
            <a:ext cx="8229600" cy="35052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  <a:defRPr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CARB 426 </a:t>
            </a:r>
            <a:r>
              <a:rPr lang="tr-TR" altLang="tr-TR" sz="2400" dirty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tr-TR" altLang="tr-TR" sz="2400" dirty="0" err="1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Epa</a:t>
            </a:r>
            <a:r>
              <a:rPr lang="tr-TR" altLang="tr-TR" sz="2400" dirty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tr-TR" altLang="tr-TR" sz="2400" dirty="0" err="1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Meto</a:t>
            </a:r>
            <a:r>
              <a:rPr lang="tr-TR" altLang="tr-TR" sz="2400" dirty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 5’e göre </a:t>
            </a:r>
            <a:r>
              <a:rPr lang="tr-TR" altLang="tr-TR" sz="2400" dirty="0" err="1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izokinetik</a:t>
            </a:r>
            <a:r>
              <a:rPr lang="tr-TR" altLang="tr-TR" sz="2400" dirty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 örnekleme yapılır.</a:t>
            </a:r>
          </a:p>
          <a:p>
            <a:pPr marL="0" indent="0" algn="just">
              <a:buNone/>
              <a:defRPr/>
            </a:pPr>
            <a:endParaRPr lang="tr-TR" altLang="tr-TR" sz="2400" dirty="0">
              <a:latin typeface="Times New Roman" pitchFamily="18" charset="0"/>
              <a:ea typeface="Times" pitchFamily="18" charset="0"/>
              <a:cs typeface="Times New Roman" pitchFamily="18" charset="0"/>
              <a:sym typeface="Wingdings" pitchFamily="2" charset="2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tr-TR" altLang="tr-TR" sz="2400" dirty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Örnekleme </a:t>
            </a:r>
            <a:r>
              <a:rPr lang="tr-TR" altLang="tr-TR" sz="2400" dirty="0" smtClean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düzeneğinde </a:t>
            </a:r>
            <a:r>
              <a:rPr lang="tr-TR" altLang="tr-TR" sz="2400" dirty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numune ile temas edecek tüm </a:t>
            </a:r>
            <a:r>
              <a:rPr lang="tr-TR" altLang="tr-TR" sz="2400" dirty="0" err="1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metaryeller</a:t>
            </a:r>
            <a:r>
              <a:rPr lang="tr-TR" altLang="tr-TR" sz="2400" dirty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 (</a:t>
            </a:r>
            <a:r>
              <a:rPr lang="tr-TR" altLang="tr-TR" sz="2400" dirty="0" err="1" smtClean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Nozul</a:t>
            </a:r>
            <a:r>
              <a:rPr lang="tr-TR" altLang="tr-TR" sz="2400" dirty="0" smtClean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tr-TR" altLang="tr-TR" sz="2400" dirty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f</a:t>
            </a:r>
            <a:r>
              <a:rPr lang="tr-TR" altLang="tr-TR" sz="2400" dirty="0" smtClean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iltre </a:t>
            </a:r>
            <a:r>
              <a:rPr lang="tr-TR" altLang="tr-TR" sz="2400" dirty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tr-TR" altLang="tr-TR" sz="2400" dirty="0" smtClean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utucu</a:t>
            </a:r>
            <a:r>
              <a:rPr lang="tr-TR" altLang="tr-TR" sz="2400" dirty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tr-TR" altLang="tr-TR" sz="2400" dirty="0" err="1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p</a:t>
            </a:r>
            <a:r>
              <a:rPr lang="tr-TR" altLang="tr-TR" sz="2400" dirty="0" err="1" smtClean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rob</a:t>
            </a:r>
            <a:r>
              <a:rPr lang="tr-TR" altLang="tr-TR" sz="2400" dirty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tr-TR" altLang="tr-TR" sz="2400" dirty="0" smtClean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bağlantı </a:t>
            </a:r>
            <a:r>
              <a:rPr lang="tr-TR" altLang="tr-TR" sz="2400" dirty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elemanları </a:t>
            </a:r>
            <a:r>
              <a:rPr lang="tr-TR" altLang="tr-TR" sz="2400" dirty="0" err="1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v.b</a:t>
            </a:r>
            <a:r>
              <a:rPr lang="tr-TR" altLang="tr-TR" sz="2400" dirty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.)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Borosilikat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ya da kuvars cam  olmalıdır.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Kaçak Testi Prosedürü: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Her bir örneklemden önce ölçüm öncesi ve ölçüm sonrası kaçak testi yapılması gereklidir. </a:t>
            </a:r>
            <a:endParaRPr lang="tr-TR" altLang="tr-TR" sz="2400" dirty="0">
              <a:latin typeface="Times New Roman" pitchFamily="18" charset="0"/>
              <a:ea typeface="Times" pitchFamily="18" charset="0"/>
              <a:cs typeface="Times New Roman" pitchFamily="18" charset="0"/>
            </a:endParaRPr>
          </a:p>
        </p:txBody>
      </p:sp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924828" y="256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SİYANÜR ÖRNEKLEME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765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C:\Users\mustafa.altundag\Desktop\4lü impenger resm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4116" y="1645498"/>
            <a:ext cx="7848600" cy="365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7" name="Dikdörtgen 7"/>
          <p:cNvSpPr>
            <a:spLocks noChangeArrowheads="1"/>
          </p:cNvSpPr>
          <p:nvPr/>
        </p:nvSpPr>
        <p:spPr bwMode="auto">
          <a:xfrm>
            <a:off x="6226055" y="6138008"/>
            <a:ext cx="542925" cy="3698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>
                <a:latin typeface="Times New Roman" pitchFamily="18" charset="0"/>
                <a:cs typeface="Times New Roman" pitchFamily="18" charset="0"/>
              </a:rPr>
              <a:t>Boş</a:t>
            </a:r>
          </a:p>
        </p:txBody>
      </p:sp>
      <p:sp>
        <p:nvSpPr>
          <p:cNvPr id="47108" name="Dikdörtgen 2"/>
          <p:cNvSpPr>
            <a:spLocks noChangeArrowheads="1"/>
          </p:cNvSpPr>
          <p:nvPr/>
        </p:nvSpPr>
        <p:spPr bwMode="auto">
          <a:xfrm>
            <a:off x="3297116" y="6138008"/>
            <a:ext cx="2103438" cy="3698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>
                <a:latin typeface="Times New Roman" pitchFamily="18" charset="0"/>
                <a:cs typeface="Times New Roman" pitchFamily="18" charset="0"/>
              </a:rPr>
              <a:t>100 ml 0.1 N NaOH</a:t>
            </a:r>
          </a:p>
        </p:txBody>
      </p:sp>
      <p:cxnSp>
        <p:nvCxnSpPr>
          <p:cNvPr id="10" name="Düz Ok Bağlayıcısı 9"/>
          <p:cNvCxnSpPr/>
          <p:nvPr/>
        </p:nvCxnSpPr>
        <p:spPr>
          <a:xfrm>
            <a:off x="3678116" y="5210908"/>
            <a:ext cx="0" cy="92710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Düz Ok Bağlayıcısı 41"/>
          <p:cNvCxnSpPr/>
          <p:nvPr/>
        </p:nvCxnSpPr>
        <p:spPr>
          <a:xfrm>
            <a:off x="5125916" y="5210908"/>
            <a:ext cx="0" cy="92710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Düz Ok Bağlayıcısı 42"/>
          <p:cNvCxnSpPr/>
          <p:nvPr/>
        </p:nvCxnSpPr>
        <p:spPr>
          <a:xfrm>
            <a:off x="6484816" y="5210908"/>
            <a:ext cx="0" cy="92710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Düz Ok Bağlayıcısı 43"/>
          <p:cNvCxnSpPr/>
          <p:nvPr/>
        </p:nvCxnSpPr>
        <p:spPr>
          <a:xfrm>
            <a:off x="7945316" y="5210908"/>
            <a:ext cx="0" cy="92710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13" name="Dikdörtgen 2"/>
          <p:cNvSpPr>
            <a:spLocks noChangeArrowheads="1"/>
          </p:cNvSpPr>
          <p:nvPr/>
        </p:nvSpPr>
        <p:spPr bwMode="auto">
          <a:xfrm>
            <a:off x="7259516" y="6128483"/>
            <a:ext cx="1371600" cy="3698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>
                <a:latin typeface="Times New Roman" pitchFamily="18" charset="0"/>
                <a:cs typeface="Times New Roman" pitchFamily="18" charset="0"/>
              </a:rPr>
              <a:t>Silikajel</a:t>
            </a:r>
          </a:p>
        </p:txBody>
      </p:sp>
      <p:sp>
        <p:nvSpPr>
          <p:cNvPr id="3" name="Dikdörtgen 2"/>
          <p:cNvSpPr/>
          <p:nvPr/>
        </p:nvSpPr>
        <p:spPr>
          <a:xfrm>
            <a:off x="2458916" y="3229708"/>
            <a:ext cx="7239000" cy="182880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47116" name="Metin kutusu 3"/>
          <p:cNvSpPr txBox="1">
            <a:spLocks noChangeArrowheads="1"/>
          </p:cNvSpPr>
          <p:nvPr/>
        </p:nvSpPr>
        <p:spPr bwMode="auto">
          <a:xfrm>
            <a:off x="8478716" y="3763109"/>
            <a:ext cx="1143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Buz Banyosu</a:t>
            </a:r>
          </a:p>
        </p:txBody>
      </p:sp>
      <p:sp>
        <p:nvSpPr>
          <p:cNvPr id="16" name="Unvan 1"/>
          <p:cNvSpPr>
            <a:spLocks noGrp="1"/>
          </p:cNvSpPr>
          <p:nvPr>
            <p:ph type="title"/>
          </p:nvPr>
        </p:nvSpPr>
        <p:spPr>
          <a:xfrm>
            <a:off x="924828" y="256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SİYANÜR ÖRNEKLEME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Resim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72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İçerik Yer Tutucusu 2"/>
          <p:cNvSpPr>
            <a:spLocks noGrp="1"/>
          </p:cNvSpPr>
          <p:nvPr>
            <p:ph idx="1"/>
          </p:nvPr>
        </p:nvSpPr>
        <p:spPr>
          <a:xfrm>
            <a:off x="1596048" y="2486705"/>
            <a:ext cx="7152298" cy="2871788"/>
          </a:xfrm>
        </p:spPr>
        <p:txBody>
          <a:bodyPr>
            <a:normAutofit fontScale="92500"/>
          </a:bodyPr>
          <a:lstStyle/>
          <a:p>
            <a:pPr algn="just">
              <a:defRPr/>
            </a:pP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Geri Kazanım: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Örnekleme bittikten sonra bacadan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prob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çekilir ve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prob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ucunu kapatarak soğumasını beklenir. Daha sonra numunenin çıkarılması ve geri kazanımı başlar. </a:t>
            </a:r>
          </a:p>
          <a:p>
            <a:pPr algn="just">
              <a:defRPr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KAP 1 ( Filtre ): Filtre, filtre tutucudan dikkatlice çıkarılarak 50 ml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çözeltisinin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içerisine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atılır. Filtre tutucuda kalan partikül maddeler dikkatlice yumuşak bir fırça ile süpürülerek buraya alınır.</a:t>
            </a:r>
          </a:p>
          <a:p>
            <a:pPr marL="0" indent="0" algn="just">
              <a:buNone/>
              <a:defRPr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8131" name="Picture 3" descr="C:\Users\user\Desktop\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74529" y="2486705"/>
            <a:ext cx="1572194" cy="2506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924828" y="256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SİYANÜR ÖRNEKLEME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3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İçerik Yer Tutucusu 2"/>
          <p:cNvSpPr>
            <a:spLocks noGrp="1"/>
          </p:cNvSpPr>
          <p:nvPr>
            <p:ph idx="1"/>
          </p:nvPr>
        </p:nvSpPr>
        <p:spPr>
          <a:xfrm>
            <a:off x="1676400" y="1515864"/>
            <a:ext cx="8642350" cy="220027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KAP 2 (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Prob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):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Nozulundan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başlayarak filtreye kadar olan kısım ( örneklemede maruz kalmış bütün yüzeyler ) 0,1N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çözeltisi ile yıkanarak cam bir kaba ilave edilir. </a:t>
            </a:r>
          </a:p>
          <a:p>
            <a:pPr algn="just"/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Dikkatlice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prob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çıkarılır ve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içerisi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hiçbir partikül madde kalmayacak şekilde naylon fırça ile temizlenip 0,1 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çözeltisi ile iyice yıkanır ve filtre tutucuda temiz bir naylon fırça ile temizlenir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KAP 3 ( Silika Jel ): Kap -3’e silika jel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alınır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9155" name="Picture 2" descr="C:\Users\user\Desktop\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2626" y="3823556"/>
            <a:ext cx="5440363" cy="2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Users\user\Desktop\1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88388" y="3158515"/>
            <a:ext cx="2159221" cy="3197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Unvan 1"/>
          <p:cNvSpPr>
            <a:spLocks noGrp="1"/>
          </p:cNvSpPr>
          <p:nvPr>
            <p:ph type="title"/>
          </p:nvPr>
        </p:nvSpPr>
        <p:spPr>
          <a:xfrm>
            <a:off x="924828" y="256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SİYANÜR ÖRNEKLEME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664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İçerik Yer Tutucusu 2"/>
          <p:cNvSpPr>
            <a:spLocks noGrp="1"/>
          </p:cNvSpPr>
          <p:nvPr>
            <p:ph idx="1"/>
          </p:nvPr>
        </p:nvSpPr>
        <p:spPr>
          <a:xfrm>
            <a:off x="1861453" y="1667663"/>
            <a:ext cx="8642350" cy="2581275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KAP 4 (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İmpenger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): </a:t>
            </a:r>
          </a:p>
          <a:p>
            <a:pPr algn="just"/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İmpingerların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bağlantıları sökülür.</a:t>
            </a:r>
          </a:p>
          <a:p>
            <a:pPr algn="just"/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Sökülen bağlantılar yıkanır.</a:t>
            </a:r>
          </a:p>
          <a:p>
            <a:pPr algn="just"/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İçerik konteynır 4'e aktarılır.</a:t>
            </a:r>
          </a:p>
          <a:p>
            <a:pPr algn="just"/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İlk üç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impingeri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30 ml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çözeltisi ile yıkanır.</a:t>
            </a:r>
          </a:p>
          <a:p>
            <a:pPr algn="just"/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Kap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etiketlenir ve sızıntıyı önlemek için sıkı bir şekilde kapatılır.</a:t>
            </a:r>
          </a:p>
        </p:txBody>
      </p:sp>
      <p:pic>
        <p:nvPicPr>
          <p:cNvPr id="51203" name="Picture 2" descr="C:\Users\user\Desktop\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1708" y="4334608"/>
            <a:ext cx="3745523" cy="2386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924828" y="256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SİYANÜR ÖRNEKLEME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77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İçerik Yer Tutucusu 2"/>
          <p:cNvSpPr>
            <a:spLocks noGrp="1"/>
          </p:cNvSpPr>
          <p:nvPr>
            <p:ph idx="1"/>
          </p:nvPr>
        </p:nvSpPr>
        <p:spPr>
          <a:xfrm>
            <a:off x="1757240" y="1408481"/>
            <a:ext cx="8642350" cy="4640628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Şahit Numune:</a:t>
            </a:r>
          </a:p>
          <a:p>
            <a:pPr marL="0" indent="0" algn="just">
              <a:buNone/>
              <a:defRPr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Örnek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geri kazanımında izlenen adımlar aynı şekilde izlenerek kullanılan miktardaki reaktifler saha şahidi olarak ayrı kaplara alınır ve işaretlenir. </a:t>
            </a:r>
          </a:p>
          <a:p>
            <a:pPr algn="just">
              <a:buFontTx/>
              <a:buNone/>
              <a:defRPr/>
            </a:pP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Taşıma: </a:t>
            </a:r>
          </a:p>
          <a:p>
            <a:pPr marL="0" indent="0" algn="just">
              <a:buNone/>
              <a:defRPr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Tüm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kaplar sızıntıyı önlemek için sıkıca kapatılır ve dik olacak şekilde soğutucu dolapta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laboratuvara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gelene kadar muhafaza edilir.</a:t>
            </a:r>
          </a:p>
          <a:p>
            <a:pPr marL="0" indent="0" algn="just">
              <a:buNone/>
              <a:defRPr/>
            </a:pP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Analiz: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Titrimetrik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Metot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Kolorimetrik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Metot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924828" y="256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SİYANÜR ÖRNEKLEME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034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90862" y="2874064"/>
            <a:ext cx="10010273" cy="1187982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tr-TR" alt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SÜLFÜRİK ASİT VE SÜLFÜRDİOKSİT ÖRNEKLEME</a:t>
            </a:r>
            <a:endParaRPr lang="tr-TR" altLang="tr-T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4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TM03457485[[fn=Ağ Gözü]]</Template>
  <TotalTime>702</TotalTime>
  <Words>1123</Words>
  <Application>Microsoft Office PowerPoint</Application>
  <PresentationFormat>Geniş ekran</PresentationFormat>
  <Paragraphs>145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Times</vt:lpstr>
      <vt:lpstr>Times New Roman</vt:lpstr>
      <vt:lpstr>Wingdings</vt:lpstr>
      <vt:lpstr>Office Teması</vt:lpstr>
      <vt:lpstr>T.C.  ÇEVRE, ŞEHİRCİLİK VE   İKLİM DEĞİŞİKLİĞİ BAKANLIĞI  ÇED, İZİN VE DENETİM GENEL MÜDÜRLÜĞÜ Laboratuvar, Ölçüm ve İzleme Dairesi Başkanlığı </vt:lpstr>
      <vt:lpstr>SİYANÜR ÖRNEKLEME</vt:lpstr>
      <vt:lpstr>SİYANÜR ÖRNEKLEME</vt:lpstr>
      <vt:lpstr>SİYANÜR ÖRNEKLEME</vt:lpstr>
      <vt:lpstr>SİYANÜR ÖRNEKLEME</vt:lpstr>
      <vt:lpstr>SİYANÜR ÖRNEKLEME</vt:lpstr>
      <vt:lpstr>SİYANÜR ÖRNEKLEME</vt:lpstr>
      <vt:lpstr>SİYANÜR ÖRNEKLEME</vt:lpstr>
      <vt:lpstr>PowerPoint Sunusu</vt:lpstr>
      <vt:lpstr>SÜLFÜRİK ASİT VE SÜLFÜRDİOKSİT ÖRNEKLEME</vt:lpstr>
      <vt:lpstr>SÜLFÜRİK ASİT VE SÜLFÜRDİOKSİT ÖRNEKLEME</vt:lpstr>
      <vt:lpstr>SÜLFÜRİK ASİT VE SÜLFÜRDİOKSİT ÖRNEKLEME</vt:lpstr>
      <vt:lpstr>SÜLFÜRİK ASİT VE SÜLFÜRDİOKSİT ÖRNEKLEME</vt:lpstr>
      <vt:lpstr>SÜLFÜRİK ASİT VE SÜLFÜRDİOKSİT ÖRNEKLEME</vt:lpstr>
      <vt:lpstr>PowerPoint Sunusu</vt:lpstr>
      <vt:lpstr>KROM (+6) ÖRNEKLEME</vt:lpstr>
      <vt:lpstr>KROM (+6) ÖRNEKLEME</vt:lpstr>
      <vt:lpstr>KROM (+6) ÖRNEKLEME</vt:lpstr>
      <vt:lpstr>PowerPoint Sunusu</vt:lpstr>
      <vt:lpstr>AMONYAK ÖRNEKLEME</vt:lpstr>
      <vt:lpstr>AMONYAK ÖRNEKLEME</vt:lpstr>
      <vt:lpstr>AMONYAK ÖRNEKLEME</vt:lpstr>
      <vt:lpstr>PowerPoint Sunusu</vt:lpstr>
    </vt:vector>
  </TitlesOfParts>
  <Company>Cevre ve Sehircilik Bakanligi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ÇEVRE, ŞEHİRCİLİK VE  İKLİM DEĞİŞİKLİĞİ BAKANLIĞI ÇED, İZİN VE DENETİM GENEL MÜDÜRLÜĞÜ Laboratuvar, Ölçüm ve İzleme Daire Başkanlığı</dc:title>
  <dc:creator>Yener Taş</dc:creator>
  <cp:lastModifiedBy>Yener Taş</cp:lastModifiedBy>
  <cp:revision>44</cp:revision>
  <dcterms:created xsi:type="dcterms:W3CDTF">2021-11-22T06:43:15Z</dcterms:created>
  <dcterms:modified xsi:type="dcterms:W3CDTF">2021-12-03T11:45:06Z</dcterms:modified>
</cp:coreProperties>
</file>