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76" r:id="rId1"/>
    <p:sldMasterId id="2147485088" r:id="rId2"/>
  </p:sldMasterIdLst>
  <p:notesMasterIdLst>
    <p:notesMasterId r:id="rId11"/>
  </p:notesMasterIdLst>
  <p:handoutMasterIdLst>
    <p:handoutMasterId r:id="rId12"/>
  </p:handoutMasterIdLst>
  <p:sldIdLst>
    <p:sldId id="591" r:id="rId3"/>
    <p:sldId id="594" r:id="rId4"/>
    <p:sldId id="601" r:id="rId5"/>
    <p:sldId id="595" r:id="rId6"/>
    <p:sldId id="600" r:id="rId7"/>
    <p:sldId id="596" r:id="rId8"/>
    <p:sldId id="597" r:id="rId9"/>
    <p:sldId id="598" r:id="rId10"/>
  </p:sldIdLst>
  <p:sldSz cx="9144000" cy="6858000" type="screen4x3"/>
  <p:notesSz cx="9929813" cy="679926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63" autoAdjust="0"/>
    <p:restoredTop sz="94660"/>
  </p:normalViewPr>
  <p:slideViewPr>
    <p:cSldViewPr>
      <p:cViewPr varScale="1">
        <p:scale>
          <a:sx n="111" d="100"/>
          <a:sy n="111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85539-499E-45CA-AF37-3809FBE33F53}" type="datetimeFigureOut">
              <a:rPr lang="tr-TR" smtClean="0"/>
              <a:pPr/>
              <a:t>03.04.2019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2503E-2C30-4474-88E8-3AC724508C5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529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4BD4C-8596-498D-994C-8D2A4E66EDA8}" type="datetimeFigureOut">
              <a:rPr lang="tr-TR" smtClean="0"/>
              <a:pPr/>
              <a:t>03.04.2019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B492-B0D9-40C5-AD07-8C553F4EAC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056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E8CB-E70E-4305-93FF-EF881F071150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0539-E05C-48D3-B583-62FB1D5D8398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C788-1FAD-4F33-BCA0-0D7BE301E3E5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E8CB-E70E-4305-93FF-EF881F071150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454497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B9B7-0EA8-4E4A-8EE0-F5DDE82B567F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457200" cy="457200"/>
          </a:xfrm>
        </p:spPr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7" name="6 Dikdörtgen"/>
          <p:cNvSpPr/>
          <p:nvPr userDrawn="1"/>
        </p:nvSpPr>
        <p:spPr>
          <a:xfrm flipV="1">
            <a:off x="69412" y="1357298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3" descr="C:\Users\mutluluk\Desktop\974e2ba396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356324" cy="702282"/>
          </a:xfrm>
          <a:prstGeom prst="rect">
            <a:avLst/>
          </a:prstGeom>
          <a:noFill/>
        </p:spPr>
      </p:pic>
      <p:pic>
        <p:nvPicPr>
          <p:cNvPr id="10" name="Picture 2" descr="C:\Users\mutluluk\Desktop\val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0368" y="216333"/>
            <a:ext cx="725663" cy="712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764496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A33D-7B92-4293-A539-60C56D3AEDE9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36857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5F0-857E-495F-BFDF-C9B9BD14F53A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1182989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0A96-BA68-4926-B2E6-DC193C7D03B0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05721544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9C1-AEF3-477D-8BC9-DF070A653FF2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2107889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B37-0AF9-45E9-9961-E9C04F635CAB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95675302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740-C1F8-458D-B9A0-502238DC10FC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02270820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dirty="0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B9B7-0EA8-4E4A-8EE0-F5DDE82B567F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43900" y="6215082"/>
            <a:ext cx="457200" cy="457200"/>
          </a:xfrm>
        </p:spPr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lang="tr-TR" dirty="0" smtClean="0"/>
              <a:t>İkinci düzey</a:t>
            </a:r>
          </a:p>
          <a:p>
            <a:pPr lvl="2" eaLnBrk="1" latinLnBrk="0" hangingPunct="1"/>
            <a:r>
              <a:rPr lang="tr-TR" dirty="0" smtClean="0"/>
              <a:t>Üçüncü düzey</a:t>
            </a:r>
          </a:p>
          <a:p>
            <a:pPr lvl="3" eaLnBrk="1" latinLnBrk="0" hangingPunct="1"/>
            <a:r>
              <a:rPr lang="tr-TR" dirty="0" smtClean="0"/>
              <a:t>Dördüncü düzey</a:t>
            </a:r>
          </a:p>
          <a:p>
            <a:pPr lvl="4" eaLnBrk="1" latinLnBrk="0" hangingPunct="1"/>
            <a:r>
              <a:rPr lang="tr-TR" dirty="0" smtClean="0"/>
              <a:t>Beşinci düzey</a:t>
            </a:r>
            <a:endParaRPr kumimoji="0" lang="en-US" dirty="0"/>
          </a:p>
        </p:txBody>
      </p:sp>
      <p:sp>
        <p:nvSpPr>
          <p:cNvPr id="7" name="6 Dikdörtgen"/>
          <p:cNvSpPr/>
          <p:nvPr userDrawn="1"/>
        </p:nvSpPr>
        <p:spPr>
          <a:xfrm flipV="1">
            <a:off x="69412" y="1357298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" name="Picture 3" descr="C:\Users\mutluluk\Desktop\974e2ba396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14290"/>
            <a:ext cx="1356324" cy="702282"/>
          </a:xfrm>
          <a:prstGeom prst="rect">
            <a:avLst/>
          </a:prstGeom>
          <a:noFill/>
        </p:spPr>
      </p:pic>
      <p:pic>
        <p:nvPicPr>
          <p:cNvPr id="10" name="Picture 2" descr="C:\Users\mutluluk\Desktop\val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0368" y="216333"/>
            <a:ext cx="725663" cy="7123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620-8A64-4AD8-ACDD-38B0E01098A7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731092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0539-E05C-48D3-B583-62FB1D5D8398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611842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C788-1FAD-4F33-BCA0-0D7BE301E3E5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696464"/>
                </a:solidFill>
              </a:rPr>
              <a:t>Kastamonu Çevre ve Şehircilik İl Müdürlüğü</a:t>
            </a:r>
            <a:endParaRPr lang="tr-TR">
              <a:solidFill>
                <a:srgbClr val="696464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004451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A33D-7B92-4293-A539-60C56D3AEDE9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45F0-857E-495F-BFDF-C9B9BD14F53A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F0A96-BA68-4926-B2E6-DC193C7D03B0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C9C1-AEF3-477D-8BC9-DF070A653FF2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0B37-0AF9-45E9-9961-E9C04F635CAB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B740-C1F8-458D-B9A0-502238DC10FC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7620-8A64-4AD8-ACDD-38B0E01098A7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tr-TR" smtClean="0"/>
              <a:t>Kastamonu Çevre ve Şehircilik İl Müdürlüğü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26CE97-A195-4B69-893B-4C19077C75D1}" type="datetime1">
              <a:rPr lang="tr-TR" smtClean="0"/>
              <a:pPr/>
              <a:t>03.04.2019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tr-TR" dirty="0" smtClean="0"/>
              <a:t>Kastamonu Çevre ve Şehircilik İl Müdürlüğü</a:t>
            </a:r>
            <a:endParaRPr lang="tr-TR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ransition>
    <p:wipe dir="d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26CE97-A195-4B69-893B-4C19077C75D1}" type="datetime1">
              <a:rPr lang="tr-TR" smtClean="0">
                <a:solidFill>
                  <a:srgbClr val="696464"/>
                </a:solidFill>
              </a:rPr>
              <a:pPr/>
              <a:t>03.04.2019</a:t>
            </a:fld>
            <a:endParaRPr lang="tr-TR">
              <a:solidFill>
                <a:srgbClr val="696464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tr-TR" dirty="0" smtClean="0">
                <a:solidFill>
                  <a:srgbClr val="696464"/>
                </a:solidFill>
              </a:rPr>
              <a:t>Kastamonu Çevre ve Şehircilik İl Müdürlüğü</a:t>
            </a:r>
            <a:endParaRPr lang="tr-TR" dirty="0">
              <a:solidFill>
                <a:srgbClr val="696464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B5C0E1-0E26-41B8-98D2-68F78789635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73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  <p:sldLayoutId id="2147485090" r:id="rId2"/>
    <p:sldLayoutId id="2147485091" r:id="rId3"/>
    <p:sldLayoutId id="2147485092" r:id="rId4"/>
    <p:sldLayoutId id="2147485093" r:id="rId5"/>
    <p:sldLayoutId id="2147485094" r:id="rId6"/>
    <p:sldLayoutId id="2147485095" r:id="rId7"/>
    <p:sldLayoutId id="2147485096" r:id="rId8"/>
    <p:sldLayoutId id="2147485097" r:id="rId9"/>
    <p:sldLayoutId id="2147485098" r:id="rId10"/>
    <p:sldLayoutId id="2147485099" r:id="rId11"/>
  </p:sldLayoutIdLst>
  <p:transition>
    <p:wipe dir="d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ctrTitle"/>
          </p:nvPr>
        </p:nvSpPr>
        <p:spPr>
          <a:xfrm>
            <a:off x="35496" y="1505930"/>
            <a:ext cx="9073008" cy="1470025"/>
          </a:xfrm>
        </p:spPr>
        <p:txBody>
          <a:bodyPr>
            <a:normAutofit/>
          </a:bodyPr>
          <a:lstStyle/>
          <a:p>
            <a:r>
              <a:rPr lang="tr-TR" sz="3600" dirty="0" smtClean="0"/>
              <a:t>BİLGİ TEKNOLOJİLERİ, İNSAN KAYNAKLARI VE DESTEK HİZMETLERİ </a:t>
            </a:r>
            <a:r>
              <a:rPr lang="tr-TR" sz="3600" dirty="0"/>
              <a:t>ŞUBE MÜDÜRLÜĞÜ</a:t>
            </a:r>
          </a:p>
        </p:txBody>
      </p:sp>
      <p:pic>
        <p:nvPicPr>
          <p:cNvPr id="7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643314"/>
            <a:ext cx="2448272" cy="244827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2" descr="D:\Desktop\logoYE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3314"/>
            <a:ext cx="252028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451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Görevleri ve Faaliyetleri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Kırklareli Çevre ve Şehircilik İl Müdürlüğü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715436" cy="4572000"/>
          </a:xfrm>
        </p:spPr>
        <p:txBody>
          <a:bodyPr>
            <a:noAutofit/>
          </a:bodyPr>
          <a:lstStyle/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endParaRPr lang="tr-TR" sz="1400" dirty="0" smtClean="0"/>
          </a:p>
          <a:p>
            <a:pPr>
              <a:buNone/>
            </a:pPr>
            <a:r>
              <a:rPr lang="tr-TR" sz="1400" dirty="0" smtClean="0"/>
              <a:t>       </a:t>
            </a:r>
          </a:p>
          <a:p>
            <a:pPr>
              <a:buNone/>
            </a:pPr>
            <a:r>
              <a:rPr lang="tr-TR" sz="1400" dirty="0" smtClean="0"/>
              <a:t> </a:t>
            </a:r>
            <a:r>
              <a:rPr lang="tr-TR" sz="1400" dirty="0" smtClean="0"/>
              <a:t>       Şube </a:t>
            </a:r>
            <a:r>
              <a:rPr lang="tr-TR" sz="1400" dirty="0" smtClean="0"/>
              <a:t>Müdürlüğümüzce yapılan iş ve işlemler 19 personel ve 3 </a:t>
            </a:r>
            <a:r>
              <a:rPr lang="tr-TR" sz="1400" dirty="0" smtClean="0"/>
              <a:t>Hizmet </a:t>
            </a:r>
            <a:r>
              <a:rPr lang="tr-TR" sz="1400" dirty="0" smtClean="0"/>
              <a:t>Alımı yoluyla çalıştırılan </a:t>
            </a:r>
            <a:r>
              <a:rPr lang="tr-TR" sz="1400" dirty="0" smtClean="0"/>
              <a:t>personel olmak </a:t>
            </a:r>
            <a:r>
              <a:rPr lang="tr-TR" sz="1400" dirty="0" smtClean="0"/>
              <a:t>üzere toplam </a:t>
            </a:r>
            <a:r>
              <a:rPr lang="tr-TR" sz="1400" dirty="0" smtClean="0"/>
              <a:t>22 personel </a:t>
            </a:r>
            <a:r>
              <a:rPr lang="tr-TR" sz="1400" dirty="0" smtClean="0"/>
              <a:t>tarafından yürütülmektedir. </a:t>
            </a:r>
            <a:endParaRPr lang="tr-TR" sz="1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172400" y="188640"/>
            <a:ext cx="79208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20272" y="230882"/>
            <a:ext cx="1152128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20272" y="230882"/>
            <a:ext cx="1199860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pinar.tutar\Pictures\logo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sp>
        <p:nvSpPr>
          <p:cNvPr id="17" name="16 Oval"/>
          <p:cNvSpPr/>
          <p:nvPr/>
        </p:nvSpPr>
        <p:spPr>
          <a:xfrm>
            <a:off x="2928926" y="1571612"/>
            <a:ext cx="278608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 Şube Müdürü</a:t>
            </a:r>
            <a:endParaRPr lang="tr-TR" dirty="0"/>
          </a:p>
        </p:txBody>
      </p:sp>
      <p:sp>
        <p:nvSpPr>
          <p:cNvPr id="18" name="17 Oval"/>
          <p:cNvSpPr/>
          <p:nvPr/>
        </p:nvSpPr>
        <p:spPr>
          <a:xfrm>
            <a:off x="571472" y="3214686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 </a:t>
            </a:r>
          </a:p>
          <a:p>
            <a:pPr algn="ctr"/>
            <a:r>
              <a:rPr lang="tr-TR" sz="1200" dirty="0" smtClean="0"/>
              <a:t>Şef</a:t>
            </a:r>
            <a:endParaRPr lang="tr-TR" sz="1200" dirty="0"/>
          </a:p>
        </p:txBody>
      </p:sp>
      <p:sp>
        <p:nvSpPr>
          <p:cNvPr id="19" name="18 Oval"/>
          <p:cNvSpPr/>
          <p:nvPr/>
        </p:nvSpPr>
        <p:spPr>
          <a:xfrm>
            <a:off x="2143108" y="3214686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 </a:t>
            </a:r>
            <a:r>
              <a:rPr lang="tr-TR" sz="1200" dirty="0" smtClean="0"/>
              <a:t>Teknisyen</a:t>
            </a:r>
            <a:endParaRPr lang="tr-TR" sz="1200" dirty="0"/>
          </a:p>
        </p:txBody>
      </p:sp>
      <p:sp>
        <p:nvSpPr>
          <p:cNvPr id="20" name="19 Oval"/>
          <p:cNvSpPr/>
          <p:nvPr/>
        </p:nvSpPr>
        <p:spPr>
          <a:xfrm>
            <a:off x="3714744" y="3214686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</a:p>
          <a:p>
            <a:pPr algn="ctr"/>
            <a:r>
              <a:rPr lang="tr-TR" sz="1200" dirty="0" smtClean="0"/>
              <a:t>VHKİ</a:t>
            </a:r>
            <a:endParaRPr lang="tr-TR" sz="1200" dirty="0"/>
          </a:p>
        </p:txBody>
      </p:sp>
      <p:sp>
        <p:nvSpPr>
          <p:cNvPr id="21" name="20 Oval"/>
          <p:cNvSpPr/>
          <p:nvPr/>
        </p:nvSpPr>
        <p:spPr>
          <a:xfrm>
            <a:off x="5286380" y="3214686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</a:p>
          <a:p>
            <a:pPr algn="ctr"/>
            <a:r>
              <a:rPr lang="tr-TR" sz="1200" dirty="0" smtClean="0"/>
              <a:t>Memur</a:t>
            </a:r>
            <a:endParaRPr lang="tr-TR" sz="1200" dirty="0"/>
          </a:p>
        </p:txBody>
      </p:sp>
      <p:sp>
        <p:nvSpPr>
          <p:cNvPr id="22" name="21 Oval"/>
          <p:cNvSpPr/>
          <p:nvPr/>
        </p:nvSpPr>
        <p:spPr>
          <a:xfrm>
            <a:off x="6858016" y="3214686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 </a:t>
            </a:r>
          </a:p>
          <a:p>
            <a:pPr algn="ctr"/>
            <a:r>
              <a:rPr lang="tr-TR" sz="1200" dirty="0" smtClean="0"/>
              <a:t>İdari Destek Görevlisi</a:t>
            </a:r>
            <a:endParaRPr lang="tr-TR" sz="1200" dirty="0"/>
          </a:p>
        </p:txBody>
      </p:sp>
      <p:sp>
        <p:nvSpPr>
          <p:cNvPr id="23" name="22 Oval"/>
          <p:cNvSpPr/>
          <p:nvPr/>
        </p:nvSpPr>
        <p:spPr>
          <a:xfrm>
            <a:off x="1357290" y="4357694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 </a:t>
            </a:r>
          </a:p>
          <a:p>
            <a:pPr algn="ctr"/>
            <a:r>
              <a:rPr lang="tr-TR" sz="1200" dirty="0" smtClean="0"/>
              <a:t>Düz İşçi</a:t>
            </a:r>
            <a:endParaRPr lang="tr-TR" sz="1200" dirty="0"/>
          </a:p>
        </p:txBody>
      </p:sp>
      <p:sp>
        <p:nvSpPr>
          <p:cNvPr id="24" name="23 Oval"/>
          <p:cNvSpPr/>
          <p:nvPr/>
        </p:nvSpPr>
        <p:spPr>
          <a:xfrm>
            <a:off x="2928926" y="4357694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 </a:t>
            </a:r>
          </a:p>
          <a:p>
            <a:pPr algn="ctr"/>
            <a:r>
              <a:rPr lang="tr-TR" sz="1200" dirty="0" smtClean="0"/>
              <a:t>Şoför </a:t>
            </a:r>
          </a:p>
          <a:p>
            <a:pPr algn="ctr"/>
            <a:r>
              <a:rPr lang="tr-TR" sz="1200" dirty="0" smtClean="0"/>
              <a:t>(İşçi)</a:t>
            </a:r>
            <a:r>
              <a:rPr lang="tr-TR" dirty="0" smtClean="0"/>
              <a:t> </a:t>
            </a:r>
          </a:p>
          <a:p>
            <a:pPr algn="ctr"/>
            <a:endParaRPr lang="tr-TR" sz="1200" dirty="0"/>
          </a:p>
        </p:txBody>
      </p:sp>
      <p:sp>
        <p:nvSpPr>
          <p:cNvPr id="25" name="24 Oval"/>
          <p:cNvSpPr/>
          <p:nvPr/>
        </p:nvSpPr>
        <p:spPr>
          <a:xfrm>
            <a:off x="4572000" y="4357694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5</a:t>
            </a:r>
            <a:endParaRPr lang="tr-TR" dirty="0" smtClean="0"/>
          </a:p>
          <a:p>
            <a:pPr algn="ctr"/>
            <a:r>
              <a:rPr lang="tr-TR" sz="1200" dirty="0" smtClean="0"/>
              <a:t>Güvenlik Görevlisi</a:t>
            </a:r>
          </a:p>
          <a:p>
            <a:pPr algn="ctr"/>
            <a:r>
              <a:rPr lang="tr-TR" sz="1200" dirty="0" smtClean="0"/>
              <a:t>(İşçi) </a:t>
            </a:r>
          </a:p>
          <a:p>
            <a:pPr algn="ctr"/>
            <a:endParaRPr lang="tr-TR" sz="1200" dirty="0"/>
          </a:p>
        </p:txBody>
      </p:sp>
      <p:sp>
        <p:nvSpPr>
          <p:cNvPr id="26" name="25 Oval"/>
          <p:cNvSpPr/>
          <p:nvPr/>
        </p:nvSpPr>
        <p:spPr>
          <a:xfrm>
            <a:off x="6143636" y="4357694"/>
            <a:ext cx="107157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</a:p>
          <a:p>
            <a:pPr algn="ctr"/>
            <a:r>
              <a:rPr lang="tr-TR" sz="1200" dirty="0" smtClean="0"/>
              <a:t>Temizlik Görevlisi</a:t>
            </a:r>
          </a:p>
          <a:p>
            <a:pPr algn="ctr"/>
            <a:r>
              <a:rPr lang="tr-TR" sz="1200" dirty="0" smtClean="0"/>
              <a:t>(İşçi) </a:t>
            </a:r>
          </a:p>
          <a:p>
            <a:pPr algn="ctr"/>
            <a:endParaRPr lang="tr-TR" sz="1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tr-T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Görevleri ve Faaliyetleri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Kırklareli Çevre ve Şehircilik İl Müdürlüğü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3714744" y="1447800"/>
            <a:ext cx="4972056" cy="4572000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172400" y="188640"/>
            <a:ext cx="79208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20272" y="230882"/>
            <a:ext cx="1152128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20272" y="230882"/>
            <a:ext cx="1199860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pinar.tutar\Pictures\logo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pic>
        <p:nvPicPr>
          <p:cNvPr id="15" name="Picture 2" descr="İL MÜDÜRLÜĞÜMÜZ YENİ GÖRÜNÜMÜYLE HİZMETİNİZ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670424"/>
            <a:ext cx="4961712" cy="435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Dikdörtgen"/>
          <p:cNvSpPr/>
          <p:nvPr/>
        </p:nvSpPr>
        <p:spPr>
          <a:xfrm>
            <a:off x="214282" y="1643050"/>
            <a:ext cx="3357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Müdürlük Hizmet Binası:</a:t>
            </a:r>
            <a:endParaRPr lang="tr-TR" dirty="0" smtClean="0"/>
          </a:p>
          <a:p>
            <a:pPr algn="just"/>
            <a:r>
              <a:rPr lang="tr-TR" dirty="0" smtClean="0"/>
              <a:t>Dört katlı hizmet binası içerisinde, her katta Müdürlük çalışanlarının kullanımındaki 8 ila 14 adet oda yanında, konferans salonu, ayrı ayrı şubelerin hizmetinde bulunan arşiv odaları, </a:t>
            </a:r>
            <a:r>
              <a:rPr lang="tr-TR" dirty="0" err="1" smtClean="0"/>
              <a:t>laboratuvar</a:t>
            </a:r>
            <a:r>
              <a:rPr lang="tr-TR" dirty="0" smtClean="0"/>
              <a:t> ve kazan dairesi yer almaktadır. </a:t>
            </a:r>
          </a:p>
          <a:p>
            <a:pPr algn="just"/>
            <a:r>
              <a:rPr lang="tr-TR" dirty="0" smtClean="0"/>
              <a:t>Güvenlik görevlilerimizce binamızda 24 saat süre ile güvenlik hizmeti sunulmaktadır. </a:t>
            </a:r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tr-T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Görevleri ve Faaliyetleri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Kırklareli Çevre ve Şehircilik İl Müdürlüğü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172400" y="188640"/>
            <a:ext cx="79208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20272" y="230882"/>
            <a:ext cx="1152128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20272" y="230882"/>
            <a:ext cx="1199860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pinar.tutar\Pictures\logo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214282" y="1500174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İl Müdürlüğümüz Lojmanları 2 bloktan oluşmaktadır toplam 18 dairesi vardır.</a:t>
            </a:r>
          </a:p>
        </p:txBody>
      </p:sp>
      <p:pic>
        <p:nvPicPr>
          <p:cNvPr id="13" name="Picture 2" descr="I:\LOJMAN VE ARAÇLAR\A BL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0"/>
            <a:ext cx="742955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tr-T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Görevleri ve Faaliyetleri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Kırklareli Çevre ve Şehircilik İl Müdürlüğü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172400" y="188640"/>
            <a:ext cx="79208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20272" y="230882"/>
            <a:ext cx="1152128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20272" y="230882"/>
            <a:ext cx="1199860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pinar.tutar\Pictures\logo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214282" y="1500174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İl Müdürlüğümüz Lojmanları</a:t>
            </a:r>
          </a:p>
        </p:txBody>
      </p:sp>
      <p:pic>
        <p:nvPicPr>
          <p:cNvPr id="15" name="Picture 2" descr="I:\LOJMAN VE ARAÇLAR\B BLOK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7858180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tr-T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Görevleri ve Faaliyetleri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Kırklareli Çevre ve Şehircilik İl Müdürlüğü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172400" y="188640"/>
            <a:ext cx="79208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20272" y="230882"/>
            <a:ext cx="1152128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20272" y="230882"/>
            <a:ext cx="1199860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pinar.tutar\Pictures\logo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642910" y="178592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Araç-Makine Parkı ve Teçhizat Durumu Müdürlüğümüzde 10 Adet Resmi araç ve 3 adet Kiralık araç ile hizmet vermektedir.</a:t>
            </a:r>
            <a:endParaRPr lang="tr-TR" dirty="0"/>
          </a:p>
        </p:txBody>
      </p:sp>
      <p:graphicFrame>
        <p:nvGraphicFramePr>
          <p:cNvPr id="15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4769079"/>
              </p:ext>
            </p:extLst>
          </p:nvPr>
        </p:nvGraphicFramePr>
        <p:xfrm>
          <a:off x="642910" y="2714622"/>
          <a:ext cx="7572428" cy="3071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490"/>
                <a:gridCol w="4208765"/>
                <a:gridCol w="2457173"/>
              </a:tblGrid>
              <a:tr h="42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</a:rPr>
                        <a:t>S.NO.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ARACIN </a:t>
                      </a:r>
                      <a:r>
                        <a:rPr lang="tr-TR" sz="1400" dirty="0" smtClean="0">
                          <a:effectLst/>
                        </a:rPr>
                        <a:t>PLAKASI</a:t>
                      </a:r>
                      <a:r>
                        <a:rPr lang="tr-TR" sz="1400" baseline="0" dirty="0" smtClean="0">
                          <a:effectLst/>
                        </a:rPr>
                        <a:t> </a:t>
                      </a:r>
                      <a:r>
                        <a:rPr lang="tr-TR" sz="1400" dirty="0" smtClean="0">
                          <a:effectLst/>
                        </a:rPr>
                        <a:t>ve MARKASI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MODELİ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39 DK 620 Renault </a:t>
                      </a:r>
                      <a:r>
                        <a:rPr lang="tr-TR" sz="1400" dirty="0" err="1">
                          <a:effectLst/>
                        </a:rPr>
                        <a:t>Kango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Multix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2006 Model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39 EV 842 </a:t>
                      </a:r>
                      <a:r>
                        <a:rPr lang="tr-TR" sz="1400" dirty="0" err="1">
                          <a:effectLst/>
                        </a:rPr>
                        <a:t>Isuzu</a:t>
                      </a:r>
                      <a:r>
                        <a:rPr lang="tr-TR" sz="1400" dirty="0">
                          <a:effectLst/>
                        </a:rPr>
                        <a:t> Kamyonet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2011 Model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39 AT 630 Ford Transit Kamyonet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2012 Model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39 AG 691 </a:t>
                      </a:r>
                      <a:r>
                        <a:rPr lang="tr-TR" sz="1400" dirty="0" err="1">
                          <a:effectLst/>
                        </a:rPr>
                        <a:t>Fiat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Doblo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2014 Model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39 AK 066 Volkswagen </a:t>
                      </a:r>
                      <a:r>
                        <a:rPr lang="tr-TR" sz="1400" dirty="0" err="1">
                          <a:effectLst/>
                        </a:rPr>
                        <a:t>Amarok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2015 Model</a:t>
                      </a:r>
                      <a:endParaRPr lang="tr-T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6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39 BE 127 Toyota </a:t>
                      </a:r>
                      <a:r>
                        <a:rPr lang="tr-TR" sz="1400" dirty="0" err="1">
                          <a:effectLst/>
                        </a:rPr>
                        <a:t>Hilux</a:t>
                      </a:r>
                      <a:endParaRPr lang="tr-T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2016 </a:t>
                      </a:r>
                      <a:r>
                        <a:rPr lang="tr-TR" sz="1400" dirty="0" smtClean="0">
                          <a:effectLst/>
                        </a:rPr>
                        <a:t>Model</a:t>
                      </a: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 DF 020 Tofaş/Fiat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1996 Model</a:t>
                      </a: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 ET 789 Ford/Transit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2001 Model</a:t>
                      </a: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 TN</a:t>
                      </a:r>
                      <a:r>
                        <a:rPr lang="tr-TR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328 Fiat/</a:t>
                      </a:r>
                      <a:r>
                        <a:rPr lang="tr-TR" sz="140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Doblo</a:t>
                      </a:r>
                      <a:r>
                        <a:rPr lang="tr-TR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tr-TR" sz="1400" baseline="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Cambo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2005 Model</a:t>
                      </a:r>
                    </a:p>
                  </a:txBody>
                  <a:tcPr marL="68580" marR="68580" marT="0" marB="0" anchor="ctr"/>
                </a:tc>
              </a:tr>
              <a:tr h="264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39 DF 079 Fiat/</a:t>
                      </a:r>
                      <a:r>
                        <a:rPr lang="tr-TR" sz="14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Doblo</a:t>
                      </a:r>
                      <a:endParaRPr lang="tr-T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smtClean="0">
                          <a:effectLst/>
                          <a:latin typeface="+mn-lt"/>
                        </a:rPr>
                        <a:t>2017 Model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tr-T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Görevleri ve Faaliyetleri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Kırklareli Çevre ve Şehircilik İl Müdürlüğü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172400" y="188640"/>
            <a:ext cx="79208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20272" y="230882"/>
            <a:ext cx="1152128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20272" y="230882"/>
            <a:ext cx="1199860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pinar.tutar\Pictures\logo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214282" y="1500174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just"/>
            <a:endParaRPr lang="tr-TR" dirty="0" smtClean="0"/>
          </a:p>
        </p:txBody>
      </p:sp>
      <p:sp>
        <p:nvSpPr>
          <p:cNvPr id="12" name="11 Dikdörtgen"/>
          <p:cNvSpPr/>
          <p:nvPr/>
        </p:nvSpPr>
        <p:spPr>
          <a:xfrm>
            <a:off x="214282" y="1571612"/>
            <a:ext cx="87154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1-</a:t>
            </a:r>
            <a:r>
              <a:rPr lang="tr-TR" dirty="0" smtClean="0"/>
              <a:t> Personelimizin verdiği dilekçelere cevap yazıldı. </a:t>
            </a:r>
          </a:p>
          <a:p>
            <a:pPr algn="just"/>
            <a:r>
              <a:rPr lang="tr-TR" b="1" dirty="0" smtClean="0"/>
              <a:t>2- </a:t>
            </a:r>
            <a:r>
              <a:rPr lang="tr-TR" dirty="0" smtClean="0"/>
              <a:t>Çevre ve Şehircilik Bakanlığı Personel Genel Müdürlüğü’nden gelen yazılar, personele tebliğ edildi. </a:t>
            </a:r>
            <a:r>
              <a:rPr lang="tr-TR" b="1" dirty="0" smtClean="0"/>
              <a:t>3-</a:t>
            </a:r>
            <a:r>
              <a:rPr lang="tr-TR" dirty="0" smtClean="0"/>
              <a:t> Çevre ve Şehircilik Bakanlığı Eğitim ve Yayın Dairesi Başkanlığının planladığı eğitimlere personel görevlendirildi. </a:t>
            </a:r>
          </a:p>
          <a:p>
            <a:pPr algn="just"/>
            <a:r>
              <a:rPr lang="tr-TR" b="1" dirty="0" smtClean="0"/>
              <a:t>4-</a:t>
            </a:r>
            <a:r>
              <a:rPr lang="tr-TR" dirty="0" smtClean="0"/>
              <a:t> Valilikten gelen genel yazılar personele tebliğ edildi. </a:t>
            </a:r>
          </a:p>
          <a:p>
            <a:pPr algn="just"/>
            <a:r>
              <a:rPr lang="tr-TR" b="1" dirty="0" smtClean="0"/>
              <a:t>5-</a:t>
            </a:r>
            <a:r>
              <a:rPr lang="tr-TR" dirty="0" smtClean="0"/>
              <a:t> </a:t>
            </a:r>
            <a:r>
              <a:rPr lang="tr-TR" dirty="0" err="1" smtClean="0"/>
              <a:t>Cimer’den</a:t>
            </a:r>
            <a:r>
              <a:rPr lang="tr-TR" dirty="0" smtClean="0"/>
              <a:t> gelen yazılara cevap verilmesi sağlandı.</a:t>
            </a:r>
          </a:p>
          <a:p>
            <a:pPr algn="just"/>
            <a:r>
              <a:rPr lang="tr-TR" b="1" dirty="0" smtClean="0"/>
              <a:t>6-</a:t>
            </a:r>
            <a:r>
              <a:rPr lang="tr-TR" dirty="0" smtClean="0"/>
              <a:t> Kurumumuzda staj yapmak isteyen öğrencilerin başvuruları alındı. </a:t>
            </a:r>
          </a:p>
          <a:p>
            <a:pPr algn="just"/>
            <a:r>
              <a:rPr lang="tr-TR" b="1" dirty="0" smtClean="0"/>
              <a:t>7-</a:t>
            </a:r>
            <a:r>
              <a:rPr lang="tr-TR" dirty="0" smtClean="0"/>
              <a:t> Kurumumuzda çalıştığını belirten, kişilerin dilekçesine binaen belge verildi. </a:t>
            </a:r>
          </a:p>
          <a:p>
            <a:pPr algn="just"/>
            <a:r>
              <a:rPr lang="tr-TR" b="1" dirty="0" smtClean="0"/>
              <a:t>8-</a:t>
            </a:r>
            <a:r>
              <a:rPr lang="tr-TR" dirty="0" smtClean="0"/>
              <a:t> Emekliye ayrılmak isteyenlerin dilekçeleri Bakanlığımız Personel Genel Müdürlüğüne gönderilerek, emekliye ayrılmaları sağlandı. </a:t>
            </a:r>
          </a:p>
          <a:p>
            <a:pPr algn="just"/>
            <a:r>
              <a:rPr lang="tr-TR" b="1" dirty="0" smtClean="0"/>
              <a:t>9- </a:t>
            </a:r>
            <a:r>
              <a:rPr lang="tr-TR" dirty="0" smtClean="0"/>
              <a:t>Personelin aylık maaş ödemeleri , geçici görev yollukları ödemeleri yapıldı. </a:t>
            </a:r>
          </a:p>
          <a:p>
            <a:pPr algn="just"/>
            <a:r>
              <a:rPr lang="tr-TR" b="1" dirty="0" smtClean="0"/>
              <a:t>10-</a:t>
            </a:r>
            <a:r>
              <a:rPr lang="tr-TR" dirty="0" smtClean="0"/>
              <a:t>Tüketim </a:t>
            </a:r>
            <a:r>
              <a:rPr lang="tr-TR" dirty="0" smtClean="0"/>
              <a:t>ihtiyaçları (Temizlik, Kırtasiye vb.) ve Büro Malzemelerinin alımı, kullandırılması ve demirbaşların zimmet işlemleri yapıldı. </a:t>
            </a:r>
          </a:p>
          <a:p>
            <a:pPr algn="just"/>
            <a:r>
              <a:rPr lang="tr-TR" b="1" dirty="0" smtClean="0"/>
              <a:t>11-</a:t>
            </a:r>
            <a:r>
              <a:rPr lang="tr-TR" dirty="0" smtClean="0"/>
              <a:t> Müdürlüğümüz  personelinin  yemek hizmetleri ile ilgili işlemler yapıldı.</a:t>
            </a:r>
          </a:p>
          <a:p>
            <a:pPr algn="just"/>
            <a:r>
              <a:rPr lang="tr-TR" b="1" dirty="0" smtClean="0"/>
              <a:t>12-</a:t>
            </a:r>
            <a:r>
              <a:rPr lang="tr-TR" dirty="0" smtClean="0"/>
              <a:t> Döner Sermaye ile ilgili iş ve işlemler yapıldı.</a:t>
            </a:r>
          </a:p>
          <a:p>
            <a:pPr algn="just"/>
            <a:r>
              <a:rPr lang="tr-TR" b="1" dirty="0" smtClean="0"/>
              <a:t>13-</a:t>
            </a:r>
            <a:r>
              <a:rPr lang="tr-TR" dirty="0" smtClean="0"/>
              <a:t> Lojman Tahsisi ile ilgili işlemler Kamu Konutları Yönetmeliği kapsamında değerlendirilip yapıldı.</a:t>
            </a:r>
          </a:p>
          <a:p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>
            <a:noAutofit/>
          </a:bodyPr>
          <a:lstStyle/>
          <a:p>
            <a:r>
              <a:rPr lang="tr-TR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Görevleri ve Faaliyetleri</a:t>
            </a:r>
            <a:endParaRPr lang="tr-TR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Kırklareli Çevre ve Şehircilik İl Müdürlüğü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C0E1-0E26-41B8-98D2-68F78789635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tr-T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None/>
            </a:pPr>
            <a:endParaRPr lang="tr-T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172400" y="188640"/>
            <a:ext cx="792088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7020272" y="230882"/>
            <a:ext cx="1152128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7020272" y="230882"/>
            <a:ext cx="1199860" cy="965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5" descr="C:\Users\ozturk.ali\Desktop\csb logo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71570" cy="10715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050" name="Picture 2" descr="C:\Users\pinar.tutar\Pictures\logo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42852"/>
            <a:ext cx="1214446" cy="1214446"/>
          </a:xfrm>
          <a:prstGeom prst="rect">
            <a:avLst/>
          </a:prstGeom>
          <a:noFill/>
        </p:spPr>
      </p:pic>
      <p:sp>
        <p:nvSpPr>
          <p:cNvPr id="13" name="12 Dikdörtgen"/>
          <p:cNvSpPr/>
          <p:nvPr/>
        </p:nvSpPr>
        <p:spPr>
          <a:xfrm>
            <a:off x="214282" y="1500174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algn="just"/>
            <a:endParaRPr lang="tr-TR" dirty="0" smtClean="0"/>
          </a:p>
        </p:txBody>
      </p:sp>
      <p:sp>
        <p:nvSpPr>
          <p:cNvPr id="12" name="11 Dikdörtgen"/>
          <p:cNvSpPr/>
          <p:nvPr/>
        </p:nvSpPr>
        <p:spPr>
          <a:xfrm>
            <a:off x="214282" y="157161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000"/>
            <a:endParaRPr lang="tr-TR" dirty="0" smtClean="0"/>
          </a:p>
          <a:p>
            <a:pPr defTabSz="432000"/>
            <a:endParaRPr lang="tr-TR" dirty="0" smtClean="0"/>
          </a:p>
          <a:p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214282" y="1571613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14-</a:t>
            </a:r>
            <a:r>
              <a:rPr lang="tr-TR" dirty="0" smtClean="0"/>
              <a:t> Yer değiştirme suretiyle tayin isteyenlerin dilekçeleri Bakanlığımız Personel Genel Müdürlüğüne gönderildi.</a:t>
            </a:r>
          </a:p>
          <a:p>
            <a:pPr algn="just"/>
            <a:r>
              <a:rPr lang="tr-TR" b="1" dirty="0" smtClean="0"/>
              <a:t>15-</a:t>
            </a:r>
            <a:r>
              <a:rPr lang="tr-TR" dirty="0" smtClean="0"/>
              <a:t> Görevde Yükselme ve Unvan Değişikliği Sınavına katılacak personelin belgeleri Personel Genel Müdürlüğüne gönderildi.</a:t>
            </a:r>
          </a:p>
          <a:p>
            <a:pPr algn="just"/>
            <a:r>
              <a:rPr lang="tr-TR" b="1" dirty="0" smtClean="0"/>
              <a:t>16-</a:t>
            </a:r>
            <a:r>
              <a:rPr lang="tr-TR" dirty="0" smtClean="0"/>
              <a:t> </a:t>
            </a:r>
            <a:r>
              <a:rPr lang="tr-TR" dirty="0" err="1" smtClean="0"/>
              <a:t>Kurumiçi</a:t>
            </a:r>
            <a:r>
              <a:rPr lang="tr-TR" dirty="0" smtClean="0"/>
              <a:t> hizmet eğitimlerinin koordinasyonu sağlanarak İl Müdürlüğümüz personeline Şube Müdürlüklerince eğitim verilmesi sağlandı.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Mavi ve yeşil toplar tasarım şablonu</Template>
  <TotalTime>14656</TotalTime>
  <Words>520</Words>
  <Application>Microsoft Office PowerPoint</Application>
  <PresentationFormat>Ekran Gösterisi (4:3)</PresentationFormat>
  <Paragraphs>163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0" baseType="lpstr">
      <vt:lpstr>Hisse Senedi</vt:lpstr>
      <vt:lpstr>1_Hisse Senedi</vt:lpstr>
      <vt:lpstr>BİLGİ TEKNOLOJİLERİ, İNSAN KAYNAKLARI VE DESTEK HİZMETLERİ ŞUBE MÜDÜRLÜĞÜ</vt:lpstr>
      <vt:lpstr>           Görevleri ve Faaliyetleri</vt:lpstr>
      <vt:lpstr>           Görevleri ve Faaliyetleri</vt:lpstr>
      <vt:lpstr>           Görevleri ve Faaliyetleri</vt:lpstr>
      <vt:lpstr>           Görevleri ve Faaliyetleri</vt:lpstr>
      <vt:lpstr>           Görevleri ve Faaliyetleri</vt:lpstr>
      <vt:lpstr>           Görevleri ve Faaliyetleri</vt:lpstr>
      <vt:lpstr>           Görevleri ve Faaliyetleri</vt:lpstr>
    </vt:vector>
  </TitlesOfParts>
  <Company>Burak ESER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YILI FAALİYET RAPORU</dc:title>
  <dc:creator>mutluluk</dc:creator>
  <cp:lastModifiedBy>pinar.tutar</cp:lastModifiedBy>
  <cp:revision>474</cp:revision>
  <cp:lastPrinted>2015-10-18T13:01:04Z</cp:lastPrinted>
  <dcterms:created xsi:type="dcterms:W3CDTF">2013-02-12T19:38:12Z</dcterms:created>
  <dcterms:modified xsi:type="dcterms:W3CDTF">2019-04-03T08:18:18Z</dcterms:modified>
</cp:coreProperties>
</file>