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1196" r:id="rId2"/>
    <p:sldId id="1117" r:id="rId3"/>
    <p:sldId id="1199" r:id="rId4"/>
    <p:sldId id="1122" r:id="rId5"/>
    <p:sldId id="1200" r:id="rId6"/>
    <p:sldId id="1201" r:id="rId7"/>
    <p:sldId id="1202" r:id="rId8"/>
    <p:sldId id="1203" r:id="rId9"/>
    <p:sldId id="1197" r:id="rId10"/>
    <p:sldId id="1198" r:id="rId11"/>
    <p:sldId id="1204" r:id="rId12"/>
    <p:sldId id="1205" r:id="rId13"/>
    <p:sldId id="1206" r:id="rId14"/>
    <p:sldId id="1207" r:id="rId15"/>
    <p:sldId id="1208" r:id="rId16"/>
    <p:sldId id="1209" r:id="rId17"/>
    <p:sldId id="1210" r:id="rId18"/>
    <p:sldId id="1211" r:id="rId19"/>
    <p:sldId id="1212" r:id="rId20"/>
    <p:sldId id="1213" r:id="rId21"/>
    <p:sldId id="1214" r:id="rId22"/>
    <p:sldId id="1215" r:id="rId23"/>
    <p:sldId id="1216" r:id="rId24"/>
    <p:sldId id="1217" r:id="rId25"/>
    <p:sldId id="1218" r:id="rId26"/>
    <p:sldId id="1219" r:id="rId27"/>
    <p:sldId id="1220" r:id="rId28"/>
    <p:sldId id="1221" r:id="rId29"/>
    <p:sldId id="1222" r:id="rId30"/>
    <p:sldId id="1223" r:id="rId31"/>
    <p:sldId id="1225" r:id="rId32"/>
    <p:sldId id="1226" r:id="rId33"/>
    <p:sldId id="1227" r:id="rId34"/>
    <p:sldId id="1228" r:id="rId35"/>
    <p:sldId id="1229" r:id="rId36"/>
    <p:sldId id="1230" r:id="rId37"/>
    <p:sldId id="1231" r:id="rId38"/>
    <p:sldId id="1232" r:id="rId39"/>
    <p:sldId id="1234" r:id="rId40"/>
    <p:sldId id="1233" r:id="rId41"/>
    <p:sldId id="1235" r:id="rId42"/>
    <p:sldId id="1236" r:id="rId43"/>
    <p:sldId id="1237" r:id="rId44"/>
  </p:sldIdLst>
  <p:sldSz cx="12192000" cy="6858000"/>
  <p:notesSz cx="9926638" cy="679767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935" userDrawn="1">
          <p15:clr>
            <a:srgbClr val="A4A3A4"/>
          </p15:clr>
        </p15:guide>
        <p15:guide id="2" pos="5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442A"/>
    <a:srgbClr val="30B7BE"/>
    <a:srgbClr val="DB6625"/>
    <a:srgbClr val="C76C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6" autoAdjust="0"/>
    <p:restoredTop sz="83886" autoAdjust="0"/>
  </p:normalViewPr>
  <p:slideViewPr>
    <p:cSldViewPr>
      <p:cViewPr varScale="1">
        <p:scale>
          <a:sx n="62" d="100"/>
          <a:sy n="62" d="100"/>
        </p:scale>
        <p:origin x="-918" y="-90"/>
      </p:cViewPr>
      <p:guideLst>
        <p:guide orient="horz" pos="935"/>
        <p:guide pos="574"/>
      </p:guideLst>
    </p:cSldViewPr>
  </p:slideViewPr>
  <p:outlineViewPr>
    <p:cViewPr>
      <p:scale>
        <a:sx n="33" d="100"/>
        <a:sy n="33" d="100"/>
      </p:scale>
      <p:origin x="0" y="1362"/>
    </p:cViewPr>
  </p:outlineViewPr>
  <p:notesTextViewPr>
    <p:cViewPr>
      <p:scale>
        <a:sx n="1" d="1"/>
        <a:sy n="1" d="1"/>
      </p:scale>
      <p:origin x="0" y="0"/>
    </p:cViewPr>
  </p:notesTextViewPr>
  <p:sorterViewPr>
    <p:cViewPr>
      <p:scale>
        <a:sx n="200" d="100"/>
        <a:sy n="200" d="100"/>
      </p:scale>
      <p:origin x="0" y="543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4" y="0"/>
            <a:ext cx="4301543" cy="339884"/>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5622802" y="0"/>
            <a:ext cx="4301543" cy="339884"/>
          </a:xfrm>
          <a:prstGeom prst="rect">
            <a:avLst/>
          </a:prstGeom>
        </p:spPr>
        <p:txBody>
          <a:bodyPr vert="horz" lIns="91440" tIns="45720" rIns="91440" bIns="45720" rtlCol="0"/>
          <a:lstStyle>
            <a:lvl1pPr algn="r">
              <a:defRPr sz="1200"/>
            </a:lvl1pPr>
          </a:lstStyle>
          <a:p>
            <a:fld id="{A9E1D075-33E1-4734-8C8A-2E535E82EFC1}" type="datetimeFigureOut">
              <a:rPr lang="tr-TR" smtClean="0"/>
              <a:pPr/>
              <a:t>11.4.2019</a:t>
            </a:fld>
            <a:endParaRPr lang="tr-TR"/>
          </a:p>
        </p:txBody>
      </p:sp>
      <p:sp>
        <p:nvSpPr>
          <p:cNvPr id="4" name="Altbilgi Yer Tutucusu 3"/>
          <p:cNvSpPr>
            <a:spLocks noGrp="1"/>
          </p:cNvSpPr>
          <p:nvPr>
            <p:ph type="ftr" sz="quarter" idx="2"/>
          </p:nvPr>
        </p:nvSpPr>
        <p:spPr>
          <a:xfrm>
            <a:off x="4" y="6456611"/>
            <a:ext cx="4301543" cy="339884"/>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5622802" y="6456611"/>
            <a:ext cx="4301543" cy="339884"/>
          </a:xfrm>
          <a:prstGeom prst="rect">
            <a:avLst/>
          </a:prstGeom>
        </p:spPr>
        <p:txBody>
          <a:bodyPr vert="horz" lIns="91440" tIns="45720" rIns="91440" bIns="45720" rtlCol="0" anchor="b"/>
          <a:lstStyle>
            <a:lvl1pPr algn="r">
              <a:defRPr sz="1200"/>
            </a:lvl1pPr>
          </a:lstStyle>
          <a:p>
            <a:fld id="{8591A699-121A-4B5C-A802-8D727C638C3B}" type="slidenum">
              <a:rPr lang="tr-TR" smtClean="0"/>
              <a:pPr/>
              <a:t>‹#›</a:t>
            </a:fld>
            <a:endParaRPr lang="tr-TR"/>
          </a:p>
        </p:txBody>
      </p:sp>
    </p:spTree>
    <p:extLst>
      <p:ext uri="{BB962C8B-B14F-4D97-AF65-F5344CB8AC3E}">
        <p14:creationId xmlns:p14="http://schemas.microsoft.com/office/powerpoint/2010/main" val="3457760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4" y="0"/>
            <a:ext cx="4301543" cy="339884"/>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5622802" y="0"/>
            <a:ext cx="4301543" cy="339884"/>
          </a:xfrm>
          <a:prstGeom prst="rect">
            <a:avLst/>
          </a:prstGeom>
        </p:spPr>
        <p:txBody>
          <a:bodyPr vert="horz" lIns="91440" tIns="45720" rIns="91440" bIns="45720" rtlCol="0"/>
          <a:lstStyle>
            <a:lvl1pPr algn="r">
              <a:defRPr sz="1200"/>
            </a:lvl1pPr>
          </a:lstStyle>
          <a:p>
            <a:fld id="{62A655F3-54B8-42BF-A548-B14308FCBD2A}" type="datetimeFigureOut">
              <a:rPr lang="tr-TR" smtClean="0"/>
              <a:pPr/>
              <a:t>11.4.2019</a:t>
            </a:fld>
            <a:endParaRPr lang="tr-TR"/>
          </a:p>
        </p:txBody>
      </p:sp>
      <p:sp>
        <p:nvSpPr>
          <p:cNvPr id="4" name="Slayt Görüntüsü Yer Tutucusu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4" y="6456611"/>
            <a:ext cx="4301543" cy="339884"/>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5622802" y="6456611"/>
            <a:ext cx="4301543" cy="339884"/>
          </a:xfrm>
          <a:prstGeom prst="rect">
            <a:avLst/>
          </a:prstGeom>
        </p:spPr>
        <p:txBody>
          <a:bodyPr vert="horz" lIns="91440" tIns="45720" rIns="91440" bIns="45720" rtlCol="0" anchor="b"/>
          <a:lstStyle>
            <a:lvl1pPr algn="r">
              <a:defRPr sz="1200"/>
            </a:lvl1pPr>
          </a:lstStyle>
          <a:p>
            <a:fld id="{BD950F3D-8B10-4FA9-B681-B64C696EC633}" type="slidenum">
              <a:rPr lang="tr-TR" smtClean="0"/>
              <a:pPr/>
              <a:t>‹#›</a:t>
            </a:fld>
            <a:endParaRPr lang="tr-TR"/>
          </a:p>
        </p:txBody>
      </p:sp>
    </p:spTree>
    <p:extLst>
      <p:ext uri="{BB962C8B-B14F-4D97-AF65-F5344CB8AC3E}">
        <p14:creationId xmlns:p14="http://schemas.microsoft.com/office/powerpoint/2010/main" val="545204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B95B492-B0D9-40C5-AD07-8C553F4EACFA}" type="slidenum">
              <a:rPr lang="tr-TR" smtClean="0"/>
              <a:pPr/>
              <a:t>1</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97163" y="509588"/>
            <a:ext cx="4532312"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D950F3D-8B10-4FA9-B681-B64C696EC633}" type="slidenum">
              <a:rPr lang="tr-TR" smtClean="0">
                <a:solidFill>
                  <a:prstClr val="black"/>
                </a:solidFill>
              </a:rPr>
              <a:pPr/>
              <a:t>10</a:t>
            </a:fld>
            <a:endParaRPr lang="tr-TR">
              <a:solidFill>
                <a:prstClr val="black"/>
              </a:solidFill>
            </a:endParaRPr>
          </a:p>
        </p:txBody>
      </p:sp>
    </p:spTree>
    <p:extLst>
      <p:ext uri="{BB962C8B-B14F-4D97-AF65-F5344CB8AC3E}">
        <p14:creationId xmlns:p14="http://schemas.microsoft.com/office/powerpoint/2010/main" val="1051479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97163" y="509588"/>
            <a:ext cx="4532312"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D950F3D-8B10-4FA9-B681-B64C696EC633}" type="slidenum">
              <a:rPr lang="tr-TR" smtClean="0">
                <a:solidFill>
                  <a:prstClr val="black"/>
                </a:solidFill>
              </a:rPr>
              <a:pPr/>
              <a:t>11</a:t>
            </a:fld>
            <a:endParaRPr lang="tr-TR">
              <a:solidFill>
                <a:prstClr val="black"/>
              </a:solidFill>
            </a:endParaRPr>
          </a:p>
        </p:txBody>
      </p:sp>
    </p:spTree>
    <p:extLst>
      <p:ext uri="{BB962C8B-B14F-4D97-AF65-F5344CB8AC3E}">
        <p14:creationId xmlns:p14="http://schemas.microsoft.com/office/powerpoint/2010/main" val="1051479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97163" y="509588"/>
            <a:ext cx="4532312"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D950F3D-8B10-4FA9-B681-B64C696EC633}" type="slidenum">
              <a:rPr lang="tr-TR" smtClean="0">
                <a:solidFill>
                  <a:prstClr val="black"/>
                </a:solidFill>
              </a:rPr>
              <a:pPr/>
              <a:t>12</a:t>
            </a:fld>
            <a:endParaRPr lang="tr-TR">
              <a:solidFill>
                <a:prstClr val="black"/>
              </a:solidFill>
            </a:endParaRPr>
          </a:p>
        </p:txBody>
      </p:sp>
    </p:spTree>
    <p:extLst>
      <p:ext uri="{BB962C8B-B14F-4D97-AF65-F5344CB8AC3E}">
        <p14:creationId xmlns:p14="http://schemas.microsoft.com/office/powerpoint/2010/main" val="1051479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97163" y="509588"/>
            <a:ext cx="4532312"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D950F3D-8B10-4FA9-B681-B64C696EC633}" type="slidenum">
              <a:rPr lang="tr-TR" smtClean="0">
                <a:solidFill>
                  <a:prstClr val="black"/>
                </a:solidFill>
              </a:rPr>
              <a:pPr/>
              <a:t>13</a:t>
            </a:fld>
            <a:endParaRPr lang="tr-TR">
              <a:solidFill>
                <a:prstClr val="black"/>
              </a:solidFill>
            </a:endParaRPr>
          </a:p>
        </p:txBody>
      </p:sp>
    </p:spTree>
    <p:extLst>
      <p:ext uri="{BB962C8B-B14F-4D97-AF65-F5344CB8AC3E}">
        <p14:creationId xmlns:p14="http://schemas.microsoft.com/office/powerpoint/2010/main" val="1051479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97163" y="509588"/>
            <a:ext cx="4532312"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D950F3D-8B10-4FA9-B681-B64C696EC633}" type="slidenum">
              <a:rPr lang="tr-TR" smtClean="0">
                <a:solidFill>
                  <a:prstClr val="black"/>
                </a:solidFill>
              </a:rPr>
              <a:pPr/>
              <a:t>14</a:t>
            </a:fld>
            <a:endParaRPr lang="tr-TR">
              <a:solidFill>
                <a:prstClr val="black"/>
              </a:solidFill>
            </a:endParaRPr>
          </a:p>
        </p:txBody>
      </p:sp>
    </p:spTree>
    <p:extLst>
      <p:ext uri="{BB962C8B-B14F-4D97-AF65-F5344CB8AC3E}">
        <p14:creationId xmlns:p14="http://schemas.microsoft.com/office/powerpoint/2010/main" val="1051479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97163" y="509588"/>
            <a:ext cx="4532312"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D950F3D-8B10-4FA9-B681-B64C696EC633}" type="slidenum">
              <a:rPr lang="tr-TR" smtClean="0">
                <a:solidFill>
                  <a:prstClr val="black"/>
                </a:solidFill>
              </a:rPr>
              <a:pPr/>
              <a:t>15</a:t>
            </a:fld>
            <a:endParaRPr lang="tr-TR">
              <a:solidFill>
                <a:prstClr val="black"/>
              </a:solidFill>
            </a:endParaRPr>
          </a:p>
        </p:txBody>
      </p:sp>
    </p:spTree>
    <p:extLst>
      <p:ext uri="{BB962C8B-B14F-4D97-AF65-F5344CB8AC3E}">
        <p14:creationId xmlns:p14="http://schemas.microsoft.com/office/powerpoint/2010/main" val="1051479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97163" y="509588"/>
            <a:ext cx="4532312"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D950F3D-8B10-4FA9-B681-B64C696EC633}" type="slidenum">
              <a:rPr lang="tr-TR" smtClean="0">
                <a:solidFill>
                  <a:prstClr val="black"/>
                </a:solidFill>
              </a:rPr>
              <a:pPr/>
              <a:t>16</a:t>
            </a:fld>
            <a:endParaRPr lang="tr-TR">
              <a:solidFill>
                <a:prstClr val="black"/>
              </a:solidFill>
            </a:endParaRPr>
          </a:p>
        </p:txBody>
      </p:sp>
    </p:spTree>
    <p:extLst>
      <p:ext uri="{BB962C8B-B14F-4D97-AF65-F5344CB8AC3E}">
        <p14:creationId xmlns:p14="http://schemas.microsoft.com/office/powerpoint/2010/main" val="1051479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97163" y="509588"/>
            <a:ext cx="4532312"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D950F3D-8B10-4FA9-B681-B64C696EC633}" type="slidenum">
              <a:rPr lang="tr-TR" smtClean="0">
                <a:solidFill>
                  <a:prstClr val="black"/>
                </a:solidFill>
              </a:rPr>
              <a:pPr/>
              <a:t>17</a:t>
            </a:fld>
            <a:endParaRPr lang="tr-TR">
              <a:solidFill>
                <a:prstClr val="black"/>
              </a:solidFill>
            </a:endParaRPr>
          </a:p>
        </p:txBody>
      </p:sp>
    </p:spTree>
    <p:extLst>
      <p:ext uri="{BB962C8B-B14F-4D97-AF65-F5344CB8AC3E}">
        <p14:creationId xmlns:p14="http://schemas.microsoft.com/office/powerpoint/2010/main" val="1051479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97163" y="509588"/>
            <a:ext cx="4532312"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D950F3D-8B10-4FA9-B681-B64C696EC633}" type="slidenum">
              <a:rPr lang="tr-TR" smtClean="0">
                <a:solidFill>
                  <a:prstClr val="black"/>
                </a:solidFill>
              </a:rPr>
              <a:pPr/>
              <a:t>18</a:t>
            </a:fld>
            <a:endParaRPr lang="tr-TR">
              <a:solidFill>
                <a:prstClr val="black"/>
              </a:solidFill>
            </a:endParaRPr>
          </a:p>
        </p:txBody>
      </p:sp>
    </p:spTree>
    <p:extLst>
      <p:ext uri="{BB962C8B-B14F-4D97-AF65-F5344CB8AC3E}">
        <p14:creationId xmlns:p14="http://schemas.microsoft.com/office/powerpoint/2010/main" val="1051479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97163" y="509588"/>
            <a:ext cx="4532312"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D950F3D-8B10-4FA9-B681-B64C696EC633}" type="slidenum">
              <a:rPr lang="tr-TR" smtClean="0">
                <a:solidFill>
                  <a:prstClr val="black"/>
                </a:solidFill>
              </a:rPr>
              <a:pPr/>
              <a:t>19</a:t>
            </a:fld>
            <a:endParaRPr lang="tr-TR">
              <a:solidFill>
                <a:prstClr val="black"/>
              </a:solidFill>
            </a:endParaRPr>
          </a:p>
        </p:txBody>
      </p:sp>
    </p:spTree>
    <p:extLst>
      <p:ext uri="{BB962C8B-B14F-4D97-AF65-F5344CB8AC3E}">
        <p14:creationId xmlns:p14="http://schemas.microsoft.com/office/powerpoint/2010/main" val="1051479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97163" y="509588"/>
            <a:ext cx="4532312"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D950F3D-8B10-4FA9-B681-B64C696EC633}" type="slidenum">
              <a:rPr lang="tr-TR" smtClean="0">
                <a:solidFill>
                  <a:prstClr val="black"/>
                </a:solidFill>
              </a:rPr>
              <a:pPr/>
              <a:t>2</a:t>
            </a:fld>
            <a:endParaRPr lang="tr-TR">
              <a:solidFill>
                <a:prstClr val="black"/>
              </a:solidFill>
            </a:endParaRPr>
          </a:p>
        </p:txBody>
      </p:sp>
    </p:spTree>
    <p:extLst>
      <p:ext uri="{BB962C8B-B14F-4D97-AF65-F5344CB8AC3E}">
        <p14:creationId xmlns:p14="http://schemas.microsoft.com/office/powerpoint/2010/main" val="1778457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97163" y="509588"/>
            <a:ext cx="4532312"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D950F3D-8B10-4FA9-B681-B64C696EC633}" type="slidenum">
              <a:rPr lang="tr-TR" smtClean="0">
                <a:solidFill>
                  <a:prstClr val="black"/>
                </a:solidFill>
              </a:rPr>
              <a:pPr/>
              <a:t>20</a:t>
            </a:fld>
            <a:endParaRPr lang="tr-TR">
              <a:solidFill>
                <a:prstClr val="black"/>
              </a:solidFill>
            </a:endParaRPr>
          </a:p>
        </p:txBody>
      </p:sp>
    </p:spTree>
    <p:extLst>
      <p:ext uri="{BB962C8B-B14F-4D97-AF65-F5344CB8AC3E}">
        <p14:creationId xmlns:p14="http://schemas.microsoft.com/office/powerpoint/2010/main" val="1051479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97163" y="509588"/>
            <a:ext cx="4532312"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D950F3D-8B10-4FA9-B681-B64C696EC633}" type="slidenum">
              <a:rPr lang="tr-TR" smtClean="0">
                <a:solidFill>
                  <a:prstClr val="black"/>
                </a:solidFill>
              </a:rPr>
              <a:pPr/>
              <a:t>21</a:t>
            </a:fld>
            <a:endParaRPr lang="tr-TR">
              <a:solidFill>
                <a:prstClr val="black"/>
              </a:solidFill>
            </a:endParaRPr>
          </a:p>
        </p:txBody>
      </p:sp>
    </p:spTree>
    <p:extLst>
      <p:ext uri="{BB962C8B-B14F-4D97-AF65-F5344CB8AC3E}">
        <p14:creationId xmlns:p14="http://schemas.microsoft.com/office/powerpoint/2010/main" val="1051479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97163" y="509588"/>
            <a:ext cx="4532312"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D950F3D-8B10-4FA9-B681-B64C696EC633}" type="slidenum">
              <a:rPr lang="tr-TR" smtClean="0">
                <a:solidFill>
                  <a:prstClr val="black"/>
                </a:solidFill>
              </a:rPr>
              <a:pPr/>
              <a:t>22</a:t>
            </a:fld>
            <a:endParaRPr lang="tr-TR">
              <a:solidFill>
                <a:prstClr val="black"/>
              </a:solidFill>
            </a:endParaRPr>
          </a:p>
        </p:txBody>
      </p:sp>
    </p:spTree>
    <p:extLst>
      <p:ext uri="{BB962C8B-B14F-4D97-AF65-F5344CB8AC3E}">
        <p14:creationId xmlns:p14="http://schemas.microsoft.com/office/powerpoint/2010/main" val="1051479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97163" y="509588"/>
            <a:ext cx="4532312"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D950F3D-8B10-4FA9-B681-B64C696EC633}" type="slidenum">
              <a:rPr lang="tr-TR" smtClean="0">
                <a:solidFill>
                  <a:prstClr val="black"/>
                </a:solidFill>
              </a:rPr>
              <a:pPr/>
              <a:t>23</a:t>
            </a:fld>
            <a:endParaRPr lang="tr-TR">
              <a:solidFill>
                <a:prstClr val="black"/>
              </a:solidFill>
            </a:endParaRPr>
          </a:p>
        </p:txBody>
      </p:sp>
    </p:spTree>
    <p:extLst>
      <p:ext uri="{BB962C8B-B14F-4D97-AF65-F5344CB8AC3E}">
        <p14:creationId xmlns:p14="http://schemas.microsoft.com/office/powerpoint/2010/main" val="1051479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97163" y="509588"/>
            <a:ext cx="4532312"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D950F3D-8B10-4FA9-B681-B64C696EC633}" type="slidenum">
              <a:rPr lang="tr-TR" smtClean="0">
                <a:solidFill>
                  <a:prstClr val="black"/>
                </a:solidFill>
              </a:rPr>
              <a:pPr/>
              <a:t>24</a:t>
            </a:fld>
            <a:endParaRPr lang="tr-TR">
              <a:solidFill>
                <a:prstClr val="black"/>
              </a:solidFill>
            </a:endParaRPr>
          </a:p>
        </p:txBody>
      </p:sp>
    </p:spTree>
    <p:extLst>
      <p:ext uri="{BB962C8B-B14F-4D97-AF65-F5344CB8AC3E}">
        <p14:creationId xmlns:p14="http://schemas.microsoft.com/office/powerpoint/2010/main" val="1051479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97163" y="509588"/>
            <a:ext cx="4532312"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D950F3D-8B10-4FA9-B681-B64C696EC633}" type="slidenum">
              <a:rPr lang="tr-TR" smtClean="0">
                <a:solidFill>
                  <a:prstClr val="black"/>
                </a:solidFill>
              </a:rPr>
              <a:pPr/>
              <a:t>25</a:t>
            </a:fld>
            <a:endParaRPr lang="tr-TR">
              <a:solidFill>
                <a:prstClr val="black"/>
              </a:solidFill>
            </a:endParaRPr>
          </a:p>
        </p:txBody>
      </p:sp>
    </p:spTree>
    <p:extLst>
      <p:ext uri="{BB962C8B-B14F-4D97-AF65-F5344CB8AC3E}">
        <p14:creationId xmlns:p14="http://schemas.microsoft.com/office/powerpoint/2010/main" val="10514799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97163" y="509588"/>
            <a:ext cx="4532312"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D950F3D-8B10-4FA9-B681-B64C696EC633}" type="slidenum">
              <a:rPr lang="tr-TR" smtClean="0">
                <a:solidFill>
                  <a:prstClr val="black"/>
                </a:solidFill>
              </a:rPr>
              <a:pPr/>
              <a:t>26</a:t>
            </a:fld>
            <a:endParaRPr lang="tr-TR">
              <a:solidFill>
                <a:prstClr val="black"/>
              </a:solidFill>
            </a:endParaRPr>
          </a:p>
        </p:txBody>
      </p:sp>
    </p:spTree>
    <p:extLst>
      <p:ext uri="{BB962C8B-B14F-4D97-AF65-F5344CB8AC3E}">
        <p14:creationId xmlns:p14="http://schemas.microsoft.com/office/powerpoint/2010/main" val="10514799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97163" y="509588"/>
            <a:ext cx="4532312"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D950F3D-8B10-4FA9-B681-B64C696EC633}" type="slidenum">
              <a:rPr lang="tr-TR" smtClean="0">
                <a:solidFill>
                  <a:prstClr val="black"/>
                </a:solidFill>
              </a:rPr>
              <a:pPr/>
              <a:t>27</a:t>
            </a:fld>
            <a:endParaRPr lang="tr-TR">
              <a:solidFill>
                <a:prstClr val="black"/>
              </a:solidFill>
            </a:endParaRPr>
          </a:p>
        </p:txBody>
      </p:sp>
    </p:spTree>
    <p:extLst>
      <p:ext uri="{BB962C8B-B14F-4D97-AF65-F5344CB8AC3E}">
        <p14:creationId xmlns:p14="http://schemas.microsoft.com/office/powerpoint/2010/main" val="10514799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97163" y="509588"/>
            <a:ext cx="4532312"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D950F3D-8B10-4FA9-B681-B64C696EC633}" type="slidenum">
              <a:rPr lang="tr-TR" smtClean="0">
                <a:solidFill>
                  <a:prstClr val="black"/>
                </a:solidFill>
              </a:rPr>
              <a:pPr/>
              <a:t>28</a:t>
            </a:fld>
            <a:endParaRPr lang="tr-TR">
              <a:solidFill>
                <a:prstClr val="black"/>
              </a:solidFill>
            </a:endParaRPr>
          </a:p>
        </p:txBody>
      </p:sp>
    </p:spTree>
    <p:extLst>
      <p:ext uri="{BB962C8B-B14F-4D97-AF65-F5344CB8AC3E}">
        <p14:creationId xmlns:p14="http://schemas.microsoft.com/office/powerpoint/2010/main" val="10514799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97163" y="509588"/>
            <a:ext cx="4532312"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D950F3D-8B10-4FA9-B681-B64C696EC633}" type="slidenum">
              <a:rPr lang="tr-TR" smtClean="0">
                <a:solidFill>
                  <a:prstClr val="black"/>
                </a:solidFill>
              </a:rPr>
              <a:pPr/>
              <a:t>29</a:t>
            </a:fld>
            <a:endParaRPr lang="tr-TR">
              <a:solidFill>
                <a:prstClr val="black"/>
              </a:solidFill>
            </a:endParaRPr>
          </a:p>
        </p:txBody>
      </p:sp>
    </p:spTree>
    <p:extLst>
      <p:ext uri="{BB962C8B-B14F-4D97-AF65-F5344CB8AC3E}">
        <p14:creationId xmlns:p14="http://schemas.microsoft.com/office/powerpoint/2010/main" val="1051479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97163" y="509588"/>
            <a:ext cx="4532312"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D950F3D-8B10-4FA9-B681-B64C696EC633}" type="slidenum">
              <a:rPr lang="tr-TR" smtClean="0">
                <a:solidFill>
                  <a:prstClr val="black"/>
                </a:solidFill>
              </a:rPr>
              <a:pPr/>
              <a:t>3</a:t>
            </a:fld>
            <a:endParaRPr lang="tr-TR">
              <a:solidFill>
                <a:prstClr val="black"/>
              </a:solidFill>
            </a:endParaRPr>
          </a:p>
        </p:txBody>
      </p:sp>
    </p:spTree>
    <p:extLst>
      <p:ext uri="{BB962C8B-B14F-4D97-AF65-F5344CB8AC3E}">
        <p14:creationId xmlns:p14="http://schemas.microsoft.com/office/powerpoint/2010/main" val="10514799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97163" y="509588"/>
            <a:ext cx="4532312"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D950F3D-8B10-4FA9-B681-B64C696EC633}" type="slidenum">
              <a:rPr lang="tr-TR" smtClean="0">
                <a:solidFill>
                  <a:prstClr val="black"/>
                </a:solidFill>
              </a:rPr>
              <a:pPr/>
              <a:t>30</a:t>
            </a:fld>
            <a:endParaRPr lang="tr-TR">
              <a:solidFill>
                <a:prstClr val="black"/>
              </a:solidFill>
            </a:endParaRPr>
          </a:p>
        </p:txBody>
      </p:sp>
    </p:spTree>
    <p:extLst>
      <p:ext uri="{BB962C8B-B14F-4D97-AF65-F5344CB8AC3E}">
        <p14:creationId xmlns:p14="http://schemas.microsoft.com/office/powerpoint/2010/main" val="1051479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97163" y="509588"/>
            <a:ext cx="4532312"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D950F3D-8B10-4FA9-B681-B64C696EC633}" type="slidenum">
              <a:rPr lang="tr-TR" smtClean="0">
                <a:solidFill>
                  <a:prstClr val="black"/>
                </a:solidFill>
              </a:rPr>
              <a:pPr/>
              <a:t>31</a:t>
            </a:fld>
            <a:endParaRPr lang="tr-TR">
              <a:solidFill>
                <a:prstClr val="black"/>
              </a:solidFill>
            </a:endParaRPr>
          </a:p>
        </p:txBody>
      </p:sp>
    </p:spTree>
    <p:extLst>
      <p:ext uri="{BB962C8B-B14F-4D97-AF65-F5344CB8AC3E}">
        <p14:creationId xmlns:p14="http://schemas.microsoft.com/office/powerpoint/2010/main" val="10514799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97163" y="509588"/>
            <a:ext cx="4532312"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D950F3D-8B10-4FA9-B681-B64C696EC633}" type="slidenum">
              <a:rPr lang="tr-TR" smtClean="0">
                <a:solidFill>
                  <a:prstClr val="black"/>
                </a:solidFill>
              </a:rPr>
              <a:pPr/>
              <a:t>32</a:t>
            </a:fld>
            <a:endParaRPr lang="tr-TR">
              <a:solidFill>
                <a:prstClr val="black"/>
              </a:solidFill>
            </a:endParaRPr>
          </a:p>
        </p:txBody>
      </p:sp>
    </p:spTree>
    <p:extLst>
      <p:ext uri="{BB962C8B-B14F-4D97-AF65-F5344CB8AC3E}">
        <p14:creationId xmlns:p14="http://schemas.microsoft.com/office/powerpoint/2010/main" val="10514799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97163" y="509588"/>
            <a:ext cx="4532312"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D950F3D-8B10-4FA9-B681-B64C696EC633}" type="slidenum">
              <a:rPr lang="tr-TR" smtClean="0">
                <a:solidFill>
                  <a:prstClr val="black"/>
                </a:solidFill>
              </a:rPr>
              <a:pPr/>
              <a:t>33</a:t>
            </a:fld>
            <a:endParaRPr lang="tr-TR">
              <a:solidFill>
                <a:prstClr val="black"/>
              </a:solidFill>
            </a:endParaRPr>
          </a:p>
        </p:txBody>
      </p:sp>
    </p:spTree>
    <p:extLst>
      <p:ext uri="{BB962C8B-B14F-4D97-AF65-F5344CB8AC3E}">
        <p14:creationId xmlns:p14="http://schemas.microsoft.com/office/powerpoint/2010/main" val="1051479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97163" y="509588"/>
            <a:ext cx="4532312"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D950F3D-8B10-4FA9-B681-B64C696EC633}" type="slidenum">
              <a:rPr lang="tr-TR" smtClean="0">
                <a:solidFill>
                  <a:prstClr val="black"/>
                </a:solidFill>
              </a:rPr>
              <a:pPr/>
              <a:t>34</a:t>
            </a:fld>
            <a:endParaRPr lang="tr-TR">
              <a:solidFill>
                <a:prstClr val="black"/>
              </a:solidFill>
            </a:endParaRPr>
          </a:p>
        </p:txBody>
      </p:sp>
    </p:spTree>
    <p:extLst>
      <p:ext uri="{BB962C8B-B14F-4D97-AF65-F5344CB8AC3E}">
        <p14:creationId xmlns:p14="http://schemas.microsoft.com/office/powerpoint/2010/main" val="10514799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97163" y="509588"/>
            <a:ext cx="4532312"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D950F3D-8B10-4FA9-B681-B64C696EC633}" type="slidenum">
              <a:rPr lang="tr-TR" smtClean="0">
                <a:solidFill>
                  <a:prstClr val="black"/>
                </a:solidFill>
              </a:rPr>
              <a:pPr/>
              <a:t>35</a:t>
            </a:fld>
            <a:endParaRPr lang="tr-TR">
              <a:solidFill>
                <a:prstClr val="black"/>
              </a:solidFill>
            </a:endParaRPr>
          </a:p>
        </p:txBody>
      </p:sp>
    </p:spTree>
    <p:extLst>
      <p:ext uri="{BB962C8B-B14F-4D97-AF65-F5344CB8AC3E}">
        <p14:creationId xmlns:p14="http://schemas.microsoft.com/office/powerpoint/2010/main" val="10514799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97163" y="509588"/>
            <a:ext cx="4532312"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D950F3D-8B10-4FA9-B681-B64C696EC633}" type="slidenum">
              <a:rPr lang="tr-TR" smtClean="0">
                <a:solidFill>
                  <a:prstClr val="black"/>
                </a:solidFill>
              </a:rPr>
              <a:pPr/>
              <a:t>36</a:t>
            </a:fld>
            <a:endParaRPr lang="tr-TR">
              <a:solidFill>
                <a:prstClr val="black"/>
              </a:solidFill>
            </a:endParaRPr>
          </a:p>
        </p:txBody>
      </p:sp>
    </p:spTree>
    <p:extLst>
      <p:ext uri="{BB962C8B-B14F-4D97-AF65-F5344CB8AC3E}">
        <p14:creationId xmlns:p14="http://schemas.microsoft.com/office/powerpoint/2010/main" val="10514799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97163" y="509588"/>
            <a:ext cx="4532312"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D950F3D-8B10-4FA9-B681-B64C696EC633}" type="slidenum">
              <a:rPr lang="tr-TR" smtClean="0">
                <a:solidFill>
                  <a:prstClr val="black"/>
                </a:solidFill>
              </a:rPr>
              <a:pPr/>
              <a:t>37</a:t>
            </a:fld>
            <a:endParaRPr lang="tr-TR">
              <a:solidFill>
                <a:prstClr val="black"/>
              </a:solidFill>
            </a:endParaRPr>
          </a:p>
        </p:txBody>
      </p:sp>
    </p:spTree>
    <p:extLst>
      <p:ext uri="{BB962C8B-B14F-4D97-AF65-F5344CB8AC3E}">
        <p14:creationId xmlns:p14="http://schemas.microsoft.com/office/powerpoint/2010/main" val="10514799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97163" y="509588"/>
            <a:ext cx="4532312"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D950F3D-8B10-4FA9-B681-B64C696EC633}" type="slidenum">
              <a:rPr lang="tr-TR" smtClean="0">
                <a:solidFill>
                  <a:prstClr val="black"/>
                </a:solidFill>
              </a:rPr>
              <a:pPr/>
              <a:t>38</a:t>
            </a:fld>
            <a:endParaRPr lang="tr-TR">
              <a:solidFill>
                <a:prstClr val="black"/>
              </a:solidFill>
            </a:endParaRPr>
          </a:p>
        </p:txBody>
      </p:sp>
    </p:spTree>
    <p:extLst>
      <p:ext uri="{BB962C8B-B14F-4D97-AF65-F5344CB8AC3E}">
        <p14:creationId xmlns:p14="http://schemas.microsoft.com/office/powerpoint/2010/main" val="10514799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97163" y="509588"/>
            <a:ext cx="4532312"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D950F3D-8B10-4FA9-B681-B64C696EC633}" type="slidenum">
              <a:rPr lang="tr-TR" smtClean="0">
                <a:solidFill>
                  <a:prstClr val="black"/>
                </a:solidFill>
              </a:rPr>
              <a:pPr/>
              <a:t>39</a:t>
            </a:fld>
            <a:endParaRPr lang="tr-TR">
              <a:solidFill>
                <a:prstClr val="black"/>
              </a:solidFill>
            </a:endParaRPr>
          </a:p>
        </p:txBody>
      </p:sp>
    </p:spTree>
    <p:extLst>
      <p:ext uri="{BB962C8B-B14F-4D97-AF65-F5344CB8AC3E}">
        <p14:creationId xmlns:p14="http://schemas.microsoft.com/office/powerpoint/2010/main" val="1051479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97163" y="509588"/>
            <a:ext cx="4532312"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D950F3D-8B10-4FA9-B681-B64C696EC633}" type="slidenum">
              <a:rPr lang="tr-TR" smtClean="0">
                <a:solidFill>
                  <a:prstClr val="black"/>
                </a:solidFill>
              </a:rPr>
              <a:pPr/>
              <a:t>4</a:t>
            </a:fld>
            <a:endParaRPr lang="tr-TR">
              <a:solidFill>
                <a:prstClr val="black"/>
              </a:solidFill>
            </a:endParaRPr>
          </a:p>
        </p:txBody>
      </p:sp>
    </p:spTree>
    <p:extLst>
      <p:ext uri="{BB962C8B-B14F-4D97-AF65-F5344CB8AC3E}">
        <p14:creationId xmlns:p14="http://schemas.microsoft.com/office/powerpoint/2010/main" val="10514799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97163" y="509588"/>
            <a:ext cx="4532312"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D950F3D-8B10-4FA9-B681-B64C696EC633}" type="slidenum">
              <a:rPr lang="tr-TR" smtClean="0">
                <a:solidFill>
                  <a:prstClr val="black"/>
                </a:solidFill>
              </a:rPr>
              <a:pPr/>
              <a:t>40</a:t>
            </a:fld>
            <a:endParaRPr lang="tr-TR">
              <a:solidFill>
                <a:prstClr val="black"/>
              </a:solidFill>
            </a:endParaRPr>
          </a:p>
        </p:txBody>
      </p:sp>
    </p:spTree>
    <p:extLst>
      <p:ext uri="{BB962C8B-B14F-4D97-AF65-F5344CB8AC3E}">
        <p14:creationId xmlns:p14="http://schemas.microsoft.com/office/powerpoint/2010/main" val="10514799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97163" y="509588"/>
            <a:ext cx="4532312"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D950F3D-8B10-4FA9-B681-B64C696EC633}" type="slidenum">
              <a:rPr lang="tr-TR" smtClean="0">
                <a:solidFill>
                  <a:prstClr val="black"/>
                </a:solidFill>
              </a:rPr>
              <a:pPr/>
              <a:t>41</a:t>
            </a:fld>
            <a:endParaRPr lang="tr-TR">
              <a:solidFill>
                <a:prstClr val="black"/>
              </a:solidFill>
            </a:endParaRPr>
          </a:p>
        </p:txBody>
      </p:sp>
    </p:spTree>
    <p:extLst>
      <p:ext uri="{BB962C8B-B14F-4D97-AF65-F5344CB8AC3E}">
        <p14:creationId xmlns:p14="http://schemas.microsoft.com/office/powerpoint/2010/main" val="10514799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97163" y="509588"/>
            <a:ext cx="4532312"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D950F3D-8B10-4FA9-B681-B64C696EC633}" type="slidenum">
              <a:rPr lang="tr-TR" smtClean="0">
                <a:solidFill>
                  <a:prstClr val="black"/>
                </a:solidFill>
              </a:rPr>
              <a:pPr/>
              <a:t>42</a:t>
            </a:fld>
            <a:endParaRPr lang="tr-TR">
              <a:solidFill>
                <a:prstClr val="black"/>
              </a:solidFill>
            </a:endParaRPr>
          </a:p>
        </p:txBody>
      </p:sp>
    </p:spTree>
    <p:extLst>
      <p:ext uri="{BB962C8B-B14F-4D97-AF65-F5344CB8AC3E}">
        <p14:creationId xmlns:p14="http://schemas.microsoft.com/office/powerpoint/2010/main" val="10514799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97163" y="509588"/>
            <a:ext cx="4532312"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D950F3D-8B10-4FA9-B681-B64C696EC633}" type="slidenum">
              <a:rPr lang="tr-TR" smtClean="0">
                <a:solidFill>
                  <a:prstClr val="black"/>
                </a:solidFill>
              </a:rPr>
              <a:pPr/>
              <a:t>43</a:t>
            </a:fld>
            <a:endParaRPr lang="tr-TR">
              <a:solidFill>
                <a:prstClr val="black"/>
              </a:solidFill>
            </a:endParaRPr>
          </a:p>
        </p:txBody>
      </p:sp>
    </p:spTree>
    <p:extLst>
      <p:ext uri="{BB962C8B-B14F-4D97-AF65-F5344CB8AC3E}">
        <p14:creationId xmlns:p14="http://schemas.microsoft.com/office/powerpoint/2010/main" val="1051479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97163" y="509588"/>
            <a:ext cx="4532312"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D950F3D-8B10-4FA9-B681-B64C696EC633}" type="slidenum">
              <a:rPr lang="tr-TR" smtClean="0">
                <a:solidFill>
                  <a:prstClr val="black"/>
                </a:solidFill>
              </a:rPr>
              <a:pPr/>
              <a:t>5</a:t>
            </a:fld>
            <a:endParaRPr lang="tr-TR">
              <a:solidFill>
                <a:prstClr val="black"/>
              </a:solidFill>
            </a:endParaRPr>
          </a:p>
        </p:txBody>
      </p:sp>
    </p:spTree>
    <p:extLst>
      <p:ext uri="{BB962C8B-B14F-4D97-AF65-F5344CB8AC3E}">
        <p14:creationId xmlns:p14="http://schemas.microsoft.com/office/powerpoint/2010/main" val="1051479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97163" y="509588"/>
            <a:ext cx="4532312"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D950F3D-8B10-4FA9-B681-B64C696EC633}" type="slidenum">
              <a:rPr lang="tr-TR" smtClean="0">
                <a:solidFill>
                  <a:prstClr val="black"/>
                </a:solidFill>
              </a:rPr>
              <a:pPr/>
              <a:t>6</a:t>
            </a:fld>
            <a:endParaRPr lang="tr-TR">
              <a:solidFill>
                <a:prstClr val="black"/>
              </a:solidFill>
            </a:endParaRPr>
          </a:p>
        </p:txBody>
      </p:sp>
    </p:spTree>
    <p:extLst>
      <p:ext uri="{BB962C8B-B14F-4D97-AF65-F5344CB8AC3E}">
        <p14:creationId xmlns:p14="http://schemas.microsoft.com/office/powerpoint/2010/main" val="1051479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97163" y="509588"/>
            <a:ext cx="4532312"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D950F3D-8B10-4FA9-B681-B64C696EC633}" type="slidenum">
              <a:rPr lang="tr-TR" smtClean="0">
                <a:solidFill>
                  <a:prstClr val="black"/>
                </a:solidFill>
              </a:rPr>
              <a:pPr/>
              <a:t>7</a:t>
            </a:fld>
            <a:endParaRPr lang="tr-TR">
              <a:solidFill>
                <a:prstClr val="black"/>
              </a:solidFill>
            </a:endParaRPr>
          </a:p>
        </p:txBody>
      </p:sp>
    </p:spTree>
    <p:extLst>
      <p:ext uri="{BB962C8B-B14F-4D97-AF65-F5344CB8AC3E}">
        <p14:creationId xmlns:p14="http://schemas.microsoft.com/office/powerpoint/2010/main" val="1051479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97163" y="509588"/>
            <a:ext cx="4532312"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D950F3D-8B10-4FA9-B681-B64C696EC633}" type="slidenum">
              <a:rPr lang="tr-TR" smtClean="0">
                <a:solidFill>
                  <a:prstClr val="black"/>
                </a:solidFill>
              </a:rPr>
              <a:pPr/>
              <a:t>8</a:t>
            </a:fld>
            <a:endParaRPr lang="tr-TR">
              <a:solidFill>
                <a:prstClr val="black"/>
              </a:solidFill>
            </a:endParaRPr>
          </a:p>
        </p:txBody>
      </p:sp>
    </p:spTree>
    <p:extLst>
      <p:ext uri="{BB962C8B-B14F-4D97-AF65-F5344CB8AC3E}">
        <p14:creationId xmlns:p14="http://schemas.microsoft.com/office/powerpoint/2010/main" val="1051479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97163" y="509588"/>
            <a:ext cx="4532312"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D950F3D-8B10-4FA9-B681-B64C696EC633}" type="slidenum">
              <a:rPr lang="tr-TR" smtClean="0">
                <a:solidFill>
                  <a:prstClr val="black"/>
                </a:solidFill>
              </a:rPr>
              <a:pPr/>
              <a:t>9</a:t>
            </a:fld>
            <a:endParaRPr lang="tr-TR">
              <a:solidFill>
                <a:prstClr val="black"/>
              </a:solidFill>
            </a:endParaRPr>
          </a:p>
        </p:txBody>
      </p:sp>
    </p:spTree>
    <p:extLst>
      <p:ext uri="{BB962C8B-B14F-4D97-AF65-F5344CB8AC3E}">
        <p14:creationId xmlns:p14="http://schemas.microsoft.com/office/powerpoint/2010/main" val="1051479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30"/>
            <a:ext cx="10363200" cy="1470025"/>
          </a:xfrm>
        </p:spPr>
        <p:txBody>
          <a:bodyPr/>
          <a:lstStyle/>
          <a:p>
            <a:r>
              <a:rPr lang="tr-TR"/>
              <a:t>Asıl başlık stili için tıklatın</a:t>
            </a: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1" indent="0" algn="ctr">
              <a:buNone/>
              <a:defRPr>
                <a:solidFill>
                  <a:schemeClr val="tx1">
                    <a:tint val="75000"/>
                  </a:schemeClr>
                </a:solidFill>
              </a:defRPr>
            </a:lvl2pPr>
            <a:lvl3pPr marL="914422" indent="0" algn="ctr">
              <a:buNone/>
              <a:defRPr>
                <a:solidFill>
                  <a:schemeClr val="tx1">
                    <a:tint val="75000"/>
                  </a:schemeClr>
                </a:solidFill>
              </a:defRPr>
            </a:lvl3pPr>
            <a:lvl4pPr marL="1371635"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8" indent="0" algn="ctr">
              <a:buNone/>
              <a:defRPr>
                <a:solidFill>
                  <a:schemeClr val="tx1">
                    <a:tint val="75000"/>
                  </a:schemeClr>
                </a:solidFill>
              </a:defRPr>
            </a:lvl7pPr>
            <a:lvl8pPr marL="3200481" indent="0" algn="ctr">
              <a:buNone/>
              <a:defRPr>
                <a:solidFill>
                  <a:schemeClr val="tx1">
                    <a:tint val="75000"/>
                  </a:schemeClr>
                </a:solidFill>
              </a:defRPr>
            </a:lvl8pPr>
            <a:lvl9pPr marL="3657692"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389E74F-8D9F-452E-8CC3-7B881608E53A}" type="datetime1">
              <a:rPr lang="tr-TR" smtClean="0"/>
              <a:pPr/>
              <a:t>11.4.2019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a:xfrm>
            <a:off x="8976320" y="6173792"/>
            <a:ext cx="2844800" cy="365125"/>
          </a:xfrm>
        </p:spPr>
        <p:txBody>
          <a:bodyPr/>
          <a:lstStyle/>
          <a:p>
            <a:fld id="{DC2DF7AE-E3BD-41B1-B2B6-F71BED4C81A4}" type="slidenum">
              <a:rPr lang="tr-TR" smtClean="0"/>
              <a:pPr/>
              <a:t>‹#›</a:t>
            </a:fld>
            <a:endParaRPr lang="tr-TR"/>
          </a:p>
        </p:txBody>
      </p:sp>
    </p:spTree>
    <p:extLst>
      <p:ext uri="{BB962C8B-B14F-4D97-AF65-F5344CB8AC3E}">
        <p14:creationId xmlns:p14="http://schemas.microsoft.com/office/powerpoint/2010/main" val="34048326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DD6ED8C-18A4-4D22-9060-A810F6214352}" type="datetime1">
              <a:rPr lang="tr-TR" smtClean="0"/>
              <a:pPr/>
              <a:t>11.4.2019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C2DF7AE-E3BD-41B1-B2B6-F71BED4C81A4}" type="slidenum">
              <a:rPr lang="tr-TR" smtClean="0"/>
              <a:pPr/>
              <a:t>‹#›</a:t>
            </a:fld>
            <a:endParaRPr lang="tr-TR"/>
          </a:p>
        </p:txBody>
      </p:sp>
    </p:spTree>
    <p:extLst>
      <p:ext uri="{BB962C8B-B14F-4D97-AF65-F5344CB8AC3E}">
        <p14:creationId xmlns:p14="http://schemas.microsoft.com/office/powerpoint/2010/main" val="2991528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43"/>
            <a:ext cx="27432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09600" y="274643"/>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765F6E3-B998-470B-9BD1-704D4AC1F439}" type="datetime1">
              <a:rPr lang="tr-TR" smtClean="0"/>
              <a:pPr/>
              <a:t>11.4.2019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C2DF7AE-E3BD-41B1-B2B6-F71BED4C81A4}" type="slidenum">
              <a:rPr lang="tr-TR" smtClean="0"/>
              <a:pPr/>
              <a:t>‹#›</a:t>
            </a:fld>
            <a:endParaRPr lang="tr-TR"/>
          </a:p>
        </p:txBody>
      </p:sp>
    </p:spTree>
    <p:extLst>
      <p:ext uri="{BB962C8B-B14F-4D97-AF65-F5344CB8AC3E}">
        <p14:creationId xmlns:p14="http://schemas.microsoft.com/office/powerpoint/2010/main" val="2229892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931116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854774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FCF66AF-7107-4152-BB20-864ABD147BA5}" type="datetime1">
              <a:rPr lang="tr-TR" smtClean="0"/>
              <a:pPr/>
              <a:t>11.4.2019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C2DF7AE-E3BD-41B1-B2B6-F71BED4C81A4}" type="slidenum">
              <a:rPr lang="tr-TR" smtClean="0"/>
              <a:pPr/>
              <a:t>‹#›</a:t>
            </a:fld>
            <a:endParaRPr lang="tr-TR"/>
          </a:p>
        </p:txBody>
      </p:sp>
    </p:spTree>
    <p:extLst>
      <p:ext uri="{BB962C8B-B14F-4D97-AF65-F5344CB8AC3E}">
        <p14:creationId xmlns:p14="http://schemas.microsoft.com/office/powerpoint/2010/main" val="3569847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5"/>
            <a:ext cx="103632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1" indent="0">
              <a:buNone/>
              <a:defRPr sz="1801">
                <a:solidFill>
                  <a:schemeClr val="tx1">
                    <a:tint val="75000"/>
                  </a:schemeClr>
                </a:solidFill>
              </a:defRPr>
            </a:lvl2pPr>
            <a:lvl3pPr marL="914422" indent="0">
              <a:buNone/>
              <a:defRPr sz="1600">
                <a:solidFill>
                  <a:schemeClr val="tx1">
                    <a:tint val="75000"/>
                  </a:schemeClr>
                </a:solidFill>
              </a:defRPr>
            </a:lvl3pPr>
            <a:lvl4pPr marL="1371635" indent="0">
              <a:buNone/>
              <a:defRPr sz="1401">
                <a:solidFill>
                  <a:schemeClr val="tx1">
                    <a:tint val="75000"/>
                  </a:schemeClr>
                </a:solidFill>
              </a:defRPr>
            </a:lvl4pPr>
            <a:lvl5pPr marL="1828846" indent="0">
              <a:buNone/>
              <a:defRPr sz="1401">
                <a:solidFill>
                  <a:schemeClr val="tx1">
                    <a:tint val="75000"/>
                  </a:schemeClr>
                </a:solidFill>
              </a:defRPr>
            </a:lvl5pPr>
            <a:lvl6pPr marL="2286057" indent="0">
              <a:buNone/>
              <a:defRPr sz="1401">
                <a:solidFill>
                  <a:schemeClr val="tx1">
                    <a:tint val="75000"/>
                  </a:schemeClr>
                </a:solidFill>
              </a:defRPr>
            </a:lvl6pPr>
            <a:lvl7pPr marL="2743268" indent="0">
              <a:buNone/>
              <a:defRPr sz="1401">
                <a:solidFill>
                  <a:schemeClr val="tx1">
                    <a:tint val="75000"/>
                  </a:schemeClr>
                </a:solidFill>
              </a:defRPr>
            </a:lvl7pPr>
            <a:lvl8pPr marL="3200481" indent="0">
              <a:buNone/>
              <a:defRPr sz="1401">
                <a:solidFill>
                  <a:schemeClr val="tx1">
                    <a:tint val="75000"/>
                  </a:schemeClr>
                </a:solidFill>
              </a:defRPr>
            </a:lvl8pPr>
            <a:lvl9pPr marL="3657692" indent="0">
              <a:buNone/>
              <a:defRPr sz="1401">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51E77A98-D868-4BCE-BE2B-4AA3EA72D119}" type="datetime1">
              <a:rPr lang="tr-TR" smtClean="0"/>
              <a:pPr/>
              <a:t>11.4.2019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C2DF7AE-E3BD-41B1-B2B6-F71BED4C81A4}" type="slidenum">
              <a:rPr lang="tr-TR" smtClean="0"/>
              <a:pPr/>
              <a:t>‹#›</a:t>
            </a:fld>
            <a:endParaRPr lang="tr-TR"/>
          </a:p>
        </p:txBody>
      </p:sp>
    </p:spTree>
    <p:extLst>
      <p:ext uri="{BB962C8B-B14F-4D97-AF65-F5344CB8AC3E}">
        <p14:creationId xmlns:p14="http://schemas.microsoft.com/office/powerpoint/2010/main" val="3439738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15AD6F42-56E7-4772-A8A5-A71F42215F9D}" type="datetime1">
              <a:rPr lang="tr-TR" smtClean="0"/>
              <a:pPr/>
              <a:t>11.4.2019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C2DF7AE-E3BD-41B1-B2B6-F71BED4C81A4}" type="slidenum">
              <a:rPr lang="tr-TR" smtClean="0"/>
              <a:pPr/>
              <a:t>‹#›</a:t>
            </a:fld>
            <a:endParaRPr lang="tr-TR"/>
          </a:p>
        </p:txBody>
      </p:sp>
    </p:spTree>
    <p:extLst>
      <p:ext uri="{BB962C8B-B14F-4D97-AF65-F5344CB8AC3E}">
        <p14:creationId xmlns:p14="http://schemas.microsoft.com/office/powerpoint/2010/main" val="1462333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609603" y="1535113"/>
            <a:ext cx="5386917" cy="639762"/>
          </a:xfrm>
        </p:spPr>
        <p:txBody>
          <a:bodyPr anchor="b"/>
          <a:lstStyle>
            <a:lvl1pPr marL="0" indent="0">
              <a:buNone/>
              <a:defRPr sz="2400" b="1"/>
            </a:lvl1pPr>
            <a:lvl2pPr marL="457211" indent="0">
              <a:buNone/>
              <a:defRPr sz="2000" b="1"/>
            </a:lvl2pPr>
            <a:lvl3pPr marL="914422" indent="0">
              <a:buNone/>
              <a:defRPr sz="1801" b="1"/>
            </a:lvl3pPr>
            <a:lvl4pPr marL="1371635" indent="0">
              <a:buNone/>
              <a:defRPr sz="1600" b="1"/>
            </a:lvl4pPr>
            <a:lvl5pPr marL="1828846" indent="0">
              <a:buNone/>
              <a:defRPr sz="1600" b="1"/>
            </a:lvl5pPr>
            <a:lvl6pPr marL="2286057" indent="0">
              <a:buNone/>
              <a:defRPr sz="1600" b="1"/>
            </a:lvl6pPr>
            <a:lvl7pPr marL="2743268" indent="0">
              <a:buNone/>
              <a:defRPr sz="1600" b="1"/>
            </a:lvl7pPr>
            <a:lvl8pPr marL="3200481" indent="0">
              <a:buNone/>
              <a:defRPr sz="1600" b="1"/>
            </a:lvl8pPr>
            <a:lvl9pPr marL="3657692"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09603" y="2174875"/>
            <a:ext cx="5386917" cy="3951288"/>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93373" y="1535113"/>
            <a:ext cx="5389033" cy="639762"/>
          </a:xfrm>
        </p:spPr>
        <p:txBody>
          <a:bodyPr anchor="b"/>
          <a:lstStyle>
            <a:lvl1pPr marL="0" indent="0">
              <a:buNone/>
              <a:defRPr sz="2400" b="1"/>
            </a:lvl1pPr>
            <a:lvl2pPr marL="457211" indent="0">
              <a:buNone/>
              <a:defRPr sz="2000" b="1"/>
            </a:lvl2pPr>
            <a:lvl3pPr marL="914422" indent="0">
              <a:buNone/>
              <a:defRPr sz="1801" b="1"/>
            </a:lvl3pPr>
            <a:lvl4pPr marL="1371635" indent="0">
              <a:buNone/>
              <a:defRPr sz="1600" b="1"/>
            </a:lvl4pPr>
            <a:lvl5pPr marL="1828846" indent="0">
              <a:buNone/>
              <a:defRPr sz="1600" b="1"/>
            </a:lvl5pPr>
            <a:lvl6pPr marL="2286057" indent="0">
              <a:buNone/>
              <a:defRPr sz="1600" b="1"/>
            </a:lvl6pPr>
            <a:lvl7pPr marL="2743268" indent="0">
              <a:buNone/>
              <a:defRPr sz="1600" b="1"/>
            </a:lvl7pPr>
            <a:lvl8pPr marL="3200481" indent="0">
              <a:buNone/>
              <a:defRPr sz="1600" b="1"/>
            </a:lvl8pPr>
            <a:lvl9pPr marL="3657692"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93373" y="2174875"/>
            <a:ext cx="5389033" cy="3951288"/>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5378A89-76B4-4926-97A1-4966EE30B802}" type="datetime1">
              <a:rPr lang="tr-TR" smtClean="0"/>
              <a:pPr/>
              <a:t>11.4.2019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C2DF7AE-E3BD-41B1-B2B6-F71BED4C81A4}" type="slidenum">
              <a:rPr lang="tr-TR" smtClean="0"/>
              <a:pPr/>
              <a:t>‹#›</a:t>
            </a:fld>
            <a:endParaRPr lang="tr-TR"/>
          </a:p>
        </p:txBody>
      </p:sp>
    </p:spTree>
    <p:extLst>
      <p:ext uri="{BB962C8B-B14F-4D97-AF65-F5344CB8AC3E}">
        <p14:creationId xmlns:p14="http://schemas.microsoft.com/office/powerpoint/2010/main" val="3389906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8352959-5DE9-4108-823C-012EA795717E}" type="datetime1">
              <a:rPr lang="tr-TR" smtClean="0"/>
              <a:pPr/>
              <a:t>11.4.2019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C2DF7AE-E3BD-41B1-B2B6-F71BED4C81A4}" type="slidenum">
              <a:rPr lang="tr-TR" smtClean="0"/>
              <a:pPr/>
              <a:t>‹#›</a:t>
            </a:fld>
            <a:endParaRPr lang="tr-TR"/>
          </a:p>
        </p:txBody>
      </p:sp>
    </p:spTree>
    <p:extLst>
      <p:ext uri="{BB962C8B-B14F-4D97-AF65-F5344CB8AC3E}">
        <p14:creationId xmlns:p14="http://schemas.microsoft.com/office/powerpoint/2010/main" val="212949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6516986-78DC-4E06-A96A-34D18FC86EB8}" type="datetime1">
              <a:rPr lang="tr-TR" smtClean="0"/>
              <a:pPr/>
              <a:t>11.4.2019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C2DF7AE-E3BD-41B1-B2B6-F71BED4C81A4}" type="slidenum">
              <a:rPr lang="tr-TR" smtClean="0"/>
              <a:pPr/>
              <a:t>‹#›</a:t>
            </a:fld>
            <a:endParaRPr lang="tr-TR"/>
          </a:p>
        </p:txBody>
      </p:sp>
    </p:spTree>
    <p:extLst>
      <p:ext uri="{BB962C8B-B14F-4D97-AF65-F5344CB8AC3E}">
        <p14:creationId xmlns:p14="http://schemas.microsoft.com/office/powerpoint/2010/main" val="2801781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3" y="273050"/>
            <a:ext cx="4011084"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4766735" y="273055"/>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09603" y="1435103"/>
            <a:ext cx="4011084" cy="4691063"/>
          </a:xfrm>
        </p:spPr>
        <p:txBody>
          <a:bodyPr/>
          <a:lstStyle>
            <a:lvl1pPr marL="0" indent="0">
              <a:buNone/>
              <a:defRPr sz="1401"/>
            </a:lvl1pPr>
            <a:lvl2pPr marL="457211" indent="0">
              <a:buNone/>
              <a:defRPr sz="1200"/>
            </a:lvl2pPr>
            <a:lvl3pPr marL="914422" indent="0">
              <a:buNone/>
              <a:defRPr sz="1001"/>
            </a:lvl3pPr>
            <a:lvl4pPr marL="1371635" indent="0">
              <a:buNone/>
              <a:defRPr sz="900"/>
            </a:lvl4pPr>
            <a:lvl5pPr marL="1828846" indent="0">
              <a:buNone/>
              <a:defRPr sz="900"/>
            </a:lvl5pPr>
            <a:lvl6pPr marL="2286057" indent="0">
              <a:buNone/>
              <a:defRPr sz="900"/>
            </a:lvl6pPr>
            <a:lvl7pPr marL="2743268" indent="0">
              <a:buNone/>
              <a:defRPr sz="900"/>
            </a:lvl7pPr>
            <a:lvl8pPr marL="3200481" indent="0">
              <a:buNone/>
              <a:defRPr sz="900"/>
            </a:lvl8pPr>
            <a:lvl9pPr marL="3657692"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D39AC29-8510-47E4-842D-FD68E5749FDA}" type="datetime1">
              <a:rPr lang="tr-TR" smtClean="0"/>
              <a:pPr/>
              <a:t>11.4.2019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C2DF7AE-E3BD-41B1-B2B6-F71BED4C81A4}" type="slidenum">
              <a:rPr lang="tr-TR" smtClean="0"/>
              <a:pPr/>
              <a:t>‹#›</a:t>
            </a:fld>
            <a:endParaRPr lang="tr-TR"/>
          </a:p>
        </p:txBody>
      </p:sp>
    </p:spTree>
    <p:extLst>
      <p:ext uri="{BB962C8B-B14F-4D97-AF65-F5344CB8AC3E}">
        <p14:creationId xmlns:p14="http://schemas.microsoft.com/office/powerpoint/2010/main" val="3026379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11" indent="0">
              <a:buNone/>
              <a:defRPr sz="2800"/>
            </a:lvl2pPr>
            <a:lvl3pPr marL="914422" indent="0">
              <a:buNone/>
              <a:defRPr sz="2400"/>
            </a:lvl3pPr>
            <a:lvl4pPr marL="1371635" indent="0">
              <a:buNone/>
              <a:defRPr sz="2000"/>
            </a:lvl4pPr>
            <a:lvl5pPr marL="1828846" indent="0">
              <a:buNone/>
              <a:defRPr sz="2000"/>
            </a:lvl5pPr>
            <a:lvl6pPr marL="2286057" indent="0">
              <a:buNone/>
              <a:defRPr sz="2000"/>
            </a:lvl6pPr>
            <a:lvl7pPr marL="2743268" indent="0">
              <a:buNone/>
              <a:defRPr sz="2000"/>
            </a:lvl7pPr>
            <a:lvl8pPr marL="3200481" indent="0">
              <a:buNone/>
              <a:defRPr sz="2000"/>
            </a:lvl8pPr>
            <a:lvl9pPr marL="3657692" indent="0">
              <a:buNone/>
              <a:defRPr sz="2000"/>
            </a:lvl9pPr>
          </a:lstStyle>
          <a:p>
            <a:endParaRPr lang="tr-TR"/>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1"/>
            </a:lvl1pPr>
            <a:lvl2pPr marL="457211" indent="0">
              <a:buNone/>
              <a:defRPr sz="1200"/>
            </a:lvl2pPr>
            <a:lvl3pPr marL="914422" indent="0">
              <a:buNone/>
              <a:defRPr sz="1001"/>
            </a:lvl3pPr>
            <a:lvl4pPr marL="1371635" indent="0">
              <a:buNone/>
              <a:defRPr sz="900"/>
            </a:lvl4pPr>
            <a:lvl5pPr marL="1828846" indent="0">
              <a:buNone/>
              <a:defRPr sz="900"/>
            </a:lvl5pPr>
            <a:lvl6pPr marL="2286057" indent="0">
              <a:buNone/>
              <a:defRPr sz="900"/>
            </a:lvl6pPr>
            <a:lvl7pPr marL="2743268" indent="0">
              <a:buNone/>
              <a:defRPr sz="900"/>
            </a:lvl7pPr>
            <a:lvl8pPr marL="3200481" indent="0">
              <a:buNone/>
              <a:defRPr sz="900"/>
            </a:lvl8pPr>
            <a:lvl9pPr marL="3657692"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39930D8E-EA74-497C-BF41-67239E4F5130}" type="datetime1">
              <a:rPr lang="tr-TR" smtClean="0"/>
              <a:pPr/>
              <a:t>11.4.2019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C2DF7AE-E3BD-41B1-B2B6-F71BED4C81A4}" type="slidenum">
              <a:rPr lang="tr-TR" smtClean="0"/>
              <a:pPr/>
              <a:t>‹#›</a:t>
            </a:fld>
            <a:endParaRPr lang="tr-TR"/>
          </a:p>
        </p:txBody>
      </p:sp>
    </p:spTree>
    <p:extLst>
      <p:ext uri="{BB962C8B-B14F-4D97-AF65-F5344CB8AC3E}">
        <p14:creationId xmlns:p14="http://schemas.microsoft.com/office/powerpoint/2010/main" val="332598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866A23-5CC3-4A88-9880-9FFF7C77A7CE}" type="datetime1">
              <a:rPr lang="tr-TR" smtClean="0"/>
              <a:pPr/>
              <a:t>11.4.2019</a:t>
            </a:fld>
            <a:endParaRPr lang="tr-TR"/>
          </a:p>
        </p:txBody>
      </p:sp>
      <p:sp>
        <p:nvSpPr>
          <p:cNvPr id="5" name="Altbilgi Yer Tutucusu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976320" y="594360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DF7AE-E3BD-41B1-B2B6-F71BED4C81A4}" type="slidenum">
              <a:rPr lang="tr-TR" smtClean="0"/>
              <a:pPr/>
              <a:t>‹#›</a:t>
            </a:fld>
            <a:endParaRPr lang="tr-TR"/>
          </a:p>
        </p:txBody>
      </p:sp>
    </p:spTree>
    <p:extLst>
      <p:ext uri="{BB962C8B-B14F-4D97-AF65-F5344CB8AC3E}">
        <p14:creationId xmlns:p14="http://schemas.microsoft.com/office/powerpoint/2010/main" val="2790049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8" r:id="rId12"/>
    <p:sldLayoutId id="2147483697" r:id="rId13"/>
  </p:sldLayoutIdLst>
  <p:timing>
    <p:tnLst>
      <p:par>
        <p:cTn id="1" dur="indefinite" restart="never" nodeType="tmRoot"/>
      </p:par>
    </p:tnLst>
  </p:timing>
  <p:hf hdr="0" ftr="0" dt="0"/>
  <p:txStyles>
    <p:titleStyle>
      <a:lvl1pPr algn="ctr" defTabSz="914422" rtl="0" eaLnBrk="1" latinLnBrk="0" hangingPunct="1">
        <a:spcBef>
          <a:spcPct val="0"/>
        </a:spcBef>
        <a:buNone/>
        <a:defRPr sz="4400" kern="1200">
          <a:solidFill>
            <a:schemeClr val="tx1"/>
          </a:solidFill>
          <a:latin typeface="+mj-lt"/>
          <a:ea typeface="+mj-ea"/>
          <a:cs typeface="+mj-cs"/>
        </a:defRPr>
      </a:lvl1pPr>
    </p:titleStyle>
    <p:bodyStyle>
      <a:lvl1pPr marL="342909" indent="-342909" algn="l" defTabSz="91442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68" indent="-285756" algn="l" defTabSz="91442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29" indent="-228607" algn="l" defTabSz="91442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40" indent="-228607" algn="l" defTabSz="91442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53" indent="-228607" algn="l" defTabSz="91442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64" indent="-228607" algn="l" defTabSz="91442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75" indent="-228607" algn="l" defTabSz="91442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86" indent="-228607" algn="l" defTabSz="91442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97" indent="-228607" algn="l" defTabSz="91442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22" rtl="0" eaLnBrk="1" latinLnBrk="0" hangingPunct="1">
        <a:defRPr sz="1801" kern="1200">
          <a:solidFill>
            <a:schemeClr val="tx1"/>
          </a:solidFill>
          <a:latin typeface="+mn-lt"/>
          <a:ea typeface="+mn-ea"/>
          <a:cs typeface="+mn-cs"/>
        </a:defRPr>
      </a:lvl1pPr>
      <a:lvl2pPr marL="457211" algn="l" defTabSz="914422" rtl="0" eaLnBrk="1" latinLnBrk="0" hangingPunct="1">
        <a:defRPr sz="1801" kern="1200">
          <a:solidFill>
            <a:schemeClr val="tx1"/>
          </a:solidFill>
          <a:latin typeface="+mn-lt"/>
          <a:ea typeface="+mn-ea"/>
          <a:cs typeface="+mn-cs"/>
        </a:defRPr>
      </a:lvl2pPr>
      <a:lvl3pPr marL="914422" algn="l" defTabSz="914422" rtl="0" eaLnBrk="1" latinLnBrk="0" hangingPunct="1">
        <a:defRPr sz="1801" kern="1200">
          <a:solidFill>
            <a:schemeClr val="tx1"/>
          </a:solidFill>
          <a:latin typeface="+mn-lt"/>
          <a:ea typeface="+mn-ea"/>
          <a:cs typeface="+mn-cs"/>
        </a:defRPr>
      </a:lvl3pPr>
      <a:lvl4pPr marL="1371635" algn="l" defTabSz="914422" rtl="0" eaLnBrk="1" latinLnBrk="0" hangingPunct="1">
        <a:defRPr sz="1801" kern="1200">
          <a:solidFill>
            <a:schemeClr val="tx1"/>
          </a:solidFill>
          <a:latin typeface="+mn-lt"/>
          <a:ea typeface="+mn-ea"/>
          <a:cs typeface="+mn-cs"/>
        </a:defRPr>
      </a:lvl4pPr>
      <a:lvl5pPr marL="1828846" algn="l" defTabSz="914422" rtl="0" eaLnBrk="1" latinLnBrk="0" hangingPunct="1">
        <a:defRPr sz="1801" kern="1200">
          <a:solidFill>
            <a:schemeClr val="tx1"/>
          </a:solidFill>
          <a:latin typeface="+mn-lt"/>
          <a:ea typeface="+mn-ea"/>
          <a:cs typeface="+mn-cs"/>
        </a:defRPr>
      </a:lvl5pPr>
      <a:lvl6pPr marL="2286057" algn="l" defTabSz="914422" rtl="0" eaLnBrk="1" latinLnBrk="0" hangingPunct="1">
        <a:defRPr sz="1801" kern="1200">
          <a:solidFill>
            <a:schemeClr val="tx1"/>
          </a:solidFill>
          <a:latin typeface="+mn-lt"/>
          <a:ea typeface="+mn-ea"/>
          <a:cs typeface="+mn-cs"/>
        </a:defRPr>
      </a:lvl6pPr>
      <a:lvl7pPr marL="2743268" algn="l" defTabSz="914422" rtl="0" eaLnBrk="1" latinLnBrk="0" hangingPunct="1">
        <a:defRPr sz="1801" kern="1200">
          <a:solidFill>
            <a:schemeClr val="tx1"/>
          </a:solidFill>
          <a:latin typeface="+mn-lt"/>
          <a:ea typeface="+mn-ea"/>
          <a:cs typeface="+mn-cs"/>
        </a:defRPr>
      </a:lvl7pPr>
      <a:lvl8pPr marL="3200481" algn="l" defTabSz="914422" rtl="0" eaLnBrk="1" latinLnBrk="0" hangingPunct="1">
        <a:defRPr sz="1801" kern="1200">
          <a:solidFill>
            <a:schemeClr val="tx1"/>
          </a:solidFill>
          <a:latin typeface="+mn-lt"/>
          <a:ea typeface="+mn-ea"/>
          <a:cs typeface="+mn-cs"/>
        </a:defRPr>
      </a:lvl8pPr>
      <a:lvl9pPr marL="3657692" algn="l" defTabSz="914422"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hyperlink" Target="https://www.karel.com.tr/urun-cozum/ip-santral-ve-iletisim-cozumleri"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4.jpe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hyperlink" Target="https://www.karel.com.tr/urun-cozum/goruntulu-iletisim-kullanimi"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hyperlink" Target="https://www.karel.com.tr/urun-cozum/sayisal-iletisim-cozumleri"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1.jpe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50.png"/><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3.png"/><Relationship Id="rId7"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52.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ctrTitle"/>
          </p:nvPr>
        </p:nvSpPr>
        <p:spPr>
          <a:xfrm>
            <a:off x="0" y="1505931"/>
            <a:ext cx="12144672" cy="1470025"/>
          </a:xfrm>
        </p:spPr>
        <p:txBody>
          <a:bodyPr>
            <a:noAutofit/>
          </a:bodyPr>
          <a:lstStyle/>
          <a:p>
            <a:r>
              <a:rPr lang="tr-TR" sz="3700" dirty="0" smtClean="0">
                <a:latin typeface="Times New Roman" pitchFamily="18" charset="0"/>
                <a:cs typeface="Times New Roman" pitchFamily="18" charset="0"/>
              </a:rPr>
              <a:t>PROJE VE YAPIM ŞUBE MÜDÜRLÜĞÜ</a:t>
            </a:r>
            <a:endParaRPr lang="tr-TR" sz="3700" dirty="0">
              <a:latin typeface="Times New Roman" pitchFamily="18" charset="0"/>
              <a:cs typeface="Times New Roman" pitchFamily="18" charset="0"/>
            </a:endParaRPr>
          </a:p>
        </p:txBody>
      </p:sp>
      <p:pic>
        <p:nvPicPr>
          <p:cNvPr id="7" name="Picture 5" descr="C:\Users\ozturk.ali\Desktop\csb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965" y="3643314"/>
            <a:ext cx="3264363" cy="2448272"/>
          </a:xfrm>
          <a:prstGeom prst="rect">
            <a:avLst/>
          </a:prstGeom>
          <a:noFill/>
          <a:ln>
            <a:noFill/>
          </a:ln>
          <a:extLst/>
        </p:spPr>
      </p:pic>
      <p:pic>
        <p:nvPicPr>
          <p:cNvPr id="1026" name="Picture 2" descr="D:\Desktop\logoYE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0150" y="3643314"/>
            <a:ext cx="3360373"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518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640462" y="6332031"/>
            <a:ext cx="551538" cy="265323"/>
          </a:xfrm>
          <a:solidFill>
            <a:srgbClr val="FF0000"/>
          </a:solidFill>
        </p:spPr>
        <p:txBody>
          <a:bodyPr/>
          <a:lstStyle/>
          <a:p>
            <a:pPr algn="l"/>
            <a:fld id="{DC2DF7AE-E3BD-41B1-B2B6-F71BED4C81A4}" type="slidenum">
              <a:rPr lang="tr-TR" smtClean="0">
                <a:solidFill>
                  <a:schemeClr val="bg1"/>
                </a:solidFill>
              </a:rPr>
              <a:pPr algn="l"/>
              <a:t>10</a:t>
            </a:fld>
            <a:endParaRPr lang="tr-TR" dirty="0">
              <a:solidFill>
                <a:schemeClr val="bg1"/>
              </a:solidFill>
            </a:endParaRPr>
          </a:p>
        </p:txBody>
      </p:sp>
      <p:sp>
        <p:nvSpPr>
          <p:cNvPr id="4" name="Dikdörtgen 3"/>
          <p:cNvSpPr/>
          <p:nvPr/>
        </p:nvSpPr>
        <p:spPr>
          <a:xfrm>
            <a:off x="335360" y="764706"/>
            <a:ext cx="11161241" cy="583264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1"/>
          </a:p>
        </p:txBody>
      </p:sp>
      <p:sp>
        <p:nvSpPr>
          <p:cNvPr id="9" name="4 Metin kutusu"/>
          <p:cNvSpPr txBox="1">
            <a:spLocks noChangeArrowheads="1"/>
          </p:cNvSpPr>
          <p:nvPr/>
        </p:nvSpPr>
        <p:spPr bwMode="auto">
          <a:xfrm>
            <a:off x="551384" y="1307865"/>
            <a:ext cx="10069755" cy="2759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endParaRPr lang="tr-TR" sz="2100" b="1" dirty="0" smtClean="0">
              <a:solidFill>
                <a:srgbClr val="0070C0"/>
              </a:solidFill>
            </a:endParaRPr>
          </a:p>
          <a:p>
            <a:pPr marL="0" indent="0">
              <a:spcBef>
                <a:spcPts val="0"/>
              </a:spcBef>
              <a:buClr>
                <a:srgbClr val="FF0000"/>
              </a:buClr>
              <a:buNone/>
            </a:pPr>
            <a:endParaRPr lang="tr-TR" sz="2400" b="1" dirty="0" smtClean="0">
              <a:solidFill>
                <a:srgbClr val="0070C0"/>
              </a:solidFill>
            </a:endParaRPr>
          </a:p>
          <a:p>
            <a:pPr algn="just">
              <a:buNone/>
            </a:pPr>
            <a:r>
              <a:rPr lang="tr-TR" sz="2400" dirty="0" smtClean="0">
                <a:solidFill>
                  <a:srgbClr val="C00000"/>
                </a:solidFill>
              </a:rPr>
              <a:t>	</a:t>
            </a:r>
            <a:r>
              <a:rPr lang="tr-TR" sz="2400" dirty="0" smtClean="0">
                <a:solidFill>
                  <a:srgbClr val="7030A0"/>
                </a:solidFill>
              </a:rPr>
              <a:t>Bina içi elektronik haberleşme tesislerinin, Bilgi Teknolojileri ve İletişim Kurumu tarafından hazırlanan ve yayımlanan güncel Bina İçi Elektronik Haberleşme Tesisatı Teknik Şartnamesine uygun olması zorunludur. </a:t>
            </a:r>
          </a:p>
          <a:p>
            <a:pPr algn="just">
              <a:spcBef>
                <a:spcPts val="0"/>
              </a:spcBef>
              <a:buClr>
                <a:srgbClr val="FF0000"/>
              </a:buClr>
              <a:buFont typeface="Wingdings" panose="05000000000000000000" pitchFamily="2" charset="2"/>
              <a:buChar char="q"/>
            </a:pPr>
            <a:endParaRPr lang="tr-TR" sz="2400" dirty="0" smtClean="0">
              <a:solidFill>
                <a:srgbClr val="7030A0"/>
              </a:solidFill>
            </a:endParaRPr>
          </a:p>
        </p:txBody>
      </p:sp>
      <p:sp>
        <p:nvSpPr>
          <p:cNvPr id="10" name="Dikdörtgen 24"/>
          <p:cNvSpPr/>
          <p:nvPr/>
        </p:nvSpPr>
        <p:spPr>
          <a:xfrm rot="16200000">
            <a:off x="9561534" y="3833588"/>
            <a:ext cx="4704987" cy="291892"/>
          </a:xfrm>
          <a:prstGeom prst="roundRect">
            <a:avLst>
              <a:gd name="adj" fmla="val 0"/>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chemeClr val="bg1"/>
                </a:solidFill>
              </a:rPr>
              <a:t>PROJE VE YAPIM ŞUBE</a:t>
            </a:r>
            <a:r>
              <a:rPr lang="tr-TR" sz="1600" dirty="0" smtClean="0">
                <a:solidFill>
                  <a:schemeClr val="bg1"/>
                </a:solidFill>
              </a:rPr>
              <a:t> </a:t>
            </a:r>
            <a:r>
              <a:rPr lang="tr-TR" sz="1600" dirty="0">
                <a:solidFill>
                  <a:schemeClr val="bg1"/>
                </a:solidFill>
              </a:rPr>
              <a:t>MÜDÜRLÜĞÜ</a:t>
            </a:r>
          </a:p>
        </p:txBody>
      </p:sp>
      <p:sp>
        <p:nvSpPr>
          <p:cNvPr id="12" name="Dikdörtgen 24"/>
          <p:cNvSpPr/>
          <p:nvPr/>
        </p:nvSpPr>
        <p:spPr>
          <a:xfrm>
            <a:off x="1274116" y="568589"/>
            <a:ext cx="5364595" cy="340131"/>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Trebuchet MS" panose="020B0603020202020204" pitchFamily="34" charset="0"/>
              </a:rPr>
              <a:t>PROJE VE YAPIM ŞUBE MÜDÜRLÜĞÜ</a:t>
            </a:r>
            <a:endParaRPr lang="tr-TR" sz="2400" b="1" dirty="0">
              <a:solidFill>
                <a:srgbClr val="FF0000"/>
              </a:solidFill>
              <a:latin typeface="Trebuchet MS" panose="020B0603020202020204" pitchFamily="34" charset="0"/>
            </a:endParaRPr>
          </a:p>
        </p:txBody>
      </p:sp>
      <p:pic>
        <p:nvPicPr>
          <p:cNvPr id="13" name="Resim 12"/>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119336" y="299504"/>
            <a:ext cx="1075049" cy="1037978"/>
          </a:xfrm>
          <a:prstGeom prst="rect">
            <a:avLst/>
          </a:prstGeom>
          <a:solidFill>
            <a:schemeClr val="bg1"/>
          </a:solidFill>
        </p:spPr>
      </p:pic>
      <p:pic>
        <p:nvPicPr>
          <p:cNvPr id="14" name="Picture 2" descr="D:\Desktop\logoYE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206" y="299504"/>
            <a:ext cx="1117822" cy="103797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hasan.avsar\Desktop\SUNUM\RESİMLER\resim6.jpg"/>
          <p:cNvPicPr>
            <a:picLocks noChangeAspect="1" noChangeArrowheads="1"/>
          </p:cNvPicPr>
          <p:nvPr/>
        </p:nvPicPr>
        <p:blipFill>
          <a:blip r:embed="rId5" cstate="print"/>
          <a:srcRect/>
          <a:stretch>
            <a:fillRect/>
          </a:stretch>
        </p:blipFill>
        <p:spPr bwMode="auto">
          <a:xfrm>
            <a:off x="4452926" y="3714752"/>
            <a:ext cx="3857652" cy="2571768"/>
          </a:xfrm>
          <a:prstGeom prst="rect">
            <a:avLst/>
          </a:prstGeom>
          <a:noFill/>
        </p:spPr>
      </p:pic>
    </p:spTree>
    <p:extLst>
      <p:ext uri="{BB962C8B-B14F-4D97-AF65-F5344CB8AC3E}">
        <p14:creationId xmlns:p14="http://schemas.microsoft.com/office/powerpoint/2010/main" val="1634634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640462" y="6332031"/>
            <a:ext cx="551538" cy="265323"/>
          </a:xfrm>
          <a:solidFill>
            <a:srgbClr val="FF0000"/>
          </a:solidFill>
        </p:spPr>
        <p:txBody>
          <a:bodyPr/>
          <a:lstStyle/>
          <a:p>
            <a:pPr algn="l"/>
            <a:fld id="{DC2DF7AE-E3BD-41B1-B2B6-F71BED4C81A4}" type="slidenum">
              <a:rPr lang="tr-TR" smtClean="0">
                <a:solidFill>
                  <a:schemeClr val="bg1"/>
                </a:solidFill>
              </a:rPr>
              <a:pPr algn="l"/>
              <a:t>11</a:t>
            </a:fld>
            <a:endParaRPr lang="tr-TR" dirty="0">
              <a:solidFill>
                <a:schemeClr val="bg1"/>
              </a:solidFill>
            </a:endParaRPr>
          </a:p>
        </p:txBody>
      </p:sp>
      <p:sp>
        <p:nvSpPr>
          <p:cNvPr id="4" name="Dikdörtgen 3"/>
          <p:cNvSpPr/>
          <p:nvPr/>
        </p:nvSpPr>
        <p:spPr>
          <a:xfrm>
            <a:off x="335360" y="764706"/>
            <a:ext cx="11161241" cy="583264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1"/>
          </a:p>
        </p:txBody>
      </p:sp>
      <p:sp>
        <p:nvSpPr>
          <p:cNvPr id="9" name="4 Metin kutusu"/>
          <p:cNvSpPr txBox="1">
            <a:spLocks noChangeArrowheads="1"/>
          </p:cNvSpPr>
          <p:nvPr/>
        </p:nvSpPr>
        <p:spPr bwMode="auto">
          <a:xfrm>
            <a:off x="551384" y="975221"/>
            <a:ext cx="10069755" cy="4765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endParaRPr lang="tr-TR" sz="2100" b="1" dirty="0" smtClean="0">
              <a:solidFill>
                <a:srgbClr val="0070C0"/>
              </a:solidFill>
            </a:endParaRPr>
          </a:p>
          <a:p>
            <a:pPr>
              <a:buNone/>
            </a:pPr>
            <a:endParaRPr lang="tr-TR" sz="2400" b="1" dirty="0" smtClean="0">
              <a:solidFill>
                <a:srgbClr val="0070C0"/>
              </a:solidFill>
            </a:endParaRPr>
          </a:p>
          <a:p>
            <a:pPr>
              <a:buNone/>
            </a:pPr>
            <a:r>
              <a:rPr lang="tr-TR" sz="2400" dirty="0" smtClean="0">
                <a:solidFill>
                  <a:srgbClr val="C00000"/>
                </a:solidFill>
              </a:rPr>
              <a:t>	</a:t>
            </a:r>
            <a:r>
              <a:rPr lang="tr-TR" sz="2400" b="1" dirty="0" smtClean="0">
                <a:solidFill>
                  <a:srgbClr val="FF0000"/>
                </a:solidFill>
              </a:rPr>
              <a:t>Zayıf Akım Tesisatı </a:t>
            </a:r>
          </a:p>
          <a:p>
            <a:r>
              <a:rPr lang="tr-TR" sz="2400" dirty="0" smtClean="0"/>
              <a:t>Yangın Alarm Sistemleri</a:t>
            </a:r>
          </a:p>
          <a:p>
            <a:r>
              <a:rPr lang="tr-TR" sz="2400" dirty="0" smtClean="0"/>
              <a:t>Telefon Sistemleri</a:t>
            </a:r>
          </a:p>
          <a:p>
            <a:r>
              <a:rPr lang="tr-TR" sz="2400" dirty="0" smtClean="0"/>
              <a:t>Seslendirme ve Anons</a:t>
            </a:r>
          </a:p>
          <a:p>
            <a:r>
              <a:rPr lang="tr-TR" sz="2400" dirty="0" smtClean="0"/>
              <a:t>Merkezi TV Sistemleri</a:t>
            </a:r>
          </a:p>
          <a:p>
            <a:r>
              <a:rPr lang="tr-TR" sz="2400" dirty="0" smtClean="0"/>
              <a:t>Kapalı devre TV(CCTV)</a:t>
            </a:r>
          </a:p>
          <a:p>
            <a:r>
              <a:rPr lang="tr-TR" sz="2400" dirty="0" smtClean="0"/>
              <a:t>DATA sistemlerinden oluşur.</a:t>
            </a:r>
          </a:p>
          <a:p>
            <a:pPr algn="just">
              <a:spcBef>
                <a:spcPts val="0"/>
              </a:spcBef>
              <a:buClr>
                <a:srgbClr val="FF0000"/>
              </a:buClr>
              <a:buFont typeface="Wingdings" panose="05000000000000000000" pitchFamily="2" charset="2"/>
              <a:buChar char="q"/>
            </a:pPr>
            <a:endParaRPr lang="tr-TR" sz="2400" dirty="0" smtClean="0">
              <a:solidFill>
                <a:srgbClr val="7030A0"/>
              </a:solidFill>
            </a:endParaRPr>
          </a:p>
        </p:txBody>
      </p:sp>
      <p:sp>
        <p:nvSpPr>
          <p:cNvPr id="10" name="Dikdörtgen 24"/>
          <p:cNvSpPr/>
          <p:nvPr/>
        </p:nvSpPr>
        <p:spPr>
          <a:xfrm rot="16200000">
            <a:off x="9561534" y="3833588"/>
            <a:ext cx="4704987" cy="291892"/>
          </a:xfrm>
          <a:prstGeom prst="roundRect">
            <a:avLst>
              <a:gd name="adj" fmla="val 0"/>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chemeClr val="bg1"/>
                </a:solidFill>
              </a:rPr>
              <a:t>PROJE VE YAPIM ŞUBE</a:t>
            </a:r>
            <a:r>
              <a:rPr lang="tr-TR" sz="1600" dirty="0" smtClean="0">
                <a:solidFill>
                  <a:schemeClr val="bg1"/>
                </a:solidFill>
              </a:rPr>
              <a:t> </a:t>
            </a:r>
            <a:r>
              <a:rPr lang="tr-TR" sz="1600" dirty="0">
                <a:solidFill>
                  <a:schemeClr val="bg1"/>
                </a:solidFill>
              </a:rPr>
              <a:t>MÜDÜRLÜĞÜ</a:t>
            </a:r>
          </a:p>
        </p:txBody>
      </p:sp>
      <p:sp>
        <p:nvSpPr>
          <p:cNvPr id="12" name="Dikdörtgen 24"/>
          <p:cNvSpPr/>
          <p:nvPr/>
        </p:nvSpPr>
        <p:spPr>
          <a:xfrm>
            <a:off x="1274116" y="568589"/>
            <a:ext cx="5364595" cy="340131"/>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Trebuchet MS" panose="020B0603020202020204" pitchFamily="34" charset="0"/>
              </a:rPr>
              <a:t>PROJE VE YAPIM ŞUBE MÜDÜRLÜĞÜ</a:t>
            </a:r>
            <a:endParaRPr lang="tr-TR" sz="2400" b="1" dirty="0">
              <a:solidFill>
                <a:srgbClr val="FF0000"/>
              </a:solidFill>
              <a:latin typeface="Trebuchet MS" panose="020B0603020202020204" pitchFamily="34" charset="0"/>
            </a:endParaRPr>
          </a:p>
        </p:txBody>
      </p:sp>
      <p:pic>
        <p:nvPicPr>
          <p:cNvPr id="13" name="Resim 12"/>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119336" y="299504"/>
            <a:ext cx="1075049" cy="1037978"/>
          </a:xfrm>
          <a:prstGeom prst="rect">
            <a:avLst/>
          </a:prstGeom>
          <a:solidFill>
            <a:schemeClr val="bg1"/>
          </a:solidFill>
        </p:spPr>
      </p:pic>
      <p:pic>
        <p:nvPicPr>
          <p:cNvPr id="14" name="Picture 2" descr="D:\Desktop\logoYE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206" y="299504"/>
            <a:ext cx="1117822" cy="103797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atekin\Desktop\SUNUM\RESİMLER\zayesLFTXZ23G.jpg"/>
          <p:cNvPicPr>
            <a:picLocks noChangeAspect="1" noChangeArrowheads="1"/>
          </p:cNvPicPr>
          <p:nvPr/>
        </p:nvPicPr>
        <p:blipFill>
          <a:blip r:embed="rId5" cstate="print"/>
          <a:srcRect/>
          <a:stretch>
            <a:fillRect/>
          </a:stretch>
        </p:blipFill>
        <p:spPr bwMode="auto">
          <a:xfrm>
            <a:off x="5807968" y="1700808"/>
            <a:ext cx="5328592" cy="4104456"/>
          </a:xfrm>
          <a:prstGeom prst="rect">
            <a:avLst/>
          </a:prstGeom>
          <a:noFill/>
        </p:spPr>
      </p:pic>
    </p:spTree>
    <p:extLst>
      <p:ext uri="{BB962C8B-B14F-4D97-AF65-F5344CB8AC3E}">
        <p14:creationId xmlns:p14="http://schemas.microsoft.com/office/powerpoint/2010/main" val="1634634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640462" y="6332031"/>
            <a:ext cx="551538" cy="265323"/>
          </a:xfrm>
          <a:solidFill>
            <a:srgbClr val="FF0000"/>
          </a:solidFill>
        </p:spPr>
        <p:txBody>
          <a:bodyPr/>
          <a:lstStyle/>
          <a:p>
            <a:pPr algn="l"/>
            <a:fld id="{DC2DF7AE-E3BD-41B1-B2B6-F71BED4C81A4}" type="slidenum">
              <a:rPr lang="tr-TR" smtClean="0">
                <a:solidFill>
                  <a:schemeClr val="bg1"/>
                </a:solidFill>
              </a:rPr>
              <a:pPr algn="l"/>
              <a:t>12</a:t>
            </a:fld>
            <a:endParaRPr lang="tr-TR" dirty="0">
              <a:solidFill>
                <a:schemeClr val="bg1"/>
              </a:solidFill>
            </a:endParaRPr>
          </a:p>
        </p:txBody>
      </p:sp>
      <p:sp>
        <p:nvSpPr>
          <p:cNvPr id="4" name="Dikdörtgen 3"/>
          <p:cNvSpPr/>
          <p:nvPr/>
        </p:nvSpPr>
        <p:spPr>
          <a:xfrm>
            <a:off x="335360" y="764706"/>
            <a:ext cx="11161241" cy="583264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1"/>
          </a:p>
        </p:txBody>
      </p:sp>
      <p:sp>
        <p:nvSpPr>
          <p:cNvPr id="9" name="4 Metin kutusu"/>
          <p:cNvSpPr txBox="1">
            <a:spLocks noChangeArrowheads="1"/>
          </p:cNvSpPr>
          <p:nvPr/>
        </p:nvSpPr>
        <p:spPr bwMode="auto">
          <a:xfrm>
            <a:off x="551384" y="1103462"/>
            <a:ext cx="10069755" cy="450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endParaRPr lang="tr-TR" sz="2100" b="1" dirty="0" smtClean="0">
              <a:solidFill>
                <a:srgbClr val="0070C0"/>
              </a:solidFill>
            </a:endParaRPr>
          </a:p>
          <a:p>
            <a:pPr>
              <a:buNone/>
            </a:pPr>
            <a:endParaRPr lang="tr-TR" sz="2400" b="1" dirty="0" smtClean="0">
              <a:solidFill>
                <a:srgbClr val="0070C0"/>
              </a:solidFill>
            </a:endParaRPr>
          </a:p>
          <a:p>
            <a:pPr>
              <a:buNone/>
            </a:pPr>
            <a:r>
              <a:rPr lang="tr-TR" sz="2400" dirty="0" smtClean="0">
                <a:solidFill>
                  <a:srgbClr val="C00000"/>
                </a:solidFill>
              </a:rPr>
              <a:t>	</a:t>
            </a:r>
            <a:r>
              <a:rPr lang="tr-TR" sz="2400" b="1" dirty="0" smtClean="0">
                <a:solidFill>
                  <a:srgbClr val="FF0000"/>
                </a:solidFill>
              </a:rPr>
              <a:t>YANGIN ALARM SİSTEMLERİ</a:t>
            </a:r>
          </a:p>
          <a:p>
            <a:pPr>
              <a:buNone/>
            </a:pPr>
            <a:r>
              <a:rPr lang="tr-TR" sz="2400" dirty="0" smtClean="0"/>
              <a:t>    İki ana gruba ayrılır.</a:t>
            </a:r>
          </a:p>
          <a:p>
            <a:pPr>
              <a:buNone/>
            </a:pPr>
            <a:r>
              <a:rPr lang="tr-TR" sz="2400" b="1" dirty="0" smtClean="0">
                <a:solidFill>
                  <a:srgbClr val="FF0000"/>
                </a:solidFill>
              </a:rPr>
              <a:t>    KONVANSİYONEL YANGIN ALGILAMA SİSTEMLERİ</a:t>
            </a:r>
            <a:endParaRPr lang="tr-TR" sz="2400" dirty="0" smtClean="0">
              <a:solidFill>
                <a:srgbClr val="FF0000"/>
              </a:solidFill>
            </a:endParaRPr>
          </a:p>
          <a:p>
            <a:pPr fontAlgn="base"/>
            <a:r>
              <a:rPr lang="tr-TR" sz="2400" dirty="0" smtClean="0"/>
              <a:t>Konvansiyonel sistemlerde yangın paneline bölge şeklinde tanımlama yapılır.  Genellikle küçük işletmelerde ve evlerde kullanılan basit sistemlerdir.</a:t>
            </a:r>
          </a:p>
          <a:p>
            <a:endParaRPr lang="tr-TR" sz="2400" dirty="0" smtClean="0"/>
          </a:p>
          <a:p>
            <a:pPr algn="just">
              <a:spcBef>
                <a:spcPts val="0"/>
              </a:spcBef>
              <a:buClr>
                <a:srgbClr val="FF0000"/>
              </a:buClr>
              <a:buFont typeface="Wingdings" panose="05000000000000000000" pitchFamily="2" charset="2"/>
              <a:buChar char="q"/>
            </a:pPr>
            <a:endParaRPr lang="tr-TR" sz="2400" dirty="0" smtClean="0">
              <a:solidFill>
                <a:srgbClr val="7030A0"/>
              </a:solidFill>
            </a:endParaRPr>
          </a:p>
        </p:txBody>
      </p:sp>
      <p:sp>
        <p:nvSpPr>
          <p:cNvPr id="10" name="Dikdörtgen 24"/>
          <p:cNvSpPr/>
          <p:nvPr/>
        </p:nvSpPr>
        <p:spPr>
          <a:xfrm rot="16200000">
            <a:off x="9561534" y="3833588"/>
            <a:ext cx="4704987" cy="291892"/>
          </a:xfrm>
          <a:prstGeom prst="roundRect">
            <a:avLst>
              <a:gd name="adj" fmla="val 0"/>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chemeClr val="bg1"/>
                </a:solidFill>
              </a:rPr>
              <a:t>PROJE VE YAPIM ŞUBE</a:t>
            </a:r>
            <a:r>
              <a:rPr lang="tr-TR" sz="1600" dirty="0" smtClean="0">
                <a:solidFill>
                  <a:schemeClr val="bg1"/>
                </a:solidFill>
              </a:rPr>
              <a:t> </a:t>
            </a:r>
            <a:r>
              <a:rPr lang="tr-TR" sz="1600" dirty="0">
                <a:solidFill>
                  <a:schemeClr val="bg1"/>
                </a:solidFill>
              </a:rPr>
              <a:t>MÜDÜRLÜĞÜ</a:t>
            </a:r>
          </a:p>
        </p:txBody>
      </p:sp>
      <p:sp>
        <p:nvSpPr>
          <p:cNvPr id="12" name="Dikdörtgen 24"/>
          <p:cNvSpPr/>
          <p:nvPr/>
        </p:nvSpPr>
        <p:spPr>
          <a:xfrm>
            <a:off x="1274116" y="568589"/>
            <a:ext cx="5364595" cy="340131"/>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Trebuchet MS" panose="020B0603020202020204" pitchFamily="34" charset="0"/>
              </a:rPr>
              <a:t>PROJE VE YAPIM ŞUBE MÜDÜRLÜĞÜ</a:t>
            </a:r>
            <a:endParaRPr lang="tr-TR" sz="2400" b="1" dirty="0">
              <a:solidFill>
                <a:srgbClr val="FF0000"/>
              </a:solidFill>
              <a:latin typeface="Trebuchet MS" panose="020B0603020202020204" pitchFamily="34" charset="0"/>
            </a:endParaRPr>
          </a:p>
        </p:txBody>
      </p:sp>
      <p:pic>
        <p:nvPicPr>
          <p:cNvPr id="13" name="Resim 12"/>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119336" y="299504"/>
            <a:ext cx="1075049" cy="1037978"/>
          </a:xfrm>
          <a:prstGeom prst="rect">
            <a:avLst/>
          </a:prstGeom>
          <a:solidFill>
            <a:schemeClr val="bg1"/>
          </a:solidFill>
        </p:spPr>
      </p:pic>
      <p:pic>
        <p:nvPicPr>
          <p:cNvPr id="14" name="Picture 2" descr="D:\Desktop\logoYE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206" y="299504"/>
            <a:ext cx="1117822" cy="1037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634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640462" y="6332031"/>
            <a:ext cx="551538" cy="265323"/>
          </a:xfrm>
          <a:solidFill>
            <a:srgbClr val="FF0000"/>
          </a:solidFill>
        </p:spPr>
        <p:txBody>
          <a:bodyPr/>
          <a:lstStyle/>
          <a:p>
            <a:pPr algn="l"/>
            <a:fld id="{DC2DF7AE-E3BD-41B1-B2B6-F71BED4C81A4}" type="slidenum">
              <a:rPr lang="tr-TR" smtClean="0">
                <a:solidFill>
                  <a:schemeClr val="bg1"/>
                </a:solidFill>
              </a:rPr>
              <a:pPr algn="l"/>
              <a:t>13</a:t>
            </a:fld>
            <a:endParaRPr lang="tr-TR" dirty="0">
              <a:solidFill>
                <a:schemeClr val="bg1"/>
              </a:solidFill>
            </a:endParaRPr>
          </a:p>
        </p:txBody>
      </p:sp>
      <p:sp>
        <p:nvSpPr>
          <p:cNvPr id="4" name="Dikdörtgen 3"/>
          <p:cNvSpPr/>
          <p:nvPr/>
        </p:nvSpPr>
        <p:spPr>
          <a:xfrm>
            <a:off x="335360" y="764706"/>
            <a:ext cx="11161241" cy="583264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1"/>
          </a:p>
        </p:txBody>
      </p:sp>
      <p:sp>
        <p:nvSpPr>
          <p:cNvPr id="9" name="4 Metin kutusu"/>
          <p:cNvSpPr txBox="1">
            <a:spLocks noChangeArrowheads="1"/>
          </p:cNvSpPr>
          <p:nvPr/>
        </p:nvSpPr>
        <p:spPr bwMode="auto">
          <a:xfrm>
            <a:off x="1775521" y="1199166"/>
            <a:ext cx="8712967" cy="1328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buNone/>
            </a:pPr>
            <a:r>
              <a:rPr lang="tr-TR" sz="2400" b="1" dirty="0" smtClean="0">
                <a:solidFill>
                  <a:srgbClr val="FF0000"/>
                </a:solidFill>
              </a:rPr>
              <a:t>KONVANSİYONEL YANGIN ALGILAMA SİSTEMLERİ</a:t>
            </a:r>
            <a:endParaRPr lang="tr-TR" sz="2400" dirty="0" smtClean="0">
              <a:solidFill>
                <a:srgbClr val="FF0000"/>
              </a:solidFill>
            </a:endParaRPr>
          </a:p>
          <a:p>
            <a:endParaRPr lang="tr-TR" sz="2400" dirty="0" smtClean="0"/>
          </a:p>
          <a:p>
            <a:pPr algn="just">
              <a:spcBef>
                <a:spcPts val="0"/>
              </a:spcBef>
              <a:buClr>
                <a:srgbClr val="FF0000"/>
              </a:buClr>
              <a:buFont typeface="Wingdings" panose="05000000000000000000" pitchFamily="2" charset="2"/>
              <a:buChar char="q"/>
            </a:pPr>
            <a:endParaRPr lang="tr-TR" sz="2400" dirty="0" smtClean="0">
              <a:solidFill>
                <a:srgbClr val="7030A0"/>
              </a:solidFill>
            </a:endParaRPr>
          </a:p>
        </p:txBody>
      </p:sp>
      <p:sp>
        <p:nvSpPr>
          <p:cNvPr id="10" name="Dikdörtgen 24"/>
          <p:cNvSpPr/>
          <p:nvPr/>
        </p:nvSpPr>
        <p:spPr>
          <a:xfrm rot="16200000">
            <a:off x="9561534" y="3833588"/>
            <a:ext cx="4704987" cy="291892"/>
          </a:xfrm>
          <a:prstGeom prst="roundRect">
            <a:avLst>
              <a:gd name="adj" fmla="val 0"/>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chemeClr val="bg1"/>
                </a:solidFill>
              </a:rPr>
              <a:t>PROJE VE YAPIM ŞUBE</a:t>
            </a:r>
            <a:r>
              <a:rPr lang="tr-TR" sz="1600" dirty="0" smtClean="0">
                <a:solidFill>
                  <a:schemeClr val="bg1"/>
                </a:solidFill>
              </a:rPr>
              <a:t> </a:t>
            </a:r>
            <a:r>
              <a:rPr lang="tr-TR" sz="1600" dirty="0">
                <a:solidFill>
                  <a:schemeClr val="bg1"/>
                </a:solidFill>
              </a:rPr>
              <a:t>MÜDÜRLÜĞÜ</a:t>
            </a:r>
          </a:p>
        </p:txBody>
      </p:sp>
      <p:sp>
        <p:nvSpPr>
          <p:cNvPr id="12" name="Dikdörtgen 24"/>
          <p:cNvSpPr/>
          <p:nvPr/>
        </p:nvSpPr>
        <p:spPr>
          <a:xfrm>
            <a:off x="1274116" y="568589"/>
            <a:ext cx="5364595" cy="340131"/>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Trebuchet MS" panose="020B0603020202020204" pitchFamily="34" charset="0"/>
              </a:rPr>
              <a:t>PROJE VE YAPIM ŞUBE MÜDÜRLÜĞÜ</a:t>
            </a:r>
            <a:endParaRPr lang="tr-TR" sz="2400" b="1" dirty="0">
              <a:solidFill>
                <a:srgbClr val="FF0000"/>
              </a:solidFill>
              <a:latin typeface="Trebuchet MS" panose="020B0603020202020204" pitchFamily="34" charset="0"/>
            </a:endParaRPr>
          </a:p>
        </p:txBody>
      </p:sp>
      <p:pic>
        <p:nvPicPr>
          <p:cNvPr id="13" name="Resim 12"/>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119336" y="299504"/>
            <a:ext cx="1075049" cy="1037978"/>
          </a:xfrm>
          <a:prstGeom prst="rect">
            <a:avLst/>
          </a:prstGeom>
          <a:solidFill>
            <a:schemeClr val="bg1"/>
          </a:solidFill>
        </p:spPr>
      </p:pic>
      <p:pic>
        <p:nvPicPr>
          <p:cNvPr id="14" name="Picture 2" descr="D:\Desktop\logoYE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206" y="299504"/>
            <a:ext cx="1117822" cy="103797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matekin\Desktop\SUNUM\RESİMLER\Konvansiyonel-Yangın-Alarm-Sistemleri-976x445.jpg"/>
          <p:cNvPicPr>
            <a:picLocks noChangeAspect="1" noChangeArrowheads="1"/>
          </p:cNvPicPr>
          <p:nvPr/>
        </p:nvPicPr>
        <p:blipFill>
          <a:blip r:embed="rId5" cstate="print"/>
          <a:srcRect/>
          <a:stretch>
            <a:fillRect/>
          </a:stretch>
        </p:blipFill>
        <p:spPr bwMode="auto">
          <a:xfrm>
            <a:off x="1271464" y="2132856"/>
            <a:ext cx="9296400" cy="4238625"/>
          </a:xfrm>
          <a:prstGeom prst="rect">
            <a:avLst/>
          </a:prstGeom>
          <a:noFill/>
        </p:spPr>
      </p:pic>
    </p:spTree>
    <p:extLst>
      <p:ext uri="{BB962C8B-B14F-4D97-AF65-F5344CB8AC3E}">
        <p14:creationId xmlns:p14="http://schemas.microsoft.com/office/powerpoint/2010/main" val="1634634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640462" y="6332031"/>
            <a:ext cx="551538" cy="265323"/>
          </a:xfrm>
          <a:solidFill>
            <a:srgbClr val="FF0000"/>
          </a:solidFill>
        </p:spPr>
        <p:txBody>
          <a:bodyPr/>
          <a:lstStyle/>
          <a:p>
            <a:pPr algn="l"/>
            <a:fld id="{DC2DF7AE-E3BD-41B1-B2B6-F71BED4C81A4}" type="slidenum">
              <a:rPr lang="tr-TR" smtClean="0">
                <a:solidFill>
                  <a:schemeClr val="bg1"/>
                </a:solidFill>
              </a:rPr>
              <a:pPr algn="l"/>
              <a:t>14</a:t>
            </a:fld>
            <a:endParaRPr lang="tr-TR" dirty="0">
              <a:solidFill>
                <a:schemeClr val="bg1"/>
              </a:solidFill>
            </a:endParaRPr>
          </a:p>
        </p:txBody>
      </p:sp>
      <p:sp>
        <p:nvSpPr>
          <p:cNvPr id="4" name="Dikdörtgen 3"/>
          <p:cNvSpPr/>
          <p:nvPr/>
        </p:nvSpPr>
        <p:spPr>
          <a:xfrm>
            <a:off x="335360" y="764706"/>
            <a:ext cx="11161241" cy="583264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1"/>
          </a:p>
        </p:txBody>
      </p:sp>
      <p:sp>
        <p:nvSpPr>
          <p:cNvPr id="9" name="4 Metin kutusu"/>
          <p:cNvSpPr txBox="1">
            <a:spLocks noChangeArrowheads="1"/>
          </p:cNvSpPr>
          <p:nvPr/>
        </p:nvSpPr>
        <p:spPr bwMode="auto">
          <a:xfrm>
            <a:off x="551384" y="1295823"/>
            <a:ext cx="10069755"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endParaRPr lang="tr-TR" sz="2100" b="1" dirty="0" smtClean="0">
              <a:solidFill>
                <a:srgbClr val="FF0000"/>
              </a:solidFill>
            </a:endParaRPr>
          </a:p>
          <a:p>
            <a:pPr>
              <a:buNone/>
            </a:pPr>
            <a:r>
              <a:rPr lang="tr-TR" sz="2400" b="1" dirty="0" smtClean="0">
                <a:solidFill>
                  <a:srgbClr val="FF0000"/>
                </a:solidFill>
              </a:rPr>
              <a:t>	ADRESLİ YANGIN ALGILAMA SİSTEMLERİ</a:t>
            </a:r>
          </a:p>
          <a:p>
            <a:pPr algn="just">
              <a:buNone/>
            </a:pPr>
            <a:r>
              <a:rPr lang="tr-TR" sz="2400" b="1" dirty="0" smtClean="0"/>
              <a:t> 	</a:t>
            </a:r>
            <a:r>
              <a:rPr lang="tr-TR" sz="2400" dirty="0" smtClean="0"/>
              <a:t>Adresli yangın algılama sistemleri, yangının türünü, tam olarak yerini (oda, kat, vs..), hangi </a:t>
            </a:r>
            <a:r>
              <a:rPr lang="tr-TR" sz="2400" dirty="0" err="1" smtClean="0"/>
              <a:t>dedektörlerden</a:t>
            </a:r>
            <a:r>
              <a:rPr lang="tr-TR" sz="2400" dirty="0" smtClean="0"/>
              <a:t> geldiği gibi bilgileri gösteren sistemlerdir. Sistem alarm durumunda panele tanıtılmış referans değerlerini kontrol ederek yangın alarmının gerçek olup olmadığına karar verir. Ayrıca </a:t>
            </a:r>
            <a:r>
              <a:rPr lang="tr-TR" sz="2400" dirty="0" err="1" smtClean="0"/>
              <a:t>dedektörler</a:t>
            </a:r>
            <a:r>
              <a:rPr lang="tr-TR" sz="2400" dirty="0" smtClean="0"/>
              <a:t> ısı ve duman değerlerini panele sürekli gönderir. Büyük tesis ve fabrikalarda tercih edilir.</a:t>
            </a:r>
          </a:p>
          <a:p>
            <a:endParaRPr lang="tr-TR" sz="2400" dirty="0" smtClean="0"/>
          </a:p>
          <a:p>
            <a:pPr algn="just">
              <a:spcBef>
                <a:spcPts val="0"/>
              </a:spcBef>
              <a:buClr>
                <a:srgbClr val="FF0000"/>
              </a:buClr>
              <a:buFont typeface="Wingdings" panose="05000000000000000000" pitchFamily="2" charset="2"/>
              <a:buChar char="q"/>
            </a:pPr>
            <a:endParaRPr lang="tr-TR" sz="2400" dirty="0" smtClean="0">
              <a:solidFill>
                <a:srgbClr val="7030A0"/>
              </a:solidFill>
            </a:endParaRPr>
          </a:p>
        </p:txBody>
      </p:sp>
      <p:sp>
        <p:nvSpPr>
          <p:cNvPr id="10" name="Dikdörtgen 24"/>
          <p:cNvSpPr/>
          <p:nvPr/>
        </p:nvSpPr>
        <p:spPr>
          <a:xfrm rot="16200000">
            <a:off x="9561534" y="3833588"/>
            <a:ext cx="4704987" cy="291892"/>
          </a:xfrm>
          <a:prstGeom prst="roundRect">
            <a:avLst>
              <a:gd name="adj" fmla="val 0"/>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chemeClr val="bg1"/>
                </a:solidFill>
              </a:rPr>
              <a:t>PROJE VE YAPIM ŞUBE</a:t>
            </a:r>
            <a:r>
              <a:rPr lang="tr-TR" sz="1600" dirty="0" smtClean="0">
                <a:solidFill>
                  <a:schemeClr val="bg1"/>
                </a:solidFill>
              </a:rPr>
              <a:t> </a:t>
            </a:r>
            <a:r>
              <a:rPr lang="tr-TR" sz="1600" dirty="0">
                <a:solidFill>
                  <a:schemeClr val="bg1"/>
                </a:solidFill>
              </a:rPr>
              <a:t>MÜDÜRLÜĞÜ</a:t>
            </a:r>
          </a:p>
        </p:txBody>
      </p:sp>
      <p:sp>
        <p:nvSpPr>
          <p:cNvPr id="12" name="Dikdörtgen 24"/>
          <p:cNvSpPr/>
          <p:nvPr/>
        </p:nvSpPr>
        <p:spPr>
          <a:xfrm>
            <a:off x="1274116" y="568589"/>
            <a:ext cx="5364595" cy="340131"/>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Trebuchet MS" panose="020B0603020202020204" pitchFamily="34" charset="0"/>
              </a:rPr>
              <a:t>PROJE VE YAPIM ŞUBE MÜDÜRLÜĞÜ</a:t>
            </a:r>
            <a:endParaRPr lang="tr-TR" sz="2400" b="1" dirty="0">
              <a:solidFill>
                <a:srgbClr val="FF0000"/>
              </a:solidFill>
              <a:latin typeface="Trebuchet MS" panose="020B0603020202020204" pitchFamily="34" charset="0"/>
            </a:endParaRPr>
          </a:p>
        </p:txBody>
      </p:sp>
      <p:pic>
        <p:nvPicPr>
          <p:cNvPr id="13" name="Resim 12"/>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119336" y="299504"/>
            <a:ext cx="1075049" cy="1037978"/>
          </a:xfrm>
          <a:prstGeom prst="rect">
            <a:avLst/>
          </a:prstGeom>
          <a:solidFill>
            <a:schemeClr val="bg1"/>
          </a:solidFill>
        </p:spPr>
      </p:pic>
      <p:pic>
        <p:nvPicPr>
          <p:cNvPr id="14" name="Picture 2" descr="D:\Desktop\logoYE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206" y="299504"/>
            <a:ext cx="1117822" cy="1037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6346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640462" y="6332031"/>
            <a:ext cx="551538" cy="265323"/>
          </a:xfrm>
          <a:solidFill>
            <a:srgbClr val="FF0000"/>
          </a:solidFill>
        </p:spPr>
        <p:txBody>
          <a:bodyPr/>
          <a:lstStyle/>
          <a:p>
            <a:pPr algn="l"/>
            <a:fld id="{DC2DF7AE-E3BD-41B1-B2B6-F71BED4C81A4}" type="slidenum">
              <a:rPr lang="tr-TR" smtClean="0">
                <a:solidFill>
                  <a:schemeClr val="bg1"/>
                </a:solidFill>
              </a:rPr>
              <a:pPr algn="l"/>
              <a:t>15</a:t>
            </a:fld>
            <a:endParaRPr lang="tr-TR" dirty="0">
              <a:solidFill>
                <a:schemeClr val="bg1"/>
              </a:solidFill>
            </a:endParaRPr>
          </a:p>
        </p:txBody>
      </p:sp>
      <p:sp>
        <p:nvSpPr>
          <p:cNvPr id="4" name="Dikdörtgen 3"/>
          <p:cNvSpPr/>
          <p:nvPr/>
        </p:nvSpPr>
        <p:spPr>
          <a:xfrm>
            <a:off x="335360" y="764706"/>
            <a:ext cx="11161241" cy="583264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1"/>
          </a:p>
        </p:txBody>
      </p:sp>
      <p:sp>
        <p:nvSpPr>
          <p:cNvPr id="9" name="4 Metin kutusu"/>
          <p:cNvSpPr txBox="1">
            <a:spLocks noChangeArrowheads="1"/>
          </p:cNvSpPr>
          <p:nvPr/>
        </p:nvSpPr>
        <p:spPr bwMode="auto">
          <a:xfrm>
            <a:off x="479376" y="1303690"/>
            <a:ext cx="10141763"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endParaRPr lang="tr-TR" sz="2100" b="1" dirty="0" smtClean="0">
              <a:solidFill>
                <a:srgbClr val="FF0000"/>
              </a:solidFill>
            </a:endParaRPr>
          </a:p>
          <a:p>
            <a:pPr>
              <a:buNone/>
            </a:pPr>
            <a:r>
              <a:rPr lang="tr-TR" sz="2400" b="1" dirty="0" smtClean="0">
                <a:solidFill>
                  <a:srgbClr val="FF0000"/>
                </a:solidFill>
              </a:rPr>
              <a:t>	     ADRESLİ YANGIN ALGILAMA SİSTEMLERİ</a:t>
            </a:r>
          </a:p>
          <a:p>
            <a:pPr algn="just">
              <a:buNone/>
            </a:pPr>
            <a:r>
              <a:rPr lang="tr-TR" sz="2400" b="1" dirty="0" smtClean="0"/>
              <a:t> 	</a:t>
            </a:r>
            <a:endParaRPr lang="tr-TR" sz="2400" dirty="0" smtClean="0"/>
          </a:p>
          <a:p>
            <a:endParaRPr lang="tr-TR" sz="2400" dirty="0" smtClean="0"/>
          </a:p>
          <a:p>
            <a:pPr algn="just">
              <a:spcBef>
                <a:spcPts val="0"/>
              </a:spcBef>
              <a:buClr>
                <a:srgbClr val="FF0000"/>
              </a:buClr>
              <a:buFont typeface="Wingdings" panose="05000000000000000000" pitchFamily="2" charset="2"/>
              <a:buChar char="q"/>
            </a:pPr>
            <a:endParaRPr lang="tr-TR" sz="2400" dirty="0" smtClean="0">
              <a:solidFill>
                <a:srgbClr val="7030A0"/>
              </a:solidFill>
            </a:endParaRPr>
          </a:p>
        </p:txBody>
      </p:sp>
      <p:sp>
        <p:nvSpPr>
          <p:cNvPr id="10" name="Dikdörtgen 24"/>
          <p:cNvSpPr/>
          <p:nvPr/>
        </p:nvSpPr>
        <p:spPr>
          <a:xfrm rot="16200000">
            <a:off x="9561534" y="3833588"/>
            <a:ext cx="4704987" cy="291892"/>
          </a:xfrm>
          <a:prstGeom prst="roundRect">
            <a:avLst>
              <a:gd name="adj" fmla="val 0"/>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chemeClr val="bg1"/>
                </a:solidFill>
              </a:rPr>
              <a:t>PROJE VE YAPIM ŞUBE</a:t>
            </a:r>
            <a:r>
              <a:rPr lang="tr-TR" sz="1600" dirty="0" smtClean="0">
                <a:solidFill>
                  <a:schemeClr val="bg1"/>
                </a:solidFill>
              </a:rPr>
              <a:t> </a:t>
            </a:r>
            <a:r>
              <a:rPr lang="tr-TR" sz="1600" dirty="0">
                <a:solidFill>
                  <a:schemeClr val="bg1"/>
                </a:solidFill>
              </a:rPr>
              <a:t>MÜDÜRLÜĞÜ</a:t>
            </a:r>
          </a:p>
        </p:txBody>
      </p:sp>
      <p:sp>
        <p:nvSpPr>
          <p:cNvPr id="12" name="Dikdörtgen 24"/>
          <p:cNvSpPr/>
          <p:nvPr/>
        </p:nvSpPr>
        <p:spPr>
          <a:xfrm>
            <a:off x="1274116" y="568589"/>
            <a:ext cx="5364595" cy="340131"/>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Trebuchet MS" panose="020B0603020202020204" pitchFamily="34" charset="0"/>
              </a:rPr>
              <a:t>PROJE VE YAPIM ŞUBE MÜDÜRLÜĞÜ</a:t>
            </a:r>
            <a:endParaRPr lang="tr-TR" sz="2400" b="1" dirty="0">
              <a:solidFill>
                <a:srgbClr val="FF0000"/>
              </a:solidFill>
              <a:latin typeface="Trebuchet MS" panose="020B0603020202020204" pitchFamily="34" charset="0"/>
            </a:endParaRPr>
          </a:p>
        </p:txBody>
      </p:sp>
      <p:pic>
        <p:nvPicPr>
          <p:cNvPr id="13" name="Resim 12"/>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119336" y="299504"/>
            <a:ext cx="1075049" cy="1037978"/>
          </a:xfrm>
          <a:prstGeom prst="rect">
            <a:avLst/>
          </a:prstGeom>
          <a:solidFill>
            <a:schemeClr val="bg1"/>
          </a:solidFill>
        </p:spPr>
      </p:pic>
      <p:pic>
        <p:nvPicPr>
          <p:cNvPr id="14" name="Picture 2" descr="D:\Desktop\logoYE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206" y="299504"/>
            <a:ext cx="1117822" cy="103797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matekin\Desktop\SUNUM\RESİMLER\adresled.png"/>
          <p:cNvPicPr>
            <a:picLocks noChangeAspect="1" noChangeArrowheads="1"/>
          </p:cNvPicPr>
          <p:nvPr/>
        </p:nvPicPr>
        <p:blipFill>
          <a:blip r:embed="rId5" cstate="print"/>
          <a:srcRect/>
          <a:stretch>
            <a:fillRect/>
          </a:stretch>
        </p:blipFill>
        <p:spPr bwMode="auto">
          <a:xfrm>
            <a:off x="1343472" y="2348880"/>
            <a:ext cx="8928992" cy="4032448"/>
          </a:xfrm>
          <a:prstGeom prst="rect">
            <a:avLst/>
          </a:prstGeom>
          <a:noFill/>
        </p:spPr>
      </p:pic>
    </p:spTree>
    <p:extLst>
      <p:ext uri="{BB962C8B-B14F-4D97-AF65-F5344CB8AC3E}">
        <p14:creationId xmlns:p14="http://schemas.microsoft.com/office/powerpoint/2010/main" val="1634634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640462" y="6332031"/>
            <a:ext cx="551538" cy="265323"/>
          </a:xfrm>
          <a:solidFill>
            <a:srgbClr val="FF0000"/>
          </a:solidFill>
        </p:spPr>
        <p:txBody>
          <a:bodyPr/>
          <a:lstStyle/>
          <a:p>
            <a:pPr algn="l"/>
            <a:fld id="{DC2DF7AE-E3BD-41B1-B2B6-F71BED4C81A4}" type="slidenum">
              <a:rPr lang="tr-TR" smtClean="0">
                <a:solidFill>
                  <a:schemeClr val="bg1"/>
                </a:solidFill>
              </a:rPr>
              <a:pPr algn="l"/>
              <a:t>16</a:t>
            </a:fld>
            <a:endParaRPr lang="tr-TR" dirty="0">
              <a:solidFill>
                <a:schemeClr val="bg1"/>
              </a:solidFill>
            </a:endParaRPr>
          </a:p>
        </p:txBody>
      </p:sp>
      <p:sp>
        <p:nvSpPr>
          <p:cNvPr id="4" name="Dikdörtgen 3"/>
          <p:cNvSpPr/>
          <p:nvPr/>
        </p:nvSpPr>
        <p:spPr>
          <a:xfrm>
            <a:off x="335360" y="764706"/>
            <a:ext cx="11161241" cy="583264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1"/>
          </a:p>
        </p:txBody>
      </p:sp>
      <p:sp>
        <p:nvSpPr>
          <p:cNvPr id="9" name="4 Metin kutusu"/>
          <p:cNvSpPr txBox="1">
            <a:spLocks noChangeArrowheads="1"/>
          </p:cNvSpPr>
          <p:nvPr/>
        </p:nvSpPr>
        <p:spPr bwMode="auto">
          <a:xfrm>
            <a:off x="479377" y="1904154"/>
            <a:ext cx="8856983" cy="314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endParaRPr lang="tr-TR" sz="2100" b="1" dirty="0" smtClean="0">
              <a:solidFill>
                <a:srgbClr val="FF0000"/>
              </a:solidFill>
            </a:endParaRPr>
          </a:p>
          <a:p>
            <a:pPr>
              <a:buNone/>
            </a:pPr>
            <a:r>
              <a:rPr lang="tr-TR" sz="2400" b="1" dirty="0" smtClean="0">
                <a:solidFill>
                  <a:srgbClr val="FF0000"/>
                </a:solidFill>
              </a:rPr>
              <a:t>	  YANGIN ALGILAMA SİSTEMLERİNİ OLUŞTURAN ELEMANLAR</a:t>
            </a:r>
          </a:p>
          <a:p>
            <a:pPr algn="just">
              <a:buNone/>
            </a:pPr>
            <a:r>
              <a:rPr lang="tr-TR" sz="2400" b="1" dirty="0" smtClean="0"/>
              <a:t> 	Yangın </a:t>
            </a:r>
            <a:r>
              <a:rPr lang="tr-TR" sz="2400" b="1" dirty="0" err="1" smtClean="0"/>
              <a:t>Dedektörleri</a:t>
            </a:r>
            <a:endParaRPr lang="tr-TR" sz="2400" dirty="0" smtClean="0"/>
          </a:p>
          <a:p>
            <a:pPr algn="just">
              <a:buNone/>
            </a:pPr>
            <a:r>
              <a:rPr lang="tr-TR" sz="2400" b="1" dirty="0" smtClean="0"/>
              <a:t>   </a:t>
            </a:r>
            <a:r>
              <a:rPr lang="tr-TR" sz="2400" b="1" u="sng" dirty="0" smtClean="0">
                <a:solidFill>
                  <a:srgbClr val="0070C0"/>
                </a:solidFill>
              </a:rPr>
              <a:t>Optik Duman </a:t>
            </a:r>
            <a:r>
              <a:rPr lang="tr-TR" sz="2400" b="1" u="sng" dirty="0" err="1" smtClean="0">
                <a:solidFill>
                  <a:srgbClr val="0070C0"/>
                </a:solidFill>
              </a:rPr>
              <a:t>Dedektörü</a:t>
            </a:r>
            <a:r>
              <a:rPr lang="tr-TR" sz="2400" b="1" u="sng" dirty="0" smtClean="0">
                <a:solidFill>
                  <a:srgbClr val="0070C0"/>
                </a:solidFill>
              </a:rPr>
              <a:t> </a:t>
            </a:r>
            <a:r>
              <a:rPr lang="tr-TR" sz="2400" dirty="0" smtClean="0"/>
              <a:t>Büyük </a:t>
            </a:r>
            <a:r>
              <a:rPr lang="tr-TR" sz="2400" dirty="0" err="1" smtClean="0"/>
              <a:t>parçacıklı</a:t>
            </a:r>
            <a:r>
              <a:rPr lang="tr-TR" sz="2400" dirty="0" smtClean="0"/>
              <a:t> beyaz duman oluşturacak yangınlarda asgari sürede yangın varlığını saptar.</a:t>
            </a:r>
          </a:p>
          <a:p>
            <a:pPr algn="just"/>
            <a:endParaRPr lang="tr-TR" sz="2400" dirty="0" smtClean="0"/>
          </a:p>
        </p:txBody>
      </p:sp>
      <p:sp>
        <p:nvSpPr>
          <p:cNvPr id="10" name="Dikdörtgen 24"/>
          <p:cNvSpPr/>
          <p:nvPr/>
        </p:nvSpPr>
        <p:spPr>
          <a:xfrm rot="16200000">
            <a:off x="9561534" y="3833588"/>
            <a:ext cx="4704987" cy="291892"/>
          </a:xfrm>
          <a:prstGeom prst="roundRect">
            <a:avLst>
              <a:gd name="adj" fmla="val 0"/>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chemeClr val="bg1"/>
                </a:solidFill>
              </a:rPr>
              <a:t>PROJE VE YAPIM ŞUBE</a:t>
            </a:r>
            <a:r>
              <a:rPr lang="tr-TR" sz="1600" dirty="0" smtClean="0">
                <a:solidFill>
                  <a:schemeClr val="bg1"/>
                </a:solidFill>
              </a:rPr>
              <a:t> </a:t>
            </a:r>
            <a:r>
              <a:rPr lang="tr-TR" sz="1600" dirty="0">
                <a:solidFill>
                  <a:schemeClr val="bg1"/>
                </a:solidFill>
              </a:rPr>
              <a:t>MÜDÜRLÜĞÜ</a:t>
            </a:r>
          </a:p>
        </p:txBody>
      </p:sp>
      <p:sp>
        <p:nvSpPr>
          <p:cNvPr id="12" name="Dikdörtgen 24"/>
          <p:cNvSpPr/>
          <p:nvPr/>
        </p:nvSpPr>
        <p:spPr>
          <a:xfrm>
            <a:off x="1274116" y="568589"/>
            <a:ext cx="5364595" cy="340131"/>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Trebuchet MS" panose="020B0603020202020204" pitchFamily="34" charset="0"/>
              </a:rPr>
              <a:t>PROJE VE YAPIM ŞUBE MÜDÜRLÜĞÜ</a:t>
            </a:r>
            <a:endParaRPr lang="tr-TR" sz="2400" b="1" dirty="0">
              <a:solidFill>
                <a:srgbClr val="FF0000"/>
              </a:solidFill>
              <a:latin typeface="Trebuchet MS" panose="020B0603020202020204" pitchFamily="34" charset="0"/>
            </a:endParaRPr>
          </a:p>
        </p:txBody>
      </p:sp>
      <p:pic>
        <p:nvPicPr>
          <p:cNvPr id="13" name="Resim 12"/>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119336" y="299504"/>
            <a:ext cx="1075049" cy="1037978"/>
          </a:xfrm>
          <a:prstGeom prst="rect">
            <a:avLst/>
          </a:prstGeom>
          <a:solidFill>
            <a:schemeClr val="bg1"/>
          </a:solidFill>
        </p:spPr>
      </p:pic>
      <p:pic>
        <p:nvPicPr>
          <p:cNvPr id="14" name="Picture 2" descr="D:\Desktop\logoYE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206" y="299504"/>
            <a:ext cx="1117822" cy="1037978"/>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matekin\Desktop\SUNUM\RESİMLER\OPTİK DUMAN.png"/>
          <p:cNvPicPr>
            <a:picLocks noChangeAspect="1" noChangeArrowheads="1"/>
          </p:cNvPicPr>
          <p:nvPr/>
        </p:nvPicPr>
        <p:blipFill>
          <a:blip r:embed="rId5" cstate="print"/>
          <a:srcRect/>
          <a:stretch>
            <a:fillRect/>
          </a:stretch>
        </p:blipFill>
        <p:spPr bwMode="auto">
          <a:xfrm>
            <a:off x="9336360" y="3068960"/>
            <a:ext cx="2018159" cy="1898526"/>
          </a:xfrm>
          <a:prstGeom prst="rect">
            <a:avLst/>
          </a:prstGeom>
          <a:noFill/>
        </p:spPr>
      </p:pic>
    </p:spTree>
    <p:extLst>
      <p:ext uri="{BB962C8B-B14F-4D97-AF65-F5344CB8AC3E}">
        <p14:creationId xmlns:p14="http://schemas.microsoft.com/office/powerpoint/2010/main" val="1634634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640462" y="6332031"/>
            <a:ext cx="551538" cy="265323"/>
          </a:xfrm>
          <a:solidFill>
            <a:srgbClr val="FF0000"/>
          </a:solidFill>
        </p:spPr>
        <p:txBody>
          <a:bodyPr/>
          <a:lstStyle/>
          <a:p>
            <a:pPr algn="l"/>
            <a:fld id="{DC2DF7AE-E3BD-41B1-B2B6-F71BED4C81A4}" type="slidenum">
              <a:rPr lang="tr-TR" smtClean="0">
                <a:solidFill>
                  <a:schemeClr val="bg1"/>
                </a:solidFill>
              </a:rPr>
              <a:pPr algn="l"/>
              <a:t>17</a:t>
            </a:fld>
            <a:endParaRPr lang="tr-TR" dirty="0">
              <a:solidFill>
                <a:schemeClr val="bg1"/>
              </a:solidFill>
            </a:endParaRPr>
          </a:p>
        </p:txBody>
      </p:sp>
      <p:sp>
        <p:nvSpPr>
          <p:cNvPr id="4" name="Dikdörtgen 3"/>
          <p:cNvSpPr/>
          <p:nvPr/>
        </p:nvSpPr>
        <p:spPr>
          <a:xfrm>
            <a:off x="335360" y="764706"/>
            <a:ext cx="11161241" cy="583264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1"/>
          </a:p>
        </p:txBody>
      </p:sp>
      <p:sp>
        <p:nvSpPr>
          <p:cNvPr id="9" name="4 Metin kutusu"/>
          <p:cNvSpPr txBox="1">
            <a:spLocks noChangeArrowheads="1"/>
          </p:cNvSpPr>
          <p:nvPr/>
        </p:nvSpPr>
        <p:spPr bwMode="auto">
          <a:xfrm>
            <a:off x="479377" y="2258420"/>
            <a:ext cx="8856983" cy="2759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endParaRPr lang="tr-TR" sz="2100" b="1" dirty="0" smtClean="0">
              <a:solidFill>
                <a:srgbClr val="FF0000"/>
              </a:solidFill>
            </a:endParaRPr>
          </a:p>
          <a:p>
            <a:pPr>
              <a:buNone/>
            </a:pPr>
            <a:r>
              <a:rPr lang="tr-TR" sz="2400" b="1" dirty="0" smtClean="0">
                <a:solidFill>
                  <a:srgbClr val="FF0000"/>
                </a:solidFill>
              </a:rPr>
              <a:t>	</a:t>
            </a:r>
            <a:endParaRPr lang="tr-TR" sz="2400" dirty="0" smtClean="0"/>
          </a:p>
          <a:p>
            <a:pPr algn="just">
              <a:spcBef>
                <a:spcPts val="0"/>
              </a:spcBef>
              <a:buClr>
                <a:srgbClr val="FF0000"/>
              </a:buClr>
              <a:buNone/>
            </a:pPr>
            <a:r>
              <a:rPr lang="tr-TR" sz="2400" b="1" dirty="0" smtClean="0">
                <a:solidFill>
                  <a:srgbClr val="002060"/>
                </a:solidFill>
              </a:rPr>
              <a:t>    </a:t>
            </a:r>
            <a:r>
              <a:rPr lang="tr-TR" sz="2400" b="1" u="sng" dirty="0" smtClean="0">
                <a:solidFill>
                  <a:srgbClr val="0070C0"/>
                </a:solidFill>
              </a:rPr>
              <a:t>Isı </a:t>
            </a:r>
            <a:r>
              <a:rPr lang="tr-TR" sz="2400" b="1" u="sng" dirty="0" err="1" smtClean="0">
                <a:solidFill>
                  <a:srgbClr val="0070C0"/>
                </a:solidFill>
              </a:rPr>
              <a:t>Dedektörleri</a:t>
            </a:r>
            <a:r>
              <a:rPr lang="tr-TR" sz="2400" b="1" u="sng" dirty="0" smtClean="0">
                <a:solidFill>
                  <a:srgbClr val="0070C0"/>
                </a:solidFill>
              </a:rPr>
              <a:t> </a:t>
            </a:r>
            <a:r>
              <a:rPr lang="tr-TR" sz="2400" dirty="0" smtClean="0"/>
              <a:t>Isı hassasiyeti yüksek olan yarı iletkenler aracılığıyla sabit sıcaklıktaki değişimleri algılayan ısı </a:t>
            </a:r>
            <a:r>
              <a:rPr lang="tr-TR" sz="2400" dirty="0" err="1" smtClean="0"/>
              <a:t>dedektörleri</a:t>
            </a:r>
            <a:r>
              <a:rPr lang="tr-TR" sz="2400" dirty="0" smtClean="0"/>
              <a:t>, ortamın sıcaklığı belli bir seviyenin üzerine çıktığında alarm verir. Isı </a:t>
            </a:r>
            <a:r>
              <a:rPr lang="tr-TR" sz="2400" dirty="0" err="1" smtClean="0"/>
              <a:t>dedektörlerinde</a:t>
            </a:r>
            <a:r>
              <a:rPr lang="tr-TR" sz="2400" dirty="0" smtClean="0"/>
              <a:t> alarm sıcaklığı standart olarak </a:t>
            </a:r>
            <a:r>
              <a:rPr lang="tr-TR" sz="2400" dirty="0" smtClean="0">
                <a:solidFill>
                  <a:srgbClr val="FF0000"/>
                </a:solidFill>
              </a:rPr>
              <a:t>60</a:t>
            </a:r>
            <a:r>
              <a:rPr lang="tr-TR" sz="2400" dirty="0" smtClean="0"/>
              <a:t> derecedir. </a:t>
            </a:r>
            <a:endParaRPr lang="tr-TR" sz="2400" dirty="0" smtClean="0">
              <a:solidFill>
                <a:srgbClr val="7030A0"/>
              </a:solidFill>
            </a:endParaRPr>
          </a:p>
        </p:txBody>
      </p:sp>
      <p:sp>
        <p:nvSpPr>
          <p:cNvPr id="10" name="Dikdörtgen 24"/>
          <p:cNvSpPr/>
          <p:nvPr/>
        </p:nvSpPr>
        <p:spPr>
          <a:xfrm rot="16200000">
            <a:off x="9561534" y="3833588"/>
            <a:ext cx="4704987" cy="291892"/>
          </a:xfrm>
          <a:prstGeom prst="roundRect">
            <a:avLst>
              <a:gd name="adj" fmla="val 0"/>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chemeClr val="bg1"/>
                </a:solidFill>
              </a:rPr>
              <a:t>PROJE VE YAPIM ŞUBE</a:t>
            </a:r>
            <a:r>
              <a:rPr lang="tr-TR" sz="1600" dirty="0" smtClean="0">
                <a:solidFill>
                  <a:schemeClr val="bg1"/>
                </a:solidFill>
              </a:rPr>
              <a:t> </a:t>
            </a:r>
            <a:r>
              <a:rPr lang="tr-TR" sz="1600" dirty="0">
                <a:solidFill>
                  <a:schemeClr val="bg1"/>
                </a:solidFill>
              </a:rPr>
              <a:t>MÜDÜRLÜĞÜ</a:t>
            </a:r>
          </a:p>
        </p:txBody>
      </p:sp>
      <p:sp>
        <p:nvSpPr>
          <p:cNvPr id="12" name="Dikdörtgen 24"/>
          <p:cNvSpPr/>
          <p:nvPr/>
        </p:nvSpPr>
        <p:spPr>
          <a:xfrm>
            <a:off x="1274116" y="568589"/>
            <a:ext cx="5364595" cy="340131"/>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Trebuchet MS" panose="020B0603020202020204" pitchFamily="34" charset="0"/>
              </a:rPr>
              <a:t>PROJE VE YAPIM ŞUBE MÜDÜRLÜĞÜ</a:t>
            </a:r>
            <a:endParaRPr lang="tr-TR" sz="2400" b="1" dirty="0">
              <a:solidFill>
                <a:srgbClr val="FF0000"/>
              </a:solidFill>
              <a:latin typeface="Trebuchet MS" panose="020B0603020202020204" pitchFamily="34" charset="0"/>
            </a:endParaRPr>
          </a:p>
        </p:txBody>
      </p:sp>
      <p:pic>
        <p:nvPicPr>
          <p:cNvPr id="13" name="Resim 12"/>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119336" y="299504"/>
            <a:ext cx="1075049" cy="1037978"/>
          </a:xfrm>
          <a:prstGeom prst="rect">
            <a:avLst/>
          </a:prstGeom>
          <a:solidFill>
            <a:schemeClr val="bg1"/>
          </a:solidFill>
        </p:spPr>
      </p:pic>
      <p:pic>
        <p:nvPicPr>
          <p:cNvPr id="14" name="Picture 2" descr="D:\Desktop\logoYE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206" y="299504"/>
            <a:ext cx="1117822" cy="1037978"/>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Users\matekin\Desktop\SUNUM\RESİMLER\ISI.png"/>
          <p:cNvPicPr>
            <a:picLocks noChangeAspect="1" noChangeArrowheads="1"/>
          </p:cNvPicPr>
          <p:nvPr/>
        </p:nvPicPr>
        <p:blipFill>
          <a:blip r:embed="rId5" cstate="print"/>
          <a:srcRect/>
          <a:stretch>
            <a:fillRect/>
          </a:stretch>
        </p:blipFill>
        <p:spPr bwMode="auto">
          <a:xfrm>
            <a:off x="9336360" y="2636912"/>
            <a:ext cx="2143125" cy="2143125"/>
          </a:xfrm>
          <a:prstGeom prst="rect">
            <a:avLst/>
          </a:prstGeom>
          <a:noFill/>
        </p:spPr>
      </p:pic>
    </p:spTree>
    <p:extLst>
      <p:ext uri="{BB962C8B-B14F-4D97-AF65-F5344CB8AC3E}">
        <p14:creationId xmlns:p14="http://schemas.microsoft.com/office/powerpoint/2010/main" val="16346346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640462" y="6332031"/>
            <a:ext cx="551538" cy="265323"/>
          </a:xfrm>
          <a:solidFill>
            <a:srgbClr val="FF0000"/>
          </a:solidFill>
        </p:spPr>
        <p:txBody>
          <a:bodyPr/>
          <a:lstStyle/>
          <a:p>
            <a:pPr algn="l"/>
            <a:fld id="{DC2DF7AE-E3BD-41B1-B2B6-F71BED4C81A4}" type="slidenum">
              <a:rPr lang="tr-TR" smtClean="0">
                <a:solidFill>
                  <a:schemeClr val="bg1"/>
                </a:solidFill>
              </a:rPr>
              <a:pPr algn="l"/>
              <a:t>18</a:t>
            </a:fld>
            <a:endParaRPr lang="tr-TR" dirty="0">
              <a:solidFill>
                <a:schemeClr val="bg1"/>
              </a:solidFill>
            </a:endParaRPr>
          </a:p>
        </p:txBody>
      </p:sp>
      <p:sp>
        <p:nvSpPr>
          <p:cNvPr id="4" name="Dikdörtgen 3"/>
          <p:cNvSpPr/>
          <p:nvPr/>
        </p:nvSpPr>
        <p:spPr>
          <a:xfrm>
            <a:off x="335360" y="764706"/>
            <a:ext cx="11161241" cy="583264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1"/>
          </a:p>
        </p:txBody>
      </p:sp>
      <p:sp>
        <p:nvSpPr>
          <p:cNvPr id="9" name="4 Metin kutusu"/>
          <p:cNvSpPr txBox="1">
            <a:spLocks noChangeArrowheads="1"/>
          </p:cNvSpPr>
          <p:nvPr/>
        </p:nvSpPr>
        <p:spPr bwMode="auto">
          <a:xfrm>
            <a:off x="479377" y="1580704"/>
            <a:ext cx="835292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ts val="0"/>
              </a:spcBef>
              <a:buClr>
                <a:srgbClr val="FF0000"/>
              </a:buClr>
              <a:buNone/>
            </a:pPr>
            <a:r>
              <a:rPr lang="tr-TR" sz="2400" b="1" u="sng" dirty="0" smtClean="0">
                <a:solidFill>
                  <a:srgbClr val="0070C0"/>
                </a:solidFill>
              </a:rPr>
              <a:t>Alev </a:t>
            </a:r>
            <a:r>
              <a:rPr lang="tr-TR" sz="2400" b="1" u="sng" dirty="0" err="1" smtClean="0">
                <a:solidFill>
                  <a:srgbClr val="0070C0"/>
                </a:solidFill>
              </a:rPr>
              <a:t>Dedektörleri</a:t>
            </a:r>
            <a:r>
              <a:rPr lang="tr-TR" sz="2400" u="sng" dirty="0" smtClean="0">
                <a:solidFill>
                  <a:srgbClr val="0070C0"/>
                </a:solidFill>
              </a:rPr>
              <a:t> </a:t>
            </a:r>
            <a:r>
              <a:rPr lang="tr-TR" sz="2400" dirty="0" smtClean="0"/>
              <a:t>UV yani morötesi ışınları algılayarak yangını saptarlar.</a:t>
            </a:r>
            <a:r>
              <a:rPr lang="tr-TR" sz="2400" b="1" dirty="0" smtClean="0"/>
              <a:t> </a:t>
            </a:r>
          </a:p>
          <a:p>
            <a:pPr algn="just">
              <a:spcBef>
                <a:spcPts val="0"/>
              </a:spcBef>
              <a:buClr>
                <a:srgbClr val="FF0000"/>
              </a:buClr>
              <a:buNone/>
            </a:pPr>
            <a:endParaRPr lang="tr-TR" sz="2400" b="1" dirty="0" smtClean="0"/>
          </a:p>
          <a:p>
            <a:pPr algn="just">
              <a:spcBef>
                <a:spcPts val="0"/>
              </a:spcBef>
              <a:buClr>
                <a:srgbClr val="FF0000"/>
              </a:buClr>
              <a:buNone/>
            </a:pPr>
            <a:endParaRPr lang="tr-TR" sz="2400" b="1" dirty="0" smtClean="0"/>
          </a:p>
          <a:p>
            <a:pPr algn="just">
              <a:spcBef>
                <a:spcPts val="0"/>
              </a:spcBef>
              <a:buClr>
                <a:srgbClr val="FF0000"/>
              </a:buClr>
              <a:buNone/>
            </a:pPr>
            <a:endParaRPr lang="tr-TR" sz="2400" b="1" u="sng" dirty="0" smtClean="0">
              <a:solidFill>
                <a:srgbClr val="0070C0"/>
              </a:solidFill>
            </a:endParaRPr>
          </a:p>
          <a:p>
            <a:pPr algn="just">
              <a:spcBef>
                <a:spcPts val="0"/>
              </a:spcBef>
              <a:buClr>
                <a:srgbClr val="FF0000"/>
              </a:buClr>
              <a:buNone/>
            </a:pPr>
            <a:r>
              <a:rPr lang="tr-TR" sz="2400" b="1" u="sng" dirty="0" smtClean="0">
                <a:solidFill>
                  <a:srgbClr val="0070C0"/>
                </a:solidFill>
              </a:rPr>
              <a:t>Işın (</a:t>
            </a:r>
            <a:r>
              <a:rPr lang="tr-TR" sz="2400" b="1" u="sng" dirty="0" err="1" smtClean="0">
                <a:solidFill>
                  <a:srgbClr val="0070C0"/>
                </a:solidFill>
              </a:rPr>
              <a:t>Beam</a:t>
            </a:r>
            <a:r>
              <a:rPr lang="tr-TR" sz="2400" b="1" u="sng" dirty="0" smtClean="0">
                <a:solidFill>
                  <a:srgbClr val="0070C0"/>
                </a:solidFill>
              </a:rPr>
              <a:t>) Tipi </a:t>
            </a:r>
            <a:r>
              <a:rPr lang="tr-TR" sz="2400" b="1" u="sng" dirty="0" err="1" smtClean="0">
                <a:solidFill>
                  <a:srgbClr val="0070C0"/>
                </a:solidFill>
              </a:rPr>
              <a:t>Dedektörler</a:t>
            </a:r>
            <a:r>
              <a:rPr lang="tr-TR" sz="2400" dirty="0" smtClean="0"/>
              <a:t> Kızılötesi ışın göndererek, yangının sebep olduğu alevlerin bu veya benzer ışınları engellemesi halinde yangın varlığını algılayan ışın tipi </a:t>
            </a:r>
            <a:r>
              <a:rPr lang="tr-TR" sz="2400" dirty="0" err="1" smtClean="0"/>
              <a:t>dedektörler</a:t>
            </a:r>
            <a:r>
              <a:rPr lang="tr-TR" sz="2400" dirty="0" smtClean="0"/>
              <a:t> bilhassa geniş hacimli mekanlar için ideal seçimdir. </a:t>
            </a:r>
            <a:endParaRPr lang="tr-TR" sz="2400" dirty="0" smtClean="0">
              <a:solidFill>
                <a:srgbClr val="7030A0"/>
              </a:solidFill>
            </a:endParaRPr>
          </a:p>
        </p:txBody>
      </p:sp>
      <p:sp>
        <p:nvSpPr>
          <p:cNvPr id="10" name="Dikdörtgen 24"/>
          <p:cNvSpPr/>
          <p:nvPr/>
        </p:nvSpPr>
        <p:spPr>
          <a:xfrm rot="16200000">
            <a:off x="9561534" y="3833588"/>
            <a:ext cx="4704987" cy="291892"/>
          </a:xfrm>
          <a:prstGeom prst="roundRect">
            <a:avLst>
              <a:gd name="adj" fmla="val 0"/>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chemeClr val="bg1"/>
                </a:solidFill>
              </a:rPr>
              <a:t>PROJE VE YAPIM ŞUBE</a:t>
            </a:r>
            <a:r>
              <a:rPr lang="tr-TR" sz="1600" dirty="0" smtClean="0">
                <a:solidFill>
                  <a:schemeClr val="bg1"/>
                </a:solidFill>
              </a:rPr>
              <a:t> </a:t>
            </a:r>
            <a:r>
              <a:rPr lang="tr-TR" sz="1600" dirty="0">
                <a:solidFill>
                  <a:schemeClr val="bg1"/>
                </a:solidFill>
              </a:rPr>
              <a:t>MÜDÜRLÜĞÜ</a:t>
            </a:r>
          </a:p>
        </p:txBody>
      </p:sp>
      <p:sp>
        <p:nvSpPr>
          <p:cNvPr id="12" name="Dikdörtgen 24"/>
          <p:cNvSpPr/>
          <p:nvPr/>
        </p:nvSpPr>
        <p:spPr>
          <a:xfrm>
            <a:off x="1274116" y="568589"/>
            <a:ext cx="5364595" cy="340131"/>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Trebuchet MS" panose="020B0603020202020204" pitchFamily="34" charset="0"/>
              </a:rPr>
              <a:t>PROJE VE YAPIM ŞUBE MÜDÜRLÜĞÜ</a:t>
            </a:r>
            <a:endParaRPr lang="tr-TR" sz="2400" b="1" dirty="0">
              <a:solidFill>
                <a:srgbClr val="FF0000"/>
              </a:solidFill>
              <a:latin typeface="Trebuchet MS" panose="020B0603020202020204" pitchFamily="34" charset="0"/>
            </a:endParaRPr>
          </a:p>
        </p:txBody>
      </p:sp>
      <p:pic>
        <p:nvPicPr>
          <p:cNvPr id="13" name="Resim 12"/>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119336" y="299504"/>
            <a:ext cx="1075049" cy="1037978"/>
          </a:xfrm>
          <a:prstGeom prst="rect">
            <a:avLst/>
          </a:prstGeom>
          <a:solidFill>
            <a:schemeClr val="bg1"/>
          </a:solidFill>
        </p:spPr>
      </p:pic>
      <p:pic>
        <p:nvPicPr>
          <p:cNvPr id="14" name="Picture 2" descr="D:\Desktop\logoYE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206" y="299504"/>
            <a:ext cx="1117822" cy="1037978"/>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Users\matekin\Desktop\SUNUM\RESİMLER\alev.png"/>
          <p:cNvPicPr>
            <a:picLocks noChangeAspect="1" noChangeArrowheads="1"/>
          </p:cNvPicPr>
          <p:nvPr/>
        </p:nvPicPr>
        <p:blipFill>
          <a:blip r:embed="rId5" cstate="print"/>
          <a:srcRect/>
          <a:stretch>
            <a:fillRect/>
          </a:stretch>
        </p:blipFill>
        <p:spPr bwMode="auto">
          <a:xfrm>
            <a:off x="8832304" y="1628800"/>
            <a:ext cx="2657475" cy="1724025"/>
          </a:xfrm>
          <a:prstGeom prst="rect">
            <a:avLst/>
          </a:prstGeom>
          <a:noFill/>
        </p:spPr>
      </p:pic>
      <p:pic>
        <p:nvPicPr>
          <p:cNvPr id="11267" name="Picture 3" descr="C:\Users\matekin\Desktop\SUNUM\RESİMLER\ılınXTHWB86.jpg"/>
          <p:cNvPicPr>
            <a:picLocks noChangeAspect="1" noChangeArrowheads="1"/>
          </p:cNvPicPr>
          <p:nvPr/>
        </p:nvPicPr>
        <p:blipFill>
          <a:blip r:embed="rId6" cstate="print"/>
          <a:srcRect/>
          <a:stretch>
            <a:fillRect/>
          </a:stretch>
        </p:blipFill>
        <p:spPr bwMode="auto">
          <a:xfrm>
            <a:off x="9048328" y="3429000"/>
            <a:ext cx="1714500" cy="2667000"/>
          </a:xfrm>
          <a:prstGeom prst="rect">
            <a:avLst/>
          </a:prstGeom>
          <a:noFill/>
        </p:spPr>
      </p:pic>
    </p:spTree>
    <p:extLst>
      <p:ext uri="{BB962C8B-B14F-4D97-AF65-F5344CB8AC3E}">
        <p14:creationId xmlns:p14="http://schemas.microsoft.com/office/powerpoint/2010/main" val="1634634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640462" y="6332031"/>
            <a:ext cx="551538" cy="265323"/>
          </a:xfrm>
          <a:solidFill>
            <a:srgbClr val="FF0000"/>
          </a:solidFill>
        </p:spPr>
        <p:txBody>
          <a:bodyPr/>
          <a:lstStyle/>
          <a:p>
            <a:pPr algn="l"/>
            <a:fld id="{DC2DF7AE-E3BD-41B1-B2B6-F71BED4C81A4}" type="slidenum">
              <a:rPr lang="tr-TR" smtClean="0">
                <a:solidFill>
                  <a:schemeClr val="bg1"/>
                </a:solidFill>
              </a:rPr>
              <a:pPr algn="l"/>
              <a:t>19</a:t>
            </a:fld>
            <a:endParaRPr lang="tr-TR" dirty="0">
              <a:solidFill>
                <a:schemeClr val="bg1"/>
              </a:solidFill>
            </a:endParaRPr>
          </a:p>
        </p:txBody>
      </p:sp>
      <p:sp>
        <p:nvSpPr>
          <p:cNvPr id="4" name="Dikdörtgen 3"/>
          <p:cNvSpPr/>
          <p:nvPr/>
        </p:nvSpPr>
        <p:spPr>
          <a:xfrm>
            <a:off x="335360" y="764706"/>
            <a:ext cx="11161241" cy="583264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1"/>
          </a:p>
        </p:txBody>
      </p:sp>
      <p:sp>
        <p:nvSpPr>
          <p:cNvPr id="9" name="4 Metin kutusu"/>
          <p:cNvSpPr txBox="1">
            <a:spLocks noChangeArrowheads="1"/>
          </p:cNvSpPr>
          <p:nvPr/>
        </p:nvSpPr>
        <p:spPr bwMode="auto">
          <a:xfrm>
            <a:off x="479377" y="2194754"/>
            <a:ext cx="83529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ts val="0"/>
              </a:spcBef>
              <a:buClr>
                <a:srgbClr val="FF0000"/>
              </a:buClr>
              <a:buNone/>
            </a:pPr>
            <a:r>
              <a:rPr lang="tr-TR" sz="2400" b="1" dirty="0" smtClean="0">
                <a:solidFill>
                  <a:srgbClr val="FF0000"/>
                </a:solidFill>
              </a:rPr>
              <a:t>Yangın Butonları</a:t>
            </a:r>
          </a:p>
          <a:p>
            <a:pPr algn="just">
              <a:spcBef>
                <a:spcPts val="0"/>
              </a:spcBef>
              <a:buClr>
                <a:srgbClr val="FF0000"/>
              </a:buClr>
              <a:buNone/>
            </a:pPr>
            <a:r>
              <a:rPr lang="tr-TR" sz="2400" b="1" dirty="0" smtClean="0"/>
              <a:t>Adresli ve Konvansiyonel olarak iki çeşittir. </a:t>
            </a:r>
          </a:p>
          <a:p>
            <a:pPr algn="just">
              <a:spcBef>
                <a:spcPts val="0"/>
              </a:spcBef>
              <a:buClr>
                <a:srgbClr val="FF0000"/>
              </a:buClr>
              <a:buNone/>
            </a:pPr>
            <a:endParaRPr lang="tr-TR" sz="2400" b="1" dirty="0" smtClean="0"/>
          </a:p>
        </p:txBody>
      </p:sp>
      <p:sp>
        <p:nvSpPr>
          <p:cNvPr id="10" name="Dikdörtgen 24"/>
          <p:cNvSpPr/>
          <p:nvPr/>
        </p:nvSpPr>
        <p:spPr>
          <a:xfrm rot="16200000">
            <a:off x="9561534" y="3833588"/>
            <a:ext cx="4704987" cy="291892"/>
          </a:xfrm>
          <a:prstGeom prst="roundRect">
            <a:avLst>
              <a:gd name="adj" fmla="val 0"/>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chemeClr val="bg1"/>
                </a:solidFill>
              </a:rPr>
              <a:t>PROJE VE YAPIM ŞUBE</a:t>
            </a:r>
            <a:r>
              <a:rPr lang="tr-TR" sz="1600" dirty="0" smtClean="0">
                <a:solidFill>
                  <a:schemeClr val="bg1"/>
                </a:solidFill>
              </a:rPr>
              <a:t> </a:t>
            </a:r>
            <a:r>
              <a:rPr lang="tr-TR" sz="1600" dirty="0">
                <a:solidFill>
                  <a:schemeClr val="bg1"/>
                </a:solidFill>
              </a:rPr>
              <a:t>MÜDÜRLÜĞÜ</a:t>
            </a:r>
          </a:p>
        </p:txBody>
      </p:sp>
      <p:sp>
        <p:nvSpPr>
          <p:cNvPr id="12" name="Dikdörtgen 24"/>
          <p:cNvSpPr/>
          <p:nvPr/>
        </p:nvSpPr>
        <p:spPr>
          <a:xfrm>
            <a:off x="1274116" y="568589"/>
            <a:ext cx="5364595" cy="340131"/>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Trebuchet MS" panose="020B0603020202020204" pitchFamily="34" charset="0"/>
              </a:rPr>
              <a:t>PROJE VE YAPIM ŞUBE MÜDÜRLÜĞÜ</a:t>
            </a:r>
            <a:endParaRPr lang="tr-TR" sz="2400" b="1" dirty="0">
              <a:solidFill>
                <a:srgbClr val="FF0000"/>
              </a:solidFill>
              <a:latin typeface="Trebuchet MS" panose="020B0603020202020204" pitchFamily="34" charset="0"/>
            </a:endParaRPr>
          </a:p>
        </p:txBody>
      </p:sp>
      <p:pic>
        <p:nvPicPr>
          <p:cNvPr id="13" name="Resim 12"/>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119336" y="299504"/>
            <a:ext cx="1075049" cy="1037978"/>
          </a:xfrm>
          <a:prstGeom prst="rect">
            <a:avLst/>
          </a:prstGeom>
          <a:solidFill>
            <a:schemeClr val="bg1"/>
          </a:solidFill>
        </p:spPr>
      </p:pic>
      <p:pic>
        <p:nvPicPr>
          <p:cNvPr id="14" name="Picture 2" descr="D:\Desktop\logoYE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206" y="299504"/>
            <a:ext cx="1117822" cy="1037978"/>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C:\Users\matekin\Desktop\SUNUM\RESİMLER\yangın94EEVJP.jpg"/>
          <p:cNvPicPr>
            <a:picLocks noChangeAspect="1" noChangeArrowheads="1"/>
          </p:cNvPicPr>
          <p:nvPr/>
        </p:nvPicPr>
        <p:blipFill>
          <a:blip r:embed="rId5" cstate="print"/>
          <a:srcRect/>
          <a:stretch>
            <a:fillRect/>
          </a:stretch>
        </p:blipFill>
        <p:spPr bwMode="auto">
          <a:xfrm>
            <a:off x="1199456" y="3356992"/>
            <a:ext cx="2143125" cy="2143125"/>
          </a:xfrm>
          <a:prstGeom prst="rect">
            <a:avLst/>
          </a:prstGeom>
          <a:noFill/>
        </p:spPr>
      </p:pic>
      <p:pic>
        <p:nvPicPr>
          <p:cNvPr id="12291" name="Picture 3" descr="C:\Users\matekin\Desktop\SUNUM\RESİMLER\yangınF1TF2P.jpg"/>
          <p:cNvPicPr>
            <a:picLocks noChangeAspect="1" noChangeArrowheads="1"/>
          </p:cNvPicPr>
          <p:nvPr/>
        </p:nvPicPr>
        <p:blipFill>
          <a:blip r:embed="rId6" cstate="print"/>
          <a:srcRect/>
          <a:stretch>
            <a:fillRect/>
          </a:stretch>
        </p:blipFill>
        <p:spPr bwMode="auto">
          <a:xfrm>
            <a:off x="3667047" y="3429000"/>
            <a:ext cx="3761979" cy="2016224"/>
          </a:xfrm>
          <a:prstGeom prst="rect">
            <a:avLst/>
          </a:prstGeom>
          <a:noFill/>
        </p:spPr>
      </p:pic>
    </p:spTree>
    <p:extLst>
      <p:ext uri="{BB962C8B-B14F-4D97-AF65-F5344CB8AC3E}">
        <p14:creationId xmlns:p14="http://schemas.microsoft.com/office/powerpoint/2010/main" val="1634634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640462" y="6332031"/>
            <a:ext cx="551538" cy="265323"/>
          </a:xfrm>
          <a:solidFill>
            <a:srgbClr val="FF0000"/>
          </a:solidFill>
        </p:spPr>
        <p:txBody>
          <a:bodyPr/>
          <a:lstStyle/>
          <a:p>
            <a:pPr algn="l"/>
            <a:fld id="{DC2DF7AE-E3BD-41B1-B2B6-F71BED4C81A4}" type="slidenum">
              <a:rPr lang="tr-TR" smtClean="0">
                <a:solidFill>
                  <a:schemeClr val="bg1"/>
                </a:solidFill>
              </a:rPr>
              <a:pPr algn="l"/>
              <a:t>2</a:t>
            </a:fld>
            <a:endParaRPr lang="tr-TR" dirty="0">
              <a:solidFill>
                <a:schemeClr val="bg1"/>
              </a:solidFill>
            </a:endParaRPr>
          </a:p>
        </p:txBody>
      </p:sp>
      <p:sp>
        <p:nvSpPr>
          <p:cNvPr id="4" name="Dikdörtgen 3"/>
          <p:cNvSpPr/>
          <p:nvPr/>
        </p:nvSpPr>
        <p:spPr>
          <a:xfrm>
            <a:off x="335360" y="764706"/>
            <a:ext cx="11161241" cy="583264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1"/>
          </a:p>
        </p:txBody>
      </p:sp>
      <p:pic>
        <p:nvPicPr>
          <p:cNvPr id="3" name="Resim 2"/>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119336" y="299504"/>
            <a:ext cx="1075049" cy="1037978"/>
          </a:xfrm>
          <a:prstGeom prst="rect">
            <a:avLst/>
          </a:prstGeom>
          <a:solidFill>
            <a:schemeClr val="bg1"/>
          </a:solidFill>
        </p:spPr>
      </p:pic>
      <p:sp>
        <p:nvSpPr>
          <p:cNvPr id="14" name="Dikdörtgen 24"/>
          <p:cNvSpPr/>
          <p:nvPr/>
        </p:nvSpPr>
        <p:spPr>
          <a:xfrm rot="16200000">
            <a:off x="9561534" y="3833588"/>
            <a:ext cx="4704987" cy="291892"/>
          </a:xfrm>
          <a:prstGeom prst="roundRect">
            <a:avLst>
              <a:gd name="adj" fmla="val 0"/>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chemeClr val="bg1"/>
                </a:solidFill>
              </a:rPr>
              <a:t>PROJE VE YAPIM ŞUBE</a:t>
            </a:r>
            <a:r>
              <a:rPr lang="tr-TR" sz="1600" dirty="0" smtClean="0">
                <a:solidFill>
                  <a:schemeClr val="bg1"/>
                </a:solidFill>
              </a:rPr>
              <a:t> </a:t>
            </a:r>
            <a:r>
              <a:rPr lang="tr-TR" sz="1600" dirty="0">
                <a:solidFill>
                  <a:schemeClr val="bg1"/>
                </a:solidFill>
              </a:rPr>
              <a:t>MÜDÜRLÜĞÜ</a:t>
            </a:r>
          </a:p>
        </p:txBody>
      </p:sp>
      <p:sp>
        <p:nvSpPr>
          <p:cNvPr id="9" name="3 Metin kutusu"/>
          <p:cNvSpPr txBox="1">
            <a:spLocks noChangeArrowheads="1"/>
          </p:cNvSpPr>
          <p:nvPr/>
        </p:nvSpPr>
        <p:spPr bwMode="auto">
          <a:xfrm>
            <a:off x="2756828" y="1442643"/>
            <a:ext cx="6364288"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tr-TR" altLang="tr-TR" sz="3600" b="1" dirty="0" smtClean="0">
                <a:solidFill>
                  <a:schemeClr val="bg1"/>
                </a:solidFill>
              </a:rPr>
              <a:t>ELEKTRİK ZAYIF AKIM TESİSLERİ</a:t>
            </a:r>
          </a:p>
          <a:p>
            <a:pPr algn="ctr" eaLnBrk="1" hangingPunct="1">
              <a:spcBef>
                <a:spcPct val="0"/>
              </a:spcBef>
              <a:buClrTx/>
              <a:buSzTx/>
              <a:buFontTx/>
              <a:buNone/>
            </a:pPr>
            <a:endParaRPr lang="tr-TR" altLang="tr-TR" sz="2800" b="1" dirty="0">
              <a:solidFill>
                <a:schemeClr val="tx1"/>
              </a:solidFill>
              <a:latin typeface="Constantia" panose="02030602050306030303" pitchFamily="18" charset="0"/>
            </a:endParaRPr>
          </a:p>
          <a:p>
            <a:pPr algn="ctr" eaLnBrk="1" hangingPunct="1">
              <a:spcBef>
                <a:spcPct val="0"/>
              </a:spcBef>
              <a:buClrTx/>
              <a:buSzTx/>
              <a:buFontTx/>
              <a:buNone/>
            </a:pPr>
            <a:endParaRPr lang="tr-TR" altLang="tr-TR" sz="2800" b="1" dirty="0" smtClean="0">
              <a:solidFill>
                <a:schemeClr val="tx1"/>
              </a:solidFill>
              <a:latin typeface="Constantia" panose="02030602050306030303" pitchFamily="18" charset="0"/>
            </a:endParaRPr>
          </a:p>
          <a:p>
            <a:pPr algn="ctr" eaLnBrk="1" hangingPunct="1">
              <a:spcBef>
                <a:spcPct val="0"/>
              </a:spcBef>
              <a:buClrTx/>
              <a:buSzTx/>
              <a:buFontTx/>
              <a:buNone/>
            </a:pPr>
            <a:endParaRPr lang="tr-TR" altLang="tr-TR" sz="2800" b="1" dirty="0" smtClean="0">
              <a:solidFill>
                <a:schemeClr val="tx1"/>
              </a:solidFill>
              <a:latin typeface="Constantia" panose="02030602050306030303" pitchFamily="18" charset="0"/>
            </a:endParaRPr>
          </a:p>
          <a:p>
            <a:pPr algn="ctr" eaLnBrk="1" hangingPunct="1">
              <a:spcBef>
                <a:spcPct val="0"/>
              </a:spcBef>
              <a:buClrTx/>
              <a:buSzTx/>
              <a:buFontTx/>
              <a:buNone/>
            </a:pPr>
            <a:endParaRPr lang="tr-TR" altLang="tr-TR" sz="2800" b="1" u="sng" dirty="0" smtClean="0">
              <a:solidFill>
                <a:schemeClr val="tx1"/>
              </a:solidFill>
            </a:endParaRPr>
          </a:p>
          <a:p>
            <a:pPr algn="ctr" eaLnBrk="1" hangingPunct="1">
              <a:spcBef>
                <a:spcPct val="0"/>
              </a:spcBef>
              <a:buClrTx/>
              <a:buSzTx/>
              <a:buFontTx/>
              <a:buNone/>
            </a:pPr>
            <a:r>
              <a:rPr lang="tr-TR" altLang="tr-TR" sz="2000" b="1" dirty="0" smtClean="0">
                <a:solidFill>
                  <a:schemeClr val="tx1"/>
                </a:solidFill>
              </a:rPr>
              <a:t> </a:t>
            </a:r>
            <a:endParaRPr lang="tr-TR" altLang="tr-TR" sz="1600" b="1" dirty="0">
              <a:solidFill>
                <a:schemeClr val="tx1"/>
              </a:solidFill>
              <a:latin typeface="Constantia" panose="02030602050306030303" pitchFamily="18" charset="0"/>
            </a:endParaRPr>
          </a:p>
          <a:p>
            <a:pPr algn="ctr" eaLnBrk="1" hangingPunct="1">
              <a:spcBef>
                <a:spcPct val="0"/>
              </a:spcBef>
              <a:buClrTx/>
              <a:buSzTx/>
              <a:buFontTx/>
              <a:buNone/>
            </a:pPr>
            <a:endParaRPr lang="tr-TR" altLang="tr-TR" sz="1600" dirty="0">
              <a:solidFill>
                <a:schemeClr val="tx1"/>
              </a:solidFill>
              <a:latin typeface="Constantia" panose="02030602050306030303" pitchFamily="18" charset="0"/>
            </a:endParaRPr>
          </a:p>
        </p:txBody>
      </p:sp>
      <p:pic>
        <p:nvPicPr>
          <p:cNvPr id="10" name="Picture 2" descr="D:\Desktop\logoYE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206" y="299504"/>
            <a:ext cx="1117822" cy="10379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hasan.avsar\Desktop\SUNUM\RESİMLER\RESİM 1.jpg"/>
          <p:cNvPicPr>
            <a:picLocks noChangeAspect="1" noChangeArrowheads="1"/>
          </p:cNvPicPr>
          <p:nvPr/>
        </p:nvPicPr>
        <p:blipFill>
          <a:blip r:embed="rId5" cstate="print"/>
          <a:srcRect/>
          <a:stretch>
            <a:fillRect/>
          </a:stretch>
        </p:blipFill>
        <p:spPr bwMode="auto">
          <a:xfrm>
            <a:off x="952464" y="3857628"/>
            <a:ext cx="3219450" cy="1419225"/>
          </a:xfrm>
          <a:prstGeom prst="rect">
            <a:avLst/>
          </a:prstGeom>
          <a:noFill/>
        </p:spPr>
      </p:pic>
      <p:pic>
        <p:nvPicPr>
          <p:cNvPr id="1027" name="Picture 3" descr="C:\Users\hasan.avsar\Desktop\SUNUM\RESİMLER\RESİM 2.jpg"/>
          <p:cNvPicPr>
            <a:picLocks noChangeAspect="1" noChangeArrowheads="1"/>
          </p:cNvPicPr>
          <p:nvPr/>
        </p:nvPicPr>
        <p:blipFill>
          <a:blip r:embed="rId6" cstate="print"/>
          <a:srcRect/>
          <a:stretch>
            <a:fillRect/>
          </a:stretch>
        </p:blipFill>
        <p:spPr bwMode="auto">
          <a:xfrm>
            <a:off x="8096264" y="3643314"/>
            <a:ext cx="2847975" cy="1609725"/>
          </a:xfrm>
          <a:prstGeom prst="rect">
            <a:avLst/>
          </a:prstGeom>
          <a:noFill/>
        </p:spPr>
      </p:pic>
    </p:spTree>
    <p:extLst>
      <p:ext uri="{BB962C8B-B14F-4D97-AF65-F5344CB8AC3E}">
        <p14:creationId xmlns:p14="http://schemas.microsoft.com/office/powerpoint/2010/main" val="1993973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640462" y="6332031"/>
            <a:ext cx="551538" cy="265323"/>
          </a:xfrm>
          <a:solidFill>
            <a:srgbClr val="FF0000"/>
          </a:solidFill>
        </p:spPr>
        <p:txBody>
          <a:bodyPr/>
          <a:lstStyle/>
          <a:p>
            <a:pPr algn="l"/>
            <a:fld id="{DC2DF7AE-E3BD-41B1-B2B6-F71BED4C81A4}" type="slidenum">
              <a:rPr lang="tr-TR" smtClean="0">
                <a:solidFill>
                  <a:schemeClr val="bg1"/>
                </a:solidFill>
              </a:rPr>
              <a:pPr algn="l"/>
              <a:t>20</a:t>
            </a:fld>
            <a:endParaRPr lang="tr-TR" dirty="0">
              <a:solidFill>
                <a:schemeClr val="bg1"/>
              </a:solidFill>
            </a:endParaRPr>
          </a:p>
        </p:txBody>
      </p:sp>
      <p:sp>
        <p:nvSpPr>
          <p:cNvPr id="4" name="Dikdörtgen 3"/>
          <p:cNvSpPr/>
          <p:nvPr/>
        </p:nvSpPr>
        <p:spPr>
          <a:xfrm>
            <a:off x="335360" y="764706"/>
            <a:ext cx="11161241" cy="583264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1"/>
          </a:p>
        </p:txBody>
      </p:sp>
      <p:sp>
        <p:nvSpPr>
          <p:cNvPr id="9" name="4 Metin kutusu"/>
          <p:cNvSpPr txBox="1">
            <a:spLocks noChangeArrowheads="1"/>
          </p:cNvSpPr>
          <p:nvPr/>
        </p:nvSpPr>
        <p:spPr bwMode="auto">
          <a:xfrm>
            <a:off x="479377" y="2194754"/>
            <a:ext cx="1022513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ts val="0"/>
              </a:spcBef>
              <a:buClr>
                <a:srgbClr val="FF0000"/>
              </a:buClr>
              <a:buNone/>
            </a:pPr>
            <a:r>
              <a:rPr lang="tr-TR" sz="2400" b="1" dirty="0" smtClean="0">
                <a:solidFill>
                  <a:srgbClr val="FF0000"/>
                </a:solidFill>
              </a:rPr>
              <a:t>Yangın Sirenleri</a:t>
            </a:r>
          </a:p>
          <a:p>
            <a:pPr algn="just">
              <a:spcBef>
                <a:spcPts val="0"/>
              </a:spcBef>
              <a:buClr>
                <a:srgbClr val="FF0000"/>
              </a:buClr>
              <a:buNone/>
            </a:pPr>
            <a:r>
              <a:rPr lang="tr-TR" sz="2400" b="1" dirty="0" smtClean="0"/>
              <a:t>Elektronik ve Adresli  Elektronik Sirenler olarak iki çeşittir. </a:t>
            </a:r>
          </a:p>
          <a:p>
            <a:pPr algn="just">
              <a:spcBef>
                <a:spcPts val="0"/>
              </a:spcBef>
              <a:buClr>
                <a:srgbClr val="FF0000"/>
              </a:buClr>
              <a:buNone/>
            </a:pPr>
            <a:endParaRPr lang="tr-TR" sz="2400" b="1" dirty="0" smtClean="0"/>
          </a:p>
        </p:txBody>
      </p:sp>
      <p:sp>
        <p:nvSpPr>
          <p:cNvPr id="10" name="Dikdörtgen 24"/>
          <p:cNvSpPr/>
          <p:nvPr/>
        </p:nvSpPr>
        <p:spPr>
          <a:xfrm rot="16200000">
            <a:off x="9561534" y="3833588"/>
            <a:ext cx="4704987" cy="291892"/>
          </a:xfrm>
          <a:prstGeom prst="roundRect">
            <a:avLst>
              <a:gd name="adj" fmla="val 0"/>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chemeClr val="bg1"/>
                </a:solidFill>
              </a:rPr>
              <a:t>PROJE VE YAPIM ŞUBE</a:t>
            </a:r>
            <a:r>
              <a:rPr lang="tr-TR" sz="1600" dirty="0" smtClean="0">
                <a:solidFill>
                  <a:schemeClr val="bg1"/>
                </a:solidFill>
              </a:rPr>
              <a:t> </a:t>
            </a:r>
            <a:r>
              <a:rPr lang="tr-TR" sz="1600" dirty="0">
                <a:solidFill>
                  <a:schemeClr val="bg1"/>
                </a:solidFill>
              </a:rPr>
              <a:t>MÜDÜRLÜĞÜ</a:t>
            </a:r>
          </a:p>
        </p:txBody>
      </p:sp>
      <p:sp>
        <p:nvSpPr>
          <p:cNvPr id="12" name="Dikdörtgen 24"/>
          <p:cNvSpPr/>
          <p:nvPr/>
        </p:nvSpPr>
        <p:spPr>
          <a:xfrm>
            <a:off x="1274116" y="568589"/>
            <a:ext cx="5364595" cy="340131"/>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Trebuchet MS" panose="020B0603020202020204" pitchFamily="34" charset="0"/>
              </a:rPr>
              <a:t>PROJE VE YAPIM ŞUBE MÜDÜRLÜĞÜ</a:t>
            </a:r>
            <a:endParaRPr lang="tr-TR" sz="2400" b="1" dirty="0">
              <a:solidFill>
                <a:srgbClr val="FF0000"/>
              </a:solidFill>
              <a:latin typeface="Trebuchet MS" panose="020B0603020202020204" pitchFamily="34" charset="0"/>
            </a:endParaRPr>
          </a:p>
        </p:txBody>
      </p:sp>
      <p:pic>
        <p:nvPicPr>
          <p:cNvPr id="13" name="Resim 12"/>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119336" y="299504"/>
            <a:ext cx="1075049" cy="1037978"/>
          </a:xfrm>
          <a:prstGeom prst="rect">
            <a:avLst/>
          </a:prstGeom>
          <a:solidFill>
            <a:schemeClr val="bg1"/>
          </a:solidFill>
        </p:spPr>
      </p:pic>
      <p:pic>
        <p:nvPicPr>
          <p:cNvPr id="14" name="Picture 2" descr="D:\Desktop\logoYE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206" y="299504"/>
            <a:ext cx="1117822" cy="1037978"/>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C:\Users\matekin\Desktop\SUNUM\RESİMLER\siren.png"/>
          <p:cNvPicPr>
            <a:picLocks noChangeAspect="1" noChangeArrowheads="1"/>
          </p:cNvPicPr>
          <p:nvPr/>
        </p:nvPicPr>
        <p:blipFill>
          <a:blip r:embed="rId5" cstate="print"/>
          <a:srcRect/>
          <a:stretch>
            <a:fillRect/>
          </a:stretch>
        </p:blipFill>
        <p:spPr bwMode="auto">
          <a:xfrm>
            <a:off x="1127448" y="3429000"/>
            <a:ext cx="2133600" cy="2133600"/>
          </a:xfrm>
          <a:prstGeom prst="rect">
            <a:avLst/>
          </a:prstGeom>
          <a:noFill/>
        </p:spPr>
      </p:pic>
      <p:pic>
        <p:nvPicPr>
          <p:cNvPr id="13315" name="Picture 3" descr="C:\Users\matekin\Desktop\SUNUM\RESİMLER\siren1.png"/>
          <p:cNvPicPr>
            <a:picLocks noChangeAspect="1" noChangeArrowheads="1"/>
          </p:cNvPicPr>
          <p:nvPr/>
        </p:nvPicPr>
        <p:blipFill>
          <a:blip r:embed="rId6" cstate="print"/>
          <a:srcRect/>
          <a:stretch>
            <a:fillRect/>
          </a:stretch>
        </p:blipFill>
        <p:spPr bwMode="auto">
          <a:xfrm>
            <a:off x="5807968" y="3212976"/>
            <a:ext cx="1790700" cy="2552700"/>
          </a:xfrm>
          <a:prstGeom prst="rect">
            <a:avLst/>
          </a:prstGeom>
          <a:noFill/>
        </p:spPr>
      </p:pic>
    </p:spTree>
    <p:extLst>
      <p:ext uri="{BB962C8B-B14F-4D97-AF65-F5344CB8AC3E}">
        <p14:creationId xmlns:p14="http://schemas.microsoft.com/office/powerpoint/2010/main" val="16346346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640462" y="6332031"/>
            <a:ext cx="551538" cy="265323"/>
          </a:xfrm>
          <a:solidFill>
            <a:srgbClr val="FF0000"/>
          </a:solidFill>
        </p:spPr>
        <p:txBody>
          <a:bodyPr/>
          <a:lstStyle/>
          <a:p>
            <a:pPr algn="l"/>
            <a:fld id="{DC2DF7AE-E3BD-41B1-B2B6-F71BED4C81A4}" type="slidenum">
              <a:rPr lang="tr-TR" smtClean="0">
                <a:solidFill>
                  <a:schemeClr val="bg1"/>
                </a:solidFill>
              </a:rPr>
              <a:pPr algn="l"/>
              <a:t>21</a:t>
            </a:fld>
            <a:endParaRPr lang="tr-TR" dirty="0">
              <a:solidFill>
                <a:schemeClr val="bg1"/>
              </a:solidFill>
            </a:endParaRPr>
          </a:p>
        </p:txBody>
      </p:sp>
      <p:sp>
        <p:nvSpPr>
          <p:cNvPr id="4" name="Dikdörtgen 3"/>
          <p:cNvSpPr/>
          <p:nvPr/>
        </p:nvSpPr>
        <p:spPr>
          <a:xfrm>
            <a:off x="335360" y="764706"/>
            <a:ext cx="11161241" cy="583264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1"/>
          </a:p>
        </p:txBody>
      </p:sp>
      <p:sp>
        <p:nvSpPr>
          <p:cNvPr id="9" name="4 Metin kutusu"/>
          <p:cNvSpPr txBox="1">
            <a:spLocks noChangeArrowheads="1"/>
          </p:cNvSpPr>
          <p:nvPr/>
        </p:nvSpPr>
        <p:spPr bwMode="auto">
          <a:xfrm>
            <a:off x="479377" y="2010089"/>
            <a:ext cx="1022513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ts val="0"/>
              </a:spcBef>
              <a:buClr>
                <a:srgbClr val="FF0000"/>
              </a:buClr>
              <a:buNone/>
            </a:pPr>
            <a:r>
              <a:rPr lang="tr-TR" sz="2400" b="1" dirty="0" smtClean="0">
                <a:solidFill>
                  <a:srgbClr val="FF0000"/>
                </a:solidFill>
              </a:rPr>
              <a:t>Yangın Panelleri</a:t>
            </a:r>
          </a:p>
          <a:p>
            <a:pPr algn="just">
              <a:spcBef>
                <a:spcPts val="0"/>
              </a:spcBef>
              <a:buClr>
                <a:srgbClr val="FF0000"/>
              </a:buClr>
              <a:buNone/>
            </a:pPr>
            <a:r>
              <a:rPr lang="tr-TR" sz="2400" b="1" dirty="0" smtClean="0"/>
              <a:t>Adresli ve Konvansiyonel olarak iki çeşittir. </a:t>
            </a:r>
          </a:p>
          <a:p>
            <a:pPr algn="just">
              <a:spcBef>
                <a:spcPts val="0"/>
              </a:spcBef>
              <a:buClr>
                <a:srgbClr val="FF0000"/>
              </a:buClr>
              <a:buNone/>
            </a:pPr>
            <a:endParaRPr lang="tr-TR" sz="2400" b="1" dirty="0" smtClean="0"/>
          </a:p>
          <a:p>
            <a:pPr algn="just">
              <a:spcBef>
                <a:spcPts val="0"/>
              </a:spcBef>
              <a:buClr>
                <a:srgbClr val="FF0000"/>
              </a:buClr>
              <a:buNone/>
            </a:pPr>
            <a:endParaRPr lang="tr-TR" sz="2400" b="1" dirty="0" smtClean="0"/>
          </a:p>
        </p:txBody>
      </p:sp>
      <p:sp>
        <p:nvSpPr>
          <p:cNvPr id="10" name="Dikdörtgen 24"/>
          <p:cNvSpPr/>
          <p:nvPr/>
        </p:nvSpPr>
        <p:spPr>
          <a:xfrm rot="16200000">
            <a:off x="9561534" y="3833588"/>
            <a:ext cx="4704987" cy="291892"/>
          </a:xfrm>
          <a:prstGeom prst="roundRect">
            <a:avLst>
              <a:gd name="adj" fmla="val 0"/>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chemeClr val="bg1"/>
                </a:solidFill>
              </a:rPr>
              <a:t>PROJE VE YAPIM ŞUBE</a:t>
            </a:r>
            <a:r>
              <a:rPr lang="tr-TR" sz="1600" dirty="0" smtClean="0">
                <a:solidFill>
                  <a:schemeClr val="bg1"/>
                </a:solidFill>
              </a:rPr>
              <a:t> </a:t>
            </a:r>
            <a:r>
              <a:rPr lang="tr-TR" sz="1600" dirty="0">
                <a:solidFill>
                  <a:schemeClr val="bg1"/>
                </a:solidFill>
              </a:rPr>
              <a:t>MÜDÜRLÜĞÜ</a:t>
            </a:r>
          </a:p>
        </p:txBody>
      </p:sp>
      <p:sp>
        <p:nvSpPr>
          <p:cNvPr id="12" name="Dikdörtgen 24"/>
          <p:cNvSpPr/>
          <p:nvPr/>
        </p:nvSpPr>
        <p:spPr>
          <a:xfrm>
            <a:off x="1274116" y="568589"/>
            <a:ext cx="5364595" cy="340131"/>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Trebuchet MS" panose="020B0603020202020204" pitchFamily="34" charset="0"/>
              </a:rPr>
              <a:t>PROJE VE YAPIM ŞUBE MÜDÜRLÜĞÜ</a:t>
            </a:r>
            <a:endParaRPr lang="tr-TR" sz="2400" b="1" dirty="0">
              <a:solidFill>
                <a:srgbClr val="FF0000"/>
              </a:solidFill>
              <a:latin typeface="Trebuchet MS" panose="020B0603020202020204" pitchFamily="34" charset="0"/>
            </a:endParaRPr>
          </a:p>
        </p:txBody>
      </p:sp>
      <p:pic>
        <p:nvPicPr>
          <p:cNvPr id="13" name="Resim 12"/>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119336" y="299504"/>
            <a:ext cx="1075049" cy="1037978"/>
          </a:xfrm>
          <a:prstGeom prst="rect">
            <a:avLst/>
          </a:prstGeom>
          <a:solidFill>
            <a:schemeClr val="bg1"/>
          </a:solidFill>
        </p:spPr>
      </p:pic>
      <p:pic>
        <p:nvPicPr>
          <p:cNvPr id="14" name="Picture 2" descr="D:\Desktop\logoYE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206" y="299504"/>
            <a:ext cx="1117822" cy="1037978"/>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C:\Users\matekin\Desktop\SUNUM\RESİMLER\imagesR1N4GRWQ.jpg"/>
          <p:cNvPicPr>
            <a:picLocks noChangeAspect="1" noChangeArrowheads="1"/>
          </p:cNvPicPr>
          <p:nvPr/>
        </p:nvPicPr>
        <p:blipFill>
          <a:blip r:embed="rId5" cstate="print"/>
          <a:srcRect/>
          <a:stretch>
            <a:fillRect/>
          </a:stretch>
        </p:blipFill>
        <p:spPr bwMode="auto">
          <a:xfrm>
            <a:off x="623392" y="3140968"/>
            <a:ext cx="2143125" cy="2143125"/>
          </a:xfrm>
          <a:prstGeom prst="rect">
            <a:avLst/>
          </a:prstGeom>
          <a:noFill/>
        </p:spPr>
      </p:pic>
      <p:pic>
        <p:nvPicPr>
          <p:cNvPr id="14339" name="Picture 3" descr="C:\Users\matekin\Desktop\SUNUM\RESİMLER\ak1png.png"/>
          <p:cNvPicPr>
            <a:picLocks noChangeAspect="1" noChangeArrowheads="1"/>
          </p:cNvPicPr>
          <p:nvPr/>
        </p:nvPicPr>
        <p:blipFill>
          <a:blip r:embed="rId6" cstate="print"/>
          <a:srcRect/>
          <a:stretch>
            <a:fillRect/>
          </a:stretch>
        </p:blipFill>
        <p:spPr bwMode="auto">
          <a:xfrm>
            <a:off x="4223792" y="3284984"/>
            <a:ext cx="2314575" cy="1971675"/>
          </a:xfrm>
          <a:prstGeom prst="rect">
            <a:avLst/>
          </a:prstGeom>
          <a:noFill/>
        </p:spPr>
      </p:pic>
    </p:spTree>
    <p:extLst>
      <p:ext uri="{BB962C8B-B14F-4D97-AF65-F5344CB8AC3E}">
        <p14:creationId xmlns:p14="http://schemas.microsoft.com/office/powerpoint/2010/main" val="16346346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640462" y="6332031"/>
            <a:ext cx="551538" cy="265323"/>
          </a:xfrm>
          <a:solidFill>
            <a:srgbClr val="FF0000"/>
          </a:solidFill>
        </p:spPr>
        <p:txBody>
          <a:bodyPr/>
          <a:lstStyle/>
          <a:p>
            <a:pPr algn="l"/>
            <a:fld id="{DC2DF7AE-E3BD-41B1-B2B6-F71BED4C81A4}" type="slidenum">
              <a:rPr lang="tr-TR" smtClean="0">
                <a:solidFill>
                  <a:schemeClr val="bg1"/>
                </a:solidFill>
              </a:rPr>
              <a:pPr algn="l"/>
              <a:t>22</a:t>
            </a:fld>
            <a:endParaRPr lang="tr-TR" dirty="0">
              <a:solidFill>
                <a:schemeClr val="bg1"/>
              </a:solidFill>
            </a:endParaRPr>
          </a:p>
        </p:txBody>
      </p:sp>
      <p:sp>
        <p:nvSpPr>
          <p:cNvPr id="4" name="Dikdörtgen 3"/>
          <p:cNvSpPr/>
          <p:nvPr/>
        </p:nvSpPr>
        <p:spPr>
          <a:xfrm>
            <a:off x="335360" y="764706"/>
            <a:ext cx="11161241" cy="583264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1"/>
          </a:p>
        </p:txBody>
      </p:sp>
      <p:sp>
        <p:nvSpPr>
          <p:cNvPr id="9" name="4 Metin kutusu"/>
          <p:cNvSpPr txBox="1">
            <a:spLocks noChangeArrowheads="1"/>
          </p:cNvSpPr>
          <p:nvPr/>
        </p:nvSpPr>
        <p:spPr bwMode="auto">
          <a:xfrm>
            <a:off x="479377" y="1819444"/>
            <a:ext cx="1022513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ts val="0"/>
              </a:spcBef>
              <a:buClr>
                <a:srgbClr val="FF0000"/>
              </a:buClr>
              <a:buNone/>
            </a:pPr>
            <a:r>
              <a:rPr lang="tr-TR" sz="2400" b="1" dirty="0" smtClean="0">
                <a:solidFill>
                  <a:srgbClr val="FF0000"/>
                </a:solidFill>
              </a:rPr>
              <a:t>Yangın Kabloları</a:t>
            </a:r>
          </a:p>
          <a:p>
            <a:pPr algn="just">
              <a:spcBef>
                <a:spcPts val="0"/>
              </a:spcBef>
              <a:buClr>
                <a:srgbClr val="FF0000"/>
              </a:buClr>
              <a:buNone/>
            </a:pPr>
            <a:r>
              <a:rPr lang="tr-TR" sz="2400" b="1" dirty="0" smtClean="0"/>
              <a:t> </a:t>
            </a:r>
          </a:p>
          <a:p>
            <a:pPr algn="just">
              <a:spcBef>
                <a:spcPts val="0"/>
              </a:spcBef>
              <a:buClr>
                <a:srgbClr val="FF0000"/>
              </a:buClr>
              <a:buNone/>
            </a:pPr>
            <a:endParaRPr lang="tr-TR" sz="2400" b="1" dirty="0" smtClean="0"/>
          </a:p>
          <a:p>
            <a:pPr algn="just">
              <a:spcBef>
                <a:spcPts val="0"/>
              </a:spcBef>
              <a:buClr>
                <a:srgbClr val="FF0000"/>
              </a:buClr>
              <a:buNone/>
            </a:pPr>
            <a:endParaRPr lang="tr-TR" sz="2400" b="1" dirty="0" smtClean="0"/>
          </a:p>
        </p:txBody>
      </p:sp>
      <p:sp>
        <p:nvSpPr>
          <p:cNvPr id="10" name="Dikdörtgen 24"/>
          <p:cNvSpPr/>
          <p:nvPr/>
        </p:nvSpPr>
        <p:spPr>
          <a:xfrm rot="16200000">
            <a:off x="9561534" y="3833588"/>
            <a:ext cx="4704987" cy="291892"/>
          </a:xfrm>
          <a:prstGeom prst="roundRect">
            <a:avLst>
              <a:gd name="adj" fmla="val 0"/>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chemeClr val="bg1"/>
                </a:solidFill>
              </a:rPr>
              <a:t>PROJE VE YAPIM ŞUBE</a:t>
            </a:r>
            <a:r>
              <a:rPr lang="tr-TR" sz="1600" dirty="0" smtClean="0">
                <a:solidFill>
                  <a:schemeClr val="bg1"/>
                </a:solidFill>
              </a:rPr>
              <a:t> </a:t>
            </a:r>
            <a:r>
              <a:rPr lang="tr-TR" sz="1600" dirty="0">
                <a:solidFill>
                  <a:schemeClr val="bg1"/>
                </a:solidFill>
              </a:rPr>
              <a:t>MÜDÜRLÜĞÜ</a:t>
            </a:r>
          </a:p>
        </p:txBody>
      </p:sp>
      <p:sp>
        <p:nvSpPr>
          <p:cNvPr id="12" name="Dikdörtgen 24"/>
          <p:cNvSpPr/>
          <p:nvPr/>
        </p:nvSpPr>
        <p:spPr>
          <a:xfrm>
            <a:off x="1274116" y="568589"/>
            <a:ext cx="5364595" cy="340131"/>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Trebuchet MS" panose="020B0603020202020204" pitchFamily="34" charset="0"/>
              </a:rPr>
              <a:t>PROJE VE YAPIM ŞUBE MÜDÜRLÜĞÜ</a:t>
            </a:r>
            <a:endParaRPr lang="tr-TR" sz="2400" b="1" dirty="0">
              <a:solidFill>
                <a:srgbClr val="FF0000"/>
              </a:solidFill>
              <a:latin typeface="Trebuchet MS" panose="020B0603020202020204" pitchFamily="34" charset="0"/>
            </a:endParaRPr>
          </a:p>
        </p:txBody>
      </p:sp>
      <p:pic>
        <p:nvPicPr>
          <p:cNvPr id="13" name="Resim 12"/>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119336" y="299504"/>
            <a:ext cx="1075049" cy="1037978"/>
          </a:xfrm>
          <a:prstGeom prst="rect">
            <a:avLst/>
          </a:prstGeom>
          <a:solidFill>
            <a:schemeClr val="bg1"/>
          </a:solidFill>
        </p:spPr>
      </p:pic>
      <p:pic>
        <p:nvPicPr>
          <p:cNvPr id="14" name="Picture 2" descr="D:\Desktop\logoYE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206" y="299504"/>
            <a:ext cx="1117822" cy="1037978"/>
          </a:xfrm>
          <a:prstGeom prst="rect">
            <a:avLst/>
          </a:prstGeom>
          <a:noFill/>
          <a:extLst>
            <a:ext uri="{909E8E84-426E-40DD-AFC4-6F175D3DCCD1}">
              <a14:hiddenFill xmlns:a14="http://schemas.microsoft.com/office/drawing/2010/main">
                <a:solidFill>
                  <a:srgbClr val="FFFFFF"/>
                </a:solidFill>
              </a14:hiddenFill>
            </a:ext>
          </a:extLst>
        </p:spPr>
      </p:pic>
      <p:sp>
        <p:nvSpPr>
          <p:cNvPr id="11" name="10 Dikdörtgen"/>
          <p:cNvSpPr/>
          <p:nvPr/>
        </p:nvSpPr>
        <p:spPr>
          <a:xfrm>
            <a:off x="695400" y="2276872"/>
            <a:ext cx="10369152" cy="2308324"/>
          </a:xfrm>
          <a:prstGeom prst="rect">
            <a:avLst/>
          </a:prstGeom>
        </p:spPr>
        <p:txBody>
          <a:bodyPr wrap="square">
            <a:spAutoFit/>
          </a:bodyPr>
          <a:lstStyle/>
          <a:p>
            <a:r>
              <a:rPr lang="tr-TR" sz="2400" b="1" dirty="0" smtClean="0">
                <a:latin typeface="Trebuchet MS" pitchFamily="34" charset="0"/>
              </a:rPr>
              <a:t>Halojen </a:t>
            </a:r>
            <a:r>
              <a:rPr lang="tr-TR" sz="2400" b="1" dirty="0" err="1" smtClean="0">
                <a:latin typeface="Trebuchet MS" pitchFamily="34" charset="0"/>
              </a:rPr>
              <a:t>Free</a:t>
            </a:r>
            <a:r>
              <a:rPr lang="tr-TR" sz="2400" b="1" dirty="0" smtClean="0">
                <a:latin typeface="Trebuchet MS" pitchFamily="34" charset="0"/>
              </a:rPr>
              <a:t> Yangın Alarm Kablosu J-H(</a:t>
            </a:r>
            <a:r>
              <a:rPr lang="tr-TR" sz="2400" b="1" dirty="0" err="1" smtClean="0">
                <a:latin typeface="Trebuchet MS" pitchFamily="34" charset="0"/>
              </a:rPr>
              <a:t>St</a:t>
            </a:r>
            <a:r>
              <a:rPr lang="tr-TR" sz="2400" b="1" dirty="0" smtClean="0">
                <a:latin typeface="Trebuchet MS" pitchFamily="34" charset="0"/>
              </a:rPr>
              <a:t>)H </a:t>
            </a:r>
            <a:r>
              <a:rPr lang="tr-TR" sz="2400" b="1" dirty="0" err="1" smtClean="0">
                <a:latin typeface="Trebuchet MS" pitchFamily="34" charset="0"/>
              </a:rPr>
              <a:t>Lg</a:t>
            </a:r>
            <a:r>
              <a:rPr lang="tr-TR" sz="2400" b="1" dirty="0" smtClean="0">
                <a:latin typeface="Trebuchet MS" pitchFamily="34" charset="0"/>
              </a:rPr>
              <a:t> 2x2x0,80mm²+0,80mm² </a:t>
            </a:r>
          </a:p>
          <a:p>
            <a:pPr algn="just"/>
            <a:r>
              <a:rPr lang="tr-TR" sz="2400" dirty="0" smtClean="0">
                <a:latin typeface="Trebuchet MS" pitchFamily="34" charset="0"/>
              </a:rPr>
              <a:t>HFFR malzeme kullanılmakta olup, geç tutuşur ve büyük ölçüde kendiliğinden sönerler. Düşük duman yoğunluğuna sahip olup, zehirli ve aşındırıcı gaz çıkartmazlar. İnsanların yoğun olduğu ve önemli malzemelerin olduğu binalarda kullanılırlar.</a:t>
            </a:r>
            <a:endParaRPr lang="tr-TR" sz="2400" dirty="0">
              <a:latin typeface="Trebuchet MS" pitchFamily="34" charset="0"/>
            </a:endParaRPr>
          </a:p>
        </p:txBody>
      </p:sp>
      <p:pic>
        <p:nvPicPr>
          <p:cNvPr id="15362" name="Picture 2" descr="C:\Users\matekin\Desktop\SUNUM\RESİMLER\ytled.png"/>
          <p:cNvPicPr>
            <a:picLocks noChangeAspect="1" noChangeArrowheads="1"/>
          </p:cNvPicPr>
          <p:nvPr/>
        </p:nvPicPr>
        <p:blipFill>
          <a:blip r:embed="rId5" cstate="print"/>
          <a:srcRect/>
          <a:stretch>
            <a:fillRect/>
          </a:stretch>
        </p:blipFill>
        <p:spPr bwMode="auto">
          <a:xfrm>
            <a:off x="7320136" y="4221088"/>
            <a:ext cx="3024336" cy="2304256"/>
          </a:xfrm>
          <a:prstGeom prst="rect">
            <a:avLst/>
          </a:prstGeom>
          <a:noFill/>
        </p:spPr>
      </p:pic>
    </p:spTree>
    <p:extLst>
      <p:ext uri="{BB962C8B-B14F-4D97-AF65-F5344CB8AC3E}">
        <p14:creationId xmlns:p14="http://schemas.microsoft.com/office/powerpoint/2010/main" val="16346346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640462" y="6332031"/>
            <a:ext cx="551538" cy="265323"/>
          </a:xfrm>
          <a:solidFill>
            <a:srgbClr val="FF0000"/>
          </a:solidFill>
        </p:spPr>
        <p:txBody>
          <a:bodyPr/>
          <a:lstStyle/>
          <a:p>
            <a:pPr algn="l"/>
            <a:fld id="{DC2DF7AE-E3BD-41B1-B2B6-F71BED4C81A4}" type="slidenum">
              <a:rPr lang="tr-TR" smtClean="0">
                <a:solidFill>
                  <a:schemeClr val="bg1"/>
                </a:solidFill>
              </a:rPr>
              <a:pPr algn="l"/>
              <a:t>23</a:t>
            </a:fld>
            <a:endParaRPr lang="tr-TR" dirty="0">
              <a:solidFill>
                <a:schemeClr val="bg1"/>
              </a:solidFill>
            </a:endParaRPr>
          </a:p>
        </p:txBody>
      </p:sp>
      <p:sp>
        <p:nvSpPr>
          <p:cNvPr id="4" name="Dikdörtgen 3"/>
          <p:cNvSpPr/>
          <p:nvPr/>
        </p:nvSpPr>
        <p:spPr>
          <a:xfrm>
            <a:off x="335360" y="764706"/>
            <a:ext cx="11161241" cy="583264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1"/>
          </a:p>
        </p:txBody>
      </p:sp>
      <p:sp>
        <p:nvSpPr>
          <p:cNvPr id="9" name="4 Metin kutusu"/>
          <p:cNvSpPr txBox="1">
            <a:spLocks noChangeArrowheads="1"/>
          </p:cNvSpPr>
          <p:nvPr/>
        </p:nvSpPr>
        <p:spPr bwMode="auto">
          <a:xfrm>
            <a:off x="551384" y="1103463"/>
            <a:ext cx="10069755" cy="450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endParaRPr lang="tr-TR" sz="2100" b="1" dirty="0" smtClean="0">
              <a:solidFill>
                <a:srgbClr val="0070C0"/>
              </a:solidFill>
            </a:endParaRPr>
          </a:p>
          <a:p>
            <a:pPr>
              <a:buNone/>
            </a:pPr>
            <a:endParaRPr lang="tr-TR" sz="2400" b="1" dirty="0" smtClean="0">
              <a:solidFill>
                <a:srgbClr val="0070C0"/>
              </a:solidFill>
            </a:endParaRPr>
          </a:p>
          <a:p>
            <a:pPr>
              <a:buNone/>
            </a:pPr>
            <a:r>
              <a:rPr lang="tr-TR" sz="2400" dirty="0" smtClean="0">
                <a:solidFill>
                  <a:srgbClr val="C00000"/>
                </a:solidFill>
              </a:rPr>
              <a:t>	</a:t>
            </a:r>
            <a:r>
              <a:rPr lang="tr-TR" sz="2400" b="1" dirty="0" smtClean="0">
                <a:solidFill>
                  <a:srgbClr val="FF0000"/>
                </a:solidFill>
              </a:rPr>
              <a:t>TELEFON SİSTEMLERİ</a:t>
            </a:r>
          </a:p>
          <a:p>
            <a:pPr>
              <a:buNone/>
            </a:pPr>
            <a:r>
              <a:rPr lang="tr-TR" sz="2400" dirty="0" smtClean="0"/>
              <a:t>   Üç ana gruba ayrılır.</a:t>
            </a:r>
          </a:p>
          <a:p>
            <a:pPr>
              <a:buNone/>
            </a:pPr>
            <a:r>
              <a:rPr lang="tr-TR" sz="2400" b="1" dirty="0" smtClean="0">
                <a:solidFill>
                  <a:srgbClr val="FF0000"/>
                </a:solidFill>
              </a:rPr>
              <a:t>    1- </a:t>
            </a:r>
            <a:r>
              <a:rPr lang="tr-TR" sz="2400" b="1" dirty="0" err="1" smtClean="0">
                <a:solidFill>
                  <a:srgbClr val="FF0000"/>
                </a:solidFill>
              </a:rPr>
              <a:t>Analog</a:t>
            </a:r>
            <a:r>
              <a:rPr lang="tr-TR" sz="2400" b="1" dirty="0" smtClean="0">
                <a:solidFill>
                  <a:srgbClr val="FF0000"/>
                </a:solidFill>
              </a:rPr>
              <a:t> Telefon </a:t>
            </a:r>
            <a:r>
              <a:rPr lang="tr-TR" sz="2400" b="1" dirty="0" err="1" smtClean="0">
                <a:solidFill>
                  <a:srgbClr val="FF0000"/>
                </a:solidFill>
              </a:rPr>
              <a:t>Sanral</a:t>
            </a:r>
            <a:r>
              <a:rPr lang="tr-TR" sz="2400" b="1" dirty="0" smtClean="0">
                <a:solidFill>
                  <a:srgbClr val="FF0000"/>
                </a:solidFill>
              </a:rPr>
              <a:t> Sistemleri </a:t>
            </a:r>
            <a:endParaRPr lang="tr-TR" sz="2400" dirty="0" smtClean="0">
              <a:solidFill>
                <a:srgbClr val="FF0000"/>
              </a:solidFill>
            </a:endParaRPr>
          </a:p>
          <a:p>
            <a:pPr fontAlgn="base"/>
            <a:r>
              <a:rPr lang="tr-TR" sz="2400" dirty="0" err="1" smtClean="0"/>
              <a:t>Analog</a:t>
            </a:r>
            <a:r>
              <a:rPr lang="tr-TR" sz="2400" dirty="0" smtClean="0"/>
              <a:t> santral; genellikle </a:t>
            </a:r>
            <a:r>
              <a:rPr lang="tr-TR" sz="2400" u="sng" dirty="0" smtClean="0">
                <a:solidFill>
                  <a:srgbClr val="0070C0"/>
                </a:solidFill>
              </a:rPr>
              <a:t>küçük ve orta ölçekli işletmelerde </a:t>
            </a:r>
            <a:r>
              <a:rPr lang="tr-TR" sz="2400" dirty="0" smtClean="0"/>
              <a:t>tercih edilen, iletişimi merkeze bağlı kablolar aracılığıyla sağlayan modüler bir sistemdir. Görüşmeleri bu santral üzerinden yönetilmektedir.</a:t>
            </a:r>
          </a:p>
          <a:p>
            <a:endParaRPr lang="tr-TR" sz="2400" dirty="0" smtClean="0"/>
          </a:p>
          <a:p>
            <a:pPr algn="just">
              <a:spcBef>
                <a:spcPts val="0"/>
              </a:spcBef>
              <a:buClr>
                <a:srgbClr val="FF0000"/>
              </a:buClr>
              <a:buFont typeface="Wingdings" panose="05000000000000000000" pitchFamily="2" charset="2"/>
              <a:buChar char="q"/>
            </a:pPr>
            <a:endParaRPr lang="tr-TR" sz="2400" dirty="0" smtClean="0">
              <a:solidFill>
                <a:srgbClr val="7030A0"/>
              </a:solidFill>
            </a:endParaRPr>
          </a:p>
        </p:txBody>
      </p:sp>
      <p:sp>
        <p:nvSpPr>
          <p:cNvPr id="10" name="Dikdörtgen 24"/>
          <p:cNvSpPr/>
          <p:nvPr/>
        </p:nvSpPr>
        <p:spPr>
          <a:xfrm rot="16200000">
            <a:off x="9561534" y="3833588"/>
            <a:ext cx="4704987" cy="291892"/>
          </a:xfrm>
          <a:prstGeom prst="roundRect">
            <a:avLst>
              <a:gd name="adj" fmla="val 0"/>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chemeClr val="bg1"/>
                </a:solidFill>
              </a:rPr>
              <a:t>PROJE VE YAPIM ŞUBE</a:t>
            </a:r>
            <a:r>
              <a:rPr lang="tr-TR" sz="1600" dirty="0" smtClean="0">
                <a:solidFill>
                  <a:schemeClr val="bg1"/>
                </a:solidFill>
              </a:rPr>
              <a:t> </a:t>
            </a:r>
            <a:r>
              <a:rPr lang="tr-TR" sz="1600" dirty="0">
                <a:solidFill>
                  <a:schemeClr val="bg1"/>
                </a:solidFill>
              </a:rPr>
              <a:t>MÜDÜRLÜĞÜ</a:t>
            </a:r>
          </a:p>
        </p:txBody>
      </p:sp>
      <p:sp>
        <p:nvSpPr>
          <p:cNvPr id="12" name="Dikdörtgen 24"/>
          <p:cNvSpPr/>
          <p:nvPr/>
        </p:nvSpPr>
        <p:spPr>
          <a:xfrm>
            <a:off x="1274116" y="568589"/>
            <a:ext cx="5364595" cy="340131"/>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Trebuchet MS" panose="020B0603020202020204" pitchFamily="34" charset="0"/>
              </a:rPr>
              <a:t>PROJE VE YAPIM ŞUBE MÜDÜRLÜĞÜ</a:t>
            </a:r>
            <a:endParaRPr lang="tr-TR" sz="2400" b="1" dirty="0">
              <a:solidFill>
                <a:srgbClr val="FF0000"/>
              </a:solidFill>
              <a:latin typeface="Trebuchet MS" panose="020B0603020202020204" pitchFamily="34" charset="0"/>
            </a:endParaRPr>
          </a:p>
        </p:txBody>
      </p:sp>
      <p:pic>
        <p:nvPicPr>
          <p:cNvPr id="13" name="Resim 12"/>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119336" y="299504"/>
            <a:ext cx="1075049" cy="1037978"/>
          </a:xfrm>
          <a:prstGeom prst="rect">
            <a:avLst/>
          </a:prstGeom>
          <a:solidFill>
            <a:schemeClr val="bg1"/>
          </a:solidFill>
        </p:spPr>
      </p:pic>
      <p:pic>
        <p:nvPicPr>
          <p:cNvPr id="14" name="Picture 2" descr="D:\Desktop\logoYE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206" y="299504"/>
            <a:ext cx="1117822" cy="10379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matekin\Desktop\SUNUM\RESİMLER\ANALOG TEL.jpg"/>
          <p:cNvPicPr>
            <a:picLocks noChangeAspect="1" noChangeArrowheads="1"/>
          </p:cNvPicPr>
          <p:nvPr/>
        </p:nvPicPr>
        <p:blipFill>
          <a:blip r:embed="rId5" cstate="print"/>
          <a:srcRect/>
          <a:stretch>
            <a:fillRect/>
          </a:stretch>
        </p:blipFill>
        <p:spPr bwMode="auto">
          <a:xfrm>
            <a:off x="7752184" y="1628800"/>
            <a:ext cx="2619375" cy="1743075"/>
          </a:xfrm>
          <a:prstGeom prst="rect">
            <a:avLst/>
          </a:prstGeom>
          <a:noFill/>
        </p:spPr>
      </p:pic>
    </p:spTree>
    <p:extLst>
      <p:ext uri="{BB962C8B-B14F-4D97-AF65-F5344CB8AC3E}">
        <p14:creationId xmlns:p14="http://schemas.microsoft.com/office/powerpoint/2010/main" val="16346346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640462" y="6332031"/>
            <a:ext cx="551538" cy="265323"/>
          </a:xfrm>
          <a:solidFill>
            <a:srgbClr val="FF0000"/>
          </a:solidFill>
        </p:spPr>
        <p:txBody>
          <a:bodyPr/>
          <a:lstStyle/>
          <a:p>
            <a:pPr algn="l"/>
            <a:fld id="{DC2DF7AE-E3BD-41B1-B2B6-F71BED4C81A4}" type="slidenum">
              <a:rPr lang="tr-TR" smtClean="0">
                <a:solidFill>
                  <a:schemeClr val="bg1"/>
                </a:solidFill>
              </a:rPr>
              <a:pPr algn="l"/>
              <a:t>24</a:t>
            </a:fld>
            <a:endParaRPr lang="tr-TR" dirty="0">
              <a:solidFill>
                <a:schemeClr val="bg1"/>
              </a:solidFill>
            </a:endParaRPr>
          </a:p>
        </p:txBody>
      </p:sp>
      <p:sp>
        <p:nvSpPr>
          <p:cNvPr id="4" name="Dikdörtgen 3"/>
          <p:cNvSpPr/>
          <p:nvPr/>
        </p:nvSpPr>
        <p:spPr>
          <a:xfrm>
            <a:off x="335360" y="764706"/>
            <a:ext cx="11161241" cy="583264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1"/>
          </a:p>
        </p:txBody>
      </p:sp>
      <p:sp>
        <p:nvSpPr>
          <p:cNvPr id="9" name="4 Metin kutusu"/>
          <p:cNvSpPr txBox="1">
            <a:spLocks noChangeArrowheads="1"/>
          </p:cNvSpPr>
          <p:nvPr/>
        </p:nvSpPr>
        <p:spPr bwMode="auto">
          <a:xfrm>
            <a:off x="551385" y="475232"/>
            <a:ext cx="9649072" cy="725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endParaRPr lang="tr-TR" sz="2100" b="1" dirty="0" smtClean="0">
              <a:solidFill>
                <a:srgbClr val="0070C0"/>
              </a:solidFill>
            </a:endParaRPr>
          </a:p>
          <a:p>
            <a:pPr>
              <a:buNone/>
            </a:pPr>
            <a:endParaRPr lang="tr-TR" sz="2400" b="1" dirty="0" smtClean="0">
              <a:solidFill>
                <a:srgbClr val="0070C0"/>
              </a:solidFill>
            </a:endParaRPr>
          </a:p>
          <a:p>
            <a:pPr>
              <a:buNone/>
            </a:pPr>
            <a:r>
              <a:rPr lang="tr-TR" sz="2400" dirty="0" smtClean="0">
                <a:solidFill>
                  <a:srgbClr val="C00000"/>
                </a:solidFill>
              </a:rPr>
              <a:t>	</a:t>
            </a:r>
            <a:r>
              <a:rPr lang="tr-TR" sz="2400" b="1" dirty="0" smtClean="0">
                <a:solidFill>
                  <a:srgbClr val="FF0000"/>
                </a:solidFill>
              </a:rPr>
              <a:t>   </a:t>
            </a:r>
            <a:r>
              <a:rPr lang="tr-TR" sz="2400" b="1" dirty="0" err="1" smtClean="0">
                <a:solidFill>
                  <a:srgbClr val="FF0000"/>
                </a:solidFill>
              </a:rPr>
              <a:t>Analog</a:t>
            </a:r>
            <a:r>
              <a:rPr lang="tr-TR" sz="2400" b="1" dirty="0" smtClean="0">
                <a:solidFill>
                  <a:srgbClr val="FF0000"/>
                </a:solidFill>
              </a:rPr>
              <a:t> Telefon </a:t>
            </a:r>
            <a:r>
              <a:rPr lang="tr-TR" sz="2400" b="1" dirty="0" err="1" smtClean="0">
                <a:solidFill>
                  <a:srgbClr val="FF0000"/>
                </a:solidFill>
              </a:rPr>
              <a:t>Sanral</a:t>
            </a:r>
            <a:r>
              <a:rPr lang="tr-TR" sz="2400" b="1" dirty="0" smtClean="0">
                <a:solidFill>
                  <a:srgbClr val="FF0000"/>
                </a:solidFill>
              </a:rPr>
              <a:t> Sistemi Özellikleri</a:t>
            </a:r>
            <a:endParaRPr lang="tr-TR" sz="2400" dirty="0" smtClean="0">
              <a:solidFill>
                <a:srgbClr val="FF0000"/>
              </a:solidFill>
            </a:endParaRPr>
          </a:p>
          <a:p>
            <a:pPr fontAlgn="base"/>
            <a:r>
              <a:rPr lang="tr-TR" sz="2400" dirty="0" smtClean="0"/>
              <a:t>Otomatik dış hat bekletme</a:t>
            </a:r>
          </a:p>
          <a:p>
            <a:pPr fontAlgn="base"/>
            <a:r>
              <a:rPr lang="tr-TR" sz="2400" dirty="0" smtClean="0"/>
              <a:t>Otomatik sistem kontrolü</a:t>
            </a:r>
          </a:p>
          <a:p>
            <a:pPr fontAlgn="base"/>
            <a:r>
              <a:rPr lang="tr-TR" sz="2400" dirty="0" smtClean="0"/>
              <a:t>Çağrı kısıtlama</a:t>
            </a:r>
          </a:p>
          <a:p>
            <a:pPr fontAlgn="base"/>
            <a:r>
              <a:rPr lang="tr-TR" sz="2400" dirty="0" smtClean="0"/>
              <a:t>Doğrudan aboneye erişim</a:t>
            </a:r>
          </a:p>
          <a:p>
            <a:pPr fontAlgn="base"/>
            <a:r>
              <a:rPr lang="tr-TR" sz="2400" dirty="0" smtClean="0"/>
              <a:t>Harici çağrı yönlendirme</a:t>
            </a:r>
          </a:p>
          <a:p>
            <a:pPr fontAlgn="base"/>
            <a:r>
              <a:rPr lang="tr-TR" sz="2400" dirty="0" smtClean="0"/>
              <a:t>En ucuz tarifeye yönlendirme (LCR)</a:t>
            </a:r>
          </a:p>
          <a:p>
            <a:pPr fontAlgn="base"/>
            <a:r>
              <a:rPr lang="tr-TR" sz="2400" dirty="0" smtClean="0"/>
              <a:t>Dış hat erişim grupları</a:t>
            </a:r>
          </a:p>
          <a:p>
            <a:pPr fontAlgn="base"/>
            <a:r>
              <a:rPr lang="tr-TR" sz="2400" dirty="0" smtClean="0"/>
              <a:t>Otomatik dış hat açma</a:t>
            </a:r>
          </a:p>
          <a:p>
            <a:pPr fontAlgn="base"/>
            <a:r>
              <a:rPr lang="tr-TR" sz="2400" dirty="0" smtClean="0"/>
              <a:t>Gece servisi</a:t>
            </a:r>
          </a:p>
          <a:p>
            <a:pPr fontAlgn="base">
              <a:buNone/>
            </a:pPr>
            <a:endParaRPr lang="tr-TR" sz="2400" dirty="0" smtClean="0"/>
          </a:p>
          <a:p>
            <a:endParaRPr lang="tr-TR" sz="2400" dirty="0" smtClean="0"/>
          </a:p>
          <a:p>
            <a:pPr algn="just">
              <a:spcBef>
                <a:spcPts val="0"/>
              </a:spcBef>
              <a:buClr>
                <a:srgbClr val="FF0000"/>
              </a:buClr>
              <a:buFont typeface="Wingdings" panose="05000000000000000000" pitchFamily="2" charset="2"/>
              <a:buChar char="q"/>
            </a:pPr>
            <a:endParaRPr lang="tr-TR" sz="2400" dirty="0" smtClean="0">
              <a:solidFill>
                <a:srgbClr val="7030A0"/>
              </a:solidFill>
            </a:endParaRPr>
          </a:p>
        </p:txBody>
      </p:sp>
      <p:sp>
        <p:nvSpPr>
          <p:cNvPr id="10" name="Dikdörtgen 24"/>
          <p:cNvSpPr/>
          <p:nvPr/>
        </p:nvSpPr>
        <p:spPr>
          <a:xfrm rot="16200000">
            <a:off x="9561534" y="3833588"/>
            <a:ext cx="4704987" cy="291892"/>
          </a:xfrm>
          <a:prstGeom prst="roundRect">
            <a:avLst>
              <a:gd name="adj" fmla="val 0"/>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chemeClr val="bg1"/>
                </a:solidFill>
              </a:rPr>
              <a:t>PROJE VE YAPIM ŞUBE</a:t>
            </a:r>
            <a:r>
              <a:rPr lang="tr-TR" sz="1600" dirty="0" smtClean="0">
                <a:solidFill>
                  <a:schemeClr val="bg1"/>
                </a:solidFill>
              </a:rPr>
              <a:t> </a:t>
            </a:r>
            <a:r>
              <a:rPr lang="tr-TR" sz="1600" dirty="0">
                <a:solidFill>
                  <a:schemeClr val="bg1"/>
                </a:solidFill>
              </a:rPr>
              <a:t>MÜDÜRLÜĞÜ</a:t>
            </a:r>
          </a:p>
        </p:txBody>
      </p:sp>
      <p:sp>
        <p:nvSpPr>
          <p:cNvPr id="12" name="Dikdörtgen 24"/>
          <p:cNvSpPr/>
          <p:nvPr/>
        </p:nvSpPr>
        <p:spPr>
          <a:xfrm>
            <a:off x="1274116" y="568589"/>
            <a:ext cx="5364595" cy="340131"/>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Trebuchet MS" panose="020B0603020202020204" pitchFamily="34" charset="0"/>
              </a:rPr>
              <a:t>PROJE VE YAPIM ŞUBE MÜDÜRLÜĞÜ</a:t>
            </a:r>
            <a:endParaRPr lang="tr-TR" sz="2400" b="1" dirty="0">
              <a:solidFill>
                <a:srgbClr val="FF0000"/>
              </a:solidFill>
              <a:latin typeface="Trebuchet MS" panose="020B0603020202020204" pitchFamily="34" charset="0"/>
            </a:endParaRPr>
          </a:p>
        </p:txBody>
      </p:sp>
      <p:pic>
        <p:nvPicPr>
          <p:cNvPr id="13" name="Resim 12"/>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119336" y="299504"/>
            <a:ext cx="1075049" cy="1037978"/>
          </a:xfrm>
          <a:prstGeom prst="rect">
            <a:avLst/>
          </a:prstGeom>
          <a:solidFill>
            <a:schemeClr val="bg1"/>
          </a:solidFill>
        </p:spPr>
      </p:pic>
      <p:pic>
        <p:nvPicPr>
          <p:cNvPr id="14" name="Picture 2" descr="D:\Desktop\logoYE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206" y="299504"/>
            <a:ext cx="1117822" cy="1037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6346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640462" y="6332031"/>
            <a:ext cx="551538" cy="265323"/>
          </a:xfrm>
          <a:solidFill>
            <a:srgbClr val="FF0000"/>
          </a:solidFill>
        </p:spPr>
        <p:txBody>
          <a:bodyPr/>
          <a:lstStyle/>
          <a:p>
            <a:pPr algn="l"/>
            <a:fld id="{DC2DF7AE-E3BD-41B1-B2B6-F71BED4C81A4}" type="slidenum">
              <a:rPr lang="tr-TR" smtClean="0">
                <a:solidFill>
                  <a:schemeClr val="bg1"/>
                </a:solidFill>
              </a:rPr>
              <a:pPr algn="l"/>
              <a:t>25</a:t>
            </a:fld>
            <a:endParaRPr lang="tr-TR" dirty="0">
              <a:solidFill>
                <a:schemeClr val="bg1"/>
              </a:solidFill>
            </a:endParaRPr>
          </a:p>
        </p:txBody>
      </p:sp>
      <p:sp>
        <p:nvSpPr>
          <p:cNvPr id="4" name="Dikdörtgen 3"/>
          <p:cNvSpPr/>
          <p:nvPr/>
        </p:nvSpPr>
        <p:spPr>
          <a:xfrm>
            <a:off x="335360" y="764706"/>
            <a:ext cx="11161241" cy="583264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1"/>
          </a:p>
        </p:txBody>
      </p:sp>
      <p:sp>
        <p:nvSpPr>
          <p:cNvPr id="9" name="4 Metin kutusu"/>
          <p:cNvSpPr txBox="1">
            <a:spLocks noChangeArrowheads="1"/>
          </p:cNvSpPr>
          <p:nvPr/>
        </p:nvSpPr>
        <p:spPr bwMode="auto">
          <a:xfrm>
            <a:off x="551384" y="-21565"/>
            <a:ext cx="10069755" cy="6755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endParaRPr lang="tr-TR" sz="2100" b="1" dirty="0" smtClean="0">
              <a:solidFill>
                <a:srgbClr val="0070C0"/>
              </a:solidFill>
            </a:endParaRPr>
          </a:p>
          <a:p>
            <a:pPr>
              <a:buNone/>
            </a:pPr>
            <a:endParaRPr lang="tr-TR" sz="2400" b="1" dirty="0" smtClean="0">
              <a:solidFill>
                <a:srgbClr val="0070C0"/>
              </a:solidFill>
            </a:endParaRPr>
          </a:p>
          <a:p>
            <a:pPr>
              <a:buNone/>
            </a:pPr>
            <a:r>
              <a:rPr lang="tr-TR" sz="2400" dirty="0" smtClean="0">
                <a:solidFill>
                  <a:srgbClr val="C00000"/>
                </a:solidFill>
              </a:rPr>
              <a:t>	</a:t>
            </a:r>
            <a:endParaRPr lang="tr-TR" sz="2400" dirty="0" smtClean="0">
              <a:solidFill>
                <a:srgbClr val="FF0000"/>
              </a:solidFill>
            </a:endParaRPr>
          </a:p>
          <a:p>
            <a:pPr fontAlgn="base"/>
            <a:r>
              <a:rPr lang="tr-TR" sz="2400" dirty="0" smtClean="0"/>
              <a:t>Paralel operatörler</a:t>
            </a:r>
          </a:p>
          <a:p>
            <a:pPr fontAlgn="base"/>
            <a:r>
              <a:rPr lang="tr-TR" sz="2400" dirty="0" smtClean="0"/>
              <a:t>Sistem parametrelerini raporlama</a:t>
            </a:r>
          </a:p>
          <a:p>
            <a:pPr fontAlgn="base"/>
            <a:r>
              <a:rPr lang="tr-TR" sz="2400" dirty="0" smtClean="0"/>
              <a:t>Elektrik kesintisinde dış hat-iç hat bağlama</a:t>
            </a:r>
          </a:p>
          <a:p>
            <a:pPr fontAlgn="base"/>
            <a:r>
              <a:rPr lang="tr-TR" sz="2400" dirty="0" smtClean="0"/>
              <a:t>Uzaktan programlama</a:t>
            </a:r>
          </a:p>
          <a:p>
            <a:pPr fontAlgn="base"/>
            <a:r>
              <a:rPr lang="tr-TR" sz="2400" dirty="0" smtClean="0"/>
              <a:t>Dahili abone grupları</a:t>
            </a:r>
          </a:p>
          <a:p>
            <a:pPr fontAlgn="base"/>
            <a:r>
              <a:rPr lang="tr-TR" sz="2400" dirty="0" smtClean="0"/>
              <a:t>Seri çağrı transferi</a:t>
            </a:r>
          </a:p>
          <a:p>
            <a:pPr fontAlgn="base"/>
            <a:r>
              <a:rPr lang="tr-TR" sz="2400" dirty="0" smtClean="0"/>
              <a:t>Sistem yetkilisi</a:t>
            </a:r>
          </a:p>
          <a:p>
            <a:pPr fontAlgn="base"/>
            <a:r>
              <a:rPr lang="tr-TR" sz="2400" dirty="0" smtClean="0"/>
              <a:t>Zaman ve tarife tabloları</a:t>
            </a:r>
          </a:p>
          <a:p>
            <a:pPr fontAlgn="base"/>
            <a:r>
              <a:rPr lang="tr-TR" sz="2400" dirty="0" smtClean="0"/>
              <a:t>Faks yönlendirme</a:t>
            </a:r>
          </a:p>
          <a:p>
            <a:endParaRPr lang="tr-TR" sz="2400" dirty="0" smtClean="0"/>
          </a:p>
          <a:p>
            <a:pPr algn="just">
              <a:spcBef>
                <a:spcPts val="0"/>
              </a:spcBef>
              <a:buClr>
                <a:srgbClr val="FF0000"/>
              </a:buClr>
              <a:buFont typeface="Wingdings" panose="05000000000000000000" pitchFamily="2" charset="2"/>
              <a:buChar char="q"/>
            </a:pPr>
            <a:endParaRPr lang="tr-TR" sz="2400" dirty="0" smtClean="0">
              <a:solidFill>
                <a:srgbClr val="7030A0"/>
              </a:solidFill>
            </a:endParaRPr>
          </a:p>
        </p:txBody>
      </p:sp>
      <p:sp>
        <p:nvSpPr>
          <p:cNvPr id="10" name="Dikdörtgen 24"/>
          <p:cNvSpPr/>
          <p:nvPr/>
        </p:nvSpPr>
        <p:spPr>
          <a:xfrm rot="16200000">
            <a:off x="9561534" y="3833588"/>
            <a:ext cx="4704987" cy="291892"/>
          </a:xfrm>
          <a:prstGeom prst="roundRect">
            <a:avLst>
              <a:gd name="adj" fmla="val 0"/>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chemeClr val="bg1"/>
                </a:solidFill>
              </a:rPr>
              <a:t>PROJE VE YAPIM ŞUBE</a:t>
            </a:r>
            <a:r>
              <a:rPr lang="tr-TR" sz="1600" dirty="0" smtClean="0">
                <a:solidFill>
                  <a:schemeClr val="bg1"/>
                </a:solidFill>
              </a:rPr>
              <a:t> </a:t>
            </a:r>
            <a:r>
              <a:rPr lang="tr-TR" sz="1600" dirty="0">
                <a:solidFill>
                  <a:schemeClr val="bg1"/>
                </a:solidFill>
              </a:rPr>
              <a:t>MÜDÜRLÜĞÜ</a:t>
            </a:r>
          </a:p>
        </p:txBody>
      </p:sp>
      <p:sp>
        <p:nvSpPr>
          <p:cNvPr id="12" name="Dikdörtgen 24"/>
          <p:cNvSpPr/>
          <p:nvPr/>
        </p:nvSpPr>
        <p:spPr>
          <a:xfrm>
            <a:off x="1274116" y="568589"/>
            <a:ext cx="5364595" cy="340131"/>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Trebuchet MS" panose="020B0603020202020204" pitchFamily="34" charset="0"/>
              </a:rPr>
              <a:t>PROJE VE YAPIM ŞUBE MÜDÜRLÜĞÜ</a:t>
            </a:r>
            <a:endParaRPr lang="tr-TR" sz="2400" b="1" dirty="0">
              <a:solidFill>
                <a:srgbClr val="FF0000"/>
              </a:solidFill>
              <a:latin typeface="Trebuchet MS" panose="020B0603020202020204" pitchFamily="34" charset="0"/>
            </a:endParaRPr>
          </a:p>
        </p:txBody>
      </p:sp>
      <p:pic>
        <p:nvPicPr>
          <p:cNvPr id="13" name="Resim 12"/>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119336" y="299504"/>
            <a:ext cx="1075049" cy="1037978"/>
          </a:xfrm>
          <a:prstGeom prst="rect">
            <a:avLst/>
          </a:prstGeom>
          <a:solidFill>
            <a:schemeClr val="bg1"/>
          </a:solidFill>
        </p:spPr>
      </p:pic>
      <p:pic>
        <p:nvPicPr>
          <p:cNvPr id="14" name="Picture 2" descr="D:\Desktop\logoYE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206" y="299504"/>
            <a:ext cx="1117822" cy="1037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634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640462" y="6332031"/>
            <a:ext cx="551538" cy="265323"/>
          </a:xfrm>
          <a:solidFill>
            <a:srgbClr val="FF0000"/>
          </a:solidFill>
        </p:spPr>
        <p:txBody>
          <a:bodyPr/>
          <a:lstStyle/>
          <a:p>
            <a:pPr algn="l"/>
            <a:fld id="{DC2DF7AE-E3BD-41B1-B2B6-F71BED4C81A4}" type="slidenum">
              <a:rPr lang="tr-TR" smtClean="0">
                <a:solidFill>
                  <a:schemeClr val="bg1"/>
                </a:solidFill>
              </a:rPr>
              <a:pPr algn="l"/>
              <a:t>26</a:t>
            </a:fld>
            <a:endParaRPr lang="tr-TR" dirty="0">
              <a:solidFill>
                <a:schemeClr val="bg1"/>
              </a:solidFill>
            </a:endParaRPr>
          </a:p>
        </p:txBody>
      </p:sp>
      <p:sp>
        <p:nvSpPr>
          <p:cNvPr id="4" name="Dikdörtgen 3"/>
          <p:cNvSpPr/>
          <p:nvPr/>
        </p:nvSpPr>
        <p:spPr>
          <a:xfrm>
            <a:off x="335360" y="764706"/>
            <a:ext cx="11161241" cy="583264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1"/>
          </a:p>
        </p:txBody>
      </p:sp>
      <p:sp>
        <p:nvSpPr>
          <p:cNvPr id="9" name="4 Metin kutusu"/>
          <p:cNvSpPr txBox="1">
            <a:spLocks noChangeArrowheads="1"/>
          </p:cNvSpPr>
          <p:nvPr/>
        </p:nvSpPr>
        <p:spPr bwMode="auto">
          <a:xfrm>
            <a:off x="551384" y="1789926"/>
            <a:ext cx="10069755" cy="206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buNone/>
            </a:pPr>
            <a:r>
              <a:rPr lang="tr-TR" sz="2400" b="1" dirty="0" smtClean="0">
                <a:solidFill>
                  <a:srgbClr val="FF0000"/>
                </a:solidFill>
              </a:rPr>
              <a:t>2- IP Telefon </a:t>
            </a:r>
            <a:r>
              <a:rPr lang="tr-TR" sz="2400" b="1" dirty="0" err="1" smtClean="0">
                <a:solidFill>
                  <a:srgbClr val="FF0000"/>
                </a:solidFill>
              </a:rPr>
              <a:t>Sanral</a:t>
            </a:r>
            <a:r>
              <a:rPr lang="tr-TR" sz="2400" b="1" dirty="0" smtClean="0">
                <a:solidFill>
                  <a:srgbClr val="FF0000"/>
                </a:solidFill>
              </a:rPr>
              <a:t> Sistemleri </a:t>
            </a:r>
            <a:endParaRPr lang="tr-TR" sz="2400" dirty="0" smtClean="0">
              <a:solidFill>
                <a:srgbClr val="FF0000"/>
              </a:solidFill>
            </a:endParaRPr>
          </a:p>
          <a:p>
            <a:pPr fontAlgn="base"/>
            <a:r>
              <a:rPr lang="tr-TR" sz="2400" dirty="0" smtClean="0">
                <a:hlinkClick r:id="rId3"/>
              </a:rPr>
              <a:t>IP santral</a:t>
            </a:r>
            <a:r>
              <a:rPr lang="tr-TR" sz="2400" dirty="0" smtClean="0"/>
              <a:t>; ses, görüntü vb. iletişim gereksinimlerini network (ağ) üzerinden IP protokolü ile ileten, </a:t>
            </a:r>
            <a:r>
              <a:rPr lang="tr-TR" sz="2400" b="1" dirty="0" smtClean="0"/>
              <a:t>yazılım tabanlı</a:t>
            </a:r>
            <a:r>
              <a:rPr lang="tr-TR" sz="2400" dirty="0" smtClean="0"/>
              <a:t> telekomünikasyon sistemidir.</a:t>
            </a:r>
          </a:p>
          <a:p>
            <a:pPr algn="just">
              <a:spcBef>
                <a:spcPts val="0"/>
              </a:spcBef>
              <a:buClr>
                <a:srgbClr val="FF0000"/>
              </a:buClr>
              <a:buFont typeface="Wingdings" panose="05000000000000000000" pitchFamily="2" charset="2"/>
              <a:buChar char="q"/>
            </a:pPr>
            <a:endParaRPr lang="tr-TR" sz="2400" dirty="0" smtClean="0">
              <a:solidFill>
                <a:srgbClr val="7030A0"/>
              </a:solidFill>
            </a:endParaRPr>
          </a:p>
        </p:txBody>
      </p:sp>
      <p:sp>
        <p:nvSpPr>
          <p:cNvPr id="10" name="Dikdörtgen 24"/>
          <p:cNvSpPr/>
          <p:nvPr/>
        </p:nvSpPr>
        <p:spPr>
          <a:xfrm rot="16200000">
            <a:off x="9561534" y="3833588"/>
            <a:ext cx="4704987" cy="291892"/>
          </a:xfrm>
          <a:prstGeom prst="roundRect">
            <a:avLst>
              <a:gd name="adj" fmla="val 0"/>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chemeClr val="bg1"/>
                </a:solidFill>
              </a:rPr>
              <a:t>PROJE VE YAPIM ŞUBE</a:t>
            </a:r>
            <a:r>
              <a:rPr lang="tr-TR" sz="1600" dirty="0" smtClean="0">
                <a:solidFill>
                  <a:schemeClr val="bg1"/>
                </a:solidFill>
              </a:rPr>
              <a:t> </a:t>
            </a:r>
            <a:r>
              <a:rPr lang="tr-TR" sz="1600" dirty="0">
                <a:solidFill>
                  <a:schemeClr val="bg1"/>
                </a:solidFill>
              </a:rPr>
              <a:t>MÜDÜRLÜĞÜ</a:t>
            </a:r>
          </a:p>
        </p:txBody>
      </p:sp>
      <p:sp>
        <p:nvSpPr>
          <p:cNvPr id="12" name="Dikdörtgen 24"/>
          <p:cNvSpPr/>
          <p:nvPr/>
        </p:nvSpPr>
        <p:spPr>
          <a:xfrm>
            <a:off x="1274116" y="568589"/>
            <a:ext cx="5364595" cy="340131"/>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Trebuchet MS" panose="020B0603020202020204" pitchFamily="34" charset="0"/>
              </a:rPr>
              <a:t>PROJE VE YAPIM ŞUBE MÜDÜRLÜĞÜ</a:t>
            </a:r>
            <a:endParaRPr lang="tr-TR" sz="2400" b="1" dirty="0">
              <a:solidFill>
                <a:srgbClr val="FF0000"/>
              </a:solidFill>
              <a:latin typeface="Trebuchet MS" panose="020B0603020202020204" pitchFamily="34" charset="0"/>
            </a:endParaRPr>
          </a:p>
        </p:txBody>
      </p:sp>
      <p:pic>
        <p:nvPicPr>
          <p:cNvPr id="13" name="Resim 12"/>
          <p:cNvPicPr>
            <a:picLocks noChangeAspect="1"/>
          </p:cNvPicPr>
          <p:nvPr/>
        </p:nvPicPr>
        <p:blipFill rotWithShape="1">
          <a:blip r:embed="rId4" cstate="print">
            <a:extLst>
              <a:ext uri="{28A0092B-C50C-407E-A947-70E740481C1C}">
                <a14:useLocalDpi xmlns:a14="http://schemas.microsoft.com/office/drawing/2010/main" val="0"/>
              </a:ext>
            </a:extLst>
          </a:blip>
          <a:srcRect l="17617" t="2801" r="18522" b="18790"/>
          <a:stretch/>
        </p:blipFill>
        <p:spPr>
          <a:xfrm>
            <a:off x="119336" y="299504"/>
            <a:ext cx="1075049" cy="1037978"/>
          </a:xfrm>
          <a:prstGeom prst="rect">
            <a:avLst/>
          </a:prstGeom>
          <a:solidFill>
            <a:schemeClr val="bg1"/>
          </a:solidFill>
        </p:spPr>
      </p:pic>
      <p:pic>
        <p:nvPicPr>
          <p:cNvPr id="14" name="Picture 2" descr="D:\Desktop\logoYEN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96206" y="299504"/>
            <a:ext cx="1117822" cy="103797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matekin\Desktop\SUNUM\RESİMLER\IP TEL.jpg"/>
          <p:cNvPicPr>
            <a:picLocks noChangeAspect="1" noChangeArrowheads="1"/>
          </p:cNvPicPr>
          <p:nvPr/>
        </p:nvPicPr>
        <p:blipFill>
          <a:blip r:embed="rId6" cstate="print"/>
          <a:srcRect/>
          <a:stretch>
            <a:fillRect/>
          </a:stretch>
        </p:blipFill>
        <p:spPr bwMode="auto">
          <a:xfrm>
            <a:off x="2999656" y="3140968"/>
            <a:ext cx="6191250" cy="3409950"/>
          </a:xfrm>
          <a:prstGeom prst="rect">
            <a:avLst/>
          </a:prstGeom>
          <a:noFill/>
        </p:spPr>
      </p:pic>
    </p:spTree>
    <p:extLst>
      <p:ext uri="{BB962C8B-B14F-4D97-AF65-F5344CB8AC3E}">
        <p14:creationId xmlns:p14="http://schemas.microsoft.com/office/powerpoint/2010/main" val="16346346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640462" y="6332031"/>
            <a:ext cx="551538" cy="265323"/>
          </a:xfrm>
          <a:solidFill>
            <a:srgbClr val="FF0000"/>
          </a:solidFill>
        </p:spPr>
        <p:txBody>
          <a:bodyPr/>
          <a:lstStyle/>
          <a:p>
            <a:pPr algn="l"/>
            <a:fld id="{DC2DF7AE-E3BD-41B1-B2B6-F71BED4C81A4}" type="slidenum">
              <a:rPr lang="tr-TR" smtClean="0">
                <a:solidFill>
                  <a:schemeClr val="bg1"/>
                </a:solidFill>
              </a:rPr>
              <a:pPr algn="l"/>
              <a:t>27</a:t>
            </a:fld>
            <a:endParaRPr lang="tr-TR" dirty="0">
              <a:solidFill>
                <a:schemeClr val="bg1"/>
              </a:solidFill>
            </a:endParaRPr>
          </a:p>
        </p:txBody>
      </p:sp>
      <p:sp>
        <p:nvSpPr>
          <p:cNvPr id="4" name="Dikdörtgen 3"/>
          <p:cNvSpPr/>
          <p:nvPr/>
        </p:nvSpPr>
        <p:spPr>
          <a:xfrm>
            <a:off x="335360" y="764706"/>
            <a:ext cx="11161241" cy="583264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1"/>
          </a:p>
        </p:txBody>
      </p:sp>
      <p:sp>
        <p:nvSpPr>
          <p:cNvPr id="9" name="4 Metin kutusu"/>
          <p:cNvSpPr txBox="1">
            <a:spLocks noChangeArrowheads="1"/>
          </p:cNvSpPr>
          <p:nvPr/>
        </p:nvSpPr>
        <p:spPr bwMode="auto">
          <a:xfrm>
            <a:off x="551384" y="1302282"/>
            <a:ext cx="10069755" cy="516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buNone/>
            </a:pPr>
            <a:r>
              <a:rPr lang="tr-TR" sz="2400" b="1" dirty="0" smtClean="0">
                <a:solidFill>
                  <a:srgbClr val="FF0000"/>
                </a:solidFill>
              </a:rPr>
              <a:t>IP Telefon Santral Sistemi Özellikleri  </a:t>
            </a:r>
            <a:endParaRPr lang="tr-TR" sz="2400" dirty="0" smtClean="0">
              <a:solidFill>
                <a:srgbClr val="FF0000"/>
              </a:solidFill>
            </a:endParaRPr>
          </a:p>
          <a:p>
            <a:pPr algn="just" fontAlgn="base"/>
            <a:r>
              <a:rPr lang="tr-TR" sz="2400" dirty="0" smtClean="0"/>
              <a:t>Yazılım tabanlı olduğundan bilgisayar, internet ve iletişim teknolojilerindeki gelişmelere </a:t>
            </a:r>
            <a:r>
              <a:rPr lang="tr-TR" sz="2400" b="1" dirty="0" smtClean="0"/>
              <a:t>kolaylıkla entegre edilebilecek</a:t>
            </a:r>
            <a:r>
              <a:rPr lang="tr-TR" sz="2400" dirty="0" smtClean="0"/>
              <a:t> yapıdadır.</a:t>
            </a:r>
          </a:p>
          <a:p>
            <a:pPr algn="just" fontAlgn="base"/>
            <a:r>
              <a:rPr lang="tr-TR" sz="2400" dirty="0" smtClean="0"/>
              <a:t>Çok katılımcılı telefon görüşmesi (telekonferans) yapılabilir.</a:t>
            </a:r>
          </a:p>
          <a:p>
            <a:pPr algn="just" fontAlgn="base"/>
            <a:r>
              <a:rPr lang="tr-TR" sz="2400" dirty="0" err="1" smtClean="0"/>
              <a:t>Analog</a:t>
            </a:r>
            <a:r>
              <a:rPr lang="tr-TR" sz="2400" dirty="0" smtClean="0"/>
              <a:t> telefon </a:t>
            </a:r>
            <a:r>
              <a:rPr lang="tr-TR" sz="2400" dirty="0" err="1" smtClean="0"/>
              <a:t>santrallarına</a:t>
            </a:r>
            <a:r>
              <a:rPr lang="tr-TR" sz="2400" dirty="0" smtClean="0"/>
              <a:t> göre </a:t>
            </a:r>
            <a:r>
              <a:rPr lang="tr-TR" sz="2400" b="1" dirty="0" smtClean="0"/>
              <a:t>daha verimli</a:t>
            </a:r>
            <a:r>
              <a:rPr lang="tr-TR" sz="2400" dirty="0" smtClean="0"/>
              <a:t> bant genişliği kapasitesi sağlar.</a:t>
            </a:r>
          </a:p>
          <a:p>
            <a:pPr algn="just" fontAlgn="base"/>
            <a:r>
              <a:rPr lang="tr-TR" sz="2400" dirty="0" smtClean="0"/>
              <a:t>Network üzerinden çalışması nedeniyle aynı anda internet ve IP telefonlar kullanılabilir.</a:t>
            </a:r>
          </a:p>
          <a:p>
            <a:pPr algn="just" fontAlgn="base"/>
            <a:r>
              <a:rPr lang="tr-TR" sz="2400" dirty="0" smtClean="0"/>
              <a:t>Günümüzde kullanılan </a:t>
            </a:r>
            <a:r>
              <a:rPr lang="tr-TR" sz="2400" dirty="0" err="1" smtClean="0"/>
              <a:t>analog</a:t>
            </a:r>
            <a:r>
              <a:rPr lang="tr-TR" sz="2400" dirty="0" smtClean="0"/>
              <a:t> </a:t>
            </a:r>
            <a:r>
              <a:rPr lang="tr-TR" sz="2400" dirty="0" err="1" smtClean="0"/>
              <a:t>santrallara</a:t>
            </a:r>
            <a:r>
              <a:rPr lang="tr-TR" sz="2400" dirty="0" smtClean="0"/>
              <a:t> göre çok düşük bir maliyete sahiptir.</a:t>
            </a:r>
          </a:p>
          <a:p>
            <a:pPr algn="just">
              <a:spcBef>
                <a:spcPts val="0"/>
              </a:spcBef>
              <a:buClr>
                <a:srgbClr val="FF0000"/>
              </a:buClr>
              <a:buFont typeface="Wingdings" panose="05000000000000000000" pitchFamily="2" charset="2"/>
              <a:buChar char="q"/>
            </a:pPr>
            <a:endParaRPr lang="tr-TR" sz="2400" dirty="0" smtClean="0">
              <a:solidFill>
                <a:srgbClr val="7030A0"/>
              </a:solidFill>
            </a:endParaRPr>
          </a:p>
        </p:txBody>
      </p:sp>
      <p:sp>
        <p:nvSpPr>
          <p:cNvPr id="10" name="Dikdörtgen 24"/>
          <p:cNvSpPr/>
          <p:nvPr/>
        </p:nvSpPr>
        <p:spPr>
          <a:xfrm rot="16200000">
            <a:off x="9561534" y="3833588"/>
            <a:ext cx="4704987" cy="291892"/>
          </a:xfrm>
          <a:prstGeom prst="roundRect">
            <a:avLst>
              <a:gd name="adj" fmla="val 0"/>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chemeClr val="bg1"/>
                </a:solidFill>
              </a:rPr>
              <a:t>PROJE VE YAPIM ŞUBE</a:t>
            </a:r>
            <a:r>
              <a:rPr lang="tr-TR" sz="1600" dirty="0" smtClean="0">
                <a:solidFill>
                  <a:schemeClr val="bg1"/>
                </a:solidFill>
              </a:rPr>
              <a:t> </a:t>
            </a:r>
            <a:r>
              <a:rPr lang="tr-TR" sz="1600" dirty="0">
                <a:solidFill>
                  <a:schemeClr val="bg1"/>
                </a:solidFill>
              </a:rPr>
              <a:t>MÜDÜRLÜĞÜ</a:t>
            </a:r>
          </a:p>
        </p:txBody>
      </p:sp>
      <p:sp>
        <p:nvSpPr>
          <p:cNvPr id="12" name="Dikdörtgen 24"/>
          <p:cNvSpPr/>
          <p:nvPr/>
        </p:nvSpPr>
        <p:spPr>
          <a:xfrm>
            <a:off x="1274116" y="568589"/>
            <a:ext cx="5364595" cy="340131"/>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Trebuchet MS" panose="020B0603020202020204" pitchFamily="34" charset="0"/>
              </a:rPr>
              <a:t>PROJE VE YAPIM ŞUBE MÜDÜRLÜĞÜ</a:t>
            </a:r>
            <a:endParaRPr lang="tr-TR" sz="2400" b="1" dirty="0">
              <a:solidFill>
                <a:srgbClr val="FF0000"/>
              </a:solidFill>
              <a:latin typeface="Trebuchet MS" panose="020B0603020202020204" pitchFamily="34" charset="0"/>
            </a:endParaRPr>
          </a:p>
        </p:txBody>
      </p:sp>
      <p:pic>
        <p:nvPicPr>
          <p:cNvPr id="13" name="Resim 12"/>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119336" y="299504"/>
            <a:ext cx="1075049" cy="1037978"/>
          </a:xfrm>
          <a:prstGeom prst="rect">
            <a:avLst/>
          </a:prstGeom>
          <a:solidFill>
            <a:schemeClr val="bg1"/>
          </a:solidFill>
        </p:spPr>
      </p:pic>
      <p:pic>
        <p:nvPicPr>
          <p:cNvPr id="14" name="Picture 2" descr="D:\Desktop\logoYE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206" y="299504"/>
            <a:ext cx="1117822" cy="1037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6346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640462" y="6332031"/>
            <a:ext cx="551538" cy="265323"/>
          </a:xfrm>
          <a:solidFill>
            <a:srgbClr val="FF0000"/>
          </a:solidFill>
        </p:spPr>
        <p:txBody>
          <a:bodyPr/>
          <a:lstStyle/>
          <a:p>
            <a:pPr algn="l"/>
            <a:fld id="{DC2DF7AE-E3BD-41B1-B2B6-F71BED4C81A4}" type="slidenum">
              <a:rPr lang="tr-TR" smtClean="0">
                <a:solidFill>
                  <a:schemeClr val="bg1"/>
                </a:solidFill>
              </a:rPr>
              <a:pPr algn="l"/>
              <a:t>28</a:t>
            </a:fld>
            <a:endParaRPr lang="tr-TR" dirty="0">
              <a:solidFill>
                <a:schemeClr val="bg1"/>
              </a:solidFill>
            </a:endParaRPr>
          </a:p>
        </p:txBody>
      </p:sp>
      <p:sp>
        <p:nvSpPr>
          <p:cNvPr id="4" name="Dikdörtgen 3"/>
          <p:cNvSpPr/>
          <p:nvPr/>
        </p:nvSpPr>
        <p:spPr>
          <a:xfrm>
            <a:off x="335360" y="764706"/>
            <a:ext cx="11161241" cy="583264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1"/>
          </a:p>
        </p:txBody>
      </p:sp>
      <p:sp>
        <p:nvSpPr>
          <p:cNvPr id="9" name="4 Metin kutusu"/>
          <p:cNvSpPr txBox="1">
            <a:spLocks noChangeArrowheads="1"/>
          </p:cNvSpPr>
          <p:nvPr/>
        </p:nvSpPr>
        <p:spPr bwMode="auto">
          <a:xfrm>
            <a:off x="551384" y="1404250"/>
            <a:ext cx="10069755" cy="343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fontAlgn="base"/>
            <a:r>
              <a:rPr lang="tr-TR" sz="2400" dirty="0" smtClean="0"/>
              <a:t>Çok şubeli işletmeler arasında ücretsiz iletişim imkanı sunmaktadır.</a:t>
            </a:r>
          </a:p>
          <a:p>
            <a:pPr algn="just" fontAlgn="base"/>
            <a:r>
              <a:rPr lang="tr-TR" sz="2400" dirty="0" smtClean="0"/>
              <a:t>Video IP telefonlar aracılığıyla </a:t>
            </a:r>
            <a:r>
              <a:rPr lang="tr-TR" sz="2400" b="1" dirty="0" smtClean="0">
                <a:hlinkClick r:id="rId3"/>
              </a:rPr>
              <a:t>görüntülü görüşme</a:t>
            </a:r>
            <a:r>
              <a:rPr lang="tr-TR" sz="2400" dirty="0" smtClean="0"/>
              <a:t> olanağı bulunmaktadır.</a:t>
            </a:r>
          </a:p>
          <a:p>
            <a:pPr algn="just" fontAlgn="base"/>
            <a:r>
              <a:rPr lang="tr-TR" sz="2400" dirty="0" smtClean="0"/>
              <a:t>Bakımı basit olup kapasite artırımı, yönetimi ve entegrasyonu kolaydır.</a:t>
            </a:r>
          </a:p>
          <a:p>
            <a:pPr algn="just" fontAlgn="base"/>
            <a:r>
              <a:rPr lang="tr-TR" sz="2400" dirty="0" smtClean="0"/>
              <a:t>Mobil cihaz aracılığıyla ip </a:t>
            </a:r>
            <a:r>
              <a:rPr lang="tr-TR" sz="2400" dirty="0" err="1" smtClean="0"/>
              <a:t>santrala</a:t>
            </a:r>
            <a:r>
              <a:rPr lang="tr-TR" sz="2400" dirty="0" smtClean="0"/>
              <a:t> bağlanıp arama gerçekleştirebilirsiniz.</a:t>
            </a:r>
          </a:p>
          <a:p>
            <a:pPr algn="just">
              <a:spcBef>
                <a:spcPts val="0"/>
              </a:spcBef>
              <a:buClr>
                <a:srgbClr val="FF0000"/>
              </a:buClr>
              <a:buFont typeface="Wingdings" panose="05000000000000000000" pitchFamily="2" charset="2"/>
              <a:buChar char="q"/>
            </a:pPr>
            <a:endParaRPr lang="tr-TR" sz="2400" dirty="0" smtClean="0">
              <a:solidFill>
                <a:srgbClr val="7030A0"/>
              </a:solidFill>
            </a:endParaRPr>
          </a:p>
        </p:txBody>
      </p:sp>
      <p:sp>
        <p:nvSpPr>
          <p:cNvPr id="10" name="Dikdörtgen 24"/>
          <p:cNvSpPr/>
          <p:nvPr/>
        </p:nvSpPr>
        <p:spPr>
          <a:xfrm rot="16200000">
            <a:off x="9561534" y="3833588"/>
            <a:ext cx="4704987" cy="291892"/>
          </a:xfrm>
          <a:prstGeom prst="roundRect">
            <a:avLst>
              <a:gd name="adj" fmla="val 0"/>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chemeClr val="bg1"/>
                </a:solidFill>
              </a:rPr>
              <a:t>PROJE VE YAPIM ŞUBE</a:t>
            </a:r>
            <a:r>
              <a:rPr lang="tr-TR" sz="1600" dirty="0" smtClean="0">
                <a:solidFill>
                  <a:schemeClr val="bg1"/>
                </a:solidFill>
              </a:rPr>
              <a:t> </a:t>
            </a:r>
            <a:r>
              <a:rPr lang="tr-TR" sz="1600" dirty="0">
                <a:solidFill>
                  <a:schemeClr val="bg1"/>
                </a:solidFill>
              </a:rPr>
              <a:t>MÜDÜRLÜĞÜ</a:t>
            </a:r>
          </a:p>
        </p:txBody>
      </p:sp>
      <p:sp>
        <p:nvSpPr>
          <p:cNvPr id="12" name="Dikdörtgen 24"/>
          <p:cNvSpPr/>
          <p:nvPr/>
        </p:nvSpPr>
        <p:spPr>
          <a:xfrm>
            <a:off x="1274116" y="568589"/>
            <a:ext cx="5364595" cy="340131"/>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Trebuchet MS" panose="020B0603020202020204" pitchFamily="34" charset="0"/>
              </a:rPr>
              <a:t>PROJE VE YAPIM ŞUBE MÜDÜRLÜĞÜ</a:t>
            </a:r>
            <a:endParaRPr lang="tr-TR" sz="2400" b="1" dirty="0">
              <a:solidFill>
                <a:srgbClr val="FF0000"/>
              </a:solidFill>
              <a:latin typeface="Trebuchet MS" panose="020B0603020202020204" pitchFamily="34" charset="0"/>
            </a:endParaRPr>
          </a:p>
        </p:txBody>
      </p:sp>
      <p:pic>
        <p:nvPicPr>
          <p:cNvPr id="13" name="Resim 12"/>
          <p:cNvPicPr>
            <a:picLocks noChangeAspect="1"/>
          </p:cNvPicPr>
          <p:nvPr/>
        </p:nvPicPr>
        <p:blipFill rotWithShape="1">
          <a:blip r:embed="rId4" cstate="print">
            <a:extLst>
              <a:ext uri="{28A0092B-C50C-407E-A947-70E740481C1C}">
                <a14:useLocalDpi xmlns:a14="http://schemas.microsoft.com/office/drawing/2010/main" val="0"/>
              </a:ext>
            </a:extLst>
          </a:blip>
          <a:srcRect l="17617" t="2801" r="18522" b="18790"/>
          <a:stretch/>
        </p:blipFill>
        <p:spPr>
          <a:xfrm>
            <a:off x="119336" y="299504"/>
            <a:ext cx="1075049" cy="1037978"/>
          </a:xfrm>
          <a:prstGeom prst="rect">
            <a:avLst/>
          </a:prstGeom>
          <a:solidFill>
            <a:schemeClr val="bg1"/>
          </a:solidFill>
        </p:spPr>
      </p:pic>
      <p:pic>
        <p:nvPicPr>
          <p:cNvPr id="14" name="Picture 2" descr="D:\Desktop\logoYEN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96206" y="299504"/>
            <a:ext cx="1117822" cy="1037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6346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640462" y="6332031"/>
            <a:ext cx="551538" cy="265323"/>
          </a:xfrm>
          <a:solidFill>
            <a:srgbClr val="FF0000"/>
          </a:solidFill>
        </p:spPr>
        <p:txBody>
          <a:bodyPr/>
          <a:lstStyle/>
          <a:p>
            <a:pPr algn="l"/>
            <a:fld id="{DC2DF7AE-E3BD-41B1-B2B6-F71BED4C81A4}" type="slidenum">
              <a:rPr lang="tr-TR" smtClean="0">
                <a:solidFill>
                  <a:schemeClr val="bg1"/>
                </a:solidFill>
              </a:rPr>
              <a:pPr algn="l"/>
              <a:t>29</a:t>
            </a:fld>
            <a:endParaRPr lang="tr-TR" dirty="0">
              <a:solidFill>
                <a:schemeClr val="bg1"/>
              </a:solidFill>
            </a:endParaRPr>
          </a:p>
        </p:txBody>
      </p:sp>
      <p:sp>
        <p:nvSpPr>
          <p:cNvPr id="4" name="Dikdörtgen 3"/>
          <p:cNvSpPr/>
          <p:nvPr/>
        </p:nvSpPr>
        <p:spPr>
          <a:xfrm>
            <a:off x="335360" y="764706"/>
            <a:ext cx="11161241" cy="583264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1"/>
          </a:p>
        </p:txBody>
      </p:sp>
      <p:sp>
        <p:nvSpPr>
          <p:cNvPr id="9" name="4 Metin kutusu"/>
          <p:cNvSpPr txBox="1">
            <a:spLocks noChangeArrowheads="1"/>
          </p:cNvSpPr>
          <p:nvPr/>
        </p:nvSpPr>
        <p:spPr bwMode="auto">
          <a:xfrm>
            <a:off x="551384" y="1524928"/>
            <a:ext cx="10069755" cy="404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buNone/>
            </a:pPr>
            <a:r>
              <a:rPr lang="tr-TR" sz="2400" b="1" dirty="0" smtClean="0">
                <a:solidFill>
                  <a:srgbClr val="FF0000"/>
                </a:solidFill>
              </a:rPr>
              <a:t>3-Sayısal  (Dijital) Telefon Santral Sistemleri </a:t>
            </a:r>
            <a:endParaRPr lang="tr-TR" sz="2400" dirty="0" smtClean="0">
              <a:solidFill>
                <a:srgbClr val="FF0000"/>
              </a:solidFill>
            </a:endParaRPr>
          </a:p>
          <a:p>
            <a:pPr algn="just">
              <a:buNone/>
            </a:pPr>
            <a:r>
              <a:rPr lang="tr-TR" sz="2400" b="1" dirty="0" smtClean="0">
                <a:solidFill>
                  <a:srgbClr val="FF0000"/>
                </a:solidFill>
              </a:rPr>
              <a:t>	</a:t>
            </a:r>
            <a:r>
              <a:rPr lang="tr-TR" sz="2400" b="1" dirty="0" smtClean="0">
                <a:solidFill>
                  <a:srgbClr val="002060"/>
                </a:solidFill>
              </a:rPr>
              <a:t>Sayısal </a:t>
            </a:r>
            <a:r>
              <a:rPr lang="tr-TR" sz="2400" dirty="0" smtClean="0">
                <a:solidFill>
                  <a:srgbClr val="002060"/>
                </a:solidFill>
              </a:rPr>
              <a:t>(Dijital) Santral</a:t>
            </a:r>
            <a:r>
              <a:rPr lang="tr-TR" sz="2400" dirty="0" smtClean="0"/>
              <a:t>; genellikle kurum içi haberleşmede tercih edilen bir modüler sistemdir. Dijital telefon santralı ile kullanıcılara kullanımı </a:t>
            </a:r>
            <a:r>
              <a:rPr lang="tr-TR" sz="2400" b="1" dirty="0" smtClean="0"/>
              <a:t>kolay ve güçlü bir iletişim olanağı</a:t>
            </a:r>
            <a:r>
              <a:rPr lang="tr-TR" sz="2400" dirty="0" smtClean="0"/>
              <a:t> sunulmaktadır. Kurumların iletişim maliyetlerini düşürmesinin yanı sıra yüksek kalite de ses transferi sağlamaktadır.</a:t>
            </a:r>
          </a:p>
          <a:p>
            <a:pPr algn="just">
              <a:buNone/>
            </a:pPr>
            <a:r>
              <a:rPr lang="tr-TR" sz="2400" dirty="0" smtClean="0">
                <a:hlinkClick r:id="rId3"/>
              </a:rPr>
              <a:t>	Sayısal telefon </a:t>
            </a:r>
            <a:r>
              <a:rPr lang="tr-TR" sz="2400" dirty="0" err="1" smtClean="0">
                <a:hlinkClick r:id="rId3"/>
              </a:rPr>
              <a:t>santralları</a:t>
            </a:r>
            <a:r>
              <a:rPr lang="tr-TR" sz="2400" dirty="0" smtClean="0"/>
              <a:t> gelişen teknolojiyle birlikte değişime uğrayarak IP, internet telefonu gibi network tabanlı iletişim aletleri ile de kolaylıkla entegre olabilmektedir.</a:t>
            </a:r>
          </a:p>
          <a:p>
            <a:pPr algn="just">
              <a:spcBef>
                <a:spcPts val="0"/>
              </a:spcBef>
              <a:buClr>
                <a:srgbClr val="FF0000"/>
              </a:buClr>
              <a:buFont typeface="Wingdings" panose="05000000000000000000" pitchFamily="2" charset="2"/>
              <a:buChar char="q"/>
            </a:pPr>
            <a:endParaRPr lang="tr-TR" sz="2400" dirty="0" smtClean="0">
              <a:solidFill>
                <a:srgbClr val="7030A0"/>
              </a:solidFill>
            </a:endParaRPr>
          </a:p>
        </p:txBody>
      </p:sp>
      <p:sp>
        <p:nvSpPr>
          <p:cNvPr id="10" name="Dikdörtgen 24"/>
          <p:cNvSpPr/>
          <p:nvPr/>
        </p:nvSpPr>
        <p:spPr>
          <a:xfrm rot="16200000">
            <a:off x="9561534" y="3833588"/>
            <a:ext cx="4704987" cy="291892"/>
          </a:xfrm>
          <a:prstGeom prst="roundRect">
            <a:avLst>
              <a:gd name="adj" fmla="val 0"/>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chemeClr val="bg1"/>
                </a:solidFill>
              </a:rPr>
              <a:t>PROJE VE YAPIM ŞUBE</a:t>
            </a:r>
            <a:r>
              <a:rPr lang="tr-TR" sz="1600" dirty="0" smtClean="0">
                <a:solidFill>
                  <a:schemeClr val="bg1"/>
                </a:solidFill>
              </a:rPr>
              <a:t> </a:t>
            </a:r>
            <a:r>
              <a:rPr lang="tr-TR" sz="1600" dirty="0">
                <a:solidFill>
                  <a:schemeClr val="bg1"/>
                </a:solidFill>
              </a:rPr>
              <a:t>MÜDÜRLÜĞÜ</a:t>
            </a:r>
          </a:p>
        </p:txBody>
      </p:sp>
      <p:sp>
        <p:nvSpPr>
          <p:cNvPr id="12" name="Dikdörtgen 24"/>
          <p:cNvSpPr/>
          <p:nvPr/>
        </p:nvSpPr>
        <p:spPr>
          <a:xfrm>
            <a:off x="1274116" y="568589"/>
            <a:ext cx="5364595" cy="340131"/>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Trebuchet MS" panose="020B0603020202020204" pitchFamily="34" charset="0"/>
              </a:rPr>
              <a:t>PROJE VE YAPIM ŞUBE MÜDÜRLÜĞÜ</a:t>
            </a:r>
            <a:endParaRPr lang="tr-TR" sz="2400" b="1" dirty="0">
              <a:solidFill>
                <a:srgbClr val="FF0000"/>
              </a:solidFill>
              <a:latin typeface="Trebuchet MS" panose="020B0603020202020204" pitchFamily="34" charset="0"/>
            </a:endParaRPr>
          </a:p>
        </p:txBody>
      </p:sp>
      <p:pic>
        <p:nvPicPr>
          <p:cNvPr id="13" name="Resim 12"/>
          <p:cNvPicPr>
            <a:picLocks noChangeAspect="1"/>
          </p:cNvPicPr>
          <p:nvPr/>
        </p:nvPicPr>
        <p:blipFill rotWithShape="1">
          <a:blip r:embed="rId4" cstate="print">
            <a:extLst>
              <a:ext uri="{28A0092B-C50C-407E-A947-70E740481C1C}">
                <a14:useLocalDpi xmlns:a14="http://schemas.microsoft.com/office/drawing/2010/main" val="0"/>
              </a:ext>
            </a:extLst>
          </a:blip>
          <a:srcRect l="17617" t="2801" r="18522" b="18790"/>
          <a:stretch/>
        </p:blipFill>
        <p:spPr>
          <a:xfrm>
            <a:off x="119336" y="299504"/>
            <a:ext cx="1075049" cy="1037978"/>
          </a:xfrm>
          <a:prstGeom prst="rect">
            <a:avLst/>
          </a:prstGeom>
          <a:solidFill>
            <a:schemeClr val="bg1"/>
          </a:solidFill>
        </p:spPr>
      </p:pic>
      <p:pic>
        <p:nvPicPr>
          <p:cNvPr id="14" name="Picture 2" descr="D:\Desktop\logoYEN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96206" y="299504"/>
            <a:ext cx="1117822" cy="103797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matekin\Desktop\SUNUM\RESİMLER\dijital.jpg"/>
          <p:cNvPicPr>
            <a:picLocks noChangeAspect="1" noChangeArrowheads="1"/>
          </p:cNvPicPr>
          <p:nvPr/>
        </p:nvPicPr>
        <p:blipFill>
          <a:blip r:embed="rId6" cstate="print"/>
          <a:srcRect/>
          <a:stretch>
            <a:fillRect/>
          </a:stretch>
        </p:blipFill>
        <p:spPr bwMode="auto">
          <a:xfrm>
            <a:off x="8040216" y="4797152"/>
            <a:ext cx="2628900" cy="1656185"/>
          </a:xfrm>
          <a:prstGeom prst="rect">
            <a:avLst/>
          </a:prstGeom>
          <a:noFill/>
        </p:spPr>
      </p:pic>
    </p:spTree>
    <p:extLst>
      <p:ext uri="{BB962C8B-B14F-4D97-AF65-F5344CB8AC3E}">
        <p14:creationId xmlns:p14="http://schemas.microsoft.com/office/powerpoint/2010/main" val="1634634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640462" y="6332031"/>
            <a:ext cx="551538" cy="265323"/>
          </a:xfrm>
          <a:solidFill>
            <a:srgbClr val="FF0000"/>
          </a:solidFill>
        </p:spPr>
        <p:txBody>
          <a:bodyPr/>
          <a:lstStyle/>
          <a:p>
            <a:pPr algn="l"/>
            <a:fld id="{DC2DF7AE-E3BD-41B1-B2B6-F71BED4C81A4}" type="slidenum">
              <a:rPr lang="tr-TR" smtClean="0">
                <a:solidFill>
                  <a:schemeClr val="bg1"/>
                </a:solidFill>
              </a:rPr>
              <a:pPr algn="l"/>
              <a:t>3</a:t>
            </a:fld>
            <a:endParaRPr lang="tr-TR" dirty="0">
              <a:solidFill>
                <a:schemeClr val="bg1"/>
              </a:solidFill>
            </a:endParaRPr>
          </a:p>
        </p:txBody>
      </p:sp>
      <p:sp>
        <p:nvSpPr>
          <p:cNvPr id="4" name="Dikdörtgen 3"/>
          <p:cNvSpPr/>
          <p:nvPr/>
        </p:nvSpPr>
        <p:spPr>
          <a:xfrm>
            <a:off x="335360" y="764706"/>
            <a:ext cx="11161241" cy="583264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1"/>
          </a:p>
        </p:txBody>
      </p:sp>
      <p:sp>
        <p:nvSpPr>
          <p:cNvPr id="9" name="4 Metin kutusu"/>
          <p:cNvSpPr txBox="1">
            <a:spLocks noChangeArrowheads="1"/>
          </p:cNvSpPr>
          <p:nvPr/>
        </p:nvSpPr>
        <p:spPr bwMode="auto">
          <a:xfrm>
            <a:off x="551384" y="1371985"/>
            <a:ext cx="10069755"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endParaRPr lang="tr-TR" sz="2100" b="1" dirty="0" smtClean="0">
              <a:solidFill>
                <a:srgbClr val="0070C0"/>
              </a:solidFill>
            </a:endParaRPr>
          </a:p>
          <a:p>
            <a:pPr marL="0" indent="0">
              <a:spcBef>
                <a:spcPts val="0"/>
              </a:spcBef>
              <a:buClr>
                <a:srgbClr val="FF0000"/>
              </a:buClr>
              <a:buNone/>
            </a:pPr>
            <a:endParaRPr lang="tr-TR" sz="2400" b="1" dirty="0" smtClean="0">
              <a:solidFill>
                <a:srgbClr val="0070C0"/>
              </a:solidFill>
            </a:endParaRPr>
          </a:p>
          <a:p>
            <a:pPr algn="just">
              <a:spcBef>
                <a:spcPts val="0"/>
              </a:spcBef>
              <a:buClr>
                <a:srgbClr val="FF0000"/>
              </a:buClr>
              <a:buNone/>
            </a:pPr>
            <a:r>
              <a:rPr lang="tr-TR" sz="2400" u="sng" dirty="0" smtClean="0">
                <a:solidFill>
                  <a:srgbClr val="C00000"/>
                </a:solidFill>
              </a:rPr>
              <a:t>Elektrik Şebekeleri Kullanıldıkları Gerilimlere göre; </a:t>
            </a:r>
          </a:p>
          <a:p>
            <a:pPr algn="just">
              <a:spcBef>
                <a:spcPts val="0"/>
              </a:spcBef>
              <a:buClr>
                <a:srgbClr val="FF0000"/>
              </a:buClr>
              <a:buNone/>
            </a:pPr>
            <a:r>
              <a:rPr lang="tr-TR" sz="2400" u="sng" dirty="0" smtClean="0">
                <a:solidFill>
                  <a:schemeClr val="tx1"/>
                </a:solidFill>
              </a:rPr>
              <a:t>Alçak Gerilim Şebekeleri;</a:t>
            </a:r>
            <a:r>
              <a:rPr lang="tr-TR" sz="2400" u="sng" dirty="0" smtClean="0">
                <a:solidFill>
                  <a:srgbClr val="C00000"/>
                </a:solidFill>
              </a:rPr>
              <a:t>   </a:t>
            </a:r>
            <a:r>
              <a:rPr lang="tr-TR" sz="2400" u="sng" dirty="0" smtClean="0">
                <a:solidFill>
                  <a:schemeClr val="tx1"/>
                </a:solidFill>
              </a:rPr>
              <a:t>(0-1 KV arası)</a:t>
            </a:r>
          </a:p>
          <a:p>
            <a:pPr algn="just">
              <a:spcBef>
                <a:spcPts val="0"/>
              </a:spcBef>
              <a:buClr>
                <a:srgbClr val="FF0000"/>
              </a:buClr>
              <a:buNone/>
            </a:pPr>
            <a:r>
              <a:rPr lang="tr-TR" sz="2400" u="sng" dirty="0" smtClean="0">
                <a:solidFill>
                  <a:schemeClr val="tx1"/>
                </a:solidFill>
              </a:rPr>
              <a:t>Yüksek Gerilim Şebekeleri;</a:t>
            </a:r>
            <a:r>
              <a:rPr lang="tr-TR" sz="2400" u="sng" dirty="0" smtClean="0">
                <a:solidFill>
                  <a:srgbClr val="C00000"/>
                </a:solidFill>
              </a:rPr>
              <a:t> </a:t>
            </a:r>
            <a:r>
              <a:rPr lang="tr-TR" sz="2400" u="sng" dirty="0" smtClean="0">
                <a:solidFill>
                  <a:schemeClr val="tx1"/>
                </a:solidFill>
              </a:rPr>
              <a:t>(1KV üstündeki)</a:t>
            </a:r>
          </a:p>
          <a:p>
            <a:pPr algn="just">
              <a:spcBef>
                <a:spcPts val="0"/>
              </a:spcBef>
              <a:buClr>
                <a:srgbClr val="FF0000"/>
              </a:buClr>
              <a:buNone/>
            </a:pPr>
            <a:r>
              <a:rPr lang="tr-TR" sz="2400" dirty="0" smtClean="0"/>
              <a:t>	</a:t>
            </a:r>
            <a:r>
              <a:rPr lang="tr-TR" sz="2400" dirty="0" smtClean="0">
                <a:solidFill>
                  <a:srgbClr val="7030A0"/>
                </a:solidFill>
              </a:rPr>
              <a:t>	</a:t>
            </a:r>
            <a:endParaRPr lang="tr-TR" sz="2400" dirty="0" smtClean="0"/>
          </a:p>
          <a:p>
            <a:pPr algn="just">
              <a:spcBef>
                <a:spcPts val="0"/>
              </a:spcBef>
              <a:buClr>
                <a:srgbClr val="FF0000"/>
              </a:buClr>
              <a:buNone/>
            </a:pPr>
            <a:r>
              <a:rPr lang="tr-TR" sz="2400" u="sng" dirty="0" smtClean="0">
                <a:solidFill>
                  <a:srgbClr val="C00000"/>
                </a:solidFill>
              </a:rPr>
              <a:t>Elektrik Şebekeleri Kullanıldıkları Akımlarına göre; </a:t>
            </a:r>
          </a:p>
          <a:p>
            <a:pPr algn="just">
              <a:spcBef>
                <a:spcPts val="0"/>
              </a:spcBef>
              <a:buClr>
                <a:srgbClr val="FF0000"/>
              </a:buClr>
              <a:buNone/>
            </a:pPr>
            <a:r>
              <a:rPr lang="tr-TR" sz="2400" u="sng" dirty="0" smtClean="0">
                <a:solidFill>
                  <a:schemeClr val="tx1"/>
                </a:solidFill>
              </a:rPr>
              <a:t>Elektrik Kuvvetli Akım Tesisleri;</a:t>
            </a:r>
            <a:r>
              <a:rPr lang="tr-TR" sz="2400" u="sng" dirty="0" smtClean="0">
                <a:solidFill>
                  <a:srgbClr val="C00000"/>
                </a:solidFill>
              </a:rPr>
              <a:t>   </a:t>
            </a:r>
            <a:endParaRPr lang="tr-TR" sz="2400" u="sng" dirty="0" smtClean="0">
              <a:solidFill>
                <a:schemeClr val="tx1"/>
              </a:solidFill>
            </a:endParaRPr>
          </a:p>
          <a:p>
            <a:pPr algn="just">
              <a:spcBef>
                <a:spcPts val="0"/>
              </a:spcBef>
              <a:buClr>
                <a:srgbClr val="FF0000"/>
              </a:buClr>
              <a:buNone/>
            </a:pPr>
            <a:r>
              <a:rPr lang="tr-TR" sz="2400" u="sng" dirty="0" smtClean="0">
                <a:solidFill>
                  <a:schemeClr val="tx1"/>
                </a:solidFill>
              </a:rPr>
              <a:t>Elektrik Zayıf Akım Tesisleri;</a:t>
            </a:r>
            <a:r>
              <a:rPr lang="tr-TR" sz="2400" u="sng" dirty="0" smtClean="0">
                <a:solidFill>
                  <a:srgbClr val="C00000"/>
                </a:solidFill>
              </a:rPr>
              <a:t>   </a:t>
            </a:r>
            <a:endParaRPr lang="tr-TR" sz="2400" u="sng" dirty="0" smtClean="0">
              <a:solidFill>
                <a:schemeClr val="tx1"/>
              </a:solidFill>
            </a:endParaRPr>
          </a:p>
          <a:p>
            <a:pPr>
              <a:spcBef>
                <a:spcPts val="0"/>
              </a:spcBef>
              <a:buClr>
                <a:srgbClr val="FF0000"/>
              </a:buClr>
              <a:buNone/>
            </a:pPr>
            <a:endParaRPr lang="tr-TR" sz="2400" dirty="0" smtClean="0">
              <a:solidFill>
                <a:srgbClr val="7030A0"/>
              </a:solidFill>
            </a:endParaRPr>
          </a:p>
          <a:p>
            <a:pPr algn="just">
              <a:spcBef>
                <a:spcPts val="0"/>
              </a:spcBef>
              <a:buClr>
                <a:srgbClr val="FF0000"/>
              </a:buClr>
              <a:buFont typeface="Wingdings" panose="05000000000000000000" pitchFamily="2" charset="2"/>
              <a:buChar char="q"/>
            </a:pPr>
            <a:endParaRPr lang="tr-TR" sz="2400" dirty="0" smtClean="0">
              <a:solidFill>
                <a:srgbClr val="7030A0"/>
              </a:solidFill>
            </a:endParaRPr>
          </a:p>
        </p:txBody>
      </p:sp>
      <p:sp>
        <p:nvSpPr>
          <p:cNvPr id="10" name="Dikdörtgen 24"/>
          <p:cNvSpPr/>
          <p:nvPr/>
        </p:nvSpPr>
        <p:spPr>
          <a:xfrm rot="16200000">
            <a:off x="9561534" y="3833588"/>
            <a:ext cx="4704987" cy="291892"/>
          </a:xfrm>
          <a:prstGeom prst="roundRect">
            <a:avLst>
              <a:gd name="adj" fmla="val 0"/>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chemeClr val="bg1"/>
                </a:solidFill>
              </a:rPr>
              <a:t>PROJE VE YAPIM ŞUBE</a:t>
            </a:r>
            <a:r>
              <a:rPr lang="tr-TR" sz="1600" dirty="0" smtClean="0">
                <a:solidFill>
                  <a:schemeClr val="bg1"/>
                </a:solidFill>
              </a:rPr>
              <a:t> </a:t>
            </a:r>
            <a:r>
              <a:rPr lang="tr-TR" sz="1600" dirty="0">
                <a:solidFill>
                  <a:schemeClr val="bg1"/>
                </a:solidFill>
              </a:rPr>
              <a:t>MÜDÜRLÜĞÜ</a:t>
            </a:r>
          </a:p>
        </p:txBody>
      </p:sp>
      <p:sp>
        <p:nvSpPr>
          <p:cNvPr id="12" name="Dikdörtgen 24"/>
          <p:cNvSpPr/>
          <p:nvPr/>
        </p:nvSpPr>
        <p:spPr>
          <a:xfrm>
            <a:off x="1274116" y="568589"/>
            <a:ext cx="5364595" cy="340131"/>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Trebuchet MS" panose="020B0603020202020204" pitchFamily="34" charset="0"/>
              </a:rPr>
              <a:t>PROJE VE YAPIM ŞUBE MÜDÜRLÜĞÜ</a:t>
            </a:r>
            <a:endParaRPr lang="tr-TR" sz="2400" b="1" dirty="0">
              <a:solidFill>
                <a:srgbClr val="FF0000"/>
              </a:solidFill>
              <a:latin typeface="Trebuchet MS" panose="020B0603020202020204" pitchFamily="34" charset="0"/>
            </a:endParaRPr>
          </a:p>
        </p:txBody>
      </p:sp>
      <p:pic>
        <p:nvPicPr>
          <p:cNvPr id="13" name="Resim 12"/>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119336" y="299504"/>
            <a:ext cx="1075049" cy="1037978"/>
          </a:xfrm>
          <a:prstGeom prst="rect">
            <a:avLst/>
          </a:prstGeom>
          <a:solidFill>
            <a:schemeClr val="bg1"/>
          </a:solidFill>
        </p:spPr>
      </p:pic>
      <p:pic>
        <p:nvPicPr>
          <p:cNvPr id="14" name="Picture 2" descr="D:\Desktop\logoYE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206" y="299504"/>
            <a:ext cx="1117822" cy="1037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6346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640462" y="6332031"/>
            <a:ext cx="551538" cy="265323"/>
          </a:xfrm>
          <a:solidFill>
            <a:srgbClr val="FF0000"/>
          </a:solidFill>
        </p:spPr>
        <p:txBody>
          <a:bodyPr/>
          <a:lstStyle/>
          <a:p>
            <a:pPr algn="l"/>
            <a:fld id="{DC2DF7AE-E3BD-41B1-B2B6-F71BED4C81A4}" type="slidenum">
              <a:rPr lang="tr-TR" smtClean="0">
                <a:solidFill>
                  <a:schemeClr val="bg1"/>
                </a:solidFill>
              </a:rPr>
              <a:pPr algn="l"/>
              <a:t>30</a:t>
            </a:fld>
            <a:endParaRPr lang="tr-TR" dirty="0">
              <a:solidFill>
                <a:schemeClr val="bg1"/>
              </a:solidFill>
            </a:endParaRPr>
          </a:p>
        </p:txBody>
      </p:sp>
      <p:sp>
        <p:nvSpPr>
          <p:cNvPr id="4" name="Dikdörtgen 3"/>
          <p:cNvSpPr/>
          <p:nvPr/>
        </p:nvSpPr>
        <p:spPr>
          <a:xfrm>
            <a:off x="335360" y="764706"/>
            <a:ext cx="11161241" cy="583264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1"/>
          </a:p>
        </p:txBody>
      </p:sp>
      <p:sp>
        <p:nvSpPr>
          <p:cNvPr id="9" name="4 Metin kutusu"/>
          <p:cNvSpPr txBox="1">
            <a:spLocks noChangeArrowheads="1"/>
          </p:cNvSpPr>
          <p:nvPr/>
        </p:nvSpPr>
        <p:spPr bwMode="auto">
          <a:xfrm>
            <a:off x="479377" y="1819444"/>
            <a:ext cx="1022513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ts val="0"/>
              </a:spcBef>
              <a:buClr>
                <a:srgbClr val="FF0000"/>
              </a:buClr>
              <a:buNone/>
            </a:pPr>
            <a:r>
              <a:rPr lang="tr-TR" sz="2400" b="1" dirty="0" smtClean="0">
                <a:solidFill>
                  <a:srgbClr val="FF0000"/>
                </a:solidFill>
              </a:rPr>
              <a:t>   Telefon Kabloları</a:t>
            </a:r>
          </a:p>
          <a:p>
            <a:pPr algn="just">
              <a:spcBef>
                <a:spcPts val="0"/>
              </a:spcBef>
              <a:buClr>
                <a:srgbClr val="FF0000"/>
              </a:buClr>
              <a:buNone/>
            </a:pPr>
            <a:r>
              <a:rPr lang="tr-TR" sz="2400" b="1" dirty="0" smtClean="0"/>
              <a:t> </a:t>
            </a:r>
          </a:p>
          <a:p>
            <a:pPr algn="just">
              <a:spcBef>
                <a:spcPts val="0"/>
              </a:spcBef>
              <a:buClr>
                <a:srgbClr val="FF0000"/>
              </a:buClr>
              <a:buNone/>
            </a:pPr>
            <a:endParaRPr lang="tr-TR" sz="2400" b="1" dirty="0" smtClean="0"/>
          </a:p>
          <a:p>
            <a:pPr algn="just">
              <a:spcBef>
                <a:spcPts val="0"/>
              </a:spcBef>
              <a:buClr>
                <a:srgbClr val="FF0000"/>
              </a:buClr>
              <a:buNone/>
            </a:pPr>
            <a:endParaRPr lang="tr-TR" sz="2400" b="1" dirty="0" smtClean="0"/>
          </a:p>
        </p:txBody>
      </p:sp>
      <p:sp>
        <p:nvSpPr>
          <p:cNvPr id="10" name="Dikdörtgen 24"/>
          <p:cNvSpPr/>
          <p:nvPr/>
        </p:nvSpPr>
        <p:spPr>
          <a:xfrm rot="16200000">
            <a:off x="9561534" y="3833588"/>
            <a:ext cx="4704987" cy="291892"/>
          </a:xfrm>
          <a:prstGeom prst="roundRect">
            <a:avLst>
              <a:gd name="adj" fmla="val 0"/>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chemeClr val="bg1"/>
                </a:solidFill>
              </a:rPr>
              <a:t>PROJE VE YAPIM ŞUBE</a:t>
            </a:r>
            <a:r>
              <a:rPr lang="tr-TR" sz="1600" dirty="0" smtClean="0">
                <a:solidFill>
                  <a:schemeClr val="bg1"/>
                </a:solidFill>
              </a:rPr>
              <a:t> </a:t>
            </a:r>
            <a:r>
              <a:rPr lang="tr-TR" sz="1600" dirty="0">
                <a:solidFill>
                  <a:schemeClr val="bg1"/>
                </a:solidFill>
              </a:rPr>
              <a:t>MÜDÜRLÜĞÜ</a:t>
            </a:r>
          </a:p>
        </p:txBody>
      </p:sp>
      <p:sp>
        <p:nvSpPr>
          <p:cNvPr id="12" name="Dikdörtgen 24"/>
          <p:cNvSpPr/>
          <p:nvPr/>
        </p:nvSpPr>
        <p:spPr>
          <a:xfrm>
            <a:off x="1274116" y="568589"/>
            <a:ext cx="5364595" cy="340131"/>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Trebuchet MS" panose="020B0603020202020204" pitchFamily="34" charset="0"/>
              </a:rPr>
              <a:t>PROJE VE YAPIM ŞUBE MÜDÜRLÜĞÜ</a:t>
            </a:r>
            <a:endParaRPr lang="tr-TR" sz="2400" b="1" dirty="0">
              <a:solidFill>
                <a:srgbClr val="FF0000"/>
              </a:solidFill>
              <a:latin typeface="Trebuchet MS" panose="020B0603020202020204" pitchFamily="34" charset="0"/>
            </a:endParaRPr>
          </a:p>
        </p:txBody>
      </p:sp>
      <p:pic>
        <p:nvPicPr>
          <p:cNvPr id="13" name="Resim 12"/>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119336" y="299504"/>
            <a:ext cx="1075049" cy="1037978"/>
          </a:xfrm>
          <a:prstGeom prst="rect">
            <a:avLst/>
          </a:prstGeom>
          <a:solidFill>
            <a:schemeClr val="bg1"/>
          </a:solidFill>
        </p:spPr>
      </p:pic>
      <p:pic>
        <p:nvPicPr>
          <p:cNvPr id="14" name="Picture 2" descr="D:\Desktop\logoYE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206" y="299504"/>
            <a:ext cx="1117822" cy="1037978"/>
          </a:xfrm>
          <a:prstGeom prst="rect">
            <a:avLst/>
          </a:prstGeom>
          <a:noFill/>
          <a:extLst>
            <a:ext uri="{909E8E84-426E-40DD-AFC4-6F175D3DCCD1}">
              <a14:hiddenFill xmlns:a14="http://schemas.microsoft.com/office/drawing/2010/main">
                <a:solidFill>
                  <a:srgbClr val="FFFFFF"/>
                </a:solidFill>
              </a14:hiddenFill>
            </a:ext>
          </a:extLst>
        </p:spPr>
      </p:pic>
      <p:sp>
        <p:nvSpPr>
          <p:cNvPr id="11" name="10 Dikdörtgen"/>
          <p:cNvSpPr/>
          <p:nvPr/>
        </p:nvSpPr>
        <p:spPr>
          <a:xfrm>
            <a:off x="695400" y="2276872"/>
            <a:ext cx="10729192" cy="461665"/>
          </a:xfrm>
          <a:prstGeom prst="rect">
            <a:avLst/>
          </a:prstGeom>
        </p:spPr>
        <p:txBody>
          <a:bodyPr wrap="square">
            <a:spAutoFit/>
          </a:bodyPr>
          <a:lstStyle/>
          <a:p>
            <a:pPr algn="just"/>
            <a:r>
              <a:rPr lang="tr-TR" sz="2400" dirty="0" smtClean="0">
                <a:latin typeface="Trebuchet MS" pitchFamily="34" charset="0"/>
              </a:rPr>
              <a:t>Bina iç tesisatında </a:t>
            </a:r>
            <a:r>
              <a:rPr lang="tr-TR" sz="2400" b="1" dirty="0" smtClean="0">
                <a:latin typeface="Trebuchet MS" pitchFamily="34" charset="0"/>
              </a:rPr>
              <a:t>Halojen </a:t>
            </a:r>
            <a:r>
              <a:rPr lang="tr-TR" sz="2400" b="1" dirty="0" err="1" smtClean="0">
                <a:latin typeface="Trebuchet MS" pitchFamily="34" charset="0"/>
              </a:rPr>
              <a:t>Free</a:t>
            </a:r>
            <a:r>
              <a:rPr lang="tr-TR" sz="2400" b="1" dirty="0" smtClean="0">
                <a:latin typeface="Trebuchet MS" pitchFamily="34" charset="0"/>
              </a:rPr>
              <a:t> </a:t>
            </a:r>
            <a:r>
              <a:rPr lang="tr-TR" sz="2400" b="1" dirty="0" err="1" smtClean="0">
                <a:latin typeface="Trebuchet MS" pitchFamily="34" charset="0"/>
              </a:rPr>
              <a:t>Cat</a:t>
            </a:r>
            <a:r>
              <a:rPr lang="tr-TR" sz="2400" b="1" dirty="0" smtClean="0">
                <a:latin typeface="Trebuchet MS" pitchFamily="34" charset="0"/>
              </a:rPr>
              <a:t>-6 UTP Kablo </a:t>
            </a:r>
            <a:r>
              <a:rPr lang="tr-TR" sz="2400" dirty="0" smtClean="0">
                <a:latin typeface="Trebuchet MS" pitchFamily="34" charset="0"/>
              </a:rPr>
              <a:t>kullanılır.</a:t>
            </a:r>
            <a:endParaRPr lang="tr-TR" sz="2400" dirty="0">
              <a:latin typeface="Trebuchet MS" pitchFamily="34" charset="0"/>
            </a:endParaRPr>
          </a:p>
        </p:txBody>
      </p:sp>
      <p:pic>
        <p:nvPicPr>
          <p:cNvPr id="4098" name="Picture 2" descr="C:\Users\matekin\Desktop\SUNUM\RESİMLER\cat6.png"/>
          <p:cNvPicPr>
            <a:picLocks noChangeAspect="1" noChangeArrowheads="1"/>
          </p:cNvPicPr>
          <p:nvPr/>
        </p:nvPicPr>
        <p:blipFill>
          <a:blip r:embed="rId5" cstate="print"/>
          <a:srcRect/>
          <a:stretch>
            <a:fillRect/>
          </a:stretch>
        </p:blipFill>
        <p:spPr bwMode="auto">
          <a:xfrm>
            <a:off x="983432" y="2852936"/>
            <a:ext cx="3038475" cy="1504950"/>
          </a:xfrm>
          <a:prstGeom prst="rect">
            <a:avLst/>
          </a:prstGeom>
          <a:noFill/>
        </p:spPr>
      </p:pic>
    </p:spTree>
    <p:extLst>
      <p:ext uri="{BB962C8B-B14F-4D97-AF65-F5344CB8AC3E}">
        <p14:creationId xmlns:p14="http://schemas.microsoft.com/office/powerpoint/2010/main" val="16346346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640462" y="6332031"/>
            <a:ext cx="551538" cy="265323"/>
          </a:xfrm>
          <a:solidFill>
            <a:srgbClr val="FF0000"/>
          </a:solidFill>
        </p:spPr>
        <p:txBody>
          <a:bodyPr/>
          <a:lstStyle/>
          <a:p>
            <a:pPr algn="l"/>
            <a:fld id="{DC2DF7AE-E3BD-41B1-B2B6-F71BED4C81A4}" type="slidenum">
              <a:rPr lang="tr-TR" smtClean="0">
                <a:solidFill>
                  <a:schemeClr val="bg1"/>
                </a:solidFill>
              </a:rPr>
              <a:pPr algn="l"/>
              <a:t>31</a:t>
            </a:fld>
            <a:endParaRPr lang="tr-TR" dirty="0">
              <a:solidFill>
                <a:schemeClr val="bg1"/>
              </a:solidFill>
            </a:endParaRPr>
          </a:p>
        </p:txBody>
      </p:sp>
      <p:sp>
        <p:nvSpPr>
          <p:cNvPr id="4" name="Dikdörtgen 3"/>
          <p:cNvSpPr/>
          <p:nvPr/>
        </p:nvSpPr>
        <p:spPr>
          <a:xfrm>
            <a:off x="335360" y="764706"/>
            <a:ext cx="11161241" cy="583264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1"/>
          </a:p>
        </p:txBody>
      </p:sp>
      <p:sp>
        <p:nvSpPr>
          <p:cNvPr id="9" name="4 Metin kutusu"/>
          <p:cNvSpPr txBox="1">
            <a:spLocks noChangeArrowheads="1"/>
          </p:cNvSpPr>
          <p:nvPr/>
        </p:nvSpPr>
        <p:spPr bwMode="auto">
          <a:xfrm>
            <a:off x="551384" y="549523"/>
            <a:ext cx="10069755" cy="672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endParaRPr lang="tr-TR" sz="2100" b="1" dirty="0" smtClean="0">
              <a:solidFill>
                <a:srgbClr val="0070C0"/>
              </a:solidFill>
            </a:endParaRPr>
          </a:p>
          <a:p>
            <a:pPr>
              <a:buNone/>
            </a:pPr>
            <a:endParaRPr lang="tr-TR" sz="2400" b="1" dirty="0" smtClean="0">
              <a:solidFill>
                <a:srgbClr val="0070C0"/>
              </a:solidFill>
            </a:endParaRPr>
          </a:p>
          <a:p>
            <a:pPr>
              <a:buNone/>
            </a:pPr>
            <a:r>
              <a:rPr lang="tr-TR" sz="2400" dirty="0" smtClean="0">
                <a:solidFill>
                  <a:srgbClr val="C00000"/>
                </a:solidFill>
              </a:rPr>
              <a:t>SESLENDİRME VE ANONS SİSTEMLERİ</a:t>
            </a:r>
            <a:endParaRPr lang="tr-TR" sz="2400" dirty="0" smtClean="0"/>
          </a:p>
          <a:p>
            <a:pPr>
              <a:buNone/>
            </a:pPr>
            <a:r>
              <a:rPr lang="tr-TR" sz="2400" b="1" dirty="0" smtClean="0">
                <a:solidFill>
                  <a:srgbClr val="FF0000"/>
                </a:solidFill>
              </a:rPr>
              <a:t>    </a:t>
            </a:r>
            <a:endParaRPr lang="tr-TR" sz="2400" dirty="0" smtClean="0">
              <a:solidFill>
                <a:srgbClr val="FF0000"/>
              </a:solidFill>
            </a:endParaRPr>
          </a:p>
          <a:p>
            <a:pPr fontAlgn="base">
              <a:buNone/>
            </a:pPr>
            <a:r>
              <a:rPr lang="tr-TR" sz="2400" dirty="0" smtClean="0"/>
              <a:t>	Seslendirme ve acil anons çözümleri içerisinde aşağıdaki ürünler yer almaktadır:</a:t>
            </a:r>
          </a:p>
          <a:p>
            <a:pPr fontAlgn="base">
              <a:buNone/>
            </a:pPr>
            <a:r>
              <a:rPr lang="tr-TR" sz="2400" dirty="0" smtClean="0"/>
              <a:t>    • Mikser Amfi</a:t>
            </a:r>
            <a:br>
              <a:rPr lang="tr-TR" sz="2400" dirty="0" smtClean="0"/>
            </a:br>
            <a:r>
              <a:rPr lang="tr-TR" sz="2400" dirty="0" smtClean="0"/>
              <a:t>• Bölge kontrollü anons mikrofonları</a:t>
            </a:r>
            <a:br>
              <a:rPr lang="tr-TR" sz="2400" dirty="0" smtClean="0"/>
            </a:br>
            <a:r>
              <a:rPr lang="tr-TR" sz="2400" dirty="0" smtClean="0"/>
              <a:t>• Kayıtlı mesajların yayını için otomatik sistemler</a:t>
            </a:r>
            <a:br>
              <a:rPr lang="tr-TR" sz="2400" dirty="0" smtClean="0"/>
            </a:br>
            <a:r>
              <a:rPr lang="tr-TR" sz="2400" dirty="0" smtClean="0"/>
              <a:t>• </a:t>
            </a:r>
            <a:r>
              <a:rPr lang="tr-TR" sz="2400" dirty="0" err="1" smtClean="0"/>
              <a:t>Matriksler</a:t>
            </a:r>
            <a:r>
              <a:rPr lang="tr-TR" sz="2400" dirty="0" smtClean="0"/>
              <a:t/>
            </a:r>
            <a:br>
              <a:rPr lang="tr-TR" sz="2400" dirty="0" smtClean="0"/>
            </a:br>
            <a:r>
              <a:rPr lang="tr-TR" sz="2400" dirty="0" smtClean="0"/>
              <a:t>• Amplifikatörler</a:t>
            </a:r>
            <a:br>
              <a:rPr lang="tr-TR" sz="2400" dirty="0" smtClean="0"/>
            </a:br>
            <a:r>
              <a:rPr lang="tr-TR" sz="2400" dirty="0" smtClean="0"/>
              <a:t>• </a:t>
            </a:r>
            <a:r>
              <a:rPr lang="tr-TR" sz="2400" dirty="0" err="1" smtClean="0"/>
              <a:t>Audio</a:t>
            </a:r>
            <a:r>
              <a:rPr lang="tr-TR" sz="2400" dirty="0" smtClean="0"/>
              <a:t> </a:t>
            </a:r>
            <a:r>
              <a:rPr lang="tr-TR" sz="2400" dirty="0" err="1" smtClean="0"/>
              <a:t>Player</a:t>
            </a:r>
            <a:r>
              <a:rPr lang="tr-TR" sz="2400" dirty="0" smtClean="0"/>
              <a:t/>
            </a:r>
            <a:br>
              <a:rPr lang="tr-TR" sz="2400" dirty="0" smtClean="0"/>
            </a:br>
            <a:r>
              <a:rPr lang="tr-TR" sz="2400" dirty="0" smtClean="0"/>
              <a:t>• Hoparlör</a:t>
            </a:r>
            <a:br>
              <a:rPr lang="tr-TR" sz="2400" dirty="0" smtClean="0"/>
            </a:br>
            <a:r>
              <a:rPr lang="tr-TR" sz="2400" dirty="0" smtClean="0"/>
              <a:t>• Bölge seçiciler</a:t>
            </a:r>
          </a:p>
          <a:p>
            <a:endParaRPr lang="tr-TR" sz="2400" dirty="0" smtClean="0"/>
          </a:p>
          <a:p>
            <a:pPr algn="just">
              <a:spcBef>
                <a:spcPts val="0"/>
              </a:spcBef>
              <a:buClr>
                <a:srgbClr val="FF0000"/>
              </a:buClr>
              <a:buFont typeface="Wingdings" panose="05000000000000000000" pitchFamily="2" charset="2"/>
              <a:buChar char="q"/>
            </a:pPr>
            <a:endParaRPr lang="tr-TR" sz="2400" dirty="0" smtClean="0">
              <a:solidFill>
                <a:srgbClr val="7030A0"/>
              </a:solidFill>
            </a:endParaRPr>
          </a:p>
        </p:txBody>
      </p:sp>
      <p:sp>
        <p:nvSpPr>
          <p:cNvPr id="10" name="Dikdörtgen 24"/>
          <p:cNvSpPr/>
          <p:nvPr/>
        </p:nvSpPr>
        <p:spPr>
          <a:xfrm rot="16200000">
            <a:off x="9561534" y="3833588"/>
            <a:ext cx="4704987" cy="291892"/>
          </a:xfrm>
          <a:prstGeom prst="roundRect">
            <a:avLst>
              <a:gd name="adj" fmla="val 0"/>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chemeClr val="bg1"/>
                </a:solidFill>
              </a:rPr>
              <a:t>PROJE VE YAPIM ŞUBE</a:t>
            </a:r>
            <a:r>
              <a:rPr lang="tr-TR" sz="1600" dirty="0" smtClean="0">
                <a:solidFill>
                  <a:schemeClr val="bg1"/>
                </a:solidFill>
              </a:rPr>
              <a:t> </a:t>
            </a:r>
            <a:r>
              <a:rPr lang="tr-TR" sz="1600" dirty="0">
                <a:solidFill>
                  <a:schemeClr val="bg1"/>
                </a:solidFill>
              </a:rPr>
              <a:t>MÜDÜRLÜĞÜ</a:t>
            </a:r>
          </a:p>
        </p:txBody>
      </p:sp>
      <p:sp>
        <p:nvSpPr>
          <p:cNvPr id="12" name="Dikdörtgen 24"/>
          <p:cNvSpPr/>
          <p:nvPr/>
        </p:nvSpPr>
        <p:spPr>
          <a:xfrm>
            <a:off x="1274116" y="568589"/>
            <a:ext cx="5364595" cy="340131"/>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Trebuchet MS" panose="020B0603020202020204" pitchFamily="34" charset="0"/>
              </a:rPr>
              <a:t>PROJE VE YAPIM ŞUBE MÜDÜRLÜĞÜ</a:t>
            </a:r>
            <a:endParaRPr lang="tr-TR" sz="2400" b="1" dirty="0">
              <a:solidFill>
                <a:srgbClr val="FF0000"/>
              </a:solidFill>
              <a:latin typeface="Trebuchet MS" panose="020B0603020202020204" pitchFamily="34" charset="0"/>
            </a:endParaRPr>
          </a:p>
        </p:txBody>
      </p:sp>
      <p:pic>
        <p:nvPicPr>
          <p:cNvPr id="13" name="Resim 12"/>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119336" y="299504"/>
            <a:ext cx="1075049" cy="1037978"/>
          </a:xfrm>
          <a:prstGeom prst="rect">
            <a:avLst/>
          </a:prstGeom>
          <a:solidFill>
            <a:schemeClr val="bg1"/>
          </a:solidFill>
        </p:spPr>
      </p:pic>
      <p:pic>
        <p:nvPicPr>
          <p:cNvPr id="14" name="Picture 2" descr="D:\Desktop\logoYE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206" y="299504"/>
            <a:ext cx="1117822" cy="103797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atekin\Desktop\SUNUM\RESİMLER\SES.png"/>
          <p:cNvPicPr>
            <a:picLocks noChangeAspect="1" noChangeArrowheads="1"/>
          </p:cNvPicPr>
          <p:nvPr/>
        </p:nvPicPr>
        <p:blipFill>
          <a:blip r:embed="rId5" cstate="print"/>
          <a:srcRect/>
          <a:stretch>
            <a:fillRect/>
          </a:stretch>
        </p:blipFill>
        <p:spPr bwMode="auto">
          <a:xfrm>
            <a:off x="8112224" y="2996952"/>
            <a:ext cx="2667000" cy="1714500"/>
          </a:xfrm>
          <a:prstGeom prst="rect">
            <a:avLst/>
          </a:prstGeom>
          <a:noFill/>
        </p:spPr>
      </p:pic>
      <p:pic>
        <p:nvPicPr>
          <p:cNvPr id="5123" name="Picture 3" descr="C:\Users\matekin\Desktop\SUNUM\RESİMLER\müzik.jpg"/>
          <p:cNvPicPr>
            <a:picLocks noChangeAspect="1" noChangeArrowheads="1"/>
          </p:cNvPicPr>
          <p:nvPr/>
        </p:nvPicPr>
        <p:blipFill>
          <a:blip r:embed="rId6" cstate="print"/>
          <a:srcRect/>
          <a:stretch>
            <a:fillRect/>
          </a:stretch>
        </p:blipFill>
        <p:spPr bwMode="auto">
          <a:xfrm>
            <a:off x="5447928" y="4653136"/>
            <a:ext cx="2466975" cy="1847850"/>
          </a:xfrm>
          <a:prstGeom prst="rect">
            <a:avLst/>
          </a:prstGeom>
          <a:noFill/>
        </p:spPr>
      </p:pic>
    </p:spTree>
    <p:extLst>
      <p:ext uri="{BB962C8B-B14F-4D97-AF65-F5344CB8AC3E}">
        <p14:creationId xmlns:p14="http://schemas.microsoft.com/office/powerpoint/2010/main" val="16346346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640462" y="6332031"/>
            <a:ext cx="551538" cy="265323"/>
          </a:xfrm>
          <a:solidFill>
            <a:srgbClr val="FF0000"/>
          </a:solidFill>
        </p:spPr>
        <p:txBody>
          <a:bodyPr/>
          <a:lstStyle/>
          <a:p>
            <a:pPr algn="l"/>
            <a:fld id="{DC2DF7AE-E3BD-41B1-B2B6-F71BED4C81A4}" type="slidenum">
              <a:rPr lang="tr-TR" smtClean="0">
                <a:solidFill>
                  <a:schemeClr val="bg1"/>
                </a:solidFill>
              </a:rPr>
              <a:pPr algn="l"/>
              <a:t>32</a:t>
            </a:fld>
            <a:endParaRPr lang="tr-TR" dirty="0">
              <a:solidFill>
                <a:schemeClr val="bg1"/>
              </a:solidFill>
            </a:endParaRPr>
          </a:p>
        </p:txBody>
      </p:sp>
      <p:sp>
        <p:nvSpPr>
          <p:cNvPr id="4" name="Dikdörtgen 3"/>
          <p:cNvSpPr/>
          <p:nvPr/>
        </p:nvSpPr>
        <p:spPr>
          <a:xfrm>
            <a:off x="335360" y="764706"/>
            <a:ext cx="11161241" cy="583264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1"/>
          </a:p>
        </p:txBody>
      </p:sp>
      <p:sp>
        <p:nvSpPr>
          <p:cNvPr id="9" name="4 Metin kutusu"/>
          <p:cNvSpPr txBox="1">
            <a:spLocks noChangeArrowheads="1"/>
          </p:cNvSpPr>
          <p:nvPr/>
        </p:nvSpPr>
        <p:spPr bwMode="auto">
          <a:xfrm>
            <a:off x="479377" y="1819444"/>
            <a:ext cx="1022513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ts val="0"/>
              </a:spcBef>
              <a:buClr>
                <a:srgbClr val="FF0000"/>
              </a:buClr>
              <a:buNone/>
            </a:pPr>
            <a:r>
              <a:rPr lang="tr-TR" sz="2400" b="1" dirty="0" smtClean="0">
                <a:solidFill>
                  <a:srgbClr val="FF0000"/>
                </a:solidFill>
              </a:rPr>
              <a:t>Ses ve Anons Kabloları</a:t>
            </a:r>
          </a:p>
          <a:p>
            <a:pPr algn="just">
              <a:spcBef>
                <a:spcPts val="0"/>
              </a:spcBef>
              <a:buClr>
                <a:srgbClr val="FF0000"/>
              </a:buClr>
              <a:buNone/>
            </a:pPr>
            <a:r>
              <a:rPr lang="tr-TR" sz="2400" b="1" dirty="0" smtClean="0"/>
              <a:t> </a:t>
            </a:r>
          </a:p>
          <a:p>
            <a:pPr algn="just">
              <a:spcBef>
                <a:spcPts val="0"/>
              </a:spcBef>
              <a:buClr>
                <a:srgbClr val="FF0000"/>
              </a:buClr>
              <a:buNone/>
            </a:pPr>
            <a:endParaRPr lang="tr-TR" sz="2400" b="1" dirty="0" smtClean="0"/>
          </a:p>
          <a:p>
            <a:pPr algn="just">
              <a:spcBef>
                <a:spcPts val="0"/>
              </a:spcBef>
              <a:buClr>
                <a:srgbClr val="FF0000"/>
              </a:buClr>
              <a:buNone/>
            </a:pPr>
            <a:endParaRPr lang="tr-TR" sz="2400" b="1" dirty="0" smtClean="0"/>
          </a:p>
        </p:txBody>
      </p:sp>
      <p:sp>
        <p:nvSpPr>
          <p:cNvPr id="10" name="Dikdörtgen 24"/>
          <p:cNvSpPr/>
          <p:nvPr/>
        </p:nvSpPr>
        <p:spPr>
          <a:xfrm rot="16200000">
            <a:off x="9561534" y="3833588"/>
            <a:ext cx="4704987" cy="291892"/>
          </a:xfrm>
          <a:prstGeom prst="roundRect">
            <a:avLst>
              <a:gd name="adj" fmla="val 0"/>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chemeClr val="bg1"/>
                </a:solidFill>
              </a:rPr>
              <a:t>PROJE VE YAPIM ŞUBE</a:t>
            </a:r>
            <a:r>
              <a:rPr lang="tr-TR" sz="1600" dirty="0" smtClean="0">
                <a:solidFill>
                  <a:schemeClr val="bg1"/>
                </a:solidFill>
              </a:rPr>
              <a:t> </a:t>
            </a:r>
            <a:r>
              <a:rPr lang="tr-TR" sz="1600" dirty="0">
                <a:solidFill>
                  <a:schemeClr val="bg1"/>
                </a:solidFill>
              </a:rPr>
              <a:t>MÜDÜRLÜĞÜ</a:t>
            </a:r>
          </a:p>
        </p:txBody>
      </p:sp>
      <p:sp>
        <p:nvSpPr>
          <p:cNvPr id="12" name="Dikdörtgen 24"/>
          <p:cNvSpPr/>
          <p:nvPr/>
        </p:nvSpPr>
        <p:spPr>
          <a:xfrm>
            <a:off x="1274116" y="568589"/>
            <a:ext cx="5364595" cy="340131"/>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Trebuchet MS" panose="020B0603020202020204" pitchFamily="34" charset="0"/>
              </a:rPr>
              <a:t>PROJE VE YAPIM ŞUBE MÜDÜRLÜĞÜ</a:t>
            </a:r>
            <a:endParaRPr lang="tr-TR" sz="2400" b="1" dirty="0">
              <a:solidFill>
                <a:srgbClr val="FF0000"/>
              </a:solidFill>
              <a:latin typeface="Trebuchet MS" panose="020B0603020202020204" pitchFamily="34" charset="0"/>
            </a:endParaRPr>
          </a:p>
        </p:txBody>
      </p:sp>
      <p:pic>
        <p:nvPicPr>
          <p:cNvPr id="13" name="Resim 12"/>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119336" y="299504"/>
            <a:ext cx="1075049" cy="1037978"/>
          </a:xfrm>
          <a:prstGeom prst="rect">
            <a:avLst/>
          </a:prstGeom>
          <a:solidFill>
            <a:schemeClr val="bg1"/>
          </a:solidFill>
        </p:spPr>
      </p:pic>
      <p:pic>
        <p:nvPicPr>
          <p:cNvPr id="14" name="Picture 2" descr="D:\Desktop\logoYE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206" y="299504"/>
            <a:ext cx="1117822" cy="1037978"/>
          </a:xfrm>
          <a:prstGeom prst="rect">
            <a:avLst/>
          </a:prstGeom>
          <a:noFill/>
          <a:extLst>
            <a:ext uri="{909E8E84-426E-40DD-AFC4-6F175D3DCCD1}">
              <a14:hiddenFill xmlns:a14="http://schemas.microsoft.com/office/drawing/2010/main">
                <a:solidFill>
                  <a:srgbClr val="FFFFFF"/>
                </a:solidFill>
              </a14:hiddenFill>
            </a:ext>
          </a:extLst>
        </p:spPr>
      </p:pic>
      <p:sp>
        <p:nvSpPr>
          <p:cNvPr id="11" name="10 Dikdörtgen"/>
          <p:cNvSpPr/>
          <p:nvPr/>
        </p:nvSpPr>
        <p:spPr>
          <a:xfrm>
            <a:off x="695400" y="2276872"/>
            <a:ext cx="10729192" cy="461665"/>
          </a:xfrm>
          <a:prstGeom prst="rect">
            <a:avLst/>
          </a:prstGeom>
        </p:spPr>
        <p:txBody>
          <a:bodyPr wrap="square">
            <a:spAutoFit/>
          </a:bodyPr>
          <a:lstStyle/>
          <a:p>
            <a:pPr algn="just"/>
            <a:r>
              <a:rPr lang="tr-TR" sz="2400" dirty="0" smtClean="0">
                <a:latin typeface="Trebuchet MS" pitchFamily="34" charset="0"/>
              </a:rPr>
              <a:t>Bina iç tesisatında </a:t>
            </a:r>
            <a:r>
              <a:rPr lang="tr-TR" sz="2400" b="1" dirty="0" smtClean="0">
                <a:latin typeface="Trebuchet MS" pitchFamily="34" charset="0"/>
              </a:rPr>
              <a:t>Halojen </a:t>
            </a:r>
            <a:r>
              <a:rPr lang="tr-TR" sz="2400" b="1" dirty="0" err="1" smtClean="0">
                <a:latin typeface="Trebuchet MS" pitchFamily="34" charset="0"/>
              </a:rPr>
              <a:t>Free</a:t>
            </a:r>
            <a:r>
              <a:rPr lang="tr-TR" sz="2400" b="1" dirty="0" smtClean="0">
                <a:latin typeface="Trebuchet MS" pitchFamily="34" charset="0"/>
              </a:rPr>
              <a:t> LIYCH Kablo </a:t>
            </a:r>
            <a:r>
              <a:rPr lang="tr-TR" sz="2400" dirty="0" smtClean="0">
                <a:latin typeface="Trebuchet MS" pitchFamily="34" charset="0"/>
              </a:rPr>
              <a:t>kullanılır.</a:t>
            </a:r>
            <a:endParaRPr lang="tr-TR" sz="2400" dirty="0">
              <a:latin typeface="Trebuchet MS" pitchFamily="34" charset="0"/>
            </a:endParaRPr>
          </a:p>
        </p:txBody>
      </p:sp>
      <p:pic>
        <p:nvPicPr>
          <p:cNvPr id="6148" name="Picture 4" descr="C:\Users\matekin\Desktop\SUNUM\RESİMLER\LIYCY-2x1.00-mm-df1a.jpg"/>
          <p:cNvPicPr>
            <a:picLocks noChangeAspect="1" noChangeArrowheads="1"/>
          </p:cNvPicPr>
          <p:nvPr/>
        </p:nvPicPr>
        <p:blipFill>
          <a:blip r:embed="rId5" cstate="print"/>
          <a:srcRect/>
          <a:stretch>
            <a:fillRect/>
          </a:stretch>
        </p:blipFill>
        <p:spPr bwMode="auto">
          <a:xfrm>
            <a:off x="839416" y="3068960"/>
            <a:ext cx="4602088" cy="2668712"/>
          </a:xfrm>
          <a:prstGeom prst="rect">
            <a:avLst/>
          </a:prstGeom>
          <a:noFill/>
        </p:spPr>
      </p:pic>
    </p:spTree>
    <p:extLst>
      <p:ext uri="{BB962C8B-B14F-4D97-AF65-F5344CB8AC3E}">
        <p14:creationId xmlns:p14="http://schemas.microsoft.com/office/powerpoint/2010/main" val="16346346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640462" y="6332031"/>
            <a:ext cx="551538" cy="265323"/>
          </a:xfrm>
          <a:solidFill>
            <a:srgbClr val="FF0000"/>
          </a:solidFill>
        </p:spPr>
        <p:txBody>
          <a:bodyPr/>
          <a:lstStyle/>
          <a:p>
            <a:pPr algn="l"/>
            <a:fld id="{DC2DF7AE-E3BD-41B1-B2B6-F71BED4C81A4}" type="slidenum">
              <a:rPr lang="tr-TR" smtClean="0">
                <a:solidFill>
                  <a:schemeClr val="bg1"/>
                </a:solidFill>
              </a:rPr>
              <a:pPr algn="l"/>
              <a:t>33</a:t>
            </a:fld>
            <a:endParaRPr lang="tr-TR" dirty="0">
              <a:solidFill>
                <a:schemeClr val="bg1"/>
              </a:solidFill>
            </a:endParaRPr>
          </a:p>
        </p:txBody>
      </p:sp>
      <p:sp>
        <p:nvSpPr>
          <p:cNvPr id="4" name="Dikdörtgen 3"/>
          <p:cNvSpPr/>
          <p:nvPr/>
        </p:nvSpPr>
        <p:spPr>
          <a:xfrm>
            <a:off x="335360" y="764706"/>
            <a:ext cx="11161241" cy="583264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1"/>
          </a:p>
        </p:txBody>
      </p:sp>
      <p:sp>
        <p:nvSpPr>
          <p:cNvPr id="9" name="4 Metin kutusu"/>
          <p:cNvSpPr txBox="1">
            <a:spLocks noChangeArrowheads="1"/>
          </p:cNvSpPr>
          <p:nvPr/>
        </p:nvSpPr>
        <p:spPr bwMode="auto">
          <a:xfrm>
            <a:off x="767408" y="1744202"/>
            <a:ext cx="9853731" cy="314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endParaRPr lang="tr-TR" sz="2100" b="1" dirty="0" smtClean="0">
              <a:solidFill>
                <a:srgbClr val="0070C0"/>
              </a:solidFill>
            </a:endParaRPr>
          </a:p>
          <a:p>
            <a:pPr>
              <a:buNone/>
            </a:pPr>
            <a:endParaRPr lang="tr-TR" sz="2400" b="1" dirty="0" smtClean="0">
              <a:solidFill>
                <a:srgbClr val="0070C0"/>
              </a:solidFill>
            </a:endParaRPr>
          </a:p>
          <a:p>
            <a:pPr>
              <a:buNone/>
            </a:pPr>
            <a:r>
              <a:rPr lang="tr-TR" sz="2400" dirty="0" smtClean="0">
                <a:solidFill>
                  <a:srgbClr val="C00000"/>
                </a:solidFill>
              </a:rPr>
              <a:t>MERKEZİ UYDU SİSTEMLERİ</a:t>
            </a:r>
            <a:endParaRPr lang="tr-TR" sz="2400" dirty="0" smtClean="0"/>
          </a:p>
          <a:p>
            <a:pPr>
              <a:buNone/>
            </a:pPr>
            <a:r>
              <a:rPr lang="tr-TR" sz="2400" b="1" dirty="0" smtClean="0">
                <a:solidFill>
                  <a:srgbClr val="FF0000"/>
                </a:solidFill>
              </a:rPr>
              <a:t>    </a:t>
            </a:r>
            <a:endParaRPr lang="tr-TR" sz="2400" dirty="0" smtClean="0">
              <a:solidFill>
                <a:srgbClr val="FF0000"/>
              </a:solidFill>
            </a:endParaRPr>
          </a:p>
          <a:p>
            <a:pPr fontAlgn="base">
              <a:buNone/>
            </a:pPr>
            <a:r>
              <a:rPr lang="tr-TR" sz="2400" dirty="0" smtClean="0"/>
              <a:t>	Genel olarak </a:t>
            </a:r>
            <a:r>
              <a:rPr lang="tr-TR" sz="2400" dirty="0" err="1" smtClean="0"/>
              <a:t>Multi</a:t>
            </a:r>
            <a:r>
              <a:rPr lang="tr-TR" sz="2400" dirty="0" smtClean="0"/>
              <a:t> </a:t>
            </a:r>
            <a:r>
              <a:rPr lang="tr-TR" sz="2400" dirty="0" err="1" smtClean="0"/>
              <a:t>switch</a:t>
            </a:r>
            <a:r>
              <a:rPr lang="tr-TR" sz="2400" dirty="0" smtClean="0"/>
              <a:t> sistem ve </a:t>
            </a:r>
            <a:r>
              <a:rPr lang="tr-TR" sz="2400" dirty="0" err="1" smtClean="0"/>
              <a:t>Headend</a:t>
            </a:r>
            <a:r>
              <a:rPr lang="tr-TR" sz="2400" dirty="0" smtClean="0"/>
              <a:t> (</a:t>
            </a:r>
            <a:r>
              <a:rPr lang="tr-TR" sz="2400" dirty="0" err="1" smtClean="0"/>
              <a:t>Sma</a:t>
            </a:r>
            <a:r>
              <a:rPr lang="tr-TR" sz="2400" dirty="0" smtClean="0"/>
              <a:t> </a:t>
            </a:r>
            <a:r>
              <a:rPr lang="tr-TR" sz="2400" dirty="0" err="1" smtClean="0"/>
              <a:t>tv</a:t>
            </a:r>
            <a:r>
              <a:rPr lang="tr-TR" sz="2400" dirty="0" smtClean="0"/>
              <a:t>) Sistemler olarak iki grupta ele alınır.</a:t>
            </a:r>
          </a:p>
          <a:p>
            <a:pPr algn="just">
              <a:spcBef>
                <a:spcPts val="0"/>
              </a:spcBef>
              <a:buClr>
                <a:srgbClr val="FF0000"/>
              </a:buClr>
              <a:buFont typeface="Wingdings" panose="05000000000000000000" pitchFamily="2" charset="2"/>
              <a:buChar char="q"/>
            </a:pPr>
            <a:endParaRPr lang="tr-TR" sz="2400" dirty="0" smtClean="0">
              <a:solidFill>
                <a:srgbClr val="7030A0"/>
              </a:solidFill>
            </a:endParaRPr>
          </a:p>
        </p:txBody>
      </p:sp>
      <p:sp>
        <p:nvSpPr>
          <p:cNvPr id="10" name="Dikdörtgen 24"/>
          <p:cNvSpPr/>
          <p:nvPr/>
        </p:nvSpPr>
        <p:spPr>
          <a:xfrm rot="16200000">
            <a:off x="9561534" y="3833588"/>
            <a:ext cx="4704987" cy="291892"/>
          </a:xfrm>
          <a:prstGeom prst="roundRect">
            <a:avLst>
              <a:gd name="adj" fmla="val 0"/>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chemeClr val="bg1"/>
                </a:solidFill>
              </a:rPr>
              <a:t>PROJE VE YAPIM ŞUBE</a:t>
            </a:r>
            <a:r>
              <a:rPr lang="tr-TR" sz="1600" dirty="0" smtClean="0">
                <a:solidFill>
                  <a:schemeClr val="bg1"/>
                </a:solidFill>
              </a:rPr>
              <a:t> </a:t>
            </a:r>
            <a:r>
              <a:rPr lang="tr-TR" sz="1600" dirty="0">
                <a:solidFill>
                  <a:schemeClr val="bg1"/>
                </a:solidFill>
              </a:rPr>
              <a:t>MÜDÜRLÜĞÜ</a:t>
            </a:r>
          </a:p>
        </p:txBody>
      </p:sp>
      <p:sp>
        <p:nvSpPr>
          <p:cNvPr id="12" name="Dikdörtgen 24"/>
          <p:cNvSpPr/>
          <p:nvPr/>
        </p:nvSpPr>
        <p:spPr>
          <a:xfrm>
            <a:off x="1274116" y="568589"/>
            <a:ext cx="5364595" cy="340131"/>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Trebuchet MS" panose="020B0603020202020204" pitchFamily="34" charset="0"/>
              </a:rPr>
              <a:t>PROJE VE YAPIM ŞUBE MÜDÜRLÜĞÜ</a:t>
            </a:r>
            <a:endParaRPr lang="tr-TR" sz="2400" b="1" dirty="0">
              <a:solidFill>
                <a:srgbClr val="FF0000"/>
              </a:solidFill>
              <a:latin typeface="Trebuchet MS" panose="020B0603020202020204" pitchFamily="34" charset="0"/>
            </a:endParaRPr>
          </a:p>
        </p:txBody>
      </p:sp>
      <p:pic>
        <p:nvPicPr>
          <p:cNvPr id="13" name="Resim 12"/>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119336" y="299504"/>
            <a:ext cx="1075049" cy="1037978"/>
          </a:xfrm>
          <a:prstGeom prst="rect">
            <a:avLst/>
          </a:prstGeom>
          <a:solidFill>
            <a:schemeClr val="bg1"/>
          </a:solidFill>
        </p:spPr>
      </p:pic>
      <p:pic>
        <p:nvPicPr>
          <p:cNvPr id="14" name="Picture 2" descr="D:\Desktop\logoYE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206" y="299504"/>
            <a:ext cx="1117822" cy="1037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6346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640462" y="6332031"/>
            <a:ext cx="551538" cy="265323"/>
          </a:xfrm>
          <a:solidFill>
            <a:srgbClr val="FF0000"/>
          </a:solidFill>
        </p:spPr>
        <p:txBody>
          <a:bodyPr/>
          <a:lstStyle/>
          <a:p>
            <a:pPr algn="l"/>
            <a:fld id="{DC2DF7AE-E3BD-41B1-B2B6-F71BED4C81A4}" type="slidenum">
              <a:rPr lang="tr-TR" smtClean="0">
                <a:solidFill>
                  <a:schemeClr val="bg1"/>
                </a:solidFill>
              </a:rPr>
              <a:pPr algn="l"/>
              <a:t>34</a:t>
            </a:fld>
            <a:endParaRPr lang="tr-TR" dirty="0">
              <a:solidFill>
                <a:schemeClr val="bg1"/>
              </a:solidFill>
            </a:endParaRPr>
          </a:p>
        </p:txBody>
      </p:sp>
      <p:sp>
        <p:nvSpPr>
          <p:cNvPr id="4" name="Dikdörtgen 3"/>
          <p:cNvSpPr/>
          <p:nvPr/>
        </p:nvSpPr>
        <p:spPr>
          <a:xfrm>
            <a:off x="335360" y="764706"/>
            <a:ext cx="11161241" cy="583264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1"/>
          </a:p>
        </p:txBody>
      </p:sp>
      <p:sp>
        <p:nvSpPr>
          <p:cNvPr id="9" name="4 Metin kutusu"/>
          <p:cNvSpPr txBox="1">
            <a:spLocks noChangeArrowheads="1"/>
          </p:cNvSpPr>
          <p:nvPr/>
        </p:nvSpPr>
        <p:spPr bwMode="auto">
          <a:xfrm>
            <a:off x="335360" y="873757"/>
            <a:ext cx="10285779" cy="3272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endParaRPr lang="tr-TR" sz="2100" b="1" dirty="0" smtClean="0">
              <a:solidFill>
                <a:srgbClr val="0070C0"/>
              </a:solidFill>
            </a:endParaRPr>
          </a:p>
          <a:p>
            <a:pPr>
              <a:buNone/>
            </a:pPr>
            <a:endParaRPr lang="tr-TR" sz="2400" b="1" dirty="0" smtClean="0">
              <a:solidFill>
                <a:srgbClr val="0070C0"/>
              </a:solidFill>
            </a:endParaRPr>
          </a:p>
          <a:p>
            <a:pPr>
              <a:buNone/>
            </a:pPr>
            <a:r>
              <a:rPr lang="tr-TR" sz="2400" dirty="0" smtClean="0">
                <a:solidFill>
                  <a:srgbClr val="C00000"/>
                </a:solidFill>
              </a:rPr>
              <a:t>MULTI SWITCH MERKEZİ UYDU SİSTEMLERİ</a:t>
            </a:r>
          </a:p>
          <a:p>
            <a:pPr>
              <a:buNone/>
            </a:pPr>
            <a:r>
              <a:rPr lang="tr-TR" sz="2400" dirty="0" smtClean="0">
                <a:solidFill>
                  <a:srgbClr val="C00000"/>
                </a:solidFill>
              </a:rPr>
              <a:t>	</a:t>
            </a:r>
            <a:r>
              <a:rPr lang="tr-TR" sz="2400" dirty="0" smtClean="0"/>
              <a:t>Bir merkezden müstakil olarak uydu alıcısı aracılılığı ile görüntü almanızı sağlayan sistemdir. </a:t>
            </a:r>
          </a:p>
          <a:p>
            <a:pPr>
              <a:buNone/>
            </a:pPr>
            <a:r>
              <a:rPr lang="tr-TR" sz="2400" b="1" dirty="0" smtClean="0">
                <a:solidFill>
                  <a:srgbClr val="FF0000"/>
                </a:solidFill>
              </a:rPr>
              <a:t>    </a:t>
            </a:r>
            <a:endParaRPr lang="tr-TR" sz="2400" dirty="0" smtClean="0">
              <a:solidFill>
                <a:srgbClr val="FF0000"/>
              </a:solidFill>
            </a:endParaRPr>
          </a:p>
          <a:p>
            <a:pPr fontAlgn="base">
              <a:buNone/>
            </a:pPr>
            <a:r>
              <a:rPr lang="tr-TR" sz="2400" dirty="0" smtClean="0"/>
              <a:t>	</a:t>
            </a:r>
            <a:endParaRPr lang="tr-TR" sz="2400" dirty="0" smtClean="0">
              <a:solidFill>
                <a:srgbClr val="7030A0"/>
              </a:solidFill>
            </a:endParaRPr>
          </a:p>
        </p:txBody>
      </p:sp>
      <p:sp>
        <p:nvSpPr>
          <p:cNvPr id="10" name="Dikdörtgen 24"/>
          <p:cNvSpPr/>
          <p:nvPr/>
        </p:nvSpPr>
        <p:spPr>
          <a:xfrm rot="16200000">
            <a:off x="9561534" y="3833588"/>
            <a:ext cx="4704987" cy="291892"/>
          </a:xfrm>
          <a:prstGeom prst="roundRect">
            <a:avLst>
              <a:gd name="adj" fmla="val 0"/>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chemeClr val="bg1"/>
                </a:solidFill>
              </a:rPr>
              <a:t>PROJE VE YAPIM ŞUBE</a:t>
            </a:r>
            <a:r>
              <a:rPr lang="tr-TR" sz="1600" dirty="0" smtClean="0">
                <a:solidFill>
                  <a:schemeClr val="bg1"/>
                </a:solidFill>
              </a:rPr>
              <a:t> </a:t>
            </a:r>
            <a:r>
              <a:rPr lang="tr-TR" sz="1600" dirty="0">
                <a:solidFill>
                  <a:schemeClr val="bg1"/>
                </a:solidFill>
              </a:rPr>
              <a:t>MÜDÜRLÜĞÜ</a:t>
            </a:r>
          </a:p>
        </p:txBody>
      </p:sp>
      <p:sp>
        <p:nvSpPr>
          <p:cNvPr id="12" name="Dikdörtgen 24"/>
          <p:cNvSpPr/>
          <p:nvPr/>
        </p:nvSpPr>
        <p:spPr>
          <a:xfrm>
            <a:off x="1274116" y="568589"/>
            <a:ext cx="5364595" cy="340131"/>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Trebuchet MS" panose="020B0603020202020204" pitchFamily="34" charset="0"/>
              </a:rPr>
              <a:t>PROJE VE YAPIM ŞUBE MÜDÜRLÜĞÜ</a:t>
            </a:r>
            <a:endParaRPr lang="tr-TR" sz="2400" b="1" dirty="0">
              <a:solidFill>
                <a:srgbClr val="FF0000"/>
              </a:solidFill>
              <a:latin typeface="Trebuchet MS" panose="020B0603020202020204" pitchFamily="34" charset="0"/>
            </a:endParaRPr>
          </a:p>
        </p:txBody>
      </p:sp>
      <p:pic>
        <p:nvPicPr>
          <p:cNvPr id="13" name="Resim 12"/>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119336" y="299504"/>
            <a:ext cx="1075049" cy="1037978"/>
          </a:xfrm>
          <a:prstGeom prst="rect">
            <a:avLst/>
          </a:prstGeom>
          <a:solidFill>
            <a:schemeClr val="bg1"/>
          </a:solidFill>
        </p:spPr>
      </p:pic>
      <p:pic>
        <p:nvPicPr>
          <p:cNvPr id="14" name="Picture 2" descr="D:\Desktop\logoYE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206" y="299504"/>
            <a:ext cx="1117822" cy="10379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matekin\Desktop\SUNUM\RESİMLER\MERKEZİ UYDU.jpg"/>
          <p:cNvPicPr>
            <a:picLocks noChangeAspect="1" noChangeArrowheads="1"/>
          </p:cNvPicPr>
          <p:nvPr/>
        </p:nvPicPr>
        <p:blipFill>
          <a:blip r:embed="rId5" cstate="print"/>
          <a:srcRect/>
          <a:stretch>
            <a:fillRect/>
          </a:stretch>
        </p:blipFill>
        <p:spPr bwMode="auto">
          <a:xfrm>
            <a:off x="6168008" y="2780928"/>
            <a:ext cx="5184576" cy="3312368"/>
          </a:xfrm>
          <a:prstGeom prst="rect">
            <a:avLst/>
          </a:prstGeom>
          <a:noFill/>
        </p:spPr>
      </p:pic>
    </p:spTree>
    <p:extLst>
      <p:ext uri="{BB962C8B-B14F-4D97-AF65-F5344CB8AC3E}">
        <p14:creationId xmlns:p14="http://schemas.microsoft.com/office/powerpoint/2010/main" val="16346346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640462" y="6332031"/>
            <a:ext cx="551538" cy="265323"/>
          </a:xfrm>
          <a:solidFill>
            <a:srgbClr val="FF0000"/>
          </a:solidFill>
        </p:spPr>
        <p:txBody>
          <a:bodyPr/>
          <a:lstStyle/>
          <a:p>
            <a:pPr algn="l"/>
            <a:fld id="{DC2DF7AE-E3BD-41B1-B2B6-F71BED4C81A4}" type="slidenum">
              <a:rPr lang="tr-TR" smtClean="0">
                <a:solidFill>
                  <a:schemeClr val="bg1"/>
                </a:solidFill>
              </a:rPr>
              <a:pPr algn="l"/>
              <a:t>35</a:t>
            </a:fld>
            <a:endParaRPr lang="tr-TR" dirty="0">
              <a:solidFill>
                <a:schemeClr val="bg1"/>
              </a:solidFill>
            </a:endParaRPr>
          </a:p>
        </p:txBody>
      </p:sp>
      <p:sp>
        <p:nvSpPr>
          <p:cNvPr id="4" name="Dikdörtgen 3"/>
          <p:cNvSpPr/>
          <p:nvPr/>
        </p:nvSpPr>
        <p:spPr>
          <a:xfrm>
            <a:off x="335360" y="764706"/>
            <a:ext cx="11161241" cy="583264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1"/>
          </a:p>
        </p:txBody>
      </p:sp>
      <p:sp>
        <p:nvSpPr>
          <p:cNvPr id="9" name="4 Metin kutusu"/>
          <p:cNvSpPr txBox="1">
            <a:spLocks noChangeArrowheads="1"/>
          </p:cNvSpPr>
          <p:nvPr/>
        </p:nvSpPr>
        <p:spPr bwMode="auto">
          <a:xfrm>
            <a:off x="335360" y="873757"/>
            <a:ext cx="10285779" cy="3272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endParaRPr lang="tr-TR" sz="2100" b="1" dirty="0" smtClean="0">
              <a:solidFill>
                <a:srgbClr val="0070C0"/>
              </a:solidFill>
            </a:endParaRPr>
          </a:p>
          <a:p>
            <a:pPr>
              <a:buNone/>
            </a:pPr>
            <a:endParaRPr lang="tr-TR" sz="2400" b="1" dirty="0" smtClean="0">
              <a:solidFill>
                <a:srgbClr val="0070C0"/>
              </a:solidFill>
            </a:endParaRPr>
          </a:p>
          <a:p>
            <a:pPr>
              <a:buNone/>
            </a:pPr>
            <a:r>
              <a:rPr lang="tr-TR" sz="2400" dirty="0" smtClean="0">
                <a:solidFill>
                  <a:srgbClr val="C00000"/>
                </a:solidFill>
              </a:rPr>
              <a:t>HEADEND (SMA TV) SİSTEMLERİ</a:t>
            </a:r>
          </a:p>
          <a:p>
            <a:pPr>
              <a:buNone/>
            </a:pPr>
            <a:r>
              <a:rPr lang="tr-TR" sz="2400" dirty="0" smtClean="0">
                <a:solidFill>
                  <a:srgbClr val="C00000"/>
                </a:solidFill>
              </a:rPr>
              <a:t>	</a:t>
            </a:r>
            <a:r>
              <a:rPr lang="tr-TR" sz="2400" dirty="0" smtClean="0"/>
              <a:t>Önceden belirlenmiş kanal sayısı ile son kullanıcıya uydu alıcısı kullanılmasına gerek kalmadan görüntü alınabilen sistemlere denir.</a:t>
            </a:r>
          </a:p>
          <a:p>
            <a:pPr>
              <a:buNone/>
            </a:pPr>
            <a:r>
              <a:rPr lang="tr-TR" sz="2400" b="1" dirty="0" smtClean="0">
                <a:solidFill>
                  <a:srgbClr val="FF0000"/>
                </a:solidFill>
              </a:rPr>
              <a:t>    </a:t>
            </a:r>
            <a:endParaRPr lang="tr-TR" sz="2400" dirty="0" smtClean="0">
              <a:solidFill>
                <a:srgbClr val="FF0000"/>
              </a:solidFill>
            </a:endParaRPr>
          </a:p>
          <a:p>
            <a:pPr fontAlgn="base">
              <a:buNone/>
            </a:pPr>
            <a:r>
              <a:rPr lang="tr-TR" sz="2400" dirty="0" smtClean="0"/>
              <a:t>	</a:t>
            </a:r>
            <a:endParaRPr lang="tr-TR" sz="2400" dirty="0" smtClean="0">
              <a:solidFill>
                <a:srgbClr val="7030A0"/>
              </a:solidFill>
            </a:endParaRPr>
          </a:p>
        </p:txBody>
      </p:sp>
      <p:sp>
        <p:nvSpPr>
          <p:cNvPr id="10" name="Dikdörtgen 24"/>
          <p:cNvSpPr/>
          <p:nvPr/>
        </p:nvSpPr>
        <p:spPr>
          <a:xfrm rot="16200000">
            <a:off x="9561534" y="3833588"/>
            <a:ext cx="4704987" cy="291892"/>
          </a:xfrm>
          <a:prstGeom prst="roundRect">
            <a:avLst>
              <a:gd name="adj" fmla="val 0"/>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chemeClr val="bg1"/>
                </a:solidFill>
              </a:rPr>
              <a:t>PROJE VE YAPIM ŞUBE</a:t>
            </a:r>
            <a:r>
              <a:rPr lang="tr-TR" sz="1600" dirty="0" smtClean="0">
                <a:solidFill>
                  <a:schemeClr val="bg1"/>
                </a:solidFill>
              </a:rPr>
              <a:t> </a:t>
            </a:r>
            <a:r>
              <a:rPr lang="tr-TR" sz="1600" dirty="0">
                <a:solidFill>
                  <a:schemeClr val="bg1"/>
                </a:solidFill>
              </a:rPr>
              <a:t>MÜDÜRLÜĞÜ</a:t>
            </a:r>
          </a:p>
        </p:txBody>
      </p:sp>
      <p:sp>
        <p:nvSpPr>
          <p:cNvPr id="12" name="Dikdörtgen 24"/>
          <p:cNvSpPr/>
          <p:nvPr/>
        </p:nvSpPr>
        <p:spPr>
          <a:xfrm>
            <a:off x="1274116" y="568589"/>
            <a:ext cx="5364595" cy="340131"/>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Trebuchet MS" panose="020B0603020202020204" pitchFamily="34" charset="0"/>
              </a:rPr>
              <a:t>PROJE VE YAPIM ŞUBE MÜDÜRLÜĞÜ</a:t>
            </a:r>
            <a:endParaRPr lang="tr-TR" sz="2400" b="1" dirty="0">
              <a:solidFill>
                <a:srgbClr val="FF0000"/>
              </a:solidFill>
              <a:latin typeface="Trebuchet MS" panose="020B0603020202020204" pitchFamily="34" charset="0"/>
            </a:endParaRPr>
          </a:p>
        </p:txBody>
      </p:sp>
      <p:pic>
        <p:nvPicPr>
          <p:cNvPr id="13" name="Resim 12"/>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119336" y="299504"/>
            <a:ext cx="1075049" cy="1037978"/>
          </a:xfrm>
          <a:prstGeom prst="rect">
            <a:avLst/>
          </a:prstGeom>
          <a:solidFill>
            <a:schemeClr val="bg1"/>
          </a:solidFill>
        </p:spPr>
      </p:pic>
      <p:pic>
        <p:nvPicPr>
          <p:cNvPr id="14" name="Picture 2" descr="D:\Desktop\logoYE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206" y="299504"/>
            <a:ext cx="1117822" cy="103797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matekin\Desktop\SUNUM\RESİMLER\headend tv.jpg"/>
          <p:cNvPicPr>
            <a:picLocks noChangeAspect="1" noChangeArrowheads="1"/>
          </p:cNvPicPr>
          <p:nvPr/>
        </p:nvPicPr>
        <p:blipFill>
          <a:blip r:embed="rId5" cstate="print"/>
          <a:srcRect/>
          <a:stretch>
            <a:fillRect/>
          </a:stretch>
        </p:blipFill>
        <p:spPr bwMode="auto">
          <a:xfrm>
            <a:off x="5447928" y="3140968"/>
            <a:ext cx="5600700" cy="3238500"/>
          </a:xfrm>
          <a:prstGeom prst="rect">
            <a:avLst/>
          </a:prstGeom>
          <a:noFill/>
        </p:spPr>
      </p:pic>
    </p:spTree>
    <p:extLst>
      <p:ext uri="{BB962C8B-B14F-4D97-AF65-F5344CB8AC3E}">
        <p14:creationId xmlns:p14="http://schemas.microsoft.com/office/powerpoint/2010/main" val="16346346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640462" y="6332031"/>
            <a:ext cx="551538" cy="265323"/>
          </a:xfrm>
          <a:solidFill>
            <a:srgbClr val="FF0000"/>
          </a:solidFill>
        </p:spPr>
        <p:txBody>
          <a:bodyPr/>
          <a:lstStyle/>
          <a:p>
            <a:pPr algn="l"/>
            <a:fld id="{DC2DF7AE-E3BD-41B1-B2B6-F71BED4C81A4}" type="slidenum">
              <a:rPr lang="tr-TR" smtClean="0">
                <a:solidFill>
                  <a:schemeClr val="bg1"/>
                </a:solidFill>
              </a:rPr>
              <a:pPr algn="l"/>
              <a:t>36</a:t>
            </a:fld>
            <a:endParaRPr lang="tr-TR" dirty="0">
              <a:solidFill>
                <a:schemeClr val="bg1"/>
              </a:solidFill>
            </a:endParaRPr>
          </a:p>
        </p:txBody>
      </p:sp>
      <p:sp>
        <p:nvSpPr>
          <p:cNvPr id="4" name="Dikdörtgen 3"/>
          <p:cNvSpPr/>
          <p:nvPr/>
        </p:nvSpPr>
        <p:spPr>
          <a:xfrm>
            <a:off x="335360" y="764706"/>
            <a:ext cx="11161241" cy="583264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1"/>
          </a:p>
        </p:txBody>
      </p:sp>
      <p:sp>
        <p:nvSpPr>
          <p:cNvPr id="9" name="4 Metin kutusu"/>
          <p:cNvSpPr txBox="1">
            <a:spLocks noChangeArrowheads="1"/>
          </p:cNvSpPr>
          <p:nvPr/>
        </p:nvSpPr>
        <p:spPr bwMode="auto">
          <a:xfrm>
            <a:off x="335360" y="809637"/>
            <a:ext cx="10285779" cy="340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endParaRPr lang="tr-TR" sz="2100" b="1" dirty="0" smtClean="0">
              <a:solidFill>
                <a:srgbClr val="0070C0"/>
              </a:solidFill>
            </a:endParaRPr>
          </a:p>
          <a:p>
            <a:pPr>
              <a:buNone/>
            </a:pPr>
            <a:endParaRPr lang="tr-TR" sz="2400" b="1" dirty="0" smtClean="0">
              <a:solidFill>
                <a:srgbClr val="0070C0"/>
              </a:solidFill>
            </a:endParaRPr>
          </a:p>
          <a:p>
            <a:pPr>
              <a:buNone/>
            </a:pPr>
            <a:r>
              <a:rPr lang="tr-TR" sz="2400" dirty="0" smtClean="0">
                <a:solidFill>
                  <a:srgbClr val="C00000"/>
                </a:solidFill>
              </a:rPr>
              <a:t>TV KABLOLARI</a:t>
            </a:r>
          </a:p>
          <a:p>
            <a:pPr>
              <a:buNone/>
            </a:pPr>
            <a:r>
              <a:rPr lang="tr-TR" sz="2400" dirty="0" smtClean="0">
                <a:solidFill>
                  <a:srgbClr val="C00000"/>
                </a:solidFill>
              </a:rPr>
              <a:t>	</a:t>
            </a:r>
            <a:r>
              <a:rPr lang="tr-TR" sz="2400" dirty="0" smtClean="0"/>
              <a:t>Bina iç tesisatında </a:t>
            </a:r>
            <a:r>
              <a:rPr lang="tr-TR" sz="2400" b="1" dirty="0" smtClean="0"/>
              <a:t>RG6-U6 ve RG11-U6 Kablo </a:t>
            </a:r>
            <a:r>
              <a:rPr lang="tr-TR" sz="2400" dirty="0" smtClean="0"/>
              <a:t>kullanılır.</a:t>
            </a:r>
          </a:p>
          <a:p>
            <a:pPr>
              <a:buNone/>
            </a:pPr>
            <a:endParaRPr lang="tr-TR" sz="2400" dirty="0" smtClean="0"/>
          </a:p>
          <a:p>
            <a:pPr>
              <a:buNone/>
            </a:pPr>
            <a:r>
              <a:rPr lang="tr-TR" sz="2400" b="1" dirty="0" smtClean="0">
                <a:solidFill>
                  <a:srgbClr val="FF0000"/>
                </a:solidFill>
              </a:rPr>
              <a:t>    </a:t>
            </a:r>
            <a:endParaRPr lang="tr-TR" sz="2400" dirty="0" smtClean="0">
              <a:solidFill>
                <a:srgbClr val="FF0000"/>
              </a:solidFill>
            </a:endParaRPr>
          </a:p>
          <a:p>
            <a:pPr fontAlgn="base">
              <a:buNone/>
            </a:pPr>
            <a:r>
              <a:rPr lang="tr-TR" sz="2400" dirty="0" smtClean="0"/>
              <a:t>	</a:t>
            </a:r>
            <a:endParaRPr lang="tr-TR" sz="2400" dirty="0" smtClean="0">
              <a:solidFill>
                <a:srgbClr val="7030A0"/>
              </a:solidFill>
            </a:endParaRPr>
          </a:p>
        </p:txBody>
      </p:sp>
      <p:sp>
        <p:nvSpPr>
          <p:cNvPr id="10" name="Dikdörtgen 24"/>
          <p:cNvSpPr/>
          <p:nvPr/>
        </p:nvSpPr>
        <p:spPr>
          <a:xfrm rot="16200000">
            <a:off x="9561534" y="3833588"/>
            <a:ext cx="4704987" cy="291892"/>
          </a:xfrm>
          <a:prstGeom prst="roundRect">
            <a:avLst>
              <a:gd name="adj" fmla="val 0"/>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chemeClr val="bg1"/>
                </a:solidFill>
              </a:rPr>
              <a:t>PROJE VE YAPIM ŞUBE</a:t>
            </a:r>
            <a:r>
              <a:rPr lang="tr-TR" sz="1600" dirty="0" smtClean="0">
                <a:solidFill>
                  <a:schemeClr val="bg1"/>
                </a:solidFill>
              </a:rPr>
              <a:t> </a:t>
            </a:r>
            <a:r>
              <a:rPr lang="tr-TR" sz="1600" dirty="0">
                <a:solidFill>
                  <a:schemeClr val="bg1"/>
                </a:solidFill>
              </a:rPr>
              <a:t>MÜDÜRLÜĞÜ</a:t>
            </a:r>
          </a:p>
        </p:txBody>
      </p:sp>
      <p:sp>
        <p:nvSpPr>
          <p:cNvPr id="12" name="Dikdörtgen 24"/>
          <p:cNvSpPr/>
          <p:nvPr/>
        </p:nvSpPr>
        <p:spPr>
          <a:xfrm>
            <a:off x="1274116" y="568589"/>
            <a:ext cx="5364595" cy="340131"/>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Trebuchet MS" panose="020B0603020202020204" pitchFamily="34" charset="0"/>
              </a:rPr>
              <a:t>PROJE VE YAPIM ŞUBE MÜDÜRLÜĞÜ</a:t>
            </a:r>
            <a:endParaRPr lang="tr-TR" sz="2400" b="1" dirty="0">
              <a:solidFill>
                <a:srgbClr val="FF0000"/>
              </a:solidFill>
              <a:latin typeface="Trebuchet MS" panose="020B0603020202020204" pitchFamily="34" charset="0"/>
            </a:endParaRPr>
          </a:p>
        </p:txBody>
      </p:sp>
      <p:pic>
        <p:nvPicPr>
          <p:cNvPr id="13" name="Resim 12"/>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119336" y="299504"/>
            <a:ext cx="1075049" cy="1037978"/>
          </a:xfrm>
          <a:prstGeom prst="rect">
            <a:avLst/>
          </a:prstGeom>
          <a:solidFill>
            <a:schemeClr val="bg1"/>
          </a:solidFill>
        </p:spPr>
      </p:pic>
      <p:pic>
        <p:nvPicPr>
          <p:cNvPr id="14" name="Picture 2" descr="D:\Desktop\logoYE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206" y="299504"/>
            <a:ext cx="1117822" cy="103797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matekin\Desktop\SUNUM\RESİMLER\RG6-U6jpg.jpg"/>
          <p:cNvPicPr>
            <a:picLocks noChangeAspect="1" noChangeArrowheads="1"/>
          </p:cNvPicPr>
          <p:nvPr/>
        </p:nvPicPr>
        <p:blipFill>
          <a:blip r:embed="rId5" cstate="print"/>
          <a:srcRect/>
          <a:stretch>
            <a:fillRect/>
          </a:stretch>
        </p:blipFill>
        <p:spPr bwMode="auto">
          <a:xfrm>
            <a:off x="623392" y="4005064"/>
            <a:ext cx="4392488" cy="1276350"/>
          </a:xfrm>
          <a:prstGeom prst="rect">
            <a:avLst/>
          </a:prstGeom>
          <a:noFill/>
        </p:spPr>
      </p:pic>
      <p:pic>
        <p:nvPicPr>
          <p:cNvPr id="3075" name="Picture 3" descr="C:\Users\matekin\Desktop\SUNUM\RESİMLER\rg11u6.jpg"/>
          <p:cNvPicPr>
            <a:picLocks noChangeAspect="1" noChangeArrowheads="1"/>
          </p:cNvPicPr>
          <p:nvPr/>
        </p:nvPicPr>
        <p:blipFill>
          <a:blip r:embed="rId6" cstate="print"/>
          <a:srcRect/>
          <a:stretch>
            <a:fillRect/>
          </a:stretch>
        </p:blipFill>
        <p:spPr bwMode="auto">
          <a:xfrm>
            <a:off x="5879976" y="3933056"/>
            <a:ext cx="4620766" cy="1368152"/>
          </a:xfrm>
          <a:prstGeom prst="rect">
            <a:avLst/>
          </a:prstGeom>
          <a:noFill/>
        </p:spPr>
      </p:pic>
    </p:spTree>
    <p:extLst>
      <p:ext uri="{BB962C8B-B14F-4D97-AF65-F5344CB8AC3E}">
        <p14:creationId xmlns:p14="http://schemas.microsoft.com/office/powerpoint/2010/main" val="16346346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640462" y="6332031"/>
            <a:ext cx="551538" cy="265323"/>
          </a:xfrm>
          <a:solidFill>
            <a:srgbClr val="FF0000"/>
          </a:solidFill>
        </p:spPr>
        <p:txBody>
          <a:bodyPr/>
          <a:lstStyle/>
          <a:p>
            <a:pPr algn="l"/>
            <a:fld id="{DC2DF7AE-E3BD-41B1-B2B6-F71BED4C81A4}" type="slidenum">
              <a:rPr lang="tr-TR" smtClean="0">
                <a:solidFill>
                  <a:schemeClr val="bg1"/>
                </a:solidFill>
              </a:rPr>
              <a:pPr algn="l"/>
              <a:t>37</a:t>
            </a:fld>
            <a:endParaRPr lang="tr-TR" dirty="0">
              <a:solidFill>
                <a:schemeClr val="bg1"/>
              </a:solidFill>
            </a:endParaRPr>
          </a:p>
        </p:txBody>
      </p:sp>
      <p:sp>
        <p:nvSpPr>
          <p:cNvPr id="4" name="Dikdörtgen 3"/>
          <p:cNvSpPr/>
          <p:nvPr/>
        </p:nvSpPr>
        <p:spPr>
          <a:xfrm>
            <a:off x="335360" y="764706"/>
            <a:ext cx="11161241" cy="583264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1"/>
          </a:p>
        </p:txBody>
      </p:sp>
      <p:sp>
        <p:nvSpPr>
          <p:cNvPr id="9" name="4 Metin kutusu"/>
          <p:cNvSpPr txBox="1">
            <a:spLocks noChangeArrowheads="1"/>
          </p:cNvSpPr>
          <p:nvPr/>
        </p:nvSpPr>
        <p:spPr bwMode="auto">
          <a:xfrm>
            <a:off x="767408" y="1928868"/>
            <a:ext cx="9853731" cy="277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endParaRPr lang="tr-TR" sz="2100" b="1" dirty="0" smtClean="0">
              <a:solidFill>
                <a:srgbClr val="0070C0"/>
              </a:solidFill>
            </a:endParaRPr>
          </a:p>
          <a:p>
            <a:pPr>
              <a:buNone/>
            </a:pPr>
            <a:endParaRPr lang="tr-TR" sz="2400" b="1" dirty="0" smtClean="0">
              <a:solidFill>
                <a:srgbClr val="0070C0"/>
              </a:solidFill>
            </a:endParaRPr>
          </a:p>
          <a:p>
            <a:pPr>
              <a:buNone/>
            </a:pPr>
            <a:r>
              <a:rPr lang="tr-TR" sz="2400" dirty="0" smtClean="0">
                <a:solidFill>
                  <a:srgbClr val="C00000"/>
                </a:solidFill>
              </a:rPr>
              <a:t>KAPALI DEVRE TV SİSTEMLERİ (CCTV)</a:t>
            </a:r>
            <a:endParaRPr lang="tr-TR" sz="2400" dirty="0" smtClean="0"/>
          </a:p>
          <a:p>
            <a:pPr>
              <a:buNone/>
            </a:pPr>
            <a:r>
              <a:rPr lang="tr-TR" sz="2400" b="1" dirty="0" smtClean="0">
                <a:solidFill>
                  <a:srgbClr val="FF0000"/>
                </a:solidFill>
              </a:rPr>
              <a:t>    </a:t>
            </a:r>
            <a:endParaRPr lang="tr-TR" sz="2400" dirty="0" smtClean="0">
              <a:solidFill>
                <a:srgbClr val="FF0000"/>
              </a:solidFill>
            </a:endParaRPr>
          </a:p>
          <a:p>
            <a:pPr fontAlgn="base">
              <a:buNone/>
            </a:pPr>
            <a:r>
              <a:rPr lang="tr-TR" sz="2400" dirty="0" err="1" smtClean="0"/>
              <a:t>Analog</a:t>
            </a:r>
            <a:r>
              <a:rPr lang="tr-TR" sz="2400" dirty="0" smtClean="0"/>
              <a:t> ve IP olmak üzere iki türdür.</a:t>
            </a:r>
          </a:p>
          <a:p>
            <a:pPr algn="just">
              <a:spcBef>
                <a:spcPts val="0"/>
              </a:spcBef>
              <a:buClr>
                <a:srgbClr val="FF0000"/>
              </a:buClr>
              <a:buFont typeface="Wingdings" panose="05000000000000000000" pitchFamily="2" charset="2"/>
              <a:buChar char="q"/>
            </a:pPr>
            <a:endParaRPr lang="tr-TR" sz="2400" dirty="0" smtClean="0">
              <a:solidFill>
                <a:srgbClr val="7030A0"/>
              </a:solidFill>
            </a:endParaRPr>
          </a:p>
        </p:txBody>
      </p:sp>
      <p:sp>
        <p:nvSpPr>
          <p:cNvPr id="10" name="Dikdörtgen 24"/>
          <p:cNvSpPr/>
          <p:nvPr/>
        </p:nvSpPr>
        <p:spPr>
          <a:xfrm rot="16200000">
            <a:off x="9561534" y="3833588"/>
            <a:ext cx="4704987" cy="291892"/>
          </a:xfrm>
          <a:prstGeom prst="roundRect">
            <a:avLst>
              <a:gd name="adj" fmla="val 0"/>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chemeClr val="bg1"/>
                </a:solidFill>
              </a:rPr>
              <a:t>PROJE VE YAPIM ŞUBE</a:t>
            </a:r>
            <a:r>
              <a:rPr lang="tr-TR" sz="1600" dirty="0" smtClean="0">
                <a:solidFill>
                  <a:schemeClr val="bg1"/>
                </a:solidFill>
              </a:rPr>
              <a:t> </a:t>
            </a:r>
            <a:r>
              <a:rPr lang="tr-TR" sz="1600" dirty="0">
                <a:solidFill>
                  <a:schemeClr val="bg1"/>
                </a:solidFill>
              </a:rPr>
              <a:t>MÜDÜRLÜĞÜ</a:t>
            </a:r>
          </a:p>
        </p:txBody>
      </p:sp>
      <p:sp>
        <p:nvSpPr>
          <p:cNvPr id="12" name="Dikdörtgen 24"/>
          <p:cNvSpPr/>
          <p:nvPr/>
        </p:nvSpPr>
        <p:spPr>
          <a:xfrm>
            <a:off x="1274116" y="568589"/>
            <a:ext cx="5364595" cy="340131"/>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Trebuchet MS" panose="020B0603020202020204" pitchFamily="34" charset="0"/>
              </a:rPr>
              <a:t>PROJE VE YAPIM ŞUBE MÜDÜRLÜĞÜ</a:t>
            </a:r>
            <a:endParaRPr lang="tr-TR" sz="2400" b="1" dirty="0">
              <a:solidFill>
                <a:srgbClr val="FF0000"/>
              </a:solidFill>
              <a:latin typeface="Trebuchet MS" panose="020B0603020202020204" pitchFamily="34" charset="0"/>
            </a:endParaRPr>
          </a:p>
        </p:txBody>
      </p:sp>
      <p:pic>
        <p:nvPicPr>
          <p:cNvPr id="13" name="Resim 12"/>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119336" y="299504"/>
            <a:ext cx="1075049" cy="1037978"/>
          </a:xfrm>
          <a:prstGeom prst="rect">
            <a:avLst/>
          </a:prstGeom>
          <a:solidFill>
            <a:schemeClr val="bg1"/>
          </a:solidFill>
        </p:spPr>
      </p:pic>
      <p:pic>
        <p:nvPicPr>
          <p:cNvPr id="14" name="Picture 2" descr="D:\Desktop\logoYE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206" y="299504"/>
            <a:ext cx="1117822" cy="103797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matekin\Desktop\SUNUM\RESİMLER\uCCTVd.png"/>
          <p:cNvPicPr>
            <a:picLocks noChangeAspect="1" noChangeArrowheads="1"/>
          </p:cNvPicPr>
          <p:nvPr/>
        </p:nvPicPr>
        <p:blipFill>
          <a:blip r:embed="rId5" cstate="print"/>
          <a:srcRect/>
          <a:stretch>
            <a:fillRect/>
          </a:stretch>
        </p:blipFill>
        <p:spPr bwMode="auto">
          <a:xfrm>
            <a:off x="6888088" y="2924944"/>
            <a:ext cx="4536504" cy="3198093"/>
          </a:xfrm>
          <a:prstGeom prst="rect">
            <a:avLst/>
          </a:prstGeom>
          <a:noFill/>
        </p:spPr>
      </p:pic>
    </p:spTree>
    <p:extLst>
      <p:ext uri="{BB962C8B-B14F-4D97-AF65-F5344CB8AC3E}">
        <p14:creationId xmlns:p14="http://schemas.microsoft.com/office/powerpoint/2010/main" val="16346346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640462" y="6332031"/>
            <a:ext cx="551538" cy="265323"/>
          </a:xfrm>
          <a:solidFill>
            <a:srgbClr val="FF0000"/>
          </a:solidFill>
        </p:spPr>
        <p:txBody>
          <a:bodyPr/>
          <a:lstStyle/>
          <a:p>
            <a:pPr algn="l"/>
            <a:fld id="{DC2DF7AE-E3BD-41B1-B2B6-F71BED4C81A4}" type="slidenum">
              <a:rPr lang="tr-TR" smtClean="0">
                <a:solidFill>
                  <a:schemeClr val="bg1"/>
                </a:solidFill>
              </a:rPr>
              <a:pPr algn="l"/>
              <a:t>38</a:t>
            </a:fld>
            <a:endParaRPr lang="tr-TR" dirty="0">
              <a:solidFill>
                <a:schemeClr val="bg1"/>
              </a:solidFill>
            </a:endParaRPr>
          </a:p>
        </p:txBody>
      </p:sp>
      <p:sp>
        <p:nvSpPr>
          <p:cNvPr id="4" name="Dikdörtgen 3"/>
          <p:cNvSpPr/>
          <p:nvPr/>
        </p:nvSpPr>
        <p:spPr>
          <a:xfrm>
            <a:off x="335360" y="764706"/>
            <a:ext cx="11161241" cy="583264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1"/>
          </a:p>
        </p:txBody>
      </p:sp>
      <p:sp>
        <p:nvSpPr>
          <p:cNvPr id="9" name="4 Metin kutusu"/>
          <p:cNvSpPr txBox="1">
            <a:spLocks noChangeArrowheads="1"/>
          </p:cNvSpPr>
          <p:nvPr/>
        </p:nvSpPr>
        <p:spPr bwMode="auto">
          <a:xfrm>
            <a:off x="767408" y="820873"/>
            <a:ext cx="9853731" cy="499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endParaRPr lang="tr-TR" sz="2100" b="1" dirty="0" smtClean="0">
              <a:solidFill>
                <a:srgbClr val="0070C0"/>
              </a:solidFill>
            </a:endParaRPr>
          </a:p>
          <a:p>
            <a:pPr>
              <a:buNone/>
            </a:pPr>
            <a:endParaRPr lang="tr-TR" sz="2400" b="1" dirty="0" smtClean="0">
              <a:solidFill>
                <a:srgbClr val="0070C0"/>
              </a:solidFill>
            </a:endParaRPr>
          </a:p>
          <a:p>
            <a:pPr>
              <a:buNone/>
            </a:pPr>
            <a:r>
              <a:rPr lang="tr-TR" sz="2400" dirty="0" smtClean="0">
                <a:solidFill>
                  <a:srgbClr val="C00000"/>
                </a:solidFill>
              </a:rPr>
              <a:t>ANALOG KAPALI DEVRE TV SİSTEMLERİ (CCTV)</a:t>
            </a:r>
            <a:endParaRPr lang="tr-TR" sz="2400" dirty="0" smtClean="0"/>
          </a:p>
          <a:p>
            <a:pPr>
              <a:buNone/>
            </a:pPr>
            <a:r>
              <a:rPr lang="tr-TR" sz="2400" b="1" dirty="0" smtClean="0">
                <a:solidFill>
                  <a:srgbClr val="FF0000"/>
                </a:solidFill>
              </a:rPr>
              <a:t>    </a:t>
            </a:r>
            <a:endParaRPr lang="tr-TR" sz="2400" dirty="0" smtClean="0">
              <a:solidFill>
                <a:srgbClr val="FF0000"/>
              </a:solidFill>
            </a:endParaRPr>
          </a:p>
          <a:p>
            <a:pPr algn="just" fontAlgn="base">
              <a:buNone/>
            </a:pPr>
            <a:r>
              <a:rPr lang="tr-TR" sz="2400" dirty="0" smtClean="0"/>
              <a:t>	</a:t>
            </a:r>
            <a:r>
              <a:rPr lang="tr-TR" sz="2400" dirty="0" err="1" smtClean="0"/>
              <a:t>Analog</a:t>
            </a:r>
            <a:r>
              <a:rPr lang="tr-TR" sz="2400" dirty="0" smtClean="0"/>
              <a:t> güvenlik sistemlerinde DVR videoyu kameradan alır, sıkıştırır ve daha sonra ya canlı izleme ya da daha sonra görüntüleme için bir sabit sürücüye kaydeder. Bu kurulum aynı zamanda uzaktan görüntüleme için videoyu internet üzerinden taşımaya olanak tanır. </a:t>
            </a:r>
            <a:r>
              <a:rPr lang="tr-TR" sz="2400" dirty="0" err="1" smtClean="0"/>
              <a:t>Analog</a:t>
            </a:r>
            <a:r>
              <a:rPr lang="tr-TR" sz="2400" dirty="0" smtClean="0"/>
              <a:t> sistemle DVR, videoyu sıkıştırmak, dönüştürmek, saklamak ve oynatmakla yükümlüdür. Ayrıca, hareket algılama, bildirimler, alarm girişleri ve daha fazlası dahil olmak üzere kameranın tüm yerleşik özelliklerini kontrol etmek de sorumludur.</a:t>
            </a:r>
            <a:endParaRPr lang="tr-TR" sz="2400" dirty="0" smtClean="0">
              <a:solidFill>
                <a:srgbClr val="7030A0"/>
              </a:solidFill>
            </a:endParaRPr>
          </a:p>
        </p:txBody>
      </p:sp>
      <p:sp>
        <p:nvSpPr>
          <p:cNvPr id="10" name="Dikdörtgen 24"/>
          <p:cNvSpPr/>
          <p:nvPr/>
        </p:nvSpPr>
        <p:spPr>
          <a:xfrm rot="16200000">
            <a:off x="9561534" y="3833588"/>
            <a:ext cx="4704987" cy="291892"/>
          </a:xfrm>
          <a:prstGeom prst="roundRect">
            <a:avLst>
              <a:gd name="adj" fmla="val 0"/>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chemeClr val="bg1"/>
                </a:solidFill>
              </a:rPr>
              <a:t>PROJE VE YAPIM ŞUBE</a:t>
            </a:r>
            <a:r>
              <a:rPr lang="tr-TR" sz="1600" dirty="0" smtClean="0">
                <a:solidFill>
                  <a:schemeClr val="bg1"/>
                </a:solidFill>
              </a:rPr>
              <a:t> </a:t>
            </a:r>
            <a:r>
              <a:rPr lang="tr-TR" sz="1600" dirty="0">
                <a:solidFill>
                  <a:schemeClr val="bg1"/>
                </a:solidFill>
              </a:rPr>
              <a:t>MÜDÜRLÜĞÜ</a:t>
            </a:r>
          </a:p>
        </p:txBody>
      </p:sp>
      <p:sp>
        <p:nvSpPr>
          <p:cNvPr id="12" name="Dikdörtgen 24"/>
          <p:cNvSpPr/>
          <p:nvPr/>
        </p:nvSpPr>
        <p:spPr>
          <a:xfrm>
            <a:off x="1274116" y="568589"/>
            <a:ext cx="5364595" cy="340131"/>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Trebuchet MS" panose="020B0603020202020204" pitchFamily="34" charset="0"/>
              </a:rPr>
              <a:t>PROJE VE YAPIM ŞUBE MÜDÜRLÜĞÜ</a:t>
            </a:r>
            <a:endParaRPr lang="tr-TR" sz="2400" b="1" dirty="0">
              <a:solidFill>
                <a:srgbClr val="FF0000"/>
              </a:solidFill>
              <a:latin typeface="Trebuchet MS" panose="020B0603020202020204" pitchFamily="34" charset="0"/>
            </a:endParaRPr>
          </a:p>
        </p:txBody>
      </p:sp>
      <p:pic>
        <p:nvPicPr>
          <p:cNvPr id="13" name="Resim 12"/>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119336" y="299504"/>
            <a:ext cx="1075049" cy="1037978"/>
          </a:xfrm>
          <a:prstGeom prst="rect">
            <a:avLst/>
          </a:prstGeom>
          <a:solidFill>
            <a:schemeClr val="bg1"/>
          </a:solidFill>
        </p:spPr>
      </p:pic>
      <p:pic>
        <p:nvPicPr>
          <p:cNvPr id="14" name="Picture 2" descr="D:\Desktop\logoYE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206" y="299504"/>
            <a:ext cx="1117822" cy="1037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6346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640462" y="6332031"/>
            <a:ext cx="551538" cy="265323"/>
          </a:xfrm>
          <a:solidFill>
            <a:srgbClr val="FF0000"/>
          </a:solidFill>
        </p:spPr>
        <p:txBody>
          <a:bodyPr/>
          <a:lstStyle/>
          <a:p>
            <a:pPr algn="l"/>
            <a:fld id="{DC2DF7AE-E3BD-41B1-B2B6-F71BED4C81A4}" type="slidenum">
              <a:rPr lang="tr-TR" smtClean="0">
                <a:solidFill>
                  <a:schemeClr val="bg1"/>
                </a:solidFill>
              </a:rPr>
              <a:pPr algn="l"/>
              <a:t>39</a:t>
            </a:fld>
            <a:endParaRPr lang="tr-TR" dirty="0">
              <a:solidFill>
                <a:schemeClr val="bg1"/>
              </a:solidFill>
            </a:endParaRPr>
          </a:p>
        </p:txBody>
      </p:sp>
      <p:sp>
        <p:nvSpPr>
          <p:cNvPr id="4" name="Dikdörtgen 3"/>
          <p:cNvSpPr/>
          <p:nvPr/>
        </p:nvSpPr>
        <p:spPr>
          <a:xfrm>
            <a:off x="335360" y="764706"/>
            <a:ext cx="11161241" cy="583264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1"/>
          </a:p>
        </p:txBody>
      </p:sp>
      <p:sp>
        <p:nvSpPr>
          <p:cNvPr id="9" name="4 Metin kutusu"/>
          <p:cNvSpPr txBox="1">
            <a:spLocks noChangeArrowheads="1"/>
          </p:cNvSpPr>
          <p:nvPr/>
        </p:nvSpPr>
        <p:spPr bwMode="auto">
          <a:xfrm>
            <a:off x="767408" y="2113534"/>
            <a:ext cx="9853731" cy="240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endParaRPr lang="tr-TR" sz="2100" b="1" dirty="0" smtClean="0">
              <a:solidFill>
                <a:srgbClr val="0070C0"/>
              </a:solidFill>
            </a:endParaRPr>
          </a:p>
          <a:p>
            <a:pPr>
              <a:buNone/>
            </a:pPr>
            <a:endParaRPr lang="tr-TR" sz="2400" b="1" dirty="0" smtClean="0">
              <a:solidFill>
                <a:srgbClr val="0070C0"/>
              </a:solidFill>
            </a:endParaRPr>
          </a:p>
          <a:p>
            <a:pPr>
              <a:buNone/>
            </a:pPr>
            <a:r>
              <a:rPr lang="tr-TR" sz="2400" dirty="0" smtClean="0">
                <a:solidFill>
                  <a:srgbClr val="C00000"/>
                </a:solidFill>
              </a:rPr>
              <a:t>ANALOG KAPALI DEVRE TV SİSTEMLERİ (CCTV)</a:t>
            </a:r>
            <a:endParaRPr lang="tr-TR" sz="2400" dirty="0" smtClean="0"/>
          </a:p>
          <a:p>
            <a:pPr>
              <a:buNone/>
            </a:pPr>
            <a:r>
              <a:rPr lang="tr-TR" sz="2400" b="1" dirty="0" smtClean="0">
                <a:solidFill>
                  <a:srgbClr val="FF0000"/>
                </a:solidFill>
              </a:rPr>
              <a:t>    </a:t>
            </a:r>
            <a:endParaRPr lang="tr-TR" sz="2400" dirty="0" smtClean="0">
              <a:solidFill>
                <a:srgbClr val="FF0000"/>
              </a:solidFill>
            </a:endParaRPr>
          </a:p>
          <a:p>
            <a:pPr algn="just" fontAlgn="base">
              <a:buNone/>
            </a:pPr>
            <a:r>
              <a:rPr lang="tr-TR" sz="2400" dirty="0" smtClean="0"/>
              <a:t>	</a:t>
            </a:r>
            <a:r>
              <a:rPr lang="tr-TR" sz="2400" dirty="0" err="1" smtClean="0"/>
              <a:t>Analog</a:t>
            </a:r>
            <a:r>
              <a:rPr lang="tr-TR" sz="2400" dirty="0" smtClean="0"/>
              <a:t> Kameralar,                         CCTV Kablolar, </a:t>
            </a:r>
            <a:endParaRPr lang="tr-TR" sz="2400" dirty="0" smtClean="0">
              <a:solidFill>
                <a:srgbClr val="7030A0"/>
              </a:solidFill>
            </a:endParaRPr>
          </a:p>
        </p:txBody>
      </p:sp>
      <p:sp>
        <p:nvSpPr>
          <p:cNvPr id="10" name="Dikdörtgen 24"/>
          <p:cNvSpPr/>
          <p:nvPr/>
        </p:nvSpPr>
        <p:spPr>
          <a:xfrm rot="16200000">
            <a:off x="9561534" y="3833588"/>
            <a:ext cx="4704987" cy="291892"/>
          </a:xfrm>
          <a:prstGeom prst="roundRect">
            <a:avLst>
              <a:gd name="adj" fmla="val 0"/>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chemeClr val="bg1"/>
                </a:solidFill>
              </a:rPr>
              <a:t>PROJE VE YAPIM ŞUBE</a:t>
            </a:r>
            <a:r>
              <a:rPr lang="tr-TR" sz="1600" dirty="0" smtClean="0">
                <a:solidFill>
                  <a:schemeClr val="bg1"/>
                </a:solidFill>
              </a:rPr>
              <a:t> </a:t>
            </a:r>
            <a:r>
              <a:rPr lang="tr-TR" sz="1600" dirty="0">
                <a:solidFill>
                  <a:schemeClr val="bg1"/>
                </a:solidFill>
              </a:rPr>
              <a:t>MÜDÜRLÜĞÜ</a:t>
            </a:r>
          </a:p>
        </p:txBody>
      </p:sp>
      <p:sp>
        <p:nvSpPr>
          <p:cNvPr id="12" name="Dikdörtgen 24"/>
          <p:cNvSpPr/>
          <p:nvPr/>
        </p:nvSpPr>
        <p:spPr>
          <a:xfrm>
            <a:off x="1274116" y="568589"/>
            <a:ext cx="5364595" cy="340131"/>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Trebuchet MS" panose="020B0603020202020204" pitchFamily="34" charset="0"/>
              </a:rPr>
              <a:t>PROJE VE YAPIM ŞUBE MÜDÜRLÜĞÜ</a:t>
            </a:r>
            <a:endParaRPr lang="tr-TR" sz="2400" b="1" dirty="0">
              <a:solidFill>
                <a:srgbClr val="FF0000"/>
              </a:solidFill>
              <a:latin typeface="Trebuchet MS" panose="020B0603020202020204" pitchFamily="34" charset="0"/>
            </a:endParaRPr>
          </a:p>
        </p:txBody>
      </p:sp>
      <p:pic>
        <p:nvPicPr>
          <p:cNvPr id="13" name="Resim 12"/>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119336" y="299504"/>
            <a:ext cx="1075049" cy="1037978"/>
          </a:xfrm>
          <a:prstGeom prst="rect">
            <a:avLst/>
          </a:prstGeom>
          <a:solidFill>
            <a:schemeClr val="bg1"/>
          </a:solidFill>
        </p:spPr>
      </p:pic>
      <p:pic>
        <p:nvPicPr>
          <p:cNvPr id="14" name="Picture 2" descr="D:\Desktop\logoYE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206" y="299504"/>
            <a:ext cx="1117822" cy="103797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atekin\Desktop\SUNUM\RESİMLER\analogkamera.png"/>
          <p:cNvPicPr>
            <a:picLocks noChangeAspect="1" noChangeArrowheads="1"/>
          </p:cNvPicPr>
          <p:nvPr/>
        </p:nvPicPr>
        <p:blipFill>
          <a:blip r:embed="rId5" cstate="print"/>
          <a:srcRect/>
          <a:stretch>
            <a:fillRect/>
          </a:stretch>
        </p:blipFill>
        <p:spPr bwMode="auto">
          <a:xfrm>
            <a:off x="1199456" y="4437112"/>
            <a:ext cx="2466975" cy="1847850"/>
          </a:xfrm>
          <a:prstGeom prst="rect">
            <a:avLst/>
          </a:prstGeom>
          <a:noFill/>
        </p:spPr>
      </p:pic>
      <p:pic>
        <p:nvPicPr>
          <p:cNvPr id="5123" name="Picture 3" descr="C:\Users\matekin\Desktop\SUNUM\RESİMLER\cctv2+1.png"/>
          <p:cNvPicPr>
            <a:picLocks noChangeAspect="1" noChangeArrowheads="1"/>
          </p:cNvPicPr>
          <p:nvPr/>
        </p:nvPicPr>
        <p:blipFill>
          <a:blip r:embed="rId6" cstate="print"/>
          <a:srcRect/>
          <a:stretch>
            <a:fillRect/>
          </a:stretch>
        </p:blipFill>
        <p:spPr bwMode="auto">
          <a:xfrm>
            <a:off x="5735960" y="4509120"/>
            <a:ext cx="2428875" cy="1885950"/>
          </a:xfrm>
          <a:prstGeom prst="rect">
            <a:avLst/>
          </a:prstGeom>
          <a:noFill/>
        </p:spPr>
      </p:pic>
    </p:spTree>
    <p:extLst>
      <p:ext uri="{BB962C8B-B14F-4D97-AF65-F5344CB8AC3E}">
        <p14:creationId xmlns:p14="http://schemas.microsoft.com/office/powerpoint/2010/main" val="1634634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640462" y="6332031"/>
            <a:ext cx="551538" cy="265323"/>
          </a:xfrm>
          <a:solidFill>
            <a:srgbClr val="FF0000"/>
          </a:solidFill>
        </p:spPr>
        <p:txBody>
          <a:bodyPr/>
          <a:lstStyle/>
          <a:p>
            <a:pPr algn="l"/>
            <a:fld id="{DC2DF7AE-E3BD-41B1-B2B6-F71BED4C81A4}" type="slidenum">
              <a:rPr lang="tr-TR" smtClean="0">
                <a:solidFill>
                  <a:schemeClr val="bg1"/>
                </a:solidFill>
              </a:rPr>
              <a:pPr algn="l"/>
              <a:t>4</a:t>
            </a:fld>
            <a:endParaRPr lang="tr-TR" dirty="0">
              <a:solidFill>
                <a:schemeClr val="bg1"/>
              </a:solidFill>
            </a:endParaRPr>
          </a:p>
        </p:txBody>
      </p:sp>
      <p:sp>
        <p:nvSpPr>
          <p:cNvPr id="4" name="Dikdörtgen 3"/>
          <p:cNvSpPr/>
          <p:nvPr/>
        </p:nvSpPr>
        <p:spPr>
          <a:xfrm>
            <a:off x="335360" y="764706"/>
            <a:ext cx="11161241" cy="583264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1"/>
          </a:p>
        </p:txBody>
      </p:sp>
      <p:sp>
        <p:nvSpPr>
          <p:cNvPr id="9" name="4 Metin kutusu"/>
          <p:cNvSpPr txBox="1">
            <a:spLocks noChangeArrowheads="1"/>
          </p:cNvSpPr>
          <p:nvPr/>
        </p:nvSpPr>
        <p:spPr bwMode="auto">
          <a:xfrm>
            <a:off x="551384" y="1307865"/>
            <a:ext cx="10069755" cy="4237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endParaRPr lang="tr-TR" sz="2100" b="1" dirty="0" smtClean="0">
              <a:solidFill>
                <a:srgbClr val="0070C0"/>
              </a:solidFill>
            </a:endParaRPr>
          </a:p>
          <a:p>
            <a:pPr marL="0" indent="0">
              <a:spcBef>
                <a:spcPts val="0"/>
              </a:spcBef>
              <a:buClr>
                <a:srgbClr val="FF0000"/>
              </a:buClr>
              <a:buNone/>
            </a:pPr>
            <a:endParaRPr lang="tr-TR" sz="2400" b="1" dirty="0" smtClean="0">
              <a:solidFill>
                <a:srgbClr val="0070C0"/>
              </a:solidFill>
            </a:endParaRPr>
          </a:p>
          <a:p>
            <a:pPr algn="just">
              <a:spcBef>
                <a:spcPts val="0"/>
              </a:spcBef>
              <a:buClr>
                <a:srgbClr val="FF0000"/>
              </a:buClr>
              <a:buNone/>
            </a:pPr>
            <a:r>
              <a:rPr lang="tr-TR" sz="2400" u="sng" dirty="0" smtClean="0">
                <a:solidFill>
                  <a:srgbClr val="C00000"/>
                </a:solidFill>
              </a:rPr>
              <a:t>Elektrik Zayıf Akım Tesisleri; </a:t>
            </a:r>
            <a:r>
              <a:rPr lang="tr-TR" sz="2400" dirty="0" smtClean="0">
                <a:solidFill>
                  <a:srgbClr val="7030A0"/>
                </a:solidFill>
              </a:rPr>
              <a:t>Genel olarak Elektrik İç Tesisleri Yönetmeliği kapsamı içerisinde kalmaktadır. </a:t>
            </a:r>
          </a:p>
          <a:p>
            <a:pPr>
              <a:spcBef>
                <a:spcPts val="0"/>
              </a:spcBef>
              <a:buClr>
                <a:srgbClr val="FF0000"/>
              </a:buClr>
              <a:buNone/>
            </a:pPr>
            <a:r>
              <a:rPr lang="tr-TR" sz="2400" dirty="0" smtClean="0"/>
              <a:t>	</a:t>
            </a:r>
          </a:p>
          <a:p>
            <a:pPr algn="just">
              <a:spcBef>
                <a:spcPts val="0"/>
              </a:spcBef>
              <a:buClr>
                <a:srgbClr val="FF0000"/>
              </a:buClr>
              <a:buNone/>
            </a:pPr>
            <a:r>
              <a:rPr lang="tr-TR" sz="2400" dirty="0" smtClean="0"/>
              <a:t>	</a:t>
            </a:r>
            <a:r>
              <a:rPr lang="tr-TR" sz="2400" dirty="0" smtClean="0">
                <a:solidFill>
                  <a:srgbClr val="7030A0"/>
                </a:solidFill>
              </a:rPr>
              <a:t>	</a:t>
            </a:r>
            <a:endParaRPr lang="tr-TR" sz="2400" dirty="0" smtClean="0"/>
          </a:p>
          <a:p>
            <a:r>
              <a:rPr lang="tr-TR" sz="2400" b="1" dirty="0" smtClean="0">
                <a:solidFill>
                  <a:srgbClr val="FF0000"/>
                </a:solidFill>
              </a:rPr>
              <a:t>TARİFİ</a:t>
            </a:r>
          </a:p>
          <a:p>
            <a:pPr algn="just">
              <a:spcBef>
                <a:spcPts val="0"/>
              </a:spcBef>
              <a:buClr>
                <a:srgbClr val="FF0000"/>
              </a:buClr>
              <a:buNone/>
            </a:pPr>
            <a:r>
              <a:rPr lang="tr-TR" sz="2400" dirty="0" smtClean="0">
                <a:solidFill>
                  <a:srgbClr val="7030A0"/>
                </a:solidFill>
              </a:rPr>
              <a:t>    İlgili Yönetmelikte, Normal durumlarda, insanlar ve eşyalar için tehlikeli olan akımların meydana gelemediği tesislerdir,</a:t>
            </a:r>
          </a:p>
          <a:p>
            <a:pPr>
              <a:spcBef>
                <a:spcPts val="0"/>
              </a:spcBef>
              <a:buClr>
                <a:srgbClr val="FF0000"/>
              </a:buClr>
              <a:buNone/>
            </a:pPr>
            <a:endParaRPr lang="tr-TR" sz="2400" dirty="0" smtClean="0">
              <a:solidFill>
                <a:srgbClr val="7030A0"/>
              </a:solidFill>
            </a:endParaRPr>
          </a:p>
          <a:p>
            <a:pPr algn="just">
              <a:spcBef>
                <a:spcPts val="0"/>
              </a:spcBef>
              <a:buClr>
                <a:srgbClr val="FF0000"/>
              </a:buClr>
              <a:buFont typeface="Wingdings" panose="05000000000000000000" pitchFamily="2" charset="2"/>
              <a:buChar char="q"/>
            </a:pPr>
            <a:endParaRPr lang="tr-TR" sz="2400" dirty="0" smtClean="0">
              <a:solidFill>
                <a:srgbClr val="7030A0"/>
              </a:solidFill>
            </a:endParaRPr>
          </a:p>
        </p:txBody>
      </p:sp>
      <p:sp>
        <p:nvSpPr>
          <p:cNvPr id="10" name="Dikdörtgen 24"/>
          <p:cNvSpPr/>
          <p:nvPr/>
        </p:nvSpPr>
        <p:spPr>
          <a:xfrm rot="16200000">
            <a:off x="9561534" y="3833588"/>
            <a:ext cx="4704987" cy="291892"/>
          </a:xfrm>
          <a:prstGeom prst="roundRect">
            <a:avLst>
              <a:gd name="adj" fmla="val 0"/>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chemeClr val="bg1"/>
                </a:solidFill>
              </a:rPr>
              <a:t>PROJE VE YAPIM ŞUBE</a:t>
            </a:r>
            <a:r>
              <a:rPr lang="tr-TR" sz="1600" dirty="0" smtClean="0">
                <a:solidFill>
                  <a:schemeClr val="bg1"/>
                </a:solidFill>
              </a:rPr>
              <a:t> </a:t>
            </a:r>
            <a:r>
              <a:rPr lang="tr-TR" sz="1600" dirty="0">
                <a:solidFill>
                  <a:schemeClr val="bg1"/>
                </a:solidFill>
              </a:rPr>
              <a:t>MÜDÜRLÜĞÜ</a:t>
            </a:r>
          </a:p>
        </p:txBody>
      </p:sp>
      <p:sp>
        <p:nvSpPr>
          <p:cNvPr id="12" name="Dikdörtgen 24"/>
          <p:cNvSpPr/>
          <p:nvPr/>
        </p:nvSpPr>
        <p:spPr>
          <a:xfrm>
            <a:off x="1274116" y="568589"/>
            <a:ext cx="5364595" cy="340131"/>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Trebuchet MS" panose="020B0603020202020204" pitchFamily="34" charset="0"/>
              </a:rPr>
              <a:t>PROJE VE YAPIM ŞUBE MÜDÜRLÜĞÜ</a:t>
            </a:r>
            <a:endParaRPr lang="tr-TR" sz="2400" b="1" dirty="0">
              <a:solidFill>
                <a:srgbClr val="FF0000"/>
              </a:solidFill>
              <a:latin typeface="Trebuchet MS" panose="020B0603020202020204" pitchFamily="34" charset="0"/>
            </a:endParaRPr>
          </a:p>
        </p:txBody>
      </p:sp>
      <p:pic>
        <p:nvPicPr>
          <p:cNvPr id="13" name="Resim 12"/>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119336" y="299504"/>
            <a:ext cx="1075049" cy="1037978"/>
          </a:xfrm>
          <a:prstGeom prst="rect">
            <a:avLst/>
          </a:prstGeom>
          <a:solidFill>
            <a:schemeClr val="bg1"/>
          </a:solidFill>
        </p:spPr>
      </p:pic>
      <p:pic>
        <p:nvPicPr>
          <p:cNvPr id="14" name="Picture 2" descr="D:\Desktop\logoYE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206" y="299504"/>
            <a:ext cx="1117822" cy="1037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6346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640462" y="6332031"/>
            <a:ext cx="551538" cy="265323"/>
          </a:xfrm>
          <a:solidFill>
            <a:srgbClr val="FF0000"/>
          </a:solidFill>
        </p:spPr>
        <p:txBody>
          <a:bodyPr/>
          <a:lstStyle/>
          <a:p>
            <a:pPr algn="l"/>
            <a:fld id="{DC2DF7AE-E3BD-41B1-B2B6-F71BED4C81A4}" type="slidenum">
              <a:rPr lang="tr-TR" smtClean="0">
                <a:solidFill>
                  <a:schemeClr val="bg1"/>
                </a:solidFill>
              </a:rPr>
              <a:pPr algn="l"/>
              <a:t>40</a:t>
            </a:fld>
            <a:endParaRPr lang="tr-TR" dirty="0">
              <a:solidFill>
                <a:schemeClr val="bg1"/>
              </a:solidFill>
            </a:endParaRPr>
          </a:p>
        </p:txBody>
      </p:sp>
      <p:sp>
        <p:nvSpPr>
          <p:cNvPr id="4" name="Dikdörtgen 3"/>
          <p:cNvSpPr/>
          <p:nvPr/>
        </p:nvSpPr>
        <p:spPr>
          <a:xfrm>
            <a:off x="335360" y="764706"/>
            <a:ext cx="11161241" cy="583264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1"/>
          </a:p>
        </p:txBody>
      </p:sp>
      <p:sp>
        <p:nvSpPr>
          <p:cNvPr id="9" name="4 Metin kutusu"/>
          <p:cNvSpPr txBox="1">
            <a:spLocks noChangeArrowheads="1"/>
          </p:cNvSpPr>
          <p:nvPr/>
        </p:nvSpPr>
        <p:spPr bwMode="auto">
          <a:xfrm>
            <a:off x="767408" y="2113534"/>
            <a:ext cx="9853731" cy="240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endParaRPr lang="tr-TR" sz="2100" b="1" dirty="0" smtClean="0">
              <a:solidFill>
                <a:srgbClr val="0070C0"/>
              </a:solidFill>
            </a:endParaRPr>
          </a:p>
          <a:p>
            <a:pPr>
              <a:buNone/>
            </a:pPr>
            <a:endParaRPr lang="tr-TR" sz="2400" b="1" dirty="0" smtClean="0">
              <a:solidFill>
                <a:srgbClr val="0070C0"/>
              </a:solidFill>
            </a:endParaRPr>
          </a:p>
          <a:p>
            <a:pPr>
              <a:buNone/>
            </a:pPr>
            <a:r>
              <a:rPr lang="tr-TR" sz="2400" dirty="0" smtClean="0">
                <a:solidFill>
                  <a:srgbClr val="C00000"/>
                </a:solidFill>
              </a:rPr>
              <a:t>ANALOG KAPALI DEVRE TV SİSTEMLERİ (CCTV)</a:t>
            </a:r>
            <a:endParaRPr lang="tr-TR" sz="2400" dirty="0" smtClean="0"/>
          </a:p>
          <a:p>
            <a:pPr>
              <a:buNone/>
            </a:pPr>
            <a:r>
              <a:rPr lang="tr-TR" sz="2400" b="1" dirty="0" smtClean="0">
                <a:solidFill>
                  <a:srgbClr val="FF0000"/>
                </a:solidFill>
              </a:rPr>
              <a:t>    </a:t>
            </a:r>
            <a:endParaRPr lang="tr-TR" sz="2400" dirty="0" smtClean="0">
              <a:solidFill>
                <a:srgbClr val="FF0000"/>
              </a:solidFill>
            </a:endParaRPr>
          </a:p>
          <a:p>
            <a:pPr algn="just" fontAlgn="base">
              <a:buNone/>
            </a:pPr>
            <a:r>
              <a:rPr lang="tr-TR" sz="2400" dirty="0" smtClean="0"/>
              <a:t>	DVR,                       </a:t>
            </a:r>
            <a:r>
              <a:rPr lang="tr-TR" sz="2400" dirty="0" err="1" smtClean="0"/>
              <a:t>Harddisk</a:t>
            </a:r>
            <a:r>
              <a:rPr lang="tr-TR" sz="2400" dirty="0" smtClean="0"/>
              <a:t>      ve                   Monitörden oluşur. </a:t>
            </a:r>
            <a:endParaRPr lang="tr-TR" sz="2400" dirty="0" smtClean="0">
              <a:solidFill>
                <a:srgbClr val="7030A0"/>
              </a:solidFill>
            </a:endParaRPr>
          </a:p>
        </p:txBody>
      </p:sp>
      <p:sp>
        <p:nvSpPr>
          <p:cNvPr id="10" name="Dikdörtgen 24"/>
          <p:cNvSpPr/>
          <p:nvPr/>
        </p:nvSpPr>
        <p:spPr>
          <a:xfrm rot="16200000">
            <a:off x="9561534" y="3833588"/>
            <a:ext cx="4704987" cy="291892"/>
          </a:xfrm>
          <a:prstGeom prst="roundRect">
            <a:avLst>
              <a:gd name="adj" fmla="val 0"/>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chemeClr val="bg1"/>
                </a:solidFill>
              </a:rPr>
              <a:t>PROJE VE YAPIM ŞUBE</a:t>
            </a:r>
            <a:r>
              <a:rPr lang="tr-TR" sz="1600" dirty="0" smtClean="0">
                <a:solidFill>
                  <a:schemeClr val="bg1"/>
                </a:solidFill>
              </a:rPr>
              <a:t> </a:t>
            </a:r>
            <a:r>
              <a:rPr lang="tr-TR" sz="1600" dirty="0">
                <a:solidFill>
                  <a:schemeClr val="bg1"/>
                </a:solidFill>
              </a:rPr>
              <a:t>MÜDÜRLÜĞÜ</a:t>
            </a:r>
          </a:p>
        </p:txBody>
      </p:sp>
      <p:sp>
        <p:nvSpPr>
          <p:cNvPr id="12" name="Dikdörtgen 24"/>
          <p:cNvSpPr/>
          <p:nvPr/>
        </p:nvSpPr>
        <p:spPr>
          <a:xfrm>
            <a:off x="1274116" y="568589"/>
            <a:ext cx="5364595" cy="340131"/>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Trebuchet MS" panose="020B0603020202020204" pitchFamily="34" charset="0"/>
              </a:rPr>
              <a:t>PROJE VE YAPIM ŞUBE MÜDÜRLÜĞÜ</a:t>
            </a:r>
            <a:endParaRPr lang="tr-TR" sz="2400" b="1" dirty="0">
              <a:solidFill>
                <a:srgbClr val="FF0000"/>
              </a:solidFill>
              <a:latin typeface="Trebuchet MS" panose="020B0603020202020204" pitchFamily="34" charset="0"/>
            </a:endParaRPr>
          </a:p>
        </p:txBody>
      </p:sp>
      <p:pic>
        <p:nvPicPr>
          <p:cNvPr id="13" name="Resim 12"/>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119336" y="299504"/>
            <a:ext cx="1075049" cy="1037978"/>
          </a:xfrm>
          <a:prstGeom prst="rect">
            <a:avLst/>
          </a:prstGeom>
          <a:solidFill>
            <a:schemeClr val="bg1"/>
          </a:solidFill>
        </p:spPr>
      </p:pic>
      <p:pic>
        <p:nvPicPr>
          <p:cNvPr id="14" name="Picture 2" descr="D:\Desktop\logoYE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206" y="299504"/>
            <a:ext cx="1117822" cy="103797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matekin\Desktop\SUNUM\RESİMLER\dvr.png"/>
          <p:cNvPicPr>
            <a:picLocks noChangeAspect="1" noChangeArrowheads="1"/>
          </p:cNvPicPr>
          <p:nvPr/>
        </p:nvPicPr>
        <p:blipFill>
          <a:blip r:embed="rId5" cstate="print"/>
          <a:srcRect/>
          <a:stretch>
            <a:fillRect/>
          </a:stretch>
        </p:blipFill>
        <p:spPr bwMode="auto">
          <a:xfrm>
            <a:off x="551384" y="4509120"/>
            <a:ext cx="2419350" cy="1885950"/>
          </a:xfrm>
          <a:prstGeom prst="rect">
            <a:avLst/>
          </a:prstGeom>
          <a:noFill/>
        </p:spPr>
      </p:pic>
      <p:pic>
        <p:nvPicPr>
          <p:cNvPr id="5125" name="Picture 5" descr="C:\Users\matekin\Desktop\SUNUM\RESİMLER\harddisk.png"/>
          <p:cNvPicPr>
            <a:picLocks noChangeAspect="1" noChangeArrowheads="1"/>
          </p:cNvPicPr>
          <p:nvPr/>
        </p:nvPicPr>
        <p:blipFill>
          <a:blip r:embed="rId6" cstate="print"/>
          <a:srcRect/>
          <a:stretch>
            <a:fillRect/>
          </a:stretch>
        </p:blipFill>
        <p:spPr bwMode="auto">
          <a:xfrm>
            <a:off x="3935760" y="4509120"/>
            <a:ext cx="1684784" cy="2073027"/>
          </a:xfrm>
          <a:prstGeom prst="rect">
            <a:avLst/>
          </a:prstGeom>
          <a:noFill/>
        </p:spPr>
      </p:pic>
      <p:pic>
        <p:nvPicPr>
          <p:cNvPr id="5126" name="Picture 6" descr="C:\Users\matekin\Desktop\SUNUM\RESİMLER\monitör.png"/>
          <p:cNvPicPr>
            <a:picLocks noChangeAspect="1" noChangeArrowheads="1"/>
          </p:cNvPicPr>
          <p:nvPr/>
        </p:nvPicPr>
        <p:blipFill>
          <a:blip r:embed="rId7" cstate="print"/>
          <a:srcRect/>
          <a:stretch>
            <a:fillRect/>
          </a:stretch>
        </p:blipFill>
        <p:spPr bwMode="auto">
          <a:xfrm>
            <a:off x="7680176" y="4437112"/>
            <a:ext cx="2143125" cy="2143125"/>
          </a:xfrm>
          <a:prstGeom prst="rect">
            <a:avLst/>
          </a:prstGeom>
          <a:noFill/>
        </p:spPr>
      </p:pic>
    </p:spTree>
    <p:extLst>
      <p:ext uri="{BB962C8B-B14F-4D97-AF65-F5344CB8AC3E}">
        <p14:creationId xmlns:p14="http://schemas.microsoft.com/office/powerpoint/2010/main" val="16346346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640462" y="6332031"/>
            <a:ext cx="551538" cy="265323"/>
          </a:xfrm>
          <a:solidFill>
            <a:srgbClr val="FF0000"/>
          </a:solidFill>
        </p:spPr>
        <p:txBody>
          <a:bodyPr/>
          <a:lstStyle/>
          <a:p>
            <a:pPr algn="l"/>
            <a:fld id="{DC2DF7AE-E3BD-41B1-B2B6-F71BED4C81A4}" type="slidenum">
              <a:rPr lang="tr-TR" smtClean="0">
                <a:solidFill>
                  <a:schemeClr val="bg1"/>
                </a:solidFill>
              </a:rPr>
              <a:pPr algn="l"/>
              <a:t>41</a:t>
            </a:fld>
            <a:endParaRPr lang="tr-TR" dirty="0">
              <a:solidFill>
                <a:schemeClr val="bg1"/>
              </a:solidFill>
            </a:endParaRPr>
          </a:p>
        </p:txBody>
      </p:sp>
      <p:sp>
        <p:nvSpPr>
          <p:cNvPr id="4" name="Dikdörtgen 3"/>
          <p:cNvSpPr/>
          <p:nvPr/>
        </p:nvSpPr>
        <p:spPr>
          <a:xfrm>
            <a:off x="335360" y="764706"/>
            <a:ext cx="11161241" cy="583264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1"/>
          </a:p>
        </p:txBody>
      </p:sp>
      <p:sp>
        <p:nvSpPr>
          <p:cNvPr id="9" name="4 Metin kutusu"/>
          <p:cNvSpPr txBox="1">
            <a:spLocks noChangeArrowheads="1"/>
          </p:cNvSpPr>
          <p:nvPr/>
        </p:nvSpPr>
        <p:spPr bwMode="auto">
          <a:xfrm>
            <a:off x="767408" y="636207"/>
            <a:ext cx="9853731" cy="536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endParaRPr lang="tr-TR" sz="2100" b="1" dirty="0" smtClean="0">
              <a:solidFill>
                <a:srgbClr val="0070C0"/>
              </a:solidFill>
            </a:endParaRPr>
          </a:p>
          <a:p>
            <a:pPr>
              <a:buNone/>
            </a:pPr>
            <a:endParaRPr lang="tr-TR" sz="2400" b="1" dirty="0" smtClean="0">
              <a:solidFill>
                <a:srgbClr val="0070C0"/>
              </a:solidFill>
            </a:endParaRPr>
          </a:p>
          <a:p>
            <a:pPr>
              <a:buNone/>
            </a:pPr>
            <a:r>
              <a:rPr lang="tr-TR" sz="2400" dirty="0" smtClean="0">
                <a:solidFill>
                  <a:srgbClr val="C00000"/>
                </a:solidFill>
              </a:rPr>
              <a:t>IP KAPALI DEVRE TV SİSTEMLERİ (CCTV)</a:t>
            </a:r>
            <a:endParaRPr lang="tr-TR" sz="2400" dirty="0" smtClean="0"/>
          </a:p>
          <a:p>
            <a:pPr>
              <a:buNone/>
            </a:pPr>
            <a:r>
              <a:rPr lang="tr-TR" sz="2400" b="1" dirty="0" smtClean="0">
                <a:solidFill>
                  <a:srgbClr val="FF0000"/>
                </a:solidFill>
              </a:rPr>
              <a:t>    </a:t>
            </a:r>
            <a:endParaRPr lang="tr-TR" sz="2400" dirty="0" smtClean="0">
              <a:solidFill>
                <a:srgbClr val="FF0000"/>
              </a:solidFill>
            </a:endParaRPr>
          </a:p>
          <a:p>
            <a:pPr algn="just" fontAlgn="base">
              <a:buNone/>
            </a:pPr>
            <a:r>
              <a:rPr lang="tr-TR" sz="2400" dirty="0" smtClean="0"/>
              <a:t>	IP kameralar, doğrudan ağ üzerinden haberleşme özelliğine sahip otonom cihazlardır. Bir IP kamera dahili bellek kartında ve NVR (Network Video </a:t>
            </a:r>
            <a:r>
              <a:rPr lang="tr-TR" sz="2400" dirty="0" err="1" smtClean="0"/>
              <a:t>Recorder</a:t>
            </a:r>
            <a:r>
              <a:rPr lang="tr-TR" sz="2400" dirty="0" smtClean="0"/>
              <a:t>) olarak bilinen bir dijital kayıt cihazında video kaydedebilir ve görüntüleri doğrudan ağ üzerinden veya internet üzerinden gönderebilir. IP sistemlerinde kamera bir internet bağlantısı üzerinden video sıkıştırma, dönüştürme ve akış dahil olmak üzere </a:t>
            </a:r>
            <a:r>
              <a:rPr lang="tr-TR" sz="2400" dirty="0" err="1" smtClean="0"/>
              <a:t>DVR'ın</a:t>
            </a:r>
            <a:r>
              <a:rPr lang="tr-TR" sz="2400" dirty="0" smtClean="0"/>
              <a:t> sorumluluğunu üstlenir. Bu sayede video doğrudan bir kişisel bilgisayara veya bir NVR‘a aktarılabilir.</a:t>
            </a:r>
            <a:br>
              <a:rPr lang="tr-TR" sz="2400" dirty="0" smtClean="0"/>
            </a:br>
            <a:endParaRPr lang="tr-TR" sz="2400" dirty="0" smtClean="0">
              <a:solidFill>
                <a:srgbClr val="7030A0"/>
              </a:solidFill>
            </a:endParaRPr>
          </a:p>
        </p:txBody>
      </p:sp>
      <p:sp>
        <p:nvSpPr>
          <p:cNvPr id="10" name="Dikdörtgen 24"/>
          <p:cNvSpPr/>
          <p:nvPr/>
        </p:nvSpPr>
        <p:spPr>
          <a:xfrm rot="16200000">
            <a:off x="9561534" y="3833588"/>
            <a:ext cx="4704987" cy="291892"/>
          </a:xfrm>
          <a:prstGeom prst="roundRect">
            <a:avLst>
              <a:gd name="adj" fmla="val 0"/>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chemeClr val="bg1"/>
                </a:solidFill>
              </a:rPr>
              <a:t>PROJE VE YAPIM ŞUBE</a:t>
            </a:r>
            <a:r>
              <a:rPr lang="tr-TR" sz="1600" dirty="0" smtClean="0">
                <a:solidFill>
                  <a:schemeClr val="bg1"/>
                </a:solidFill>
              </a:rPr>
              <a:t> </a:t>
            </a:r>
            <a:r>
              <a:rPr lang="tr-TR" sz="1600" dirty="0">
                <a:solidFill>
                  <a:schemeClr val="bg1"/>
                </a:solidFill>
              </a:rPr>
              <a:t>MÜDÜRLÜĞÜ</a:t>
            </a:r>
          </a:p>
        </p:txBody>
      </p:sp>
      <p:sp>
        <p:nvSpPr>
          <p:cNvPr id="12" name="Dikdörtgen 24"/>
          <p:cNvSpPr/>
          <p:nvPr/>
        </p:nvSpPr>
        <p:spPr>
          <a:xfrm>
            <a:off x="1274116" y="568589"/>
            <a:ext cx="5364595" cy="340131"/>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Trebuchet MS" panose="020B0603020202020204" pitchFamily="34" charset="0"/>
              </a:rPr>
              <a:t>PROJE VE YAPIM ŞUBE MÜDÜRLÜĞÜ</a:t>
            </a:r>
            <a:endParaRPr lang="tr-TR" sz="2400" b="1" dirty="0">
              <a:solidFill>
                <a:srgbClr val="FF0000"/>
              </a:solidFill>
              <a:latin typeface="Trebuchet MS" panose="020B0603020202020204" pitchFamily="34" charset="0"/>
            </a:endParaRPr>
          </a:p>
        </p:txBody>
      </p:sp>
      <p:pic>
        <p:nvPicPr>
          <p:cNvPr id="13" name="Resim 12"/>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119336" y="299504"/>
            <a:ext cx="1075049" cy="1037978"/>
          </a:xfrm>
          <a:prstGeom prst="rect">
            <a:avLst/>
          </a:prstGeom>
          <a:solidFill>
            <a:schemeClr val="bg1"/>
          </a:solidFill>
        </p:spPr>
      </p:pic>
      <p:pic>
        <p:nvPicPr>
          <p:cNvPr id="14" name="Picture 2" descr="D:\Desktop\logoYE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206" y="299504"/>
            <a:ext cx="1117822" cy="1037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6346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640462" y="6332031"/>
            <a:ext cx="551538" cy="265323"/>
          </a:xfrm>
          <a:solidFill>
            <a:srgbClr val="FF0000"/>
          </a:solidFill>
        </p:spPr>
        <p:txBody>
          <a:bodyPr/>
          <a:lstStyle/>
          <a:p>
            <a:pPr algn="l"/>
            <a:fld id="{DC2DF7AE-E3BD-41B1-B2B6-F71BED4C81A4}" type="slidenum">
              <a:rPr lang="tr-TR" smtClean="0">
                <a:solidFill>
                  <a:schemeClr val="bg1"/>
                </a:solidFill>
              </a:rPr>
              <a:pPr algn="l"/>
              <a:t>42</a:t>
            </a:fld>
            <a:endParaRPr lang="tr-TR" dirty="0">
              <a:solidFill>
                <a:schemeClr val="bg1"/>
              </a:solidFill>
            </a:endParaRPr>
          </a:p>
        </p:txBody>
      </p:sp>
      <p:sp>
        <p:nvSpPr>
          <p:cNvPr id="4" name="Dikdörtgen 3"/>
          <p:cNvSpPr/>
          <p:nvPr/>
        </p:nvSpPr>
        <p:spPr>
          <a:xfrm>
            <a:off x="335360" y="764706"/>
            <a:ext cx="11161241" cy="583264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1"/>
          </a:p>
        </p:txBody>
      </p:sp>
      <p:sp>
        <p:nvSpPr>
          <p:cNvPr id="9" name="4 Metin kutusu"/>
          <p:cNvSpPr txBox="1">
            <a:spLocks noChangeArrowheads="1"/>
          </p:cNvSpPr>
          <p:nvPr/>
        </p:nvSpPr>
        <p:spPr bwMode="auto">
          <a:xfrm>
            <a:off x="767408" y="2172898"/>
            <a:ext cx="9853731" cy="145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buNone/>
            </a:pPr>
            <a:endParaRPr lang="tr-TR" sz="2400" b="1" dirty="0" smtClean="0">
              <a:solidFill>
                <a:srgbClr val="0070C0"/>
              </a:solidFill>
            </a:endParaRPr>
          </a:p>
          <a:p>
            <a:pPr>
              <a:buNone/>
            </a:pPr>
            <a:r>
              <a:rPr lang="tr-TR" sz="2400" dirty="0" smtClean="0">
                <a:solidFill>
                  <a:srgbClr val="C00000"/>
                </a:solidFill>
              </a:rPr>
              <a:t>IP KAPALI DEVRE TV SİSTEMLERİ (CCTV)</a:t>
            </a:r>
            <a:endParaRPr lang="tr-TR" sz="2400" dirty="0" smtClean="0">
              <a:solidFill>
                <a:srgbClr val="FF0000"/>
              </a:solidFill>
            </a:endParaRPr>
          </a:p>
          <a:p>
            <a:pPr algn="just" fontAlgn="base">
              <a:buNone/>
            </a:pPr>
            <a:r>
              <a:rPr lang="tr-TR" sz="2400" dirty="0" smtClean="0"/>
              <a:t>	IP KAMERALAR,          CAT 6 KABLOLAR,         FİBER OPTİK KABLOLAR</a:t>
            </a:r>
            <a:endParaRPr lang="tr-TR" sz="2400" dirty="0" smtClean="0">
              <a:solidFill>
                <a:srgbClr val="7030A0"/>
              </a:solidFill>
            </a:endParaRPr>
          </a:p>
        </p:txBody>
      </p:sp>
      <p:sp>
        <p:nvSpPr>
          <p:cNvPr id="10" name="Dikdörtgen 24"/>
          <p:cNvSpPr/>
          <p:nvPr/>
        </p:nvSpPr>
        <p:spPr>
          <a:xfrm rot="16200000">
            <a:off x="9561534" y="3833588"/>
            <a:ext cx="4704987" cy="291892"/>
          </a:xfrm>
          <a:prstGeom prst="roundRect">
            <a:avLst>
              <a:gd name="adj" fmla="val 0"/>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chemeClr val="bg1"/>
                </a:solidFill>
              </a:rPr>
              <a:t>PROJE VE YAPIM ŞUBE</a:t>
            </a:r>
            <a:r>
              <a:rPr lang="tr-TR" sz="1600" dirty="0" smtClean="0">
                <a:solidFill>
                  <a:schemeClr val="bg1"/>
                </a:solidFill>
              </a:rPr>
              <a:t> </a:t>
            </a:r>
            <a:r>
              <a:rPr lang="tr-TR" sz="1600" dirty="0">
                <a:solidFill>
                  <a:schemeClr val="bg1"/>
                </a:solidFill>
              </a:rPr>
              <a:t>MÜDÜRLÜĞÜ</a:t>
            </a:r>
          </a:p>
        </p:txBody>
      </p:sp>
      <p:sp>
        <p:nvSpPr>
          <p:cNvPr id="12" name="Dikdörtgen 24"/>
          <p:cNvSpPr/>
          <p:nvPr/>
        </p:nvSpPr>
        <p:spPr>
          <a:xfrm>
            <a:off x="1274116" y="568589"/>
            <a:ext cx="5364595" cy="340131"/>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Trebuchet MS" panose="020B0603020202020204" pitchFamily="34" charset="0"/>
              </a:rPr>
              <a:t>PROJE VE YAPIM ŞUBE MÜDÜRLÜĞÜ</a:t>
            </a:r>
            <a:endParaRPr lang="tr-TR" sz="2400" b="1" dirty="0">
              <a:solidFill>
                <a:srgbClr val="FF0000"/>
              </a:solidFill>
              <a:latin typeface="Trebuchet MS" panose="020B0603020202020204" pitchFamily="34" charset="0"/>
            </a:endParaRPr>
          </a:p>
        </p:txBody>
      </p:sp>
      <p:pic>
        <p:nvPicPr>
          <p:cNvPr id="13" name="Resim 12"/>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119336" y="299504"/>
            <a:ext cx="1075049" cy="1037978"/>
          </a:xfrm>
          <a:prstGeom prst="rect">
            <a:avLst/>
          </a:prstGeom>
          <a:solidFill>
            <a:schemeClr val="bg1"/>
          </a:solidFill>
        </p:spPr>
      </p:pic>
      <p:pic>
        <p:nvPicPr>
          <p:cNvPr id="14" name="Picture 2" descr="D:\Desktop\logoYE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206" y="299504"/>
            <a:ext cx="1117822" cy="103797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matekin\Desktop\SUNUM\RESİMLER\IP KAMERA.png"/>
          <p:cNvPicPr>
            <a:picLocks noChangeAspect="1" noChangeArrowheads="1"/>
          </p:cNvPicPr>
          <p:nvPr/>
        </p:nvPicPr>
        <p:blipFill>
          <a:blip r:embed="rId5" cstate="print"/>
          <a:srcRect/>
          <a:stretch>
            <a:fillRect/>
          </a:stretch>
        </p:blipFill>
        <p:spPr bwMode="auto">
          <a:xfrm>
            <a:off x="1127448" y="3933056"/>
            <a:ext cx="2143125" cy="2143125"/>
          </a:xfrm>
          <a:prstGeom prst="rect">
            <a:avLst/>
          </a:prstGeom>
          <a:noFill/>
        </p:spPr>
      </p:pic>
      <p:pic>
        <p:nvPicPr>
          <p:cNvPr id="6147" name="Picture 3" descr="C:\Users\matekin\Desktop\SUNUM\RESİMLER\cat6 utp.png"/>
          <p:cNvPicPr>
            <a:picLocks noChangeAspect="1" noChangeArrowheads="1"/>
          </p:cNvPicPr>
          <p:nvPr/>
        </p:nvPicPr>
        <p:blipFill>
          <a:blip r:embed="rId6" cstate="print"/>
          <a:srcRect/>
          <a:stretch>
            <a:fillRect/>
          </a:stretch>
        </p:blipFill>
        <p:spPr bwMode="auto">
          <a:xfrm>
            <a:off x="4007768" y="4077072"/>
            <a:ext cx="3038475" cy="1504950"/>
          </a:xfrm>
          <a:prstGeom prst="rect">
            <a:avLst/>
          </a:prstGeom>
          <a:noFill/>
        </p:spPr>
      </p:pic>
      <p:pic>
        <p:nvPicPr>
          <p:cNvPr id="6148" name="Picture 4" descr="C:\Users\matekin\Desktop\SUNUM\RESİMLER\FİBEROPTİK.jpg"/>
          <p:cNvPicPr>
            <a:picLocks noChangeAspect="1" noChangeArrowheads="1"/>
          </p:cNvPicPr>
          <p:nvPr/>
        </p:nvPicPr>
        <p:blipFill>
          <a:blip r:embed="rId7" cstate="print"/>
          <a:srcRect/>
          <a:stretch>
            <a:fillRect/>
          </a:stretch>
        </p:blipFill>
        <p:spPr bwMode="auto">
          <a:xfrm>
            <a:off x="7968208" y="3861048"/>
            <a:ext cx="2486025" cy="1838325"/>
          </a:xfrm>
          <a:prstGeom prst="rect">
            <a:avLst/>
          </a:prstGeom>
          <a:noFill/>
        </p:spPr>
      </p:pic>
    </p:spTree>
    <p:extLst>
      <p:ext uri="{BB962C8B-B14F-4D97-AF65-F5344CB8AC3E}">
        <p14:creationId xmlns:p14="http://schemas.microsoft.com/office/powerpoint/2010/main" val="16346346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640462" y="6332031"/>
            <a:ext cx="551538" cy="265323"/>
          </a:xfrm>
          <a:solidFill>
            <a:srgbClr val="FF0000"/>
          </a:solidFill>
        </p:spPr>
        <p:txBody>
          <a:bodyPr/>
          <a:lstStyle/>
          <a:p>
            <a:pPr algn="l"/>
            <a:fld id="{DC2DF7AE-E3BD-41B1-B2B6-F71BED4C81A4}" type="slidenum">
              <a:rPr lang="tr-TR" smtClean="0">
                <a:solidFill>
                  <a:schemeClr val="bg1"/>
                </a:solidFill>
              </a:rPr>
              <a:pPr algn="l"/>
              <a:t>43</a:t>
            </a:fld>
            <a:endParaRPr lang="tr-TR" dirty="0">
              <a:solidFill>
                <a:schemeClr val="bg1"/>
              </a:solidFill>
            </a:endParaRPr>
          </a:p>
        </p:txBody>
      </p:sp>
      <p:sp>
        <p:nvSpPr>
          <p:cNvPr id="4" name="Dikdörtgen 3"/>
          <p:cNvSpPr/>
          <p:nvPr/>
        </p:nvSpPr>
        <p:spPr>
          <a:xfrm>
            <a:off x="335360" y="764706"/>
            <a:ext cx="11161241" cy="583264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1"/>
          </a:p>
        </p:txBody>
      </p:sp>
      <p:sp>
        <p:nvSpPr>
          <p:cNvPr id="9" name="4 Metin kutusu"/>
          <p:cNvSpPr txBox="1">
            <a:spLocks noChangeArrowheads="1"/>
          </p:cNvSpPr>
          <p:nvPr/>
        </p:nvSpPr>
        <p:spPr bwMode="auto">
          <a:xfrm>
            <a:off x="767408" y="2172898"/>
            <a:ext cx="10657184" cy="145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buNone/>
            </a:pPr>
            <a:endParaRPr lang="tr-TR" sz="2400" b="1" dirty="0" smtClean="0">
              <a:solidFill>
                <a:srgbClr val="0070C0"/>
              </a:solidFill>
            </a:endParaRPr>
          </a:p>
          <a:p>
            <a:pPr>
              <a:buNone/>
            </a:pPr>
            <a:r>
              <a:rPr lang="tr-TR" sz="2400" dirty="0" smtClean="0">
                <a:solidFill>
                  <a:srgbClr val="C00000"/>
                </a:solidFill>
              </a:rPr>
              <a:t>IP KAPALI DEVRE TV SİSTEMLERİ (CCTV)</a:t>
            </a:r>
            <a:endParaRPr lang="tr-TR" sz="2400" dirty="0" smtClean="0">
              <a:solidFill>
                <a:srgbClr val="FF0000"/>
              </a:solidFill>
            </a:endParaRPr>
          </a:p>
          <a:p>
            <a:pPr algn="just" fontAlgn="base">
              <a:buNone/>
            </a:pPr>
            <a:r>
              <a:rPr lang="tr-TR" sz="2400" dirty="0" smtClean="0"/>
              <a:t>	NVR,             HARDDİSK,         MONİTÖR VE       POE SWİTCHTEN OLUŞUR</a:t>
            </a:r>
            <a:endParaRPr lang="tr-TR" sz="2400" dirty="0" smtClean="0">
              <a:solidFill>
                <a:srgbClr val="7030A0"/>
              </a:solidFill>
            </a:endParaRPr>
          </a:p>
        </p:txBody>
      </p:sp>
      <p:sp>
        <p:nvSpPr>
          <p:cNvPr id="10" name="Dikdörtgen 24"/>
          <p:cNvSpPr/>
          <p:nvPr/>
        </p:nvSpPr>
        <p:spPr>
          <a:xfrm rot="16200000">
            <a:off x="9561534" y="3833588"/>
            <a:ext cx="4704987" cy="291892"/>
          </a:xfrm>
          <a:prstGeom prst="roundRect">
            <a:avLst>
              <a:gd name="adj" fmla="val 0"/>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chemeClr val="bg1"/>
                </a:solidFill>
              </a:rPr>
              <a:t>PROJE VE YAPIM ŞUBE</a:t>
            </a:r>
            <a:r>
              <a:rPr lang="tr-TR" sz="1600" dirty="0" smtClean="0">
                <a:solidFill>
                  <a:schemeClr val="bg1"/>
                </a:solidFill>
              </a:rPr>
              <a:t> </a:t>
            </a:r>
            <a:r>
              <a:rPr lang="tr-TR" sz="1600" dirty="0">
                <a:solidFill>
                  <a:schemeClr val="bg1"/>
                </a:solidFill>
              </a:rPr>
              <a:t>MÜDÜRLÜĞÜ</a:t>
            </a:r>
          </a:p>
        </p:txBody>
      </p:sp>
      <p:sp>
        <p:nvSpPr>
          <p:cNvPr id="12" name="Dikdörtgen 24"/>
          <p:cNvSpPr/>
          <p:nvPr/>
        </p:nvSpPr>
        <p:spPr>
          <a:xfrm>
            <a:off x="1274116" y="568589"/>
            <a:ext cx="5364595" cy="340131"/>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Trebuchet MS" panose="020B0603020202020204" pitchFamily="34" charset="0"/>
              </a:rPr>
              <a:t>PROJE VE YAPIM ŞUBE MÜDÜRLÜĞÜ</a:t>
            </a:r>
            <a:endParaRPr lang="tr-TR" sz="2400" b="1" dirty="0">
              <a:solidFill>
                <a:srgbClr val="FF0000"/>
              </a:solidFill>
              <a:latin typeface="Trebuchet MS" panose="020B0603020202020204" pitchFamily="34" charset="0"/>
            </a:endParaRPr>
          </a:p>
        </p:txBody>
      </p:sp>
      <p:pic>
        <p:nvPicPr>
          <p:cNvPr id="13" name="Resim 12"/>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119336" y="299504"/>
            <a:ext cx="1075049" cy="1037978"/>
          </a:xfrm>
          <a:prstGeom prst="rect">
            <a:avLst/>
          </a:prstGeom>
          <a:solidFill>
            <a:schemeClr val="bg1"/>
          </a:solidFill>
        </p:spPr>
      </p:pic>
      <p:pic>
        <p:nvPicPr>
          <p:cNvPr id="14" name="Picture 2" descr="D:\Desktop\logoYE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206" y="299504"/>
            <a:ext cx="1117822" cy="103797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matekin\Desktop\SUNUM\RESİMLER\NVR.png"/>
          <p:cNvPicPr>
            <a:picLocks noChangeAspect="1" noChangeArrowheads="1"/>
          </p:cNvPicPr>
          <p:nvPr/>
        </p:nvPicPr>
        <p:blipFill>
          <a:blip r:embed="rId5" cstate="print"/>
          <a:srcRect/>
          <a:stretch>
            <a:fillRect/>
          </a:stretch>
        </p:blipFill>
        <p:spPr bwMode="auto">
          <a:xfrm>
            <a:off x="407368" y="3933056"/>
            <a:ext cx="2466975" cy="1847850"/>
          </a:xfrm>
          <a:prstGeom prst="rect">
            <a:avLst/>
          </a:prstGeom>
          <a:noFill/>
        </p:spPr>
      </p:pic>
      <p:pic>
        <p:nvPicPr>
          <p:cNvPr id="15" name="Picture 5" descr="C:\Users\matekin\Desktop\SUNUM\RESİMLER\harddisk.png"/>
          <p:cNvPicPr>
            <a:picLocks noChangeAspect="1" noChangeArrowheads="1"/>
          </p:cNvPicPr>
          <p:nvPr/>
        </p:nvPicPr>
        <p:blipFill>
          <a:blip r:embed="rId6" cstate="print"/>
          <a:srcRect/>
          <a:stretch>
            <a:fillRect/>
          </a:stretch>
        </p:blipFill>
        <p:spPr bwMode="auto">
          <a:xfrm>
            <a:off x="3143672" y="3717032"/>
            <a:ext cx="1684784" cy="2073027"/>
          </a:xfrm>
          <a:prstGeom prst="rect">
            <a:avLst/>
          </a:prstGeom>
          <a:noFill/>
        </p:spPr>
      </p:pic>
      <p:pic>
        <p:nvPicPr>
          <p:cNvPr id="7171" name="Picture 3" descr="C:\Users\matekin\Desktop\SUNUM\RESİMLER\IP MONİTÖR.png"/>
          <p:cNvPicPr>
            <a:picLocks noChangeAspect="1" noChangeArrowheads="1"/>
          </p:cNvPicPr>
          <p:nvPr/>
        </p:nvPicPr>
        <p:blipFill>
          <a:blip r:embed="rId7" cstate="print"/>
          <a:srcRect/>
          <a:stretch>
            <a:fillRect/>
          </a:stretch>
        </p:blipFill>
        <p:spPr bwMode="auto">
          <a:xfrm>
            <a:off x="5231904" y="3645024"/>
            <a:ext cx="2143125" cy="2143125"/>
          </a:xfrm>
          <a:prstGeom prst="rect">
            <a:avLst/>
          </a:prstGeom>
          <a:noFill/>
        </p:spPr>
      </p:pic>
      <p:pic>
        <p:nvPicPr>
          <p:cNvPr id="7172" name="Picture 4" descr="C:\Users\matekin\Desktop\SUNUM\RESİMLER\POE.png"/>
          <p:cNvPicPr>
            <a:picLocks noChangeAspect="1" noChangeArrowheads="1"/>
          </p:cNvPicPr>
          <p:nvPr/>
        </p:nvPicPr>
        <p:blipFill>
          <a:blip r:embed="rId8" cstate="print"/>
          <a:srcRect/>
          <a:stretch>
            <a:fillRect/>
          </a:stretch>
        </p:blipFill>
        <p:spPr bwMode="auto">
          <a:xfrm>
            <a:off x="7824192" y="4149080"/>
            <a:ext cx="2867025" cy="1590675"/>
          </a:xfrm>
          <a:prstGeom prst="rect">
            <a:avLst/>
          </a:prstGeom>
          <a:noFill/>
        </p:spPr>
      </p:pic>
    </p:spTree>
    <p:extLst>
      <p:ext uri="{BB962C8B-B14F-4D97-AF65-F5344CB8AC3E}">
        <p14:creationId xmlns:p14="http://schemas.microsoft.com/office/powerpoint/2010/main" val="1634634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640462" y="6332031"/>
            <a:ext cx="551538" cy="265323"/>
          </a:xfrm>
          <a:solidFill>
            <a:srgbClr val="FF0000"/>
          </a:solidFill>
        </p:spPr>
        <p:txBody>
          <a:bodyPr/>
          <a:lstStyle/>
          <a:p>
            <a:pPr algn="l"/>
            <a:fld id="{DC2DF7AE-E3BD-41B1-B2B6-F71BED4C81A4}" type="slidenum">
              <a:rPr lang="tr-TR" smtClean="0">
                <a:solidFill>
                  <a:schemeClr val="bg1"/>
                </a:solidFill>
              </a:rPr>
              <a:pPr algn="l"/>
              <a:t>5</a:t>
            </a:fld>
            <a:endParaRPr lang="tr-TR" dirty="0">
              <a:solidFill>
                <a:schemeClr val="bg1"/>
              </a:solidFill>
            </a:endParaRPr>
          </a:p>
        </p:txBody>
      </p:sp>
      <p:sp>
        <p:nvSpPr>
          <p:cNvPr id="4" name="Dikdörtgen 3"/>
          <p:cNvSpPr/>
          <p:nvPr/>
        </p:nvSpPr>
        <p:spPr>
          <a:xfrm>
            <a:off x="335360" y="764706"/>
            <a:ext cx="11161241" cy="583264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1"/>
          </a:p>
        </p:txBody>
      </p:sp>
      <p:sp>
        <p:nvSpPr>
          <p:cNvPr id="9" name="4 Metin kutusu"/>
          <p:cNvSpPr txBox="1">
            <a:spLocks noChangeArrowheads="1"/>
          </p:cNvSpPr>
          <p:nvPr/>
        </p:nvSpPr>
        <p:spPr bwMode="auto">
          <a:xfrm>
            <a:off x="551384" y="1187319"/>
            <a:ext cx="10069755"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endParaRPr lang="tr-TR" sz="2100" b="1" dirty="0" smtClean="0">
              <a:solidFill>
                <a:srgbClr val="0070C0"/>
              </a:solidFill>
            </a:endParaRPr>
          </a:p>
          <a:p>
            <a:pPr marL="0" indent="0">
              <a:spcBef>
                <a:spcPts val="0"/>
              </a:spcBef>
              <a:buClr>
                <a:srgbClr val="FF0000"/>
              </a:buClr>
              <a:buNone/>
            </a:pPr>
            <a:endParaRPr lang="tr-TR" sz="2400" b="1" dirty="0" smtClean="0">
              <a:solidFill>
                <a:srgbClr val="0070C0"/>
              </a:solidFill>
            </a:endParaRPr>
          </a:p>
          <a:p>
            <a:pPr algn="just">
              <a:spcBef>
                <a:spcPts val="0"/>
              </a:spcBef>
              <a:buClr>
                <a:srgbClr val="FF0000"/>
              </a:buClr>
              <a:buNone/>
            </a:pPr>
            <a:r>
              <a:rPr lang="tr-TR" sz="2400" u="sng" dirty="0" smtClean="0">
                <a:solidFill>
                  <a:srgbClr val="C00000"/>
                </a:solidFill>
              </a:rPr>
              <a:t>Tehlikeli Olan Akım Nedir?</a:t>
            </a:r>
          </a:p>
          <a:p>
            <a:pPr algn="just">
              <a:spcBef>
                <a:spcPts val="0"/>
              </a:spcBef>
              <a:buClr>
                <a:srgbClr val="FF0000"/>
              </a:buClr>
              <a:buNone/>
            </a:pPr>
            <a:endParaRPr lang="tr-TR" sz="2400" u="sng" dirty="0" smtClean="0">
              <a:solidFill>
                <a:srgbClr val="C00000"/>
              </a:solidFill>
            </a:endParaRPr>
          </a:p>
          <a:p>
            <a:pPr algn="just">
              <a:spcBef>
                <a:spcPts val="0"/>
              </a:spcBef>
              <a:buClr>
                <a:srgbClr val="FF0000"/>
              </a:buClr>
              <a:buNone/>
            </a:pPr>
            <a:r>
              <a:rPr lang="tr-TR" sz="2400" dirty="0" smtClean="0">
                <a:solidFill>
                  <a:srgbClr val="7030A0"/>
                </a:solidFill>
              </a:rPr>
              <a:t>Alternatif Akımda</a:t>
            </a:r>
          </a:p>
          <a:p>
            <a:pPr algn="just">
              <a:spcBef>
                <a:spcPts val="0"/>
              </a:spcBef>
              <a:buClr>
                <a:srgbClr val="FF0000"/>
              </a:buClr>
              <a:buNone/>
            </a:pPr>
            <a:r>
              <a:rPr lang="tr-TR" sz="2400" dirty="0" smtClean="0">
                <a:solidFill>
                  <a:srgbClr val="7030A0"/>
                </a:solidFill>
              </a:rPr>
              <a:t>  Tehlikeli gerilim alt sınır değeri  – 50 Volt ve üzeri </a:t>
            </a:r>
          </a:p>
          <a:p>
            <a:pPr algn="just">
              <a:spcBef>
                <a:spcPts val="0"/>
              </a:spcBef>
              <a:buClr>
                <a:srgbClr val="FF0000"/>
              </a:buClr>
              <a:buNone/>
            </a:pPr>
            <a:r>
              <a:rPr lang="tr-TR" sz="2400" dirty="0" smtClean="0">
                <a:solidFill>
                  <a:srgbClr val="7030A0"/>
                </a:solidFill>
              </a:rPr>
              <a:t>  Tehlikeli akım alt sınır değeri  – 50 </a:t>
            </a:r>
            <a:r>
              <a:rPr lang="tr-TR" sz="2400" dirty="0" err="1" smtClean="0">
                <a:solidFill>
                  <a:srgbClr val="7030A0"/>
                </a:solidFill>
              </a:rPr>
              <a:t>mA</a:t>
            </a:r>
            <a:r>
              <a:rPr lang="tr-TR" sz="2400" dirty="0" smtClean="0">
                <a:solidFill>
                  <a:srgbClr val="7030A0"/>
                </a:solidFill>
              </a:rPr>
              <a:t> ve üzeri </a:t>
            </a:r>
          </a:p>
          <a:p>
            <a:pPr algn="just">
              <a:spcBef>
                <a:spcPts val="0"/>
              </a:spcBef>
              <a:buClr>
                <a:srgbClr val="FF0000"/>
              </a:buClr>
              <a:buNone/>
            </a:pPr>
            <a:r>
              <a:rPr lang="tr-TR" sz="2400" dirty="0" smtClean="0">
                <a:solidFill>
                  <a:srgbClr val="7030A0"/>
                </a:solidFill>
              </a:rPr>
              <a:t> </a:t>
            </a:r>
          </a:p>
          <a:p>
            <a:pPr algn="just">
              <a:spcBef>
                <a:spcPts val="0"/>
              </a:spcBef>
              <a:buClr>
                <a:srgbClr val="FF0000"/>
              </a:buClr>
              <a:buNone/>
            </a:pPr>
            <a:r>
              <a:rPr lang="tr-TR" sz="2400" dirty="0" smtClean="0">
                <a:solidFill>
                  <a:srgbClr val="7030A0"/>
                </a:solidFill>
              </a:rPr>
              <a:t>Doğru Akımda </a:t>
            </a:r>
          </a:p>
          <a:p>
            <a:pPr algn="just">
              <a:spcBef>
                <a:spcPts val="0"/>
              </a:spcBef>
              <a:buClr>
                <a:srgbClr val="FF0000"/>
              </a:buClr>
              <a:buNone/>
            </a:pPr>
            <a:r>
              <a:rPr lang="tr-TR" sz="2400" dirty="0" smtClean="0">
                <a:solidFill>
                  <a:srgbClr val="7030A0"/>
                </a:solidFill>
              </a:rPr>
              <a:t>  Tehlikeli gerilim alt sınır değeri  – 120 Volt ve üzeri </a:t>
            </a:r>
            <a:r>
              <a:rPr lang="tr-TR" sz="2400" dirty="0" smtClean="0"/>
              <a:t>	</a:t>
            </a:r>
            <a:r>
              <a:rPr lang="tr-TR" sz="2400" dirty="0" smtClean="0">
                <a:solidFill>
                  <a:srgbClr val="7030A0"/>
                </a:solidFill>
              </a:rPr>
              <a:t>	</a:t>
            </a:r>
            <a:endParaRPr lang="tr-TR" sz="2400" dirty="0" smtClean="0"/>
          </a:p>
          <a:p>
            <a:pPr>
              <a:spcBef>
                <a:spcPts val="0"/>
              </a:spcBef>
              <a:buClr>
                <a:srgbClr val="FF0000"/>
              </a:buClr>
              <a:buNone/>
            </a:pPr>
            <a:endParaRPr lang="tr-TR" sz="2400" dirty="0" smtClean="0">
              <a:solidFill>
                <a:srgbClr val="7030A0"/>
              </a:solidFill>
            </a:endParaRPr>
          </a:p>
          <a:p>
            <a:pPr algn="just">
              <a:spcBef>
                <a:spcPts val="0"/>
              </a:spcBef>
              <a:buClr>
                <a:srgbClr val="FF0000"/>
              </a:buClr>
              <a:buFont typeface="Wingdings" panose="05000000000000000000" pitchFamily="2" charset="2"/>
              <a:buChar char="q"/>
            </a:pPr>
            <a:endParaRPr lang="tr-TR" sz="2400" dirty="0" smtClean="0">
              <a:solidFill>
                <a:srgbClr val="7030A0"/>
              </a:solidFill>
            </a:endParaRPr>
          </a:p>
        </p:txBody>
      </p:sp>
      <p:sp>
        <p:nvSpPr>
          <p:cNvPr id="10" name="Dikdörtgen 24"/>
          <p:cNvSpPr/>
          <p:nvPr/>
        </p:nvSpPr>
        <p:spPr>
          <a:xfrm rot="16200000">
            <a:off x="9561534" y="3833588"/>
            <a:ext cx="4704987" cy="291892"/>
          </a:xfrm>
          <a:prstGeom prst="roundRect">
            <a:avLst>
              <a:gd name="adj" fmla="val 0"/>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chemeClr val="bg1"/>
                </a:solidFill>
              </a:rPr>
              <a:t>PROJE VE YAPIM ŞUBE</a:t>
            </a:r>
            <a:r>
              <a:rPr lang="tr-TR" sz="1600" dirty="0" smtClean="0">
                <a:solidFill>
                  <a:schemeClr val="bg1"/>
                </a:solidFill>
              </a:rPr>
              <a:t> </a:t>
            </a:r>
            <a:r>
              <a:rPr lang="tr-TR" sz="1600" dirty="0">
                <a:solidFill>
                  <a:schemeClr val="bg1"/>
                </a:solidFill>
              </a:rPr>
              <a:t>MÜDÜRLÜĞÜ</a:t>
            </a:r>
          </a:p>
        </p:txBody>
      </p:sp>
      <p:sp>
        <p:nvSpPr>
          <p:cNvPr id="12" name="Dikdörtgen 24"/>
          <p:cNvSpPr/>
          <p:nvPr/>
        </p:nvSpPr>
        <p:spPr>
          <a:xfrm>
            <a:off x="1274116" y="568589"/>
            <a:ext cx="5364595" cy="340131"/>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Trebuchet MS" panose="020B0603020202020204" pitchFamily="34" charset="0"/>
              </a:rPr>
              <a:t>PROJE VE YAPIM ŞUBE MÜDÜRLÜĞÜ</a:t>
            </a:r>
            <a:endParaRPr lang="tr-TR" sz="2400" b="1" dirty="0">
              <a:solidFill>
                <a:srgbClr val="FF0000"/>
              </a:solidFill>
              <a:latin typeface="Trebuchet MS" panose="020B0603020202020204" pitchFamily="34" charset="0"/>
            </a:endParaRPr>
          </a:p>
        </p:txBody>
      </p:sp>
      <p:pic>
        <p:nvPicPr>
          <p:cNvPr id="13" name="Resim 12"/>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119336" y="299504"/>
            <a:ext cx="1075049" cy="1037978"/>
          </a:xfrm>
          <a:prstGeom prst="rect">
            <a:avLst/>
          </a:prstGeom>
          <a:solidFill>
            <a:schemeClr val="bg1"/>
          </a:solidFill>
        </p:spPr>
      </p:pic>
      <p:pic>
        <p:nvPicPr>
          <p:cNvPr id="14" name="Picture 2" descr="D:\Desktop\logoYE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206" y="299504"/>
            <a:ext cx="1117822" cy="10379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matekin\Desktop\SUNUM\RESİMLER\elektrik_carpmasi-300x254.jpg"/>
          <p:cNvPicPr>
            <a:picLocks noChangeAspect="1" noChangeArrowheads="1"/>
          </p:cNvPicPr>
          <p:nvPr/>
        </p:nvPicPr>
        <p:blipFill>
          <a:blip r:embed="rId5" cstate="print"/>
          <a:srcRect/>
          <a:stretch>
            <a:fillRect/>
          </a:stretch>
        </p:blipFill>
        <p:spPr bwMode="auto">
          <a:xfrm>
            <a:off x="8184232" y="2132856"/>
            <a:ext cx="2857500" cy="2419350"/>
          </a:xfrm>
          <a:prstGeom prst="rect">
            <a:avLst/>
          </a:prstGeom>
          <a:noFill/>
        </p:spPr>
      </p:pic>
    </p:spTree>
    <p:extLst>
      <p:ext uri="{BB962C8B-B14F-4D97-AF65-F5344CB8AC3E}">
        <p14:creationId xmlns:p14="http://schemas.microsoft.com/office/powerpoint/2010/main" val="1634634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640462" y="6332031"/>
            <a:ext cx="551538" cy="265323"/>
          </a:xfrm>
          <a:solidFill>
            <a:srgbClr val="FF0000"/>
          </a:solidFill>
        </p:spPr>
        <p:txBody>
          <a:bodyPr/>
          <a:lstStyle/>
          <a:p>
            <a:pPr algn="l"/>
            <a:fld id="{DC2DF7AE-E3BD-41B1-B2B6-F71BED4C81A4}" type="slidenum">
              <a:rPr lang="tr-TR" smtClean="0">
                <a:solidFill>
                  <a:schemeClr val="bg1"/>
                </a:solidFill>
              </a:rPr>
              <a:pPr algn="l"/>
              <a:t>6</a:t>
            </a:fld>
            <a:endParaRPr lang="tr-TR" dirty="0">
              <a:solidFill>
                <a:schemeClr val="bg1"/>
              </a:solidFill>
            </a:endParaRPr>
          </a:p>
        </p:txBody>
      </p:sp>
      <p:sp>
        <p:nvSpPr>
          <p:cNvPr id="4" name="Dikdörtgen 3"/>
          <p:cNvSpPr/>
          <p:nvPr/>
        </p:nvSpPr>
        <p:spPr>
          <a:xfrm>
            <a:off x="335360" y="764706"/>
            <a:ext cx="11161241" cy="583264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1"/>
          </a:p>
        </p:txBody>
      </p:sp>
      <p:sp>
        <p:nvSpPr>
          <p:cNvPr id="9" name="4 Metin kutusu"/>
          <p:cNvSpPr txBox="1">
            <a:spLocks noChangeArrowheads="1"/>
          </p:cNvSpPr>
          <p:nvPr/>
        </p:nvSpPr>
        <p:spPr bwMode="auto">
          <a:xfrm>
            <a:off x="551384" y="1741317"/>
            <a:ext cx="10069755" cy="337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endParaRPr lang="tr-TR" sz="2100" b="1" dirty="0" smtClean="0">
              <a:solidFill>
                <a:srgbClr val="0070C0"/>
              </a:solidFill>
            </a:endParaRPr>
          </a:p>
          <a:p>
            <a:pPr marL="0" indent="0">
              <a:spcBef>
                <a:spcPts val="0"/>
              </a:spcBef>
              <a:buClr>
                <a:srgbClr val="FF0000"/>
              </a:buClr>
              <a:buNone/>
            </a:pPr>
            <a:endParaRPr lang="tr-TR" sz="2400" b="1" dirty="0" smtClean="0">
              <a:solidFill>
                <a:srgbClr val="0070C0"/>
              </a:solidFill>
            </a:endParaRPr>
          </a:p>
          <a:p>
            <a:pPr algn="just">
              <a:spcBef>
                <a:spcPts val="0"/>
              </a:spcBef>
              <a:buClr>
                <a:srgbClr val="FF0000"/>
              </a:buClr>
              <a:buNone/>
            </a:pPr>
            <a:r>
              <a:rPr lang="tr-TR" sz="2400" u="sng" dirty="0" smtClean="0">
                <a:solidFill>
                  <a:srgbClr val="C00000"/>
                </a:solidFill>
              </a:rPr>
              <a:t>Elektrik Akımının İnsan Vücuduna Etkisi</a:t>
            </a:r>
          </a:p>
          <a:p>
            <a:pPr algn="just">
              <a:spcBef>
                <a:spcPts val="0"/>
              </a:spcBef>
              <a:buClr>
                <a:srgbClr val="FF0000"/>
              </a:buClr>
              <a:buNone/>
            </a:pPr>
            <a:endParaRPr lang="tr-TR" sz="2400" u="sng" dirty="0" smtClean="0">
              <a:solidFill>
                <a:srgbClr val="C00000"/>
              </a:solidFill>
            </a:endParaRPr>
          </a:p>
          <a:p>
            <a:pPr algn="just">
              <a:spcBef>
                <a:spcPts val="0"/>
              </a:spcBef>
              <a:buClr>
                <a:srgbClr val="FF0000"/>
              </a:buClr>
              <a:buNone/>
            </a:pPr>
            <a:r>
              <a:rPr lang="tr-TR" sz="2400" dirty="0" smtClean="0">
                <a:solidFill>
                  <a:srgbClr val="7030A0"/>
                </a:solidFill>
              </a:rPr>
              <a:t> 1-8 </a:t>
            </a:r>
            <a:r>
              <a:rPr lang="tr-TR" sz="2400" dirty="0" err="1" smtClean="0">
                <a:solidFill>
                  <a:srgbClr val="7030A0"/>
                </a:solidFill>
              </a:rPr>
              <a:t>miliamper</a:t>
            </a:r>
            <a:r>
              <a:rPr lang="tr-TR" sz="2400" dirty="0" smtClean="0">
                <a:solidFill>
                  <a:srgbClr val="7030A0"/>
                </a:solidFill>
              </a:rPr>
              <a:t> –  Kasılma yapmaz, dokunma mümkündür.</a:t>
            </a:r>
          </a:p>
          <a:p>
            <a:pPr algn="just">
              <a:spcBef>
                <a:spcPts val="0"/>
              </a:spcBef>
              <a:buClr>
                <a:srgbClr val="FF0000"/>
              </a:buClr>
              <a:buNone/>
            </a:pPr>
            <a:r>
              <a:rPr lang="tr-TR" sz="2400" dirty="0" smtClean="0">
                <a:solidFill>
                  <a:srgbClr val="7030A0"/>
                </a:solidFill>
              </a:rPr>
              <a:t>  8-15 </a:t>
            </a:r>
            <a:r>
              <a:rPr lang="tr-TR" sz="2400" dirty="0" err="1" smtClean="0">
                <a:solidFill>
                  <a:srgbClr val="7030A0"/>
                </a:solidFill>
              </a:rPr>
              <a:t>miliamper</a:t>
            </a:r>
            <a:r>
              <a:rPr lang="tr-TR" sz="2400" dirty="0" smtClean="0">
                <a:solidFill>
                  <a:srgbClr val="7030A0"/>
                </a:solidFill>
              </a:rPr>
              <a:t> –  Kasılma yapar. Kendini kurtarır.</a:t>
            </a:r>
          </a:p>
          <a:p>
            <a:pPr algn="just">
              <a:spcBef>
                <a:spcPts val="0"/>
              </a:spcBef>
              <a:buClr>
                <a:srgbClr val="FF0000"/>
              </a:buClr>
              <a:buNone/>
            </a:pPr>
            <a:r>
              <a:rPr lang="tr-TR" sz="2400" dirty="0" smtClean="0">
                <a:solidFill>
                  <a:srgbClr val="7030A0"/>
                </a:solidFill>
              </a:rPr>
              <a:t>  15-50 </a:t>
            </a:r>
            <a:r>
              <a:rPr lang="tr-TR" sz="2400" dirty="0" err="1" smtClean="0">
                <a:solidFill>
                  <a:srgbClr val="7030A0"/>
                </a:solidFill>
              </a:rPr>
              <a:t>miliamper</a:t>
            </a:r>
            <a:r>
              <a:rPr lang="tr-TR" sz="2400" dirty="0" smtClean="0">
                <a:solidFill>
                  <a:srgbClr val="7030A0"/>
                </a:solidFill>
              </a:rPr>
              <a:t> –  Çok ağrılı kasılma ve şok. Kendini kurtarabilir.</a:t>
            </a:r>
          </a:p>
          <a:p>
            <a:pPr algn="just">
              <a:spcBef>
                <a:spcPts val="0"/>
              </a:spcBef>
              <a:buClr>
                <a:srgbClr val="FF0000"/>
              </a:buClr>
              <a:buNone/>
            </a:pPr>
            <a:endParaRPr lang="tr-TR" sz="2400" dirty="0" smtClean="0">
              <a:solidFill>
                <a:srgbClr val="7030A0"/>
              </a:solidFill>
            </a:endParaRPr>
          </a:p>
          <a:p>
            <a:pPr algn="just">
              <a:spcBef>
                <a:spcPts val="0"/>
              </a:spcBef>
              <a:buClr>
                <a:srgbClr val="FF0000"/>
              </a:buClr>
              <a:buFont typeface="Wingdings" panose="05000000000000000000" pitchFamily="2" charset="2"/>
              <a:buChar char="q"/>
            </a:pPr>
            <a:endParaRPr lang="tr-TR" sz="2400" dirty="0" smtClean="0">
              <a:solidFill>
                <a:srgbClr val="7030A0"/>
              </a:solidFill>
            </a:endParaRPr>
          </a:p>
        </p:txBody>
      </p:sp>
      <p:sp>
        <p:nvSpPr>
          <p:cNvPr id="10" name="Dikdörtgen 24"/>
          <p:cNvSpPr/>
          <p:nvPr/>
        </p:nvSpPr>
        <p:spPr>
          <a:xfrm rot="16200000">
            <a:off x="9561534" y="3833588"/>
            <a:ext cx="4704987" cy="291892"/>
          </a:xfrm>
          <a:prstGeom prst="roundRect">
            <a:avLst>
              <a:gd name="adj" fmla="val 0"/>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chemeClr val="bg1"/>
                </a:solidFill>
              </a:rPr>
              <a:t>PROJE VE YAPIM ŞUBE</a:t>
            </a:r>
            <a:r>
              <a:rPr lang="tr-TR" sz="1600" dirty="0" smtClean="0">
                <a:solidFill>
                  <a:schemeClr val="bg1"/>
                </a:solidFill>
              </a:rPr>
              <a:t> </a:t>
            </a:r>
            <a:r>
              <a:rPr lang="tr-TR" sz="1600" dirty="0">
                <a:solidFill>
                  <a:schemeClr val="bg1"/>
                </a:solidFill>
              </a:rPr>
              <a:t>MÜDÜRLÜĞÜ</a:t>
            </a:r>
          </a:p>
        </p:txBody>
      </p:sp>
      <p:sp>
        <p:nvSpPr>
          <p:cNvPr id="12" name="Dikdörtgen 24"/>
          <p:cNvSpPr/>
          <p:nvPr/>
        </p:nvSpPr>
        <p:spPr>
          <a:xfrm>
            <a:off x="1274116" y="568589"/>
            <a:ext cx="5364595" cy="340131"/>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Trebuchet MS" panose="020B0603020202020204" pitchFamily="34" charset="0"/>
              </a:rPr>
              <a:t>PROJE VE YAPIM ŞUBE MÜDÜRLÜĞÜ</a:t>
            </a:r>
            <a:endParaRPr lang="tr-TR" sz="2400" b="1" dirty="0">
              <a:solidFill>
                <a:srgbClr val="FF0000"/>
              </a:solidFill>
              <a:latin typeface="Trebuchet MS" panose="020B0603020202020204" pitchFamily="34" charset="0"/>
            </a:endParaRPr>
          </a:p>
        </p:txBody>
      </p:sp>
      <p:pic>
        <p:nvPicPr>
          <p:cNvPr id="13" name="Resim 12"/>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119336" y="299504"/>
            <a:ext cx="1075049" cy="1037978"/>
          </a:xfrm>
          <a:prstGeom prst="rect">
            <a:avLst/>
          </a:prstGeom>
          <a:solidFill>
            <a:schemeClr val="bg1"/>
          </a:solidFill>
        </p:spPr>
      </p:pic>
      <p:pic>
        <p:nvPicPr>
          <p:cNvPr id="14" name="Picture 2" descr="D:\Desktop\logoYE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206" y="299504"/>
            <a:ext cx="1117822" cy="103797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matekin\Desktop\SUNUM\RESİMLER\untitled.png"/>
          <p:cNvPicPr>
            <a:picLocks noChangeAspect="1" noChangeArrowheads="1"/>
          </p:cNvPicPr>
          <p:nvPr/>
        </p:nvPicPr>
        <p:blipFill>
          <a:blip r:embed="rId5" cstate="print"/>
          <a:srcRect/>
          <a:stretch>
            <a:fillRect/>
          </a:stretch>
        </p:blipFill>
        <p:spPr bwMode="auto">
          <a:xfrm>
            <a:off x="839416" y="4437112"/>
            <a:ext cx="2466975" cy="1847850"/>
          </a:xfrm>
          <a:prstGeom prst="rect">
            <a:avLst/>
          </a:prstGeom>
          <a:noFill/>
        </p:spPr>
      </p:pic>
      <p:pic>
        <p:nvPicPr>
          <p:cNvPr id="2051" name="Picture 3" descr="C:\Users\matekin\Desktop\SUNUM\RESİMLER\COCUK.png"/>
          <p:cNvPicPr>
            <a:picLocks noChangeAspect="1" noChangeArrowheads="1"/>
          </p:cNvPicPr>
          <p:nvPr/>
        </p:nvPicPr>
        <p:blipFill>
          <a:blip r:embed="rId6" cstate="print"/>
          <a:srcRect/>
          <a:stretch>
            <a:fillRect/>
          </a:stretch>
        </p:blipFill>
        <p:spPr bwMode="auto">
          <a:xfrm>
            <a:off x="7824192" y="4437112"/>
            <a:ext cx="2400300" cy="1905000"/>
          </a:xfrm>
          <a:prstGeom prst="rect">
            <a:avLst/>
          </a:prstGeom>
          <a:noFill/>
        </p:spPr>
      </p:pic>
      <p:pic>
        <p:nvPicPr>
          <p:cNvPr id="2052" name="Picture 4" descr="C:\Users\matekin\Desktop\SUNUM\RESİMLER\Ç4ges.jpg"/>
          <p:cNvPicPr>
            <a:picLocks noChangeAspect="1" noChangeArrowheads="1"/>
          </p:cNvPicPr>
          <p:nvPr/>
        </p:nvPicPr>
        <p:blipFill>
          <a:blip r:embed="rId7" cstate="print"/>
          <a:srcRect/>
          <a:stretch>
            <a:fillRect/>
          </a:stretch>
        </p:blipFill>
        <p:spPr bwMode="auto">
          <a:xfrm>
            <a:off x="4295800" y="4437112"/>
            <a:ext cx="2514600" cy="1819275"/>
          </a:xfrm>
          <a:prstGeom prst="rect">
            <a:avLst/>
          </a:prstGeom>
          <a:noFill/>
        </p:spPr>
      </p:pic>
    </p:spTree>
    <p:extLst>
      <p:ext uri="{BB962C8B-B14F-4D97-AF65-F5344CB8AC3E}">
        <p14:creationId xmlns:p14="http://schemas.microsoft.com/office/powerpoint/2010/main" val="1634634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640462" y="6332031"/>
            <a:ext cx="551538" cy="265323"/>
          </a:xfrm>
          <a:solidFill>
            <a:srgbClr val="FF0000"/>
          </a:solidFill>
        </p:spPr>
        <p:txBody>
          <a:bodyPr/>
          <a:lstStyle/>
          <a:p>
            <a:pPr algn="l"/>
            <a:fld id="{DC2DF7AE-E3BD-41B1-B2B6-F71BED4C81A4}" type="slidenum">
              <a:rPr lang="tr-TR" smtClean="0">
                <a:solidFill>
                  <a:schemeClr val="bg1"/>
                </a:solidFill>
              </a:rPr>
              <a:pPr algn="l"/>
              <a:t>7</a:t>
            </a:fld>
            <a:endParaRPr lang="tr-TR" dirty="0">
              <a:solidFill>
                <a:schemeClr val="bg1"/>
              </a:solidFill>
            </a:endParaRPr>
          </a:p>
        </p:txBody>
      </p:sp>
      <p:sp>
        <p:nvSpPr>
          <p:cNvPr id="4" name="Dikdörtgen 3"/>
          <p:cNvSpPr/>
          <p:nvPr/>
        </p:nvSpPr>
        <p:spPr>
          <a:xfrm>
            <a:off x="335360" y="764706"/>
            <a:ext cx="11161241" cy="583264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1"/>
          </a:p>
        </p:txBody>
      </p:sp>
      <p:sp>
        <p:nvSpPr>
          <p:cNvPr id="9" name="4 Metin kutusu"/>
          <p:cNvSpPr txBox="1">
            <a:spLocks noChangeArrowheads="1"/>
          </p:cNvSpPr>
          <p:nvPr/>
        </p:nvSpPr>
        <p:spPr bwMode="auto">
          <a:xfrm>
            <a:off x="551384" y="1741317"/>
            <a:ext cx="10069755" cy="337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endParaRPr lang="tr-TR" sz="2100" b="1" dirty="0" smtClean="0">
              <a:solidFill>
                <a:srgbClr val="0070C0"/>
              </a:solidFill>
            </a:endParaRPr>
          </a:p>
          <a:p>
            <a:pPr marL="0" indent="0">
              <a:spcBef>
                <a:spcPts val="0"/>
              </a:spcBef>
              <a:buClr>
                <a:srgbClr val="FF0000"/>
              </a:buClr>
              <a:buNone/>
            </a:pPr>
            <a:endParaRPr lang="tr-TR" sz="2400" b="1" dirty="0" smtClean="0">
              <a:solidFill>
                <a:srgbClr val="0070C0"/>
              </a:solidFill>
            </a:endParaRPr>
          </a:p>
          <a:p>
            <a:pPr algn="just">
              <a:spcBef>
                <a:spcPts val="0"/>
              </a:spcBef>
              <a:buClr>
                <a:srgbClr val="FF0000"/>
              </a:buClr>
              <a:buNone/>
            </a:pPr>
            <a:r>
              <a:rPr lang="tr-TR" sz="2400" u="sng" dirty="0" smtClean="0">
                <a:solidFill>
                  <a:srgbClr val="C00000"/>
                </a:solidFill>
              </a:rPr>
              <a:t>Elektrik Akımının İnsan Vücuduna Etkisi</a:t>
            </a:r>
          </a:p>
          <a:p>
            <a:pPr algn="just">
              <a:spcBef>
                <a:spcPts val="0"/>
              </a:spcBef>
              <a:buClr>
                <a:srgbClr val="FF0000"/>
              </a:buClr>
              <a:buNone/>
            </a:pPr>
            <a:endParaRPr lang="tr-TR" sz="2400" u="sng" dirty="0" smtClean="0">
              <a:solidFill>
                <a:srgbClr val="C00000"/>
              </a:solidFill>
            </a:endParaRPr>
          </a:p>
          <a:p>
            <a:pPr algn="just">
              <a:spcBef>
                <a:spcPts val="0"/>
              </a:spcBef>
              <a:buClr>
                <a:srgbClr val="FF0000"/>
              </a:buClr>
              <a:buNone/>
            </a:pPr>
            <a:r>
              <a:rPr lang="tr-TR" sz="2400" dirty="0" smtClean="0">
                <a:solidFill>
                  <a:srgbClr val="7030A0"/>
                </a:solidFill>
              </a:rPr>
              <a:t>  50-100 </a:t>
            </a:r>
            <a:r>
              <a:rPr lang="tr-TR" sz="2400" dirty="0" err="1" smtClean="0">
                <a:solidFill>
                  <a:srgbClr val="7030A0"/>
                </a:solidFill>
              </a:rPr>
              <a:t>miliamper</a:t>
            </a:r>
            <a:r>
              <a:rPr lang="tr-TR" sz="2400" dirty="0" smtClean="0">
                <a:solidFill>
                  <a:srgbClr val="7030A0"/>
                </a:solidFill>
              </a:rPr>
              <a:t> –  Akım geçişi kalpten olursa öldürür </a:t>
            </a:r>
          </a:p>
          <a:p>
            <a:pPr algn="just">
              <a:spcBef>
                <a:spcPts val="0"/>
              </a:spcBef>
              <a:buClr>
                <a:srgbClr val="FF0000"/>
              </a:buClr>
              <a:buNone/>
            </a:pPr>
            <a:r>
              <a:rPr lang="tr-TR" sz="2400" dirty="0" smtClean="0">
                <a:solidFill>
                  <a:srgbClr val="7030A0"/>
                </a:solidFill>
              </a:rPr>
              <a:t>  100-200 </a:t>
            </a:r>
            <a:r>
              <a:rPr lang="tr-TR" sz="2400" dirty="0" err="1" smtClean="0">
                <a:solidFill>
                  <a:srgbClr val="7030A0"/>
                </a:solidFill>
              </a:rPr>
              <a:t>miliamper</a:t>
            </a:r>
            <a:r>
              <a:rPr lang="tr-TR" sz="2400" dirty="0" smtClean="0">
                <a:solidFill>
                  <a:srgbClr val="7030A0"/>
                </a:solidFill>
              </a:rPr>
              <a:t> –  Ölüm riski çok yüksek </a:t>
            </a:r>
          </a:p>
          <a:p>
            <a:pPr algn="just">
              <a:spcBef>
                <a:spcPts val="0"/>
              </a:spcBef>
              <a:buClr>
                <a:srgbClr val="FF0000"/>
              </a:buClr>
              <a:buNone/>
            </a:pPr>
            <a:r>
              <a:rPr lang="tr-TR" sz="2400" dirty="0" smtClean="0">
                <a:solidFill>
                  <a:srgbClr val="7030A0"/>
                </a:solidFill>
              </a:rPr>
              <a:t>  200-4000 </a:t>
            </a:r>
            <a:r>
              <a:rPr lang="tr-TR" sz="2400" dirty="0" err="1" smtClean="0">
                <a:solidFill>
                  <a:srgbClr val="7030A0"/>
                </a:solidFill>
              </a:rPr>
              <a:t>miliamper</a:t>
            </a:r>
            <a:r>
              <a:rPr lang="tr-TR" sz="2400" dirty="0" smtClean="0">
                <a:solidFill>
                  <a:srgbClr val="7030A0"/>
                </a:solidFill>
              </a:rPr>
              <a:t> –  Yanma ve ölüm </a:t>
            </a:r>
          </a:p>
          <a:p>
            <a:pPr algn="just">
              <a:spcBef>
                <a:spcPts val="0"/>
              </a:spcBef>
              <a:buClr>
                <a:srgbClr val="FF0000"/>
              </a:buClr>
              <a:buNone/>
            </a:pPr>
            <a:r>
              <a:rPr lang="tr-TR" sz="2400" dirty="0" smtClean="0">
                <a:solidFill>
                  <a:srgbClr val="7030A0"/>
                </a:solidFill>
              </a:rPr>
              <a:t> </a:t>
            </a:r>
          </a:p>
          <a:p>
            <a:pPr algn="just">
              <a:spcBef>
                <a:spcPts val="0"/>
              </a:spcBef>
              <a:buClr>
                <a:srgbClr val="FF0000"/>
              </a:buClr>
              <a:buFont typeface="Wingdings" panose="05000000000000000000" pitchFamily="2" charset="2"/>
              <a:buChar char="q"/>
            </a:pPr>
            <a:endParaRPr lang="tr-TR" sz="2400" dirty="0" smtClean="0">
              <a:solidFill>
                <a:srgbClr val="7030A0"/>
              </a:solidFill>
            </a:endParaRPr>
          </a:p>
        </p:txBody>
      </p:sp>
      <p:sp>
        <p:nvSpPr>
          <p:cNvPr id="10" name="Dikdörtgen 24"/>
          <p:cNvSpPr/>
          <p:nvPr/>
        </p:nvSpPr>
        <p:spPr>
          <a:xfrm rot="16200000">
            <a:off x="9561534" y="3833588"/>
            <a:ext cx="4704987" cy="291892"/>
          </a:xfrm>
          <a:prstGeom prst="roundRect">
            <a:avLst>
              <a:gd name="adj" fmla="val 0"/>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chemeClr val="bg1"/>
                </a:solidFill>
              </a:rPr>
              <a:t>PROJE VE YAPIM ŞUBE</a:t>
            </a:r>
            <a:r>
              <a:rPr lang="tr-TR" sz="1600" dirty="0" smtClean="0">
                <a:solidFill>
                  <a:schemeClr val="bg1"/>
                </a:solidFill>
              </a:rPr>
              <a:t> </a:t>
            </a:r>
            <a:r>
              <a:rPr lang="tr-TR" sz="1600" dirty="0">
                <a:solidFill>
                  <a:schemeClr val="bg1"/>
                </a:solidFill>
              </a:rPr>
              <a:t>MÜDÜRLÜĞÜ</a:t>
            </a:r>
          </a:p>
        </p:txBody>
      </p:sp>
      <p:sp>
        <p:nvSpPr>
          <p:cNvPr id="12" name="Dikdörtgen 24"/>
          <p:cNvSpPr/>
          <p:nvPr/>
        </p:nvSpPr>
        <p:spPr>
          <a:xfrm>
            <a:off x="1274116" y="568589"/>
            <a:ext cx="5364595" cy="340131"/>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Trebuchet MS" panose="020B0603020202020204" pitchFamily="34" charset="0"/>
              </a:rPr>
              <a:t>PROJE VE YAPIM ŞUBE MÜDÜRLÜĞÜ</a:t>
            </a:r>
            <a:endParaRPr lang="tr-TR" sz="2400" b="1" dirty="0">
              <a:solidFill>
                <a:srgbClr val="FF0000"/>
              </a:solidFill>
              <a:latin typeface="Trebuchet MS" panose="020B0603020202020204" pitchFamily="34" charset="0"/>
            </a:endParaRPr>
          </a:p>
        </p:txBody>
      </p:sp>
      <p:pic>
        <p:nvPicPr>
          <p:cNvPr id="13" name="Resim 12"/>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119336" y="299504"/>
            <a:ext cx="1075049" cy="1037978"/>
          </a:xfrm>
          <a:prstGeom prst="rect">
            <a:avLst/>
          </a:prstGeom>
          <a:solidFill>
            <a:schemeClr val="bg1"/>
          </a:solidFill>
        </p:spPr>
      </p:pic>
      <p:pic>
        <p:nvPicPr>
          <p:cNvPr id="14" name="Picture 2" descr="D:\Desktop\logoYE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206" y="299504"/>
            <a:ext cx="1117822" cy="103797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matekin\Desktop\SUNUM\RESİMLER\As.jpg"/>
          <p:cNvPicPr>
            <a:picLocks noChangeAspect="1" noChangeArrowheads="1"/>
          </p:cNvPicPr>
          <p:nvPr/>
        </p:nvPicPr>
        <p:blipFill>
          <a:blip r:embed="rId5" cstate="print"/>
          <a:srcRect/>
          <a:stretch>
            <a:fillRect/>
          </a:stretch>
        </p:blipFill>
        <p:spPr bwMode="auto">
          <a:xfrm>
            <a:off x="983432" y="4437112"/>
            <a:ext cx="2390775" cy="1905000"/>
          </a:xfrm>
          <a:prstGeom prst="rect">
            <a:avLst/>
          </a:prstGeom>
          <a:noFill/>
        </p:spPr>
      </p:pic>
      <p:pic>
        <p:nvPicPr>
          <p:cNvPr id="3075" name="Picture 3" descr="C:\Users\matekin\Desktop\SUNUM\RESİMLER\VTs.jpg"/>
          <p:cNvPicPr>
            <a:picLocks noChangeAspect="1" noChangeArrowheads="1"/>
          </p:cNvPicPr>
          <p:nvPr/>
        </p:nvPicPr>
        <p:blipFill>
          <a:blip r:embed="rId6" cstate="print"/>
          <a:srcRect/>
          <a:stretch>
            <a:fillRect/>
          </a:stretch>
        </p:blipFill>
        <p:spPr bwMode="auto">
          <a:xfrm>
            <a:off x="7176120" y="4509120"/>
            <a:ext cx="2514600" cy="1819275"/>
          </a:xfrm>
          <a:prstGeom prst="rect">
            <a:avLst/>
          </a:prstGeom>
          <a:noFill/>
        </p:spPr>
      </p:pic>
    </p:spTree>
    <p:extLst>
      <p:ext uri="{BB962C8B-B14F-4D97-AF65-F5344CB8AC3E}">
        <p14:creationId xmlns:p14="http://schemas.microsoft.com/office/powerpoint/2010/main" val="1634634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640462" y="6332031"/>
            <a:ext cx="551538" cy="265323"/>
          </a:xfrm>
          <a:solidFill>
            <a:srgbClr val="FF0000"/>
          </a:solidFill>
        </p:spPr>
        <p:txBody>
          <a:bodyPr/>
          <a:lstStyle/>
          <a:p>
            <a:pPr algn="l"/>
            <a:fld id="{DC2DF7AE-E3BD-41B1-B2B6-F71BED4C81A4}" type="slidenum">
              <a:rPr lang="tr-TR" smtClean="0">
                <a:solidFill>
                  <a:schemeClr val="bg1"/>
                </a:solidFill>
              </a:rPr>
              <a:pPr algn="l"/>
              <a:t>8</a:t>
            </a:fld>
            <a:endParaRPr lang="tr-TR" dirty="0">
              <a:solidFill>
                <a:schemeClr val="bg1"/>
              </a:solidFill>
            </a:endParaRPr>
          </a:p>
        </p:txBody>
      </p:sp>
      <p:sp>
        <p:nvSpPr>
          <p:cNvPr id="4" name="Dikdörtgen 3"/>
          <p:cNvSpPr/>
          <p:nvPr/>
        </p:nvSpPr>
        <p:spPr>
          <a:xfrm>
            <a:off x="335360" y="764706"/>
            <a:ext cx="11161241" cy="583264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1"/>
          </a:p>
        </p:txBody>
      </p:sp>
      <p:sp>
        <p:nvSpPr>
          <p:cNvPr id="9" name="4 Metin kutusu"/>
          <p:cNvSpPr txBox="1">
            <a:spLocks noChangeArrowheads="1"/>
          </p:cNvSpPr>
          <p:nvPr/>
        </p:nvSpPr>
        <p:spPr bwMode="auto">
          <a:xfrm>
            <a:off x="551384" y="2060848"/>
            <a:ext cx="1006975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indent="0">
              <a:spcBef>
                <a:spcPts val="0"/>
              </a:spcBef>
              <a:buClr>
                <a:srgbClr val="FF0000"/>
              </a:buClr>
              <a:buNone/>
            </a:pPr>
            <a:endParaRPr lang="tr-TR" sz="2400" b="1" dirty="0" smtClean="0">
              <a:solidFill>
                <a:srgbClr val="0070C0"/>
              </a:solidFill>
            </a:endParaRPr>
          </a:p>
          <a:p>
            <a:pPr algn="just">
              <a:spcBef>
                <a:spcPts val="0"/>
              </a:spcBef>
              <a:buClr>
                <a:srgbClr val="FF0000"/>
              </a:buClr>
              <a:buNone/>
            </a:pPr>
            <a:r>
              <a:rPr lang="tr-TR" sz="2400" dirty="0" smtClean="0">
                <a:solidFill>
                  <a:srgbClr val="C00000"/>
                </a:solidFill>
              </a:rPr>
              <a:t>	</a:t>
            </a:r>
            <a:r>
              <a:rPr lang="tr-TR" sz="2400" u="sng" dirty="0" smtClean="0">
                <a:solidFill>
                  <a:srgbClr val="002060"/>
                </a:solidFill>
              </a:rPr>
              <a:t>Tehlikeli kaçak akımlardan korunmak için mutlaka  kaçak akım rölesinin elektrik sistemimizde olmasına ve  rölenin çalışır durumda olmasına dikkat edilmesi gerekmektedir.</a:t>
            </a:r>
          </a:p>
          <a:p>
            <a:pPr algn="just">
              <a:spcBef>
                <a:spcPts val="0"/>
              </a:spcBef>
              <a:buClr>
                <a:srgbClr val="FF0000"/>
              </a:buClr>
              <a:buNone/>
            </a:pPr>
            <a:endParaRPr lang="tr-TR" sz="2400" u="sng" dirty="0" smtClean="0">
              <a:solidFill>
                <a:srgbClr val="C00000"/>
              </a:solidFill>
            </a:endParaRPr>
          </a:p>
          <a:p>
            <a:pPr algn="just">
              <a:spcBef>
                <a:spcPts val="0"/>
              </a:spcBef>
              <a:buClr>
                <a:srgbClr val="FF0000"/>
              </a:buClr>
              <a:buNone/>
            </a:pPr>
            <a:r>
              <a:rPr lang="tr-TR" sz="2400" dirty="0" smtClean="0">
                <a:solidFill>
                  <a:srgbClr val="7030A0"/>
                </a:solidFill>
              </a:rPr>
              <a:t> </a:t>
            </a:r>
          </a:p>
          <a:p>
            <a:pPr algn="just">
              <a:spcBef>
                <a:spcPts val="0"/>
              </a:spcBef>
              <a:buClr>
                <a:srgbClr val="FF0000"/>
              </a:buClr>
              <a:buFont typeface="Wingdings" panose="05000000000000000000" pitchFamily="2" charset="2"/>
              <a:buChar char="q"/>
            </a:pPr>
            <a:endParaRPr lang="tr-TR" sz="2400" dirty="0" smtClean="0">
              <a:solidFill>
                <a:srgbClr val="7030A0"/>
              </a:solidFill>
            </a:endParaRPr>
          </a:p>
        </p:txBody>
      </p:sp>
      <p:sp>
        <p:nvSpPr>
          <p:cNvPr id="10" name="Dikdörtgen 24"/>
          <p:cNvSpPr/>
          <p:nvPr/>
        </p:nvSpPr>
        <p:spPr>
          <a:xfrm rot="16200000">
            <a:off x="9561534" y="3833588"/>
            <a:ext cx="4704987" cy="291892"/>
          </a:xfrm>
          <a:prstGeom prst="roundRect">
            <a:avLst>
              <a:gd name="adj" fmla="val 0"/>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chemeClr val="bg1"/>
                </a:solidFill>
              </a:rPr>
              <a:t>PROJE VE YAPIM ŞUBE</a:t>
            </a:r>
            <a:r>
              <a:rPr lang="tr-TR" sz="1600" dirty="0" smtClean="0">
                <a:solidFill>
                  <a:schemeClr val="bg1"/>
                </a:solidFill>
              </a:rPr>
              <a:t> </a:t>
            </a:r>
            <a:r>
              <a:rPr lang="tr-TR" sz="1600" dirty="0">
                <a:solidFill>
                  <a:schemeClr val="bg1"/>
                </a:solidFill>
              </a:rPr>
              <a:t>MÜDÜRLÜĞÜ</a:t>
            </a:r>
          </a:p>
        </p:txBody>
      </p:sp>
      <p:sp>
        <p:nvSpPr>
          <p:cNvPr id="12" name="Dikdörtgen 24"/>
          <p:cNvSpPr/>
          <p:nvPr/>
        </p:nvSpPr>
        <p:spPr>
          <a:xfrm>
            <a:off x="1274116" y="568589"/>
            <a:ext cx="5364595" cy="340131"/>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Trebuchet MS" panose="020B0603020202020204" pitchFamily="34" charset="0"/>
              </a:rPr>
              <a:t>PROJE VE YAPIM ŞUBE MÜDÜRLÜĞÜ</a:t>
            </a:r>
            <a:endParaRPr lang="tr-TR" sz="2400" b="1" dirty="0">
              <a:solidFill>
                <a:srgbClr val="FF0000"/>
              </a:solidFill>
              <a:latin typeface="Trebuchet MS" panose="020B0603020202020204" pitchFamily="34" charset="0"/>
            </a:endParaRPr>
          </a:p>
        </p:txBody>
      </p:sp>
      <p:pic>
        <p:nvPicPr>
          <p:cNvPr id="13" name="Resim 12"/>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119336" y="299504"/>
            <a:ext cx="1075049" cy="1037978"/>
          </a:xfrm>
          <a:prstGeom prst="rect">
            <a:avLst/>
          </a:prstGeom>
          <a:solidFill>
            <a:schemeClr val="bg1"/>
          </a:solidFill>
        </p:spPr>
      </p:pic>
      <p:pic>
        <p:nvPicPr>
          <p:cNvPr id="14" name="Picture 2" descr="D:\Desktop\logoYE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206" y="299504"/>
            <a:ext cx="1117822" cy="103797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matekin\Desktop\SUNUM\RESİMLER\karXOI9OSB5.jpg"/>
          <p:cNvPicPr>
            <a:picLocks noChangeAspect="1" noChangeArrowheads="1"/>
          </p:cNvPicPr>
          <p:nvPr/>
        </p:nvPicPr>
        <p:blipFill>
          <a:blip r:embed="rId5" cstate="print"/>
          <a:srcRect/>
          <a:stretch>
            <a:fillRect/>
          </a:stretch>
        </p:blipFill>
        <p:spPr bwMode="auto">
          <a:xfrm>
            <a:off x="1271464" y="4077072"/>
            <a:ext cx="2808312" cy="2232248"/>
          </a:xfrm>
          <a:prstGeom prst="rect">
            <a:avLst/>
          </a:prstGeom>
          <a:noFill/>
        </p:spPr>
      </p:pic>
      <p:pic>
        <p:nvPicPr>
          <p:cNvPr id="4099" name="Picture 3" descr="C:\Users\matekin\Desktop\SUNUM\RESİMLER\karB0DJ4II.jpg"/>
          <p:cNvPicPr>
            <a:picLocks noChangeAspect="1" noChangeArrowheads="1"/>
          </p:cNvPicPr>
          <p:nvPr/>
        </p:nvPicPr>
        <p:blipFill>
          <a:blip r:embed="rId6" cstate="print"/>
          <a:srcRect/>
          <a:stretch>
            <a:fillRect/>
          </a:stretch>
        </p:blipFill>
        <p:spPr bwMode="auto">
          <a:xfrm>
            <a:off x="6528048" y="4005064"/>
            <a:ext cx="2143125" cy="2143125"/>
          </a:xfrm>
          <a:prstGeom prst="rect">
            <a:avLst/>
          </a:prstGeom>
          <a:noFill/>
        </p:spPr>
      </p:pic>
    </p:spTree>
    <p:extLst>
      <p:ext uri="{BB962C8B-B14F-4D97-AF65-F5344CB8AC3E}">
        <p14:creationId xmlns:p14="http://schemas.microsoft.com/office/powerpoint/2010/main" val="1634634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11640462" y="6332031"/>
            <a:ext cx="551538" cy="265323"/>
          </a:xfrm>
          <a:solidFill>
            <a:srgbClr val="FF0000"/>
          </a:solidFill>
        </p:spPr>
        <p:txBody>
          <a:bodyPr/>
          <a:lstStyle/>
          <a:p>
            <a:pPr algn="l"/>
            <a:fld id="{DC2DF7AE-E3BD-41B1-B2B6-F71BED4C81A4}" type="slidenum">
              <a:rPr lang="tr-TR" smtClean="0">
                <a:solidFill>
                  <a:schemeClr val="bg1"/>
                </a:solidFill>
              </a:rPr>
              <a:pPr algn="l"/>
              <a:t>9</a:t>
            </a:fld>
            <a:endParaRPr lang="tr-TR" dirty="0">
              <a:solidFill>
                <a:schemeClr val="bg1"/>
              </a:solidFill>
            </a:endParaRPr>
          </a:p>
        </p:txBody>
      </p:sp>
      <p:sp>
        <p:nvSpPr>
          <p:cNvPr id="4" name="Dikdörtgen 3"/>
          <p:cNvSpPr/>
          <p:nvPr/>
        </p:nvSpPr>
        <p:spPr>
          <a:xfrm>
            <a:off x="335360" y="764706"/>
            <a:ext cx="11161241" cy="583264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1"/>
          </a:p>
        </p:txBody>
      </p:sp>
      <p:sp>
        <p:nvSpPr>
          <p:cNvPr id="9" name="4 Metin kutusu"/>
          <p:cNvSpPr txBox="1">
            <a:spLocks noChangeArrowheads="1"/>
          </p:cNvSpPr>
          <p:nvPr/>
        </p:nvSpPr>
        <p:spPr bwMode="auto">
          <a:xfrm>
            <a:off x="551384" y="1307865"/>
            <a:ext cx="10069755" cy="337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endParaRPr lang="tr-TR" sz="2100" b="1" dirty="0" smtClean="0">
              <a:solidFill>
                <a:srgbClr val="0070C0"/>
              </a:solidFill>
            </a:endParaRPr>
          </a:p>
          <a:p>
            <a:pPr marL="0" indent="0">
              <a:spcBef>
                <a:spcPts val="0"/>
              </a:spcBef>
              <a:buClr>
                <a:srgbClr val="FF0000"/>
              </a:buClr>
              <a:buNone/>
            </a:pPr>
            <a:endParaRPr lang="tr-TR" sz="2400" b="1" dirty="0" smtClean="0">
              <a:solidFill>
                <a:srgbClr val="0070C0"/>
              </a:solidFill>
            </a:endParaRPr>
          </a:p>
          <a:p>
            <a:pPr algn="just">
              <a:spcBef>
                <a:spcPts val="0"/>
              </a:spcBef>
              <a:buClr>
                <a:srgbClr val="FF0000"/>
              </a:buClr>
              <a:buNone/>
            </a:pPr>
            <a:r>
              <a:rPr lang="tr-TR" sz="2400" dirty="0" smtClean="0">
                <a:solidFill>
                  <a:srgbClr val="C00000"/>
                </a:solidFill>
              </a:rPr>
              <a:t>	</a:t>
            </a:r>
            <a:r>
              <a:rPr lang="tr-TR" sz="2400" dirty="0" smtClean="0">
                <a:solidFill>
                  <a:srgbClr val="7030A0"/>
                </a:solidFill>
              </a:rPr>
              <a:t>Hoparlör ve anten tesisleri, çağırma tesisleri, alan tesisleri, arama tesisleri, yangın ihbar ve alarm tesisleri ve benzeri tesislerin yapılmasında yürürlükteki Çevre  ve Şehircilik Bakanlığı "Elektrik Tesisatı Genel Teknik Şartnamesi" esas alınacaktır.</a:t>
            </a:r>
          </a:p>
          <a:p>
            <a:pPr>
              <a:spcBef>
                <a:spcPts val="0"/>
              </a:spcBef>
              <a:buClr>
                <a:srgbClr val="FF0000"/>
              </a:buClr>
              <a:buNone/>
            </a:pPr>
            <a:r>
              <a:rPr lang="tr-TR" sz="2400" dirty="0" smtClean="0">
                <a:solidFill>
                  <a:srgbClr val="7030A0"/>
                </a:solidFill>
              </a:rPr>
              <a:t>	</a:t>
            </a:r>
          </a:p>
          <a:p>
            <a:pPr>
              <a:spcBef>
                <a:spcPts val="0"/>
              </a:spcBef>
              <a:buClr>
                <a:srgbClr val="FF0000"/>
              </a:buClr>
              <a:buNone/>
            </a:pPr>
            <a:endParaRPr lang="tr-TR" sz="2400" dirty="0" smtClean="0">
              <a:solidFill>
                <a:srgbClr val="7030A0"/>
              </a:solidFill>
            </a:endParaRPr>
          </a:p>
          <a:p>
            <a:pPr algn="just">
              <a:spcBef>
                <a:spcPts val="0"/>
              </a:spcBef>
              <a:buClr>
                <a:srgbClr val="FF0000"/>
              </a:buClr>
              <a:buFont typeface="Wingdings" panose="05000000000000000000" pitchFamily="2" charset="2"/>
              <a:buChar char="q"/>
            </a:pPr>
            <a:endParaRPr lang="tr-TR" sz="2400" dirty="0" smtClean="0">
              <a:solidFill>
                <a:srgbClr val="7030A0"/>
              </a:solidFill>
            </a:endParaRPr>
          </a:p>
        </p:txBody>
      </p:sp>
      <p:sp>
        <p:nvSpPr>
          <p:cNvPr id="10" name="Dikdörtgen 24"/>
          <p:cNvSpPr/>
          <p:nvPr/>
        </p:nvSpPr>
        <p:spPr>
          <a:xfrm rot="16200000">
            <a:off x="9561534" y="3833588"/>
            <a:ext cx="4704987" cy="291892"/>
          </a:xfrm>
          <a:prstGeom prst="roundRect">
            <a:avLst>
              <a:gd name="adj" fmla="val 0"/>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smtClean="0">
                <a:solidFill>
                  <a:schemeClr val="bg1"/>
                </a:solidFill>
              </a:rPr>
              <a:t>PROJE VE YAPIM ŞUBE</a:t>
            </a:r>
            <a:r>
              <a:rPr lang="tr-TR" sz="1600" dirty="0" smtClean="0">
                <a:solidFill>
                  <a:schemeClr val="bg1"/>
                </a:solidFill>
              </a:rPr>
              <a:t> </a:t>
            </a:r>
            <a:r>
              <a:rPr lang="tr-TR" sz="1600" dirty="0">
                <a:solidFill>
                  <a:schemeClr val="bg1"/>
                </a:solidFill>
              </a:rPr>
              <a:t>MÜDÜRLÜĞÜ</a:t>
            </a:r>
          </a:p>
        </p:txBody>
      </p:sp>
      <p:sp>
        <p:nvSpPr>
          <p:cNvPr id="12" name="Dikdörtgen 24"/>
          <p:cNvSpPr/>
          <p:nvPr/>
        </p:nvSpPr>
        <p:spPr>
          <a:xfrm>
            <a:off x="1274116" y="568589"/>
            <a:ext cx="5364595" cy="340131"/>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Trebuchet MS" panose="020B0603020202020204" pitchFamily="34" charset="0"/>
              </a:rPr>
              <a:t>PROJE VE YAPIM ŞUBE MÜDÜRLÜĞÜ</a:t>
            </a:r>
            <a:endParaRPr lang="tr-TR" sz="2400" b="1" dirty="0">
              <a:solidFill>
                <a:srgbClr val="FF0000"/>
              </a:solidFill>
              <a:latin typeface="Trebuchet MS" panose="020B0603020202020204" pitchFamily="34" charset="0"/>
            </a:endParaRPr>
          </a:p>
        </p:txBody>
      </p:sp>
      <p:pic>
        <p:nvPicPr>
          <p:cNvPr id="13" name="Resim 12"/>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119336" y="299504"/>
            <a:ext cx="1075049" cy="1037978"/>
          </a:xfrm>
          <a:prstGeom prst="rect">
            <a:avLst/>
          </a:prstGeom>
          <a:solidFill>
            <a:schemeClr val="bg1"/>
          </a:solidFill>
        </p:spPr>
      </p:pic>
      <p:pic>
        <p:nvPicPr>
          <p:cNvPr id="14" name="Picture 2" descr="D:\Desktop\logoYE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206" y="299504"/>
            <a:ext cx="1117822" cy="103797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hasan.avsar\Desktop\SUNUM\RESİMLER\resim 3.jpg"/>
          <p:cNvPicPr>
            <a:picLocks noChangeAspect="1" noChangeArrowheads="1"/>
          </p:cNvPicPr>
          <p:nvPr/>
        </p:nvPicPr>
        <p:blipFill>
          <a:blip r:embed="rId5" cstate="print"/>
          <a:srcRect/>
          <a:stretch>
            <a:fillRect/>
          </a:stretch>
        </p:blipFill>
        <p:spPr bwMode="auto">
          <a:xfrm>
            <a:off x="1023902" y="3929066"/>
            <a:ext cx="2962275" cy="1543050"/>
          </a:xfrm>
          <a:prstGeom prst="rect">
            <a:avLst/>
          </a:prstGeom>
          <a:noFill/>
        </p:spPr>
      </p:pic>
      <p:pic>
        <p:nvPicPr>
          <p:cNvPr id="2052" name="Picture 4" descr="C:\Users\hasan.avsar\Desktop\SUNUM\RESİMLER\resim4.jpg"/>
          <p:cNvPicPr>
            <a:picLocks noChangeAspect="1" noChangeArrowheads="1"/>
          </p:cNvPicPr>
          <p:nvPr/>
        </p:nvPicPr>
        <p:blipFill>
          <a:blip r:embed="rId6" cstate="print"/>
          <a:srcRect/>
          <a:stretch>
            <a:fillRect/>
          </a:stretch>
        </p:blipFill>
        <p:spPr bwMode="auto">
          <a:xfrm>
            <a:off x="8239140" y="3786190"/>
            <a:ext cx="2419350" cy="1885950"/>
          </a:xfrm>
          <a:prstGeom prst="rect">
            <a:avLst/>
          </a:prstGeom>
          <a:noFill/>
        </p:spPr>
      </p:pic>
      <p:pic>
        <p:nvPicPr>
          <p:cNvPr id="2053" name="Picture 5" descr="C:\Users\hasan.avsar\Desktop\SUNUM\RESİMLER\resim 5.jpg"/>
          <p:cNvPicPr>
            <a:picLocks noChangeAspect="1" noChangeArrowheads="1"/>
          </p:cNvPicPr>
          <p:nvPr/>
        </p:nvPicPr>
        <p:blipFill>
          <a:blip r:embed="rId7" cstate="print"/>
          <a:srcRect/>
          <a:stretch>
            <a:fillRect/>
          </a:stretch>
        </p:blipFill>
        <p:spPr bwMode="auto">
          <a:xfrm>
            <a:off x="4810116" y="3786190"/>
            <a:ext cx="2466975" cy="1857375"/>
          </a:xfrm>
          <a:prstGeom prst="rect">
            <a:avLst/>
          </a:prstGeom>
          <a:noFill/>
        </p:spPr>
      </p:pic>
    </p:spTree>
    <p:extLst>
      <p:ext uri="{BB962C8B-B14F-4D97-AF65-F5344CB8AC3E}">
        <p14:creationId xmlns:p14="http://schemas.microsoft.com/office/powerpoint/2010/main" val="16346346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15111</TotalTime>
  <Words>950</Words>
  <Application>Microsoft Office PowerPoint</Application>
  <PresentationFormat>Özel</PresentationFormat>
  <Paragraphs>384</Paragraphs>
  <Slides>43</Slides>
  <Notes>43</Notes>
  <HiddenSlides>0</HiddenSlides>
  <MMClips>0</MMClips>
  <ScaleCrop>false</ScaleCrop>
  <HeadingPairs>
    <vt:vector size="4" baseType="variant">
      <vt:variant>
        <vt:lpstr>Tema</vt:lpstr>
      </vt:variant>
      <vt:variant>
        <vt:i4>1</vt:i4>
      </vt:variant>
      <vt:variant>
        <vt:lpstr>Slayt Başlıkları</vt:lpstr>
      </vt:variant>
      <vt:variant>
        <vt:i4>43</vt:i4>
      </vt:variant>
    </vt:vector>
  </HeadingPairs>
  <TitlesOfParts>
    <vt:vector size="44" baseType="lpstr">
      <vt:lpstr>Ofis Teması</vt:lpstr>
      <vt:lpstr>PROJE VE YAPIM ŞUBE MÜDÜRLÜĞÜ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Meryem Tasdemir</dc:creator>
  <cp:lastModifiedBy>user</cp:lastModifiedBy>
  <cp:revision>1612</cp:revision>
  <cp:lastPrinted>2019-01-15T08:15:29Z</cp:lastPrinted>
  <dcterms:created xsi:type="dcterms:W3CDTF">2016-08-03T06:17:29Z</dcterms:created>
  <dcterms:modified xsi:type="dcterms:W3CDTF">2019-04-11T07:24:40Z</dcterms:modified>
</cp:coreProperties>
</file>