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73" r:id="rId6"/>
    <p:sldId id="265" r:id="rId7"/>
    <p:sldId id="267" r:id="rId8"/>
    <p:sldId id="268" r:id="rId9"/>
    <p:sldId id="270" r:id="rId10"/>
    <p:sldId id="269" r:id="rId11"/>
    <p:sldId id="271" r:id="rId12"/>
    <p:sldId id="272"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14" y="-19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D8392BB-8752-4A61-9557-C82F3D7AC973}" type="datetimeFigureOut">
              <a:rPr lang="tr-TR" smtClean="0"/>
              <a:t>10.01.2020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73BD676-A19B-409D-8693-4EE4FEEAB84C}" type="slidenum">
              <a:rPr lang="tr-TR" smtClean="0"/>
              <a:t>‹#›</a:t>
            </a:fld>
            <a:endParaRPr lang="tr-TR"/>
          </a:p>
        </p:txBody>
      </p:sp>
    </p:spTree>
    <p:extLst>
      <p:ext uri="{BB962C8B-B14F-4D97-AF65-F5344CB8AC3E}">
        <p14:creationId xmlns:p14="http://schemas.microsoft.com/office/powerpoint/2010/main" val="1917751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D8392BB-8752-4A61-9557-C82F3D7AC973}" type="datetimeFigureOut">
              <a:rPr lang="tr-TR" smtClean="0"/>
              <a:t>10.01.2020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73BD676-A19B-409D-8693-4EE4FEEAB84C}" type="slidenum">
              <a:rPr lang="tr-TR" smtClean="0"/>
              <a:t>‹#›</a:t>
            </a:fld>
            <a:endParaRPr lang="tr-TR"/>
          </a:p>
        </p:txBody>
      </p:sp>
    </p:spTree>
    <p:extLst>
      <p:ext uri="{BB962C8B-B14F-4D97-AF65-F5344CB8AC3E}">
        <p14:creationId xmlns:p14="http://schemas.microsoft.com/office/powerpoint/2010/main" val="2143522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D8392BB-8752-4A61-9557-C82F3D7AC973}" type="datetimeFigureOut">
              <a:rPr lang="tr-TR" smtClean="0"/>
              <a:t>10.01.2020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73BD676-A19B-409D-8693-4EE4FEEAB84C}" type="slidenum">
              <a:rPr lang="tr-TR" smtClean="0"/>
              <a:t>‹#›</a:t>
            </a:fld>
            <a:endParaRPr lang="tr-TR"/>
          </a:p>
        </p:txBody>
      </p:sp>
    </p:spTree>
    <p:extLst>
      <p:ext uri="{BB962C8B-B14F-4D97-AF65-F5344CB8AC3E}">
        <p14:creationId xmlns:p14="http://schemas.microsoft.com/office/powerpoint/2010/main" val="1081902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D8392BB-8752-4A61-9557-C82F3D7AC973}" type="datetimeFigureOut">
              <a:rPr lang="tr-TR" smtClean="0"/>
              <a:t>10.01.2020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73BD676-A19B-409D-8693-4EE4FEEAB84C}" type="slidenum">
              <a:rPr lang="tr-TR" smtClean="0"/>
              <a:t>‹#›</a:t>
            </a:fld>
            <a:endParaRPr lang="tr-TR"/>
          </a:p>
        </p:txBody>
      </p:sp>
    </p:spTree>
    <p:extLst>
      <p:ext uri="{BB962C8B-B14F-4D97-AF65-F5344CB8AC3E}">
        <p14:creationId xmlns:p14="http://schemas.microsoft.com/office/powerpoint/2010/main" val="3881773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D8392BB-8752-4A61-9557-C82F3D7AC973}" type="datetimeFigureOut">
              <a:rPr lang="tr-TR" smtClean="0"/>
              <a:t>10.01.2020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73BD676-A19B-409D-8693-4EE4FEEAB84C}" type="slidenum">
              <a:rPr lang="tr-TR" smtClean="0"/>
              <a:t>‹#›</a:t>
            </a:fld>
            <a:endParaRPr lang="tr-TR"/>
          </a:p>
        </p:txBody>
      </p:sp>
    </p:spTree>
    <p:extLst>
      <p:ext uri="{BB962C8B-B14F-4D97-AF65-F5344CB8AC3E}">
        <p14:creationId xmlns:p14="http://schemas.microsoft.com/office/powerpoint/2010/main" val="2202805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D8392BB-8752-4A61-9557-C82F3D7AC973}" type="datetimeFigureOut">
              <a:rPr lang="tr-TR" smtClean="0"/>
              <a:t>10.01.2020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73BD676-A19B-409D-8693-4EE4FEEAB84C}" type="slidenum">
              <a:rPr lang="tr-TR" smtClean="0"/>
              <a:t>‹#›</a:t>
            </a:fld>
            <a:endParaRPr lang="tr-TR"/>
          </a:p>
        </p:txBody>
      </p:sp>
    </p:spTree>
    <p:extLst>
      <p:ext uri="{BB962C8B-B14F-4D97-AF65-F5344CB8AC3E}">
        <p14:creationId xmlns:p14="http://schemas.microsoft.com/office/powerpoint/2010/main" val="1692087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D8392BB-8752-4A61-9557-C82F3D7AC973}" type="datetimeFigureOut">
              <a:rPr lang="tr-TR" smtClean="0"/>
              <a:t>10.01.2020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73BD676-A19B-409D-8693-4EE4FEEAB84C}" type="slidenum">
              <a:rPr lang="tr-TR" smtClean="0"/>
              <a:t>‹#›</a:t>
            </a:fld>
            <a:endParaRPr lang="tr-TR"/>
          </a:p>
        </p:txBody>
      </p:sp>
    </p:spTree>
    <p:extLst>
      <p:ext uri="{BB962C8B-B14F-4D97-AF65-F5344CB8AC3E}">
        <p14:creationId xmlns:p14="http://schemas.microsoft.com/office/powerpoint/2010/main" val="2992776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D8392BB-8752-4A61-9557-C82F3D7AC973}" type="datetimeFigureOut">
              <a:rPr lang="tr-TR" smtClean="0"/>
              <a:t>10.01.2020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73BD676-A19B-409D-8693-4EE4FEEAB84C}" type="slidenum">
              <a:rPr lang="tr-TR" smtClean="0"/>
              <a:t>‹#›</a:t>
            </a:fld>
            <a:endParaRPr lang="tr-TR"/>
          </a:p>
        </p:txBody>
      </p:sp>
    </p:spTree>
    <p:extLst>
      <p:ext uri="{BB962C8B-B14F-4D97-AF65-F5344CB8AC3E}">
        <p14:creationId xmlns:p14="http://schemas.microsoft.com/office/powerpoint/2010/main" val="4248412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D8392BB-8752-4A61-9557-C82F3D7AC973}" type="datetimeFigureOut">
              <a:rPr lang="tr-TR" smtClean="0"/>
              <a:t>10.01.2020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73BD676-A19B-409D-8693-4EE4FEEAB84C}" type="slidenum">
              <a:rPr lang="tr-TR" smtClean="0"/>
              <a:t>‹#›</a:t>
            </a:fld>
            <a:endParaRPr lang="tr-TR"/>
          </a:p>
        </p:txBody>
      </p:sp>
    </p:spTree>
    <p:extLst>
      <p:ext uri="{BB962C8B-B14F-4D97-AF65-F5344CB8AC3E}">
        <p14:creationId xmlns:p14="http://schemas.microsoft.com/office/powerpoint/2010/main" val="994698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D8392BB-8752-4A61-9557-C82F3D7AC973}" type="datetimeFigureOut">
              <a:rPr lang="tr-TR" smtClean="0"/>
              <a:t>10.01.2020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73BD676-A19B-409D-8693-4EE4FEEAB84C}" type="slidenum">
              <a:rPr lang="tr-TR" smtClean="0"/>
              <a:t>‹#›</a:t>
            </a:fld>
            <a:endParaRPr lang="tr-TR"/>
          </a:p>
        </p:txBody>
      </p:sp>
    </p:spTree>
    <p:extLst>
      <p:ext uri="{BB962C8B-B14F-4D97-AF65-F5344CB8AC3E}">
        <p14:creationId xmlns:p14="http://schemas.microsoft.com/office/powerpoint/2010/main" val="1818945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D8392BB-8752-4A61-9557-C82F3D7AC973}" type="datetimeFigureOut">
              <a:rPr lang="tr-TR" smtClean="0"/>
              <a:t>10.01.2020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73BD676-A19B-409D-8693-4EE4FEEAB84C}" type="slidenum">
              <a:rPr lang="tr-TR" smtClean="0"/>
              <a:t>‹#›</a:t>
            </a:fld>
            <a:endParaRPr lang="tr-TR"/>
          </a:p>
        </p:txBody>
      </p:sp>
    </p:spTree>
    <p:extLst>
      <p:ext uri="{BB962C8B-B14F-4D97-AF65-F5344CB8AC3E}">
        <p14:creationId xmlns:p14="http://schemas.microsoft.com/office/powerpoint/2010/main" val="2075526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8392BB-8752-4A61-9557-C82F3D7AC973}" type="datetimeFigureOut">
              <a:rPr lang="tr-TR" smtClean="0"/>
              <a:t>10.01.2020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3BD676-A19B-409D-8693-4EE4FEEAB84C}" type="slidenum">
              <a:rPr lang="tr-TR" smtClean="0"/>
              <a:t>‹#›</a:t>
            </a:fld>
            <a:endParaRPr lang="tr-TR"/>
          </a:p>
        </p:txBody>
      </p:sp>
    </p:spTree>
    <p:extLst>
      <p:ext uri="{BB962C8B-B14F-4D97-AF65-F5344CB8AC3E}">
        <p14:creationId xmlns:p14="http://schemas.microsoft.com/office/powerpoint/2010/main" val="2796541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822" y="1267325"/>
            <a:ext cx="10218820" cy="5229727"/>
          </a:xfrm>
          <a:prstGeom prst="rect">
            <a:avLst/>
          </a:prstGeom>
        </p:spPr>
      </p:pic>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65399" y="0"/>
            <a:ext cx="1489903" cy="1468205"/>
          </a:xfrm>
          <a:prstGeom prst="rect">
            <a:avLst/>
          </a:prstGeom>
        </p:spPr>
      </p:pic>
      <p:sp>
        <p:nvSpPr>
          <p:cNvPr id="6" name="Metin kutusu 5"/>
          <p:cNvSpPr txBox="1"/>
          <p:nvPr/>
        </p:nvSpPr>
        <p:spPr>
          <a:xfrm>
            <a:off x="1826602" y="153996"/>
            <a:ext cx="8582672" cy="1200329"/>
          </a:xfrm>
          <a:prstGeom prst="rect">
            <a:avLst/>
          </a:prstGeom>
          <a:solidFill>
            <a:srgbClr val="0070C0"/>
          </a:solidFill>
        </p:spPr>
        <p:txBody>
          <a:bodyPr wrap="square" rtlCol="0">
            <a:spAutoFit/>
          </a:bodyPr>
          <a:lstStyle/>
          <a:p>
            <a:pPr algn="ctr"/>
            <a:r>
              <a:rPr lang="tr-TR" sz="2400" b="1" dirty="0" smtClean="0">
                <a:solidFill>
                  <a:schemeClr val="bg1"/>
                </a:solidFill>
                <a:latin typeface="Arial Black" panose="020B0A04020102020204" pitchFamily="34" charset="0"/>
                <a:ea typeface="Times New Roman" panose="02020603050405020304" pitchFamily="18" charset="0"/>
                <a:cs typeface="Times New Roman" panose="02020603050405020304" pitchFamily="18" charset="0"/>
              </a:rPr>
              <a:t>KIRKLARELİ ÇEVRE VE ŞEHİRCİLİK İL MÜDÜRLÜĞÜ</a:t>
            </a:r>
          </a:p>
          <a:p>
            <a:pPr algn="ctr"/>
            <a:r>
              <a:rPr lang="tr-TR" sz="2400" b="1" dirty="0" smtClean="0">
                <a:solidFill>
                  <a:schemeClr val="bg1"/>
                </a:solidFill>
                <a:latin typeface="Arial Black" panose="020B0A04020102020204" pitchFamily="34" charset="0"/>
                <a:cs typeface="Times New Roman" panose="02020603050405020304" pitchFamily="18" charset="0"/>
              </a:rPr>
              <a:t>MİLLİ EMLAK MÜDÜRLÜĞÜ</a:t>
            </a:r>
            <a:endParaRPr lang="tr-TR" sz="2400" b="1" dirty="0">
              <a:solidFill>
                <a:schemeClr val="bg1"/>
              </a:solidFill>
              <a:latin typeface="Arial Black" panose="020B0A04020102020204" pitchFamily="34" charset="0"/>
            </a:endParaRPr>
          </a:p>
        </p:txBody>
      </p:sp>
      <p:pic>
        <p:nvPicPr>
          <p:cNvPr id="3" name="Resim 2"/>
          <p:cNvPicPr>
            <a:picLocks noChangeAspect="1"/>
          </p:cNvPicPr>
          <p:nvPr/>
        </p:nvPicPr>
        <p:blipFill>
          <a:blip r:embed="rId4"/>
          <a:stretch>
            <a:fillRect/>
          </a:stretch>
        </p:blipFill>
        <p:spPr>
          <a:xfrm>
            <a:off x="241037" y="29245"/>
            <a:ext cx="1209675" cy="1209675"/>
          </a:xfrm>
          <a:prstGeom prst="rect">
            <a:avLst/>
          </a:prstGeom>
        </p:spPr>
      </p:pic>
    </p:spTree>
    <p:extLst>
      <p:ext uri="{BB962C8B-B14F-4D97-AF65-F5344CB8AC3E}">
        <p14:creationId xmlns:p14="http://schemas.microsoft.com/office/powerpoint/2010/main" val="3642787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72716" y="563808"/>
            <a:ext cx="11534272" cy="3293209"/>
          </a:xfrm>
          <a:prstGeom prst="rect">
            <a:avLst/>
          </a:prstGeom>
          <a:solidFill>
            <a:schemeClr val="bg1"/>
          </a:solidFill>
          <a:ln>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tr-TR" altLang="tr-TR" sz="2800"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800"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ÖRNEK 4</a:t>
            </a:r>
            <a:r>
              <a:rPr lang="tr-TR" altLang="tr-TR" sz="2800"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dirty="0">
                <a:solidFill>
                  <a:schemeClr val="tx1"/>
                </a:solidFill>
              </a:rPr>
              <a:t>18/5/2018 tarihi itibariyle belediye ve mücavir alan sınırları içinde bulunan 2.250 </a:t>
            </a:r>
            <a:r>
              <a:rPr lang="tr-TR" dirty="0" smtClean="0">
                <a:solidFill>
                  <a:schemeClr val="tx1"/>
                </a:solidFill>
              </a:rPr>
              <a:t>			m</a:t>
            </a:r>
            <a:r>
              <a:rPr lang="tr-TR" baseline="30000" dirty="0" smtClean="0">
                <a:solidFill>
                  <a:schemeClr val="tx1"/>
                </a:solidFill>
              </a:rPr>
              <a:t>2</a:t>
            </a:r>
            <a:r>
              <a:rPr lang="tr-TR" dirty="0">
                <a:solidFill>
                  <a:schemeClr val="tx1"/>
                </a:solidFill>
              </a:rPr>
              <a:t> yüzölçümlü taşınmazın üzerinde,</a:t>
            </a:r>
          </a:p>
          <a:p>
            <a:r>
              <a:rPr lang="tr-TR" dirty="0" smtClean="0">
                <a:solidFill>
                  <a:schemeClr val="tx1"/>
                </a:solidFill>
              </a:rPr>
              <a:t>		-</a:t>
            </a:r>
            <a:r>
              <a:rPr lang="tr-TR" dirty="0">
                <a:solidFill>
                  <a:schemeClr val="tx1"/>
                </a:solidFill>
              </a:rPr>
              <a:t>200 m</a:t>
            </a:r>
            <a:r>
              <a:rPr lang="tr-TR" baseline="30000" dirty="0">
                <a:solidFill>
                  <a:schemeClr val="tx1"/>
                </a:solidFill>
              </a:rPr>
              <a:t>2‑</a:t>
            </a:r>
            <a:r>
              <a:rPr lang="tr-TR" dirty="0">
                <a:solidFill>
                  <a:schemeClr val="tx1"/>
                </a:solidFill>
              </a:rPr>
              <a:t> taban alanlı (a) ve (b) kişilerine ait olan (X),</a:t>
            </a:r>
          </a:p>
          <a:p>
            <a:r>
              <a:rPr lang="tr-TR" dirty="0" smtClean="0">
                <a:solidFill>
                  <a:schemeClr val="tx1"/>
                </a:solidFill>
              </a:rPr>
              <a:t>		-</a:t>
            </a:r>
            <a:r>
              <a:rPr lang="tr-TR" dirty="0">
                <a:solidFill>
                  <a:schemeClr val="tx1"/>
                </a:solidFill>
              </a:rPr>
              <a:t>300 m</a:t>
            </a:r>
            <a:r>
              <a:rPr lang="tr-TR" baseline="30000" dirty="0">
                <a:solidFill>
                  <a:schemeClr val="tx1"/>
                </a:solidFill>
              </a:rPr>
              <a:t>2</a:t>
            </a:r>
            <a:r>
              <a:rPr lang="tr-TR" dirty="0">
                <a:solidFill>
                  <a:schemeClr val="tx1"/>
                </a:solidFill>
              </a:rPr>
              <a:t> taban alanlı, 2 kattan oluşan (c), (ç), (d), (e), (f) ve (g) kişilerine ait 4 bağımsız bölümlü her biri için 50/200 oranında arsa payı olduğu belirtilen (Y),</a:t>
            </a:r>
          </a:p>
          <a:p>
            <a:r>
              <a:rPr lang="tr-TR" dirty="0">
                <a:solidFill>
                  <a:schemeClr val="tx1"/>
                </a:solidFill>
              </a:rPr>
              <a:t>-400 m</a:t>
            </a:r>
            <a:r>
              <a:rPr lang="tr-TR" baseline="30000" dirty="0">
                <a:solidFill>
                  <a:schemeClr val="tx1"/>
                </a:solidFill>
              </a:rPr>
              <a:t>2</a:t>
            </a:r>
            <a:r>
              <a:rPr lang="tr-TR" dirty="0">
                <a:solidFill>
                  <a:schemeClr val="tx1"/>
                </a:solidFill>
              </a:rPr>
              <a:t> taban alanlı ve satın alma talebinde bulunmayan (h) kişisine ait (Z</a:t>
            </a:r>
            <a:r>
              <a:rPr lang="tr-TR" dirty="0" smtClean="0">
                <a:solidFill>
                  <a:schemeClr val="tx1"/>
                </a:solidFill>
              </a:rPr>
              <a:t>), yapıları </a:t>
            </a:r>
            <a:r>
              <a:rPr lang="tr-TR" dirty="0">
                <a:solidFill>
                  <a:schemeClr val="tx1"/>
                </a:solidFill>
              </a:rPr>
              <a:t>bulunmaktadır</a:t>
            </a:r>
            <a:r>
              <a:rPr lang="tr-TR" dirty="0" smtClean="0">
                <a:solidFill>
                  <a:schemeClr val="tx1"/>
                </a:solidFill>
              </a:rPr>
              <a:t>.</a:t>
            </a:r>
          </a:p>
          <a:p>
            <a:r>
              <a:rPr lang="tr-TR" dirty="0">
                <a:solidFill>
                  <a:schemeClr val="tx1"/>
                </a:solidFill>
              </a:rPr>
              <a:t>-(X), (Y), (Z) yapılarının toplam taban alanı 900 m</a:t>
            </a:r>
            <a:r>
              <a:rPr lang="tr-TR" baseline="30000" dirty="0">
                <a:solidFill>
                  <a:schemeClr val="tx1"/>
                </a:solidFill>
              </a:rPr>
              <a:t>2</a:t>
            </a:r>
            <a:r>
              <a:rPr lang="tr-TR" dirty="0" smtClean="0">
                <a:solidFill>
                  <a:schemeClr val="tx1"/>
                </a:solidFill>
              </a:rPr>
              <a:t>, </a:t>
            </a:r>
            <a:endParaRPr lang="tr-TR" dirty="0">
              <a:solidFill>
                <a:schemeClr val="tx1"/>
              </a:solidFill>
            </a:endParaRPr>
          </a:p>
          <a:p>
            <a:r>
              <a:rPr lang="tr-TR" dirty="0">
                <a:solidFill>
                  <a:schemeClr val="tx1"/>
                </a:solidFill>
              </a:rPr>
              <a:t>-Satılabilecek alan 1.800 m</a:t>
            </a:r>
            <a:r>
              <a:rPr lang="tr-TR" baseline="30000" dirty="0">
                <a:solidFill>
                  <a:schemeClr val="tx1"/>
                </a:solidFill>
              </a:rPr>
              <a:t>2</a:t>
            </a:r>
            <a:r>
              <a:rPr lang="tr-TR" dirty="0">
                <a:solidFill>
                  <a:schemeClr val="tx1"/>
                </a:solidFill>
              </a:rPr>
              <a:t> (X, Y ve Z yapılarının her biri için 600 m</a:t>
            </a:r>
            <a:r>
              <a:rPr lang="tr-TR" baseline="30000" dirty="0">
                <a:solidFill>
                  <a:schemeClr val="tx1"/>
                </a:solidFill>
              </a:rPr>
              <a:t>2</a:t>
            </a:r>
            <a:r>
              <a:rPr lang="tr-TR" dirty="0">
                <a:solidFill>
                  <a:schemeClr val="tx1"/>
                </a:solidFill>
              </a:rPr>
              <a:t>),</a:t>
            </a:r>
          </a:p>
          <a:p>
            <a:r>
              <a:rPr lang="tr-TR" dirty="0">
                <a:solidFill>
                  <a:schemeClr val="tx1"/>
                </a:solidFill>
              </a:rPr>
              <a:t>-Satılacak alan dışında kalan kısım 450 m</a:t>
            </a:r>
            <a:r>
              <a:rPr lang="tr-TR" baseline="30000" dirty="0">
                <a:solidFill>
                  <a:schemeClr val="tx1"/>
                </a:solidFill>
              </a:rPr>
              <a:t>2</a:t>
            </a:r>
            <a:r>
              <a:rPr lang="tr-TR" dirty="0">
                <a:solidFill>
                  <a:schemeClr val="tx1"/>
                </a:solidFill>
              </a:rPr>
              <a:t>,</a:t>
            </a:r>
          </a:p>
          <a:p>
            <a:r>
              <a:rPr lang="tr-TR" dirty="0">
                <a:solidFill>
                  <a:schemeClr val="tx1"/>
                </a:solidFill>
              </a:rPr>
              <a:t>-450 m</a:t>
            </a:r>
            <a:r>
              <a:rPr lang="tr-TR" baseline="30000" dirty="0">
                <a:solidFill>
                  <a:schemeClr val="tx1"/>
                </a:solidFill>
              </a:rPr>
              <a:t>2</a:t>
            </a:r>
            <a:r>
              <a:rPr lang="tr-TR" dirty="0">
                <a:solidFill>
                  <a:schemeClr val="tx1"/>
                </a:solidFill>
              </a:rPr>
              <a:t>, taşınmazın yüzölçümünün yüzde kırkından az olduğundan (2250*0,40=900) bu kısım, yapı taban alanının toplam yapı taban alanına oranı ile çarpılarak, yapının satılacak alanına ilave </a:t>
            </a:r>
            <a:r>
              <a:rPr lang="tr-TR" dirty="0" smtClean="0">
                <a:solidFill>
                  <a:schemeClr val="tx1"/>
                </a:solidFill>
              </a:rPr>
              <a:t>edilir. Bu </a:t>
            </a:r>
            <a:r>
              <a:rPr lang="tr-TR" dirty="0">
                <a:solidFill>
                  <a:schemeClr val="tx1"/>
                </a:solidFill>
              </a:rPr>
              <a:t>durumda</a:t>
            </a:r>
            <a:r>
              <a:rPr lang="tr-TR" dirty="0" smtClean="0">
                <a:solidFill>
                  <a:schemeClr val="tx1"/>
                </a:solidFill>
              </a:rPr>
              <a:t>;</a:t>
            </a:r>
            <a:endParaRPr kumimoji="0" lang="tr-TR" altLang="tr-TR" sz="2800" b="0" i="0" u="none" strike="noStrike" cap="none" normalizeH="0" baseline="0" dirty="0" smtClean="0">
              <a:ln>
                <a:noFill/>
              </a:ln>
              <a:solidFill>
                <a:schemeClr val="tx1"/>
              </a:solidFill>
              <a:effectLst/>
            </a:endParaRPr>
          </a:p>
        </p:txBody>
      </p:sp>
      <p:sp>
        <p:nvSpPr>
          <p:cNvPr id="4" name="Metin kutusu 3"/>
          <p:cNvSpPr txBox="1"/>
          <p:nvPr/>
        </p:nvSpPr>
        <p:spPr>
          <a:xfrm>
            <a:off x="1826602" y="77524"/>
            <a:ext cx="9980386" cy="461665"/>
          </a:xfrm>
          <a:prstGeom prst="rect">
            <a:avLst/>
          </a:prstGeom>
          <a:solidFill>
            <a:srgbClr val="0070C0"/>
          </a:solidFill>
        </p:spPr>
        <p:txBody>
          <a:bodyPr wrap="square" rtlCol="0">
            <a:spAutoFit/>
          </a:bodyPr>
          <a:lstStyle/>
          <a:p>
            <a:pPr algn="ctr"/>
            <a:r>
              <a:rPr lang="tr-TR" sz="2400" b="1" dirty="0" smtClean="0">
                <a:solidFill>
                  <a:schemeClr val="bg1"/>
                </a:solidFill>
                <a:latin typeface="Arial Black" panose="020B0A04020102020204" pitchFamily="34" charset="0"/>
                <a:ea typeface="Times New Roman" panose="02020603050405020304" pitchFamily="18" charset="0"/>
                <a:cs typeface="Times New Roman" panose="02020603050405020304" pitchFamily="18" charset="0"/>
              </a:rPr>
              <a:t>SATIŞ İŞLEMLERİ / 396 Sayılı Tebliğ 9. Madde</a:t>
            </a:r>
            <a:endParaRPr lang="tr-TR" sz="2400" b="1" dirty="0">
              <a:solidFill>
                <a:schemeClr val="bg1"/>
              </a:solidFill>
              <a:latin typeface="Arial Black" panose="020B0A04020102020204" pitchFamily="34" charset="0"/>
            </a:endParaRPr>
          </a:p>
        </p:txBody>
      </p:sp>
      <p:graphicFrame>
        <p:nvGraphicFramePr>
          <p:cNvPr id="2" name="Tablo 1"/>
          <p:cNvGraphicFramePr>
            <a:graphicFrameLocks noGrp="1"/>
          </p:cNvGraphicFramePr>
          <p:nvPr>
            <p:extLst>
              <p:ext uri="{D42A27DB-BD31-4B8C-83A1-F6EECF244321}">
                <p14:modId xmlns:p14="http://schemas.microsoft.com/office/powerpoint/2010/main" val="1477706223"/>
              </p:ext>
            </p:extLst>
          </p:nvPr>
        </p:nvGraphicFramePr>
        <p:xfrm>
          <a:off x="433137" y="3853135"/>
          <a:ext cx="11598441" cy="1135380"/>
        </p:xfrm>
        <a:graphic>
          <a:graphicData uri="http://schemas.openxmlformats.org/drawingml/2006/table">
            <a:tbl>
              <a:tblPr>
                <a:tableStyleId>{5C22544A-7EE6-4342-B048-85BDC9FD1C3A}</a:tableStyleId>
              </a:tblPr>
              <a:tblGrid>
                <a:gridCol w="1248263">
                  <a:extLst>
                    <a:ext uri="{9D8B030D-6E8A-4147-A177-3AD203B41FA5}">
                      <a16:colId xmlns:a16="http://schemas.microsoft.com/office/drawing/2014/main" xmlns="" val="3941144054"/>
                    </a:ext>
                  </a:extLst>
                </a:gridCol>
                <a:gridCol w="2782586">
                  <a:extLst>
                    <a:ext uri="{9D8B030D-6E8A-4147-A177-3AD203B41FA5}">
                      <a16:colId xmlns:a16="http://schemas.microsoft.com/office/drawing/2014/main" xmlns="" val="954010611"/>
                    </a:ext>
                  </a:extLst>
                </a:gridCol>
                <a:gridCol w="1820383">
                  <a:extLst>
                    <a:ext uri="{9D8B030D-6E8A-4147-A177-3AD203B41FA5}">
                      <a16:colId xmlns:a16="http://schemas.microsoft.com/office/drawing/2014/main" xmlns="" val="2698670705"/>
                    </a:ext>
                  </a:extLst>
                </a:gridCol>
                <a:gridCol w="2470520">
                  <a:extLst>
                    <a:ext uri="{9D8B030D-6E8A-4147-A177-3AD203B41FA5}">
                      <a16:colId xmlns:a16="http://schemas.microsoft.com/office/drawing/2014/main" xmlns="" val="1880407245"/>
                    </a:ext>
                  </a:extLst>
                </a:gridCol>
                <a:gridCol w="3276689">
                  <a:extLst>
                    <a:ext uri="{9D8B030D-6E8A-4147-A177-3AD203B41FA5}">
                      <a16:colId xmlns:a16="http://schemas.microsoft.com/office/drawing/2014/main" xmlns="" val="2611012782"/>
                    </a:ext>
                  </a:extLst>
                </a:gridCol>
              </a:tblGrid>
              <a:tr h="209905">
                <a:tc>
                  <a:txBody>
                    <a:bodyPr/>
                    <a:lstStyle/>
                    <a:p>
                      <a:pPr algn="just" fontAlgn="ctr"/>
                      <a:endParaRPr lang="tr-TR" sz="1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1800" b="1" u="sng" strike="noStrike" dirty="0">
                          <a:effectLst/>
                        </a:rPr>
                        <a:t>Taban Alanı</a:t>
                      </a:r>
                      <a:endParaRPr lang="tr-TR" sz="1800" b="1" i="0" u="sng" strike="noStrike" dirty="0">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1800" b="1" u="sng" strike="noStrike" dirty="0">
                          <a:effectLst/>
                        </a:rPr>
                        <a:t>Satılacak Alan</a:t>
                      </a:r>
                      <a:endParaRPr lang="tr-TR" sz="1800" b="1" i="0" u="sng" strike="noStrike" dirty="0">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1800" b="1" u="sng" strike="noStrike">
                          <a:effectLst/>
                        </a:rPr>
                        <a:t>Satılacak  ilave alan</a:t>
                      </a:r>
                      <a:endParaRPr lang="tr-TR" sz="1800" b="1" i="0" u="sng" strike="noStrike">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1800" b="1" u="sng" strike="noStrike">
                          <a:effectLst/>
                        </a:rPr>
                        <a:t>Toplam satılacak alan</a:t>
                      </a:r>
                      <a:endParaRPr lang="tr-TR" sz="1800" b="1" i="0" u="sng"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xmlns="" val="253422952"/>
                  </a:ext>
                </a:extLst>
              </a:tr>
              <a:tr h="190500">
                <a:tc>
                  <a:txBody>
                    <a:bodyPr/>
                    <a:lstStyle/>
                    <a:p>
                      <a:pPr algn="just" fontAlgn="ctr"/>
                      <a:r>
                        <a:rPr lang="tr-TR" sz="1800" b="1" u="none" strike="noStrike">
                          <a:effectLst/>
                        </a:rPr>
                        <a:t>(X)</a:t>
                      </a:r>
                      <a:endParaRPr lang="tr-TR" sz="1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1800" b="1" u="none" strike="noStrike" dirty="0">
                          <a:effectLst/>
                        </a:rPr>
                        <a:t>200</a:t>
                      </a:r>
                      <a:endParaRPr lang="tr-TR" sz="1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1800" b="1" u="none" strike="noStrike">
                          <a:effectLst/>
                        </a:rPr>
                        <a:t>600</a:t>
                      </a:r>
                      <a:endParaRPr lang="tr-TR" sz="1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1800" b="1" u="none" strike="noStrike" dirty="0">
                          <a:effectLst/>
                        </a:rPr>
                        <a:t>100</a:t>
                      </a:r>
                      <a:endParaRPr lang="tr-TR" sz="1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1800" b="1" u="none" strike="noStrike">
                          <a:effectLst/>
                        </a:rPr>
                        <a:t>700</a:t>
                      </a:r>
                      <a:endParaRPr lang="tr-TR" sz="1800" b="1"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xmlns="" val="2509433149"/>
                  </a:ext>
                </a:extLst>
              </a:tr>
              <a:tr h="190500">
                <a:tc>
                  <a:txBody>
                    <a:bodyPr/>
                    <a:lstStyle/>
                    <a:p>
                      <a:pPr algn="just" fontAlgn="ctr"/>
                      <a:r>
                        <a:rPr lang="tr-TR" sz="1800" b="1" u="none" strike="noStrike">
                          <a:effectLst/>
                        </a:rPr>
                        <a:t>(Y)</a:t>
                      </a:r>
                      <a:endParaRPr lang="tr-TR" sz="1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1800" b="1" u="none" strike="noStrike">
                          <a:effectLst/>
                        </a:rPr>
                        <a:t>300</a:t>
                      </a:r>
                      <a:endParaRPr lang="tr-TR" sz="1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1800" b="1" u="none" strike="noStrike">
                          <a:effectLst/>
                        </a:rPr>
                        <a:t>600</a:t>
                      </a:r>
                      <a:endParaRPr lang="tr-TR" sz="1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1800" b="1" u="none" strike="noStrike">
                          <a:effectLst/>
                        </a:rPr>
                        <a:t>150</a:t>
                      </a:r>
                      <a:endParaRPr lang="tr-TR" sz="1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1800" b="1" u="none" strike="noStrike" dirty="0">
                          <a:effectLst/>
                        </a:rPr>
                        <a:t>750</a:t>
                      </a:r>
                      <a:endParaRPr lang="tr-TR" sz="1800" b="1"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xmlns="" val="190536550"/>
                  </a:ext>
                </a:extLst>
              </a:tr>
              <a:tr h="190500">
                <a:tc>
                  <a:txBody>
                    <a:bodyPr/>
                    <a:lstStyle/>
                    <a:p>
                      <a:pPr algn="just" fontAlgn="ctr"/>
                      <a:r>
                        <a:rPr lang="tr-TR" sz="1800" b="1" u="none" strike="noStrike">
                          <a:effectLst/>
                        </a:rPr>
                        <a:t>(Z)</a:t>
                      </a:r>
                      <a:endParaRPr lang="tr-TR" sz="1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1800" b="1" u="none" strike="noStrike" dirty="0">
                          <a:effectLst/>
                        </a:rPr>
                        <a:t>400</a:t>
                      </a:r>
                      <a:endParaRPr lang="tr-TR" sz="1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1800" b="1" u="none" strike="noStrike" dirty="0">
                          <a:effectLst/>
                        </a:rPr>
                        <a:t>600</a:t>
                      </a:r>
                      <a:endParaRPr lang="tr-TR" sz="1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1800" b="1" u="none" strike="noStrike" dirty="0">
                          <a:effectLst/>
                        </a:rPr>
                        <a:t>200</a:t>
                      </a:r>
                      <a:endParaRPr lang="tr-TR" sz="1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1800" b="1" u="none" strike="noStrike" dirty="0">
                          <a:effectLst/>
                        </a:rPr>
                        <a:t>800</a:t>
                      </a:r>
                      <a:endParaRPr lang="tr-TR" sz="1800" b="1"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xmlns="" val="1405350582"/>
                  </a:ext>
                </a:extLst>
              </a:tr>
            </a:tbl>
          </a:graphicData>
        </a:graphic>
      </p:graphicFrame>
      <p:sp>
        <p:nvSpPr>
          <p:cNvPr id="6" name="Dikdörtgen 5"/>
          <p:cNvSpPr/>
          <p:nvPr/>
        </p:nvSpPr>
        <p:spPr>
          <a:xfrm>
            <a:off x="272715" y="4962777"/>
            <a:ext cx="11919284" cy="1894749"/>
          </a:xfrm>
          <a:prstGeom prst="rect">
            <a:avLst/>
          </a:prstGeom>
        </p:spPr>
        <p:txBody>
          <a:bodyPr wrap="square">
            <a:spAutoFit/>
          </a:bodyPr>
          <a:lstStyle/>
          <a:p>
            <a:pPr indent="359410" algn="just">
              <a:lnSpc>
                <a:spcPct val="150000"/>
              </a:lnSpc>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-(X) Yapısında 350/2250 payı (a) adına, 350/2250 payı (b) adına</a:t>
            </a:r>
            <a:r>
              <a:rPr lang="tr-TR" sz="1600" b="1" dirty="0" smtClean="0">
                <a:latin typeface="Arial" panose="020B0604020202020204" pitchFamily="34" charset="0"/>
                <a:ea typeface="Times New Roman" panose="02020603050405020304" pitchFamily="18" charset="0"/>
                <a:cs typeface="Arial" panose="020B0604020202020204" pitchFamily="34" charset="0"/>
              </a:rPr>
              <a:t>,</a:t>
            </a:r>
            <a:endParaRPr lang="tr-TR" sz="1600" b="1" dirty="0" smtClean="0">
              <a:effectLst/>
              <a:latin typeface="Arial" panose="020B0604020202020204" pitchFamily="34" charset="0"/>
              <a:ea typeface="Calibri" panose="020F0502020204030204" pitchFamily="34" charset="0"/>
              <a:cs typeface="Arial" panose="020B0604020202020204" pitchFamily="34" charset="0"/>
            </a:endParaRPr>
          </a:p>
          <a:p>
            <a:pPr indent="359410" algn="just">
              <a:lnSpc>
                <a:spcPct val="150000"/>
              </a:lnSpc>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-(Y) Yapısında 125/2250 payı (c) adına, 125/2250 payı (ç) adına, 125/2250 payı (d) adına, 125/2250 payı (e) adına, 125/2250 payı (f) adına, 125/2250 payı (g) adına</a:t>
            </a:r>
            <a:r>
              <a:rPr lang="tr-TR" sz="1600" b="1" dirty="0" smtClean="0">
                <a:latin typeface="Arial" panose="020B0604020202020204" pitchFamily="34" charset="0"/>
                <a:ea typeface="Times New Roman" panose="02020603050405020304" pitchFamily="18" charset="0"/>
                <a:cs typeface="Arial" panose="020B0604020202020204" pitchFamily="34" charset="0"/>
              </a:rPr>
              <a:t>, tapuya </a:t>
            </a:r>
            <a:r>
              <a:rPr lang="tr-TR" sz="1600" b="1" dirty="0">
                <a:latin typeface="Arial" panose="020B0604020202020204" pitchFamily="34" charset="0"/>
                <a:ea typeface="Times New Roman" panose="02020603050405020304" pitchFamily="18" charset="0"/>
                <a:cs typeface="Arial" panose="020B0604020202020204" pitchFamily="34" charset="0"/>
              </a:rPr>
              <a:t>tescil edilir</a:t>
            </a:r>
            <a:r>
              <a:rPr lang="tr-TR" sz="1600" b="1" dirty="0" smtClean="0">
                <a:latin typeface="Arial" panose="020B0604020202020204" pitchFamily="34" charset="0"/>
                <a:ea typeface="Times New Roman" panose="02020603050405020304" pitchFamily="18" charset="0"/>
                <a:cs typeface="Arial" panose="020B0604020202020204" pitchFamily="34" charset="0"/>
              </a:rPr>
              <a:t>.</a:t>
            </a:r>
            <a:endParaRPr lang="tr-TR" sz="1600" b="1" dirty="0" smtClean="0">
              <a:effectLst/>
              <a:latin typeface="Arial" panose="020B0604020202020204" pitchFamily="34" charset="0"/>
              <a:ea typeface="Calibri" panose="020F0502020204030204" pitchFamily="34" charset="0"/>
              <a:cs typeface="Arial" panose="020B0604020202020204" pitchFamily="34" charset="0"/>
            </a:endParaRPr>
          </a:p>
          <a:p>
            <a:pPr indent="359410" algn="just">
              <a:lnSpc>
                <a:spcPct val="150000"/>
              </a:lnSpc>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-(Z) Yapısında ise 800/2250 pay (h) kişisi adına tescil edilmesi gerekirken, bu kişi tarafından satın alma talebinde bulunulmadığından herhangi bir işlem yapılmayacaktır.</a:t>
            </a:r>
            <a:endParaRPr lang="tr-TR" sz="1600" b="1" dirty="0">
              <a:effectLst/>
              <a:latin typeface="Arial" panose="020B0604020202020204" pitchFamily="34" charset="0"/>
              <a:ea typeface="Calibri" panose="020F0502020204030204" pitchFamily="34" charset="0"/>
              <a:cs typeface="Arial" panose="020B0604020202020204" pitchFamily="34" charset="0"/>
            </a:endParaRPr>
          </a:p>
        </p:txBody>
      </p:sp>
      <p:pic>
        <p:nvPicPr>
          <p:cNvPr id="7" name="Resim 6"/>
          <p:cNvPicPr>
            <a:picLocks noChangeAspect="1"/>
          </p:cNvPicPr>
          <p:nvPr/>
        </p:nvPicPr>
        <p:blipFill>
          <a:blip r:embed="rId2"/>
          <a:stretch>
            <a:fillRect/>
          </a:stretch>
        </p:blipFill>
        <p:spPr>
          <a:xfrm>
            <a:off x="48126" y="155390"/>
            <a:ext cx="1209675" cy="1209675"/>
          </a:xfrm>
          <a:prstGeom prst="rect">
            <a:avLst/>
          </a:prstGeom>
        </p:spPr>
      </p:pic>
    </p:spTree>
    <p:extLst>
      <p:ext uri="{BB962C8B-B14F-4D97-AF65-F5344CB8AC3E}">
        <p14:creationId xmlns:p14="http://schemas.microsoft.com/office/powerpoint/2010/main" val="6982005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72716" y="623291"/>
            <a:ext cx="11534272" cy="5909310"/>
          </a:xfrm>
          <a:prstGeom prst="rect">
            <a:avLst/>
          </a:prstGeom>
          <a:solidFill>
            <a:schemeClr val="bg1"/>
          </a:solidFill>
          <a:ln>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tr-TR" b="1" dirty="0" smtClean="0">
                <a:solidFill>
                  <a:schemeClr val="tx1"/>
                </a:solidFill>
              </a:rPr>
              <a:t>		</a:t>
            </a:r>
          </a:p>
          <a:p>
            <a:endParaRPr lang="tr-TR" b="1" dirty="0">
              <a:solidFill>
                <a:schemeClr val="tx1"/>
              </a:solidFill>
            </a:endParaRPr>
          </a:p>
          <a:p>
            <a:r>
              <a:rPr lang="tr-TR" b="1" dirty="0" smtClean="0">
                <a:solidFill>
                  <a:schemeClr val="tx1"/>
                </a:solidFill>
              </a:rPr>
              <a:t>		Satışa </a:t>
            </a:r>
            <a:r>
              <a:rPr lang="tr-TR" b="1" dirty="0">
                <a:solidFill>
                  <a:schemeClr val="tx1"/>
                </a:solidFill>
              </a:rPr>
              <a:t>konu taşınmaz üzerindeki yapı ve tesisler hakkında 4706 sayılı Kanunun 5 inci maddesinin on </a:t>
            </a:r>
            <a:r>
              <a:rPr lang="tr-TR" b="1" dirty="0" smtClean="0">
                <a:solidFill>
                  <a:schemeClr val="tx1"/>
                </a:solidFill>
              </a:rPr>
              <a:t>		birinci </a:t>
            </a:r>
            <a:r>
              <a:rPr lang="tr-TR" b="1" dirty="0">
                <a:solidFill>
                  <a:schemeClr val="tx1"/>
                </a:solidFill>
              </a:rPr>
              <a:t>fıkrası uygulanmayacağından, bu taşınmazlar üzerindeki yapı ve tesislerin bedeli satış bedeline dahil edilmez</a:t>
            </a:r>
            <a:r>
              <a:rPr lang="tr-TR" b="1" dirty="0" smtClean="0">
                <a:solidFill>
                  <a:schemeClr val="tx1"/>
                </a:solidFill>
              </a:rPr>
              <a:t>.</a:t>
            </a:r>
          </a:p>
          <a:p>
            <a:endParaRPr lang="tr-TR" b="1" dirty="0">
              <a:solidFill>
                <a:schemeClr val="tx1"/>
              </a:solidFill>
            </a:endParaRPr>
          </a:p>
          <a:p>
            <a:r>
              <a:rPr lang="tr-TR" b="1" dirty="0" smtClean="0">
                <a:solidFill>
                  <a:schemeClr val="tx1"/>
                </a:solidFill>
              </a:rPr>
              <a:t>	Satış </a:t>
            </a:r>
            <a:r>
              <a:rPr lang="tr-TR" b="1" dirty="0">
                <a:solidFill>
                  <a:schemeClr val="tx1"/>
                </a:solidFill>
              </a:rPr>
              <a:t>bedeli peşin veya taksitle ödenebilir. Taksitli satışlarda satış bedelinin en az yüzde onu peşin ödenir, kalanı ise beş yıla kadar taksitlendirilir </a:t>
            </a:r>
            <a:r>
              <a:rPr lang="tr-TR" b="1" dirty="0" smtClean="0">
                <a:solidFill>
                  <a:schemeClr val="tx1"/>
                </a:solidFill>
              </a:rPr>
              <a:t>. </a:t>
            </a:r>
          </a:p>
          <a:p>
            <a:endParaRPr lang="tr-TR" b="1" dirty="0">
              <a:solidFill>
                <a:schemeClr val="tx1"/>
              </a:solidFill>
            </a:endParaRPr>
          </a:p>
          <a:p>
            <a:r>
              <a:rPr lang="tr-TR" b="1" dirty="0" smtClean="0">
                <a:solidFill>
                  <a:schemeClr val="tx1"/>
                </a:solidFill>
              </a:rPr>
              <a:t>	Taksit </a:t>
            </a:r>
            <a:r>
              <a:rPr lang="tr-TR" b="1" dirty="0">
                <a:solidFill>
                  <a:schemeClr val="tx1"/>
                </a:solidFill>
              </a:rPr>
              <a:t>tutarlarına ödeme tarihine kadar kanuni faiz oranının yarısı uygulanır</a:t>
            </a:r>
            <a:r>
              <a:rPr lang="tr-TR" b="1" dirty="0" smtClean="0">
                <a:solidFill>
                  <a:schemeClr val="tx1"/>
                </a:solidFill>
              </a:rPr>
              <a:t>.</a:t>
            </a:r>
          </a:p>
          <a:p>
            <a:endParaRPr lang="tr-TR" b="1" dirty="0">
              <a:solidFill>
                <a:schemeClr val="tx1"/>
              </a:solidFill>
            </a:endParaRPr>
          </a:p>
          <a:p>
            <a:r>
              <a:rPr lang="tr-TR" b="1" dirty="0" smtClean="0">
                <a:solidFill>
                  <a:schemeClr val="tx1"/>
                </a:solidFill>
              </a:rPr>
              <a:t>	</a:t>
            </a:r>
            <a:r>
              <a:rPr lang="tr-TR" b="1" dirty="0">
                <a:solidFill>
                  <a:schemeClr val="tx1"/>
                </a:solidFill>
              </a:rPr>
              <a:t>Yapı Kayıt Belgesi alınan taşınmazların satışa konu edilen kısımlarından, Yapı Kayıt Belgesinin alındığı tarihi ile satış tarihi arasındaki dönem için </a:t>
            </a:r>
            <a:r>
              <a:rPr lang="tr-TR" b="1" dirty="0" err="1">
                <a:solidFill>
                  <a:schemeClr val="tx1"/>
                </a:solidFill>
              </a:rPr>
              <a:t>ecrimisil</a:t>
            </a:r>
            <a:r>
              <a:rPr lang="tr-TR" b="1" dirty="0">
                <a:solidFill>
                  <a:schemeClr val="tx1"/>
                </a:solidFill>
              </a:rPr>
              <a:t> alınmaz, tahakkuk ettirilen </a:t>
            </a:r>
            <a:r>
              <a:rPr lang="tr-TR" b="1" dirty="0" err="1">
                <a:solidFill>
                  <a:schemeClr val="tx1"/>
                </a:solidFill>
              </a:rPr>
              <a:t>ecrimisiller</a:t>
            </a:r>
            <a:r>
              <a:rPr lang="tr-TR" b="1" dirty="0">
                <a:solidFill>
                  <a:schemeClr val="tx1"/>
                </a:solidFill>
              </a:rPr>
              <a:t> terkin edilir, satış tarihi itibarıyla tahsil edilen </a:t>
            </a:r>
            <a:r>
              <a:rPr lang="tr-TR" b="1" dirty="0" err="1">
                <a:solidFill>
                  <a:schemeClr val="tx1"/>
                </a:solidFill>
              </a:rPr>
              <a:t>ecrimisil</a:t>
            </a:r>
            <a:r>
              <a:rPr lang="tr-TR" b="1" dirty="0">
                <a:solidFill>
                  <a:schemeClr val="tx1"/>
                </a:solidFill>
              </a:rPr>
              <a:t> tutarı satış bedelinden mahsup edilir, bu tutardan fazlası ise iade edilmez</a:t>
            </a:r>
            <a:r>
              <a:rPr lang="tr-TR" b="1" dirty="0" smtClean="0">
                <a:solidFill>
                  <a:schemeClr val="tx1"/>
                </a:solidFill>
              </a:rPr>
              <a:t>.</a:t>
            </a:r>
          </a:p>
          <a:p>
            <a:endParaRPr lang="tr-TR" b="1" dirty="0">
              <a:solidFill>
                <a:schemeClr val="tx1"/>
              </a:solidFill>
            </a:endParaRPr>
          </a:p>
          <a:p>
            <a:r>
              <a:rPr lang="tr-TR" b="1" dirty="0" smtClean="0">
                <a:solidFill>
                  <a:schemeClr val="tx1"/>
                </a:solidFill>
              </a:rPr>
              <a:t>	Taksitli </a:t>
            </a:r>
            <a:r>
              <a:rPr lang="tr-TR" b="1" dirty="0">
                <a:solidFill>
                  <a:schemeClr val="tx1"/>
                </a:solidFill>
              </a:rPr>
              <a:t>satışlarda iki taksitin süresi içinde ödenmemesi durumunda</a:t>
            </a:r>
            <a:r>
              <a:rPr lang="tr-TR" b="1" dirty="0" smtClean="0">
                <a:solidFill>
                  <a:schemeClr val="tx1"/>
                </a:solidFill>
              </a:rPr>
              <a:t>;	İki </a:t>
            </a:r>
            <a:r>
              <a:rPr lang="tr-TR" b="1" dirty="0">
                <a:solidFill>
                  <a:schemeClr val="tx1"/>
                </a:solidFill>
              </a:rPr>
              <a:t>taksitin süresi içinde ödenmediği ve bu taksitlerin sözleşme süresinin sonuna kadar ödenebileceği, ancak izleyen taksitlerden herhangi birinin süresi içinde ödenmemesi durumunda sözleşmenin feshedileceği bildirilir. İdarenin bu tebligatına rağmen ilgilisi tarafından yükümlülüklerin yerine getirilmemesi durumunda sözleşme feshedilir ve on beş gün içinde ilgilisine tebligat yapılarak tahsil edilen bedelin aynen ve faizsiz olarak kendisine ödenebilmesi için adına açılmış banka hesabı numarasını İdareye bildirmesi istenir, bu bildirimi müteakip en geç otuz gün içinde de tahsil edilen bedel aynen ve faizsiz olarak iade edilir.</a:t>
            </a:r>
          </a:p>
        </p:txBody>
      </p:sp>
      <p:sp>
        <p:nvSpPr>
          <p:cNvPr id="4" name="Metin kutusu 3"/>
          <p:cNvSpPr txBox="1"/>
          <p:nvPr/>
        </p:nvSpPr>
        <p:spPr>
          <a:xfrm>
            <a:off x="1826602" y="77524"/>
            <a:ext cx="9980386" cy="461665"/>
          </a:xfrm>
          <a:prstGeom prst="rect">
            <a:avLst/>
          </a:prstGeom>
          <a:solidFill>
            <a:srgbClr val="0070C0"/>
          </a:solidFill>
        </p:spPr>
        <p:txBody>
          <a:bodyPr wrap="square" rtlCol="0">
            <a:spAutoFit/>
          </a:bodyPr>
          <a:lstStyle/>
          <a:p>
            <a:pPr algn="ctr"/>
            <a:r>
              <a:rPr lang="tr-TR" sz="2400" b="1" dirty="0" smtClean="0">
                <a:solidFill>
                  <a:schemeClr val="bg1"/>
                </a:solidFill>
                <a:latin typeface="Arial Black" panose="020B0A04020102020204" pitchFamily="34" charset="0"/>
                <a:ea typeface="Times New Roman" panose="02020603050405020304" pitchFamily="18" charset="0"/>
                <a:cs typeface="Times New Roman" panose="02020603050405020304" pitchFamily="18" charset="0"/>
              </a:rPr>
              <a:t>SATIŞ İŞLEMLERİ / 396 Sayılı Tebliğ 10. Madde</a:t>
            </a:r>
            <a:endParaRPr lang="tr-TR" sz="2400" b="1" dirty="0">
              <a:solidFill>
                <a:schemeClr val="bg1"/>
              </a:solidFill>
              <a:latin typeface="Arial Black" panose="020B0A04020102020204" pitchFamily="34" charset="0"/>
            </a:endParaRPr>
          </a:p>
        </p:txBody>
      </p:sp>
      <p:pic>
        <p:nvPicPr>
          <p:cNvPr id="2" name="Resim 1"/>
          <p:cNvPicPr>
            <a:picLocks noChangeAspect="1"/>
          </p:cNvPicPr>
          <p:nvPr/>
        </p:nvPicPr>
        <p:blipFill>
          <a:blip r:embed="rId2"/>
          <a:stretch>
            <a:fillRect/>
          </a:stretch>
        </p:blipFill>
        <p:spPr>
          <a:xfrm>
            <a:off x="272716" y="187288"/>
            <a:ext cx="1209675" cy="1209675"/>
          </a:xfrm>
          <a:prstGeom prst="rect">
            <a:avLst/>
          </a:prstGeom>
        </p:spPr>
      </p:pic>
    </p:spTree>
    <p:extLst>
      <p:ext uri="{BB962C8B-B14F-4D97-AF65-F5344CB8AC3E}">
        <p14:creationId xmlns:p14="http://schemas.microsoft.com/office/powerpoint/2010/main" val="35396481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72716" y="1877524"/>
            <a:ext cx="11534272" cy="2031325"/>
          </a:xfrm>
          <a:prstGeom prst="rect">
            <a:avLst/>
          </a:prstGeom>
          <a:solidFill>
            <a:schemeClr val="bg1"/>
          </a:solidFill>
          <a:ln>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pPr marL="342900" indent="-342900">
              <a:buAutoNum type="arabicParenBoth"/>
            </a:pPr>
            <a:r>
              <a:rPr lang="tr-TR" b="1" dirty="0" smtClean="0"/>
              <a:t>Yapı </a:t>
            </a:r>
            <a:r>
              <a:rPr lang="tr-TR" b="1" dirty="0"/>
              <a:t>Kayıt Belgesi ile tespit sonucu belirlenen alanlar arasında bir farklılık bulunduğunun belirlenmesi halinde, satış işlemlerine devam edilir ancak, bu konuda 6/6/2018 tarihli ve 30443 sayılı Resmî </a:t>
            </a:r>
            <a:r>
              <a:rPr lang="tr-TR" b="1" dirty="0" err="1"/>
              <a:t>Gazete’de</a:t>
            </a:r>
            <a:r>
              <a:rPr lang="tr-TR" b="1" dirty="0"/>
              <a:t> yayımlanan Yapı Kayıt Belgesi Verilmesine İlişkin Usul ve Esasların 10 uncu maddesine göre işlem yapılması istenir</a:t>
            </a:r>
            <a:r>
              <a:rPr lang="tr-TR" b="1" dirty="0" smtClean="0"/>
              <a:t>.</a:t>
            </a:r>
          </a:p>
          <a:p>
            <a:endParaRPr lang="tr-TR" b="1" dirty="0"/>
          </a:p>
          <a:p>
            <a:r>
              <a:rPr lang="tr-TR" b="1" dirty="0"/>
              <a:t>(2) Satışı yapılan taşınmazların tapu kütüğüne, “Bu taşınmaz ……….… tarihli ve ………... no.lu Yapı Kayıt Belgesine dayanılarak satılmıştır. Bu belgenin herhangi bir nedenle iptal edilmesi halinde, satış işlemi iptal edilerek taşınmaz Hazine adına tescil edilir ve ödenen bedel faizsiz olarak hak sahibine iade edilir.” şeklinde şerh konulur.</a:t>
            </a:r>
            <a:endParaRPr lang="tr-TR" sz="2400" b="1" dirty="0"/>
          </a:p>
        </p:txBody>
      </p:sp>
      <p:sp>
        <p:nvSpPr>
          <p:cNvPr id="4" name="Metin kutusu 3"/>
          <p:cNvSpPr txBox="1"/>
          <p:nvPr/>
        </p:nvSpPr>
        <p:spPr>
          <a:xfrm>
            <a:off x="1826602" y="77524"/>
            <a:ext cx="9980386" cy="461665"/>
          </a:xfrm>
          <a:prstGeom prst="rect">
            <a:avLst/>
          </a:prstGeom>
          <a:solidFill>
            <a:srgbClr val="0070C0"/>
          </a:solidFill>
        </p:spPr>
        <p:txBody>
          <a:bodyPr wrap="square" rtlCol="0">
            <a:spAutoFit/>
          </a:bodyPr>
          <a:lstStyle/>
          <a:p>
            <a:pPr algn="ctr"/>
            <a:r>
              <a:rPr lang="tr-TR" sz="2400" b="1" dirty="0" smtClean="0">
                <a:solidFill>
                  <a:schemeClr val="bg1"/>
                </a:solidFill>
                <a:latin typeface="Arial Black" panose="020B0A04020102020204" pitchFamily="34" charset="0"/>
                <a:ea typeface="Times New Roman" panose="02020603050405020304" pitchFamily="18" charset="0"/>
                <a:cs typeface="Times New Roman" panose="02020603050405020304" pitchFamily="18" charset="0"/>
              </a:rPr>
              <a:t>DİĞER İŞLEMLERİ / 396 Sayılı Tebliğ 11. Madde</a:t>
            </a:r>
            <a:endParaRPr lang="tr-TR" sz="2400" b="1" dirty="0">
              <a:solidFill>
                <a:schemeClr val="bg1"/>
              </a:solidFill>
              <a:latin typeface="Arial Black" panose="020B0A04020102020204" pitchFamily="34" charset="0"/>
            </a:endParaRPr>
          </a:p>
        </p:txBody>
      </p:sp>
      <p:pic>
        <p:nvPicPr>
          <p:cNvPr id="2" name="Resim 1"/>
          <p:cNvPicPr>
            <a:picLocks noChangeAspect="1"/>
          </p:cNvPicPr>
          <p:nvPr/>
        </p:nvPicPr>
        <p:blipFill>
          <a:blip r:embed="rId2"/>
          <a:stretch>
            <a:fillRect/>
          </a:stretch>
        </p:blipFill>
        <p:spPr>
          <a:xfrm>
            <a:off x="121720" y="77524"/>
            <a:ext cx="1209675" cy="1209675"/>
          </a:xfrm>
          <a:prstGeom prst="rect">
            <a:avLst/>
          </a:prstGeom>
        </p:spPr>
      </p:pic>
    </p:spTree>
    <p:extLst>
      <p:ext uri="{BB962C8B-B14F-4D97-AF65-F5344CB8AC3E}">
        <p14:creationId xmlns:p14="http://schemas.microsoft.com/office/powerpoint/2010/main" val="11676719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58130" y="77524"/>
            <a:ext cx="1421634" cy="1400931"/>
          </a:xfrm>
          <a:prstGeom prst="rect">
            <a:avLst/>
          </a:prstGeom>
        </p:spPr>
      </p:pic>
      <p:sp>
        <p:nvSpPr>
          <p:cNvPr id="3" name="Metin kutusu 2"/>
          <p:cNvSpPr txBox="1"/>
          <p:nvPr/>
        </p:nvSpPr>
        <p:spPr>
          <a:xfrm>
            <a:off x="1363580" y="1668378"/>
            <a:ext cx="10106526" cy="3970318"/>
          </a:xfrm>
          <a:prstGeom prst="rect">
            <a:avLst/>
          </a:prstGeom>
          <a:solidFill>
            <a:schemeClr val="bg1"/>
          </a:solidFill>
          <a:ln>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tr-TR" sz="3600" b="1" dirty="0">
                <a:ln w="0"/>
                <a:solidFill>
                  <a:schemeClr val="tx1"/>
                </a:solidFill>
                <a:effectLst>
                  <a:outerShdw blurRad="38100" dist="19050" dir="2700000" algn="tl" rotWithShape="0">
                    <a:schemeClr val="dk1">
                      <a:alpha val="40000"/>
                    </a:schemeClr>
                  </a:outerShdw>
                </a:effectLst>
              </a:rPr>
              <a:t>3194 sayılı İmar Kanununun geçici 16 </a:t>
            </a:r>
            <a:r>
              <a:rPr lang="tr-TR" sz="3600" b="1" dirty="0" err="1">
                <a:ln w="0"/>
                <a:solidFill>
                  <a:schemeClr val="tx1"/>
                </a:solidFill>
                <a:effectLst>
                  <a:outerShdw blurRad="38100" dist="19050" dir="2700000" algn="tl" rotWithShape="0">
                    <a:schemeClr val="dk1">
                      <a:alpha val="40000"/>
                    </a:schemeClr>
                  </a:outerShdw>
                </a:effectLst>
              </a:rPr>
              <a:t>ncı</a:t>
            </a:r>
            <a:r>
              <a:rPr lang="tr-TR" sz="3600" b="1" dirty="0">
                <a:ln w="0"/>
                <a:solidFill>
                  <a:schemeClr val="tx1"/>
                </a:solidFill>
                <a:effectLst>
                  <a:outerShdw blurRad="38100" dist="19050" dir="2700000" algn="tl" rotWithShape="0">
                    <a:schemeClr val="dk1">
                      <a:alpha val="40000"/>
                    </a:schemeClr>
                  </a:outerShdw>
                </a:effectLst>
              </a:rPr>
              <a:t> maddesi kapsamında </a:t>
            </a:r>
            <a:r>
              <a:rPr lang="tr-TR" sz="3600" b="1" dirty="0">
                <a:ln w="0"/>
                <a:solidFill>
                  <a:srgbClr val="FF0000"/>
                </a:solidFill>
                <a:effectLst>
                  <a:outerShdw blurRad="38100" dist="19050" dir="2700000" algn="tl" rotWithShape="0">
                    <a:schemeClr val="dk1">
                      <a:alpha val="40000"/>
                    </a:schemeClr>
                  </a:outerShdw>
                </a:effectLst>
              </a:rPr>
              <a:t>Yapı Kayıt Belgesi alınan yapıların </a:t>
            </a:r>
            <a:r>
              <a:rPr lang="tr-TR" sz="3600" b="1" dirty="0">
                <a:ln w="0"/>
                <a:solidFill>
                  <a:srgbClr val="0070C0"/>
                </a:solidFill>
                <a:effectLst>
                  <a:outerShdw blurRad="38100" dist="19050" dir="2700000" algn="tl" rotWithShape="0">
                    <a:schemeClr val="dk1">
                      <a:alpha val="40000"/>
                    </a:schemeClr>
                  </a:outerShdw>
                </a:effectLst>
              </a:rPr>
              <a:t>bulunduğu Hazineye ait taşınmazların</a:t>
            </a:r>
            <a:r>
              <a:rPr lang="tr-TR" sz="3600" b="1" dirty="0">
                <a:ln w="0"/>
                <a:solidFill>
                  <a:schemeClr val="tx1"/>
                </a:solidFill>
                <a:effectLst>
                  <a:outerShdw blurRad="38100" dist="19050" dir="2700000" algn="tl" rotWithShape="0">
                    <a:schemeClr val="dk1">
                      <a:alpha val="40000"/>
                    </a:schemeClr>
                  </a:outerShdw>
                </a:effectLst>
              </a:rPr>
              <a:t>, </a:t>
            </a:r>
            <a:r>
              <a:rPr lang="tr-TR" sz="3600" b="1" dirty="0">
                <a:ln w="0"/>
                <a:solidFill>
                  <a:srgbClr val="FF0000"/>
                </a:solidFill>
                <a:effectLst>
                  <a:outerShdw blurRad="38100" dist="19050" dir="2700000" algn="tl" rotWithShape="0">
                    <a:schemeClr val="dk1">
                      <a:alpha val="40000"/>
                    </a:schemeClr>
                  </a:outerShdw>
                </a:effectLst>
              </a:rPr>
              <a:t>Yapı Kayıt Belgesi sahiplerine satışına </a:t>
            </a:r>
            <a:r>
              <a:rPr lang="tr-TR" sz="3600" b="1" dirty="0">
                <a:ln w="0"/>
                <a:solidFill>
                  <a:schemeClr val="tx1"/>
                </a:solidFill>
                <a:effectLst>
                  <a:outerShdw blurRad="38100" dist="19050" dir="2700000" algn="tl" rotWithShape="0">
                    <a:schemeClr val="dk1">
                      <a:alpha val="40000"/>
                    </a:schemeClr>
                  </a:outerShdw>
                </a:effectLst>
              </a:rPr>
              <a:t>ilişkin usul ve </a:t>
            </a:r>
            <a:r>
              <a:rPr lang="tr-TR" sz="3600" b="1" dirty="0" smtClean="0">
                <a:ln w="0"/>
                <a:solidFill>
                  <a:schemeClr val="tx1"/>
                </a:solidFill>
                <a:effectLst>
                  <a:outerShdw blurRad="38100" dist="19050" dir="2700000" algn="tl" rotWithShape="0">
                    <a:schemeClr val="dk1">
                      <a:alpha val="40000"/>
                    </a:schemeClr>
                  </a:outerShdw>
                </a:effectLst>
              </a:rPr>
              <a:t>esaslarını belirleyen 396 sıra sayılı Milli Emlak Genel Tebliği 26 Aralık 2019 Perşembe Günkü Resmi Gazetede  Yayımlanarak Yürürlüğe Girmiş Bulunmaktadır.</a:t>
            </a:r>
            <a:endParaRPr lang="tr-TR" sz="3600" b="1" dirty="0">
              <a:ln w="0"/>
              <a:solidFill>
                <a:schemeClr val="tx1"/>
              </a:solidFill>
              <a:effectLst>
                <a:outerShdw blurRad="38100" dist="19050" dir="2700000" algn="tl" rotWithShape="0">
                  <a:schemeClr val="dk1">
                    <a:alpha val="40000"/>
                  </a:schemeClr>
                </a:outerShdw>
              </a:effectLst>
            </a:endParaRPr>
          </a:p>
        </p:txBody>
      </p:sp>
      <p:sp>
        <p:nvSpPr>
          <p:cNvPr id="4" name="Metin kutusu 3"/>
          <p:cNvSpPr txBox="1"/>
          <p:nvPr/>
        </p:nvSpPr>
        <p:spPr>
          <a:xfrm>
            <a:off x="1826602" y="77524"/>
            <a:ext cx="7795863" cy="461665"/>
          </a:xfrm>
          <a:prstGeom prst="rect">
            <a:avLst/>
          </a:prstGeom>
          <a:solidFill>
            <a:srgbClr val="0070C0"/>
          </a:solidFill>
        </p:spPr>
        <p:txBody>
          <a:bodyPr wrap="square" rtlCol="0">
            <a:spAutoFit/>
          </a:bodyPr>
          <a:lstStyle/>
          <a:p>
            <a:pPr algn="ctr"/>
            <a:r>
              <a:rPr lang="tr-TR" sz="2400" b="1" dirty="0" smtClean="0">
                <a:solidFill>
                  <a:schemeClr val="bg1"/>
                </a:solidFill>
                <a:latin typeface="Arial Black" panose="020B0A04020102020204" pitchFamily="34" charset="0"/>
                <a:ea typeface="Times New Roman" panose="02020603050405020304" pitchFamily="18" charset="0"/>
                <a:cs typeface="Times New Roman" panose="02020603050405020304" pitchFamily="18" charset="0"/>
              </a:rPr>
              <a:t>396 Sıra Sayılı Milli Emlak Genel Tebliği</a:t>
            </a:r>
            <a:endParaRPr lang="tr-TR" sz="2400" b="1" dirty="0">
              <a:solidFill>
                <a:schemeClr val="bg1"/>
              </a:solidFill>
              <a:latin typeface="Arial Black" panose="020B0A04020102020204" pitchFamily="34" charset="0"/>
            </a:endParaRPr>
          </a:p>
        </p:txBody>
      </p:sp>
      <p:pic>
        <p:nvPicPr>
          <p:cNvPr id="5" name="Resim 4"/>
          <p:cNvPicPr>
            <a:picLocks noChangeAspect="1"/>
          </p:cNvPicPr>
          <p:nvPr/>
        </p:nvPicPr>
        <p:blipFill>
          <a:blip r:embed="rId3"/>
          <a:stretch>
            <a:fillRect/>
          </a:stretch>
        </p:blipFill>
        <p:spPr>
          <a:xfrm>
            <a:off x="153905" y="203784"/>
            <a:ext cx="1209675" cy="1209675"/>
          </a:xfrm>
          <a:prstGeom prst="rect">
            <a:avLst/>
          </a:prstGeom>
        </p:spPr>
      </p:pic>
    </p:spTree>
    <p:extLst>
      <p:ext uri="{BB962C8B-B14F-4D97-AF65-F5344CB8AC3E}">
        <p14:creationId xmlns:p14="http://schemas.microsoft.com/office/powerpoint/2010/main" val="3108980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208547" y="504247"/>
            <a:ext cx="11742821" cy="6401753"/>
          </a:xfrm>
          <a:prstGeom prst="rect">
            <a:avLst/>
          </a:prstGeom>
        </p:spPr>
        <p:txBody>
          <a:bodyPr wrap="square">
            <a:spAutoFit/>
          </a:bodyPr>
          <a:lstStyle/>
          <a:p>
            <a:pPr marL="342900" indent="-342900" algn="just">
              <a:lnSpc>
                <a:spcPts val="1200"/>
              </a:lnSpc>
              <a:spcAft>
                <a:spcPts val="0"/>
              </a:spcAft>
              <a:buAutoNum type="alphaLcParenR"/>
            </a:pPr>
            <a:endParaRPr lang="tr-TR" b="1" dirty="0" smtClean="0">
              <a:ea typeface="Times New Roman" panose="02020603050405020304" pitchFamily="18" charset="0"/>
              <a:cs typeface="Times New Roman" panose="02020603050405020304" pitchFamily="18" charset="0"/>
            </a:endParaRPr>
          </a:p>
          <a:p>
            <a:pPr algn="just">
              <a:lnSpc>
                <a:spcPts val="1200"/>
              </a:lnSpc>
              <a:spcAft>
                <a:spcPts val="0"/>
              </a:spcAft>
            </a:pPr>
            <a:r>
              <a:rPr lang="tr-TR" b="1" dirty="0" smtClean="0">
                <a:ea typeface="Times New Roman" panose="02020603050405020304" pitchFamily="18" charset="0"/>
                <a:cs typeface="Times New Roman" panose="02020603050405020304" pitchFamily="18" charset="0"/>
              </a:rPr>
              <a:t>     			</a:t>
            </a:r>
            <a:r>
              <a:rPr lang="tr-TR" b="1" dirty="0" smtClean="0">
                <a:solidFill>
                  <a:srgbClr val="FF0000"/>
                </a:solidFill>
                <a:ea typeface="Times New Roman" panose="02020603050405020304" pitchFamily="18" charset="0"/>
                <a:cs typeface="Times New Roman" panose="02020603050405020304" pitchFamily="18" charset="0"/>
              </a:rPr>
              <a:t>a) </a:t>
            </a:r>
            <a:r>
              <a:rPr lang="tr-TR" b="1" dirty="0" smtClean="0">
                <a:ea typeface="Times New Roman" panose="02020603050405020304" pitchFamily="18" charset="0"/>
                <a:cs typeface="Times New Roman" panose="02020603050405020304" pitchFamily="18" charset="0"/>
              </a:rPr>
              <a:t>31/12/2017 </a:t>
            </a:r>
            <a:r>
              <a:rPr lang="tr-TR" b="1" dirty="0">
                <a:ea typeface="Times New Roman" panose="02020603050405020304" pitchFamily="18" charset="0"/>
                <a:cs typeface="Times New Roman" panose="02020603050405020304" pitchFamily="18" charset="0"/>
              </a:rPr>
              <a:t>tarihinden sonra üzerinde yapı yapılan taşınmazlar</a:t>
            </a:r>
            <a:r>
              <a:rPr lang="tr-TR" b="1" dirty="0" smtClean="0">
                <a:ea typeface="Times New Roman" panose="02020603050405020304" pitchFamily="18" charset="0"/>
                <a:cs typeface="Times New Roman" panose="02020603050405020304" pitchFamily="18" charset="0"/>
              </a:rPr>
              <a:t>,</a:t>
            </a:r>
          </a:p>
          <a:p>
            <a:pPr marL="514350" indent="-514350" algn="just">
              <a:lnSpc>
                <a:spcPts val="1200"/>
              </a:lnSpc>
              <a:spcAft>
                <a:spcPts val="0"/>
              </a:spcAft>
              <a:buAutoNum type="alphaLcParenR"/>
            </a:pPr>
            <a:endParaRPr lang="tr-TR" b="1" dirty="0" smtClean="0">
              <a:effectLst/>
              <a:ea typeface="Calibri" panose="020F0502020204030204" pitchFamily="34" charset="0"/>
              <a:cs typeface="Times New Roman" panose="02020603050405020304" pitchFamily="18" charset="0"/>
            </a:endParaRPr>
          </a:p>
          <a:p>
            <a:pPr indent="359410" algn="just">
              <a:lnSpc>
                <a:spcPts val="1200"/>
              </a:lnSpc>
              <a:spcAft>
                <a:spcPts val="0"/>
              </a:spcAft>
            </a:pPr>
            <a:r>
              <a:rPr lang="tr-TR" b="1" dirty="0" smtClean="0">
                <a:ea typeface="Times New Roman" panose="02020603050405020304" pitchFamily="18" charset="0"/>
                <a:cs typeface="Times New Roman" panose="02020603050405020304" pitchFamily="18" charset="0"/>
              </a:rPr>
              <a:t>			</a:t>
            </a:r>
            <a:r>
              <a:rPr lang="tr-TR" b="1" dirty="0" smtClean="0">
                <a:solidFill>
                  <a:srgbClr val="FF0000"/>
                </a:solidFill>
                <a:ea typeface="Times New Roman" panose="02020603050405020304" pitchFamily="18" charset="0"/>
                <a:cs typeface="Times New Roman" panose="02020603050405020304" pitchFamily="18" charset="0"/>
              </a:rPr>
              <a:t>b</a:t>
            </a:r>
            <a:r>
              <a:rPr lang="tr-TR" b="1" dirty="0">
                <a:solidFill>
                  <a:srgbClr val="FF0000"/>
                </a:solidFill>
                <a:ea typeface="Times New Roman" panose="02020603050405020304" pitchFamily="18" charset="0"/>
                <a:cs typeface="Times New Roman" panose="02020603050405020304" pitchFamily="18" charset="0"/>
              </a:rPr>
              <a:t>) </a:t>
            </a:r>
            <a:r>
              <a:rPr lang="tr-TR" b="1" dirty="0" smtClean="0">
                <a:ea typeface="Times New Roman" panose="02020603050405020304" pitchFamily="18" charset="0"/>
                <a:cs typeface="Times New Roman" panose="02020603050405020304" pitchFamily="18" charset="0"/>
              </a:rPr>
              <a:t>4342 </a:t>
            </a:r>
            <a:r>
              <a:rPr lang="tr-TR" b="1" dirty="0">
                <a:ea typeface="Times New Roman" panose="02020603050405020304" pitchFamily="18" charset="0"/>
                <a:cs typeface="Times New Roman" panose="02020603050405020304" pitchFamily="18" charset="0"/>
              </a:rPr>
              <a:t>sayılı Mera Kanunu kapsamında kalan taşınmazlar</a:t>
            </a:r>
            <a:r>
              <a:rPr lang="tr-TR" b="1" dirty="0" smtClean="0">
                <a:ea typeface="Times New Roman" panose="02020603050405020304" pitchFamily="18" charset="0"/>
                <a:cs typeface="Times New Roman" panose="02020603050405020304" pitchFamily="18" charset="0"/>
              </a:rPr>
              <a:t>,</a:t>
            </a:r>
          </a:p>
          <a:p>
            <a:pPr indent="359410" algn="just">
              <a:lnSpc>
                <a:spcPts val="1200"/>
              </a:lnSpc>
              <a:spcAft>
                <a:spcPts val="0"/>
              </a:spcAft>
            </a:pPr>
            <a:endParaRPr lang="tr-TR" b="1" dirty="0" smtClean="0">
              <a:effectLst/>
              <a:ea typeface="Calibri" panose="020F0502020204030204" pitchFamily="34" charset="0"/>
              <a:cs typeface="Times New Roman" panose="02020603050405020304" pitchFamily="18" charset="0"/>
            </a:endParaRPr>
          </a:p>
          <a:p>
            <a:pPr indent="359410" algn="just">
              <a:lnSpc>
                <a:spcPts val="1200"/>
              </a:lnSpc>
              <a:spcAft>
                <a:spcPts val="0"/>
              </a:spcAft>
            </a:pPr>
            <a:r>
              <a:rPr lang="tr-TR" b="1" dirty="0" smtClean="0">
                <a:ea typeface="Times New Roman" panose="02020603050405020304" pitchFamily="18" charset="0"/>
                <a:cs typeface="Times New Roman" panose="02020603050405020304" pitchFamily="18" charset="0"/>
              </a:rPr>
              <a:t>			</a:t>
            </a:r>
            <a:r>
              <a:rPr lang="tr-TR" b="1" dirty="0" smtClean="0">
                <a:solidFill>
                  <a:srgbClr val="FF0000"/>
                </a:solidFill>
                <a:ea typeface="Times New Roman" panose="02020603050405020304" pitchFamily="18" charset="0"/>
                <a:cs typeface="Times New Roman" panose="02020603050405020304" pitchFamily="18" charset="0"/>
              </a:rPr>
              <a:t>c</a:t>
            </a:r>
            <a:r>
              <a:rPr lang="tr-TR" b="1" dirty="0">
                <a:solidFill>
                  <a:srgbClr val="FF0000"/>
                </a:solidFill>
                <a:ea typeface="Times New Roman" panose="02020603050405020304" pitchFamily="18" charset="0"/>
                <a:cs typeface="Times New Roman" panose="02020603050405020304" pitchFamily="18" charset="0"/>
              </a:rPr>
              <a:t>) </a:t>
            </a:r>
            <a:r>
              <a:rPr lang="tr-TR" b="1" dirty="0" smtClean="0">
                <a:ea typeface="Times New Roman" panose="02020603050405020304" pitchFamily="18" charset="0"/>
                <a:cs typeface="Times New Roman" panose="02020603050405020304" pitchFamily="18" charset="0"/>
              </a:rPr>
              <a:t>6831 </a:t>
            </a:r>
            <a:r>
              <a:rPr lang="tr-TR" b="1" dirty="0">
                <a:ea typeface="Times New Roman" panose="02020603050405020304" pitchFamily="18" charset="0"/>
                <a:cs typeface="Times New Roman" panose="02020603050405020304" pitchFamily="18" charset="0"/>
              </a:rPr>
              <a:t>sayılı Orman Kanunu kapsamında kalan taşınmazlar</a:t>
            </a:r>
            <a:r>
              <a:rPr lang="tr-TR" b="1" dirty="0" smtClean="0">
                <a:ea typeface="Times New Roman" panose="02020603050405020304" pitchFamily="18" charset="0"/>
                <a:cs typeface="Times New Roman" panose="02020603050405020304" pitchFamily="18" charset="0"/>
              </a:rPr>
              <a:t>,</a:t>
            </a:r>
          </a:p>
          <a:p>
            <a:pPr indent="359410" algn="just">
              <a:lnSpc>
                <a:spcPts val="1200"/>
              </a:lnSpc>
              <a:spcAft>
                <a:spcPts val="0"/>
              </a:spcAft>
            </a:pPr>
            <a:endParaRPr lang="tr-TR" b="1" dirty="0" smtClean="0">
              <a:effectLst/>
              <a:ea typeface="Calibri" panose="020F0502020204030204" pitchFamily="34" charset="0"/>
              <a:cs typeface="Times New Roman" panose="02020603050405020304" pitchFamily="18" charset="0"/>
            </a:endParaRPr>
          </a:p>
          <a:p>
            <a:pPr indent="359410" algn="just">
              <a:lnSpc>
                <a:spcPts val="1200"/>
              </a:lnSpc>
              <a:spcAft>
                <a:spcPts val="0"/>
              </a:spcAft>
            </a:pPr>
            <a:r>
              <a:rPr lang="tr-TR" b="1" dirty="0" smtClean="0">
                <a:ea typeface="Times New Roman" panose="02020603050405020304" pitchFamily="18" charset="0"/>
                <a:cs typeface="Times New Roman" panose="02020603050405020304" pitchFamily="18" charset="0"/>
              </a:rPr>
              <a:t>			</a:t>
            </a:r>
            <a:r>
              <a:rPr lang="tr-TR" b="1" dirty="0" smtClean="0">
                <a:solidFill>
                  <a:srgbClr val="FF0000"/>
                </a:solidFill>
                <a:ea typeface="Times New Roman" panose="02020603050405020304" pitchFamily="18" charset="0"/>
                <a:cs typeface="Times New Roman" panose="02020603050405020304" pitchFamily="18" charset="0"/>
              </a:rPr>
              <a:t>ç</a:t>
            </a:r>
            <a:r>
              <a:rPr lang="tr-TR" b="1" dirty="0">
                <a:solidFill>
                  <a:srgbClr val="FF0000"/>
                </a:solidFill>
                <a:ea typeface="Times New Roman" panose="02020603050405020304" pitchFamily="18" charset="0"/>
                <a:cs typeface="Times New Roman" panose="02020603050405020304" pitchFamily="18" charset="0"/>
              </a:rPr>
              <a:t>) </a:t>
            </a:r>
            <a:r>
              <a:rPr lang="tr-TR" b="1" dirty="0" smtClean="0">
                <a:solidFill>
                  <a:srgbClr val="FF0000"/>
                </a:solidFill>
                <a:ea typeface="Times New Roman" panose="02020603050405020304" pitchFamily="18" charset="0"/>
                <a:cs typeface="Times New Roman" panose="02020603050405020304" pitchFamily="18" charset="0"/>
              </a:rPr>
              <a:t> </a:t>
            </a:r>
            <a:r>
              <a:rPr lang="tr-TR" b="1" dirty="0" smtClean="0">
                <a:ea typeface="Times New Roman" panose="02020603050405020304" pitchFamily="18" charset="0"/>
                <a:cs typeface="Times New Roman" panose="02020603050405020304" pitchFamily="18" charset="0"/>
              </a:rPr>
              <a:t>3621 </a:t>
            </a:r>
            <a:r>
              <a:rPr lang="tr-TR" b="1" dirty="0">
                <a:ea typeface="Times New Roman" panose="02020603050405020304" pitchFamily="18" charset="0"/>
                <a:cs typeface="Times New Roman" panose="02020603050405020304" pitchFamily="18" charset="0"/>
              </a:rPr>
              <a:t>sayılı Kıyı Kanununa göre kıyıda kalan yerler</a:t>
            </a:r>
            <a:r>
              <a:rPr lang="tr-TR" b="1" dirty="0" smtClean="0">
                <a:ea typeface="Times New Roman" panose="02020603050405020304" pitchFamily="18" charset="0"/>
                <a:cs typeface="Times New Roman" panose="02020603050405020304" pitchFamily="18" charset="0"/>
              </a:rPr>
              <a:t>,</a:t>
            </a:r>
          </a:p>
          <a:p>
            <a:pPr indent="359410" algn="just">
              <a:lnSpc>
                <a:spcPts val="1200"/>
              </a:lnSpc>
              <a:spcAft>
                <a:spcPts val="0"/>
              </a:spcAft>
            </a:pPr>
            <a:endParaRPr lang="tr-TR" b="1" dirty="0" smtClean="0">
              <a:effectLst/>
              <a:ea typeface="Calibri" panose="020F0502020204030204" pitchFamily="34" charset="0"/>
              <a:cs typeface="Times New Roman" panose="02020603050405020304" pitchFamily="18" charset="0"/>
            </a:endParaRPr>
          </a:p>
          <a:p>
            <a:pPr indent="359410" algn="just">
              <a:lnSpc>
                <a:spcPts val="1200"/>
              </a:lnSpc>
              <a:spcAft>
                <a:spcPts val="0"/>
              </a:spcAft>
            </a:pPr>
            <a:r>
              <a:rPr lang="tr-TR" b="1" dirty="0">
                <a:solidFill>
                  <a:srgbClr val="FF0000"/>
                </a:solidFill>
                <a:ea typeface="Times New Roman" panose="02020603050405020304" pitchFamily="18" charset="0"/>
                <a:cs typeface="Times New Roman" panose="02020603050405020304" pitchFamily="18" charset="0"/>
              </a:rPr>
              <a:t>d) </a:t>
            </a:r>
            <a:r>
              <a:rPr lang="tr-TR" b="1" dirty="0" smtClean="0">
                <a:ea typeface="Times New Roman" panose="02020603050405020304" pitchFamily="18" charset="0"/>
                <a:cs typeface="Times New Roman" panose="02020603050405020304" pitchFamily="18" charset="0"/>
              </a:rPr>
              <a:t>2873 </a:t>
            </a:r>
            <a:r>
              <a:rPr lang="tr-TR" b="1" dirty="0">
                <a:ea typeface="Times New Roman" panose="02020603050405020304" pitchFamily="18" charset="0"/>
                <a:cs typeface="Times New Roman" panose="02020603050405020304" pitchFamily="18" charset="0"/>
              </a:rPr>
              <a:t>sayılı Milli Parklar Kanunu uyarınca milli park, tabiat parkı, tabiat anıtı ve tabiatı </a:t>
            </a:r>
            <a:r>
              <a:rPr lang="tr-TR" b="1" dirty="0" smtClean="0">
                <a:ea typeface="Times New Roman" panose="02020603050405020304" pitchFamily="18" charset="0"/>
                <a:cs typeface="Times New Roman" panose="02020603050405020304" pitchFamily="18" charset="0"/>
              </a:rPr>
              <a:t>koruma</a:t>
            </a:r>
          </a:p>
          <a:p>
            <a:pPr indent="359410" algn="just">
              <a:lnSpc>
                <a:spcPts val="1200"/>
              </a:lnSpc>
              <a:spcAft>
                <a:spcPts val="0"/>
              </a:spcAft>
            </a:pPr>
            <a:r>
              <a:rPr lang="tr-TR" b="1" dirty="0" smtClean="0">
                <a:ea typeface="Times New Roman" panose="02020603050405020304" pitchFamily="18" charset="0"/>
                <a:cs typeface="Times New Roman" panose="02020603050405020304" pitchFamily="18" charset="0"/>
              </a:rPr>
              <a:t> </a:t>
            </a:r>
            <a:r>
              <a:rPr lang="tr-TR" b="1" dirty="0">
                <a:ea typeface="Times New Roman" panose="02020603050405020304" pitchFamily="18" charset="0"/>
                <a:cs typeface="Times New Roman" panose="02020603050405020304" pitchFamily="18" charset="0"/>
              </a:rPr>
              <a:t>alanları içinde kalan taşınmazlar</a:t>
            </a:r>
            <a:r>
              <a:rPr lang="tr-TR" b="1" dirty="0" smtClean="0">
                <a:ea typeface="Times New Roman" panose="02020603050405020304" pitchFamily="18" charset="0"/>
                <a:cs typeface="Times New Roman" panose="02020603050405020304" pitchFamily="18" charset="0"/>
              </a:rPr>
              <a:t>,</a:t>
            </a:r>
          </a:p>
          <a:p>
            <a:pPr indent="359410" algn="just">
              <a:lnSpc>
                <a:spcPts val="1200"/>
              </a:lnSpc>
              <a:spcAft>
                <a:spcPts val="0"/>
              </a:spcAft>
            </a:pPr>
            <a:endParaRPr lang="tr-TR" b="1" dirty="0" smtClean="0">
              <a:effectLst/>
              <a:ea typeface="Calibri" panose="020F0502020204030204" pitchFamily="34" charset="0"/>
              <a:cs typeface="Times New Roman" panose="02020603050405020304" pitchFamily="18" charset="0"/>
            </a:endParaRPr>
          </a:p>
          <a:p>
            <a:pPr indent="359410" algn="just">
              <a:lnSpc>
                <a:spcPts val="1200"/>
              </a:lnSpc>
              <a:spcAft>
                <a:spcPts val="0"/>
              </a:spcAft>
            </a:pPr>
            <a:r>
              <a:rPr lang="tr-TR" b="1" dirty="0">
                <a:solidFill>
                  <a:srgbClr val="FF0000"/>
                </a:solidFill>
                <a:ea typeface="Times New Roman" panose="02020603050405020304" pitchFamily="18" charset="0"/>
                <a:cs typeface="Times New Roman" panose="02020603050405020304" pitchFamily="18" charset="0"/>
              </a:rPr>
              <a:t>e) </a:t>
            </a:r>
            <a:r>
              <a:rPr lang="tr-TR" b="1" dirty="0" smtClean="0">
                <a:ea typeface="Times New Roman" panose="02020603050405020304" pitchFamily="18" charset="0"/>
                <a:cs typeface="Times New Roman" panose="02020603050405020304" pitchFamily="18" charset="0"/>
              </a:rPr>
              <a:t>2863 </a:t>
            </a:r>
            <a:r>
              <a:rPr lang="tr-TR" b="1" dirty="0">
                <a:ea typeface="Times New Roman" panose="02020603050405020304" pitchFamily="18" charset="0"/>
                <a:cs typeface="Times New Roman" panose="02020603050405020304" pitchFamily="18" charset="0"/>
              </a:rPr>
              <a:t>sayılı Kültür ve Tabiat Varlıklarını Koruma Kanunu kapsamında satışı mümkün olmayan </a:t>
            </a:r>
            <a:endParaRPr lang="tr-TR" b="1" dirty="0" smtClean="0">
              <a:ea typeface="Times New Roman" panose="02020603050405020304" pitchFamily="18" charset="0"/>
              <a:cs typeface="Times New Roman" panose="02020603050405020304" pitchFamily="18" charset="0"/>
            </a:endParaRPr>
          </a:p>
          <a:p>
            <a:pPr indent="359410" algn="just">
              <a:lnSpc>
                <a:spcPts val="1200"/>
              </a:lnSpc>
              <a:spcAft>
                <a:spcPts val="0"/>
              </a:spcAft>
            </a:pPr>
            <a:r>
              <a:rPr lang="tr-TR" b="1" dirty="0" smtClean="0">
                <a:ea typeface="Times New Roman" panose="02020603050405020304" pitchFamily="18" charset="0"/>
                <a:cs typeface="Times New Roman" panose="02020603050405020304" pitchFamily="18" charset="0"/>
              </a:rPr>
              <a:t>taşınmazlar </a:t>
            </a:r>
            <a:r>
              <a:rPr lang="tr-TR" b="1" dirty="0">
                <a:ea typeface="Times New Roman" panose="02020603050405020304" pitchFamily="18" charset="0"/>
                <a:cs typeface="Times New Roman" panose="02020603050405020304" pitchFamily="18" charset="0"/>
              </a:rPr>
              <a:t>ve ilgili idare tarafından satılması uygun görülmeyen taşınmazlar</a:t>
            </a:r>
            <a:r>
              <a:rPr lang="tr-TR" b="1" dirty="0" smtClean="0">
                <a:ea typeface="Times New Roman" panose="02020603050405020304" pitchFamily="18" charset="0"/>
                <a:cs typeface="Times New Roman" panose="02020603050405020304" pitchFamily="18" charset="0"/>
              </a:rPr>
              <a:t>,</a:t>
            </a:r>
          </a:p>
          <a:p>
            <a:pPr indent="359410" algn="just">
              <a:lnSpc>
                <a:spcPts val="1200"/>
              </a:lnSpc>
              <a:spcAft>
                <a:spcPts val="0"/>
              </a:spcAft>
            </a:pPr>
            <a:endParaRPr lang="tr-TR" b="1" dirty="0" smtClean="0">
              <a:solidFill>
                <a:srgbClr val="FF0000"/>
              </a:solidFill>
              <a:effectLst/>
              <a:ea typeface="Calibri" panose="020F0502020204030204" pitchFamily="34" charset="0"/>
              <a:cs typeface="Times New Roman" panose="02020603050405020304" pitchFamily="18" charset="0"/>
            </a:endParaRPr>
          </a:p>
          <a:p>
            <a:pPr indent="359410" algn="just">
              <a:lnSpc>
                <a:spcPts val="1200"/>
              </a:lnSpc>
              <a:spcAft>
                <a:spcPts val="0"/>
              </a:spcAft>
            </a:pPr>
            <a:r>
              <a:rPr lang="tr-TR" b="1" dirty="0" smtClean="0">
                <a:solidFill>
                  <a:srgbClr val="FF0000"/>
                </a:solidFill>
                <a:ea typeface="Times New Roman" panose="02020603050405020304" pitchFamily="18" charset="0"/>
                <a:cs typeface="Times New Roman" panose="02020603050405020304" pitchFamily="18" charset="0"/>
              </a:rPr>
              <a:t>h) </a:t>
            </a:r>
            <a:r>
              <a:rPr lang="tr-TR" b="1" dirty="0" smtClean="0">
                <a:ea typeface="Times New Roman" panose="02020603050405020304" pitchFamily="18" charset="0"/>
                <a:cs typeface="Times New Roman" panose="02020603050405020304" pitchFamily="18" charset="0"/>
              </a:rPr>
              <a:t>Özel kanunlar kapsamında kalan ve ilgili idare tarafından satışı uygun görülmeyen taşınmazlar,</a:t>
            </a:r>
          </a:p>
          <a:p>
            <a:pPr indent="359410" algn="just">
              <a:lnSpc>
                <a:spcPts val="1200"/>
              </a:lnSpc>
              <a:spcAft>
                <a:spcPts val="0"/>
              </a:spcAft>
            </a:pPr>
            <a:endParaRPr lang="tr-TR" b="1" dirty="0" smtClean="0">
              <a:effectLst/>
              <a:ea typeface="Calibri" panose="020F0502020204030204" pitchFamily="34" charset="0"/>
              <a:cs typeface="Times New Roman" panose="02020603050405020304" pitchFamily="18" charset="0"/>
            </a:endParaRPr>
          </a:p>
          <a:p>
            <a:pPr indent="359410" algn="just">
              <a:lnSpc>
                <a:spcPts val="1200"/>
              </a:lnSpc>
              <a:spcAft>
                <a:spcPts val="0"/>
              </a:spcAft>
            </a:pPr>
            <a:r>
              <a:rPr lang="tr-TR" b="1" dirty="0">
                <a:solidFill>
                  <a:srgbClr val="FF0000"/>
                </a:solidFill>
                <a:ea typeface="Times New Roman" panose="02020603050405020304" pitchFamily="18" charset="0"/>
                <a:cs typeface="Times New Roman" panose="02020603050405020304" pitchFamily="18" charset="0"/>
              </a:rPr>
              <a:t>ı) </a:t>
            </a:r>
            <a:r>
              <a:rPr lang="tr-TR" b="1" dirty="0">
                <a:ea typeface="Times New Roman" panose="02020603050405020304" pitchFamily="18" charset="0"/>
                <a:cs typeface="Times New Roman" panose="02020603050405020304" pitchFamily="18" charset="0"/>
              </a:rPr>
              <a:t>Sosyal donatı için tahsisli alanlarda kalan taşınmazlar</a:t>
            </a:r>
            <a:r>
              <a:rPr lang="tr-TR" b="1" dirty="0" smtClean="0">
                <a:ea typeface="Times New Roman" panose="02020603050405020304" pitchFamily="18" charset="0"/>
                <a:cs typeface="Times New Roman" panose="02020603050405020304" pitchFamily="18" charset="0"/>
              </a:rPr>
              <a:t>,</a:t>
            </a:r>
          </a:p>
          <a:p>
            <a:pPr indent="359410" algn="just">
              <a:lnSpc>
                <a:spcPts val="1200"/>
              </a:lnSpc>
              <a:spcAft>
                <a:spcPts val="0"/>
              </a:spcAft>
            </a:pPr>
            <a:endParaRPr lang="tr-TR" b="1" dirty="0" smtClean="0">
              <a:effectLst/>
              <a:ea typeface="Calibri" panose="020F0502020204030204" pitchFamily="34" charset="0"/>
              <a:cs typeface="Times New Roman" panose="02020603050405020304" pitchFamily="18" charset="0"/>
            </a:endParaRPr>
          </a:p>
          <a:p>
            <a:pPr algn="just">
              <a:lnSpc>
                <a:spcPts val="1200"/>
              </a:lnSpc>
              <a:spcAft>
                <a:spcPts val="0"/>
              </a:spcAft>
            </a:pPr>
            <a:r>
              <a:rPr lang="tr-TR" b="1" dirty="0">
                <a:ea typeface="Times New Roman" panose="02020603050405020304" pitchFamily="18" charset="0"/>
                <a:cs typeface="Times New Roman" panose="02020603050405020304" pitchFamily="18" charset="0"/>
              </a:rPr>
              <a:t> </a:t>
            </a:r>
            <a:r>
              <a:rPr lang="tr-TR" b="1" dirty="0" smtClean="0">
                <a:ea typeface="Times New Roman" panose="02020603050405020304" pitchFamily="18" charset="0"/>
                <a:cs typeface="Times New Roman" panose="02020603050405020304" pitchFamily="18" charset="0"/>
              </a:rPr>
              <a:t>    </a:t>
            </a:r>
            <a:r>
              <a:rPr lang="tr-TR" b="1" dirty="0" smtClean="0">
                <a:solidFill>
                  <a:srgbClr val="FF0000"/>
                </a:solidFill>
                <a:ea typeface="Times New Roman" panose="02020603050405020304" pitchFamily="18" charset="0"/>
                <a:cs typeface="Times New Roman" panose="02020603050405020304" pitchFamily="18" charset="0"/>
              </a:rPr>
              <a:t> i) </a:t>
            </a:r>
            <a:r>
              <a:rPr lang="tr-TR" b="1" dirty="0" smtClean="0">
                <a:ea typeface="Times New Roman" panose="02020603050405020304" pitchFamily="18" charset="0"/>
                <a:cs typeface="Times New Roman" panose="02020603050405020304" pitchFamily="18" charset="0"/>
              </a:rPr>
              <a:t>İmar </a:t>
            </a:r>
            <a:r>
              <a:rPr lang="tr-TR" b="1" dirty="0">
                <a:ea typeface="Times New Roman" panose="02020603050405020304" pitchFamily="18" charset="0"/>
                <a:cs typeface="Times New Roman" panose="02020603050405020304" pitchFamily="18" charset="0"/>
              </a:rPr>
              <a:t>planlarında kamu hizmeti için ayrılmış taşınmazlar (ilgili idare tarafından bu hizmette kullanılmayacağı belirtilenler, fiili veya hukuki durumu itibarıyla kamu hizmetlerinde kullanılması mümkün bulunmayanlar veya ilgili milli emlak idaresince fiilen kamu hizmetinde kullanılmadığı tespit edilenler hariç) veya fiilen kamu hizmetlerinde kullanılan taşınmazlar</a:t>
            </a:r>
            <a:r>
              <a:rPr lang="tr-TR" b="1" dirty="0" smtClean="0">
                <a:ea typeface="Times New Roman" panose="02020603050405020304" pitchFamily="18" charset="0"/>
                <a:cs typeface="Times New Roman" panose="02020603050405020304" pitchFamily="18" charset="0"/>
              </a:rPr>
              <a:t>,</a:t>
            </a:r>
          </a:p>
          <a:p>
            <a:pPr marL="571500" indent="-571500" algn="just">
              <a:lnSpc>
                <a:spcPts val="1200"/>
              </a:lnSpc>
              <a:spcAft>
                <a:spcPts val="0"/>
              </a:spcAft>
              <a:buAutoNum type="romanLcParenR"/>
            </a:pPr>
            <a:endParaRPr lang="tr-TR" b="1" dirty="0" smtClean="0">
              <a:effectLst/>
              <a:ea typeface="Calibri" panose="020F0502020204030204" pitchFamily="34" charset="0"/>
              <a:cs typeface="Times New Roman" panose="02020603050405020304" pitchFamily="18" charset="0"/>
            </a:endParaRPr>
          </a:p>
          <a:p>
            <a:pPr indent="359410" algn="just">
              <a:lnSpc>
                <a:spcPts val="1200"/>
              </a:lnSpc>
              <a:spcAft>
                <a:spcPts val="0"/>
              </a:spcAft>
            </a:pPr>
            <a:r>
              <a:rPr lang="tr-TR" b="1" dirty="0">
                <a:solidFill>
                  <a:srgbClr val="FF0000"/>
                </a:solidFill>
                <a:ea typeface="Times New Roman" panose="02020603050405020304" pitchFamily="18" charset="0"/>
                <a:cs typeface="Times New Roman" panose="02020603050405020304" pitchFamily="18" charset="0"/>
              </a:rPr>
              <a:t>j) </a:t>
            </a:r>
            <a:r>
              <a:rPr lang="tr-TR" b="1" dirty="0" err="1">
                <a:ea typeface="Times New Roman" panose="02020603050405020304" pitchFamily="18" charset="0"/>
                <a:cs typeface="Times New Roman" panose="02020603050405020304" pitchFamily="18" charset="0"/>
              </a:rPr>
              <a:t>Teferruğ</a:t>
            </a:r>
            <a:r>
              <a:rPr lang="tr-TR" b="1" dirty="0">
                <a:ea typeface="Times New Roman" panose="02020603050405020304" pitchFamily="18" charset="0"/>
                <a:cs typeface="Times New Roman" panose="02020603050405020304" pitchFamily="18" charset="0"/>
              </a:rPr>
              <a:t> yoluyla edinilen ve edinme tarihinden itibaren bir yıl geçmemiş taşınmazlar</a:t>
            </a:r>
            <a:r>
              <a:rPr lang="tr-TR" b="1" dirty="0" smtClean="0">
                <a:ea typeface="Times New Roman" panose="02020603050405020304" pitchFamily="18" charset="0"/>
                <a:cs typeface="Times New Roman" panose="02020603050405020304" pitchFamily="18" charset="0"/>
              </a:rPr>
              <a:t>,</a:t>
            </a:r>
          </a:p>
          <a:p>
            <a:pPr indent="359410" algn="just">
              <a:lnSpc>
                <a:spcPts val="1200"/>
              </a:lnSpc>
              <a:spcAft>
                <a:spcPts val="0"/>
              </a:spcAft>
            </a:pPr>
            <a:endParaRPr lang="tr-TR" b="1" dirty="0" smtClean="0">
              <a:effectLst/>
              <a:ea typeface="Calibri" panose="020F0502020204030204" pitchFamily="34" charset="0"/>
              <a:cs typeface="Times New Roman" panose="02020603050405020304" pitchFamily="18" charset="0"/>
            </a:endParaRPr>
          </a:p>
          <a:p>
            <a:pPr indent="359410" algn="just">
              <a:lnSpc>
                <a:spcPts val="1200"/>
              </a:lnSpc>
              <a:spcAft>
                <a:spcPts val="0"/>
              </a:spcAft>
            </a:pPr>
            <a:r>
              <a:rPr lang="tr-TR" b="1" dirty="0">
                <a:solidFill>
                  <a:srgbClr val="FF0000"/>
                </a:solidFill>
                <a:ea typeface="Times New Roman" panose="02020603050405020304" pitchFamily="18" charset="0"/>
                <a:cs typeface="Times New Roman" panose="02020603050405020304" pitchFamily="18" charset="0"/>
              </a:rPr>
              <a:t>k) </a:t>
            </a:r>
            <a:r>
              <a:rPr lang="tr-TR" b="1" dirty="0">
                <a:ea typeface="Times New Roman" panose="02020603050405020304" pitchFamily="18" charset="0"/>
                <a:cs typeface="Times New Roman" panose="02020603050405020304" pitchFamily="18" charset="0"/>
              </a:rPr>
              <a:t>Kamulaştırma yoluyla edinilip </a:t>
            </a:r>
            <a:r>
              <a:rPr lang="tr-TR" b="1" dirty="0" smtClean="0">
                <a:ea typeface="Times New Roman" panose="02020603050405020304" pitchFamily="18" charset="0"/>
                <a:cs typeface="Times New Roman" panose="02020603050405020304" pitchFamily="18" charset="0"/>
              </a:rPr>
              <a:t> </a:t>
            </a:r>
            <a:r>
              <a:rPr lang="tr-TR" b="1" dirty="0">
                <a:ea typeface="Times New Roman" panose="02020603050405020304" pitchFamily="18" charset="0"/>
                <a:cs typeface="Times New Roman" panose="02020603050405020304" pitchFamily="18" charset="0"/>
              </a:rPr>
              <a:t>2942 sayılı Kamulaştırma Kanununun 23 üncü maddesinde yazılı </a:t>
            </a:r>
            <a:endParaRPr lang="tr-TR" b="1" dirty="0" smtClean="0">
              <a:ea typeface="Times New Roman" panose="02020603050405020304" pitchFamily="18" charset="0"/>
              <a:cs typeface="Times New Roman" panose="02020603050405020304" pitchFamily="18" charset="0"/>
            </a:endParaRPr>
          </a:p>
          <a:p>
            <a:pPr indent="359410" algn="just">
              <a:lnSpc>
                <a:spcPts val="1200"/>
              </a:lnSpc>
              <a:spcAft>
                <a:spcPts val="0"/>
              </a:spcAft>
            </a:pPr>
            <a:r>
              <a:rPr lang="tr-TR" b="1" dirty="0" smtClean="0">
                <a:ea typeface="Times New Roman" panose="02020603050405020304" pitchFamily="18" charset="0"/>
                <a:cs typeface="Times New Roman" panose="02020603050405020304" pitchFamily="18" charset="0"/>
              </a:rPr>
              <a:t>süresi </a:t>
            </a:r>
            <a:r>
              <a:rPr lang="tr-TR" b="1" dirty="0">
                <a:ea typeface="Times New Roman" panose="02020603050405020304" pitchFamily="18" charset="0"/>
                <a:cs typeface="Times New Roman" panose="02020603050405020304" pitchFamily="18" charset="0"/>
              </a:rPr>
              <a:t>dolmamış taşınmazlar</a:t>
            </a:r>
            <a:r>
              <a:rPr lang="tr-TR" b="1" dirty="0" smtClean="0">
                <a:ea typeface="Times New Roman" panose="02020603050405020304" pitchFamily="18" charset="0"/>
                <a:cs typeface="Times New Roman" panose="02020603050405020304" pitchFamily="18" charset="0"/>
              </a:rPr>
              <a:t>,</a:t>
            </a:r>
          </a:p>
          <a:p>
            <a:pPr indent="359410" algn="just">
              <a:lnSpc>
                <a:spcPts val="1200"/>
              </a:lnSpc>
              <a:spcAft>
                <a:spcPts val="0"/>
              </a:spcAft>
            </a:pPr>
            <a:endParaRPr lang="tr-TR" b="1" dirty="0" smtClean="0">
              <a:effectLst/>
              <a:ea typeface="Calibri" panose="020F0502020204030204" pitchFamily="34" charset="0"/>
              <a:cs typeface="Times New Roman" panose="02020603050405020304" pitchFamily="18" charset="0"/>
            </a:endParaRPr>
          </a:p>
          <a:p>
            <a:pPr indent="359410" algn="just">
              <a:lnSpc>
                <a:spcPts val="1200"/>
              </a:lnSpc>
              <a:spcAft>
                <a:spcPts val="0"/>
              </a:spcAft>
            </a:pPr>
            <a:r>
              <a:rPr lang="tr-TR" b="1" dirty="0" smtClean="0">
                <a:solidFill>
                  <a:srgbClr val="FF0000"/>
                </a:solidFill>
                <a:ea typeface="Times New Roman" panose="02020603050405020304" pitchFamily="18" charset="0"/>
                <a:cs typeface="Times New Roman" panose="02020603050405020304" pitchFamily="18" charset="0"/>
              </a:rPr>
              <a:t>l)</a:t>
            </a:r>
            <a:r>
              <a:rPr lang="tr-TR" b="1" dirty="0" smtClean="0">
                <a:ea typeface="Times New Roman" panose="02020603050405020304" pitchFamily="18" charset="0"/>
                <a:cs typeface="Times New Roman" panose="02020603050405020304" pitchFamily="18" charset="0"/>
              </a:rPr>
              <a:t>Taşkın </a:t>
            </a:r>
            <a:r>
              <a:rPr lang="tr-TR" b="1" dirty="0">
                <a:ea typeface="Times New Roman" panose="02020603050405020304" pitchFamily="18" charset="0"/>
                <a:cs typeface="Times New Roman" panose="02020603050405020304" pitchFamily="18" charset="0"/>
              </a:rPr>
              <a:t>yapı durumunda olanlar hariç; üzerinde havuz, spor sahası, konteyner ve benzeri bina </a:t>
            </a:r>
            <a:endParaRPr lang="tr-TR" b="1" dirty="0" smtClean="0">
              <a:ea typeface="Times New Roman" panose="02020603050405020304" pitchFamily="18" charset="0"/>
              <a:cs typeface="Times New Roman" panose="02020603050405020304" pitchFamily="18" charset="0"/>
            </a:endParaRPr>
          </a:p>
          <a:p>
            <a:pPr indent="359410" algn="just">
              <a:lnSpc>
                <a:spcPts val="1200"/>
              </a:lnSpc>
              <a:spcAft>
                <a:spcPts val="0"/>
              </a:spcAft>
            </a:pPr>
            <a:r>
              <a:rPr lang="tr-TR" b="1" dirty="0" smtClean="0">
                <a:ea typeface="Times New Roman" panose="02020603050405020304" pitchFamily="18" charset="0"/>
                <a:cs typeface="Times New Roman" panose="02020603050405020304" pitchFamily="18" charset="0"/>
              </a:rPr>
              <a:t>niteliğinde </a:t>
            </a:r>
            <a:r>
              <a:rPr lang="tr-TR" b="1" dirty="0">
                <a:ea typeface="Times New Roman" panose="02020603050405020304" pitchFamily="18" charset="0"/>
                <a:cs typeface="Times New Roman" panose="02020603050405020304" pitchFamily="18" charset="0"/>
              </a:rPr>
              <a:t>olmayan yapı bulunan taşınmazlar</a:t>
            </a:r>
            <a:r>
              <a:rPr lang="tr-TR" b="1" dirty="0" smtClean="0">
                <a:ea typeface="Times New Roman" panose="02020603050405020304" pitchFamily="18" charset="0"/>
                <a:cs typeface="Times New Roman" panose="02020603050405020304" pitchFamily="18" charset="0"/>
              </a:rPr>
              <a:t>,</a:t>
            </a:r>
          </a:p>
          <a:p>
            <a:pPr indent="359410" algn="just">
              <a:lnSpc>
                <a:spcPts val="1200"/>
              </a:lnSpc>
              <a:spcAft>
                <a:spcPts val="0"/>
              </a:spcAft>
            </a:pPr>
            <a:endParaRPr lang="tr-TR" b="1" dirty="0" smtClean="0">
              <a:effectLst/>
              <a:ea typeface="Calibri" panose="020F0502020204030204" pitchFamily="34" charset="0"/>
              <a:cs typeface="Times New Roman" panose="02020603050405020304" pitchFamily="18" charset="0"/>
            </a:endParaRPr>
          </a:p>
          <a:p>
            <a:pPr indent="359410" algn="just">
              <a:lnSpc>
                <a:spcPts val="1200"/>
              </a:lnSpc>
              <a:spcAft>
                <a:spcPts val="0"/>
              </a:spcAft>
            </a:pPr>
            <a:r>
              <a:rPr lang="tr-TR" b="1" dirty="0">
                <a:solidFill>
                  <a:srgbClr val="FF0000"/>
                </a:solidFill>
                <a:ea typeface="Times New Roman" panose="02020603050405020304" pitchFamily="18" charset="0"/>
                <a:cs typeface="Times New Roman" panose="02020603050405020304" pitchFamily="18" charset="0"/>
              </a:rPr>
              <a:t>m) </a:t>
            </a:r>
            <a:r>
              <a:rPr lang="tr-TR" b="1" dirty="0">
                <a:ea typeface="Times New Roman" panose="02020603050405020304" pitchFamily="18" charset="0"/>
                <a:cs typeface="Times New Roman" panose="02020603050405020304" pitchFamily="18" charset="0"/>
              </a:rPr>
              <a:t>Devletin hüküm ve tasarrufu altında olup tescili mümkün olmayan taşınmazlar</a:t>
            </a:r>
            <a:r>
              <a:rPr lang="tr-TR" b="1" dirty="0" smtClean="0">
                <a:ea typeface="Times New Roman" panose="02020603050405020304" pitchFamily="18" charset="0"/>
                <a:cs typeface="Times New Roman" panose="02020603050405020304" pitchFamily="18" charset="0"/>
              </a:rPr>
              <a:t>,</a:t>
            </a:r>
          </a:p>
          <a:p>
            <a:pPr indent="359410" algn="just">
              <a:lnSpc>
                <a:spcPts val="1200"/>
              </a:lnSpc>
              <a:spcAft>
                <a:spcPts val="0"/>
              </a:spcAft>
            </a:pPr>
            <a:endParaRPr lang="tr-TR" b="1" dirty="0" smtClean="0">
              <a:effectLst/>
              <a:ea typeface="Calibri" panose="020F0502020204030204" pitchFamily="34" charset="0"/>
              <a:cs typeface="Times New Roman" panose="02020603050405020304" pitchFamily="18" charset="0"/>
            </a:endParaRPr>
          </a:p>
          <a:p>
            <a:pPr indent="359410" algn="just">
              <a:lnSpc>
                <a:spcPts val="1200"/>
              </a:lnSpc>
              <a:spcAft>
                <a:spcPts val="0"/>
              </a:spcAft>
            </a:pPr>
            <a:r>
              <a:rPr lang="tr-TR" b="1" dirty="0">
                <a:solidFill>
                  <a:srgbClr val="FF0000"/>
                </a:solidFill>
                <a:ea typeface="Times New Roman" panose="02020603050405020304" pitchFamily="18" charset="0"/>
                <a:cs typeface="Times New Roman" panose="02020603050405020304" pitchFamily="18" charset="0"/>
              </a:rPr>
              <a:t>n) </a:t>
            </a:r>
            <a:r>
              <a:rPr lang="tr-TR" b="1" dirty="0">
                <a:ea typeface="Times New Roman" panose="02020603050405020304" pitchFamily="18" charset="0"/>
                <a:cs typeface="Times New Roman" panose="02020603050405020304" pitchFamily="18" charset="0"/>
              </a:rPr>
              <a:t>Özel kanun hükümleri gereği kamu kurum ve kuruluşlarına tahsisi, devri, terki ve kullanım hakkı verilmesi gereken taşınmazlar</a:t>
            </a:r>
            <a:r>
              <a:rPr lang="tr-TR" b="1" dirty="0" smtClean="0">
                <a:ea typeface="Times New Roman" panose="02020603050405020304" pitchFamily="18" charset="0"/>
                <a:cs typeface="Times New Roman" panose="02020603050405020304" pitchFamily="18" charset="0"/>
              </a:rPr>
              <a:t>,</a:t>
            </a:r>
          </a:p>
          <a:p>
            <a:pPr indent="359410" algn="just">
              <a:lnSpc>
                <a:spcPts val="1200"/>
              </a:lnSpc>
              <a:spcAft>
                <a:spcPts val="0"/>
              </a:spcAft>
            </a:pPr>
            <a:endParaRPr lang="tr-TR" b="1" dirty="0" smtClean="0">
              <a:effectLst/>
              <a:ea typeface="Calibri" panose="020F0502020204030204" pitchFamily="34" charset="0"/>
              <a:cs typeface="Times New Roman" panose="02020603050405020304" pitchFamily="18" charset="0"/>
            </a:endParaRPr>
          </a:p>
          <a:p>
            <a:pPr indent="359410" algn="just">
              <a:lnSpc>
                <a:spcPts val="1200"/>
              </a:lnSpc>
              <a:spcAft>
                <a:spcPts val="0"/>
              </a:spcAft>
            </a:pPr>
            <a:r>
              <a:rPr lang="tr-TR" b="1" dirty="0">
                <a:solidFill>
                  <a:srgbClr val="FF0000"/>
                </a:solidFill>
                <a:ea typeface="Times New Roman" panose="02020603050405020304" pitchFamily="18" charset="0"/>
                <a:cs typeface="Times New Roman" panose="02020603050405020304" pitchFamily="18" charset="0"/>
              </a:rPr>
              <a:t>ö) </a:t>
            </a:r>
            <a:r>
              <a:rPr lang="tr-TR" b="1" dirty="0">
                <a:ea typeface="Times New Roman" panose="02020603050405020304" pitchFamily="18" charset="0"/>
                <a:cs typeface="Times New Roman" panose="02020603050405020304" pitchFamily="18" charset="0"/>
              </a:rPr>
              <a:t>Yapı Kayıt Belgesi iptal edilen taşınmazlar</a:t>
            </a:r>
            <a:r>
              <a:rPr lang="tr-TR" b="1" dirty="0" smtClean="0">
                <a:ea typeface="Times New Roman" panose="02020603050405020304" pitchFamily="18" charset="0"/>
                <a:cs typeface="Times New Roman" panose="02020603050405020304" pitchFamily="18" charset="0"/>
              </a:rPr>
              <a:t>,</a:t>
            </a:r>
          </a:p>
          <a:p>
            <a:pPr indent="359410" algn="just">
              <a:lnSpc>
                <a:spcPts val="1200"/>
              </a:lnSpc>
              <a:spcAft>
                <a:spcPts val="0"/>
              </a:spcAft>
            </a:pPr>
            <a:endParaRPr lang="tr-TR" b="1" dirty="0" smtClean="0">
              <a:effectLst/>
              <a:ea typeface="Calibri" panose="020F0502020204030204" pitchFamily="34" charset="0"/>
              <a:cs typeface="Times New Roman" panose="02020603050405020304" pitchFamily="18" charset="0"/>
            </a:endParaRPr>
          </a:p>
          <a:p>
            <a:pPr indent="359410" algn="just">
              <a:lnSpc>
                <a:spcPts val="1200"/>
              </a:lnSpc>
              <a:spcAft>
                <a:spcPts val="0"/>
              </a:spcAft>
            </a:pPr>
            <a:r>
              <a:rPr lang="tr-TR" b="1" dirty="0">
                <a:solidFill>
                  <a:srgbClr val="FF0000"/>
                </a:solidFill>
                <a:ea typeface="Times New Roman" panose="02020603050405020304" pitchFamily="18" charset="0"/>
                <a:cs typeface="Times New Roman" panose="02020603050405020304" pitchFamily="18" charset="0"/>
              </a:rPr>
              <a:t>p) </a:t>
            </a:r>
            <a:r>
              <a:rPr lang="tr-TR" b="1" dirty="0">
                <a:ea typeface="Times New Roman" panose="02020603050405020304" pitchFamily="18" charset="0"/>
                <a:cs typeface="Times New Roman" panose="02020603050405020304" pitchFamily="18" charset="0"/>
              </a:rPr>
              <a:t>Bakanlıkça satışı uygun görülmeyen taşınmazlar satılamaz.</a:t>
            </a:r>
            <a:endParaRPr lang="tr-TR" b="1" dirty="0">
              <a:effectLst/>
              <a:ea typeface="Calibri" panose="020F0502020204030204" pitchFamily="34" charset="0"/>
              <a:cs typeface="Times New Roman" panose="02020603050405020304" pitchFamily="18" charset="0"/>
            </a:endParaRPr>
          </a:p>
        </p:txBody>
      </p:sp>
      <p:sp>
        <p:nvSpPr>
          <p:cNvPr id="6" name="Metin kutusu 5"/>
          <p:cNvSpPr txBox="1"/>
          <p:nvPr/>
        </p:nvSpPr>
        <p:spPr>
          <a:xfrm>
            <a:off x="1826602" y="42582"/>
            <a:ext cx="9980386" cy="461665"/>
          </a:xfrm>
          <a:prstGeom prst="rect">
            <a:avLst/>
          </a:prstGeom>
          <a:solidFill>
            <a:srgbClr val="0070C0"/>
          </a:solidFill>
        </p:spPr>
        <p:txBody>
          <a:bodyPr wrap="square" rtlCol="0">
            <a:spAutoFit/>
          </a:bodyPr>
          <a:lstStyle/>
          <a:p>
            <a:pPr algn="ctr"/>
            <a:r>
              <a:rPr lang="tr-TR" sz="2400" b="1" dirty="0">
                <a:solidFill>
                  <a:schemeClr val="bg1"/>
                </a:solidFill>
                <a:latin typeface="Arial Black" panose="020B0A04020102020204" pitchFamily="34" charset="0"/>
                <a:ea typeface="Times New Roman" panose="02020603050405020304" pitchFamily="18" charset="0"/>
                <a:cs typeface="Times New Roman" panose="02020603050405020304" pitchFamily="18" charset="0"/>
              </a:rPr>
              <a:t>Satılamayacak Taşınmazlar / 396 Sayılı Tebliğ 4. </a:t>
            </a:r>
            <a:r>
              <a:rPr lang="tr-TR" sz="2400" b="1" dirty="0" smtClean="0">
                <a:solidFill>
                  <a:schemeClr val="bg1"/>
                </a:solidFill>
                <a:latin typeface="Arial Black" panose="020B0A04020102020204" pitchFamily="34" charset="0"/>
                <a:ea typeface="Times New Roman" panose="02020603050405020304" pitchFamily="18" charset="0"/>
                <a:cs typeface="Times New Roman" panose="02020603050405020304" pitchFamily="18" charset="0"/>
              </a:rPr>
              <a:t>Madde</a:t>
            </a:r>
            <a:endParaRPr lang="tr-TR" sz="2400" b="1" dirty="0">
              <a:solidFill>
                <a:schemeClr val="bg1"/>
              </a:solidFill>
              <a:latin typeface="Arial Black" panose="020B0A04020102020204" pitchFamily="34" charset="0"/>
            </a:endParaRPr>
          </a:p>
        </p:txBody>
      </p:sp>
      <p:pic>
        <p:nvPicPr>
          <p:cNvPr id="3" name="Resim 2"/>
          <p:cNvPicPr>
            <a:picLocks noChangeAspect="1"/>
          </p:cNvPicPr>
          <p:nvPr/>
        </p:nvPicPr>
        <p:blipFill>
          <a:blip r:embed="rId2"/>
          <a:stretch>
            <a:fillRect/>
          </a:stretch>
        </p:blipFill>
        <p:spPr>
          <a:xfrm>
            <a:off x="291841" y="273414"/>
            <a:ext cx="1209675" cy="1209675"/>
          </a:xfrm>
          <a:prstGeom prst="rect">
            <a:avLst/>
          </a:prstGeom>
        </p:spPr>
      </p:pic>
    </p:spTree>
    <p:extLst>
      <p:ext uri="{BB962C8B-B14F-4D97-AF65-F5344CB8AC3E}">
        <p14:creationId xmlns:p14="http://schemas.microsoft.com/office/powerpoint/2010/main" val="20329729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504967" y="713035"/>
            <a:ext cx="11411203" cy="6093976"/>
          </a:xfrm>
          <a:prstGeom prst="rect">
            <a:avLst/>
          </a:prstGeom>
          <a:solidFill>
            <a:schemeClr val="bg1"/>
          </a:solidFill>
          <a:ln>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tr-TR" sz="2400" b="1" dirty="0" smtClean="0"/>
              <a:t>		</a:t>
            </a:r>
            <a:r>
              <a:rPr lang="tr-TR" sz="2400" b="1" dirty="0" smtClean="0">
                <a:solidFill>
                  <a:srgbClr val="FF0000"/>
                </a:solidFill>
              </a:rPr>
              <a:t>Taşınmazın </a:t>
            </a:r>
            <a:r>
              <a:rPr lang="tr-TR" sz="2400" b="1" dirty="0">
                <a:solidFill>
                  <a:srgbClr val="FF0000"/>
                </a:solidFill>
              </a:rPr>
              <a:t>satışa konu edilmesinde, üzerindeki yapının Yapı Kayıt </a:t>
            </a:r>
            <a:r>
              <a:rPr lang="tr-TR" sz="2400" b="1" dirty="0" smtClean="0">
                <a:solidFill>
                  <a:srgbClr val="FF0000"/>
                </a:solidFill>
              </a:rPr>
              <a:t>Belgesi alındığı </a:t>
            </a:r>
            <a:r>
              <a:rPr lang="tr-TR" sz="2400" b="1" dirty="0">
                <a:solidFill>
                  <a:srgbClr val="FF0000"/>
                </a:solidFill>
              </a:rPr>
              <a:t>tarih itibarıyla mevcut olması esastır</a:t>
            </a:r>
            <a:r>
              <a:rPr lang="tr-TR" sz="2400" b="1" dirty="0" smtClean="0">
                <a:solidFill>
                  <a:srgbClr val="FF0000"/>
                </a:solidFill>
              </a:rPr>
              <a:t>.</a:t>
            </a:r>
            <a:endParaRPr lang="tr-TR" sz="1200" b="1" dirty="0" smtClean="0">
              <a:solidFill>
                <a:srgbClr val="FF0000"/>
              </a:solidFill>
            </a:endParaRPr>
          </a:p>
          <a:p>
            <a:r>
              <a:rPr lang="tr-TR" b="1" dirty="0" smtClean="0"/>
              <a:t>		Başvuru </a:t>
            </a:r>
            <a:r>
              <a:rPr lang="tr-TR" b="1" dirty="0"/>
              <a:t>sahiplerinden istenecek belgeler</a:t>
            </a:r>
            <a:endParaRPr lang="tr-TR" dirty="0"/>
          </a:p>
          <a:p>
            <a:r>
              <a:rPr lang="tr-TR" b="1" dirty="0">
                <a:solidFill>
                  <a:srgbClr val="FF0000"/>
                </a:solidFill>
              </a:rPr>
              <a:t>MADDE 6 –</a:t>
            </a:r>
            <a:r>
              <a:rPr lang="tr-TR" b="1" dirty="0"/>
              <a:t> </a:t>
            </a:r>
            <a:r>
              <a:rPr lang="tr-TR" dirty="0"/>
              <a:t>(1) 5 inci madde kapsamında yapılan inceleme sonucunda satın alma başvurusunda bulunulan taşınmazın Hazinenin özel mülkiyetinde satılabilecek taşınmazlardan olması durumunda başvuru sahiplerinden;</a:t>
            </a:r>
          </a:p>
          <a:p>
            <a:r>
              <a:rPr lang="tr-TR" dirty="0"/>
              <a:t>a) T.C. kimlik numarası beyanı,</a:t>
            </a:r>
          </a:p>
          <a:p>
            <a:r>
              <a:rPr lang="tr-TR" dirty="0"/>
              <a:t>b) Başvuranın vekil olması durumunda onaylı vekâletname sureti,</a:t>
            </a:r>
          </a:p>
          <a:p>
            <a:r>
              <a:rPr lang="tr-TR" dirty="0"/>
              <a:t>c) Yapı Kayıt Belgesi başvuru numarası,</a:t>
            </a:r>
          </a:p>
          <a:p>
            <a:r>
              <a:rPr lang="tr-TR" dirty="0"/>
              <a:t>ç) Yapının veya bağımsız bölümün adresi ile sahibi olunduğunu gösterir belgelerden en az biri (noter onaylı satış sözleşmesi, mahkeme kararları, veraset ilamı, yapı tatil veya kaçak inşaat zaptı, yapı sahipliğine ilişkin resmi kurum yazıları ve benzeri),</a:t>
            </a:r>
          </a:p>
          <a:p>
            <a:r>
              <a:rPr lang="tr-TR" dirty="0"/>
              <a:t>d) </a:t>
            </a:r>
            <a:r>
              <a:rPr lang="tr-TR" dirty="0">
                <a:solidFill>
                  <a:srgbClr val="FF0000"/>
                </a:solidFill>
              </a:rPr>
              <a:t>Yapının 31/12/2017 tarihinden önce yapıldığını ispatlayacak nitelikte her türlü belgeden en az biri (hava fotoğrafı, tespit tutanağı, yapı tatil veya kaçak inşaat zaptı, idari veya adli yargı mercilerince verilmiş kararlar, seçmen kütük kayıtları, yapıya ait elektrik, su, telefon, doğalgaz faturaları veya benzeri aboneliklerin tesis tarihlerini gösteren ve ilgili birimlerden alınacak yazı ve benzeri),</a:t>
            </a:r>
          </a:p>
          <a:p>
            <a:r>
              <a:rPr lang="tr-TR" dirty="0"/>
              <a:t>e) Tüzel kişiler için ayrıca, başvuru yapan şahsın tüzel kişi adına taşınmazın tasarrufuna yetkili olduğunu gösterir yetki belgesi ile imza sirküleri,</a:t>
            </a:r>
          </a:p>
          <a:p>
            <a:r>
              <a:rPr lang="tr-TR" dirty="0"/>
              <a:t>f) Hazinenin paydaş olduğu taşınmazlarda, diğer paydaşlardan alınacak noter onaylı </a:t>
            </a:r>
            <a:r>
              <a:rPr lang="tr-TR" dirty="0" err="1"/>
              <a:t>muvafakatname</a:t>
            </a:r>
            <a:r>
              <a:rPr lang="tr-TR" dirty="0"/>
              <a:t>,</a:t>
            </a:r>
          </a:p>
          <a:p>
            <a:r>
              <a:rPr lang="tr-TR" dirty="0"/>
              <a:t>g) Birden fazla bağımsız bölüm bulunan yapılarda hak sahiplerinin arsa payı konusunda uzlaşmaları halinde, her bir bağımsız bölüme isabet eden arsa payı oranı ile hak sahiplerini gösteren noter onaylı </a:t>
            </a:r>
            <a:r>
              <a:rPr lang="tr-TR" dirty="0" err="1"/>
              <a:t>muvafakatname</a:t>
            </a:r>
            <a:r>
              <a:rPr lang="tr-TR" dirty="0"/>
              <a:t>,</a:t>
            </a:r>
          </a:p>
          <a:p>
            <a:r>
              <a:rPr lang="tr-TR" dirty="0"/>
              <a:t>yapılacak tebligatla istenir</a:t>
            </a:r>
            <a:r>
              <a:rPr lang="tr-TR" dirty="0" smtClean="0"/>
              <a:t>.</a:t>
            </a:r>
            <a:endParaRPr lang="tr-TR" sz="2400" b="1" dirty="0">
              <a:ln w="0"/>
              <a:solidFill>
                <a:schemeClr val="tx1"/>
              </a:solidFill>
              <a:effectLst>
                <a:outerShdw blurRad="38100" dist="19050" dir="2700000" algn="tl" rotWithShape="0">
                  <a:schemeClr val="dk1">
                    <a:alpha val="40000"/>
                  </a:schemeClr>
                </a:outerShdw>
              </a:effectLst>
            </a:endParaRPr>
          </a:p>
        </p:txBody>
      </p:sp>
      <p:sp>
        <p:nvSpPr>
          <p:cNvPr id="4" name="Metin kutusu 3"/>
          <p:cNvSpPr txBox="1"/>
          <p:nvPr/>
        </p:nvSpPr>
        <p:spPr>
          <a:xfrm>
            <a:off x="1826602" y="77524"/>
            <a:ext cx="9980386" cy="461665"/>
          </a:xfrm>
          <a:prstGeom prst="rect">
            <a:avLst/>
          </a:prstGeom>
          <a:solidFill>
            <a:srgbClr val="0070C0"/>
          </a:solidFill>
        </p:spPr>
        <p:txBody>
          <a:bodyPr wrap="square" rtlCol="0">
            <a:spAutoFit/>
          </a:bodyPr>
          <a:lstStyle/>
          <a:p>
            <a:pPr algn="ctr"/>
            <a:r>
              <a:rPr lang="tr-TR" sz="2400" b="1" dirty="0" smtClean="0">
                <a:solidFill>
                  <a:schemeClr val="bg1"/>
                </a:solidFill>
                <a:latin typeface="Arial Black" panose="020B0A04020102020204" pitchFamily="34" charset="0"/>
                <a:ea typeface="Times New Roman" panose="02020603050405020304" pitchFamily="18" charset="0"/>
                <a:cs typeface="Times New Roman" panose="02020603050405020304" pitchFamily="18" charset="0"/>
              </a:rPr>
              <a:t>Değerlendirme / 396 Sayılı Tebliğ 6. Madde</a:t>
            </a:r>
            <a:endParaRPr lang="tr-TR" sz="2400" b="1" dirty="0">
              <a:solidFill>
                <a:schemeClr val="bg1"/>
              </a:solidFill>
              <a:latin typeface="Arial Black" panose="020B0A04020102020204" pitchFamily="34" charset="0"/>
            </a:endParaRPr>
          </a:p>
        </p:txBody>
      </p:sp>
      <p:pic>
        <p:nvPicPr>
          <p:cNvPr id="2" name="Resim 1"/>
          <p:cNvPicPr>
            <a:picLocks noChangeAspect="1"/>
          </p:cNvPicPr>
          <p:nvPr/>
        </p:nvPicPr>
        <p:blipFill>
          <a:blip r:embed="rId2"/>
          <a:stretch>
            <a:fillRect/>
          </a:stretch>
        </p:blipFill>
        <p:spPr>
          <a:xfrm>
            <a:off x="185515" y="108197"/>
            <a:ext cx="1209675" cy="1209675"/>
          </a:xfrm>
          <a:prstGeom prst="rect">
            <a:avLst/>
          </a:prstGeom>
        </p:spPr>
      </p:pic>
    </p:spTree>
    <p:extLst>
      <p:ext uri="{BB962C8B-B14F-4D97-AF65-F5344CB8AC3E}">
        <p14:creationId xmlns:p14="http://schemas.microsoft.com/office/powerpoint/2010/main" val="2041813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610944" y="96923"/>
            <a:ext cx="8931559" cy="461665"/>
          </a:xfrm>
          <a:prstGeom prst="rect">
            <a:avLst/>
          </a:prstGeom>
          <a:solidFill>
            <a:srgbClr val="0070C0"/>
          </a:solidFill>
        </p:spPr>
        <p:txBody>
          <a:bodyPr wrap="square" rtlCol="0">
            <a:spAutoFit/>
          </a:bodyPr>
          <a:lstStyle/>
          <a:p>
            <a:pPr algn="ctr"/>
            <a:r>
              <a:rPr lang="tr-TR" sz="2400" b="1" dirty="0" smtClean="0">
                <a:solidFill>
                  <a:schemeClr val="bg1"/>
                </a:solidFill>
                <a:latin typeface="Arial Black" panose="020B0A04020102020204" pitchFamily="34" charset="0"/>
                <a:ea typeface="Times New Roman" panose="02020603050405020304" pitchFamily="18" charset="0"/>
                <a:cs typeface="Times New Roman" panose="02020603050405020304" pitchFamily="18" charset="0"/>
              </a:rPr>
              <a:t>Değerlendirme / 396 Sayılı Tebliğ 6. Madde</a:t>
            </a:r>
            <a:endParaRPr lang="tr-TR" sz="2400" b="1" dirty="0">
              <a:solidFill>
                <a:schemeClr val="bg1"/>
              </a:solidFill>
              <a:latin typeface="Arial Black" panose="020B0A04020102020204" pitchFamily="34" charset="0"/>
            </a:endParaRP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28114" y="89886"/>
            <a:ext cx="1392864" cy="1372580"/>
          </a:xfrm>
          <a:prstGeom prst="rect">
            <a:avLst/>
          </a:prstGeom>
        </p:spPr>
      </p:pic>
      <p:pic>
        <p:nvPicPr>
          <p:cNvPr id="2" name="Resim 1"/>
          <p:cNvPicPr>
            <a:picLocks noChangeAspect="1"/>
          </p:cNvPicPr>
          <p:nvPr/>
        </p:nvPicPr>
        <p:blipFill>
          <a:blip r:embed="rId3"/>
          <a:stretch>
            <a:fillRect/>
          </a:stretch>
        </p:blipFill>
        <p:spPr>
          <a:xfrm>
            <a:off x="1691010" y="776176"/>
            <a:ext cx="8771428" cy="5933333"/>
          </a:xfrm>
          <a:prstGeom prst="rect">
            <a:avLst/>
          </a:prstGeom>
        </p:spPr>
      </p:pic>
      <p:sp>
        <p:nvSpPr>
          <p:cNvPr id="6" name="Oval 5"/>
          <p:cNvSpPr/>
          <p:nvPr/>
        </p:nvSpPr>
        <p:spPr>
          <a:xfrm>
            <a:off x="3189767" y="776177"/>
            <a:ext cx="1786270" cy="882502"/>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ln w="76200">
                <a:solidFill>
                  <a:schemeClr val="tx1"/>
                </a:solidFill>
              </a:ln>
            </a:endParaRPr>
          </a:p>
        </p:txBody>
      </p:sp>
      <p:pic>
        <p:nvPicPr>
          <p:cNvPr id="3" name="Resim 2"/>
          <p:cNvPicPr>
            <a:picLocks noChangeAspect="1"/>
          </p:cNvPicPr>
          <p:nvPr/>
        </p:nvPicPr>
        <p:blipFill>
          <a:blip r:embed="rId4"/>
          <a:stretch>
            <a:fillRect/>
          </a:stretch>
        </p:blipFill>
        <p:spPr>
          <a:xfrm>
            <a:off x="295724" y="171339"/>
            <a:ext cx="1209675" cy="1209675"/>
          </a:xfrm>
          <a:prstGeom prst="rect">
            <a:avLst/>
          </a:prstGeom>
        </p:spPr>
      </p:pic>
    </p:spTree>
    <p:extLst>
      <p:ext uri="{BB962C8B-B14F-4D97-AF65-F5344CB8AC3E}">
        <p14:creationId xmlns:p14="http://schemas.microsoft.com/office/powerpoint/2010/main" val="42304167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72716" y="616713"/>
            <a:ext cx="11919284" cy="5909310"/>
          </a:xfrm>
          <a:prstGeom prst="rect">
            <a:avLst/>
          </a:prstGeom>
          <a:solidFill>
            <a:schemeClr val="bg1"/>
          </a:solidFill>
          <a:ln>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tr-TR" b="1" dirty="0" smtClean="0"/>
              <a:t>		MADDE </a:t>
            </a:r>
            <a:r>
              <a:rPr lang="tr-TR" b="1" dirty="0"/>
              <a:t>9 – </a:t>
            </a:r>
            <a:r>
              <a:rPr lang="tr-TR" dirty="0">
                <a:solidFill>
                  <a:srgbClr val="FF0000"/>
                </a:solidFill>
              </a:rPr>
              <a:t>(1) </a:t>
            </a:r>
            <a:r>
              <a:rPr lang="tr-TR" dirty="0"/>
              <a:t>Taşınmazın; 18/5/2018 tarihi itibarıyla </a:t>
            </a:r>
            <a:r>
              <a:rPr lang="tr-TR" b="1" dirty="0">
                <a:solidFill>
                  <a:srgbClr val="FF0000"/>
                </a:solidFill>
              </a:rPr>
              <a:t>belediye ve mücavir alan sınırları içinde olması </a:t>
            </a:r>
            <a:r>
              <a:rPr lang="tr-TR" b="1" dirty="0" smtClean="0">
                <a:solidFill>
                  <a:srgbClr val="FF0000"/>
                </a:solidFill>
              </a:rPr>
              <a:t>		halinde </a:t>
            </a:r>
            <a:r>
              <a:rPr lang="tr-TR" b="1" dirty="0">
                <a:solidFill>
                  <a:srgbClr val="FF0000"/>
                </a:solidFill>
              </a:rPr>
              <a:t>600 m</a:t>
            </a:r>
            <a:r>
              <a:rPr lang="tr-TR" b="1" baseline="30000" dirty="0">
                <a:solidFill>
                  <a:srgbClr val="FF0000"/>
                </a:solidFill>
              </a:rPr>
              <a:t>2</a:t>
            </a:r>
            <a:r>
              <a:rPr lang="tr-TR" b="1" dirty="0">
                <a:solidFill>
                  <a:srgbClr val="FF0000"/>
                </a:solidFill>
              </a:rPr>
              <a:t>’ye,</a:t>
            </a:r>
            <a:r>
              <a:rPr lang="tr-TR" dirty="0"/>
              <a:t> </a:t>
            </a:r>
            <a:r>
              <a:rPr lang="tr-TR" dirty="0">
                <a:solidFill>
                  <a:srgbClr val="FF0000"/>
                </a:solidFill>
              </a:rPr>
              <a:t>dışında olması halinde ise </a:t>
            </a:r>
            <a:r>
              <a:rPr lang="tr-TR" b="1" dirty="0">
                <a:solidFill>
                  <a:srgbClr val="FF0000"/>
                </a:solidFill>
              </a:rPr>
              <a:t>2000 m</a:t>
            </a:r>
            <a:r>
              <a:rPr lang="tr-TR" b="1" baseline="30000" dirty="0">
                <a:solidFill>
                  <a:srgbClr val="FF0000"/>
                </a:solidFill>
              </a:rPr>
              <a:t>2</a:t>
            </a:r>
            <a:r>
              <a:rPr lang="tr-TR" b="1" dirty="0">
                <a:solidFill>
                  <a:srgbClr val="FF0000"/>
                </a:solidFill>
              </a:rPr>
              <a:t>’ye kadarlık kısmı satılır</a:t>
            </a:r>
            <a:r>
              <a:rPr lang="tr-TR" dirty="0"/>
              <a:t>. </a:t>
            </a:r>
            <a:r>
              <a:rPr lang="tr-TR" dirty="0">
                <a:solidFill>
                  <a:srgbClr val="FF0000"/>
                </a:solidFill>
              </a:rPr>
              <a:t>Yapının taban alanının bu </a:t>
            </a:r>
            <a:r>
              <a:rPr lang="tr-TR" dirty="0" smtClean="0">
                <a:solidFill>
                  <a:srgbClr val="FF0000"/>
                </a:solidFill>
              </a:rPr>
              <a:t>		alanlardan </a:t>
            </a:r>
            <a:r>
              <a:rPr lang="tr-TR" dirty="0">
                <a:solidFill>
                  <a:srgbClr val="FF0000"/>
                </a:solidFill>
              </a:rPr>
              <a:t>fazla olması halinde yapı alanının tamamı bu kısıtlamalara tabi olmadan satılır.</a:t>
            </a:r>
          </a:p>
          <a:p>
            <a:r>
              <a:rPr lang="tr-TR" dirty="0" smtClean="0"/>
              <a:t>		</a:t>
            </a:r>
            <a:r>
              <a:rPr lang="tr-TR" dirty="0" smtClean="0">
                <a:solidFill>
                  <a:srgbClr val="FF0000"/>
                </a:solidFill>
              </a:rPr>
              <a:t>(</a:t>
            </a:r>
            <a:r>
              <a:rPr lang="tr-TR" dirty="0">
                <a:solidFill>
                  <a:srgbClr val="FF0000"/>
                </a:solidFill>
              </a:rPr>
              <a:t>2) </a:t>
            </a:r>
            <a:r>
              <a:rPr lang="tr-TR" dirty="0">
                <a:solidFill>
                  <a:srgbClr val="002060"/>
                </a:solidFill>
              </a:rPr>
              <a:t>Taşınmaz üzerinde birden fazla yapı bulunması ve taşınmazın yüzölçümünün yeterli olmaması halinde, </a:t>
            </a:r>
            <a:r>
              <a:rPr lang="tr-TR" dirty="0" smtClean="0">
                <a:solidFill>
                  <a:srgbClr val="002060"/>
                </a:solidFill>
              </a:rPr>
              <a:t>		yapıların </a:t>
            </a:r>
            <a:r>
              <a:rPr lang="tr-TR" dirty="0">
                <a:solidFill>
                  <a:srgbClr val="002060"/>
                </a:solidFill>
              </a:rPr>
              <a:t>taban alanlarının dışında kalan kısmı, yapının taban alanının, toplam yapı taban alanına oranı ile çarpılır ve bulunacak alan, yapının taban alanına ilave edilerek satılır.</a:t>
            </a:r>
          </a:p>
          <a:p>
            <a:r>
              <a:rPr lang="tr-TR" dirty="0">
                <a:solidFill>
                  <a:srgbClr val="FF0000"/>
                </a:solidFill>
              </a:rPr>
              <a:t>(3) </a:t>
            </a:r>
            <a:r>
              <a:rPr lang="tr-TR" dirty="0"/>
              <a:t>Taşınmazın hak sahiplerine satılacak alan dışında </a:t>
            </a:r>
            <a:r>
              <a:rPr lang="tr-TR" dirty="0">
                <a:solidFill>
                  <a:srgbClr val="FF0000"/>
                </a:solidFill>
              </a:rPr>
              <a:t>kalan kısmı, taşınmazın yüzölçümünün yüzde kırkından az olması </a:t>
            </a:r>
            <a:r>
              <a:rPr lang="tr-TR" dirty="0"/>
              <a:t>durumunda bu kısım, talep edilmesi halinde </a:t>
            </a:r>
            <a:r>
              <a:rPr lang="tr-TR" dirty="0">
                <a:solidFill>
                  <a:srgbClr val="FF0000"/>
                </a:solidFill>
              </a:rPr>
              <a:t>bu Tebliğ kapsamında satılabilir</a:t>
            </a:r>
            <a:r>
              <a:rPr lang="tr-TR" dirty="0"/>
              <a:t>. Birden fazla yapı bulunması halinde bu kısım, yapının taban alanının, toplam yapı taban alanına oranı ile çarpılarak yapının satılacak alanına ilave edilerek satılabilir.</a:t>
            </a:r>
          </a:p>
          <a:p>
            <a:r>
              <a:rPr lang="tr-TR" dirty="0">
                <a:solidFill>
                  <a:srgbClr val="FF0000"/>
                </a:solidFill>
              </a:rPr>
              <a:t>(4) </a:t>
            </a:r>
            <a:r>
              <a:rPr lang="tr-TR" dirty="0"/>
              <a:t>Birden fazla bağımsız bölüm bulunan yapılarda, hak sahiplerinin uzlaştıklarına dair noter onaylı </a:t>
            </a:r>
            <a:r>
              <a:rPr lang="tr-TR" dirty="0" err="1"/>
              <a:t>muvafakatnameyi</a:t>
            </a:r>
            <a:r>
              <a:rPr lang="tr-TR" dirty="0"/>
              <a:t> İdareye vermeleri halinde, arsa payları bu </a:t>
            </a:r>
            <a:r>
              <a:rPr lang="tr-TR" dirty="0" err="1"/>
              <a:t>muvafakatnameye</a:t>
            </a:r>
            <a:r>
              <a:rPr lang="tr-TR" dirty="0"/>
              <a:t> dayanılarak belirlenir. Ancak hak sahiplerinin uzlaşamamaları halinde, her bir bağımsız bölümün arsa payı, bağımsız bölüm alanının toplam inşaat alanına oranlanması suretiyle bulunur. Bu nitelikteki yapılarda bağımsız bölümdeki hak sahiplerine satılacak alan, arsa payı ile yapı için satılabilecek alanın çarpımı suretiyle bulunur.</a:t>
            </a:r>
          </a:p>
          <a:p>
            <a:r>
              <a:rPr lang="tr-TR" dirty="0">
                <a:solidFill>
                  <a:srgbClr val="FF0000"/>
                </a:solidFill>
              </a:rPr>
              <a:t>(5) </a:t>
            </a:r>
            <a:r>
              <a:rPr lang="tr-TR" dirty="0"/>
              <a:t>Kişilerin özel mülkiyetinde bulunan taşınmazlarda yer alan yapı, istinat duvarı ve benzeri nitelikteki müştemilatın bir kısmının Hazine taşınmazı üzerinde taşkın yapı niteliğinde olması ve bunlara ilişkin Yapı Kayıt Belgesi bulunması halinde satışa konu edilebilir. Taşkın yapı için satılacak Hazine taşınmazının alanı, Yapı Kayıt Belgesi sahibinin özel mülkiyetinde bulunan taşınmazın alanının yüzde beşini geçemez.</a:t>
            </a:r>
          </a:p>
          <a:p>
            <a:r>
              <a:rPr lang="tr-TR" dirty="0">
                <a:solidFill>
                  <a:srgbClr val="FF0000"/>
                </a:solidFill>
              </a:rPr>
              <a:t>(6) </a:t>
            </a:r>
            <a:r>
              <a:rPr lang="tr-TR" dirty="0"/>
              <a:t>Yapı Kayıt Belgesi alınan yapının bulunduğu taşınmazın yüzölçümü büyük olmakla birlikte üzerindeki yapının küçük bir alanı kaplaması halinde yapının bulunduğu alan ifraz edilerek satış işlemi gerçekleştirilir. İfrazın mümkün olmaması durumunda ise taşınmaz paylı olarak satışa konu edilir</a:t>
            </a:r>
            <a:r>
              <a:rPr lang="tr-TR" dirty="0" smtClean="0"/>
              <a:t>.</a:t>
            </a:r>
            <a:endParaRPr lang="tr-TR" sz="2400" b="1" dirty="0">
              <a:ln w="0"/>
              <a:solidFill>
                <a:schemeClr val="tx1"/>
              </a:solidFill>
              <a:effectLst>
                <a:outerShdw blurRad="38100" dist="19050" dir="2700000" algn="tl" rotWithShape="0">
                  <a:schemeClr val="dk1">
                    <a:alpha val="40000"/>
                  </a:schemeClr>
                </a:outerShdw>
              </a:effectLst>
            </a:endParaRPr>
          </a:p>
        </p:txBody>
      </p:sp>
      <p:sp>
        <p:nvSpPr>
          <p:cNvPr id="4" name="Metin kutusu 3"/>
          <p:cNvSpPr txBox="1"/>
          <p:nvPr/>
        </p:nvSpPr>
        <p:spPr>
          <a:xfrm>
            <a:off x="1826602" y="77524"/>
            <a:ext cx="9980386" cy="461665"/>
          </a:xfrm>
          <a:prstGeom prst="rect">
            <a:avLst/>
          </a:prstGeom>
          <a:solidFill>
            <a:srgbClr val="0070C0"/>
          </a:solidFill>
        </p:spPr>
        <p:txBody>
          <a:bodyPr wrap="square" rtlCol="0">
            <a:spAutoFit/>
          </a:bodyPr>
          <a:lstStyle/>
          <a:p>
            <a:pPr algn="ctr"/>
            <a:r>
              <a:rPr lang="tr-TR" sz="2400" b="1" dirty="0" smtClean="0">
                <a:solidFill>
                  <a:schemeClr val="bg1"/>
                </a:solidFill>
                <a:latin typeface="Arial Black" panose="020B0A04020102020204" pitchFamily="34" charset="0"/>
                <a:ea typeface="Times New Roman" panose="02020603050405020304" pitchFamily="18" charset="0"/>
                <a:cs typeface="Times New Roman" panose="02020603050405020304" pitchFamily="18" charset="0"/>
              </a:rPr>
              <a:t>SATIŞ İŞLEMLERİ / 396 Sayılı Tebliğ 9. Madde</a:t>
            </a:r>
            <a:endParaRPr lang="tr-TR" sz="2400" b="1" dirty="0">
              <a:solidFill>
                <a:schemeClr val="bg1"/>
              </a:solidFill>
              <a:latin typeface="Arial Black" panose="020B0A04020102020204" pitchFamily="34" charset="0"/>
            </a:endParaRPr>
          </a:p>
        </p:txBody>
      </p:sp>
      <p:pic>
        <p:nvPicPr>
          <p:cNvPr id="2" name="Resim 1"/>
          <p:cNvPicPr>
            <a:picLocks noChangeAspect="1"/>
          </p:cNvPicPr>
          <p:nvPr/>
        </p:nvPicPr>
        <p:blipFill>
          <a:blip r:embed="rId2"/>
          <a:stretch>
            <a:fillRect/>
          </a:stretch>
        </p:blipFill>
        <p:spPr>
          <a:xfrm>
            <a:off x="272716" y="308356"/>
            <a:ext cx="1209675" cy="1209675"/>
          </a:xfrm>
          <a:prstGeom prst="rect">
            <a:avLst/>
          </a:prstGeom>
        </p:spPr>
      </p:pic>
    </p:spTree>
    <p:extLst>
      <p:ext uri="{BB962C8B-B14F-4D97-AF65-F5344CB8AC3E}">
        <p14:creationId xmlns:p14="http://schemas.microsoft.com/office/powerpoint/2010/main" val="2081365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826602" y="616713"/>
            <a:ext cx="5475769" cy="3539430"/>
          </a:xfrm>
          <a:prstGeom prst="rect">
            <a:avLst/>
          </a:prstGeom>
          <a:solidFill>
            <a:schemeClr val="bg1"/>
          </a:solidFill>
          <a:ln>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pPr lvl="0" indent="358775" algn="just" eaLnBrk="0" fontAlgn="base" hangingPunct="0">
              <a:spcBef>
                <a:spcPct val="0"/>
              </a:spcBef>
              <a:spcAft>
                <a:spcPct val="0"/>
              </a:spcAft>
            </a:pPr>
            <a:r>
              <a:rPr lang="tr-TR" altLang="tr-TR" sz="2800"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ÖRNEK 1. </a:t>
            </a:r>
            <a:r>
              <a:rPr lang="tr-TR" altLang="tr-TR" sz="2800"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18/5/2018 </a:t>
            </a:r>
            <a:r>
              <a:rPr lang="tr-TR" altLang="tr-TR" sz="28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tarihi itibariyle belediye ve mücavir alan sınırları içinde bulunan 1.100 m</a:t>
            </a:r>
            <a:r>
              <a:rPr lang="tr-TR" altLang="tr-TR" sz="2800" baseline="300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2</a:t>
            </a:r>
            <a:r>
              <a:rPr lang="tr-TR" altLang="tr-TR" sz="28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yüzölçümlü taşınmazın üzerinde, 250 m</a:t>
            </a:r>
            <a:r>
              <a:rPr lang="tr-TR" altLang="tr-TR" sz="2800" baseline="300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2</a:t>
            </a:r>
            <a:r>
              <a:rPr lang="tr-TR" altLang="tr-TR" sz="28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taban alanlı, giriş ve 2 kattan oluşan 6 bağımsız bölümlü (a) kişisine ait (X) yapısı bulunmaktadır.</a:t>
            </a:r>
            <a:endParaRPr kumimoji="0" lang="tr-TR" altLang="tr-TR" sz="2800" b="0" i="0" u="none" strike="noStrike" cap="none" normalizeH="0" baseline="0" dirty="0" smtClean="0">
              <a:ln>
                <a:noFill/>
              </a:ln>
              <a:solidFill>
                <a:schemeClr val="tx1"/>
              </a:solidFill>
              <a:effectLst/>
            </a:endParaRPr>
          </a:p>
          <a:p>
            <a:pPr lvl="0" indent="358775" algn="just" eaLnBrk="0" fontAlgn="base" hangingPunct="0">
              <a:spcBef>
                <a:spcPct val="0"/>
              </a:spcBef>
              <a:spcAft>
                <a:spcPct val="0"/>
              </a:spcAft>
            </a:pPr>
            <a:r>
              <a:rPr lang="tr-TR" altLang="tr-TR" sz="2800"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Bu </a:t>
            </a:r>
            <a:r>
              <a:rPr lang="tr-TR" altLang="tr-TR" sz="28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durumda</a:t>
            </a:r>
            <a:r>
              <a:rPr lang="tr-TR" altLang="tr-TR" sz="2800"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
            </a:r>
            <a:endParaRPr kumimoji="0" lang="tr-TR" altLang="tr-TR" sz="2800" b="0" i="0" u="none" strike="noStrike" cap="none" normalizeH="0" baseline="0" dirty="0" smtClean="0">
              <a:ln>
                <a:noFill/>
              </a:ln>
              <a:solidFill>
                <a:schemeClr val="tx1"/>
              </a:solidFill>
              <a:effectLst/>
            </a:endParaRPr>
          </a:p>
        </p:txBody>
      </p:sp>
      <p:sp>
        <p:nvSpPr>
          <p:cNvPr id="4" name="Metin kutusu 3"/>
          <p:cNvSpPr txBox="1"/>
          <p:nvPr/>
        </p:nvSpPr>
        <p:spPr>
          <a:xfrm>
            <a:off x="1826602" y="77524"/>
            <a:ext cx="9980386" cy="461665"/>
          </a:xfrm>
          <a:prstGeom prst="rect">
            <a:avLst/>
          </a:prstGeom>
          <a:solidFill>
            <a:srgbClr val="0070C0"/>
          </a:solidFill>
        </p:spPr>
        <p:txBody>
          <a:bodyPr wrap="square" rtlCol="0">
            <a:spAutoFit/>
          </a:bodyPr>
          <a:lstStyle/>
          <a:p>
            <a:pPr algn="ctr"/>
            <a:r>
              <a:rPr lang="tr-TR" sz="2400" b="1" dirty="0" smtClean="0">
                <a:solidFill>
                  <a:schemeClr val="bg1"/>
                </a:solidFill>
                <a:latin typeface="Arial Black" panose="020B0A04020102020204" pitchFamily="34" charset="0"/>
                <a:ea typeface="Times New Roman" panose="02020603050405020304" pitchFamily="18" charset="0"/>
                <a:cs typeface="Times New Roman" panose="02020603050405020304" pitchFamily="18" charset="0"/>
              </a:rPr>
              <a:t>SATIŞ İŞLEMLERİ / 396 Sayılı Tebliğ 9. Madde</a:t>
            </a:r>
            <a:endParaRPr lang="tr-TR" sz="2400" b="1" dirty="0">
              <a:solidFill>
                <a:schemeClr val="bg1"/>
              </a:solidFill>
              <a:latin typeface="Arial Black" panose="020B0A04020102020204" pitchFamily="34" charset="0"/>
            </a:endParaRPr>
          </a:p>
        </p:txBody>
      </p:sp>
      <p:sp>
        <p:nvSpPr>
          <p:cNvPr id="10" name="Dikdörtgen 9"/>
          <p:cNvSpPr/>
          <p:nvPr/>
        </p:nvSpPr>
        <p:spPr>
          <a:xfrm>
            <a:off x="818707" y="5399856"/>
            <a:ext cx="10779735" cy="461665"/>
          </a:xfrm>
          <a:prstGeom prst="rect">
            <a:avLst/>
          </a:prstGeom>
        </p:spPr>
        <p:txBody>
          <a:bodyPr wrap="square">
            <a:spAutoFit/>
          </a:bodyPr>
          <a:lstStyle/>
          <a:p>
            <a:pPr lvl="0" indent="358775" algn="just" eaLnBrk="0" fontAlgn="base" hangingPunct="0">
              <a:spcBef>
                <a:spcPct val="0"/>
              </a:spcBef>
              <a:spcAft>
                <a:spcPct val="0"/>
              </a:spcAft>
            </a:pPr>
            <a:r>
              <a:rPr lang="tr-TR" altLang="tr-TR" sz="2400" b="1" dirty="0" smtClean="0">
                <a:latin typeface="Calibri" panose="020F0502020204030204" pitchFamily="34" charset="0"/>
                <a:ea typeface="Times New Roman" panose="02020603050405020304" pitchFamily="18" charset="0"/>
                <a:cs typeface="Times New Roman" panose="02020603050405020304" pitchFamily="18" charset="0"/>
              </a:rPr>
              <a:t>şeklinde </a:t>
            </a:r>
            <a:r>
              <a:rPr lang="tr-TR" altLang="tr-TR" sz="2400" b="1" dirty="0">
                <a:latin typeface="Calibri" panose="020F0502020204030204" pitchFamily="34" charset="0"/>
                <a:ea typeface="Times New Roman" panose="02020603050405020304" pitchFamily="18" charset="0"/>
                <a:cs typeface="Times New Roman" panose="02020603050405020304" pitchFamily="18" charset="0"/>
              </a:rPr>
              <a:t>hesaplanarak taşınmazın 600/1100 payı hak sahibine satılacaktır.</a:t>
            </a:r>
            <a:endParaRPr lang="tr-TR" altLang="tr-TR" sz="2400" b="1" dirty="0">
              <a:latin typeface="Arial" panose="020B0604020202020204" pitchFamily="34" charset="0"/>
            </a:endParaRPr>
          </a:p>
        </p:txBody>
      </p:sp>
      <p:graphicFrame>
        <p:nvGraphicFramePr>
          <p:cNvPr id="11" name="Tablo 10"/>
          <p:cNvGraphicFramePr>
            <a:graphicFrameLocks noGrp="1"/>
          </p:cNvGraphicFramePr>
          <p:nvPr>
            <p:extLst>
              <p:ext uri="{D42A27DB-BD31-4B8C-83A1-F6EECF244321}">
                <p14:modId xmlns:p14="http://schemas.microsoft.com/office/powerpoint/2010/main" val="2263942769"/>
              </p:ext>
            </p:extLst>
          </p:nvPr>
        </p:nvGraphicFramePr>
        <p:xfrm>
          <a:off x="898356" y="4593708"/>
          <a:ext cx="9801728" cy="771525"/>
        </p:xfrm>
        <a:graphic>
          <a:graphicData uri="http://schemas.openxmlformats.org/drawingml/2006/table">
            <a:tbl>
              <a:tblPr>
                <a:tableStyleId>{5C22544A-7EE6-4342-B048-85BDC9FD1C3A}</a:tableStyleId>
              </a:tblPr>
              <a:tblGrid>
                <a:gridCol w="2450432">
                  <a:extLst>
                    <a:ext uri="{9D8B030D-6E8A-4147-A177-3AD203B41FA5}">
                      <a16:colId xmlns:a16="http://schemas.microsoft.com/office/drawing/2014/main" xmlns="" val="3633670938"/>
                    </a:ext>
                  </a:extLst>
                </a:gridCol>
                <a:gridCol w="2450432">
                  <a:extLst>
                    <a:ext uri="{9D8B030D-6E8A-4147-A177-3AD203B41FA5}">
                      <a16:colId xmlns:a16="http://schemas.microsoft.com/office/drawing/2014/main" xmlns="" val="261283208"/>
                    </a:ext>
                  </a:extLst>
                </a:gridCol>
                <a:gridCol w="2450432">
                  <a:extLst>
                    <a:ext uri="{9D8B030D-6E8A-4147-A177-3AD203B41FA5}">
                      <a16:colId xmlns:a16="http://schemas.microsoft.com/office/drawing/2014/main" xmlns="" val="102074349"/>
                    </a:ext>
                  </a:extLst>
                </a:gridCol>
                <a:gridCol w="2450432">
                  <a:extLst>
                    <a:ext uri="{9D8B030D-6E8A-4147-A177-3AD203B41FA5}">
                      <a16:colId xmlns:a16="http://schemas.microsoft.com/office/drawing/2014/main" xmlns="" val="2810872597"/>
                    </a:ext>
                  </a:extLst>
                </a:gridCol>
              </a:tblGrid>
              <a:tr h="457200">
                <a:tc>
                  <a:txBody>
                    <a:bodyPr/>
                    <a:lstStyle/>
                    <a:p>
                      <a:pPr algn="just" fontAlgn="ctr"/>
                      <a:r>
                        <a:rPr lang="tr-TR" sz="2000" b="1" u="sng" strike="noStrike">
                          <a:effectLst/>
                        </a:rPr>
                        <a:t>Taban Alanı</a:t>
                      </a:r>
                      <a:endParaRPr lang="tr-TR" sz="2000" b="1" i="0" u="sng" strike="noStrike">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2000" b="1" u="sng" strike="noStrike">
                          <a:effectLst/>
                        </a:rPr>
                        <a:t>Satılacak Alan</a:t>
                      </a:r>
                      <a:endParaRPr lang="tr-TR" sz="2000" b="1" i="0" u="sng" strike="noStrike">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2000" b="1" u="sng" strike="noStrike">
                          <a:effectLst/>
                        </a:rPr>
                        <a:t>Satılacak  ilave alan</a:t>
                      </a:r>
                      <a:endParaRPr lang="tr-TR" sz="2000" b="1" i="0" u="sng" strike="noStrike">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2000" b="1" u="sng" strike="noStrike" dirty="0">
                          <a:effectLst/>
                        </a:rPr>
                        <a:t>Toplam satılacak alan</a:t>
                      </a:r>
                      <a:endParaRPr lang="tr-TR" sz="2000" b="1" i="0" u="sng"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xmlns="" val="2142877441"/>
                  </a:ext>
                </a:extLst>
              </a:tr>
              <a:tr h="190500">
                <a:tc>
                  <a:txBody>
                    <a:bodyPr/>
                    <a:lstStyle/>
                    <a:p>
                      <a:pPr algn="just" fontAlgn="ctr"/>
                      <a:r>
                        <a:rPr lang="tr-TR" sz="2000" b="1" u="none" strike="noStrike" dirty="0" smtClean="0">
                          <a:effectLst/>
                        </a:rPr>
                        <a:t>250 m2</a:t>
                      </a:r>
                      <a:endParaRPr lang="tr-TR" sz="20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2000" b="1" u="none" strike="noStrike" dirty="0" smtClean="0">
                          <a:effectLst/>
                        </a:rPr>
                        <a:t>600 m2</a:t>
                      </a:r>
                      <a:endParaRPr lang="tr-TR" sz="20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2000" b="1" u="none" strike="noStrike">
                          <a:effectLst/>
                        </a:rPr>
                        <a:t>Yok</a:t>
                      </a:r>
                      <a:endParaRPr lang="tr-TR" sz="20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2000" b="1" u="none" strike="noStrike" dirty="0" smtClean="0">
                          <a:effectLst/>
                        </a:rPr>
                        <a:t>600 m2</a:t>
                      </a:r>
                      <a:endParaRPr lang="tr-TR" sz="2000" b="1"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xmlns="" val="4180492451"/>
                  </a:ext>
                </a:extLst>
              </a:tr>
            </a:tbl>
          </a:graphicData>
        </a:graphic>
      </p:graphicFrame>
      <p:pic>
        <p:nvPicPr>
          <p:cNvPr id="2" name="Resim 1"/>
          <p:cNvPicPr>
            <a:picLocks noChangeAspect="1"/>
          </p:cNvPicPr>
          <p:nvPr/>
        </p:nvPicPr>
        <p:blipFill>
          <a:blip r:embed="rId2"/>
          <a:stretch>
            <a:fillRect/>
          </a:stretch>
        </p:blipFill>
        <p:spPr>
          <a:xfrm>
            <a:off x="7715362" y="757971"/>
            <a:ext cx="3883080" cy="3256913"/>
          </a:xfrm>
          <a:prstGeom prst="rect">
            <a:avLst/>
          </a:prstGeom>
        </p:spPr>
      </p:pic>
      <p:pic>
        <p:nvPicPr>
          <p:cNvPr id="8" name="Resim 7"/>
          <p:cNvPicPr>
            <a:picLocks noChangeAspect="1"/>
          </p:cNvPicPr>
          <p:nvPr/>
        </p:nvPicPr>
        <p:blipFill>
          <a:blip r:embed="rId3"/>
          <a:stretch>
            <a:fillRect/>
          </a:stretch>
        </p:blipFill>
        <p:spPr>
          <a:xfrm>
            <a:off x="272716" y="308356"/>
            <a:ext cx="1209675" cy="1209675"/>
          </a:xfrm>
          <a:prstGeom prst="rect">
            <a:avLst/>
          </a:prstGeom>
        </p:spPr>
      </p:pic>
    </p:spTree>
    <p:extLst>
      <p:ext uri="{BB962C8B-B14F-4D97-AF65-F5344CB8AC3E}">
        <p14:creationId xmlns:p14="http://schemas.microsoft.com/office/powerpoint/2010/main" val="21607027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826603" y="786441"/>
            <a:ext cx="5297212" cy="3108543"/>
          </a:xfrm>
          <a:prstGeom prst="rect">
            <a:avLst/>
          </a:prstGeom>
          <a:solidFill>
            <a:schemeClr val="bg1"/>
          </a:solidFill>
          <a:ln>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pPr lvl="0" indent="358775" algn="just" eaLnBrk="0" fontAlgn="base" hangingPunct="0">
              <a:spcBef>
                <a:spcPct val="0"/>
              </a:spcBef>
              <a:spcAft>
                <a:spcPct val="0"/>
              </a:spcAft>
            </a:pPr>
            <a:r>
              <a:rPr lang="tr-TR" altLang="tr-TR" sz="2800"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ÖRNEK 2. </a:t>
            </a:r>
            <a:r>
              <a:rPr lang="tr-TR" sz="2800" dirty="0"/>
              <a:t>18/5/2018 tarihi itibariyle belediye ve mücavir alan sınırları dışında bulunan </a:t>
            </a:r>
            <a:r>
              <a:rPr lang="tr-TR" sz="2800" dirty="0" smtClean="0"/>
              <a:t>3.000 </a:t>
            </a:r>
            <a:r>
              <a:rPr lang="tr-TR" sz="2800" dirty="0"/>
              <a:t>m</a:t>
            </a:r>
            <a:r>
              <a:rPr lang="tr-TR" sz="2800" baseline="30000" dirty="0"/>
              <a:t>2</a:t>
            </a:r>
            <a:r>
              <a:rPr lang="tr-TR" sz="2800" dirty="0"/>
              <a:t> yüzölçümlü taşınmazın üzerinde 325 m</a:t>
            </a:r>
            <a:r>
              <a:rPr lang="tr-TR" sz="2800" baseline="30000" dirty="0"/>
              <a:t>2</a:t>
            </a:r>
            <a:r>
              <a:rPr lang="tr-TR" sz="2800" dirty="0"/>
              <a:t> taban alanlı (a) kişisine ait (X) yapısı bulunmaktadır</a:t>
            </a:r>
            <a:r>
              <a:rPr lang="tr-TR" sz="2800" dirty="0" smtClean="0"/>
              <a:t>.</a:t>
            </a:r>
          </a:p>
          <a:p>
            <a:pPr lvl="0" indent="358775" algn="just" eaLnBrk="0" fontAlgn="base" hangingPunct="0">
              <a:spcBef>
                <a:spcPct val="0"/>
              </a:spcBef>
              <a:spcAft>
                <a:spcPct val="0"/>
              </a:spcAft>
            </a:pPr>
            <a:r>
              <a:rPr lang="tr-TR" altLang="tr-TR" sz="2800"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Bu </a:t>
            </a:r>
            <a:r>
              <a:rPr lang="tr-TR" altLang="tr-TR" sz="2800"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durumda</a:t>
            </a:r>
            <a:r>
              <a:rPr lang="tr-TR" altLang="tr-TR" sz="2800"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a:t>
            </a:r>
            <a:endParaRPr kumimoji="0" lang="tr-TR" altLang="tr-TR" sz="2800" b="0" i="0" u="none" strike="noStrike" cap="none" normalizeH="0" baseline="0" dirty="0" smtClean="0">
              <a:ln>
                <a:noFill/>
              </a:ln>
              <a:solidFill>
                <a:schemeClr val="tx1"/>
              </a:solidFill>
              <a:effectLst/>
            </a:endParaRPr>
          </a:p>
        </p:txBody>
      </p:sp>
      <p:sp>
        <p:nvSpPr>
          <p:cNvPr id="4" name="Metin kutusu 3"/>
          <p:cNvSpPr txBox="1"/>
          <p:nvPr/>
        </p:nvSpPr>
        <p:spPr>
          <a:xfrm>
            <a:off x="1826602" y="77524"/>
            <a:ext cx="9980386" cy="461665"/>
          </a:xfrm>
          <a:prstGeom prst="rect">
            <a:avLst/>
          </a:prstGeom>
          <a:solidFill>
            <a:srgbClr val="0070C0"/>
          </a:solidFill>
        </p:spPr>
        <p:txBody>
          <a:bodyPr wrap="square" rtlCol="0">
            <a:spAutoFit/>
          </a:bodyPr>
          <a:lstStyle/>
          <a:p>
            <a:pPr algn="ctr"/>
            <a:r>
              <a:rPr lang="tr-TR" sz="2400" b="1" dirty="0" smtClean="0">
                <a:solidFill>
                  <a:schemeClr val="bg1"/>
                </a:solidFill>
                <a:latin typeface="Arial Black" panose="020B0A04020102020204" pitchFamily="34" charset="0"/>
                <a:ea typeface="Times New Roman" panose="02020603050405020304" pitchFamily="18" charset="0"/>
                <a:cs typeface="Times New Roman" panose="02020603050405020304" pitchFamily="18" charset="0"/>
              </a:rPr>
              <a:t>SATIŞ İŞLEMLERİ / 396 Sayılı Tebliğ 9. Madde</a:t>
            </a:r>
            <a:endParaRPr lang="tr-TR" sz="2400" b="1" dirty="0">
              <a:solidFill>
                <a:schemeClr val="bg1"/>
              </a:solidFill>
              <a:latin typeface="Arial Black" panose="020B0A04020102020204" pitchFamily="34" charset="0"/>
            </a:endParaRPr>
          </a:p>
        </p:txBody>
      </p:sp>
      <p:sp>
        <p:nvSpPr>
          <p:cNvPr id="10" name="Dikdörtgen 9"/>
          <p:cNvSpPr/>
          <p:nvPr/>
        </p:nvSpPr>
        <p:spPr>
          <a:xfrm>
            <a:off x="1588168" y="5399856"/>
            <a:ext cx="10010274" cy="461665"/>
          </a:xfrm>
          <a:prstGeom prst="rect">
            <a:avLst/>
          </a:prstGeom>
        </p:spPr>
        <p:txBody>
          <a:bodyPr wrap="square">
            <a:spAutoFit/>
          </a:bodyPr>
          <a:lstStyle/>
          <a:p>
            <a:pPr lvl="0" indent="358775" algn="just" eaLnBrk="0" fontAlgn="base" hangingPunct="0">
              <a:spcBef>
                <a:spcPct val="0"/>
              </a:spcBef>
              <a:spcAft>
                <a:spcPct val="0"/>
              </a:spcAft>
            </a:pPr>
            <a:r>
              <a:rPr lang="tr-TR" altLang="tr-TR" sz="2400" b="1" dirty="0">
                <a:latin typeface="Calibri" panose="020F0502020204030204" pitchFamily="34" charset="0"/>
                <a:ea typeface="Times New Roman" panose="02020603050405020304" pitchFamily="18" charset="0"/>
                <a:cs typeface="Times New Roman" panose="02020603050405020304" pitchFamily="18" charset="0"/>
              </a:rPr>
              <a:t>şeklinde hesaplanarak </a:t>
            </a:r>
            <a:r>
              <a:rPr lang="tr-TR" altLang="tr-TR" sz="2400" b="1" dirty="0" smtClean="0">
                <a:latin typeface="Calibri" panose="020F0502020204030204" pitchFamily="34" charset="0"/>
                <a:ea typeface="Times New Roman" panose="02020603050405020304" pitchFamily="18" charset="0"/>
                <a:cs typeface="Times New Roman" panose="02020603050405020304" pitchFamily="18" charset="0"/>
              </a:rPr>
              <a:t>sahibine </a:t>
            </a:r>
            <a:r>
              <a:rPr lang="tr-TR" altLang="tr-TR" sz="2400" b="1" dirty="0">
                <a:latin typeface="Calibri" panose="020F0502020204030204" pitchFamily="34" charset="0"/>
                <a:ea typeface="Times New Roman" panose="02020603050405020304" pitchFamily="18" charset="0"/>
                <a:cs typeface="Times New Roman" panose="02020603050405020304" pitchFamily="18" charset="0"/>
              </a:rPr>
              <a:t>satılacaktır.</a:t>
            </a:r>
            <a:endParaRPr lang="tr-TR" altLang="tr-TR" sz="2400" b="1" dirty="0">
              <a:latin typeface="Arial" panose="020B0604020202020204" pitchFamily="34" charset="0"/>
            </a:endParaRPr>
          </a:p>
        </p:txBody>
      </p:sp>
      <p:graphicFrame>
        <p:nvGraphicFramePr>
          <p:cNvPr id="2" name="Tablo 1"/>
          <p:cNvGraphicFramePr>
            <a:graphicFrameLocks noGrp="1"/>
          </p:cNvGraphicFramePr>
          <p:nvPr>
            <p:extLst>
              <p:ext uri="{D42A27DB-BD31-4B8C-83A1-F6EECF244321}">
                <p14:modId xmlns:p14="http://schemas.microsoft.com/office/powerpoint/2010/main" val="66280393"/>
              </p:ext>
            </p:extLst>
          </p:nvPr>
        </p:nvGraphicFramePr>
        <p:xfrm>
          <a:off x="1058779" y="4154904"/>
          <a:ext cx="9817767" cy="919683"/>
        </p:xfrm>
        <a:graphic>
          <a:graphicData uri="http://schemas.openxmlformats.org/drawingml/2006/table">
            <a:tbl>
              <a:tblPr firstRow="1" firstCol="1" bandRow="1"/>
              <a:tblGrid>
                <a:gridCol w="1467363">
                  <a:extLst>
                    <a:ext uri="{9D8B030D-6E8A-4147-A177-3AD203B41FA5}">
                      <a16:colId xmlns:a16="http://schemas.microsoft.com/office/drawing/2014/main" xmlns="" val="829282248"/>
                    </a:ext>
                  </a:extLst>
                </a:gridCol>
                <a:gridCol w="1855782">
                  <a:extLst>
                    <a:ext uri="{9D8B030D-6E8A-4147-A177-3AD203B41FA5}">
                      <a16:colId xmlns:a16="http://schemas.microsoft.com/office/drawing/2014/main" xmlns="" val="1944551816"/>
                    </a:ext>
                  </a:extLst>
                </a:gridCol>
                <a:gridCol w="3202304">
                  <a:extLst>
                    <a:ext uri="{9D8B030D-6E8A-4147-A177-3AD203B41FA5}">
                      <a16:colId xmlns:a16="http://schemas.microsoft.com/office/drawing/2014/main" xmlns="" val="1905050477"/>
                    </a:ext>
                  </a:extLst>
                </a:gridCol>
                <a:gridCol w="3292318">
                  <a:extLst>
                    <a:ext uri="{9D8B030D-6E8A-4147-A177-3AD203B41FA5}">
                      <a16:colId xmlns:a16="http://schemas.microsoft.com/office/drawing/2014/main" xmlns="" val="3842532225"/>
                    </a:ext>
                  </a:extLst>
                </a:gridCol>
              </a:tblGrid>
              <a:tr h="481264">
                <a:tc>
                  <a:txBody>
                    <a:bodyPr/>
                    <a:lstStyle/>
                    <a:p>
                      <a:pPr algn="ctr">
                        <a:lnSpc>
                          <a:spcPts val="1200"/>
                        </a:lnSpc>
                        <a:spcAft>
                          <a:spcPts val="0"/>
                        </a:spcAft>
                      </a:pPr>
                      <a:r>
                        <a:rPr lang="tr-TR" sz="1800" b="1" u="sng" dirty="0">
                          <a:effectLst/>
                          <a:latin typeface="Arial" panose="020B0604020202020204" pitchFamily="34" charset="0"/>
                          <a:ea typeface="Times New Roman" panose="02020603050405020304" pitchFamily="18" charset="0"/>
                          <a:cs typeface="Arial" panose="020B0604020202020204" pitchFamily="34" charset="0"/>
                        </a:rPr>
                        <a:t>Taban Alanı</a:t>
                      </a:r>
                      <a:endParaRPr lang="tr-TR" sz="18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solidFill>
                      <a:schemeClr val="accent1">
                        <a:lumMod val="20000"/>
                        <a:lumOff val="80000"/>
                      </a:schemeClr>
                    </a:solidFill>
                  </a:tcPr>
                </a:tc>
                <a:tc>
                  <a:txBody>
                    <a:bodyPr/>
                    <a:lstStyle/>
                    <a:p>
                      <a:pPr algn="ctr">
                        <a:lnSpc>
                          <a:spcPts val="1200"/>
                        </a:lnSpc>
                        <a:spcAft>
                          <a:spcPts val="0"/>
                        </a:spcAft>
                      </a:pPr>
                      <a:r>
                        <a:rPr lang="tr-TR" sz="1800" b="1" u="sng" dirty="0">
                          <a:effectLst/>
                          <a:latin typeface="Arial" panose="020B0604020202020204" pitchFamily="34" charset="0"/>
                          <a:ea typeface="Times New Roman" panose="02020603050405020304" pitchFamily="18" charset="0"/>
                          <a:cs typeface="Arial" panose="020B0604020202020204" pitchFamily="34" charset="0"/>
                        </a:rPr>
                        <a:t>Satılacak Alan</a:t>
                      </a:r>
                      <a:endParaRPr lang="tr-TR" sz="18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solidFill>
                      <a:schemeClr val="accent1">
                        <a:lumMod val="20000"/>
                        <a:lumOff val="80000"/>
                      </a:schemeClr>
                    </a:solidFill>
                  </a:tcPr>
                </a:tc>
                <a:tc>
                  <a:txBody>
                    <a:bodyPr/>
                    <a:lstStyle/>
                    <a:p>
                      <a:pPr algn="ctr">
                        <a:lnSpc>
                          <a:spcPts val="1200"/>
                        </a:lnSpc>
                        <a:spcAft>
                          <a:spcPts val="0"/>
                        </a:spcAft>
                      </a:pPr>
                      <a:r>
                        <a:rPr lang="tr-TR" sz="1400" b="1" u="sng" dirty="0">
                          <a:effectLst/>
                          <a:latin typeface="Arial" panose="020B0604020202020204" pitchFamily="34" charset="0"/>
                          <a:ea typeface="Times New Roman" panose="02020603050405020304" pitchFamily="18" charset="0"/>
                          <a:cs typeface="Arial" panose="020B0604020202020204" pitchFamily="34" charset="0"/>
                        </a:rPr>
                        <a:t>Satılacak  </a:t>
                      </a:r>
                      <a:r>
                        <a:rPr lang="tr-TR" sz="1400" b="1" u="sng" dirty="0" smtClean="0">
                          <a:effectLst/>
                          <a:latin typeface="Arial" panose="020B0604020202020204" pitchFamily="34" charset="0"/>
                          <a:ea typeface="Times New Roman" panose="02020603050405020304" pitchFamily="18" charset="0"/>
                          <a:cs typeface="Arial" panose="020B0604020202020204" pitchFamily="34" charset="0"/>
                        </a:rPr>
                        <a:t>ilave alan(Kalan 1.000 m2  %40 altında </a:t>
                      </a:r>
                      <a:r>
                        <a:rPr lang="tr-TR" sz="1400" b="1" u="sng" dirty="0" err="1" smtClean="0">
                          <a:effectLst/>
                          <a:latin typeface="Arial" panose="020B0604020202020204" pitchFamily="34" charset="0"/>
                          <a:ea typeface="Times New Roman" panose="02020603050405020304" pitchFamily="18" charset="0"/>
                          <a:cs typeface="Arial" panose="020B0604020202020204" pitchFamily="34" charset="0"/>
                        </a:rPr>
                        <a:t>old</a:t>
                      </a:r>
                      <a:r>
                        <a:rPr lang="tr-TR" sz="1800" b="1" u="sng" dirty="0" smtClean="0">
                          <a:effectLst/>
                          <a:latin typeface="Arial" panose="020B0604020202020204" pitchFamily="34" charset="0"/>
                          <a:ea typeface="Times New Roman" panose="02020603050405020304" pitchFamily="18" charset="0"/>
                          <a:cs typeface="Arial" panose="020B0604020202020204" pitchFamily="34" charset="0"/>
                        </a:rPr>
                        <a:t>.</a:t>
                      </a:r>
                      <a:endParaRPr lang="tr-TR" sz="18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solidFill>
                      <a:schemeClr val="accent1">
                        <a:lumMod val="20000"/>
                        <a:lumOff val="80000"/>
                      </a:schemeClr>
                    </a:solidFill>
                  </a:tcPr>
                </a:tc>
                <a:tc>
                  <a:txBody>
                    <a:bodyPr/>
                    <a:lstStyle/>
                    <a:p>
                      <a:pPr algn="ctr">
                        <a:lnSpc>
                          <a:spcPts val="1200"/>
                        </a:lnSpc>
                        <a:spcAft>
                          <a:spcPts val="0"/>
                        </a:spcAft>
                      </a:pPr>
                      <a:r>
                        <a:rPr lang="tr-TR" sz="1800" b="1" u="sng" dirty="0">
                          <a:effectLst/>
                          <a:latin typeface="Arial" panose="020B0604020202020204" pitchFamily="34" charset="0"/>
                          <a:ea typeface="Times New Roman" panose="02020603050405020304" pitchFamily="18" charset="0"/>
                          <a:cs typeface="Arial" panose="020B0604020202020204" pitchFamily="34" charset="0"/>
                        </a:rPr>
                        <a:t>Toplam satılacak alan</a:t>
                      </a:r>
                      <a:endParaRPr lang="tr-TR" sz="18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xmlns="" val="3932617018"/>
                  </a:ext>
                </a:extLst>
              </a:tr>
              <a:tr h="438419">
                <a:tc>
                  <a:txBody>
                    <a:bodyPr/>
                    <a:lstStyle/>
                    <a:p>
                      <a:pPr algn="ctr">
                        <a:lnSpc>
                          <a:spcPts val="1200"/>
                        </a:lnSpc>
                        <a:spcAft>
                          <a:spcPts val="0"/>
                        </a:spcAft>
                      </a:pPr>
                      <a:r>
                        <a:rPr lang="tr-TR" sz="1800" b="1" dirty="0">
                          <a:effectLst/>
                          <a:latin typeface="Arial" panose="020B0604020202020204" pitchFamily="34" charset="0"/>
                          <a:ea typeface="Times New Roman" panose="02020603050405020304" pitchFamily="18" charset="0"/>
                          <a:cs typeface="Arial" panose="020B0604020202020204" pitchFamily="34" charset="0"/>
                        </a:rPr>
                        <a:t>325</a:t>
                      </a:r>
                      <a:endParaRPr lang="tr-TR" sz="18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solidFill>
                      <a:schemeClr val="accent1">
                        <a:lumMod val="20000"/>
                        <a:lumOff val="80000"/>
                      </a:schemeClr>
                    </a:solidFill>
                  </a:tcPr>
                </a:tc>
                <a:tc>
                  <a:txBody>
                    <a:bodyPr/>
                    <a:lstStyle/>
                    <a:p>
                      <a:pPr algn="ctr">
                        <a:lnSpc>
                          <a:spcPts val="1200"/>
                        </a:lnSpc>
                        <a:spcAft>
                          <a:spcPts val="0"/>
                        </a:spcAft>
                      </a:pPr>
                      <a:r>
                        <a:rPr lang="tr-TR" sz="1800" b="1" dirty="0">
                          <a:effectLst/>
                          <a:latin typeface="Arial" panose="020B0604020202020204" pitchFamily="34" charset="0"/>
                          <a:ea typeface="Times New Roman" panose="02020603050405020304" pitchFamily="18" charset="0"/>
                          <a:cs typeface="Arial" panose="020B0604020202020204" pitchFamily="34" charset="0"/>
                        </a:rPr>
                        <a:t>2.000</a:t>
                      </a:r>
                      <a:endParaRPr lang="tr-TR" sz="18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solidFill>
                      <a:schemeClr val="accent1">
                        <a:lumMod val="20000"/>
                        <a:lumOff val="80000"/>
                      </a:schemeClr>
                    </a:solidFill>
                  </a:tcPr>
                </a:tc>
                <a:tc>
                  <a:txBody>
                    <a:bodyPr/>
                    <a:lstStyle/>
                    <a:p>
                      <a:pPr algn="ctr">
                        <a:lnSpc>
                          <a:spcPts val="1200"/>
                        </a:lnSpc>
                        <a:spcAft>
                          <a:spcPts val="0"/>
                        </a:spcAft>
                      </a:pPr>
                      <a:r>
                        <a:rPr lang="tr-TR" sz="1800" b="1" dirty="0" smtClean="0">
                          <a:effectLst/>
                          <a:latin typeface="Arial" panose="020B0604020202020204" pitchFamily="34" charset="0"/>
                          <a:ea typeface="Times New Roman" panose="02020603050405020304" pitchFamily="18" charset="0"/>
                          <a:cs typeface="Arial" panose="020B0604020202020204" pitchFamily="34" charset="0"/>
                        </a:rPr>
                        <a:t>1.000</a:t>
                      </a:r>
                      <a:endParaRPr lang="tr-TR" sz="18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solidFill>
                      <a:schemeClr val="accent1">
                        <a:lumMod val="20000"/>
                        <a:lumOff val="80000"/>
                      </a:schemeClr>
                    </a:solidFill>
                  </a:tcPr>
                </a:tc>
                <a:tc>
                  <a:txBody>
                    <a:bodyPr/>
                    <a:lstStyle/>
                    <a:p>
                      <a:pPr algn="ctr">
                        <a:lnSpc>
                          <a:spcPts val="1200"/>
                        </a:lnSpc>
                        <a:spcAft>
                          <a:spcPts val="0"/>
                        </a:spcAft>
                      </a:pPr>
                      <a:r>
                        <a:rPr lang="tr-TR" sz="1800" b="1" dirty="0" smtClean="0">
                          <a:effectLst/>
                          <a:latin typeface="Arial" panose="020B0604020202020204" pitchFamily="34" charset="0"/>
                          <a:ea typeface="Calibri" panose="020F0502020204030204" pitchFamily="34" charset="0"/>
                          <a:cs typeface="Arial" panose="020B0604020202020204" pitchFamily="34" charset="0"/>
                        </a:rPr>
                        <a:t>3.000</a:t>
                      </a:r>
                      <a:endParaRPr lang="tr-TR" sz="18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xmlns="" val="423047722"/>
                  </a:ext>
                </a:extLst>
              </a:tr>
            </a:tbl>
          </a:graphicData>
        </a:graphic>
      </p:graphicFrame>
      <p:pic>
        <p:nvPicPr>
          <p:cNvPr id="6" name="Resim 5"/>
          <p:cNvPicPr>
            <a:picLocks noChangeAspect="1"/>
          </p:cNvPicPr>
          <p:nvPr/>
        </p:nvPicPr>
        <p:blipFill>
          <a:blip r:embed="rId2"/>
          <a:stretch>
            <a:fillRect/>
          </a:stretch>
        </p:blipFill>
        <p:spPr>
          <a:xfrm>
            <a:off x="7651779" y="539189"/>
            <a:ext cx="3224767" cy="3586628"/>
          </a:xfrm>
          <a:prstGeom prst="rect">
            <a:avLst/>
          </a:prstGeom>
        </p:spPr>
      </p:pic>
      <p:pic>
        <p:nvPicPr>
          <p:cNvPr id="7" name="Resim 6"/>
          <p:cNvPicPr>
            <a:picLocks noChangeAspect="1"/>
          </p:cNvPicPr>
          <p:nvPr/>
        </p:nvPicPr>
        <p:blipFill>
          <a:blip r:embed="rId3"/>
          <a:stretch>
            <a:fillRect/>
          </a:stretch>
        </p:blipFill>
        <p:spPr>
          <a:xfrm>
            <a:off x="196148" y="181603"/>
            <a:ext cx="1209675" cy="1209675"/>
          </a:xfrm>
          <a:prstGeom prst="rect">
            <a:avLst/>
          </a:prstGeom>
        </p:spPr>
      </p:pic>
    </p:spTree>
    <p:extLst>
      <p:ext uri="{BB962C8B-B14F-4D97-AF65-F5344CB8AC3E}">
        <p14:creationId xmlns:p14="http://schemas.microsoft.com/office/powerpoint/2010/main" val="993964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72716" y="565146"/>
            <a:ext cx="11919284" cy="3016210"/>
          </a:xfrm>
          <a:prstGeom prst="rect">
            <a:avLst/>
          </a:prstGeom>
          <a:solidFill>
            <a:schemeClr val="bg1"/>
          </a:solidFill>
          <a:ln>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tr-TR" altLang="tr-TR" sz="2800" dirty="0" smtClean="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ÖRNEK 3. </a:t>
            </a:r>
            <a:r>
              <a:rPr lang="tr-TR" dirty="0"/>
              <a:t>18/5/2018 tarihi itibariyle belediye ve mücavir alan sınırları içinde bulunan 1.200 </a:t>
            </a:r>
            <a:r>
              <a:rPr lang="tr-TR" dirty="0" smtClean="0"/>
              <a:t>			m</a:t>
            </a:r>
            <a:r>
              <a:rPr lang="tr-TR" baseline="30000" dirty="0" smtClean="0"/>
              <a:t>2</a:t>
            </a:r>
            <a:r>
              <a:rPr lang="tr-TR" dirty="0"/>
              <a:t> yüzölçümlü taşınmazın üzerinde,</a:t>
            </a:r>
          </a:p>
          <a:p>
            <a:r>
              <a:rPr lang="tr-TR" dirty="0" smtClean="0"/>
              <a:t>		-</a:t>
            </a:r>
            <a:r>
              <a:rPr lang="tr-TR" dirty="0"/>
              <a:t>100 m</a:t>
            </a:r>
            <a:r>
              <a:rPr lang="tr-TR" baseline="30000" dirty="0"/>
              <a:t>2</a:t>
            </a:r>
            <a:r>
              <a:rPr lang="tr-TR" dirty="0"/>
              <a:t> taban alanlı ve eşit oranda (a) ve (b) kişilerine ait olan (X),</a:t>
            </a:r>
          </a:p>
          <a:p>
            <a:r>
              <a:rPr lang="tr-TR" dirty="0" smtClean="0"/>
              <a:t>		-</a:t>
            </a:r>
            <a:r>
              <a:rPr lang="tr-TR" dirty="0"/>
              <a:t>300 m</a:t>
            </a:r>
            <a:r>
              <a:rPr lang="tr-TR" baseline="30000" dirty="0"/>
              <a:t>2</a:t>
            </a:r>
            <a:r>
              <a:rPr lang="tr-TR" dirty="0"/>
              <a:t> taban alanlı, giriş ve 2 kattan oluşan (c), (d), (e), (f), (g), (h) kişilerine ait 6 bağımsız bölümlü ve giriş katta bulunan 2 bağımsız bölümün her biri için 30/300, birinci kattaki 2 bağımsız bölümün her biri için 50/300, ikinci kattaki 2 bağımsız bölümün her biri için 70/300 arsa payı olduğu belirtilen (Y),</a:t>
            </a:r>
          </a:p>
          <a:p>
            <a:r>
              <a:rPr lang="tr-TR" dirty="0"/>
              <a:t>-400 m</a:t>
            </a:r>
            <a:r>
              <a:rPr lang="tr-TR" baseline="30000" dirty="0"/>
              <a:t>2</a:t>
            </a:r>
            <a:r>
              <a:rPr lang="tr-TR" dirty="0"/>
              <a:t> taban alanlı ve satın alma talebinde bulunmayan (ı) kişisine ait (Z</a:t>
            </a:r>
            <a:r>
              <a:rPr lang="tr-TR" dirty="0" smtClean="0"/>
              <a:t>), yapıları </a:t>
            </a:r>
            <a:r>
              <a:rPr lang="tr-TR" dirty="0"/>
              <a:t>bulunmaktadır</a:t>
            </a:r>
            <a:r>
              <a:rPr lang="tr-TR" dirty="0" smtClean="0"/>
              <a:t>.</a:t>
            </a:r>
          </a:p>
          <a:p>
            <a:r>
              <a:rPr lang="tr-TR" dirty="0" smtClean="0"/>
              <a:t>	Buna </a:t>
            </a:r>
            <a:r>
              <a:rPr lang="tr-TR" dirty="0"/>
              <a:t>göre, (X), (Y), (Z) yapılarının toplam taban alanı 800 m</a:t>
            </a:r>
            <a:r>
              <a:rPr lang="tr-TR" baseline="30000" dirty="0"/>
              <a:t>2</a:t>
            </a:r>
            <a:r>
              <a:rPr lang="tr-TR" dirty="0"/>
              <a:t>, satılabilecek alan 1.800 m</a:t>
            </a:r>
            <a:r>
              <a:rPr lang="tr-TR" baseline="30000" dirty="0"/>
              <a:t>2</a:t>
            </a:r>
            <a:r>
              <a:rPr lang="tr-TR" dirty="0"/>
              <a:t> (her bir yapı için 600 m</a:t>
            </a:r>
            <a:r>
              <a:rPr lang="tr-TR" baseline="30000" dirty="0"/>
              <a:t>2</a:t>
            </a:r>
            <a:r>
              <a:rPr lang="tr-TR" dirty="0"/>
              <a:t>) olmasına karşın, taşınmazın yüzölçümü 1.200 m</a:t>
            </a:r>
            <a:r>
              <a:rPr lang="tr-TR" baseline="30000" dirty="0"/>
              <a:t>2</a:t>
            </a:r>
            <a:r>
              <a:rPr lang="tr-TR" dirty="0"/>
              <a:t> olduğundan, kalan 400 m</a:t>
            </a:r>
            <a:r>
              <a:rPr lang="tr-TR" baseline="30000" dirty="0"/>
              <a:t>2</a:t>
            </a:r>
            <a:r>
              <a:rPr lang="tr-TR" dirty="0"/>
              <a:t> yüzölçümlü kısmı; yapının taban alanının, toplam yapı taban alanına oranı ile çarpılır ve her yapının taban alanına ilave edilir</a:t>
            </a:r>
            <a:r>
              <a:rPr lang="tr-TR" dirty="0" smtClean="0"/>
              <a:t>.</a:t>
            </a:r>
            <a:endParaRPr lang="tr-TR" dirty="0"/>
          </a:p>
        </p:txBody>
      </p:sp>
      <p:sp>
        <p:nvSpPr>
          <p:cNvPr id="4" name="Metin kutusu 3"/>
          <p:cNvSpPr txBox="1"/>
          <p:nvPr/>
        </p:nvSpPr>
        <p:spPr>
          <a:xfrm>
            <a:off x="1826602" y="77524"/>
            <a:ext cx="9980386" cy="461665"/>
          </a:xfrm>
          <a:prstGeom prst="rect">
            <a:avLst/>
          </a:prstGeom>
          <a:solidFill>
            <a:srgbClr val="0070C0"/>
          </a:solidFill>
        </p:spPr>
        <p:txBody>
          <a:bodyPr wrap="square" rtlCol="0">
            <a:spAutoFit/>
          </a:bodyPr>
          <a:lstStyle/>
          <a:p>
            <a:pPr algn="ctr"/>
            <a:r>
              <a:rPr lang="tr-TR" sz="2400" b="1" dirty="0" smtClean="0">
                <a:solidFill>
                  <a:schemeClr val="bg1"/>
                </a:solidFill>
                <a:latin typeface="Arial Black" panose="020B0A04020102020204" pitchFamily="34" charset="0"/>
                <a:ea typeface="Times New Roman" panose="02020603050405020304" pitchFamily="18" charset="0"/>
                <a:cs typeface="Times New Roman" panose="02020603050405020304" pitchFamily="18" charset="0"/>
              </a:rPr>
              <a:t>SATIŞ İŞLEMLERİ / 396 Sayılı Tebliğ 9. Madde</a:t>
            </a:r>
            <a:endParaRPr lang="tr-TR" sz="2400" b="1" dirty="0">
              <a:solidFill>
                <a:schemeClr val="bg1"/>
              </a:solidFill>
              <a:latin typeface="Arial Black" panose="020B0A04020102020204" pitchFamily="34" charset="0"/>
            </a:endParaRPr>
          </a:p>
        </p:txBody>
      </p:sp>
      <p:graphicFrame>
        <p:nvGraphicFramePr>
          <p:cNvPr id="6" name="Tablo 5"/>
          <p:cNvGraphicFramePr>
            <a:graphicFrameLocks noGrp="1"/>
          </p:cNvGraphicFramePr>
          <p:nvPr>
            <p:extLst>
              <p:ext uri="{D42A27DB-BD31-4B8C-83A1-F6EECF244321}">
                <p14:modId xmlns:p14="http://schemas.microsoft.com/office/powerpoint/2010/main" val="1486262937"/>
              </p:ext>
            </p:extLst>
          </p:nvPr>
        </p:nvGraphicFramePr>
        <p:xfrm>
          <a:off x="1148761" y="3607313"/>
          <a:ext cx="10363199" cy="1376818"/>
        </p:xfrm>
        <a:graphic>
          <a:graphicData uri="http://schemas.openxmlformats.org/drawingml/2006/table">
            <a:tbl>
              <a:tblPr>
                <a:tableStyleId>{5C22544A-7EE6-4342-B048-85BDC9FD1C3A}</a:tableStyleId>
              </a:tblPr>
              <a:tblGrid>
                <a:gridCol w="657727">
                  <a:extLst>
                    <a:ext uri="{9D8B030D-6E8A-4147-A177-3AD203B41FA5}">
                      <a16:colId xmlns:a16="http://schemas.microsoft.com/office/drawing/2014/main" xmlns="" val="1741962352"/>
                    </a:ext>
                  </a:extLst>
                </a:gridCol>
                <a:gridCol w="1700463">
                  <a:extLst>
                    <a:ext uri="{9D8B030D-6E8A-4147-A177-3AD203B41FA5}">
                      <a16:colId xmlns:a16="http://schemas.microsoft.com/office/drawing/2014/main" xmlns="" val="1494537913"/>
                    </a:ext>
                  </a:extLst>
                </a:gridCol>
                <a:gridCol w="1941094">
                  <a:extLst>
                    <a:ext uri="{9D8B030D-6E8A-4147-A177-3AD203B41FA5}">
                      <a16:colId xmlns:a16="http://schemas.microsoft.com/office/drawing/2014/main" xmlns="" val="3294603887"/>
                    </a:ext>
                  </a:extLst>
                </a:gridCol>
                <a:gridCol w="3368843">
                  <a:extLst>
                    <a:ext uri="{9D8B030D-6E8A-4147-A177-3AD203B41FA5}">
                      <a16:colId xmlns:a16="http://schemas.microsoft.com/office/drawing/2014/main" xmlns="" val="4221318255"/>
                    </a:ext>
                  </a:extLst>
                </a:gridCol>
                <a:gridCol w="2695072">
                  <a:extLst>
                    <a:ext uri="{9D8B030D-6E8A-4147-A177-3AD203B41FA5}">
                      <a16:colId xmlns:a16="http://schemas.microsoft.com/office/drawing/2014/main" xmlns="" val="2616333856"/>
                    </a:ext>
                  </a:extLst>
                </a:gridCol>
              </a:tblGrid>
              <a:tr h="433843">
                <a:tc>
                  <a:txBody>
                    <a:bodyPr/>
                    <a:lstStyle/>
                    <a:p>
                      <a:pPr algn="just" fontAlgn="ctr"/>
                      <a:endParaRPr lang="tr-TR" sz="20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2000" b="1" u="sng" strike="noStrike" dirty="0">
                          <a:effectLst/>
                        </a:rPr>
                        <a:t>Taban Alanı</a:t>
                      </a:r>
                      <a:endParaRPr lang="tr-TR" sz="2000" b="1" i="0" u="sng" strike="noStrike" dirty="0">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2000" b="1" u="sng" strike="noStrike" dirty="0">
                          <a:effectLst/>
                        </a:rPr>
                        <a:t>Satılacak Alan</a:t>
                      </a:r>
                      <a:endParaRPr lang="tr-TR" sz="2000" b="1" i="0" u="sng" strike="noStrike" dirty="0">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2000" b="1" u="sng" strike="noStrike" dirty="0">
                          <a:effectLst/>
                        </a:rPr>
                        <a:t>Satılacak  ilave alan</a:t>
                      </a:r>
                      <a:endParaRPr lang="tr-TR" sz="2000" b="1" i="0" u="sng" strike="noStrike" dirty="0">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2000" b="1" u="sng" strike="noStrike">
                          <a:effectLst/>
                        </a:rPr>
                        <a:t>Toplam satılacak alan</a:t>
                      </a:r>
                      <a:endParaRPr lang="tr-TR" sz="2000" b="1" i="0" u="sng"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xmlns="" val="3548479462"/>
                  </a:ext>
                </a:extLst>
              </a:tr>
              <a:tr h="220259">
                <a:tc>
                  <a:txBody>
                    <a:bodyPr/>
                    <a:lstStyle/>
                    <a:p>
                      <a:pPr algn="just" fontAlgn="ctr"/>
                      <a:r>
                        <a:rPr lang="tr-TR" sz="2000" b="1" u="none" strike="noStrike">
                          <a:effectLst/>
                        </a:rPr>
                        <a:t>(X)</a:t>
                      </a:r>
                      <a:endParaRPr lang="tr-TR" sz="20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2000" b="1" u="none" strike="noStrike">
                          <a:effectLst/>
                        </a:rPr>
                        <a:t>100</a:t>
                      </a:r>
                      <a:endParaRPr lang="tr-TR" sz="20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2000" b="1" u="none" strike="noStrike">
                          <a:effectLst/>
                        </a:rPr>
                        <a:t>150</a:t>
                      </a:r>
                      <a:endParaRPr lang="tr-TR" sz="20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2000" b="1" u="none" strike="noStrike">
                          <a:effectLst/>
                        </a:rPr>
                        <a:t>Yok</a:t>
                      </a:r>
                      <a:endParaRPr lang="tr-TR" sz="20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2000" b="1" u="none" strike="noStrike">
                          <a:effectLst/>
                        </a:rPr>
                        <a:t>150</a:t>
                      </a:r>
                      <a:endParaRPr lang="tr-TR" sz="2000" b="1"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xmlns="" val="2542146632"/>
                  </a:ext>
                </a:extLst>
              </a:tr>
              <a:tr h="220259">
                <a:tc>
                  <a:txBody>
                    <a:bodyPr/>
                    <a:lstStyle/>
                    <a:p>
                      <a:pPr algn="just" fontAlgn="ctr"/>
                      <a:r>
                        <a:rPr lang="tr-TR" sz="2000" b="1" u="none" strike="noStrike">
                          <a:effectLst/>
                        </a:rPr>
                        <a:t>(Y)</a:t>
                      </a:r>
                      <a:endParaRPr lang="tr-TR" sz="20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2000" b="1" u="none" strike="noStrike">
                          <a:effectLst/>
                        </a:rPr>
                        <a:t>300</a:t>
                      </a:r>
                      <a:endParaRPr lang="tr-TR" sz="20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2000" b="1" u="none" strike="noStrike">
                          <a:effectLst/>
                        </a:rPr>
                        <a:t>450</a:t>
                      </a:r>
                      <a:endParaRPr lang="tr-TR" sz="20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2000" b="1" u="none" strike="noStrike" dirty="0">
                          <a:effectLst/>
                        </a:rPr>
                        <a:t>Yok</a:t>
                      </a:r>
                      <a:endParaRPr lang="tr-TR" sz="20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2000" b="1" u="none" strike="noStrike">
                          <a:effectLst/>
                        </a:rPr>
                        <a:t>450</a:t>
                      </a:r>
                      <a:endParaRPr lang="tr-TR" sz="2000" b="1"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xmlns="" val="998759143"/>
                  </a:ext>
                </a:extLst>
              </a:tr>
              <a:tr h="220259">
                <a:tc>
                  <a:txBody>
                    <a:bodyPr/>
                    <a:lstStyle/>
                    <a:p>
                      <a:pPr algn="just" fontAlgn="ctr"/>
                      <a:r>
                        <a:rPr lang="tr-TR" sz="2000" b="1" u="none" strike="noStrike">
                          <a:effectLst/>
                        </a:rPr>
                        <a:t>(Z)</a:t>
                      </a:r>
                      <a:endParaRPr lang="tr-TR" sz="20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2000" b="1" u="none" strike="noStrike">
                          <a:effectLst/>
                        </a:rPr>
                        <a:t>400</a:t>
                      </a:r>
                      <a:endParaRPr lang="tr-TR" sz="20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2000" b="1" u="none" strike="noStrike" dirty="0">
                          <a:effectLst/>
                        </a:rPr>
                        <a:t>600</a:t>
                      </a:r>
                      <a:endParaRPr lang="tr-TR" sz="20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2000" b="1" u="none" strike="noStrike" dirty="0">
                          <a:effectLst/>
                        </a:rPr>
                        <a:t>Yok</a:t>
                      </a:r>
                      <a:endParaRPr lang="tr-TR" sz="20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just" fontAlgn="ctr"/>
                      <a:r>
                        <a:rPr lang="tr-TR" sz="2000" b="1" u="none" strike="noStrike" dirty="0">
                          <a:effectLst/>
                        </a:rPr>
                        <a:t>600</a:t>
                      </a:r>
                      <a:endParaRPr lang="tr-TR" sz="2000" b="1"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xmlns="" val="836965380"/>
                  </a:ext>
                </a:extLst>
              </a:tr>
            </a:tbl>
          </a:graphicData>
        </a:graphic>
      </p:graphicFrame>
      <p:sp>
        <p:nvSpPr>
          <p:cNvPr id="7" name="Dikdörtgen 6"/>
          <p:cNvSpPr/>
          <p:nvPr/>
        </p:nvSpPr>
        <p:spPr>
          <a:xfrm>
            <a:off x="811875" y="5010088"/>
            <a:ext cx="11036969" cy="1938992"/>
          </a:xfrm>
          <a:prstGeom prst="rect">
            <a:avLst/>
          </a:prstGeom>
        </p:spPr>
        <p:txBody>
          <a:bodyPr wrap="square">
            <a:spAutoFit/>
          </a:bodyPr>
          <a:lstStyle/>
          <a:p>
            <a:pPr indent="359410" algn="just">
              <a:lnSpc>
                <a:spcPct val="150000"/>
              </a:lnSpc>
              <a:spcAft>
                <a:spcPts val="0"/>
              </a:spcAft>
            </a:pPr>
            <a:r>
              <a:rPr lang="tr-TR" sz="1600" b="1" dirty="0">
                <a:latin typeface="Arial Narrow" panose="020B0606020202030204" pitchFamily="34" charset="0"/>
                <a:ea typeface="Times New Roman" panose="02020603050405020304" pitchFamily="18" charset="0"/>
                <a:cs typeface="Times New Roman" panose="02020603050405020304" pitchFamily="18" charset="0"/>
              </a:rPr>
              <a:t>-(X) Yapısında 75/1200 payı (a) adına, 75/1200 payı (b) adına</a:t>
            </a:r>
            <a:r>
              <a:rPr lang="tr-TR" sz="1600" b="1" dirty="0" smtClean="0">
                <a:latin typeface="Arial Narrow" panose="020B0606020202030204" pitchFamily="34" charset="0"/>
                <a:ea typeface="Times New Roman" panose="02020603050405020304" pitchFamily="18" charset="0"/>
                <a:cs typeface="Times New Roman" panose="02020603050405020304" pitchFamily="18" charset="0"/>
              </a:rPr>
              <a:t>,</a:t>
            </a:r>
          </a:p>
          <a:p>
            <a:pPr indent="359410" algn="just">
              <a:lnSpc>
                <a:spcPct val="150000"/>
              </a:lnSpc>
              <a:spcAft>
                <a:spcPts val="0"/>
              </a:spcAft>
            </a:pPr>
            <a:r>
              <a:rPr lang="tr-TR" sz="1600" b="1" dirty="0" smtClean="0">
                <a:latin typeface="Arial Narrow" panose="020B0606020202030204" pitchFamily="34" charset="0"/>
                <a:ea typeface="Times New Roman" panose="02020603050405020304" pitchFamily="18" charset="0"/>
                <a:cs typeface="Times New Roman" panose="02020603050405020304" pitchFamily="18" charset="0"/>
              </a:rPr>
              <a:t>-(</a:t>
            </a:r>
            <a:r>
              <a:rPr lang="tr-TR" sz="1600" b="1" dirty="0">
                <a:latin typeface="Arial Narrow" panose="020B0606020202030204" pitchFamily="34" charset="0"/>
                <a:ea typeface="Times New Roman" panose="02020603050405020304" pitchFamily="18" charset="0"/>
                <a:cs typeface="Times New Roman" panose="02020603050405020304" pitchFamily="18" charset="0"/>
              </a:rPr>
              <a:t>Y) Yapısında 45/1200 payı (c) adına, 45/1200 payı (d) adına, 75/1200 payı (e) adına,   75/1200 payı (f) adına, 105/1200 payı (g) adına,  105/1200 payı (h) adına, tapuya tescil edilir</a:t>
            </a:r>
            <a:r>
              <a:rPr lang="tr-TR" sz="1600" b="1" dirty="0" smtClean="0">
                <a:latin typeface="Arial Narrow" panose="020B0606020202030204" pitchFamily="34" charset="0"/>
                <a:ea typeface="Times New Roman" panose="02020603050405020304" pitchFamily="18" charset="0"/>
                <a:cs typeface="Times New Roman" panose="02020603050405020304" pitchFamily="18" charset="0"/>
              </a:rPr>
              <a:t>.</a:t>
            </a:r>
          </a:p>
          <a:p>
            <a:pPr indent="359410" algn="just">
              <a:lnSpc>
                <a:spcPct val="150000"/>
              </a:lnSpc>
            </a:pPr>
            <a:r>
              <a:rPr lang="tr-TR" sz="1600" b="1" dirty="0" smtClean="0">
                <a:latin typeface="Arial Narrow" panose="020B0606020202030204" pitchFamily="34" charset="0"/>
              </a:rPr>
              <a:t>-(</a:t>
            </a:r>
            <a:r>
              <a:rPr lang="tr-TR" sz="1600" b="1" dirty="0">
                <a:latin typeface="Arial Narrow" panose="020B0606020202030204" pitchFamily="34" charset="0"/>
              </a:rPr>
              <a:t>Z) Yapısında ise 600/1200 pay (ı) kişisi adına tescil edilmesi gerekirken, bu kişi tarafından satın alma talebinde bulunulmadığından herhangi bir işlem yapılmayacaktır</a:t>
            </a:r>
            <a:r>
              <a:rPr lang="tr-TR" sz="1600" b="1" dirty="0" smtClean="0">
                <a:latin typeface="Arial Narrow" panose="020B0606020202030204" pitchFamily="34" charset="0"/>
              </a:rPr>
              <a:t>.</a:t>
            </a:r>
            <a:endParaRPr lang="tr-TR" sz="2800"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Resim 1"/>
          <p:cNvPicPr>
            <a:picLocks noChangeAspect="1"/>
          </p:cNvPicPr>
          <p:nvPr/>
        </p:nvPicPr>
        <p:blipFill>
          <a:blip r:embed="rId2"/>
          <a:stretch>
            <a:fillRect/>
          </a:stretch>
        </p:blipFill>
        <p:spPr>
          <a:xfrm>
            <a:off x="207037" y="77524"/>
            <a:ext cx="1209675" cy="1209675"/>
          </a:xfrm>
          <a:prstGeom prst="rect">
            <a:avLst/>
          </a:prstGeom>
        </p:spPr>
      </p:pic>
    </p:spTree>
    <p:extLst>
      <p:ext uri="{BB962C8B-B14F-4D97-AF65-F5344CB8AC3E}">
        <p14:creationId xmlns:p14="http://schemas.microsoft.com/office/powerpoint/2010/main" val="18677057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TotalTime>
  <Words>523</Words>
  <Application>Microsoft Office PowerPoint</Application>
  <PresentationFormat>Özel</PresentationFormat>
  <Paragraphs>161</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Çevre ve Şehircilik Bakanlığı</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Barış Toptaş</dc:creator>
  <cp:lastModifiedBy>Sevda AKBAYRAK</cp:lastModifiedBy>
  <cp:revision>22</cp:revision>
  <dcterms:created xsi:type="dcterms:W3CDTF">2020-01-02T06:47:15Z</dcterms:created>
  <dcterms:modified xsi:type="dcterms:W3CDTF">2020-01-10T13:29:13Z</dcterms:modified>
</cp:coreProperties>
</file>