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8" r:id="rId4"/>
    <p:sldId id="297" r:id="rId5"/>
    <p:sldId id="298" r:id="rId6"/>
    <p:sldId id="299" r:id="rId7"/>
    <p:sldId id="300" r:id="rId8"/>
    <p:sldId id="301" r:id="rId9"/>
    <p:sldId id="280" r:id="rId10"/>
    <p:sldId id="279" r:id="rId11"/>
    <p:sldId id="295" r:id="rId12"/>
    <p:sldId id="259" r:id="rId13"/>
    <p:sldId id="283" r:id="rId14"/>
    <p:sldId id="262" r:id="rId15"/>
    <p:sldId id="275" r:id="rId16"/>
  </p:sldIdLst>
  <p:sldSz cx="12192000" cy="6858000"/>
  <p:notesSz cx="9872663" cy="67976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FEAB4DD6-4926-4BF4-9C72-FC74330DC096}">
          <p14:sldIdLst>
            <p14:sldId id="256"/>
            <p14:sldId id="257"/>
            <p14:sldId id="278"/>
            <p14:sldId id="297"/>
            <p14:sldId id="298"/>
            <p14:sldId id="299"/>
            <p14:sldId id="300"/>
            <p14:sldId id="301"/>
            <p14:sldId id="280"/>
            <p14:sldId id="279"/>
            <p14:sldId id="295"/>
            <p14:sldId id="259"/>
            <p14:sldId id="283"/>
            <p14:sldId id="262"/>
          </p14:sldIdLst>
        </p14:section>
        <p14:section name="Başlıksız Bölüm" id="{7E8521EF-5E53-4120-8488-9F3FD9995395}">
          <p14:sldIdLst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592224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3C058-0627-4446-9321-68E393D12BA4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D73A8-50E3-4DEB-9BF4-87BEBD333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894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592224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89346-A5D7-4E1B-B1A2-39BD8E7B1A57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849313"/>
            <a:ext cx="4078287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87267" y="3271381"/>
            <a:ext cx="789813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592224" y="6456612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4A8E-C726-4AB3-A2EE-87DC8AB96F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2024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4A8E-C726-4AB3-A2EE-87DC8AB96F5D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9796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DD66-1B0B-446B-A6EE-336900479085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238-6EA2-41BB-AFF0-32A155026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221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DD66-1B0B-446B-A6EE-336900479085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238-6EA2-41BB-AFF0-32A155026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149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DD66-1B0B-446B-A6EE-336900479085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238-6EA2-41BB-AFF0-32A155026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0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DD66-1B0B-446B-A6EE-336900479085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238-6EA2-41BB-AFF0-32A155026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55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DD66-1B0B-446B-A6EE-336900479085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238-6EA2-41BB-AFF0-32A155026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0689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DD66-1B0B-446B-A6EE-336900479085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238-6EA2-41BB-AFF0-32A155026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9549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DD66-1B0B-446B-A6EE-336900479085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238-6EA2-41BB-AFF0-32A155026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802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DD66-1B0B-446B-A6EE-336900479085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238-6EA2-41BB-AFF0-32A155026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523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DD66-1B0B-446B-A6EE-336900479085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238-6EA2-41BB-AFF0-32A155026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538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DD66-1B0B-446B-A6EE-336900479085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238-6EA2-41BB-AFF0-32A155026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18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DD66-1B0B-446B-A6EE-336900479085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D238-6EA2-41BB-AFF0-32A155026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58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FDD66-1B0B-446B-A6EE-336900479085}" type="datetimeFigureOut">
              <a:rPr lang="tr-TR" smtClean="0"/>
              <a:t>11.03.2019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FD238-6EA2-41BB-AFF0-32A1550264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00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807" y="113435"/>
            <a:ext cx="1846378" cy="1778523"/>
          </a:xfrm>
          <a:prstGeom prst="rect">
            <a:avLst/>
          </a:prstGeom>
        </p:spPr>
      </p:pic>
      <p:cxnSp>
        <p:nvCxnSpPr>
          <p:cNvPr id="5" name="Düz Bağlayıcı 4"/>
          <p:cNvCxnSpPr/>
          <p:nvPr/>
        </p:nvCxnSpPr>
        <p:spPr>
          <a:xfrm flipH="1">
            <a:off x="731520" y="1002697"/>
            <a:ext cx="9393287" cy="13303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Alt Başlık 2"/>
          <p:cNvSpPr txBox="1">
            <a:spLocks/>
          </p:cNvSpPr>
          <p:nvPr/>
        </p:nvSpPr>
        <p:spPr>
          <a:xfrm>
            <a:off x="1694873" y="1447477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z="360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36023" y="2484210"/>
            <a:ext cx="993648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YAPI SAHİPLERİ İLE YAPI DENETİMİ HİZMET SÖZLEŞMESİ İMZALAYACAK YAPI DENETİM KURULUŞLARININ ELEKTRONİK ORTAMDA BELİRLENMESİNE İLİŞKİN USUL VE ESASLARA DAİR TEBLİĞ</a:t>
            </a:r>
            <a:endParaRPr kumimoji="0" lang="tr-TR" alt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9207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807" y="113435"/>
            <a:ext cx="1846378" cy="1778523"/>
          </a:xfrm>
          <a:prstGeom prst="rect">
            <a:avLst/>
          </a:prstGeom>
        </p:spPr>
      </p:pic>
      <p:cxnSp>
        <p:nvCxnSpPr>
          <p:cNvPr id="5" name="Düz Bağlayıcı 4"/>
          <p:cNvCxnSpPr/>
          <p:nvPr/>
        </p:nvCxnSpPr>
        <p:spPr>
          <a:xfrm flipH="1">
            <a:off x="731520" y="1002697"/>
            <a:ext cx="9393287" cy="13303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637309" y="474506"/>
            <a:ext cx="8030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 </a:t>
            </a:r>
            <a:r>
              <a:rPr lang="tr-TR" sz="2800" b="1" dirty="0"/>
              <a:t>Puanlandırma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148032" y="1208682"/>
            <a:ext cx="824807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tr-TR" sz="2400" dirty="0"/>
              <a:t>– </a:t>
            </a:r>
            <a:r>
              <a:rPr lang="tr-TR" sz="2400" dirty="0" smtClean="0"/>
              <a:t>Yapı </a:t>
            </a:r>
            <a:r>
              <a:rPr lang="tr-TR" sz="2400" dirty="0"/>
              <a:t>denetim kuruluşlarına 1 Ocak 2019 tarihinden sonra sorumluluğunu üstlendiği her bir yapının yapı denetim </a:t>
            </a:r>
            <a:r>
              <a:rPr lang="tr-TR" sz="2400" b="1" i="1" dirty="0"/>
              <a:t>hizmet sözleşmesinin bedeli kadar puan</a:t>
            </a:r>
            <a:r>
              <a:rPr lang="tr-TR" sz="2400" i="1" dirty="0"/>
              <a:t> </a:t>
            </a:r>
            <a:r>
              <a:rPr lang="tr-TR" sz="2400" dirty="0"/>
              <a:t>verilecek</a:t>
            </a:r>
            <a:r>
              <a:rPr lang="tr-TR" sz="2400" dirty="0" smtClean="0"/>
              <a:t>,</a:t>
            </a:r>
          </a:p>
          <a:p>
            <a:pPr marL="457200" indent="-457200" algn="just">
              <a:buFont typeface="Wingdings" pitchFamily="2" charset="2"/>
              <a:buChar char="v"/>
            </a:pPr>
            <a:endParaRPr lang="tr-TR" sz="2400" dirty="0" smtClean="0"/>
          </a:p>
          <a:p>
            <a:pPr marL="457200" lvl="0" indent="-457200" algn="just">
              <a:buFont typeface="Wingdings" pitchFamily="2" charset="2"/>
              <a:buChar char="v"/>
            </a:pPr>
            <a:r>
              <a:rPr lang="tr-TR" sz="2400" dirty="0"/>
              <a:t>– Puanlandırmada </a:t>
            </a:r>
            <a:r>
              <a:rPr lang="tr-TR" sz="2400" b="1" i="1" dirty="0"/>
              <a:t>KDV hariç sözleşme bedelleri</a:t>
            </a:r>
            <a:r>
              <a:rPr lang="tr-TR" sz="2400" i="1" dirty="0"/>
              <a:t> </a:t>
            </a:r>
            <a:r>
              <a:rPr lang="tr-TR" sz="2400" dirty="0"/>
              <a:t>ve yapı denetimi hizmet sözleşmesi bedelinin kuruşa tekabül eden bölümleri iki basamağa kadar dikkate alınacak</a:t>
            </a:r>
            <a:r>
              <a:rPr lang="tr-TR" sz="2400" dirty="0" smtClean="0"/>
              <a:t>,</a:t>
            </a:r>
          </a:p>
          <a:p>
            <a:pPr marL="457200" lvl="0" indent="-457200" algn="just">
              <a:buFont typeface="Wingdings" pitchFamily="2" charset="2"/>
              <a:buChar char="v"/>
            </a:pPr>
            <a:endParaRPr lang="tr-TR" sz="2400" dirty="0" smtClean="0"/>
          </a:p>
          <a:p>
            <a:pPr marL="457200" lvl="0" indent="-457200" algn="just">
              <a:buFont typeface="Wingdings" pitchFamily="2" charset="2"/>
              <a:buChar char="v"/>
            </a:pPr>
            <a:r>
              <a:rPr lang="tr-TR" sz="2400" dirty="0"/>
              <a:t> – Bu puanlandırma her yapı grubu için ayrı ayrı yapılacak ve </a:t>
            </a:r>
            <a:r>
              <a:rPr lang="tr-TR" sz="2400" b="1" i="1" dirty="0"/>
              <a:t>o grup için verilen puan diğer grup için yapılan puanlandırmaya eklenmeyecek</a:t>
            </a:r>
            <a:r>
              <a:rPr lang="tr-TR" sz="2400" b="1" i="1" dirty="0" smtClean="0"/>
              <a:t>,</a:t>
            </a:r>
          </a:p>
          <a:p>
            <a:pPr marL="457200" lvl="0" indent="-457200" algn="just">
              <a:buFont typeface="Wingdings" pitchFamily="2" charset="2"/>
              <a:buChar char="v"/>
            </a:pPr>
            <a:endParaRPr lang="tr-TR" sz="2400" dirty="0" smtClean="0"/>
          </a:p>
          <a:p>
            <a:pPr marL="457200" lvl="0" indent="-457200" algn="just">
              <a:buFont typeface="Wingdings" pitchFamily="2" charset="2"/>
              <a:buChar char="v"/>
            </a:pPr>
            <a:r>
              <a:rPr lang="tr-TR" sz="2400" dirty="0"/>
              <a:t> – Yapı denetim kuruluşları her bir yapı grubu için </a:t>
            </a:r>
            <a:r>
              <a:rPr lang="tr-TR" sz="2400" b="1" i="1" dirty="0"/>
              <a:t>puanı az olandan çok olana doğru sıralanacak.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2918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807" y="113435"/>
            <a:ext cx="1846378" cy="1778523"/>
          </a:xfrm>
          <a:prstGeom prst="rect">
            <a:avLst/>
          </a:prstGeom>
        </p:spPr>
      </p:pic>
      <p:cxnSp>
        <p:nvCxnSpPr>
          <p:cNvPr id="3" name="Düz Bağlayıcı 2"/>
          <p:cNvCxnSpPr/>
          <p:nvPr/>
        </p:nvCxnSpPr>
        <p:spPr>
          <a:xfrm flipH="1">
            <a:off x="731520" y="1002697"/>
            <a:ext cx="9393287" cy="13303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655782" y="525642"/>
            <a:ext cx="9276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.</a:t>
            </a:r>
            <a:endParaRPr lang="tr-TR" sz="2800" b="1" dirty="0"/>
          </a:p>
          <a:p>
            <a:endParaRPr lang="tr-TR" sz="2800" b="1" dirty="0"/>
          </a:p>
        </p:txBody>
      </p:sp>
      <p:sp>
        <p:nvSpPr>
          <p:cNvPr id="7" name="Metin kutusu 6"/>
          <p:cNvSpPr txBox="1"/>
          <p:nvPr/>
        </p:nvSpPr>
        <p:spPr>
          <a:xfrm>
            <a:off x="731520" y="1618551"/>
            <a:ext cx="78375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/>
              <a:t>Yapı denetim kuruluşunun kusurundan kaynaklanmayan nedenlerle yapı denetim hizmet sözleşmesinin feshedilmesi halinde </a:t>
            </a:r>
            <a:r>
              <a:rPr lang="tr-TR" sz="2400" b="1" i="1" dirty="0"/>
              <a:t>yapının geriye kalan kısmına tekabül eden yapı denetim hizmet sözleşmesi bedeli kadar puan yapı denetim kuruluşunun o yapı grubu için topladığı puandan minha edilecek.</a:t>
            </a:r>
            <a:endParaRPr lang="tr-TR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83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 flipH="1">
            <a:off x="731520" y="1708796"/>
            <a:ext cx="7895244" cy="3864689"/>
          </a:xfrm>
        </p:spPr>
        <p:txBody>
          <a:bodyPr>
            <a:normAutofit/>
          </a:bodyPr>
          <a:lstStyle/>
          <a:p>
            <a:pPr algn="just"/>
            <a:r>
              <a:rPr lang="tr-TR" b="1" i="1" dirty="0"/>
              <a:t>30 gün içinde</a:t>
            </a:r>
            <a:r>
              <a:rPr lang="tr-TR" dirty="0"/>
              <a:t> yapı sahibinin veya yapı denetim kuruluşunun </a:t>
            </a:r>
            <a:r>
              <a:rPr lang="tr-TR" b="1" i="1" dirty="0"/>
              <a:t>sözleşmeyi imzalamaması</a:t>
            </a:r>
            <a:r>
              <a:rPr lang="tr-TR" dirty="0"/>
              <a:t> halinde, diğer tarafın talebi doğrultusunda, gerekli teyitler yapılarak </a:t>
            </a:r>
            <a:r>
              <a:rPr lang="tr-TR" b="1" i="1" dirty="0"/>
              <a:t>görevlendirme iptal edilir</a:t>
            </a:r>
            <a:r>
              <a:rPr lang="tr-TR" dirty="0"/>
              <a:t> ve bu işin yapı denetim kuruluşunun o grup için topladığı toplam puandan minha edilecek.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807" y="113435"/>
            <a:ext cx="1846378" cy="1778523"/>
          </a:xfrm>
          <a:prstGeom prst="rect">
            <a:avLst/>
          </a:prstGeom>
        </p:spPr>
      </p:pic>
      <p:cxnSp>
        <p:nvCxnSpPr>
          <p:cNvPr id="5" name="Düz Bağlayıcı 4"/>
          <p:cNvCxnSpPr/>
          <p:nvPr/>
        </p:nvCxnSpPr>
        <p:spPr>
          <a:xfrm flipH="1">
            <a:off x="731520" y="1002697"/>
            <a:ext cx="9393287" cy="13303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600364" y="525642"/>
            <a:ext cx="8076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.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57907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807" y="113435"/>
            <a:ext cx="1846378" cy="1778523"/>
          </a:xfrm>
          <a:prstGeom prst="rect">
            <a:avLst/>
          </a:prstGeom>
        </p:spPr>
      </p:pic>
      <p:cxnSp>
        <p:nvCxnSpPr>
          <p:cNvPr id="5" name="Düz Bağlayıcı 4"/>
          <p:cNvCxnSpPr/>
          <p:nvPr/>
        </p:nvCxnSpPr>
        <p:spPr>
          <a:xfrm flipH="1">
            <a:off x="731520" y="1002697"/>
            <a:ext cx="9393287" cy="13303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Unvan 1"/>
          <p:cNvSpPr txBox="1">
            <a:spLocks/>
          </p:cNvSpPr>
          <p:nvPr/>
        </p:nvSpPr>
        <p:spPr>
          <a:xfrm>
            <a:off x="731521" y="480291"/>
            <a:ext cx="8930040" cy="6800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2800" dirty="0">
                <a:solidFill>
                  <a:schemeClr val="tx1"/>
                </a:solidFill>
              </a:rPr>
              <a:t>Kuruluşlar Hangi Durumlarda Sıralamaya Alınmayacak?</a:t>
            </a:r>
            <a:endParaRPr lang="tr-TR" sz="2800" b="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3029" y="1538406"/>
            <a:ext cx="9264535" cy="5097921"/>
          </a:xfrm>
        </p:spPr>
        <p:txBody>
          <a:bodyPr>
            <a:normAutofit/>
          </a:bodyPr>
          <a:lstStyle/>
          <a:p>
            <a:r>
              <a:rPr lang="tr-TR" dirty="0"/>
              <a:t>Kanunun 8 </a:t>
            </a:r>
            <a:r>
              <a:rPr lang="tr-TR" dirty="0" err="1"/>
              <a:t>nci</a:t>
            </a:r>
            <a:r>
              <a:rPr lang="tr-TR" dirty="0"/>
              <a:t> maddesi uyarınca </a:t>
            </a:r>
            <a:r>
              <a:rPr lang="tr-TR" b="1" i="1" dirty="0"/>
              <a:t>yeni iş almaktan men cezası alan</a:t>
            </a:r>
            <a:r>
              <a:rPr lang="tr-TR" dirty="0"/>
              <a:t> yapı denetim </a:t>
            </a:r>
            <a:r>
              <a:rPr lang="tr-TR" dirty="0" smtClean="0"/>
              <a:t>kuruluşları </a:t>
            </a:r>
            <a:r>
              <a:rPr lang="tr-TR" dirty="0"/>
              <a:t>ceza süresi boyunca</a:t>
            </a:r>
            <a:r>
              <a:rPr lang="tr-TR" dirty="0" smtClean="0"/>
              <a:t>,</a:t>
            </a:r>
          </a:p>
          <a:p>
            <a:r>
              <a:rPr lang="tr-TR" dirty="0"/>
              <a:t>Bakanlıkça </a:t>
            </a:r>
            <a:r>
              <a:rPr lang="tr-TR" b="1" i="1" dirty="0"/>
              <a:t>belgesi geçici olarak geri alınan</a:t>
            </a:r>
            <a:r>
              <a:rPr lang="tr-TR" i="1" dirty="0"/>
              <a:t> </a:t>
            </a:r>
            <a:r>
              <a:rPr lang="tr-TR" dirty="0"/>
              <a:t>yapı denetim kuruluşları belgesini tekrar alıncaya kadar</a:t>
            </a:r>
            <a:r>
              <a:rPr lang="tr-TR" dirty="0" smtClean="0"/>
              <a:t>,</a:t>
            </a:r>
          </a:p>
          <a:p>
            <a:r>
              <a:rPr lang="tr-TR" dirty="0"/>
              <a:t>Yapı denetim </a:t>
            </a:r>
            <a:r>
              <a:rPr lang="tr-TR" b="1" i="1" dirty="0"/>
              <a:t>izin belgesinin vizesi sona eren yapı denetim </a:t>
            </a:r>
            <a:r>
              <a:rPr lang="tr-TR" b="1" i="1" dirty="0" smtClean="0"/>
              <a:t>kuruluşları </a:t>
            </a:r>
            <a:r>
              <a:rPr lang="tr-TR" dirty="0" smtClean="0"/>
              <a:t>vize </a:t>
            </a:r>
            <a:r>
              <a:rPr lang="tr-TR" dirty="0"/>
              <a:t>yaptırıncaya kadar</a:t>
            </a:r>
            <a:r>
              <a:rPr lang="tr-TR" dirty="0" smtClean="0"/>
              <a:t>,</a:t>
            </a:r>
          </a:p>
          <a:p>
            <a:r>
              <a:rPr lang="tr-TR" dirty="0"/>
              <a:t>Yönetmeliğin 12 </a:t>
            </a:r>
            <a:r>
              <a:rPr lang="tr-TR" dirty="0" err="1"/>
              <a:t>nci</a:t>
            </a:r>
            <a:r>
              <a:rPr lang="tr-TR" dirty="0"/>
              <a:t> maddesinde belirtilen </a:t>
            </a:r>
            <a:r>
              <a:rPr lang="tr-TR" b="1" i="1" dirty="0"/>
              <a:t>asgari donanım ve şartları sağlamayan</a:t>
            </a:r>
            <a:r>
              <a:rPr lang="tr-TR" dirty="0"/>
              <a:t> yapı denetim kuruluşları bu şartları sağlayıncaya kadar</a:t>
            </a:r>
            <a:r>
              <a:rPr lang="tr-TR" dirty="0" smtClean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419699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Düz Bağlayıcı 4"/>
          <p:cNvCxnSpPr/>
          <p:nvPr/>
        </p:nvCxnSpPr>
        <p:spPr>
          <a:xfrm flipH="1">
            <a:off x="731520" y="1002697"/>
            <a:ext cx="9393287" cy="13303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731519" y="525642"/>
            <a:ext cx="9700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Kuruluşlar Hangi Durumlarda Sıralamaya Alınmayacak?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199" y="1825624"/>
            <a:ext cx="10661073" cy="4367357"/>
          </a:xfrm>
        </p:spPr>
        <p:txBody>
          <a:bodyPr/>
          <a:lstStyle/>
          <a:p>
            <a:r>
              <a:rPr lang="tr-TR" dirty="0"/>
              <a:t>Yönetmelikle kendileri için belirlenen </a:t>
            </a:r>
            <a:r>
              <a:rPr lang="tr-TR" b="1" i="1" dirty="0"/>
              <a:t>yetki sınırını dolduran</a:t>
            </a:r>
            <a:r>
              <a:rPr lang="tr-TR" i="1" dirty="0"/>
              <a:t> </a:t>
            </a:r>
            <a:r>
              <a:rPr lang="tr-TR" dirty="0"/>
              <a:t>yapı denetim kuruluşları yetki sınırının altına ininceye kadar</a:t>
            </a:r>
            <a:r>
              <a:rPr lang="tr-TR" dirty="0" smtClean="0"/>
              <a:t>,</a:t>
            </a:r>
          </a:p>
          <a:p>
            <a:r>
              <a:rPr lang="tr-TR" dirty="0" smtClean="0"/>
              <a:t>Sorumluluk </a:t>
            </a:r>
            <a:r>
              <a:rPr lang="tr-TR" dirty="0"/>
              <a:t>üstlendiği herhangi bir yapıda </a:t>
            </a:r>
            <a:r>
              <a:rPr lang="tr-TR" b="1" i="1" dirty="0"/>
              <a:t>ayrılan denetim elemanının yerine ayrılmasını takip eden 30 iş günü içerisinde yeni birini görevlendirmeyen</a:t>
            </a:r>
            <a:r>
              <a:rPr lang="tr-TR" dirty="0"/>
              <a:t> yapı denetim kuruluşları yeni bir denetim elemanı görevlendirinceye kadar,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770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807" y="113435"/>
            <a:ext cx="1846378" cy="1778523"/>
          </a:xfrm>
          <a:prstGeom prst="rect">
            <a:avLst/>
          </a:prstGeom>
        </p:spPr>
      </p:pic>
      <p:cxnSp>
        <p:nvCxnSpPr>
          <p:cNvPr id="5" name="Düz Bağlayıcı 4"/>
          <p:cNvCxnSpPr/>
          <p:nvPr/>
        </p:nvCxnSpPr>
        <p:spPr>
          <a:xfrm flipH="1">
            <a:off x="731520" y="1002697"/>
            <a:ext cx="9393287" cy="13303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Dikdörtgen 1"/>
          <p:cNvSpPr/>
          <p:nvPr/>
        </p:nvSpPr>
        <p:spPr>
          <a:xfrm>
            <a:off x="4100946" y="3352800"/>
            <a:ext cx="43318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dirty="0"/>
              <a:t>TEŞEKKÜR EDERİM</a:t>
            </a: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929" y="1891958"/>
            <a:ext cx="5346851" cy="324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99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B8080662-007E-40C5-91EF-9B6DB211C1C8}"/>
              </a:ext>
            </a:extLst>
          </p:cNvPr>
          <p:cNvSpPr txBox="1"/>
          <p:nvPr/>
        </p:nvSpPr>
        <p:spPr>
          <a:xfrm>
            <a:off x="5125261" y="1240244"/>
            <a:ext cx="561089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675BA"/>
              </a:buClr>
            </a:pPr>
            <a:r>
              <a:rPr lang="tr-TR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Yapı denetim kuruluşlarının elektronik ortamda </a:t>
            </a:r>
            <a:r>
              <a:rPr lang="tr-TR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sıralanması </a:t>
            </a:r>
            <a:r>
              <a:rPr lang="tr-TR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Segoe UI Light" panose="020B0502040204020203" pitchFamily="34" charset="0"/>
              </a:rPr>
              <a:t>hedefi</a:t>
            </a:r>
            <a:r>
              <a:rPr lang="tr-TR" sz="24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;</a:t>
            </a:r>
          </a:p>
          <a:p>
            <a:pPr marL="285750" indent="-285750">
              <a:buClr>
                <a:srgbClr val="0675BA"/>
              </a:buClr>
              <a:buFont typeface="Wingdings" panose="05000000000000000000" pitchFamily="2" charset="2"/>
              <a:buChar char="ü"/>
            </a:pPr>
            <a:endParaRPr lang="tr-TR" sz="24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indent="-285750" algn="just">
              <a:buClr>
                <a:srgbClr val="0675BA"/>
              </a:buClr>
              <a:buFont typeface="Wingdings" panose="05000000000000000000" pitchFamily="2" charset="2"/>
              <a:buChar char="ü"/>
            </a:pPr>
            <a:r>
              <a:rPr lang="tr-TR" sz="2400" dirty="0"/>
              <a:t>4708 sayılı Yapı Denetimi Hakkında Kanunun getirilişinin temel amacı sağlıklı ve sağlam yapıların bulunduğu güvenli ve modern şehirlerin oluşturulmasıdır. </a:t>
            </a:r>
            <a:endParaRPr lang="tr-TR" sz="2400" dirty="0" smtClean="0"/>
          </a:p>
          <a:p>
            <a:pPr marL="285750" indent="-285750" algn="just">
              <a:buClr>
                <a:srgbClr val="0675BA"/>
              </a:buClr>
              <a:buFont typeface="Wingdings" panose="05000000000000000000" pitchFamily="2" charset="2"/>
              <a:buChar char="ü"/>
            </a:pPr>
            <a:r>
              <a:rPr lang="tr-TR" sz="2400" dirty="0" smtClean="0"/>
              <a:t>Ancak </a:t>
            </a:r>
            <a:r>
              <a:rPr lang="tr-TR" sz="2400" dirty="0"/>
              <a:t>söz konusu Kanunun uygulama sürecinde yaşanan en büyük sorunlardan biri mevzuata aykırı olmasına rağmen yapı müteahhidi ile yapı denetim kuruluşu arasında kurulan ticari bağdan ötürü </a:t>
            </a:r>
            <a:r>
              <a:rPr lang="tr-TR" sz="2400" dirty="0" smtClean="0"/>
              <a:t>oluşan denetim </a:t>
            </a:r>
            <a:r>
              <a:rPr lang="tr-TR" sz="2400" dirty="0"/>
              <a:t>zafiyeti </a:t>
            </a:r>
            <a:r>
              <a:rPr lang="tr-TR" sz="2400" dirty="0" smtClean="0"/>
              <a:t>ortadan kaldırmaktır.</a:t>
            </a:r>
            <a:endParaRPr lang="tr-TR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807" y="113435"/>
            <a:ext cx="1846378" cy="1778523"/>
          </a:xfrm>
          <a:prstGeom prst="rect">
            <a:avLst/>
          </a:prstGeom>
        </p:spPr>
      </p:pic>
      <p:cxnSp>
        <p:nvCxnSpPr>
          <p:cNvPr id="10" name="Düz Bağlayıcı 9"/>
          <p:cNvCxnSpPr/>
          <p:nvPr/>
        </p:nvCxnSpPr>
        <p:spPr>
          <a:xfrm flipH="1">
            <a:off x="731520" y="1002697"/>
            <a:ext cx="9393287" cy="13303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Metin kutusu 10"/>
          <p:cNvSpPr txBox="1"/>
          <p:nvPr/>
        </p:nvSpPr>
        <p:spPr>
          <a:xfrm>
            <a:off x="622534" y="492780"/>
            <a:ext cx="9005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/>
              <a:t>Yapı denetim kuruluşlarının elektronik ortamda sıralanması</a:t>
            </a:r>
            <a:endParaRPr lang="tr-T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Dikdörtgen 11"/>
          <p:cNvSpPr/>
          <p:nvPr/>
        </p:nvSpPr>
        <p:spPr>
          <a:xfrm flipH="1">
            <a:off x="659476" y="2408353"/>
            <a:ext cx="439374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29 </a:t>
            </a:r>
            <a:r>
              <a:rPr lang="tr-TR" sz="2400" dirty="0"/>
              <a:t>ARALIK 2018 TARİH VE </a:t>
            </a:r>
            <a:r>
              <a:rPr lang="tr-TR" sz="2400" dirty="0" smtClean="0"/>
              <a:t>30640 SAYILI </a:t>
            </a:r>
            <a:r>
              <a:rPr lang="tr-TR" sz="2400" dirty="0"/>
              <a:t>RESMİ GAZETEDE ÇIKAN TEBLİĞİ İLE </a:t>
            </a:r>
            <a:r>
              <a:rPr lang="tr-TR" sz="2400" dirty="0" smtClean="0"/>
              <a:t>YAPI DENETİM KURULUŞLARININ ELEKTRONİK ORTAMDA BELİRLENMESİ </a:t>
            </a:r>
            <a:r>
              <a:rPr lang="tr-TR" sz="2400" u="sng" dirty="0" smtClean="0"/>
              <a:t>1 Ocak 2019</a:t>
            </a:r>
            <a:r>
              <a:rPr lang="tr-TR" sz="2400" dirty="0" smtClean="0"/>
              <a:t> </a:t>
            </a:r>
            <a:r>
              <a:rPr lang="tr-TR" sz="2400" dirty="0"/>
              <a:t>TARİHİNDE ÜLKE GENELİNDE YÜRÜRLÜĞE </a:t>
            </a:r>
            <a:r>
              <a:rPr lang="tr-TR" sz="2400" dirty="0" smtClean="0"/>
              <a:t>GİRDİ.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0138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807" y="113435"/>
            <a:ext cx="1846378" cy="1778523"/>
          </a:xfrm>
          <a:prstGeom prst="rect">
            <a:avLst/>
          </a:prstGeom>
        </p:spPr>
      </p:pic>
      <p:cxnSp>
        <p:nvCxnSpPr>
          <p:cNvPr id="5" name="Düz Bağlayıcı 4"/>
          <p:cNvCxnSpPr/>
          <p:nvPr/>
        </p:nvCxnSpPr>
        <p:spPr>
          <a:xfrm flipH="1">
            <a:off x="731520" y="1002697"/>
            <a:ext cx="9393287" cy="13303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Metin kutusu 8"/>
          <p:cNvSpPr txBox="1"/>
          <p:nvPr/>
        </p:nvSpPr>
        <p:spPr>
          <a:xfrm>
            <a:off x="840508" y="1610418"/>
            <a:ext cx="91763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/>
              <a:t>Bu </a:t>
            </a:r>
            <a:r>
              <a:rPr lang="tr-TR" sz="2400" dirty="0"/>
              <a:t>tebliğ, yapı denetim kuruluşlarına verilen görev ve sorumlulukların mevzuata uygun ve objektif bir şekilde yerine getirmelerini </a:t>
            </a:r>
            <a:r>
              <a:rPr lang="tr-TR" sz="2400" dirty="0" err="1" smtClean="0"/>
              <a:t>teminen</a:t>
            </a:r>
            <a:r>
              <a:rPr lang="tr-TR" sz="2400" dirty="0" smtClean="0"/>
              <a:t>; </a:t>
            </a:r>
            <a:r>
              <a:rPr lang="tr-TR" sz="2400" dirty="0"/>
              <a:t>Yapı Denetimi Hakkında Kanun kapsamında denetim sorumluluğunu üstleneceği yapıların elektronik ortamda belirlenmesine ilişkin usul ve esasları belirlemek amacıyla</a:t>
            </a:r>
            <a:r>
              <a:rPr lang="tr-TR" sz="2400" b="1" i="1" dirty="0"/>
              <a:t> 4708 sayılı Yapı Denetimi Hakkında Kanun’un 5. Maddesine dayanılarak</a:t>
            </a:r>
            <a:r>
              <a:rPr lang="tr-TR" sz="2400" dirty="0"/>
              <a:t> hazırlanmıştır</a:t>
            </a:r>
            <a:endParaRPr lang="en-US" sz="24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1062183" y="5597655"/>
            <a:ext cx="830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01040" y="593361"/>
            <a:ext cx="8487106" cy="422639"/>
          </a:xfrm>
        </p:spPr>
        <p:txBody>
          <a:bodyPr>
            <a:noAutofit/>
          </a:bodyPr>
          <a:lstStyle/>
          <a:p>
            <a:pPr algn="l"/>
            <a:r>
              <a:rPr lang="tr-TR" sz="2800" b="1" dirty="0" smtClean="0"/>
              <a:t>Kanuni Dayanak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53815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807" y="113435"/>
            <a:ext cx="1846378" cy="1778523"/>
          </a:xfrm>
          <a:prstGeom prst="rect">
            <a:avLst/>
          </a:prstGeom>
        </p:spPr>
      </p:pic>
      <p:cxnSp>
        <p:nvCxnSpPr>
          <p:cNvPr id="5" name="Düz Bağlayıcı 4"/>
          <p:cNvCxnSpPr/>
          <p:nvPr/>
        </p:nvCxnSpPr>
        <p:spPr>
          <a:xfrm flipH="1">
            <a:off x="731520" y="1002697"/>
            <a:ext cx="9393287" cy="13303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591393" y="478927"/>
            <a:ext cx="9031577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Yapı Denetim Sistemine Giriş ve Müellif YİBF Ön Kayıt</a:t>
            </a:r>
            <a:endParaRPr lang="tr-TR" sz="2800" b="1" dirty="0" smtClean="0"/>
          </a:p>
          <a:p>
            <a:endParaRPr lang="tr-TR" sz="25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91394" y="1386868"/>
            <a:ext cx="5428406" cy="4790095"/>
          </a:xfrm>
        </p:spPr>
        <p:txBody>
          <a:bodyPr/>
          <a:lstStyle/>
          <a:p>
            <a:pPr algn="just"/>
            <a:r>
              <a:rPr lang="tr-TR" dirty="0"/>
              <a:t>Öncellikle kullanıcılar (Yapının mimari proje müellifi, ilgili idare </a:t>
            </a:r>
            <a:r>
              <a:rPr lang="tr-TR" dirty="0" err="1"/>
              <a:t>vs</a:t>
            </a:r>
            <a:r>
              <a:rPr lang="tr-TR" dirty="0"/>
              <a:t>) tarafından Ulusal Yapı Denetim Sistemine www.yds.gov.tr adresli web sayfasında yer alan "YDS </a:t>
            </a:r>
            <a:r>
              <a:rPr lang="tr-TR" dirty="0" smtClean="0"/>
              <a:t>GİRİŞ« ikonunun </a:t>
            </a:r>
            <a:r>
              <a:rPr lang="tr-TR" dirty="0"/>
              <a:t>tıklanması sonrasında </a:t>
            </a:r>
            <a:r>
              <a:rPr lang="tr-TR" dirty="0" smtClean="0"/>
              <a:t>açılan </a:t>
            </a:r>
            <a:r>
              <a:rPr lang="tr-TR" dirty="0"/>
              <a:t>ekrandan Kullanıcı Adı</a:t>
            </a:r>
            <a:r>
              <a:rPr lang="tr-TR" dirty="0" smtClean="0"/>
              <a:t>: TC </a:t>
            </a:r>
            <a:r>
              <a:rPr lang="tr-TR" dirty="0"/>
              <a:t>Kimlik No ile giriş işlemi </a:t>
            </a:r>
            <a:r>
              <a:rPr lang="tr-TR" dirty="0" smtClean="0"/>
              <a:t>yapılır.</a:t>
            </a:r>
            <a:endParaRPr lang="tr-TR" dirty="0"/>
          </a:p>
        </p:txBody>
      </p:sp>
      <p:pic>
        <p:nvPicPr>
          <p:cNvPr id="9" name="İçerik Yer Tutucusu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425" y="1539770"/>
            <a:ext cx="3928649" cy="5089235"/>
          </a:xfrm>
        </p:spPr>
      </p:pic>
    </p:spTree>
    <p:extLst>
      <p:ext uri="{BB962C8B-B14F-4D97-AF65-F5344CB8AC3E}">
        <p14:creationId xmlns:p14="http://schemas.microsoft.com/office/powerpoint/2010/main" val="24054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807" y="113435"/>
            <a:ext cx="1846378" cy="1778523"/>
          </a:xfrm>
          <a:prstGeom prst="rect">
            <a:avLst/>
          </a:prstGeom>
        </p:spPr>
      </p:pic>
      <p:cxnSp>
        <p:nvCxnSpPr>
          <p:cNvPr id="5" name="Düz Bağlayıcı 4"/>
          <p:cNvCxnSpPr/>
          <p:nvPr/>
        </p:nvCxnSpPr>
        <p:spPr>
          <a:xfrm flipH="1">
            <a:off x="731520" y="1002697"/>
            <a:ext cx="9393287" cy="13303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591394" y="478927"/>
            <a:ext cx="7697586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İlgili İdare YİBF Ön Kayıt</a:t>
            </a:r>
            <a:endParaRPr lang="tr-TR" sz="2800" b="1" dirty="0" smtClean="0"/>
          </a:p>
          <a:p>
            <a:endParaRPr lang="tr-TR" sz="25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731520" y="1539770"/>
            <a:ext cx="4851133" cy="4828945"/>
          </a:xfrm>
        </p:spPr>
        <p:txBody>
          <a:bodyPr/>
          <a:lstStyle/>
          <a:p>
            <a:pPr algn="just"/>
            <a:r>
              <a:rPr lang="tr-TR" dirty="0"/>
              <a:t>Yapının Mimari Proje Müellifi tarafından Ulusal Yapı Denetim Sistemine giriş </a:t>
            </a:r>
            <a:r>
              <a:rPr lang="tr-TR" dirty="0" smtClean="0"/>
              <a:t>yapılması sonrasında</a:t>
            </a:r>
            <a:r>
              <a:rPr lang="tr-TR" dirty="0"/>
              <a:t>, Uygulama Yazılımı </a:t>
            </a:r>
            <a:r>
              <a:rPr lang="tr-TR" dirty="0" smtClean="0"/>
              <a:t>Üzerinden </a:t>
            </a:r>
            <a:r>
              <a:rPr lang="tr-TR" dirty="0"/>
              <a:t>Yer Alan Bilgiler Doldurularak YİBF( Yapıya İlişkin Bilgi Formu) Ön Kayıt İşlemi Gerçekleştirilir. </a:t>
            </a:r>
          </a:p>
        </p:txBody>
      </p:sp>
      <p:pic>
        <p:nvPicPr>
          <p:cNvPr id="9" name="İçerik Yer Tutucusu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828" y="1539770"/>
            <a:ext cx="4184667" cy="5269011"/>
          </a:xfrm>
        </p:spPr>
      </p:pic>
    </p:spTree>
    <p:extLst>
      <p:ext uri="{BB962C8B-B14F-4D97-AF65-F5344CB8AC3E}">
        <p14:creationId xmlns:p14="http://schemas.microsoft.com/office/powerpoint/2010/main" val="345569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807" y="113435"/>
            <a:ext cx="1846378" cy="1778523"/>
          </a:xfrm>
          <a:prstGeom prst="rect">
            <a:avLst/>
          </a:prstGeom>
        </p:spPr>
      </p:pic>
      <p:cxnSp>
        <p:nvCxnSpPr>
          <p:cNvPr id="5" name="Düz Bağlayıcı 4"/>
          <p:cNvCxnSpPr/>
          <p:nvPr/>
        </p:nvCxnSpPr>
        <p:spPr>
          <a:xfrm flipH="1">
            <a:off x="731520" y="1002697"/>
            <a:ext cx="9393287" cy="13303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411480" y="525642"/>
            <a:ext cx="96316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   </a:t>
            </a:r>
            <a:r>
              <a:rPr lang="tr-TR" sz="2400" dirty="0" smtClean="0"/>
              <a:t> </a:t>
            </a:r>
            <a:r>
              <a:rPr lang="tr-TR" sz="2800" dirty="0" smtClean="0"/>
              <a:t>İlgili İdare YİBF Onay</a:t>
            </a:r>
            <a:endParaRPr lang="tr-TR" sz="2800" b="1" dirty="0" smtClean="0"/>
          </a:p>
          <a:p>
            <a:endParaRPr lang="tr-TR" sz="2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/>
              <a:t>Yapının Mimari Proje Müellifince Beyan Edilen YİBF Ön Kayıt Bilgileri Yapının Ruhsat Düzenleyecek İlgili İdaresince </a:t>
            </a:r>
            <a:r>
              <a:rPr lang="tr-TR" dirty="0" smtClean="0"/>
              <a:t>de </a:t>
            </a:r>
            <a:r>
              <a:rPr lang="tr-TR" dirty="0"/>
              <a:t>yer alan </a:t>
            </a:r>
            <a:r>
              <a:rPr lang="tr-TR" dirty="0" smtClean="0"/>
              <a:t>Bilgiler </a:t>
            </a:r>
            <a:r>
              <a:rPr lang="tr-TR" dirty="0"/>
              <a:t>Kontrol Edilerek Onaylanır. </a:t>
            </a:r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447" y="1418195"/>
            <a:ext cx="4172735" cy="5165486"/>
          </a:xfrm>
        </p:spPr>
      </p:pic>
    </p:spTree>
    <p:extLst>
      <p:ext uri="{BB962C8B-B14F-4D97-AF65-F5344CB8AC3E}">
        <p14:creationId xmlns:p14="http://schemas.microsoft.com/office/powerpoint/2010/main" val="78315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807" y="113435"/>
            <a:ext cx="1846378" cy="1778523"/>
          </a:xfrm>
          <a:prstGeom prst="rect">
            <a:avLst/>
          </a:prstGeom>
        </p:spPr>
      </p:pic>
      <p:cxnSp>
        <p:nvCxnSpPr>
          <p:cNvPr id="5" name="Düz Bağlayıcı 4"/>
          <p:cNvCxnSpPr/>
          <p:nvPr/>
        </p:nvCxnSpPr>
        <p:spPr>
          <a:xfrm flipH="1">
            <a:off x="731520" y="1002697"/>
            <a:ext cx="9393287" cy="13303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Dikdörtgen 1"/>
          <p:cNvSpPr/>
          <p:nvPr/>
        </p:nvSpPr>
        <p:spPr>
          <a:xfrm>
            <a:off x="652339" y="538946"/>
            <a:ext cx="57412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/>
              <a:t>Bakanlık YİBF Dağıtım Havuzuna Alma </a:t>
            </a:r>
            <a:endParaRPr lang="tr-TR" sz="2800" b="1" dirty="0"/>
          </a:p>
        </p:txBody>
      </p:sp>
      <p:sp>
        <p:nvSpPr>
          <p:cNvPr id="10" name="Unvan 2"/>
          <p:cNvSpPr>
            <a:spLocks noGrp="1"/>
          </p:cNvSpPr>
          <p:nvPr>
            <p:ph idx="1"/>
          </p:nvPr>
        </p:nvSpPr>
        <p:spPr>
          <a:xfrm>
            <a:off x="838200" y="1825625"/>
            <a:ext cx="7582989" cy="2310946"/>
          </a:xfrm>
        </p:spPr>
        <p:txBody>
          <a:bodyPr/>
          <a:lstStyle/>
          <a:p>
            <a:r>
              <a:rPr lang="tr-TR" dirty="0"/>
              <a:t>Yapının Mimari Projesince Beyan Edilen ve Ruhsat Düzenleyecek İlgili İdaresince Onaylanan YİBF kaydı, İlgili Mevzuat Doğrultusunda, Bakanlıkça Yapı Denetim Kuruluşunun elektronik ortamda belirlenmesi için Havuza </a:t>
            </a:r>
            <a:r>
              <a:rPr lang="tr-TR" dirty="0" smtClean="0"/>
              <a:t>alınır.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749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807" y="113435"/>
            <a:ext cx="1846378" cy="1778523"/>
          </a:xfrm>
          <a:prstGeom prst="rect">
            <a:avLst/>
          </a:prstGeom>
        </p:spPr>
      </p:pic>
      <p:cxnSp>
        <p:nvCxnSpPr>
          <p:cNvPr id="5" name="Düz Bağlayıcı 4"/>
          <p:cNvCxnSpPr/>
          <p:nvPr/>
        </p:nvCxnSpPr>
        <p:spPr>
          <a:xfrm flipH="1">
            <a:off x="731520" y="1002697"/>
            <a:ext cx="9393287" cy="13303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544021" y="107770"/>
            <a:ext cx="80300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/>
              <a:t>Yapı Denetim Kuruluşlarının Elektronik Ortamda Sıralanması Nasıl Yapılacak?</a:t>
            </a:r>
            <a:endParaRPr lang="tr-TR" sz="28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1125910" y="1951139"/>
            <a:ext cx="74482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/>
              <a:t>1-</a:t>
            </a:r>
            <a:r>
              <a:rPr lang="tr-TR" sz="2400" dirty="0"/>
              <a:t> Bulunduğu ilde faaliyet gösterebilecek yapı denetim kuruluşları 1 Ocak 2019 tarihini takip eden ilk iş gününde yapılacak birinci sıralamada Yönetmelikle belirlenecek </a:t>
            </a:r>
            <a:r>
              <a:rPr lang="tr-TR" sz="2400" b="1" i="1" dirty="0"/>
              <a:t>her bir yapı grubu için noter huzurunda çekilecek kura ile puanı sıfır olarak kabul edilerek sıralanacak</a:t>
            </a:r>
            <a:r>
              <a:rPr lang="tr-TR" sz="2400" dirty="0"/>
              <a:t>,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62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807" y="113435"/>
            <a:ext cx="1846378" cy="1778523"/>
          </a:xfrm>
          <a:prstGeom prst="rect">
            <a:avLst/>
          </a:prstGeom>
        </p:spPr>
      </p:pic>
      <p:cxnSp>
        <p:nvCxnSpPr>
          <p:cNvPr id="5" name="Düz Bağlayıcı 4"/>
          <p:cNvCxnSpPr/>
          <p:nvPr/>
        </p:nvCxnSpPr>
        <p:spPr>
          <a:xfrm flipH="1">
            <a:off x="731520" y="1002697"/>
            <a:ext cx="9393287" cy="13303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544021" y="107770"/>
            <a:ext cx="80300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/>
              <a:t>Yapı Denetim Kuruluşlarının Elektronik Ortamda Sıralanması Nasıl Yapılacak?</a:t>
            </a:r>
            <a:endParaRPr lang="tr-TR" sz="28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1125910" y="1951139"/>
            <a:ext cx="74482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/>
              <a:t>1-</a:t>
            </a:r>
            <a:r>
              <a:rPr lang="tr-TR" sz="2400" dirty="0"/>
              <a:t> Bulunduğu ilde faaliyet gösterebilecek yapı denetim kuruluşları 1 Ocak 2019 tarihini takip eden ilk iş gününde yapılacak birinci sıralamada Yönetmelikle belirlenecek </a:t>
            </a:r>
            <a:r>
              <a:rPr lang="tr-TR" sz="2400" b="1" i="1" dirty="0"/>
              <a:t>her bir yapı grubu için noter huzurunda çekilecek kura ile puanı sıfır olarak kabul edilerek sıralanacak</a:t>
            </a:r>
            <a:r>
              <a:rPr lang="tr-TR" sz="2400" dirty="0"/>
              <a:t>,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51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381</Words>
  <Application>Microsoft Office PowerPoint</Application>
  <PresentationFormat>Geniş ekran</PresentationFormat>
  <Paragraphs>43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Segoe UI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ASUS-PC</dc:creator>
  <cp:lastModifiedBy>Kaan Mutlu</cp:lastModifiedBy>
  <cp:revision>95</cp:revision>
  <cp:lastPrinted>2019-03-11T13:41:19Z</cp:lastPrinted>
  <dcterms:created xsi:type="dcterms:W3CDTF">2018-12-23T16:59:13Z</dcterms:created>
  <dcterms:modified xsi:type="dcterms:W3CDTF">2019-03-11T13:41:22Z</dcterms:modified>
</cp:coreProperties>
</file>