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076" r:id="rId1"/>
  </p:sldMasterIdLst>
  <p:notesMasterIdLst>
    <p:notesMasterId r:id="rId27"/>
  </p:notesMasterIdLst>
  <p:handoutMasterIdLst>
    <p:handoutMasterId r:id="rId28"/>
  </p:handoutMasterIdLst>
  <p:sldIdLst>
    <p:sldId id="591" r:id="rId2"/>
    <p:sldId id="709" r:id="rId3"/>
    <p:sldId id="705" r:id="rId4"/>
    <p:sldId id="681" r:id="rId5"/>
    <p:sldId id="688" r:id="rId6"/>
    <p:sldId id="672" r:id="rId7"/>
    <p:sldId id="689" r:id="rId8"/>
    <p:sldId id="706" r:id="rId9"/>
    <p:sldId id="707" r:id="rId10"/>
    <p:sldId id="708" r:id="rId11"/>
    <p:sldId id="690" r:id="rId12"/>
    <p:sldId id="691" r:id="rId13"/>
    <p:sldId id="692" r:id="rId14"/>
    <p:sldId id="693" r:id="rId15"/>
    <p:sldId id="698" r:id="rId16"/>
    <p:sldId id="699" r:id="rId17"/>
    <p:sldId id="700" r:id="rId18"/>
    <p:sldId id="701" r:id="rId19"/>
    <p:sldId id="702" r:id="rId20"/>
    <p:sldId id="703" r:id="rId21"/>
    <p:sldId id="704" r:id="rId22"/>
    <p:sldId id="694" r:id="rId23"/>
    <p:sldId id="695" r:id="rId24"/>
    <p:sldId id="696" r:id="rId25"/>
    <p:sldId id="697" r:id="rId26"/>
  </p:sldIdLst>
  <p:sldSz cx="9144000" cy="6858000" type="screen4x3"/>
  <p:notesSz cx="9774238" cy="67246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473" autoAdjust="0"/>
  </p:normalViewPr>
  <p:slideViewPr>
    <p:cSldViewPr>
      <p:cViewPr>
        <p:scale>
          <a:sx n="100" d="100"/>
          <a:sy n="100" d="100"/>
        </p:scale>
        <p:origin x="-270" y="792"/>
      </p:cViewPr>
      <p:guideLst>
        <p:guide orient="horz" pos="2160"/>
        <p:guide pos="2880"/>
      </p:guideLst>
    </p:cSldViewPr>
  </p:slideViewPr>
  <p:outlineViewPr>
    <p:cViewPr>
      <p:scale>
        <a:sx n="33" d="100"/>
        <a:sy n="33" d="100"/>
      </p:scale>
      <p:origin x="0" y="525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4235503" cy="336233"/>
          </a:xfrm>
          <a:prstGeom prst="rect">
            <a:avLst/>
          </a:prstGeom>
        </p:spPr>
        <p:txBody>
          <a:bodyPr vert="horz" lIns="90179" tIns="45089" rIns="90179" bIns="45089" rtlCol="0"/>
          <a:lstStyle>
            <a:lvl1pPr algn="l">
              <a:defRPr sz="1200"/>
            </a:lvl1pPr>
          </a:lstStyle>
          <a:p>
            <a:endParaRPr lang="tr-TR"/>
          </a:p>
        </p:txBody>
      </p:sp>
      <p:sp>
        <p:nvSpPr>
          <p:cNvPr id="3" name="2 Veri Yer Tutucusu"/>
          <p:cNvSpPr>
            <a:spLocks noGrp="1"/>
          </p:cNvSpPr>
          <p:nvPr>
            <p:ph type="dt" sz="quarter" idx="1"/>
          </p:nvPr>
        </p:nvSpPr>
        <p:spPr>
          <a:xfrm>
            <a:off x="5536474" y="0"/>
            <a:ext cx="4235503" cy="336233"/>
          </a:xfrm>
          <a:prstGeom prst="rect">
            <a:avLst/>
          </a:prstGeom>
        </p:spPr>
        <p:txBody>
          <a:bodyPr vert="horz" lIns="90179" tIns="45089" rIns="90179" bIns="45089" rtlCol="0"/>
          <a:lstStyle>
            <a:lvl1pPr algn="r">
              <a:defRPr sz="1200"/>
            </a:lvl1pPr>
          </a:lstStyle>
          <a:p>
            <a:fld id="{01D85539-499E-45CA-AF37-3809FBE33F53}" type="datetimeFigureOut">
              <a:rPr lang="tr-TR" smtClean="0"/>
              <a:pPr/>
              <a:t>11.4.2019</a:t>
            </a:fld>
            <a:endParaRPr lang="tr-TR"/>
          </a:p>
        </p:txBody>
      </p:sp>
      <p:sp>
        <p:nvSpPr>
          <p:cNvPr id="4" name="3 Altbilgi Yer Tutucusu"/>
          <p:cNvSpPr>
            <a:spLocks noGrp="1"/>
          </p:cNvSpPr>
          <p:nvPr>
            <p:ph type="ftr" sz="quarter" idx="2"/>
          </p:nvPr>
        </p:nvSpPr>
        <p:spPr>
          <a:xfrm>
            <a:off x="1" y="6387251"/>
            <a:ext cx="4235503" cy="336233"/>
          </a:xfrm>
          <a:prstGeom prst="rect">
            <a:avLst/>
          </a:prstGeom>
        </p:spPr>
        <p:txBody>
          <a:bodyPr vert="horz" lIns="90179" tIns="45089" rIns="90179" bIns="45089" rtlCol="0" anchor="b"/>
          <a:lstStyle>
            <a:lvl1pPr algn="l">
              <a:defRPr sz="1200"/>
            </a:lvl1pPr>
          </a:lstStyle>
          <a:p>
            <a:endParaRPr lang="tr-TR"/>
          </a:p>
        </p:txBody>
      </p:sp>
      <p:sp>
        <p:nvSpPr>
          <p:cNvPr id="5" name="4 Slayt Numarası Yer Tutucusu"/>
          <p:cNvSpPr>
            <a:spLocks noGrp="1"/>
          </p:cNvSpPr>
          <p:nvPr>
            <p:ph type="sldNum" sz="quarter" idx="3"/>
          </p:nvPr>
        </p:nvSpPr>
        <p:spPr>
          <a:xfrm>
            <a:off x="5536474" y="6387251"/>
            <a:ext cx="4235503" cy="336233"/>
          </a:xfrm>
          <a:prstGeom prst="rect">
            <a:avLst/>
          </a:prstGeom>
        </p:spPr>
        <p:txBody>
          <a:bodyPr vert="horz" lIns="90179" tIns="45089" rIns="90179" bIns="45089" rtlCol="0" anchor="b"/>
          <a:lstStyle>
            <a:lvl1pPr algn="r">
              <a:defRPr sz="1200"/>
            </a:lvl1pPr>
          </a:lstStyle>
          <a:p>
            <a:fld id="{DBE2503E-2C30-4474-88E8-3AC724508C5B}" type="slidenum">
              <a:rPr lang="tr-TR" smtClean="0"/>
              <a:pPr/>
              <a:t>‹#›</a:t>
            </a:fld>
            <a:endParaRPr lang="tr-TR"/>
          </a:p>
        </p:txBody>
      </p:sp>
    </p:spTree>
    <p:extLst>
      <p:ext uri="{BB962C8B-B14F-4D97-AF65-F5344CB8AC3E}">
        <p14:creationId xmlns:p14="http://schemas.microsoft.com/office/powerpoint/2010/main" val="305296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4235503" cy="336233"/>
          </a:xfrm>
          <a:prstGeom prst="rect">
            <a:avLst/>
          </a:prstGeom>
        </p:spPr>
        <p:txBody>
          <a:bodyPr vert="horz" lIns="90179" tIns="45089" rIns="90179" bIns="45089" rtlCol="0"/>
          <a:lstStyle>
            <a:lvl1pPr algn="l">
              <a:defRPr sz="1200"/>
            </a:lvl1pPr>
          </a:lstStyle>
          <a:p>
            <a:endParaRPr lang="tr-TR"/>
          </a:p>
        </p:txBody>
      </p:sp>
      <p:sp>
        <p:nvSpPr>
          <p:cNvPr id="3" name="2 Veri Yer Tutucusu"/>
          <p:cNvSpPr>
            <a:spLocks noGrp="1"/>
          </p:cNvSpPr>
          <p:nvPr>
            <p:ph type="dt" idx="1"/>
          </p:nvPr>
        </p:nvSpPr>
        <p:spPr>
          <a:xfrm>
            <a:off x="5536474" y="0"/>
            <a:ext cx="4235503" cy="336233"/>
          </a:xfrm>
          <a:prstGeom prst="rect">
            <a:avLst/>
          </a:prstGeom>
        </p:spPr>
        <p:txBody>
          <a:bodyPr vert="horz" lIns="90179" tIns="45089" rIns="90179" bIns="45089" rtlCol="0"/>
          <a:lstStyle>
            <a:lvl1pPr algn="r">
              <a:defRPr sz="1200"/>
            </a:lvl1pPr>
          </a:lstStyle>
          <a:p>
            <a:fld id="{C734BD4C-8596-498D-994C-8D2A4E66EDA8}" type="datetimeFigureOut">
              <a:rPr lang="tr-TR" smtClean="0"/>
              <a:pPr/>
              <a:t>11.4.2019</a:t>
            </a:fld>
            <a:endParaRPr lang="tr-TR"/>
          </a:p>
        </p:txBody>
      </p:sp>
      <p:sp>
        <p:nvSpPr>
          <p:cNvPr id="4" name="3 Slayt Görüntüsü Yer Tutucusu"/>
          <p:cNvSpPr>
            <a:spLocks noGrp="1" noRot="1" noChangeAspect="1"/>
          </p:cNvSpPr>
          <p:nvPr>
            <p:ph type="sldImg" idx="2"/>
          </p:nvPr>
        </p:nvSpPr>
        <p:spPr>
          <a:xfrm>
            <a:off x="3206750" y="504825"/>
            <a:ext cx="3360738" cy="2520950"/>
          </a:xfrm>
          <a:prstGeom prst="rect">
            <a:avLst/>
          </a:prstGeom>
          <a:noFill/>
          <a:ln w="12700">
            <a:solidFill>
              <a:prstClr val="black"/>
            </a:solidFill>
          </a:ln>
        </p:spPr>
        <p:txBody>
          <a:bodyPr vert="horz" lIns="90179" tIns="45089" rIns="90179" bIns="45089" rtlCol="0" anchor="ctr"/>
          <a:lstStyle/>
          <a:p>
            <a:endParaRPr lang="tr-TR"/>
          </a:p>
        </p:txBody>
      </p:sp>
      <p:sp>
        <p:nvSpPr>
          <p:cNvPr id="5" name="4 Not Yer Tutucusu"/>
          <p:cNvSpPr>
            <a:spLocks noGrp="1"/>
          </p:cNvSpPr>
          <p:nvPr>
            <p:ph type="body" sz="quarter" idx="3"/>
          </p:nvPr>
        </p:nvSpPr>
        <p:spPr>
          <a:xfrm>
            <a:off x="977424" y="3194209"/>
            <a:ext cx="7819390" cy="3026092"/>
          </a:xfrm>
          <a:prstGeom prst="rect">
            <a:avLst/>
          </a:prstGeom>
        </p:spPr>
        <p:txBody>
          <a:bodyPr vert="horz" lIns="90179" tIns="45089" rIns="90179" bIns="45089"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6387251"/>
            <a:ext cx="4235503" cy="336233"/>
          </a:xfrm>
          <a:prstGeom prst="rect">
            <a:avLst/>
          </a:prstGeom>
        </p:spPr>
        <p:txBody>
          <a:bodyPr vert="horz" lIns="90179" tIns="45089" rIns="90179" bIns="45089" rtlCol="0" anchor="b"/>
          <a:lstStyle>
            <a:lvl1pPr algn="l">
              <a:defRPr sz="1200"/>
            </a:lvl1pPr>
          </a:lstStyle>
          <a:p>
            <a:endParaRPr lang="tr-TR"/>
          </a:p>
        </p:txBody>
      </p:sp>
      <p:sp>
        <p:nvSpPr>
          <p:cNvPr id="7" name="6 Slayt Numarası Yer Tutucusu"/>
          <p:cNvSpPr>
            <a:spLocks noGrp="1"/>
          </p:cNvSpPr>
          <p:nvPr>
            <p:ph type="sldNum" sz="quarter" idx="5"/>
          </p:nvPr>
        </p:nvSpPr>
        <p:spPr>
          <a:xfrm>
            <a:off x="5536474" y="6387251"/>
            <a:ext cx="4235503" cy="336233"/>
          </a:xfrm>
          <a:prstGeom prst="rect">
            <a:avLst/>
          </a:prstGeom>
        </p:spPr>
        <p:txBody>
          <a:bodyPr vert="horz" lIns="90179" tIns="45089" rIns="90179" bIns="45089" rtlCol="0" anchor="b"/>
          <a:lstStyle>
            <a:lvl1pPr algn="r">
              <a:defRPr sz="1200"/>
            </a:lvl1pPr>
          </a:lstStyle>
          <a:p>
            <a:fld id="{CB95B492-B0D9-40C5-AD07-8C553F4EACFA}" type="slidenum">
              <a:rPr lang="tr-TR" smtClean="0"/>
              <a:pPr/>
              <a:t>‹#›</a:t>
            </a:fld>
            <a:endParaRPr lang="tr-TR"/>
          </a:p>
        </p:txBody>
      </p:sp>
    </p:spTree>
    <p:extLst>
      <p:ext uri="{BB962C8B-B14F-4D97-AF65-F5344CB8AC3E}">
        <p14:creationId xmlns:p14="http://schemas.microsoft.com/office/powerpoint/2010/main" val="420569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B95B492-B0D9-40C5-AD07-8C553F4EACFA}"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B95B492-B0D9-40C5-AD07-8C553F4EACFA}" type="slidenum">
              <a:rPr lang="tr-TR" smtClean="0"/>
              <a:pPr/>
              <a:t>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6F3E8CB-E70E-4305-93FF-EF881F071150}" type="datetime1">
              <a:rPr lang="tr-TR" smtClean="0"/>
              <a:pPr/>
              <a:t>11.4.2019</a:t>
            </a:fld>
            <a:endParaRPr lang="tr-TR"/>
          </a:p>
        </p:txBody>
      </p:sp>
      <p:sp>
        <p:nvSpPr>
          <p:cNvPr id="17" name="16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ACB5C0E1-0E26-41B8-98D2-68F787896351}"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7060539-E05C-48D3-B583-62FB1D5D8398}" type="datetime1">
              <a:rPr lang="tr-TR" smtClean="0"/>
              <a:pPr/>
              <a:t>11.4.2019</a:t>
            </a:fld>
            <a:endParaRPr lang="tr-TR"/>
          </a:p>
        </p:txBody>
      </p:sp>
      <p:sp>
        <p:nvSpPr>
          <p:cNvPr id="5" name="4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6" name="5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5A0C788-1FAD-4F33-BCA0-0D7BE301E3E5}" type="datetime1">
              <a:rPr lang="tr-TR" smtClean="0"/>
              <a:pPr/>
              <a:t>11.4.2019</a:t>
            </a:fld>
            <a:endParaRPr lang="tr-TR"/>
          </a:p>
        </p:txBody>
      </p:sp>
      <p:sp>
        <p:nvSpPr>
          <p:cNvPr id="5" name="4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6" name="5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dirty="0" smtClean="0"/>
              <a:t>Asıl başlık stili için tıklatın</a:t>
            </a:r>
            <a:endParaRPr kumimoji="0" lang="en-US" dirty="0"/>
          </a:p>
        </p:txBody>
      </p:sp>
      <p:sp>
        <p:nvSpPr>
          <p:cNvPr id="4" name="3 Veri Yer Tutucusu"/>
          <p:cNvSpPr>
            <a:spLocks noGrp="1"/>
          </p:cNvSpPr>
          <p:nvPr>
            <p:ph type="dt" sz="half" idx="10"/>
          </p:nvPr>
        </p:nvSpPr>
        <p:spPr/>
        <p:txBody>
          <a:bodyPr/>
          <a:lstStyle/>
          <a:p>
            <a:fld id="{8832B9B7-0EA8-4E4A-8EE0-F5DDE82B567F}" type="datetime1">
              <a:rPr lang="tr-TR" smtClean="0"/>
              <a:pPr/>
              <a:t>11.4.2019</a:t>
            </a:fld>
            <a:endParaRPr lang="tr-TR"/>
          </a:p>
        </p:txBody>
      </p:sp>
      <p:sp>
        <p:nvSpPr>
          <p:cNvPr id="5" name="4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6" name="5 Slayt Numarası Yer Tutucusu"/>
          <p:cNvSpPr>
            <a:spLocks noGrp="1"/>
          </p:cNvSpPr>
          <p:nvPr>
            <p:ph type="sldNum" sz="quarter" idx="12"/>
          </p:nvPr>
        </p:nvSpPr>
        <p:spPr>
          <a:xfrm>
            <a:off x="8143900" y="6215082"/>
            <a:ext cx="457200" cy="457200"/>
          </a:xfrm>
        </p:spPr>
        <p:txBody>
          <a:bodyPr/>
          <a:lstStyle/>
          <a:p>
            <a:fld id="{ACB5C0E1-0E26-41B8-98D2-68F787896351}"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dirty="0" smtClean="0"/>
              <a:t>Asıl metin stillerini düzenlemek için tıklatın</a:t>
            </a:r>
          </a:p>
          <a:p>
            <a:pPr lvl="1" eaLnBrk="1" latinLnBrk="0" hangingPunct="1"/>
            <a:r>
              <a:rPr lang="tr-TR" dirty="0" smtClean="0"/>
              <a:t>İkinci düzey</a:t>
            </a:r>
          </a:p>
          <a:p>
            <a:pPr lvl="2" eaLnBrk="1" latinLnBrk="0" hangingPunct="1"/>
            <a:r>
              <a:rPr lang="tr-TR" dirty="0" smtClean="0"/>
              <a:t>Üçüncü düzey</a:t>
            </a:r>
          </a:p>
          <a:p>
            <a:pPr lvl="3" eaLnBrk="1" latinLnBrk="0" hangingPunct="1"/>
            <a:r>
              <a:rPr lang="tr-TR" dirty="0" smtClean="0"/>
              <a:t>Dördüncü düzey</a:t>
            </a:r>
          </a:p>
          <a:p>
            <a:pPr lvl="4" eaLnBrk="1" latinLnBrk="0" hangingPunct="1"/>
            <a:r>
              <a:rPr lang="tr-TR" dirty="0" smtClean="0"/>
              <a:t>Beşinci düzey</a:t>
            </a:r>
            <a:endParaRPr kumimoji="0" lang="en-US" dirty="0"/>
          </a:p>
        </p:txBody>
      </p:sp>
      <p:sp>
        <p:nvSpPr>
          <p:cNvPr id="7" name="6 Dikdörtgen"/>
          <p:cNvSpPr/>
          <p:nvPr userDrawn="1"/>
        </p:nvSpPr>
        <p:spPr>
          <a:xfrm flipV="1">
            <a:off x="69412" y="1357298"/>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9" name="Picture 3" descr="C:\Users\mutluluk\Desktop\974e2ba396.jpg"/>
          <p:cNvPicPr>
            <a:picLocks noChangeAspect="1" noChangeArrowheads="1"/>
          </p:cNvPicPr>
          <p:nvPr userDrawn="1"/>
        </p:nvPicPr>
        <p:blipFill>
          <a:blip r:embed="rId2"/>
          <a:srcRect/>
          <a:stretch>
            <a:fillRect/>
          </a:stretch>
        </p:blipFill>
        <p:spPr bwMode="auto">
          <a:xfrm>
            <a:off x="7000892" y="214290"/>
            <a:ext cx="1356324" cy="702282"/>
          </a:xfrm>
          <a:prstGeom prst="rect">
            <a:avLst/>
          </a:prstGeom>
          <a:noFill/>
        </p:spPr>
      </p:pic>
      <p:pic>
        <p:nvPicPr>
          <p:cNvPr id="10" name="Picture 2" descr="C:\Users\mutluluk\Desktop\vallogo.png"/>
          <p:cNvPicPr>
            <a:picLocks noChangeAspect="1" noChangeArrowheads="1"/>
          </p:cNvPicPr>
          <p:nvPr userDrawn="1"/>
        </p:nvPicPr>
        <p:blipFill>
          <a:blip r:embed="rId3" cstate="print"/>
          <a:srcRect/>
          <a:stretch>
            <a:fillRect/>
          </a:stretch>
        </p:blipFill>
        <p:spPr bwMode="auto">
          <a:xfrm>
            <a:off x="8220368" y="216333"/>
            <a:ext cx="725663" cy="71233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7D7A33D-7B92-4293-A539-60C56D3AEDE9}" type="datetime1">
              <a:rPr lang="tr-TR" smtClean="0"/>
              <a:pPr/>
              <a:t>11.4.2019</a:t>
            </a:fld>
            <a:endParaRPr lang="tr-TR"/>
          </a:p>
        </p:txBody>
      </p:sp>
      <p:sp>
        <p:nvSpPr>
          <p:cNvPr id="5" name="4 Altbilgi Yer Tutucusu"/>
          <p:cNvSpPr>
            <a:spLocks noGrp="1"/>
          </p:cNvSpPr>
          <p:nvPr>
            <p:ph type="ftr" sz="quarter" idx="11"/>
          </p:nvPr>
        </p:nvSpPr>
        <p:spPr>
          <a:xfrm>
            <a:off x="800100" y="6172200"/>
            <a:ext cx="4000500" cy="457200"/>
          </a:xfrm>
        </p:spPr>
        <p:txBody>
          <a:bodyPr/>
          <a:lstStyle/>
          <a:p>
            <a:r>
              <a:rPr lang="tr-TR" smtClean="0"/>
              <a:t>Kastamonu Çevre ve Şehircilik İl Müdürlüğü</a:t>
            </a:r>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ACB5C0E1-0E26-41B8-98D2-68F78789635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AB9945F0-857E-495F-BFDF-C9B9BD14F53A}" type="datetime1">
              <a:rPr lang="tr-TR" smtClean="0"/>
              <a:pPr/>
              <a:t>11.4.2019</a:t>
            </a:fld>
            <a:endParaRPr lang="tr-TR"/>
          </a:p>
        </p:txBody>
      </p:sp>
      <p:sp>
        <p:nvSpPr>
          <p:cNvPr id="6" name="5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7" name="6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814F0A96-BA68-4926-B2E6-DC193C7D03B0}" type="datetime1">
              <a:rPr lang="tr-TR" smtClean="0"/>
              <a:pPr/>
              <a:t>11.4.2019</a:t>
            </a:fld>
            <a:endParaRPr lang="tr-TR"/>
          </a:p>
        </p:txBody>
      </p:sp>
      <p:sp>
        <p:nvSpPr>
          <p:cNvPr id="8" name="7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9" name="8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F011C9C1-AEF3-477D-8BC9-DF070A653FF2}" type="datetime1">
              <a:rPr lang="tr-TR" smtClean="0"/>
              <a:pPr/>
              <a:t>11.4.2019</a:t>
            </a:fld>
            <a:endParaRPr lang="tr-TR"/>
          </a:p>
        </p:txBody>
      </p:sp>
      <p:sp>
        <p:nvSpPr>
          <p:cNvPr id="4" name="3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5" name="4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7F30B37-0AF9-45E9-9961-E9C04F635CAB}" type="datetime1">
              <a:rPr lang="tr-TR" smtClean="0"/>
              <a:pPr/>
              <a:t>11.4.2019</a:t>
            </a:fld>
            <a:endParaRPr lang="tr-TR"/>
          </a:p>
        </p:txBody>
      </p:sp>
      <p:sp>
        <p:nvSpPr>
          <p:cNvPr id="3" name="2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4" name="3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8D00B740-C1F8-458D-B9A0-502238DC10FC}" type="datetime1">
              <a:rPr lang="tr-TR" smtClean="0"/>
              <a:pPr/>
              <a:t>11.4.2019</a:t>
            </a:fld>
            <a:endParaRPr lang="tr-TR"/>
          </a:p>
        </p:txBody>
      </p:sp>
      <p:sp>
        <p:nvSpPr>
          <p:cNvPr id="6" name="5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7" name="6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98D77620-8A64-4AD8-ACDD-38B0E01098A7}" type="datetime1">
              <a:rPr lang="tr-TR" smtClean="0"/>
              <a:pPr/>
              <a:t>11.4.2019</a:t>
            </a:fld>
            <a:endParaRPr lang="tr-TR"/>
          </a:p>
        </p:txBody>
      </p:sp>
      <p:sp>
        <p:nvSpPr>
          <p:cNvPr id="6" name="5 Altbilgi Yer Tutucusu"/>
          <p:cNvSpPr>
            <a:spLocks noGrp="1"/>
          </p:cNvSpPr>
          <p:nvPr>
            <p:ph type="ftr" sz="quarter" idx="11"/>
          </p:nvPr>
        </p:nvSpPr>
        <p:spPr>
          <a:xfrm>
            <a:off x="914400" y="6172200"/>
            <a:ext cx="3886200" cy="457200"/>
          </a:xfrm>
        </p:spPr>
        <p:txBody>
          <a:bodyPr/>
          <a:lstStyle/>
          <a:p>
            <a:r>
              <a:rPr lang="tr-TR" smtClean="0"/>
              <a:t>Kastamonu Çevre ve Şehircilik İl Müdürlüğü</a:t>
            </a:r>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ACB5C0E1-0E26-41B8-98D2-68F787896351}"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effectLst>
                <a:outerShdw blurRad="38100" dist="38100" dir="2700000" algn="tl">
                  <a:srgbClr val="000000">
                    <a:alpha val="43137"/>
                  </a:srgbClr>
                </a:outerShdw>
              </a:effectLst>
            </a:endParaRPr>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dirty="0" smtClean="0"/>
              <a:t>Asıl metin stillerini düzenlemek için tıklatın</a:t>
            </a:r>
          </a:p>
          <a:p>
            <a:pPr lvl="1" eaLnBrk="1" latinLnBrk="0" hangingPunct="1"/>
            <a:r>
              <a:rPr kumimoji="0" lang="tr-TR" dirty="0" smtClean="0"/>
              <a:t>İkinci düzey</a:t>
            </a:r>
          </a:p>
          <a:p>
            <a:pPr lvl="2" eaLnBrk="1" latinLnBrk="0" hangingPunct="1"/>
            <a:r>
              <a:rPr kumimoji="0" lang="tr-TR" dirty="0" smtClean="0"/>
              <a:t>Üçüncü düzey</a:t>
            </a:r>
          </a:p>
          <a:p>
            <a:pPr lvl="3" eaLnBrk="1" latinLnBrk="0" hangingPunct="1"/>
            <a:r>
              <a:rPr kumimoji="0" lang="tr-TR" dirty="0" smtClean="0"/>
              <a:t>Dördüncü düzey</a:t>
            </a:r>
          </a:p>
          <a:p>
            <a:pPr lvl="4" eaLnBrk="1" latinLnBrk="0" hangingPunct="1"/>
            <a:r>
              <a:rPr kumimoji="0" lang="tr-TR" dirty="0" smtClean="0"/>
              <a:t>Beşinci düzey</a:t>
            </a:r>
            <a:endParaRPr kumimoji="0" lang="en-US" dirty="0"/>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226CE97-A195-4B69-893B-4C19077C75D1}" type="datetime1">
              <a:rPr lang="tr-TR" smtClean="0"/>
              <a:pPr/>
              <a:t>11.4.2019</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200" b="1">
                <a:solidFill>
                  <a:schemeClr val="tx2"/>
                </a:solidFill>
                <a:effectLst/>
              </a:defRPr>
            </a:lvl1pPr>
          </a:lstStyle>
          <a:p>
            <a:r>
              <a:rPr lang="tr-TR" dirty="0" smtClean="0"/>
              <a:t>Kastamonu Çevre ve Şehircilik İl Müdürlüğü</a:t>
            </a:r>
            <a:endParaRPr lang="tr-TR" dirty="0"/>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B5C0E1-0E26-41B8-98D2-68F78789635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5077" r:id="rId1"/>
    <p:sldLayoutId id="2147485078" r:id="rId2"/>
    <p:sldLayoutId id="2147485079" r:id="rId3"/>
    <p:sldLayoutId id="2147485080" r:id="rId4"/>
    <p:sldLayoutId id="2147485081" r:id="rId5"/>
    <p:sldLayoutId id="2147485082" r:id="rId6"/>
    <p:sldLayoutId id="2147485083" r:id="rId7"/>
    <p:sldLayoutId id="2147485084" r:id="rId8"/>
    <p:sldLayoutId id="2147485085" r:id="rId9"/>
    <p:sldLayoutId id="2147485086" r:id="rId10"/>
    <p:sldLayoutId id="2147485087"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ozturk.ali\Desktop\csb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04664"/>
            <a:ext cx="2448272" cy="2448272"/>
          </a:xfrm>
          <a:prstGeom prst="rect">
            <a:avLst/>
          </a:prstGeom>
          <a:solidFill>
            <a:schemeClr val="bg1"/>
          </a:solidFill>
          <a:ln>
            <a:noFill/>
          </a:ln>
          <a:extLst/>
        </p:spPr>
      </p:pic>
      <p:pic>
        <p:nvPicPr>
          <p:cNvPr id="1026"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4648" y="404664"/>
            <a:ext cx="2520280" cy="2448272"/>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467544" y="3717032"/>
            <a:ext cx="8568952" cy="1015663"/>
          </a:xfrm>
          <a:prstGeom prst="rect">
            <a:avLst/>
          </a:prstGeom>
          <a:solidFill>
            <a:srgbClr val="FF0000"/>
          </a:solidFill>
        </p:spPr>
        <p:txBody>
          <a:bodyPr wrap="square" rtlCol="0">
            <a:spAutoFit/>
          </a:bodyPr>
          <a:lstStyle/>
          <a:p>
            <a:pPr algn="ctr"/>
            <a:r>
              <a:rPr lang="tr-TR" sz="3000" b="1" dirty="0" smtClean="0">
                <a:solidFill>
                  <a:schemeClr val="bg1"/>
                </a:solidFill>
                <a:latin typeface="Times New Roman" panose="02020603050405020304" pitchFamily="18" charset="0"/>
                <a:cs typeface="Times New Roman" panose="02020603050405020304" pitchFamily="18" charset="0"/>
              </a:rPr>
              <a:t>KIRKLARELİ ÇEVRE VE ŞEHİRCİLİK İL MÜDÜRLÜĞÜ</a:t>
            </a:r>
          </a:p>
        </p:txBody>
      </p:sp>
    </p:spTree>
    <p:extLst>
      <p:ext uri="{BB962C8B-B14F-4D97-AF65-F5344CB8AC3E}">
        <p14:creationId xmlns:p14="http://schemas.microsoft.com/office/powerpoint/2010/main" val="1514518330"/>
      </p:ext>
    </p:extLst>
  </p:cSld>
  <p:clrMapOvr>
    <a:masterClrMapping/>
  </p:clrMapOvr>
  <p:transition spd="slow">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1125096" y="1916832"/>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10</a:t>
            </a:fld>
            <a:endParaRPr lang="tr-TR" dirty="0"/>
          </a:p>
        </p:txBody>
      </p:sp>
      <p:sp>
        <p:nvSpPr>
          <p:cNvPr id="3" name="2 Başlık"/>
          <p:cNvSpPr>
            <a:spLocks noGrp="1"/>
          </p:cNvSpPr>
          <p:nvPr>
            <p:ph type="ctrTitle" idx="4294967295"/>
          </p:nvPr>
        </p:nvSpPr>
        <p:spPr>
          <a:xfrm>
            <a:off x="1085096" y="332656"/>
            <a:ext cx="6696744" cy="720081"/>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etin kutusu 16"/>
          <p:cNvSpPr txBox="1"/>
          <p:nvPr/>
        </p:nvSpPr>
        <p:spPr>
          <a:xfrm>
            <a:off x="1491925" y="1935520"/>
            <a:ext cx="6092220" cy="523220"/>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Kamu Kurum ve Kuruluşlarından Yapılması Planlanan Onarım / Proje / Yapım  İşi İlgili Ödeneği Temin Etmesi</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11" y="2810947"/>
            <a:ext cx="6937375" cy="27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291656" y="3068960"/>
            <a:ext cx="6556806" cy="2031325"/>
          </a:xfrm>
          <a:prstGeom prst="rect">
            <a:avLst/>
          </a:prstGeom>
        </p:spPr>
        <p:txBody>
          <a:bodyPr wrap="square">
            <a:spAutoFit/>
          </a:bodyPr>
          <a:lstStyle/>
          <a:p>
            <a:pPr algn="just"/>
            <a:r>
              <a:rPr lang="tr-TR" dirty="0" smtClean="0">
                <a:solidFill>
                  <a:schemeClr val="bg1"/>
                </a:solidFill>
                <a:latin typeface="Times New Roman" panose="02020603050405020304" pitchFamily="18" charset="0"/>
                <a:cs typeface="Times New Roman" panose="02020603050405020304" pitchFamily="18" charset="0"/>
              </a:rPr>
              <a:t>	Piyasa </a:t>
            </a:r>
            <a:r>
              <a:rPr lang="tr-TR" dirty="0">
                <a:solidFill>
                  <a:schemeClr val="bg1"/>
                </a:solidFill>
                <a:latin typeface="Times New Roman" panose="02020603050405020304" pitchFamily="18" charset="0"/>
                <a:cs typeface="Times New Roman" panose="02020603050405020304" pitchFamily="18" charset="0"/>
              </a:rPr>
              <a:t>fiyatları ile </a:t>
            </a:r>
            <a:r>
              <a:rPr lang="tr-TR" dirty="0" smtClean="0">
                <a:solidFill>
                  <a:schemeClr val="bg1"/>
                </a:solidFill>
                <a:latin typeface="Times New Roman" panose="02020603050405020304" pitchFamily="18" charset="0"/>
                <a:cs typeface="Times New Roman" panose="02020603050405020304" pitchFamily="18" charset="0"/>
              </a:rPr>
              <a:t>hesaplanan iş kalemlerine ait teknik şartnameler  yapım şartları, yapım kapsamları ( nakliye işçilik, vb.) bilgileri poz tariflerine işlenir.</a:t>
            </a:r>
          </a:p>
          <a:p>
            <a:pPr algn="just"/>
            <a:r>
              <a:rPr lang="tr-TR" dirty="0" smtClean="0">
                <a:solidFill>
                  <a:schemeClr val="bg1"/>
                </a:solidFill>
                <a:latin typeface="Times New Roman" panose="02020603050405020304" pitchFamily="18" charset="0"/>
                <a:cs typeface="Times New Roman" panose="02020603050405020304" pitchFamily="18" charset="0"/>
              </a:rPr>
              <a:t>	Metraj </a:t>
            </a:r>
            <a:r>
              <a:rPr lang="tr-TR" dirty="0">
                <a:solidFill>
                  <a:schemeClr val="bg1"/>
                </a:solidFill>
                <a:latin typeface="Times New Roman" panose="02020603050405020304" pitchFamily="18" charset="0"/>
                <a:cs typeface="Times New Roman" panose="02020603050405020304" pitchFamily="18" charset="0"/>
              </a:rPr>
              <a:t>çalışmasından miktarlar, mahal listeleri ve </a:t>
            </a:r>
            <a:r>
              <a:rPr lang="tr-TR" dirty="0" err="1">
                <a:solidFill>
                  <a:schemeClr val="bg1"/>
                </a:solidFill>
                <a:latin typeface="Times New Roman" panose="02020603050405020304" pitchFamily="18" charset="0"/>
                <a:cs typeface="Times New Roman" panose="02020603050405020304" pitchFamily="18" charset="0"/>
              </a:rPr>
              <a:t>pozlama</a:t>
            </a:r>
            <a:r>
              <a:rPr lang="tr-TR" dirty="0">
                <a:solidFill>
                  <a:schemeClr val="bg1"/>
                </a:solidFill>
                <a:latin typeface="Times New Roman" panose="02020603050405020304" pitchFamily="18" charset="0"/>
                <a:cs typeface="Times New Roman" panose="02020603050405020304" pitchFamily="18" charset="0"/>
              </a:rPr>
              <a:t> çalışmasından da </a:t>
            </a:r>
            <a:r>
              <a:rPr lang="tr-TR" dirty="0" smtClean="0">
                <a:solidFill>
                  <a:schemeClr val="bg1"/>
                </a:solidFill>
                <a:latin typeface="Times New Roman" panose="02020603050405020304" pitchFamily="18" charset="0"/>
                <a:cs typeface="Times New Roman" panose="02020603050405020304" pitchFamily="18" charset="0"/>
              </a:rPr>
              <a:t>tespit edilen pozlar ve pozlara ilişkin </a:t>
            </a:r>
            <a:r>
              <a:rPr lang="tr-TR" dirty="0">
                <a:solidFill>
                  <a:schemeClr val="bg1"/>
                </a:solidFill>
                <a:latin typeface="Times New Roman" panose="02020603050405020304" pitchFamily="18" charset="0"/>
                <a:cs typeface="Times New Roman" panose="02020603050405020304" pitchFamily="18" charset="0"/>
              </a:rPr>
              <a:t>fiyatlarda tespit edildiğine göre artık yaklaşık maliyet hesaplanabilir.</a:t>
            </a:r>
          </a:p>
          <a:p>
            <a:pPr algn="just"/>
            <a:endParaRPr lang="tr-T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3557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1125096" y="1916832"/>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11</a:t>
            </a:fld>
            <a:endParaRPr lang="tr-TR" dirty="0"/>
          </a:p>
        </p:txBody>
      </p:sp>
      <p:sp>
        <p:nvSpPr>
          <p:cNvPr id="3" name="2 Başlık"/>
          <p:cNvSpPr>
            <a:spLocks noGrp="1"/>
          </p:cNvSpPr>
          <p:nvPr>
            <p:ph type="ctrTitle" idx="4294967295"/>
          </p:nvPr>
        </p:nvSpPr>
        <p:spPr>
          <a:xfrm>
            <a:off x="1115616" y="620688"/>
            <a:ext cx="6696744" cy="576065"/>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 </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etin kutusu 16"/>
          <p:cNvSpPr txBox="1"/>
          <p:nvPr/>
        </p:nvSpPr>
        <p:spPr>
          <a:xfrm>
            <a:off x="1491925" y="1935520"/>
            <a:ext cx="6092220" cy="523220"/>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Kamu Kurum ve Kuruluşlarından Yapılması Planlanan Onarım / Proje / Yapım  İşi İlgili Yaklaşık Maliyet Talebi</a:t>
            </a:r>
            <a:endParaRPr lang="tr-TR" sz="1400" b="1" dirty="0">
              <a:solidFill>
                <a:schemeClr val="bg1"/>
              </a:solidFill>
              <a:latin typeface="Times New Roman" panose="02020603050405020304" pitchFamily="18" charset="0"/>
              <a:cs typeface="Times New Roman" panose="02020603050405020304" pitchFamily="18" charset="0"/>
            </a:endParaRPr>
          </a:p>
        </p:txBody>
      </p:sp>
      <p:sp>
        <p:nvSpPr>
          <p:cNvPr id="20" name="Metin kutusu 19"/>
          <p:cNvSpPr txBox="1"/>
          <p:nvPr/>
        </p:nvSpPr>
        <p:spPr>
          <a:xfrm>
            <a:off x="1747724" y="5719779"/>
            <a:ext cx="3403151" cy="307777"/>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İskân Kanunu ile ilgili İş ve İşlemler</a:t>
            </a:r>
            <a:endParaRPr lang="tr-TR" sz="1400" b="1" dirty="0">
              <a:solidFill>
                <a:schemeClr val="bg1"/>
              </a:solidFill>
              <a:latin typeface="Times New Roman" panose="02020603050405020304" pitchFamily="18" charset="0"/>
              <a:cs typeface="Times New Roman" panose="02020603050405020304" pitchFamily="18" charset="0"/>
            </a:endParaRPr>
          </a:p>
        </p:txBody>
      </p:sp>
      <p:sp>
        <p:nvSpPr>
          <p:cNvPr id="30" name="Metin kutusu 29"/>
          <p:cNvSpPr txBox="1"/>
          <p:nvPr/>
        </p:nvSpPr>
        <p:spPr>
          <a:xfrm>
            <a:off x="1491925" y="4908331"/>
            <a:ext cx="6092220" cy="523220"/>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Kamu Kurum ve Kuruluşlarından Yapılması Planlanan Onarım / Proje / Yapım  İşi İlgili Yaklaşık Maliyet  Hesabı Talebi</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2550523"/>
            <a:ext cx="2705063" cy="3822870"/>
          </a:xfrm>
          <a:prstGeom prst="rect">
            <a:avLst/>
          </a:prstGeom>
        </p:spPr>
      </p:pic>
    </p:spTree>
    <p:extLst>
      <p:ext uri="{BB962C8B-B14F-4D97-AF65-F5344CB8AC3E}">
        <p14:creationId xmlns:p14="http://schemas.microsoft.com/office/powerpoint/2010/main" val="3957342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1125096" y="1916832"/>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12</a:t>
            </a:fld>
            <a:endParaRPr lang="tr-TR" dirty="0"/>
          </a:p>
        </p:txBody>
      </p:sp>
      <p:sp>
        <p:nvSpPr>
          <p:cNvPr id="3" name="2 Başlık"/>
          <p:cNvSpPr>
            <a:spLocks noGrp="1"/>
          </p:cNvSpPr>
          <p:nvPr>
            <p:ph type="ctrTitle" idx="4294967295"/>
          </p:nvPr>
        </p:nvSpPr>
        <p:spPr>
          <a:xfrm>
            <a:off x="1115616" y="188641"/>
            <a:ext cx="6696744" cy="720080"/>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 </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etin kutusu 16"/>
          <p:cNvSpPr txBox="1"/>
          <p:nvPr/>
        </p:nvSpPr>
        <p:spPr>
          <a:xfrm>
            <a:off x="1491925" y="1935520"/>
            <a:ext cx="6092220" cy="307777"/>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Onarım / Proje / Yapım  İşi İlgili </a:t>
            </a:r>
            <a:r>
              <a:rPr lang="tr-TR" sz="1400" b="1" dirty="0" err="1" smtClean="0">
                <a:solidFill>
                  <a:schemeClr val="bg1"/>
                </a:solidFill>
                <a:latin typeface="Times New Roman" panose="02020603050405020304" pitchFamily="18" charset="0"/>
                <a:cs typeface="Times New Roman" panose="02020603050405020304" pitchFamily="18" charset="0"/>
              </a:rPr>
              <a:t>Rölöve</a:t>
            </a:r>
            <a:r>
              <a:rPr lang="tr-TR" sz="1400" b="1" dirty="0" smtClean="0">
                <a:solidFill>
                  <a:schemeClr val="bg1"/>
                </a:solidFill>
                <a:latin typeface="Times New Roman" panose="02020603050405020304" pitchFamily="18" charset="0"/>
                <a:cs typeface="Times New Roman" panose="02020603050405020304" pitchFamily="18" charset="0"/>
              </a:rPr>
              <a:t> – Proje Çizimi Yapılması</a:t>
            </a:r>
            <a:endParaRPr lang="tr-TR" sz="1400" b="1" dirty="0">
              <a:solidFill>
                <a:schemeClr val="bg1"/>
              </a:solidFill>
              <a:latin typeface="Times New Roman" panose="02020603050405020304" pitchFamily="18" charset="0"/>
              <a:cs typeface="Times New Roman" panose="02020603050405020304" pitchFamily="18" charset="0"/>
            </a:endParaRPr>
          </a:p>
        </p:txBody>
      </p:sp>
      <p:sp>
        <p:nvSpPr>
          <p:cNvPr id="20" name="Metin kutusu 19"/>
          <p:cNvSpPr txBox="1"/>
          <p:nvPr/>
        </p:nvSpPr>
        <p:spPr>
          <a:xfrm>
            <a:off x="1747724" y="5719779"/>
            <a:ext cx="3403151" cy="307777"/>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İskân Kanunu ile ilgili İş ve İşlemler</a:t>
            </a:r>
            <a:endParaRPr lang="tr-TR" sz="1400" b="1" dirty="0">
              <a:solidFill>
                <a:schemeClr val="bg1"/>
              </a:solidFill>
              <a:latin typeface="Times New Roman" panose="02020603050405020304" pitchFamily="18" charset="0"/>
              <a:cs typeface="Times New Roman" panose="02020603050405020304" pitchFamily="18" charset="0"/>
            </a:endParaRPr>
          </a:p>
        </p:txBody>
      </p:sp>
      <p:sp>
        <p:nvSpPr>
          <p:cNvPr id="30" name="Metin kutusu 29"/>
          <p:cNvSpPr txBox="1"/>
          <p:nvPr/>
        </p:nvSpPr>
        <p:spPr>
          <a:xfrm>
            <a:off x="1491925" y="4908331"/>
            <a:ext cx="6092220" cy="523220"/>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Kamu Kurum ve Kuruluşlarından Yapılması Planlanan Onarım / Proje / Yapım  İşi İlgili Yaklaşık Maliyet  Hesabı Talebi</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1769" y="2636912"/>
            <a:ext cx="5472608" cy="3619261"/>
          </a:xfrm>
          <a:prstGeom prst="rect">
            <a:avLst/>
          </a:prstGeom>
        </p:spPr>
      </p:pic>
    </p:spTree>
    <p:extLst>
      <p:ext uri="{BB962C8B-B14F-4D97-AF65-F5344CB8AC3E}">
        <p14:creationId xmlns:p14="http://schemas.microsoft.com/office/powerpoint/2010/main" val="1512932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1125096" y="1916832"/>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13</a:t>
            </a:fld>
            <a:endParaRPr lang="tr-TR" dirty="0"/>
          </a:p>
        </p:txBody>
      </p:sp>
      <p:sp>
        <p:nvSpPr>
          <p:cNvPr id="3" name="2 Başlık"/>
          <p:cNvSpPr>
            <a:spLocks noGrp="1"/>
          </p:cNvSpPr>
          <p:nvPr>
            <p:ph type="ctrTitle" idx="4294967295"/>
          </p:nvPr>
        </p:nvSpPr>
        <p:spPr>
          <a:xfrm>
            <a:off x="1115616" y="188641"/>
            <a:ext cx="6696744" cy="576064"/>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etin kutusu 16"/>
          <p:cNvSpPr txBox="1"/>
          <p:nvPr/>
        </p:nvSpPr>
        <p:spPr>
          <a:xfrm>
            <a:off x="1491925" y="1935520"/>
            <a:ext cx="6092220" cy="307777"/>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Onarım / Proje / Yapım  İşi İlgili </a:t>
            </a:r>
            <a:r>
              <a:rPr lang="tr-TR" sz="1400" b="1" dirty="0" err="1" smtClean="0">
                <a:solidFill>
                  <a:schemeClr val="bg1"/>
                </a:solidFill>
                <a:latin typeface="Times New Roman" panose="02020603050405020304" pitchFamily="18" charset="0"/>
                <a:cs typeface="Times New Roman" panose="02020603050405020304" pitchFamily="18" charset="0"/>
              </a:rPr>
              <a:t>Rölöve</a:t>
            </a:r>
            <a:r>
              <a:rPr lang="tr-TR" sz="1400" b="1" dirty="0" smtClean="0">
                <a:solidFill>
                  <a:schemeClr val="bg1"/>
                </a:solidFill>
                <a:latin typeface="Times New Roman" panose="02020603050405020304" pitchFamily="18" charset="0"/>
                <a:cs typeface="Times New Roman" panose="02020603050405020304" pitchFamily="18" charset="0"/>
              </a:rPr>
              <a:t> – Proje Çizimi Yapılması</a:t>
            </a:r>
            <a:endParaRPr lang="tr-TR" sz="1400" b="1" dirty="0">
              <a:solidFill>
                <a:schemeClr val="bg1"/>
              </a:solidFill>
              <a:latin typeface="Times New Roman" panose="02020603050405020304" pitchFamily="18" charset="0"/>
              <a:cs typeface="Times New Roman" panose="02020603050405020304" pitchFamily="18" charset="0"/>
            </a:endParaRPr>
          </a:p>
        </p:txBody>
      </p:sp>
      <p:sp>
        <p:nvSpPr>
          <p:cNvPr id="20" name="Metin kutusu 19"/>
          <p:cNvSpPr txBox="1"/>
          <p:nvPr/>
        </p:nvSpPr>
        <p:spPr>
          <a:xfrm>
            <a:off x="1747724" y="5719779"/>
            <a:ext cx="3403151" cy="307777"/>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İskân Kanunu ile ilgili İş ve İşlemler</a:t>
            </a:r>
            <a:endParaRPr lang="tr-TR" sz="1400" b="1" dirty="0">
              <a:solidFill>
                <a:schemeClr val="bg1"/>
              </a:solidFill>
              <a:latin typeface="Times New Roman" panose="02020603050405020304" pitchFamily="18" charset="0"/>
              <a:cs typeface="Times New Roman" panose="02020603050405020304" pitchFamily="18" charset="0"/>
            </a:endParaRPr>
          </a:p>
        </p:txBody>
      </p:sp>
      <p:sp>
        <p:nvSpPr>
          <p:cNvPr id="30" name="Metin kutusu 29"/>
          <p:cNvSpPr txBox="1"/>
          <p:nvPr/>
        </p:nvSpPr>
        <p:spPr>
          <a:xfrm>
            <a:off x="1491925" y="4908331"/>
            <a:ext cx="6092220" cy="523220"/>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Kamu Kurum ve Kuruluşlarından Yapılması Planlanan Onarım / Proje / Yapım  İşi İlgili Yaklaşık Maliyet  Hesabı Talebi</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600" y="2606837"/>
            <a:ext cx="5328592" cy="3777956"/>
          </a:xfrm>
          <a:prstGeom prst="rect">
            <a:avLst/>
          </a:prstGeom>
        </p:spPr>
      </p:pic>
    </p:spTree>
    <p:extLst>
      <p:ext uri="{BB962C8B-B14F-4D97-AF65-F5344CB8AC3E}">
        <p14:creationId xmlns:p14="http://schemas.microsoft.com/office/powerpoint/2010/main" val="23129610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1125096" y="1916832"/>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14</a:t>
            </a:fld>
            <a:endParaRPr lang="tr-TR" dirty="0"/>
          </a:p>
        </p:txBody>
      </p:sp>
      <p:sp>
        <p:nvSpPr>
          <p:cNvPr id="3" name="2 Başlık"/>
          <p:cNvSpPr>
            <a:spLocks noGrp="1"/>
          </p:cNvSpPr>
          <p:nvPr>
            <p:ph type="ctrTitle" idx="4294967295"/>
          </p:nvPr>
        </p:nvSpPr>
        <p:spPr>
          <a:xfrm>
            <a:off x="1115616" y="188641"/>
            <a:ext cx="6696744" cy="720079"/>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etin kutusu 16"/>
          <p:cNvSpPr txBox="1"/>
          <p:nvPr/>
        </p:nvSpPr>
        <p:spPr>
          <a:xfrm>
            <a:off x="1491925" y="1935520"/>
            <a:ext cx="6092220" cy="307777"/>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Yaklaşık Maliyet Evraklarının Hazırlanması</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996952"/>
            <a:ext cx="8630514" cy="2450024"/>
          </a:xfrm>
          <a:prstGeom prst="rect">
            <a:avLst/>
          </a:prstGeom>
        </p:spPr>
      </p:pic>
    </p:spTree>
    <p:extLst>
      <p:ext uri="{BB962C8B-B14F-4D97-AF65-F5344CB8AC3E}">
        <p14:creationId xmlns:p14="http://schemas.microsoft.com/office/powerpoint/2010/main" val="2684535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1125096" y="1916832"/>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15</a:t>
            </a:fld>
            <a:endParaRPr lang="tr-TR" dirty="0"/>
          </a:p>
        </p:txBody>
      </p:sp>
      <p:sp>
        <p:nvSpPr>
          <p:cNvPr id="3" name="2 Başlık"/>
          <p:cNvSpPr>
            <a:spLocks noGrp="1"/>
          </p:cNvSpPr>
          <p:nvPr>
            <p:ph type="ctrTitle" idx="4294967295"/>
          </p:nvPr>
        </p:nvSpPr>
        <p:spPr>
          <a:xfrm>
            <a:off x="1115616" y="188641"/>
            <a:ext cx="6696744" cy="720079"/>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etin kutusu 16"/>
          <p:cNvSpPr txBox="1"/>
          <p:nvPr/>
        </p:nvSpPr>
        <p:spPr>
          <a:xfrm>
            <a:off x="1491925" y="1935520"/>
            <a:ext cx="6092220" cy="307777"/>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İCMAL</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2636912"/>
            <a:ext cx="4060488" cy="3837719"/>
          </a:xfrm>
          <a:prstGeom prst="rect">
            <a:avLst/>
          </a:prstGeom>
        </p:spPr>
      </p:pic>
    </p:spTree>
    <p:extLst>
      <p:ext uri="{BB962C8B-B14F-4D97-AF65-F5344CB8AC3E}">
        <p14:creationId xmlns:p14="http://schemas.microsoft.com/office/powerpoint/2010/main" val="1833783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1125096" y="1916832"/>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16</a:t>
            </a:fld>
            <a:endParaRPr lang="tr-TR" dirty="0"/>
          </a:p>
        </p:txBody>
      </p:sp>
      <p:sp>
        <p:nvSpPr>
          <p:cNvPr id="3" name="2 Başlık"/>
          <p:cNvSpPr>
            <a:spLocks noGrp="1"/>
          </p:cNvSpPr>
          <p:nvPr>
            <p:ph type="ctrTitle" idx="4294967295"/>
          </p:nvPr>
        </p:nvSpPr>
        <p:spPr>
          <a:xfrm>
            <a:off x="1115616" y="188641"/>
            <a:ext cx="6696744" cy="720079"/>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etin kutusu 16"/>
          <p:cNvSpPr txBox="1"/>
          <p:nvPr/>
        </p:nvSpPr>
        <p:spPr>
          <a:xfrm>
            <a:off x="1491925" y="1935520"/>
            <a:ext cx="6092220" cy="307777"/>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PURSANTAJ İCMALİ</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2483746"/>
            <a:ext cx="4204886" cy="3889647"/>
          </a:xfrm>
          <a:prstGeom prst="rect">
            <a:avLst/>
          </a:prstGeom>
        </p:spPr>
      </p:pic>
    </p:spTree>
    <p:extLst>
      <p:ext uri="{BB962C8B-B14F-4D97-AF65-F5344CB8AC3E}">
        <p14:creationId xmlns:p14="http://schemas.microsoft.com/office/powerpoint/2010/main" val="28012885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1125096" y="1916832"/>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17</a:t>
            </a:fld>
            <a:endParaRPr lang="tr-TR" dirty="0"/>
          </a:p>
        </p:txBody>
      </p:sp>
      <p:sp>
        <p:nvSpPr>
          <p:cNvPr id="3" name="2 Başlık"/>
          <p:cNvSpPr>
            <a:spLocks noGrp="1"/>
          </p:cNvSpPr>
          <p:nvPr>
            <p:ph type="ctrTitle" idx="4294967295"/>
          </p:nvPr>
        </p:nvSpPr>
        <p:spPr>
          <a:xfrm>
            <a:off x="1115616" y="188641"/>
            <a:ext cx="6696744" cy="720079"/>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etin kutusu 16"/>
          <p:cNvSpPr txBox="1"/>
          <p:nvPr/>
        </p:nvSpPr>
        <p:spPr>
          <a:xfrm>
            <a:off x="1491925" y="1935520"/>
            <a:ext cx="6092220" cy="307777"/>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MİKTAR TUTAR PURSANTAJ</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2591619"/>
            <a:ext cx="5265558" cy="3781774"/>
          </a:xfrm>
          <a:prstGeom prst="rect">
            <a:avLst/>
          </a:prstGeom>
        </p:spPr>
      </p:pic>
    </p:spTree>
    <p:extLst>
      <p:ext uri="{BB962C8B-B14F-4D97-AF65-F5344CB8AC3E}">
        <p14:creationId xmlns:p14="http://schemas.microsoft.com/office/powerpoint/2010/main" val="1981484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1125096" y="1916832"/>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18</a:t>
            </a:fld>
            <a:endParaRPr lang="tr-TR" dirty="0"/>
          </a:p>
        </p:txBody>
      </p:sp>
      <p:sp>
        <p:nvSpPr>
          <p:cNvPr id="3" name="2 Başlık"/>
          <p:cNvSpPr>
            <a:spLocks noGrp="1"/>
          </p:cNvSpPr>
          <p:nvPr>
            <p:ph type="ctrTitle" idx="4294967295"/>
          </p:nvPr>
        </p:nvSpPr>
        <p:spPr>
          <a:xfrm>
            <a:off x="1115616" y="188641"/>
            <a:ext cx="6696744" cy="720079"/>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etin kutusu 16"/>
          <p:cNvSpPr txBox="1"/>
          <p:nvPr/>
        </p:nvSpPr>
        <p:spPr>
          <a:xfrm>
            <a:off x="1491925" y="1935520"/>
            <a:ext cx="6092220" cy="307777"/>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İŞ GRUPLARI / KALEMLERİ PURSANTAJ CETVELİ</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621" y="2576277"/>
            <a:ext cx="5448700" cy="3904187"/>
          </a:xfrm>
          <a:prstGeom prst="rect">
            <a:avLst/>
          </a:prstGeom>
        </p:spPr>
      </p:pic>
    </p:spTree>
    <p:extLst>
      <p:ext uri="{BB962C8B-B14F-4D97-AF65-F5344CB8AC3E}">
        <p14:creationId xmlns:p14="http://schemas.microsoft.com/office/powerpoint/2010/main" val="3937857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1125096" y="1916832"/>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19</a:t>
            </a:fld>
            <a:endParaRPr lang="tr-TR" dirty="0"/>
          </a:p>
        </p:txBody>
      </p:sp>
      <p:sp>
        <p:nvSpPr>
          <p:cNvPr id="3" name="2 Başlık"/>
          <p:cNvSpPr>
            <a:spLocks noGrp="1"/>
          </p:cNvSpPr>
          <p:nvPr>
            <p:ph type="ctrTitle" idx="4294967295"/>
          </p:nvPr>
        </p:nvSpPr>
        <p:spPr>
          <a:xfrm>
            <a:off x="1115616" y="188641"/>
            <a:ext cx="6696744" cy="720079"/>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etin kutusu 16"/>
          <p:cNvSpPr txBox="1"/>
          <p:nvPr/>
        </p:nvSpPr>
        <p:spPr>
          <a:xfrm>
            <a:off x="1491925" y="1935520"/>
            <a:ext cx="6092220" cy="307777"/>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METRAJ CETVELİ</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2594600"/>
            <a:ext cx="4351521" cy="3675464"/>
          </a:xfrm>
          <a:prstGeom prst="rect">
            <a:avLst/>
          </a:prstGeom>
        </p:spPr>
      </p:pic>
    </p:spTree>
    <p:extLst>
      <p:ext uri="{BB962C8B-B14F-4D97-AF65-F5344CB8AC3E}">
        <p14:creationId xmlns:p14="http://schemas.microsoft.com/office/powerpoint/2010/main" val="2281251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ozturk.ali\Desktop\csb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04664"/>
            <a:ext cx="2448272" cy="2448272"/>
          </a:xfrm>
          <a:prstGeom prst="rect">
            <a:avLst/>
          </a:prstGeom>
          <a:solidFill>
            <a:schemeClr val="bg1"/>
          </a:solidFill>
          <a:ln>
            <a:noFill/>
          </a:ln>
          <a:extLst/>
        </p:spPr>
      </p:pic>
      <p:pic>
        <p:nvPicPr>
          <p:cNvPr id="1026"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4648" y="404664"/>
            <a:ext cx="2520280" cy="2448272"/>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1763688" y="3694475"/>
            <a:ext cx="6336704" cy="553998"/>
          </a:xfrm>
          <a:prstGeom prst="rect">
            <a:avLst/>
          </a:prstGeom>
          <a:solidFill>
            <a:srgbClr val="FF0000"/>
          </a:solidFill>
        </p:spPr>
        <p:txBody>
          <a:bodyPr wrap="square" rtlCol="0">
            <a:spAutoFit/>
          </a:bodyPr>
          <a:lstStyle/>
          <a:p>
            <a:pPr algn="ctr"/>
            <a:r>
              <a:rPr lang="tr-TR" sz="3000" dirty="0" smtClean="0">
                <a:solidFill>
                  <a:schemeClr val="bg1"/>
                </a:solidFill>
                <a:latin typeface="Times New Roman" panose="02020603050405020304" pitchFamily="18" charset="0"/>
                <a:cs typeface="Times New Roman" panose="02020603050405020304" pitchFamily="18" charset="0"/>
              </a:rPr>
              <a:t>YAKLAŞIK MALİYET HESABI</a:t>
            </a:r>
            <a:endParaRPr lang="tr-TR" sz="3000" dirty="0">
              <a:solidFill>
                <a:schemeClr val="bg1"/>
              </a:solidFill>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852936"/>
            <a:ext cx="857250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830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1125096" y="1916832"/>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20</a:t>
            </a:fld>
            <a:endParaRPr lang="tr-TR" dirty="0"/>
          </a:p>
        </p:txBody>
      </p:sp>
      <p:sp>
        <p:nvSpPr>
          <p:cNvPr id="3" name="2 Başlık"/>
          <p:cNvSpPr>
            <a:spLocks noGrp="1"/>
          </p:cNvSpPr>
          <p:nvPr>
            <p:ph type="ctrTitle" idx="4294967295"/>
          </p:nvPr>
        </p:nvSpPr>
        <p:spPr>
          <a:xfrm>
            <a:off x="1115616" y="188641"/>
            <a:ext cx="6696744" cy="720079"/>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etin kutusu 16"/>
          <p:cNvSpPr txBox="1"/>
          <p:nvPr/>
        </p:nvSpPr>
        <p:spPr>
          <a:xfrm>
            <a:off x="1491925" y="1935520"/>
            <a:ext cx="6092220" cy="307777"/>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MAHAL LİSTESİ</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2664001"/>
            <a:ext cx="4242731" cy="3715856"/>
          </a:xfrm>
          <a:prstGeom prst="rect">
            <a:avLst/>
          </a:prstGeom>
        </p:spPr>
      </p:pic>
    </p:spTree>
    <p:extLst>
      <p:ext uri="{BB962C8B-B14F-4D97-AF65-F5344CB8AC3E}">
        <p14:creationId xmlns:p14="http://schemas.microsoft.com/office/powerpoint/2010/main" val="3560221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1125096" y="1916832"/>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21</a:t>
            </a:fld>
            <a:endParaRPr lang="tr-TR" dirty="0"/>
          </a:p>
        </p:txBody>
      </p:sp>
      <p:sp>
        <p:nvSpPr>
          <p:cNvPr id="3" name="2 Başlık"/>
          <p:cNvSpPr>
            <a:spLocks noGrp="1"/>
          </p:cNvSpPr>
          <p:nvPr>
            <p:ph type="ctrTitle" idx="4294967295"/>
          </p:nvPr>
        </p:nvSpPr>
        <p:spPr>
          <a:xfrm>
            <a:off x="1115616" y="188641"/>
            <a:ext cx="6696744" cy="720079"/>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etin kutusu 16"/>
          <p:cNvSpPr txBox="1"/>
          <p:nvPr/>
        </p:nvSpPr>
        <p:spPr>
          <a:xfrm>
            <a:off x="1491925" y="1935520"/>
            <a:ext cx="6092220" cy="307777"/>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TEKNİK ŞARTNAME</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2564904"/>
            <a:ext cx="4274439" cy="3946018"/>
          </a:xfrm>
          <a:prstGeom prst="rect">
            <a:avLst/>
          </a:prstGeom>
        </p:spPr>
      </p:pic>
    </p:spTree>
    <p:extLst>
      <p:ext uri="{BB962C8B-B14F-4D97-AF65-F5344CB8AC3E}">
        <p14:creationId xmlns:p14="http://schemas.microsoft.com/office/powerpoint/2010/main" val="3597164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1125096" y="1916832"/>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22</a:t>
            </a:fld>
            <a:endParaRPr lang="tr-TR" dirty="0"/>
          </a:p>
        </p:txBody>
      </p:sp>
      <p:sp>
        <p:nvSpPr>
          <p:cNvPr id="3" name="2 Başlık"/>
          <p:cNvSpPr>
            <a:spLocks noGrp="1"/>
          </p:cNvSpPr>
          <p:nvPr>
            <p:ph type="ctrTitle" idx="4294967295"/>
          </p:nvPr>
        </p:nvSpPr>
        <p:spPr>
          <a:xfrm>
            <a:off x="1115616" y="188641"/>
            <a:ext cx="6696744" cy="648072"/>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 </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etin kutusu 16"/>
          <p:cNvSpPr txBox="1"/>
          <p:nvPr/>
        </p:nvSpPr>
        <p:spPr>
          <a:xfrm>
            <a:off x="1491925" y="1935520"/>
            <a:ext cx="6092220" cy="307777"/>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Yaklaşık Maliyet Evraklarının Hazırlanmasında ;</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69" y="2564904"/>
            <a:ext cx="693737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517821" y="2681863"/>
            <a:ext cx="2958310" cy="307777"/>
          </a:xfrm>
          <a:prstGeom prst="rect">
            <a:avLst/>
          </a:prstGeom>
        </p:spPr>
        <p:txBody>
          <a:bodyPr wrap="none">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Yapı İşleri Genel Teknik Şartnamesi</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2033" y="3284984"/>
            <a:ext cx="5556919"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2666821" y="3411974"/>
            <a:ext cx="3088794" cy="307777"/>
          </a:xfrm>
          <a:prstGeom prst="rect">
            <a:avLst/>
          </a:prstGeom>
        </p:spPr>
        <p:txBody>
          <a:bodyPr wrap="none">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İnşaat </a:t>
            </a:r>
            <a:r>
              <a:rPr lang="tr-TR" sz="1400" b="1" dirty="0">
                <a:solidFill>
                  <a:schemeClr val="bg1"/>
                </a:solidFill>
                <a:latin typeface="Times New Roman" panose="02020603050405020304" pitchFamily="18" charset="0"/>
                <a:cs typeface="Times New Roman" panose="02020603050405020304" pitchFamily="18" charset="0"/>
              </a:rPr>
              <a:t>İşleri Genel Teknik Şartnamesi</a:t>
            </a:r>
          </a:p>
        </p:txBody>
      </p:sp>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1905" y="4020438"/>
            <a:ext cx="5556919"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2672893" y="4137397"/>
            <a:ext cx="2761782" cy="307777"/>
          </a:xfrm>
          <a:prstGeom prst="rect">
            <a:avLst/>
          </a:prstGeom>
        </p:spPr>
        <p:txBody>
          <a:bodyPr wrap="none">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Makina </a:t>
            </a:r>
            <a:r>
              <a:rPr lang="tr-TR" sz="1400" b="1" dirty="0">
                <a:solidFill>
                  <a:schemeClr val="bg1"/>
                </a:solidFill>
                <a:latin typeface="Times New Roman" panose="02020603050405020304" pitchFamily="18" charset="0"/>
                <a:cs typeface="Times New Roman" panose="02020603050405020304" pitchFamily="18" charset="0"/>
              </a:rPr>
              <a:t>Genel Teknik Şartnamesi</a:t>
            </a:r>
          </a:p>
        </p:txBody>
      </p:sp>
      <p:pic>
        <p:nvPicPr>
          <p:cNvPr id="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5901" y="4762073"/>
            <a:ext cx="5556919"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2672893" y="4879032"/>
            <a:ext cx="2801857" cy="307777"/>
          </a:xfrm>
          <a:prstGeom prst="rect">
            <a:avLst/>
          </a:prstGeom>
        </p:spPr>
        <p:txBody>
          <a:bodyPr wrap="none">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Elektrik </a:t>
            </a:r>
            <a:r>
              <a:rPr lang="tr-TR" sz="1400" b="1" dirty="0">
                <a:solidFill>
                  <a:schemeClr val="bg1"/>
                </a:solidFill>
                <a:latin typeface="Times New Roman" panose="02020603050405020304" pitchFamily="18" charset="0"/>
                <a:cs typeface="Times New Roman" panose="02020603050405020304" pitchFamily="18" charset="0"/>
              </a:rPr>
              <a:t>Genel Teknik Şartnamesi</a:t>
            </a:r>
          </a:p>
        </p:txBody>
      </p:sp>
    </p:spTree>
    <p:extLst>
      <p:ext uri="{BB962C8B-B14F-4D97-AF65-F5344CB8AC3E}">
        <p14:creationId xmlns:p14="http://schemas.microsoft.com/office/powerpoint/2010/main" val="15145883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23</a:t>
            </a:fld>
            <a:endParaRPr lang="tr-TR" dirty="0"/>
          </a:p>
        </p:txBody>
      </p:sp>
      <p:sp>
        <p:nvSpPr>
          <p:cNvPr id="3" name="2 Başlık"/>
          <p:cNvSpPr>
            <a:spLocks noGrp="1"/>
          </p:cNvSpPr>
          <p:nvPr>
            <p:ph type="ctrTitle" idx="4294967295"/>
          </p:nvPr>
        </p:nvSpPr>
        <p:spPr>
          <a:xfrm>
            <a:off x="1115616" y="188641"/>
            <a:ext cx="6696744" cy="648072"/>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517821" y="2681863"/>
            <a:ext cx="2958310" cy="307777"/>
          </a:xfrm>
          <a:prstGeom prst="rect">
            <a:avLst/>
          </a:prstGeom>
        </p:spPr>
        <p:txBody>
          <a:bodyPr wrap="none">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Yapı İşleri Genel Teknik Şartnamesi</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575" y="2078613"/>
            <a:ext cx="5556919"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3203848" y="2226349"/>
            <a:ext cx="2761782" cy="307777"/>
          </a:xfrm>
          <a:prstGeom prst="rect">
            <a:avLst/>
          </a:prstGeom>
        </p:spPr>
        <p:txBody>
          <a:bodyPr wrap="none">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Makina </a:t>
            </a:r>
            <a:r>
              <a:rPr lang="tr-TR" sz="1400" b="1" dirty="0">
                <a:solidFill>
                  <a:schemeClr val="bg1"/>
                </a:solidFill>
                <a:latin typeface="Times New Roman" panose="02020603050405020304" pitchFamily="18" charset="0"/>
                <a:cs typeface="Times New Roman" panose="02020603050405020304" pitchFamily="18" charset="0"/>
              </a:rPr>
              <a:t>Genel Teknik Şartnamesi</a:t>
            </a:r>
          </a:p>
        </p:txBody>
      </p:sp>
      <p:sp>
        <p:nvSpPr>
          <p:cNvPr id="7" name="Dikdörtgen 6"/>
          <p:cNvSpPr/>
          <p:nvPr/>
        </p:nvSpPr>
        <p:spPr>
          <a:xfrm>
            <a:off x="2672893" y="4879032"/>
            <a:ext cx="2801857" cy="307777"/>
          </a:xfrm>
          <a:prstGeom prst="rect">
            <a:avLst/>
          </a:prstGeom>
        </p:spPr>
        <p:txBody>
          <a:bodyPr wrap="none">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Elektrik </a:t>
            </a:r>
            <a:r>
              <a:rPr lang="tr-TR" sz="1400" b="1" dirty="0">
                <a:solidFill>
                  <a:schemeClr val="bg1"/>
                </a:solidFill>
                <a:latin typeface="Times New Roman" panose="02020603050405020304" pitchFamily="18" charset="0"/>
                <a:cs typeface="Times New Roman" panose="02020603050405020304" pitchFamily="18" charset="0"/>
              </a:rPr>
              <a:t>Genel Teknik Şartnamesi</a:t>
            </a: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2989640"/>
            <a:ext cx="4625200" cy="3239111"/>
          </a:xfrm>
          <a:prstGeom prst="rect">
            <a:avLst/>
          </a:prstGeom>
        </p:spPr>
      </p:pic>
    </p:spTree>
    <p:extLst>
      <p:ext uri="{BB962C8B-B14F-4D97-AF65-F5344CB8AC3E}">
        <p14:creationId xmlns:p14="http://schemas.microsoft.com/office/powerpoint/2010/main" val="35678194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24</a:t>
            </a:fld>
            <a:endParaRPr lang="tr-TR" dirty="0"/>
          </a:p>
        </p:txBody>
      </p:sp>
      <p:sp>
        <p:nvSpPr>
          <p:cNvPr id="3" name="2 Başlık"/>
          <p:cNvSpPr>
            <a:spLocks noGrp="1"/>
          </p:cNvSpPr>
          <p:nvPr>
            <p:ph type="ctrTitle" idx="4294967295"/>
          </p:nvPr>
        </p:nvSpPr>
        <p:spPr>
          <a:xfrm>
            <a:off x="1115616" y="188641"/>
            <a:ext cx="6696744" cy="720080"/>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517821" y="2681863"/>
            <a:ext cx="2958310" cy="307777"/>
          </a:xfrm>
          <a:prstGeom prst="rect">
            <a:avLst/>
          </a:prstGeom>
        </p:spPr>
        <p:txBody>
          <a:bodyPr wrap="none">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Yapı İşleri Genel Teknik Şartnamesi</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575" y="2078613"/>
            <a:ext cx="5556919"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3203848" y="2226349"/>
            <a:ext cx="2761782" cy="307777"/>
          </a:xfrm>
          <a:prstGeom prst="rect">
            <a:avLst/>
          </a:prstGeom>
        </p:spPr>
        <p:txBody>
          <a:bodyPr wrap="none">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Makina </a:t>
            </a:r>
            <a:r>
              <a:rPr lang="tr-TR" sz="1400" b="1" dirty="0">
                <a:solidFill>
                  <a:schemeClr val="bg1"/>
                </a:solidFill>
                <a:latin typeface="Times New Roman" panose="02020603050405020304" pitchFamily="18" charset="0"/>
                <a:cs typeface="Times New Roman" panose="02020603050405020304" pitchFamily="18" charset="0"/>
              </a:rPr>
              <a:t>Genel Teknik Şartnamesi</a:t>
            </a:r>
          </a:p>
        </p:txBody>
      </p:sp>
      <p:sp>
        <p:nvSpPr>
          <p:cNvPr id="7" name="Dikdörtgen 6"/>
          <p:cNvSpPr/>
          <p:nvPr/>
        </p:nvSpPr>
        <p:spPr>
          <a:xfrm>
            <a:off x="2672893" y="4879032"/>
            <a:ext cx="2801857" cy="307777"/>
          </a:xfrm>
          <a:prstGeom prst="rect">
            <a:avLst/>
          </a:prstGeom>
        </p:spPr>
        <p:txBody>
          <a:bodyPr wrap="none">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Elektrik </a:t>
            </a:r>
            <a:r>
              <a:rPr lang="tr-TR" sz="1400" b="1" dirty="0">
                <a:solidFill>
                  <a:schemeClr val="bg1"/>
                </a:solidFill>
                <a:latin typeface="Times New Roman" panose="02020603050405020304" pitchFamily="18" charset="0"/>
                <a:cs typeface="Times New Roman" panose="02020603050405020304" pitchFamily="18" charset="0"/>
              </a:rPr>
              <a:t>Genel Teknik Şartnamesi</a:t>
            </a: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4358" y="2854876"/>
            <a:ext cx="5372136" cy="3384245"/>
          </a:xfrm>
          <a:prstGeom prst="rect">
            <a:avLst/>
          </a:prstGeom>
        </p:spPr>
      </p:pic>
    </p:spTree>
    <p:extLst>
      <p:ext uri="{BB962C8B-B14F-4D97-AF65-F5344CB8AC3E}">
        <p14:creationId xmlns:p14="http://schemas.microsoft.com/office/powerpoint/2010/main" val="798913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25</a:t>
            </a:fld>
            <a:endParaRPr lang="tr-TR" dirty="0"/>
          </a:p>
        </p:txBody>
      </p:sp>
      <p:sp>
        <p:nvSpPr>
          <p:cNvPr id="3" name="2 Başlık"/>
          <p:cNvSpPr>
            <a:spLocks noGrp="1"/>
          </p:cNvSpPr>
          <p:nvPr>
            <p:ph type="ctrTitle" idx="4294967295"/>
          </p:nvPr>
        </p:nvSpPr>
        <p:spPr>
          <a:xfrm>
            <a:off x="1115616" y="188641"/>
            <a:ext cx="6696744" cy="648072"/>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517821" y="2681863"/>
            <a:ext cx="2958310" cy="307777"/>
          </a:xfrm>
          <a:prstGeom prst="rect">
            <a:avLst/>
          </a:prstGeom>
        </p:spPr>
        <p:txBody>
          <a:bodyPr wrap="none">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Yapı İşleri Genel Teknik Şartnamesi</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575" y="2078613"/>
            <a:ext cx="5556919"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3203848" y="2226349"/>
            <a:ext cx="2761782" cy="307777"/>
          </a:xfrm>
          <a:prstGeom prst="rect">
            <a:avLst/>
          </a:prstGeom>
        </p:spPr>
        <p:txBody>
          <a:bodyPr wrap="none">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Makina </a:t>
            </a:r>
            <a:r>
              <a:rPr lang="tr-TR" sz="1400" b="1" dirty="0">
                <a:solidFill>
                  <a:schemeClr val="bg1"/>
                </a:solidFill>
                <a:latin typeface="Times New Roman" panose="02020603050405020304" pitchFamily="18" charset="0"/>
                <a:cs typeface="Times New Roman" panose="02020603050405020304" pitchFamily="18" charset="0"/>
              </a:rPr>
              <a:t>Genel Teknik Şartnamesi</a:t>
            </a:r>
          </a:p>
        </p:txBody>
      </p:sp>
      <p:sp>
        <p:nvSpPr>
          <p:cNvPr id="7" name="Dikdörtgen 6"/>
          <p:cNvSpPr/>
          <p:nvPr/>
        </p:nvSpPr>
        <p:spPr>
          <a:xfrm>
            <a:off x="2672893" y="4879032"/>
            <a:ext cx="2801857" cy="307777"/>
          </a:xfrm>
          <a:prstGeom prst="rect">
            <a:avLst/>
          </a:prstGeom>
        </p:spPr>
        <p:txBody>
          <a:bodyPr wrap="none">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Elektrik </a:t>
            </a:r>
            <a:r>
              <a:rPr lang="tr-TR" sz="1400" b="1" dirty="0">
                <a:solidFill>
                  <a:schemeClr val="bg1"/>
                </a:solidFill>
                <a:latin typeface="Times New Roman" panose="02020603050405020304" pitchFamily="18" charset="0"/>
                <a:cs typeface="Times New Roman" panose="02020603050405020304" pitchFamily="18" charset="0"/>
              </a:rPr>
              <a:t>Genel Teknik Şartnamesi</a:t>
            </a: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2835751"/>
            <a:ext cx="7625331" cy="3057134"/>
          </a:xfrm>
          <a:prstGeom prst="rect">
            <a:avLst/>
          </a:prstGeom>
        </p:spPr>
      </p:pic>
    </p:spTree>
    <p:extLst>
      <p:ext uri="{BB962C8B-B14F-4D97-AF65-F5344CB8AC3E}">
        <p14:creationId xmlns:p14="http://schemas.microsoft.com/office/powerpoint/2010/main" val="42459595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a:xfrm>
            <a:off x="6047656" y="6237312"/>
            <a:ext cx="3096344" cy="457200"/>
          </a:xfrm>
        </p:spPr>
        <p:txBody>
          <a:bodyPr/>
          <a:lstStyle/>
          <a:p>
            <a:r>
              <a:rPr lang="tr-TR" dirty="0" smtClean="0"/>
              <a:t>Kırklareli Çevre ve Şehircilik İl Müdürlüğü</a:t>
            </a:r>
            <a:endParaRPr lang="tr-TR" dirty="0"/>
          </a:p>
        </p:txBody>
      </p:sp>
      <p:sp>
        <p:nvSpPr>
          <p:cNvPr id="3" name="Slayt Numarası Yer Tutucusu 2"/>
          <p:cNvSpPr>
            <a:spLocks noGrp="1"/>
          </p:cNvSpPr>
          <p:nvPr>
            <p:ph type="sldNum" sz="quarter" idx="12"/>
          </p:nvPr>
        </p:nvSpPr>
        <p:spPr>
          <a:solidFill>
            <a:srgbClr val="FF0000"/>
          </a:solidFill>
        </p:spPr>
        <p:txBody>
          <a:bodyPr/>
          <a:lstStyle/>
          <a:p>
            <a:fld id="{ACB5C0E1-0E26-41B8-98D2-68F787896351}" type="slidenum">
              <a:rPr lang="tr-TR" smtClean="0"/>
              <a:pPr/>
              <a:t>3</a:t>
            </a:fld>
            <a:endParaRPr lang="tr-TR"/>
          </a:p>
        </p:txBody>
      </p:sp>
      <p:sp>
        <p:nvSpPr>
          <p:cNvPr id="5" name="2 Başlık"/>
          <p:cNvSpPr txBox="1">
            <a:spLocks/>
          </p:cNvSpPr>
          <p:nvPr/>
        </p:nvSpPr>
        <p:spPr>
          <a:xfrm>
            <a:off x="1403648" y="927394"/>
            <a:ext cx="6264696" cy="591283"/>
          </a:xfrm>
          <a:prstGeom prst="rect">
            <a:avLst/>
          </a:prstGeom>
          <a:solidFill>
            <a:srgbClr val="FF0000"/>
          </a:solidFill>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sp>
        <p:nvSpPr>
          <p:cNvPr id="8" name="2 Başlık"/>
          <p:cNvSpPr txBox="1">
            <a:spLocks/>
          </p:cNvSpPr>
          <p:nvPr/>
        </p:nvSpPr>
        <p:spPr>
          <a:xfrm>
            <a:off x="1406684" y="1916832"/>
            <a:ext cx="6264696" cy="591283"/>
          </a:xfrm>
          <a:prstGeom prst="rect">
            <a:avLst/>
          </a:prstGeom>
          <a:solidFill>
            <a:srgbClr val="FF0000"/>
          </a:solidFill>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tr-TR" sz="2500" dirty="0" smtClean="0">
                <a:solidFill>
                  <a:schemeClr val="bg1"/>
                </a:solidFill>
                <a:latin typeface="Times New Roman" pitchFamily="18" charset="0"/>
                <a:cs typeface="Times New Roman" pitchFamily="18" charset="0"/>
              </a:rPr>
              <a:t>Yaklaşık Maliyet Hesabı</a:t>
            </a:r>
            <a:endParaRPr lang="tr-TR" sz="2500" dirty="0" smtClean="0">
              <a:solidFill>
                <a:schemeClr val="bg1"/>
              </a:solidFill>
            </a:endParaRPr>
          </a:p>
        </p:txBody>
      </p:sp>
      <p:sp>
        <p:nvSpPr>
          <p:cNvPr id="9" name="2 Başlık"/>
          <p:cNvSpPr txBox="1">
            <a:spLocks/>
          </p:cNvSpPr>
          <p:nvPr/>
        </p:nvSpPr>
        <p:spPr>
          <a:xfrm>
            <a:off x="1406684" y="2852936"/>
            <a:ext cx="6264696" cy="1944216"/>
          </a:xfrm>
          <a:prstGeom prst="rect">
            <a:avLst/>
          </a:prstGeom>
          <a:solidFill>
            <a:srgbClr val="FF0000"/>
          </a:solidFill>
        </p:spPr>
        <p:txBody>
          <a:bodyPr bIns="91440" anchor="b" anchorCtr="0">
            <a:normAutofit fontScale="6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just"/>
            <a:r>
              <a:rPr lang="tr-TR" sz="2500" dirty="0" smtClean="0">
                <a:solidFill>
                  <a:schemeClr val="bg1"/>
                </a:solidFill>
                <a:latin typeface="Times New Roman" panose="02020603050405020304" pitchFamily="18" charset="0"/>
                <a:cs typeface="Times New Roman" panose="02020603050405020304" pitchFamily="18" charset="0"/>
              </a:rPr>
              <a:t>Yapım </a:t>
            </a:r>
            <a:r>
              <a:rPr lang="tr-TR" sz="2500" dirty="0">
                <a:solidFill>
                  <a:schemeClr val="bg1"/>
                </a:solidFill>
                <a:latin typeface="Times New Roman" panose="02020603050405020304" pitchFamily="18" charset="0"/>
                <a:cs typeface="Times New Roman" panose="02020603050405020304" pitchFamily="18" charset="0"/>
              </a:rPr>
              <a:t>işi (üstyapı, altyapı, yol  vs.) yaptırmak isteyen kurum veya kuruluşlar,  yapım işlerine başlamadan önce gerek ihale çalışmaları gerekse bütçe ve ödenek çalışmaları için yapılacak olan işin  yaklaşık olarak ne kadara mal edileceğini bilmek isterler. Yaklaşık maliyet, proje aşamasındaki bu işin yaklaşık olarak ne kadar bir maliyet gerektirdiğini tespit etme sürecinin genel adıdır. Bu maliyetin tespit edilmesi </a:t>
            </a:r>
            <a:r>
              <a:rPr lang="tr-TR" sz="2500" dirty="0" smtClean="0">
                <a:solidFill>
                  <a:schemeClr val="bg1"/>
                </a:solidFill>
                <a:latin typeface="Times New Roman" panose="02020603050405020304" pitchFamily="18" charset="0"/>
                <a:cs typeface="Times New Roman" panose="02020603050405020304" pitchFamily="18" charset="0"/>
              </a:rPr>
              <a:t>işi, işin kapsam ve büyüklüğüne göre değişmekle birlikte, genel olarak inşaat mühendisleri, makine </a:t>
            </a:r>
            <a:r>
              <a:rPr lang="tr-TR" sz="2500" dirty="0">
                <a:solidFill>
                  <a:schemeClr val="bg1"/>
                </a:solidFill>
                <a:latin typeface="Times New Roman" panose="02020603050405020304" pitchFamily="18" charset="0"/>
                <a:cs typeface="Times New Roman" panose="02020603050405020304" pitchFamily="18" charset="0"/>
              </a:rPr>
              <a:t>mühendisleri ve elektrik mühendisleri </a:t>
            </a:r>
            <a:r>
              <a:rPr lang="tr-TR" sz="2500" dirty="0" smtClean="0">
                <a:solidFill>
                  <a:schemeClr val="bg1"/>
                </a:solidFill>
                <a:latin typeface="Times New Roman" panose="02020603050405020304" pitchFamily="18" charset="0"/>
                <a:cs typeface="Times New Roman" panose="02020603050405020304" pitchFamily="18" charset="0"/>
              </a:rPr>
              <a:t>tarafından bireysel veya ortaklaşa çalışma ile </a:t>
            </a:r>
            <a:r>
              <a:rPr lang="tr-TR" sz="2500" dirty="0">
                <a:solidFill>
                  <a:schemeClr val="bg1"/>
                </a:solidFill>
                <a:latin typeface="Times New Roman" panose="02020603050405020304" pitchFamily="18" charset="0"/>
                <a:cs typeface="Times New Roman" panose="02020603050405020304" pitchFamily="18" charset="0"/>
              </a:rPr>
              <a:t>yapılır.</a:t>
            </a:r>
            <a:endParaRPr lang="tr-TR" sz="25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1883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a:xfrm>
            <a:off x="6047656" y="6237312"/>
            <a:ext cx="3096344" cy="457200"/>
          </a:xfrm>
        </p:spPr>
        <p:txBody>
          <a:bodyPr/>
          <a:lstStyle/>
          <a:p>
            <a:r>
              <a:rPr lang="tr-TR" dirty="0" smtClean="0"/>
              <a:t>Kırklareli Çevre ve Şehircilik İl Müdürlüğü</a:t>
            </a:r>
            <a:endParaRPr lang="tr-TR" dirty="0"/>
          </a:p>
        </p:txBody>
      </p:sp>
      <p:sp>
        <p:nvSpPr>
          <p:cNvPr id="3" name="Slayt Numarası Yer Tutucusu 2"/>
          <p:cNvSpPr>
            <a:spLocks noGrp="1"/>
          </p:cNvSpPr>
          <p:nvPr>
            <p:ph type="sldNum" sz="quarter" idx="12"/>
          </p:nvPr>
        </p:nvSpPr>
        <p:spPr>
          <a:solidFill>
            <a:srgbClr val="FF0000"/>
          </a:solidFill>
        </p:spPr>
        <p:txBody>
          <a:bodyPr/>
          <a:lstStyle/>
          <a:p>
            <a:fld id="{ACB5C0E1-0E26-41B8-98D2-68F787896351}" type="slidenum">
              <a:rPr lang="tr-TR" smtClean="0"/>
              <a:pPr/>
              <a:t>4</a:t>
            </a:fld>
            <a:endParaRPr lang="tr-TR"/>
          </a:p>
        </p:txBody>
      </p:sp>
      <p:sp>
        <p:nvSpPr>
          <p:cNvPr id="5" name="2 Başlık"/>
          <p:cNvSpPr txBox="1">
            <a:spLocks/>
          </p:cNvSpPr>
          <p:nvPr/>
        </p:nvSpPr>
        <p:spPr>
          <a:xfrm>
            <a:off x="1403648" y="927394"/>
            <a:ext cx="6264696" cy="591283"/>
          </a:xfrm>
          <a:prstGeom prst="rect">
            <a:avLst/>
          </a:prstGeom>
          <a:solidFill>
            <a:srgbClr val="FF0000"/>
          </a:solidFill>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sp>
        <p:nvSpPr>
          <p:cNvPr id="8" name="2 Başlık"/>
          <p:cNvSpPr txBox="1">
            <a:spLocks/>
          </p:cNvSpPr>
          <p:nvPr/>
        </p:nvSpPr>
        <p:spPr>
          <a:xfrm>
            <a:off x="1406684" y="1916832"/>
            <a:ext cx="6264696" cy="591283"/>
          </a:xfrm>
          <a:prstGeom prst="rect">
            <a:avLst/>
          </a:prstGeom>
          <a:solidFill>
            <a:srgbClr val="FF0000"/>
          </a:solidFill>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tr-TR" sz="2500" dirty="0" smtClean="0">
                <a:solidFill>
                  <a:schemeClr val="bg1"/>
                </a:solidFill>
                <a:latin typeface="Times New Roman" pitchFamily="18" charset="0"/>
                <a:cs typeface="Times New Roman" pitchFamily="18" charset="0"/>
              </a:rPr>
              <a:t>Yaklaşık Maliyet Hesabı</a:t>
            </a:r>
            <a:endParaRPr lang="tr-TR" sz="2500" dirty="0" smtClean="0">
              <a:solidFill>
                <a:schemeClr val="bg1"/>
              </a:solidFill>
            </a:endParaRPr>
          </a:p>
        </p:txBody>
      </p:sp>
      <p:sp>
        <p:nvSpPr>
          <p:cNvPr id="9" name="2 Başlık"/>
          <p:cNvSpPr txBox="1">
            <a:spLocks/>
          </p:cNvSpPr>
          <p:nvPr/>
        </p:nvSpPr>
        <p:spPr>
          <a:xfrm>
            <a:off x="1406684" y="2852936"/>
            <a:ext cx="6264696" cy="1944216"/>
          </a:xfrm>
          <a:prstGeom prst="rect">
            <a:avLst/>
          </a:prstGeom>
          <a:solidFill>
            <a:srgbClr val="FF0000"/>
          </a:solidFill>
        </p:spPr>
        <p:txBody>
          <a:bodyPr bIns="91440" anchor="b" anchorCtr="0">
            <a:normAutofit fontScale="92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tr-TR" sz="2500" dirty="0">
                <a:solidFill>
                  <a:schemeClr val="bg1"/>
                </a:solidFill>
              </a:rPr>
              <a:t>Çevre ve Şehircilik Bakanlığı, 04.07.2011 tarihli ve 27984 sayılı Resmî </a:t>
            </a:r>
            <a:r>
              <a:rPr lang="tr-TR" sz="2500" dirty="0" err="1">
                <a:solidFill>
                  <a:schemeClr val="bg1"/>
                </a:solidFill>
              </a:rPr>
              <a:t>Gazete’de</a:t>
            </a:r>
            <a:r>
              <a:rPr lang="tr-TR" sz="2500" dirty="0">
                <a:solidFill>
                  <a:schemeClr val="bg1"/>
                </a:solidFill>
              </a:rPr>
              <a:t> yayımlanan 644 sayılı Çevre ve Şehircilik Bakanlığı’nın Teşkilat ve Görevleri Hakkında Kanun Hükmünde Kararname ile kurulmuştur.</a:t>
            </a:r>
            <a:endParaRPr lang="tr-TR" sz="2500" dirty="0" smtClean="0">
              <a:solidFill>
                <a:schemeClr val="bg1"/>
              </a:solidFill>
            </a:endParaRPr>
          </a:p>
        </p:txBody>
      </p:sp>
    </p:spTree>
    <p:extLst>
      <p:ext uri="{BB962C8B-B14F-4D97-AF65-F5344CB8AC3E}">
        <p14:creationId xmlns:p14="http://schemas.microsoft.com/office/powerpoint/2010/main" val="27433005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a:xfrm>
            <a:off x="6047656" y="6237312"/>
            <a:ext cx="3096344" cy="457200"/>
          </a:xfrm>
        </p:spPr>
        <p:txBody>
          <a:bodyPr/>
          <a:lstStyle/>
          <a:p>
            <a:r>
              <a:rPr lang="tr-TR" dirty="0" smtClean="0"/>
              <a:t>Kırklareli Çevre ve Şehircilik İl Müdürlüğü</a:t>
            </a:r>
            <a:endParaRPr lang="tr-TR" dirty="0"/>
          </a:p>
        </p:txBody>
      </p:sp>
      <p:sp>
        <p:nvSpPr>
          <p:cNvPr id="3" name="Slayt Numarası Yer Tutucusu 2"/>
          <p:cNvSpPr>
            <a:spLocks noGrp="1"/>
          </p:cNvSpPr>
          <p:nvPr>
            <p:ph type="sldNum" sz="quarter" idx="12"/>
          </p:nvPr>
        </p:nvSpPr>
        <p:spPr>
          <a:solidFill>
            <a:srgbClr val="FF0000"/>
          </a:solidFill>
        </p:spPr>
        <p:txBody>
          <a:bodyPr/>
          <a:lstStyle/>
          <a:p>
            <a:fld id="{ACB5C0E1-0E26-41B8-98D2-68F787896351}" type="slidenum">
              <a:rPr lang="tr-TR" smtClean="0"/>
              <a:pPr/>
              <a:t>5</a:t>
            </a:fld>
            <a:endParaRPr lang="tr-TR"/>
          </a:p>
        </p:txBody>
      </p:sp>
      <p:sp>
        <p:nvSpPr>
          <p:cNvPr id="5" name="2 Başlık"/>
          <p:cNvSpPr txBox="1">
            <a:spLocks/>
          </p:cNvSpPr>
          <p:nvPr/>
        </p:nvSpPr>
        <p:spPr>
          <a:xfrm>
            <a:off x="1403648" y="927394"/>
            <a:ext cx="6264696" cy="591283"/>
          </a:xfrm>
          <a:prstGeom prst="rect">
            <a:avLst/>
          </a:prstGeom>
          <a:solidFill>
            <a:srgbClr val="FF0000"/>
          </a:solidFill>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sp>
        <p:nvSpPr>
          <p:cNvPr id="8" name="2 Başlık"/>
          <p:cNvSpPr txBox="1">
            <a:spLocks/>
          </p:cNvSpPr>
          <p:nvPr/>
        </p:nvSpPr>
        <p:spPr>
          <a:xfrm>
            <a:off x="1406684" y="1916832"/>
            <a:ext cx="6264696" cy="591283"/>
          </a:xfrm>
          <a:prstGeom prst="rect">
            <a:avLst/>
          </a:prstGeom>
          <a:solidFill>
            <a:srgbClr val="FF0000"/>
          </a:solidFill>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tr-TR" sz="2500" dirty="0" smtClean="0">
                <a:solidFill>
                  <a:schemeClr val="bg1"/>
                </a:solidFill>
                <a:latin typeface="Times New Roman" pitchFamily="18" charset="0"/>
                <a:cs typeface="Times New Roman" pitchFamily="18" charset="0"/>
              </a:rPr>
              <a:t>Yaklaşık Maliyet Hesabı</a:t>
            </a:r>
            <a:endParaRPr lang="tr-TR" sz="2500" dirty="0" smtClean="0">
              <a:solidFill>
                <a:schemeClr val="bg1"/>
              </a:solidFill>
            </a:endParaRPr>
          </a:p>
        </p:txBody>
      </p:sp>
      <p:sp>
        <p:nvSpPr>
          <p:cNvPr id="9" name="2 Başlık"/>
          <p:cNvSpPr txBox="1">
            <a:spLocks/>
          </p:cNvSpPr>
          <p:nvPr/>
        </p:nvSpPr>
        <p:spPr>
          <a:xfrm>
            <a:off x="1406684" y="2852936"/>
            <a:ext cx="6264696" cy="2880320"/>
          </a:xfrm>
          <a:prstGeom prst="rect">
            <a:avLst/>
          </a:prstGeom>
          <a:solidFill>
            <a:srgbClr val="FF0000"/>
          </a:solidFill>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tr-TR" sz="1400" dirty="0" smtClean="0">
                <a:solidFill>
                  <a:schemeClr val="bg1"/>
                </a:solidFill>
                <a:latin typeface="Times New Roman" panose="02020603050405020304" pitchFamily="18" charset="0"/>
                <a:cs typeface="Times New Roman" panose="02020603050405020304" pitchFamily="18" charset="0"/>
              </a:rPr>
              <a:t>	644 </a:t>
            </a:r>
            <a:r>
              <a:rPr lang="tr-TR" sz="1400" dirty="0">
                <a:solidFill>
                  <a:schemeClr val="bg1"/>
                </a:solidFill>
                <a:latin typeface="Times New Roman" panose="02020603050405020304" pitchFamily="18" charset="0"/>
                <a:cs typeface="Times New Roman" panose="02020603050405020304" pitchFamily="18" charset="0"/>
              </a:rPr>
              <a:t>sayılı Çevre ve Şehircilik Bakanlığı’nın Teşkilat ve Görevleri Hakkında Kanun Hükmünde </a:t>
            </a:r>
            <a:r>
              <a:rPr lang="tr-TR" sz="1400" dirty="0" smtClean="0">
                <a:solidFill>
                  <a:schemeClr val="bg1"/>
                </a:solidFill>
                <a:latin typeface="Times New Roman" panose="02020603050405020304" pitchFamily="18" charset="0"/>
                <a:cs typeface="Times New Roman" panose="02020603050405020304" pitchFamily="18" charset="0"/>
              </a:rPr>
              <a:t>Kararname </a:t>
            </a:r>
            <a:r>
              <a:rPr lang="tr-TR" sz="1400" dirty="0" err="1" smtClean="0">
                <a:solidFill>
                  <a:schemeClr val="bg1"/>
                </a:solidFill>
                <a:latin typeface="Times New Roman" panose="02020603050405020304" pitchFamily="18" charset="0"/>
                <a:cs typeface="Times New Roman" panose="02020603050405020304" pitchFamily="18" charset="0"/>
              </a:rPr>
              <a:t>nin</a:t>
            </a:r>
            <a:r>
              <a:rPr lang="tr-TR" sz="1400" dirty="0" smtClean="0">
                <a:solidFill>
                  <a:schemeClr val="bg1"/>
                </a:solidFill>
                <a:latin typeface="Times New Roman" panose="02020603050405020304" pitchFamily="18" charset="0"/>
                <a:cs typeface="Times New Roman" panose="02020603050405020304" pitchFamily="18" charset="0"/>
              </a:rPr>
              <a:t> Görevler başlıklı 2.maddesi e bendinde </a:t>
            </a:r>
            <a:r>
              <a:rPr lang="tr-TR" sz="1400" dirty="0">
                <a:solidFill>
                  <a:schemeClr val="bg1"/>
                </a:solidFill>
                <a:latin typeface="Times New Roman" panose="02020603050405020304" pitchFamily="18" charset="0"/>
                <a:cs typeface="Times New Roman" panose="02020603050405020304" pitchFamily="18" charset="0"/>
              </a:rPr>
              <a:t>kamu kurum ve kuruluşlarına ait bina ve tesislerin ihtiyaçlarına yönelik yaklaşık maliyet hesaplarının hazırlanması </a:t>
            </a:r>
            <a:r>
              <a:rPr lang="tr-TR" sz="1400" dirty="0" smtClean="0">
                <a:solidFill>
                  <a:schemeClr val="bg1"/>
                </a:solidFill>
                <a:latin typeface="Times New Roman" panose="02020603050405020304" pitchFamily="18" charset="0"/>
                <a:cs typeface="Times New Roman" panose="02020603050405020304" pitchFamily="18" charset="0"/>
              </a:rPr>
              <a:t>görevi Kurumumuza aittir.</a:t>
            </a:r>
          </a:p>
          <a:p>
            <a:endParaRPr lang="tr-TR" sz="1400" dirty="0" smtClean="0">
              <a:solidFill>
                <a:schemeClr val="bg1"/>
              </a:solidFill>
              <a:latin typeface="Times New Roman" panose="02020603050405020304" pitchFamily="18" charset="0"/>
              <a:cs typeface="Times New Roman" panose="02020603050405020304" pitchFamily="18" charset="0"/>
            </a:endParaRPr>
          </a:p>
          <a:p>
            <a:r>
              <a:rPr lang="tr-TR" sz="1400" dirty="0">
                <a:solidFill>
                  <a:schemeClr val="bg1"/>
                </a:solidFill>
                <a:latin typeface="Times New Roman" panose="02020603050405020304" pitchFamily="18" charset="0"/>
                <a:cs typeface="Times New Roman" panose="02020603050405020304" pitchFamily="18" charset="0"/>
              </a:rPr>
              <a:t>	</a:t>
            </a:r>
            <a:r>
              <a:rPr lang="tr-TR" sz="1400" dirty="0" smtClean="0">
                <a:solidFill>
                  <a:schemeClr val="bg1"/>
                </a:solidFill>
                <a:latin typeface="Times New Roman" panose="02020603050405020304" pitchFamily="18" charset="0"/>
                <a:cs typeface="Times New Roman" panose="02020603050405020304" pitchFamily="18" charset="0"/>
              </a:rPr>
              <a:t>e</a:t>
            </a:r>
            <a:r>
              <a:rPr lang="tr-TR" sz="1400" dirty="0">
                <a:solidFill>
                  <a:schemeClr val="bg1"/>
                </a:solidFill>
                <a:latin typeface="Times New Roman" panose="02020603050405020304" pitchFamily="18" charset="0"/>
                <a:cs typeface="Times New Roman" panose="02020603050405020304" pitchFamily="18" charset="0"/>
              </a:rPr>
              <a:t>) Milli Savunma Bakanlığının inşaat milli ve NATO alt yapı hizmetleri ile Ulaştırma Bakanlığına bağlı genel müdürlüklere kanunlarla yapım yetkisi verilmiş olan özel ihtisas işleri hariç talepleri halinde kamu kurum ve kuruluşlarına ait bina ve tesislerin ihtiyaç programlarını hazırlamak, her türlü etüt, proje ve maliyet hesaplarını yapmak veya yaptırmak, onaylamak veya onaylanmasını sağlamak, inşa, güçlendirme, tadil ve esaslı onarımlarını yapmak, yaptırmak ve denetlemek veya denetlenmesini sağlamak</a:t>
            </a:r>
            <a:r>
              <a:rPr lang="tr-TR" sz="1400" dirty="0" smtClean="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4760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1114828" y="1693074"/>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4" name="Yuvarlatılmış Dikdörtgen 23"/>
          <p:cNvSpPr/>
          <p:nvPr/>
        </p:nvSpPr>
        <p:spPr>
          <a:xfrm>
            <a:off x="1043608" y="1088740"/>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6</a:t>
            </a:fld>
            <a:endParaRPr lang="tr-TR" dirty="0"/>
          </a:p>
        </p:txBody>
      </p:sp>
      <p:sp>
        <p:nvSpPr>
          <p:cNvPr id="3" name="2 Başlık"/>
          <p:cNvSpPr>
            <a:spLocks noGrp="1"/>
          </p:cNvSpPr>
          <p:nvPr>
            <p:ph type="ctrTitle" idx="4294967295"/>
          </p:nvPr>
        </p:nvSpPr>
        <p:spPr>
          <a:xfrm>
            <a:off x="1115616" y="188641"/>
            <a:ext cx="6696744" cy="648072"/>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 </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Metin kutusu 15"/>
          <p:cNvSpPr txBox="1"/>
          <p:nvPr/>
        </p:nvSpPr>
        <p:spPr>
          <a:xfrm>
            <a:off x="1747724" y="4401883"/>
            <a:ext cx="6605244" cy="307777"/>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Ödeneğin Temini</a:t>
            </a:r>
            <a:endParaRPr lang="tr-TR" sz="1400" b="1" dirty="0">
              <a:solidFill>
                <a:schemeClr val="bg1"/>
              </a:solidFill>
              <a:latin typeface="Times New Roman" panose="02020603050405020304" pitchFamily="18" charset="0"/>
              <a:cs typeface="Times New Roman" panose="02020603050405020304" pitchFamily="18" charset="0"/>
            </a:endParaRPr>
          </a:p>
        </p:txBody>
      </p:sp>
      <p:sp>
        <p:nvSpPr>
          <p:cNvPr id="17" name="Metin kutusu 16"/>
          <p:cNvSpPr txBox="1"/>
          <p:nvPr/>
        </p:nvSpPr>
        <p:spPr>
          <a:xfrm>
            <a:off x="1419917" y="1693074"/>
            <a:ext cx="6092220" cy="523220"/>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Kamu Kurum ve Kuruluşlarından Yapılması Planlanan Onarım / Proje / Yapım  İşi İlgili Ödenek Teminine Esas Tahmini Bedel Hesabı Talebi</a:t>
            </a:r>
            <a:endParaRPr lang="tr-TR" sz="1400" b="1" dirty="0">
              <a:solidFill>
                <a:schemeClr val="bg1"/>
              </a:solidFill>
              <a:latin typeface="Times New Roman" panose="02020603050405020304" pitchFamily="18" charset="0"/>
              <a:cs typeface="Times New Roman" panose="02020603050405020304" pitchFamily="18" charset="0"/>
            </a:endParaRPr>
          </a:p>
        </p:txBody>
      </p:sp>
      <p:sp>
        <p:nvSpPr>
          <p:cNvPr id="19" name="Metin kutusu 18"/>
          <p:cNvSpPr txBox="1"/>
          <p:nvPr/>
        </p:nvSpPr>
        <p:spPr>
          <a:xfrm>
            <a:off x="1747723" y="3718928"/>
            <a:ext cx="5999169" cy="307777"/>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Ödenek Teminine Esas Tahmini Bedel Hesabının Hazırlanması</a:t>
            </a:r>
            <a:endParaRPr lang="tr-TR" sz="1400" b="1" dirty="0">
              <a:solidFill>
                <a:schemeClr val="bg1"/>
              </a:solidFill>
              <a:latin typeface="Times New Roman" panose="02020603050405020304" pitchFamily="18" charset="0"/>
              <a:cs typeface="Times New Roman" panose="02020603050405020304" pitchFamily="18" charset="0"/>
            </a:endParaRPr>
          </a:p>
        </p:txBody>
      </p:sp>
      <p:sp>
        <p:nvSpPr>
          <p:cNvPr id="20" name="Metin kutusu 19"/>
          <p:cNvSpPr txBox="1"/>
          <p:nvPr/>
        </p:nvSpPr>
        <p:spPr>
          <a:xfrm>
            <a:off x="1747724" y="5719779"/>
            <a:ext cx="3403151" cy="307777"/>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İskân Kanunu ile ilgili İş ve İşlemler</a:t>
            </a:r>
            <a:endParaRPr lang="tr-TR" sz="1400" b="1" dirty="0">
              <a:solidFill>
                <a:schemeClr val="bg1"/>
              </a:solidFill>
              <a:latin typeface="Times New Roman" panose="02020603050405020304" pitchFamily="18" charset="0"/>
              <a:cs typeface="Times New Roman" panose="02020603050405020304" pitchFamily="18" charset="0"/>
            </a:endParaRPr>
          </a:p>
        </p:txBody>
      </p:sp>
      <p:sp>
        <p:nvSpPr>
          <p:cNvPr id="30" name="Metin kutusu 29"/>
          <p:cNvSpPr txBox="1"/>
          <p:nvPr/>
        </p:nvSpPr>
        <p:spPr>
          <a:xfrm>
            <a:off x="1491925" y="4908331"/>
            <a:ext cx="6092220" cy="523220"/>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Kamu Kurum ve Kuruluşlarından Yapılması Planlanan Onarım / Proje / Yapım  İşi İlgili Yaklaşık Maliyet  Hesabı Talebi</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2460844"/>
            <a:ext cx="3166659" cy="4056519"/>
          </a:xfrm>
          <a:prstGeom prst="rect">
            <a:avLst/>
          </a:prstGeom>
        </p:spPr>
      </p:pic>
    </p:spTree>
    <p:extLst>
      <p:ext uri="{BB962C8B-B14F-4D97-AF65-F5344CB8AC3E}">
        <p14:creationId xmlns:p14="http://schemas.microsoft.com/office/powerpoint/2010/main" val="31653371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1125096" y="1916832"/>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7</a:t>
            </a:fld>
            <a:endParaRPr lang="tr-TR" dirty="0"/>
          </a:p>
        </p:txBody>
      </p:sp>
      <p:sp>
        <p:nvSpPr>
          <p:cNvPr id="3" name="2 Başlık"/>
          <p:cNvSpPr>
            <a:spLocks noGrp="1"/>
          </p:cNvSpPr>
          <p:nvPr>
            <p:ph type="ctrTitle" idx="4294967295"/>
          </p:nvPr>
        </p:nvSpPr>
        <p:spPr>
          <a:xfrm>
            <a:off x="1085096" y="332656"/>
            <a:ext cx="6696744" cy="720081"/>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etin kutusu 16"/>
          <p:cNvSpPr txBox="1"/>
          <p:nvPr/>
        </p:nvSpPr>
        <p:spPr>
          <a:xfrm>
            <a:off x="1491925" y="1935520"/>
            <a:ext cx="6092220" cy="523220"/>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Kamu Kurum ve Kuruluşlarından Yapılması Planlanan Onarım / Proje / Yapım  İşi İlgili Ödeneği Temin Etmesi</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12" y="2693988"/>
            <a:ext cx="6937375" cy="195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293596" y="2810947"/>
            <a:ext cx="6556806" cy="1200329"/>
          </a:xfrm>
          <a:prstGeom prst="rect">
            <a:avLst/>
          </a:prstGeom>
        </p:spPr>
        <p:txBody>
          <a:bodyPr wrap="square">
            <a:spAutoFit/>
          </a:bodyPr>
          <a:lstStyle/>
          <a:p>
            <a:pPr algn="just"/>
            <a:r>
              <a:rPr lang="tr-TR" b="1" dirty="0" smtClean="0">
                <a:solidFill>
                  <a:schemeClr val="bg1"/>
                </a:solidFill>
                <a:latin typeface="Times New Roman" panose="02020603050405020304" pitchFamily="18" charset="0"/>
                <a:cs typeface="Times New Roman" panose="02020603050405020304" pitchFamily="18" charset="0"/>
              </a:rPr>
              <a:t>	</a:t>
            </a:r>
            <a:r>
              <a:rPr lang="tr-TR" sz="2400" b="1" dirty="0" smtClean="0">
                <a:solidFill>
                  <a:schemeClr val="bg1"/>
                </a:solidFill>
                <a:latin typeface="Times New Roman" panose="02020603050405020304" pitchFamily="18" charset="0"/>
                <a:cs typeface="Times New Roman" panose="02020603050405020304" pitchFamily="18" charset="0"/>
              </a:rPr>
              <a:t>4734 Sayılı Kamu İhale Kanunu Temel İlkeler Başlığı Madde 5 ;</a:t>
            </a:r>
            <a:r>
              <a:rPr lang="tr-TR" sz="2400" dirty="0"/>
              <a:t> </a:t>
            </a:r>
            <a:r>
              <a:rPr lang="tr-TR" sz="2400" b="1" dirty="0">
                <a:solidFill>
                  <a:schemeClr val="bg1"/>
                </a:solidFill>
                <a:latin typeface="Times New Roman" panose="02020603050405020304" pitchFamily="18" charset="0"/>
                <a:cs typeface="Times New Roman" panose="02020603050405020304" pitchFamily="18" charset="0"/>
              </a:rPr>
              <a:t>Ödeneği bulunmayan hiçbir iş için ihaleye </a:t>
            </a:r>
            <a:r>
              <a:rPr lang="tr-TR" sz="2400" b="1" dirty="0" smtClean="0">
                <a:solidFill>
                  <a:schemeClr val="bg1"/>
                </a:solidFill>
                <a:latin typeface="Times New Roman" panose="02020603050405020304" pitchFamily="18" charset="0"/>
                <a:cs typeface="Times New Roman" panose="02020603050405020304" pitchFamily="18" charset="0"/>
              </a:rPr>
              <a:t>çıkılamaz</a:t>
            </a:r>
            <a:r>
              <a:rPr lang="tr-TR" b="1" dirty="0" smtClean="0">
                <a:solidFill>
                  <a:schemeClr val="bg1"/>
                </a:solidFill>
                <a:latin typeface="Times New Roman" panose="02020603050405020304" pitchFamily="18" charset="0"/>
                <a:cs typeface="Times New Roman" panose="02020603050405020304" pitchFamily="18" charset="0"/>
              </a:rPr>
              <a:t>,</a:t>
            </a:r>
            <a:r>
              <a:rPr lang="tr-TR" b="1" dirty="0" smtClean="0"/>
              <a:t> </a:t>
            </a:r>
            <a:endParaRPr lang="tr-TR"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995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1125096" y="1916832"/>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8</a:t>
            </a:fld>
            <a:endParaRPr lang="tr-TR" dirty="0"/>
          </a:p>
        </p:txBody>
      </p:sp>
      <p:sp>
        <p:nvSpPr>
          <p:cNvPr id="3" name="2 Başlık"/>
          <p:cNvSpPr>
            <a:spLocks noGrp="1"/>
          </p:cNvSpPr>
          <p:nvPr>
            <p:ph type="ctrTitle" idx="4294967295"/>
          </p:nvPr>
        </p:nvSpPr>
        <p:spPr>
          <a:xfrm>
            <a:off x="1085096" y="332656"/>
            <a:ext cx="6696744" cy="720081"/>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etin kutusu 16"/>
          <p:cNvSpPr txBox="1"/>
          <p:nvPr/>
        </p:nvSpPr>
        <p:spPr>
          <a:xfrm>
            <a:off x="1491925" y="1935520"/>
            <a:ext cx="6092220" cy="523220"/>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Kamu Kurum ve Kuruluşlarından Yapılması Planlanan Onarım / Proje / Yapım  İşi İlgili Ödeneği Temin Etmesi</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11" y="2810947"/>
            <a:ext cx="6937375" cy="390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291656" y="3068960"/>
            <a:ext cx="6556806" cy="2585323"/>
          </a:xfrm>
          <a:prstGeom prst="rect">
            <a:avLst/>
          </a:prstGeom>
        </p:spPr>
        <p:txBody>
          <a:bodyPr wrap="square">
            <a:spAutoFit/>
          </a:bodyPr>
          <a:lstStyle/>
          <a:p>
            <a:pPr algn="just"/>
            <a:r>
              <a:rPr lang="tr-TR" dirty="0" smtClean="0">
                <a:solidFill>
                  <a:schemeClr val="bg1"/>
                </a:solidFill>
                <a:latin typeface="Times New Roman" panose="02020603050405020304" pitchFamily="18" charset="0"/>
                <a:cs typeface="Times New Roman" panose="02020603050405020304" pitchFamily="18" charset="0"/>
              </a:rPr>
              <a:t>	Yaklaşık maliyetin </a:t>
            </a:r>
            <a:r>
              <a:rPr lang="tr-TR" dirty="0">
                <a:solidFill>
                  <a:schemeClr val="bg1"/>
                </a:solidFill>
                <a:latin typeface="Times New Roman" panose="02020603050405020304" pitchFamily="18" charset="0"/>
                <a:cs typeface="Times New Roman" panose="02020603050405020304" pitchFamily="18" charset="0"/>
              </a:rPr>
              <a:t>hesaplanması bir dizi mühendislik çalışmasını gerektirir</a:t>
            </a:r>
            <a:r>
              <a:rPr lang="tr-TR" dirty="0" smtClean="0">
                <a:solidFill>
                  <a:schemeClr val="bg1"/>
                </a:solidFill>
                <a:latin typeface="Times New Roman" panose="02020603050405020304" pitchFamily="18" charset="0"/>
                <a:cs typeface="Times New Roman" panose="02020603050405020304" pitchFamily="18" charset="0"/>
              </a:rPr>
              <a:t>. İşin kapsamına göre yaklaşık maliyet komisyonu İdare </a:t>
            </a:r>
            <a:r>
              <a:rPr lang="tr-TR" dirty="0">
                <a:solidFill>
                  <a:schemeClr val="bg1"/>
                </a:solidFill>
                <a:latin typeface="Times New Roman" panose="02020603050405020304" pitchFamily="18" charset="0"/>
                <a:cs typeface="Times New Roman" panose="02020603050405020304" pitchFamily="18" charset="0"/>
              </a:rPr>
              <a:t>t</a:t>
            </a:r>
            <a:r>
              <a:rPr lang="tr-TR" dirty="0" smtClean="0">
                <a:solidFill>
                  <a:schemeClr val="bg1"/>
                </a:solidFill>
                <a:latin typeface="Times New Roman" panose="02020603050405020304" pitchFamily="18" charset="0"/>
                <a:cs typeface="Times New Roman" panose="02020603050405020304" pitchFamily="18" charset="0"/>
              </a:rPr>
              <a:t>arafından oluşturulur.  </a:t>
            </a:r>
          </a:p>
          <a:p>
            <a:pPr algn="just"/>
            <a:r>
              <a:rPr lang="tr-TR" dirty="0" smtClean="0">
                <a:solidFill>
                  <a:schemeClr val="bg1"/>
                </a:solidFill>
                <a:latin typeface="Times New Roman" panose="02020603050405020304" pitchFamily="18" charset="0"/>
                <a:cs typeface="Times New Roman" panose="02020603050405020304" pitchFamily="18" charset="0"/>
              </a:rPr>
              <a:t>	Yapım İşine ait bir çalışma için gerekli işleri </a:t>
            </a:r>
            <a:r>
              <a:rPr lang="tr-TR" dirty="0">
                <a:solidFill>
                  <a:schemeClr val="bg1"/>
                </a:solidFill>
                <a:latin typeface="Times New Roman" panose="02020603050405020304" pitchFamily="18" charset="0"/>
                <a:cs typeface="Times New Roman" panose="02020603050405020304" pitchFamily="18" charset="0"/>
              </a:rPr>
              <a:t>sıralayacak olursak:</a:t>
            </a:r>
          </a:p>
          <a:p>
            <a:pPr algn="just"/>
            <a:r>
              <a:rPr lang="tr-TR" dirty="0" smtClean="0">
                <a:solidFill>
                  <a:schemeClr val="bg1"/>
                </a:solidFill>
                <a:latin typeface="Times New Roman" panose="02020603050405020304" pitchFamily="18" charset="0"/>
                <a:cs typeface="Times New Roman" panose="02020603050405020304" pitchFamily="18" charset="0"/>
              </a:rPr>
              <a:t>	Mimari</a:t>
            </a:r>
            <a:r>
              <a:rPr lang="tr-TR" dirty="0">
                <a:solidFill>
                  <a:schemeClr val="bg1"/>
                </a:solidFill>
                <a:latin typeface="Times New Roman" panose="02020603050405020304" pitchFamily="18" charset="0"/>
                <a:cs typeface="Times New Roman" panose="02020603050405020304" pitchFamily="18" charset="0"/>
              </a:rPr>
              <a:t>, </a:t>
            </a:r>
            <a:r>
              <a:rPr lang="tr-TR" dirty="0" smtClean="0">
                <a:solidFill>
                  <a:schemeClr val="bg1"/>
                </a:solidFill>
                <a:latin typeface="Times New Roman" panose="02020603050405020304" pitchFamily="18" charset="0"/>
                <a:cs typeface="Times New Roman" panose="02020603050405020304" pitchFamily="18" charset="0"/>
              </a:rPr>
              <a:t>betonarme, </a:t>
            </a:r>
            <a:r>
              <a:rPr lang="tr-TR" dirty="0">
                <a:solidFill>
                  <a:schemeClr val="bg1"/>
                </a:solidFill>
                <a:latin typeface="Times New Roman" panose="02020603050405020304" pitchFamily="18" charset="0"/>
                <a:cs typeface="Times New Roman" panose="02020603050405020304" pitchFamily="18" charset="0"/>
              </a:rPr>
              <a:t>statik, elektrik ,</a:t>
            </a:r>
            <a:r>
              <a:rPr lang="tr-TR" dirty="0" smtClean="0">
                <a:solidFill>
                  <a:schemeClr val="bg1"/>
                </a:solidFill>
                <a:latin typeface="Times New Roman" panose="02020603050405020304" pitchFamily="18" charset="0"/>
                <a:cs typeface="Times New Roman" panose="02020603050405020304" pitchFamily="18" charset="0"/>
              </a:rPr>
              <a:t> </a:t>
            </a:r>
            <a:r>
              <a:rPr lang="tr-TR" dirty="0">
                <a:solidFill>
                  <a:schemeClr val="bg1"/>
                </a:solidFill>
                <a:latin typeface="Times New Roman" panose="02020603050405020304" pitchFamily="18" charset="0"/>
                <a:cs typeface="Times New Roman" panose="02020603050405020304" pitchFamily="18" charset="0"/>
              </a:rPr>
              <a:t>sıhhi tesisat, ısıtma havalandırma, çevre düzenlemesi ve peyzaj projeleri temin edilir.</a:t>
            </a:r>
          </a:p>
          <a:p>
            <a:pPr algn="just"/>
            <a:r>
              <a:rPr lang="tr-TR" dirty="0" smtClean="0">
                <a:solidFill>
                  <a:schemeClr val="bg1"/>
                </a:solidFill>
                <a:latin typeface="Times New Roman" panose="02020603050405020304" pitchFamily="18" charset="0"/>
                <a:cs typeface="Times New Roman" panose="02020603050405020304" pitchFamily="18" charset="0"/>
              </a:rPr>
              <a:t>	Mahal </a:t>
            </a:r>
            <a:r>
              <a:rPr lang="tr-TR" dirty="0">
                <a:solidFill>
                  <a:schemeClr val="bg1"/>
                </a:solidFill>
                <a:latin typeface="Times New Roman" panose="02020603050405020304" pitchFamily="18" charset="0"/>
                <a:cs typeface="Times New Roman" panose="02020603050405020304" pitchFamily="18" charset="0"/>
              </a:rPr>
              <a:t>listeleri düzenlenerek </a:t>
            </a:r>
            <a:r>
              <a:rPr lang="tr-TR" dirty="0" smtClean="0">
                <a:solidFill>
                  <a:schemeClr val="bg1"/>
                </a:solidFill>
                <a:latin typeface="Times New Roman" panose="02020603050405020304" pitchFamily="18" charset="0"/>
                <a:cs typeface="Times New Roman" panose="02020603050405020304" pitchFamily="18" charset="0"/>
              </a:rPr>
              <a:t>projede yaptırılmak istenen iş kalemlerine ait pozlar </a:t>
            </a:r>
            <a:r>
              <a:rPr lang="tr-TR" dirty="0">
                <a:solidFill>
                  <a:schemeClr val="bg1"/>
                </a:solidFill>
                <a:latin typeface="Times New Roman" panose="02020603050405020304" pitchFamily="18" charset="0"/>
                <a:cs typeface="Times New Roman" panose="02020603050405020304" pitchFamily="18" charset="0"/>
              </a:rPr>
              <a:t>belirlenir</a:t>
            </a:r>
            <a:r>
              <a:rPr lang="tr-TR" dirty="0" smtClean="0">
                <a:solidFill>
                  <a:schemeClr val="bg1"/>
                </a:solidFill>
                <a:latin typeface="Times New Roman" panose="02020603050405020304" pitchFamily="18" charset="0"/>
                <a:cs typeface="Times New Roman" panose="02020603050405020304" pitchFamily="18" charset="0"/>
              </a:rPr>
              <a:t>.</a:t>
            </a:r>
            <a:endParaRPr lang="tr-T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348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1125096" y="1916832"/>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4" name="Yuvarlatılmış Dikdörtgen 23"/>
          <p:cNvSpPr/>
          <p:nvPr/>
        </p:nvSpPr>
        <p:spPr>
          <a:xfrm>
            <a:off x="1115616" y="1340768"/>
            <a:ext cx="6844838" cy="504056"/>
          </a:xfrm>
          <a:prstGeom prst="roundRect">
            <a:avLst/>
          </a:prstGeom>
          <a:solidFill>
            <a:srgbClr val="FF00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bg1"/>
                </a:solidFill>
                <a:latin typeface="Times New Roman" pitchFamily="18" charset="0"/>
                <a:cs typeface="Times New Roman" pitchFamily="18" charset="0"/>
              </a:rPr>
              <a:t>Yaklaşık Maliyet Hesabı</a:t>
            </a:r>
            <a:endParaRPr lang="tr-TR" dirty="0">
              <a:solidFill>
                <a:schemeClr val="bg1"/>
              </a:solidFill>
            </a:endParaRPr>
          </a:p>
        </p:txBody>
      </p:sp>
      <p:sp>
        <p:nvSpPr>
          <p:cNvPr id="21" name="Slayt Numarası Yer Tutucusu 3"/>
          <p:cNvSpPr>
            <a:spLocks noGrp="1"/>
          </p:cNvSpPr>
          <p:nvPr>
            <p:ph type="sldNum" sz="quarter" idx="12"/>
          </p:nvPr>
        </p:nvSpPr>
        <p:spPr>
          <a:solidFill>
            <a:srgbClr val="FF0000"/>
          </a:solidFill>
        </p:spPr>
        <p:txBody>
          <a:bodyPr/>
          <a:lstStyle/>
          <a:p>
            <a:fld id="{ACB5C0E1-0E26-41B8-98D2-68F787896351}" type="slidenum">
              <a:rPr lang="tr-TR" smtClean="0"/>
              <a:pPr/>
              <a:t>9</a:t>
            </a:fld>
            <a:endParaRPr lang="tr-TR" dirty="0"/>
          </a:p>
        </p:txBody>
      </p:sp>
      <p:sp>
        <p:nvSpPr>
          <p:cNvPr id="3" name="2 Başlık"/>
          <p:cNvSpPr>
            <a:spLocks noGrp="1"/>
          </p:cNvSpPr>
          <p:nvPr>
            <p:ph type="ctrTitle" idx="4294967295"/>
          </p:nvPr>
        </p:nvSpPr>
        <p:spPr>
          <a:xfrm>
            <a:off x="1085096" y="332656"/>
            <a:ext cx="6696744" cy="720081"/>
          </a:xfrm>
          <a:solidFill>
            <a:srgbClr val="FF0000"/>
          </a:solidFill>
        </p:spPr>
        <p:txBody>
          <a:bodyPr>
            <a:normAutofit/>
          </a:bodyPr>
          <a:lstStyle/>
          <a:p>
            <a:pPr algn="ctr"/>
            <a:r>
              <a:rPr lang="tr-TR" sz="2500" dirty="0" smtClean="0">
                <a:solidFill>
                  <a:schemeClr val="bg1"/>
                </a:solidFill>
                <a:latin typeface="Times New Roman" pitchFamily="18" charset="0"/>
                <a:cs typeface="Times New Roman" pitchFamily="18" charset="0"/>
              </a:rPr>
              <a:t>PROJE VE YAPIM ŞUBE MÜDÜRLÜĞÜ</a:t>
            </a:r>
            <a:endParaRPr lang="tr-TR" sz="2500" dirty="0" smtClean="0">
              <a:solidFill>
                <a:schemeClr val="bg1"/>
              </a:solidFill>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88" y="637339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etin kutusu 16"/>
          <p:cNvSpPr txBox="1"/>
          <p:nvPr/>
        </p:nvSpPr>
        <p:spPr>
          <a:xfrm>
            <a:off x="1491925" y="1935520"/>
            <a:ext cx="6092220" cy="523220"/>
          </a:xfrm>
          <a:prstGeom prst="rect">
            <a:avLst/>
          </a:prstGeom>
          <a:noFill/>
        </p:spPr>
        <p:txBody>
          <a:bodyPr wrap="square" rtlCol="0">
            <a:spAutoFit/>
          </a:bodyPr>
          <a:lstStyle/>
          <a:p>
            <a:r>
              <a:rPr lang="tr-TR" sz="1400" b="1" dirty="0" smtClean="0">
                <a:solidFill>
                  <a:schemeClr val="bg1"/>
                </a:solidFill>
                <a:latin typeface="Times New Roman" panose="02020603050405020304" pitchFamily="18" charset="0"/>
                <a:cs typeface="Times New Roman" panose="02020603050405020304" pitchFamily="18" charset="0"/>
              </a:rPr>
              <a:t>Kamu Kurum ve Kuruluşlarından Yapılması Planlanan Onarım / Proje / Yapım  İşi İlgili Ödeneği Temin Etmesi</a:t>
            </a:r>
            <a:endParaRPr lang="tr-TR" sz="14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11" y="2810947"/>
            <a:ext cx="6937375" cy="390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291656" y="3068960"/>
            <a:ext cx="6556806" cy="3416320"/>
          </a:xfrm>
          <a:prstGeom prst="rect">
            <a:avLst/>
          </a:prstGeom>
        </p:spPr>
        <p:txBody>
          <a:bodyPr wrap="square">
            <a:spAutoFit/>
          </a:bodyPr>
          <a:lstStyle/>
          <a:p>
            <a:pPr algn="just"/>
            <a:r>
              <a:rPr lang="tr-TR" dirty="0" smtClean="0">
                <a:solidFill>
                  <a:schemeClr val="bg1"/>
                </a:solidFill>
                <a:latin typeface="Times New Roman" panose="02020603050405020304" pitchFamily="18" charset="0"/>
                <a:cs typeface="Times New Roman" panose="02020603050405020304" pitchFamily="18" charset="0"/>
              </a:rPr>
              <a:t>	İş sınıflarına göre belirlenen iş kalemlerine ait metraj listeleri çıkarılır.</a:t>
            </a:r>
          </a:p>
          <a:p>
            <a:pPr algn="just"/>
            <a:r>
              <a:rPr lang="tr-TR" dirty="0" smtClean="0">
                <a:solidFill>
                  <a:schemeClr val="bg1"/>
                </a:solidFill>
                <a:latin typeface="Times New Roman" panose="02020603050405020304" pitchFamily="18" charset="0"/>
                <a:cs typeface="Times New Roman" panose="02020603050405020304" pitchFamily="18" charset="0"/>
              </a:rPr>
              <a:t>	Çıkarılan metrajlar ile kullanılacak pozlar birbirine bağlanır.</a:t>
            </a:r>
          </a:p>
          <a:p>
            <a:r>
              <a:rPr lang="tr-TR" dirty="0" smtClean="0">
                <a:solidFill>
                  <a:schemeClr val="bg1"/>
                </a:solidFill>
                <a:latin typeface="Times New Roman" panose="02020603050405020304" pitchFamily="18" charset="0"/>
                <a:cs typeface="Times New Roman" panose="02020603050405020304" pitchFamily="18" charset="0"/>
              </a:rPr>
              <a:t>	Pozlar Çevre ve Şehircilik Bakanlığının yayımlandığı Birim Fiyat Kitabı pozlarından ise fiyatlar birim </a:t>
            </a:r>
            <a:r>
              <a:rPr lang="tr-TR" dirty="0">
                <a:solidFill>
                  <a:schemeClr val="bg1"/>
                </a:solidFill>
                <a:latin typeface="Times New Roman" panose="02020603050405020304" pitchFamily="18" charset="0"/>
                <a:cs typeface="Times New Roman" panose="02020603050405020304" pitchFamily="18" charset="0"/>
              </a:rPr>
              <a:t>fiyat kitaplarında yer aldığı şekilde aktarılır.</a:t>
            </a:r>
          </a:p>
          <a:p>
            <a:r>
              <a:rPr lang="tr-TR" dirty="0" smtClean="0">
                <a:solidFill>
                  <a:schemeClr val="bg1"/>
                </a:solidFill>
                <a:latin typeface="Times New Roman" panose="02020603050405020304" pitchFamily="18" charset="0"/>
                <a:cs typeface="Times New Roman" panose="02020603050405020304" pitchFamily="18" charset="0"/>
              </a:rPr>
              <a:t>	Piyasa </a:t>
            </a:r>
            <a:r>
              <a:rPr lang="tr-TR" dirty="0">
                <a:solidFill>
                  <a:schemeClr val="bg1"/>
                </a:solidFill>
                <a:latin typeface="Times New Roman" panose="02020603050405020304" pitchFamily="18" charset="0"/>
                <a:cs typeface="Times New Roman" panose="02020603050405020304" pitchFamily="18" charset="0"/>
              </a:rPr>
              <a:t>fiyatları ile yaklaşık maliyet hesaplanacaksa; hesaplanan metraj miktarları kullanılarak piyasadan her bir imalat için ayrı fiyat araştırması yapılır ve bu fiyatlar pozların bilgisine işlenir.</a:t>
            </a:r>
          </a:p>
          <a:p>
            <a:pPr algn="just"/>
            <a:endParaRPr lang="tr-T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327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ileşik">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Mavi ve yeşil toplar tasarım şablonu</Template>
  <TotalTime>18894</TotalTime>
  <Words>671</Words>
  <Application>Microsoft Office PowerPoint</Application>
  <PresentationFormat>Ekran Gösterisi (4:3)</PresentationFormat>
  <Paragraphs>132</Paragraphs>
  <Slides>25</Slides>
  <Notes>2</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Hisse Senedi</vt:lpstr>
      <vt:lpstr>PowerPoint Sunusu</vt:lpstr>
      <vt:lpstr>PowerPoint Sunusu</vt:lpstr>
      <vt:lpstr>PowerPoint Sunusu</vt:lpstr>
      <vt:lpstr>PowerPoint Sunusu</vt:lpstr>
      <vt:lpstr>PowerPoint Sunusu</vt:lpstr>
      <vt:lpstr>PROJE VE YAPIM ŞUBE MÜDÜRLÜĞÜ </vt:lpstr>
      <vt:lpstr>PROJE VE YAPIM ŞUBE MÜDÜRLÜĞÜ</vt:lpstr>
      <vt:lpstr>PROJE VE YAPIM ŞUBE MÜDÜRLÜĞÜ</vt:lpstr>
      <vt:lpstr>PROJE VE YAPIM ŞUBE MÜDÜRLÜĞÜ</vt:lpstr>
      <vt:lpstr>PROJE VE YAPIM ŞUBE MÜDÜRLÜĞÜ</vt:lpstr>
      <vt:lpstr>PROJE VE YAPIM ŞUBE MÜDÜRLÜĞÜ </vt:lpstr>
      <vt:lpstr>PROJE VE YAPIM ŞUBE MÜDÜRLÜĞÜ </vt:lpstr>
      <vt:lpstr>PROJE VE YAPIM ŞUBE MÜDÜRLÜĞÜ</vt:lpstr>
      <vt:lpstr>PROJE VE YAPIM ŞUBE MÜDÜRLÜĞÜ</vt:lpstr>
      <vt:lpstr>PROJE VE YAPIM ŞUBE MÜDÜRLÜĞÜ</vt:lpstr>
      <vt:lpstr>PROJE VE YAPIM ŞUBE MÜDÜRLÜĞÜ</vt:lpstr>
      <vt:lpstr>PROJE VE YAPIM ŞUBE MÜDÜRLÜĞÜ</vt:lpstr>
      <vt:lpstr>PROJE VE YAPIM ŞUBE MÜDÜRLÜĞÜ</vt:lpstr>
      <vt:lpstr>PROJE VE YAPIM ŞUBE MÜDÜRLÜĞÜ</vt:lpstr>
      <vt:lpstr>PROJE VE YAPIM ŞUBE MÜDÜRLÜĞÜ</vt:lpstr>
      <vt:lpstr>PROJE VE YAPIM ŞUBE MÜDÜRLÜĞÜ</vt:lpstr>
      <vt:lpstr>PROJE VE YAPIM ŞUBE MÜDÜRLÜĞÜ </vt:lpstr>
      <vt:lpstr>PROJE VE YAPIM ŞUBE MÜDÜRLÜĞÜ</vt:lpstr>
      <vt:lpstr>PROJE VE YAPIM ŞUBE MÜDÜRLÜĞÜ</vt:lpstr>
      <vt:lpstr>PROJE VE YAPIM ŞUBE MÜDÜRLÜĞÜ</vt:lpstr>
    </vt:vector>
  </TitlesOfParts>
  <Company>Burak ESER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YILI FAALİYET RAPORU</dc:title>
  <dc:creator>mutluluk</dc:creator>
  <cp:lastModifiedBy>user</cp:lastModifiedBy>
  <cp:revision>745</cp:revision>
  <cp:lastPrinted>2019-03-05T07:14:52Z</cp:lastPrinted>
  <dcterms:created xsi:type="dcterms:W3CDTF">2013-02-12T19:38:12Z</dcterms:created>
  <dcterms:modified xsi:type="dcterms:W3CDTF">2019-04-11T07:23:57Z</dcterms:modified>
</cp:coreProperties>
</file>