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Default Extension="xlsm" ContentType="application/vnd.ms-excel.sheet.macroEnabled.12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7" r:id="rId3"/>
    <p:sldId id="257" r:id="rId4"/>
    <p:sldId id="259" r:id="rId5"/>
    <p:sldId id="260" r:id="rId6"/>
    <p:sldId id="316" r:id="rId7"/>
    <p:sldId id="318" r:id="rId8"/>
    <p:sldId id="314" r:id="rId9"/>
    <p:sldId id="315" r:id="rId10"/>
    <p:sldId id="280" r:id="rId11"/>
    <p:sldId id="294" r:id="rId12"/>
    <p:sldId id="289" r:id="rId13"/>
    <p:sldId id="319" r:id="rId14"/>
    <p:sldId id="320" r:id="rId15"/>
    <p:sldId id="32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1F5613CF-B47D-4CFB-AF75-7ABAC1F9B72F}">
          <p14:sldIdLst>
            <p14:sldId id="256"/>
            <p14:sldId id="317"/>
            <p14:sldId id="323"/>
            <p14:sldId id="322"/>
          </p14:sldIdLst>
        </p14:section>
        <p14:section name="Başlıksız Bölüm" id="{35B35878-39EB-44D5-A173-AB614D1FDDA3}">
          <p14:sldIdLst>
            <p14:sldId id="257"/>
            <p14:sldId id="259"/>
            <p14:sldId id="260"/>
            <p14:sldId id="316"/>
            <p14:sldId id="326"/>
            <p14:sldId id="318"/>
            <p14:sldId id="314"/>
            <p14:sldId id="315"/>
            <p14:sldId id="280"/>
            <p14:sldId id="294"/>
            <p14:sldId id="289"/>
            <p14:sldId id="324"/>
            <p14:sldId id="319"/>
            <p14:sldId id="320"/>
            <p14:sldId id="321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5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2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Alanlar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explosion val="8"/>
          <c:dPt>
            <c:idx val="0"/>
            <c:spPr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FFFF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03-4449-B815-A1BC43792AC1}"/>
              </c:ext>
            </c:extLst>
          </c:dPt>
          <c:dPt>
            <c:idx val="1"/>
            <c:explosion val="56"/>
            <c:spPr>
              <a:solidFill>
                <a:srgbClr val="00B0F0"/>
              </a:solidFill>
              <a:ln w="19050">
                <a:solidFill>
                  <a:srgbClr val="FFFF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03-4449-B815-A1BC43792AC1}"/>
              </c:ext>
            </c:extLst>
          </c:dPt>
          <c:dPt>
            <c:idx val="2"/>
            <c:explosion val="0"/>
            <c:spPr>
              <a:solidFill>
                <a:srgbClr val="FFFF00"/>
              </a:solidFill>
              <a:ln w="19050">
                <a:solidFill>
                  <a:srgbClr val="FFFF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03-4449-B815-A1BC43792AC1}"/>
              </c:ext>
            </c:extLst>
          </c:dPt>
          <c:dPt>
            <c:idx val="3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C03-4449-B815-A1BC43792A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Sayfa1!$A$2:$A$5</c:f>
              <c:strCache>
                <c:ptCount val="4"/>
                <c:pt idx="0">
                  <c:v>1. Derece</c:v>
                </c:pt>
                <c:pt idx="1">
                  <c:v>2. Derece</c:v>
                </c:pt>
                <c:pt idx="2">
                  <c:v>3. Derece</c:v>
                </c:pt>
                <c:pt idx="3">
                  <c:v>4. Derecesiz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4570190</c:v>
                </c:pt>
                <c:pt idx="1">
                  <c:v>242075</c:v>
                </c:pt>
                <c:pt idx="2">
                  <c:v>154745</c:v>
                </c:pt>
                <c:pt idx="3">
                  <c:v>9073330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03-4449-B815-A1BC43792AC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alpha val="50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37EEE-5894-4B8D-8B83-A44D4406AFD2}" type="doc">
      <dgm:prSet loTypeId="urn:microsoft.com/office/officeart/2005/8/layout/default#1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02B3342A-6FFE-4052-B706-9B0D8EA07E0F}">
      <dgm:prSet phldrT="[Metin]"/>
      <dgm:spPr/>
      <dgm:t>
        <a:bodyPr/>
        <a:lstStyle/>
        <a:p>
          <a:r>
            <a:rPr lang="tr-TR" dirty="0" smtClean="0"/>
            <a:t>Araştırma, Tescil, Koruma ve İzleme Faaliyetleri</a:t>
          </a:r>
          <a:endParaRPr lang="tr-TR" dirty="0"/>
        </a:p>
      </dgm:t>
    </dgm:pt>
    <dgm:pt modelId="{ECC532EA-EF0A-49EA-B8D3-6033E1ADFA10}" type="parTrans" cxnId="{E24E4E65-C6ED-494A-AF5A-11509F635A26}">
      <dgm:prSet/>
      <dgm:spPr/>
      <dgm:t>
        <a:bodyPr/>
        <a:lstStyle/>
        <a:p>
          <a:endParaRPr lang="tr-TR"/>
        </a:p>
      </dgm:t>
    </dgm:pt>
    <dgm:pt modelId="{F00497E2-70DE-471F-A480-5293D8F7EBC2}" type="sibTrans" cxnId="{E24E4E65-C6ED-494A-AF5A-11509F635A26}">
      <dgm:prSet/>
      <dgm:spPr/>
      <dgm:t>
        <a:bodyPr/>
        <a:lstStyle/>
        <a:p>
          <a:endParaRPr lang="tr-TR"/>
        </a:p>
      </dgm:t>
    </dgm:pt>
    <dgm:pt modelId="{8528DF09-859B-4768-893C-5AD022B8B6FB}">
      <dgm:prSet phldrT="[Metin]"/>
      <dgm:spPr/>
      <dgm:t>
        <a:bodyPr/>
        <a:lstStyle/>
        <a:p>
          <a:r>
            <a:rPr lang="tr-TR" dirty="0" smtClean="0"/>
            <a:t>İmar Planlama Faaliyetleri</a:t>
          </a:r>
          <a:endParaRPr lang="tr-TR" dirty="0"/>
        </a:p>
      </dgm:t>
    </dgm:pt>
    <dgm:pt modelId="{41EF9245-0B7F-416A-B828-5BF7A37AA06C}" type="parTrans" cxnId="{7D289322-6406-450B-9424-C0862A73E3A7}">
      <dgm:prSet/>
      <dgm:spPr/>
      <dgm:t>
        <a:bodyPr/>
        <a:lstStyle/>
        <a:p>
          <a:endParaRPr lang="tr-TR"/>
        </a:p>
      </dgm:t>
    </dgm:pt>
    <dgm:pt modelId="{BE77330F-A027-470C-B67C-E3F5597DC98B}" type="sibTrans" cxnId="{7D289322-6406-450B-9424-C0862A73E3A7}">
      <dgm:prSet/>
      <dgm:spPr/>
      <dgm:t>
        <a:bodyPr/>
        <a:lstStyle/>
        <a:p>
          <a:endParaRPr lang="tr-TR"/>
        </a:p>
      </dgm:t>
    </dgm:pt>
    <dgm:pt modelId="{132A1B9D-5638-4ADB-B762-58A7772DA107}">
      <dgm:prSet phldrT="[Metin]"/>
      <dgm:spPr/>
      <dgm:t>
        <a:bodyPr/>
        <a:lstStyle/>
        <a:p>
          <a:r>
            <a:rPr lang="tr-TR" dirty="0" smtClean="0"/>
            <a:t>Harita, Kamulaştırma, İmar Uygulama Faaliyetleri</a:t>
          </a:r>
          <a:endParaRPr lang="tr-TR" dirty="0"/>
        </a:p>
      </dgm:t>
    </dgm:pt>
    <dgm:pt modelId="{97F6F8C0-4859-4033-BFBE-10C330C29805}" type="parTrans" cxnId="{8FED2BE4-23B6-469F-8EB2-43EC4BD9A757}">
      <dgm:prSet/>
      <dgm:spPr/>
      <dgm:t>
        <a:bodyPr/>
        <a:lstStyle/>
        <a:p>
          <a:endParaRPr lang="tr-TR"/>
        </a:p>
      </dgm:t>
    </dgm:pt>
    <dgm:pt modelId="{23AE9867-AB54-4885-83FC-32CB2CA32F40}" type="sibTrans" cxnId="{8FED2BE4-23B6-469F-8EB2-43EC4BD9A757}">
      <dgm:prSet/>
      <dgm:spPr/>
      <dgm:t>
        <a:bodyPr/>
        <a:lstStyle/>
        <a:p>
          <a:endParaRPr lang="tr-TR"/>
        </a:p>
      </dgm:t>
    </dgm:pt>
    <dgm:pt modelId="{8FC5548E-4216-4181-81A2-8B43A1229980}">
      <dgm:prSet phldrT="[Metin]"/>
      <dgm:spPr/>
      <dgm:t>
        <a:bodyPr/>
        <a:lstStyle/>
        <a:p>
          <a:r>
            <a:rPr lang="tr-TR" dirty="0" smtClean="0"/>
            <a:t>Belediye Hizmetleri</a:t>
          </a:r>
          <a:endParaRPr lang="tr-TR" dirty="0"/>
        </a:p>
      </dgm:t>
    </dgm:pt>
    <dgm:pt modelId="{D868B747-C03F-469C-8F17-CD23FA5B94AE}" type="parTrans" cxnId="{97B700F3-F26A-48E3-8643-27E223D95F19}">
      <dgm:prSet/>
      <dgm:spPr/>
      <dgm:t>
        <a:bodyPr/>
        <a:lstStyle/>
        <a:p>
          <a:endParaRPr lang="tr-TR"/>
        </a:p>
      </dgm:t>
    </dgm:pt>
    <dgm:pt modelId="{2999CF21-744B-4FFF-9956-CE9A405BF6E8}" type="sibTrans" cxnId="{97B700F3-F26A-48E3-8643-27E223D95F19}">
      <dgm:prSet/>
      <dgm:spPr/>
      <dgm:t>
        <a:bodyPr/>
        <a:lstStyle/>
        <a:p>
          <a:endParaRPr lang="tr-TR"/>
        </a:p>
      </dgm:t>
    </dgm:pt>
    <dgm:pt modelId="{BD1A28C3-FF01-42BC-8BDE-92C24B729D86}">
      <dgm:prSet phldrT="[Metin]"/>
      <dgm:spPr/>
      <dgm:t>
        <a:bodyPr/>
        <a:lstStyle/>
        <a:p>
          <a:r>
            <a:rPr lang="tr-TR" dirty="0" smtClean="0"/>
            <a:t>Kanalizasyon Faaliyetleri</a:t>
          </a:r>
          <a:endParaRPr lang="tr-TR" dirty="0"/>
        </a:p>
      </dgm:t>
    </dgm:pt>
    <dgm:pt modelId="{034A60A6-F858-49FB-A612-5013AFB08FDC}" type="parTrans" cxnId="{072449D9-E0AB-4F7E-A688-FE1B35E4426F}">
      <dgm:prSet/>
      <dgm:spPr/>
      <dgm:t>
        <a:bodyPr/>
        <a:lstStyle/>
        <a:p>
          <a:endParaRPr lang="tr-TR"/>
        </a:p>
      </dgm:t>
    </dgm:pt>
    <dgm:pt modelId="{1C5FA4B6-6BCC-486E-AF94-D88750995B90}" type="sibTrans" cxnId="{072449D9-E0AB-4F7E-A688-FE1B35E4426F}">
      <dgm:prSet/>
      <dgm:spPr/>
      <dgm:t>
        <a:bodyPr/>
        <a:lstStyle/>
        <a:p>
          <a:endParaRPr lang="tr-TR"/>
        </a:p>
      </dgm:t>
    </dgm:pt>
    <dgm:pt modelId="{E09D3CF5-F9EB-4BEE-8B8C-D38537EE4340}">
      <dgm:prSet phldrT="[Metin]"/>
      <dgm:spPr/>
      <dgm:t>
        <a:bodyPr/>
        <a:lstStyle/>
        <a:p>
          <a:r>
            <a:rPr lang="tr-TR" dirty="0" smtClean="0"/>
            <a:t>İçme Suyu Faaliyetleri</a:t>
          </a:r>
          <a:endParaRPr lang="tr-TR" dirty="0"/>
        </a:p>
      </dgm:t>
    </dgm:pt>
    <dgm:pt modelId="{B01151D8-6FF4-4C6B-B992-9433DF0930C7}" type="parTrans" cxnId="{62262708-1361-462A-BBE1-05C561F17101}">
      <dgm:prSet/>
      <dgm:spPr/>
      <dgm:t>
        <a:bodyPr/>
        <a:lstStyle/>
        <a:p>
          <a:endParaRPr lang="tr-TR"/>
        </a:p>
      </dgm:t>
    </dgm:pt>
    <dgm:pt modelId="{BC2F94A1-B053-4A3C-99AD-2C312874D981}" type="sibTrans" cxnId="{62262708-1361-462A-BBE1-05C561F17101}">
      <dgm:prSet/>
      <dgm:spPr/>
      <dgm:t>
        <a:bodyPr/>
        <a:lstStyle/>
        <a:p>
          <a:endParaRPr lang="tr-TR"/>
        </a:p>
      </dgm:t>
    </dgm:pt>
    <dgm:pt modelId="{8680880F-BD63-4DD1-9607-7DA8AEA1AAB3}">
      <dgm:prSet phldrT="[Metin]"/>
      <dgm:spPr/>
      <dgm:t>
        <a:bodyPr/>
        <a:lstStyle/>
        <a:p>
          <a:r>
            <a:rPr lang="tr-TR" dirty="0" smtClean="0"/>
            <a:t>Çevre Faaliyetleri</a:t>
          </a:r>
          <a:endParaRPr lang="tr-TR" dirty="0"/>
        </a:p>
      </dgm:t>
    </dgm:pt>
    <dgm:pt modelId="{A57D35C9-0D08-4E25-BFAD-32F5E9B37DD7}" type="parTrans" cxnId="{3D3997C6-EBE3-46EE-B4DB-A062D91904B0}">
      <dgm:prSet/>
      <dgm:spPr/>
      <dgm:t>
        <a:bodyPr/>
        <a:lstStyle/>
        <a:p>
          <a:endParaRPr lang="tr-TR"/>
        </a:p>
      </dgm:t>
    </dgm:pt>
    <dgm:pt modelId="{E90CC017-6704-479F-A54A-85096F8AE4E5}" type="sibTrans" cxnId="{3D3997C6-EBE3-46EE-B4DB-A062D91904B0}">
      <dgm:prSet/>
      <dgm:spPr/>
      <dgm:t>
        <a:bodyPr/>
        <a:lstStyle/>
        <a:p>
          <a:endParaRPr lang="tr-TR"/>
        </a:p>
      </dgm:t>
    </dgm:pt>
    <dgm:pt modelId="{67562CAD-5665-41A6-9197-20EC0494C40C}">
      <dgm:prSet phldrT="[Metin]"/>
      <dgm:spPr/>
      <dgm:t>
        <a:bodyPr/>
        <a:lstStyle/>
        <a:p>
          <a:r>
            <a:rPr lang="tr-TR" dirty="0" smtClean="0"/>
            <a:t>Turizm Faaliyetleri</a:t>
          </a:r>
          <a:endParaRPr lang="tr-TR" dirty="0"/>
        </a:p>
      </dgm:t>
    </dgm:pt>
    <dgm:pt modelId="{8DD9F30E-5D26-4597-B428-F0F6C059B0B2}" type="parTrans" cxnId="{A7D140F7-A840-4098-861F-DF2D0BE57844}">
      <dgm:prSet/>
      <dgm:spPr/>
      <dgm:t>
        <a:bodyPr/>
        <a:lstStyle/>
        <a:p>
          <a:endParaRPr lang="tr-TR"/>
        </a:p>
      </dgm:t>
    </dgm:pt>
    <dgm:pt modelId="{9A89ABF9-2713-4F2C-B2EC-F484AF5D3520}" type="sibTrans" cxnId="{A7D140F7-A840-4098-861F-DF2D0BE57844}">
      <dgm:prSet/>
      <dgm:spPr/>
      <dgm:t>
        <a:bodyPr/>
        <a:lstStyle/>
        <a:p>
          <a:endParaRPr lang="tr-TR"/>
        </a:p>
      </dgm:t>
    </dgm:pt>
    <dgm:pt modelId="{E75261A5-6618-485F-96E9-895A7D7E0353}" type="pres">
      <dgm:prSet presAssocID="{97637EEE-5894-4B8D-8B83-A44D4406AF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04E773-F86C-4858-8FD1-49F8B64D26E8}" type="pres">
      <dgm:prSet presAssocID="{02B3342A-6FFE-4052-B706-9B0D8EA07E0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4BB531-003C-43E9-BD08-86B371C77844}" type="pres">
      <dgm:prSet presAssocID="{F00497E2-70DE-471F-A480-5293D8F7EBC2}" presName="sibTrans" presStyleCnt="0"/>
      <dgm:spPr/>
    </dgm:pt>
    <dgm:pt modelId="{1C6FBECE-1581-4B5B-B069-B7C882290598}" type="pres">
      <dgm:prSet presAssocID="{8528DF09-859B-4768-893C-5AD022B8B6F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BE52D-DEEC-457C-9A7F-0153C499E1CF}" type="pres">
      <dgm:prSet presAssocID="{BE77330F-A027-470C-B67C-E3F5597DC98B}" presName="sibTrans" presStyleCnt="0"/>
      <dgm:spPr/>
    </dgm:pt>
    <dgm:pt modelId="{A8538AB1-0DE5-4C52-93ED-CBB94287BB39}" type="pres">
      <dgm:prSet presAssocID="{132A1B9D-5638-4ADB-B762-58A7772DA10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BD81F2-2A98-4E5F-98DF-F493BB147349}" type="pres">
      <dgm:prSet presAssocID="{23AE9867-AB54-4885-83FC-32CB2CA32F40}" presName="sibTrans" presStyleCnt="0"/>
      <dgm:spPr/>
    </dgm:pt>
    <dgm:pt modelId="{D160FDDA-8AD3-458D-9F27-164E5B5A4697}" type="pres">
      <dgm:prSet presAssocID="{8FC5548E-4216-4181-81A2-8B43A122998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563768-F2FF-4E12-AEB9-8F64419C1CD1}" type="pres">
      <dgm:prSet presAssocID="{2999CF21-744B-4FFF-9956-CE9A405BF6E8}" presName="sibTrans" presStyleCnt="0"/>
      <dgm:spPr/>
    </dgm:pt>
    <dgm:pt modelId="{3D80EFE4-A559-4D3E-895B-F3B9FA4F79C3}" type="pres">
      <dgm:prSet presAssocID="{BD1A28C3-FF01-42BC-8BDE-92C24B729D8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CBE861-40E7-41F5-BB0B-CE45E6989061}" type="pres">
      <dgm:prSet presAssocID="{1C5FA4B6-6BCC-486E-AF94-D88750995B90}" presName="sibTrans" presStyleCnt="0"/>
      <dgm:spPr/>
    </dgm:pt>
    <dgm:pt modelId="{7EF4F0CC-C7C9-4A9F-96DD-B042E45B8A2D}" type="pres">
      <dgm:prSet presAssocID="{E09D3CF5-F9EB-4BEE-8B8C-D38537EE434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974A71-3CE1-4919-8332-270899AAEFE2}" type="pres">
      <dgm:prSet presAssocID="{BC2F94A1-B053-4A3C-99AD-2C312874D981}" presName="sibTrans" presStyleCnt="0"/>
      <dgm:spPr/>
    </dgm:pt>
    <dgm:pt modelId="{BFDC7966-0864-4E6B-B42E-9B0E1BB9130F}" type="pres">
      <dgm:prSet presAssocID="{8680880F-BD63-4DD1-9607-7DA8AEA1AAB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ECAC80-A19E-44DF-9B81-0D843D0DAC9B}" type="pres">
      <dgm:prSet presAssocID="{E90CC017-6704-479F-A54A-85096F8AE4E5}" presName="sibTrans" presStyleCnt="0"/>
      <dgm:spPr/>
    </dgm:pt>
    <dgm:pt modelId="{A70EC38D-A505-4C94-B3D1-171A7DC543DD}" type="pres">
      <dgm:prSet presAssocID="{67562CAD-5665-41A6-9197-20EC0494C40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D289322-6406-450B-9424-C0862A73E3A7}" srcId="{97637EEE-5894-4B8D-8B83-A44D4406AFD2}" destId="{8528DF09-859B-4768-893C-5AD022B8B6FB}" srcOrd="1" destOrd="0" parTransId="{41EF9245-0B7F-416A-B828-5BF7A37AA06C}" sibTransId="{BE77330F-A027-470C-B67C-E3F5597DC98B}"/>
    <dgm:cxn modelId="{0E0B3710-F105-492E-A0F2-CD19BB240576}" type="presOf" srcId="{E09D3CF5-F9EB-4BEE-8B8C-D38537EE4340}" destId="{7EF4F0CC-C7C9-4A9F-96DD-B042E45B8A2D}" srcOrd="0" destOrd="0" presId="urn:microsoft.com/office/officeart/2005/8/layout/default#1"/>
    <dgm:cxn modelId="{5D774854-1971-4949-856C-5D5D1C0CC474}" type="presOf" srcId="{8FC5548E-4216-4181-81A2-8B43A1229980}" destId="{D160FDDA-8AD3-458D-9F27-164E5B5A4697}" srcOrd="0" destOrd="0" presId="urn:microsoft.com/office/officeart/2005/8/layout/default#1"/>
    <dgm:cxn modelId="{97B700F3-F26A-48E3-8643-27E223D95F19}" srcId="{97637EEE-5894-4B8D-8B83-A44D4406AFD2}" destId="{8FC5548E-4216-4181-81A2-8B43A1229980}" srcOrd="3" destOrd="0" parTransId="{D868B747-C03F-469C-8F17-CD23FA5B94AE}" sibTransId="{2999CF21-744B-4FFF-9956-CE9A405BF6E8}"/>
    <dgm:cxn modelId="{66EED9F7-2C94-40AE-9255-509CAC75E18F}" type="presOf" srcId="{02B3342A-6FFE-4052-B706-9B0D8EA07E0F}" destId="{A404E773-F86C-4858-8FD1-49F8B64D26E8}" srcOrd="0" destOrd="0" presId="urn:microsoft.com/office/officeart/2005/8/layout/default#1"/>
    <dgm:cxn modelId="{586919EC-4318-4A8F-8855-F8BD9F434776}" type="presOf" srcId="{67562CAD-5665-41A6-9197-20EC0494C40C}" destId="{A70EC38D-A505-4C94-B3D1-171A7DC543DD}" srcOrd="0" destOrd="0" presId="urn:microsoft.com/office/officeart/2005/8/layout/default#1"/>
    <dgm:cxn modelId="{B7BFE399-52B0-401D-837A-4F340372396B}" type="presOf" srcId="{8680880F-BD63-4DD1-9607-7DA8AEA1AAB3}" destId="{BFDC7966-0864-4E6B-B42E-9B0E1BB9130F}" srcOrd="0" destOrd="0" presId="urn:microsoft.com/office/officeart/2005/8/layout/default#1"/>
    <dgm:cxn modelId="{596126C4-C3E6-482B-B2F3-8D085E6AD115}" type="presOf" srcId="{BD1A28C3-FF01-42BC-8BDE-92C24B729D86}" destId="{3D80EFE4-A559-4D3E-895B-F3B9FA4F79C3}" srcOrd="0" destOrd="0" presId="urn:microsoft.com/office/officeart/2005/8/layout/default#1"/>
    <dgm:cxn modelId="{87DB17CF-8911-4D15-8858-DD0E185A6E22}" type="presOf" srcId="{97637EEE-5894-4B8D-8B83-A44D4406AFD2}" destId="{E75261A5-6618-485F-96E9-895A7D7E0353}" srcOrd="0" destOrd="0" presId="urn:microsoft.com/office/officeart/2005/8/layout/default#1"/>
    <dgm:cxn modelId="{3D3997C6-EBE3-46EE-B4DB-A062D91904B0}" srcId="{97637EEE-5894-4B8D-8B83-A44D4406AFD2}" destId="{8680880F-BD63-4DD1-9607-7DA8AEA1AAB3}" srcOrd="6" destOrd="0" parTransId="{A57D35C9-0D08-4E25-BFAD-32F5E9B37DD7}" sibTransId="{E90CC017-6704-479F-A54A-85096F8AE4E5}"/>
    <dgm:cxn modelId="{A7D140F7-A840-4098-861F-DF2D0BE57844}" srcId="{97637EEE-5894-4B8D-8B83-A44D4406AFD2}" destId="{67562CAD-5665-41A6-9197-20EC0494C40C}" srcOrd="7" destOrd="0" parTransId="{8DD9F30E-5D26-4597-B428-F0F6C059B0B2}" sibTransId="{9A89ABF9-2713-4F2C-B2EC-F484AF5D3520}"/>
    <dgm:cxn modelId="{072449D9-E0AB-4F7E-A688-FE1B35E4426F}" srcId="{97637EEE-5894-4B8D-8B83-A44D4406AFD2}" destId="{BD1A28C3-FF01-42BC-8BDE-92C24B729D86}" srcOrd="4" destOrd="0" parTransId="{034A60A6-F858-49FB-A612-5013AFB08FDC}" sibTransId="{1C5FA4B6-6BCC-486E-AF94-D88750995B90}"/>
    <dgm:cxn modelId="{62262708-1361-462A-BBE1-05C561F17101}" srcId="{97637EEE-5894-4B8D-8B83-A44D4406AFD2}" destId="{E09D3CF5-F9EB-4BEE-8B8C-D38537EE4340}" srcOrd="5" destOrd="0" parTransId="{B01151D8-6FF4-4C6B-B992-9433DF0930C7}" sibTransId="{BC2F94A1-B053-4A3C-99AD-2C312874D981}"/>
    <dgm:cxn modelId="{8FED2BE4-23B6-469F-8EB2-43EC4BD9A757}" srcId="{97637EEE-5894-4B8D-8B83-A44D4406AFD2}" destId="{132A1B9D-5638-4ADB-B762-58A7772DA107}" srcOrd="2" destOrd="0" parTransId="{97F6F8C0-4859-4033-BFBE-10C330C29805}" sibTransId="{23AE9867-AB54-4885-83FC-32CB2CA32F40}"/>
    <dgm:cxn modelId="{E24E4E65-C6ED-494A-AF5A-11509F635A26}" srcId="{97637EEE-5894-4B8D-8B83-A44D4406AFD2}" destId="{02B3342A-6FFE-4052-B706-9B0D8EA07E0F}" srcOrd="0" destOrd="0" parTransId="{ECC532EA-EF0A-49EA-B8D3-6033E1ADFA10}" sibTransId="{F00497E2-70DE-471F-A480-5293D8F7EBC2}"/>
    <dgm:cxn modelId="{C47FD6B8-150E-4846-9186-FF2B12B81927}" type="presOf" srcId="{132A1B9D-5638-4ADB-B762-58A7772DA107}" destId="{A8538AB1-0DE5-4C52-93ED-CBB94287BB39}" srcOrd="0" destOrd="0" presId="urn:microsoft.com/office/officeart/2005/8/layout/default#1"/>
    <dgm:cxn modelId="{46842945-CD2E-4AC2-8E89-2100FC6A8378}" type="presOf" srcId="{8528DF09-859B-4768-893C-5AD022B8B6FB}" destId="{1C6FBECE-1581-4B5B-B069-B7C882290598}" srcOrd="0" destOrd="0" presId="urn:microsoft.com/office/officeart/2005/8/layout/default#1"/>
    <dgm:cxn modelId="{9B6FC152-0808-45A6-BA41-1B2593A4B95D}" type="presParOf" srcId="{E75261A5-6618-485F-96E9-895A7D7E0353}" destId="{A404E773-F86C-4858-8FD1-49F8B64D26E8}" srcOrd="0" destOrd="0" presId="urn:microsoft.com/office/officeart/2005/8/layout/default#1"/>
    <dgm:cxn modelId="{EF0ED56F-74E6-4C4C-8076-8EBAD1A4CD87}" type="presParOf" srcId="{E75261A5-6618-485F-96E9-895A7D7E0353}" destId="{D34BB531-003C-43E9-BD08-86B371C77844}" srcOrd="1" destOrd="0" presId="urn:microsoft.com/office/officeart/2005/8/layout/default#1"/>
    <dgm:cxn modelId="{9E05D984-9FEA-4003-B226-A0F02D6735A9}" type="presParOf" srcId="{E75261A5-6618-485F-96E9-895A7D7E0353}" destId="{1C6FBECE-1581-4B5B-B069-B7C882290598}" srcOrd="2" destOrd="0" presId="urn:microsoft.com/office/officeart/2005/8/layout/default#1"/>
    <dgm:cxn modelId="{7AD84314-D70B-4DA2-A7E7-1E28200ABAB3}" type="presParOf" srcId="{E75261A5-6618-485F-96E9-895A7D7E0353}" destId="{5BBBE52D-DEEC-457C-9A7F-0153C499E1CF}" srcOrd="3" destOrd="0" presId="urn:microsoft.com/office/officeart/2005/8/layout/default#1"/>
    <dgm:cxn modelId="{15C98A68-D5FC-430E-9ECE-D1AE87B8F2AC}" type="presParOf" srcId="{E75261A5-6618-485F-96E9-895A7D7E0353}" destId="{A8538AB1-0DE5-4C52-93ED-CBB94287BB39}" srcOrd="4" destOrd="0" presId="urn:microsoft.com/office/officeart/2005/8/layout/default#1"/>
    <dgm:cxn modelId="{C220A23F-A5CE-4CAD-9E77-1FB21F897214}" type="presParOf" srcId="{E75261A5-6618-485F-96E9-895A7D7E0353}" destId="{D8BD81F2-2A98-4E5F-98DF-F493BB147349}" srcOrd="5" destOrd="0" presId="urn:microsoft.com/office/officeart/2005/8/layout/default#1"/>
    <dgm:cxn modelId="{A2922373-3387-4D06-840F-B39D6BE7087F}" type="presParOf" srcId="{E75261A5-6618-485F-96E9-895A7D7E0353}" destId="{D160FDDA-8AD3-458D-9F27-164E5B5A4697}" srcOrd="6" destOrd="0" presId="urn:microsoft.com/office/officeart/2005/8/layout/default#1"/>
    <dgm:cxn modelId="{97D4CE39-8F75-49B4-BDFD-71AAD37CB67E}" type="presParOf" srcId="{E75261A5-6618-485F-96E9-895A7D7E0353}" destId="{50563768-F2FF-4E12-AEB9-8F64419C1CD1}" srcOrd="7" destOrd="0" presId="urn:microsoft.com/office/officeart/2005/8/layout/default#1"/>
    <dgm:cxn modelId="{877C6A6C-8A8D-47EA-8460-D1A1B80B492B}" type="presParOf" srcId="{E75261A5-6618-485F-96E9-895A7D7E0353}" destId="{3D80EFE4-A559-4D3E-895B-F3B9FA4F79C3}" srcOrd="8" destOrd="0" presId="urn:microsoft.com/office/officeart/2005/8/layout/default#1"/>
    <dgm:cxn modelId="{46AAF4ED-E4DF-4338-983E-F57AB9736CD6}" type="presParOf" srcId="{E75261A5-6618-485F-96E9-895A7D7E0353}" destId="{AECBE861-40E7-41F5-BB0B-CE45E6989061}" srcOrd="9" destOrd="0" presId="urn:microsoft.com/office/officeart/2005/8/layout/default#1"/>
    <dgm:cxn modelId="{12EA9BDE-9FAC-4362-8AD7-0026DDF01121}" type="presParOf" srcId="{E75261A5-6618-485F-96E9-895A7D7E0353}" destId="{7EF4F0CC-C7C9-4A9F-96DD-B042E45B8A2D}" srcOrd="10" destOrd="0" presId="urn:microsoft.com/office/officeart/2005/8/layout/default#1"/>
    <dgm:cxn modelId="{A4A83854-0B46-4945-9745-69CB2CE555B3}" type="presParOf" srcId="{E75261A5-6618-485F-96E9-895A7D7E0353}" destId="{84974A71-3CE1-4919-8332-270899AAEFE2}" srcOrd="11" destOrd="0" presId="urn:microsoft.com/office/officeart/2005/8/layout/default#1"/>
    <dgm:cxn modelId="{C19C56D7-4124-40AB-953B-4849C3E1102C}" type="presParOf" srcId="{E75261A5-6618-485F-96E9-895A7D7E0353}" destId="{BFDC7966-0864-4E6B-B42E-9B0E1BB9130F}" srcOrd="12" destOrd="0" presId="urn:microsoft.com/office/officeart/2005/8/layout/default#1"/>
    <dgm:cxn modelId="{2DD8FB99-A8CE-48A9-A51E-2FE17E1BDCFB}" type="presParOf" srcId="{E75261A5-6618-485F-96E9-895A7D7E0353}" destId="{07ECAC80-A19E-44DF-9B81-0D843D0DAC9B}" srcOrd="13" destOrd="0" presId="urn:microsoft.com/office/officeart/2005/8/layout/default#1"/>
    <dgm:cxn modelId="{97CF1DD5-7C82-4F54-AE0D-481CE43565AC}" type="presParOf" srcId="{E75261A5-6618-485F-96E9-895A7D7E0353}" destId="{A70EC38D-A505-4C94-B3D1-171A7DC543DD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24F78-76CA-472C-A355-686053A39E34}" type="doc">
      <dgm:prSet loTypeId="urn:microsoft.com/office/officeart/2005/8/layout/default#2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145FB4B-35C2-40DA-B1B8-B6D2214A6091}">
      <dgm:prSet phldrT="[Metin]"/>
      <dgm:spPr/>
      <dgm:t>
        <a:bodyPr/>
        <a:lstStyle/>
        <a:p>
          <a:r>
            <a:rPr lang="da-DK" b="1" dirty="0" smtClean="0"/>
            <a:t>Milli parklar, doğal sit alanları</a:t>
          </a:r>
          <a:r>
            <a:rPr lang="tr-TR" b="1" dirty="0" smtClean="0"/>
            <a:t>, vb.  taleplerin değerlendirilmesi ve görüş bildirilmesi</a:t>
          </a:r>
          <a:endParaRPr lang="tr-TR" dirty="0"/>
        </a:p>
      </dgm:t>
    </dgm:pt>
    <dgm:pt modelId="{96A01F18-F796-4027-9440-D6DF9D2A64F3}" type="parTrans" cxnId="{4DF370FB-9CB4-41BB-B77E-5B5A92DCA68E}">
      <dgm:prSet/>
      <dgm:spPr/>
      <dgm:t>
        <a:bodyPr/>
        <a:lstStyle/>
        <a:p>
          <a:endParaRPr lang="tr-TR"/>
        </a:p>
      </dgm:t>
    </dgm:pt>
    <dgm:pt modelId="{F94CBFD8-E796-47FB-8A90-CEB77B3EED14}" type="sibTrans" cxnId="{4DF370FB-9CB4-41BB-B77E-5B5A92DCA68E}">
      <dgm:prSet/>
      <dgm:spPr/>
      <dgm:t>
        <a:bodyPr/>
        <a:lstStyle/>
        <a:p>
          <a:endParaRPr lang="tr-TR"/>
        </a:p>
      </dgm:t>
    </dgm:pt>
    <dgm:pt modelId="{F58EF43B-AC0F-492C-A6FA-762056FC1656}">
      <dgm:prSet phldrT="[Metin]"/>
      <dgm:spPr/>
      <dgm:t>
        <a:bodyPr/>
        <a:lstStyle/>
        <a:p>
          <a:r>
            <a:rPr lang="tr-TR" b="1" dirty="0" smtClean="0"/>
            <a:t>Doğal Sit ve Tabiat Varlıklarının Tespit Tescili ve Korunması</a:t>
          </a:r>
          <a:endParaRPr lang="tr-TR" b="1" dirty="0"/>
        </a:p>
      </dgm:t>
    </dgm:pt>
    <dgm:pt modelId="{A6EB57ED-CD0A-47A5-BB35-E21E357F8141}" type="parTrans" cxnId="{E238E28E-D673-4247-88EE-13293939D75A}">
      <dgm:prSet/>
      <dgm:spPr/>
      <dgm:t>
        <a:bodyPr/>
        <a:lstStyle/>
        <a:p>
          <a:endParaRPr lang="tr-TR"/>
        </a:p>
      </dgm:t>
    </dgm:pt>
    <dgm:pt modelId="{1D53D9F3-820C-481B-95F9-22E5E3672B27}" type="sibTrans" cxnId="{E238E28E-D673-4247-88EE-13293939D75A}">
      <dgm:prSet/>
      <dgm:spPr/>
      <dgm:t>
        <a:bodyPr/>
        <a:lstStyle/>
        <a:p>
          <a:endParaRPr lang="tr-TR"/>
        </a:p>
      </dgm:t>
    </dgm:pt>
    <dgm:pt modelId="{70CE512E-BED2-4180-8E49-ACFD7A01DD6E}">
      <dgm:prSet phldrT="[Metin]"/>
      <dgm:spPr/>
      <dgm:t>
        <a:bodyPr/>
        <a:lstStyle/>
        <a:p>
          <a:r>
            <a:rPr lang="tr-TR" b="1" dirty="0" smtClean="0"/>
            <a:t>Sit Alanlarında Koruma Amaçlı İmar Planları Yaptırılması ve Uygulaması</a:t>
          </a:r>
          <a:endParaRPr lang="tr-TR" b="1" dirty="0"/>
        </a:p>
      </dgm:t>
    </dgm:pt>
    <dgm:pt modelId="{AC30B258-B733-4564-AC85-F3E257A36B8A}" type="parTrans" cxnId="{279DE90D-0527-4A6C-BDC6-14274ED470AD}">
      <dgm:prSet/>
      <dgm:spPr/>
      <dgm:t>
        <a:bodyPr/>
        <a:lstStyle/>
        <a:p>
          <a:endParaRPr lang="tr-TR"/>
        </a:p>
      </dgm:t>
    </dgm:pt>
    <dgm:pt modelId="{5EBD9684-85B8-4BF6-9D6E-0A6872D8BAEC}" type="sibTrans" cxnId="{279DE90D-0527-4A6C-BDC6-14274ED470AD}">
      <dgm:prSet/>
      <dgm:spPr/>
      <dgm:t>
        <a:bodyPr/>
        <a:lstStyle/>
        <a:p>
          <a:endParaRPr lang="tr-TR"/>
        </a:p>
      </dgm:t>
    </dgm:pt>
    <dgm:pt modelId="{AA1560B6-FE6A-410C-B3DA-35CCB48CF9EC}">
      <dgm:prSet phldrT="[Metin]"/>
      <dgm:spPr/>
      <dgm:t>
        <a:bodyPr/>
        <a:lstStyle/>
        <a:p>
          <a:r>
            <a:rPr lang="tr-TR" b="1" dirty="0" smtClean="0"/>
            <a:t>Devletin Hüküm ve Tasarrufu Altındaki Alanlarda </a:t>
          </a:r>
          <a:r>
            <a:rPr lang="tr-TR" b="1" dirty="0" err="1" smtClean="0"/>
            <a:t>Ecrimisil</a:t>
          </a:r>
          <a:r>
            <a:rPr lang="tr-TR" b="1" dirty="0" smtClean="0"/>
            <a:t> İşlemlerinin Yapılması</a:t>
          </a:r>
          <a:endParaRPr lang="tr-TR" b="1" dirty="0"/>
        </a:p>
      </dgm:t>
    </dgm:pt>
    <dgm:pt modelId="{10809028-BEE2-4A8B-B82A-D3EF4B3D4CB1}" type="parTrans" cxnId="{FBCB627E-C99E-4C2C-B7C6-8A4FED6D12C7}">
      <dgm:prSet/>
      <dgm:spPr/>
      <dgm:t>
        <a:bodyPr/>
        <a:lstStyle/>
        <a:p>
          <a:endParaRPr lang="tr-TR"/>
        </a:p>
      </dgm:t>
    </dgm:pt>
    <dgm:pt modelId="{E0A06DAE-4984-4BCB-B753-3EF8C64C0B5F}" type="sibTrans" cxnId="{FBCB627E-C99E-4C2C-B7C6-8A4FED6D12C7}">
      <dgm:prSet/>
      <dgm:spPr/>
      <dgm:t>
        <a:bodyPr/>
        <a:lstStyle/>
        <a:p>
          <a:endParaRPr lang="tr-TR"/>
        </a:p>
      </dgm:t>
    </dgm:pt>
    <dgm:pt modelId="{17D00469-F269-4962-8238-8BE45280276C}">
      <dgm:prSet phldrT="[Metin]"/>
      <dgm:spPr/>
      <dgm:t>
        <a:bodyPr/>
        <a:lstStyle/>
        <a:p>
          <a:r>
            <a:rPr lang="tr-TR" b="1" dirty="0" smtClean="0"/>
            <a:t>Edirne Tabiat Varlıklarını Koruma Komisyonuna İntikal Edilen Dosyalara Ait Ön İnceleme Raporu Hazırlanması ve Sekretaryasının Yapılması</a:t>
          </a:r>
          <a:endParaRPr lang="tr-TR" b="1" dirty="0"/>
        </a:p>
      </dgm:t>
    </dgm:pt>
    <dgm:pt modelId="{BDEA8D4B-28B0-4E8E-A6AD-9B9D2C1A8220}" type="parTrans" cxnId="{83DED539-9A0B-4E7B-9C33-E0D83CD4F151}">
      <dgm:prSet/>
      <dgm:spPr/>
      <dgm:t>
        <a:bodyPr/>
        <a:lstStyle/>
        <a:p>
          <a:endParaRPr lang="tr-TR"/>
        </a:p>
      </dgm:t>
    </dgm:pt>
    <dgm:pt modelId="{9B3248BA-4078-4D03-A9BC-74EE052BD753}" type="sibTrans" cxnId="{83DED539-9A0B-4E7B-9C33-E0D83CD4F151}">
      <dgm:prSet/>
      <dgm:spPr/>
      <dgm:t>
        <a:bodyPr/>
        <a:lstStyle/>
        <a:p>
          <a:endParaRPr lang="tr-TR"/>
        </a:p>
      </dgm:t>
    </dgm:pt>
    <dgm:pt modelId="{8213C52E-61D6-4D88-B34B-B3B222F19D66}" type="pres">
      <dgm:prSet presAssocID="{BD924F78-76CA-472C-A355-686053A39E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B72503-92CA-4B54-8412-DE8E56D532EF}" type="pres">
      <dgm:prSet presAssocID="{B145FB4B-35C2-40DA-B1B8-B6D2214A60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67AFA0-002F-422C-A62A-49F105E493B2}" type="pres">
      <dgm:prSet presAssocID="{F94CBFD8-E796-47FB-8A90-CEB77B3EED14}" presName="sibTrans" presStyleCnt="0"/>
      <dgm:spPr/>
      <dgm:t>
        <a:bodyPr/>
        <a:lstStyle/>
        <a:p>
          <a:endParaRPr lang="tr-TR"/>
        </a:p>
      </dgm:t>
    </dgm:pt>
    <dgm:pt modelId="{5B2A4A57-48FB-42BA-926C-85FA1AA06E2C}" type="pres">
      <dgm:prSet presAssocID="{F58EF43B-AC0F-492C-A6FA-762056FC16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B38993-9A07-408E-9918-5407C95AF76D}" type="pres">
      <dgm:prSet presAssocID="{1D53D9F3-820C-481B-95F9-22E5E3672B27}" presName="sibTrans" presStyleCnt="0"/>
      <dgm:spPr/>
      <dgm:t>
        <a:bodyPr/>
        <a:lstStyle/>
        <a:p>
          <a:endParaRPr lang="tr-TR"/>
        </a:p>
      </dgm:t>
    </dgm:pt>
    <dgm:pt modelId="{36292D8D-C9A3-4818-A79D-3028E32DFE1D}" type="pres">
      <dgm:prSet presAssocID="{70CE512E-BED2-4180-8E49-ACFD7A01DD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D4F9BD-67AB-4132-A521-33F5F5AFE1BA}" type="pres">
      <dgm:prSet presAssocID="{5EBD9684-85B8-4BF6-9D6E-0A6872D8BAEC}" presName="sibTrans" presStyleCnt="0"/>
      <dgm:spPr/>
      <dgm:t>
        <a:bodyPr/>
        <a:lstStyle/>
        <a:p>
          <a:endParaRPr lang="tr-TR"/>
        </a:p>
      </dgm:t>
    </dgm:pt>
    <dgm:pt modelId="{C74D8503-BFB5-4186-AC62-277DC9F9024B}" type="pres">
      <dgm:prSet presAssocID="{AA1560B6-FE6A-410C-B3DA-35CCB48CF9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FFA8F1-C9EE-45E7-8A05-D45915B86D67}" type="pres">
      <dgm:prSet presAssocID="{E0A06DAE-4984-4BCB-B753-3EF8C64C0B5F}" presName="sibTrans" presStyleCnt="0"/>
      <dgm:spPr/>
      <dgm:t>
        <a:bodyPr/>
        <a:lstStyle/>
        <a:p>
          <a:endParaRPr lang="tr-TR"/>
        </a:p>
      </dgm:t>
    </dgm:pt>
    <dgm:pt modelId="{D4D42EB6-9711-4840-BF04-A1F2C3A1C3E5}" type="pres">
      <dgm:prSet presAssocID="{17D00469-F269-4962-8238-8BE4528027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F370FB-9CB4-41BB-B77E-5B5A92DCA68E}" srcId="{BD924F78-76CA-472C-A355-686053A39E34}" destId="{B145FB4B-35C2-40DA-B1B8-B6D2214A6091}" srcOrd="0" destOrd="0" parTransId="{96A01F18-F796-4027-9440-D6DF9D2A64F3}" sibTransId="{F94CBFD8-E796-47FB-8A90-CEB77B3EED14}"/>
    <dgm:cxn modelId="{0F296129-8E71-4D8D-8C56-64EA040C50B3}" type="presOf" srcId="{BD924F78-76CA-472C-A355-686053A39E34}" destId="{8213C52E-61D6-4D88-B34B-B3B222F19D66}" srcOrd="0" destOrd="0" presId="urn:microsoft.com/office/officeart/2005/8/layout/default#2"/>
    <dgm:cxn modelId="{279DE90D-0527-4A6C-BDC6-14274ED470AD}" srcId="{BD924F78-76CA-472C-A355-686053A39E34}" destId="{70CE512E-BED2-4180-8E49-ACFD7A01DD6E}" srcOrd="2" destOrd="0" parTransId="{AC30B258-B733-4564-AC85-F3E257A36B8A}" sibTransId="{5EBD9684-85B8-4BF6-9D6E-0A6872D8BAEC}"/>
    <dgm:cxn modelId="{FBCB627E-C99E-4C2C-B7C6-8A4FED6D12C7}" srcId="{BD924F78-76CA-472C-A355-686053A39E34}" destId="{AA1560B6-FE6A-410C-B3DA-35CCB48CF9EC}" srcOrd="3" destOrd="0" parTransId="{10809028-BEE2-4A8B-B82A-D3EF4B3D4CB1}" sibTransId="{E0A06DAE-4984-4BCB-B753-3EF8C64C0B5F}"/>
    <dgm:cxn modelId="{19EE7A2F-3E04-4448-99F2-145B2CDC8E6D}" type="presOf" srcId="{AA1560B6-FE6A-410C-B3DA-35CCB48CF9EC}" destId="{C74D8503-BFB5-4186-AC62-277DC9F9024B}" srcOrd="0" destOrd="0" presId="urn:microsoft.com/office/officeart/2005/8/layout/default#2"/>
    <dgm:cxn modelId="{B8FADF54-D888-4760-BCA6-F2E812AAA7D8}" type="presOf" srcId="{70CE512E-BED2-4180-8E49-ACFD7A01DD6E}" destId="{36292D8D-C9A3-4818-A79D-3028E32DFE1D}" srcOrd="0" destOrd="0" presId="urn:microsoft.com/office/officeart/2005/8/layout/default#2"/>
    <dgm:cxn modelId="{8637F35E-D379-4FEC-AD5D-AB45D28CC014}" type="presOf" srcId="{B145FB4B-35C2-40DA-B1B8-B6D2214A6091}" destId="{80B72503-92CA-4B54-8412-DE8E56D532EF}" srcOrd="0" destOrd="0" presId="urn:microsoft.com/office/officeart/2005/8/layout/default#2"/>
    <dgm:cxn modelId="{DD461C48-3F25-43EA-B0B8-929E7AAC3E3D}" type="presOf" srcId="{17D00469-F269-4962-8238-8BE45280276C}" destId="{D4D42EB6-9711-4840-BF04-A1F2C3A1C3E5}" srcOrd="0" destOrd="0" presId="urn:microsoft.com/office/officeart/2005/8/layout/default#2"/>
    <dgm:cxn modelId="{ECCDE1A1-63DE-4AFB-A2AE-080268ECA5DD}" type="presOf" srcId="{F58EF43B-AC0F-492C-A6FA-762056FC1656}" destId="{5B2A4A57-48FB-42BA-926C-85FA1AA06E2C}" srcOrd="0" destOrd="0" presId="urn:microsoft.com/office/officeart/2005/8/layout/default#2"/>
    <dgm:cxn modelId="{E238E28E-D673-4247-88EE-13293939D75A}" srcId="{BD924F78-76CA-472C-A355-686053A39E34}" destId="{F58EF43B-AC0F-492C-A6FA-762056FC1656}" srcOrd="1" destOrd="0" parTransId="{A6EB57ED-CD0A-47A5-BB35-E21E357F8141}" sibTransId="{1D53D9F3-820C-481B-95F9-22E5E3672B27}"/>
    <dgm:cxn modelId="{83DED539-9A0B-4E7B-9C33-E0D83CD4F151}" srcId="{BD924F78-76CA-472C-A355-686053A39E34}" destId="{17D00469-F269-4962-8238-8BE45280276C}" srcOrd="4" destOrd="0" parTransId="{BDEA8D4B-28B0-4E8E-A6AD-9B9D2C1A8220}" sibTransId="{9B3248BA-4078-4D03-A9BC-74EE052BD753}"/>
    <dgm:cxn modelId="{12D7E4B9-0E46-4F39-8C90-F80B43D65DF0}" type="presParOf" srcId="{8213C52E-61D6-4D88-B34B-B3B222F19D66}" destId="{80B72503-92CA-4B54-8412-DE8E56D532EF}" srcOrd="0" destOrd="0" presId="urn:microsoft.com/office/officeart/2005/8/layout/default#2"/>
    <dgm:cxn modelId="{88F40554-A210-42AA-91D7-A540E84D0761}" type="presParOf" srcId="{8213C52E-61D6-4D88-B34B-B3B222F19D66}" destId="{B567AFA0-002F-422C-A62A-49F105E493B2}" srcOrd="1" destOrd="0" presId="urn:microsoft.com/office/officeart/2005/8/layout/default#2"/>
    <dgm:cxn modelId="{1AE8908B-C153-41A4-A310-CCAABAB1EFE7}" type="presParOf" srcId="{8213C52E-61D6-4D88-B34B-B3B222F19D66}" destId="{5B2A4A57-48FB-42BA-926C-85FA1AA06E2C}" srcOrd="2" destOrd="0" presId="urn:microsoft.com/office/officeart/2005/8/layout/default#2"/>
    <dgm:cxn modelId="{AE5D8DED-3977-400F-9F4F-B69200A57F36}" type="presParOf" srcId="{8213C52E-61D6-4D88-B34B-B3B222F19D66}" destId="{F4B38993-9A07-408E-9918-5407C95AF76D}" srcOrd="3" destOrd="0" presId="urn:microsoft.com/office/officeart/2005/8/layout/default#2"/>
    <dgm:cxn modelId="{4981AD10-F353-4B25-8FF9-C1063B9EB6B7}" type="presParOf" srcId="{8213C52E-61D6-4D88-B34B-B3B222F19D66}" destId="{36292D8D-C9A3-4818-A79D-3028E32DFE1D}" srcOrd="4" destOrd="0" presId="urn:microsoft.com/office/officeart/2005/8/layout/default#2"/>
    <dgm:cxn modelId="{B1787E53-C42C-46F7-873E-C8505DA998AE}" type="presParOf" srcId="{8213C52E-61D6-4D88-B34B-B3B222F19D66}" destId="{D8D4F9BD-67AB-4132-A521-33F5F5AFE1BA}" srcOrd="5" destOrd="0" presId="urn:microsoft.com/office/officeart/2005/8/layout/default#2"/>
    <dgm:cxn modelId="{2A938D1D-55AC-4C8E-8DBC-CFF36797323D}" type="presParOf" srcId="{8213C52E-61D6-4D88-B34B-B3B222F19D66}" destId="{C74D8503-BFB5-4186-AC62-277DC9F9024B}" srcOrd="6" destOrd="0" presId="urn:microsoft.com/office/officeart/2005/8/layout/default#2"/>
    <dgm:cxn modelId="{8B076C20-EF22-4F8A-8FF1-8500B90E069E}" type="presParOf" srcId="{8213C52E-61D6-4D88-B34B-B3B222F19D66}" destId="{81FFA8F1-C9EE-45E7-8A05-D45915B86D67}" srcOrd="7" destOrd="0" presId="urn:microsoft.com/office/officeart/2005/8/layout/default#2"/>
    <dgm:cxn modelId="{98D4A555-4F75-4BEA-949F-1683E5E1A6E7}" type="presParOf" srcId="{8213C52E-61D6-4D88-B34B-B3B222F19D66}" destId="{D4D42EB6-9711-4840-BF04-A1F2C3A1C3E5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4E773-F86C-4858-8FD1-49F8B64D26E8}">
      <dsp:nvSpPr>
        <dsp:cNvPr id="0" name=""/>
        <dsp:cNvSpPr/>
      </dsp:nvSpPr>
      <dsp:spPr>
        <a:xfrm>
          <a:off x="322837" y="1748"/>
          <a:ext cx="2024695" cy="12148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Araştırma, Tescil, Koruma ve İzleme Faaliyetleri</a:t>
          </a:r>
          <a:endParaRPr lang="tr-TR" sz="1800" kern="1200" dirty="0"/>
        </a:p>
      </dsp:txBody>
      <dsp:txXfrm>
        <a:off x="322837" y="1748"/>
        <a:ext cx="2024695" cy="1214817"/>
      </dsp:txXfrm>
    </dsp:sp>
    <dsp:sp modelId="{1C6FBECE-1581-4B5B-B069-B7C882290598}">
      <dsp:nvSpPr>
        <dsp:cNvPr id="0" name=""/>
        <dsp:cNvSpPr/>
      </dsp:nvSpPr>
      <dsp:spPr>
        <a:xfrm>
          <a:off x="2550002" y="1748"/>
          <a:ext cx="2024695" cy="12148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İmar Planlama Faaliyetleri</a:t>
          </a:r>
          <a:endParaRPr lang="tr-TR" sz="1800" kern="1200" dirty="0"/>
        </a:p>
      </dsp:txBody>
      <dsp:txXfrm>
        <a:off x="2550002" y="1748"/>
        <a:ext cx="2024695" cy="1214817"/>
      </dsp:txXfrm>
    </dsp:sp>
    <dsp:sp modelId="{A8538AB1-0DE5-4C52-93ED-CBB94287BB39}">
      <dsp:nvSpPr>
        <dsp:cNvPr id="0" name=""/>
        <dsp:cNvSpPr/>
      </dsp:nvSpPr>
      <dsp:spPr>
        <a:xfrm>
          <a:off x="4777167" y="1748"/>
          <a:ext cx="2024695" cy="12148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Harita, Kamulaştırma, İmar Uygulama Faaliyetleri</a:t>
          </a:r>
          <a:endParaRPr lang="tr-TR" sz="1800" kern="1200" dirty="0"/>
        </a:p>
      </dsp:txBody>
      <dsp:txXfrm>
        <a:off x="4777167" y="1748"/>
        <a:ext cx="2024695" cy="1214817"/>
      </dsp:txXfrm>
    </dsp:sp>
    <dsp:sp modelId="{D160FDDA-8AD3-458D-9F27-164E5B5A4697}">
      <dsp:nvSpPr>
        <dsp:cNvPr id="0" name=""/>
        <dsp:cNvSpPr/>
      </dsp:nvSpPr>
      <dsp:spPr>
        <a:xfrm>
          <a:off x="322837" y="1419035"/>
          <a:ext cx="2024695" cy="12148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Belediye Hizmetleri</a:t>
          </a:r>
          <a:endParaRPr lang="tr-TR" sz="1800" kern="1200" dirty="0"/>
        </a:p>
      </dsp:txBody>
      <dsp:txXfrm>
        <a:off x="322837" y="1419035"/>
        <a:ext cx="2024695" cy="1214817"/>
      </dsp:txXfrm>
    </dsp:sp>
    <dsp:sp modelId="{3D80EFE4-A559-4D3E-895B-F3B9FA4F79C3}">
      <dsp:nvSpPr>
        <dsp:cNvPr id="0" name=""/>
        <dsp:cNvSpPr/>
      </dsp:nvSpPr>
      <dsp:spPr>
        <a:xfrm>
          <a:off x="2550002" y="1419035"/>
          <a:ext cx="2024695" cy="12148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Kanalizasyon Faaliyetleri</a:t>
          </a:r>
          <a:endParaRPr lang="tr-TR" sz="1800" kern="1200" dirty="0"/>
        </a:p>
      </dsp:txBody>
      <dsp:txXfrm>
        <a:off x="2550002" y="1419035"/>
        <a:ext cx="2024695" cy="1214817"/>
      </dsp:txXfrm>
    </dsp:sp>
    <dsp:sp modelId="{7EF4F0CC-C7C9-4A9F-96DD-B042E45B8A2D}">
      <dsp:nvSpPr>
        <dsp:cNvPr id="0" name=""/>
        <dsp:cNvSpPr/>
      </dsp:nvSpPr>
      <dsp:spPr>
        <a:xfrm>
          <a:off x="4777167" y="1419035"/>
          <a:ext cx="2024695" cy="12148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İçme Suyu Faaliyetleri</a:t>
          </a:r>
          <a:endParaRPr lang="tr-TR" sz="1800" kern="1200" dirty="0"/>
        </a:p>
      </dsp:txBody>
      <dsp:txXfrm>
        <a:off x="4777167" y="1419035"/>
        <a:ext cx="2024695" cy="1214817"/>
      </dsp:txXfrm>
    </dsp:sp>
    <dsp:sp modelId="{BFDC7966-0864-4E6B-B42E-9B0E1BB9130F}">
      <dsp:nvSpPr>
        <dsp:cNvPr id="0" name=""/>
        <dsp:cNvSpPr/>
      </dsp:nvSpPr>
      <dsp:spPr>
        <a:xfrm>
          <a:off x="1436420" y="2836322"/>
          <a:ext cx="2024695" cy="12148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Çevre Faaliyetleri</a:t>
          </a:r>
          <a:endParaRPr lang="tr-TR" sz="1800" kern="1200" dirty="0"/>
        </a:p>
      </dsp:txBody>
      <dsp:txXfrm>
        <a:off x="1436420" y="2836322"/>
        <a:ext cx="2024695" cy="1214817"/>
      </dsp:txXfrm>
    </dsp:sp>
    <dsp:sp modelId="{A70EC38D-A505-4C94-B3D1-171A7DC543DD}">
      <dsp:nvSpPr>
        <dsp:cNvPr id="0" name=""/>
        <dsp:cNvSpPr/>
      </dsp:nvSpPr>
      <dsp:spPr>
        <a:xfrm>
          <a:off x="3663584" y="2836322"/>
          <a:ext cx="2024695" cy="12148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Turizm Faaliyetleri</a:t>
          </a:r>
          <a:endParaRPr lang="tr-TR" sz="1800" kern="1200" dirty="0"/>
        </a:p>
      </dsp:txBody>
      <dsp:txXfrm>
        <a:off x="3663584" y="2836322"/>
        <a:ext cx="2024695" cy="1214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2503-92CA-4B54-8412-DE8E56D532EF}">
      <dsp:nvSpPr>
        <dsp:cNvPr id="0" name=""/>
        <dsp:cNvSpPr/>
      </dsp:nvSpPr>
      <dsp:spPr>
        <a:xfrm>
          <a:off x="0" y="579239"/>
          <a:ext cx="2226468" cy="13358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/>
            <a:t>Milli parklar, doğal sit alanları</a:t>
          </a:r>
          <a:r>
            <a:rPr lang="tr-TR" sz="1200" b="1" kern="1200" dirty="0" smtClean="0"/>
            <a:t>, vb.  taleplerin değerlendirilmesi ve görüş bildirilmesi</a:t>
          </a:r>
          <a:endParaRPr lang="tr-TR" sz="1200" kern="1200" dirty="0"/>
        </a:p>
      </dsp:txBody>
      <dsp:txXfrm>
        <a:off x="0" y="579239"/>
        <a:ext cx="2226468" cy="1335881"/>
      </dsp:txXfrm>
    </dsp:sp>
    <dsp:sp modelId="{5B2A4A57-48FB-42BA-926C-85FA1AA06E2C}">
      <dsp:nvSpPr>
        <dsp:cNvPr id="0" name=""/>
        <dsp:cNvSpPr/>
      </dsp:nvSpPr>
      <dsp:spPr>
        <a:xfrm>
          <a:off x="2449115" y="579239"/>
          <a:ext cx="2226468" cy="1335881"/>
        </a:xfrm>
        <a:prstGeom prst="rect">
          <a:avLst/>
        </a:prstGeom>
        <a:solidFill>
          <a:schemeClr val="accent4">
            <a:hueOff val="4600817"/>
            <a:satOff val="-1139"/>
            <a:lumOff val="230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Doğal Sit ve Tabiat Varlıklarının Tespit Tescili ve Korunması</a:t>
          </a:r>
          <a:endParaRPr lang="tr-TR" sz="1200" b="1" kern="1200" dirty="0"/>
        </a:p>
      </dsp:txBody>
      <dsp:txXfrm>
        <a:off x="2449115" y="579239"/>
        <a:ext cx="2226468" cy="1335881"/>
      </dsp:txXfrm>
    </dsp:sp>
    <dsp:sp modelId="{36292D8D-C9A3-4818-A79D-3028E32DFE1D}">
      <dsp:nvSpPr>
        <dsp:cNvPr id="0" name=""/>
        <dsp:cNvSpPr/>
      </dsp:nvSpPr>
      <dsp:spPr>
        <a:xfrm>
          <a:off x="4898231" y="579239"/>
          <a:ext cx="2226468" cy="1335881"/>
        </a:xfrm>
        <a:prstGeom prst="rect">
          <a:avLst/>
        </a:prstGeom>
        <a:solidFill>
          <a:schemeClr val="accent4">
            <a:hueOff val="9201635"/>
            <a:satOff val="-2277"/>
            <a:lumOff val="460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Sit Alanlarında Koruma Amaçlı İmar Planları Yaptırılması ve Uygulaması</a:t>
          </a:r>
          <a:endParaRPr lang="tr-TR" sz="1200" b="1" kern="1200" dirty="0"/>
        </a:p>
      </dsp:txBody>
      <dsp:txXfrm>
        <a:off x="4898231" y="579239"/>
        <a:ext cx="2226468" cy="1335881"/>
      </dsp:txXfrm>
    </dsp:sp>
    <dsp:sp modelId="{C74D8503-BFB5-4186-AC62-277DC9F9024B}">
      <dsp:nvSpPr>
        <dsp:cNvPr id="0" name=""/>
        <dsp:cNvSpPr/>
      </dsp:nvSpPr>
      <dsp:spPr>
        <a:xfrm>
          <a:off x="1224557" y="2137767"/>
          <a:ext cx="2226468" cy="1335881"/>
        </a:xfrm>
        <a:prstGeom prst="rect">
          <a:avLst/>
        </a:prstGeom>
        <a:solidFill>
          <a:schemeClr val="accent4">
            <a:hueOff val="13802452"/>
            <a:satOff val="-3416"/>
            <a:lumOff val="691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Devletin Hüküm ve Tasarrufu Altındaki Alanlarda </a:t>
          </a:r>
          <a:r>
            <a:rPr lang="tr-TR" sz="1200" b="1" kern="1200" dirty="0" err="1" smtClean="0"/>
            <a:t>Ecrimisil</a:t>
          </a:r>
          <a:r>
            <a:rPr lang="tr-TR" sz="1200" b="1" kern="1200" dirty="0" smtClean="0"/>
            <a:t> İşlemlerinin Yapılması</a:t>
          </a:r>
          <a:endParaRPr lang="tr-TR" sz="1200" b="1" kern="1200" dirty="0"/>
        </a:p>
      </dsp:txBody>
      <dsp:txXfrm>
        <a:off x="1224557" y="2137767"/>
        <a:ext cx="2226468" cy="1335881"/>
      </dsp:txXfrm>
    </dsp:sp>
    <dsp:sp modelId="{D4D42EB6-9711-4840-BF04-A1F2C3A1C3E5}">
      <dsp:nvSpPr>
        <dsp:cNvPr id="0" name=""/>
        <dsp:cNvSpPr/>
      </dsp:nvSpPr>
      <dsp:spPr>
        <a:xfrm>
          <a:off x="3673673" y="2137767"/>
          <a:ext cx="2226468" cy="1335881"/>
        </a:xfrm>
        <a:prstGeom prst="rect">
          <a:avLst/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Edirne Tabiat Varlıklarını Koruma Komisyonuna İntikal Edilen Dosyalara Ait Ön İnceleme Raporu Hazırlanması ve Sekretaryasının Yapılması</a:t>
          </a:r>
          <a:endParaRPr lang="tr-TR" sz="1200" b="1" kern="1200" dirty="0"/>
        </a:p>
      </dsp:txBody>
      <dsp:txXfrm>
        <a:off x="3673673" y="2137767"/>
        <a:ext cx="2226468" cy="1335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7507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32F7A-0CF4-408D-AE75-03B6E02BA2BA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D4C4C-D317-46C7-A960-A80C41A658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63482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4C4C-D317-46C7-A960-A80C41A6586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685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D4C4C-D317-46C7-A960-A80C41A6586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431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D8A6-D41C-4823-8D7C-00759AFCDA93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639-E0B8-424D-99C0-99F60599D857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AA59-6D44-43E7-919C-1A024271A36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87838" y="592636"/>
            <a:ext cx="3376592" cy="5556748"/>
          </a:xfrm>
          <a:custGeom>
            <a:avLst/>
            <a:gdLst>
              <a:gd name="connsiteX0" fmla="*/ 631026 w 4231827"/>
              <a:gd name="connsiteY0" fmla="*/ 3796644 h 5223138"/>
              <a:gd name="connsiteX1" fmla="*/ 768773 w 4231827"/>
              <a:gd name="connsiteY1" fmla="*/ 3855799 h 5223138"/>
              <a:gd name="connsiteX2" fmla="*/ 1701505 w 4231827"/>
              <a:gd name="connsiteY2" fmla="*/ 4787263 h 5223138"/>
              <a:gd name="connsiteX3" fmla="*/ 1701505 w 4231827"/>
              <a:gd name="connsiteY3" fmla="*/ 5065200 h 5223138"/>
              <a:gd name="connsiteX4" fmla="*/ 1566109 w 4231827"/>
              <a:gd name="connsiteY4" fmla="*/ 5121538 h 5223138"/>
              <a:gd name="connsiteX5" fmla="*/ 1426951 w 4231827"/>
              <a:gd name="connsiteY5" fmla="*/ 5065200 h 5223138"/>
              <a:gd name="connsiteX6" fmla="*/ 490458 w 4231827"/>
              <a:gd name="connsiteY6" fmla="*/ 4129980 h 5223138"/>
              <a:gd name="connsiteX7" fmla="*/ 490458 w 4231827"/>
              <a:gd name="connsiteY7" fmla="*/ 3855799 h 5223138"/>
              <a:gd name="connsiteX8" fmla="*/ 631026 w 4231827"/>
              <a:gd name="connsiteY8" fmla="*/ 3796644 h 5223138"/>
              <a:gd name="connsiteX9" fmla="*/ 522903 w 4231827"/>
              <a:gd name="connsiteY9" fmla="*/ 3018774 h 5223138"/>
              <a:gd name="connsiteX10" fmla="*/ 660143 w 4231827"/>
              <a:gd name="connsiteY10" fmla="*/ 3077945 h 5223138"/>
              <a:gd name="connsiteX11" fmla="*/ 2476227 w 4231827"/>
              <a:gd name="connsiteY11" fmla="*/ 4888774 h 5223138"/>
              <a:gd name="connsiteX12" fmla="*/ 2476227 w 4231827"/>
              <a:gd name="connsiteY12" fmla="*/ 5166785 h 5223138"/>
              <a:gd name="connsiteX13" fmla="*/ 2340866 w 4231827"/>
              <a:gd name="connsiteY13" fmla="*/ 5223138 h 5223138"/>
              <a:gd name="connsiteX14" fmla="*/ 2201746 w 4231827"/>
              <a:gd name="connsiteY14" fmla="*/ 5166785 h 5223138"/>
              <a:gd name="connsiteX15" fmla="*/ 385662 w 4231827"/>
              <a:gd name="connsiteY15" fmla="*/ 3352199 h 5223138"/>
              <a:gd name="connsiteX16" fmla="*/ 385662 w 4231827"/>
              <a:gd name="connsiteY16" fmla="*/ 3077945 h 5223138"/>
              <a:gd name="connsiteX17" fmla="*/ 522903 w 4231827"/>
              <a:gd name="connsiteY17" fmla="*/ 3018774 h 5223138"/>
              <a:gd name="connsiteX18" fmla="*/ 196437 w 4231827"/>
              <a:gd name="connsiteY18" fmla="*/ 2018651 h 5223138"/>
              <a:gd name="connsiteX19" fmla="*/ 333661 w 4231827"/>
              <a:gd name="connsiteY19" fmla="*/ 2077828 h 5223138"/>
              <a:gd name="connsiteX20" fmla="*/ 2957834 w 4231827"/>
              <a:gd name="connsiteY20" fmla="*/ 4696652 h 5223138"/>
              <a:gd name="connsiteX21" fmla="*/ 2957834 w 4231827"/>
              <a:gd name="connsiteY21" fmla="*/ 4974691 h 5223138"/>
              <a:gd name="connsiteX22" fmla="*/ 2818730 w 4231827"/>
              <a:gd name="connsiteY22" fmla="*/ 5031050 h 5223138"/>
              <a:gd name="connsiteX23" fmla="*/ 2679626 w 4231827"/>
              <a:gd name="connsiteY23" fmla="*/ 4974691 h 5223138"/>
              <a:gd name="connsiteX24" fmla="*/ 59213 w 4231827"/>
              <a:gd name="connsiteY24" fmla="*/ 2352109 h 5223138"/>
              <a:gd name="connsiteX25" fmla="*/ 59213 w 4231827"/>
              <a:gd name="connsiteY25" fmla="*/ 2077828 h 5223138"/>
              <a:gd name="connsiteX26" fmla="*/ 196437 w 4231827"/>
              <a:gd name="connsiteY26" fmla="*/ 2018651 h 5223138"/>
              <a:gd name="connsiteX27" fmla="*/ 579003 w 4231827"/>
              <a:gd name="connsiteY27" fmla="*/ 1729725 h 5223138"/>
              <a:gd name="connsiteX28" fmla="*/ 716214 w 4231827"/>
              <a:gd name="connsiteY28" fmla="*/ 1788898 h 5223138"/>
              <a:gd name="connsiteX29" fmla="*/ 3501770 w 4231827"/>
              <a:gd name="connsiteY29" fmla="*/ 4572850 h 5223138"/>
              <a:gd name="connsiteX30" fmla="*/ 3501770 w 4231827"/>
              <a:gd name="connsiteY30" fmla="*/ 4847113 h 5223138"/>
              <a:gd name="connsiteX31" fmla="*/ 3366440 w 4231827"/>
              <a:gd name="connsiteY31" fmla="*/ 4907225 h 5223138"/>
              <a:gd name="connsiteX32" fmla="*/ 3227350 w 4231827"/>
              <a:gd name="connsiteY32" fmla="*/ 4847113 h 5223138"/>
              <a:gd name="connsiteX33" fmla="*/ 441793 w 4231827"/>
              <a:gd name="connsiteY33" fmla="*/ 2063160 h 5223138"/>
              <a:gd name="connsiteX34" fmla="*/ 441793 w 4231827"/>
              <a:gd name="connsiteY34" fmla="*/ 1788898 h 5223138"/>
              <a:gd name="connsiteX35" fmla="*/ 579003 w 4231827"/>
              <a:gd name="connsiteY35" fmla="*/ 1729725 h 5223138"/>
              <a:gd name="connsiteX36" fmla="*/ 394847 w 4231827"/>
              <a:gd name="connsiteY36" fmla="*/ 874714 h 5223138"/>
              <a:gd name="connsiteX37" fmla="*/ 532054 w 4231827"/>
              <a:gd name="connsiteY37" fmla="*/ 931080 h 5223138"/>
              <a:gd name="connsiteX38" fmla="*/ 3685922 w 4231827"/>
              <a:gd name="connsiteY38" fmla="*/ 4083835 h 5223138"/>
              <a:gd name="connsiteX39" fmla="*/ 3685922 w 4231827"/>
              <a:gd name="connsiteY39" fmla="*/ 4361909 h 5223138"/>
              <a:gd name="connsiteX40" fmla="*/ 3550596 w 4231827"/>
              <a:gd name="connsiteY40" fmla="*/ 4418275 h 5223138"/>
              <a:gd name="connsiteX41" fmla="*/ 3411510 w 4231827"/>
              <a:gd name="connsiteY41" fmla="*/ 4361909 h 5223138"/>
              <a:gd name="connsiteX42" fmla="*/ 257641 w 4231827"/>
              <a:gd name="connsiteY42" fmla="*/ 1209154 h 5223138"/>
              <a:gd name="connsiteX43" fmla="*/ 257641 w 4231827"/>
              <a:gd name="connsiteY43" fmla="*/ 931080 h 5223138"/>
              <a:gd name="connsiteX44" fmla="*/ 394847 w 4231827"/>
              <a:gd name="connsiteY44" fmla="*/ 874714 h 5223138"/>
              <a:gd name="connsiteX45" fmla="*/ 842058 w 4231827"/>
              <a:gd name="connsiteY45" fmla="*/ 647051 h 5223138"/>
              <a:gd name="connsiteX46" fmla="*/ 979738 w 4231827"/>
              <a:gd name="connsiteY46" fmla="*/ 706228 h 5223138"/>
              <a:gd name="connsiteX47" fmla="*/ 4167517 w 4231827"/>
              <a:gd name="connsiteY47" fmla="*/ 3888618 h 5223138"/>
              <a:gd name="connsiteX48" fmla="*/ 4167517 w 4231827"/>
              <a:gd name="connsiteY48" fmla="*/ 4166654 h 5223138"/>
              <a:gd name="connsiteX49" fmla="*/ 4028427 w 4231827"/>
              <a:gd name="connsiteY49" fmla="*/ 4223013 h 5223138"/>
              <a:gd name="connsiteX50" fmla="*/ 3889338 w 4231827"/>
              <a:gd name="connsiteY50" fmla="*/ 4166654 h 5223138"/>
              <a:gd name="connsiteX51" fmla="*/ 701559 w 4231827"/>
              <a:gd name="connsiteY51" fmla="*/ 980507 h 5223138"/>
              <a:gd name="connsiteX52" fmla="*/ 701559 w 4231827"/>
              <a:gd name="connsiteY52" fmla="*/ 706228 h 5223138"/>
              <a:gd name="connsiteX53" fmla="*/ 842058 w 4231827"/>
              <a:gd name="connsiteY53" fmla="*/ 647051 h 5223138"/>
              <a:gd name="connsiteX54" fmla="*/ 1282285 w 4231827"/>
              <a:gd name="connsiteY54" fmla="*/ 416873 h 5223138"/>
              <a:gd name="connsiteX55" fmla="*/ 1419508 w 4231827"/>
              <a:gd name="connsiteY55" fmla="*/ 476080 h 5223138"/>
              <a:gd name="connsiteX56" fmla="*/ 3757935 w 4231827"/>
              <a:gd name="connsiteY56" fmla="*/ 2810533 h 5223138"/>
              <a:gd name="connsiteX57" fmla="*/ 3757935 w 4231827"/>
              <a:gd name="connsiteY57" fmla="*/ 3084953 h 5223138"/>
              <a:gd name="connsiteX58" fmla="*/ 3618832 w 4231827"/>
              <a:gd name="connsiteY58" fmla="*/ 3145100 h 5223138"/>
              <a:gd name="connsiteX59" fmla="*/ 3479729 w 4231827"/>
              <a:gd name="connsiteY59" fmla="*/ 3084953 h 5223138"/>
              <a:gd name="connsiteX60" fmla="*/ 1145062 w 4231827"/>
              <a:gd name="connsiteY60" fmla="*/ 750501 h 5223138"/>
              <a:gd name="connsiteX61" fmla="*/ 1145062 w 4231827"/>
              <a:gd name="connsiteY61" fmla="*/ 476080 h 5223138"/>
              <a:gd name="connsiteX62" fmla="*/ 1282285 w 4231827"/>
              <a:gd name="connsiteY62" fmla="*/ 416873 h 5223138"/>
              <a:gd name="connsiteX63" fmla="*/ 2394990 w 4231827"/>
              <a:gd name="connsiteY63" fmla="*/ 187331 h 5223138"/>
              <a:gd name="connsiteX64" fmla="*/ 2535490 w 4231827"/>
              <a:gd name="connsiteY64" fmla="*/ 243711 h 5223138"/>
              <a:gd name="connsiteX65" fmla="*/ 3986541 w 4231827"/>
              <a:gd name="connsiteY65" fmla="*/ 1694564 h 5223138"/>
              <a:gd name="connsiteX66" fmla="*/ 3986541 w 4231827"/>
              <a:gd name="connsiteY66" fmla="*/ 1972707 h 5223138"/>
              <a:gd name="connsiteX67" fmla="*/ 3847451 w 4231827"/>
              <a:gd name="connsiteY67" fmla="*/ 2029087 h 5223138"/>
              <a:gd name="connsiteX68" fmla="*/ 3708360 w 4231827"/>
              <a:gd name="connsiteY68" fmla="*/ 1972707 h 5223138"/>
              <a:gd name="connsiteX69" fmla="*/ 2257309 w 4231827"/>
              <a:gd name="connsiteY69" fmla="*/ 521854 h 5223138"/>
              <a:gd name="connsiteX70" fmla="*/ 2257309 w 4231827"/>
              <a:gd name="connsiteY70" fmla="*/ 243711 h 5223138"/>
              <a:gd name="connsiteX71" fmla="*/ 2394990 w 4231827"/>
              <a:gd name="connsiteY71" fmla="*/ 187331 h 5223138"/>
              <a:gd name="connsiteX72" fmla="*/ 1617178 w 4231827"/>
              <a:gd name="connsiteY72" fmla="*/ 82551 h 5223138"/>
              <a:gd name="connsiteX73" fmla="*/ 1757720 w 4231827"/>
              <a:gd name="connsiteY73" fmla="*/ 138918 h 5223138"/>
              <a:gd name="connsiteX74" fmla="*/ 4092882 w 4231827"/>
              <a:gd name="connsiteY74" fmla="*/ 2472517 h 5223138"/>
              <a:gd name="connsiteX75" fmla="*/ 4092882 w 4231827"/>
              <a:gd name="connsiteY75" fmla="*/ 2750595 h 5223138"/>
              <a:gd name="connsiteX76" fmla="*/ 3953750 w 4231827"/>
              <a:gd name="connsiteY76" fmla="*/ 2806962 h 5223138"/>
              <a:gd name="connsiteX77" fmla="*/ 3818378 w 4231827"/>
              <a:gd name="connsiteY77" fmla="*/ 2750595 h 5223138"/>
              <a:gd name="connsiteX78" fmla="*/ 1479456 w 4231827"/>
              <a:gd name="connsiteY78" fmla="*/ 416996 h 5223138"/>
              <a:gd name="connsiteX79" fmla="*/ 1479456 w 4231827"/>
              <a:gd name="connsiteY79" fmla="*/ 138918 h 5223138"/>
              <a:gd name="connsiteX80" fmla="*/ 1617178 w 4231827"/>
              <a:gd name="connsiteY80" fmla="*/ 82551 h 5223138"/>
              <a:gd name="connsiteX81" fmla="*/ 2879443 w 4231827"/>
              <a:gd name="connsiteY81" fmla="*/ 0 h 5223138"/>
              <a:gd name="connsiteX82" fmla="*/ 3016751 w 4231827"/>
              <a:gd name="connsiteY82" fmla="*/ 56362 h 5223138"/>
              <a:gd name="connsiteX83" fmla="*/ 4175400 w 4231827"/>
              <a:gd name="connsiteY83" fmla="*/ 1213662 h 5223138"/>
              <a:gd name="connsiteX84" fmla="*/ 4175400 w 4231827"/>
              <a:gd name="connsiteY84" fmla="*/ 1491713 h 5223138"/>
              <a:gd name="connsiteX85" fmla="*/ 4036212 w 4231827"/>
              <a:gd name="connsiteY85" fmla="*/ 1548075 h 5223138"/>
              <a:gd name="connsiteX86" fmla="*/ 3900785 w 4231827"/>
              <a:gd name="connsiteY86" fmla="*/ 1491713 h 5223138"/>
              <a:gd name="connsiteX87" fmla="*/ 2742136 w 4231827"/>
              <a:gd name="connsiteY87" fmla="*/ 334414 h 5223138"/>
              <a:gd name="connsiteX88" fmla="*/ 2742136 w 4231827"/>
              <a:gd name="connsiteY88" fmla="*/ 56362 h 5223138"/>
              <a:gd name="connsiteX89" fmla="*/ 2879443 w 4231827"/>
              <a:gd name="connsiteY89" fmla="*/ 0 h 522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231827" h="5223138">
                <a:moveTo>
                  <a:pt x="631026" y="3796644"/>
                </a:moveTo>
                <a:cubicBezTo>
                  <a:pt x="681329" y="3796644"/>
                  <a:pt x="731163" y="3816362"/>
                  <a:pt x="768773" y="3855799"/>
                </a:cubicBezTo>
                <a:cubicBezTo>
                  <a:pt x="1701505" y="4787263"/>
                  <a:pt x="1701505" y="4787263"/>
                  <a:pt x="1701505" y="4787263"/>
                </a:cubicBezTo>
                <a:cubicBezTo>
                  <a:pt x="1780487" y="4866137"/>
                  <a:pt x="1780487" y="4986326"/>
                  <a:pt x="1701505" y="5065200"/>
                </a:cubicBezTo>
                <a:cubicBezTo>
                  <a:pt x="1663895" y="5102759"/>
                  <a:pt x="1615002" y="5121538"/>
                  <a:pt x="1566109" y="5121538"/>
                </a:cubicBezTo>
                <a:cubicBezTo>
                  <a:pt x="1513454" y="5121538"/>
                  <a:pt x="1464561" y="5102759"/>
                  <a:pt x="1426951" y="5065200"/>
                </a:cubicBezTo>
                <a:cubicBezTo>
                  <a:pt x="490458" y="4129980"/>
                  <a:pt x="490458" y="4129980"/>
                  <a:pt x="490458" y="4129980"/>
                </a:cubicBezTo>
                <a:cubicBezTo>
                  <a:pt x="415237" y="4054862"/>
                  <a:pt x="415237" y="3930917"/>
                  <a:pt x="490458" y="3855799"/>
                </a:cubicBezTo>
                <a:cubicBezTo>
                  <a:pt x="529948" y="3816362"/>
                  <a:pt x="580722" y="3796644"/>
                  <a:pt x="631026" y="3796644"/>
                </a:cubicBezTo>
                <a:close/>
                <a:moveTo>
                  <a:pt x="522903" y="3018774"/>
                </a:moveTo>
                <a:cubicBezTo>
                  <a:pt x="572723" y="3018774"/>
                  <a:pt x="622543" y="3038498"/>
                  <a:pt x="660143" y="3077945"/>
                </a:cubicBezTo>
                <a:cubicBezTo>
                  <a:pt x="2476227" y="4888774"/>
                  <a:pt x="2476227" y="4888774"/>
                  <a:pt x="2476227" y="4888774"/>
                </a:cubicBezTo>
                <a:cubicBezTo>
                  <a:pt x="2555187" y="4967669"/>
                  <a:pt x="2555187" y="5091646"/>
                  <a:pt x="2476227" y="5166785"/>
                </a:cubicBezTo>
                <a:cubicBezTo>
                  <a:pt x="2438627" y="5204354"/>
                  <a:pt x="2389746" y="5223138"/>
                  <a:pt x="2340866" y="5223138"/>
                </a:cubicBezTo>
                <a:cubicBezTo>
                  <a:pt x="2288226" y="5223138"/>
                  <a:pt x="2239346" y="5204354"/>
                  <a:pt x="2201746" y="5166785"/>
                </a:cubicBezTo>
                <a:cubicBezTo>
                  <a:pt x="385662" y="3352199"/>
                  <a:pt x="385662" y="3352199"/>
                  <a:pt x="385662" y="3352199"/>
                </a:cubicBezTo>
                <a:cubicBezTo>
                  <a:pt x="310462" y="3277061"/>
                  <a:pt x="310462" y="3153083"/>
                  <a:pt x="385662" y="3077945"/>
                </a:cubicBezTo>
                <a:cubicBezTo>
                  <a:pt x="423263" y="3038498"/>
                  <a:pt x="473083" y="3018774"/>
                  <a:pt x="522903" y="3018774"/>
                </a:cubicBezTo>
                <a:close/>
                <a:moveTo>
                  <a:pt x="196437" y="2018651"/>
                </a:moveTo>
                <a:cubicBezTo>
                  <a:pt x="246251" y="2018651"/>
                  <a:pt x="296065" y="2038377"/>
                  <a:pt x="333661" y="2077828"/>
                </a:cubicBezTo>
                <a:cubicBezTo>
                  <a:pt x="2957834" y="4696652"/>
                  <a:pt x="2957834" y="4696652"/>
                  <a:pt x="2957834" y="4696652"/>
                </a:cubicBezTo>
                <a:cubicBezTo>
                  <a:pt x="3033025" y="4775555"/>
                  <a:pt x="3033025" y="4895788"/>
                  <a:pt x="2957834" y="4974691"/>
                </a:cubicBezTo>
                <a:cubicBezTo>
                  <a:pt x="2920238" y="5012264"/>
                  <a:pt x="2867604" y="5031050"/>
                  <a:pt x="2818730" y="5031050"/>
                </a:cubicBezTo>
                <a:cubicBezTo>
                  <a:pt x="2769856" y="5031050"/>
                  <a:pt x="2720982" y="5012264"/>
                  <a:pt x="2679626" y="4974691"/>
                </a:cubicBezTo>
                <a:cubicBezTo>
                  <a:pt x="59213" y="2352109"/>
                  <a:pt x="59213" y="2352109"/>
                  <a:pt x="59213" y="2352109"/>
                </a:cubicBezTo>
                <a:cubicBezTo>
                  <a:pt x="-19738" y="2276964"/>
                  <a:pt x="-19738" y="2152974"/>
                  <a:pt x="59213" y="2077828"/>
                </a:cubicBezTo>
                <a:cubicBezTo>
                  <a:pt x="96809" y="2038377"/>
                  <a:pt x="146623" y="2018651"/>
                  <a:pt x="196437" y="2018651"/>
                </a:cubicBezTo>
                <a:close/>
                <a:moveTo>
                  <a:pt x="579003" y="1729725"/>
                </a:moveTo>
                <a:cubicBezTo>
                  <a:pt x="628813" y="1729725"/>
                  <a:pt x="678622" y="1749449"/>
                  <a:pt x="716214" y="1788898"/>
                </a:cubicBezTo>
                <a:cubicBezTo>
                  <a:pt x="3501770" y="4572850"/>
                  <a:pt x="3501770" y="4572850"/>
                  <a:pt x="3501770" y="4572850"/>
                </a:cubicBezTo>
                <a:cubicBezTo>
                  <a:pt x="3580713" y="4647991"/>
                  <a:pt x="3580713" y="4771972"/>
                  <a:pt x="3501770" y="4847113"/>
                </a:cubicBezTo>
                <a:cubicBezTo>
                  <a:pt x="3464178" y="4888440"/>
                  <a:pt x="3415309" y="4907225"/>
                  <a:pt x="3366440" y="4907225"/>
                </a:cubicBezTo>
                <a:cubicBezTo>
                  <a:pt x="3313811" y="4907225"/>
                  <a:pt x="3264942" y="4888440"/>
                  <a:pt x="3227350" y="4847113"/>
                </a:cubicBezTo>
                <a:cubicBezTo>
                  <a:pt x="441793" y="2063160"/>
                  <a:pt x="441793" y="2063160"/>
                  <a:pt x="441793" y="2063160"/>
                </a:cubicBezTo>
                <a:cubicBezTo>
                  <a:pt x="362850" y="1988020"/>
                  <a:pt x="362850" y="1864038"/>
                  <a:pt x="441793" y="1788898"/>
                </a:cubicBezTo>
                <a:cubicBezTo>
                  <a:pt x="479385" y="1749449"/>
                  <a:pt x="529194" y="1729725"/>
                  <a:pt x="579003" y="1729725"/>
                </a:cubicBezTo>
                <a:close/>
                <a:moveTo>
                  <a:pt x="394847" y="874714"/>
                </a:moveTo>
                <a:cubicBezTo>
                  <a:pt x="444655" y="874714"/>
                  <a:pt x="494463" y="893503"/>
                  <a:pt x="532054" y="931080"/>
                </a:cubicBezTo>
                <a:cubicBezTo>
                  <a:pt x="3685922" y="4083835"/>
                  <a:pt x="3685922" y="4083835"/>
                  <a:pt x="3685922" y="4083835"/>
                </a:cubicBezTo>
                <a:cubicBezTo>
                  <a:pt x="3764863" y="4158990"/>
                  <a:pt x="3764863" y="4282996"/>
                  <a:pt x="3685922" y="4361909"/>
                </a:cubicBezTo>
                <a:cubicBezTo>
                  <a:pt x="3648332" y="4399486"/>
                  <a:pt x="3599464" y="4418275"/>
                  <a:pt x="3550596" y="4418275"/>
                </a:cubicBezTo>
                <a:cubicBezTo>
                  <a:pt x="3497968" y="4418275"/>
                  <a:pt x="3449100" y="4399486"/>
                  <a:pt x="3411510" y="4361909"/>
                </a:cubicBezTo>
                <a:cubicBezTo>
                  <a:pt x="257641" y="1209154"/>
                  <a:pt x="257641" y="1209154"/>
                  <a:pt x="257641" y="1209154"/>
                </a:cubicBezTo>
                <a:cubicBezTo>
                  <a:pt x="178700" y="1130241"/>
                  <a:pt x="178700" y="1006236"/>
                  <a:pt x="257641" y="931080"/>
                </a:cubicBezTo>
                <a:cubicBezTo>
                  <a:pt x="295232" y="893503"/>
                  <a:pt x="345039" y="874714"/>
                  <a:pt x="394847" y="874714"/>
                </a:cubicBezTo>
                <a:close/>
                <a:moveTo>
                  <a:pt x="842058" y="647051"/>
                </a:moveTo>
                <a:cubicBezTo>
                  <a:pt x="892337" y="647051"/>
                  <a:pt x="942146" y="666777"/>
                  <a:pt x="979738" y="706228"/>
                </a:cubicBezTo>
                <a:cubicBezTo>
                  <a:pt x="4167517" y="3888618"/>
                  <a:pt x="4167517" y="3888618"/>
                  <a:pt x="4167517" y="3888618"/>
                </a:cubicBezTo>
                <a:cubicBezTo>
                  <a:pt x="4242700" y="3967520"/>
                  <a:pt x="4242700" y="4091509"/>
                  <a:pt x="4167517" y="4166654"/>
                </a:cubicBezTo>
                <a:cubicBezTo>
                  <a:pt x="4126166" y="4204227"/>
                  <a:pt x="4077296" y="4223013"/>
                  <a:pt x="4028427" y="4223013"/>
                </a:cubicBezTo>
                <a:cubicBezTo>
                  <a:pt x="3975799" y="4223013"/>
                  <a:pt x="3926930" y="4204227"/>
                  <a:pt x="3889338" y="4166654"/>
                </a:cubicBezTo>
                <a:cubicBezTo>
                  <a:pt x="701559" y="980507"/>
                  <a:pt x="701559" y="980507"/>
                  <a:pt x="701559" y="980507"/>
                </a:cubicBezTo>
                <a:cubicBezTo>
                  <a:pt x="626375" y="905362"/>
                  <a:pt x="626375" y="781373"/>
                  <a:pt x="701559" y="706228"/>
                </a:cubicBezTo>
                <a:cubicBezTo>
                  <a:pt x="741030" y="666777"/>
                  <a:pt x="791779" y="647051"/>
                  <a:pt x="842058" y="647051"/>
                </a:cubicBezTo>
                <a:close/>
                <a:moveTo>
                  <a:pt x="1282285" y="416873"/>
                </a:moveTo>
                <a:cubicBezTo>
                  <a:pt x="1332099" y="416873"/>
                  <a:pt x="1381912" y="436609"/>
                  <a:pt x="1419508" y="476080"/>
                </a:cubicBezTo>
                <a:cubicBezTo>
                  <a:pt x="3757935" y="2810533"/>
                  <a:pt x="3757935" y="2810533"/>
                  <a:pt x="3757935" y="2810533"/>
                </a:cubicBezTo>
                <a:cubicBezTo>
                  <a:pt x="3833125" y="2885716"/>
                  <a:pt x="3833125" y="3009770"/>
                  <a:pt x="3757935" y="3084953"/>
                </a:cubicBezTo>
                <a:cubicBezTo>
                  <a:pt x="3720339" y="3126304"/>
                  <a:pt x="3667706" y="3145100"/>
                  <a:pt x="3618832" y="3145100"/>
                </a:cubicBezTo>
                <a:cubicBezTo>
                  <a:pt x="3569958" y="3145100"/>
                  <a:pt x="3517325" y="3126304"/>
                  <a:pt x="3479729" y="3084953"/>
                </a:cubicBezTo>
                <a:cubicBezTo>
                  <a:pt x="1145062" y="750501"/>
                  <a:pt x="1145062" y="750501"/>
                  <a:pt x="1145062" y="750501"/>
                </a:cubicBezTo>
                <a:cubicBezTo>
                  <a:pt x="1066112" y="675317"/>
                  <a:pt x="1066112" y="551264"/>
                  <a:pt x="1145062" y="476080"/>
                </a:cubicBezTo>
                <a:cubicBezTo>
                  <a:pt x="1182658" y="436609"/>
                  <a:pt x="1232471" y="416873"/>
                  <a:pt x="1282285" y="416873"/>
                </a:cubicBezTo>
                <a:close/>
                <a:moveTo>
                  <a:pt x="2394990" y="187331"/>
                </a:moveTo>
                <a:cubicBezTo>
                  <a:pt x="2445269" y="187331"/>
                  <a:pt x="2496018" y="206124"/>
                  <a:pt x="2535490" y="243711"/>
                </a:cubicBezTo>
                <a:cubicBezTo>
                  <a:pt x="3986541" y="1694564"/>
                  <a:pt x="3986541" y="1694564"/>
                  <a:pt x="3986541" y="1694564"/>
                </a:cubicBezTo>
                <a:cubicBezTo>
                  <a:pt x="4061725" y="1773496"/>
                  <a:pt x="4061725" y="1897533"/>
                  <a:pt x="3986541" y="1972707"/>
                </a:cubicBezTo>
                <a:cubicBezTo>
                  <a:pt x="3948949" y="2010294"/>
                  <a:pt x="3896320" y="2029087"/>
                  <a:pt x="3847451" y="2029087"/>
                </a:cubicBezTo>
                <a:cubicBezTo>
                  <a:pt x="3798581" y="2029087"/>
                  <a:pt x="3745952" y="2010294"/>
                  <a:pt x="3708360" y="1972707"/>
                </a:cubicBezTo>
                <a:cubicBezTo>
                  <a:pt x="2257309" y="521854"/>
                  <a:pt x="2257309" y="521854"/>
                  <a:pt x="2257309" y="521854"/>
                </a:cubicBezTo>
                <a:cubicBezTo>
                  <a:pt x="2182125" y="446680"/>
                  <a:pt x="2182125" y="322643"/>
                  <a:pt x="2257309" y="243711"/>
                </a:cubicBezTo>
                <a:cubicBezTo>
                  <a:pt x="2294901" y="206124"/>
                  <a:pt x="2344710" y="187331"/>
                  <a:pt x="2394990" y="187331"/>
                </a:cubicBezTo>
                <a:close/>
                <a:moveTo>
                  <a:pt x="1617178" y="82551"/>
                </a:moveTo>
                <a:cubicBezTo>
                  <a:pt x="1667473" y="82551"/>
                  <a:pt x="1718237" y="101340"/>
                  <a:pt x="1757720" y="138918"/>
                </a:cubicBezTo>
                <a:cubicBezTo>
                  <a:pt x="4092882" y="2472517"/>
                  <a:pt x="4092882" y="2472517"/>
                  <a:pt x="4092882" y="2472517"/>
                </a:cubicBezTo>
                <a:cubicBezTo>
                  <a:pt x="4168088" y="2551431"/>
                  <a:pt x="4168088" y="2675439"/>
                  <a:pt x="4092882" y="2750595"/>
                </a:cubicBezTo>
                <a:cubicBezTo>
                  <a:pt x="4055278" y="2788173"/>
                  <a:pt x="4006394" y="2806962"/>
                  <a:pt x="3953750" y="2806962"/>
                </a:cubicBezTo>
                <a:cubicBezTo>
                  <a:pt x="3904865" y="2806962"/>
                  <a:pt x="3855981" y="2788173"/>
                  <a:pt x="3818378" y="2750595"/>
                </a:cubicBezTo>
                <a:cubicBezTo>
                  <a:pt x="1479456" y="416996"/>
                  <a:pt x="1479456" y="416996"/>
                  <a:pt x="1479456" y="416996"/>
                </a:cubicBezTo>
                <a:cubicBezTo>
                  <a:pt x="1404250" y="338082"/>
                  <a:pt x="1404250" y="214074"/>
                  <a:pt x="1479456" y="138918"/>
                </a:cubicBezTo>
                <a:cubicBezTo>
                  <a:pt x="1517060" y="101340"/>
                  <a:pt x="1566884" y="82551"/>
                  <a:pt x="1617178" y="82551"/>
                </a:cubicBezTo>
                <a:close/>
                <a:moveTo>
                  <a:pt x="2879443" y="0"/>
                </a:moveTo>
                <a:cubicBezTo>
                  <a:pt x="2929288" y="0"/>
                  <a:pt x="2979132" y="18787"/>
                  <a:pt x="3016751" y="56362"/>
                </a:cubicBezTo>
                <a:cubicBezTo>
                  <a:pt x="4175400" y="1213662"/>
                  <a:pt x="4175400" y="1213662"/>
                  <a:pt x="4175400" y="1213662"/>
                </a:cubicBezTo>
                <a:cubicBezTo>
                  <a:pt x="4250637" y="1288811"/>
                  <a:pt x="4250637" y="1412806"/>
                  <a:pt x="4175400" y="1491713"/>
                </a:cubicBezTo>
                <a:cubicBezTo>
                  <a:pt x="4137782" y="1529288"/>
                  <a:pt x="4088878" y="1548075"/>
                  <a:pt x="4036212" y="1548075"/>
                </a:cubicBezTo>
                <a:cubicBezTo>
                  <a:pt x="3987308" y="1548075"/>
                  <a:pt x="3938404" y="1529288"/>
                  <a:pt x="3900785" y="1491713"/>
                </a:cubicBezTo>
                <a:cubicBezTo>
                  <a:pt x="2742136" y="334414"/>
                  <a:pt x="2742136" y="334414"/>
                  <a:pt x="2742136" y="334414"/>
                </a:cubicBezTo>
                <a:cubicBezTo>
                  <a:pt x="2663137" y="255508"/>
                  <a:pt x="2663137" y="131511"/>
                  <a:pt x="2742136" y="56362"/>
                </a:cubicBezTo>
                <a:cubicBezTo>
                  <a:pt x="2779754" y="18787"/>
                  <a:pt x="2829599" y="0"/>
                  <a:pt x="2879443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rtlCol="0" anchor="ctr">
            <a:noAutofit/>
          </a:bodyPr>
          <a:lstStyle>
            <a:lvl1pPr marL="0" indent="0" algn="ctr" defTabSz="685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d-ID" sz="15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xmlns="" val="1500241280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5F45-11A3-4AF1-837F-F1B37FE6B8B3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E81D-F18C-4FCB-AAAC-29E3543878F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C059-07C4-45EE-AC10-202F21C1B581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2B47-B295-474E-A2FF-ADA549BF7B1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85DE-ADFC-4863-B07D-4654DE3921AC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8A4-5008-4034-8D30-20B191EA22A7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D873-3EFC-4681-AC4F-6968A4869A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03B0-3F97-4DB0-BF69-0E82B13655F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00343D-2A4F-4B1A-8272-CC04233344A7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10CB4B-F91D-4AE1-8DA4-5318D2765F8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akro_Etkin__al__ma_Sayfas_3.xlsm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akro_Etkin__al__ma_Sayfas_4.xlsm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akro_Etkin__al__ma_Sayfas_5.xlsm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35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009442" y="1700808"/>
            <a:ext cx="7125113" cy="3168352"/>
          </a:xfrm>
        </p:spPr>
        <p:txBody>
          <a:bodyPr/>
          <a:lstStyle/>
          <a:p>
            <a:pPr algn="ctr"/>
            <a:r>
              <a:rPr lang="tr-TR" sz="6600" b="1" i="1" dirty="0" smtClean="0"/>
              <a:t>ÇEVRE VE ŞEHİRCİLİK BAKANLIĞI</a:t>
            </a:r>
            <a:endParaRPr lang="tr-TR" sz="6600" b="1" i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2921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267736"/>
            <a:ext cx="7125113" cy="924475"/>
          </a:xfrm>
        </p:spPr>
        <p:txBody>
          <a:bodyPr/>
          <a:lstStyle/>
          <a:p>
            <a:pPr algn="ctr"/>
            <a:r>
              <a:rPr lang="tr-TR" sz="2000" b="1" dirty="0" smtClean="0"/>
              <a:t>İlimizde Yer Alan Doğal Sit Alanlarının Derecelerine Göre Yüz Ölçümü Toplamı</a:t>
            </a:r>
            <a:endParaRPr lang="tr-TR" sz="2000" b="1" dirty="0"/>
          </a:p>
        </p:txBody>
      </p:sp>
      <p:cxnSp>
        <p:nvCxnSpPr>
          <p:cNvPr id="9" name="Düz Bağlayıcı 8"/>
          <p:cNvCxnSpPr/>
          <p:nvPr/>
        </p:nvCxnSpPr>
        <p:spPr>
          <a:xfrm>
            <a:off x="1979712" y="285293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2538560"/>
              </p:ext>
            </p:extLst>
          </p:nvPr>
        </p:nvGraphicFramePr>
        <p:xfrm>
          <a:off x="1009650" y="1806575"/>
          <a:ext cx="7124700" cy="356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321933"/>
              </p:ext>
            </p:extLst>
          </p:nvPr>
        </p:nvGraphicFramePr>
        <p:xfrm>
          <a:off x="1115616" y="1355897"/>
          <a:ext cx="7200801" cy="346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>
                  <a:extLst>
                    <a:ext uri="{9D8B030D-6E8A-4147-A177-3AD203B41FA5}">
                      <a16:colId xmlns:a16="http://schemas.microsoft.com/office/drawing/2014/main" xmlns="" val="4192272533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xmlns="" val="3482690593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xmlns="" val="1143774703"/>
                    </a:ext>
                  </a:extLst>
                </a:gridCol>
              </a:tblGrid>
              <a:tr h="594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1.Derece Doğal Sit Alanları Toplamı</a:t>
                      </a:r>
                      <a:endParaRPr lang="tr-TR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14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4.570.190,00</a:t>
                      </a:r>
                      <a:endParaRPr lang="tr-TR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m2</a:t>
                      </a:r>
                      <a:endParaRPr lang="tr-TR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extLst>
                  <a:ext uri="{0D108BD9-81ED-4DB2-BD59-A6C34878D82A}">
                    <a16:rowId xmlns:a16="http://schemas.microsoft.com/office/drawing/2014/main" xmlns="" val="1027477409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2.Derece Doğal </a:t>
                      </a:r>
                      <a:r>
                        <a:rPr lang="tr-TR" sz="14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Sit </a:t>
                      </a:r>
                      <a:r>
                        <a:rPr lang="tr-TR" sz="1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Alanları Toplamı</a:t>
                      </a:r>
                      <a:endParaRPr lang="tr-TR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tr-TR" sz="14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242.075,00</a:t>
                      </a:r>
                      <a:endParaRPr lang="tr-TR" sz="1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m2</a:t>
                      </a:r>
                      <a:endParaRPr lang="tr-TR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extLst>
                  <a:ext uri="{0D108BD9-81ED-4DB2-BD59-A6C34878D82A}">
                    <a16:rowId xmlns:a16="http://schemas.microsoft.com/office/drawing/2014/main" xmlns="" val="3545577751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3.Derece Doğal Sit Alanları Toplamı</a:t>
                      </a:r>
                      <a:endParaRPr lang="tr-TR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154.745,00</a:t>
                      </a:r>
                      <a:endParaRPr lang="tr-TR" sz="1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m2</a:t>
                      </a:r>
                      <a:endParaRPr lang="tr-TR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extLst>
                  <a:ext uri="{0D108BD9-81ED-4DB2-BD59-A6C34878D82A}">
                    <a16:rowId xmlns:a16="http://schemas.microsoft.com/office/drawing/2014/main" xmlns="" val="4037803623"/>
                  </a:ext>
                </a:extLst>
              </a:tr>
              <a:tr h="1189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Henüz Derecelendirilmemiş Doğal Sit Alanları Toplamı</a:t>
                      </a:r>
                      <a:endParaRPr lang="tr-TR" sz="14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9.073.330,00</a:t>
                      </a:r>
                      <a:endParaRPr lang="tr-TR" sz="14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m2</a:t>
                      </a:r>
                      <a:endParaRPr lang="tr-TR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/>
                </a:tc>
                <a:extLst>
                  <a:ext uri="{0D108BD9-81ED-4DB2-BD59-A6C34878D82A}">
                    <a16:rowId xmlns:a16="http://schemas.microsoft.com/office/drawing/2014/main" xmlns="" val="410033279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DOĞAL SİT ALANLARI TOPLAMI</a:t>
                      </a:r>
                      <a:endParaRPr lang="tr-TR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14.040.340,00</a:t>
                      </a:r>
                      <a:endParaRPr lang="tr-TR" sz="14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m2</a:t>
                      </a:r>
                    </a:p>
                  </a:txBody>
                  <a:tcPr marL="43951" marR="43951" marT="0" marB="0" anchor="ctr"/>
                </a:tc>
                <a:extLst>
                  <a:ext uri="{0D108BD9-81ED-4DB2-BD59-A6C34878D82A}">
                    <a16:rowId xmlns:a16="http://schemas.microsoft.com/office/drawing/2014/main" xmlns="" val="638703292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3015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792088"/>
          </a:xfrm>
        </p:spPr>
        <p:txBody>
          <a:bodyPr/>
          <a:lstStyle/>
          <a:p>
            <a:pPr algn="just"/>
            <a:r>
              <a:rPr lang="tr-TR" sz="2400" dirty="0" smtClean="0"/>
              <a:t>   Sit Alanlarının Derecesine Göre Dağılımı</a:t>
            </a:r>
            <a:endParaRPr lang="tr-TR" sz="2400" dirty="0"/>
          </a:p>
        </p:txBody>
      </p:sp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xmlns="" val="8352595"/>
              </p:ext>
            </p:extLst>
          </p:nvPr>
        </p:nvGraphicFramePr>
        <p:xfrm>
          <a:off x="1524000" y="908720"/>
          <a:ext cx="6096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8873869"/>
              </p:ext>
            </p:extLst>
          </p:nvPr>
        </p:nvGraphicFramePr>
        <p:xfrm>
          <a:off x="1524001" y="5301207"/>
          <a:ext cx="6095999" cy="149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35">
                  <a:extLst>
                    <a:ext uri="{9D8B030D-6E8A-4147-A177-3AD203B41FA5}">
                      <a16:colId xmlns:a16="http://schemas.microsoft.com/office/drawing/2014/main" xmlns="" val="784514107"/>
                    </a:ext>
                  </a:extLst>
                </a:gridCol>
                <a:gridCol w="1170240">
                  <a:extLst>
                    <a:ext uri="{9D8B030D-6E8A-4147-A177-3AD203B41FA5}">
                      <a16:colId xmlns:a16="http://schemas.microsoft.com/office/drawing/2014/main" xmlns="" val="1303438693"/>
                    </a:ext>
                  </a:extLst>
                </a:gridCol>
                <a:gridCol w="1682591">
                  <a:extLst>
                    <a:ext uri="{9D8B030D-6E8A-4147-A177-3AD203B41FA5}">
                      <a16:colId xmlns:a16="http://schemas.microsoft.com/office/drawing/2014/main" xmlns="" val="3411141971"/>
                    </a:ext>
                  </a:extLst>
                </a:gridCol>
                <a:gridCol w="1609433">
                  <a:extLst>
                    <a:ext uri="{9D8B030D-6E8A-4147-A177-3AD203B41FA5}">
                      <a16:colId xmlns:a16="http://schemas.microsoft.com/office/drawing/2014/main" xmlns="" val="2143702638"/>
                    </a:ext>
                  </a:extLst>
                </a:gridCol>
              </a:tblGrid>
              <a:tr h="54914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Tescilli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Tescil Çalışması Kapsamında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Tescil Aşamasında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374838"/>
                  </a:ext>
                </a:extLst>
              </a:tr>
              <a:tr h="274573">
                <a:tc>
                  <a:txBody>
                    <a:bodyPr/>
                    <a:lstStyle/>
                    <a:p>
                      <a:r>
                        <a:rPr lang="tr-TR" dirty="0" smtClean="0"/>
                        <a:t>Anıt Ağaç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433095"/>
                  </a:ext>
                </a:extLst>
              </a:tr>
              <a:tr h="400419">
                <a:tc>
                  <a:txBody>
                    <a:bodyPr/>
                    <a:lstStyle/>
                    <a:p>
                      <a:r>
                        <a:rPr lang="tr-TR" dirty="0" smtClean="0"/>
                        <a:t>Mağara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</a:t>
                      </a:r>
                      <a:r>
                        <a:rPr lang="tr-TR" sz="1100" dirty="0" smtClean="0"/>
                        <a:t>(Yaklaşık değer)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5591686"/>
                  </a:ext>
                </a:extLst>
              </a:tr>
            </a:tbl>
          </a:graphicData>
        </a:graphic>
      </p:graphicFrame>
      <p:sp>
        <p:nvSpPr>
          <p:cNvPr id="13" name="Dikdörtgen 12"/>
          <p:cNvSpPr/>
          <p:nvPr/>
        </p:nvSpPr>
        <p:spPr>
          <a:xfrm>
            <a:off x="2699792" y="4762789"/>
            <a:ext cx="403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/>
              <a:t>Tabiat Varlıkları Envanter Tablosu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3677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992888" cy="5777612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2503"/>
            <a:ext cx="4752528" cy="48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481592"/>
              </p:ext>
            </p:extLst>
          </p:nvPr>
        </p:nvGraphicFramePr>
        <p:xfrm>
          <a:off x="5148064" y="404665"/>
          <a:ext cx="3816424" cy="615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647785074"/>
                    </a:ext>
                  </a:extLst>
                </a:gridCol>
              </a:tblGrid>
              <a:tr h="6048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 dirty="0">
                          <a:effectLst/>
                        </a:rPr>
                        <a:t> 1 - </a:t>
                      </a:r>
                      <a:r>
                        <a:rPr lang="tr-TR" sz="800" cap="all" dirty="0">
                          <a:effectLst/>
                        </a:rPr>
                        <a:t>şevket Dingiloğlu parkı (2.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  2 - </a:t>
                      </a:r>
                      <a:r>
                        <a:rPr lang="tr-TR" sz="800" cap="all" dirty="0" err="1">
                          <a:effectLst/>
                        </a:rPr>
                        <a:t>dereköy</a:t>
                      </a:r>
                      <a:r>
                        <a:rPr lang="tr-TR" sz="800" cap="all" dirty="0">
                          <a:effectLst/>
                        </a:rPr>
                        <a:t> yolu üzerindeki ağaçlar (2.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  3 - </a:t>
                      </a:r>
                      <a:r>
                        <a:rPr lang="tr-TR" sz="800" cap="all" dirty="0" err="1">
                          <a:effectLst/>
                        </a:rPr>
                        <a:t>dupnisa</a:t>
                      </a:r>
                      <a:r>
                        <a:rPr lang="tr-TR" sz="800" cap="all" dirty="0">
                          <a:effectLst/>
                        </a:rPr>
                        <a:t> mağarası (2.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  4 - </a:t>
                      </a:r>
                      <a:r>
                        <a:rPr lang="tr-TR" sz="800" cap="all" dirty="0" err="1">
                          <a:effectLst/>
                        </a:rPr>
                        <a:t>iğneada</a:t>
                      </a:r>
                      <a:r>
                        <a:rPr lang="tr-TR" sz="800" cap="all" dirty="0">
                          <a:effectLst/>
                        </a:rPr>
                        <a:t> longoz ormanları milli parkı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  5 - erikli gölü (1. ve 2.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  6 - mert gölü (1. ve 3.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  7 - </a:t>
                      </a:r>
                      <a:r>
                        <a:rPr lang="tr-TR" sz="800" cap="all" dirty="0" err="1">
                          <a:effectLst/>
                        </a:rPr>
                        <a:t>pedina</a:t>
                      </a:r>
                      <a:r>
                        <a:rPr lang="tr-TR" sz="800" cap="all" dirty="0">
                          <a:effectLst/>
                        </a:rPr>
                        <a:t> gölü (1.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  8 - hamam gölü (1.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  9 - saka gölü ve bataklığı doğal sit alanı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10 - </a:t>
                      </a:r>
                      <a:r>
                        <a:rPr lang="tr-TR" sz="800" cap="all" dirty="0" err="1">
                          <a:effectLst/>
                        </a:rPr>
                        <a:t>PABUÇdere</a:t>
                      </a:r>
                      <a:r>
                        <a:rPr lang="tr-TR" sz="800" cap="all" dirty="0">
                          <a:effectLst/>
                        </a:rPr>
                        <a:t> (1.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11 - </a:t>
                      </a:r>
                      <a:r>
                        <a:rPr lang="tr-TR" sz="800" cap="all" dirty="0" err="1">
                          <a:effectLst/>
                        </a:rPr>
                        <a:t>kazandere</a:t>
                      </a:r>
                      <a:r>
                        <a:rPr lang="tr-TR" sz="800" cap="all" dirty="0">
                          <a:effectLst/>
                        </a:rPr>
                        <a:t> (1.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12 - evrenli köyü </a:t>
                      </a:r>
                      <a:r>
                        <a:rPr lang="tr-TR" sz="800" cap="all" dirty="0" err="1">
                          <a:effectLst/>
                        </a:rPr>
                        <a:t>üçküpler</a:t>
                      </a:r>
                      <a:r>
                        <a:rPr lang="tr-TR" sz="800" cap="all" dirty="0">
                          <a:effectLst/>
                        </a:rPr>
                        <a:t> mevkii (1. derece doğal sit alanı)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13 – PINARHİSAR ali özer parkı doğal sit alanı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14 - </a:t>
                      </a:r>
                      <a:r>
                        <a:rPr lang="tr-TR" sz="800" cap="all" dirty="0" err="1">
                          <a:effectLst/>
                        </a:rPr>
                        <a:t>alpullu</a:t>
                      </a:r>
                      <a:r>
                        <a:rPr lang="tr-TR" sz="800" cap="all" dirty="0">
                          <a:effectLst/>
                        </a:rPr>
                        <a:t> şeker fabrikası doğal sit alanı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15 - inece, anıt meşe ağacı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16 - </a:t>
                      </a:r>
                      <a:r>
                        <a:rPr lang="tr-TR" sz="800" cap="all" dirty="0" err="1">
                          <a:effectLst/>
                        </a:rPr>
                        <a:t>pınarhisar</a:t>
                      </a:r>
                      <a:r>
                        <a:rPr lang="tr-TR" sz="800" cap="all" dirty="0">
                          <a:effectLst/>
                        </a:rPr>
                        <a:t>, tarihi dut ağacı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17 - vize, anıt armut ağacı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18 - </a:t>
                      </a:r>
                      <a:r>
                        <a:rPr lang="tr-TR" sz="800" cap="all" dirty="0" err="1">
                          <a:effectLst/>
                        </a:rPr>
                        <a:t>pehlivanköy</a:t>
                      </a:r>
                      <a:r>
                        <a:rPr lang="tr-TR" sz="800" cap="all" dirty="0">
                          <a:effectLst/>
                        </a:rPr>
                        <a:t>, ANIT MEŞE ağacı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19 - VİZE, ÇAKILLI ANIT ÇINAR AĞACI 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20 - MERKEZ, ÇAĞLAYIK KÖYÜ ANIT MEŞE AĞACI </a:t>
                      </a:r>
                      <a:endParaRPr lang="tr-TR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tr-TR" sz="800" cap="all" dirty="0">
                          <a:effectLst/>
                        </a:rPr>
                        <a:t>21- KOFÇAZ, ELMACIK KÖYÜ TÜRK MEŞESİ (1</a:t>
                      </a:r>
                      <a:r>
                        <a:rPr lang="tr-TR" sz="800" cap="all" dirty="0" smtClean="0"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tr-TR" alt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22- KOFÇAZ, ELMACIK KÖYÜ TÜRK MEŞESİ (2) </a:t>
                      </a:r>
                      <a:endParaRPr kumimoji="0" lang="tr-TR" altLang="tr-T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77" marR="55077" marT="0" marB="0"/>
                </a:tc>
                <a:extLst>
                  <a:ext uri="{0D108BD9-81ED-4DB2-BD59-A6C34878D82A}">
                    <a16:rowId xmlns:a16="http://schemas.microsoft.com/office/drawing/2014/main" xmlns="" val="1467556606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114546"/>
              </p:ext>
            </p:extLst>
          </p:nvPr>
        </p:nvGraphicFramePr>
        <p:xfrm>
          <a:off x="899592" y="332656"/>
          <a:ext cx="3600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642598695"/>
                    </a:ext>
                  </a:extLst>
                </a:gridCol>
              </a:tblGrid>
              <a:tr h="1155338"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Tescilli Tabiat Varlıkları Ve Doğal Sit Alanlarının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İlimizdeki Konumu ve Listesi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674640"/>
                  </a:ext>
                </a:extLst>
              </a:tr>
            </a:tbl>
          </a:graphicData>
        </a:graphic>
      </p:graphicFrame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224581" y="6453336"/>
            <a:ext cx="608287" cy="365125"/>
          </a:xfrm>
        </p:spPr>
        <p:txBody>
          <a:bodyPr/>
          <a:lstStyle/>
          <a:p>
            <a:fld id="{B410CB4B-F91D-4AE1-8DA4-5318D2765F8B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27252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9442" y="316185"/>
            <a:ext cx="7125113" cy="664544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      MAĞARA TESCİL FİŞİ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13</a:t>
            </a:r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1286792"/>
              </p:ext>
            </p:extLst>
          </p:nvPr>
        </p:nvGraphicFramePr>
        <p:xfrm>
          <a:off x="147638" y="1138238"/>
          <a:ext cx="8258175" cy="2874962"/>
        </p:xfrm>
        <a:graphic>
          <a:graphicData uri="http://schemas.openxmlformats.org/presentationml/2006/ole">
            <p:oleObj spid="_x0000_s1032" name="Makro İçerebilen Çalışma Sayfası" r:id="rId3" imgW="8258355" imgH="5238693" progId="Excel.SheetMacroEnabled.12">
              <p:embed/>
            </p:oleObj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7177629"/>
              </p:ext>
            </p:extLst>
          </p:nvPr>
        </p:nvGraphicFramePr>
        <p:xfrm>
          <a:off x="1524000" y="4869160"/>
          <a:ext cx="6096000" cy="151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1162130071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        MAĞARA İNCELEME KOMİSYONU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583793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 HARİTA MÜHENDİSİ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627808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JEOLOJİ</a:t>
                      </a:r>
                      <a:r>
                        <a:rPr lang="tr-TR" baseline="0" dirty="0" smtClean="0"/>
                        <a:t> MÜHENDİSİ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3073608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         BİYOLOG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716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325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439373"/>
          </a:xfrm>
        </p:spPr>
        <p:txBody>
          <a:bodyPr/>
          <a:lstStyle/>
          <a:p>
            <a:pPr algn="just"/>
            <a:r>
              <a:rPr lang="tr-TR" dirty="0" smtClean="0"/>
              <a:t>        </a:t>
            </a:r>
            <a:r>
              <a:rPr lang="tr-TR" dirty="0" smtClean="0">
                <a:solidFill>
                  <a:srgbClr val="FF0000"/>
                </a:solidFill>
              </a:rPr>
              <a:t>ANIT AĞAÇ TESCİL FİŞİ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14</a:t>
            </a:fld>
            <a:endParaRPr lang="tr-TR"/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3641830"/>
              </p:ext>
            </p:extLst>
          </p:nvPr>
        </p:nvGraphicFramePr>
        <p:xfrm>
          <a:off x="704848" y="1422631"/>
          <a:ext cx="7734300" cy="4022593"/>
        </p:xfrm>
        <a:graphic>
          <a:graphicData uri="http://schemas.openxmlformats.org/presentationml/2006/ole">
            <p:oleObj spid="_x0000_s2056" name="Makro İçerebilen Çalışma Sayfası" r:id="rId3" imgW="7734252" imgH="4543553" progId="Excel.SheetMacroEnabled.12">
              <p:embed/>
            </p:oleObj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0234946"/>
              </p:ext>
            </p:extLst>
          </p:nvPr>
        </p:nvGraphicFramePr>
        <p:xfrm>
          <a:off x="1524000" y="5589240"/>
          <a:ext cx="6096000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10758155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    ANIT AĞAÇ İNCELEME KOMİSYONU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2522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                  HARİTA MÜHENDİSİ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6014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                  ORMAN</a:t>
                      </a:r>
                      <a:r>
                        <a:rPr lang="tr-TR" sz="1400" baseline="0" dirty="0" smtClean="0"/>
                        <a:t> MÜHENDİSİ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274801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                           BİYOLOJ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308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216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05004"/>
          </a:xfrm>
        </p:spPr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</a:rPr>
              <a:t>  DOĞAL SİT İNCELEME TESCİL FİŞİ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088423" y="300257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10" name="Nesn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2018030"/>
              </p:ext>
            </p:extLst>
          </p:nvPr>
        </p:nvGraphicFramePr>
        <p:xfrm>
          <a:off x="1195388" y="1138238"/>
          <a:ext cx="6753225" cy="4648200"/>
        </p:xfrm>
        <a:graphic>
          <a:graphicData uri="http://schemas.openxmlformats.org/presentationml/2006/ole">
            <p:oleObj spid="_x0000_s3079" name="Makro İçerebilen Çalışma Sayfası" r:id="rId3" imgW="6753141" imgH="4648342" progId="Excel.SheetMacroEnabled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32797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55852" y="3463094"/>
            <a:ext cx="4653828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tr-TR" sz="1722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anose="020F0502020204030204" pitchFamily="34" charset="0"/>
              </a:rPr>
              <a:t>TABİAT VARLIKLARINI KORUMA GENEL </a:t>
            </a:r>
            <a:r>
              <a:rPr lang="tr-TR" sz="1722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anose="020F0502020204030204" pitchFamily="34" charset="0"/>
              </a:rPr>
              <a:t>MÜDÜRLÜĞÜ</a:t>
            </a:r>
          </a:p>
          <a:p>
            <a:pPr algn="ctr">
              <a:defRPr/>
            </a:pPr>
            <a:r>
              <a:rPr lang="tr-TR" sz="1722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anose="020F0502020204030204" pitchFamily="34" charset="0"/>
              </a:rPr>
              <a:t>EDİRNE BÖLGE KOMİSYONUNA BAĞLI</a:t>
            </a:r>
          </a:p>
          <a:p>
            <a:pPr algn="ctr">
              <a:defRPr/>
            </a:pPr>
            <a:r>
              <a:rPr lang="tr-TR" sz="1722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Calibri" panose="020F0502020204030204" pitchFamily="34" charset="0"/>
              </a:rPr>
              <a:t>KIRKLARELİ TVK ŞUBE MÜDÜRLÜĞÜ</a:t>
            </a:r>
            <a:endParaRPr lang="tr-TR" sz="1722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Resim Yer Tutucusu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96" r="33796"/>
          <a:stretch>
            <a:fillRect/>
          </a:stretch>
        </p:blipFill>
        <p:spPr>
          <a:xfrm>
            <a:off x="1136276" y="2101449"/>
            <a:ext cx="2728493" cy="3368283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897" y="570822"/>
            <a:ext cx="4194103" cy="13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354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i="1" dirty="0"/>
              <a:t>KURULUŞ</a:t>
            </a:r>
            <a:endParaRPr lang="tr-TR" sz="4400" dirty="0"/>
          </a:p>
        </p:txBody>
      </p:sp>
      <p:sp>
        <p:nvSpPr>
          <p:cNvPr id="11" name="İçerik Yer Tutucus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1976 Yılında Barselona’da imzalanan  Akdeniz’in Kirliliğe Karşı Korunması Sözleşmesi Çerçevesinde ; 13.11.1989 Tarihinde 383 sayılı KHK ile Başbakanlık Özel Çevre Koruma Kurumu Başkanlığı kuruldu. Kurum:</a:t>
            </a:r>
          </a:p>
          <a:p>
            <a:pPr algn="just"/>
            <a:r>
              <a:rPr lang="tr-TR" dirty="0" smtClean="0"/>
              <a:t>1991 yılında Çevre Bakanlığına,</a:t>
            </a:r>
          </a:p>
          <a:p>
            <a:pPr algn="just"/>
            <a:r>
              <a:rPr lang="tr-TR" dirty="0" smtClean="0"/>
              <a:t>2003 yılında Çevre ve Orman Bakanlığına,</a:t>
            </a:r>
          </a:p>
          <a:p>
            <a:pPr algn="just"/>
            <a:r>
              <a:rPr lang="tr-TR" dirty="0" smtClean="0"/>
              <a:t>08.07.2011 yılında Çevre ve Şehircilik Bakanlığına bağlanmıştır.</a:t>
            </a:r>
          </a:p>
          <a:p>
            <a:pPr marL="0" indent="0" algn="just">
              <a:buNone/>
            </a:pPr>
            <a:r>
              <a:rPr lang="tr-TR" dirty="0" smtClean="0"/>
              <a:t>     08.08.2011 tarih 648 sayılı KHK ile </a:t>
            </a:r>
            <a:r>
              <a:rPr lang="tr-TR" dirty="0"/>
              <a:t>Ö</a:t>
            </a:r>
            <a:r>
              <a:rPr lang="tr-TR" dirty="0" smtClean="0"/>
              <a:t>zel Çevre Koruma Kurumu Başkanlığı kapatılarak Tabiat Varlıklarını Koruma Günel Müdürlüğü Kurulmuştur.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8896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MİSYONUMUZ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  Dünya ve ülke ölçeğinde doğal, tarihi ve kültürel değerlere sahip ancak kentleşme, turizm, tarım ve sanayi baskısı altındaki Özel Çevre Koruma Bölgelerinde; bütünleşik alan yönetimi yaklaşımıyla, ulusal ve uluslararası kuruluşlarla işbirliği içerisinde ve çok yönlü bakış açısı ile sektörler arası eşgüdümü sağlayarak,</a:t>
            </a:r>
          </a:p>
          <a:p>
            <a:pPr algn="just"/>
            <a:r>
              <a:rPr lang="tr-TR" dirty="0" smtClean="0"/>
              <a:t>Biyolojik çeşitliliğin korunmasına,</a:t>
            </a:r>
          </a:p>
          <a:p>
            <a:pPr algn="just"/>
            <a:r>
              <a:rPr lang="tr-TR" dirty="0" smtClean="0"/>
              <a:t>Doğal, tarihi ve kültürel değerlerin sürdürülebilirlik anlayışıyla yönetilmesine,</a:t>
            </a:r>
          </a:p>
          <a:p>
            <a:pPr algn="just"/>
            <a:r>
              <a:rPr lang="tr-TR" dirty="0" smtClean="0"/>
              <a:t>Sağlıklı ve temiz bir çevrede yaşanmasına katkıda bulunmaktır.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09809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VİZYONUMUZ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    YENİLİKÇİ </a:t>
            </a:r>
            <a:r>
              <a:rPr lang="tr-TR" dirty="0"/>
              <a:t>KURUM KÜLTÜRÜ ile bilimsel, verimli ve etkili çalışma yöntemlerini kullanarak, çevre kalitesini artıran, MODEL BİR KURUM olmaktır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4645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008113"/>
          </a:xfrm>
        </p:spPr>
        <p:txBody>
          <a:bodyPr/>
          <a:lstStyle/>
          <a:p>
            <a:pPr algn="ctr"/>
            <a:r>
              <a:rPr lang="tr-TR" dirty="0" smtClean="0"/>
              <a:t>MEVZUATLARIMIZ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5916617"/>
              </p:ext>
            </p:extLst>
          </p:nvPr>
        </p:nvGraphicFramePr>
        <p:xfrm>
          <a:off x="1009650" y="1806575"/>
          <a:ext cx="7124700" cy="48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xmlns="" val="2302728178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xmlns="" val="246593896"/>
                    </a:ext>
                  </a:extLst>
                </a:gridCol>
              </a:tblGrid>
              <a:tr h="67845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Kanunlar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Uluslararası Sözleşmeler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706841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r>
                        <a:rPr lang="tr-TR" dirty="0" smtClean="0"/>
                        <a:t>644 Sayılı Çevre ve Şehircilik Bakanlığının Teşkilat ve Görevleri Hakkında KHK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Akdeniz’in Kirlenmeye Karşı Korunmasına Dair Sözleşme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9159294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r>
                        <a:rPr lang="tr-TR" dirty="0" smtClean="0"/>
                        <a:t>383 Sayılı Özel Çevre Koruma Kurumu Başkanlığı</a:t>
                      </a:r>
                      <a:r>
                        <a:rPr lang="tr-TR" baseline="0" dirty="0" smtClean="0"/>
                        <a:t> Kurulmasına Dair KHK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Dünya Kültürel ve Doğal Mirasın Korunmasına Dair Sözleşme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2592108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r>
                        <a:rPr lang="tr-TR" dirty="0" smtClean="0"/>
                        <a:t>2863 Sayılı Kültür ve Tabiat Varlıklarını Koruma Kanunu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Akdeniz’de Özel</a:t>
                      </a:r>
                      <a:r>
                        <a:rPr lang="tr-TR" baseline="0" dirty="0" smtClean="0"/>
                        <a:t> Koruma Alanları ve Biyolojik Çeşitliliğe İlişkin Protokol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585786"/>
                  </a:ext>
                </a:extLst>
              </a:tr>
              <a:tr h="339225">
                <a:tc>
                  <a:txBody>
                    <a:bodyPr/>
                    <a:lstStyle/>
                    <a:p>
                      <a:r>
                        <a:rPr lang="tr-TR" dirty="0" smtClean="0"/>
                        <a:t>2872 sayılı Çevre Kanunu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620438"/>
                  </a:ext>
                </a:extLst>
              </a:tr>
              <a:tr h="339225">
                <a:tc>
                  <a:txBody>
                    <a:bodyPr/>
                    <a:lstStyle/>
                    <a:p>
                      <a:r>
                        <a:rPr lang="tr-TR" dirty="0" smtClean="0"/>
                        <a:t>3621 sayılı Kıyı Kanunu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935462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r>
                        <a:rPr lang="tr-TR" dirty="0" smtClean="0"/>
                        <a:t>3194 sayılı İmar Kanunu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637069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43061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TVK GENEL MÜDÜRLÜĞÜNÜN FAALİYETLERİ VE UYGULAMALARI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6922520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380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Tabiat Varlıklarını Koruma Şubesinin Ana Faaliyet Alanları</a:t>
            </a:r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7123226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94687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9921382"/>
              </p:ext>
            </p:extLst>
          </p:nvPr>
        </p:nvGraphicFramePr>
        <p:xfrm>
          <a:off x="179512" y="1052735"/>
          <a:ext cx="8640959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13">
                  <a:extLst>
                    <a:ext uri="{9D8B030D-6E8A-4147-A177-3AD203B41FA5}">
                      <a16:colId xmlns:a16="http://schemas.microsoft.com/office/drawing/2014/main" xmlns="" val="256478378"/>
                    </a:ext>
                  </a:extLst>
                </a:gridCol>
                <a:gridCol w="864013">
                  <a:extLst>
                    <a:ext uri="{9D8B030D-6E8A-4147-A177-3AD203B41FA5}">
                      <a16:colId xmlns:a16="http://schemas.microsoft.com/office/drawing/2014/main" xmlns="" val="703990817"/>
                    </a:ext>
                  </a:extLst>
                </a:gridCol>
                <a:gridCol w="864013">
                  <a:extLst>
                    <a:ext uri="{9D8B030D-6E8A-4147-A177-3AD203B41FA5}">
                      <a16:colId xmlns:a16="http://schemas.microsoft.com/office/drawing/2014/main" xmlns="" val="3419743731"/>
                    </a:ext>
                  </a:extLst>
                </a:gridCol>
                <a:gridCol w="864013">
                  <a:extLst>
                    <a:ext uri="{9D8B030D-6E8A-4147-A177-3AD203B41FA5}">
                      <a16:colId xmlns:a16="http://schemas.microsoft.com/office/drawing/2014/main" xmlns="" val="1237140491"/>
                    </a:ext>
                  </a:extLst>
                </a:gridCol>
                <a:gridCol w="757304">
                  <a:extLst>
                    <a:ext uri="{9D8B030D-6E8A-4147-A177-3AD203B41FA5}">
                      <a16:colId xmlns:a16="http://schemas.microsoft.com/office/drawing/2014/main" xmlns="" val="1849496736"/>
                    </a:ext>
                  </a:extLst>
                </a:gridCol>
                <a:gridCol w="970723">
                  <a:extLst>
                    <a:ext uri="{9D8B030D-6E8A-4147-A177-3AD203B41FA5}">
                      <a16:colId xmlns:a16="http://schemas.microsoft.com/office/drawing/2014/main" xmlns="" val="697521277"/>
                    </a:ext>
                  </a:extLst>
                </a:gridCol>
                <a:gridCol w="1028841">
                  <a:extLst>
                    <a:ext uri="{9D8B030D-6E8A-4147-A177-3AD203B41FA5}">
                      <a16:colId xmlns:a16="http://schemas.microsoft.com/office/drawing/2014/main" xmlns="" val="1859854714"/>
                    </a:ext>
                  </a:extLst>
                </a:gridCol>
                <a:gridCol w="915872">
                  <a:extLst>
                    <a:ext uri="{9D8B030D-6E8A-4147-A177-3AD203B41FA5}">
                      <a16:colId xmlns:a16="http://schemas.microsoft.com/office/drawing/2014/main" xmlns="" val="3718954349"/>
                    </a:ext>
                  </a:extLst>
                </a:gridCol>
                <a:gridCol w="647328">
                  <a:extLst>
                    <a:ext uri="{9D8B030D-6E8A-4147-A177-3AD203B41FA5}">
                      <a16:colId xmlns:a16="http://schemas.microsoft.com/office/drawing/2014/main" xmlns="" val="3676138177"/>
                    </a:ext>
                  </a:extLst>
                </a:gridCol>
                <a:gridCol w="864839">
                  <a:extLst>
                    <a:ext uri="{9D8B030D-6E8A-4147-A177-3AD203B41FA5}">
                      <a16:colId xmlns:a16="http://schemas.microsoft.com/office/drawing/2014/main" xmlns="" val="3422146604"/>
                    </a:ext>
                  </a:extLst>
                </a:gridCol>
              </a:tblGrid>
              <a:tr h="27095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Merkez</a:t>
                      </a:r>
                      <a:endParaRPr lang="tr-TR" sz="10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Babaeski</a:t>
                      </a:r>
                      <a:endParaRPr lang="tr-TR" sz="10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Demirköy</a:t>
                      </a:r>
                      <a:endParaRPr lang="tr-TR" sz="10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Kofçaz</a:t>
                      </a:r>
                      <a:endParaRPr lang="tr-TR" sz="10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Lüleburgaz</a:t>
                      </a:r>
                      <a:endParaRPr lang="tr-TR" sz="10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Pehlivanköy</a:t>
                      </a:r>
                      <a:endParaRPr lang="tr-TR" sz="10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Pınarhisar</a:t>
                      </a:r>
                      <a:endParaRPr lang="tr-TR" sz="10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Vize</a:t>
                      </a:r>
                      <a:endParaRPr lang="tr-TR" sz="105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1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63429258"/>
                  </a:ext>
                </a:extLst>
              </a:tr>
              <a:tr h="316108">
                <a:tc>
                  <a:txBody>
                    <a:bodyPr/>
                    <a:lstStyle/>
                    <a:p>
                      <a:r>
                        <a:rPr lang="tr-TR" sz="1100" b="1" i="1" dirty="0" smtClean="0"/>
                        <a:t>Milli Park</a:t>
                      </a:r>
                      <a:endParaRPr lang="tr-TR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extLst>
                  <a:ext uri="{0D108BD9-81ED-4DB2-BD59-A6C34878D82A}">
                    <a16:rowId xmlns:a16="http://schemas.microsoft.com/office/drawing/2014/main" xmlns="" val="3441151703"/>
                  </a:ext>
                </a:extLst>
              </a:tr>
              <a:tr h="5644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Doğal Sit Alanları</a:t>
                      </a:r>
                      <a:endParaRPr lang="tr-TR" sz="1100" b="1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tr-TR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extLst>
                  <a:ext uri="{0D108BD9-81ED-4DB2-BD59-A6C34878D82A}">
                    <a16:rowId xmlns:a16="http://schemas.microsoft.com/office/drawing/2014/main" xmlns="" val="2654256823"/>
                  </a:ext>
                </a:extLst>
              </a:tr>
              <a:tr h="4402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Anıt Ağaç</a:t>
                      </a:r>
                      <a:endParaRPr lang="tr-TR" sz="1100" b="1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tr-TR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extLst>
                  <a:ext uri="{0D108BD9-81ED-4DB2-BD59-A6C34878D82A}">
                    <a16:rowId xmlns:a16="http://schemas.microsoft.com/office/drawing/2014/main" xmlns="" val="3216635390"/>
                  </a:ext>
                </a:extLst>
              </a:tr>
              <a:tr h="3161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1" dirty="0" smtClean="0">
                          <a:latin typeface="+mn-lt"/>
                          <a:ea typeface="Times New Roman"/>
                          <a:cs typeface="Times New Roman"/>
                        </a:rPr>
                        <a:t>Toplam</a:t>
                      </a:r>
                    </a:p>
                    <a:p>
                      <a:endParaRPr lang="tr-TR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tr-TR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951" marR="43951" marT="0" marB="0" anchor="ctr"/>
                </a:tc>
                <a:extLst>
                  <a:ext uri="{0D108BD9-81ED-4DB2-BD59-A6C34878D82A}">
                    <a16:rowId xmlns:a16="http://schemas.microsoft.com/office/drawing/2014/main" xmlns="" val="3294461857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1001002"/>
              </p:ext>
            </p:extLst>
          </p:nvPr>
        </p:nvGraphicFramePr>
        <p:xfrm>
          <a:off x="1907704" y="4221087"/>
          <a:ext cx="5735960" cy="211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990">
                  <a:extLst>
                    <a:ext uri="{9D8B030D-6E8A-4147-A177-3AD203B41FA5}">
                      <a16:colId xmlns:a16="http://schemas.microsoft.com/office/drawing/2014/main" xmlns="" val="1309950743"/>
                    </a:ext>
                  </a:extLst>
                </a:gridCol>
                <a:gridCol w="1433990">
                  <a:extLst>
                    <a:ext uri="{9D8B030D-6E8A-4147-A177-3AD203B41FA5}">
                      <a16:colId xmlns:a16="http://schemas.microsoft.com/office/drawing/2014/main" xmlns="" val="219753997"/>
                    </a:ext>
                  </a:extLst>
                </a:gridCol>
                <a:gridCol w="1433990">
                  <a:extLst>
                    <a:ext uri="{9D8B030D-6E8A-4147-A177-3AD203B41FA5}">
                      <a16:colId xmlns:a16="http://schemas.microsoft.com/office/drawing/2014/main" xmlns="" val="116062036"/>
                    </a:ext>
                  </a:extLst>
                </a:gridCol>
                <a:gridCol w="1433990">
                  <a:extLst>
                    <a:ext uri="{9D8B030D-6E8A-4147-A177-3AD203B41FA5}">
                      <a16:colId xmlns:a16="http://schemas.microsoft.com/office/drawing/2014/main" xmlns="" val="2915974198"/>
                    </a:ext>
                  </a:extLst>
                </a:gridCol>
              </a:tblGrid>
              <a:tr h="80974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/>
                        <a:t>Müzakereye</a:t>
                      </a:r>
                      <a:r>
                        <a:rPr lang="tr-TR" sz="1100" baseline="0" dirty="0" smtClean="0"/>
                        <a:t> Devam Eden </a:t>
                      </a:r>
                      <a:endParaRPr lang="tr-TR" sz="1100" dirty="0" smtClean="0"/>
                    </a:p>
                    <a:p>
                      <a:pPr algn="ctr"/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/>
                        <a:t>İnceleme Aşamasında Olan</a:t>
                      </a:r>
                    </a:p>
                    <a:p>
                      <a:pPr algn="ctr"/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Toplam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8967434"/>
                  </a:ext>
                </a:extLst>
              </a:tr>
              <a:tr h="436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/>
                        <a:t>Anıt Ağaç</a:t>
                      </a:r>
                    </a:p>
                    <a:p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smtClean="0"/>
                        <a:t>14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269569"/>
                  </a:ext>
                </a:extLst>
              </a:tr>
              <a:tr h="436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/>
                        <a:t>Mağara</a:t>
                      </a:r>
                    </a:p>
                    <a:p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9334772"/>
                  </a:ext>
                </a:extLst>
              </a:tr>
              <a:tr h="436016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Potansiyel</a:t>
                      </a:r>
                      <a:r>
                        <a:rPr lang="tr-TR" sz="1100" baseline="0" dirty="0" smtClean="0"/>
                        <a:t> Sit Alanı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645670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433641"/>
              </p:ext>
            </p:extLst>
          </p:nvPr>
        </p:nvGraphicFramePr>
        <p:xfrm>
          <a:off x="683568" y="153079"/>
          <a:ext cx="77048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1009139996"/>
                    </a:ext>
                  </a:extLst>
                </a:gridCol>
              </a:tblGrid>
              <a:tr h="18029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Envanterde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Yer alan Tabiat Varlıkları ve Doğal Sit Alanları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1240975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CB4B-F91D-4AE1-8DA4-5318D2765F8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92509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788</Words>
  <Application>Microsoft Office PowerPoint</Application>
  <PresentationFormat>Ekran Gösterisi (4:3)</PresentationFormat>
  <Paragraphs>175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Spring</vt:lpstr>
      <vt:lpstr>Makro İçerebilen Çalışma Sayfası</vt:lpstr>
      <vt:lpstr>ÇEVRE VE ŞEHİRCİLİK BAKANLIĞI</vt:lpstr>
      <vt:lpstr>Slayt 2</vt:lpstr>
      <vt:lpstr>KURULUŞ</vt:lpstr>
      <vt:lpstr>MİSYONUMUZ</vt:lpstr>
      <vt:lpstr>VİZYONUMUZ</vt:lpstr>
      <vt:lpstr>MEVZUATLARIMIZ</vt:lpstr>
      <vt:lpstr>TVK GENEL MÜDÜRLÜĞÜNÜN FAALİYETLERİ VE UYGULAMALARI</vt:lpstr>
      <vt:lpstr> Tabiat Varlıklarını Koruma Şubesinin Ana Faaliyet Alanları</vt:lpstr>
      <vt:lpstr>Slayt 9</vt:lpstr>
      <vt:lpstr>İlimizde Yer Alan Doğal Sit Alanlarının Derecelerine Göre Yüz Ölçümü Toplamı</vt:lpstr>
      <vt:lpstr>   Sit Alanlarının Derecesine Göre Dağılımı</vt:lpstr>
      <vt:lpstr> </vt:lpstr>
      <vt:lpstr>      MAĞARA TESCİL FİŞİ </vt:lpstr>
      <vt:lpstr>        ANIT AĞAÇ TESCİL FİŞİ</vt:lpstr>
      <vt:lpstr>  DOĞAL SİT İNCELEME TESCİL FİŞİ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TABİAT VARLIKLARINI KORUMA</dc:title>
  <dc:creator>mk</dc:creator>
  <cp:lastModifiedBy>pinar.tutar</cp:lastModifiedBy>
  <cp:revision>94</cp:revision>
  <dcterms:created xsi:type="dcterms:W3CDTF">2012-11-24T18:35:41Z</dcterms:created>
  <dcterms:modified xsi:type="dcterms:W3CDTF">2019-04-18T11:22:41Z</dcterms:modified>
</cp:coreProperties>
</file>