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330" r:id="rId3"/>
    <p:sldId id="332" r:id="rId4"/>
    <p:sldId id="336" r:id="rId5"/>
    <p:sldId id="338" r:id="rId6"/>
    <p:sldId id="334" r:id="rId7"/>
    <p:sldId id="337" r:id="rId8"/>
    <p:sldId id="339" r:id="rId9"/>
    <p:sldId id="364" r:id="rId10"/>
    <p:sldId id="384" r:id="rId11"/>
    <p:sldId id="385" r:id="rId12"/>
    <p:sldId id="388" r:id="rId13"/>
    <p:sldId id="341" r:id="rId14"/>
    <p:sldId id="389" r:id="rId15"/>
    <p:sldId id="378" r:id="rId16"/>
    <p:sldId id="345" r:id="rId17"/>
    <p:sldId id="346" r:id="rId18"/>
    <p:sldId id="348" r:id="rId19"/>
    <p:sldId id="347" r:id="rId20"/>
    <p:sldId id="349" r:id="rId21"/>
    <p:sldId id="350" r:id="rId22"/>
    <p:sldId id="362" r:id="rId23"/>
    <p:sldId id="365" r:id="rId24"/>
    <p:sldId id="352" r:id="rId25"/>
    <p:sldId id="353" r:id="rId26"/>
    <p:sldId id="367" r:id="rId27"/>
    <p:sldId id="396" r:id="rId28"/>
    <p:sldId id="398" r:id="rId29"/>
    <p:sldId id="399" r:id="rId30"/>
    <p:sldId id="370" r:id="rId31"/>
    <p:sldId id="355" r:id="rId32"/>
    <p:sldId id="356" r:id="rId33"/>
    <p:sldId id="357" r:id="rId34"/>
    <p:sldId id="358" r:id="rId35"/>
    <p:sldId id="359" r:id="rId36"/>
    <p:sldId id="361" r:id="rId37"/>
    <p:sldId id="377" r:id="rId38"/>
    <p:sldId id="380"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3" autoAdjust="0"/>
    <p:restoredTop sz="87194" autoAdjust="0"/>
  </p:normalViewPr>
  <p:slideViewPr>
    <p:cSldViewPr>
      <p:cViewPr>
        <p:scale>
          <a:sx n="100" d="100"/>
          <a:sy n="100" d="100"/>
        </p:scale>
        <p:origin x="-2034"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47006769970885"/>
          <c:y val="4.1976956761814399E-2"/>
          <c:w val="0.62783720680065536"/>
          <c:h val="0.86004838420307528"/>
        </c:manualLayout>
      </c:layout>
      <c:barChart>
        <c:barDir val="col"/>
        <c:grouping val="clustered"/>
        <c:varyColors val="0"/>
        <c:ser>
          <c:idx val="0"/>
          <c:order val="0"/>
          <c:tx>
            <c:strRef>
              <c:f>Sayfa1!$B$1</c:f>
              <c:strCache>
                <c:ptCount val="1"/>
                <c:pt idx="0">
                  <c:v>Hazır Beton</c:v>
                </c:pt>
              </c:strCache>
            </c:strRef>
          </c:tx>
          <c:invertIfNegative val="0"/>
          <c:dLbls>
            <c:txPr>
              <a:bodyPr rot="-5400000" vert="horz"/>
              <a:lstStyle/>
              <a:p>
                <a:pPr>
                  <a:defRPr sz="1200"/>
                </a:pPr>
                <a:endParaRPr lang="tr-TR"/>
              </a:p>
            </c:txPr>
            <c:showLegendKey val="0"/>
            <c:showVal val="1"/>
            <c:showCatName val="0"/>
            <c:showSerName val="0"/>
            <c:showPercent val="0"/>
            <c:showBubbleSize val="0"/>
            <c:showLeaderLines val="0"/>
          </c:dLbls>
          <c:cat>
            <c:numRef>
              <c:f>Sayfa1!$A$2:$A$8</c:f>
              <c:numCache>
                <c:formatCode>General</c:formatCode>
                <c:ptCount val="7"/>
                <c:pt idx="0">
                  <c:v>2011</c:v>
                </c:pt>
                <c:pt idx="1">
                  <c:v>2012</c:v>
                </c:pt>
                <c:pt idx="2">
                  <c:v>2013</c:v>
                </c:pt>
                <c:pt idx="3">
                  <c:v>2014</c:v>
                </c:pt>
                <c:pt idx="4">
                  <c:v>2015</c:v>
                </c:pt>
                <c:pt idx="5">
                  <c:v>2016</c:v>
                </c:pt>
                <c:pt idx="6">
                  <c:v>2017</c:v>
                </c:pt>
              </c:numCache>
            </c:numRef>
          </c:cat>
          <c:val>
            <c:numRef>
              <c:f>Sayfa1!$B$2:$B$8</c:f>
              <c:numCache>
                <c:formatCode>General</c:formatCode>
                <c:ptCount val="7"/>
                <c:pt idx="0">
                  <c:v>3698</c:v>
                </c:pt>
                <c:pt idx="1">
                  <c:v>3880</c:v>
                </c:pt>
                <c:pt idx="2">
                  <c:v>3267</c:v>
                </c:pt>
                <c:pt idx="3">
                  <c:v>4280</c:v>
                </c:pt>
                <c:pt idx="4">
                  <c:v>9832</c:v>
                </c:pt>
                <c:pt idx="5">
                  <c:v>10340</c:v>
                </c:pt>
                <c:pt idx="6">
                  <c:v>8405</c:v>
                </c:pt>
              </c:numCache>
            </c:numRef>
          </c:val>
        </c:ser>
        <c:ser>
          <c:idx val="1"/>
          <c:order val="1"/>
          <c:tx>
            <c:strRef>
              <c:f>Sayfa1!$C$1</c:f>
              <c:strCache>
                <c:ptCount val="1"/>
                <c:pt idx="0">
                  <c:v>Diğer Yapı Malzemeleri</c:v>
                </c:pt>
              </c:strCache>
            </c:strRef>
          </c:tx>
          <c:invertIfNegative val="0"/>
          <c:dLbls>
            <c:txPr>
              <a:bodyPr rot="-5400000" vert="horz"/>
              <a:lstStyle/>
              <a:p>
                <a:pPr>
                  <a:defRPr sz="1200"/>
                </a:pPr>
                <a:endParaRPr lang="tr-TR"/>
              </a:p>
            </c:txPr>
            <c:showLegendKey val="0"/>
            <c:showVal val="1"/>
            <c:showCatName val="0"/>
            <c:showSerName val="0"/>
            <c:showPercent val="0"/>
            <c:showBubbleSize val="0"/>
            <c:showLeaderLines val="0"/>
          </c:dLbls>
          <c:cat>
            <c:numRef>
              <c:f>Sayfa1!$A$2:$A$8</c:f>
              <c:numCache>
                <c:formatCode>General</c:formatCode>
                <c:ptCount val="7"/>
                <c:pt idx="0">
                  <c:v>2011</c:v>
                </c:pt>
                <c:pt idx="1">
                  <c:v>2012</c:v>
                </c:pt>
                <c:pt idx="2">
                  <c:v>2013</c:v>
                </c:pt>
                <c:pt idx="3">
                  <c:v>2014</c:v>
                </c:pt>
                <c:pt idx="4">
                  <c:v>2015</c:v>
                </c:pt>
                <c:pt idx="5">
                  <c:v>2016</c:v>
                </c:pt>
                <c:pt idx="6">
                  <c:v>2017</c:v>
                </c:pt>
              </c:numCache>
            </c:numRef>
          </c:cat>
          <c:val>
            <c:numRef>
              <c:f>Sayfa1!$C$2:$C$8</c:f>
              <c:numCache>
                <c:formatCode>General</c:formatCode>
                <c:ptCount val="7"/>
                <c:pt idx="0">
                  <c:v>2810</c:v>
                </c:pt>
                <c:pt idx="1">
                  <c:v>6862</c:v>
                </c:pt>
                <c:pt idx="2">
                  <c:v>5219</c:v>
                </c:pt>
                <c:pt idx="3">
                  <c:v>8151</c:v>
                </c:pt>
                <c:pt idx="4">
                  <c:v>9644</c:v>
                </c:pt>
                <c:pt idx="5">
                  <c:v>9521</c:v>
                </c:pt>
                <c:pt idx="6">
                  <c:v>7436</c:v>
                </c:pt>
              </c:numCache>
            </c:numRef>
          </c:val>
        </c:ser>
        <c:ser>
          <c:idx val="2"/>
          <c:order val="2"/>
          <c:tx>
            <c:strRef>
              <c:f>Sayfa1!$D$1</c:f>
              <c:strCache>
                <c:ptCount val="1"/>
                <c:pt idx="0">
                  <c:v>Toplam</c:v>
                </c:pt>
              </c:strCache>
            </c:strRef>
          </c:tx>
          <c:invertIfNegative val="0"/>
          <c:dLbls>
            <c:txPr>
              <a:bodyPr rot="-5400000" vert="horz"/>
              <a:lstStyle/>
              <a:p>
                <a:pPr>
                  <a:defRPr sz="1200"/>
                </a:pPr>
                <a:endParaRPr lang="tr-TR"/>
              </a:p>
            </c:txPr>
            <c:showLegendKey val="0"/>
            <c:showVal val="1"/>
            <c:showCatName val="0"/>
            <c:showSerName val="0"/>
            <c:showPercent val="0"/>
            <c:showBubbleSize val="0"/>
            <c:showLeaderLines val="0"/>
          </c:dLbls>
          <c:cat>
            <c:numRef>
              <c:f>Sayfa1!$A$2:$A$8</c:f>
              <c:numCache>
                <c:formatCode>General</c:formatCode>
                <c:ptCount val="7"/>
                <c:pt idx="0">
                  <c:v>2011</c:v>
                </c:pt>
                <c:pt idx="1">
                  <c:v>2012</c:v>
                </c:pt>
                <c:pt idx="2">
                  <c:v>2013</c:v>
                </c:pt>
                <c:pt idx="3">
                  <c:v>2014</c:v>
                </c:pt>
                <c:pt idx="4">
                  <c:v>2015</c:v>
                </c:pt>
                <c:pt idx="5">
                  <c:v>2016</c:v>
                </c:pt>
                <c:pt idx="6">
                  <c:v>2017</c:v>
                </c:pt>
              </c:numCache>
            </c:numRef>
          </c:cat>
          <c:val>
            <c:numRef>
              <c:f>Sayfa1!$D$2:$D$8</c:f>
              <c:numCache>
                <c:formatCode>General</c:formatCode>
                <c:ptCount val="7"/>
                <c:pt idx="0">
                  <c:v>6508</c:v>
                </c:pt>
                <c:pt idx="1">
                  <c:v>10742</c:v>
                </c:pt>
                <c:pt idx="2">
                  <c:v>8486</c:v>
                </c:pt>
                <c:pt idx="3">
                  <c:v>12431</c:v>
                </c:pt>
                <c:pt idx="4">
                  <c:v>19476</c:v>
                </c:pt>
                <c:pt idx="5">
                  <c:v>19861</c:v>
                </c:pt>
                <c:pt idx="6">
                  <c:v>15841</c:v>
                </c:pt>
              </c:numCache>
            </c:numRef>
          </c:val>
        </c:ser>
        <c:dLbls>
          <c:showLegendKey val="0"/>
          <c:showVal val="0"/>
          <c:showCatName val="0"/>
          <c:showSerName val="0"/>
          <c:showPercent val="0"/>
          <c:showBubbleSize val="0"/>
        </c:dLbls>
        <c:gapWidth val="150"/>
        <c:axId val="205895552"/>
        <c:axId val="205897088"/>
      </c:barChart>
      <c:catAx>
        <c:axId val="205895552"/>
        <c:scaling>
          <c:orientation val="minMax"/>
        </c:scaling>
        <c:delete val="0"/>
        <c:axPos val="b"/>
        <c:numFmt formatCode="General" sourceLinked="1"/>
        <c:majorTickMark val="out"/>
        <c:minorTickMark val="none"/>
        <c:tickLblPos val="nextTo"/>
        <c:txPr>
          <a:bodyPr/>
          <a:lstStyle/>
          <a:p>
            <a:pPr>
              <a:defRPr sz="1200"/>
            </a:pPr>
            <a:endParaRPr lang="tr-TR"/>
          </a:p>
        </c:txPr>
        <c:crossAx val="205897088"/>
        <c:crosses val="autoZero"/>
        <c:auto val="1"/>
        <c:lblAlgn val="ctr"/>
        <c:lblOffset val="100"/>
        <c:noMultiLvlLbl val="0"/>
      </c:catAx>
      <c:valAx>
        <c:axId val="205897088"/>
        <c:scaling>
          <c:orientation val="minMax"/>
        </c:scaling>
        <c:delete val="0"/>
        <c:axPos val="l"/>
        <c:majorGridlines/>
        <c:numFmt formatCode="General" sourceLinked="1"/>
        <c:majorTickMark val="out"/>
        <c:minorTickMark val="none"/>
        <c:tickLblPos val="nextTo"/>
        <c:txPr>
          <a:bodyPr/>
          <a:lstStyle/>
          <a:p>
            <a:pPr>
              <a:defRPr sz="1200"/>
            </a:pPr>
            <a:endParaRPr lang="tr-TR"/>
          </a:p>
        </c:txPr>
        <c:crossAx val="205895552"/>
        <c:crosses val="autoZero"/>
        <c:crossBetween val="between"/>
      </c:valAx>
    </c:plotArea>
    <c:legend>
      <c:legendPos val="r"/>
      <c:layout>
        <c:manualLayout>
          <c:xMode val="edge"/>
          <c:yMode val="edge"/>
          <c:x val="0.75954810135734463"/>
          <c:y val="0.41523622047244096"/>
          <c:w val="0.20731801404782182"/>
          <c:h val="0.26952731299212601"/>
        </c:manualLayout>
      </c:layout>
      <c:overlay val="0"/>
      <c:txPr>
        <a:bodyPr/>
        <a:lstStyle/>
        <a:p>
          <a:pPr>
            <a:defRPr sz="1000"/>
          </a:pPr>
          <a:endParaRPr lang="tr-TR"/>
        </a:p>
      </c:txPr>
    </c:legend>
    <c:plotVisOnly val="1"/>
    <c:dispBlanksAs val="gap"/>
    <c:showDLblsOverMax val="0"/>
  </c:chart>
  <c:txPr>
    <a:bodyPr/>
    <a:lstStyle/>
    <a:p>
      <a:pPr>
        <a:defRPr sz="1800"/>
      </a:pPr>
      <a:endParaRPr lang="tr-T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677CE-553F-4E0F-B2A5-CBBF3AB4F7FA}" type="datetimeFigureOut">
              <a:rPr lang="tr-TR" smtClean="0"/>
              <a:pPr/>
              <a:t>12.03.2019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FD7B7-0A68-41B0-B0C1-F2EF87CCB45F}" type="slidenum">
              <a:rPr lang="tr-TR" smtClean="0"/>
              <a:pPr/>
              <a:t>‹#›</a:t>
            </a:fld>
            <a:endParaRPr lang="tr-TR"/>
          </a:p>
        </p:txBody>
      </p:sp>
    </p:spTree>
    <p:extLst>
      <p:ext uri="{BB962C8B-B14F-4D97-AF65-F5344CB8AC3E}">
        <p14:creationId xmlns:p14="http://schemas.microsoft.com/office/powerpoint/2010/main" val="101046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C2FD7B7-0A68-41B0-B0C1-F2EF87CCB45F}" type="slidenum">
              <a:rPr lang="tr-TR" smtClean="0"/>
              <a:pPr/>
              <a:t>1</a:t>
            </a:fld>
            <a:endParaRPr lang="tr-TR"/>
          </a:p>
        </p:txBody>
      </p:sp>
    </p:spTree>
    <p:extLst>
      <p:ext uri="{BB962C8B-B14F-4D97-AF65-F5344CB8AC3E}">
        <p14:creationId xmlns:p14="http://schemas.microsoft.com/office/powerpoint/2010/main" val="214924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475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65018241-A9F6-4F99-866E-7F6306069D75}" type="slidenum">
              <a:rPr lang="tr-TR" smtClean="0"/>
              <a:pPr>
                <a:defRPr/>
              </a:pPr>
              <a:t>20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5779"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633F714B-776F-4161-8F8A-F38980CAB155}" type="slidenum">
              <a:rPr lang="tr-TR" smtClean="0"/>
              <a:pPr>
                <a:defRPr/>
              </a:pPr>
              <a:t>24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a:ln/>
        </p:spPr>
        <p:txBody>
          <a:bodyPr/>
          <a:lstStyle/>
          <a:p>
            <a:pPr algn="just">
              <a:spcBef>
                <a:spcPct val="0"/>
              </a:spcBef>
              <a:defRPr/>
            </a:pPr>
            <a:r>
              <a:rPr lang="tr-TR" smtClean="0">
                <a:effectLst>
                  <a:outerShdw blurRad="38100" dist="38100" dir="2700000" algn="tl">
                    <a:srgbClr val="C0C0C0"/>
                  </a:outerShdw>
                </a:effectLst>
              </a:rPr>
              <a:t>CE işareti Yeni Yaklaşım Politikası kapsamında ortaya çıkmış ve iliştirildiği ürünün sağlık ve güvenlik koşulları açısından temel gerekleri karşıladığını  gösteren bir işarettir.</a:t>
            </a:r>
          </a:p>
          <a:p>
            <a:pPr algn="just">
              <a:spcBef>
                <a:spcPct val="0"/>
              </a:spcBef>
              <a:defRPr/>
            </a:pPr>
            <a:endParaRPr lang="tr-TR" smtClean="0">
              <a:effectLst>
                <a:outerShdw blurRad="38100" dist="38100" dir="2700000" algn="tl">
                  <a:srgbClr val="C0C0C0"/>
                </a:outerShdw>
              </a:effectLst>
            </a:endParaRPr>
          </a:p>
          <a:p>
            <a:pPr algn="just">
              <a:spcBef>
                <a:spcPct val="0"/>
              </a:spcBef>
              <a:defRPr/>
            </a:pPr>
            <a:r>
              <a:rPr lang="tr-TR" smtClean="0">
                <a:effectLst>
                  <a:outerShdw blurRad="38100" dist="38100" dir="2700000" algn="tl">
                    <a:srgbClr val="C0C0C0"/>
                  </a:outerShdw>
                </a:effectLst>
              </a:rPr>
              <a:t>CE bir kalite işareti değil, bir güvenlik işaretidir. </a:t>
            </a:r>
          </a:p>
          <a:p>
            <a:pPr algn="just">
              <a:spcBef>
                <a:spcPct val="0"/>
              </a:spcBef>
              <a:defRPr/>
            </a:pPr>
            <a:endParaRPr lang="tr-TR" smtClean="0">
              <a:effectLst>
                <a:outerShdw blurRad="38100" dist="38100" dir="2700000" algn="tl">
                  <a:srgbClr val="C0C0C0"/>
                </a:outerShdw>
              </a:effectLst>
            </a:endParaRPr>
          </a:p>
          <a:p>
            <a:pPr algn="just">
              <a:spcBef>
                <a:spcPct val="0"/>
              </a:spcBef>
              <a:defRPr/>
            </a:pPr>
            <a:r>
              <a:rPr lang="tr-TR" smtClean="0">
                <a:effectLst>
                  <a:outerShdw blurRad="38100" dist="38100" dir="2700000" algn="tl">
                    <a:srgbClr val="C0C0C0"/>
                  </a:outerShdw>
                </a:effectLst>
              </a:rPr>
              <a:t>CE işareti gerektiren Yeni Yaklaşım Direktiflerinin kapsamına giren ürünler CE işareti olmaksızın piyasaya arz edilemez. </a:t>
            </a:r>
          </a:p>
          <a:p>
            <a:pPr algn="just">
              <a:spcBef>
                <a:spcPct val="0"/>
              </a:spcBef>
              <a:defRPr/>
            </a:pPr>
            <a:endParaRPr lang="tr-TR" smtClean="0">
              <a:effectLst>
                <a:outerShdw blurRad="38100" dist="38100" dir="2700000" algn="tl">
                  <a:srgbClr val="C0C0C0"/>
                </a:outerShdw>
              </a:effectLst>
            </a:endParaRPr>
          </a:p>
          <a:p>
            <a:pPr eaLnBrk="1" hangingPunct="1">
              <a:defRPr/>
            </a:pPr>
            <a:endParaRPr lang="en-US" smtClean="0">
              <a:effectLst>
                <a:outerShdw blurRad="38100" dist="38100" dir="2700000" algn="tl">
                  <a:srgbClr val="C0C0C0"/>
                </a:outerShdw>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r>
              <a:rPr lang="tr-TR" smtClean="0"/>
              <a:t>18.11.2014</a:t>
            </a:r>
            <a:endParaRPr lang="tr-TR"/>
          </a:p>
        </p:txBody>
      </p:sp>
      <p:sp>
        <p:nvSpPr>
          <p:cNvPr id="5" name="Altbilgi Yer Tutucusu 4"/>
          <p:cNvSpPr>
            <a:spLocks noGrp="1"/>
          </p:cNvSpPr>
          <p:nvPr>
            <p:ph type="ftr" sz="quarter" idx="11"/>
          </p:nvPr>
        </p:nvSpPr>
        <p:spPr/>
        <p:txBody>
          <a:bodyPr/>
          <a:lstStyle/>
          <a:p>
            <a:r>
              <a:rPr lang="tr-TR" smtClean="0"/>
              <a:t>4708 Sayılı Kanun ve Uygulamaları Eğitimi-Gazientep</a:t>
            </a:r>
            <a:endParaRPr lang="tr-TR"/>
          </a:p>
        </p:txBody>
      </p:sp>
      <p:sp>
        <p:nvSpPr>
          <p:cNvPr id="6" name="Slayt Numarası Yer Tutucusu 5"/>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349776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18.11.2014</a:t>
            </a:r>
            <a:endParaRPr lang="tr-TR"/>
          </a:p>
        </p:txBody>
      </p:sp>
      <p:sp>
        <p:nvSpPr>
          <p:cNvPr id="5" name="Altbilgi Yer Tutucusu 4"/>
          <p:cNvSpPr>
            <a:spLocks noGrp="1"/>
          </p:cNvSpPr>
          <p:nvPr>
            <p:ph type="ftr" sz="quarter" idx="11"/>
          </p:nvPr>
        </p:nvSpPr>
        <p:spPr/>
        <p:txBody>
          <a:bodyPr/>
          <a:lstStyle/>
          <a:p>
            <a:r>
              <a:rPr lang="tr-TR" smtClean="0"/>
              <a:t>4708 Sayılı Kanun ve Uygulamaları Eğitimi-Gazientep</a:t>
            </a:r>
            <a:endParaRPr lang="tr-TR"/>
          </a:p>
        </p:txBody>
      </p:sp>
      <p:sp>
        <p:nvSpPr>
          <p:cNvPr id="6" name="Slayt Numarası Yer Tutucusu 5"/>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385714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18.11.2014</a:t>
            </a:r>
            <a:endParaRPr lang="tr-TR"/>
          </a:p>
        </p:txBody>
      </p:sp>
      <p:sp>
        <p:nvSpPr>
          <p:cNvPr id="5" name="Altbilgi Yer Tutucusu 4"/>
          <p:cNvSpPr>
            <a:spLocks noGrp="1"/>
          </p:cNvSpPr>
          <p:nvPr>
            <p:ph type="ftr" sz="quarter" idx="11"/>
          </p:nvPr>
        </p:nvSpPr>
        <p:spPr/>
        <p:txBody>
          <a:bodyPr/>
          <a:lstStyle/>
          <a:p>
            <a:r>
              <a:rPr lang="tr-TR" smtClean="0"/>
              <a:t>4708 Sayılı Kanun ve Uygulamaları Eğitimi-Gazientep</a:t>
            </a:r>
            <a:endParaRPr lang="tr-TR"/>
          </a:p>
        </p:txBody>
      </p:sp>
      <p:sp>
        <p:nvSpPr>
          <p:cNvPr id="6" name="Slayt Numarası Yer Tutucusu 5"/>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107909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0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7620000" cy="4800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3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7620000" cy="4800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4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7620000" cy="4800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8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7620000" cy="4800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1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7620000" cy="4800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914400" y="4343400"/>
            <a:ext cx="7772400" cy="1975104"/>
          </a:xfrm>
          <a:prstGeom prst="rect">
            <a:avLst/>
          </a:prstGeo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3" name="Date Placeholder 27"/>
          <p:cNvSpPr>
            <a:spLocks noGrp="1"/>
          </p:cNvSpPr>
          <p:nvPr>
            <p:ph type="dt" sz="half" idx="10"/>
          </p:nvPr>
        </p:nvSpPr>
        <p:spPr>
          <a:xfrm>
            <a:off x="6477000" y="6416675"/>
            <a:ext cx="2133600" cy="365125"/>
          </a:xfrm>
        </p:spPr>
        <p:txBody>
          <a:bodyPr/>
          <a:lstStyle>
            <a:lvl1pPr>
              <a:defRPr/>
            </a:lvl1pPr>
          </a:lstStyle>
          <a:p>
            <a:pPr>
              <a:defRPr/>
            </a:pPr>
            <a:r>
              <a:rPr lang="tr-TR" smtClean="0"/>
              <a:t>18.11.2014</a:t>
            </a:r>
            <a:endParaRPr lang="en-US"/>
          </a:p>
        </p:txBody>
      </p:sp>
      <p:sp>
        <p:nvSpPr>
          <p:cNvPr id="4" name="Footer Placeholder 16"/>
          <p:cNvSpPr>
            <a:spLocks noGrp="1"/>
          </p:cNvSpPr>
          <p:nvPr>
            <p:ph type="ftr" sz="quarter" idx="11"/>
          </p:nvPr>
        </p:nvSpPr>
        <p:spPr>
          <a:xfrm>
            <a:off x="914400" y="6416675"/>
            <a:ext cx="5562600" cy="365125"/>
          </a:xfrm>
        </p:spPr>
        <p:txBody>
          <a:bodyPr/>
          <a:lstStyle>
            <a:lvl1pPr>
              <a:defRPr/>
            </a:lvl1pPr>
          </a:lstStyle>
          <a:p>
            <a:pPr>
              <a:defRPr/>
            </a:pPr>
            <a:r>
              <a:rPr lang="en-US" smtClean="0"/>
              <a:t>4708 Sayılı Kanun ve Uygulamaları Eğitimi-Gazientep</a:t>
            </a:r>
            <a:endParaRPr lang="en-US"/>
          </a:p>
        </p:txBody>
      </p:sp>
      <p:sp>
        <p:nvSpPr>
          <p:cNvPr id="5" name="Slide Number Placeholder 28"/>
          <p:cNvSpPr>
            <a:spLocks noGrp="1"/>
          </p:cNvSpPr>
          <p:nvPr>
            <p:ph type="sldNum" sz="quarter" idx="12"/>
          </p:nvPr>
        </p:nvSpPr>
        <p:spPr>
          <a:xfrm>
            <a:off x="8610600" y="6416675"/>
            <a:ext cx="457200" cy="365125"/>
          </a:xfrm>
        </p:spPr>
        <p:txBody>
          <a:bodyPr/>
          <a:lstStyle>
            <a:lvl1pPr>
              <a:defRPr/>
            </a:lvl1pPr>
            <a:extLst/>
          </a:lstStyle>
          <a:p>
            <a:pPr>
              <a:defRPr/>
            </a:pPr>
            <a:fld id="{D52155B6-AFAA-4D79-8255-D84DAC8328E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6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7620000" cy="4800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18.11.2014</a:t>
            </a:r>
            <a:endParaRPr lang="tr-TR"/>
          </a:p>
        </p:txBody>
      </p:sp>
      <p:sp>
        <p:nvSpPr>
          <p:cNvPr id="5" name="Altbilgi Yer Tutucusu 4"/>
          <p:cNvSpPr>
            <a:spLocks noGrp="1"/>
          </p:cNvSpPr>
          <p:nvPr>
            <p:ph type="ftr" sz="quarter" idx="11"/>
          </p:nvPr>
        </p:nvSpPr>
        <p:spPr/>
        <p:txBody>
          <a:bodyPr/>
          <a:lstStyle/>
          <a:p>
            <a:r>
              <a:rPr lang="tr-TR" smtClean="0"/>
              <a:t>4708 Sayılı Kanun ve Uygulamaları Eğitimi-Gazientep</a:t>
            </a:r>
            <a:endParaRPr lang="tr-TR"/>
          </a:p>
        </p:txBody>
      </p:sp>
      <p:sp>
        <p:nvSpPr>
          <p:cNvPr id="6" name="Slayt Numarası Yer Tutucusu 5"/>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21672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18.11.2014</a:t>
            </a:r>
            <a:endParaRPr lang="tr-TR"/>
          </a:p>
        </p:txBody>
      </p:sp>
      <p:sp>
        <p:nvSpPr>
          <p:cNvPr id="5" name="Altbilgi Yer Tutucusu 4"/>
          <p:cNvSpPr>
            <a:spLocks noGrp="1"/>
          </p:cNvSpPr>
          <p:nvPr>
            <p:ph type="ftr" sz="quarter" idx="11"/>
          </p:nvPr>
        </p:nvSpPr>
        <p:spPr/>
        <p:txBody>
          <a:bodyPr/>
          <a:lstStyle/>
          <a:p>
            <a:r>
              <a:rPr lang="tr-TR" smtClean="0"/>
              <a:t>4708 Sayılı Kanun ve Uygulamaları Eğitimi-Gazientep</a:t>
            </a:r>
            <a:endParaRPr lang="tr-TR"/>
          </a:p>
        </p:txBody>
      </p:sp>
      <p:sp>
        <p:nvSpPr>
          <p:cNvPr id="6" name="Slayt Numarası Yer Tutucusu 5"/>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317113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18.11.2014</a:t>
            </a:r>
            <a:endParaRPr lang="tr-TR"/>
          </a:p>
        </p:txBody>
      </p:sp>
      <p:sp>
        <p:nvSpPr>
          <p:cNvPr id="6" name="Altbilgi Yer Tutucusu 5"/>
          <p:cNvSpPr>
            <a:spLocks noGrp="1"/>
          </p:cNvSpPr>
          <p:nvPr>
            <p:ph type="ftr" sz="quarter" idx="11"/>
          </p:nvPr>
        </p:nvSpPr>
        <p:spPr/>
        <p:txBody>
          <a:bodyPr/>
          <a:lstStyle/>
          <a:p>
            <a:r>
              <a:rPr lang="tr-TR" smtClean="0"/>
              <a:t>4708 Sayılı Kanun ve Uygulamaları Eğitimi-Gazientep</a:t>
            </a:r>
            <a:endParaRPr lang="tr-TR"/>
          </a:p>
        </p:txBody>
      </p:sp>
      <p:sp>
        <p:nvSpPr>
          <p:cNvPr id="7" name="Slayt Numarası Yer Tutucusu 6"/>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345432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18.11.2014</a:t>
            </a:r>
            <a:endParaRPr lang="tr-TR"/>
          </a:p>
        </p:txBody>
      </p:sp>
      <p:sp>
        <p:nvSpPr>
          <p:cNvPr id="8" name="Altbilgi Yer Tutucusu 7"/>
          <p:cNvSpPr>
            <a:spLocks noGrp="1"/>
          </p:cNvSpPr>
          <p:nvPr>
            <p:ph type="ftr" sz="quarter" idx="11"/>
          </p:nvPr>
        </p:nvSpPr>
        <p:spPr/>
        <p:txBody>
          <a:bodyPr/>
          <a:lstStyle/>
          <a:p>
            <a:r>
              <a:rPr lang="tr-TR" smtClean="0"/>
              <a:t>4708 Sayılı Kanun ve Uygulamaları Eğitimi-Gazientep</a:t>
            </a:r>
            <a:endParaRPr lang="tr-TR"/>
          </a:p>
        </p:txBody>
      </p:sp>
      <p:sp>
        <p:nvSpPr>
          <p:cNvPr id="9" name="Slayt Numarası Yer Tutucusu 8"/>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26805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18.11.2014</a:t>
            </a:r>
            <a:endParaRPr lang="tr-TR"/>
          </a:p>
        </p:txBody>
      </p:sp>
      <p:sp>
        <p:nvSpPr>
          <p:cNvPr id="4" name="Altbilgi Yer Tutucusu 3"/>
          <p:cNvSpPr>
            <a:spLocks noGrp="1"/>
          </p:cNvSpPr>
          <p:nvPr>
            <p:ph type="ftr" sz="quarter" idx="11"/>
          </p:nvPr>
        </p:nvSpPr>
        <p:spPr/>
        <p:txBody>
          <a:bodyPr/>
          <a:lstStyle/>
          <a:p>
            <a:r>
              <a:rPr lang="tr-TR" smtClean="0"/>
              <a:t>4708 Sayılı Kanun ve Uygulamaları Eğitimi-Gazientep</a:t>
            </a:r>
            <a:endParaRPr lang="tr-TR"/>
          </a:p>
        </p:txBody>
      </p:sp>
      <p:sp>
        <p:nvSpPr>
          <p:cNvPr id="5" name="Slayt Numarası Yer Tutucusu 4"/>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299544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18.11.2014</a:t>
            </a:r>
            <a:endParaRPr lang="tr-TR"/>
          </a:p>
        </p:txBody>
      </p:sp>
      <p:sp>
        <p:nvSpPr>
          <p:cNvPr id="3" name="Altbilgi Yer Tutucusu 2"/>
          <p:cNvSpPr>
            <a:spLocks noGrp="1"/>
          </p:cNvSpPr>
          <p:nvPr>
            <p:ph type="ftr" sz="quarter" idx="11"/>
          </p:nvPr>
        </p:nvSpPr>
        <p:spPr/>
        <p:txBody>
          <a:bodyPr/>
          <a:lstStyle/>
          <a:p>
            <a:r>
              <a:rPr lang="tr-TR" smtClean="0"/>
              <a:t>4708 Sayılı Kanun ve Uygulamaları Eğitimi-Gazientep</a:t>
            </a:r>
            <a:endParaRPr lang="tr-TR"/>
          </a:p>
        </p:txBody>
      </p:sp>
      <p:sp>
        <p:nvSpPr>
          <p:cNvPr id="4" name="Slayt Numarası Yer Tutucusu 3"/>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140973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18.11.2014</a:t>
            </a:r>
            <a:endParaRPr lang="tr-TR"/>
          </a:p>
        </p:txBody>
      </p:sp>
      <p:sp>
        <p:nvSpPr>
          <p:cNvPr id="6" name="Altbilgi Yer Tutucusu 5"/>
          <p:cNvSpPr>
            <a:spLocks noGrp="1"/>
          </p:cNvSpPr>
          <p:nvPr>
            <p:ph type="ftr" sz="quarter" idx="11"/>
          </p:nvPr>
        </p:nvSpPr>
        <p:spPr/>
        <p:txBody>
          <a:bodyPr/>
          <a:lstStyle/>
          <a:p>
            <a:r>
              <a:rPr lang="tr-TR" smtClean="0"/>
              <a:t>4708 Sayılı Kanun ve Uygulamaları Eğitimi-Gazientep</a:t>
            </a:r>
            <a:endParaRPr lang="tr-TR"/>
          </a:p>
        </p:txBody>
      </p:sp>
      <p:sp>
        <p:nvSpPr>
          <p:cNvPr id="7" name="Slayt Numarası Yer Tutucusu 6"/>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84371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18.11.2014</a:t>
            </a:r>
            <a:endParaRPr lang="tr-TR"/>
          </a:p>
        </p:txBody>
      </p:sp>
      <p:sp>
        <p:nvSpPr>
          <p:cNvPr id="6" name="Altbilgi Yer Tutucusu 5"/>
          <p:cNvSpPr>
            <a:spLocks noGrp="1"/>
          </p:cNvSpPr>
          <p:nvPr>
            <p:ph type="ftr" sz="quarter" idx="11"/>
          </p:nvPr>
        </p:nvSpPr>
        <p:spPr/>
        <p:txBody>
          <a:bodyPr/>
          <a:lstStyle/>
          <a:p>
            <a:r>
              <a:rPr lang="tr-TR" smtClean="0"/>
              <a:t>4708 Sayılı Kanun ve Uygulamaları Eğitimi-Gazientep</a:t>
            </a:r>
            <a:endParaRPr lang="tr-TR"/>
          </a:p>
        </p:txBody>
      </p:sp>
      <p:sp>
        <p:nvSpPr>
          <p:cNvPr id="7" name="Slayt Numarası Yer Tutucusu 6"/>
          <p:cNvSpPr>
            <a:spLocks noGrp="1"/>
          </p:cNvSpPr>
          <p:nvPr>
            <p:ph type="sldNum" sz="quarter" idx="12"/>
          </p:nvPr>
        </p:nvSpPr>
        <p:spPr/>
        <p:txBody>
          <a:bodyPr/>
          <a:lstStyle/>
          <a:p>
            <a:fld id="{9D42A802-C52C-43C2-9F65-815CAE899C7B}" type="slidenum">
              <a:rPr lang="tr-TR" smtClean="0"/>
              <a:pPr/>
              <a:t>‹#›</a:t>
            </a:fld>
            <a:endParaRPr lang="tr-TR"/>
          </a:p>
        </p:txBody>
      </p:sp>
    </p:spTree>
    <p:extLst>
      <p:ext uri="{BB962C8B-B14F-4D97-AF65-F5344CB8AC3E}">
        <p14:creationId xmlns:p14="http://schemas.microsoft.com/office/powerpoint/2010/main" val="247517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18.11.2014</a:t>
            </a: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4708 Sayılı Kanun ve Uygulamaları Eğitimi-Gazientep</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2A802-C52C-43C2-9F65-815CAE899C7B}" type="slidenum">
              <a:rPr lang="tr-TR" smtClean="0"/>
              <a:pPr/>
              <a:t>‹#›</a:t>
            </a:fld>
            <a:endParaRPr lang="tr-TR"/>
          </a:p>
        </p:txBody>
      </p:sp>
      <p:pic>
        <p:nvPicPr>
          <p:cNvPr id="7" name="Picture 2" descr="D:\Antalya Eğitim\csb_logo_degrade.png"/>
          <p:cNvPicPr>
            <a:picLocks noChangeAspect="1" noChangeArrowheads="1"/>
          </p:cNvPicPr>
          <p:nvPr userDrawn="1"/>
        </p:nvPicPr>
        <p:blipFill>
          <a:blip r:embed="rId20" cstate="print"/>
          <a:srcRect/>
          <a:stretch>
            <a:fillRect/>
          </a:stretch>
        </p:blipFill>
        <p:spPr bwMode="auto">
          <a:xfrm>
            <a:off x="395536" y="188640"/>
            <a:ext cx="1296144" cy="846912"/>
          </a:xfrm>
          <a:prstGeom prst="rect">
            <a:avLst/>
          </a:prstGeom>
          <a:noFill/>
        </p:spPr>
      </p:pic>
      <p:sp>
        <p:nvSpPr>
          <p:cNvPr id="8" name="4 Metin kutusu"/>
          <p:cNvSpPr txBox="1"/>
          <p:nvPr userDrawn="1"/>
        </p:nvSpPr>
        <p:spPr>
          <a:xfrm>
            <a:off x="2339752" y="438365"/>
            <a:ext cx="453650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srgbClr val="1F497D">
                    <a:lumMod val="50000"/>
                  </a:srgbClr>
                </a:solidFill>
                <a:effectLst/>
                <a:uLnTx/>
                <a:uFillTx/>
              </a:rPr>
              <a:t>MESLEKİ HİZMETLER GENEL MÜDÜRLÜĞÜ</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srgbClr val="1F497D">
                    <a:lumMod val="50000"/>
                  </a:srgbClr>
                </a:solidFill>
                <a:effectLst/>
                <a:uLnTx/>
                <a:uFillTx/>
              </a:rPr>
              <a:t>YAPI MALZEMELERİ DAİRESİ BAŞKANLIĞI</a:t>
            </a:r>
            <a:endParaRPr kumimoji="0" lang="tr-TR" sz="1600" b="1" i="0" u="none" strike="noStrike" kern="0" cap="none" spc="0" normalizeH="0" baseline="0" noProof="0" dirty="0">
              <a:ln>
                <a:noFill/>
              </a:ln>
              <a:solidFill>
                <a:srgbClr val="1F497D">
                  <a:lumMod val="50000"/>
                </a:srgbClr>
              </a:solidFill>
              <a:effectLst/>
              <a:uLnTx/>
              <a:uFillTx/>
            </a:endParaRPr>
          </a:p>
        </p:txBody>
      </p:sp>
      <p:cxnSp>
        <p:nvCxnSpPr>
          <p:cNvPr id="9" name="Düz Bağlayıcı 8"/>
          <p:cNvCxnSpPr/>
          <p:nvPr userDrawn="1"/>
        </p:nvCxnSpPr>
        <p:spPr>
          <a:xfrm>
            <a:off x="179512" y="6453336"/>
            <a:ext cx="864096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942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4" r:id="rId16"/>
    <p:sldLayoutId id="2147483715" r:id="rId17"/>
    <p:sldLayoutId id="2147483717" r:id="rId18"/>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mailto:Yserhat.sayis@csb.gov.tr"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
        <p:nvSpPr>
          <p:cNvPr id="4" name="1 Başlık"/>
          <p:cNvSpPr txBox="1">
            <a:spLocks/>
          </p:cNvSpPr>
          <p:nvPr/>
        </p:nvSpPr>
        <p:spPr>
          <a:xfrm>
            <a:off x="1098360" y="1556792"/>
            <a:ext cx="6858016" cy="4248472"/>
          </a:xfrm>
          <a:prstGeom prst="rect">
            <a:avLst/>
          </a:prstGeom>
        </p:spPr>
        <p:txBody>
          <a:bodyPr vert="horz" lIns="91440" tIns="45720" rIns="91440" bIns="45720" rtlCol="0" anchor="ctr">
            <a:normAutofit fontScale="92500"/>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tr-TR" sz="3500" b="0" i="0" u="none" strike="noStrike" kern="0" cap="none" spc="0" normalizeH="0" baseline="0" noProof="0" dirty="0" smtClean="0">
                <a:ln>
                  <a:noFill/>
                </a:ln>
                <a:solidFill>
                  <a:prstClr val="black"/>
                </a:solidFill>
                <a:effectLst/>
                <a:uLnTx/>
                <a:uFillTx/>
              </a:rPr>
              <a:t>YAPIDA KULLANILAN MALZEMELERİN DENETİMİNE İLİŞKİN ESASLAR</a:t>
            </a:r>
            <a:endParaRPr kumimoji="0" lang="tr-TR" sz="3500" b="0" i="0" u="none" strike="noStrike" kern="0" cap="none" spc="0" normalizeH="0" noProof="0" dirty="0" smtClean="0">
              <a:ln>
                <a:noFill/>
              </a:ln>
              <a:solidFill>
                <a:prstClr val="black"/>
              </a:solidFill>
              <a:effectLst/>
              <a:uLnTx/>
              <a:uFillTx/>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3500" b="1" kern="0" dirty="0">
                <a:solidFill>
                  <a:srgbClr val="1F497D">
                    <a:lumMod val="75000"/>
                  </a:srgbClr>
                </a:solidFill>
              </a:rPr>
              <a:t/>
            </a:r>
            <a:br>
              <a:rPr lang="tr-TR" sz="3500" b="1" kern="0" dirty="0">
                <a:solidFill>
                  <a:srgbClr val="1F497D">
                    <a:lumMod val="75000"/>
                  </a:srgbClr>
                </a:solidFill>
              </a:rPr>
            </a:br>
            <a:r>
              <a:rPr lang="tr-TR" sz="3400" b="1" dirty="0" smtClean="0">
                <a:solidFill>
                  <a:srgbClr val="00B0F0"/>
                </a:solidFill>
                <a:latin typeface="+mj-lt"/>
              </a:rPr>
              <a:t>Yücel Serhat SAYIŞ</a:t>
            </a:r>
          </a:p>
          <a:p>
            <a:pPr marL="411480" lvl="1" indent="-342900">
              <a:lnSpc>
                <a:spcPct val="90000"/>
              </a:lnSpc>
              <a:spcBef>
                <a:spcPts val="700"/>
              </a:spcBef>
              <a:buClr>
                <a:schemeClr val="tx2"/>
              </a:buClr>
              <a:buSzPct val="95000"/>
              <a:buFont typeface="Wingdings" pitchFamily="2" charset="2"/>
              <a:buChar char="§"/>
              <a:defRPr/>
            </a:pPr>
            <a:r>
              <a:rPr lang="tr-TR" sz="2600" b="1" dirty="0" smtClean="0">
                <a:solidFill>
                  <a:srgbClr val="00B0F0"/>
                </a:solidFill>
                <a:latin typeface="+mj-lt"/>
              </a:rPr>
              <a:t>İnşaat Mühendisi</a:t>
            </a:r>
            <a:r>
              <a:rPr lang="tr-TR" sz="2600" b="1" dirty="0">
                <a:solidFill>
                  <a:srgbClr val="00B0F0"/>
                </a:solidFill>
                <a:latin typeface="+mj-lt"/>
              </a:rPr>
              <a:t/>
            </a:r>
            <a:br>
              <a:rPr lang="tr-TR" sz="2600" b="1" dirty="0">
                <a:solidFill>
                  <a:srgbClr val="00B0F0"/>
                </a:solidFill>
                <a:latin typeface="+mj-lt"/>
              </a:rPr>
            </a:br>
            <a:r>
              <a:rPr lang="tr-TR" sz="2600" b="1" dirty="0" smtClean="0">
                <a:solidFill>
                  <a:srgbClr val="00B0F0"/>
                </a:solidFill>
                <a:latin typeface="+mj-lt"/>
              </a:rPr>
              <a:t>Yapı Denetim ve Yapı Malzemesi Şube Müdürlüğü</a:t>
            </a:r>
            <a:r>
              <a:rPr lang="tr-TR" sz="2600" b="1" dirty="0">
                <a:solidFill>
                  <a:srgbClr val="00B0F0"/>
                </a:solidFill>
                <a:latin typeface="+mj-lt"/>
              </a:rPr>
              <a:t/>
            </a:r>
            <a:br>
              <a:rPr lang="tr-TR" sz="2600" b="1" dirty="0">
                <a:solidFill>
                  <a:srgbClr val="00B0F0"/>
                </a:solidFill>
                <a:latin typeface="+mj-lt"/>
              </a:rPr>
            </a:br>
            <a:r>
              <a:rPr kumimoji="0" lang="tr-TR" sz="1800" b="0" i="0" u="none" strike="noStrike" kern="0" cap="none" spc="0" normalizeH="0" baseline="0" noProof="0" dirty="0">
                <a:ln>
                  <a:noFill/>
                </a:ln>
                <a:solidFill>
                  <a:srgbClr val="4BACC6">
                    <a:lumMod val="60000"/>
                    <a:lumOff val="40000"/>
                  </a:srgbClr>
                </a:solidFill>
                <a:effectLst/>
                <a:uLnTx/>
                <a:uFillTx/>
              </a:rPr>
              <a:t/>
            </a:r>
            <a:br>
              <a:rPr kumimoji="0" lang="tr-TR" sz="1800" b="0" i="0" u="none" strike="noStrike" kern="0" cap="none" spc="0" normalizeH="0" baseline="0" noProof="0" dirty="0">
                <a:ln>
                  <a:noFill/>
                </a:ln>
                <a:solidFill>
                  <a:srgbClr val="4BACC6">
                    <a:lumMod val="60000"/>
                    <a:lumOff val="40000"/>
                  </a:srgbClr>
                </a:solidFill>
                <a:effectLst/>
                <a:uLnTx/>
                <a:uFillTx/>
              </a:rPr>
            </a:br>
            <a:r>
              <a:rPr kumimoji="0" lang="tr-TR" sz="1800" b="0" i="0" u="none" strike="noStrike" kern="0" cap="none" spc="0" normalizeH="0" baseline="0" noProof="0" dirty="0" smtClean="0">
                <a:ln>
                  <a:noFill/>
                </a:ln>
                <a:solidFill>
                  <a:srgbClr val="4BACC6">
                    <a:lumMod val="60000"/>
                    <a:lumOff val="40000"/>
                  </a:srgbClr>
                </a:solidFill>
                <a:effectLst/>
                <a:uLnTx/>
                <a:uFillTx/>
              </a:rPr>
              <a:t/>
            </a:r>
            <a:br>
              <a:rPr kumimoji="0" lang="tr-TR" sz="1800" b="0" i="0" u="none" strike="noStrike" kern="0" cap="none" spc="0" normalizeH="0" baseline="0" noProof="0" dirty="0" smtClean="0">
                <a:ln>
                  <a:noFill/>
                </a:ln>
                <a:solidFill>
                  <a:srgbClr val="4BACC6">
                    <a:lumMod val="60000"/>
                    <a:lumOff val="40000"/>
                  </a:srgbClr>
                </a:solidFill>
                <a:effectLst/>
                <a:uLnTx/>
                <a:uFillTx/>
              </a:rPr>
            </a:br>
            <a:r>
              <a:rPr kumimoji="0" lang="tr-TR" sz="1800" b="0" i="0" u="none" strike="noStrike" kern="0" cap="none" spc="0" normalizeH="0" baseline="0" noProof="0" dirty="0" smtClean="0">
                <a:ln>
                  <a:noFill/>
                </a:ln>
                <a:solidFill>
                  <a:srgbClr val="4BACC6">
                    <a:lumMod val="60000"/>
                    <a:lumOff val="40000"/>
                  </a:srgbClr>
                </a:solidFill>
                <a:effectLst/>
                <a:uLnTx/>
                <a:uFillTx/>
              </a:rPr>
              <a:t/>
            </a:r>
            <a:br>
              <a:rPr kumimoji="0" lang="tr-TR" sz="1800" b="0" i="0" u="none" strike="noStrike" kern="0" cap="none" spc="0" normalizeH="0" baseline="0" noProof="0" dirty="0" smtClean="0">
                <a:ln>
                  <a:noFill/>
                </a:ln>
                <a:solidFill>
                  <a:srgbClr val="4BACC6">
                    <a:lumMod val="60000"/>
                    <a:lumOff val="40000"/>
                  </a:srgbClr>
                </a:solidFill>
                <a:effectLst/>
                <a:uLnTx/>
                <a:uFillTx/>
              </a:rPr>
            </a:br>
            <a:r>
              <a:rPr kumimoji="0" lang="tr-TR" sz="1800" b="0" i="0" u="none" strike="noStrike" kern="0" cap="none" spc="0" normalizeH="0" baseline="0" noProof="0" dirty="0" smtClean="0">
                <a:ln>
                  <a:noFill/>
                </a:ln>
                <a:solidFill>
                  <a:srgbClr val="4BACC6">
                    <a:lumMod val="60000"/>
                    <a:lumOff val="40000"/>
                  </a:srgbClr>
                </a:solidFill>
                <a:effectLst/>
                <a:uLnTx/>
                <a:uFillTx/>
              </a:rPr>
              <a:t/>
            </a:r>
            <a:br>
              <a:rPr kumimoji="0" lang="tr-TR" sz="1800" b="0" i="0" u="none" strike="noStrike" kern="0" cap="none" spc="0" normalizeH="0" baseline="0" noProof="0" dirty="0" smtClean="0">
                <a:ln>
                  <a:noFill/>
                </a:ln>
                <a:solidFill>
                  <a:srgbClr val="4BACC6">
                    <a:lumMod val="60000"/>
                    <a:lumOff val="40000"/>
                  </a:srgbClr>
                </a:solidFill>
                <a:effectLst/>
                <a:uLnTx/>
                <a:uFillTx/>
              </a:rPr>
            </a:br>
            <a:r>
              <a:rPr lang="tr-TR" sz="1500" b="1" dirty="0"/>
              <a:t>4703 Sayılı Ürünlere İlişkin Teknik Mevzuatın Hazırlanması ve Uygulanmasına Dair Kanun</a:t>
            </a:r>
          </a:p>
        </p:txBody>
      </p:sp>
    </p:spTree>
    <p:extLst>
      <p:ext uri="{BB962C8B-B14F-4D97-AF65-F5344CB8AC3E}">
        <p14:creationId xmlns:p14="http://schemas.microsoft.com/office/powerpoint/2010/main" val="416222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244408" y="6448251"/>
            <a:ext cx="442392" cy="365125"/>
          </a:xfrm>
        </p:spPr>
        <p:txBody>
          <a:bodyPr/>
          <a:lstStyle/>
          <a:p>
            <a:fld id="{9D42A802-C52C-43C2-9F65-815CAE899C7B}" type="slidenum">
              <a:rPr lang="tr-TR" sz="1000" b="1" smtClean="0">
                <a:solidFill>
                  <a:schemeClr val="tx2">
                    <a:lumMod val="50000"/>
                  </a:schemeClr>
                </a:solidFill>
              </a:rPr>
              <a:pPr/>
              <a:t>10</a:t>
            </a:fld>
            <a:endParaRPr lang="tr-TR" sz="1000" b="1" dirty="0">
              <a:solidFill>
                <a:schemeClr val="tx2">
                  <a:lumMod val="50000"/>
                </a:schemeClr>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958" y="1268760"/>
            <a:ext cx="4249042" cy="5498816"/>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142" y="1268760"/>
            <a:ext cx="4501164" cy="5473174"/>
          </a:xfrm>
          <a:prstGeom prst="rect">
            <a:avLst/>
          </a:prstGeom>
        </p:spPr>
      </p:pic>
      <p:sp>
        <p:nvSpPr>
          <p:cNvPr id="10" name="9 Metin kutusu"/>
          <p:cNvSpPr txBox="1"/>
          <p:nvPr/>
        </p:nvSpPr>
        <p:spPr>
          <a:xfrm>
            <a:off x="214282" y="1000108"/>
            <a:ext cx="3929090" cy="369332"/>
          </a:xfrm>
          <a:prstGeom prst="rect">
            <a:avLst/>
          </a:prstGeom>
          <a:noFill/>
        </p:spPr>
        <p:txBody>
          <a:bodyPr wrap="square" rtlCol="0">
            <a:spAutoFit/>
          </a:bodyPr>
          <a:lstStyle/>
          <a:p>
            <a:r>
              <a:rPr lang="tr-TR" b="1" dirty="0" smtClean="0"/>
              <a:t>ÖRNEK PERFORMANS BEYANI</a:t>
            </a:r>
            <a:endParaRPr lang="tr-TR" b="1" dirty="0"/>
          </a:p>
        </p:txBody>
      </p:sp>
      <p:pic>
        <p:nvPicPr>
          <p:cNvPr id="9" name="Resim 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80958" y="0"/>
            <a:ext cx="1021853" cy="1021853"/>
          </a:xfrm>
          <a:prstGeom prst="rect">
            <a:avLst/>
          </a:prstGeom>
        </p:spPr>
      </p:pic>
    </p:spTree>
    <p:extLst>
      <p:ext uri="{BB962C8B-B14F-4D97-AF65-F5344CB8AC3E}">
        <p14:creationId xmlns:p14="http://schemas.microsoft.com/office/powerpoint/2010/main" val="40405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4 Metin kutusu"/>
          <p:cNvSpPr txBox="1">
            <a:spLocks noChangeArrowheads="1"/>
          </p:cNvSpPr>
          <p:nvPr/>
        </p:nvSpPr>
        <p:spPr bwMode="auto">
          <a:xfrm>
            <a:off x="4624610" y="1412776"/>
            <a:ext cx="4157440" cy="1086451"/>
          </a:xfrm>
          <a:prstGeom prst="rect">
            <a:avLst/>
          </a:prstGeom>
          <a:noFill/>
          <a:ln w="9525">
            <a:noFill/>
            <a:miter lim="800000"/>
            <a:headEnd/>
            <a:tailEnd/>
          </a:ln>
        </p:spPr>
        <p:txBody>
          <a:bodyPr wrap="square">
            <a:spAutoFit/>
          </a:bodyPr>
          <a:lstStyle/>
          <a:p>
            <a:pPr marL="285750" lvl="2" indent="-285750" eaLnBrk="0" hangingPunct="0">
              <a:lnSpc>
                <a:spcPct val="160000"/>
              </a:lnSpc>
              <a:spcBef>
                <a:spcPct val="20000"/>
              </a:spcBef>
              <a:buClr>
                <a:srgbClr val="009DE0"/>
              </a:buClr>
              <a:tabLst>
                <a:tab pos="914400" algn="l"/>
              </a:tabLst>
            </a:pPr>
            <a:r>
              <a:rPr lang="tr-TR" sz="1900" b="1" dirty="0" smtClean="0">
                <a:solidFill>
                  <a:srgbClr val="000000"/>
                </a:solidFill>
                <a:latin typeface="Trebuchet MS" pitchFamily="34" charset="0"/>
                <a:cs typeface="Calibri" pitchFamily="34" charset="0"/>
              </a:rPr>
              <a:t>İlk Tip Test Raporu Örneği</a:t>
            </a:r>
            <a:endParaRPr lang="tr-TR" sz="1900" b="1" dirty="0">
              <a:solidFill>
                <a:srgbClr val="000000"/>
              </a:solidFill>
              <a:latin typeface="Trebuchet MS" pitchFamily="34" charset="0"/>
              <a:cs typeface="Calibri" pitchFamily="34" charset="0"/>
            </a:endParaRPr>
          </a:p>
          <a:p>
            <a:pPr marL="285750" lvl="2" indent="-285750" eaLnBrk="0" hangingPunct="0">
              <a:lnSpc>
                <a:spcPct val="160000"/>
              </a:lnSpc>
              <a:spcBef>
                <a:spcPct val="20000"/>
              </a:spcBef>
              <a:buClr>
                <a:srgbClr val="009DE0"/>
              </a:buClr>
              <a:tabLst>
                <a:tab pos="914400" algn="l"/>
              </a:tabLst>
            </a:pPr>
            <a:r>
              <a:rPr lang="tr-TR" sz="1900" b="1" dirty="0" smtClean="0">
                <a:solidFill>
                  <a:srgbClr val="000000"/>
                </a:solidFill>
                <a:latin typeface="Trebuchet MS" pitchFamily="34" charset="0"/>
                <a:cs typeface="Calibri" pitchFamily="34" charset="0"/>
              </a:rPr>
              <a:t>(Yangına Tepki Karakteristiği)</a:t>
            </a:r>
            <a:endParaRPr lang="tr-TR" sz="1900" b="1" dirty="0">
              <a:solidFill>
                <a:srgbClr val="000000"/>
              </a:solidFill>
              <a:latin typeface="Trebuchet MS" pitchFamily="34" charset="0"/>
              <a:cs typeface="Calibri" pitchFamily="34"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74" y="980728"/>
            <a:ext cx="3836293" cy="5423067"/>
          </a:xfrm>
          <a:prstGeom prst="rect">
            <a:avLst/>
          </a:prstGeom>
        </p:spPr>
      </p:pic>
      <p:sp>
        <p:nvSpPr>
          <p:cNvPr id="5" name="4 Slayt Numarası Yer Tutucusu"/>
          <p:cNvSpPr>
            <a:spLocks noGrp="1"/>
          </p:cNvSpPr>
          <p:nvPr>
            <p:ph type="sldNum" sz="quarter" idx="12"/>
          </p:nvPr>
        </p:nvSpPr>
        <p:spPr/>
        <p:txBody>
          <a:bodyPr/>
          <a:lstStyle/>
          <a:p>
            <a:fld id="{9D42A802-C52C-43C2-9F65-815CAE899C7B}" type="slidenum">
              <a:rPr lang="tr-TR" smtClean="0"/>
              <a:pPr/>
              <a:t>11</a:t>
            </a:fld>
            <a:endParaRPr lang="tr-TR"/>
          </a:p>
        </p:txBody>
      </p:sp>
      <p:pic>
        <p:nvPicPr>
          <p:cNvPr id="6" name="Resim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23528" y="47674"/>
            <a:ext cx="1021853" cy="1021853"/>
          </a:xfrm>
          <a:prstGeom prst="rect">
            <a:avLst/>
          </a:prstGeom>
        </p:spPr>
      </p:pic>
    </p:spTree>
    <p:extLst>
      <p:ext uri="{BB962C8B-B14F-4D97-AF65-F5344CB8AC3E}">
        <p14:creationId xmlns:p14="http://schemas.microsoft.com/office/powerpoint/2010/main" val="265020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4 Metin kutusu"/>
          <p:cNvSpPr txBox="1">
            <a:spLocks noChangeArrowheads="1"/>
          </p:cNvSpPr>
          <p:nvPr/>
        </p:nvSpPr>
        <p:spPr bwMode="auto">
          <a:xfrm>
            <a:off x="4092855" y="1125538"/>
            <a:ext cx="4689195" cy="2548390"/>
          </a:xfrm>
          <a:prstGeom prst="rect">
            <a:avLst/>
          </a:prstGeom>
          <a:noFill/>
          <a:ln w="9525">
            <a:noFill/>
            <a:miter lim="800000"/>
            <a:headEnd/>
            <a:tailEnd/>
          </a:ln>
        </p:spPr>
        <p:txBody>
          <a:bodyPr wrap="square">
            <a:spAutoFit/>
          </a:bodyPr>
          <a:lstStyle/>
          <a:p>
            <a:pPr marL="285750" lvl="2" indent="-285750" algn="ctr" eaLnBrk="0" hangingPunct="0">
              <a:lnSpc>
                <a:spcPct val="160000"/>
              </a:lnSpc>
              <a:spcBef>
                <a:spcPct val="20000"/>
              </a:spcBef>
              <a:buClr>
                <a:srgbClr val="009DE0"/>
              </a:buClr>
              <a:tabLst>
                <a:tab pos="914400" algn="l"/>
              </a:tabLst>
            </a:pPr>
            <a:r>
              <a:rPr lang="tr-TR" sz="1900" b="1" dirty="0" smtClean="0">
                <a:solidFill>
                  <a:srgbClr val="000000"/>
                </a:solidFill>
                <a:latin typeface="Trebuchet MS" pitchFamily="34" charset="0"/>
                <a:cs typeface="Calibri" pitchFamily="34" charset="0"/>
              </a:rPr>
              <a:t>Fabrika Üretim Kontrolü Uygunluk Belgesi</a:t>
            </a:r>
          </a:p>
          <a:p>
            <a:pPr marL="285750" lvl="2" indent="-285750" algn="ctr" eaLnBrk="0" hangingPunct="0">
              <a:lnSpc>
                <a:spcPct val="160000"/>
              </a:lnSpc>
              <a:spcBef>
                <a:spcPct val="20000"/>
              </a:spcBef>
              <a:buClr>
                <a:srgbClr val="009DE0"/>
              </a:buClr>
              <a:tabLst>
                <a:tab pos="914400" algn="l"/>
              </a:tabLst>
            </a:pPr>
            <a:r>
              <a:rPr lang="tr-TR" sz="1900" b="1" dirty="0" smtClean="0">
                <a:solidFill>
                  <a:srgbClr val="000000"/>
                </a:solidFill>
                <a:latin typeface="Trebuchet MS" pitchFamily="34" charset="0"/>
                <a:cs typeface="Calibri" pitchFamily="34" charset="0"/>
              </a:rPr>
              <a:t>(Sistem 2+ için Uygunluğun Değerlendirilmesi Belgesi)</a:t>
            </a:r>
            <a:endParaRPr lang="tr-TR" sz="1900" b="1" dirty="0">
              <a:solidFill>
                <a:srgbClr val="000000"/>
              </a:solidFill>
              <a:latin typeface="Trebuchet MS" pitchFamily="34" charset="0"/>
              <a:cs typeface="Calibri" pitchFamily="34" charset="0"/>
            </a:endParaRPr>
          </a:p>
          <a:p>
            <a:pPr marL="285750" lvl="2" indent="-285750" eaLnBrk="0" hangingPunct="0">
              <a:lnSpc>
                <a:spcPct val="160000"/>
              </a:lnSpc>
              <a:spcBef>
                <a:spcPct val="20000"/>
              </a:spcBef>
              <a:buClr>
                <a:srgbClr val="009DE0"/>
              </a:buClr>
              <a:tabLst>
                <a:tab pos="914400" algn="l"/>
              </a:tabLst>
            </a:pPr>
            <a:r>
              <a:rPr lang="tr-TR" sz="1900" b="1" dirty="0">
                <a:solidFill>
                  <a:srgbClr val="000000"/>
                </a:solidFill>
                <a:latin typeface="Trebuchet MS" pitchFamily="34" charset="0"/>
                <a:cs typeface="Calibri" pitchFamily="34" charset="0"/>
              </a:rPr>
              <a:t> </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91345"/>
            <a:ext cx="4032448" cy="5461991"/>
          </a:xfrm>
          <a:prstGeom prst="rect">
            <a:avLst/>
          </a:prstGeom>
        </p:spPr>
      </p:pic>
      <p:sp>
        <p:nvSpPr>
          <p:cNvPr id="5" name="4 Slayt Numarası Yer Tutucusu"/>
          <p:cNvSpPr>
            <a:spLocks noGrp="1"/>
          </p:cNvSpPr>
          <p:nvPr>
            <p:ph type="sldNum" sz="quarter" idx="12"/>
          </p:nvPr>
        </p:nvSpPr>
        <p:spPr/>
        <p:txBody>
          <a:bodyPr/>
          <a:lstStyle/>
          <a:p>
            <a:fld id="{9D42A802-C52C-43C2-9F65-815CAE899C7B}" type="slidenum">
              <a:rPr lang="tr-TR" smtClean="0"/>
              <a:pPr/>
              <a:t>12</a:t>
            </a:fld>
            <a:endParaRPr lang="tr-TR"/>
          </a:p>
        </p:txBody>
      </p:sp>
      <p:pic>
        <p:nvPicPr>
          <p:cNvPr id="6" name="Resim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79512" y="18331"/>
            <a:ext cx="1021853" cy="1021853"/>
          </a:xfrm>
          <a:prstGeom prst="rect">
            <a:avLst/>
          </a:prstGeom>
        </p:spPr>
      </p:pic>
    </p:spTree>
    <p:extLst>
      <p:ext uri="{BB962C8B-B14F-4D97-AF65-F5344CB8AC3E}">
        <p14:creationId xmlns:p14="http://schemas.microsoft.com/office/powerpoint/2010/main" val="3784108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6750" y="2282841"/>
            <a:ext cx="7931150" cy="3306399"/>
          </a:xfrm>
        </p:spPr>
        <p:txBody>
          <a:bodyPr rtlCol="0">
            <a:normAutofit/>
          </a:bodyPr>
          <a:lstStyle/>
          <a:p>
            <a:pPr marL="0" indent="0" algn="just" eaLnBrk="1" fontAlgn="auto" hangingPunct="1">
              <a:spcAft>
                <a:spcPts val="0"/>
              </a:spcAft>
              <a:buFont typeface="Wingdings 2" pitchFamily="18" charset="2"/>
              <a:buNone/>
              <a:defRPr/>
            </a:pPr>
            <a:r>
              <a:rPr lang="tr-TR" sz="2000" dirty="0" smtClean="0">
                <a:latin typeface="+mj-lt"/>
              </a:rPr>
              <a:t>Piyasaya arz edilen her ürünün bir teknik şartnamesi olmalıdır. Bu uyumlaştırılmış veya ulusal bir standart (çoğunlukla) veya teknik onay olabilir.</a:t>
            </a:r>
          </a:p>
          <a:p>
            <a:pPr marL="0" indent="0" algn="just" eaLnBrk="1" fontAlgn="auto" hangingPunct="1">
              <a:spcAft>
                <a:spcPts val="0"/>
              </a:spcAft>
              <a:buFont typeface="Wingdings 2" pitchFamily="18" charset="2"/>
              <a:buNone/>
              <a:defRPr/>
            </a:pPr>
            <a:r>
              <a:rPr lang="tr-TR" sz="2000" dirty="0" smtClean="0">
                <a:latin typeface="+mj-lt"/>
              </a:rPr>
              <a:t>Yapı Malzemeleri Mevzuatında  ürünler standart numaraları ve isimleri ile işlem görür. (standartlar listesi, ok görev kapsamları , CE /G işaretleri vb.) Standart metninin kendisi  mevzuatın en önemli tamamlayıcısıdır.</a:t>
            </a:r>
          </a:p>
          <a:p>
            <a:pPr marL="0" indent="0" algn="just" eaLnBrk="1" fontAlgn="auto" hangingPunct="1">
              <a:spcAft>
                <a:spcPts val="0"/>
              </a:spcAft>
              <a:buFont typeface="Wingdings 2" pitchFamily="18" charset="2"/>
              <a:buNone/>
              <a:defRPr/>
            </a:pPr>
            <a:r>
              <a:rPr lang="tr-TR" sz="2000" dirty="0" smtClean="0">
                <a:latin typeface="+mj-lt"/>
              </a:rPr>
              <a:t>Ek ZA  mevzuat gereklerini açıklamaktadır.</a:t>
            </a:r>
          </a:p>
          <a:p>
            <a:pPr marL="0" indent="0" eaLnBrk="1" fontAlgn="auto" hangingPunct="1">
              <a:spcAft>
                <a:spcPts val="0"/>
              </a:spcAft>
              <a:buFont typeface="Wingdings 2" pitchFamily="18" charset="2"/>
              <a:buNone/>
              <a:defRPr/>
            </a:pPr>
            <a:endParaRPr lang="tr-TR" dirty="0"/>
          </a:p>
        </p:txBody>
      </p:sp>
      <p:sp>
        <p:nvSpPr>
          <p:cNvPr id="24578" name="Başlık 1"/>
          <p:cNvSpPr>
            <a:spLocks noGrp="1"/>
          </p:cNvSpPr>
          <p:nvPr>
            <p:ph type="title" idx="4294967295"/>
          </p:nvPr>
        </p:nvSpPr>
        <p:spPr>
          <a:xfrm>
            <a:off x="914400" y="1516063"/>
            <a:ext cx="8229600" cy="688975"/>
          </a:xfrm>
          <a:prstGeom prst="rect">
            <a:avLst/>
          </a:prstGeom>
        </p:spPr>
        <p:txBody>
          <a:bodyPr/>
          <a:lstStyle/>
          <a:p>
            <a:pPr eaLnBrk="1" fontAlgn="auto" hangingPunct="1">
              <a:spcAft>
                <a:spcPts val="0"/>
              </a:spcAft>
              <a:defRPr/>
            </a:pPr>
            <a:r>
              <a:rPr lang="tr-TR" altLang="tr-TR" sz="2400" b="1" dirty="0" smtClean="0">
                <a:solidFill>
                  <a:srgbClr val="00B0F0"/>
                </a:solidFill>
              </a:rPr>
              <a:t>YAPI MALZEMELERİ VE TEKNİK ŞARTNAMELER</a:t>
            </a:r>
          </a:p>
        </p:txBody>
      </p:sp>
      <p:pic>
        <p:nvPicPr>
          <p:cNvPr id="4" name="Resim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406400" y="838200"/>
            <a:ext cx="7772400" cy="1143000"/>
          </a:xfrm>
          <a:prstGeom prst="rect">
            <a:avLst/>
          </a:prstGeom>
          <a:noFill/>
          <a:ln w="9525">
            <a:noFill/>
            <a:miter lim="800000"/>
            <a:headEnd/>
            <a:tailEnd/>
          </a:ln>
        </p:spPr>
        <p:txBody>
          <a:bodyPr anchor="b"/>
          <a:lstStyle/>
          <a:p>
            <a:pPr algn="ctr" eaLnBrk="0" hangingPunct="0">
              <a:defRPr/>
            </a:pPr>
            <a:endParaRPr lang="en-GB" sz="2400" b="1" dirty="0">
              <a:solidFill>
                <a:schemeClr val="accent6">
                  <a:lumMod val="75000"/>
                </a:schemeClr>
              </a:solidFill>
              <a:latin typeface="Times New Roman" pitchFamily="18" charset="0"/>
            </a:endParaRPr>
          </a:p>
        </p:txBody>
      </p:sp>
      <p:sp>
        <p:nvSpPr>
          <p:cNvPr id="32772" name="Rectangle 3"/>
          <p:cNvSpPr>
            <a:spLocks noChangeArrowheads="1"/>
          </p:cNvSpPr>
          <p:nvPr/>
        </p:nvSpPr>
        <p:spPr bwMode="auto">
          <a:xfrm>
            <a:off x="900113" y="3673227"/>
            <a:ext cx="7519987" cy="2420069"/>
          </a:xfrm>
          <a:prstGeom prst="rect">
            <a:avLst/>
          </a:prstGeom>
          <a:noFill/>
          <a:ln w="9525">
            <a:noFill/>
            <a:miter lim="800000"/>
            <a:headEnd/>
            <a:tailEnd/>
          </a:ln>
        </p:spPr>
        <p:txBody>
          <a:bodyPr/>
          <a:lstStyle/>
          <a:p>
            <a:pPr marL="68263" algn="just"/>
            <a:r>
              <a:rPr lang="tr-TR" altLang="tr-TR" sz="2400" b="1" dirty="0">
                <a:latin typeface="Arial" charset="0"/>
              </a:rPr>
              <a:t>CE işareti, hakkında bir </a:t>
            </a:r>
            <a:r>
              <a:rPr lang="tr-TR" altLang="tr-TR" sz="2400" b="1" dirty="0">
                <a:solidFill>
                  <a:srgbClr val="C00000"/>
                </a:solidFill>
                <a:latin typeface="Arial" charset="0"/>
              </a:rPr>
              <a:t>uyumlaştırılmış standart </a:t>
            </a:r>
            <a:r>
              <a:rPr lang="tr-TR" altLang="tr-TR" sz="2400" b="1" dirty="0">
                <a:latin typeface="Arial" charset="0"/>
              </a:rPr>
              <a:t>veya hazırlanmış </a:t>
            </a:r>
            <a:r>
              <a:rPr lang="tr-TR" altLang="tr-TR" sz="2400" b="1" dirty="0">
                <a:solidFill>
                  <a:srgbClr val="C00000"/>
                </a:solidFill>
                <a:latin typeface="Arial" charset="0"/>
              </a:rPr>
              <a:t>Avrupa Teknik Değerlendirmesi </a:t>
            </a:r>
            <a:r>
              <a:rPr lang="tr-TR" altLang="tr-TR" sz="2400" b="1" dirty="0">
                <a:latin typeface="Arial" charset="0"/>
              </a:rPr>
              <a:t>bulunan </a:t>
            </a:r>
            <a:r>
              <a:rPr lang="tr-TR" altLang="tr-TR" sz="2400" dirty="0">
                <a:latin typeface="Arial" charset="0"/>
              </a:rPr>
              <a:t>tüm yapı malzemelerinin, temel karakteristiklere ilişkin olarak beyan edilen performansına uygun olduğunu teyit eden </a:t>
            </a:r>
            <a:r>
              <a:rPr lang="tr-TR" altLang="tr-TR" sz="2400" b="1" dirty="0">
                <a:solidFill>
                  <a:srgbClr val="C00000"/>
                </a:solidFill>
                <a:latin typeface="Arial" charset="0"/>
              </a:rPr>
              <a:t>tek işaretlemedir</a:t>
            </a:r>
            <a:r>
              <a:rPr lang="tr-TR" altLang="tr-TR" sz="2400" dirty="0">
                <a:solidFill>
                  <a:srgbClr val="C00000"/>
                </a:solidFill>
                <a:latin typeface="Arial" charset="0"/>
              </a:rPr>
              <a:t>. </a:t>
            </a:r>
          </a:p>
        </p:txBody>
      </p:sp>
      <p:pic>
        <p:nvPicPr>
          <p:cNvPr id="32775" name="Resim 8"/>
          <p:cNvPicPr>
            <a:picLocks noChangeAspect="1" noChangeArrowheads="1"/>
          </p:cNvPicPr>
          <p:nvPr/>
        </p:nvPicPr>
        <p:blipFill>
          <a:blip r:embed="rId2"/>
          <a:srcRect/>
          <a:stretch>
            <a:fillRect/>
          </a:stretch>
        </p:blipFill>
        <p:spPr bwMode="auto">
          <a:xfrm>
            <a:off x="3479800" y="1773238"/>
            <a:ext cx="2133600" cy="1782762"/>
          </a:xfrm>
          <a:prstGeom prst="rect">
            <a:avLst/>
          </a:prstGeom>
          <a:noFill/>
          <a:ln w="9525">
            <a:noFill/>
            <a:miter lim="800000"/>
            <a:headEnd/>
            <a:tailEnd/>
          </a:ln>
        </p:spPr>
      </p:pic>
      <p:sp>
        <p:nvSpPr>
          <p:cNvPr id="11" name="10 Metin kutusu"/>
          <p:cNvSpPr txBox="1"/>
          <p:nvPr/>
        </p:nvSpPr>
        <p:spPr>
          <a:xfrm>
            <a:off x="3328976" y="1242997"/>
            <a:ext cx="3500462" cy="461665"/>
          </a:xfrm>
          <a:prstGeom prst="rect">
            <a:avLst/>
          </a:prstGeom>
          <a:noFill/>
        </p:spPr>
        <p:txBody>
          <a:bodyPr wrap="square" rtlCol="0">
            <a:spAutoFit/>
          </a:bodyPr>
          <a:lstStyle/>
          <a:p>
            <a:r>
              <a:rPr lang="tr-TR" altLang="tr-TR" sz="2400" b="1" dirty="0" smtClean="0">
                <a:solidFill>
                  <a:srgbClr val="00B0F0"/>
                </a:solidFill>
                <a:latin typeface="+mj-lt"/>
                <a:ea typeface="+mj-ea"/>
                <a:cs typeface="+mj-cs"/>
              </a:rPr>
              <a:t>CE İŞARETLEMESİ</a:t>
            </a:r>
          </a:p>
        </p:txBody>
      </p:sp>
      <p:sp>
        <p:nvSpPr>
          <p:cNvPr id="7" name="6 Slayt Numarası Yer Tutucusu"/>
          <p:cNvSpPr>
            <a:spLocks noGrp="1"/>
          </p:cNvSpPr>
          <p:nvPr>
            <p:ph type="sldNum" sz="quarter" idx="12"/>
          </p:nvPr>
        </p:nvSpPr>
        <p:spPr/>
        <p:txBody>
          <a:bodyPr/>
          <a:lstStyle/>
          <a:p>
            <a:fld id="{9D42A802-C52C-43C2-9F65-815CAE899C7B}" type="slidenum">
              <a:rPr lang="tr-TR" smtClean="0"/>
              <a:pPr/>
              <a:t>14</a:t>
            </a:fld>
            <a:endParaRPr lang="tr-TR"/>
          </a:p>
        </p:txBody>
      </p:sp>
      <p:pic>
        <p:nvPicPr>
          <p:cNvPr id="8" name="Resim 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2"/>
          <a:srcRect/>
          <a:stretch>
            <a:fillRect/>
          </a:stretch>
        </p:blipFill>
        <p:spPr>
          <a:xfrm>
            <a:off x="611188" y="1268413"/>
            <a:ext cx="7600950" cy="4838700"/>
          </a:xfrm>
          <a:noFill/>
        </p:spPr>
      </p:pic>
      <p:sp>
        <p:nvSpPr>
          <p:cNvPr id="59395" name="Slayt Numarası Yer Tutucusu 3"/>
          <p:cNvSpPr>
            <a:spLocks noGrp="1"/>
          </p:cNvSpPr>
          <p:nvPr>
            <p:ph type="sldNum" sz="quarter" idx="4294967295"/>
          </p:nvPr>
        </p:nvSpPr>
        <p:spPr bwMode="auto">
          <a:xfrm>
            <a:off x="7010400" y="6245225"/>
            <a:ext cx="2133600" cy="476250"/>
          </a:xfrm>
          <a:noFill/>
          <a:ln>
            <a:round/>
            <a:headEnd/>
            <a:tailEnd/>
          </a:ln>
        </p:spPr>
        <p:txBody>
          <a:bodyPr wrap="square" numCol="1" anchorCtr="0" compatLnSpc="1">
            <a:prstTxWarp prst="textNoShape">
              <a:avLst/>
            </a:prstTxWarp>
          </a:bodyPr>
          <a:lstStyle/>
          <a:p>
            <a:fld id="{D1D171AD-B4CB-40CE-BD02-907168649F7F}" type="slidenum">
              <a:rPr lang="tr-TR" altLang="tr-TR" smtClean="0"/>
              <a:pPr/>
              <a:t>15</a:t>
            </a:fld>
            <a:endParaRPr lang="tr-TR" altLang="tr-TR" smtClean="0"/>
          </a:p>
        </p:txBody>
      </p:sp>
      <p:sp>
        <p:nvSpPr>
          <p:cNvPr id="59396" name="Metin kutusu 1"/>
          <p:cNvSpPr txBox="1">
            <a:spLocks noChangeArrowheads="1"/>
          </p:cNvSpPr>
          <p:nvPr/>
        </p:nvSpPr>
        <p:spPr bwMode="auto">
          <a:xfrm>
            <a:off x="1619250" y="6083300"/>
            <a:ext cx="5630863" cy="369888"/>
          </a:xfrm>
          <a:prstGeom prst="rect">
            <a:avLst/>
          </a:prstGeom>
          <a:noFill/>
          <a:ln w="9525">
            <a:noFill/>
            <a:miter lim="800000"/>
            <a:headEnd/>
            <a:tailEnd/>
          </a:ln>
        </p:spPr>
        <p:txBody>
          <a:bodyPr wrap="none">
            <a:spAutoFit/>
          </a:bodyPr>
          <a:lstStyle/>
          <a:p>
            <a:r>
              <a:rPr lang="tr-TR" altLang="tr-TR" dirty="0"/>
              <a:t>Her bir ürün için örnek CE işareti de EK ZA’da yer alır</a:t>
            </a:r>
          </a:p>
        </p:txBody>
      </p:sp>
      <p:pic>
        <p:nvPicPr>
          <p:cNvPr id="5" name="Resim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1 İçerik Yer Tutucusu"/>
          <p:cNvSpPr>
            <a:spLocks noGrp="1"/>
          </p:cNvSpPr>
          <p:nvPr>
            <p:ph idx="1"/>
          </p:nvPr>
        </p:nvSpPr>
        <p:spPr>
          <a:xfrm>
            <a:off x="395486" y="2030413"/>
            <a:ext cx="8208962" cy="4278907"/>
          </a:xfrm>
        </p:spPr>
        <p:txBody>
          <a:bodyPr rtlCol="0">
            <a:normAutofit fontScale="85000" lnSpcReduction="20000"/>
          </a:bodyPr>
          <a:lstStyle/>
          <a:p>
            <a:pPr marL="114300" indent="0" algn="just">
              <a:buNone/>
              <a:defRPr/>
            </a:pPr>
            <a:r>
              <a:rPr lang="tr-TR" sz="2400" dirty="0" smtClean="0"/>
              <a:t>Yapı Malzemeleri Yönetmeliği (305/2011/AB) Kapsamında Bakanlığımız Tarafından Görevlendirilen </a:t>
            </a:r>
            <a:r>
              <a:rPr lang="tr-TR" sz="2400" b="1" dirty="0" smtClean="0">
                <a:solidFill>
                  <a:srgbClr val="C00000"/>
                </a:solidFill>
              </a:rPr>
              <a:t>23 adet Onaylanmış Kuruluşlar</a:t>
            </a:r>
            <a:r>
              <a:rPr lang="tr-TR" sz="2400" dirty="0" smtClean="0"/>
              <a:t> bulunmaktadır.</a:t>
            </a:r>
          </a:p>
          <a:p>
            <a:pPr marL="114300" indent="0" algn="just" eaLnBrk="1" fontAlgn="auto" hangingPunct="1">
              <a:spcAft>
                <a:spcPts val="0"/>
              </a:spcAft>
              <a:buFont typeface="Wingdings 2" pitchFamily="18" charset="2"/>
              <a:buNone/>
              <a:defRPr/>
            </a:pPr>
            <a:endParaRPr lang="tr-TR" sz="2400" dirty="0" smtClean="0"/>
          </a:p>
          <a:p>
            <a:pPr marL="114300" indent="0" algn="just" eaLnBrk="1" fontAlgn="auto" hangingPunct="1">
              <a:spcAft>
                <a:spcPts val="0"/>
              </a:spcAft>
              <a:buFont typeface="Wingdings 2" pitchFamily="18" charset="2"/>
              <a:buNone/>
              <a:defRPr/>
            </a:pPr>
            <a:r>
              <a:rPr lang="tr-TR" sz="2400" dirty="0" smtClean="0"/>
              <a:t>Yapı Malzemelerinin Tabi Olacağı Kriterler Hakkında Yönetmelik Kapsamında Bakanlığımız Tarafından Görevlendirilen </a:t>
            </a:r>
            <a:r>
              <a:rPr lang="tr-TR" sz="2400" b="1" dirty="0" smtClean="0">
                <a:solidFill>
                  <a:srgbClr val="C00000"/>
                </a:solidFill>
              </a:rPr>
              <a:t>9 adet Uygunluk Değerlendirme Kuruluşu</a:t>
            </a:r>
            <a:r>
              <a:rPr lang="tr-TR" sz="2400" dirty="0" smtClean="0">
                <a:solidFill>
                  <a:srgbClr val="C00000"/>
                </a:solidFill>
              </a:rPr>
              <a:t> </a:t>
            </a:r>
            <a:r>
              <a:rPr lang="tr-TR" sz="2400" dirty="0" smtClean="0"/>
              <a:t>bulunmaktadır.</a:t>
            </a:r>
          </a:p>
          <a:p>
            <a:pPr marL="114300" indent="0" algn="just" eaLnBrk="1" fontAlgn="auto" hangingPunct="1">
              <a:spcAft>
                <a:spcPts val="0"/>
              </a:spcAft>
              <a:buFont typeface="Wingdings 2" pitchFamily="18" charset="2"/>
              <a:buNone/>
              <a:defRPr/>
            </a:pPr>
            <a:endParaRPr lang="tr-TR" sz="2400" dirty="0" smtClean="0"/>
          </a:p>
          <a:p>
            <a:pPr marL="114300" indent="0" algn="just">
              <a:buNone/>
              <a:defRPr/>
            </a:pPr>
            <a:r>
              <a:rPr lang="tr-TR" sz="2400" dirty="0" smtClean="0"/>
              <a:t>Yapı Malzemelerinin Tabi Olacağı Kriterler Hakkında Yönetmelik Kapsamında Bakanlığımız Tarafından Görevlendirilen </a:t>
            </a:r>
            <a:r>
              <a:rPr lang="tr-TR" sz="2400" b="1" dirty="0" smtClean="0">
                <a:solidFill>
                  <a:srgbClr val="C00000"/>
                </a:solidFill>
              </a:rPr>
              <a:t>4 adet Ulusal Teknik Onay Kuruluşu </a:t>
            </a:r>
            <a:r>
              <a:rPr lang="tr-TR" sz="2400" dirty="0" smtClean="0"/>
              <a:t>bulunmaktadır.</a:t>
            </a:r>
          </a:p>
          <a:p>
            <a:pPr marL="114300" indent="0" algn="just">
              <a:buNone/>
              <a:defRPr/>
            </a:pPr>
            <a:endParaRPr lang="tr-TR" sz="2400" dirty="0" smtClean="0"/>
          </a:p>
          <a:p>
            <a:pPr marL="114300" indent="0" algn="just">
              <a:buNone/>
              <a:defRPr/>
            </a:pPr>
            <a:r>
              <a:rPr lang="tr-TR" sz="2400" dirty="0" smtClean="0"/>
              <a:t>Yapı Malzemeleri Yönetmeliği (305/2011/AB) Kapsamında Bakanlığımız Tarafından Görevlendirilen </a:t>
            </a:r>
            <a:r>
              <a:rPr lang="tr-TR" sz="2400" b="1" dirty="0" smtClean="0">
                <a:solidFill>
                  <a:srgbClr val="C00000"/>
                </a:solidFill>
              </a:rPr>
              <a:t>2 adet Avrupa Teknik Değerlendirme Kuruluşu </a:t>
            </a:r>
            <a:r>
              <a:rPr lang="tr-TR" sz="2400" dirty="0" smtClean="0"/>
              <a:t>bulunmaktadır.</a:t>
            </a:r>
            <a:endParaRPr lang="tr-TR" dirty="0" smtClean="0"/>
          </a:p>
        </p:txBody>
      </p:sp>
      <p:sp>
        <p:nvSpPr>
          <p:cNvPr id="5" name="Metin kutusu 4"/>
          <p:cNvSpPr txBox="1"/>
          <p:nvPr/>
        </p:nvSpPr>
        <p:spPr>
          <a:xfrm>
            <a:off x="568598" y="1412776"/>
            <a:ext cx="7243762" cy="461962"/>
          </a:xfrm>
          <a:prstGeom prst="rect">
            <a:avLst/>
          </a:prstGeom>
          <a:noFill/>
        </p:spPr>
        <p:txBody>
          <a:bodyPr wrap="none">
            <a:spAutoFit/>
          </a:bodyPr>
          <a:lstStyle/>
          <a:p>
            <a:pPr fontAlgn="auto">
              <a:spcBef>
                <a:spcPts val="0"/>
              </a:spcBef>
              <a:spcAft>
                <a:spcPts val="0"/>
              </a:spcAft>
              <a:defRPr/>
            </a:pPr>
            <a:r>
              <a:rPr lang="tr-TR" sz="2400" b="1" dirty="0">
                <a:solidFill>
                  <a:srgbClr val="00B0F0"/>
                </a:solidFill>
                <a:latin typeface="+mj-lt"/>
                <a:cs typeface="+mn-cs"/>
              </a:rPr>
              <a:t>BAKANLIKÇA GÖREVLENDİRİLEN 3. TARAF KURULUŞLAR </a:t>
            </a:r>
          </a:p>
        </p:txBody>
      </p:sp>
      <p:pic>
        <p:nvPicPr>
          <p:cNvPr id="4" name="Resim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14417380"/>
              </p:ext>
            </p:extLst>
          </p:nvPr>
        </p:nvGraphicFramePr>
        <p:xfrm>
          <a:off x="755576" y="1161683"/>
          <a:ext cx="7751646" cy="5228125"/>
        </p:xfrm>
        <a:graphic>
          <a:graphicData uri="http://schemas.openxmlformats.org/drawingml/2006/table">
            <a:tbl>
              <a:tblPr firstRow="1" firstCol="1" bandRow="1"/>
              <a:tblGrid>
                <a:gridCol w="288032"/>
                <a:gridCol w="1008048"/>
                <a:gridCol w="4528960"/>
                <a:gridCol w="1926606"/>
              </a:tblGrid>
              <a:tr h="260248">
                <a:tc gridSpan="4">
                  <a:txBody>
                    <a:bodyPr/>
                    <a:lstStyle/>
                    <a:p>
                      <a:pPr algn="ctr">
                        <a:lnSpc>
                          <a:spcPct val="115000"/>
                        </a:lnSpc>
                        <a:spcAft>
                          <a:spcPts val="0"/>
                        </a:spcAft>
                      </a:pPr>
                      <a:r>
                        <a:rPr lang="tr-TR" sz="1600" b="1" kern="1200" dirty="0">
                          <a:solidFill>
                            <a:srgbClr val="00B0F0"/>
                          </a:solidFill>
                          <a:latin typeface="+mj-lt"/>
                          <a:ea typeface="+mn-ea"/>
                          <a:cs typeface="+mn-cs"/>
                        </a:rPr>
                        <a:t>305/2011/AB Yapı Malzemeleri Yönetmeliği </a:t>
                      </a:r>
                      <a:r>
                        <a:rPr lang="tr-TR" sz="1600" b="1" kern="1200" dirty="0" smtClean="0">
                          <a:solidFill>
                            <a:srgbClr val="00B0F0"/>
                          </a:solidFill>
                          <a:latin typeface="+mj-lt"/>
                          <a:ea typeface="+mn-ea"/>
                          <a:cs typeface="+mn-cs"/>
                        </a:rPr>
                        <a:t>Kapsamında Onaylanmış Kuruluşlar</a:t>
                      </a:r>
                      <a:endParaRPr lang="tr-TR" sz="1600" b="1" kern="1200" dirty="0">
                        <a:solidFill>
                          <a:srgbClr val="00B0F0"/>
                        </a:solidFill>
                        <a:latin typeface="+mj-lt"/>
                        <a:ea typeface="+mn-ea"/>
                        <a:cs typeface="+mn-cs"/>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dirty="0"/>
                    </a:p>
                  </a:txBody>
                  <a:tcPr/>
                </a:tc>
                <a:tc hMerge="1">
                  <a:txBody>
                    <a:bodyPr/>
                    <a:lstStyle/>
                    <a:p>
                      <a:endParaRPr lang="tr-TR"/>
                    </a:p>
                  </a:txBody>
                  <a:tcPr/>
                </a:tc>
                <a:tc hMerge="1">
                  <a:txBody>
                    <a:bodyPr/>
                    <a:lstStyle/>
                    <a:p>
                      <a:endParaRPr lang="tr-TR"/>
                    </a:p>
                  </a:txBody>
                  <a:tcPr/>
                </a:tc>
              </a:tr>
              <a:tr h="189342">
                <a:tc>
                  <a:txBody>
                    <a:bodyPr/>
                    <a:lstStyle/>
                    <a:p>
                      <a:pPr algn="l">
                        <a:lnSpc>
                          <a:spcPct val="115000"/>
                        </a:lnSpc>
                        <a:spcAft>
                          <a:spcPts val="0"/>
                        </a:spcAft>
                      </a:pPr>
                      <a:r>
                        <a:rPr lang="tr-TR" sz="900">
                          <a:effectLst/>
                          <a:latin typeface="Calibri"/>
                          <a:ea typeface="Calibri"/>
                          <a:cs typeface="Times New Roman"/>
                        </a:rPr>
                        <a:t> </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Kısaltma</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Kuruluş adı</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NANDO yayım tarihi – OK No</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2">
                <a:tc>
                  <a:txBody>
                    <a:bodyPr/>
                    <a:lstStyle/>
                    <a:p>
                      <a:pPr algn="l">
                        <a:lnSpc>
                          <a:spcPct val="115000"/>
                        </a:lnSpc>
                        <a:spcAft>
                          <a:spcPts val="0"/>
                        </a:spcAft>
                      </a:pPr>
                      <a:r>
                        <a:rPr lang="tr-TR" sz="900" dirty="0">
                          <a:effectLst/>
                          <a:latin typeface="Calibri"/>
                          <a:ea typeface="Calibri"/>
                          <a:cs typeface="Times New Roman"/>
                        </a:rPr>
                        <a:t>1</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KÇK</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Kalite ve Çevre Kurulu İktisadi İşletmesi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29.11.2013           1784</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081">
                <a:tc>
                  <a:txBody>
                    <a:bodyPr/>
                    <a:lstStyle/>
                    <a:p>
                      <a:pPr algn="l">
                        <a:lnSpc>
                          <a:spcPct val="115000"/>
                        </a:lnSpc>
                        <a:spcAft>
                          <a:spcPts val="0"/>
                        </a:spcAft>
                      </a:pPr>
                      <a:r>
                        <a:rPr lang="tr-TR" sz="900">
                          <a:effectLst/>
                          <a:latin typeface="Calibri"/>
                          <a:ea typeface="Calibri"/>
                          <a:cs typeface="Times New Roman"/>
                        </a:rPr>
                        <a:t>2</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TSE</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Türk Standartları Enstitüsü</a:t>
                      </a:r>
                    </a:p>
                    <a:p>
                      <a:pPr algn="l">
                        <a:lnSpc>
                          <a:spcPct val="115000"/>
                        </a:lnSpc>
                        <a:spcAft>
                          <a:spcPts val="0"/>
                        </a:spcAft>
                      </a:pPr>
                      <a:r>
                        <a:rPr lang="tr-TR" sz="1100" dirty="0">
                          <a:effectLst/>
                          <a:latin typeface="Calibri"/>
                          <a:ea typeface="Calibri"/>
                          <a:cs typeface="Times New Roman"/>
                        </a:rPr>
                        <a:t>Türk Standartları Enstitüsü Laboratuvarı </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29.11.2013           1783</a:t>
                      </a:r>
                    </a:p>
                    <a:p>
                      <a:pPr algn="l">
                        <a:lnSpc>
                          <a:spcPct val="115000"/>
                        </a:lnSpc>
                        <a:spcAft>
                          <a:spcPts val="0"/>
                        </a:spcAft>
                      </a:pPr>
                      <a:r>
                        <a:rPr lang="tr-TR" sz="1100">
                          <a:effectLst/>
                          <a:latin typeface="Calibri"/>
                          <a:ea typeface="Calibri"/>
                          <a:cs typeface="Times New Roman"/>
                        </a:rPr>
                        <a:t>26.02.2014           1783</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86">
                <a:tc>
                  <a:txBody>
                    <a:bodyPr/>
                    <a:lstStyle/>
                    <a:p>
                      <a:pPr algn="l">
                        <a:lnSpc>
                          <a:spcPct val="115000"/>
                        </a:lnSpc>
                        <a:spcAft>
                          <a:spcPts val="0"/>
                        </a:spcAft>
                      </a:pPr>
                      <a:r>
                        <a:rPr lang="tr-TR" sz="900">
                          <a:effectLst/>
                          <a:latin typeface="Calibri"/>
                          <a:ea typeface="Calibri"/>
                          <a:cs typeface="Times New Roman"/>
                        </a:rPr>
                        <a:t>3</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KGS</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Kalite Güvence Sistemi İktisadi İşletmesi </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29.11.2013           2055</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2">
                <a:tc>
                  <a:txBody>
                    <a:bodyPr/>
                    <a:lstStyle/>
                    <a:p>
                      <a:pPr algn="l">
                        <a:lnSpc>
                          <a:spcPct val="115000"/>
                        </a:lnSpc>
                        <a:spcAft>
                          <a:spcPts val="0"/>
                        </a:spcAft>
                      </a:pPr>
                      <a:r>
                        <a:rPr lang="tr-TR" sz="900">
                          <a:effectLst/>
                          <a:latin typeface="Calibri"/>
                          <a:ea typeface="Calibri"/>
                          <a:cs typeface="Times New Roman"/>
                        </a:rPr>
                        <a:t>4</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UNIVERSAL</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Universal Sertifikasyon Ve Gözetim Hizmetleri Tic. Ltd. Şti.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03.12.2013           2163</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2">
                <a:tc>
                  <a:txBody>
                    <a:bodyPr/>
                    <a:lstStyle/>
                    <a:p>
                      <a:pPr algn="l">
                        <a:lnSpc>
                          <a:spcPct val="115000"/>
                        </a:lnSpc>
                        <a:spcAft>
                          <a:spcPts val="0"/>
                        </a:spcAft>
                      </a:pPr>
                      <a:r>
                        <a:rPr lang="tr-TR" sz="900">
                          <a:effectLst/>
                          <a:latin typeface="Calibri"/>
                          <a:ea typeface="Calibri"/>
                          <a:cs typeface="Times New Roman"/>
                        </a:rPr>
                        <a:t>5</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TEBAR</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err="1">
                          <a:effectLst/>
                          <a:latin typeface="Calibri"/>
                          <a:ea typeface="Calibri"/>
                          <a:cs typeface="Times New Roman"/>
                        </a:rPr>
                        <a:t>Tebar</a:t>
                      </a:r>
                      <a:r>
                        <a:rPr lang="tr-TR" sz="1100" dirty="0">
                          <a:effectLst/>
                          <a:latin typeface="Calibri"/>
                          <a:ea typeface="Calibri"/>
                          <a:cs typeface="Times New Roman"/>
                        </a:rPr>
                        <a:t> Test Belgelendirme Araştırma ve Geliştirme Tic. A.Ş.</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03.12.2013           2164</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84">
                <a:tc>
                  <a:txBody>
                    <a:bodyPr/>
                    <a:lstStyle/>
                    <a:p>
                      <a:pPr algn="l">
                        <a:lnSpc>
                          <a:spcPct val="115000"/>
                        </a:lnSpc>
                        <a:spcAft>
                          <a:spcPts val="0"/>
                        </a:spcAft>
                      </a:pPr>
                      <a:r>
                        <a:rPr lang="tr-TR" sz="900">
                          <a:effectLst/>
                          <a:latin typeface="Calibri"/>
                          <a:ea typeface="Calibri"/>
                          <a:cs typeface="Times New Roman"/>
                        </a:rPr>
                        <a:t>6</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KALİTEST</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err="1">
                          <a:effectLst/>
                          <a:latin typeface="Calibri"/>
                          <a:ea typeface="Calibri"/>
                          <a:cs typeface="Times New Roman"/>
                        </a:rPr>
                        <a:t>Kalitest</a:t>
                      </a:r>
                      <a:r>
                        <a:rPr lang="tr-TR" sz="1100" dirty="0">
                          <a:effectLst/>
                          <a:latin typeface="Calibri"/>
                          <a:ea typeface="Calibri"/>
                          <a:cs typeface="Times New Roman"/>
                        </a:rPr>
                        <a:t> Belgelendirme ve Eğitim Hizmetleri Ltd. Şti.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03.12.2013          </a:t>
                      </a:r>
                      <a:r>
                        <a:rPr lang="tr-TR" sz="1100" dirty="0" smtClean="0">
                          <a:effectLst/>
                          <a:latin typeface="Calibri"/>
                          <a:ea typeface="Calibri"/>
                          <a:cs typeface="Times New Roman"/>
                        </a:rPr>
                        <a:t> 2179</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96">
                <a:tc>
                  <a:txBody>
                    <a:bodyPr/>
                    <a:lstStyle/>
                    <a:p>
                      <a:pPr algn="l">
                        <a:lnSpc>
                          <a:spcPct val="115000"/>
                        </a:lnSpc>
                        <a:spcAft>
                          <a:spcPts val="0"/>
                        </a:spcAft>
                      </a:pPr>
                      <a:r>
                        <a:rPr lang="tr-TR" sz="900" dirty="0">
                          <a:effectLst/>
                          <a:latin typeface="Calibri"/>
                          <a:ea typeface="Calibri"/>
                          <a:cs typeface="Times New Roman"/>
                        </a:rPr>
                        <a:t>7</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ALBERK</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err="1">
                          <a:effectLst/>
                          <a:latin typeface="Calibri"/>
                          <a:ea typeface="Calibri"/>
                          <a:cs typeface="Times New Roman"/>
                        </a:rPr>
                        <a:t>Alberk</a:t>
                      </a:r>
                      <a:r>
                        <a:rPr lang="tr-TR" sz="1100" dirty="0">
                          <a:effectLst/>
                          <a:latin typeface="Calibri"/>
                          <a:ea typeface="Calibri"/>
                          <a:cs typeface="Times New Roman"/>
                        </a:rPr>
                        <a:t> QA Uluslararası Teknik Kontrol ve Belgelendirme Ltd. Şti.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17.02.2014           2138</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38">
                <a:tc>
                  <a:txBody>
                    <a:bodyPr/>
                    <a:lstStyle/>
                    <a:p>
                      <a:pPr algn="l">
                        <a:lnSpc>
                          <a:spcPct val="115000"/>
                        </a:lnSpc>
                        <a:spcAft>
                          <a:spcPts val="0"/>
                        </a:spcAft>
                      </a:pPr>
                      <a:r>
                        <a:rPr lang="tr-TR" sz="900">
                          <a:effectLst/>
                          <a:latin typeface="Calibri"/>
                          <a:ea typeface="Calibri"/>
                          <a:cs typeface="Times New Roman"/>
                        </a:rPr>
                        <a:t>8</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ERA</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ERA </a:t>
                      </a:r>
                      <a:r>
                        <a:rPr lang="tr-TR" sz="1100" dirty="0">
                          <a:effectLst/>
                          <a:latin typeface="Calibri"/>
                          <a:ea typeface="Calibri"/>
                          <a:cs typeface="Times New Roman"/>
                        </a:rPr>
                        <a:t>Laboratuvarları A.Ş.</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10.04.2014           </a:t>
                      </a:r>
                      <a:r>
                        <a:rPr lang="tr-TR" sz="1100" dirty="0">
                          <a:effectLst/>
                          <a:latin typeface="Calibri"/>
                          <a:ea typeface="Calibri"/>
                          <a:cs typeface="Times New Roman"/>
                        </a:rPr>
                        <a:t>2184</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2">
                <a:tc>
                  <a:txBody>
                    <a:bodyPr/>
                    <a:lstStyle/>
                    <a:p>
                      <a:pPr algn="l">
                        <a:lnSpc>
                          <a:spcPct val="115000"/>
                        </a:lnSpc>
                        <a:spcAft>
                          <a:spcPts val="0"/>
                        </a:spcAft>
                      </a:pPr>
                      <a:r>
                        <a:rPr lang="tr-TR" sz="900">
                          <a:effectLst/>
                          <a:latin typeface="Calibri"/>
                          <a:ea typeface="Calibri"/>
                          <a:cs typeface="Times New Roman"/>
                        </a:rPr>
                        <a:t>9</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SZUTEST</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SZUTEST Teknik Kontrol ve Belgelendirme Hizmetleri Ticaret Ltd. Şti.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03.12.2013           </a:t>
                      </a:r>
                      <a:r>
                        <a:rPr lang="tr-TR" sz="1100" dirty="0" smtClean="0">
                          <a:effectLst/>
                          <a:latin typeface="Calibri"/>
                          <a:ea typeface="Calibri"/>
                          <a:cs typeface="Times New Roman"/>
                        </a:rPr>
                        <a:t>2195</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3">
                <a:tc>
                  <a:txBody>
                    <a:bodyPr/>
                    <a:lstStyle/>
                    <a:p>
                      <a:pPr algn="l">
                        <a:lnSpc>
                          <a:spcPct val="115000"/>
                        </a:lnSpc>
                        <a:spcAft>
                          <a:spcPts val="0"/>
                        </a:spcAft>
                      </a:pPr>
                      <a:r>
                        <a:rPr lang="tr-TR" sz="900">
                          <a:effectLst/>
                          <a:latin typeface="Calibri"/>
                          <a:ea typeface="Calibri"/>
                          <a:cs typeface="Times New Roman"/>
                        </a:rPr>
                        <a:t>10</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STANDART</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Standart Belgelendirme Denetim Deney Muayene ve Teknik Kontrol Ltd. Şti.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03.12.2013          </a:t>
                      </a:r>
                      <a:r>
                        <a:rPr lang="tr-TR" sz="1100" dirty="0" smtClean="0">
                          <a:effectLst/>
                          <a:latin typeface="Calibri"/>
                          <a:ea typeface="Calibri"/>
                          <a:cs typeface="Times New Roman"/>
                        </a:rPr>
                        <a:t> </a:t>
                      </a:r>
                      <a:r>
                        <a:rPr lang="tr-TR" sz="1100" dirty="0">
                          <a:effectLst/>
                          <a:latin typeface="Calibri"/>
                          <a:ea typeface="Calibri"/>
                          <a:cs typeface="Times New Roman"/>
                        </a:rPr>
                        <a:t>2271</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046">
                <a:tc>
                  <a:txBody>
                    <a:bodyPr/>
                    <a:lstStyle/>
                    <a:p>
                      <a:pPr algn="l">
                        <a:lnSpc>
                          <a:spcPct val="115000"/>
                        </a:lnSpc>
                        <a:spcAft>
                          <a:spcPts val="0"/>
                        </a:spcAft>
                      </a:pPr>
                      <a:r>
                        <a:rPr lang="tr-TR" sz="900">
                          <a:effectLst/>
                          <a:latin typeface="Calibri"/>
                          <a:ea typeface="Calibri"/>
                          <a:cs typeface="Times New Roman"/>
                        </a:rPr>
                        <a:t>11</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BVA </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BVA Belgelendirme </a:t>
                      </a:r>
                      <a:r>
                        <a:rPr lang="tr-TR" sz="1100" dirty="0">
                          <a:effectLst/>
                          <a:latin typeface="Calibri"/>
                          <a:ea typeface="Calibri"/>
                          <a:cs typeface="Times New Roman"/>
                        </a:rPr>
                        <a:t>ve Dış </a:t>
                      </a:r>
                      <a:r>
                        <a:rPr lang="tr-TR" sz="1100" dirty="0" err="1">
                          <a:effectLst/>
                          <a:latin typeface="Calibri"/>
                          <a:ea typeface="Calibri"/>
                          <a:cs typeface="Times New Roman"/>
                        </a:rPr>
                        <a:t>Tic</a:t>
                      </a:r>
                      <a:r>
                        <a:rPr lang="tr-TR" sz="1100" dirty="0">
                          <a:effectLst/>
                          <a:latin typeface="Calibri"/>
                          <a:ea typeface="Calibri"/>
                          <a:cs typeface="Times New Roman"/>
                        </a:rPr>
                        <a:t> Ltd. Şti.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13.05.2014           2344</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728">
                <a:tc>
                  <a:txBody>
                    <a:bodyPr/>
                    <a:lstStyle/>
                    <a:p>
                      <a:pPr algn="l">
                        <a:lnSpc>
                          <a:spcPct val="115000"/>
                        </a:lnSpc>
                        <a:spcAft>
                          <a:spcPts val="0"/>
                        </a:spcAft>
                      </a:pPr>
                      <a:r>
                        <a:rPr lang="tr-TR" sz="900">
                          <a:effectLst/>
                          <a:latin typeface="Calibri"/>
                          <a:ea typeface="Calibri"/>
                          <a:cs typeface="Times New Roman"/>
                        </a:rPr>
                        <a:t>12</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ÇEVKAK</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Çevre enerji Verimlilik Kalite Kurulu İkt. İşletmesi </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13.02.2014           </a:t>
                      </a:r>
                      <a:r>
                        <a:rPr lang="tr-TR" sz="1100" dirty="0" smtClean="0">
                          <a:effectLst/>
                          <a:latin typeface="Calibri"/>
                          <a:ea typeface="Calibri"/>
                          <a:cs typeface="Times New Roman"/>
                        </a:rPr>
                        <a:t>2372</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237">
                <a:tc>
                  <a:txBody>
                    <a:bodyPr/>
                    <a:lstStyle/>
                    <a:p>
                      <a:pPr algn="l">
                        <a:lnSpc>
                          <a:spcPct val="115000"/>
                        </a:lnSpc>
                        <a:spcAft>
                          <a:spcPts val="0"/>
                        </a:spcAft>
                      </a:pPr>
                      <a:r>
                        <a:rPr lang="tr-TR" sz="900">
                          <a:effectLst/>
                          <a:latin typeface="Calibri"/>
                          <a:ea typeface="Calibri"/>
                          <a:cs typeface="Times New Roman"/>
                        </a:rPr>
                        <a:t>13</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CPC</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CPC </a:t>
                      </a:r>
                      <a:r>
                        <a:rPr lang="tr-TR" sz="1100" dirty="0" err="1">
                          <a:effectLst/>
                          <a:latin typeface="Calibri"/>
                          <a:ea typeface="Calibri"/>
                          <a:cs typeface="Times New Roman"/>
                        </a:rPr>
                        <a:t>Belg</a:t>
                      </a:r>
                      <a:r>
                        <a:rPr lang="tr-TR" sz="1100" dirty="0">
                          <a:effectLst/>
                          <a:latin typeface="Calibri"/>
                          <a:ea typeface="Calibri"/>
                          <a:cs typeface="Times New Roman"/>
                        </a:rPr>
                        <a:t>. Muayene ve Deney </a:t>
                      </a:r>
                      <a:r>
                        <a:rPr lang="tr-TR" sz="1100" dirty="0" err="1">
                          <a:effectLst/>
                          <a:latin typeface="Calibri"/>
                          <a:ea typeface="Calibri"/>
                          <a:cs typeface="Times New Roman"/>
                        </a:rPr>
                        <a:t>Hizm</a:t>
                      </a:r>
                      <a:r>
                        <a:rPr lang="tr-TR" sz="1100" dirty="0">
                          <a:effectLst/>
                          <a:latin typeface="Calibri"/>
                          <a:ea typeface="Calibri"/>
                          <a:cs typeface="Times New Roman"/>
                        </a:rPr>
                        <a:t>. Tic. </a:t>
                      </a:r>
                      <a:r>
                        <a:rPr lang="tr-TR" sz="1100" dirty="0" err="1">
                          <a:effectLst/>
                          <a:latin typeface="Calibri"/>
                          <a:ea typeface="Calibri"/>
                          <a:cs typeface="Times New Roman"/>
                        </a:rPr>
                        <a:t>Ltd.Şti</a:t>
                      </a:r>
                      <a:r>
                        <a:rPr lang="tr-TR" sz="1100" dirty="0">
                          <a:effectLst/>
                          <a:latin typeface="Calibri"/>
                          <a:ea typeface="Calibri"/>
                          <a:cs typeface="Times New Roman"/>
                        </a:rPr>
                        <a:t>.</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22.01.2014          </a:t>
                      </a:r>
                      <a:r>
                        <a:rPr lang="tr-TR" sz="1100" baseline="0" dirty="0" smtClean="0">
                          <a:effectLst/>
                          <a:latin typeface="Calibri"/>
                          <a:ea typeface="Calibri"/>
                          <a:cs typeface="Times New Roman"/>
                        </a:rPr>
                        <a:t> </a:t>
                      </a:r>
                      <a:r>
                        <a:rPr lang="tr-TR" sz="1100" dirty="0" smtClean="0">
                          <a:effectLst/>
                          <a:latin typeface="Calibri"/>
                          <a:ea typeface="Calibri"/>
                          <a:cs typeface="Times New Roman"/>
                        </a:rPr>
                        <a:t>2404</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84">
                <a:tc>
                  <a:txBody>
                    <a:bodyPr/>
                    <a:lstStyle/>
                    <a:p>
                      <a:pPr algn="l">
                        <a:lnSpc>
                          <a:spcPct val="115000"/>
                        </a:lnSpc>
                        <a:spcAft>
                          <a:spcPts val="0"/>
                        </a:spcAft>
                      </a:pPr>
                      <a:r>
                        <a:rPr lang="tr-TR" sz="900">
                          <a:effectLst/>
                          <a:latin typeface="Calibri"/>
                          <a:ea typeface="Calibri"/>
                          <a:cs typeface="Times New Roman"/>
                        </a:rPr>
                        <a:t>14</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solidFill>
                            <a:schemeClr val="tx1"/>
                          </a:solidFill>
                          <a:effectLst/>
                          <a:latin typeface="Calibri"/>
                          <a:ea typeface="Calibri"/>
                          <a:cs typeface="Times New Roman"/>
                        </a:rPr>
                        <a:t>UDEM</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UDEM Uluslararası </a:t>
                      </a:r>
                      <a:r>
                        <a:rPr lang="tr-TR" sz="1100" dirty="0" err="1">
                          <a:effectLst/>
                          <a:latin typeface="Calibri"/>
                          <a:ea typeface="Calibri"/>
                          <a:cs typeface="Times New Roman"/>
                        </a:rPr>
                        <a:t>Belg</a:t>
                      </a:r>
                      <a:r>
                        <a:rPr lang="tr-TR" sz="1100" dirty="0">
                          <a:effectLst/>
                          <a:latin typeface="Calibri"/>
                          <a:ea typeface="Calibri"/>
                          <a:cs typeface="Times New Roman"/>
                        </a:rPr>
                        <a:t>. Denetim Eğitim Ltd. Şti.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22.01.2014           </a:t>
                      </a:r>
                      <a:r>
                        <a:rPr lang="tr-TR" sz="1100" dirty="0" smtClean="0">
                          <a:effectLst/>
                          <a:latin typeface="Calibri"/>
                          <a:ea typeface="Calibri"/>
                          <a:cs typeface="Times New Roman"/>
                        </a:rPr>
                        <a:t>2292</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2">
                <a:tc>
                  <a:txBody>
                    <a:bodyPr/>
                    <a:lstStyle/>
                    <a:p>
                      <a:pPr algn="l">
                        <a:lnSpc>
                          <a:spcPct val="115000"/>
                        </a:lnSpc>
                        <a:spcAft>
                          <a:spcPts val="0"/>
                        </a:spcAft>
                      </a:pPr>
                      <a:r>
                        <a:rPr lang="tr-TR" sz="900">
                          <a:effectLst/>
                          <a:latin typeface="Calibri"/>
                          <a:ea typeface="Calibri"/>
                          <a:cs typeface="Times New Roman"/>
                        </a:rPr>
                        <a:t>15</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chemeClr val="tx1"/>
                          </a:solidFill>
                          <a:effectLst/>
                          <a:latin typeface="Calibri"/>
                          <a:ea typeface="Calibri"/>
                          <a:cs typeface="Times New Roman"/>
                        </a:rPr>
                        <a:t>Türk </a:t>
                      </a:r>
                      <a:r>
                        <a:rPr lang="tr-TR" sz="1100" dirty="0" err="1" smtClean="0">
                          <a:solidFill>
                            <a:schemeClr val="tx1"/>
                          </a:solidFill>
                          <a:effectLst/>
                          <a:latin typeface="Calibri"/>
                          <a:ea typeface="Calibri"/>
                          <a:cs typeface="Times New Roman"/>
                        </a:rPr>
                        <a:t>Loydu</a:t>
                      </a:r>
                      <a:endParaRPr lang="tr-TR" sz="11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a:effectLst/>
                          <a:latin typeface="Calibri"/>
                          <a:ea typeface="Calibri"/>
                          <a:cs typeface="Times New Roman"/>
                        </a:rPr>
                        <a:t>Türk Loydu</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30.01.2014           </a:t>
                      </a:r>
                      <a:r>
                        <a:rPr lang="tr-TR" sz="1100" dirty="0" smtClean="0">
                          <a:effectLst/>
                          <a:latin typeface="Calibri"/>
                          <a:ea typeface="Calibri"/>
                          <a:cs typeface="Times New Roman"/>
                        </a:rPr>
                        <a:t>1785</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897">
                <a:tc>
                  <a:txBody>
                    <a:bodyPr/>
                    <a:lstStyle/>
                    <a:p>
                      <a:pPr algn="l">
                        <a:lnSpc>
                          <a:spcPct val="115000"/>
                        </a:lnSpc>
                        <a:spcAft>
                          <a:spcPts val="0"/>
                        </a:spcAft>
                      </a:pPr>
                      <a:r>
                        <a:rPr lang="tr-TR" sz="900" dirty="0">
                          <a:effectLst/>
                          <a:latin typeface="Calibri"/>
                          <a:ea typeface="Calibri"/>
                          <a:cs typeface="Times New Roman"/>
                        </a:rPr>
                        <a:t>16</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chemeClr val="tx1"/>
                          </a:solidFill>
                          <a:effectLst/>
                          <a:latin typeface="Calibri"/>
                          <a:ea typeface="Calibri"/>
                          <a:cs typeface="Times New Roman"/>
                        </a:rPr>
                        <a:t>3D</a:t>
                      </a:r>
                      <a:r>
                        <a:rPr lang="tr-TR" sz="1100" baseline="0" dirty="0" smtClean="0">
                          <a:solidFill>
                            <a:schemeClr val="tx1"/>
                          </a:solidFill>
                          <a:effectLst/>
                          <a:latin typeface="Calibri"/>
                          <a:ea typeface="Calibri"/>
                          <a:cs typeface="Times New Roman"/>
                        </a:rPr>
                        <a:t> </a:t>
                      </a:r>
                      <a:r>
                        <a:rPr lang="tr-TR" sz="1100" dirty="0" smtClean="0">
                          <a:solidFill>
                            <a:schemeClr val="tx1"/>
                          </a:solidFill>
                          <a:effectLst/>
                          <a:latin typeface="Calibri"/>
                          <a:ea typeface="Calibri"/>
                          <a:cs typeface="Times New Roman"/>
                        </a:rPr>
                        <a:t>İNCERTA</a:t>
                      </a:r>
                      <a:endParaRPr lang="tr-TR" sz="11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3D </a:t>
                      </a:r>
                      <a:r>
                        <a:rPr lang="tr-TR" sz="1100" dirty="0" err="1">
                          <a:effectLst/>
                          <a:latin typeface="Calibri"/>
                          <a:ea typeface="Calibri"/>
                          <a:cs typeface="Times New Roman"/>
                        </a:rPr>
                        <a:t>InCertA</a:t>
                      </a:r>
                      <a:r>
                        <a:rPr lang="tr-TR" sz="1100" dirty="0">
                          <a:effectLst/>
                          <a:latin typeface="Calibri"/>
                          <a:ea typeface="Calibri"/>
                          <a:cs typeface="Times New Roman"/>
                        </a:rPr>
                        <a:t> Belgelendirme Mühendislik Gözetim Ve Denetim Ltd. Şti.</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11.4.2014             2530</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42">
                <a:tc>
                  <a:txBody>
                    <a:bodyPr/>
                    <a:lstStyle/>
                    <a:p>
                      <a:pPr algn="l">
                        <a:lnSpc>
                          <a:spcPct val="115000"/>
                        </a:lnSpc>
                        <a:spcAft>
                          <a:spcPts val="0"/>
                        </a:spcAft>
                      </a:pPr>
                      <a:r>
                        <a:rPr lang="tr-TR" sz="900" dirty="0" smtClean="0">
                          <a:effectLst/>
                          <a:latin typeface="Calibri"/>
                          <a:ea typeface="Calibri"/>
                          <a:cs typeface="Times New Roman"/>
                        </a:rPr>
                        <a:t>17</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chemeClr val="tx1"/>
                          </a:solidFill>
                          <a:effectLst/>
                          <a:latin typeface="Calibri"/>
                          <a:ea typeface="Calibri"/>
                          <a:cs typeface="Times New Roman"/>
                        </a:rPr>
                        <a:t>KİWA MEYER</a:t>
                      </a:r>
                      <a:endParaRPr lang="tr-TR" sz="11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KIWA MEYER BELGELENDİRME HİZMETLERİ A.Ş.</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27.08.2014           1984</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97">
                <a:tc>
                  <a:txBody>
                    <a:bodyPr/>
                    <a:lstStyle/>
                    <a:p>
                      <a:pPr algn="l">
                        <a:lnSpc>
                          <a:spcPct val="115000"/>
                        </a:lnSpc>
                        <a:spcAft>
                          <a:spcPts val="0"/>
                        </a:spcAft>
                      </a:pPr>
                      <a:r>
                        <a:rPr lang="tr-TR" sz="900" dirty="0" smtClean="0">
                          <a:effectLst/>
                          <a:latin typeface="Calibri"/>
                          <a:ea typeface="Calibri"/>
                          <a:cs typeface="Times New Roman"/>
                        </a:rPr>
                        <a:t>18</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chemeClr val="tx1"/>
                          </a:solidFill>
                          <a:effectLst/>
                          <a:latin typeface="Calibri"/>
                          <a:ea typeface="Calibri"/>
                          <a:cs typeface="Times New Roman"/>
                        </a:rPr>
                        <a:t>GSI SLV-TR</a:t>
                      </a:r>
                      <a:endParaRPr lang="tr-TR" sz="11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dirty="0" smtClean="0">
                          <a:effectLst/>
                          <a:latin typeface="+mn-lt"/>
                          <a:ea typeface="Calibri"/>
                          <a:cs typeface="Times New Roman"/>
                        </a:rPr>
                        <a:t>GSI SLV-TR KAYNAK TEKNOLOJİSİ TEST VE MESLEKİ GELİŞİM MERKEZİ LTD.ŞTİ.</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baseline="0" dirty="0" smtClean="0">
                          <a:effectLst/>
                          <a:latin typeface="Calibri"/>
                          <a:ea typeface="Calibri"/>
                          <a:cs typeface="Times New Roman"/>
                        </a:rPr>
                        <a:t>02.10.2015          2617</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97">
                <a:tc>
                  <a:txBody>
                    <a:bodyPr/>
                    <a:lstStyle/>
                    <a:p>
                      <a:pPr algn="l">
                        <a:lnSpc>
                          <a:spcPct val="115000"/>
                        </a:lnSpc>
                        <a:spcAft>
                          <a:spcPts val="0"/>
                        </a:spcAft>
                      </a:pPr>
                      <a:r>
                        <a:rPr lang="tr-TR" sz="900" dirty="0" smtClean="0">
                          <a:effectLst/>
                          <a:latin typeface="Calibri"/>
                          <a:ea typeface="Calibri"/>
                          <a:cs typeface="Times New Roman"/>
                        </a:rPr>
                        <a:t>19 </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chemeClr val="tx1"/>
                          </a:solidFill>
                          <a:effectLst/>
                          <a:latin typeface="+mn-lt"/>
                          <a:ea typeface="Calibri"/>
                          <a:cs typeface="Times New Roman"/>
                        </a:rPr>
                        <a:t>EUROGAP </a:t>
                      </a:r>
                      <a:endParaRPr lang="tr-TR" sz="11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EUROGAP BELGELENDİRME VE ÖZEL EĞİTİM HİZMETLERİ SAN. TİC. LTD. ŞTİ.</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11.08.2015          2610</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97">
                <a:tc>
                  <a:txBody>
                    <a:bodyPr/>
                    <a:lstStyle/>
                    <a:p>
                      <a:pPr algn="l">
                        <a:lnSpc>
                          <a:spcPct val="115000"/>
                        </a:lnSpc>
                        <a:spcAft>
                          <a:spcPts val="0"/>
                        </a:spcAft>
                      </a:pPr>
                      <a:r>
                        <a:rPr lang="tr-TR" sz="900" dirty="0" smtClean="0">
                          <a:effectLst/>
                          <a:latin typeface="Calibri"/>
                          <a:ea typeface="Calibri"/>
                          <a:cs typeface="Times New Roman"/>
                        </a:rPr>
                        <a:t>20</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chemeClr val="tx1"/>
                          </a:solidFill>
                          <a:effectLst/>
                          <a:latin typeface="Calibri"/>
                          <a:ea typeface="Calibri"/>
                          <a:cs typeface="Times New Roman"/>
                        </a:rPr>
                        <a:t>PGM</a:t>
                      </a:r>
                      <a:endParaRPr lang="tr-TR" sz="11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PGM PROJE GÖZETİM MÜHENDİSLİK VE KALİTE KONTROL HİZMELERİ</a:t>
                      </a:r>
                      <a:r>
                        <a:rPr lang="tr-TR" sz="1100" baseline="0" dirty="0" smtClean="0">
                          <a:effectLst/>
                          <a:latin typeface="Calibri"/>
                          <a:ea typeface="Calibri"/>
                          <a:cs typeface="Times New Roman"/>
                        </a:rPr>
                        <a:t> LTD.ŞTİ.</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18.06.2014           2543</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009">
                <a:tc>
                  <a:txBody>
                    <a:bodyPr/>
                    <a:lstStyle/>
                    <a:p>
                      <a:pPr algn="l">
                        <a:lnSpc>
                          <a:spcPct val="115000"/>
                        </a:lnSpc>
                        <a:spcAft>
                          <a:spcPts val="0"/>
                        </a:spcAft>
                      </a:pPr>
                      <a:r>
                        <a:rPr lang="tr-TR" sz="900" dirty="0" smtClean="0">
                          <a:effectLst/>
                          <a:latin typeface="Calibri"/>
                          <a:ea typeface="Calibri"/>
                          <a:cs typeface="Times New Roman"/>
                        </a:rPr>
                        <a:t>21</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rgbClr val="0070C0"/>
                          </a:solidFill>
                          <a:effectLst/>
                          <a:latin typeface="Calibri"/>
                          <a:ea typeface="Calibri"/>
                          <a:cs typeface="Times New Roman"/>
                        </a:rPr>
                        <a:t>FTI</a:t>
                      </a:r>
                      <a:endParaRPr lang="tr-TR" sz="11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kern="1200" dirty="0" smtClean="0">
                          <a:solidFill>
                            <a:srgbClr val="0070C0"/>
                          </a:solidFill>
                          <a:effectLst/>
                          <a:latin typeface="Calibri"/>
                          <a:ea typeface="Calibri"/>
                          <a:cs typeface="Times New Roman"/>
                        </a:rPr>
                        <a:t>FTI FASAD TEKNOLOJİ MERKEZİ</a:t>
                      </a:r>
                      <a:endParaRPr lang="tr-TR" sz="11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97">
                <a:tc>
                  <a:txBody>
                    <a:bodyPr/>
                    <a:lstStyle/>
                    <a:p>
                      <a:pPr algn="l">
                        <a:lnSpc>
                          <a:spcPct val="115000"/>
                        </a:lnSpc>
                        <a:spcAft>
                          <a:spcPts val="0"/>
                        </a:spcAft>
                      </a:pPr>
                      <a:r>
                        <a:rPr lang="tr-TR" sz="900" dirty="0" smtClean="0">
                          <a:effectLst/>
                          <a:latin typeface="Calibri"/>
                          <a:ea typeface="Calibri"/>
                          <a:cs typeface="Times New Roman"/>
                        </a:rPr>
                        <a:t>22</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rgbClr val="0070C0"/>
                          </a:solidFill>
                          <a:effectLst/>
                          <a:latin typeface="Calibri"/>
                          <a:ea typeface="Calibri"/>
                          <a:cs typeface="Times New Roman"/>
                        </a:rPr>
                        <a:t>BÜROVERİTAS</a:t>
                      </a:r>
                      <a:endParaRPr lang="tr-TR" sz="11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kern="1200" dirty="0" smtClean="0">
                          <a:solidFill>
                            <a:srgbClr val="0070C0"/>
                          </a:solidFill>
                          <a:effectLst/>
                          <a:latin typeface="Calibri"/>
                          <a:ea typeface="Calibri"/>
                          <a:cs typeface="Times New Roman"/>
                        </a:rPr>
                        <a:t>BÜRO VERİTAS TURKEY</a:t>
                      </a:r>
                      <a:endParaRPr lang="tr-TR" sz="1100" kern="12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97">
                <a:tc>
                  <a:txBody>
                    <a:bodyPr/>
                    <a:lstStyle/>
                    <a:p>
                      <a:pPr algn="l">
                        <a:lnSpc>
                          <a:spcPct val="115000"/>
                        </a:lnSpc>
                        <a:spcAft>
                          <a:spcPts val="0"/>
                        </a:spcAft>
                      </a:pPr>
                      <a:r>
                        <a:rPr lang="tr-TR" sz="900" dirty="0" smtClean="0">
                          <a:effectLst/>
                          <a:latin typeface="Calibri"/>
                          <a:ea typeface="Calibri"/>
                          <a:cs typeface="Times New Roman"/>
                        </a:rPr>
                        <a:t>23</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rgbClr val="0070C0"/>
                          </a:solidFill>
                          <a:effectLst/>
                          <a:latin typeface="Calibri"/>
                          <a:ea typeface="Calibri"/>
                          <a:cs typeface="Times New Roman"/>
                        </a:rPr>
                        <a:t>TÜV TEKNİK</a:t>
                      </a:r>
                      <a:endParaRPr lang="tr-TR" sz="11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kern="1200" dirty="0" smtClean="0">
                          <a:solidFill>
                            <a:srgbClr val="0070C0"/>
                          </a:solidFill>
                          <a:effectLst/>
                          <a:latin typeface="Calibri"/>
                          <a:ea typeface="Calibri"/>
                          <a:cs typeface="Times New Roman"/>
                        </a:rPr>
                        <a:t>TÜV TEKNİK KONTROL VE BELGELENDİRME A.Ş.</a:t>
                      </a:r>
                      <a:endParaRPr lang="tr-TR" sz="1100" kern="12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Slayt Numarası Yer Tutucusu"/>
          <p:cNvSpPr>
            <a:spLocks noGrp="1"/>
          </p:cNvSpPr>
          <p:nvPr>
            <p:ph type="sldNum" sz="quarter" idx="12"/>
          </p:nvPr>
        </p:nvSpPr>
        <p:spPr/>
        <p:txBody>
          <a:bodyPr/>
          <a:lstStyle/>
          <a:p>
            <a:fld id="{9D42A802-C52C-43C2-9F65-815CAE899C7B}" type="slidenum">
              <a:rPr lang="tr-TR" smtClean="0"/>
              <a:pPr/>
              <a:t>17</a:t>
            </a:fld>
            <a:endParaRPr lang="tr-TR"/>
          </a:p>
        </p:txBody>
      </p:sp>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23528" y="0"/>
            <a:ext cx="1021853" cy="102185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11820344"/>
              </p:ext>
            </p:extLst>
          </p:nvPr>
        </p:nvGraphicFramePr>
        <p:xfrm>
          <a:off x="611561" y="1419223"/>
          <a:ext cx="7920879" cy="4640700"/>
        </p:xfrm>
        <a:graphic>
          <a:graphicData uri="http://schemas.openxmlformats.org/drawingml/2006/table">
            <a:tbl>
              <a:tblPr firstRow="1" firstCol="1" bandRow="1"/>
              <a:tblGrid>
                <a:gridCol w="346010"/>
                <a:gridCol w="790116"/>
                <a:gridCol w="3970025"/>
                <a:gridCol w="1688837"/>
                <a:gridCol w="1125891"/>
              </a:tblGrid>
              <a:tr h="567286">
                <a:tc gridSpan="5">
                  <a:txBody>
                    <a:bodyPr/>
                    <a:lstStyle/>
                    <a:p>
                      <a:pPr algn="ctr"/>
                      <a:r>
                        <a:rPr lang="tr-TR" sz="1800" b="1" kern="1200" dirty="0" smtClean="0">
                          <a:solidFill>
                            <a:srgbClr val="00B0F0"/>
                          </a:solidFill>
                          <a:latin typeface="+mj-lt"/>
                          <a:ea typeface="+mn-ea"/>
                          <a:cs typeface="+mn-cs"/>
                        </a:rPr>
                        <a:t>Bakanlığımız Tarafından Görevlendirilen Uygunluk</a:t>
                      </a:r>
                    </a:p>
                    <a:p>
                      <a:pPr algn="ctr"/>
                      <a:r>
                        <a:rPr lang="tr-TR" sz="1800" b="1" kern="1200" dirty="0" smtClean="0">
                          <a:solidFill>
                            <a:srgbClr val="00B0F0"/>
                          </a:solidFill>
                          <a:latin typeface="+mj-lt"/>
                          <a:ea typeface="+mn-ea"/>
                          <a:cs typeface="+mn-cs"/>
                        </a:rPr>
                        <a:t>Değerlendirme Kuruluşları</a:t>
                      </a:r>
                      <a:endParaRPr lang="tr-TR" sz="1800" b="1" kern="1200" dirty="0">
                        <a:solidFill>
                          <a:srgbClr val="00B0F0"/>
                        </a:solidFill>
                        <a:latin typeface="+mj-lt"/>
                        <a:ea typeface="+mn-ea"/>
                        <a:cs typeface="+mn-cs"/>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8676">
                <a:tc>
                  <a:txBody>
                    <a:bodyPr/>
                    <a:lstStyle/>
                    <a:p>
                      <a:pPr algn="l">
                        <a:lnSpc>
                          <a:spcPct val="115000"/>
                        </a:lnSpc>
                        <a:spcAft>
                          <a:spcPts val="0"/>
                        </a:spcAft>
                      </a:pPr>
                      <a:r>
                        <a:rPr lang="tr-TR" sz="900">
                          <a:effectLst/>
                          <a:latin typeface="Calibri"/>
                          <a:ea typeface="Calibri"/>
                          <a:cs typeface="Times New Roman"/>
                        </a:rPr>
                        <a:t> </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Kısaltma</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Kuruluş adı</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Görevlendirme Tebliğ Tarihi</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76">
                <a:tc>
                  <a:txBody>
                    <a:bodyPr/>
                    <a:lstStyle/>
                    <a:p>
                      <a:pPr algn="l">
                        <a:lnSpc>
                          <a:spcPct val="115000"/>
                        </a:lnSpc>
                        <a:spcAft>
                          <a:spcPts val="0"/>
                        </a:spcAft>
                      </a:pPr>
                      <a:r>
                        <a:rPr lang="tr-TR" sz="900">
                          <a:effectLst/>
                          <a:latin typeface="Calibri"/>
                          <a:ea typeface="Calibri"/>
                          <a:cs typeface="Times New Roman"/>
                        </a:rPr>
                        <a:t>1</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KÇK</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100" kern="1200" dirty="0" smtClean="0">
                          <a:solidFill>
                            <a:schemeClr val="tx1"/>
                          </a:solidFill>
                          <a:effectLst/>
                          <a:latin typeface="Calibri"/>
                          <a:ea typeface="Calibri"/>
                          <a:cs typeface="Times New Roman"/>
                        </a:rPr>
                        <a:t>Türkiye</a:t>
                      </a:r>
                      <a:r>
                        <a:rPr lang="tr-TR" sz="1100" kern="1200" baseline="0" dirty="0" smtClean="0">
                          <a:solidFill>
                            <a:schemeClr val="tx1"/>
                          </a:solidFill>
                          <a:effectLst/>
                          <a:latin typeface="Calibri"/>
                          <a:ea typeface="Calibri"/>
                          <a:cs typeface="Times New Roman"/>
                        </a:rPr>
                        <a:t> Çimento Müstahsilleri Birliği-Kalite ve Çevre Kurulu İktisadi İşletmesi</a:t>
                      </a:r>
                      <a:endParaRPr lang="tr-TR" sz="1100" kern="12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1+/Ürün Belgelendirme Kuruluşu</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24.03.2010</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92">
                <a:tc>
                  <a:txBody>
                    <a:bodyPr/>
                    <a:lstStyle/>
                    <a:p>
                      <a:pPr algn="l">
                        <a:lnSpc>
                          <a:spcPct val="115000"/>
                        </a:lnSpc>
                        <a:spcAft>
                          <a:spcPts val="0"/>
                        </a:spcAft>
                      </a:pPr>
                      <a:r>
                        <a:rPr lang="tr-TR" sz="900">
                          <a:effectLst/>
                          <a:latin typeface="Calibri"/>
                          <a:ea typeface="Calibri"/>
                          <a:cs typeface="Times New Roman"/>
                        </a:rPr>
                        <a:t>2</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KGS</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Türkiye Hazır Beton Birliği-Kalite</a:t>
                      </a:r>
                      <a:r>
                        <a:rPr lang="tr-TR" sz="1100" baseline="0" dirty="0" smtClean="0">
                          <a:effectLst/>
                          <a:latin typeface="Calibri"/>
                          <a:ea typeface="Calibri"/>
                          <a:cs typeface="Times New Roman"/>
                        </a:rPr>
                        <a:t> Güvence Sistemi İktisadi İşletmesi</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1+/Ürün Belgelendirme Kuruluşu</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27.05.2010</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76">
                <a:tc>
                  <a:txBody>
                    <a:bodyPr/>
                    <a:lstStyle/>
                    <a:p>
                      <a:pPr algn="l">
                        <a:lnSpc>
                          <a:spcPct val="115000"/>
                        </a:lnSpc>
                        <a:spcAft>
                          <a:spcPts val="0"/>
                        </a:spcAft>
                      </a:pPr>
                      <a:r>
                        <a:rPr lang="tr-TR" sz="900" dirty="0">
                          <a:effectLst/>
                          <a:latin typeface="Calibri"/>
                          <a:ea typeface="Calibri"/>
                          <a:cs typeface="Times New Roman"/>
                        </a:rPr>
                        <a:t>3</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UNIVERSAL</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err="1" smtClean="0">
                          <a:effectLst/>
                          <a:latin typeface="+mn-lt"/>
                          <a:ea typeface="Calibri"/>
                          <a:cs typeface="Times New Roman"/>
                        </a:rPr>
                        <a:t>Universal</a:t>
                      </a:r>
                      <a:r>
                        <a:rPr lang="tr-TR" sz="1100" dirty="0" smtClean="0">
                          <a:effectLst/>
                          <a:latin typeface="+mn-lt"/>
                          <a:ea typeface="Calibri"/>
                          <a:cs typeface="Times New Roman"/>
                        </a:rPr>
                        <a:t> Sertifikasyon ve Gözetim Hizmetleri Tic. Ltd. Şti.</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1,1+/Ürün Belgelendirme Kuruluşu</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10.06.2010</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76">
                <a:tc>
                  <a:txBody>
                    <a:bodyPr/>
                    <a:lstStyle/>
                    <a:p>
                      <a:pPr algn="l">
                        <a:lnSpc>
                          <a:spcPct val="115000"/>
                        </a:lnSpc>
                        <a:spcAft>
                          <a:spcPts val="0"/>
                        </a:spcAft>
                      </a:pPr>
                      <a:r>
                        <a:rPr lang="tr-TR" sz="900">
                          <a:effectLst/>
                          <a:latin typeface="Calibri"/>
                          <a:ea typeface="Calibri"/>
                          <a:cs typeface="Times New Roman"/>
                        </a:rPr>
                        <a:t>4</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ALBERK</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err="1" smtClean="0">
                          <a:effectLst/>
                          <a:latin typeface="+mn-lt"/>
                          <a:ea typeface="Calibri"/>
                          <a:cs typeface="Times New Roman"/>
                        </a:rPr>
                        <a:t>Alberk</a:t>
                      </a:r>
                      <a:r>
                        <a:rPr lang="tr-TR" sz="1100" dirty="0" smtClean="0">
                          <a:effectLst/>
                          <a:latin typeface="+mn-lt"/>
                          <a:ea typeface="Calibri"/>
                          <a:cs typeface="Times New Roman"/>
                        </a:rPr>
                        <a:t> QA Uluslararası Teknik Kontrol ve Belgelendirme Ltd. Şti.</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1+/Ürün Belgelendirme Kuruluşu</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18.06.2010</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76">
                <a:tc>
                  <a:txBody>
                    <a:bodyPr/>
                    <a:lstStyle/>
                    <a:p>
                      <a:pPr algn="l">
                        <a:lnSpc>
                          <a:spcPct val="115000"/>
                        </a:lnSpc>
                        <a:spcAft>
                          <a:spcPts val="0"/>
                        </a:spcAft>
                      </a:pPr>
                      <a:r>
                        <a:rPr lang="tr-TR" sz="900" dirty="0" smtClean="0">
                          <a:effectLst/>
                          <a:latin typeface="Calibri"/>
                          <a:ea typeface="Calibri"/>
                          <a:cs typeface="Times New Roman"/>
                        </a:rPr>
                        <a:t>5</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TSE</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Türk Standartları Enstitüsü</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1,1+/Ürün Belgelendirme Kuruluşu</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21.09.2010</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76">
                <a:tc>
                  <a:txBody>
                    <a:bodyPr/>
                    <a:lstStyle/>
                    <a:p>
                      <a:pPr algn="l">
                        <a:lnSpc>
                          <a:spcPct val="115000"/>
                        </a:lnSpc>
                        <a:spcAft>
                          <a:spcPts val="0"/>
                        </a:spcAft>
                      </a:pPr>
                      <a:r>
                        <a:rPr lang="tr-TR" sz="900" dirty="0" smtClean="0">
                          <a:effectLst/>
                          <a:latin typeface="Calibri"/>
                          <a:ea typeface="Calibri"/>
                          <a:cs typeface="Times New Roman"/>
                        </a:rPr>
                        <a:t>6</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BVA </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BVA Belgelendirme ve Dış Tic Ltd. Şti.</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1+/Ürün Belgelendirme Kuruluşu</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07.06.2011</a:t>
                      </a:r>
                      <a:br>
                        <a:rPr lang="tr-TR" sz="1100" dirty="0" smtClean="0">
                          <a:effectLst/>
                          <a:latin typeface="Calibri"/>
                          <a:ea typeface="Calibri"/>
                          <a:cs typeface="Times New Roman"/>
                        </a:rPr>
                      </a:b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614">
                <a:tc>
                  <a:txBody>
                    <a:bodyPr/>
                    <a:lstStyle/>
                    <a:p>
                      <a:pPr algn="l">
                        <a:lnSpc>
                          <a:spcPct val="115000"/>
                        </a:lnSpc>
                        <a:spcAft>
                          <a:spcPts val="0"/>
                        </a:spcAft>
                      </a:pPr>
                      <a:r>
                        <a:rPr lang="tr-TR" sz="900" dirty="0" smtClean="0">
                          <a:effectLst/>
                          <a:latin typeface="Calibri"/>
                          <a:ea typeface="Calibri"/>
                          <a:cs typeface="Times New Roman"/>
                        </a:rPr>
                        <a:t>7</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CPC</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CPC </a:t>
                      </a:r>
                      <a:r>
                        <a:rPr lang="tr-TR" sz="1100" dirty="0" err="1" smtClean="0">
                          <a:effectLst/>
                          <a:latin typeface="+mn-lt"/>
                          <a:ea typeface="Calibri"/>
                          <a:cs typeface="Times New Roman"/>
                        </a:rPr>
                        <a:t>Belg</a:t>
                      </a:r>
                      <a:r>
                        <a:rPr lang="tr-TR" sz="1100" dirty="0" smtClean="0">
                          <a:effectLst/>
                          <a:latin typeface="+mn-lt"/>
                          <a:ea typeface="Calibri"/>
                          <a:cs typeface="Times New Roman"/>
                        </a:rPr>
                        <a:t>. Muayene ve Deney </a:t>
                      </a:r>
                      <a:r>
                        <a:rPr lang="tr-TR" sz="1100" dirty="0" err="1" smtClean="0">
                          <a:effectLst/>
                          <a:latin typeface="+mn-lt"/>
                          <a:ea typeface="Calibri"/>
                          <a:cs typeface="Times New Roman"/>
                        </a:rPr>
                        <a:t>Hizm</a:t>
                      </a:r>
                      <a:r>
                        <a:rPr lang="tr-TR" sz="1100" dirty="0" smtClean="0">
                          <a:effectLst/>
                          <a:latin typeface="+mn-lt"/>
                          <a:ea typeface="Calibri"/>
                          <a:cs typeface="Times New Roman"/>
                        </a:rPr>
                        <a:t>. Tic. </a:t>
                      </a:r>
                      <a:r>
                        <a:rPr lang="tr-TR" sz="1100" dirty="0" err="1" smtClean="0">
                          <a:effectLst/>
                          <a:latin typeface="+mn-lt"/>
                          <a:ea typeface="Calibri"/>
                          <a:cs typeface="Times New Roman"/>
                        </a:rPr>
                        <a:t>Ltd.Şti</a:t>
                      </a:r>
                      <a:r>
                        <a:rPr lang="tr-TR" sz="1100" dirty="0" smtClean="0">
                          <a:effectLst/>
                          <a:latin typeface="+mn-lt"/>
                          <a:ea typeface="Calibri"/>
                          <a:cs typeface="Times New Roman"/>
                        </a:rPr>
                        <a:t>.</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dirty="0" smtClean="0">
                          <a:effectLst/>
                          <a:latin typeface="+mn-lt"/>
                          <a:ea typeface="Calibri"/>
                          <a:cs typeface="Times New Roman"/>
                        </a:rPr>
                        <a:t>1+/Ürün Belgelendirme Kuruluşu</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13.11.2012</a:t>
                      </a:r>
                      <a:br>
                        <a:rPr lang="tr-TR" sz="1100" dirty="0" smtClean="0">
                          <a:effectLst/>
                          <a:latin typeface="Calibri"/>
                          <a:ea typeface="Calibri"/>
                          <a:cs typeface="Times New Roman"/>
                        </a:rPr>
                      </a:br>
                      <a:r>
                        <a:rPr lang="tr-TR" sz="1100" dirty="0" smtClean="0">
                          <a:effectLst/>
                          <a:latin typeface="Calibri"/>
                          <a:ea typeface="Calibri"/>
                          <a:cs typeface="Times New Roman"/>
                        </a:rPr>
                        <a:t>13.11.2014</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76">
                <a:tc>
                  <a:txBody>
                    <a:bodyPr/>
                    <a:lstStyle/>
                    <a:p>
                      <a:pPr algn="l">
                        <a:lnSpc>
                          <a:spcPct val="115000"/>
                        </a:lnSpc>
                        <a:spcAft>
                          <a:spcPts val="0"/>
                        </a:spcAft>
                      </a:pPr>
                      <a:r>
                        <a:rPr lang="tr-TR" sz="900" dirty="0" smtClean="0">
                          <a:effectLst/>
                          <a:latin typeface="Calibri"/>
                          <a:ea typeface="Calibri"/>
                          <a:cs typeface="Times New Roman"/>
                        </a:rPr>
                        <a:t>8</a:t>
                      </a:r>
                      <a:endParaRPr lang="tr-TR" sz="9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EUROGAP</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err="1" smtClean="0">
                          <a:effectLst/>
                          <a:latin typeface="Calibri"/>
                          <a:ea typeface="Calibri"/>
                          <a:cs typeface="Times New Roman"/>
                        </a:rPr>
                        <a:t>Eurogap</a:t>
                      </a:r>
                      <a:r>
                        <a:rPr lang="tr-TR" sz="1100" baseline="0" dirty="0" smtClean="0">
                          <a:effectLst/>
                          <a:latin typeface="Calibri"/>
                          <a:ea typeface="Calibri"/>
                          <a:cs typeface="Times New Roman"/>
                        </a:rPr>
                        <a:t> Belgelendirme ve Özel Eğitim Hizmetleri San. Tic. Ltd. Şti.</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dirty="0" smtClean="0">
                          <a:effectLst/>
                          <a:latin typeface="+mn-lt"/>
                          <a:ea typeface="Calibri"/>
                          <a:cs typeface="Times New Roman"/>
                        </a:rPr>
                        <a:t>1+/Ürün Belgelendirme Kuruluşu</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22.03.2013</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76">
                <a:tc>
                  <a:txBody>
                    <a:bodyPr/>
                    <a:lstStyle/>
                    <a:p>
                      <a:pPr algn="l">
                        <a:lnSpc>
                          <a:spcPct val="115000"/>
                        </a:lnSpc>
                        <a:spcAft>
                          <a:spcPts val="0"/>
                        </a:spcAft>
                      </a:pPr>
                      <a:r>
                        <a:rPr lang="tr-TR" sz="900" dirty="0" smtClean="0">
                          <a:solidFill>
                            <a:srgbClr val="0070C0"/>
                          </a:solidFill>
                          <a:effectLst/>
                          <a:latin typeface="Calibri"/>
                          <a:ea typeface="Calibri"/>
                          <a:cs typeface="Times New Roman"/>
                        </a:rPr>
                        <a:t>9</a:t>
                      </a:r>
                      <a:endParaRPr lang="tr-TR" sz="9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kern="1200" dirty="0" smtClean="0">
                          <a:solidFill>
                            <a:srgbClr val="0070C0"/>
                          </a:solidFill>
                          <a:effectLst/>
                          <a:latin typeface="Calibri"/>
                          <a:ea typeface="Calibri"/>
                          <a:cs typeface="Times New Roman"/>
                        </a:rPr>
                        <a:t>UKS</a:t>
                      </a:r>
                      <a:endParaRPr lang="tr-TR" sz="1100" kern="12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kern="1200" baseline="0" dirty="0" smtClean="0">
                          <a:solidFill>
                            <a:srgbClr val="0070C0"/>
                          </a:solidFill>
                          <a:effectLst/>
                          <a:latin typeface="Calibri"/>
                          <a:ea typeface="Calibri"/>
                          <a:cs typeface="Times New Roman"/>
                        </a:rPr>
                        <a:t>UKS Uluslararası Kalite Sistemleri ve Belgelendirme </a:t>
                      </a:r>
                      <a:r>
                        <a:rPr lang="tr-TR" sz="1100" kern="1200" baseline="0" dirty="0" err="1" smtClean="0">
                          <a:solidFill>
                            <a:srgbClr val="0070C0"/>
                          </a:solidFill>
                          <a:effectLst/>
                          <a:latin typeface="Calibri"/>
                          <a:ea typeface="Calibri"/>
                          <a:cs typeface="Times New Roman"/>
                        </a:rPr>
                        <a:t>Ltd.Şti</a:t>
                      </a:r>
                      <a:r>
                        <a:rPr lang="tr-TR" sz="1100" kern="1200" baseline="0" dirty="0" smtClean="0">
                          <a:solidFill>
                            <a:srgbClr val="0070C0"/>
                          </a:solidFill>
                          <a:effectLst/>
                          <a:latin typeface="Calibri"/>
                          <a:ea typeface="Calibri"/>
                          <a:cs typeface="Times New Roman"/>
                        </a:rPr>
                        <a:t>.</a:t>
                      </a:r>
                    </a:p>
                    <a:p>
                      <a:pPr algn="l">
                        <a:lnSpc>
                          <a:spcPct val="115000"/>
                        </a:lnSpc>
                        <a:spcAft>
                          <a:spcPts val="0"/>
                        </a:spcAft>
                      </a:pPr>
                      <a:endParaRPr lang="tr-TR" sz="1100" kern="1200" baseline="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tr-TR" sz="1100" dirty="0" smtClean="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Slayt Numarası Yer Tutucusu"/>
          <p:cNvSpPr>
            <a:spLocks noGrp="1"/>
          </p:cNvSpPr>
          <p:nvPr>
            <p:ph type="sldNum" sz="quarter" idx="12"/>
          </p:nvPr>
        </p:nvSpPr>
        <p:spPr/>
        <p:txBody>
          <a:bodyPr/>
          <a:lstStyle/>
          <a:p>
            <a:fld id="{9D42A802-C52C-43C2-9F65-815CAE899C7B}" type="slidenum">
              <a:rPr lang="tr-TR" smtClean="0"/>
              <a:pPr/>
              <a:t>18</a:t>
            </a:fld>
            <a:endParaRPr lang="tr-TR"/>
          </a:p>
        </p:txBody>
      </p:sp>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08583058"/>
              </p:ext>
            </p:extLst>
          </p:nvPr>
        </p:nvGraphicFramePr>
        <p:xfrm>
          <a:off x="323528" y="2996952"/>
          <a:ext cx="8496944" cy="1679110"/>
        </p:xfrm>
        <a:graphic>
          <a:graphicData uri="http://schemas.openxmlformats.org/drawingml/2006/table">
            <a:tbl>
              <a:tblPr firstRow="1" firstCol="1" bandRow="1"/>
              <a:tblGrid>
                <a:gridCol w="371174"/>
                <a:gridCol w="847579"/>
                <a:gridCol w="4258755"/>
                <a:gridCol w="1811662"/>
                <a:gridCol w="1207774"/>
              </a:tblGrid>
              <a:tr h="360040">
                <a:tc gridSpan="5">
                  <a:txBody>
                    <a:bodyPr/>
                    <a:lstStyle/>
                    <a:p>
                      <a:pPr algn="ctr"/>
                      <a:r>
                        <a:rPr lang="tr-TR" sz="1800" b="1" kern="1200" dirty="0" smtClean="0">
                          <a:solidFill>
                            <a:srgbClr val="00B0F0"/>
                          </a:solidFill>
                          <a:latin typeface="+mj-lt"/>
                          <a:ea typeface="+mn-ea"/>
                          <a:cs typeface="+mn-cs"/>
                        </a:rPr>
                        <a:t>Bakanlığımız Tarafından Görevlendirilen Ulusal Teknik Onay Kuruluşları</a:t>
                      </a:r>
                      <a:endParaRPr lang="tr-TR" sz="1800" b="1" kern="1200" dirty="0">
                        <a:solidFill>
                          <a:srgbClr val="00B0F0"/>
                        </a:solidFill>
                        <a:latin typeface="+mj-lt"/>
                        <a:ea typeface="+mn-ea"/>
                        <a:cs typeface="+mn-cs"/>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5954">
                <a:tc>
                  <a:txBody>
                    <a:bodyPr/>
                    <a:lstStyle/>
                    <a:p>
                      <a:pPr algn="l">
                        <a:lnSpc>
                          <a:spcPct val="115000"/>
                        </a:lnSpc>
                        <a:spcAft>
                          <a:spcPts val="0"/>
                        </a:spcAft>
                      </a:pPr>
                      <a:r>
                        <a:rPr lang="tr-TR" sz="1200" dirty="0">
                          <a:effectLst/>
                          <a:latin typeface="Calibri"/>
                          <a:ea typeface="Calibri"/>
                          <a:cs typeface="Times New Roman"/>
                        </a:rPr>
                        <a:t> </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a:effectLst/>
                          <a:latin typeface="Calibri"/>
                          <a:ea typeface="Calibri"/>
                          <a:cs typeface="Times New Roman"/>
                        </a:rPr>
                        <a:t>Kısaltma</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a:effectLst/>
                          <a:latin typeface="Calibri"/>
                          <a:ea typeface="Calibri"/>
                          <a:cs typeface="Times New Roman"/>
                        </a:rPr>
                        <a:t>Kuruluş adı</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smtClean="0">
                          <a:effectLst/>
                          <a:latin typeface="Calibri"/>
                          <a:ea typeface="Calibri"/>
                          <a:cs typeface="Times New Roman"/>
                        </a:rPr>
                        <a:t>Görevlendirme Tebliğ </a:t>
                      </a:r>
                      <a:r>
                        <a:rPr lang="tr-TR" sz="1200" i="0" dirty="0" smtClean="0">
                          <a:effectLst/>
                          <a:latin typeface="Calibri"/>
                          <a:ea typeface="Calibri"/>
                          <a:cs typeface="Times New Roman"/>
                        </a:rPr>
                        <a:t>T</a:t>
                      </a:r>
                      <a:r>
                        <a:rPr lang="tr-TR" sz="1200" dirty="0" smtClean="0">
                          <a:effectLst/>
                          <a:latin typeface="Calibri"/>
                          <a:ea typeface="Calibri"/>
                          <a:cs typeface="Times New Roman"/>
                        </a:rPr>
                        <a:t>arihi</a:t>
                      </a:r>
                      <a:endParaRPr lang="tr-TR" sz="12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200" dirty="0"/>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234">
                <a:tc>
                  <a:txBody>
                    <a:bodyPr/>
                    <a:lstStyle/>
                    <a:p>
                      <a:pPr algn="l">
                        <a:lnSpc>
                          <a:spcPct val="115000"/>
                        </a:lnSpc>
                        <a:spcAft>
                          <a:spcPts val="0"/>
                        </a:spcAft>
                      </a:pPr>
                      <a:r>
                        <a:rPr lang="tr-TR" sz="1200">
                          <a:effectLst/>
                          <a:latin typeface="Calibri"/>
                          <a:ea typeface="Calibri"/>
                          <a:cs typeface="Times New Roman"/>
                        </a:rPr>
                        <a:t>1</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smtClean="0">
                          <a:effectLst/>
                          <a:latin typeface="Calibri"/>
                          <a:ea typeface="Calibri"/>
                          <a:cs typeface="Times New Roman"/>
                        </a:rPr>
                        <a:t>İTBAK</a:t>
                      </a:r>
                      <a:endParaRPr lang="tr-TR" sz="12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200" kern="1200" dirty="0" smtClean="0">
                          <a:solidFill>
                            <a:schemeClr val="tx1"/>
                          </a:solidFill>
                          <a:effectLst/>
                          <a:latin typeface="Calibri"/>
                          <a:ea typeface="Calibri"/>
                          <a:cs typeface="Times New Roman"/>
                        </a:rPr>
                        <a:t>İnşaat Teknik Değerlendirme ve Bilimsel Araştırma Kurumu İktisadi İşletmesi</a:t>
                      </a:r>
                      <a:endParaRPr lang="tr-TR" sz="1200" kern="12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smtClean="0">
                          <a:effectLst/>
                          <a:latin typeface="Calibri"/>
                          <a:ea typeface="Calibri"/>
                          <a:cs typeface="Times New Roman"/>
                        </a:rPr>
                        <a:t>20.08.2011</a:t>
                      </a:r>
                      <a:br>
                        <a:rPr lang="tr-TR" sz="1200" dirty="0" smtClean="0">
                          <a:effectLst/>
                          <a:latin typeface="Calibri"/>
                          <a:ea typeface="Calibri"/>
                          <a:cs typeface="Times New Roman"/>
                        </a:rPr>
                      </a:br>
                      <a:r>
                        <a:rPr lang="tr-TR" sz="1200" dirty="0" smtClean="0">
                          <a:effectLst/>
                          <a:latin typeface="Calibri"/>
                          <a:ea typeface="Calibri"/>
                          <a:cs typeface="Times New Roman"/>
                        </a:rPr>
                        <a:t>13.11.2014</a:t>
                      </a:r>
                      <a:endParaRPr lang="tr-TR" sz="12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200" dirty="0"/>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78">
                <a:tc>
                  <a:txBody>
                    <a:bodyPr/>
                    <a:lstStyle/>
                    <a:p>
                      <a:pPr algn="l">
                        <a:lnSpc>
                          <a:spcPct val="115000"/>
                        </a:lnSpc>
                        <a:spcAft>
                          <a:spcPts val="0"/>
                        </a:spcAft>
                      </a:pPr>
                      <a:r>
                        <a:rPr lang="tr-TR" sz="1200" dirty="0">
                          <a:effectLst/>
                          <a:latin typeface="Calibri"/>
                          <a:ea typeface="Calibri"/>
                          <a:cs typeface="Times New Roman"/>
                        </a:rPr>
                        <a:t>2</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smtClean="0">
                          <a:effectLst/>
                          <a:latin typeface="+mn-lt"/>
                          <a:ea typeface="Calibri"/>
                          <a:cs typeface="Times New Roman"/>
                        </a:rPr>
                        <a:t>TSE</a:t>
                      </a:r>
                      <a:endParaRPr lang="tr-TR" sz="12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smtClean="0">
                          <a:effectLst/>
                          <a:latin typeface="+mn-lt"/>
                          <a:ea typeface="Calibri"/>
                          <a:cs typeface="Times New Roman"/>
                        </a:rPr>
                        <a:t>Türk Standartları Enstitüsü</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smtClean="0">
                          <a:effectLst/>
                          <a:latin typeface="Calibri"/>
                          <a:ea typeface="Calibri"/>
                          <a:cs typeface="Times New Roman"/>
                        </a:rPr>
                        <a:t>10.01.2012</a:t>
                      </a:r>
                      <a:endParaRPr lang="tr-TR" sz="12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200" dirty="0"/>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78">
                <a:tc>
                  <a:txBody>
                    <a:bodyPr/>
                    <a:lstStyle/>
                    <a:p>
                      <a:pPr algn="l">
                        <a:lnSpc>
                          <a:spcPct val="115000"/>
                        </a:lnSpc>
                        <a:spcAft>
                          <a:spcPts val="0"/>
                        </a:spcAft>
                      </a:pPr>
                      <a:r>
                        <a:rPr lang="tr-TR" sz="1200" dirty="0" smtClean="0">
                          <a:effectLst/>
                          <a:latin typeface="Calibri"/>
                          <a:ea typeface="Calibri"/>
                          <a:cs typeface="Times New Roman"/>
                        </a:rPr>
                        <a:t>3</a:t>
                      </a:r>
                      <a:endParaRPr lang="tr-TR" sz="12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smtClean="0">
                          <a:effectLst/>
                          <a:latin typeface="+mn-lt"/>
                          <a:ea typeface="Calibri"/>
                          <a:cs typeface="Times New Roman"/>
                        </a:rPr>
                        <a:t>CPC</a:t>
                      </a:r>
                      <a:endParaRPr lang="tr-TR" sz="12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effectLst/>
                          <a:latin typeface="+mn-lt"/>
                          <a:ea typeface="Calibri"/>
                          <a:cs typeface="Times New Roman"/>
                        </a:rPr>
                        <a:t>CPC </a:t>
                      </a:r>
                      <a:r>
                        <a:rPr lang="tr-TR" sz="1200" dirty="0" err="1" smtClean="0">
                          <a:effectLst/>
                          <a:latin typeface="+mn-lt"/>
                          <a:ea typeface="Calibri"/>
                          <a:cs typeface="Times New Roman"/>
                        </a:rPr>
                        <a:t>Belg</a:t>
                      </a:r>
                      <a:r>
                        <a:rPr lang="tr-TR" sz="1200" dirty="0" smtClean="0">
                          <a:effectLst/>
                          <a:latin typeface="+mn-lt"/>
                          <a:ea typeface="Calibri"/>
                          <a:cs typeface="Times New Roman"/>
                        </a:rPr>
                        <a:t>. Muayene ve Deney </a:t>
                      </a:r>
                      <a:r>
                        <a:rPr lang="tr-TR" sz="1200" dirty="0" err="1" smtClean="0">
                          <a:effectLst/>
                          <a:latin typeface="+mn-lt"/>
                          <a:ea typeface="Calibri"/>
                          <a:cs typeface="Times New Roman"/>
                        </a:rPr>
                        <a:t>Hizm</a:t>
                      </a:r>
                      <a:r>
                        <a:rPr lang="tr-TR" sz="1200" dirty="0" smtClean="0">
                          <a:effectLst/>
                          <a:latin typeface="+mn-lt"/>
                          <a:ea typeface="Calibri"/>
                          <a:cs typeface="Times New Roman"/>
                        </a:rPr>
                        <a:t>. Tic. </a:t>
                      </a:r>
                      <a:r>
                        <a:rPr lang="tr-TR" sz="1200" dirty="0" err="1" smtClean="0">
                          <a:effectLst/>
                          <a:latin typeface="+mn-lt"/>
                          <a:ea typeface="Calibri"/>
                          <a:cs typeface="Times New Roman"/>
                        </a:rPr>
                        <a:t>Ltd.Şti</a:t>
                      </a:r>
                      <a:r>
                        <a:rPr lang="tr-TR" sz="1200" dirty="0" smtClean="0">
                          <a:effectLst/>
                          <a:latin typeface="+mn-lt"/>
                          <a:ea typeface="Calibri"/>
                          <a:cs typeface="Times New Roman"/>
                        </a:rPr>
                        <a:t>.</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dirty="0" smtClean="0">
                          <a:effectLst/>
                          <a:latin typeface="Calibri"/>
                          <a:ea typeface="Calibri"/>
                          <a:cs typeface="Times New Roman"/>
                        </a:rPr>
                        <a:t>31.12.2015</a:t>
                      </a:r>
                      <a:endParaRPr lang="tr-TR" sz="12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200" dirty="0"/>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78">
                <a:tc>
                  <a:txBody>
                    <a:bodyPr/>
                    <a:lstStyle/>
                    <a:p>
                      <a:pPr algn="l">
                        <a:lnSpc>
                          <a:spcPct val="115000"/>
                        </a:lnSpc>
                        <a:spcAft>
                          <a:spcPts val="0"/>
                        </a:spcAft>
                      </a:pPr>
                      <a:r>
                        <a:rPr lang="tr-TR" sz="1200" kern="1200" dirty="0" smtClean="0">
                          <a:solidFill>
                            <a:srgbClr val="0070C0"/>
                          </a:solidFill>
                          <a:effectLst/>
                          <a:latin typeface="+mn-lt"/>
                          <a:ea typeface="Calibri"/>
                          <a:cs typeface="Times New Roman"/>
                        </a:rPr>
                        <a:t>4</a:t>
                      </a:r>
                      <a:endParaRPr lang="tr-TR" sz="1200" kern="1200" dirty="0">
                        <a:solidFill>
                          <a:srgbClr val="0070C0"/>
                        </a:solidFill>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200" kern="1200" dirty="0" smtClean="0">
                          <a:solidFill>
                            <a:srgbClr val="0070C0"/>
                          </a:solidFill>
                          <a:effectLst/>
                          <a:latin typeface="+mn-lt"/>
                          <a:ea typeface="Calibri"/>
                          <a:cs typeface="Times New Roman"/>
                        </a:rPr>
                        <a:t>TTO</a:t>
                      </a:r>
                      <a:endParaRPr lang="tr-TR" sz="1200" kern="1200" dirty="0">
                        <a:solidFill>
                          <a:srgbClr val="0070C0"/>
                        </a:solidFill>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kern="1200" dirty="0" smtClean="0">
                          <a:solidFill>
                            <a:srgbClr val="0070C0"/>
                          </a:solidFill>
                          <a:effectLst/>
                          <a:latin typeface="+mn-lt"/>
                          <a:ea typeface="Calibri"/>
                          <a:cs typeface="Times New Roman"/>
                        </a:rPr>
                        <a:t>TTO Mühendislik Belgelendirme Deney Hizmetleri Limited Şirketi</a:t>
                      </a:r>
                      <a:endParaRPr lang="tr-TR" sz="1200" dirty="0" smtClean="0">
                        <a:solidFill>
                          <a:srgbClr val="0070C0"/>
                        </a:solidFill>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200" dirty="0"/>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Slayt Numarası Yer Tutucusu"/>
          <p:cNvSpPr>
            <a:spLocks noGrp="1"/>
          </p:cNvSpPr>
          <p:nvPr>
            <p:ph type="sldNum" sz="quarter" idx="12"/>
          </p:nvPr>
        </p:nvSpPr>
        <p:spPr/>
        <p:txBody>
          <a:bodyPr/>
          <a:lstStyle/>
          <a:p>
            <a:fld id="{9D42A802-C52C-43C2-9F65-815CAE899C7B}" type="slidenum">
              <a:rPr lang="tr-TR" smtClean="0"/>
              <a:pPr/>
              <a:t>19</a:t>
            </a:fld>
            <a:endParaRPr lang="tr-TR"/>
          </a:p>
        </p:txBody>
      </p:sp>
      <p:graphicFrame>
        <p:nvGraphicFramePr>
          <p:cNvPr id="3" name="İçerik Yer Tutucusu 3"/>
          <p:cNvGraphicFramePr>
            <a:graphicFrameLocks/>
          </p:cNvGraphicFramePr>
          <p:nvPr>
            <p:extLst>
              <p:ext uri="{D42A27DB-BD31-4B8C-83A1-F6EECF244321}">
                <p14:modId xmlns:p14="http://schemas.microsoft.com/office/powerpoint/2010/main" val="1333561717"/>
              </p:ext>
            </p:extLst>
          </p:nvPr>
        </p:nvGraphicFramePr>
        <p:xfrm>
          <a:off x="323528" y="4941168"/>
          <a:ext cx="8496944" cy="1222244"/>
        </p:xfrm>
        <a:graphic>
          <a:graphicData uri="http://schemas.openxmlformats.org/drawingml/2006/table">
            <a:tbl>
              <a:tblPr firstRow="1" firstCol="1" bandRow="1"/>
              <a:tblGrid>
                <a:gridCol w="371174"/>
                <a:gridCol w="847580"/>
                <a:gridCol w="4258755"/>
                <a:gridCol w="1811661"/>
                <a:gridCol w="1207774"/>
              </a:tblGrid>
              <a:tr h="288032">
                <a:tc gridSpan="5">
                  <a:txBody>
                    <a:bodyPr/>
                    <a:lstStyle/>
                    <a:p>
                      <a:pPr algn="ctr"/>
                      <a:r>
                        <a:rPr lang="tr-TR" sz="1800" b="1" kern="1200" dirty="0" smtClean="0">
                          <a:solidFill>
                            <a:srgbClr val="00B0F0"/>
                          </a:solidFill>
                          <a:latin typeface="+mj-lt"/>
                          <a:ea typeface="+mn-ea"/>
                          <a:cs typeface="+mn-cs"/>
                        </a:rPr>
                        <a:t>Bakanlığımız Tarafından Görevlendirilen Avrupa Teknik Değerlendirme Kuruluşları</a:t>
                      </a:r>
                      <a:endParaRPr lang="tr-TR" sz="1800" b="1" kern="1200" dirty="0">
                        <a:solidFill>
                          <a:srgbClr val="00B0F0"/>
                        </a:solidFill>
                        <a:latin typeface="+mj-lt"/>
                        <a:ea typeface="+mn-ea"/>
                        <a:cs typeface="+mn-cs"/>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1351">
                <a:tc>
                  <a:txBody>
                    <a:bodyPr/>
                    <a:lstStyle/>
                    <a:p>
                      <a:pPr algn="l">
                        <a:lnSpc>
                          <a:spcPct val="115000"/>
                        </a:lnSpc>
                        <a:spcAft>
                          <a:spcPts val="0"/>
                        </a:spcAft>
                      </a:pPr>
                      <a:r>
                        <a:rPr lang="tr-TR" sz="900">
                          <a:effectLst/>
                          <a:latin typeface="Calibri"/>
                          <a:ea typeface="Calibri"/>
                          <a:cs typeface="Times New Roman"/>
                        </a:rPr>
                        <a:t> </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Kısaltma</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a:effectLst/>
                          <a:latin typeface="Calibri"/>
                          <a:ea typeface="Calibri"/>
                          <a:cs typeface="Times New Roman"/>
                        </a:rPr>
                        <a:t>Kuruluş adı</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mn-lt"/>
                          <a:ea typeface="Calibri"/>
                          <a:cs typeface="Times New Roman"/>
                        </a:rPr>
                        <a:t>Görevlendirme Tebliğ </a:t>
                      </a:r>
                      <a:r>
                        <a:rPr lang="tr-TR" sz="1100" i="0" dirty="0" smtClean="0">
                          <a:effectLst/>
                          <a:latin typeface="+mn-lt"/>
                          <a:ea typeface="Calibri"/>
                          <a:cs typeface="Times New Roman"/>
                        </a:rPr>
                        <a:t>T</a:t>
                      </a:r>
                      <a:r>
                        <a:rPr lang="tr-TR" sz="1100" dirty="0" smtClean="0">
                          <a:effectLst/>
                          <a:latin typeface="+mn-lt"/>
                          <a:ea typeface="Calibri"/>
                          <a:cs typeface="Times New Roman"/>
                        </a:rPr>
                        <a:t>arihi</a:t>
                      </a:r>
                      <a:endParaRPr lang="tr-TR" sz="1100" dirty="0">
                        <a:effectLst/>
                        <a:latin typeface="+mn-lt"/>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dirty="0"/>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14">
                <a:tc>
                  <a:txBody>
                    <a:bodyPr/>
                    <a:lstStyle/>
                    <a:p>
                      <a:pPr algn="l">
                        <a:lnSpc>
                          <a:spcPct val="115000"/>
                        </a:lnSpc>
                        <a:spcAft>
                          <a:spcPts val="0"/>
                        </a:spcAft>
                      </a:pPr>
                      <a:r>
                        <a:rPr lang="tr-TR" sz="900" dirty="0">
                          <a:effectLst/>
                          <a:latin typeface="Calibri"/>
                          <a:ea typeface="Calibri"/>
                          <a:cs typeface="Times New Roman"/>
                        </a:rPr>
                        <a:t>1</a:t>
                      </a: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İTBAK</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tr-TR" sz="1100" kern="1200" dirty="0" smtClean="0">
                          <a:solidFill>
                            <a:schemeClr val="tx1"/>
                          </a:solidFill>
                          <a:effectLst/>
                          <a:latin typeface="Calibri"/>
                          <a:ea typeface="Calibri"/>
                          <a:cs typeface="Times New Roman"/>
                        </a:rPr>
                        <a:t>İnşaat Teknik Değerlendirme ve Bilimsel Araştırma Kurumu İktisadi İşletmesi</a:t>
                      </a:r>
                      <a:endParaRPr lang="tr-TR" sz="1100" kern="1200" dirty="0">
                        <a:solidFill>
                          <a:schemeClr val="tx1"/>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effectLst/>
                          <a:latin typeface="Calibri"/>
                          <a:ea typeface="Calibri"/>
                          <a:cs typeface="Times New Roman"/>
                        </a:rPr>
                        <a:t>13.11.2014</a:t>
                      </a: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dirty="0"/>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51">
                <a:tc>
                  <a:txBody>
                    <a:bodyPr/>
                    <a:lstStyle/>
                    <a:p>
                      <a:pPr algn="l">
                        <a:lnSpc>
                          <a:spcPct val="115000"/>
                        </a:lnSpc>
                        <a:spcAft>
                          <a:spcPts val="0"/>
                        </a:spcAft>
                      </a:pPr>
                      <a:r>
                        <a:rPr lang="tr-TR" sz="900" dirty="0" smtClean="0">
                          <a:solidFill>
                            <a:srgbClr val="0070C0"/>
                          </a:solidFill>
                          <a:effectLst/>
                          <a:latin typeface="Calibri"/>
                          <a:ea typeface="Calibri"/>
                          <a:cs typeface="Times New Roman"/>
                        </a:rPr>
                        <a:t>2</a:t>
                      </a:r>
                      <a:endParaRPr lang="tr-TR" sz="9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100" dirty="0" smtClean="0">
                          <a:solidFill>
                            <a:srgbClr val="0070C0"/>
                          </a:solidFill>
                          <a:effectLst/>
                          <a:latin typeface="Calibri"/>
                          <a:ea typeface="Calibri"/>
                          <a:cs typeface="Times New Roman"/>
                        </a:rPr>
                        <a:t>CPC</a:t>
                      </a:r>
                      <a:endParaRPr lang="tr-TR" sz="11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100" dirty="0" smtClean="0">
                          <a:solidFill>
                            <a:srgbClr val="0070C0"/>
                          </a:solidFill>
                          <a:effectLst/>
                          <a:latin typeface="+mn-lt"/>
                          <a:ea typeface="Calibri"/>
                          <a:cs typeface="Times New Roman"/>
                        </a:rPr>
                        <a:t>CPC </a:t>
                      </a:r>
                      <a:r>
                        <a:rPr lang="tr-TR" sz="1100" dirty="0" err="1" smtClean="0">
                          <a:solidFill>
                            <a:srgbClr val="0070C0"/>
                          </a:solidFill>
                          <a:effectLst/>
                          <a:latin typeface="+mn-lt"/>
                          <a:ea typeface="Calibri"/>
                          <a:cs typeface="Times New Roman"/>
                        </a:rPr>
                        <a:t>Belg</a:t>
                      </a:r>
                      <a:r>
                        <a:rPr lang="tr-TR" sz="1100" dirty="0" smtClean="0">
                          <a:solidFill>
                            <a:srgbClr val="0070C0"/>
                          </a:solidFill>
                          <a:effectLst/>
                          <a:latin typeface="+mn-lt"/>
                          <a:ea typeface="Calibri"/>
                          <a:cs typeface="Times New Roman"/>
                        </a:rPr>
                        <a:t>. Muayene ve Deney </a:t>
                      </a:r>
                      <a:r>
                        <a:rPr lang="tr-TR" sz="1100" dirty="0" err="1" smtClean="0">
                          <a:solidFill>
                            <a:srgbClr val="0070C0"/>
                          </a:solidFill>
                          <a:effectLst/>
                          <a:latin typeface="+mn-lt"/>
                          <a:ea typeface="Calibri"/>
                          <a:cs typeface="Times New Roman"/>
                        </a:rPr>
                        <a:t>Hizm</a:t>
                      </a:r>
                      <a:r>
                        <a:rPr lang="tr-TR" sz="1100" dirty="0" smtClean="0">
                          <a:solidFill>
                            <a:srgbClr val="0070C0"/>
                          </a:solidFill>
                          <a:effectLst/>
                          <a:latin typeface="+mn-lt"/>
                          <a:ea typeface="Calibri"/>
                          <a:cs typeface="Times New Roman"/>
                        </a:rPr>
                        <a:t>. Tic. </a:t>
                      </a:r>
                      <a:r>
                        <a:rPr lang="tr-TR" sz="1100" dirty="0" err="1" smtClean="0">
                          <a:solidFill>
                            <a:srgbClr val="0070C0"/>
                          </a:solidFill>
                          <a:effectLst/>
                          <a:latin typeface="+mn-lt"/>
                          <a:ea typeface="Calibri"/>
                          <a:cs typeface="Times New Roman"/>
                        </a:rPr>
                        <a:t>Ltd.Şti</a:t>
                      </a:r>
                      <a:r>
                        <a:rPr lang="tr-TR" sz="1100" dirty="0" smtClean="0">
                          <a:solidFill>
                            <a:srgbClr val="0070C0"/>
                          </a:solidFill>
                          <a:effectLst/>
                          <a:latin typeface="+mn-lt"/>
                          <a:ea typeface="Calibri"/>
                          <a:cs typeface="Times New Roman"/>
                        </a:rPr>
                        <a:t>.</a:t>
                      </a:r>
                      <a:endParaRPr lang="tr-TR" sz="1100" kern="1200" dirty="0">
                        <a:solidFill>
                          <a:srgbClr val="0070C0"/>
                        </a:solidFill>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effectLst/>
                        <a:latin typeface="Calibri"/>
                        <a:ea typeface="Calibri"/>
                        <a:cs typeface="Times New Roman"/>
                      </a:endParaRPr>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dirty="0"/>
                    </a:p>
                  </a:txBody>
                  <a:tcPr marL="58320" marR="58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Başlık 1"/>
          <p:cNvSpPr txBox="1">
            <a:spLocks/>
          </p:cNvSpPr>
          <p:nvPr/>
        </p:nvSpPr>
        <p:spPr>
          <a:xfrm>
            <a:off x="219105" y="973154"/>
            <a:ext cx="8229600" cy="5635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2400" b="1" i="0" u="none" strike="noStrike" kern="1200" cap="none" spc="0" normalizeH="0" baseline="0" noProof="0" dirty="0" smtClean="0">
                <a:ln>
                  <a:noFill/>
                </a:ln>
                <a:solidFill>
                  <a:srgbClr val="00B0F0"/>
                </a:solidFill>
                <a:effectLst/>
                <a:uLnTx/>
                <a:uFillTx/>
                <a:latin typeface="+mj-lt"/>
                <a:ea typeface="+mj-ea"/>
                <a:cs typeface="+mj-cs"/>
              </a:rPr>
              <a:t>TEKNİK ONAY</a:t>
            </a:r>
          </a:p>
        </p:txBody>
      </p:sp>
      <p:sp>
        <p:nvSpPr>
          <p:cNvPr id="11" name="Dikdörtgen 1"/>
          <p:cNvSpPr/>
          <p:nvPr/>
        </p:nvSpPr>
        <p:spPr>
          <a:xfrm>
            <a:off x="258763" y="1323975"/>
            <a:ext cx="8048625" cy="1600438"/>
          </a:xfrm>
          <a:prstGeom prst="rect">
            <a:avLst/>
          </a:prstGeom>
        </p:spPr>
        <p:txBody>
          <a:bodyPr>
            <a:spAutoFit/>
          </a:bodyPr>
          <a:lstStyle/>
          <a:p>
            <a:pPr algn="just" fontAlgn="auto">
              <a:spcBef>
                <a:spcPts val="0"/>
              </a:spcBef>
              <a:spcAft>
                <a:spcPts val="0"/>
              </a:spcAft>
              <a:defRPr/>
            </a:pPr>
            <a:r>
              <a:rPr lang="tr-TR" sz="1400" u="sng" dirty="0">
                <a:latin typeface="+mj-lt"/>
                <a:cs typeface="+mn-cs"/>
              </a:rPr>
              <a:t>Avrupa Teknik Değerlendirmesi</a:t>
            </a:r>
            <a:r>
              <a:rPr lang="tr-TR" sz="1400" dirty="0">
                <a:latin typeface="+mj-lt"/>
                <a:cs typeface="+mn-cs"/>
              </a:rPr>
              <a:t>: İmalatçı Uyumlaştırılmış bir standardı bulunmayan veya standarttan sapan ürününü </a:t>
            </a:r>
            <a:r>
              <a:rPr lang="tr-TR" sz="1400" b="1" dirty="0">
                <a:latin typeface="+mj-lt"/>
                <a:cs typeface="+mn-cs"/>
              </a:rPr>
              <a:t>CE işareti ile Avrupa ekonomik alanı içinde piyasaya arz etmek istiyorsa </a:t>
            </a:r>
            <a:r>
              <a:rPr lang="tr-TR" sz="1400" dirty="0">
                <a:latin typeface="+mj-lt"/>
                <a:cs typeface="+mn-cs"/>
              </a:rPr>
              <a:t>Avrupa Teknik Değerlendirmesi almalıdır.  Alternatif yöntemlerle de ürünü piyasaya arz edebilir (</a:t>
            </a:r>
            <a:r>
              <a:rPr lang="tr-TR" sz="1400" dirty="0" err="1">
                <a:latin typeface="+mj-lt"/>
                <a:cs typeface="+mn-cs"/>
              </a:rPr>
              <a:t>Örn</a:t>
            </a:r>
            <a:r>
              <a:rPr lang="tr-TR" sz="1400" dirty="0">
                <a:latin typeface="+mj-lt"/>
                <a:cs typeface="+mn-cs"/>
              </a:rPr>
              <a:t>: Piyasaya arz edilecek ülkenin belirlediği yöntem).</a:t>
            </a:r>
          </a:p>
          <a:p>
            <a:pPr algn="just" fontAlgn="auto">
              <a:spcBef>
                <a:spcPts val="0"/>
              </a:spcBef>
              <a:spcAft>
                <a:spcPts val="0"/>
              </a:spcAft>
              <a:defRPr/>
            </a:pPr>
            <a:endParaRPr lang="tr-TR" sz="1400" u="sng" dirty="0">
              <a:latin typeface="+mj-lt"/>
              <a:cs typeface="+mn-cs"/>
            </a:endParaRPr>
          </a:p>
          <a:p>
            <a:pPr algn="just" fontAlgn="auto">
              <a:spcBef>
                <a:spcPts val="0"/>
              </a:spcBef>
              <a:spcAft>
                <a:spcPts val="0"/>
              </a:spcAft>
              <a:defRPr/>
            </a:pPr>
            <a:r>
              <a:rPr lang="tr-TR" sz="1400" u="sng" dirty="0">
                <a:latin typeface="+mj-lt"/>
                <a:cs typeface="+mn-cs"/>
              </a:rPr>
              <a:t>Ulusal Teknik Onay: </a:t>
            </a:r>
            <a:r>
              <a:rPr lang="tr-TR" sz="1400" dirty="0">
                <a:latin typeface="+mj-lt"/>
                <a:cs typeface="+mn-cs"/>
              </a:rPr>
              <a:t>İmalatçı uyumlaştırılmış veya ulusal standardı bulunmayan ya da bunlardan sapma gösteren ürününü </a:t>
            </a:r>
            <a:r>
              <a:rPr lang="tr-TR" sz="1400" b="1" dirty="0">
                <a:latin typeface="+mj-lt"/>
                <a:cs typeface="+mn-cs"/>
              </a:rPr>
              <a:t>ülkemiz piyasasına arz etmek istiyorsa </a:t>
            </a:r>
            <a:r>
              <a:rPr lang="tr-TR" sz="1400" dirty="0">
                <a:latin typeface="+mj-lt"/>
                <a:cs typeface="+mn-cs"/>
              </a:rPr>
              <a:t>Teknik Onay almak zorundadır.</a:t>
            </a:r>
          </a:p>
        </p:txBody>
      </p:sp>
      <p:pic>
        <p:nvPicPr>
          <p:cNvPr id="7" name="Resim 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3"/>
          <p:cNvSpPr txBox="1">
            <a:spLocks noGrp="1" noChangeArrowheads="1"/>
          </p:cNvSpPr>
          <p:nvPr>
            <p:ph idx="1"/>
          </p:nvPr>
        </p:nvSpPr>
        <p:spPr bwMode="auto">
          <a:xfrm>
            <a:off x="457200" y="1721591"/>
            <a:ext cx="8229600" cy="4659737"/>
          </a:xfrm>
          <a:prstGeom prst="rect">
            <a:avLst/>
          </a:prstGeom>
          <a:noFill/>
          <a:ln w="9525">
            <a:noFill/>
            <a:miter lim="800000"/>
            <a:headEnd/>
            <a:tailEnd/>
          </a:ln>
          <a:effectLst/>
        </p:spPr>
        <p:txBody>
          <a:bodyPr>
            <a:spAutoFit/>
          </a:bodyPr>
          <a:lstStyle/>
          <a:p>
            <a:pPr>
              <a:buNone/>
              <a:defRPr/>
            </a:pPr>
            <a:r>
              <a:rPr lang="tr-TR" sz="2000" b="1" dirty="0" smtClean="0">
                <a:solidFill>
                  <a:srgbClr val="00B0F0"/>
                </a:solidFill>
                <a:latin typeface="+mj-lt"/>
              </a:rPr>
              <a:t>TEKNİK MEVZUAT UYUMLAŞTIRMA SÜRECİ</a:t>
            </a:r>
          </a:p>
          <a:p>
            <a:pPr algn="just">
              <a:defRPr/>
            </a:pPr>
            <a:r>
              <a:rPr lang="en-US" sz="2200" dirty="0" smtClean="0">
                <a:solidFill>
                  <a:srgbClr val="C00000"/>
                </a:solidFill>
              </a:rPr>
              <a:t>G</a:t>
            </a:r>
            <a:r>
              <a:rPr lang="tr-TR" sz="2200" dirty="0" err="1" smtClean="0">
                <a:solidFill>
                  <a:srgbClr val="C00000"/>
                </a:solidFill>
              </a:rPr>
              <a:t>ümrük</a:t>
            </a:r>
            <a:r>
              <a:rPr lang="tr-TR" sz="2200" dirty="0" smtClean="0">
                <a:solidFill>
                  <a:srgbClr val="C00000"/>
                </a:solidFill>
              </a:rPr>
              <a:t> </a:t>
            </a:r>
            <a:r>
              <a:rPr lang="en-US" sz="2200" dirty="0" smtClean="0">
                <a:solidFill>
                  <a:srgbClr val="C00000"/>
                </a:solidFill>
              </a:rPr>
              <a:t>B</a:t>
            </a:r>
            <a:r>
              <a:rPr lang="tr-TR" sz="2200" dirty="0" err="1" smtClean="0">
                <a:solidFill>
                  <a:srgbClr val="C00000"/>
                </a:solidFill>
              </a:rPr>
              <a:t>irliği</a:t>
            </a:r>
            <a:r>
              <a:rPr lang="tr-TR" sz="2200" dirty="0" smtClean="0">
                <a:solidFill>
                  <a:srgbClr val="C00000"/>
                </a:solidFill>
              </a:rPr>
              <a:t> Antlaşması; </a:t>
            </a:r>
            <a:r>
              <a:rPr lang="en-US" sz="2200" dirty="0" smtClean="0">
                <a:solidFill>
                  <a:srgbClr val="C00000"/>
                </a:solidFill>
              </a:rPr>
              <a:t>T</a:t>
            </a:r>
            <a:r>
              <a:rPr lang="tr-TR" sz="2200" dirty="0" err="1">
                <a:solidFill>
                  <a:srgbClr val="C00000"/>
                </a:solidFill>
              </a:rPr>
              <a:t>ürkiye</a:t>
            </a:r>
            <a:r>
              <a:rPr lang="en-US" sz="2200" dirty="0" smtClean="0">
                <a:solidFill>
                  <a:srgbClr val="C00000"/>
                </a:solidFill>
              </a:rPr>
              <a:t>-AB</a:t>
            </a:r>
            <a:r>
              <a:rPr lang="tr-TR" sz="2200" dirty="0" smtClean="0"/>
              <a:t> </a:t>
            </a:r>
            <a:r>
              <a:rPr lang="tr-TR" sz="2200" dirty="0"/>
              <a:t>arasında</a:t>
            </a:r>
            <a:r>
              <a:rPr lang="en-US" sz="2200" dirty="0"/>
              <a:t>ki </a:t>
            </a:r>
            <a:r>
              <a:rPr lang="tr-TR" sz="2200" dirty="0"/>
              <a:t>ticarette teknik engellerin kaldırılmasını öngör</a:t>
            </a:r>
            <a:r>
              <a:rPr lang="en-US" sz="2200" dirty="0"/>
              <a:t>ür</a:t>
            </a:r>
            <a:r>
              <a:rPr lang="tr-TR" sz="2000" dirty="0"/>
              <a:t>.(1/95 </a:t>
            </a:r>
            <a:r>
              <a:rPr lang="en-US" sz="2000" dirty="0"/>
              <a:t>s</a:t>
            </a:r>
            <a:r>
              <a:rPr lang="tr-TR" sz="2000" dirty="0"/>
              <a:t>ayılı </a:t>
            </a:r>
            <a:r>
              <a:rPr lang="en-US" sz="2000" dirty="0"/>
              <a:t>T</a:t>
            </a:r>
            <a:r>
              <a:rPr lang="tr-TR" sz="2000" dirty="0" err="1"/>
              <a:t>ürkiye</a:t>
            </a:r>
            <a:r>
              <a:rPr lang="en-US" sz="2000" dirty="0"/>
              <a:t>-AB</a:t>
            </a:r>
            <a:r>
              <a:rPr lang="tr-TR" sz="2000" dirty="0"/>
              <a:t> O</a:t>
            </a:r>
            <a:r>
              <a:rPr lang="en-US" sz="2000" dirty="0"/>
              <a:t>KK</a:t>
            </a:r>
            <a:r>
              <a:rPr lang="tr-TR" sz="2000" dirty="0"/>
              <a:t>,Md.8-11)</a:t>
            </a:r>
          </a:p>
          <a:p>
            <a:pPr>
              <a:defRPr/>
            </a:pPr>
            <a:endParaRPr lang="tr-TR" sz="2200" dirty="0"/>
          </a:p>
          <a:p>
            <a:pPr>
              <a:defRPr/>
            </a:pPr>
            <a:r>
              <a:rPr lang="tr-TR" sz="2200" dirty="0"/>
              <a:t>Buna göre</a:t>
            </a:r>
            <a:r>
              <a:rPr lang="en-US" sz="2200" dirty="0"/>
              <a:t>,</a:t>
            </a:r>
            <a:r>
              <a:rPr lang="tr-TR" sz="2200" dirty="0"/>
              <a:t> </a:t>
            </a:r>
            <a:r>
              <a:rPr lang="en-US" sz="2200" dirty="0"/>
              <a:t>AB</a:t>
            </a:r>
            <a:r>
              <a:rPr lang="tr-TR" sz="2200" dirty="0"/>
              <a:t> teknik mevzuatına uyumun iki temel amacı </a:t>
            </a:r>
            <a:r>
              <a:rPr lang="en-US" sz="2200" dirty="0" err="1"/>
              <a:t>va</a:t>
            </a:r>
            <a:r>
              <a:rPr lang="tr-TR" sz="2200" dirty="0"/>
              <a:t>r:</a:t>
            </a:r>
          </a:p>
          <a:p>
            <a:pPr marL="457200" indent="-457200">
              <a:buFontTx/>
              <a:buAutoNum type="arabicParenR"/>
              <a:defRPr/>
            </a:pPr>
            <a:r>
              <a:rPr lang="en-US" sz="2200" dirty="0"/>
              <a:t>T</a:t>
            </a:r>
            <a:r>
              <a:rPr lang="tr-TR" sz="2200" dirty="0"/>
              <a:t>araflar arasında malların serbest dolaşımını sağlamak,</a:t>
            </a:r>
          </a:p>
          <a:p>
            <a:pPr marL="457200" indent="-457200" algn="just">
              <a:buFontTx/>
              <a:buAutoNum type="arabicParenR"/>
              <a:defRPr/>
            </a:pPr>
            <a:r>
              <a:rPr lang="en-US" sz="2200" dirty="0"/>
              <a:t>AB</a:t>
            </a:r>
            <a:r>
              <a:rPr lang="tr-TR" sz="2200" dirty="0"/>
              <a:t> ve </a:t>
            </a:r>
            <a:r>
              <a:rPr lang="en-US" sz="2200" dirty="0"/>
              <a:t>T</a:t>
            </a:r>
            <a:r>
              <a:rPr lang="tr-TR" sz="2200" dirty="0" err="1" smtClean="0"/>
              <a:t>ürkiye’den</a:t>
            </a:r>
            <a:r>
              <a:rPr lang="tr-TR" sz="2200" dirty="0"/>
              <a:t>, oluşan pazara sadece teknik mevzuat</a:t>
            </a:r>
            <a:r>
              <a:rPr lang="en-US" sz="2200" dirty="0" err="1"/>
              <a:t>ın</a:t>
            </a:r>
            <a:r>
              <a:rPr lang="tr-TR" sz="2200" dirty="0"/>
              <a:t>a uygun ve güvenli ürünlerin arz </a:t>
            </a:r>
            <a:r>
              <a:rPr lang="tr-TR" sz="2200" dirty="0" smtClean="0"/>
              <a:t>edilmesini sağlamak.</a:t>
            </a:r>
            <a:endParaRPr lang="tr-TR" sz="2200" dirty="0"/>
          </a:p>
          <a:p>
            <a:pPr algn="just">
              <a:defRPr/>
            </a:pPr>
            <a:endParaRPr lang="tr-TR" sz="2200" dirty="0"/>
          </a:p>
          <a:p>
            <a:pPr algn="just">
              <a:defRPr/>
            </a:pPr>
            <a:r>
              <a:rPr lang="tr-TR" sz="2200" dirty="0">
                <a:solidFill>
                  <a:srgbClr val="C00000"/>
                </a:solidFill>
              </a:rPr>
              <a:t>Teknik engeller</a:t>
            </a:r>
            <a:r>
              <a:rPr lang="en-US" sz="2200" dirty="0"/>
              <a:t>;</a:t>
            </a:r>
            <a:r>
              <a:rPr lang="tr-TR" sz="2200" dirty="0"/>
              <a:t> Ülkelerin </a:t>
            </a:r>
            <a:r>
              <a:rPr lang="tr-TR" sz="2200" dirty="0" err="1"/>
              <a:t>birbir</a:t>
            </a:r>
            <a:r>
              <a:rPr lang="en-US" sz="2200" dirty="0" err="1"/>
              <a:t>ler</a:t>
            </a:r>
            <a:r>
              <a:rPr lang="tr-TR" sz="2200" dirty="0"/>
              <a:t>inden farklı teknik düzenleme, standart ve uygunluk değerlendirme prosedür</a:t>
            </a:r>
            <a:r>
              <a:rPr lang="en-US" sz="2200" dirty="0"/>
              <a:t>ü</a:t>
            </a:r>
            <a:r>
              <a:rPr lang="tr-TR" sz="2200" dirty="0"/>
              <a:t> uygulamasından kaynaklanır.</a:t>
            </a:r>
          </a:p>
        </p:txBody>
      </p:sp>
      <p:sp>
        <p:nvSpPr>
          <p:cNvPr id="6" name="5 Slayt Numarası Yer Tutucusu"/>
          <p:cNvSpPr>
            <a:spLocks noGrp="1"/>
          </p:cNvSpPr>
          <p:nvPr>
            <p:ph type="sldNum" sz="quarter" idx="12"/>
          </p:nvPr>
        </p:nvSpPr>
        <p:spPr/>
        <p:txBody>
          <a:bodyPr/>
          <a:lstStyle/>
          <a:p>
            <a:fld id="{9D42A802-C52C-43C2-9F65-815CAE899C7B}" type="slidenum">
              <a:rPr lang="tr-TR" smtClean="0"/>
              <a:pPr/>
              <a:t>2</a:t>
            </a:fld>
            <a:endParaRPr lang="tr-TR"/>
          </a:p>
        </p:txBody>
      </p:sp>
      <p:sp>
        <p:nvSpPr>
          <p:cNvPr id="3" name="Metin kutusu 2"/>
          <p:cNvSpPr txBox="1"/>
          <p:nvPr/>
        </p:nvSpPr>
        <p:spPr>
          <a:xfrm>
            <a:off x="822507" y="1105580"/>
            <a:ext cx="7637925" cy="523220"/>
          </a:xfrm>
          <a:prstGeom prst="rect">
            <a:avLst/>
          </a:prstGeom>
          <a:noFill/>
        </p:spPr>
        <p:txBody>
          <a:bodyPr wrap="none" rtlCol="0">
            <a:spAutoFit/>
          </a:bodyPr>
          <a:lstStyle/>
          <a:p>
            <a:r>
              <a:rPr lang="tr-TR" sz="2800" b="1" dirty="0" smtClean="0">
                <a:solidFill>
                  <a:srgbClr val="0070C0"/>
                </a:solidFill>
              </a:rPr>
              <a:t>TÜRKİYE’DE YAPI MALZEMELERİ DENETİMİ SÜRECİ</a:t>
            </a:r>
            <a:endParaRPr lang="tr-TR" sz="2800" dirty="0">
              <a:solidFill>
                <a:srgbClr val="0070C0"/>
              </a:solidFill>
            </a:endParaRPr>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11580" y="92905"/>
            <a:ext cx="1021853" cy="102185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cuneyt.akin\Pictures\k_08161900_2012denetim.jpg"/>
          <p:cNvPicPr>
            <a:picLocks noChangeAspect="1" noChangeArrowheads="1"/>
          </p:cNvPicPr>
          <p:nvPr/>
        </p:nvPicPr>
        <p:blipFill>
          <a:blip r:embed="rId3"/>
          <a:srcRect/>
          <a:stretch>
            <a:fillRect/>
          </a:stretch>
        </p:blipFill>
        <p:spPr bwMode="auto">
          <a:xfrm>
            <a:off x="539750" y="2003425"/>
            <a:ext cx="3384550" cy="3778250"/>
          </a:xfrm>
          <a:prstGeom prst="rect">
            <a:avLst/>
          </a:prstGeom>
          <a:noFill/>
          <a:ln>
            <a:solidFill>
              <a:schemeClr val="bg1">
                <a:lumMod val="50000"/>
              </a:schemeClr>
            </a:solidFill>
          </a:ln>
        </p:spPr>
      </p:pic>
      <p:sp>
        <p:nvSpPr>
          <p:cNvPr id="8198" name="Rectangle 3"/>
          <p:cNvSpPr>
            <a:spLocks noChangeArrowheads="1"/>
          </p:cNvSpPr>
          <p:nvPr/>
        </p:nvSpPr>
        <p:spPr bwMode="auto">
          <a:xfrm>
            <a:off x="4500563" y="2349500"/>
            <a:ext cx="3976687" cy="3083921"/>
          </a:xfrm>
          <a:prstGeom prst="rect">
            <a:avLst/>
          </a:prstGeom>
          <a:noFill/>
          <a:ln w="9525" algn="ctr">
            <a:noFill/>
            <a:miter lim="800000"/>
            <a:headEnd/>
            <a:tailEnd/>
          </a:ln>
        </p:spPr>
        <p:txBody>
          <a:bodyPr>
            <a:spAutoFit/>
          </a:bodyPr>
          <a:lstStyle/>
          <a:p>
            <a:pPr indent="450850" algn="just">
              <a:lnSpc>
                <a:spcPct val="90000"/>
              </a:lnSpc>
              <a:spcBef>
                <a:spcPct val="20000"/>
              </a:spcBef>
              <a:buClr>
                <a:schemeClr val="accent2"/>
              </a:buClr>
              <a:buSzPct val="80000"/>
              <a:buFont typeface="Wingdings" pitchFamily="2" charset="2"/>
              <a:buNone/>
            </a:pPr>
            <a:r>
              <a:rPr lang="tr-TR" sz="2400" dirty="0"/>
              <a:t>PGD; Yapı malzemelerinin güvenli olup olmadığının denetlenmesi veya denetlettirilmesi, güvenli olmayan yapı malzemelerinin güvenli hale getirilmesinin temin edilmesi, gerektiğinde yaptırımların uygulanması faaliyetleri olarak </a:t>
            </a:r>
            <a:r>
              <a:rPr lang="tr-TR" sz="2400" dirty="0" smtClean="0"/>
              <a:t>tanımlanır.</a:t>
            </a:r>
          </a:p>
        </p:txBody>
      </p:sp>
      <p:sp>
        <p:nvSpPr>
          <p:cNvPr id="8199" name="Metin kutusu 8"/>
          <p:cNvSpPr txBox="1">
            <a:spLocks noChangeArrowheads="1"/>
          </p:cNvSpPr>
          <p:nvPr/>
        </p:nvSpPr>
        <p:spPr bwMode="auto">
          <a:xfrm>
            <a:off x="2771775" y="1196975"/>
            <a:ext cx="3717925" cy="461665"/>
          </a:xfrm>
          <a:prstGeom prst="rect">
            <a:avLst/>
          </a:prstGeom>
          <a:noFill/>
          <a:ln w="9525">
            <a:noFill/>
            <a:miter lim="800000"/>
            <a:headEnd/>
            <a:tailEnd/>
          </a:ln>
        </p:spPr>
        <p:txBody>
          <a:bodyPr>
            <a:spAutoFit/>
          </a:bodyPr>
          <a:lstStyle/>
          <a:p>
            <a:pPr algn="ctr"/>
            <a:r>
              <a:rPr lang="tr-TR" altLang="tr-TR" sz="2400" b="1" dirty="0" smtClean="0">
                <a:solidFill>
                  <a:srgbClr val="00B0F0"/>
                </a:solidFill>
                <a:latin typeface="+mj-lt"/>
                <a:ea typeface="+mj-ea"/>
                <a:cs typeface="+mj-cs"/>
              </a:rPr>
              <a:t>PGD NEDİR???</a:t>
            </a:r>
          </a:p>
        </p:txBody>
      </p:sp>
      <p:sp>
        <p:nvSpPr>
          <p:cNvPr id="6" name="5 Slayt Numarası Yer Tutucusu"/>
          <p:cNvSpPr>
            <a:spLocks noGrp="1"/>
          </p:cNvSpPr>
          <p:nvPr>
            <p:ph type="sldNum" sz="quarter" idx="12"/>
          </p:nvPr>
        </p:nvSpPr>
        <p:spPr/>
        <p:txBody>
          <a:bodyPr/>
          <a:lstStyle/>
          <a:p>
            <a:fld id="{9D42A802-C52C-43C2-9F65-815CAE899C7B}" type="slidenum">
              <a:rPr lang="tr-TR" smtClean="0"/>
              <a:pPr/>
              <a:t>20</a:t>
            </a:fld>
            <a:endParaRPr lang="tr-TR"/>
          </a:p>
        </p:txBody>
      </p:sp>
      <p:pic>
        <p:nvPicPr>
          <p:cNvPr id="8" name="Resim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85800" y="2362200"/>
            <a:ext cx="77724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ts val="700"/>
              </a:spcBef>
              <a:buClr>
                <a:schemeClr val="tx1"/>
              </a:buClr>
              <a:buSzPct val="110000"/>
              <a:buFont typeface="Wingdings" pitchFamily="2" charset="2"/>
              <a:buChar char="§"/>
              <a:defRPr/>
            </a:pPr>
            <a:r>
              <a:rPr lang="tr-TR" sz="2600" dirty="0">
                <a:cs typeface="Arial" charset="0"/>
              </a:rPr>
              <a:t>Normal kullanım süresinde ve normal şartlarda risk taşımayan </a:t>
            </a:r>
          </a:p>
          <a:p>
            <a:pPr algn="just">
              <a:spcBef>
                <a:spcPts val="700"/>
              </a:spcBef>
              <a:buClr>
                <a:schemeClr val="tx1"/>
              </a:buClr>
              <a:buSzPct val="110000"/>
              <a:defRPr/>
            </a:pPr>
            <a:r>
              <a:rPr lang="tr-TR" sz="2600" dirty="0">
                <a:cs typeface="Arial" charset="0"/>
              </a:rPr>
              <a:t>veya; </a:t>
            </a:r>
          </a:p>
          <a:p>
            <a:pPr marL="342900" indent="-342900" algn="just">
              <a:spcBef>
                <a:spcPts val="700"/>
              </a:spcBef>
              <a:buClr>
                <a:schemeClr val="tx1"/>
              </a:buClr>
              <a:buSzPct val="110000"/>
              <a:buFont typeface="Wingdings" pitchFamily="2" charset="2"/>
              <a:buChar char="§"/>
              <a:defRPr/>
            </a:pPr>
            <a:r>
              <a:rPr lang="tr-TR" sz="2600" dirty="0">
                <a:cs typeface="Arial" charset="0"/>
              </a:rPr>
              <a:t>Kabul edilebilir ölçülerde risk taşıyan, insan sağlığını, çevre, bitki ve hayvan varlığını koruma gibi temel gerekleri karşılayan üründür.</a:t>
            </a:r>
          </a:p>
          <a:p>
            <a:pPr marL="342900" indent="-342900">
              <a:spcBef>
                <a:spcPts val="700"/>
              </a:spcBef>
              <a:buClr>
                <a:schemeClr val="tx2"/>
              </a:buClr>
              <a:buSzPct val="95000"/>
              <a:buFont typeface="Wingdings" pitchFamily="2" charset="2"/>
              <a:buChar char=""/>
              <a:defRPr/>
            </a:pPr>
            <a:endParaRPr lang="tr-TR" sz="2600" dirty="0">
              <a:cs typeface="Arial" charset="0"/>
            </a:endParaRPr>
          </a:p>
        </p:txBody>
      </p:sp>
      <p:sp>
        <p:nvSpPr>
          <p:cNvPr id="9222" name="Rectangle 5"/>
          <p:cNvSpPr>
            <a:spLocks noChangeArrowheads="1"/>
          </p:cNvSpPr>
          <p:nvPr/>
        </p:nvSpPr>
        <p:spPr bwMode="auto">
          <a:xfrm>
            <a:off x="3432175" y="1555750"/>
            <a:ext cx="2171700" cy="461963"/>
          </a:xfrm>
          <a:prstGeom prst="rect">
            <a:avLst/>
          </a:prstGeom>
          <a:noFill/>
          <a:ln w="9525" algn="ctr">
            <a:noFill/>
            <a:miter lim="800000"/>
            <a:headEnd/>
            <a:tailEnd/>
          </a:ln>
        </p:spPr>
        <p:txBody>
          <a:bodyPr wrap="none">
            <a:spAutoFit/>
          </a:bodyPr>
          <a:lstStyle/>
          <a:p>
            <a:pPr algn="ctr"/>
            <a:r>
              <a:rPr lang="tr-TR" altLang="tr-TR" sz="2400" b="1" dirty="0" smtClean="0">
                <a:solidFill>
                  <a:srgbClr val="00B0F0"/>
                </a:solidFill>
                <a:latin typeface="+mj-lt"/>
                <a:ea typeface="+mj-ea"/>
                <a:cs typeface="+mj-cs"/>
              </a:rPr>
              <a:t>GÜVENLİ ÜRÜN</a:t>
            </a:r>
          </a:p>
        </p:txBody>
      </p:sp>
      <p:sp>
        <p:nvSpPr>
          <p:cNvPr id="4" name="3 Veri Yer Tutucusu"/>
          <p:cNvSpPr>
            <a:spLocks noGrp="1"/>
          </p:cNvSpPr>
          <p:nvPr>
            <p:ph type="dt" sz="half" idx="10"/>
          </p:nvPr>
        </p:nvSpPr>
        <p:spPr/>
        <p:txBody>
          <a:bodyPr/>
          <a:lstStyle/>
          <a:p>
            <a:r>
              <a:rPr lang="tr-TR" smtClean="0"/>
              <a:t>18.11.2014</a:t>
            </a:r>
            <a:endParaRPr lang="tr-TR"/>
          </a:p>
        </p:txBody>
      </p:sp>
      <p:sp>
        <p:nvSpPr>
          <p:cNvPr id="6" name="5 Altbilgi Yer Tutucusu"/>
          <p:cNvSpPr>
            <a:spLocks noGrp="1"/>
          </p:cNvSpPr>
          <p:nvPr>
            <p:ph type="ftr" sz="quarter" idx="11"/>
          </p:nvPr>
        </p:nvSpPr>
        <p:spPr/>
        <p:txBody>
          <a:bodyPr/>
          <a:lstStyle/>
          <a:p>
            <a:r>
              <a:rPr lang="tr-TR" smtClean="0"/>
              <a:t>4708 Sayılı Kanun ve Uygulamaları Eğitimi-Gazientep</a:t>
            </a:r>
            <a:endParaRPr lang="tr-TR"/>
          </a:p>
        </p:txBody>
      </p:sp>
      <p:sp>
        <p:nvSpPr>
          <p:cNvPr id="5" name="4 Slayt Numarası Yer Tutucusu"/>
          <p:cNvSpPr>
            <a:spLocks noGrp="1"/>
          </p:cNvSpPr>
          <p:nvPr>
            <p:ph type="sldNum" sz="quarter" idx="12"/>
          </p:nvPr>
        </p:nvSpPr>
        <p:spPr/>
        <p:txBody>
          <a:bodyPr/>
          <a:lstStyle/>
          <a:p>
            <a:fld id="{9D42A802-C52C-43C2-9F65-815CAE899C7B}" type="slidenum">
              <a:rPr lang="tr-TR" smtClean="0"/>
              <a:pPr/>
              <a:t>21</a:t>
            </a:fld>
            <a:endParaRPr lang="tr-TR"/>
          </a:p>
        </p:txBody>
      </p:sp>
      <p:pic>
        <p:nvPicPr>
          <p:cNvPr id="8" name="Resim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Line 16"/>
          <p:cNvSpPr>
            <a:spLocks noChangeShapeType="1"/>
          </p:cNvSpPr>
          <p:nvPr/>
        </p:nvSpPr>
        <p:spPr bwMode="auto">
          <a:xfrm>
            <a:off x="2971800" y="2493665"/>
            <a:ext cx="914400" cy="0"/>
          </a:xfrm>
          <a:prstGeom prst="line">
            <a:avLst/>
          </a:prstGeom>
          <a:noFill/>
          <a:ln w="9525">
            <a:solidFill>
              <a:schemeClr val="tx1"/>
            </a:solidFill>
            <a:round/>
            <a:headEnd/>
            <a:tailEnd type="triangle" w="med" len="med"/>
          </a:ln>
        </p:spPr>
        <p:txBody>
          <a:bodyPr/>
          <a:lstStyle/>
          <a:p>
            <a:endParaRPr lang="tr-TR"/>
          </a:p>
        </p:txBody>
      </p:sp>
      <p:sp>
        <p:nvSpPr>
          <p:cNvPr id="4" name="Rectangle 17"/>
          <p:cNvSpPr>
            <a:spLocks noChangeArrowheads="1"/>
          </p:cNvSpPr>
          <p:nvPr/>
        </p:nvSpPr>
        <p:spPr bwMode="auto">
          <a:xfrm>
            <a:off x="1371600" y="2265065"/>
            <a:ext cx="16002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tr-TR"/>
          </a:p>
        </p:txBody>
      </p:sp>
      <p:sp>
        <p:nvSpPr>
          <p:cNvPr id="5" name="Rectangle 18"/>
          <p:cNvSpPr>
            <a:spLocks noChangeArrowheads="1"/>
          </p:cNvSpPr>
          <p:nvPr/>
        </p:nvSpPr>
        <p:spPr bwMode="auto">
          <a:xfrm>
            <a:off x="3886200" y="2265065"/>
            <a:ext cx="2057400" cy="533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tr-TR"/>
          </a:p>
        </p:txBody>
      </p:sp>
      <p:sp>
        <p:nvSpPr>
          <p:cNvPr id="6" name="Line 21"/>
          <p:cNvSpPr>
            <a:spLocks noChangeShapeType="1"/>
          </p:cNvSpPr>
          <p:nvPr/>
        </p:nvSpPr>
        <p:spPr bwMode="auto">
          <a:xfrm>
            <a:off x="609600" y="2341265"/>
            <a:ext cx="762000" cy="0"/>
          </a:xfrm>
          <a:prstGeom prst="line">
            <a:avLst/>
          </a:prstGeom>
          <a:noFill/>
          <a:ln w="9525">
            <a:solidFill>
              <a:schemeClr val="tx1"/>
            </a:solidFill>
            <a:round/>
            <a:headEnd/>
            <a:tailEnd type="triangle" w="med" len="med"/>
          </a:ln>
        </p:spPr>
        <p:txBody>
          <a:bodyPr/>
          <a:lstStyle/>
          <a:p>
            <a:pPr fontAlgn="auto">
              <a:spcBef>
                <a:spcPts val="0"/>
              </a:spcBef>
              <a:spcAft>
                <a:spcPts val="0"/>
              </a:spcAft>
              <a:defRPr/>
            </a:pPr>
            <a:endParaRPr lang="tr-TR"/>
          </a:p>
        </p:txBody>
      </p:sp>
      <p:sp>
        <p:nvSpPr>
          <p:cNvPr id="7" name="Line 22"/>
          <p:cNvSpPr>
            <a:spLocks noChangeShapeType="1"/>
          </p:cNvSpPr>
          <p:nvPr/>
        </p:nvSpPr>
        <p:spPr bwMode="auto">
          <a:xfrm>
            <a:off x="615950" y="2560340"/>
            <a:ext cx="762000" cy="0"/>
          </a:xfrm>
          <a:prstGeom prst="line">
            <a:avLst/>
          </a:prstGeom>
          <a:noFill/>
          <a:ln w="9525">
            <a:solidFill>
              <a:schemeClr val="tx1"/>
            </a:solidFill>
            <a:round/>
            <a:headEnd/>
            <a:tailEnd type="triangle" w="med" len="med"/>
          </a:ln>
        </p:spPr>
        <p:txBody>
          <a:bodyPr/>
          <a:lstStyle/>
          <a:p>
            <a:pPr fontAlgn="auto">
              <a:spcBef>
                <a:spcPts val="0"/>
              </a:spcBef>
              <a:spcAft>
                <a:spcPts val="0"/>
              </a:spcAft>
              <a:defRPr/>
            </a:pPr>
            <a:endParaRPr lang="tr-TR"/>
          </a:p>
        </p:txBody>
      </p:sp>
      <p:sp>
        <p:nvSpPr>
          <p:cNvPr id="73735" name="Line 23"/>
          <p:cNvSpPr>
            <a:spLocks noChangeShapeType="1"/>
          </p:cNvSpPr>
          <p:nvPr/>
        </p:nvSpPr>
        <p:spPr bwMode="auto">
          <a:xfrm>
            <a:off x="5943600" y="2493665"/>
            <a:ext cx="914400" cy="0"/>
          </a:xfrm>
          <a:prstGeom prst="line">
            <a:avLst/>
          </a:prstGeom>
          <a:noFill/>
          <a:ln w="9525">
            <a:solidFill>
              <a:schemeClr val="tx1"/>
            </a:solidFill>
            <a:round/>
            <a:headEnd/>
            <a:tailEnd type="triangle" w="med" len="med"/>
          </a:ln>
        </p:spPr>
        <p:txBody>
          <a:bodyPr/>
          <a:lstStyle/>
          <a:p>
            <a:endParaRPr lang="tr-TR"/>
          </a:p>
        </p:txBody>
      </p:sp>
      <p:sp>
        <p:nvSpPr>
          <p:cNvPr id="73736" name="Line 24"/>
          <p:cNvSpPr>
            <a:spLocks noChangeShapeType="1"/>
          </p:cNvSpPr>
          <p:nvPr/>
        </p:nvSpPr>
        <p:spPr bwMode="auto">
          <a:xfrm flipH="1">
            <a:off x="5486400" y="3865265"/>
            <a:ext cx="1981200" cy="0"/>
          </a:xfrm>
          <a:prstGeom prst="line">
            <a:avLst/>
          </a:prstGeom>
          <a:noFill/>
          <a:ln w="9525">
            <a:solidFill>
              <a:schemeClr val="tx1"/>
            </a:solidFill>
            <a:round/>
            <a:headEnd/>
            <a:tailEnd type="triangle" w="med" len="med"/>
          </a:ln>
        </p:spPr>
        <p:txBody>
          <a:bodyPr/>
          <a:lstStyle/>
          <a:p>
            <a:endParaRPr lang="tr-TR"/>
          </a:p>
        </p:txBody>
      </p:sp>
      <p:sp>
        <p:nvSpPr>
          <p:cNvPr id="73737" name="Line 25"/>
          <p:cNvSpPr>
            <a:spLocks noChangeShapeType="1"/>
          </p:cNvSpPr>
          <p:nvPr/>
        </p:nvSpPr>
        <p:spPr bwMode="auto">
          <a:xfrm flipH="1">
            <a:off x="3276600" y="3865265"/>
            <a:ext cx="304800" cy="0"/>
          </a:xfrm>
          <a:prstGeom prst="line">
            <a:avLst/>
          </a:prstGeom>
          <a:noFill/>
          <a:ln w="9525">
            <a:solidFill>
              <a:schemeClr val="tx1"/>
            </a:solidFill>
            <a:round/>
            <a:headEnd/>
            <a:tailEnd type="triangle" w="med" len="med"/>
          </a:ln>
        </p:spPr>
        <p:txBody>
          <a:bodyPr/>
          <a:lstStyle/>
          <a:p>
            <a:endParaRPr lang="tr-TR"/>
          </a:p>
        </p:txBody>
      </p:sp>
      <p:sp>
        <p:nvSpPr>
          <p:cNvPr id="11" name="Rectangle 26"/>
          <p:cNvSpPr>
            <a:spLocks noChangeArrowheads="1"/>
          </p:cNvSpPr>
          <p:nvPr/>
        </p:nvSpPr>
        <p:spPr bwMode="auto">
          <a:xfrm>
            <a:off x="6858000" y="2265065"/>
            <a:ext cx="1981200" cy="533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r>
              <a:rPr lang="tr-TR" b="1" dirty="0">
                <a:solidFill>
                  <a:srgbClr val="0070C0"/>
                </a:solidFill>
                <a:latin typeface="+mj-lt"/>
              </a:rPr>
              <a:t>Doküman Kontrolü</a:t>
            </a:r>
          </a:p>
        </p:txBody>
      </p:sp>
      <p:sp>
        <p:nvSpPr>
          <p:cNvPr id="12" name="Rectangle 28"/>
          <p:cNvSpPr>
            <a:spLocks noChangeArrowheads="1"/>
          </p:cNvSpPr>
          <p:nvPr/>
        </p:nvSpPr>
        <p:spPr bwMode="auto">
          <a:xfrm>
            <a:off x="3581400" y="3636665"/>
            <a:ext cx="1905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endParaRPr lang="tr-TR"/>
          </a:p>
        </p:txBody>
      </p:sp>
      <p:sp>
        <p:nvSpPr>
          <p:cNvPr id="73740" name="Line 29"/>
          <p:cNvSpPr>
            <a:spLocks noChangeShapeType="1"/>
          </p:cNvSpPr>
          <p:nvPr/>
        </p:nvSpPr>
        <p:spPr bwMode="auto">
          <a:xfrm>
            <a:off x="7467600" y="2798465"/>
            <a:ext cx="1588" cy="1066800"/>
          </a:xfrm>
          <a:prstGeom prst="line">
            <a:avLst/>
          </a:prstGeom>
          <a:noFill/>
          <a:ln w="9525">
            <a:solidFill>
              <a:schemeClr val="tx1"/>
            </a:solidFill>
            <a:round/>
            <a:headEnd/>
            <a:tailEnd/>
          </a:ln>
        </p:spPr>
        <p:txBody>
          <a:bodyPr/>
          <a:lstStyle/>
          <a:p>
            <a:endParaRPr lang="tr-TR"/>
          </a:p>
        </p:txBody>
      </p:sp>
      <p:sp>
        <p:nvSpPr>
          <p:cNvPr id="73741" name="Line 34"/>
          <p:cNvSpPr>
            <a:spLocks noChangeShapeType="1"/>
          </p:cNvSpPr>
          <p:nvPr/>
        </p:nvSpPr>
        <p:spPr bwMode="auto">
          <a:xfrm flipH="1" flipV="1">
            <a:off x="1489075" y="3881140"/>
            <a:ext cx="762000" cy="1588"/>
          </a:xfrm>
          <a:prstGeom prst="line">
            <a:avLst/>
          </a:prstGeom>
          <a:noFill/>
          <a:ln w="9525">
            <a:solidFill>
              <a:schemeClr val="tx1"/>
            </a:solidFill>
            <a:round/>
            <a:headEnd/>
            <a:tailEnd type="triangle" w="med" len="med"/>
          </a:ln>
        </p:spPr>
        <p:txBody>
          <a:bodyPr/>
          <a:lstStyle/>
          <a:p>
            <a:endParaRPr lang="tr-TR"/>
          </a:p>
        </p:txBody>
      </p:sp>
      <p:sp>
        <p:nvSpPr>
          <p:cNvPr id="15" name="Rectangle 35"/>
          <p:cNvSpPr>
            <a:spLocks noChangeArrowheads="1"/>
          </p:cNvSpPr>
          <p:nvPr/>
        </p:nvSpPr>
        <p:spPr bwMode="auto">
          <a:xfrm>
            <a:off x="2303463" y="3598565"/>
            <a:ext cx="9906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tr-TR"/>
          </a:p>
        </p:txBody>
      </p:sp>
      <p:sp>
        <p:nvSpPr>
          <p:cNvPr id="16" name="Rectangle 36"/>
          <p:cNvSpPr>
            <a:spLocks noChangeArrowheads="1"/>
          </p:cNvSpPr>
          <p:nvPr/>
        </p:nvSpPr>
        <p:spPr bwMode="auto">
          <a:xfrm>
            <a:off x="487363" y="1988840"/>
            <a:ext cx="839787" cy="400050"/>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kumimoji="1" lang="tr-TR" sz="2000" b="1" dirty="0">
                <a:solidFill>
                  <a:schemeClr val="accent5"/>
                </a:solidFill>
                <a:latin typeface="Times New Roman" pitchFamily="18" charset="0"/>
                <a:cs typeface="+mn-cs"/>
              </a:rPr>
              <a:t>Resen</a:t>
            </a:r>
          </a:p>
        </p:txBody>
      </p:sp>
      <p:sp>
        <p:nvSpPr>
          <p:cNvPr id="73744" name="Rectangle 37"/>
          <p:cNvSpPr>
            <a:spLocks noChangeArrowheads="1"/>
          </p:cNvSpPr>
          <p:nvPr/>
        </p:nvSpPr>
        <p:spPr bwMode="auto">
          <a:xfrm flipH="1">
            <a:off x="1524000" y="3560465"/>
            <a:ext cx="838200" cy="276225"/>
          </a:xfrm>
          <a:prstGeom prst="rect">
            <a:avLst/>
          </a:prstGeom>
          <a:noFill/>
          <a:ln w="9525" algn="ctr">
            <a:noFill/>
            <a:miter lim="800000"/>
            <a:headEnd/>
            <a:tailEnd/>
          </a:ln>
        </p:spPr>
        <p:txBody>
          <a:bodyPr>
            <a:spAutoFit/>
          </a:bodyPr>
          <a:lstStyle/>
          <a:p>
            <a:pPr eaLnBrk="0" hangingPunct="0">
              <a:spcBef>
                <a:spcPct val="50000"/>
              </a:spcBef>
              <a:buClr>
                <a:schemeClr val="accent2"/>
              </a:buClr>
              <a:buFont typeface="Monotype Sorts"/>
              <a:buNone/>
            </a:pPr>
            <a:r>
              <a:rPr kumimoji="1" lang="tr-TR" altLang="tr-TR" sz="1200" b="1">
                <a:solidFill>
                  <a:srgbClr val="FF0000"/>
                </a:solidFill>
                <a:latin typeface="Times New Roman" pitchFamily="18" charset="0"/>
              </a:rPr>
              <a:t>Olumsuz</a:t>
            </a:r>
            <a:endParaRPr kumimoji="1" lang="tr-TR" altLang="tr-TR" sz="5400">
              <a:solidFill>
                <a:srgbClr val="FF0000"/>
              </a:solidFill>
              <a:latin typeface="Times New Roman" pitchFamily="18" charset="0"/>
            </a:endParaRPr>
          </a:p>
        </p:txBody>
      </p:sp>
      <p:sp>
        <p:nvSpPr>
          <p:cNvPr id="18" name="Rectangle 38"/>
          <p:cNvSpPr>
            <a:spLocks noChangeArrowheads="1"/>
          </p:cNvSpPr>
          <p:nvPr/>
        </p:nvSpPr>
        <p:spPr bwMode="auto">
          <a:xfrm>
            <a:off x="1371600" y="2299990"/>
            <a:ext cx="1600200" cy="338138"/>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tr-TR" sz="1600" b="1" dirty="0">
                <a:solidFill>
                  <a:srgbClr val="0070C0"/>
                </a:solidFill>
                <a:latin typeface="Calibri" pitchFamily="34" charset="0"/>
                <a:cs typeface="+mn-cs"/>
              </a:rPr>
              <a:t>PGD Planlama</a:t>
            </a:r>
          </a:p>
        </p:txBody>
      </p:sp>
      <p:sp>
        <p:nvSpPr>
          <p:cNvPr id="19" name="Text Box 39"/>
          <p:cNvSpPr txBox="1">
            <a:spLocks noChangeArrowheads="1"/>
          </p:cNvSpPr>
          <p:nvPr/>
        </p:nvSpPr>
        <p:spPr bwMode="auto">
          <a:xfrm>
            <a:off x="3886200" y="2341265"/>
            <a:ext cx="2057400" cy="369888"/>
          </a:xfrm>
          <a:prstGeom prst="rect">
            <a:avLst/>
          </a:prstGeom>
          <a:noFill/>
          <a:ln w="9525" algn="ctr">
            <a:noFill/>
            <a:miter lim="800000"/>
            <a:headEnd/>
            <a:tailEnd/>
          </a:ln>
          <a:effectLst/>
        </p:spPr>
        <p:txBody>
          <a:bodyPr>
            <a:spAutoFit/>
          </a:bodyPr>
          <a:lstStyle/>
          <a:p>
            <a:pPr algn="ctr" fontAlgn="auto">
              <a:spcBef>
                <a:spcPts val="0"/>
              </a:spcBef>
              <a:spcAft>
                <a:spcPts val="0"/>
              </a:spcAft>
              <a:defRPr/>
            </a:pPr>
            <a:r>
              <a:rPr lang="tr-TR" b="1" dirty="0">
                <a:solidFill>
                  <a:srgbClr val="0070C0"/>
                </a:solidFill>
                <a:latin typeface="Calibri" pitchFamily="34" charset="0"/>
                <a:cs typeface="+mn-cs"/>
              </a:rPr>
              <a:t>Gözle Muayene</a:t>
            </a:r>
          </a:p>
        </p:txBody>
      </p:sp>
      <p:sp>
        <p:nvSpPr>
          <p:cNvPr id="21" name="Text Box 42"/>
          <p:cNvSpPr txBox="1">
            <a:spLocks noChangeArrowheads="1"/>
          </p:cNvSpPr>
          <p:nvPr/>
        </p:nvSpPr>
        <p:spPr bwMode="auto">
          <a:xfrm>
            <a:off x="3616325" y="3660478"/>
            <a:ext cx="1905000" cy="400050"/>
          </a:xfrm>
          <a:prstGeom prst="rect">
            <a:avLst/>
          </a:prstGeom>
          <a:noFill/>
          <a:ln w="9525" algn="ctr">
            <a:noFill/>
            <a:miter lim="800000"/>
            <a:headEnd/>
            <a:tailEnd/>
          </a:ln>
        </p:spPr>
        <p:txBody>
          <a:bodyPr>
            <a:spAutoFit/>
          </a:bodyPr>
          <a:lstStyle/>
          <a:p>
            <a:pPr algn="ctr" fontAlgn="auto">
              <a:spcBef>
                <a:spcPts val="0"/>
              </a:spcBef>
              <a:spcAft>
                <a:spcPts val="0"/>
              </a:spcAft>
              <a:defRPr/>
            </a:pPr>
            <a:r>
              <a:rPr lang="tr-TR" sz="2000" b="1" dirty="0">
                <a:solidFill>
                  <a:srgbClr val="0070C0"/>
                </a:solidFill>
                <a:latin typeface="+mj-lt"/>
                <a:cs typeface="+mn-cs"/>
              </a:rPr>
              <a:t>Numune Alma</a:t>
            </a:r>
          </a:p>
        </p:txBody>
      </p:sp>
      <p:sp>
        <p:nvSpPr>
          <p:cNvPr id="22" name="Rectangle 44"/>
          <p:cNvSpPr>
            <a:spLocks noChangeArrowheads="1"/>
          </p:cNvSpPr>
          <p:nvPr/>
        </p:nvSpPr>
        <p:spPr bwMode="auto">
          <a:xfrm>
            <a:off x="2274888" y="3671590"/>
            <a:ext cx="914400" cy="369888"/>
          </a:xfrm>
          <a:prstGeom prst="rect">
            <a:avLst/>
          </a:prstGeom>
          <a:noFill/>
          <a:ln w="9525" algn="ctr">
            <a:noFill/>
            <a:miter lim="800000"/>
            <a:headEnd/>
            <a:tailEnd/>
          </a:ln>
        </p:spPr>
        <p:txBody>
          <a:bodyPr>
            <a:spAutoFit/>
          </a:bodyPr>
          <a:lstStyle/>
          <a:p>
            <a:pPr algn="ctr" eaLnBrk="0" fontAlgn="auto" hangingPunct="0">
              <a:spcBef>
                <a:spcPts val="0"/>
              </a:spcBef>
              <a:spcAft>
                <a:spcPts val="0"/>
              </a:spcAft>
              <a:buClr>
                <a:schemeClr val="accent2"/>
              </a:buClr>
              <a:buFont typeface="Monotype Sorts" pitchFamily="2" charset="2"/>
              <a:buNone/>
              <a:defRPr/>
            </a:pPr>
            <a:r>
              <a:rPr lang="tr-TR" b="1" dirty="0">
                <a:solidFill>
                  <a:srgbClr val="0070C0"/>
                </a:solidFill>
                <a:latin typeface="+mj-lt"/>
                <a:cs typeface="+mn-cs"/>
              </a:rPr>
              <a:t>Deney</a:t>
            </a:r>
          </a:p>
        </p:txBody>
      </p:sp>
      <p:sp>
        <p:nvSpPr>
          <p:cNvPr id="73749" name="Line 48"/>
          <p:cNvSpPr>
            <a:spLocks noChangeShapeType="1"/>
          </p:cNvSpPr>
          <p:nvPr/>
        </p:nvSpPr>
        <p:spPr bwMode="auto">
          <a:xfrm>
            <a:off x="762000" y="4093865"/>
            <a:ext cx="1588" cy="1219200"/>
          </a:xfrm>
          <a:prstGeom prst="line">
            <a:avLst/>
          </a:prstGeom>
          <a:noFill/>
          <a:ln w="9525">
            <a:solidFill>
              <a:schemeClr val="tx1"/>
            </a:solidFill>
            <a:round/>
            <a:headEnd/>
            <a:tailEnd type="triangle" w="med" len="med"/>
          </a:ln>
        </p:spPr>
        <p:txBody>
          <a:bodyPr/>
          <a:lstStyle/>
          <a:p>
            <a:endParaRPr lang="tr-TR"/>
          </a:p>
        </p:txBody>
      </p:sp>
      <p:sp>
        <p:nvSpPr>
          <p:cNvPr id="73750" name="Line 49"/>
          <p:cNvSpPr>
            <a:spLocks noChangeShapeType="1"/>
          </p:cNvSpPr>
          <p:nvPr/>
        </p:nvSpPr>
        <p:spPr bwMode="auto">
          <a:xfrm>
            <a:off x="8001000" y="2798465"/>
            <a:ext cx="0" cy="2514600"/>
          </a:xfrm>
          <a:prstGeom prst="line">
            <a:avLst/>
          </a:prstGeom>
          <a:noFill/>
          <a:ln w="9525">
            <a:solidFill>
              <a:schemeClr val="tx1"/>
            </a:solidFill>
            <a:round/>
            <a:headEnd/>
            <a:tailEnd type="triangle" w="med" len="med"/>
          </a:ln>
        </p:spPr>
        <p:txBody>
          <a:bodyPr/>
          <a:lstStyle/>
          <a:p>
            <a:endParaRPr lang="tr-TR"/>
          </a:p>
        </p:txBody>
      </p:sp>
      <p:sp>
        <p:nvSpPr>
          <p:cNvPr id="73751" name="Line 51"/>
          <p:cNvSpPr>
            <a:spLocks noChangeShapeType="1"/>
          </p:cNvSpPr>
          <p:nvPr/>
        </p:nvSpPr>
        <p:spPr bwMode="auto">
          <a:xfrm>
            <a:off x="2743200" y="4093865"/>
            <a:ext cx="1588" cy="1219200"/>
          </a:xfrm>
          <a:prstGeom prst="line">
            <a:avLst/>
          </a:prstGeom>
          <a:noFill/>
          <a:ln w="9525">
            <a:solidFill>
              <a:schemeClr val="tx1"/>
            </a:solidFill>
            <a:round/>
            <a:headEnd/>
            <a:tailEnd type="triangle" w="med" len="med"/>
          </a:ln>
        </p:spPr>
        <p:txBody>
          <a:bodyPr/>
          <a:lstStyle/>
          <a:p>
            <a:endParaRPr lang="tr-TR"/>
          </a:p>
        </p:txBody>
      </p:sp>
      <p:sp>
        <p:nvSpPr>
          <p:cNvPr id="73752" name="Rectangle 52"/>
          <p:cNvSpPr>
            <a:spLocks noChangeArrowheads="1"/>
          </p:cNvSpPr>
          <p:nvPr/>
        </p:nvSpPr>
        <p:spPr bwMode="auto">
          <a:xfrm>
            <a:off x="8001000" y="2874665"/>
            <a:ext cx="684213" cy="274638"/>
          </a:xfrm>
          <a:prstGeom prst="rect">
            <a:avLst/>
          </a:prstGeom>
          <a:noFill/>
          <a:ln w="9525" algn="ctr">
            <a:noFill/>
            <a:miter lim="800000"/>
            <a:headEnd/>
            <a:tailEnd/>
          </a:ln>
        </p:spPr>
        <p:txBody>
          <a:bodyPr wrap="none">
            <a:spAutoFit/>
          </a:bodyPr>
          <a:lstStyle/>
          <a:p>
            <a:pPr algn="ctr" eaLnBrk="0" hangingPunct="0">
              <a:spcBef>
                <a:spcPct val="50000"/>
              </a:spcBef>
              <a:buClr>
                <a:schemeClr val="accent2"/>
              </a:buClr>
              <a:buFont typeface="Monotype Sorts"/>
              <a:buNone/>
            </a:pPr>
            <a:r>
              <a:rPr kumimoji="1" lang="tr-TR" altLang="tr-TR" sz="1200" b="1" dirty="0">
                <a:solidFill>
                  <a:srgbClr val="00B050"/>
                </a:solidFill>
                <a:latin typeface="Times New Roman" pitchFamily="18" charset="0"/>
              </a:rPr>
              <a:t>Olumlu</a:t>
            </a:r>
          </a:p>
        </p:txBody>
      </p:sp>
      <p:sp>
        <p:nvSpPr>
          <p:cNvPr id="73753" name="Rectangle 53"/>
          <p:cNvSpPr>
            <a:spLocks noChangeArrowheads="1"/>
          </p:cNvSpPr>
          <p:nvPr/>
        </p:nvSpPr>
        <p:spPr bwMode="auto">
          <a:xfrm>
            <a:off x="6705600" y="2874665"/>
            <a:ext cx="768350" cy="274638"/>
          </a:xfrm>
          <a:prstGeom prst="rect">
            <a:avLst/>
          </a:prstGeom>
          <a:noFill/>
          <a:ln w="9525" algn="ctr">
            <a:noFill/>
            <a:miter lim="800000"/>
            <a:headEnd/>
            <a:tailEnd/>
          </a:ln>
        </p:spPr>
        <p:txBody>
          <a:bodyPr wrap="none">
            <a:spAutoFit/>
          </a:bodyPr>
          <a:lstStyle/>
          <a:p>
            <a:pPr algn="ctr" eaLnBrk="0" hangingPunct="0">
              <a:spcBef>
                <a:spcPct val="50000"/>
              </a:spcBef>
              <a:buClr>
                <a:schemeClr val="accent2"/>
              </a:buClr>
              <a:buFont typeface="Monotype Sorts"/>
              <a:buNone/>
            </a:pPr>
            <a:r>
              <a:rPr kumimoji="1" lang="tr-TR" altLang="tr-TR" sz="1200" b="1">
                <a:solidFill>
                  <a:srgbClr val="FF0000"/>
                </a:solidFill>
                <a:latin typeface="Times New Roman" pitchFamily="18" charset="0"/>
              </a:rPr>
              <a:t>Olumsuz</a:t>
            </a:r>
          </a:p>
        </p:txBody>
      </p:sp>
      <p:sp>
        <p:nvSpPr>
          <p:cNvPr id="73754" name="Rectangle 54"/>
          <p:cNvSpPr>
            <a:spLocks noChangeArrowheads="1"/>
          </p:cNvSpPr>
          <p:nvPr/>
        </p:nvSpPr>
        <p:spPr bwMode="auto">
          <a:xfrm>
            <a:off x="2743200" y="4398665"/>
            <a:ext cx="684213" cy="274638"/>
          </a:xfrm>
          <a:prstGeom prst="rect">
            <a:avLst/>
          </a:prstGeom>
          <a:noFill/>
          <a:ln w="9525" algn="ctr">
            <a:noFill/>
            <a:miter lim="800000"/>
            <a:headEnd/>
            <a:tailEnd/>
          </a:ln>
        </p:spPr>
        <p:txBody>
          <a:bodyPr wrap="none">
            <a:spAutoFit/>
          </a:bodyPr>
          <a:lstStyle/>
          <a:p>
            <a:pPr algn="ctr" eaLnBrk="0" hangingPunct="0">
              <a:spcBef>
                <a:spcPct val="50000"/>
              </a:spcBef>
              <a:buClr>
                <a:schemeClr val="accent2"/>
              </a:buClr>
              <a:buFont typeface="Monotype Sorts"/>
              <a:buNone/>
            </a:pPr>
            <a:r>
              <a:rPr kumimoji="1" lang="tr-TR" altLang="tr-TR" sz="1200" b="1" dirty="0">
                <a:solidFill>
                  <a:srgbClr val="00B050"/>
                </a:solidFill>
                <a:latin typeface="Times New Roman" pitchFamily="18" charset="0"/>
              </a:rPr>
              <a:t>Olumlu</a:t>
            </a:r>
          </a:p>
        </p:txBody>
      </p:sp>
      <p:sp>
        <p:nvSpPr>
          <p:cNvPr id="73755" name="Text Box 55"/>
          <p:cNvSpPr txBox="1">
            <a:spLocks noChangeArrowheads="1"/>
          </p:cNvSpPr>
          <p:nvPr/>
        </p:nvSpPr>
        <p:spPr bwMode="auto">
          <a:xfrm>
            <a:off x="762000" y="4398665"/>
            <a:ext cx="1600200" cy="646113"/>
          </a:xfrm>
          <a:prstGeom prst="rect">
            <a:avLst/>
          </a:prstGeom>
          <a:noFill/>
          <a:ln w="9525" algn="ctr">
            <a:noFill/>
            <a:miter lim="800000"/>
            <a:headEnd/>
            <a:tailEnd/>
          </a:ln>
        </p:spPr>
        <p:txBody>
          <a:bodyPr>
            <a:spAutoFit/>
          </a:bodyPr>
          <a:lstStyle/>
          <a:p>
            <a:pPr>
              <a:spcBef>
                <a:spcPct val="50000"/>
              </a:spcBef>
            </a:pPr>
            <a:r>
              <a:rPr lang="tr-TR" altLang="tr-TR" b="1" dirty="0">
                <a:solidFill>
                  <a:schemeClr val="accent5"/>
                </a:solidFill>
                <a:latin typeface="Times New Roman" pitchFamily="18" charset="0"/>
              </a:rPr>
              <a:t>Müeyyide Uygulaması</a:t>
            </a:r>
          </a:p>
        </p:txBody>
      </p:sp>
      <p:sp>
        <p:nvSpPr>
          <p:cNvPr id="73756" name="Rectangle 56"/>
          <p:cNvSpPr>
            <a:spLocks noChangeArrowheads="1"/>
          </p:cNvSpPr>
          <p:nvPr/>
        </p:nvSpPr>
        <p:spPr bwMode="auto">
          <a:xfrm>
            <a:off x="552450" y="5313065"/>
            <a:ext cx="8077200" cy="400050"/>
          </a:xfrm>
          <a:prstGeom prst="rect">
            <a:avLst/>
          </a:prstGeom>
          <a:noFill/>
          <a:ln w="9525" algn="ctr">
            <a:solidFill>
              <a:srgbClr val="0070C0"/>
            </a:solidFill>
            <a:miter lim="800000"/>
            <a:headEnd/>
            <a:tailEnd/>
          </a:ln>
        </p:spPr>
        <p:txBody>
          <a:bodyPr>
            <a:spAutoFit/>
          </a:bodyPr>
          <a:lstStyle/>
          <a:p>
            <a:pPr algn="ctr"/>
            <a:r>
              <a:rPr lang="tr-TR" altLang="tr-TR" sz="2000" b="1" dirty="0" err="1">
                <a:solidFill>
                  <a:schemeClr val="accent5"/>
                </a:solidFill>
                <a:latin typeface="Times New Roman" pitchFamily="18" charset="0"/>
              </a:rPr>
              <a:t>PGD’nin</a:t>
            </a:r>
            <a:r>
              <a:rPr lang="tr-TR" altLang="tr-TR" sz="2000" b="1" dirty="0">
                <a:solidFill>
                  <a:schemeClr val="accent5"/>
                </a:solidFill>
                <a:latin typeface="Times New Roman" pitchFamily="18" charset="0"/>
              </a:rPr>
              <a:t>  SONUÇLANDIRILMASI</a:t>
            </a:r>
          </a:p>
        </p:txBody>
      </p:sp>
      <p:sp>
        <p:nvSpPr>
          <p:cNvPr id="73757" name="Line 57"/>
          <p:cNvSpPr>
            <a:spLocks noChangeShapeType="1"/>
          </p:cNvSpPr>
          <p:nvPr/>
        </p:nvSpPr>
        <p:spPr bwMode="auto">
          <a:xfrm>
            <a:off x="4267200" y="2798465"/>
            <a:ext cx="1588" cy="838200"/>
          </a:xfrm>
          <a:prstGeom prst="line">
            <a:avLst/>
          </a:prstGeom>
          <a:noFill/>
          <a:ln w="9525">
            <a:solidFill>
              <a:schemeClr val="tx1"/>
            </a:solidFill>
            <a:round/>
            <a:headEnd/>
            <a:tailEnd type="triangle" w="med" len="med"/>
          </a:ln>
        </p:spPr>
        <p:txBody>
          <a:bodyPr/>
          <a:lstStyle/>
          <a:p>
            <a:endParaRPr lang="tr-TR"/>
          </a:p>
        </p:txBody>
      </p:sp>
      <p:sp>
        <p:nvSpPr>
          <p:cNvPr id="73758" name="Rectangle 58"/>
          <p:cNvSpPr>
            <a:spLocks noChangeArrowheads="1"/>
          </p:cNvSpPr>
          <p:nvPr/>
        </p:nvSpPr>
        <p:spPr bwMode="auto">
          <a:xfrm>
            <a:off x="4343400" y="3103265"/>
            <a:ext cx="768350" cy="274638"/>
          </a:xfrm>
          <a:prstGeom prst="rect">
            <a:avLst/>
          </a:prstGeom>
          <a:noFill/>
          <a:ln w="9525" algn="ctr">
            <a:noFill/>
            <a:miter lim="800000"/>
            <a:headEnd/>
            <a:tailEnd/>
          </a:ln>
        </p:spPr>
        <p:txBody>
          <a:bodyPr wrap="none">
            <a:spAutoFit/>
          </a:bodyPr>
          <a:lstStyle/>
          <a:p>
            <a:pPr algn="ctr" eaLnBrk="0" hangingPunct="0">
              <a:spcBef>
                <a:spcPct val="50000"/>
              </a:spcBef>
              <a:buClr>
                <a:schemeClr val="accent2"/>
              </a:buClr>
              <a:buFont typeface="Monotype Sorts"/>
              <a:buNone/>
            </a:pPr>
            <a:r>
              <a:rPr kumimoji="1" lang="tr-TR" altLang="tr-TR" sz="1200" b="1">
                <a:solidFill>
                  <a:srgbClr val="FF0000"/>
                </a:solidFill>
                <a:latin typeface="Times New Roman" pitchFamily="18" charset="0"/>
              </a:rPr>
              <a:t>Olumsuz</a:t>
            </a:r>
          </a:p>
        </p:txBody>
      </p:sp>
      <p:sp>
        <p:nvSpPr>
          <p:cNvPr id="73759" name="Rectangle 52"/>
          <p:cNvSpPr>
            <a:spLocks noChangeArrowheads="1"/>
          </p:cNvSpPr>
          <p:nvPr/>
        </p:nvSpPr>
        <p:spPr bwMode="auto">
          <a:xfrm>
            <a:off x="6019800" y="2188865"/>
            <a:ext cx="684213" cy="274638"/>
          </a:xfrm>
          <a:prstGeom prst="rect">
            <a:avLst/>
          </a:prstGeom>
          <a:noFill/>
          <a:ln w="9525" algn="ctr">
            <a:noFill/>
            <a:miter lim="800000"/>
            <a:headEnd/>
            <a:tailEnd/>
          </a:ln>
        </p:spPr>
        <p:txBody>
          <a:bodyPr wrap="none">
            <a:spAutoFit/>
          </a:bodyPr>
          <a:lstStyle/>
          <a:p>
            <a:pPr algn="ctr" eaLnBrk="0" hangingPunct="0">
              <a:spcBef>
                <a:spcPct val="50000"/>
              </a:spcBef>
              <a:buClr>
                <a:schemeClr val="accent2"/>
              </a:buClr>
              <a:buFont typeface="Monotype Sorts"/>
              <a:buNone/>
            </a:pPr>
            <a:r>
              <a:rPr kumimoji="1" lang="tr-TR" altLang="tr-TR" sz="1200" b="1" dirty="0">
                <a:solidFill>
                  <a:srgbClr val="00B050"/>
                </a:solidFill>
                <a:latin typeface="Times New Roman" pitchFamily="18" charset="0"/>
              </a:rPr>
              <a:t>Olumlu</a:t>
            </a:r>
          </a:p>
        </p:txBody>
      </p:sp>
      <p:sp>
        <p:nvSpPr>
          <p:cNvPr id="34860" name="Rectangle 12"/>
          <p:cNvSpPr txBox="1">
            <a:spLocks noChangeArrowheads="1"/>
          </p:cNvSpPr>
          <p:nvPr/>
        </p:nvSpPr>
        <p:spPr bwMode="auto">
          <a:xfrm>
            <a:off x="615950" y="1196752"/>
            <a:ext cx="8212138" cy="617538"/>
          </a:xfrm>
          <a:prstGeom prst="rect">
            <a:avLst/>
          </a:prstGeom>
          <a:noFill/>
          <a:ln w="9525">
            <a:noFill/>
            <a:miter lim="800000"/>
            <a:headEnd/>
            <a:tailEnd/>
          </a:ln>
        </p:spPr>
        <p:txBody>
          <a:bodyPr/>
          <a:lstStyle/>
          <a:p>
            <a:pPr algn="ctr" fontAlgn="auto">
              <a:spcBef>
                <a:spcPts val="0"/>
              </a:spcBef>
              <a:spcAft>
                <a:spcPts val="0"/>
              </a:spcAft>
              <a:defRPr/>
            </a:pPr>
            <a:r>
              <a:rPr lang="tr-TR" sz="2500" b="1" dirty="0">
                <a:solidFill>
                  <a:srgbClr val="00B0F0"/>
                </a:solidFill>
                <a:latin typeface="+mj-lt"/>
                <a:cs typeface="Arial" charset="0"/>
              </a:rPr>
              <a:t>PİYASA GÖZETİMİ ve DENETİMİ</a:t>
            </a:r>
          </a:p>
        </p:txBody>
      </p:sp>
      <p:sp>
        <p:nvSpPr>
          <p:cNvPr id="35" name="Rectangle 45"/>
          <p:cNvSpPr>
            <a:spLocks noChangeArrowheads="1"/>
          </p:cNvSpPr>
          <p:nvPr/>
        </p:nvSpPr>
        <p:spPr bwMode="auto">
          <a:xfrm>
            <a:off x="228600" y="3636665"/>
            <a:ext cx="12192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tr-TR" dirty="0"/>
          </a:p>
        </p:txBody>
      </p:sp>
      <p:sp>
        <p:nvSpPr>
          <p:cNvPr id="36" name="Text Box 30"/>
          <p:cNvSpPr txBox="1">
            <a:spLocks noChangeArrowheads="1"/>
          </p:cNvSpPr>
          <p:nvPr/>
        </p:nvSpPr>
        <p:spPr bwMode="auto">
          <a:xfrm>
            <a:off x="296863" y="3698578"/>
            <a:ext cx="1219200" cy="400050"/>
          </a:xfrm>
          <a:prstGeom prst="rect">
            <a:avLst/>
          </a:prstGeom>
          <a:noFill/>
          <a:ln w="9525">
            <a:noFill/>
            <a:miter lim="800000"/>
            <a:headEnd/>
            <a:tailEnd/>
          </a:ln>
        </p:spPr>
        <p:txBody>
          <a:bodyPr>
            <a:spAutoFit/>
          </a:bodyPr>
          <a:lstStyle/>
          <a:p>
            <a:pPr algn="ctr" eaLnBrk="0" fontAlgn="auto" hangingPunct="0">
              <a:spcBef>
                <a:spcPts val="0"/>
              </a:spcBef>
              <a:spcAft>
                <a:spcPts val="0"/>
              </a:spcAft>
              <a:buClr>
                <a:schemeClr val="accent2"/>
              </a:buClr>
              <a:defRPr/>
            </a:pPr>
            <a:r>
              <a:rPr lang="tr-TR" sz="2000" b="1" dirty="0">
                <a:solidFill>
                  <a:schemeClr val="tx2">
                    <a:lumMod val="90000"/>
                  </a:schemeClr>
                </a:solidFill>
                <a:latin typeface="+mj-lt"/>
                <a:cs typeface="+mn-cs"/>
              </a:rPr>
              <a:t>Tahkika</a:t>
            </a:r>
            <a:r>
              <a:rPr lang="tr-TR" sz="2000" b="1" dirty="0">
                <a:solidFill>
                  <a:schemeClr val="tx2">
                    <a:lumMod val="90000"/>
                  </a:schemeClr>
                </a:solidFill>
                <a:effectLst>
                  <a:outerShdw blurRad="38100" dist="38100" dir="2700000" algn="tl">
                    <a:srgbClr val="000000"/>
                  </a:outerShdw>
                </a:effectLst>
                <a:latin typeface="+mj-lt"/>
                <a:cs typeface="+mn-cs"/>
              </a:rPr>
              <a:t>t</a:t>
            </a:r>
          </a:p>
        </p:txBody>
      </p:sp>
      <p:sp>
        <p:nvSpPr>
          <p:cNvPr id="38" name="37 Slayt Numarası Yer Tutucusu"/>
          <p:cNvSpPr>
            <a:spLocks noGrp="1"/>
          </p:cNvSpPr>
          <p:nvPr>
            <p:ph type="sldNum" sz="quarter" idx="12"/>
          </p:nvPr>
        </p:nvSpPr>
        <p:spPr/>
        <p:txBody>
          <a:bodyPr/>
          <a:lstStyle/>
          <a:p>
            <a:fld id="{9D42A802-C52C-43C2-9F65-815CAE899C7B}" type="slidenum">
              <a:rPr lang="tr-TR" smtClean="0"/>
              <a:pPr/>
              <a:t>22</a:t>
            </a:fld>
            <a:endParaRPr lang="tr-TR"/>
          </a:p>
        </p:txBody>
      </p:sp>
      <p:pic>
        <p:nvPicPr>
          <p:cNvPr id="37" name="Resim 3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7"/>
          <p:cNvGrpSpPr>
            <a:grpSpLocks/>
          </p:cNvGrpSpPr>
          <p:nvPr/>
        </p:nvGrpSpPr>
        <p:grpSpPr bwMode="auto">
          <a:xfrm rot="1683582">
            <a:off x="3143763" y="2449883"/>
            <a:ext cx="2478088" cy="1647584"/>
            <a:chOff x="3019558" y="2916637"/>
            <a:chExt cx="2477537" cy="1648173"/>
          </a:xfrm>
        </p:grpSpPr>
        <p:pic>
          <p:nvPicPr>
            <p:cNvPr id="74759" name="Picture 8" descr="C:\Users\June8\AppData\Local\Microsoft\Windows\Temporary Internet Files\Content.IE5\OVF9P7YQ\MC900232687[1].wmf"/>
            <p:cNvPicPr>
              <a:picLocks noChangeAspect="1" noChangeArrowheads="1"/>
            </p:cNvPicPr>
            <p:nvPr/>
          </p:nvPicPr>
          <p:blipFill>
            <a:blip r:embed="rId2"/>
            <a:srcRect/>
            <a:stretch>
              <a:fillRect/>
            </a:stretch>
          </p:blipFill>
          <p:spPr bwMode="auto">
            <a:xfrm>
              <a:off x="3019558" y="2916637"/>
              <a:ext cx="2477537" cy="1648173"/>
            </a:xfrm>
            <a:prstGeom prst="rect">
              <a:avLst/>
            </a:prstGeom>
            <a:noFill/>
            <a:ln w="9525">
              <a:noFill/>
              <a:miter lim="800000"/>
              <a:headEnd/>
              <a:tailEnd/>
            </a:ln>
          </p:spPr>
        </p:pic>
        <p:sp>
          <p:nvSpPr>
            <p:cNvPr id="74760" name="TextBox 14"/>
            <p:cNvSpPr txBox="1">
              <a:spLocks noChangeArrowheads="1"/>
            </p:cNvSpPr>
            <p:nvPr/>
          </p:nvSpPr>
          <p:spPr bwMode="auto">
            <a:xfrm rot="17603829">
              <a:off x="3187075" y="3331863"/>
              <a:ext cx="1143001" cy="400110"/>
            </a:xfrm>
            <a:prstGeom prst="rect">
              <a:avLst/>
            </a:prstGeom>
            <a:noFill/>
            <a:ln w="9525">
              <a:noFill/>
              <a:miter lim="800000"/>
              <a:headEnd/>
              <a:tailEnd/>
            </a:ln>
          </p:spPr>
          <p:txBody>
            <a:bodyPr>
              <a:spAutoFit/>
            </a:bodyPr>
            <a:lstStyle/>
            <a:p>
              <a:pPr algn="ctr"/>
              <a:r>
                <a:rPr lang="tr-TR" altLang="tr-TR" sz="2000" b="1" dirty="0">
                  <a:solidFill>
                    <a:srgbClr val="C00000"/>
                  </a:solidFill>
                  <a:latin typeface="Constantia" pitchFamily="18" charset="0"/>
                </a:rPr>
                <a:t>PGD</a:t>
              </a:r>
            </a:p>
          </p:txBody>
        </p:sp>
      </p:grpSp>
      <p:sp>
        <p:nvSpPr>
          <p:cNvPr id="6" name="TextBox 4"/>
          <p:cNvSpPr txBox="1"/>
          <p:nvPr/>
        </p:nvSpPr>
        <p:spPr>
          <a:xfrm>
            <a:off x="228600" y="1748631"/>
            <a:ext cx="2687638" cy="2908300"/>
          </a:xfrm>
          <a:prstGeom prst="rect">
            <a:avLst/>
          </a:prstGeom>
          <a:noFill/>
        </p:spPr>
        <p:txBody>
          <a:bodyPr>
            <a:spAutoFit/>
          </a:bodyPr>
          <a:lstStyle/>
          <a:p>
            <a:pPr marL="92075" indent="-92075" fontAlgn="auto">
              <a:spcBef>
                <a:spcPts val="600"/>
              </a:spcBef>
              <a:spcAft>
                <a:spcPts val="600"/>
              </a:spcAft>
              <a:defRPr/>
            </a:pPr>
            <a:r>
              <a:rPr lang="tr-TR" sz="2000" dirty="0">
                <a:latin typeface="+mj-lt"/>
                <a:cs typeface="+mn-cs"/>
              </a:rPr>
              <a:t>Yapı malzemelerinin;</a:t>
            </a:r>
          </a:p>
          <a:p>
            <a:pPr marL="92075" indent="-92075" fontAlgn="auto">
              <a:spcBef>
                <a:spcPts val="600"/>
              </a:spcBef>
              <a:spcAft>
                <a:spcPts val="600"/>
              </a:spcAft>
              <a:buFontTx/>
              <a:buChar char="-"/>
              <a:defRPr/>
            </a:pPr>
            <a:r>
              <a:rPr lang="tr-TR" sz="2000" dirty="0">
                <a:latin typeface="+mj-lt"/>
                <a:cs typeface="+mn-cs"/>
              </a:rPr>
              <a:t>Üretildikleri,</a:t>
            </a:r>
          </a:p>
          <a:p>
            <a:pPr marL="92075" indent="-92075" fontAlgn="auto">
              <a:spcBef>
                <a:spcPts val="600"/>
              </a:spcBef>
              <a:spcAft>
                <a:spcPts val="600"/>
              </a:spcAft>
              <a:buFontTx/>
              <a:buChar char="-"/>
              <a:defRPr/>
            </a:pPr>
            <a:r>
              <a:rPr lang="tr-TR" sz="2000" dirty="0">
                <a:latin typeface="+mj-lt"/>
                <a:cs typeface="+mn-cs"/>
              </a:rPr>
              <a:t> İşlendikleri,</a:t>
            </a:r>
          </a:p>
          <a:p>
            <a:pPr marL="92075" indent="-92075" fontAlgn="auto">
              <a:spcBef>
                <a:spcPts val="600"/>
              </a:spcBef>
              <a:spcAft>
                <a:spcPts val="600"/>
              </a:spcAft>
              <a:buFontTx/>
              <a:buChar char="-"/>
              <a:defRPr/>
            </a:pPr>
            <a:r>
              <a:rPr lang="tr-TR" sz="2000" dirty="0">
                <a:latin typeface="+mj-lt"/>
                <a:cs typeface="+mn-cs"/>
              </a:rPr>
              <a:t> Ambalajlandıkları,</a:t>
            </a:r>
          </a:p>
          <a:p>
            <a:pPr marL="92075" indent="-92075" fontAlgn="auto">
              <a:spcBef>
                <a:spcPts val="600"/>
              </a:spcBef>
              <a:spcAft>
                <a:spcPts val="600"/>
              </a:spcAft>
              <a:buFontTx/>
              <a:buChar char="-"/>
              <a:defRPr/>
            </a:pPr>
            <a:r>
              <a:rPr lang="tr-TR" sz="2000" dirty="0">
                <a:latin typeface="+mj-lt"/>
                <a:cs typeface="+mn-cs"/>
              </a:rPr>
              <a:t> Montaj ve dolum yapıldıkları yerlerde,</a:t>
            </a:r>
          </a:p>
          <a:p>
            <a:pPr fontAlgn="auto">
              <a:spcBef>
                <a:spcPts val="0"/>
              </a:spcBef>
              <a:spcAft>
                <a:spcPts val="0"/>
              </a:spcAft>
              <a:defRPr/>
            </a:pPr>
            <a:endParaRPr lang="tr-TR" dirty="0">
              <a:latin typeface="+mn-lt"/>
              <a:cs typeface="+mn-cs"/>
            </a:endParaRPr>
          </a:p>
        </p:txBody>
      </p:sp>
      <p:sp>
        <p:nvSpPr>
          <p:cNvPr id="7" name="TextBox 6"/>
          <p:cNvSpPr txBox="1"/>
          <p:nvPr/>
        </p:nvSpPr>
        <p:spPr>
          <a:xfrm>
            <a:off x="2687638" y="4510881"/>
            <a:ext cx="2286000" cy="2138363"/>
          </a:xfrm>
          <a:prstGeom prst="rect">
            <a:avLst/>
          </a:prstGeom>
          <a:noFill/>
        </p:spPr>
        <p:txBody>
          <a:bodyPr>
            <a:spAutoFit/>
          </a:bodyPr>
          <a:lstStyle/>
          <a:p>
            <a:pPr marL="173038" indent="-173038" fontAlgn="auto">
              <a:spcBef>
                <a:spcPts val="600"/>
              </a:spcBef>
              <a:spcAft>
                <a:spcPts val="600"/>
              </a:spcAft>
              <a:buClr>
                <a:schemeClr val="tx1"/>
              </a:buClr>
              <a:buFontTx/>
              <a:buChar char="-"/>
              <a:defRPr/>
            </a:pPr>
            <a:r>
              <a:rPr lang="tr-TR" sz="2000" dirty="0">
                <a:latin typeface="+mj-lt"/>
                <a:cs typeface="+mn-cs"/>
              </a:rPr>
              <a:t>Gerektiğinde yapı işlerinde,</a:t>
            </a:r>
          </a:p>
          <a:p>
            <a:pPr marL="173038" indent="-173038" fontAlgn="auto">
              <a:spcBef>
                <a:spcPts val="600"/>
              </a:spcBef>
              <a:spcAft>
                <a:spcPts val="600"/>
              </a:spcAft>
              <a:buClr>
                <a:schemeClr val="tx1"/>
              </a:buClr>
              <a:buFontTx/>
              <a:buChar char="-"/>
              <a:defRPr/>
            </a:pPr>
            <a:r>
              <a:rPr lang="tr-TR" sz="2000" dirty="0">
                <a:latin typeface="+mj-lt"/>
                <a:cs typeface="+mn-cs"/>
              </a:rPr>
              <a:t>Girdi olarak kullanıldığı yer ve tesislerde,</a:t>
            </a:r>
          </a:p>
          <a:p>
            <a:pPr fontAlgn="auto">
              <a:spcBef>
                <a:spcPts val="0"/>
              </a:spcBef>
              <a:spcAft>
                <a:spcPts val="0"/>
              </a:spcAft>
              <a:defRPr/>
            </a:pPr>
            <a:endParaRPr lang="tr-TR" dirty="0">
              <a:latin typeface="+mn-lt"/>
              <a:cs typeface="+mn-cs"/>
            </a:endParaRPr>
          </a:p>
        </p:txBody>
      </p:sp>
      <p:sp>
        <p:nvSpPr>
          <p:cNvPr id="8" name="TextBox 5"/>
          <p:cNvSpPr txBox="1"/>
          <p:nvPr/>
        </p:nvSpPr>
        <p:spPr>
          <a:xfrm>
            <a:off x="5651500" y="1586706"/>
            <a:ext cx="2819400" cy="5062538"/>
          </a:xfrm>
          <a:prstGeom prst="rect">
            <a:avLst/>
          </a:prstGeom>
          <a:noFill/>
        </p:spPr>
        <p:txBody>
          <a:bodyPr>
            <a:spAutoFit/>
          </a:bodyPr>
          <a:lstStyle/>
          <a:p>
            <a:pPr marL="92075" indent="-92075" fontAlgn="auto">
              <a:spcBef>
                <a:spcPts val="600"/>
              </a:spcBef>
              <a:spcAft>
                <a:spcPts val="600"/>
              </a:spcAft>
              <a:buFontTx/>
              <a:buChar char="-"/>
              <a:defRPr/>
            </a:pPr>
            <a:r>
              <a:rPr lang="tr-TR" sz="2000" dirty="0">
                <a:latin typeface="+mj-lt"/>
                <a:cs typeface="+mn-cs"/>
              </a:rPr>
              <a:t>Mağaza, </a:t>
            </a:r>
          </a:p>
          <a:p>
            <a:pPr marL="92075" indent="-92075" fontAlgn="auto">
              <a:spcBef>
                <a:spcPts val="600"/>
              </a:spcBef>
              <a:spcAft>
                <a:spcPts val="600"/>
              </a:spcAft>
              <a:buFontTx/>
              <a:buChar char="-"/>
              <a:defRPr/>
            </a:pPr>
            <a:r>
              <a:rPr lang="tr-TR" sz="2000" dirty="0">
                <a:latin typeface="+mj-lt"/>
                <a:cs typeface="+mn-cs"/>
              </a:rPr>
              <a:t> Dükkan,</a:t>
            </a:r>
          </a:p>
          <a:p>
            <a:pPr marL="92075" indent="-92075" fontAlgn="auto">
              <a:spcBef>
                <a:spcPts val="600"/>
              </a:spcBef>
              <a:spcAft>
                <a:spcPts val="600"/>
              </a:spcAft>
              <a:buFontTx/>
              <a:buChar char="-"/>
              <a:defRPr/>
            </a:pPr>
            <a:r>
              <a:rPr lang="tr-TR" sz="2000" dirty="0">
                <a:latin typeface="+mj-lt"/>
                <a:cs typeface="+mn-cs"/>
              </a:rPr>
              <a:t> Ticarethane, </a:t>
            </a:r>
          </a:p>
          <a:p>
            <a:pPr marL="92075" indent="-92075" fontAlgn="auto">
              <a:spcBef>
                <a:spcPts val="600"/>
              </a:spcBef>
              <a:spcAft>
                <a:spcPts val="600"/>
              </a:spcAft>
              <a:buFontTx/>
              <a:buChar char="-"/>
              <a:defRPr/>
            </a:pPr>
            <a:r>
              <a:rPr lang="tr-TR" sz="2000" dirty="0">
                <a:latin typeface="+mj-lt"/>
                <a:cs typeface="+mn-cs"/>
              </a:rPr>
              <a:t> Depo, </a:t>
            </a:r>
          </a:p>
          <a:p>
            <a:pPr marL="92075" indent="-92075" fontAlgn="auto">
              <a:spcBef>
                <a:spcPts val="600"/>
              </a:spcBef>
              <a:spcAft>
                <a:spcPts val="600"/>
              </a:spcAft>
              <a:buFontTx/>
              <a:buChar char="-"/>
              <a:defRPr/>
            </a:pPr>
            <a:r>
              <a:rPr lang="tr-TR" sz="2000" dirty="0">
                <a:latin typeface="+mj-lt"/>
                <a:cs typeface="+mn-cs"/>
              </a:rPr>
              <a:t> Ambar, </a:t>
            </a:r>
          </a:p>
          <a:p>
            <a:pPr marL="92075" indent="-92075" fontAlgn="auto">
              <a:spcBef>
                <a:spcPts val="600"/>
              </a:spcBef>
              <a:spcAft>
                <a:spcPts val="600"/>
              </a:spcAft>
              <a:buFontTx/>
              <a:buChar char="-"/>
              <a:defRPr/>
            </a:pPr>
            <a:r>
              <a:rPr lang="tr-TR" sz="2000" dirty="0">
                <a:latin typeface="+mj-lt"/>
                <a:cs typeface="+mn-cs"/>
              </a:rPr>
              <a:t> Şantiye mahalleri ve nakil araçları gibi her türlü mekan ve ortamda,</a:t>
            </a:r>
          </a:p>
          <a:p>
            <a:pPr marL="92075" indent="-92075" fontAlgn="auto">
              <a:spcBef>
                <a:spcPts val="600"/>
              </a:spcBef>
              <a:spcAft>
                <a:spcPts val="600"/>
              </a:spcAft>
              <a:buFontTx/>
              <a:buChar char="-"/>
              <a:defRPr/>
            </a:pPr>
            <a:r>
              <a:rPr lang="tr-TR" sz="2000" dirty="0">
                <a:latin typeface="+mj-lt"/>
                <a:cs typeface="+mn-cs"/>
              </a:rPr>
              <a:t> Depolandığı ve/veya satıldığı, kullanıldığı yerlerde,</a:t>
            </a:r>
          </a:p>
          <a:p>
            <a:pPr fontAlgn="auto">
              <a:spcBef>
                <a:spcPts val="0"/>
              </a:spcBef>
              <a:spcAft>
                <a:spcPts val="0"/>
              </a:spcAft>
              <a:defRPr/>
            </a:pPr>
            <a:endParaRPr lang="tr-TR" dirty="0">
              <a:latin typeface="+mn-lt"/>
              <a:cs typeface="+mn-cs"/>
            </a:endParaRPr>
          </a:p>
        </p:txBody>
      </p:sp>
      <p:sp>
        <p:nvSpPr>
          <p:cNvPr id="9" name="Metin kutusu 8"/>
          <p:cNvSpPr txBox="1"/>
          <p:nvPr/>
        </p:nvSpPr>
        <p:spPr>
          <a:xfrm>
            <a:off x="1241425" y="1124744"/>
            <a:ext cx="6878638" cy="461962"/>
          </a:xfrm>
          <a:prstGeom prst="rect">
            <a:avLst/>
          </a:prstGeom>
          <a:noFill/>
        </p:spPr>
        <p:txBody>
          <a:bodyPr wrap="none">
            <a:spAutoFit/>
          </a:bodyPr>
          <a:lstStyle/>
          <a:p>
            <a:pPr algn="ctr" fontAlgn="auto">
              <a:spcBef>
                <a:spcPts val="0"/>
              </a:spcBef>
              <a:spcAft>
                <a:spcPts val="0"/>
              </a:spcAft>
              <a:defRPr/>
            </a:pPr>
            <a:r>
              <a:rPr lang="tr-TR" sz="2400" b="1" dirty="0">
                <a:solidFill>
                  <a:srgbClr val="00B0F0"/>
                </a:solidFill>
                <a:latin typeface="+mj-lt"/>
                <a:cs typeface="+mn-cs"/>
              </a:rPr>
              <a:t>PİYASA GÖZETİMİ VE DENETİMİ NERELERDE YAPILIR?</a:t>
            </a:r>
          </a:p>
        </p:txBody>
      </p:sp>
      <p:sp>
        <p:nvSpPr>
          <p:cNvPr id="11" name="10 Slayt Numarası Yer Tutucusu"/>
          <p:cNvSpPr>
            <a:spLocks noGrp="1"/>
          </p:cNvSpPr>
          <p:nvPr>
            <p:ph type="sldNum" sz="quarter" idx="12"/>
          </p:nvPr>
        </p:nvSpPr>
        <p:spPr>
          <a:xfrm>
            <a:off x="6553200" y="6079331"/>
            <a:ext cx="2133600" cy="365125"/>
          </a:xfrm>
        </p:spPr>
        <p:txBody>
          <a:bodyPr/>
          <a:lstStyle/>
          <a:p>
            <a:fld id="{9D42A802-C52C-43C2-9F65-815CAE899C7B}" type="slidenum">
              <a:rPr lang="tr-TR" smtClean="0"/>
              <a:pPr/>
              <a:t>23</a:t>
            </a:fld>
            <a:endParaRPr lang="tr-TR"/>
          </a:p>
        </p:txBody>
      </p:sp>
      <p:pic>
        <p:nvPicPr>
          <p:cNvPr id="10" name="Resim 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23528" y="160090"/>
            <a:ext cx="1021853" cy="102185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Rectangle 3"/>
          <p:cNvSpPr>
            <a:spLocks noChangeArrowheads="1"/>
          </p:cNvSpPr>
          <p:nvPr/>
        </p:nvSpPr>
        <p:spPr bwMode="auto">
          <a:xfrm>
            <a:off x="152400" y="1676400"/>
            <a:ext cx="8818563" cy="4094163"/>
          </a:xfrm>
          <a:prstGeom prst="rect">
            <a:avLst/>
          </a:prstGeom>
          <a:noFill/>
          <a:ln w="9525" algn="ctr">
            <a:noFill/>
            <a:miter lim="800000"/>
            <a:headEnd/>
            <a:tailEnd/>
          </a:ln>
        </p:spPr>
        <p:txBody>
          <a:bodyPr>
            <a:spAutoFit/>
          </a:bodyPr>
          <a:lstStyle/>
          <a:p>
            <a:pPr>
              <a:buFont typeface="Wingdings" pitchFamily="2" charset="2"/>
              <a:buChar char="Ø"/>
            </a:pPr>
            <a:r>
              <a:rPr lang="tr-TR" sz="2400" b="1" dirty="0">
                <a:solidFill>
                  <a:srgbClr val="00B0F0"/>
                </a:solidFill>
                <a:latin typeface="+mj-lt"/>
              </a:rPr>
              <a:t>Piyasa Gözetimi ve Denetimi</a:t>
            </a:r>
          </a:p>
          <a:p>
            <a:pPr>
              <a:buFont typeface="Wingdings" pitchFamily="2" charset="2"/>
              <a:buNone/>
            </a:pPr>
            <a:endParaRPr lang="tr-TR" sz="2600" dirty="0"/>
          </a:p>
          <a:p>
            <a:pPr lvl="1">
              <a:buFont typeface="Wingdings" pitchFamily="2" charset="2"/>
              <a:buChar char="§"/>
            </a:pPr>
            <a:r>
              <a:rPr lang="tr-TR" sz="2600" dirty="0"/>
              <a:t> Kamu görevidir,</a:t>
            </a:r>
          </a:p>
          <a:p>
            <a:pPr lvl="1">
              <a:buFont typeface="Wingdings" pitchFamily="2" charset="2"/>
              <a:buNone/>
            </a:pPr>
            <a:endParaRPr lang="tr-TR" sz="2600" dirty="0"/>
          </a:p>
          <a:p>
            <a:pPr lvl="1">
              <a:buFont typeface="Wingdings" pitchFamily="2" charset="2"/>
              <a:buChar char="§"/>
            </a:pPr>
            <a:r>
              <a:rPr lang="tr-TR" sz="2600" dirty="0"/>
              <a:t> Tüketicinin korunmasını hedefler,</a:t>
            </a:r>
          </a:p>
          <a:p>
            <a:pPr lvl="1">
              <a:buFont typeface="Wingdings" pitchFamily="2" charset="2"/>
              <a:buNone/>
            </a:pPr>
            <a:endParaRPr lang="tr-TR" sz="2600" dirty="0"/>
          </a:p>
          <a:p>
            <a:pPr lvl="1">
              <a:buFont typeface="Wingdings" pitchFamily="2" charset="2"/>
              <a:buChar char="§"/>
            </a:pPr>
            <a:r>
              <a:rPr lang="tr-TR" sz="2600" dirty="0"/>
              <a:t> Yerli ve ithal piyasaya arz edilmiş tüm yapı malzemelerini kapsar,</a:t>
            </a:r>
          </a:p>
          <a:p>
            <a:pPr lvl="1">
              <a:buFont typeface="Wingdings" pitchFamily="2" charset="2"/>
              <a:buNone/>
            </a:pPr>
            <a:endParaRPr lang="tr-TR" sz="2600" dirty="0"/>
          </a:p>
          <a:p>
            <a:pPr lvl="1">
              <a:buFont typeface="Wingdings" pitchFamily="2" charset="2"/>
              <a:buChar char="§"/>
            </a:pPr>
            <a:r>
              <a:rPr lang="tr-TR" sz="2600" dirty="0"/>
              <a:t> Ürünlerin ilgili mevzuata uygunluğunun kontrolüdür.</a:t>
            </a:r>
          </a:p>
        </p:txBody>
      </p:sp>
      <p:pic>
        <p:nvPicPr>
          <p:cNvPr id="8" name="Picture 4" descr="\\192.168.200.148\pgd\filigran\2009_10_31_193_denetim.jpg"/>
          <p:cNvPicPr>
            <a:picLocks noChangeAspect="1" noChangeArrowheads="1"/>
          </p:cNvPicPr>
          <p:nvPr/>
        </p:nvPicPr>
        <p:blipFill>
          <a:blip r:embed="rId3"/>
          <a:srcRect/>
          <a:stretch>
            <a:fillRect/>
          </a:stretch>
        </p:blipFill>
        <p:spPr bwMode="auto">
          <a:xfrm>
            <a:off x="5148263" y="1125538"/>
            <a:ext cx="2400300" cy="2159000"/>
          </a:xfrm>
          <a:prstGeom prst="rect">
            <a:avLst/>
          </a:prstGeom>
          <a:noFill/>
          <a:ln w="9525">
            <a:solidFill>
              <a:schemeClr val="bg1">
                <a:lumMod val="50000"/>
              </a:schemeClr>
            </a:solidFill>
            <a:miter lim="800000"/>
            <a:headEnd/>
            <a:tailEnd/>
          </a:ln>
        </p:spPr>
      </p:pic>
      <p:sp>
        <p:nvSpPr>
          <p:cNvPr id="5" name="4 Slayt Numarası Yer Tutucusu"/>
          <p:cNvSpPr>
            <a:spLocks noGrp="1"/>
          </p:cNvSpPr>
          <p:nvPr>
            <p:ph type="sldNum" sz="quarter" idx="12"/>
          </p:nvPr>
        </p:nvSpPr>
        <p:spPr/>
        <p:txBody>
          <a:bodyPr/>
          <a:lstStyle/>
          <a:p>
            <a:fld id="{9D42A802-C52C-43C2-9F65-815CAE899C7B}" type="slidenum">
              <a:rPr lang="tr-TR" smtClean="0"/>
              <a:pPr/>
              <a:t>24</a:t>
            </a:fld>
            <a:endParaRPr lang="tr-TR"/>
          </a:p>
        </p:txBody>
      </p:sp>
      <p:pic>
        <p:nvPicPr>
          <p:cNvPr id="6" name="Resim 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6"/>
          <p:cNvSpPr/>
          <p:nvPr/>
        </p:nvSpPr>
        <p:spPr>
          <a:xfrm>
            <a:off x="838200" y="2197100"/>
            <a:ext cx="7848600" cy="3892550"/>
          </a:xfrm>
          <a:prstGeom prst="rect">
            <a:avLst/>
          </a:prstGeom>
        </p:spPr>
        <p:txBody>
          <a:bodyPr>
            <a:spAutoFit/>
          </a:bodyPr>
          <a:lstStyle/>
          <a:p>
            <a:pPr marL="411480" lvl="1" indent="-342900">
              <a:lnSpc>
                <a:spcPct val="90000"/>
              </a:lnSpc>
              <a:spcBef>
                <a:spcPts val="700"/>
              </a:spcBef>
              <a:buClr>
                <a:schemeClr val="tx2"/>
              </a:buClr>
              <a:buSzPct val="95000"/>
              <a:buFont typeface="Wingdings" pitchFamily="2" charset="2"/>
              <a:buChar char="§"/>
              <a:defRPr/>
            </a:pPr>
            <a:r>
              <a:rPr lang="tr-TR" sz="2400" dirty="0">
                <a:cs typeface="+mn-cs"/>
              </a:rPr>
              <a:t>4703 Sayılı Ürünlere İlişkin Teknik Mevzuatın Hazırlanması ve Uygulanmasına Dair Kanun</a:t>
            </a:r>
          </a:p>
          <a:p>
            <a:pPr marL="411480" lvl="1" indent="-342900">
              <a:lnSpc>
                <a:spcPct val="90000"/>
              </a:lnSpc>
              <a:spcBef>
                <a:spcPts val="700"/>
              </a:spcBef>
              <a:buClr>
                <a:schemeClr val="tx2"/>
              </a:buClr>
              <a:buSzPct val="95000"/>
              <a:buFont typeface="Wingdings" pitchFamily="2" charset="2"/>
              <a:buChar char="§"/>
              <a:defRPr/>
            </a:pPr>
            <a:r>
              <a:rPr lang="tr-TR" sz="2400" dirty="0">
                <a:cs typeface="+mn-cs"/>
              </a:rPr>
              <a:t>Ürünlerin Piyasa Gözetimi ve Denetimine Dair Yönetmelik</a:t>
            </a:r>
          </a:p>
          <a:p>
            <a:pPr marL="411480" lvl="1" indent="-342900">
              <a:lnSpc>
                <a:spcPct val="90000"/>
              </a:lnSpc>
              <a:spcBef>
                <a:spcPts val="700"/>
              </a:spcBef>
              <a:buClr>
                <a:schemeClr val="tx2"/>
              </a:buClr>
              <a:buSzPct val="95000"/>
              <a:buFont typeface="Wingdings" pitchFamily="2" charset="2"/>
              <a:buChar char="§"/>
              <a:defRPr/>
            </a:pPr>
            <a:r>
              <a:rPr lang="tr-TR" sz="2400" dirty="0">
                <a:cs typeface="+mn-cs"/>
              </a:rPr>
              <a:t>Yapı Malzemeleri Yönetmeliği (305/2011/AB)</a:t>
            </a:r>
          </a:p>
          <a:p>
            <a:pPr marL="411480" lvl="1" indent="-342900">
              <a:lnSpc>
                <a:spcPct val="90000"/>
              </a:lnSpc>
              <a:spcBef>
                <a:spcPts val="700"/>
              </a:spcBef>
              <a:buClr>
                <a:schemeClr val="tx2"/>
              </a:buClr>
              <a:buSzPct val="95000"/>
              <a:buFont typeface="Wingdings" pitchFamily="2" charset="2"/>
              <a:buChar char="§"/>
              <a:defRPr/>
            </a:pPr>
            <a:r>
              <a:rPr lang="tr-TR" sz="2400" dirty="0">
                <a:cs typeface="+mn-cs"/>
              </a:rPr>
              <a:t>Yapı Malzemelerinin Tabi Olacağı Kriterler Hakkında Yönetmelik  </a:t>
            </a:r>
          </a:p>
          <a:p>
            <a:pPr marL="411480" lvl="1" indent="-342900">
              <a:lnSpc>
                <a:spcPct val="90000"/>
              </a:lnSpc>
              <a:spcBef>
                <a:spcPts val="700"/>
              </a:spcBef>
              <a:buClr>
                <a:schemeClr val="tx2"/>
              </a:buClr>
              <a:buSzPct val="95000"/>
              <a:buFont typeface="Wingdings" pitchFamily="2" charset="2"/>
              <a:buChar char="§"/>
              <a:defRPr/>
            </a:pPr>
            <a:r>
              <a:rPr lang="tr-TR" sz="2400" dirty="0">
                <a:cs typeface="+mn-cs"/>
              </a:rPr>
              <a:t>Bakanlığımızca yayımlanan, Yapı Malzemelerinin Piyasa Gözetimi ve Denetimine İlişkin Usul ve Esaslar Hakkında Tebliğ</a:t>
            </a:r>
          </a:p>
          <a:p>
            <a:pPr marL="525780" lvl="1" indent="-457200">
              <a:lnSpc>
                <a:spcPct val="90000"/>
              </a:lnSpc>
              <a:spcBef>
                <a:spcPts val="700"/>
              </a:spcBef>
              <a:buClr>
                <a:schemeClr val="tx2"/>
              </a:buClr>
              <a:buSzPct val="95000"/>
              <a:buFont typeface="+mj-lt"/>
              <a:buAutoNum type="arabicPeriod" startAt="2"/>
              <a:defRPr/>
            </a:pPr>
            <a:endParaRPr lang="tr-TR" sz="2600" dirty="0">
              <a:cs typeface="+mn-cs"/>
            </a:endParaRPr>
          </a:p>
        </p:txBody>
      </p:sp>
      <p:sp>
        <p:nvSpPr>
          <p:cNvPr id="12294" name="Metin kutusu 7"/>
          <p:cNvSpPr txBox="1">
            <a:spLocks noChangeArrowheads="1"/>
          </p:cNvSpPr>
          <p:nvPr/>
        </p:nvSpPr>
        <p:spPr bwMode="auto">
          <a:xfrm>
            <a:off x="2332038" y="1173163"/>
            <a:ext cx="4752975" cy="830997"/>
          </a:xfrm>
          <a:prstGeom prst="rect">
            <a:avLst/>
          </a:prstGeom>
          <a:noFill/>
          <a:ln w="9525">
            <a:noFill/>
            <a:miter lim="800000"/>
            <a:headEnd/>
            <a:tailEnd/>
          </a:ln>
        </p:spPr>
        <p:txBody>
          <a:bodyPr>
            <a:spAutoFit/>
          </a:bodyPr>
          <a:lstStyle/>
          <a:p>
            <a:pPr algn="ctr"/>
            <a:r>
              <a:rPr lang="tr-TR" altLang="tr-TR" sz="2400" b="1" dirty="0" smtClean="0">
                <a:solidFill>
                  <a:srgbClr val="00B0F0"/>
                </a:solidFill>
                <a:latin typeface="+mj-lt"/>
                <a:ea typeface="+mj-ea"/>
                <a:cs typeface="+mj-cs"/>
              </a:rPr>
              <a:t>PİYASA GÖZETİMİ VE DENETİMİNDE </a:t>
            </a:r>
          </a:p>
          <a:p>
            <a:pPr algn="ctr"/>
            <a:r>
              <a:rPr lang="tr-TR" altLang="tr-TR" sz="2400" b="1" dirty="0" smtClean="0">
                <a:solidFill>
                  <a:srgbClr val="00B0F0"/>
                </a:solidFill>
                <a:latin typeface="+mj-lt"/>
                <a:ea typeface="+mj-ea"/>
                <a:cs typeface="+mj-cs"/>
              </a:rPr>
              <a:t>YASAL DAYANAKLAR</a:t>
            </a:r>
          </a:p>
        </p:txBody>
      </p:sp>
      <p:sp>
        <p:nvSpPr>
          <p:cNvPr id="5" name="4 Slayt Numarası Yer Tutucusu"/>
          <p:cNvSpPr>
            <a:spLocks noGrp="1"/>
          </p:cNvSpPr>
          <p:nvPr>
            <p:ph type="sldNum" sz="quarter" idx="12"/>
          </p:nvPr>
        </p:nvSpPr>
        <p:spPr/>
        <p:txBody>
          <a:bodyPr/>
          <a:lstStyle/>
          <a:p>
            <a:fld id="{9D42A802-C52C-43C2-9F65-815CAE899C7B}" type="slidenum">
              <a:rPr lang="tr-TR" smtClean="0"/>
              <a:pPr/>
              <a:t>25</a:t>
            </a:fld>
            <a:endParaRPr lang="tr-TR"/>
          </a:p>
        </p:txBody>
      </p:sp>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idx="1"/>
          </p:nvPr>
        </p:nvSpPr>
        <p:spPr>
          <a:xfrm>
            <a:off x="468313" y="1412776"/>
            <a:ext cx="8229600" cy="923330"/>
          </a:xfrm>
        </p:spPr>
        <p:txBody>
          <a:bodyPr rtlCol="0">
            <a:spAutoFit/>
          </a:bodyPr>
          <a:lstStyle/>
          <a:p>
            <a:pPr algn="justLow" eaLnBrk="1" fontAlgn="auto" hangingPunct="1">
              <a:spcBef>
                <a:spcPts val="0"/>
              </a:spcBef>
              <a:defRPr/>
            </a:pPr>
            <a:r>
              <a:rPr lang="tr-TR" sz="1800" dirty="0">
                <a:latin typeface="+mj-lt"/>
                <a:ea typeface="Arial Unicode MS" pitchFamily="34" charset="-128"/>
                <a:cs typeface="Arial Unicode MS" pitchFamily="34" charset="-128"/>
              </a:rPr>
              <a:t>Türkiye genelinde, 81 İl’de, </a:t>
            </a:r>
            <a:r>
              <a:rPr lang="tr-TR" sz="1800" dirty="0" smtClean="0">
                <a:latin typeface="+mj-lt"/>
                <a:ea typeface="Arial Unicode MS" pitchFamily="34" charset="-128"/>
                <a:cs typeface="Arial Unicode MS" pitchFamily="34" charset="-128"/>
              </a:rPr>
              <a:t>35 </a:t>
            </a:r>
            <a:r>
              <a:rPr lang="tr-TR" sz="1800" dirty="0">
                <a:latin typeface="+mj-lt"/>
                <a:ea typeface="Arial Unicode MS" pitchFamily="34" charset="-128"/>
                <a:cs typeface="Arial Unicode MS" pitchFamily="34" charset="-128"/>
              </a:rPr>
              <a:t>çeşit ürün grubu için </a:t>
            </a:r>
            <a:r>
              <a:rPr lang="tr-TR" sz="1800" dirty="0" smtClean="0">
                <a:latin typeface="+mj-lt"/>
                <a:ea typeface="Arial Unicode MS" pitchFamily="34" charset="-128"/>
                <a:cs typeface="Arial Unicode MS" pitchFamily="34" charset="-128"/>
              </a:rPr>
              <a:t>piyasa </a:t>
            </a:r>
            <a:r>
              <a:rPr lang="tr-TR" sz="1800" dirty="0">
                <a:latin typeface="+mj-lt"/>
                <a:ea typeface="Arial Unicode MS" pitchFamily="34" charset="-128"/>
                <a:cs typeface="Arial Unicode MS" pitchFamily="34" charset="-128"/>
              </a:rPr>
              <a:t>gözetimi ve denetimi </a:t>
            </a:r>
            <a:r>
              <a:rPr lang="tr-TR" sz="1800" dirty="0" smtClean="0">
                <a:latin typeface="+mj-lt"/>
                <a:ea typeface="Arial Unicode MS" pitchFamily="34" charset="-128"/>
                <a:cs typeface="Arial Unicode MS" pitchFamily="34" charset="-128"/>
              </a:rPr>
              <a:t>gerçekleştirilmektedir.</a:t>
            </a:r>
            <a:endParaRPr lang="tr-TR" sz="1800" dirty="0">
              <a:latin typeface="+mj-lt"/>
              <a:ea typeface="Arial Unicode MS" pitchFamily="34" charset="-128"/>
              <a:cs typeface="Arial Unicode MS" pitchFamily="34" charset="-128"/>
            </a:endParaRPr>
          </a:p>
          <a:p>
            <a:pPr algn="justLow" eaLnBrk="1" fontAlgn="auto" hangingPunct="1">
              <a:spcBef>
                <a:spcPts val="0"/>
              </a:spcBef>
              <a:defRPr/>
            </a:pPr>
            <a:r>
              <a:rPr lang="tr-TR" sz="1800" dirty="0">
                <a:latin typeface="+mj-lt"/>
                <a:ea typeface="Arial Unicode MS" pitchFamily="34" charset="-128"/>
                <a:cs typeface="Arial Unicode MS" pitchFamily="34" charset="-128"/>
              </a:rPr>
              <a:t>Bu ürünler arasında ;</a:t>
            </a:r>
          </a:p>
        </p:txBody>
      </p:sp>
      <p:sp>
        <p:nvSpPr>
          <p:cNvPr id="37890" name="Rectangle 12"/>
          <p:cNvSpPr>
            <a:spLocks noGrp="1" noChangeArrowheads="1"/>
          </p:cNvSpPr>
          <p:nvPr>
            <p:ph type="title" idx="4294967295"/>
          </p:nvPr>
        </p:nvSpPr>
        <p:spPr>
          <a:xfrm>
            <a:off x="914400" y="1062038"/>
            <a:ext cx="8229600" cy="495300"/>
          </a:xfrm>
          <a:prstGeom prst="rect">
            <a:avLst/>
          </a:prstGeom>
        </p:spPr>
        <p:txBody>
          <a:bodyPr/>
          <a:lstStyle/>
          <a:p>
            <a:pPr eaLnBrk="1" fontAlgn="auto" hangingPunct="1">
              <a:spcAft>
                <a:spcPts val="0"/>
              </a:spcAft>
              <a:defRPr/>
            </a:pPr>
            <a:r>
              <a:rPr lang="tr-TR" altLang="tr-TR" sz="2000" b="1" dirty="0" smtClean="0">
                <a:solidFill>
                  <a:srgbClr val="00B0F0"/>
                </a:solidFill>
              </a:rPr>
              <a:t>YAPI MALZEMELERİ ÜZERİNDE GERÇEKLEŞTİRDİĞİMİZ PGD FAALİYETLERİ</a:t>
            </a:r>
          </a:p>
        </p:txBody>
      </p:sp>
      <p:sp>
        <p:nvSpPr>
          <p:cNvPr id="7" name="TextBox 4"/>
          <p:cNvSpPr txBox="1">
            <a:spLocks noChangeArrowheads="1"/>
          </p:cNvSpPr>
          <p:nvPr/>
        </p:nvSpPr>
        <p:spPr bwMode="auto">
          <a:xfrm>
            <a:off x="6945436" y="3573016"/>
            <a:ext cx="2163068" cy="2554545"/>
          </a:xfrm>
          <a:prstGeom prst="rect">
            <a:avLst/>
          </a:prstGeom>
          <a:noFill/>
          <a:ln w="9525">
            <a:noFill/>
            <a:miter lim="800000"/>
            <a:headEnd/>
            <a:tailEnd/>
          </a:ln>
        </p:spPr>
        <p:txBody>
          <a:bodyPr wrap="square">
            <a:spAutoFit/>
          </a:bodyPr>
          <a:lstStyle/>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Hazır Beton,</a:t>
            </a:r>
          </a:p>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Çimento,</a:t>
            </a:r>
          </a:p>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Beton Çeliği,</a:t>
            </a:r>
          </a:p>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Agrega,</a:t>
            </a:r>
          </a:p>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Uçucu Kül,</a:t>
            </a:r>
          </a:p>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Isı Yalıtım Malzemeleri (Cam Elyafı, EPS, XPS),</a:t>
            </a:r>
          </a:p>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Bitümlü Su Yalıtım </a:t>
            </a:r>
            <a:r>
              <a:rPr lang="tr-TR" sz="1600" dirty="0" err="1">
                <a:latin typeface="+mj-lt"/>
                <a:ea typeface="Arial Unicode MS" pitchFamily="34" charset="-128"/>
                <a:cs typeface="Arial Unicode MS" pitchFamily="34" charset="-128"/>
              </a:rPr>
              <a:t>Membranları</a:t>
            </a:r>
            <a:r>
              <a:rPr lang="tr-TR" sz="1600" dirty="0">
                <a:latin typeface="+mj-lt"/>
                <a:ea typeface="Arial Unicode MS" pitchFamily="34" charset="-128"/>
                <a:cs typeface="Arial Unicode MS" pitchFamily="34" charset="-128"/>
              </a:rPr>
              <a:t>,</a:t>
            </a:r>
            <a:endParaRPr lang="tr-TR" sz="1600" dirty="0">
              <a:latin typeface="+mj-lt"/>
            </a:endParaRPr>
          </a:p>
        </p:txBody>
      </p:sp>
      <p:sp>
        <p:nvSpPr>
          <p:cNvPr id="8" name="TextBox 5"/>
          <p:cNvSpPr txBox="1"/>
          <p:nvPr/>
        </p:nvSpPr>
        <p:spPr>
          <a:xfrm>
            <a:off x="5148063" y="3595246"/>
            <a:ext cx="1872209" cy="2554545"/>
          </a:xfrm>
          <a:prstGeom prst="rect">
            <a:avLst/>
          </a:prstGeom>
          <a:noFill/>
        </p:spPr>
        <p:txBody>
          <a:bodyPr wrap="square">
            <a:spAutoFit/>
          </a:bodyPr>
          <a:lstStyle/>
          <a:p>
            <a:pPr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Tuğla-Kiremit, </a:t>
            </a:r>
          </a:p>
          <a:p>
            <a:pPr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Bims-Briket,</a:t>
            </a:r>
          </a:p>
          <a:p>
            <a:pPr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Gaz Beton,</a:t>
            </a:r>
          </a:p>
          <a:p>
            <a:pPr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Doğalgaz </a:t>
            </a:r>
            <a:r>
              <a:rPr lang="tr-TR" sz="1600" dirty="0" smtClean="0">
                <a:latin typeface="+mj-lt"/>
                <a:ea typeface="Arial Unicode MS" pitchFamily="34" charset="-128"/>
                <a:cs typeface="Arial Unicode MS" pitchFamily="34" charset="-128"/>
              </a:rPr>
              <a:t>   </a:t>
            </a:r>
          </a:p>
          <a:p>
            <a:pPr fontAlgn="auto">
              <a:spcBef>
                <a:spcPts val="0"/>
              </a:spcBef>
              <a:spcAft>
                <a:spcPts val="0"/>
              </a:spcAft>
              <a:defRPr/>
            </a:pPr>
            <a:r>
              <a:rPr lang="tr-TR" sz="1600" dirty="0">
                <a:latin typeface="+mj-lt"/>
                <a:ea typeface="Arial Unicode MS" pitchFamily="34" charset="-128"/>
                <a:cs typeface="Arial Unicode MS" pitchFamily="34" charset="-128"/>
              </a:rPr>
              <a:t> </a:t>
            </a:r>
            <a:r>
              <a:rPr lang="tr-TR" sz="1600" dirty="0" smtClean="0">
                <a:latin typeface="+mj-lt"/>
                <a:ea typeface="Arial Unicode MS" pitchFamily="34" charset="-128"/>
                <a:cs typeface="Arial Unicode MS" pitchFamily="34" charset="-128"/>
              </a:rPr>
              <a:t>     bacaları</a:t>
            </a:r>
            <a:r>
              <a:rPr lang="tr-TR" sz="1600" dirty="0">
                <a:latin typeface="+mj-lt"/>
                <a:ea typeface="Arial Unicode MS" pitchFamily="34" charset="-128"/>
                <a:cs typeface="Arial Unicode MS" pitchFamily="34" charset="-128"/>
              </a:rPr>
              <a:t>,</a:t>
            </a:r>
          </a:p>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Elyaflı çimentolu oluklu levha,</a:t>
            </a:r>
          </a:p>
          <a:p>
            <a:pPr marL="266700"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Sıhhi tesisat armatürleri,</a:t>
            </a:r>
          </a:p>
          <a:p>
            <a:pPr indent="266700" fontAlgn="auto">
              <a:spcBef>
                <a:spcPts val="0"/>
              </a:spcBef>
              <a:spcAft>
                <a:spcPts val="0"/>
              </a:spcAft>
              <a:buFontTx/>
              <a:buChar char="-"/>
              <a:defRPr/>
            </a:pPr>
            <a:r>
              <a:rPr lang="tr-TR" sz="1600" dirty="0">
                <a:latin typeface="+mj-lt"/>
                <a:ea typeface="Arial Unicode MS" pitchFamily="34" charset="-128"/>
                <a:cs typeface="Arial Unicode MS" pitchFamily="34" charset="-128"/>
              </a:rPr>
              <a:t>Kapı kilitleri,</a:t>
            </a:r>
            <a:endParaRPr lang="tr-TR" sz="1600" dirty="0">
              <a:latin typeface="+mj-lt"/>
            </a:endParaRPr>
          </a:p>
        </p:txBody>
      </p:sp>
      <p:pic>
        <p:nvPicPr>
          <p:cNvPr id="75784" name="Picture 8"/>
          <p:cNvPicPr>
            <a:picLocks noChangeAspect="1" noChangeArrowheads="1"/>
          </p:cNvPicPr>
          <p:nvPr/>
        </p:nvPicPr>
        <p:blipFill>
          <a:blip r:embed="rId2"/>
          <a:srcRect/>
          <a:stretch>
            <a:fillRect/>
          </a:stretch>
        </p:blipFill>
        <p:spPr bwMode="auto">
          <a:xfrm>
            <a:off x="7258072" y="2564905"/>
            <a:ext cx="1317625" cy="914400"/>
          </a:xfrm>
          <a:prstGeom prst="rect">
            <a:avLst/>
          </a:prstGeom>
          <a:noFill/>
          <a:ln w="9525">
            <a:noFill/>
            <a:miter lim="800000"/>
            <a:headEnd/>
            <a:tailEnd/>
          </a:ln>
          <a:effectLst/>
        </p:spPr>
      </p:pic>
      <p:pic>
        <p:nvPicPr>
          <p:cNvPr id="75785" name="Picture 9"/>
          <p:cNvPicPr>
            <a:picLocks noChangeAspect="1" noChangeArrowheads="1"/>
          </p:cNvPicPr>
          <p:nvPr/>
        </p:nvPicPr>
        <p:blipFill>
          <a:blip r:embed="rId3"/>
          <a:srcRect/>
          <a:stretch>
            <a:fillRect/>
          </a:stretch>
        </p:blipFill>
        <p:spPr bwMode="auto">
          <a:xfrm>
            <a:off x="5200236" y="2564904"/>
            <a:ext cx="1820036" cy="914400"/>
          </a:xfrm>
          <a:prstGeom prst="rect">
            <a:avLst/>
          </a:prstGeom>
          <a:noFill/>
          <a:ln w="9525">
            <a:noFill/>
            <a:miter lim="800000"/>
            <a:headEnd/>
            <a:tailEnd/>
          </a:ln>
          <a:effectLst/>
        </p:spPr>
      </p:pic>
      <p:graphicFrame>
        <p:nvGraphicFramePr>
          <p:cNvPr id="3" name="Grafik 2"/>
          <p:cNvGraphicFramePr/>
          <p:nvPr>
            <p:extLst>
              <p:ext uri="{D42A27DB-BD31-4B8C-83A1-F6EECF244321}">
                <p14:modId xmlns:p14="http://schemas.microsoft.com/office/powerpoint/2010/main" val="2703940064"/>
              </p:ext>
            </p:extLst>
          </p:nvPr>
        </p:nvGraphicFramePr>
        <p:xfrm>
          <a:off x="467545" y="2420888"/>
          <a:ext cx="4536504" cy="3728903"/>
        </p:xfrm>
        <a:graphic>
          <a:graphicData uri="http://schemas.openxmlformats.org/drawingml/2006/chart">
            <c:chart xmlns:c="http://schemas.openxmlformats.org/drawingml/2006/chart" xmlns:r="http://schemas.openxmlformats.org/officeDocument/2006/relationships" r:id="rId4"/>
          </a:graphicData>
        </a:graphic>
      </p:graphicFrame>
      <p:pic>
        <p:nvPicPr>
          <p:cNvPr id="9" name="Resim 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23528" y="0"/>
            <a:ext cx="1021853" cy="102185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8 Metin kutusu"/>
          <p:cNvSpPr txBox="1">
            <a:spLocks noChangeArrowheads="1"/>
          </p:cNvSpPr>
          <p:nvPr/>
        </p:nvSpPr>
        <p:spPr bwMode="auto">
          <a:xfrm>
            <a:off x="95200" y="1084674"/>
            <a:ext cx="8077200" cy="400110"/>
          </a:xfrm>
          <a:prstGeom prst="rect">
            <a:avLst/>
          </a:prstGeom>
          <a:noFill/>
          <a:ln w="9525">
            <a:noFill/>
            <a:miter lim="800000"/>
            <a:headEnd/>
            <a:tailEnd/>
          </a:ln>
        </p:spPr>
        <p:txBody>
          <a:bodyPr>
            <a:spAutoFit/>
          </a:bodyPr>
          <a:lstStyle/>
          <a:p>
            <a:pPr algn="ctr">
              <a:defRPr/>
            </a:pPr>
            <a:r>
              <a:rPr lang="tr-TR" sz="2000" b="1" dirty="0" smtClean="0">
                <a:solidFill>
                  <a:schemeClr val="accent6">
                    <a:lumMod val="75000"/>
                  </a:schemeClr>
                </a:solidFill>
                <a:cs typeface="Times New Roman" pitchFamily="18" charset="0"/>
              </a:rPr>
              <a:t>PGD KAPSAMINDA HAZIRBETON DENETİM SİSTEMİ</a:t>
            </a:r>
            <a:endParaRPr lang="tr-TR" sz="2000" b="1" dirty="0">
              <a:solidFill>
                <a:schemeClr val="accent6">
                  <a:lumMod val="75000"/>
                </a:schemeClr>
              </a:solidFill>
              <a:cs typeface="Times New Roman" pitchFamily="18" charset="0"/>
            </a:endParaRPr>
          </a:p>
        </p:txBody>
      </p:sp>
      <p:pic>
        <p:nvPicPr>
          <p:cNvPr id="23" name="Picture 6" descr="C:\Documents and Settings\cuneyt\Local Settings\Temporary Internet Files\Content.IE5\YFXVQI1D\MC9002413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331" y="692696"/>
            <a:ext cx="10001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11 Metin kutusu"/>
          <p:cNvSpPr txBox="1">
            <a:spLocks noChangeArrowheads="1"/>
          </p:cNvSpPr>
          <p:nvPr/>
        </p:nvSpPr>
        <p:spPr bwMode="auto">
          <a:xfrm>
            <a:off x="571500" y="1844824"/>
            <a:ext cx="800258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sz="1600" b="1" dirty="0">
                <a:solidFill>
                  <a:schemeClr val="accent1"/>
                </a:solidFill>
                <a:cs typeface="Times New Roman" pitchFamily="18" charset="0"/>
              </a:rPr>
              <a:t>HAZIR BETON DENETİMİ:</a:t>
            </a:r>
          </a:p>
          <a:p>
            <a:pPr algn="just" eaLnBrk="1" hangingPunct="1"/>
            <a:r>
              <a:rPr lang="tr-TR" sz="1400" dirty="0">
                <a:solidFill>
                  <a:srgbClr val="C00000"/>
                </a:solidFill>
              </a:rPr>
              <a:t>Hazır beton denetimleri Bakanlığımız </a:t>
            </a:r>
            <a:r>
              <a:rPr lang="tr-TR" sz="1400" dirty="0" smtClean="0">
                <a:solidFill>
                  <a:srgbClr val="C00000"/>
                </a:solidFill>
              </a:rPr>
              <a:t>2017/03 </a:t>
            </a:r>
            <a:r>
              <a:rPr lang="tr-TR" sz="1400" dirty="0">
                <a:solidFill>
                  <a:srgbClr val="C00000"/>
                </a:solidFill>
              </a:rPr>
              <a:t>sayılı Genelgesi  doğrultusunda </a:t>
            </a:r>
            <a:r>
              <a:rPr lang="tr-TR" sz="1400" dirty="0" smtClean="0">
                <a:solidFill>
                  <a:srgbClr val="C00000"/>
                </a:solidFill>
              </a:rPr>
              <a:t>gerçekleştirilir.</a:t>
            </a:r>
            <a:endParaRPr lang="tr-TR" sz="1400" b="1" dirty="0">
              <a:solidFill>
                <a:srgbClr val="C00000"/>
              </a:solidFill>
              <a:cs typeface="Times New Roman" pitchFamily="18" charset="0"/>
            </a:endParaRPr>
          </a:p>
          <a:p>
            <a:pPr algn="just" eaLnBrk="1" hangingPunct="1"/>
            <a:endParaRPr lang="tr-TR" sz="1600" b="1" dirty="0">
              <a:solidFill>
                <a:schemeClr val="accent1"/>
              </a:solidFill>
              <a:cs typeface="Times New Roman" pitchFamily="18" charset="0"/>
            </a:endParaRPr>
          </a:p>
          <a:p>
            <a:pPr algn="just" eaLnBrk="1" hangingPunct="1"/>
            <a:r>
              <a:rPr lang="tr-TR" sz="1600" b="1" dirty="0">
                <a:solidFill>
                  <a:schemeClr val="accent1"/>
                </a:solidFill>
                <a:cs typeface="Times New Roman" pitchFamily="18" charset="0"/>
              </a:rPr>
              <a:t>NUMUNE ALMA USULÜ</a:t>
            </a:r>
          </a:p>
          <a:p>
            <a:pPr marL="342900" indent="-342900" algn="just">
              <a:buAutoNum type="alphaLcParenBoth"/>
            </a:pPr>
            <a:r>
              <a:rPr lang="tr-TR" sz="1400" dirty="0" smtClean="0"/>
              <a:t>Denetim </a:t>
            </a:r>
            <a:r>
              <a:rPr lang="tr-TR" sz="1400" dirty="0"/>
              <a:t>faaliyeti, TS EN 206 standardı Ek B - B.2 “Numune alma ve deney plânı” birinci fıkrada belirtilen “Şantiyeye bir haftada teslim edilen ve ancak 400 m</a:t>
            </a:r>
            <a:r>
              <a:rPr lang="tr-TR" sz="1400" b="1" baseline="30000" dirty="0"/>
              <a:t>3</a:t>
            </a:r>
            <a:r>
              <a:rPr lang="tr-TR" sz="1400" dirty="0"/>
              <a:t>’ten fazla olmayan beton miktarı” hükmü çerçevesinde üreticinin bir haftalık üretimini kapsayacak şekilde planlanır. Bir Hazır Beton PGD faaliyeti, üreticinin bir hafta içerisindeki üretim planı dikkate alınarak, aynı sınıf beton olmak koşuluyla, bir hafta içerisinde aynı veya birbirinden farklı günlerde, her bir transmikserden üç adet numune olmak üzere üç farklı transmikserden numune alınması suretiyle gerçekleştirilir. Numunelerin farklı şantiyelere giden transmikserlerden alınmasına dikkat edilir. Her bir transmikserden alınan numunelerin deneye tabi tutulması sonucu elde edilen sonuçların aritmetik ortalaması bir deney sonucu olarak kabul edilir. Bu şekilde bir PGD faaliyeti sonrası üç deney sonucu elde edilmiş olur. </a:t>
            </a:r>
            <a:endParaRPr lang="tr-TR" sz="1400" dirty="0" smtClean="0"/>
          </a:p>
          <a:p>
            <a:pPr algn="just"/>
            <a:endParaRPr lang="tr-TR" sz="1400" dirty="0">
              <a:solidFill>
                <a:srgbClr val="FF0000"/>
              </a:solidFill>
            </a:endParaRPr>
          </a:p>
          <a:p>
            <a:pPr lvl="0" algn="just"/>
            <a:r>
              <a:rPr lang="tr-TR" sz="1400" b="1" dirty="0"/>
              <a:t>(b)</a:t>
            </a:r>
            <a:r>
              <a:rPr lang="tr-TR" sz="1400" dirty="0"/>
              <a:t> Üreticinin denetim haftası içerisindeki üretim planı göz önüne alındığında, şayet aynı sınıf beton için üretim miktarı üç deney sonucu elde edilemeyecek kadar az ise; denetim faaliyeti aynı veya farklı iki günde iki farklı şantiyeyi kapsayacak şekilde iki adet farklı transmikserden numune alınarak da yapılabilir. </a:t>
            </a:r>
          </a:p>
          <a:p>
            <a:pPr algn="just" eaLnBrk="1" hangingPunct="1"/>
            <a:endParaRPr lang="tr-TR" sz="1400" dirty="0"/>
          </a:p>
        </p:txBody>
      </p:sp>
      <p:sp>
        <p:nvSpPr>
          <p:cNvPr id="6" name="5 Slayt Numarası Yer Tutucusu"/>
          <p:cNvSpPr>
            <a:spLocks noGrp="1"/>
          </p:cNvSpPr>
          <p:nvPr>
            <p:ph type="sldNum" sz="quarter" idx="12"/>
          </p:nvPr>
        </p:nvSpPr>
        <p:spPr/>
        <p:txBody>
          <a:bodyPr/>
          <a:lstStyle/>
          <a:p>
            <a:fld id="{9D42A802-C52C-43C2-9F65-815CAE899C7B}" type="slidenum">
              <a:rPr lang="tr-TR" smtClean="0"/>
              <a:pPr/>
              <a:t>27</a:t>
            </a:fld>
            <a:endParaRPr lang="tr-TR"/>
          </a:p>
        </p:txBody>
      </p:sp>
      <p:pic>
        <p:nvPicPr>
          <p:cNvPr id="7" name="Resim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35968" y="0"/>
            <a:ext cx="1021853" cy="1021853"/>
          </a:xfrm>
          <a:prstGeom prst="rect">
            <a:avLst/>
          </a:prstGeom>
        </p:spPr>
      </p:pic>
    </p:spTree>
    <p:extLst>
      <p:ext uri="{BB962C8B-B14F-4D97-AF65-F5344CB8AC3E}">
        <p14:creationId xmlns:p14="http://schemas.microsoft.com/office/powerpoint/2010/main" val="19061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8 Metin kutusu"/>
          <p:cNvSpPr txBox="1">
            <a:spLocks noChangeArrowheads="1"/>
          </p:cNvSpPr>
          <p:nvPr/>
        </p:nvSpPr>
        <p:spPr bwMode="auto">
          <a:xfrm>
            <a:off x="500063" y="1124744"/>
            <a:ext cx="8077200" cy="430887"/>
          </a:xfrm>
          <a:prstGeom prst="rect">
            <a:avLst/>
          </a:prstGeom>
          <a:noFill/>
          <a:ln w="9525">
            <a:noFill/>
            <a:miter lim="800000"/>
            <a:headEnd/>
            <a:tailEnd/>
          </a:ln>
        </p:spPr>
        <p:txBody>
          <a:bodyPr>
            <a:spAutoFit/>
          </a:bodyPr>
          <a:lstStyle/>
          <a:p>
            <a:pPr algn="ctr">
              <a:defRPr/>
            </a:pPr>
            <a:r>
              <a:rPr lang="tr-TR" sz="2200" b="1" dirty="0">
                <a:solidFill>
                  <a:schemeClr val="accent6">
                    <a:lumMod val="75000"/>
                  </a:schemeClr>
                </a:solidFill>
                <a:cs typeface="Times New Roman" pitchFamily="18" charset="0"/>
              </a:rPr>
              <a:t>HAZIRBETON DENETİMİ</a:t>
            </a:r>
          </a:p>
        </p:txBody>
      </p:sp>
      <p:pic>
        <p:nvPicPr>
          <p:cNvPr id="11" name="Picture 6" descr="C:\Documents and Settings\cuneyt\Local Settings\Temporary Internet Files\Content.IE5\YFXVQI1D\MC9002413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620688"/>
            <a:ext cx="10001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Metin kutusu"/>
          <p:cNvSpPr txBox="1">
            <a:spLocks noChangeArrowheads="1"/>
          </p:cNvSpPr>
          <p:nvPr/>
        </p:nvSpPr>
        <p:spPr bwMode="auto">
          <a:xfrm>
            <a:off x="571500" y="1722869"/>
            <a:ext cx="8002588"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dirty="0">
                <a:solidFill>
                  <a:schemeClr val="accent1"/>
                </a:solidFill>
                <a:cs typeface="Times New Roman" pitchFamily="18" charset="0"/>
              </a:rPr>
              <a:t>NUMUNELERE İLİŞKİN </a:t>
            </a:r>
            <a:r>
              <a:rPr lang="tr-TR" b="1" dirty="0" smtClean="0">
                <a:solidFill>
                  <a:schemeClr val="accent1"/>
                </a:solidFill>
                <a:cs typeface="Times New Roman" pitchFamily="18" charset="0"/>
              </a:rPr>
              <a:t>DENEYLER</a:t>
            </a:r>
            <a:endParaRPr lang="tr-TR" b="1" dirty="0">
              <a:solidFill>
                <a:schemeClr val="accent1"/>
              </a:solidFill>
              <a:cs typeface="Times New Roman" pitchFamily="18" charset="0"/>
            </a:endParaRPr>
          </a:p>
          <a:p>
            <a:pPr eaLnBrk="1" hangingPunct="1"/>
            <a:endParaRPr lang="tr-TR" sz="1300" b="1" dirty="0">
              <a:solidFill>
                <a:schemeClr val="accent1"/>
              </a:solidFill>
              <a:cs typeface="Times New Roman" pitchFamily="18" charset="0"/>
            </a:endParaRPr>
          </a:p>
          <a:p>
            <a:pPr lvl="0" algn="just"/>
            <a:r>
              <a:rPr lang="tr-TR" sz="1300" b="1" dirty="0"/>
              <a:t>(a) </a:t>
            </a:r>
            <a:r>
              <a:rPr lang="tr-TR" sz="1300" dirty="0"/>
              <a:t>PGD kapsamında tutanak ile alınan numuneler tutanakta belirtilen zaman ve yerde, cihaz kalibrasyonları geçerli Bakanlık veya Müdürlük laboratuvarında TS EN 12390-3 standardına göre 28 günlük basınç dayanımı deneyine tabi tutulur. Özel amaçlarla kullanım için üretilen betonun basınç dayanımının 28 günden farklı yaşlarda tayin edilmesine ihtiyaç duyulması halinde TS EN 206 esas alınır.</a:t>
            </a:r>
          </a:p>
          <a:p>
            <a:pPr lvl="0" algn="just"/>
            <a:endParaRPr lang="tr-TR" sz="1300" dirty="0"/>
          </a:p>
          <a:p>
            <a:pPr lvl="0" algn="just"/>
            <a:r>
              <a:rPr lang="tr-TR" sz="1300" b="1" dirty="0"/>
              <a:t>(b)</a:t>
            </a:r>
            <a:r>
              <a:rPr lang="tr-TR" sz="1300" dirty="0"/>
              <a:t> Deneye tabi tutulacak numuneler deney saatinden 1 saat önce kür tankından çıkartılarak yüzeyleri kurulanır ve yüzey kuruluğunun daha iyi sağlanması için bu süre boyunca bekletilir.</a:t>
            </a:r>
          </a:p>
          <a:p>
            <a:pPr lvl="0" algn="just"/>
            <a:endParaRPr lang="tr-TR" sz="1300" dirty="0"/>
          </a:p>
          <a:p>
            <a:pPr lvl="0" algn="just"/>
            <a:r>
              <a:rPr lang="tr-TR" sz="1300" b="1" dirty="0"/>
              <a:t>(c)</a:t>
            </a:r>
            <a:r>
              <a:rPr lang="tr-TR" sz="1300" dirty="0"/>
              <a:t> Deney sonunda, numunelerin basınç dayanımı değerlerini gösteren bir tutanak düzenlenir ve bu tutanak, katılım sağlaması durumunda deneye refakat eden üretici temsilcisinin ve Bakanlık veya İl Müdürlüğü yetkilisinin imzası ile kayıt altına alınır. Üreticinin deneye refakat etmemesi veya imzadan imtina etmesi halinde, bu husus tutanakta belirtilir.</a:t>
            </a:r>
          </a:p>
          <a:p>
            <a:pPr lvl="0" algn="just"/>
            <a:endParaRPr lang="tr-TR" sz="1300" dirty="0"/>
          </a:p>
          <a:p>
            <a:pPr algn="just"/>
            <a:r>
              <a:rPr lang="tr-TR" sz="1300" b="1" dirty="0"/>
              <a:t>(d)</a:t>
            </a:r>
            <a:r>
              <a:rPr lang="tr-TR" sz="1300" dirty="0"/>
              <a:t> Her bir numune kalıbının üzerine güncel kalibrasyon bandrolleri yapıştırılır veya kalıplarda sabit kalacak şekilde numaralandırılarak kalibrasyon sertifikaları listelerine kaydedilir. Altı ayda bir kalıpların doğrulaması yapılır. Doğrulama işlemi; TS EN 12390-1 standardı doğrultusunda; boyutların ölçülmesi, diklikten sapma, doğrultudan sapma, yüzey düzgünlüğü, içbükeylik, dışbükeylik ve benzeri ölçüm ve gözlemler kaydedilir. Doğrulama sonucunda kalıpların kullanılıp kullanılmayacağına karar verilir. Gözle görülür şekilde deforme olmuş kalıplar doğrulama yapılmaksızın hurdaya çıkarılır.</a:t>
            </a:r>
          </a:p>
        </p:txBody>
      </p:sp>
      <p:sp>
        <p:nvSpPr>
          <p:cNvPr id="6" name="5 Slayt Numarası Yer Tutucusu"/>
          <p:cNvSpPr>
            <a:spLocks noGrp="1"/>
          </p:cNvSpPr>
          <p:nvPr>
            <p:ph type="sldNum" sz="quarter" idx="12"/>
          </p:nvPr>
        </p:nvSpPr>
        <p:spPr/>
        <p:txBody>
          <a:bodyPr/>
          <a:lstStyle/>
          <a:p>
            <a:fld id="{9D42A802-C52C-43C2-9F65-815CAE899C7B}" type="slidenum">
              <a:rPr lang="tr-TR" smtClean="0"/>
              <a:pPr/>
              <a:t>28</a:t>
            </a:fld>
            <a:endParaRPr lang="tr-TR"/>
          </a:p>
        </p:txBody>
      </p:sp>
      <p:pic>
        <p:nvPicPr>
          <p:cNvPr id="7" name="Resim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extLst>
      <p:ext uri="{BB962C8B-B14F-4D97-AF65-F5344CB8AC3E}">
        <p14:creationId xmlns:p14="http://schemas.microsoft.com/office/powerpoint/2010/main" val="12617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8 Metin kutusu"/>
          <p:cNvSpPr txBox="1">
            <a:spLocks noChangeArrowheads="1"/>
          </p:cNvSpPr>
          <p:nvPr/>
        </p:nvSpPr>
        <p:spPr bwMode="auto">
          <a:xfrm>
            <a:off x="500063" y="1408907"/>
            <a:ext cx="8077200" cy="461962"/>
          </a:xfrm>
          <a:prstGeom prst="rect">
            <a:avLst/>
          </a:prstGeom>
          <a:noFill/>
          <a:ln w="9525">
            <a:noFill/>
            <a:miter lim="800000"/>
            <a:headEnd/>
            <a:tailEnd/>
          </a:ln>
        </p:spPr>
        <p:txBody>
          <a:bodyPr>
            <a:spAutoFit/>
          </a:bodyPr>
          <a:lstStyle/>
          <a:p>
            <a:pPr algn="ctr">
              <a:defRPr/>
            </a:pPr>
            <a:r>
              <a:rPr lang="tr-TR" sz="2400" b="1" dirty="0">
                <a:solidFill>
                  <a:schemeClr val="accent6">
                    <a:lumMod val="75000"/>
                  </a:schemeClr>
                </a:solidFill>
                <a:cs typeface="Times New Roman" pitchFamily="18" charset="0"/>
              </a:rPr>
              <a:t>HAZIRBETON DENETİMİ</a:t>
            </a:r>
          </a:p>
        </p:txBody>
      </p:sp>
      <p:pic>
        <p:nvPicPr>
          <p:cNvPr id="8" name="Picture 6" descr="C:\Documents and Settings\cuneyt\Local Settings\Temporary Internet Files\Content.IE5\YFXVQI1D\MC9002413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980282"/>
            <a:ext cx="10001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1 Metin kutusu"/>
          <p:cNvSpPr txBox="1">
            <a:spLocks noChangeArrowheads="1"/>
          </p:cNvSpPr>
          <p:nvPr/>
        </p:nvSpPr>
        <p:spPr bwMode="auto">
          <a:xfrm>
            <a:off x="571500" y="2194719"/>
            <a:ext cx="800258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dirty="0" smtClean="0">
                <a:solidFill>
                  <a:schemeClr val="accent1"/>
                </a:solidFill>
                <a:cs typeface="Times New Roman" pitchFamily="18" charset="0"/>
              </a:rPr>
              <a:t>DENEY NETİCELERİNİN DEĞERLENDİRİLMESİ</a:t>
            </a:r>
            <a:endParaRPr lang="tr-TR" b="1" dirty="0">
              <a:solidFill>
                <a:schemeClr val="accent1"/>
              </a:solidFill>
              <a:cs typeface="Times New Roman" pitchFamily="18" charset="0"/>
            </a:endParaRPr>
          </a:p>
          <a:p>
            <a:pPr eaLnBrk="1" hangingPunct="1"/>
            <a:endParaRPr lang="tr-TR" sz="2000" b="1" dirty="0">
              <a:solidFill>
                <a:schemeClr val="accent1"/>
              </a:solidFill>
              <a:cs typeface="Times New Roman" pitchFamily="18" charset="0"/>
            </a:endParaRPr>
          </a:p>
          <a:p>
            <a:pPr lvl="0" algn="just"/>
            <a:r>
              <a:rPr lang="tr-TR" sz="1400" b="1" dirty="0"/>
              <a:t>(a) </a:t>
            </a:r>
            <a:r>
              <a:rPr lang="tr-TR" sz="1400" dirty="0"/>
              <a:t>Numunenin ait olduğu beton sınıfı belirlenirken, numunenin alındığı transmikser irsaliyesinde üretici tarafından beyan edilen beton sınıfı dikkate alınır. Basınç dayanımı sınıfları için karakteristik küp ve silindir dayanımları TS EN 206 standardı Çizelge 12 ve 13 esas alınır.</a:t>
            </a:r>
          </a:p>
          <a:p>
            <a:pPr lvl="0" algn="just"/>
            <a:endParaRPr lang="tr-TR" sz="1400" dirty="0"/>
          </a:p>
          <a:p>
            <a:pPr lvl="0" algn="just"/>
            <a:r>
              <a:rPr lang="tr-TR" sz="1400" b="1" dirty="0"/>
              <a:t>(b) </a:t>
            </a:r>
            <a:r>
              <a:rPr lang="tr-TR" sz="1400" dirty="0"/>
              <a:t>Beton basınç deney sonuçlarının geçerliliği ve uygunluğu TS EN 206 standardı EK-B’ye göre değerlendirilir.</a:t>
            </a:r>
          </a:p>
          <a:p>
            <a:pPr lvl="0" algn="just"/>
            <a:endParaRPr lang="tr-TR" sz="1400" dirty="0"/>
          </a:p>
          <a:p>
            <a:pPr lvl="0" algn="just"/>
            <a:r>
              <a:rPr lang="tr-TR" sz="1400" b="1" dirty="0"/>
              <a:t>(c)</a:t>
            </a:r>
            <a:r>
              <a:rPr lang="tr-TR" sz="1400" dirty="0"/>
              <a:t> Aynı transmikserden alınan numunelerden herhangi birinin deney sonucunun, ortalama sonuca göre sapmasının %15'den daha fazla olması durumunda TS EN 206 standardı EK-B(2)’ye göre işlem yapılır.</a:t>
            </a:r>
          </a:p>
          <a:p>
            <a:pPr lvl="0" algn="just"/>
            <a:endParaRPr lang="tr-TR" sz="1400" dirty="0"/>
          </a:p>
          <a:p>
            <a:pPr lvl="0" algn="just"/>
            <a:r>
              <a:rPr lang="tr-TR" sz="1400" b="1" dirty="0"/>
              <a:t>(d)</a:t>
            </a:r>
            <a:r>
              <a:rPr lang="tr-TR" sz="1400" dirty="0"/>
              <a:t> Bir PGD faaliyeti sonucu elde edilen deney sonuçlarının TS EN 206 EK-B Çizelge-B.1’deki kriterleri sağlaması durumunda, o ürünün “güvenli olduğu” kabul edilir. Çizelge-B.1’deki iki kriterden her hangi birinin sağlanamaması durumunda ise ilgili ürünün “güvensiz” olduğu kabul edilir. Deney sonuçlarının standardı sağlayıp sağlamadığı deney raporunda belirtilir.</a:t>
            </a:r>
          </a:p>
        </p:txBody>
      </p:sp>
      <p:sp>
        <p:nvSpPr>
          <p:cNvPr id="6" name="5 Slayt Numarası Yer Tutucusu"/>
          <p:cNvSpPr>
            <a:spLocks noGrp="1"/>
          </p:cNvSpPr>
          <p:nvPr>
            <p:ph type="sldNum" sz="quarter" idx="12"/>
          </p:nvPr>
        </p:nvSpPr>
        <p:spPr/>
        <p:txBody>
          <a:bodyPr/>
          <a:lstStyle/>
          <a:p>
            <a:fld id="{9D42A802-C52C-43C2-9F65-815CAE899C7B}" type="slidenum">
              <a:rPr lang="tr-TR" smtClean="0"/>
              <a:pPr/>
              <a:t>29</a:t>
            </a:fld>
            <a:endParaRPr lang="tr-TR" dirty="0"/>
          </a:p>
        </p:txBody>
      </p:sp>
      <p:pic>
        <p:nvPicPr>
          <p:cNvPr id="10" name="Resim 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extLst>
      <p:ext uri="{BB962C8B-B14F-4D97-AF65-F5344CB8AC3E}">
        <p14:creationId xmlns:p14="http://schemas.microsoft.com/office/powerpoint/2010/main" val="289233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4 Dikdörtgen"/>
          <p:cNvSpPr>
            <a:spLocks noGrp="1" noChangeArrowheads="1"/>
          </p:cNvSpPr>
          <p:nvPr>
            <p:ph idx="1"/>
          </p:nvPr>
        </p:nvSpPr>
        <p:spPr bwMode="auto">
          <a:xfrm>
            <a:off x="500035" y="1181101"/>
            <a:ext cx="8286807" cy="5053691"/>
          </a:xfrm>
          <a:prstGeom prst="rect">
            <a:avLst/>
          </a:prstGeom>
          <a:noFill/>
          <a:ln w="9525">
            <a:noFill/>
            <a:miter lim="800000"/>
            <a:headEnd/>
            <a:tailEnd/>
          </a:ln>
        </p:spPr>
        <p:txBody>
          <a:bodyPr wrap="square">
            <a:spAutoFit/>
          </a:bodyPr>
          <a:lstStyle/>
          <a:p>
            <a:pPr>
              <a:buNone/>
            </a:pPr>
            <a:r>
              <a:rPr lang="tr-TR" sz="2000" b="1" dirty="0" smtClean="0">
                <a:solidFill>
                  <a:srgbClr val="00B0F0"/>
                </a:solidFill>
              </a:rPr>
              <a:t>TEKNİK MEVZUAT UYUMLAŞTIRMA SÜRECİ</a:t>
            </a:r>
          </a:p>
          <a:p>
            <a:r>
              <a:rPr lang="tr-TR" sz="1800" dirty="0" smtClean="0"/>
              <a:t>97/9196 </a:t>
            </a:r>
            <a:r>
              <a:rPr lang="tr-TR" sz="1800" dirty="0"/>
              <a:t>sayılı Bakanlar Kurulu Kararı ile Avrupa Yapı Malzemeleri Direktifinin (CPD 89/106) uyumlaştırılması görevi Bayındırlık ve İskan Bakanlığına verilmiştir.</a:t>
            </a:r>
          </a:p>
          <a:p>
            <a:endParaRPr lang="tr-TR" sz="1800" dirty="0"/>
          </a:p>
          <a:p>
            <a:r>
              <a:rPr lang="tr-TR" sz="1800" dirty="0"/>
              <a:t>CPD 89/106 Yapı Malzemeleri Yönetmeliği (2007-2013) CPR 305/11 Yapı Malzemeleri Yönetmeliği (Temmuz 2013-) </a:t>
            </a:r>
          </a:p>
          <a:p>
            <a:endParaRPr lang="tr-TR" sz="1800" dirty="0"/>
          </a:p>
          <a:p>
            <a:r>
              <a:rPr lang="tr-TR" sz="1800" dirty="0"/>
              <a:t>“Yapı Malzemeleri Yönetmeliği” kapsamına giren düzenlenmiş alandaki malzemelerin </a:t>
            </a:r>
            <a:r>
              <a:rPr lang="tr-TR" sz="1800" dirty="0">
                <a:solidFill>
                  <a:srgbClr val="FF0000"/>
                </a:solidFill>
              </a:rPr>
              <a:t>CE</a:t>
            </a:r>
            <a:r>
              <a:rPr lang="tr-TR" sz="1800" dirty="0"/>
              <a:t> işareti taşıması zorunludur. </a:t>
            </a:r>
          </a:p>
          <a:p>
            <a:endParaRPr lang="tr-TR" sz="1800" dirty="0"/>
          </a:p>
          <a:p>
            <a:r>
              <a:rPr lang="tr-TR" sz="1800" dirty="0"/>
              <a:t>Bu yönetmelik kapsamı dışında kalan yapı malzemelerinin ise “Yapı Malzemelerinin Tabi Olacağı Kriterler Hakkında Yönetmelik” kapsamında olup</a:t>
            </a:r>
            <a:r>
              <a:rPr lang="tr-TR" sz="1800" dirty="0">
                <a:solidFill>
                  <a:srgbClr val="FF0000"/>
                </a:solidFill>
              </a:rPr>
              <a:t> G </a:t>
            </a:r>
            <a:r>
              <a:rPr lang="tr-TR" sz="1800" dirty="0"/>
              <a:t>işaretlemesi taşıması zorunludur</a:t>
            </a:r>
            <a:r>
              <a:rPr lang="tr-TR" sz="1800" dirty="0" smtClean="0"/>
              <a:t>.</a:t>
            </a:r>
          </a:p>
          <a:p>
            <a:endParaRPr lang="tr-TR" sz="1800" dirty="0" smtClean="0"/>
          </a:p>
          <a:p>
            <a:r>
              <a:rPr lang="tr-TR" sz="1800" dirty="0" smtClean="0"/>
              <a:t>Bir ürüne </a:t>
            </a:r>
            <a:r>
              <a:rPr lang="tr-TR" sz="1800" dirty="0" smtClean="0">
                <a:solidFill>
                  <a:srgbClr val="FF0000"/>
                </a:solidFill>
              </a:rPr>
              <a:t>CE</a:t>
            </a:r>
            <a:r>
              <a:rPr lang="tr-TR" sz="1800" dirty="0" smtClean="0"/>
              <a:t> veya </a:t>
            </a:r>
            <a:r>
              <a:rPr lang="tr-TR" sz="1800" dirty="0" smtClean="0">
                <a:solidFill>
                  <a:srgbClr val="FF0000"/>
                </a:solidFill>
              </a:rPr>
              <a:t>G</a:t>
            </a:r>
            <a:r>
              <a:rPr lang="tr-TR" sz="1800" dirty="0" smtClean="0"/>
              <a:t> işareti iliştirilebilmesi için öncelikle ürünün belirli bir </a:t>
            </a:r>
            <a:r>
              <a:rPr lang="tr-TR" sz="1800" b="1" dirty="0" smtClean="0"/>
              <a:t>uygunluk değerlendirme ve belgelendirme/rapor işleminden</a:t>
            </a:r>
            <a:r>
              <a:rPr lang="tr-TR" sz="1800" dirty="0" smtClean="0"/>
              <a:t> geçmesi gerekmektedir.</a:t>
            </a:r>
            <a:endParaRPr lang="tr-TR" sz="2000" dirty="0"/>
          </a:p>
        </p:txBody>
      </p:sp>
      <p:sp>
        <p:nvSpPr>
          <p:cNvPr id="6" name="5 Slayt Numarası Yer Tutucusu"/>
          <p:cNvSpPr>
            <a:spLocks noGrp="1"/>
          </p:cNvSpPr>
          <p:nvPr>
            <p:ph type="sldNum" sz="quarter" idx="12"/>
          </p:nvPr>
        </p:nvSpPr>
        <p:spPr/>
        <p:txBody>
          <a:bodyPr/>
          <a:lstStyle/>
          <a:p>
            <a:fld id="{9D42A802-C52C-43C2-9F65-815CAE899C7B}" type="slidenum">
              <a:rPr lang="tr-TR" smtClean="0"/>
              <a:pPr/>
              <a:t>3</a:t>
            </a:fld>
            <a:endParaRPr lang="tr-TR"/>
          </a:p>
        </p:txBody>
      </p:sp>
      <p:pic>
        <p:nvPicPr>
          <p:cNvPr id="4" name="Resim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23528" y="116632"/>
            <a:ext cx="1021853" cy="102185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İçerik Yer Tutucusu 1"/>
          <p:cNvSpPr>
            <a:spLocks noGrp="1"/>
          </p:cNvSpPr>
          <p:nvPr>
            <p:ph idx="1"/>
          </p:nvPr>
        </p:nvSpPr>
        <p:spPr>
          <a:xfrm>
            <a:off x="899592" y="1268760"/>
            <a:ext cx="7620000" cy="4800600"/>
          </a:xfrm>
        </p:spPr>
        <p:txBody>
          <a:bodyPr/>
          <a:lstStyle/>
          <a:p>
            <a:pPr marL="0" indent="0" algn="ctr" eaLnBrk="1" hangingPunct="1">
              <a:buFont typeface="Arial" pitchFamily="34" charset="0"/>
              <a:buNone/>
            </a:pPr>
            <a:r>
              <a:rPr lang="tr-TR" altLang="tr-TR" sz="2400" b="1" dirty="0" smtClean="0">
                <a:solidFill>
                  <a:srgbClr val="00B0F0"/>
                </a:solidFill>
              </a:rPr>
              <a:t>YAPI MALZEMELERİ MEVZUATI ve YAPI DENETİMİ MEVZUATI İLİŞKİSİ</a:t>
            </a:r>
          </a:p>
          <a:p>
            <a:pPr marL="0" indent="0" algn="ctr" eaLnBrk="1" hangingPunct="1">
              <a:buFont typeface="Arial" pitchFamily="34" charset="0"/>
              <a:buNone/>
            </a:pPr>
            <a:endParaRPr lang="tr-TR" altLang="tr-TR" sz="1600" b="1" dirty="0">
              <a:solidFill>
                <a:srgbClr val="00B0F0"/>
              </a:solidFill>
              <a:latin typeface="Arial" pitchFamily="34" charset="0"/>
              <a:cs typeface="Arial" pitchFamily="34" charset="0"/>
            </a:endParaRPr>
          </a:p>
          <a:p>
            <a:pPr marL="0" indent="0" algn="just">
              <a:buNone/>
            </a:pPr>
            <a:r>
              <a:rPr lang="tr-TR" altLang="tr-TR" sz="1600" dirty="0">
                <a:latin typeface="Arial" pitchFamily="34" charset="0"/>
                <a:cs typeface="Arial" pitchFamily="34" charset="0"/>
              </a:rPr>
              <a:t> </a:t>
            </a:r>
            <a:r>
              <a:rPr lang="tr-TR" altLang="tr-TR" sz="1600" dirty="0" smtClean="0">
                <a:latin typeface="Arial" pitchFamily="34" charset="0"/>
                <a:cs typeface="Arial" pitchFamily="34" charset="0"/>
              </a:rPr>
              <a:t>       </a:t>
            </a:r>
            <a:r>
              <a:rPr lang="tr-TR" altLang="tr-TR" sz="1400" dirty="0" smtClean="0">
                <a:latin typeface="Arial" pitchFamily="34" charset="0"/>
                <a:cs typeface="Arial" pitchFamily="34" charset="0"/>
              </a:rPr>
              <a:t>Bilindiği üzere, yapı malzemeleri 4703 sayılı ‘</a:t>
            </a:r>
            <a:r>
              <a:rPr lang="tr-TR" sz="1400" dirty="0" smtClean="0">
                <a:latin typeface="Arial" pitchFamily="34" charset="0"/>
                <a:cs typeface="Arial" pitchFamily="34" charset="0"/>
              </a:rPr>
              <a:t>Ürünlere İlişkin Teknik Mevzuatın Hazırlanması ve Uygulanmasına Dair Kanun’a tabi olup, piyasa gözetimi ve denetimi bu Kanun ve ilgili alt mevzuatlar çerçevesinde gerçekleştirilmektedir. </a:t>
            </a:r>
            <a:r>
              <a:rPr lang="tr-TR" altLang="tr-TR" sz="1400" dirty="0">
                <a:latin typeface="Arial" pitchFamily="34" charset="0"/>
                <a:cs typeface="Arial" pitchFamily="34" charset="0"/>
              </a:rPr>
              <a:t>Yapı denetimi ise 4708 sayılı ‘Yapı Denetimi Hakkında Kanun’ kapsamında </a:t>
            </a:r>
            <a:r>
              <a:rPr lang="tr-TR" altLang="tr-TR" sz="1400" dirty="0" smtClean="0">
                <a:latin typeface="Arial" pitchFamily="34" charset="0"/>
                <a:cs typeface="Arial" pitchFamily="34" charset="0"/>
              </a:rPr>
              <a:t>gerçekleştirilmektedir.</a:t>
            </a:r>
            <a:endParaRPr lang="tr-TR" sz="1400" dirty="0" smtClean="0">
              <a:latin typeface="Arial" pitchFamily="34" charset="0"/>
              <a:cs typeface="Arial" pitchFamily="34" charset="0"/>
            </a:endParaRPr>
          </a:p>
          <a:p>
            <a:pPr marL="0" indent="0" algn="just">
              <a:buNone/>
            </a:pPr>
            <a:r>
              <a:rPr lang="tr-TR" altLang="tr-TR" sz="1400" dirty="0" smtClean="0">
                <a:latin typeface="Arial" pitchFamily="34" charset="0"/>
                <a:cs typeface="Arial" pitchFamily="34" charset="0"/>
              </a:rPr>
              <a:t>         Yapı malzemelerinin 4703 sayılı Kanun kapsamındaki denetim işlemleri piyasa gözetimi ve denetimi faaliyetleri olarak adlandırılmakta olup; ürünlerin ilgili standardına uygun şekilde üretilip üretilmediğinin, ürün piyasaya arz edilirken teknik dosya denetimi ve numune alımı yöntemleriyle denetlenmesi süreçlerini kapsamaktadır. Yapı denetimi faaliyetleri ise; ilgili plan ve projelerin incelenip onaylanması, şantiye mahalline giren yapı malzemelerinin ilgili belgelere (G veya CE işaretlemesi) sahip olup olmadıklarının kontrol edilmesi, demir ve beton gibi ürünlerden numuneler alınarak ilgili deneylerin yapılması vb. faaliyetler ile inşaatın başından sonuna kadar denetlenmesi süreçlerini kapsamaktadır.</a:t>
            </a:r>
          </a:p>
          <a:p>
            <a:pPr marL="0" indent="0" algn="just">
              <a:buNone/>
            </a:pPr>
            <a:r>
              <a:rPr lang="tr-TR" altLang="tr-TR" sz="1400" dirty="0" smtClean="0">
                <a:latin typeface="Arial" pitchFamily="34" charset="0"/>
                <a:cs typeface="Arial" pitchFamily="34" charset="0"/>
              </a:rPr>
              <a:t>         Bu doğrultuda yapı malzemeleri denetimi ve yapı denetimini, her ne kadar farklı kanunlara kapsamında yürütülen işlemler olarak nitelesek de, yapılan faaliyetler dolayısıyla bu süreçleri birbirlerinin devamı ve vazgeçilmez bir bütün olarak değerlendirmemiz mümkündür.  </a:t>
            </a:r>
            <a:endParaRPr lang="tr-TR" altLang="tr-TR" sz="1400" dirty="0">
              <a:latin typeface="Arial" pitchFamily="34" charset="0"/>
              <a:cs typeface="Arial" pitchFamily="34" charset="0"/>
            </a:endParaRPr>
          </a:p>
        </p:txBody>
      </p:sp>
      <p:sp>
        <p:nvSpPr>
          <p:cNvPr id="3" name="5 Slayt Numarası Yer Tutucusu"/>
          <p:cNvSpPr txBox="1">
            <a:spLocks/>
          </p:cNvSpPr>
          <p:nvPr/>
        </p:nvSpPr>
        <p:spPr>
          <a:xfrm>
            <a:off x="6553200" y="6448251"/>
            <a:ext cx="2133600" cy="365125"/>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D42A802-C52C-43C2-9F65-815CAE899C7B}" type="slidenum">
              <a:rPr lang="tr-TR" sz="1200">
                <a:solidFill>
                  <a:schemeClr val="tx1">
                    <a:tint val="75000"/>
                  </a:schemeClr>
                </a:solidFill>
              </a:rPr>
              <a:pPr algn="r"/>
              <a:t>30</a:t>
            </a:fld>
            <a:endParaRPr lang="tr-TR" sz="1200" dirty="0">
              <a:solidFill>
                <a:schemeClr val="tx1">
                  <a:tint val="75000"/>
                </a:schemeClr>
              </a:solidFill>
            </a:endParaRPr>
          </a:p>
        </p:txBody>
      </p:sp>
      <p:pic>
        <p:nvPicPr>
          <p:cNvPr id="4" name="Resim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9 Slayt Numarası Yer Tutucusu"/>
          <p:cNvSpPr>
            <a:spLocks noGrp="1"/>
          </p:cNvSpPr>
          <p:nvPr>
            <p:ph type="sldNum" sz="quarter" idx="12"/>
          </p:nvPr>
        </p:nvSpPr>
        <p:spPr>
          <a:xfrm>
            <a:off x="8316416" y="6416675"/>
            <a:ext cx="457200" cy="365125"/>
          </a:xfrm>
        </p:spPr>
        <p:txBody>
          <a:bodyPr/>
          <a:lstStyle/>
          <a:p>
            <a:pPr>
              <a:defRPr/>
            </a:pPr>
            <a:fld id="{D52155B6-AFAA-4D79-8255-D84DAC8328EA}" type="slidenum">
              <a:rPr lang="en-US" smtClean="0"/>
              <a:pPr>
                <a:defRPr/>
              </a:pPr>
              <a:t>31</a:t>
            </a:fld>
            <a:endParaRPr lang="en-US" dirty="0"/>
          </a:p>
        </p:txBody>
      </p:sp>
      <p:sp>
        <p:nvSpPr>
          <p:cNvPr id="34819" name="2 İçerik Yer Tutucusu"/>
          <p:cNvSpPr>
            <a:spLocks noGrp="1"/>
          </p:cNvSpPr>
          <p:nvPr>
            <p:ph idx="4294967295"/>
          </p:nvPr>
        </p:nvSpPr>
        <p:spPr>
          <a:xfrm>
            <a:off x="0" y="1557338"/>
            <a:ext cx="8382000" cy="914400"/>
          </a:xfrm>
          <a:prstGeom prst="rect">
            <a:avLst/>
          </a:prstGeom>
        </p:spPr>
        <p:txBody>
          <a:bodyPr/>
          <a:lstStyle/>
          <a:p>
            <a:pPr marL="355600" indent="-355600" algn="just">
              <a:spcBef>
                <a:spcPct val="50000"/>
              </a:spcBef>
              <a:buClr>
                <a:srgbClr val="FFC000"/>
              </a:buClr>
              <a:buFont typeface="Wingdings" pitchFamily="2" charset="2"/>
              <a:buNone/>
            </a:pPr>
            <a:r>
              <a:rPr lang="tr-TR" sz="2000" dirty="0" smtClean="0">
                <a:latin typeface="Arial" pitchFamily="34" charset="0"/>
              </a:rPr>
              <a:t>	“</a:t>
            </a:r>
            <a:r>
              <a:rPr lang="tr-TR" sz="1800" dirty="0" smtClean="0">
                <a:latin typeface="Arial" pitchFamily="34" charset="0"/>
              </a:rPr>
              <a:t>Bir yapım işinin yaşanılan bütün süreçlerinde ilgili tüm mevzuata uyulmasından bütün taraflar mesuldürler.”</a:t>
            </a:r>
          </a:p>
          <a:p>
            <a:pPr marL="355600" indent="-355600">
              <a:buFont typeface="Wingdings" pitchFamily="2" charset="2"/>
              <a:buNone/>
            </a:pPr>
            <a:endParaRPr lang="tr-TR" sz="1800" dirty="0" smtClean="0">
              <a:latin typeface="Arial" pitchFamily="34" charset="0"/>
            </a:endParaRPr>
          </a:p>
        </p:txBody>
      </p:sp>
      <p:sp>
        <p:nvSpPr>
          <p:cNvPr id="4" name="3 Slayt Numarası Yer Tutucusu"/>
          <p:cNvSpPr txBox="1">
            <a:spLocks noGrp="1"/>
          </p:cNvSpPr>
          <p:nvPr/>
        </p:nvSpPr>
        <p:spPr bwMode="auto">
          <a:xfrm>
            <a:off x="6553200" y="6248400"/>
            <a:ext cx="1905000" cy="457200"/>
          </a:xfrm>
          <a:prstGeom prst="rect">
            <a:avLst/>
          </a:prstGeom>
          <a:noFill/>
          <a:ln>
            <a:miter lim="800000"/>
            <a:headEnd/>
            <a:tailEnd/>
          </a:ln>
        </p:spPr>
        <p:txBody>
          <a:bodyPr lIns="92075" tIns="46038" rIns="92075" bIns="46038" anchor="ctr"/>
          <a:lstStyle/>
          <a:p>
            <a:pPr algn="r">
              <a:defRPr/>
            </a:pPr>
            <a:endParaRPr lang="en-US" dirty="0">
              <a:latin typeface="+mn-lt"/>
              <a:cs typeface="+mn-cs"/>
            </a:endParaRPr>
          </a:p>
        </p:txBody>
      </p:sp>
      <p:sp>
        <p:nvSpPr>
          <p:cNvPr id="63493" name="Rectangle 12"/>
          <p:cNvSpPr txBox="1">
            <a:spLocks noChangeArrowheads="1"/>
          </p:cNvSpPr>
          <p:nvPr/>
        </p:nvSpPr>
        <p:spPr bwMode="auto">
          <a:xfrm>
            <a:off x="971550" y="1124744"/>
            <a:ext cx="7543800" cy="685800"/>
          </a:xfrm>
          <a:prstGeom prst="rect">
            <a:avLst/>
          </a:prstGeom>
          <a:noFill/>
          <a:ln w="9525">
            <a:noFill/>
            <a:miter lim="800000"/>
            <a:headEnd/>
            <a:tailEnd/>
          </a:ln>
        </p:spPr>
        <p:txBody>
          <a:bodyPr/>
          <a:lstStyle/>
          <a:p>
            <a:pPr algn="ctr"/>
            <a:r>
              <a:rPr lang="tr-TR" sz="2000" b="1" dirty="0" smtClean="0">
                <a:solidFill>
                  <a:srgbClr val="00B0F0"/>
                </a:solidFill>
                <a:latin typeface="+mj-lt"/>
              </a:rPr>
              <a:t>PİYASADA ve ŞANTİYEDE</a:t>
            </a:r>
            <a:r>
              <a:rPr lang="tr-TR" sz="2400" b="1" dirty="0" smtClean="0">
                <a:solidFill>
                  <a:schemeClr val="accent1"/>
                </a:solidFill>
              </a:rPr>
              <a:t> </a:t>
            </a:r>
            <a:r>
              <a:rPr lang="tr-TR" sz="2000" b="1" dirty="0" smtClean="0">
                <a:solidFill>
                  <a:srgbClr val="00B0F0"/>
                </a:solidFill>
                <a:latin typeface="+mj-lt"/>
              </a:rPr>
              <a:t>YAPI MALZEMELERİNİN DENETİMİ</a:t>
            </a:r>
          </a:p>
        </p:txBody>
      </p:sp>
      <p:sp>
        <p:nvSpPr>
          <p:cNvPr id="7" name="2 İçerik Yer Tutucusu"/>
          <p:cNvSpPr txBox="1">
            <a:spLocks/>
          </p:cNvSpPr>
          <p:nvPr/>
        </p:nvSpPr>
        <p:spPr bwMode="auto">
          <a:xfrm>
            <a:off x="0" y="2243336"/>
            <a:ext cx="9144000" cy="609600"/>
          </a:xfrm>
          <a:prstGeom prst="rect">
            <a:avLst/>
          </a:prstGeom>
          <a:noFill/>
          <a:ln w="9525">
            <a:noFill/>
            <a:miter lim="800000"/>
            <a:headEnd/>
            <a:tailEnd/>
          </a:ln>
        </p:spPr>
        <p:txBody>
          <a:bodyPr/>
          <a:lstStyle/>
          <a:p>
            <a:pPr marL="355600" indent="-355600" algn="ctr" eaLnBrk="0" hangingPunct="0">
              <a:spcBef>
                <a:spcPct val="50000"/>
              </a:spcBef>
              <a:buClr>
                <a:srgbClr val="FFC000"/>
              </a:buClr>
              <a:buSzPct val="95000"/>
              <a:buFont typeface="Wingdings" pitchFamily="2" charset="2"/>
              <a:buNone/>
              <a:defRPr/>
            </a:pPr>
            <a:r>
              <a:rPr lang="tr-TR" dirty="0">
                <a:latin typeface="Arial" pitchFamily="34" charset="0"/>
                <a:cs typeface="+mn-cs"/>
              </a:rPr>
              <a:t>	Ancak asıl sorumluluk ilgili denetim görevlilerindedir.</a:t>
            </a:r>
          </a:p>
          <a:p>
            <a:pPr marL="355600" indent="-355600" algn="just" eaLnBrk="0" hangingPunct="0">
              <a:spcBef>
                <a:spcPct val="50000"/>
              </a:spcBef>
              <a:buClr>
                <a:srgbClr val="FFC000"/>
              </a:buClr>
              <a:buSzPct val="95000"/>
              <a:buFont typeface="Wingdings" pitchFamily="2" charset="2"/>
              <a:buNone/>
              <a:defRPr/>
            </a:pPr>
            <a:r>
              <a:rPr lang="tr-TR" sz="2000" dirty="0">
                <a:latin typeface="Arial" pitchFamily="34" charset="0"/>
                <a:cs typeface="+mn-cs"/>
              </a:rPr>
              <a:t>	</a:t>
            </a:r>
            <a:endParaRPr lang="tr-TR" sz="3000" dirty="0">
              <a:latin typeface="Arial" pitchFamily="34" charset="0"/>
              <a:cs typeface="+mn-cs"/>
            </a:endParaRPr>
          </a:p>
        </p:txBody>
      </p:sp>
      <p:sp>
        <p:nvSpPr>
          <p:cNvPr id="8" name="2 İçerik Yer Tutucusu"/>
          <p:cNvSpPr txBox="1">
            <a:spLocks/>
          </p:cNvSpPr>
          <p:nvPr/>
        </p:nvSpPr>
        <p:spPr bwMode="auto">
          <a:xfrm>
            <a:off x="827584" y="2708920"/>
            <a:ext cx="7488832" cy="3657600"/>
          </a:xfrm>
          <a:prstGeom prst="rect">
            <a:avLst/>
          </a:prstGeom>
          <a:noFill/>
          <a:ln w="9525">
            <a:noFill/>
            <a:miter lim="800000"/>
            <a:headEnd/>
            <a:tailEnd/>
          </a:ln>
        </p:spPr>
        <p:txBody>
          <a:bodyPr/>
          <a:lstStyle/>
          <a:p>
            <a:pPr marL="355600" indent="-355600" algn="just" eaLnBrk="0" hangingPunct="0">
              <a:spcBef>
                <a:spcPct val="50000"/>
              </a:spcBef>
              <a:buClr>
                <a:srgbClr val="FFC000"/>
              </a:buClr>
              <a:buSzPct val="95000"/>
              <a:defRPr/>
            </a:pPr>
            <a:r>
              <a:rPr lang="tr-TR" dirty="0">
                <a:latin typeface="Arial" pitchFamily="34" charset="0"/>
              </a:rPr>
              <a:t>Bunlar PGD faaliyetlerinde;</a:t>
            </a:r>
          </a:p>
          <a:p>
            <a:pPr marL="342900" indent="-342900" algn="just" eaLnBrk="0" hangingPunct="0">
              <a:spcBef>
                <a:spcPct val="50000"/>
              </a:spcBef>
              <a:buSzPct val="95000"/>
              <a:buFont typeface="Wingdings" pitchFamily="2" charset="2"/>
              <a:buChar char="§"/>
              <a:defRPr/>
            </a:pPr>
            <a:r>
              <a:rPr lang="tr-TR" dirty="0" smtClean="0">
                <a:latin typeface="Arial" pitchFamily="34" charset="0"/>
              </a:rPr>
              <a:t>Bakanlık merkez ve taşra teşkilatı piyasa gözetimi ve denetimi elemanları</a:t>
            </a:r>
          </a:p>
          <a:p>
            <a:pPr marL="355600" indent="-355600" algn="just" eaLnBrk="0" hangingPunct="0">
              <a:spcBef>
                <a:spcPct val="50000"/>
              </a:spcBef>
              <a:buClr>
                <a:srgbClr val="FFC000"/>
              </a:buClr>
              <a:buSzPct val="95000"/>
              <a:buFont typeface="Wingdings" pitchFamily="2" charset="2"/>
              <a:buNone/>
              <a:defRPr/>
            </a:pPr>
            <a:r>
              <a:rPr lang="tr-TR" dirty="0" smtClean="0">
                <a:latin typeface="Arial" pitchFamily="34" charset="0"/>
              </a:rPr>
              <a:t>Yapı Denetimi faaliyetlerinde ise; </a:t>
            </a:r>
            <a:endParaRPr lang="tr-TR" dirty="0">
              <a:latin typeface="Arial" pitchFamily="34" charset="0"/>
            </a:endParaRPr>
          </a:p>
          <a:p>
            <a:pPr marL="342900" indent="-342900" algn="just" eaLnBrk="0" hangingPunct="0">
              <a:spcBef>
                <a:spcPct val="50000"/>
              </a:spcBef>
              <a:buClr>
                <a:schemeClr val="tx1"/>
              </a:buClr>
              <a:buSzPct val="95000"/>
              <a:buFont typeface="Wingdings" pitchFamily="2" charset="2"/>
              <a:buChar char="§"/>
              <a:defRPr/>
            </a:pPr>
            <a:r>
              <a:rPr lang="tr-TR" dirty="0">
                <a:latin typeface="Arial" pitchFamily="34" charset="0"/>
              </a:rPr>
              <a:t>81 ilimizde faaliyette bulunan yapı denetim şirketleri </a:t>
            </a:r>
          </a:p>
          <a:p>
            <a:pPr marL="342900" indent="-342900" algn="just" eaLnBrk="0" hangingPunct="0">
              <a:spcBef>
                <a:spcPct val="50000"/>
              </a:spcBef>
              <a:buClr>
                <a:schemeClr val="tx1"/>
              </a:buClr>
              <a:buSzPct val="95000"/>
              <a:buFont typeface="Wingdings" pitchFamily="2" charset="2"/>
              <a:buChar char="§"/>
              <a:defRPr/>
            </a:pPr>
            <a:r>
              <a:rPr lang="tr-TR" dirty="0">
                <a:latin typeface="Arial" pitchFamily="34" charset="0"/>
              </a:rPr>
              <a:t>Mücavir alan dışında ve kamu yapılarında görev kontrol mühendisleri</a:t>
            </a:r>
          </a:p>
          <a:p>
            <a:pPr marL="342900" indent="-342900" algn="just" eaLnBrk="0" hangingPunct="0">
              <a:spcBef>
                <a:spcPct val="50000"/>
              </a:spcBef>
              <a:buClr>
                <a:schemeClr val="tx1"/>
              </a:buClr>
              <a:buSzPct val="95000"/>
              <a:buFont typeface="Wingdings" pitchFamily="2" charset="2"/>
              <a:buChar char="§"/>
              <a:defRPr/>
            </a:pPr>
            <a:r>
              <a:rPr lang="tr-TR" dirty="0">
                <a:latin typeface="Arial" pitchFamily="34" charset="0"/>
              </a:rPr>
              <a:t>Mücavir alan içerisinde denetim işlemlerinden sorumlu belediye fenni </a:t>
            </a:r>
            <a:r>
              <a:rPr lang="tr-TR" dirty="0" smtClean="0">
                <a:latin typeface="Arial" pitchFamily="34" charset="0"/>
              </a:rPr>
              <a:t>mesulleridir.</a:t>
            </a:r>
            <a:endParaRPr lang="tr-TR" dirty="0">
              <a:latin typeface="Arial" pitchFamily="34" charset="0"/>
            </a:endParaRPr>
          </a:p>
          <a:p>
            <a:pPr marL="355600" indent="-355600" eaLnBrk="0" hangingPunct="0">
              <a:spcBef>
                <a:spcPts val="700"/>
              </a:spcBef>
              <a:buClr>
                <a:schemeClr val="tx2"/>
              </a:buClr>
              <a:buSzPct val="95000"/>
              <a:buFont typeface="Wingdings" pitchFamily="2" charset="2"/>
              <a:buNone/>
              <a:defRPr/>
            </a:pPr>
            <a:r>
              <a:rPr lang="tr-TR" dirty="0">
                <a:latin typeface="Arial" pitchFamily="34" charset="0"/>
              </a:rPr>
              <a:t>	</a:t>
            </a:r>
          </a:p>
        </p:txBody>
      </p:sp>
      <p:pic>
        <p:nvPicPr>
          <p:cNvPr id="9" name="Resim 8"/>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mph" presetSubtype="0" fill="hold" nodeType="clickEffect">
                                  <p:stCondLst>
                                    <p:cond delay="0"/>
                                  </p:stCondLst>
                                  <p:childTnLst>
                                    <p:animScale>
                                      <p:cBhvr>
                                        <p:cTn id="21" dur="2000" fill="hold"/>
                                        <p:tgtEl>
                                          <p:spTgt spid="7">
                                            <p:txEl>
                                              <p:pRg st="0" end="0"/>
                                            </p:txEl>
                                          </p:spTgt>
                                        </p:tgtEl>
                                      </p:cBhvr>
                                      <p:by x="150000" y="150000"/>
                                    </p:animScale>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7" grpId="0" build="allAtOnce"/>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36 Grup"/>
          <p:cNvGrpSpPr>
            <a:grpSpLocks/>
          </p:cNvGrpSpPr>
          <p:nvPr/>
        </p:nvGrpSpPr>
        <p:grpSpPr bwMode="auto">
          <a:xfrm>
            <a:off x="179388" y="2565177"/>
            <a:ext cx="8242300" cy="1066800"/>
            <a:chOff x="222250" y="2438400"/>
            <a:chExt cx="8242300" cy="1066800"/>
          </a:xfrm>
        </p:grpSpPr>
        <p:sp>
          <p:nvSpPr>
            <p:cNvPr id="64542" name="Rectangle 12"/>
            <p:cNvSpPr txBox="1">
              <a:spLocks noChangeArrowheads="1"/>
            </p:cNvSpPr>
            <p:nvPr/>
          </p:nvSpPr>
          <p:spPr bwMode="auto">
            <a:xfrm>
              <a:off x="649288" y="2438400"/>
              <a:ext cx="7543800" cy="457200"/>
            </a:xfrm>
            <a:prstGeom prst="rect">
              <a:avLst/>
            </a:prstGeom>
            <a:noFill/>
            <a:ln w="9525">
              <a:noFill/>
              <a:miter lim="800000"/>
              <a:headEnd/>
              <a:tailEnd/>
            </a:ln>
          </p:spPr>
          <p:txBody>
            <a:bodyPr/>
            <a:lstStyle/>
            <a:p>
              <a:r>
                <a:rPr lang="tr-TR" sz="2000" b="1" dirty="0" smtClean="0">
                  <a:solidFill>
                    <a:srgbClr val="00B0F0"/>
                  </a:solidFill>
                  <a:latin typeface="+mj-lt"/>
                </a:rPr>
                <a:t>DURUM 2</a:t>
              </a:r>
            </a:p>
          </p:txBody>
        </p:sp>
        <p:sp>
          <p:nvSpPr>
            <p:cNvPr id="22" name="Rectangle 12"/>
            <p:cNvSpPr txBox="1">
              <a:spLocks noChangeArrowheads="1"/>
            </p:cNvSpPr>
            <p:nvPr/>
          </p:nvSpPr>
          <p:spPr bwMode="auto">
            <a:xfrm>
              <a:off x="222250" y="2753328"/>
              <a:ext cx="4953047" cy="665544"/>
            </a:xfrm>
            <a:prstGeom prst="rect">
              <a:avLst/>
            </a:prstGeom>
            <a:noFill/>
            <a:ln w="9525">
              <a:noFill/>
              <a:miter lim="800000"/>
              <a:headEnd/>
              <a:tailEnd/>
            </a:ln>
          </p:spPr>
          <p:txBody>
            <a:bodyPr/>
            <a:lstStyle/>
            <a:p>
              <a:pPr marL="285750" indent="-285750">
                <a:buFont typeface="Wingdings" pitchFamily="2" charset="2"/>
                <a:buChar char="§"/>
                <a:defRPr/>
              </a:pPr>
              <a:r>
                <a:rPr lang="tr-TR" b="1" dirty="0">
                  <a:ln w="17780" cmpd="sng">
                    <a:solidFill>
                      <a:srgbClr val="FFFFFF"/>
                    </a:solidFill>
                    <a:prstDash val="solid"/>
                    <a:miter lim="800000"/>
                  </a:ln>
                  <a:latin typeface="Verdana"/>
                  <a:cs typeface="Arial" charset="0"/>
                </a:rPr>
                <a:t>C</a:t>
              </a:r>
              <a:r>
                <a:rPr lang="az-Cyrl-AZ" b="1" dirty="0">
                  <a:ln w="17780" cmpd="sng">
                    <a:solidFill>
                      <a:srgbClr val="FFFFFF"/>
                    </a:solidFill>
                    <a:prstDash val="solid"/>
                    <a:miter lim="800000"/>
                  </a:ln>
                  <a:latin typeface="Verdana"/>
                  <a:cs typeface="Arial" charset="0"/>
                </a:rPr>
                <a:t>Є</a:t>
              </a:r>
              <a:r>
                <a:rPr lang="tr-TR" b="1" dirty="0">
                  <a:ln w="17780" cmpd="sng">
                    <a:solidFill>
                      <a:srgbClr val="FFFFFF"/>
                    </a:solidFill>
                    <a:prstDash val="solid"/>
                    <a:miter lim="800000"/>
                  </a:ln>
                  <a:latin typeface="Verdana"/>
                  <a:cs typeface="Arial" charset="0"/>
                </a:rPr>
                <a:t> / G işareti var </a:t>
              </a:r>
            </a:p>
            <a:p>
              <a:pPr marL="285750" indent="-285750">
                <a:buFont typeface="Wingdings" pitchFamily="2" charset="2"/>
                <a:buChar char="§"/>
                <a:defRPr/>
              </a:pPr>
              <a:r>
                <a:rPr lang="tr-TR" b="1" dirty="0">
                  <a:ln w="17780" cmpd="sng">
                    <a:solidFill>
                      <a:srgbClr val="FFFFFF"/>
                    </a:solidFill>
                    <a:prstDash val="solid"/>
                    <a:miter lim="800000"/>
                  </a:ln>
                  <a:solidFill>
                    <a:srgbClr val="FF0000"/>
                  </a:solidFill>
                  <a:latin typeface="Verdana"/>
                  <a:cs typeface="Arial" charset="0"/>
                </a:rPr>
                <a:t>Beyan Değerleri Projesine Uygun DEĞİL</a:t>
              </a:r>
            </a:p>
            <a:p>
              <a:pPr>
                <a:defRPr/>
              </a:pPr>
              <a:endParaRPr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Arial" charset="0"/>
              </a:endParaRPr>
            </a:p>
            <a:p>
              <a:pPr>
                <a:defRPr/>
              </a:pPr>
              <a:endParaRPr lang="tr-TR" sz="1600" b="1" u="sng" dirty="0">
                <a:solidFill>
                  <a:schemeClr val="accent3">
                    <a:lumMod val="60000"/>
                    <a:lumOff val="40000"/>
                  </a:schemeClr>
                </a:solidFill>
                <a:cs typeface="Arial" charset="0"/>
              </a:endParaRPr>
            </a:p>
          </p:txBody>
        </p:sp>
        <p:sp>
          <p:nvSpPr>
            <p:cNvPr id="23" name="Right Brace 22"/>
            <p:cNvSpPr/>
            <p:nvPr/>
          </p:nvSpPr>
          <p:spPr bwMode="auto">
            <a:xfrm>
              <a:off x="4911725" y="2667000"/>
              <a:ext cx="228600" cy="838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64545" name="Rectangle 12"/>
            <p:cNvSpPr txBox="1">
              <a:spLocks noChangeArrowheads="1"/>
            </p:cNvSpPr>
            <p:nvPr/>
          </p:nvSpPr>
          <p:spPr bwMode="auto">
            <a:xfrm>
              <a:off x="5368925" y="2819400"/>
              <a:ext cx="2738437" cy="457200"/>
            </a:xfrm>
            <a:prstGeom prst="rect">
              <a:avLst/>
            </a:prstGeom>
            <a:noFill/>
            <a:ln w="9525">
              <a:noFill/>
              <a:miter lim="800000"/>
              <a:headEnd/>
              <a:tailEnd/>
            </a:ln>
          </p:spPr>
          <p:txBody>
            <a:bodyPr/>
            <a:lstStyle/>
            <a:p>
              <a:r>
                <a:rPr lang="tr-TR" sz="1600" b="1">
                  <a:solidFill>
                    <a:srgbClr val="FF0000"/>
                  </a:solidFill>
                  <a:latin typeface="Arial" pitchFamily="34" charset="0"/>
                </a:rPr>
                <a:t>Malzeme KULLANILAMAZ</a:t>
              </a:r>
            </a:p>
          </p:txBody>
        </p:sp>
        <p:sp>
          <p:nvSpPr>
            <p:cNvPr id="25" name="TextBox 24"/>
            <p:cNvSpPr txBox="1"/>
            <p:nvPr/>
          </p:nvSpPr>
          <p:spPr bwMode="auto">
            <a:xfrm>
              <a:off x="8066087" y="2752725"/>
              <a:ext cx="398463" cy="461963"/>
            </a:xfrm>
            <a:prstGeom prst="rect">
              <a:avLst/>
            </a:prstGeom>
            <a:noFill/>
          </p:spPr>
          <p:txBody>
            <a:bodyPr wrap="none">
              <a:spAutoFit/>
            </a:bodyPr>
            <a:lstStyle/>
            <a:p>
              <a:pPr>
                <a:defRPr/>
              </a:pPr>
              <a:r>
                <a:rPr lang="tr-TR" sz="2400" b="1" dirty="0">
                  <a:solidFill>
                    <a:srgbClr val="FF0000"/>
                  </a:solidFill>
                  <a:latin typeface="+mn-lt"/>
                  <a:cs typeface="Arial" charset="0"/>
                </a:rPr>
                <a:t>X</a:t>
              </a:r>
            </a:p>
          </p:txBody>
        </p:sp>
      </p:grpSp>
      <p:grpSp>
        <p:nvGrpSpPr>
          <p:cNvPr id="7" name="38 Grup"/>
          <p:cNvGrpSpPr>
            <a:grpSpLocks/>
          </p:cNvGrpSpPr>
          <p:nvPr/>
        </p:nvGrpSpPr>
        <p:grpSpPr bwMode="auto">
          <a:xfrm>
            <a:off x="250825" y="1196752"/>
            <a:ext cx="8270875" cy="1106488"/>
            <a:chOff x="255588" y="1143000"/>
            <a:chExt cx="8270875" cy="1106488"/>
          </a:xfrm>
        </p:grpSpPr>
        <p:sp>
          <p:nvSpPr>
            <p:cNvPr id="64536" name="Rectangle 12"/>
            <p:cNvSpPr txBox="1">
              <a:spLocks noChangeArrowheads="1"/>
            </p:cNvSpPr>
            <p:nvPr/>
          </p:nvSpPr>
          <p:spPr bwMode="auto">
            <a:xfrm>
              <a:off x="685800" y="1143000"/>
              <a:ext cx="7543800" cy="457200"/>
            </a:xfrm>
            <a:prstGeom prst="rect">
              <a:avLst/>
            </a:prstGeom>
            <a:noFill/>
            <a:ln w="9525">
              <a:noFill/>
              <a:miter lim="800000"/>
              <a:headEnd/>
              <a:tailEnd/>
            </a:ln>
          </p:spPr>
          <p:txBody>
            <a:bodyPr/>
            <a:lstStyle/>
            <a:p>
              <a:r>
                <a:rPr lang="tr-TR" sz="2000" b="1" dirty="0" smtClean="0">
                  <a:solidFill>
                    <a:srgbClr val="00B0F0"/>
                  </a:solidFill>
                  <a:latin typeface="+mj-lt"/>
                </a:rPr>
                <a:t>DURUM 1</a:t>
              </a:r>
            </a:p>
          </p:txBody>
        </p:sp>
        <p:grpSp>
          <p:nvGrpSpPr>
            <p:cNvPr id="10" name="Group 25"/>
            <p:cNvGrpSpPr>
              <a:grpSpLocks/>
            </p:cNvGrpSpPr>
            <p:nvPr/>
          </p:nvGrpSpPr>
          <p:grpSpPr bwMode="auto">
            <a:xfrm>
              <a:off x="255588" y="1410816"/>
              <a:ext cx="8270875" cy="838672"/>
              <a:chOff x="263324" y="1447800"/>
              <a:chExt cx="8271076" cy="838200"/>
            </a:xfrm>
          </p:grpSpPr>
          <p:sp>
            <p:nvSpPr>
              <p:cNvPr id="27" name="Rectangle 12"/>
              <p:cNvSpPr txBox="1">
                <a:spLocks noChangeArrowheads="1"/>
              </p:cNvSpPr>
              <p:nvPr/>
            </p:nvSpPr>
            <p:spPr bwMode="auto">
              <a:xfrm>
                <a:off x="263324" y="1534128"/>
                <a:ext cx="4953000" cy="665544"/>
              </a:xfrm>
              <a:prstGeom prst="rect">
                <a:avLst/>
              </a:prstGeom>
              <a:ln w="9525">
                <a:noFill/>
                <a:miter lim="800000"/>
                <a:headEnd/>
                <a:tailEnd/>
              </a:ln>
            </p:spPr>
            <p:txBody>
              <a:bodyPr/>
              <a:lstStyle/>
              <a:p>
                <a:pPr marL="285750" indent="-285750">
                  <a:buFont typeface="Wingdings" pitchFamily="2" charset="2"/>
                  <a:buChar char="§"/>
                  <a:defRPr/>
                </a:pPr>
                <a:r>
                  <a:rPr lang="tr-TR" b="1" dirty="0">
                    <a:ln w="17780" cmpd="sng">
                      <a:solidFill>
                        <a:srgbClr val="FFFFFF"/>
                      </a:solidFill>
                      <a:prstDash val="solid"/>
                      <a:miter lim="800000"/>
                    </a:ln>
                    <a:latin typeface="Verdana"/>
                    <a:cs typeface="Arial" charset="0"/>
                  </a:rPr>
                  <a:t>C</a:t>
                </a:r>
                <a:r>
                  <a:rPr lang="az-Cyrl-AZ" b="1" dirty="0">
                    <a:ln w="17780" cmpd="sng">
                      <a:solidFill>
                        <a:srgbClr val="FFFFFF"/>
                      </a:solidFill>
                      <a:prstDash val="solid"/>
                      <a:miter lim="800000"/>
                    </a:ln>
                    <a:latin typeface="Verdana"/>
                    <a:cs typeface="Arial" charset="0"/>
                  </a:rPr>
                  <a:t>Є</a:t>
                </a:r>
                <a:r>
                  <a:rPr lang="tr-TR" b="1" dirty="0">
                    <a:ln w="17780" cmpd="sng">
                      <a:solidFill>
                        <a:srgbClr val="FFFFFF"/>
                      </a:solidFill>
                      <a:prstDash val="solid"/>
                      <a:miter lim="800000"/>
                    </a:ln>
                    <a:latin typeface="Verdana"/>
                    <a:cs typeface="Arial" charset="0"/>
                  </a:rPr>
                  <a:t> / G işareti var </a:t>
                </a:r>
              </a:p>
              <a:p>
                <a:pPr marL="285750" indent="-285750">
                  <a:buFont typeface="Wingdings" pitchFamily="2" charset="2"/>
                  <a:buChar char="§"/>
                  <a:defRPr/>
                </a:pPr>
                <a:r>
                  <a:rPr lang="tr-TR" b="1" dirty="0">
                    <a:ln w="17780" cmpd="sng">
                      <a:solidFill>
                        <a:srgbClr val="FFFFFF"/>
                      </a:solidFill>
                      <a:prstDash val="solid"/>
                      <a:miter lim="800000"/>
                    </a:ln>
                    <a:latin typeface="Verdana"/>
                    <a:cs typeface="Arial" charset="0"/>
                  </a:rPr>
                  <a:t>Beyan Değerleri Projesine Uygun</a:t>
                </a:r>
              </a:p>
              <a:p>
                <a:pPr>
                  <a:defRPr/>
                </a:pPr>
                <a:endParaRPr lang="tr-TR" sz="1600" dirty="0">
                  <a:ln w="17780" cmpd="sng">
                    <a:solidFill>
                      <a:srgbClr val="FFFFFF"/>
                    </a:solidFill>
                    <a:prstDash val="solid"/>
                    <a:miter lim="800000"/>
                  </a:ln>
                  <a:cs typeface="Arial" charset="0"/>
                </a:endParaRPr>
              </a:p>
              <a:p>
                <a:pPr>
                  <a:defRPr/>
                </a:pPr>
                <a:endParaRPr lang="tr-TR" sz="1600" b="1" dirty="0">
                  <a:cs typeface="Arial" charset="0"/>
                </a:endParaRPr>
              </a:p>
            </p:txBody>
          </p:sp>
          <p:sp>
            <p:nvSpPr>
              <p:cNvPr id="28" name="Right Brace 27"/>
              <p:cNvSpPr/>
              <p:nvPr/>
            </p:nvSpPr>
            <p:spPr>
              <a:xfrm>
                <a:off x="4952913" y="1448272"/>
                <a:ext cx="228606" cy="83772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64540" name="Rectangle 12"/>
              <p:cNvSpPr txBox="1">
                <a:spLocks noChangeArrowheads="1"/>
              </p:cNvSpPr>
              <p:nvPr/>
            </p:nvSpPr>
            <p:spPr bwMode="auto">
              <a:xfrm>
                <a:off x="5410124" y="1600586"/>
                <a:ext cx="2590863" cy="456943"/>
              </a:xfrm>
              <a:prstGeom prst="rect">
                <a:avLst/>
              </a:prstGeom>
              <a:noFill/>
              <a:ln w="9525">
                <a:noFill/>
                <a:miter lim="800000"/>
                <a:headEnd/>
                <a:tailEnd/>
              </a:ln>
            </p:spPr>
            <p:txBody>
              <a:bodyPr/>
              <a:lstStyle/>
              <a:p>
                <a:r>
                  <a:rPr lang="tr-TR" sz="1600" b="1">
                    <a:latin typeface="Arial" pitchFamily="34" charset="0"/>
                  </a:rPr>
                  <a:t>Malzemenin kullanılması UYGUN</a:t>
                </a:r>
              </a:p>
            </p:txBody>
          </p:sp>
          <p:sp>
            <p:nvSpPr>
              <p:cNvPr id="64541" name="TextBox 29"/>
              <p:cNvSpPr txBox="1">
                <a:spLocks noChangeArrowheads="1"/>
              </p:cNvSpPr>
              <p:nvPr/>
            </p:nvSpPr>
            <p:spPr bwMode="auto">
              <a:xfrm>
                <a:off x="8107680" y="1600200"/>
                <a:ext cx="426720" cy="461665"/>
              </a:xfrm>
              <a:prstGeom prst="rect">
                <a:avLst/>
              </a:prstGeom>
              <a:noFill/>
              <a:ln w="9525">
                <a:noFill/>
                <a:miter lim="800000"/>
                <a:headEnd/>
                <a:tailEnd/>
              </a:ln>
            </p:spPr>
            <p:txBody>
              <a:bodyPr wrap="none">
                <a:spAutoFit/>
              </a:bodyPr>
              <a:lstStyle/>
              <a:p>
                <a:r>
                  <a:rPr lang="tr-TR" sz="2400" b="1">
                    <a:solidFill>
                      <a:srgbClr val="00FF00"/>
                    </a:solidFill>
                    <a:latin typeface="Wingdings" pitchFamily="2" charset="2"/>
                  </a:rPr>
                  <a:t>ü</a:t>
                </a:r>
              </a:p>
            </p:txBody>
          </p:sp>
        </p:grpSp>
      </p:grpSp>
      <p:grpSp>
        <p:nvGrpSpPr>
          <p:cNvPr id="11" name="34 Grup"/>
          <p:cNvGrpSpPr>
            <a:grpSpLocks/>
          </p:cNvGrpSpPr>
          <p:nvPr/>
        </p:nvGrpSpPr>
        <p:grpSpPr bwMode="auto">
          <a:xfrm>
            <a:off x="250825" y="3860577"/>
            <a:ext cx="8027988" cy="984250"/>
            <a:chOff x="273050" y="3862388"/>
            <a:chExt cx="8027988" cy="984250"/>
          </a:xfrm>
        </p:grpSpPr>
        <p:sp>
          <p:nvSpPr>
            <p:cNvPr id="64529" name="Rectangle 12"/>
            <p:cNvSpPr txBox="1">
              <a:spLocks noChangeArrowheads="1"/>
            </p:cNvSpPr>
            <p:nvPr/>
          </p:nvSpPr>
          <p:spPr bwMode="auto">
            <a:xfrm>
              <a:off x="665163" y="3862388"/>
              <a:ext cx="7542212" cy="457200"/>
            </a:xfrm>
            <a:prstGeom prst="rect">
              <a:avLst/>
            </a:prstGeom>
            <a:noFill/>
            <a:ln w="9525">
              <a:noFill/>
              <a:miter lim="800000"/>
              <a:headEnd/>
              <a:tailEnd/>
            </a:ln>
          </p:spPr>
          <p:txBody>
            <a:bodyPr/>
            <a:lstStyle/>
            <a:p>
              <a:r>
                <a:rPr lang="tr-TR" sz="2000" b="1" dirty="0" smtClean="0">
                  <a:solidFill>
                    <a:srgbClr val="00B0F0"/>
                  </a:solidFill>
                  <a:latin typeface="+mj-lt"/>
                </a:rPr>
                <a:t>DURUM 3</a:t>
              </a:r>
            </a:p>
          </p:txBody>
        </p:sp>
        <p:grpSp>
          <p:nvGrpSpPr>
            <p:cNvPr id="12" name="Group 6"/>
            <p:cNvGrpSpPr>
              <a:grpSpLocks/>
            </p:cNvGrpSpPr>
            <p:nvPr/>
          </p:nvGrpSpPr>
          <p:grpSpPr bwMode="auto">
            <a:xfrm>
              <a:off x="273050" y="3975287"/>
              <a:ext cx="8027988" cy="871351"/>
              <a:chOff x="263324" y="1327712"/>
              <a:chExt cx="8029087" cy="871960"/>
            </a:xfrm>
          </p:grpSpPr>
          <p:sp>
            <p:nvSpPr>
              <p:cNvPr id="15" name="Rectangle 12"/>
              <p:cNvSpPr txBox="1">
                <a:spLocks noChangeArrowheads="1"/>
              </p:cNvSpPr>
              <p:nvPr/>
            </p:nvSpPr>
            <p:spPr bwMode="auto">
              <a:xfrm>
                <a:off x="263324" y="1534128"/>
                <a:ext cx="4953000" cy="665544"/>
              </a:xfrm>
              <a:prstGeom prst="rect">
                <a:avLst/>
              </a:prstGeom>
              <a:noFill/>
              <a:ln w="9525">
                <a:noFill/>
                <a:miter lim="800000"/>
                <a:headEnd/>
                <a:tailEnd/>
              </a:ln>
            </p:spPr>
            <p:txBody>
              <a:bodyPr/>
              <a:lstStyle/>
              <a:p>
                <a:pPr marL="285750" indent="-285750">
                  <a:buFont typeface="Wingdings" pitchFamily="2" charset="2"/>
                  <a:buChar char="§"/>
                  <a:defRPr/>
                </a:pPr>
                <a:r>
                  <a:rPr lang="tr-TR" b="1" dirty="0">
                    <a:ln w="17780" cmpd="sng">
                      <a:solidFill>
                        <a:srgbClr val="FFFFFF"/>
                      </a:solidFill>
                      <a:prstDash val="solid"/>
                      <a:miter lim="800000"/>
                    </a:ln>
                    <a:latin typeface="Verdana"/>
                    <a:cs typeface="Arial" charset="0"/>
                  </a:rPr>
                  <a:t>C</a:t>
                </a:r>
                <a:r>
                  <a:rPr lang="az-Cyrl-AZ" b="1" dirty="0">
                    <a:ln w="17780" cmpd="sng">
                      <a:solidFill>
                        <a:srgbClr val="FFFFFF"/>
                      </a:solidFill>
                      <a:prstDash val="solid"/>
                      <a:miter lim="800000"/>
                    </a:ln>
                    <a:latin typeface="Verdana"/>
                    <a:cs typeface="Arial" charset="0"/>
                  </a:rPr>
                  <a:t>Є</a:t>
                </a:r>
                <a:r>
                  <a:rPr lang="tr-TR" b="1" dirty="0">
                    <a:ln w="17780" cmpd="sng">
                      <a:solidFill>
                        <a:srgbClr val="FFFFFF"/>
                      </a:solidFill>
                      <a:prstDash val="solid"/>
                      <a:miter lim="800000"/>
                    </a:ln>
                    <a:latin typeface="Verdana"/>
                    <a:cs typeface="Arial" charset="0"/>
                  </a:rPr>
                  <a:t> / G işareti</a:t>
                </a: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Verdana"/>
                    <a:cs typeface="Arial" charset="0"/>
                  </a:rPr>
                  <a:t> </a:t>
                </a:r>
                <a:r>
                  <a:rPr lang="tr-TR" b="1" dirty="0">
                    <a:ln w="17780" cmpd="sng">
                      <a:solidFill>
                        <a:srgbClr val="FFFFFF"/>
                      </a:solidFill>
                      <a:prstDash val="solid"/>
                      <a:miter lim="800000"/>
                    </a:ln>
                    <a:solidFill>
                      <a:srgbClr val="FF0000"/>
                    </a:solidFill>
                    <a:latin typeface="Verdana"/>
                    <a:cs typeface="Arial" charset="0"/>
                  </a:rPr>
                  <a:t>YOK </a:t>
                </a:r>
              </a:p>
              <a:p>
                <a:pPr>
                  <a:defRPr/>
                </a:pPr>
                <a:endParaRPr lang="tr-TR" sz="1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charset="0"/>
                </a:endParaRPr>
              </a:p>
              <a:p>
                <a:pPr>
                  <a:defRPr/>
                </a:pPr>
                <a:endParaRPr lang="tr-TR" sz="1600" b="1" dirty="0">
                  <a:solidFill>
                    <a:schemeClr val="accent3">
                      <a:lumMod val="60000"/>
                      <a:lumOff val="40000"/>
                    </a:schemeClr>
                  </a:solidFill>
                  <a:cs typeface="Arial" charset="0"/>
                </a:endParaRPr>
              </a:p>
            </p:txBody>
          </p:sp>
          <p:sp>
            <p:nvSpPr>
              <p:cNvPr id="2" name="Right Brace 1"/>
              <p:cNvSpPr/>
              <p:nvPr/>
            </p:nvSpPr>
            <p:spPr>
              <a:xfrm>
                <a:off x="3303803" y="1534045"/>
                <a:ext cx="228631" cy="37332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18" name="Rectangle 12"/>
              <p:cNvSpPr txBox="1">
                <a:spLocks noChangeArrowheads="1"/>
              </p:cNvSpPr>
              <p:nvPr/>
            </p:nvSpPr>
            <p:spPr bwMode="auto">
              <a:xfrm>
                <a:off x="3684855" y="1327526"/>
                <a:ext cx="4315416" cy="729171"/>
              </a:xfrm>
              <a:prstGeom prst="rect">
                <a:avLst/>
              </a:prstGeom>
              <a:noFill/>
              <a:ln w="9525">
                <a:noFill/>
                <a:miter lim="800000"/>
                <a:headEnd/>
                <a:tailEnd/>
              </a:ln>
            </p:spPr>
            <p:txBody>
              <a:bodyPr/>
              <a:lstStyle/>
              <a:p>
                <a:pPr>
                  <a:defRPr/>
                </a:pPr>
                <a:r>
                  <a:rPr lang="tr-TR" sz="1600" b="1" dirty="0">
                    <a:solidFill>
                      <a:srgbClr val="FF0000"/>
                    </a:solidFill>
                    <a:cs typeface="Arial" charset="0"/>
                  </a:rPr>
                  <a:t>Malzeme</a:t>
                </a:r>
                <a:r>
                  <a:rPr lang="tr-TR" sz="1600" b="1" dirty="0">
                    <a:solidFill>
                      <a:schemeClr val="accent3">
                        <a:lumMod val="60000"/>
                        <a:lumOff val="40000"/>
                      </a:schemeClr>
                    </a:solidFill>
                    <a:cs typeface="Arial" charset="0"/>
                  </a:rPr>
                  <a:t> </a:t>
                </a:r>
                <a:r>
                  <a:rPr lang="tr-TR" sz="1600" b="1" dirty="0">
                    <a:solidFill>
                      <a:srgbClr val="FF0000"/>
                    </a:solidFill>
                    <a:cs typeface="Arial" charset="0"/>
                  </a:rPr>
                  <a:t>KULLANILAMAZ</a:t>
                </a:r>
              </a:p>
              <a:p>
                <a:pPr>
                  <a:defRPr/>
                </a:pPr>
                <a:r>
                  <a:rPr lang="tr-TR" sz="1600" b="1" dirty="0">
                    <a:solidFill>
                      <a:srgbClr val="00FF00"/>
                    </a:solidFill>
                    <a:cs typeface="Arial" charset="0"/>
                  </a:rPr>
                  <a:t>Şikayet BİLDİRİMİ (EK-1)</a:t>
                </a:r>
              </a:p>
            </p:txBody>
          </p:sp>
          <p:sp>
            <p:nvSpPr>
              <p:cNvPr id="64535" name="TextBox 2"/>
              <p:cNvSpPr txBox="1">
                <a:spLocks noChangeArrowheads="1"/>
              </p:cNvSpPr>
              <p:nvPr/>
            </p:nvSpPr>
            <p:spPr bwMode="auto">
              <a:xfrm>
                <a:off x="8107680" y="1600200"/>
                <a:ext cx="184731" cy="461665"/>
              </a:xfrm>
              <a:prstGeom prst="rect">
                <a:avLst/>
              </a:prstGeom>
              <a:noFill/>
              <a:ln w="9525">
                <a:noFill/>
                <a:miter lim="800000"/>
                <a:headEnd/>
                <a:tailEnd/>
              </a:ln>
            </p:spPr>
            <p:txBody>
              <a:bodyPr wrap="none">
                <a:spAutoFit/>
              </a:bodyPr>
              <a:lstStyle/>
              <a:p>
                <a:endParaRPr lang="tr-TR" sz="2400" b="1">
                  <a:solidFill>
                    <a:srgbClr val="00FF00"/>
                  </a:solidFill>
                  <a:latin typeface="Wingdings" pitchFamily="2" charset="2"/>
                </a:endParaRPr>
              </a:p>
            </p:txBody>
          </p:sp>
        </p:grpSp>
        <p:sp>
          <p:nvSpPr>
            <p:cNvPr id="31" name="TextBox 30"/>
            <p:cNvSpPr txBox="1"/>
            <p:nvPr/>
          </p:nvSpPr>
          <p:spPr bwMode="auto">
            <a:xfrm>
              <a:off x="6496050" y="4132263"/>
              <a:ext cx="398463" cy="461963"/>
            </a:xfrm>
            <a:prstGeom prst="rect">
              <a:avLst/>
            </a:prstGeom>
            <a:noFill/>
          </p:spPr>
          <p:txBody>
            <a:bodyPr wrap="none">
              <a:spAutoFit/>
            </a:bodyPr>
            <a:lstStyle/>
            <a:p>
              <a:pPr>
                <a:defRPr/>
              </a:pPr>
              <a:r>
                <a:rPr lang="tr-TR" sz="2400" b="1" dirty="0">
                  <a:solidFill>
                    <a:srgbClr val="FF0000"/>
                  </a:solidFill>
                  <a:latin typeface="+mn-lt"/>
                  <a:cs typeface="Arial" charset="0"/>
                </a:rPr>
                <a:t>X</a:t>
              </a:r>
            </a:p>
          </p:txBody>
        </p:sp>
      </p:grpSp>
      <p:grpSp>
        <p:nvGrpSpPr>
          <p:cNvPr id="13" name="33 Grup"/>
          <p:cNvGrpSpPr>
            <a:grpSpLocks/>
          </p:cNvGrpSpPr>
          <p:nvPr/>
        </p:nvGrpSpPr>
        <p:grpSpPr bwMode="auto">
          <a:xfrm>
            <a:off x="180975" y="4838477"/>
            <a:ext cx="8647113" cy="1871663"/>
            <a:chOff x="220663" y="4881563"/>
            <a:chExt cx="8647112" cy="1871662"/>
          </a:xfrm>
        </p:grpSpPr>
        <p:sp>
          <p:nvSpPr>
            <p:cNvPr id="64521" name="Rectangle 12"/>
            <p:cNvSpPr txBox="1">
              <a:spLocks noChangeArrowheads="1"/>
            </p:cNvSpPr>
            <p:nvPr/>
          </p:nvSpPr>
          <p:spPr bwMode="auto">
            <a:xfrm>
              <a:off x="661988" y="4881563"/>
              <a:ext cx="7543800" cy="457200"/>
            </a:xfrm>
            <a:prstGeom prst="rect">
              <a:avLst/>
            </a:prstGeom>
            <a:noFill/>
            <a:ln w="9525">
              <a:noFill/>
              <a:miter lim="800000"/>
              <a:headEnd/>
              <a:tailEnd/>
            </a:ln>
          </p:spPr>
          <p:txBody>
            <a:bodyPr/>
            <a:lstStyle/>
            <a:p>
              <a:r>
                <a:rPr lang="tr-TR" sz="2000" b="1" dirty="0" smtClean="0">
                  <a:solidFill>
                    <a:srgbClr val="00B0F0"/>
                  </a:solidFill>
                  <a:latin typeface="+mj-lt"/>
                </a:rPr>
                <a:t>DURUM 4</a:t>
              </a:r>
            </a:p>
          </p:txBody>
        </p:sp>
        <p:grpSp>
          <p:nvGrpSpPr>
            <p:cNvPr id="14" name="Group 31"/>
            <p:cNvGrpSpPr>
              <a:grpSpLocks/>
            </p:cNvGrpSpPr>
            <p:nvPr/>
          </p:nvGrpSpPr>
          <p:grpSpPr bwMode="auto">
            <a:xfrm>
              <a:off x="220663" y="5196481"/>
              <a:ext cx="6026075" cy="1556744"/>
              <a:chOff x="263324" y="1534128"/>
              <a:chExt cx="6026308" cy="1556795"/>
            </a:xfrm>
          </p:grpSpPr>
          <p:sp>
            <p:nvSpPr>
              <p:cNvPr id="33" name="Rectangle 12"/>
              <p:cNvSpPr txBox="1">
                <a:spLocks noChangeArrowheads="1"/>
              </p:cNvSpPr>
              <p:nvPr/>
            </p:nvSpPr>
            <p:spPr bwMode="auto">
              <a:xfrm>
                <a:off x="263324" y="1534128"/>
                <a:ext cx="4805905" cy="665544"/>
              </a:xfrm>
              <a:prstGeom prst="rect">
                <a:avLst/>
              </a:prstGeom>
              <a:noFill/>
              <a:ln w="9525">
                <a:noFill/>
                <a:miter lim="800000"/>
                <a:headEnd/>
                <a:tailEnd/>
              </a:ln>
            </p:spPr>
            <p:txBody>
              <a:bodyPr/>
              <a:lstStyle/>
              <a:p>
                <a:pPr marL="285750" indent="-285750">
                  <a:buFont typeface="Wingdings" pitchFamily="2" charset="2"/>
                  <a:buChar char="§"/>
                  <a:defRPr/>
                </a:pPr>
                <a:r>
                  <a:rPr lang="tr-TR" b="1" dirty="0">
                    <a:ln w="17780" cmpd="sng">
                      <a:solidFill>
                        <a:srgbClr val="FFFFFF"/>
                      </a:solidFill>
                      <a:prstDash val="solid"/>
                      <a:miter lim="800000"/>
                    </a:ln>
                    <a:latin typeface="Verdana"/>
                    <a:cs typeface="Arial" charset="0"/>
                  </a:rPr>
                  <a:t>C</a:t>
                </a:r>
                <a:r>
                  <a:rPr lang="az-Cyrl-AZ" b="1" dirty="0">
                    <a:ln w="17780" cmpd="sng">
                      <a:solidFill>
                        <a:srgbClr val="FFFFFF"/>
                      </a:solidFill>
                      <a:prstDash val="solid"/>
                      <a:miter lim="800000"/>
                    </a:ln>
                    <a:latin typeface="Verdana"/>
                    <a:cs typeface="Arial" charset="0"/>
                  </a:rPr>
                  <a:t>Є</a:t>
                </a:r>
                <a:r>
                  <a:rPr lang="tr-TR" b="1" dirty="0">
                    <a:ln w="17780" cmpd="sng">
                      <a:solidFill>
                        <a:srgbClr val="FFFFFF"/>
                      </a:solidFill>
                      <a:prstDash val="solid"/>
                      <a:miter lim="800000"/>
                    </a:ln>
                    <a:latin typeface="Verdana"/>
                    <a:cs typeface="Arial" charset="0"/>
                  </a:rPr>
                  <a:t> / G işareti var </a:t>
                </a:r>
              </a:p>
              <a:p>
                <a:pPr marL="285750" indent="-285750">
                  <a:buFontTx/>
                  <a:buChar char="-"/>
                  <a:defRPr/>
                </a:pPr>
                <a:r>
                  <a:rPr lang="tr-TR" b="1" dirty="0">
                    <a:ln w="17780" cmpd="sng">
                      <a:solidFill>
                        <a:srgbClr val="FFFFFF"/>
                      </a:solidFill>
                      <a:prstDash val="solid"/>
                      <a:miter lim="800000"/>
                    </a:ln>
                    <a:latin typeface="Verdana"/>
                    <a:cs typeface="Arial" charset="0"/>
                  </a:rPr>
                  <a:t>Beyan Değerleri Projesine Uygun</a:t>
                </a:r>
              </a:p>
              <a:p>
                <a:pPr marL="285750" indent="-285750">
                  <a:buFont typeface="Wingdings" pitchFamily="2" charset="2"/>
                  <a:buChar char="§"/>
                  <a:defRPr/>
                </a:pPr>
                <a:r>
                  <a:rPr lang="tr-TR" b="1" dirty="0">
                    <a:ln w="17780" cmpd="sng">
                      <a:solidFill>
                        <a:srgbClr val="FFFFFF"/>
                      </a:solidFill>
                      <a:prstDash val="solid"/>
                      <a:miter lim="800000"/>
                    </a:ln>
                    <a:solidFill>
                      <a:srgbClr val="FF0000"/>
                    </a:solidFill>
                    <a:effectLst>
                      <a:outerShdw blurRad="38100" dist="38100" dir="2700000" algn="tl">
                        <a:srgbClr val="000000">
                          <a:alpha val="43137"/>
                        </a:srgbClr>
                      </a:outerShdw>
                    </a:effectLst>
                    <a:latin typeface="Verdana"/>
                    <a:cs typeface="Arial" charset="0"/>
                  </a:rPr>
                  <a:t>ŞÜPHE UYANDIRMAKTA</a:t>
                </a:r>
              </a:p>
              <a:p>
                <a:pPr>
                  <a:defRPr/>
                </a:pPr>
                <a:endParaRPr lang="tr-TR" sz="1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ial" charset="0"/>
                </a:endParaRPr>
              </a:p>
              <a:p>
                <a:pPr>
                  <a:defRPr/>
                </a:pPr>
                <a:endParaRPr lang="tr-TR" sz="1600" b="1" u="sng" dirty="0">
                  <a:solidFill>
                    <a:schemeClr val="accent3">
                      <a:lumMod val="60000"/>
                      <a:lumOff val="40000"/>
                    </a:schemeClr>
                  </a:solidFill>
                  <a:cs typeface="Arial" charset="0"/>
                </a:endParaRPr>
              </a:p>
            </p:txBody>
          </p:sp>
          <p:sp>
            <p:nvSpPr>
              <p:cNvPr id="36" name="TextBox 35"/>
              <p:cNvSpPr txBox="1"/>
              <p:nvPr/>
            </p:nvSpPr>
            <p:spPr>
              <a:xfrm>
                <a:off x="6105549" y="2628945"/>
                <a:ext cx="184157" cy="461978"/>
              </a:xfrm>
              <a:prstGeom prst="rect">
                <a:avLst/>
              </a:prstGeom>
              <a:noFill/>
            </p:spPr>
            <p:txBody>
              <a:bodyPr wrap="none">
                <a:spAutoFit/>
              </a:bodyPr>
              <a:lstStyle/>
              <a:p>
                <a:pPr>
                  <a:defRPr/>
                </a:pPr>
                <a:endParaRPr lang="tr-TR" sz="2400" b="1" dirty="0">
                  <a:solidFill>
                    <a:srgbClr val="FF0000"/>
                  </a:solidFill>
                  <a:latin typeface="+mn-lt"/>
                  <a:cs typeface="Arial" charset="0"/>
                </a:endParaRPr>
              </a:p>
            </p:txBody>
          </p:sp>
        </p:grpSp>
        <p:sp>
          <p:nvSpPr>
            <p:cNvPr id="8" name="Right Arrow 7"/>
            <p:cNvSpPr/>
            <p:nvPr/>
          </p:nvSpPr>
          <p:spPr bwMode="auto">
            <a:xfrm>
              <a:off x="5000625" y="5649913"/>
              <a:ext cx="1228725" cy="1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8" name="Rectangle 12"/>
            <p:cNvSpPr txBox="1">
              <a:spLocks noChangeArrowheads="1"/>
            </p:cNvSpPr>
            <p:nvPr/>
          </p:nvSpPr>
          <p:spPr bwMode="auto">
            <a:xfrm>
              <a:off x="5045075" y="5078413"/>
              <a:ext cx="1201737" cy="401638"/>
            </a:xfrm>
            <a:prstGeom prst="rect">
              <a:avLst/>
            </a:prstGeom>
            <a:noFill/>
            <a:ln w="9525">
              <a:noFill/>
              <a:miter lim="800000"/>
              <a:headEnd/>
              <a:tailEnd/>
            </a:ln>
          </p:spPr>
          <p:txBody>
            <a:bodyPr/>
            <a:lstStyle/>
            <a:p>
              <a:pPr algn="ctr">
                <a:defRPr/>
              </a:pPr>
              <a:r>
                <a:rPr lang="tr-TR" sz="1600" b="1" dirty="0">
                  <a:solidFill>
                    <a:schemeClr val="tx2">
                      <a:lumMod val="90000"/>
                    </a:schemeClr>
                  </a:solidFill>
                  <a:cs typeface="Arial" charset="0"/>
                </a:rPr>
                <a:t>Numune </a:t>
              </a:r>
            </a:p>
            <a:p>
              <a:pPr algn="ctr">
                <a:defRPr/>
              </a:pPr>
              <a:r>
                <a:rPr lang="tr-TR" sz="1600" b="1" dirty="0">
                  <a:solidFill>
                    <a:schemeClr val="tx2">
                      <a:lumMod val="90000"/>
                    </a:schemeClr>
                  </a:solidFill>
                  <a:cs typeface="Arial" charset="0"/>
                </a:rPr>
                <a:t>Alınır</a:t>
              </a:r>
            </a:p>
          </p:txBody>
        </p:sp>
        <p:sp>
          <p:nvSpPr>
            <p:cNvPr id="9" name="TextBox 8"/>
            <p:cNvSpPr txBox="1"/>
            <p:nvPr/>
          </p:nvSpPr>
          <p:spPr bwMode="auto">
            <a:xfrm>
              <a:off x="6275387" y="5121276"/>
              <a:ext cx="2592388" cy="1076324"/>
            </a:xfrm>
            <a:prstGeom prst="rect">
              <a:avLst/>
            </a:prstGeom>
            <a:solidFill>
              <a:schemeClr val="accent4">
                <a:lumMod val="20000"/>
                <a:lumOff val="80000"/>
              </a:schemeClr>
            </a:solidFill>
            <a:ln>
              <a:solidFill>
                <a:schemeClr val="bg1"/>
              </a:solidFill>
            </a:ln>
          </p:spPr>
          <p:txBody>
            <a:bodyPr>
              <a:spAutoFit/>
            </a:bodyPr>
            <a:lstStyle/>
            <a:p>
              <a:pPr algn="ctr">
                <a:defRPr/>
              </a:pPr>
              <a:r>
                <a:rPr lang="tr-TR" sz="1600" b="1" dirty="0">
                  <a:solidFill>
                    <a:srgbClr val="FF0000"/>
                  </a:solidFill>
                  <a:latin typeface="Arial" pitchFamily="34" charset="0"/>
                  <a:cs typeface="Arial" charset="0"/>
                </a:rPr>
                <a:t>Laboratuvar Raporu - İstenen Proje Değeri karşılaştırılarak </a:t>
              </a:r>
            </a:p>
            <a:p>
              <a:pPr algn="ctr">
                <a:defRPr/>
              </a:pPr>
              <a:r>
                <a:rPr lang="tr-TR" sz="1600" b="1" dirty="0">
                  <a:solidFill>
                    <a:srgbClr val="FF0000"/>
                  </a:solidFill>
                  <a:latin typeface="Arial" pitchFamily="34" charset="0"/>
                  <a:cs typeface="Arial" charset="0"/>
                </a:rPr>
                <a:t>KARAR</a:t>
              </a:r>
            </a:p>
          </p:txBody>
        </p:sp>
        <p:sp>
          <p:nvSpPr>
            <p:cNvPr id="41" name="Rectangle 12"/>
            <p:cNvSpPr txBox="1">
              <a:spLocks noChangeArrowheads="1"/>
            </p:cNvSpPr>
            <p:nvPr/>
          </p:nvSpPr>
          <p:spPr bwMode="auto">
            <a:xfrm>
              <a:off x="4818062" y="5745163"/>
              <a:ext cx="1593850" cy="401638"/>
            </a:xfrm>
            <a:prstGeom prst="rect">
              <a:avLst/>
            </a:prstGeom>
            <a:noFill/>
            <a:ln w="9525">
              <a:noFill/>
              <a:miter lim="800000"/>
              <a:headEnd/>
              <a:tailEnd/>
            </a:ln>
          </p:spPr>
          <p:txBody>
            <a:bodyPr/>
            <a:lstStyle/>
            <a:p>
              <a:pPr algn="ctr">
                <a:defRPr/>
              </a:pPr>
              <a:r>
                <a:rPr lang="tr-TR" sz="1600" b="1" dirty="0">
                  <a:solidFill>
                    <a:schemeClr val="tx2">
                      <a:lumMod val="90000"/>
                    </a:schemeClr>
                  </a:solidFill>
                  <a:cs typeface="Arial" charset="0"/>
                </a:rPr>
                <a:t>Akredite Laboratuvar</a:t>
              </a:r>
            </a:p>
          </p:txBody>
        </p:sp>
      </p:grpSp>
      <p:sp>
        <p:nvSpPr>
          <p:cNvPr id="34" name="33 Slayt Numarası Yer Tutucusu"/>
          <p:cNvSpPr>
            <a:spLocks noGrp="1"/>
          </p:cNvSpPr>
          <p:nvPr>
            <p:ph type="sldNum" sz="quarter" idx="12"/>
          </p:nvPr>
        </p:nvSpPr>
        <p:spPr>
          <a:xfrm>
            <a:off x="8316416" y="6376243"/>
            <a:ext cx="457200" cy="365125"/>
          </a:xfrm>
        </p:spPr>
        <p:txBody>
          <a:bodyPr/>
          <a:lstStyle/>
          <a:p>
            <a:pPr>
              <a:defRPr/>
            </a:pPr>
            <a:fld id="{D52155B6-AFAA-4D79-8255-D84DAC8328EA}" type="slidenum">
              <a:rPr lang="en-US" smtClean="0"/>
              <a:pPr>
                <a:defRPr/>
              </a:pPr>
              <a:t>32</a:t>
            </a:fld>
            <a:endParaRPr lang="en-US" dirty="0"/>
          </a:p>
        </p:txBody>
      </p:sp>
      <p:pic>
        <p:nvPicPr>
          <p:cNvPr id="35" name="Resim 3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1258888" y="2892425"/>
          <a:ext cx="6172200" cy="1295400"/>
        </p:xfrm>
        <a:graphic>
          <a:graphicData uri="http://schemas.openxmlformats.org/drawingml/2006/table">
            <a:tbl>
              <a:tblPr/>
              <a:tblGrid>
                <a:gridCol w="6172200"/>
              </a:tblGrid>
              <a:tr h="215900">
                <a:tc>
                  <a:txBody>
                    <a:bodyPr/>
                    <a:lstStyle/>
                    <a:p>
                      <a:pPr marL="342900" marR="0" lvl="0" indent="-342900" algn="just" defTabSz="914400" rtl="0" eaLnBrk="0" fontAlgn="base" latinLnBrk="0" hangingPunct="0">
                        <a:lnSpc>
                          <a:spcPct val="100000"/>
                        </a:lnSpc>
                        <a:spcBef>
                          <a:spcPct val="0"/>
                        </a:spcBef>
                        <a:spcAft>
                          <a:spcPct val="0"/>
                        </a:spcAft>
                        <a:buClrTx/>
                        <a:buSzPct val="95000"/>
                        <a:buFont typeface="Arial" charset="0"/>
                        <a:buAutoNum type="romanUcPeriod"/>
                        <a:tabLst>
                          <a:tab pos="257175" algn="l"/>
                        </a:tabLst>
                      </a:pPr>
                      <a:r>
                        <a:rPr kumimoji="0" lang="tr-TR" sz="1300" b="1" i="0" u="none" strike="noStrike" cap="none" normalizeH="0" baseline="0" dirty="0" smtClean="0">
                          <a:ln>
                            <a:noFill/>
                          </a:ln>
                          <a:solidFill>
                            <a:schemeClr val="tx1"/>
                          </a:solidFill>
                          <a:effectLst/>
                          <a:latin typeface="Corbel" pitchFamily="34" charset="0"/>
                        </a:rPr>
                        <a:t>YAPI İLE İLGİLİ BİLGİLER      </a:t>
                      </a:r>
                      <a:endParaRPr kumimoji="0" lang="tr-TR" sz="1300" b="1" i="0" u="none" strike="noStrike" cap="none" normalizeH="0" baseline="0" dirty="0" smtClean="0">
                        <a:ln>
                          <a:noFill/>
                        </a:ln>
                        <a:solidFill>
                          <a:schemeClr val="tx1"/>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r>
              <a:tr h="215900">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Yapı Ruhsat Tarih ve Nosu :</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5900">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Yapının Adresi :</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5900">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Pafta/Ada/Parsel Noları :</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5900">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Yapı İnşaat Alanı (m</a:t>
                      </a:r>
                      <a:r>
                        <a:rPr kumimoji="0" lang="tr-TR" sz="1300" b="1" i="0" u="none" strike="noStrike" cap="none" normalizeH="0" baseline="30000" smtClean="0">
                          <a:ln>
                            <a:noFill/>
                          </a:ln>
                          <a:solidFill>
                            <a:srgbClr val="000000"/>
                          </a:solidFill>
                          <a:effectLst/>
                          <a:latin typeface="Corbel" pitchFamily="34" charset="0"/>
                        </a:rPr>
                        <a:t>2</a:t>
                      </a:r>
                      <a:r>
                        <a:rPr kumimoji="0" lang="tr-TR" sz="1300" b="1" i="0" u="none" strike="noStrike" cap="none" normalizeH="0" baseline="0" smtClean="0">
                          <a:ln>
                            <a:noFill/>
                          </a:ln>
                          <a:solidFill>
                            <a:srgbClr val="000000"/>
                          </a:solidFill>
                          <a:effectLst/>
                          <a:latin typeface="Corbel" pitchFamily="34" charset="0"/>
                        </a:rPr>
                        <a:t>) ve Cinsi :</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5900">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Kontrol Edilen Yapı Kısmı :</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bl>
          </a:graphicData>
        </a:graphic>
      </p:graphicFrame>
      <p:graphicFrame>
        <p:nvGraphicFramePr>
          <p:cNvPr id="9" name="8 Tablo"/>
          <p:cNvGraphicFramePr>
            <a:graphicFrameLocks noGrp="1"/>
          </p:cNvGraphicFramePr>
          <p:nvPr/>
        </p:nvGraphicFramePr>
        <p:xfrm>
          <a:off x="1258888" y="1444625"/>
          <a:ext cx="6172200" cy="1371602"/>
        </p:xfrm>
        <a:graphic>
          <a:graphicData uri="http://schemas.openxmlformats.org/drawingml/2006/table">
            <a:tbl>
              <a:tblPr/>
              <a:tblGrid>
                <a:gridCol w="6172200"/>
              </a:tblGrid>
              <a:tr h="27463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dirty="0" smtClean="0">
                          <a:ln>
                            <a:noFill/>
                          </a:ln>
                          <a:solidFill>
                            <a:schemeClr val="tx1"/>
                          </a:solidFill>
                          <a:effectLst/>
                          <a:latin typeface="Corbel" pitchFamily="34" charset="0"/>
                        </a:rPr>
                        <a:t>Yapı İşinin Adı :</a:t>
                      </a:r>
                      <a:endParaRPr kumimoji="0" lang="tr-TR" sz="1300" b="1" i="0" u="none" strike="noStrike" cap="none" normalizeH="0" baseline="0" dirty="0" smtClean="0">
                        <a:ln>
                          <a:noFill/>
                        </a:ln>
                        <a:solidFill>
                          <a:schemeClr val="tx1"/>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r>
              <a:tr h="27463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dirty="0" smtClean="0">
                          <a:ln>
                            <a:noFill/>
                          </a:ln>
                          <a:solidFill>
                            <a:srgbClr val="000000"/>
                          </a:solidFill>
                          <a:effectLst/>
                          <a:latin typeface="Corbel" pitchFamily="34" charset="0"/>
                        </a:rPr>
                        <a:t>Yapı Sahibi :</a:t>
                      </a:r>
                      <a:endParaRPr kumimoji="0" lang="tr-TR" sz="1300" b="1" i="0" u="none" strike="noStrike" cap="none" normalizeH="0" baseline="0" dirty="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73050">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Yapı Müteahhidi:</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7463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Yapı Kontrol Birimi:</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7463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dirty="0" smtClean="0">
                          <a:ln>
                            <a:noFill/>
                          </a:ln>
                          <a:solidFill>
                            <a:srgbClr val="000000"/>
                          </a:solidFill>
                          <a:effectLst/>
                          <a:latin typeface="Corbel" pitchFamily="34" charset="0"/>
                        </a:rPr>
                        <a:t>Yapı İşinin Bulunduğu İl:</a:t>
                      </a:r>
                      <a:endParaRPr kumimoji="0" lang="tr-TR" sz="1300" b="1" i="0" u="none" strike="noStrike" cap="none" normalizeH="0" baseline="0" dirty="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graphicFrame>
        <p:nvGraphicFramePr>
          <p:cNvPr id="10" name="9 Tablo"/>
          <p:cNvGraphicFramePr>
            <a:graphicFrameLocks noGrp="1"/>
          </p:cNvGraphicFramePr>
          <p:nvPr/>
        </p:nvGraphicFramePr>
        <p:xfrm>
          <a:off x="1258888" y="4254500"/>
          <a:ext cx="6180137" cy="2143126"/>
        </p:xfrm>
        <a:graphic>
          <a:graphicData uri="http://schemas.openxmlformats.org/drawingml/2006/table">
            <a:tbl>
              <a:tblPr/>
              <a:tblGrid>
                <a:gridCol w="6180137"/>
              </a:tblGrid>
              <a:tr h="639762">
                <a:tc>
                  <a:txBody>
                    <a:bodyPr/>
                    <a:lstStyle/>
                    <a:p>
                      <a:pPr marL="28575" marR="0" lvl="0" indent="-28575"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dirty="0" smtClean="0">
                          <a:ln>
                            <a:noFill/>
                          </a:ln>
                          <a:solidFill>
                            <a:schemeClr val="tx1"/>
                          </a:solidFill>
                          <a:effectLst/>
                          <a:latin typeface="Corbel" pitchFamily="34" charset="0"/>
                        </a:rPr>
                        <a:t>II.   ÜRETİCİ-YETKİLİ TEMSİLCİ/DAĞITICIYA İLİŞKİN BİLGİLER:  </a:t>
                      </a:r>
                    </a:p>
                    <a:p>
                      <a:pPr marL="28575" marR="0" lvl="0" indent="-28575"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dirty="0" smtClean="0">
                          <a:ln>
                            <a:noFill/>
                          </a:ln>
                          <a:solidFill>
                            <a:schemeClr val="tx1"/>
                          </a:solidFill>
                          <a:effectLst/>
                          <a:latin typeface="Corbel" pitchFamily="34" charset="0"/>
                        </a:rPr>
                        <a:t>       	</a:t>
                      </a:r>
                      <a:r>
                        <a:rPr kumimoji="0" lang="tr-TR" sz="1300" b="1" i="0" u="none" strike="noStrike" cap="none" normalizeH="0" baseline="0" dirty="0" smtClean="0">
                          <a:ln>
                            <a:noFill/>
                          </a:ln>
                          <a:solidFill>
                            <a:schemeClr val="tx1"/>
                          </a:solidFill>
                          <a:effectLst/>
                          <a:latin typeface="Corbel" pitchFamily="34" charset="0"/>
                          <a:sym typeface="Symbol" pitchFamily="18" charset="2"/>
                        </a:rPr>
                        <a:t></a:t>
                      </a:r>
                      <a:r>
                        <a:rPr kumimoji="0" lang="tr-TR" sz="1300" b="1" i="0" u="none" strike="noStrike" cap="none" normalizeH="0" baseline="0" dirty="0" smtClean="0">
                          <a:ln>
                            <a:noFill/>
                          </a:ln>
                          <a:solidFill>
                            <a:schemeClr val="tx1"/>
                          </a:solidFill>
                          <a:effectLst/>
                          <a:latin typeface="Corbel" pitchFamily="34" charset="0"/>
                        </a:rPr>
                        <a:t> ÜRETİCİ    		</a:t>
                      </a:r>
                      <a:r>
                        <a:rPr kumimoji="0" lang="tr-TR" sz="1300" b="1" i="0" u="none" strike="noStrike" cap="none" normalizeH="0" baseline="0" dirty="0" smtClean="0">
                          <a:ln>
                            <a:noFill/>
                          </a:ln>
                          <a:solidFill>
                            <a:schemeClr val="tx1"/>
                          </a:solidFill>
                          <a:effectLst/>
                          <a:latin typeface="Corbel" pitchFamily="34" charset="0"/>
                          <a:sym typeface="Symbol" pitchFamily="18" charset="2"/>
                        </a:rPr>
                        <a:t></a:t>
                      </a:r>
                      <a:r>
                        <a:rPr kumimoji="0" lang="tr-TR" sz="1300" b="1" i="0" u="none" strike="noStrike" cap="none" normalizeH="0" baseline="0" dirty="0" smtClean="0">
                          <a:ln>
                            <a:noFill/>
                          </a:ln>
                          <a:solidFill>
                            <a:schemeClr val="tx1"/>
                          </a:solidFill>
                          <a:effectLst/>
                          <a:latin typeface="Corbel" pitchFamily="34" charset="0"/>
                        </a:rPr>
                        <a:t>YETKİLİ TEMSİLCİ   			</a:t>
                      </a:r>
                      <a:r>
                        <a:rPr kumimoji="0" lang="tr-TR" sz="1300" b="1" i="0" u="none" strike="noStrike" cap="none" normalizeH="0" baseline="0" dirty="0" smtClean="0">
                          <a:ln>
                            <a:noFill/>
                          </a:ln>
                          <a:solidFill>
                            <a:schemeClr val="tx1"/>
                          </a:solidFill>
                          <a:effectLst/>
                          <a:latin typeface="Corbel" pitchFamily="34" charset="0"/>
                          <a:sym typeface="Symbol" pitchFamily="18" charset="2"/>
                        </a:rPr>
                        <a:t></a:t>
                      </a:r>
                      <a:r>
                        <a:rPr kumimoji="0" lang="tr-TR" sz="1300" b="1" i="0" u="none" strike="noStrike" cap="none" normalizeH="0" baseline="0" dirty="0" smtClean="0">
                          <a:ln>
                            <a:noFill/>
                          </a:ln>
                          <a:solidFill>
                            <a:schemeClr val="tx1"/>
                          </a:solidFill>
                          <a:effectLst/>
                          <a:latin typeface="Corbel" pitchFamily="34" charset="0"/>
                        </a:rPr>
                        <a:t> DAĞITICI      </a:t>
                      </a:r>
                      <a:endParaRPr kumimoji="0" lang="tr-TR" sz="1300" b="1" i="0" u="none" strike="noStrike" cap="none" normalizeH="0" baseline="0" dirty="0" smtClean="0">
                        <a:ln>
                          <a:noFill/>
                        </a:ln>
                        <a:solidFill>
                          <a:schemeClr val="tx1"/>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r>
              <a:tr h="301625">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Adı/Ticari Unvanı:</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30003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dirty="0" smtClean="0">
                          <a:ln>
                            <a:noFill/>
                          </a:ln>
                          <a:solidFill>
                            <a:srgbClr val="000000"/>
                          </a:solidFill>
                          <a:effectLst/>
                          <a:latin typeface="Corbel" pitchFamily="34" charset="0"/>
                        </a:rPr>
                        <a:t>Vergi No.:</a:t>
                      </a:r>
                      <a:endParaRPr kumimoji="0" lang="tr-TR" sz="1300" b="1" i="0" u="none" strike="noStrike" cap="none" normalizeH="0" baseline="0" dirty="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01625">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Adresi:</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30003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smtClean="0">
                          <a:ln>
                            <a:noFill/>
                          </a:ln>
                          <a:solidFill>
                            <a:srgbClr val="000000"/>
                          </a:solidFill>
                          <a:effectLst/>
                          <a:latin typeface="Corbel" pitchFamily="34" charset="0"/>
                        </a:rPr>
                        <a:t>Telefon / Fax No. :                                     /</a:t>
                      </a:r>
                      <a:endParaRPr kumimoji="0" lang="tr-TR" sz="1300" b="1" i="0" u="none" strike="noStrike" cap="none" normalizeH="0" baseline="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0003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cap="none" normalizeH="0" baseline="0" dirty="0" smtClean="0">
                          <a:ln>
                            <a:noFill/>
                          </a:ln>
                          <a:solidFill>
                            <a:srgbClr val="000000"/>
                          </a:solidFill>
                          <a:effectLst/>
                          <a:latin typeface="Corbel" pitchFamily="34" charset="0"/>
                        </a:rPr>
                        <a:t>E-posta :</a:t>
                      </a:r>
                      <a:endParaRPr kumimoji="0" lang="tr-TR" sz="1300" b="1" i="0" u="none" strike="noStrike" cap="none" normalizeH="0" baseline="0" dirty="0" smtClean="0">
                        <a:ln>
                          <a:noFill/>
                        </a:ln>
                        <a:solidFill>
                          <a:srgbClr val="000000"/>
                        </a:solidFill>
                        <a:effectLst/>
                        <a:latin typeface="Corbel" pitchFamily="34" charset="0"/>
                        <a:cs typeface="Times New Roman" pitchFamily="18" charset="0"/>
                      </a:endParaRPr>
                    </a:p>
                  </a:txBody>
                  <a:tcPr marL="44450" marR="444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bl>
          </a:graphicData>
        </a:graphic>
      </p:graphicFrame>
      <p:sp>
        <p:nvSpPr>
          <p:cNvPr id="65584" name="Rectangle 12"/>
          <p:cNvSpPr txBox="1">
            <a:spLocks noChangeArrowheads="1"/>
          </p:cNvSpPr>
          <p:nvPr/>
        </p:nvSpPr>
        <p:spPr bwMode="auto">
          <a:xfrm>
            <a:off x="539552" y="1052736"/>
            <a:ext cx="7543800" cy="685800"/>
          </a:xfrm>
          <a:prstGeom prst="rect">
            <a:avLst/>
          </a:prstGeom>
          <a:noFill/>
          <a:ln w="9525">
            <a:noFill/>
            <a:miter lim="800000"/>
            <a:headEnd/>
            <a:tailEnd/>
          </a:ln>
        </p:spPr>
        <p:txBody>
          <a:bodyPr/>
          <a:lstStyle/>
          <a:p>
            <a:pPr algn="ctr"/>
            <a:r>
              <a:rPr lang="tr-TR" sz="2000" b="1" dirty="0" smtClean="0">
                <a:solidFill>
                  <a:srgbClr val="00B0F0"/>
                </a:solidFill>
                <a:latin typeface="+mj-lt"/>
              </a:rPr>
              <a:t>ŞANTİYEDE</a:t>
            </a:r>
            <a:r>
              <a:rPr lang="tr-TR" sz="2000" b="1" dirty="0">
                <a:solidFill>
                  <a:schemeClr val="accent1"/>
                </a:solidFill>
              </a:rPr>
              <a:t> </a:t>
            </a:r>
            <a:r>
              <a:rPr lang="tr-TR" sz="2000" b="1" dirty="0" smtClean="0">
                <a:solidFill>
                  <a:srgbClr val="00B0F0"/>
                </a:solidFill>
                <a:latin typeface="+mj-lt"/>
              </a:rPr>
              <a:t>YAPI MALZEMELERİ DENETİM TUTANAĞI (Ek-1)</a:t>
            </a:r>
          </a:p>
        </p:txBody>
      </p:sp>
      <p:sp>
        <p:nvSpPr>
          <p:cNvPr id="7" name="6 Slayt Numarası Yer Tutucusu"/>
          <p:cNvSpPr>
            <a:spLocks noGrp="1"/>
          </p:cNvSpPr>
          <p:nvPr>
            <p:ph type="sldNum" sz="quarter" idx="12"/>
          </p:nvPr>
        </p:nvSpPr>
        <p:spPr/>
        <p:txBody>
          <a:bodyPr/>
          <a:lstStyle/>
          <a:p>
            <a:pPr>
              <a:defRPr/>
            </a:pPr>
            <a:fld id="{D52155B6-AFAA-4D79-8255-D84DAC8328EA}" type="slidenum">
              <a:rPr lang="en-US" smtClean="0"/>
              <a:pPr>
                <a:defRPr/>
              </a:pPr>
              <a:t>33</a:t>
            </a:fld>
            <a:endParaRPr lang="en-US"/>
          </a:p>
        </p:txBody>
      </p:sp>
      <p:pic>
        <p:nvPicPr>
          <p:cNvPr id="11" name="Resim 10"/>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23528" y="40457"/>
            <a:ext cx="1021853" cy="1021853"/>
          </a:xfrm>
          <a:prstGeom prst="rect">
            <a:avLst/>
          </a:prstGeom>
        </p:spPr>
      </p:pic>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3032497794"/>
              </p:ext>
            </p:extLst>
          </p:nvPr>
        </p:nvGraphicFramePr>
        <p:xfrm>
          <a:off x="914400" y="1616869"/>
          <a:ext cx="7696200" cy="4613276"/>
        </p:xfrm>
        <a:graphic>
          <a:graphicData uri="http://schemas.openxmlformats.org/drawingml/2006/table">
            <a:tbl>
              <a:tblPr/>
              <a:tblGrid>
                <a:gridCol w="7696200"/>
              </a:tblGrid>
              <a:tr h="615950">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kern="1200" cap="none" normalizeH="0" baseline="0" dirty="0" smtClean="0">
                          <a:ln>
                            <a:noFill/>
                          </a:ln>
                          <a:solidFill>
                            <a:srgbClr val="000000"/>
                          </a:solidFill>
                          <a:effectLst/>
                          <a:latin typeface="Corbel" pitchFamily="34" charset="0"/>
                          <a:ea typeface="+mn-ea"/>
                          <a:cs typeface="+mn-cs"/>
                        </a:rPr>
                        <a:t>III.  ÜRÜNE İLİŞKİN BİLGİLER:      </a:t>
                      </a: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a:t>
                      </a:r>
                      <a:r>
                        <a:rPr kumimoji="0" lang="tr-TR" sz="1300" b="1" i="0" u="none" strike="noStrike" kern="1200" cap="none" normalizeH="0" baseline="0" dirty="0" smtClean="0">
                          <a:ln>
                            <a:noFill/>
                          </a:ln>
                          <a:solidFill>
                            <a:srgbClr val="000000"/>
                          </a:solidFill>
                          <a:effectLst/>
                          <a:latin typeface="Corbel" pitchFamily="34" charset="0"/>
                          <a:ea typeface="+mn-ea"/>
                          <a:cs typeface="+mn-cs"/>
                        </a:rPr>
                        <a:t> İTHAL               </a:t>
                      </a: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a:t>
                      </a:r>
                      <a:r>
                        <a:rPr kumimoji="0" lang="tr-TR" sz="1300" b="1" i="0" u="none" strike="noStrike" kern="1200" cap="none" normalizeH="0" baseline="0" dirty="0" smtClean="0">
                          <a:ln>
                            <a:noFill/>
                          </a:ln>
                          <a:solidFill>
                            <a:srgbClr val="000000"/>
                          </a:solidFill>
                          <a:effectLst/>
                          <a:latin typeface="Corbel" pitchFamily="34" charset="0"/>
                          <a:ea typeface="+mn-ea"/>
                          <a:cs typeface="+mn-cs"/>
                        </a:rPr>
                        <a:t> YERLİ     </a:t>
                      </a:r>
                    </a:p>
                  </a:txBody>
                  <a:tcPr marL="42137" marR="421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8893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kern="1200" cap="none" normalizeH="0" baseline="0" dirty="0" smtClean="0">
                          <a:ln>
                            <a:noFill/>
                          </a:ln>
                          <a:solidFill>
                            <a:srgbClr val="000000"/>
                          </a:solidFill>
                          <a:effectLst/>
                          <a:latin typeface="Corbel" pitchFamily="34" charset="0"/>
                          <a:ea typeface="+mn-ea"/>
                          <a:cs typeface="+mn-cs"/>
                        </a:rPr>
                        <a:t>Ürünün Cinsi / Markası :</a:t>
                      </a:r>
                    </a:p>
                  </a:txBody>
                  <a:tcPr marL="42137" marR="421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442913">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kern="1200" cap="none" normalizeH="0" baseline="0" dirty="0" smtClean="0">
                          <a:ln>
                            <a:noFill/>
                          </a:ln>
                          <a:solidFill>
                            <a:srgbClr val="000000"/>
                          </a:solidFill>
                          <a:effectLst/>
                          <a:latin typeface="Corbel" pitchFamily="34" charset="0"/>
                          <a:ea typeface="+mn-ea"/>
                          <a:cs typeface="+mn-cs"/>
                        </a:rPr>
                        <a:t>İlgili Teknik Şartname (Standart.Teknik Onay) No :</a:t>
                      </a:r>
                    </a:p>
                  </a:txBody>
                  <a:tcPr marL="42137" marR="421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838199">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kern="1200" cap="none" normalizeH="0" baseline="0" dirty="0" smtClean="0">
                          <a:ln>
                            <a:noFill/>
                          </a:ln>
                          <a:solidFill>
                            <a:srgbClr val="000000"/>
                          </a:solidFill>
                          <a:effectLst/>
                          <a:latin typeface="Corbel" pitchFamily="34" charset="0"/>
                          <a:ea typeface="+mn-ea"/>
                          <a:cs typeface="+mn-cs"/>
                        </a:rPr>
                        <a:t>CE İşaretlemesi :                       </a:t>
                      </a: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a:t>
                      </a:r>
                      <a:r>
                        <a:rPr kumimoji="0" lang="tr-TR" sz="1300" b="1" i="0" u="none" strike="noStrike" kern="1200" cap="none" normalizeH="0" baseline="0" dirty="0" smtClean="0">
                          <a:ln>
                            <a:noFill/>
                          </a:ln>
                          <a:solidFill>
                            <a:srgbClr val="000000"/>
                          </a:solidFill>
                          <a:effectLst/>
                          <a:latin typeface="Corbel" pitchFamily="34" charset="0"/>
                          <a:ea typeface="+mn-ea"/>
                          <a:cs typeface="+mn-cs"/>
                        </a:rPr>
                        <a:t> Mevcut1                                         </a:t>
                      </a: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a:t>
                      </a:r>
                      <a:r>
                        <a:rPr kumimoji="0" lang="tr-TR" sz="1300" b="1" i="0" u="none" strike="noStrike" kern="1200" cap="none" normalizeH="0" baseline="0" dirty="0" smtClean="0">
                          <a:ln>
                            <a:noFill/>
                          </a:ln>
                          <a:solidFill>
                            <a:srgbClr val="000000"/>
                          </a:solidFill>
                          <a:effectLst/>
                          <a:latin typeface="Corbel" pitchFamily="34" charset="0"/>
                          <a:ea typeface="+mn-ea"/>
                          <a:cs typeface="+mn-cs"/>
                        </a:rPr>
                        <a:t> Mevcut Değil           </a:t>
                      </a:r>
                    </a:p>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                                            </a:t>
                      </a:r>
                      <a:r>
                        <a:rPr kumimoji="0" lang="tr-TR" sz="1300" b="1" i="0" u="none" strike="noStrike" kern="1200" cap="none" normalizeH="0" baseline="0" dirty="0" smtClean="0">
                          <a:ln>
                            <a:noFill/>
                          </a:ln>
                          <a:solidFill>
                            <a:srgbClr val="000000"/>
                          </a:solidFill>
                          <a:effectLst/>
                          <a:latin typeface="Corbel" pitchFamily="34" charset="0"/>
                          <a:ea typeface="+mn-ea"/>
                          <a:cs typeface="+mn-cs"/>
                        </a:rPr>
                        <a:t> Uygun    </a:t>
                      </a: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a:t>
                      </a:r>
                      <a:r>
                        <a:rPr kumimoji="0" lang="tr-TR" sz="1300" b="1" i="0" u="none" strike="noStrike" kern="1200" cap="none" normalizeH="0" baseline="0" dirty="0" smtClean="0">
                          <a:ln>
                            <a:noFill/>
                          </a:ln>
                          <a:solidFill>
                            <a:srgbClr val="000000"/>
                          </a:solidFill>
                          <a:effectLst/>
                          <a:latin typeface="Corbel" pitchFamily="34" charset="0"/>
                          <a:ea typeface="+mn-ea"/>
                          <a:cs typeface="+mn-cs"/>
                        </a:rPr>
                        <a:t> Uygun Değil</a:t>
                      </a:r>
                    </a:p>
                  </a:txBody>
                  <a:tcPr marL="42137" marR="421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776288">
                <a:tc>
                  <a:txBody>
                    <a:bodyPr/>
                    <a:lstStyle/>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kern="1200" cap="none" normalizeH="0" baseline="0" dirty="0" smtClean="0">
                          <a:ln>
                            <a:noFill/>
                          </a:ln>
                          <a:solidFill>
                            <a:srgbClr val="000000"/>
                          </a:solidFill>
                          <a:effectLst/>
                          <a:latin typeface="Corbel" pitchFamily="34" charset="0"/>
                          <a:ea typeface="+mn-ea"/>
                          <a:cs typeface="+mn-cs"/>
                        </a:rPr>
                        <a:t>G İşaretlemesi   :       :                       </a:t>
                      </a: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a:t>
                      </a:r>
                      <a:r>
                        <a:rPr kumimoji="0" lang="tr-TR" sz="1300" b="1" i="0" u="none" strike="noStrike" kern="1200" cap="none" normalizeH="0" baseline="0" dirty="0" smtClean="0">
                          <a:ln>
                            <a:noFill/>
                          </a:ln>
                          <a:solidFill>
                            <a:srgbClr val="000000"/>
                          </a:solidFill>
                          <a:effectLst/>
                          <a:latin typeface="Corbel" pitchFamily="34" charset="0"/>
                          <a:ea typeface="+mn-ea"/>
                          <a:cs typeface="+mn-cs"/>
                        </a:rPr>
                        <a:t> Mevcut</a:t>
                      </a:r>
                      <a:r>
                        <a:rPr kumimoji="0" lang="tr-TR" sz="1300" b="1" i="0" u="none" strike="noStrike" kern="1200" cap="none" normalizeH="0" baseline="30000" dirty="0" smtClean="0">
                          <a:ln>
                            <a:noFill/>
                          </a:ln>
                          <a:solidFill>
                            <a:srgbClr val="000000"/>
                          </a:solidFill>
                          <a:effectLst/>
                          <a:latin typeface="Corbel" pitchFamily="34" charset="0"/>
                          <a:ea typeface="+mn-ea"/>
                          <a:cs typeface="+mn-cs"/>
                        </a:rPr>
                        <a:t>1</a:t>
                      </a:r>
                      <a:r>
                        <a:rPr kumimoji="0" lang="tr-TR" sz="1300" b="1" i="0" u="none" strike="noStrike" kern="1200" cap="none" normalizeH="0" baseline="0" dirty="0" smtClean="0">
                          <a:ln>
                            <a:noFill/>
                          </a:ln>
                          <a:solidFill>
                            <a:srgbClr val="000000"/>
                          </a:solidFill>
                          <a:effectLst/>
                          <a:latin typeface="Corbel" pitchFamily="34" charset="0"/>
                          <a:ea typeface="+mn-ea"/>
                          <a:cs typeface="+mn-cs"/>
                        </a:rPr>
                        <a:t>                                         </a:t>
                      </a: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a:t>
                      </a:r>
                      <a:r>
                        <a:rPr kumimoji="0" lang="tr-TR" sz="1300" b="1" i="0" u="none" strike="noStrike" kern="1200" cap="none" normalizeH="0" baseline="0" dirty="0" smtClean="0">
                          <a:ln>
                            <a:noFill/>
                          </a:ln>
                          <a:solidFill>
                            <a:srgbClr val="000000"/>
                          </a:solidFill>
                          <a:effectLst/>
                          <a:latin typeface="Corbel" pitchFamily="34" charset="0"/>
                          <a:ea typeface="+mn-ea"/>
                          <a:cs typeface="+mn-cs"/>
                        </a:rPr>
                        <a:t> Mevcut Değil           </a:t>
                      </a:r>
                    </a:p>
                    <a:p>
                      <a:pPr marL="0" marR="0" lvl="0" indent="0" algn="just" defTabSz="914400" rtl="0" eaLnBrk="0" fontAlgn="base" latinLnBrk="0" hangingPunct="0">
                        <a:lnSpc>
                          <a:spcPct val="100000"/>
                        </a:lnSpc>
                        <a:spcBef>
                          <a:spcPct val="0"/>
                        </a:spcBef>
                        <a:spcAft>
                          <a:spcPct val="0"/>
                        </a:spcAft>
                        <a:buClrTx/>
                        <a:buSzPct val="95000"/>
                        <a:buFontTx/>
                        <a:buNone/>
                        <a:tabLst/>
                      </a:pP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                                            </a:t>
                      </a:r>
                      <a:r>
                        <a:rPr kumimoji="0" lang="tr-TR" sz="1300" b="1" i="0" u="none" strike="noStrike" kern="1200" cap="none" normalizeH="0" baseline="0" dirty="0" smtClean="0">
                          <a:ln>
                            <a:noFill/>
                          </a:ln>
                          <a:solidFill>
                            <a:srgbClr val="000000"/>
                          </a:solidFill>
                          <a:effectLst/>
                          <a:latin typeface="Corbel" pitchFamily="34" charset="0"/>
                          <a:ea typeface="+mn-ea"/>
                          <a:cs typeface="+mn-cs"/>
                        </a:rPr>
                        <a:t> Uygun    </a:t>
                      </a:r>
                      <a:r>
                        <a:rPr kumimoji="0" lang="tr-TR" sz="1300" b="1" i="0" u="none" strike="noStrike" kern="1200" cap="none" normalizeH="0" baseline="0" dirty="0" smtClean="0">
                          <a:ln>
                            <a:noFill/>
                          </a:ln>
                          <a:solidFill>
                            <a:srgbClr val="000000"/>
                          </a:solidFill>
                          <a:effectLst/>
                          <a:latin typeface="Corbel" pitchFamily="34" charset="0"/>
                          <a:ea typeface="+mn-ea"/>
                          <a:cs typeface="+mn-cs"/>
                          <a:sym typeface="Symbol" pitchFamily="18" charset="2"/>
                        </a:rPr>
                        <a:t></a:t>
                      </a:r>
                      <a:r>
                        <a:rPr kumimoji="0" lang="tr-TR" sz="1300" b="1" i="0" u="none" strike="noStrike" kern="1200" cap="none" normalizeH="0" baseline="0" dirty="0" smtClean="0">
                          <a:ln>
                            <a:noFill/>
                          </a:ln>
                          <a:solidFill>
                            <a:srgbClr val="000000"/>
                          </a:solidFill>
                          <a:effectLst/>
                          <a:latin typeface="Corbel" pitchFamily="34" charset="0"/>
                          <a:ea typeface="+mn-ea"/>
                          <a:cs typeface="+mn-cs"/>
                        </a:rPr>
                        <a:t> Uygun Değil</a:t>
                      </a:r>
                    </a:p>
                  </a:txBody>
                  <a:tcPr marL="42137" marR="42137"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11636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tr-TR" sz="1400" b="0" i="0" u="none" strike="noStrike" cap="none" normalizeH="0" baseline="0" dirty="0" smtClean="0">
                          <a:ln>
                            <a:noFill/>
                          </a:ln>
                          <a:solidFill>
                            <a:srgbClr val="000000"/>
                          </a:solidFill>
                          <a:effectLst/>
                          <a:latin typeface="Corbel" pitchFamily="34" charset="0"/>
                        </a:rPr>
                        <a:t>Beyan Edilen                                                  </a:t>
                      </a:r>
                    </a:p>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tr-TR" sz="1400" b="0" i="0" u="none" strike="noStrike" cap="none" normalizeH="0" baseline="0" dirty="0" smtClean="0">
                          <a:ln>
                            <a:noFill/>
                          </a:ln>
                          <a:solidFill>
                            <a:srgbClr val="000000"/>
                          </a:solidFill>
                          <a:effectLst/>
                          <a:latin typeface="Corbel" pitchFamily="34" charset="0"/>
                        </a:rPr>
                        <a:t>Ürün Karakteristiklerine                                </a:t>
                      </a:r>
                      <a:r>
                        <a:rPr kumimoji="0" lang="tr-TR" sz="1400" b="0" i="0" u="none" strike="noStrike" cap="none" normalizeH="0" baseline="0" dirty="0" smtClean="0">
                          <a:ln>
                            <a:noFill/>
                          </a:ln>
                          <a:solidFill>
                            <a:srgbClr val="000000"/>
                          </a:solidFill>
                          <a:effectLst/>
                          <a:latin typeface="Corbel" pitchFamily="34" charset="0"/>
                          <a:sym typeface="Symbol" pitchFamily="18" charset="2"/>
                        </a:rPr>
                        <a:t></a:t>
                      </a:r>
                      <a:r>
                        <a:rPr kumimoji="0" lang="tr-TR" sz="1400" b="0" i="0" u="none" strike="noStrike" cap="none" normalizeH="0" baseline="0" dirty="0" smtClean="0">
                          <a:ln>
                            <a:noFill/>
                          </a:ln>
                          <a:solidFill>
                            <a:srgbClr val="000000"/>
                          </a:solidFill>
                          <a:effectLst/>
                          <a:latin typeface="Corbel" pitchFamily="34" charset="0"/>
                        </a:rPr>
                        <a:t> Var                                                                         </a:t>
                      </a:r>
                      <a:r>
                        <a:rPr kumimoji="0" lang="tr-TR" sz="1400" b="0" i="0" u="none" strike="noStrike" cap="none" normalizeH="0" baseline="0" dirty="0" smtClean="0">
                          <a:ln>
                            <a:noFill/>
                          </a:ln>
                          <a:solidFill>
                            <a:srgbClr val="000000"/>
                          </a:solidFill>
                          <a:effectLst/>
                          <a:latin typeface="Corbel" pitchFamily="34" charset="0"/>
                          <a:sym typeface="Symbol" pitchFamily="18" charset="2"/>
                        </a:rPr>
                        <a:t></a:t>
                      </a:r>
                      <a:r>
                        <a:rPr kumimoji="0" lang="tr-TR" sz="1400" b="0" i="0" u="none" strike="noStrike" cap="none" normalizeH="0" baseline="0" dirty="0" smtClean="0">
                          <a:ln>
                            <a:noFill/>
                          </a:ln>
                          <a:solidFill>
                            <a:srgbClr val="000000"/>
                          </a:solidFill>
                          <a:effectLst/>
                          <a:latin typeface="Corbel" pitchFamily="34" charset="0"/>
                        </a:rPr>
                        <a:t> Yok</a:t>
                      </a:r>
                    </a:p>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tr-TR" sz="1400" b="0" i="0" u="none" strike="noStrike" cap="none" normalizeH="0" baseline="0" dirty="0" smtClean="0">
                          <a:ln>
                            <a:noFill/>
                          </a:ln>
                          <a:solidFill>
                            <a:srgbClr val="000000"/>
                          </a:solidFill>
                          <a:effectLst/>
                          <a:latin typeface="Corbel" pitchFamily="34" charset="0"/>
                        </a:rPr>
                        <a:t>Dair Güvensizlik Şüphesi</a:t>
                      </a:r>
                    </a:p>
                  </a:txBody>
                  <a:tcPr marL="42137" marR="421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38735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137" marR="421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580" name="3 Dikdörtgen"/>
          <p:cNvSpPr>
            <a:spLocks noChangeArrowheads="1"/>
          </p:cNvSpPr>
          <p:nvPr/>
        </p:nvSpPr>
        <p:spPr bwMode="auto">
          <a:xfrm>
            <a:off x="395288" y="1124744"/>
            <a:ext cx="8153400" cy="400050"/>
          </a:xfrm>
          <a:prstGeom prst="rect">
            <a:avLst/>
          </a:prstGeom>
          <a:noFill/>
          <a:ln w="9525">
            <a:noFill/>
            <a:miter lim="800000"/>
            <a:headEnd/>
            <a:tailEnd/>
          </a:ln>
        </p:spPr>
        <p:txBody>
          <a:bodyPr>
            <a:spAutoFit/>
          </a:bodyPr>
          <a:lstStyle/>
          <a:p>
            <a:pPr algn="ctr"/>
            <a:r>
              <a:rPr lang="tr-TR" sz="2000" b="1" dirty="0" smtClean="0">
                <a:solidFill>
                  <a:srgbClr val="00B0F0"/>
                </a:solidFill>
                <a:latin typeface="+mj-lt"/>
              </a:rPr>
              <a:t>ŞANTİYEDE YAPI MALZEMELERİ DENETİM TUTANAĞI (Ek-1)</a:t>
            </a:r>
          </a:p>
        </p:txBody>
      </p:sp>
      <p:sp>
        <p:nvSpPr>
          <p:cNvPr id="5" name="4 Slayt Numarası Yer Tutucusu"/>
          <p:cNvSpPr>
            <a:spLocks noGrp="1"/>
          </p:cNvSpPr>
          <p:nvPr>
            <p:ph type="sldNum" sz="quarter" idx="12"/>
          </p:nvPr>
        </p:nvSpPr>
        <p:spPr>
          <a:xfrm>
            <a:off x="8316416" y="6376243"/>
            <a:ext cx="457200" cy="365125"/>
          </a:xfrm>
        </p:spPr>
        <p:txBody>
          <a:bodyPr/>
          <a:lstStyle/>
          <a:p>
            <a:pPr>
              <a:defRPr/>
            </a:pPr>
            <a:fld id="{D52155B6-AFAA-4D79-8255-D84DAC8328EA}" type="slidenum">
              <a:rPr lang="en-US" smtClean="0"/>
              <a:pPr>
                <a:defRPr/>
              </a:pPr>
              <a:t>34</a:t>
            </a:fld>
            <a:endParaRPr lang="en-US" dirty="0"/>
          </a:p>
        </p:txBody>
      </p:sp>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95288" y="131515"/>
            <a:ext cx="1021853" cy="1021853"/>
          </a:xfrm>
          <a:prstGeom prst="rect">
            <a:avLst/>
          </a:prstGeom>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2155972268"/>
              </p:ext>
            </p:extLst>
          </p:nvPr>
        </p:nvGraphicFramePr>
        <p:xfrm>
          <a:off x="1562100" y="1556792"/>
          <a:ext cx="6096000" cy="741362"/>
        </p:xfrm>
        <a:graphic>
          <a:graphicData uri="http://schemas.openxmlformats.org/drawingml/2006/table">
            <a:tbl>
              <a:tblPr/>
              <a:tblGrid>
                <a:gridCol w="6096000"/>
              </a:tblGrid>
              <a:tr h="371474">
                <a:tc>
                  <a:txBody>
                    <a:bodyPr/>
                    <a:lstStyle/>
                    <a:p>
                      <a:pPr marL="0" marR="0" lvl="0" indent="0" algn="l" defTabSz="914400" rtl="0" eaLnBrk="0" fontAlgn="base" latinLnBrk="0" hangingPunct="0">
                        <a:lnSpc>
                          <a:spcPct val="100000"/>
                        </a:lnSpc>
                        <a:spcBef>
                          <a:spcPct val="0"/>
                        </a:spcBef>
                        <a:spcAft>
                          <a:spcPct val="0"/>
                        </a:spcAft>
                        <a:buClrTx/>
                        <a:buSzPct val="95000"/>
                        <a:buFontTx/>
                        <a:buNone/>
                        <a:tabLst/>
                      </a:pPr>
                      <a:r>
                        <a:rPr kumimoji="0" lang="fr-FR" sz="1700" b="1" i="0" u="none" strike="noStrike" cap="none" normalizeH="0" baseline="0" dirty="0" smtClean="0">
                          <a:ln>
                            <a:noFill/>
                          </a:ln>
                          <a:solidFill>
                            <a:schemeClr val="tx1"/>
                          </a:solidFill>
                          <a:effectLst/>
                          <a:latin typeface="Corbel" pitchFamily="34" charset="0"/>
                        </a:rPr>
                        <a:t>IV.  DEĞERLENDİRME</a:t>
                      </a:r>
                      <a:endParaRPr kumimoji="0" lang="tr-TR" sz="1700" b="1" i="0" u="none" strike="noStrike" cap="none" normalizeH="0" baseline="0" dirty="0" smtClean="0">
                        <a:ln>
                          <a:noFill/>
                        </a:ln>
                        <a:solidFill>
                          <a:schemeClr val="tx1"/>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r>
              <a:tr h="369888">
                <a:tc>
                  <a:txBody>
                    <a:bodyPr/>
                    <a:lstStyle/>
                    <a:p>
                      <a:pPr marL="0" marR="0" lvl="0" indent="0" algn="l" defTabSz="914400" rtl="0" eaLnBrk="0" fontAlgn="base" latinLnBrk="0" hangingPunct="0">
                        <a:lnSpc>
                          <a:spcPct val="100000"/>
                        </a:lnSpc>
                        <a:spcBef>
                          <a:spcPct val="0"/>
                        </a:spcBef>
                        <a:spcAft>
                          <a:spcPct val="0"/>
                        </a:spcAft>
                        <a:buClrTx/>
                        <a:buSzPct val="95000"/>
                        <a:buFontTx/>
                        <a:buNone/>
                        <a:tabLst/>
                      </a:pPr>
                      <a:endParaRPr kumimoji="0" lang="tr-TR" sz="1700" b="0" i="0" u="none" strike="noStrike" cap="none" normalizeH="0" baseline="0" dirty="0" smtClean="0">
                        <a:ln>
                          <a:noFill/>
                        </a:ln>
                        <a:solidFill>
                          <a:srgbClr val="000000"/>
                        </a:solidFill>
                        <a:effectLst/>
                        <a:latin typeface="Corbe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bl>
          </a:graphicData>
        </a:graphic>
      </p:graphicFrame>
      <p:sp>
        <p:nvSpPr>
          <p:cNvPr id="67594" name="Rectangle 1"/>
          <p:cNvSpPr>
            <a:spLocks noChangeArrowheads="1"/>
          </p:cNvSpPr>
          <p:nvPr/>
        </p:nvSpPr>
        <p:spPr bwMode="auto">
          <a:xfrm>
            <a:off x="304800" y="2298154"/>
            <a:ext cx="8610600" cy="2432050"/>
          </a:xfrm>
          <a:prstGeom prst="rect">
            <a:avLst/>
          </a:prstGeom>
          <a:noFill/>
          <a:ln w="9525" algn="ctr">
            <a:noFill/>
            <a:miter lim="800000"/>
            <a:headEnd/>
            <a:tailEnd/>
          </a:ln>
        </p:spPr>
        <p:txBody>
          <a:bodyPr anchor="ctr">
            <a:spAutoFit/>
          </a:bodyPr>
          <a:lstStyle/>
          <a:p>
            <a:pPr>
              <a:tabLst>
                <a:tab pos="114300" algn="l"/>
              </a:tabLst>
            </a:pPr>
            <a:r>
              <a:rPr lang="tr-TR" sz="1600">
                <a:latin typeface="Times New Roman" pitchFamily="18" charset="0"/>
              </a:rPr>
              <a:t>Yukarıda belirtilen yapıda kullanılmak üzere müteahhit tarafından temin edilerek şantiye mahalline getirilen ................. </a:t>
            </a:r>
            <a:endParaRPr lang="tr-TR">
              <a:latin typeface="Times New Roman" pitchFamily="18" charset="0"/>
            </a:endParaRPr>
          </a:p>
          <a:p>
            <a:pPr eaLnBrk="0" hangingPunct="0">
              <a:tabLst>
                <a:tab pos="114300" algn="l"/>
              </a:tabLst>
            </a:pPr>
            <a:r>
              <a:rPr lang="tr-TR" sz="1600">
                <a:latin typeface="Times New Roman" pitchFamily="18" charset="0"/>
              </a:rPr>
              <a:t>markalı ................... üzerinde yapılan muayenede adı geçen yapı malzemesinin yapıda kullanılmasına, değerlendirme </a:t>
            </a:r>
            <a:endParaRPr lang="tr-TR">
              <a:latin typeface="Times New Roman" pitchFamily="18" charset="0"/>
            </a:endParaRPr>
          </a:p>
          <a:p>
            <a:pPr eaLnBrk="0" hangingPunct="0">
              <a:tabLst>
                <a:tab pos="114300" algn="l"/>
              </a:tabLst>
            </a:pPr>
            <a:r>
              <a:rPr lang="tr-TR" sz="1600">
                <a:latin typeface="Times New Roman" pitchFamily="18" charset="0"/>
              </a:rPr>
              <a:t>		bölümünde belirtilen nedenlerden dolayı müsaade edilmemiştir.</a:t>
            </a:r>
            <a:r>
              <a:rPr lang="tr-TR" sz="1600" b="1">
                <a:latin typeface="Times New Roman" pitchFamily="18" charset="0"/>
              </a:rPr>
              <a:t> </a:t>
            </a:r>
            <a:endParaRPr lang="tr-TR">
              <a:latin typeface="Times New Roman" pitchFamily="18" charset="0"/>
            </a:endParaRPr>
          </a:p>
          <a:p>
            <a:pPr eaLnBrk="0" hangingPunct="0">
              <a:tabLst>
                <a:tab pos="114300" algn="l"/>
              </a:tabLst>
            </a:pPr>
            <a:r>
              <a:rPr lang="tr-TR" sz="1600">
                <a:latin typeface="Times New Roman" pitchFamily="18" charset="0"/>
              </a:rPr>
              <a:t>		İşbu tutanak ...../...../..... tarihinde, üç (3) nüsha olarak düzenlenmiş olup okunarak imza altına alınmıştır. </a:t>
            </a:r>
            <a:endParaRPr lang="tr-TR">
              <a:latin typeface="Times New Roman" pitchFamily="18" charset="0"/>
            </a:endParaRPr>
          </a:p>
          <a:p>
            <a:pPr eaLnBrk="0" hangingPunct="0">
              <a:tabLst>
                <a:tab pos="114300" algn="l"/>
              </a:tabLst>
            </a:pPr>
            <a:r>
              <a:rPr lang="tr-TR" sz="1600" b="1">
                <a:latin typeface="Times New Roman" pitchFamily="18" charset="0"/>
              </a:rPr>
              <a:t>	</a:t>
            </a:r>
            <a:r>
              <a:rPr lang="tr-TR" sz="1600" b="1" u="sng">
                <a:latin typeface="Times New Roman" pitchFamily="18" charset="0"/>
              </a:rPr>
              <a:t>MÜTEAHHİT TEKNİK SORUMLUSU</a:t>
            </a:r>
            <a:r>
              <a:rPr lang="tr-TR" sz="1600" b="1">
                <a:latin typeface="Times New Roman" pitchFamily="18" charset="0"/>
              </a:rPr>
              <a:t>      </a:t>
            </a:r>
            <a:r>
              <a:rPr lang="tr-TR" sz="1000" b="1">
                <a:latin typeface="Times New Roman" pitchFamily="18" charset="0"/>
              </a:rPr>
              <a:t>	</a:t>
            </a:r>
            <a:r>
              <a:rPr lang="tr-TR" sz="1600" b="1" u="sng">
                <a:latin typeface="Times New Roman" pitchFamily="18" charset="0"/>
              </a:rPr>
              <a:t>YAPI KONTROL BİRİMİ SORUMLUSU             </a:t>
            </a:r>
          </a:p>
          <a:p>
            <a:pPr eaLnBrk="0" hangingPunct="0">
              <a:tabLst>
                <a:tab pos="114300" algn="l"/>
              </a:tabLst>
            </a:pPr>
            <a:endParaRPr lang="tr-TR" sz="2400">
              <a:latin typeface="Times New Roman" pitchFamily="18" charset="0"/>
            </a:endParaRPr>
          </a:p>
        </p:txBody>
      </p:sp>
      <p:sp>
        <p:nvSpPr>
          <p:cNvPr id="67595" name="Rectangle 2"/>
          <p:cNvSpPr>
            <a:spLocks noChangeArrowheads="1"/>
          </p:cNvSpPr>
          <p:nvPr/>
        </p:nvSpPr>
        <p:spPr bwMode="auto">
          <a:xfrm>
            <a:off x="457200" y="4888954"/>
            <a:ext cx="7467600" cy="1477963"/>
          </a:xfrm>
          <a:prstGeom prst="rect">
            <a:avLst/>
          </a:prstGeom>
          <a:noFill/>
          <a:ln w="9525" algn="ctr">
            <a:noFill/>
            <a:miter lim="800000"/>
            <a:headEnd/>
            <a:tailEnd/>
          </a:ln>
        </p:spPr>
        <p:txBody>
          <a:bodyPr anchor="ctr">
            <a:spAutoFit/>
          </a:bodyPr>
          <a:lstStyle/>
          <a:p>
            <a:r>
              <a:rPr lang="tr-TR" baseline="30000">
                <a:latin typeface="Times New Roman" pitchFamily="18" charset="0"/>
              </a:rPr>
              <a:t>1 </a:t>
            </a:r>
            <a:r>
              <a:rPr lang="tr-TR">
                <a:latin typeface="Times New Roman" pitchFamily="18" charset="0"/>
              </a:rPr>
              <a:t>CE veya G işareti mevcut ise uygun veya uygun değil den bir tanesi işaretlenecek</a:t>
            </a:r>
            <a:endParaRPr lang="tr-TR" sz="2000">
              <a:latin typeface="Times New Roman" pitchFamily="18" charset="0"/>
            </a:endParaRPr>
          </a:p>
          <a:p>
            <a:pPr eaLnBrk="0" hangingPunct="0"/>
            <a:r>
              <a:rPr lang="tr-TR" baseline="30000">
                <a:latin typeface="Times New Roman" pitchFamily="18" charset="0"/>
              </a:rPr>
              <a:t>2</a:t>
            </a:r>
            <a:r>
              <a:rPr lang="tr-TR">
                <a:latin typeface="Times New Roman" pitchFamily="18" charset="0"/>
              </a:rPr>
              <a:t> Güvensizlik şüphesinden dolayı numune alınmış ise var işaretlenerek deney raporu tutanak ekine eklenir</a:t>
            </a:r>
            <a:endParaRPr lang="tr-TR" sz="2000">
              <a:latin typeface="Times New Roman" pitchFamily="18" charset="0"/>
            </a:endParaRPr>
          </a:p>
          <a:p>
            <a:pPr eaLnBrk="0" hangingPunct="0"/>
            <a:r>
              <a:rPr lang="tr-TR">
                <a:latin typeface="Times New Roman" pitchFamily="18" charset="0"/>
              </a:rPr>
              <a:t>aksi halde yok ifadesi işaretlenir </a:t>
            </a:r>
            <a:endParaRPr lang="tr-TR" sz="6000">
              <a:latin typeface="Times New Roman" pitchFamily="18" charset="0"/>
            </a:endParaRPr>
          </a:p>
        </p:txBody>
      </p:sp>
      <p:sp>
        <p:nvSpPr>
          <p:cNvPr id="67596" name="Rectangle 12"/>
          <p:cNvSpPr txBox="1">
            <a:spLocks noChangeArrowheads="1"/>
          </p:cNvSpPr>
          <p:nvPr/>
        </p:nvSpPr>
        <p:spPr bwMode="auto">
          <a:xfrm>
            <a:off x="1154113" y="1125538"/>
            <a:ext cx="6911975" cy="342900"/>
          </a:xfrm>
          <a:prstGeom prst="rect">
            <a:avLst/>
          </a:prstGeom>
          <a:noFill/>
          <a:ln w="9525">
            <a:noFill/>
            <a:miter lim="800000"/>
            <a:headEnd/>
            <a:tailEnd/>
          </a:ln>
        </p:spPr>
        <p:txBody>
          <a:bodyPr/>
          <a:lstStyle/>
          <a:p>
            <a:pPr algn="ctr"/>
            <a:r>
              <a:rPr lang="tr-TR" sz="2000" b="1" dirty="0" smtClean="0">
                <a:solidFill>
                  <a:srgbClr val="00B0F0"/>
                </a:solidFill>
                <a:latin typeface="+mj-lt"/>
              </a:rPr>
              <a:t>ŞANTİYEDE YAPI MALZEMELERİ DENETİM TUTANAĞI (Ek-1)</a:t>
            </a:r>
          </a:p>
        </p:txBody>
      </p:sp>
      <p:sp>
        <p:nvSpPr>
          <p:cNvPr id="8" name="7 Slayt Numarası Yer Tutucusu"/>
          <p:cNvSpPr>
            <a:spLocks noGrp="1"/>
          </p:cNvSpPr>
          <p:nvPr>
            <p:ph type="sldNum" sz="quarter" idx="12"/>
          </p:nvPr>
        </p:nvSpPr>
        <p:spPr/>
        <p:txBody>
          <a:bodyPr/>
          <a:lstStyle/>
          <a:p>
            <a:pPr>
              <a:defRPr/>
            </a:pPr>
            <a:fld id="{D52155B6-AFAA-4D79-8255-D84DAC8328EA}" type="slidenum">
              <a:rPr lang="en-US" smtClean="0"/>
              <a:pPr>
                <a:defRPr/>
              </a:pPr>
              <a:t>35</a:t>
            </a:fld>
            <a:endParaRPr lang="en-US"/>
          </a:p>
        </p:txBody>
      </p:sp>
      <p:pic>
        <p:nvPicPr>
          <p:cNvPr id="7" name="Resim 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04800" y="260647"/>
            <a:ext cx="1021853" cy="1021853"/>
          </a:xfrm>
          <a:prstGeom prst="rect">
            <a:avLst/>
          </a:prstGeom>
        </p:spPr>
      </p:pic>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9"/>
          <p:cNvSpPr txBox="1">
            <a:spLocks noChangeArrowheads="1"/>
          </p:cNvSpPr>
          <p:nvPr/>
        </p:nvSpPr>
        <p:spPr bwMode="auto">
          <a:xfrm>
            <a:off x="281880" y="1095127"/>
            <a:ext cx="8610600" cy="461665"/>
          </a:xfrm>
          <a:prstGeom prst="rect">
            <a:avLst/>
          </a:prstGeom>
          <a:noFill/>
          <a:ln w="9525" algn="ctr">
            <a:noFill/>
            <a:miter lim="800000"/>
            <a:headEnd/>
            <a:tailEnd/>
          </a:ln>
        </p:spPr>
        <p:txBody>
          <a:bodyPr>
            <a:spAutoFit/>
          </a:bodyPr>
          <a:lstStyle/>
          <a:p>
            <a:pPr algn="ctr">
              <a:spcBef>
                <a:spcPct val="50000"/>
              </a:spcBef>
            </a:pPr>
            <a:r>
              <a:rPr lang="tr-TR" sz="2400" b="1" dirty="0" smtClean="0">
                <a:solidFill>
                  <a:srgbClr val="00B0F0"/>
                </a:solidFill>
                <a:latin typeface="+mj-lt"/>
              </a:rPr>
              <a:t>ŞANTİYE ORTAMINDA PİYASA GÖZETİMİ VE DENETİMİ</a:t>
            </a:r>
          </a:p>
        </p:txBody>
      </p:sp>
      <p:sp>
        <p:nvSpPr>
          <p:cNvPr id="69635" name="Text Box 8"/>
          <p:cNvSpPr txBox="1">
            <a:spLocks noChangeArrowheads="1"/>
          </p:cNvSpPr>
          <p:nvPr/>
        </p:nvSpPr>
        <p:spPr bwMode="auto">
          <a:xfrm>
            <a:off x="611559" y="1681638"/>
            <a:ext cx="7992889" cy="4339650"/>
          </a:xfrm>
          <a:prstGeom prst="rect">
            <a:avLst/>
          </a:prstGeom>
          <a:noFill/>
          <a:ln w="9525" algn="ctr">
            <a:noFill/>
            <a:miter lim="800000"/>
            <a:headEnd/>
            <a:tailEnd/>
          </a:ln>
        </p:spPr>
        <p:txBody>
          <a:bodyPr wrap="square">
            <a:spAutoFit/>
          </a:bodyPr>
          <a:lstStyle/>
          <a:p>
            <a:pPr marL="355600" indent="-355600" algn="ctr"/>
            <a:r>
              <a:rPr lang="tr-TR" sz="2000" dirty="0">
                <a:solidFill>
                  <a:srgbClr val="FF9966"/>
                </a:solidFill>
                <a:latin typeface="Arial" pitchFamily="34" charset="0"/>
              </a:rPr>
              <a:t> </a:t>
            </a:r>
            <a:r>
              <a:rPr lang="tr-TR" sz="2200" b="1" dirty="0" smtClean="0">
                <a:solidFill>
                  <a:srgbClr val="FF0000"/>
                </a:solidFill>
                <a:latin typeface="+mj-lt"/>
              </a:rPr>
              <a:t>BELİRLİ YAPI MALZEMELERİ ŞANTİYE ORTAMINDA ÜRETİLEBİLİR  !!! </a:t>
            </a:r>
          </a:p>
          <a:p>
            <a:pPr marL="355600" indent="-355600" algn="ctr"/>
            <a:endParaRPr lang="tr-TR" sz="2000" dirty="0">
              <a:solidFill>
                <a:srgbClr val="FF9966"/>
              </a:solidFill>
              <a:latin typeface="Arial" pitchFamily="34" charset="0"/>
            </a:endParaRPr>
          </a:p>
          <a:p>
            <a:pPr marL="355600" indent="-355600" algn="just">
              <a:buFont typeface="Wingdings" pitchFamily="2" charset="2"/>
              <a:buChar char="Ø"/>
            </a:pPr>
            <a:r>
              <a:rPr lang="tr-TR" dirty="0">
                <a:latin typeface="Arial" pitchFamily="34" charset="0"/>
                <a:cs typeface="Arial" pitchFamily="34" charset="0"/>
              </a:rPr>
              <a:t>Bir ürünün Yapı Malzemeleri Yönetmeliğinin </a:t>
            </a:r>
            <a:r>
              <a:rPr lang="tr-TR" dirty="0" smtClean="0">
                <a:latin typeface="Arial" pitchFamily="34" charset="0"/>
                <a:cs typeface="Arial" pitchFamily="34" charset="0"/>
              </a:rPr>
              <a:t>(305/2011/AB) </a:t>
            </a:r>
            <a:r>
              <a:rPr lang="tr-TR" dirty="0">
                <a:latin typeface="Arial" pitchFamily="34" charset="0"/>
                <a:cs typeface="Arial" pitchFamily="34" charset="0"/>
              </a:rPr>
              <a:t>hükümlerine tabi bir ürün olarak değerlendirilebilmesinin koşulu, ürünün piyasaya arz edilmesidir. </a:t>
            </a:r>
            <a:endParaRPr lang="tr-TR" dirty="0" smtClean="0">
              <a:latin typeface="Arial" pitchFamily="34" charset="0"/>
              <a:cs typeface="Arial" pitchFamily="34" charset="0"/>
            </a:endParaRPr>
          </a:p>
          <a:p>
            <a:pPr marL="355600" indent="-355600" algn="just">
              <a:buFont typeface="Wingdings" pitchFamily="2" charset="2"/>
              <a:buChar char="Ø"/>
            </a:pPr>
            <a:endParaRPr lang="tr-TR" dirty="0">
              <a:latin typeface="Arial" pitchFamily="34" charset="0"/>
              <a:cs typeface="Arial" pitchFamily="34" charset="0"/>
            </a:endParaRPr>
          </a:p>
          <a:p>
            <a:pPr marL="355600" indent="-355600" algn="just">
              <a:buFont typeface="Wingdings" pitchFamily="2" charset="2"/>
              <a:buChar char="Ø"/>
            </a:pPr>
            <a:r>
              <a:rPr lang="tr-TR" dirty="0">
                <a:latin typeface="Arial" pitchFamily="34" charset="0"/>
                <a:cs typeface="Arial" pitchFamily="34" charset="0"/>
              </a:rPr>
              <a:t>Bu takdirde piyasaya arz edilmeden doğrudan yapı işlerinde kullanılan Yapı Malzemeleri üründen ziyade yapı müteahhitlik hizmeti olarak kabul edilir. </a:t>
            </a:r>
            <a:endParaRPr lang="tr-TR" dirty="0" smtClean="0">
              <a:latin typeface="Arial" pitchFamily="34" charset="0"/>
              <a:cs typeface="Arial" pitchFamily="34" charset="0"/>
            </a:endParaRPr>
          </a:p>
          <a:p>
            <a:pPr marL="355600" indent="-355600" algn="just">
              <a:buFont typeface="Wingdings" pitchFamily="2" charset="2"/>
              <a:buChar char="Ø"/>
            </a:pPr>
            <a:endParaRPr lang="tr-TR" dirty="0">
              <a:latin typeface="Arial" pitchFamily="34" charset="0"/>
              <a:cs typeface="Arial" pitchFamily="34" charset="0"/>
            </a:endParaRPr>
          </a:p>
          <a:p>
            <a:pPr marL="355600" indent="-355600" algn="just">
              <a:buFont typeface="Wingdings" pitchFamily="2" charset="2"/>
              <a:buChar char="Ø"/>
            </a:pPr>
            <a:r>
              <a:rPr lang="tr-TR" dirty="0" smtClean="0">
                <a:latin typeface="Arial" pitchFamily="34" charset="0"/>
                <a:cs typeface="Arial" pitchFamily="34" charset="0"/>
              </a:rPr>
              <a:t>Örneğin projeye özel olarak şantiye mahallinde veya yakınında kurularak sadece ilgili projeye ürün temin eden bir beton santrali G işaretlemesine tabi değildir. Ancak böyle bir santral başka müşterilere de ürün satmaya karar verip piyasa ürün arz etmeye başlar ise G işaretlemesi yapması zorunlu hale gelir.</a:t>
            </a:r>
            <a:endParaRPr lang="tr-TR" sz="2400" dirty="0">
              <a:latin typeface="Corbel" pitchFamily="34" charset="0"/>
            </a:endParaRPr>
          </a:p>
        </p:txBody>
      </p:sp>
      <p:sp>
        <p:nvSpPr>
          <p:cNvPr id="5" name="4 Slayt Numarası Yer Tutucusu"/>
          <p:cNvSpPr>
            <a:spLocks noGrp="1"/>
          </p:cNvSpPr>
          <p:nvPr>
            <p:ph type="sldNum" sz="quarter" idx="12"/>
          </p:nvPr>
        </p:nvSpPr>
        <p:spPr/>
        <p:txBody>
          <a:bodyPr/>
          <a:lstStyle/>
          <a:p>
            <a:fld id="{9D42A802-C52C-43C2-9F65-815CAE899C7B}" type="slidenum">
              <a:rPr lang="tr-TR" smtClean="0"/>
              <a:pPr/>
              <a:t>36</a:t>
            </a:fld>
            <a:endParaRPr lang="tr-TR"/>
          </a:p>
        </p:txBody>
      </p:sp>
      <p:pic>
        <p:nvPicPr>
          <p:cNvPr id="6" name="Resim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67545" y="260649"/>
            <a:ext cx="792088" cy="792088"/>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44216"/>
            <a:ext cx="8219256" cy="4421088"/>
          </a:xfrm>
        </p:spPr>
        <p:txBody>
          <a:bodyPr rtlCol="0">
            <a:normAutofit fontScale="55000" lnSpcReduction="20000"/>
          </a:bodyPr>
          <a:lstStyle/>
          <a:p>
            <a:pPr marL="0" indent="0" algn="just" eaLnBrk="1" fontAlgn="auto" hangingPunct="1">
              <a:spcAft>
                <a:spcPts val="0"/>
              </a:spcAft>
              <a:buFont typeface="Wingdings 2" pitchFamily="18" charset="2"/>
              <a:buNone/>
              <a:defRPr/>
            </a:pPr>
            <a:r>
              <a:rPr lang="tr-TR" dirty="0" smtClean="0">
                <a:latin typeface="Arial" pitchFamily="34" charset="0"/>
                <a:cs typeface="Arial" pitchFamily="34" charset="0"/>
              </a:rPr>
              <a:t>Ürünün CE veya G işaretli olması her yapıda her yerde kullanılabileceği anlamına gelmemektedir. Ürünlerde işaretin </a:t>
            </a:r>
            <a:r>
              <a:rPr lang="tr-TR" dirty="0">
                <a:latin typeface="Arial" pitchFamily="34" charset="0"/>
                <a:cs typeface="Arial" pitchFamily="34" charset="0"/>
              </a:rPr>
              <a:t>yanı sıra işarette veya </a:t>
            </a:r>
            <a:r>
              <a:rPr lang="tr-TR" dirty="0" smtClean="0">
                <a:latin typeface="Arial" pitchFamily="34" charset="0"/>
                <a:cs typeface="Arial" pitchFamily="34" charset="0"/>
              </a:rPr>
              <a:t>ek </a:t>
            </a:r>
            <a:r>
              <a:rPr lang="tr-TR" dirty="0">
                <a:latin typeface="Arial" pitchFamily="34" charset="0"/>
                <a:cs typeface="Arial" pitchFamily="34" charset="0"/>
              </a:rPr>
              <a:t>belgede </a:t>
            </a:r>
            <a:r>
              <a:rPr lang="tr-TR" b="1" dirty="0">
                <a:latin typeface="Arial" pitchFamily="34" charset="0"/>
                <a:cs typeface="Arial" pitchFamily="34" charset="0"/>
              </a:rPr>
              <a:t>ürün </a:t>
            </a:r>
            <a:r>
              <a:rPr lang="tr-TR" b="1" dirty="0" smtClean="0">
                <a:latin typeface="Arial" pitchFamily="34" charset="0"/>
                <a:cs typeface="Arial" pitchFamily="34" charset="0"/>
              </a:rPr>
              <a:t>tipi, çeşidi, </a:t>
            </a:r>
            <a:r>
              <a:rPr lang="tr-TR" b="1" dirty="0">
                <a:latin typeface="Arial" pitchFamily="34" charset="0"/>
                <a:cs typeface="Arial" pitchFamily="34" charset="0"/>
              </a:rPr>
              <a:t>sınıfı, kullanım amacı, kullanım yeri ve </a:t>
            </a:r>
            <a:r>
              <a:rPr lang="tr-TR" b="1" dirty="0" smtClean="0">
                <a:latin typeface="Arial" pitchFamily="34" charset="0"/>
                <a:cs typeface="Arial" pitchFamily="34" charset="0"/>
              </a:rPr>
              <a:t>performans</a:t>
            </a:r>
            <a:r>
              <a:rPr lang="tr-TR" dirty="0" smtClean="0">
                <a:latin typeface="Arial" pitchFamily="34" charset="0"/>
                <a:cs typeface="Arial" pitchFamily="34" charset="0"/>
              </a:rPr>
              <a:t> </a:t>
            </a:r>
            <a:r>
              <a:rPr lang="tr-TR" b="1" dirty="0" smtClean="0">
                <a:latin typeface="Arial" pitchFamily="34" charset="0"/>
                <a:cs typeface="Arial" pitchFamily="34" charset="0"/>
              </a:rPr>
              <a:t>özellikleri </a:t>
            </a:r>
            <a:r>
              <a:rPr lang="tr-TR" dirty="0" smtClean="0">
                <a:latin typeface="Arial" pitchFamily="34" charset="0"/>
                <a:cs typeface="Arial" pitchFamily="34" charset="0"/>
              </a:rPr>
              <a:t>dikkate </a:t>
            </a:r>
            <a:r>
              <a:rPr lang="tr-TR" dirty="0">
                <a:latin typeface="Arial" pitchFamily="34" charset="0"/>
                <a:cs typeface="Arial" pitchFamily="34" charset="0"/>
              </a:rPr>
              <a:t>alınarak yapıda doğru yerde </a:t>
            </a:r>
            <a:r>
              <a:rPr lang="tr-TR" dirty="0" smtClean="0">
                <a:latin typeface="Arial" pitchFamily="34" charset="0"/>
                <a:cs typeface="Arial" pitchFamily="34" charset="0"/>
              </a:rPr>
              <a:t>kullanılmaları sağlanmalıdır. Bu süreçlerin yerine getirilmesinde en önemli görev yapı denetimi ve yapı malzemeleri denetçilerine düşmekte olup, </a:t>
            </a:r>
            <a:r>
              <a:rPr lang="tr-TR" dirty="0">
                <a:latin typeface="Arial" pitchFamily="34" charset="0"/>
                <a:cs typeface="Arial" pitchFamily="34" charset="0"/>
              </a:rPr>
              <a:t> </a:t>
            </a:r>
            <a:r>
              <a:rPr lang="tr-TR" dirty="0" smtClean="0">
                <a:latin typeface="Arial" pitchFamily="34" charset="0"/>
                <a:cs typeface="Arial" pitchFamily="34" charset="0"/>
              </a:rPr>
              <a:t>yapı denetim kuruluşları ve yapım sürecinin kontrolünden sorumlu diğer taraflar kadar,</a:t>
            </a:r>
          </a:p>
          <a:p>
            <a:pPr algn="just" eaLnBrk="1" fontAlgn="auto" hangingPunct="1">
              <a:spcAft>
                <a:spcPts val="0"/>
              </a:spcAft>
              <a:defRPr/>
            </a:pPr>
            <a:endParaRPr lang="tr-TR" dirty="0" smtClean="0">
              <a:latin typeface="Arial" pitchFamily="34" charset="0"/>
              <a:cs typeface="Arial" pitchFamily="34" charset="0"/>
            </a:endParaRPr>
          </a:p>
          <a:p>
            <a:pPr algn="just" eaLnBrk="1" fontAlgn="auto" hangingPunct="1">
              <a:spcAft>
                <a:spcPts val="0"/>
              </a:spcAft>
              <a:defRPr/>
            </a:pPr>
            <a:r>
              <a:rPr lang="tr-TR" dirty="0" smtClean="0">
                <a:latin typeface="Arial" pitchFamily="34" charset="0"/>
                <a:cs typeface="Arial" pitchFamily="34" charset="0"/>
              </a:rPr>
              <a:t>Tasarımcı,</a:t>
            </a:r>
          </a:p>
          <a:p>
            <a:pPr algn="just" eaLnBrk="1" fontAlgn="auto" hangingPunct="1">
              <a:spcAft>
                <a:spcPts val="0"/>
              </a:spcAft>
              <a:defRPr/>
            </a:pPr>
            <a:r>
              <a:rPr lang="tr-TR" dirty="0" smtClean="0">
                <a:latin typeface="Arial" pitchFamily="34" charset="0"/>
                <a:cs typeface="Arial" pitchFamily="34" charset="0"/>
              </a:rPr>
              <a:t>Şartname hazırlayıcı,</a:t>
            </a:r>
            <a:endParaRPr lang="tr-TR" dirty="0">
              <a:latin typeface="Arial" pitchFamily="34" charset="0"/>
              <a:cs typeface="Arial" pitchFamily="34" charset="0"/>
            </a:endParaRPr>
          </a:p>
          <a:p>
            <a:pPr eaLnBrk="1" fontAlgn="auto" hangingPunct="1">
              <a:spcAft>
                <a:spcPts val="0"/>
              </a:spcAft>
              <a:defRPr/>
            </a:pPr>
            <a:r>
              <a:rPr lang="tr-TR" dirty="0">
                <a:latin typeface="Arial" pitchFamily="34" charset="0"/>
                <a:cs typeface="Arial" pitchFamily="34" charset="0"/>
              </a:rPr>
              <a:t>Uygulama </a:t>
            </a:r>
            <a:r>
              <a:rPr lang="tr-TR" dirty="0" smtClean="0">
                <a:latin typeface="Arial" pitchFamily="34" charset="0"/>
                <a:cs typeface="Arial" pitchFamily="34" charset="0"/>
              </a:rPr>
              <a:t>detayı belirleyici, </a:t>
            </a:r>
            <a:endParaRPr lang="tr-TR" dirty="0">
              <a:latin typeface="Arial" pitchFamily="34" charset="0"/>
              <a:cs typeface="Arial" pitchFamily="34" charset="0"/>
            </a:endParaRPr>
          </a:p>
          <a:p>
            <a:pPr eaLnBrk="1" fontAlgn="auto" hangingPunct="1">
              <a:spcAft>
                <a:spcPts val="0"/>
              </a:spcAft>
              <a:defRPr/>
            </a:pPr>
            <a:r>
              <a:rPr lang="tr-TR" dirty="0" smtClean="0">
                <a:latin typeface="Arial" pitchFamily="34" charset="0"/>
                <a:cs typeface="Arial" pitchFamily="34" charset="0"/>
              </a:rPr>
              <a:t>Mahal </a:t>
            </a:r>
            <a:r>
              <a:rPr lang="tr-TR" dirty="0">
                <a:latin typeface="Arial" pitchFamily="34" charset="0"/>
                <a:cs typeface="Arial" pitchFamily="34" charset="0"/>
              </a:rPr>
              <a:t>listesi </a:t>
            </a:r>
            <a:r>
              <a:rPr lang="tr-TR" dirty="0" smtClean="0">
                <a:latin typeface="Arial" pitchFamily="34" charset="0"/>
                <a:cs typeface="Arial" pitchFamily="34" charset="0"/>
              </a:rPr>
              <a:t>hazırlayıcı, </a:t>
            </a:r>
            <a:endParaRPr lang="tr-TR" dirty="0">
              <a:latin typeface="Arial" pitchFamily="34" charset="0"/>
              <a:cs typeface="Arial" pitchFamily="34" charset="0"/>
            </a:endParaRPr>
          </a:p>
          <a:p>
            <a:pPr eaLnBrk="1" fontAlgn="auto" hangingPunct="1">
              <a:spcAft>
                <a:spcPts val="0"/>
              </a:spcAft>
              <a:defRPr/>
            </a:pPr>
            <a:r>
              <a:rPr lang="tr-TR" dirty="0" smtClean="0">
                <a:latin typeface="Arial" pitchFamily="34" charset="0"/>
                <a:cs typeface="Arial" pitchFamily="34" charset="0"/>
              </a:rPr>
              <a:t>Satın </a:t>
            </a:r>
            <a:r>
              <a:rPr lang="tr-TR" dirty="0">
                <a:latin typeface="Arial" pitchFamily="34" charset="0"/>
                <a:cs typeface="Arial" pitchFamily="34" charset="0"/>
              </a:rPr>
              <a:t>almadan </a:t>
            </a:r>
            <a:r>
              <a:rPr lang="tr-TR" dirty="0" smtClean="0">
                <a:latin typeface="Arial" pitchFamily="34" charset="0"/>
                <a:cs typeface="Arial" pitchFamily="34" charset="0"/>
              </a:rPr>
              <a:t>sorumluları,</a:t>
            </a:r>
            <a:endParaRPr lang="tr-TR" dirty="0">
              <a:latin typeface="Arial" pitchFamily="34" charset="0"/>
              <a:cs typeface="Arial" pitchFamily="34" charset="0"/>
            </a:endParaRPr>
          </a:p>
          <a:p>
            <a:pPr marL="0" indent="0" algn="just" eaLnBrk="1" fontAlgn="auto" hangingPunct="1">
              <a:spcAft>
                <a:spcPts val="0"/>
              </a:spcAft>
              <a:buFont typeface="Wingdings 2" pitchFamily="18" charset="2"/>
              <a:buNone/>
              <a:defRPr/>
            </a:pPr>
            <a:endParaRPr lang="tr-TR" dirty="0" smtClean="0">
              <a:latin typeface="Arial" pitchFamily="34" charset="0"/>
              <a:cs typeface="Arial" pitchFamily="34" charset="0"/>
            </a:endParaRPr>
          </a:p>
          <a:p>
            <a:pPr marL="0" indent="0" algn="just" eaLnBrk="1" fontAlgn="auto" hangingPunct="1">
              <a:spcAft>
                <a:spcPts val="0"/>
              </a:spcAft>
              <a:buFont typeface="Wingdings 2" pitchFamily="18" charset="2"/>
              <a:buNone/>
              <a:defRPr/>
            </a:pPr>
            <a:r>
              <a:rPr lang="tr-TR" dirty="0" smtClean="0">
                <a:latin typeface="Arial" pitchFamily="34" charset="0"/>
                <a:cs typeface="Arial" pitchFamily="34" charset="0"/>
              </a:rPr>
              <a:t>gibi tarafların da ürün </a:t>
            </a:r>
            <a:r>
              <a:rPr lang="tr-TR" dirty="0">
                <a:latin typeface="Arial" pitchFamily="34" charset="0"/>
                <a:cs typeface="Arial" pitchFamily="34" charset="0"/>
              </a:rPr>
              <a:t>performansıyla </a:t>
            </a:r>
            <a:r>
              <a:rPr lang="tr-TR" dirty="0" smtClean="0">
                <a:latin typeface="Arial" pitchFamily="34" charset="0"/>
                <a:cs typeface="Arial" pitchFamily="34" charset="0"/>
              </a:rPr>
              <a:t>ve yapının tabi olduğu teknik mevzuatla ilgili </a:t>
            </a:r>
            <a:r>
              <a:rPr lang="tr-TR" dirty="0">
                <a:latin typeface="Arial" pitchFamily="34" charset="0"/>
                <a:cs typeface="Arial" pitchFamily="34" charset="0"/>
              </a:rPr>
              <a:t>bilgilere hakim olmaları gerekmektedir. Mevzuat standartlar ve teknik onaylar üzerinden şekillendiğinden </a:t>
            </a:r>
            <a:r>
              <a:rPr lang="tr-TR" dirty="0" smtClean="0">
                <a:latin typeface="Arial" pitchFamily="34" charset="0"/>
                <a:cs typeface="Arial" pitchFamily="34" charset="0"/>
              </a:rPr>
              <a:t>tarafların bunlara </a:t>
            </a:r>
            <a:r>
              <a:rPr lang="tr-TR" dirty="0">
                <a:latin typeface="Arial" pitchFamily="34" charset="0"/>
                <a:cs typeface="Arial" pitchFamily="34" charset="0"/>
              </a:rPr>
              <a:t>atıf yapılması önemlidir</a:t>
            </a:r>
            <a:r>
              <a:rPr lang="tr-TR" dirty="0" smtClean="0">
                <a:latin typeface="Arial" pitchFamily="34" charset="0"/>
                <a:cs typeface="Arial" pitchFamily="34" charset="0"/>
              </a:rPr>
              <a:t>.</a:t>
            </a:r>
            <a:endParaRPr lang="tr-TR" dirty="0">
              <a:latin typeface="Arial" pitchFamily="34" charset="0"/>
              <a:cs typeface="Arial" pitchFamily="34" charset="0"/>
            </a:endParaRPr>
          </a:p>
        </p:txBody>
      </p:sp>
      <p:sp>
        <p:nvSpPr>
          <p:cNvPr id="52226" name="Başlık 1"/>
          <p:cNvSpPr>
            <a:spLocks noGrp="1"/>
          </p:cNvSpPr>
          <p:nvPr>
            <p:ph type="title" idx="4294967295"/>
          </p:nvPr>
        </p:nvSpPr>
        <p:spPr>
          <a:xfrm>
            <a:off x="0" y="1106488"/>
            <a:ext cx="8229600" cy="593725"/>
          </a:xfrm>
          <a:prstGeom prst="rect">
            <a:avLst/>
          </a:prstGeom>
        </p:spPr>
        <p:txBody>
          <a:bodyPr/>
          <a:lstStyle/>
          <a:p>
            <a:pPr fontAlgn="auto">
              <a:spcBef>
                <a:spcPct val="50000"/>
              </a:spcBef>
              <a:spcAft>
                <a:spcPts val="0"/>
              </a:spcAft>
              <a:defRPr/>
            </a:pPr>
            <a:r>
              <a:rPr lang="tr-TR" altLang="tr-TR" sz="2800" b="1" dirty="0" smtClean="0">
                <a:solidFill>
                  <a:srgbClr val="00B0F0"/>
                </a:solidFill>
                <a:ea typeface="+mn-ea"/>
                <a:cs typeface="+mn-cs"/>
              </a:rPr>
              <a:t>SONUÇ</a:t>
            </a:r>
          </a:p>
        </p:txBody>
      </p:sp>
      <p:sp>
        <p:nvSpPr>
          <p:cNvPr id="4" name="Slayt Numarası Yer Tutucusu 3"/>
          <p:cNvSpPr txBox="1">
            <a:spLocks/>
          </p:cNvSpPr>
          <p:nvPr/>
        </p:nvSpPr>
        <p:spPr bwMode="auto">
          <a:xfrm>
            <a:off x="6516216" y="6381328"/>
            <a:ext cx="2133600" cy="476250"/>
          </a:xfrm>
          <a:prstGeom prst="rect">
            <a:avLst/>
          </a:prstGeom>
          <a:noFill/>
          <a:ln>
            <a:round/>
            <a:headEnd/>
            <a:tailEnd/>
          </a:ln>
        </p:spPr>
        <p:txBody>
          <a:bodyPr vert="horz" wrap="square" lIns="91440" tIns="45720" rIns="91440" bIns="45720" numCol="1" rtlCol="0" anchor="ctr" anchorCtr="0" compatLnSpc="1">
            <a:prstTxWarp prst="textNoShape">
              <a:avLst/>
            </a:prstTxWarp>
          </a:bodyP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F96D06-E9C4-439E-8CA9-E1519BF8F1D8}" type="slidenum">
              <a:rPr lang="tr-TR" altLang="tr-TR" smtClean="0"/>
              <a:pPr/>
              <a:t>37</a:t>
            </a:fld>
            <a:endParaRPr lang="tr-TR" altLang="tr-TR" dirty="0" smtClean="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4 Dikdörtgen"/>
          <p:cNvSpPr>
            <a:spLocks noGrp="1" noChangeArrowheads="1"/>
          </p:cNvSpPr>
          <p:nvPr>
            <p:ph idx="1"/>
          </p:nvPr>
        </p:nvSpPr>
        <p:spPr bwMode="auto">
          <a:xfrm>
            <a:off x="1475656" y="1916832"/>
            <a:ext cx="5972154" cy="2160591"/>
          </a:xfrm>
          <a:prstGeom prst="rect">
            <a:avLst/>
          </a:prstGeom>
          <a:noFill/>
          <a:ln w="9525">
            <a:noFill/>
            <a:miter lim="800000"/>
            <a:headEnd/>
            <a:tailEnd/>
          </a:ln>
        </p:spPr>
        <p:txBody>
          <a:bodyPr wrap="square">
            <a:spAutoFit/>
          </a:bodyPr>
          <a:lstStyle/>
          <a:p>
            <a:pPr algn="ctr">
              <a:lnSpc>
                <a:spcPct val="80000"/>
              </a:lnSpc>
              <a:buNone/>
            </a:pPr>
            <a:r>
              <a:rPr lang="tr-TR" sz="2800" dirty="0">
                <a:latin typeface="Monotype Corsiva" pitchFamily="66" charset="0"/>
              </a:rPr>
              <a:t>İlginiz için</a:t>
            </a:r>
          </a:p>
          <a:p>
            <a:pPr algn="ctr">
              <a:lnSpc>
                <a:spcPct val="80000"/>
              </a:lnSpc>
              <a:buNone/>
            </a:pPr>
            <a:r>
              <a:rPr lang="tr-TR" sz="2800" dirty="0">
                <a:latin typeface="Monotype Corsiva" pitchFamily="66" charset="0"/>
              </a:rPr>
              <a:t> Teşekkür Ederim</a:t>
            </a:r>
          </a:p>
          <a:p>
            <a:pPr algn="ctr">
              <a:lnSpc>
                <a:spcPct val="80000"/>
              </a:lnSpc>
              <a:buNone/>
            </a:pPr>
            <a:endParaRPr lang="tr-TR" sz="2800" dirty="0">
              <a:latin typeface="Monotype Corsiva" pitchFamily="66" charset="0"/>
            </a:endParaRPr>
          </a:p>
          <a:p>
            <a:pPr algn="ctr">
              <a:lnSpc>
                <a:spcPct val="80000"/>
              </a:lnSpc>
              <a:buNone/>
            </a:pPr>
            <a:r>
              <a:rPr lang="tr-TR" sz="2800" dirty="0" smtClean="0">
                <a:latin typeface="Monotype Corsiva" pitchFamily="66" charset="0"/>
              </a:rPr>
              <a:t>Yücel Serhat SAYIŞ</a:t>
            </a:r>
            <a:endParaRPr lang="tr-TR" sz="2800" dirty="0">
              <a:latin typeface="Monotype Corsiva" pitchFamily="66" charset="0"/>
            </a:endParaRPr>
          </a:p>
          <a:p>
            <a:pPr algn="ctr">
              <a:lnSpc>
                <a:spcPct val="80000"/>
              </a:lnSpc>
              <a:buNone/>
            </a:pPr>
            <a:r>
              <a:rPr lang="tr-TR" sz="2800" dirty="0" smtClean="0">
                <a:latin typeface="Monotype Corsiva" pitchFamily="66" charset="0"/>
                <a:hlinkClick r:id="rId2"/>
              </a:rPr>
              <a:t>yserhat.sayis@csb.gov.tr</a:t>
            </a:r>
            <a:endParaRPr lang="tr-TR" sz="2800" dirty="0">
              <a:latin typeface="Monotype Corsiva" pitchFamily="66" charset="0"/>
            </a:endParaRPr>
          </a:p>
        </p:txBody>
      </p:sp>
      <p:sp>
        <p:nvSpPr>
          <p:cNvPr id="4" name="Slayt Numarası Yer Tutucusu 3"/>
          <p:cNvSpPr txBox="1">
            <a:spLocks/>
          </p:cNvSpPr>
          <p:nvPr/>
        </p:nvSpPr>
        <p:spPr bwMode="auto">
          <a:xfrm>
            <a:off x="6516216" y="6381328"/>
            <a:ext cx="2133600" cy="476250"/>
          </a:xfrm>
          <a:prstGeom prst="rect">
            <a:avLst/>
          </a:prstGeom>
          <a:noFill/>
          <a:ln>
            <a:round/>
            <a:headEnd/>
            <a:tailEnd/>
          </a:ln>
        </p:spPr>
        <p:txBody>
          <a:bodyPr vert="horz" wrap="square" lIns="91440" tIns="45720" rIns="91440" bIns="45720" numCol="1" rtlCol="0" anchor="ctr" anchorCtr="0" compatLnSpc="1">
            <a:prstTxWarp prst="textNoShape">
              <a:avLst/>
            </a:prstTxWarp>
          </a:bodyP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F96D06-E9C4-439E-8CA9-E1519BF8F1D8}" type="slidenum">
              <a:rPr lang="tr-TR" altLang="tr-TR" smtClean="0"/>
              <a:pPr/>
              <a:t>38</a:t>
            </a:fld>
            <a:endParaRPr lang="tr-TR" alt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İçerik Yer Tutucusu"/>
          <p:cNvSpPr>
            <a:spLocks noGrp="1"/>
          </p:cNvSpPr>
          <p:nvPr>
            <p:ph idx="1"/>
          </p:nvPr>
        </p:nvSpPr>
        <p:spPr/>
        <p:txBody>
          <a:bodyPr rtlCol="0">
            <a:normAutofit/>
          </a:bodyPr>
          <a:lstStyle/>
          <a:p>
            <a:pPr marL="612000" indent="0" algn="ctr" eaLnBrk="1" fontAlgn="auto" hangingPunct="1">
              <a:spcBef>
                <a:spcPts val="600"/>
              </a:spcBef>
              <a:spcAft>
                <a:spcPts val="0"/>
              </a:spcAft>
              <a:buFont typeface="Wingdings 3"/>
              <a:buNone/>
              <a:defRPr/>
            </a:pPr>
            <a:endParaRPr lang="tr-TR" sz="1800" b="1" dirty="0" smtClean="0"/>
          </a:p>
          <a:p>
            <a:pPr marL="365760" indent="-256032" algn="just" eaLnBrk="1" fontAlgn="auto" hangingPunct="1">
              <a:spcBef>
                <a:spcPts val="600"/>
              </a:spcBef>
              <a:spcAft>
                <a:spcPts val="0"/>
              </a:spcAft>
              <a:buFont typeface="Wingdings 3"/>
              <a:buNone/>
              <a:defRPr/>
            </a:pPr>
            <a:endParaRPr lang="tr-TR" dirty="0"/>
          </a:p>
        </p:txBody>
      </p:sp>
      <p:sp>
        <p:nvSpPr>
          <p:cNvPr id="29" name="28 Slayt Numarası Yer Tutucusu"/>
          <p:cNvSpPr>
            <a:spLocks noGrp="1"/>
          </p:cNvSpPr>
          <p:nvPr>
            <p:ph type="sldNum" sz="quarter" idx="12"/>
          </p:nvPr>
        </p:nvSpPr>
        <p:spPr/>
        <p:txBody>
          <a:bodyPr/>
          <a:lstStyle/>
          <a:p>
            <a:fld id="{9D42A802-C52C-43C2-9F65-815CAE899C7B}" type="slidenum">
              <a:rPr lang="tr-TR" smtClean="0"/>
              <a:pPr/>
              <a:t>4</a:t>
            </a:fld>
            <a:endParaRPr lang="tr-TR"/>
          </a:p>
        </p:txBody>
      </p:sp>
      <p:sp>
        <p:nvSpPr>
          <p:cNvPr id="8" name="1 İçerik Yer Tutucusu"/>
          <p:cNvSpPr txBox="1">
            <a:spLocks/>
          </p:cNvSpPr>
          <p:nvPr/>
        </p:nvSpPr>
        <p:spPr>
          <a:xfrm>
            <a:off x="107950" y="1196975"/>
            <a:ext cx="8856663" cy="5400675"/>
          </a:xfrm>
          <a:prstGeom prst="rect">
            <a:avLst/>
          </a:prstGeom>
        </p:spPr>
        <p:txBody>
          <a:bodyPr rtlCol="0">
            <a:normAutofit/>
          </a:bodyPr>
          <a:lstStyle/>
          <a:p>
            <a:pPr marL="612000" marR="0" lvl="0" indent="0" algn="ctr" defTabSz="914400" rtl="0" eaLnBrk="1" fontAlgn="auto" latinLnBrk="0" hangingPunct="1">
              <a:lnSpc>
                <a:spcPct val="100000"/>
              </a:lnSpc>
              <a:spcBef>
                <a:spcPts val="600"/>
              </a:spcBef>
              <a:spcAft>
                <a:spcPts val="0"/>
              </a:spcAft>
              <a:buClrTx/>
              <a:buSzTx/>
              <a:buFont typeface="Wingdings 3"/>
              <a:buNone/>
              <a:tabLst/>
              <a:defRPr/>
            </a:pPr>
            <a:endParaRPr kumimoji="0" lang="tr-TR" sz="1800" b="1"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600"/>
              </a:spcBef>
              <a:spcAft>
                <a:spcPts val="0"/>
              </a:spcAft>
              <a:buClrTx/>
              <a:buSzTx/>
              <a:buFont typeface="Wingdings 3"/>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1 İçerik Yer Tutucusu"/>
          <p:cNvSpPr txBox="1">
            <a:spLocks/>
          </p:cNvSpPr>
          <p:nvPr/>
        </p:nvSpPr>
        <p:spPr>
          <a:xfrm>
            <a:off x="107950" y="1196975"/>
            <a:ext cx="8856663" cy="5400675"/>
          </a:xfrm>
          <a:prstGeom prst="rect">
            <a:avLst/>
          </a:prstGeom>
        </p:spPr>
        <p:txBody>
          <a:bodyPr rtlCol="0">
            <a:normAutofit/>
          </a:bodyPr>
          <a:lstStyle/>
          <a:p>
            <a:pPr marL="612000" marR="0" lvl="0" indent="0" algn="ctr" defTabSz="914400" rtl="0" eaLnBrk="1" fontAlgn="auto" latinLnBrk="0" hangingPunct="1">
              <a:lnSpc>
                <a:spcPct val="100000"/>
              </a:lnSpc>
              <a:spcBef>
                <a:spcPts val="600"/>
              </a:spcBef>
              <a:spcAft>
                <a:spcPts val="0"/>
              </a:spcAft>
              <a:buClrTx/>
              <a:buSzTx/>
              <a:buFont typeface="Wingdings 3"/>
              <a:buNone/>
              <a:tabLst/>
              <a:defRPr/>
            </a:pPr>
            <a:endParaRPr kumimoji="0" lang="tr-TR"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600"/>
              </a:spcBef>
              <a:spcAft>
                <a:spcPts val="0"/>
              </a:spcAft>
              <a:buClrTx/>
              <a:buSzTx/>
              <a:buFont typeface="Wingdings 3"/>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9 Dikdörtgen"/>
          <p:cNvSpPr/>
          <p:nvPr/>
        </p:nvSpPr>
        <p:spPr>
          <a:xfrm>
            <a:off x="250825" y="2492375"/>
            <a:ext cx="3816350" cy="9144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dirty="0">
                <a:solidFill>
                  <a:schemeClr val="accent6">
                    <a:lumMod val="50000"/>
                  </a:schemeClr>
                </a:solidFill>
              </a:rPr>
              <a:t>Yapı Malzemeleri (CE)Yönetmeliği (305/2011/AB)</a:t>
            </a:r>
          </a:p>
        </p:txBody>
      </p:sp>
      <p:cxnSp>
        <p:nvCxnSpPr>
          <p:cNvPr id="11" name="10 Düz Ok Bağlayıcısı"/>
          <p:cNvCxnSpPr>
            <a:stCxn id="10" idx="2"/>
            <a:endCxn id="12" idx="0"/>
          </p:cNvCxnSpPr>
          <p:nvPr/>
        </p:nvCxnSpPr>
        <p:spPr>
          <a:xfrm>
            <a:off x="2159000" y="3406775"/>
            <a:ext cx="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Yuvarlatılmış Dikdörtgen"/>
          <p:cNvSpPr/>
          <p:nvPr/>
        </p:nvSpPr>
        <p:spPr>
          <a:xfrm>
            <a:off x="323850" y="3716338"/>
            <a:ext cx="3671888" cy="7207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dirty="0">
                <a:solidFill>
                  <a:schemeClr val="accent6">
                    <a:lumMod val="50000"/>
                  </a:schemeClr>
                </a:solidFill>
              </a:rPr>
              <a:t>Onaylanmış Kuruluşlar</a:t>
            </a:r>
          </a:p>
        </p:txBody>
      </p:sp>
      <p:sp>
        <p:nvSpPr>
          <p:cNvPr id="13" name="12 Dikdörtgen"/>
          <p:cNvSpPr/>
          <p:nvPr/>
        </p:nvSpPr>
        <p:spPr>
          <a:xfrm>
            <a:off x="5003800" y="2492375"/>
            <a:ext cx="3960813"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dirty="0">
                <a:solidFill>
                  <a:schemeClr val="accent6">
                    <a:lumMod val="50000"/>
                  </a:schemeClr>
                </a:solidFill>
              </a:rPr>
              <a:t>Yapı Malzemelerinin Tabi Olacağı Kriterler Hakkında (G) Yönetmelik</a:t>
            </a:r>
          </a:p>
        </p:txBody>
      </p:sp>
      <p:sp>
        <p:nvSpPr>
          <p:cNvPr id="14" name="13 Yuvarlatılmış Dikdörtgen"/>
          <p:cNvSpPr/>
          <p:nvPr/>
        </p:nvSpPr>
        <p:spPr>
          <a:xfrm>
            <a:off x="5148263" y="3716338"/>
            <a:ext cx="3671887" cy="7207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dirty="0">
                <a:solidFill>
                  <a:schemeClr val="accent6">
                    <a:lumMod val="50000"/>
                  </a:schemeClr>
                </a:solidFill>
              </a:rPr>
              <a:t>Uygunluk Değerlendirme Kuruluşları</a:t>
            </a:r>
          </a:p>
        </p:txBody>
      </p:sp>
      <p:cxnSp>
        <p:nvCxnSpPr>
          <p:cNvPr id="15" name="14 Düz Ok Bağlayıcısı"/>
          <p:cNvCxnSpPr>
            <a:stCxn id="13" idx="2"/>
            <a:endCxn id="14" idx="0"/>
          </p:cNvCxnSpPr>
          <p:nvPr/>
        </p:nvCxnSpPr>
        <p:spPr>
          <a:xfrm>
            <a:off x="6985000" y="3406775"/>
            <a:ext cx="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32 Dirsek Bağlayıcısı"/>
          <p:cNvCxnSpPr>
            <a:stCxn id="10" idx="3"/>
          </p:cNvCxnSpPr>
          <p:nvPr/>
        </p:nvCxnSpPr>
        <p:spPr>
          <a:xfrm>
            <a:off x="4067175" y="2949575"/>
            <a:ext cx="144463" cy="22796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35 Dirsek Bağlayıcısı"/>
          <p:cNvCxnSpPr>
            <a:stCxn id="13" idx="1"/>
          </p:cNvCxnSpPr>
          <p:nvPr/>
        </p:nvCxnSpPr>
        <p:spPr>
          <a:xfrm rot="10800000" flipV="1">
            <a:off x="4859338" y="2949575"/>
            <a:ext cx="144462" cy="22796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Yuvarlatılmış Dikdörtgen"/>
          <p:cNvSpPr/>
          <p:nvPr/>
        </p:nvSpPr>
        <p:spPr>
          <a:xfrm>
            <a:off x="323850" y="4879975"/>
            <a:ext cx="3600450" cy="5762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dirty="0">
                <a:solidFill>
                  <a:schemeClr val="accent6">
                    <a:lumMod val="50000"/>
                  </a:schemeClr>
                </a:solidFill>
              </a:rPr>
              <a:t>Avrupa Teknik Değ. Kuruluşu</a:t>
            </a:r>
          </a:p>
        </p:txBody>
      </p:sp>
      <p:sp>
        <p:nvSpPr>
          <p:cNvPr id="19" name="18 Yuvarlatılmış Dikdörtgen"/>
          <p:cNvSpPr/>
          <p:nvPr/>
        </p:nvSpPr>
        <p:spPr>
          <a:xfrm>
            <a:off x="5130800" y="4845050"/>
            <a:ext cx="3673475" cy="647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dirty="0">
                <a:solidFill>
                  <a:schemeClr val="accent6">
                    <a:lumMod val="50000"/>
                  </a:schemeClr>
                </a:solidFill>
              </a:rPr>
              <a:t>Ulusal Teknik Onay Kuruluşu</a:t>
            </a:r>
          </a:p>
        </p:txBody>
      </p:sp>
      <p:cxnSp>
        <p:nvCxnSpPr>
          <p:cNvPr id="20" name="19 Düz Ok Bağlayıcısı"/>
          <p:cNvCxnSpPr>
            <a:endCxn id="18" idx="3"/>
          </p:cNvCxnSpPr>
          <p:nvPr/>
        </p:nvCxnSpPr>
        <p:spPr>
          <a:xfrm flipH="1">
            <a:off x="3924300" y="5168900"/>
            <a:ext cx="287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Düz Ok Bağlayıcısı"/>
          <p:cNvCxnSpPr/>
          <p:nvPr/>
        </p:nvCxnSpPr>
        <p:spPr>
          <a:xfrm>
            <a:off x="4843463" y="5229225"/>
            <a:ext cx="2873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 descr="C:\Users\emre.ucar\Desktop\images.jpg"/>
          <p:cNvPicPr>
            <a:picLocks noChangeAspect="1" noChangeArrowheads="1"/>
          </p:cNvPicPr>
          <p:nvPr/>
        </p:nvPicPr>
        <p:blipFill>
          <a:blip r:embed="rId2"/>
          <a:srcRect/>
          <a:stretch>
            <a:fillRect/>
          </a:stretch>
        </p:blipFill>
        <p:spPr bwMode="auto">
          <a:xfrm>
            <a:off x="1403350" y="1628775"/>
            <a:ext cx="1223963" cy="720725"/>
          </a:xfrm>
          <a:prstGeom prst="rect">
            <a:avLst/>
          </a:prstGeom>
          <a:noFill/>
          <a:ln w="9525">
            <a:noFill/>
            <a:miter lim="800000"/>
            <a:headEnd/>
            <a:tailEnd/>
          </a:ln>
        </p:spPr>
      </p:pic>
      <p:pic>
        <p:nvPicPr>
          <p:cNvPr id="23" name="Picture 3" descr="C:\Users\emre.ucar\Desktop\imagesCAQSHRU7.jpg"/>
          <p:cNvPicPr>
            <a:picLocks noChangeAspect="1" noChangeArrowheads="1"/>
          </p:cNvPicPr>
          <p:nvPr/>
        </p:nvPicPr>
        <p:blipFill>
          <a:blip r:embed="rId3"/>
          <a:srcRect/>
          <a:stretch>
            <a:fillRect/>
          </a:stretch>
        </p:blipFill>
        <p:spPr bwMode="auto">
          <a:xfrm>
            <a:off x="6372225" y="1628775"/>
            <a:ext cx="1200150" cy="819150"/>
          </a:xfrm>
          <a:prstGeom prst="rect">
            <a:avLst/>
          </a:prstGeom>
          <a:noFill/>
          <a:ln w="9525">
            <a:noFill/>
            <a:miter lim="800000"/>
            <a:headEnd/>
            <a:tailEnd/>
          </a:ln>
        </p:spPr>
      </p:pic>
      <p:pic>
        <p:nvPicPr>
          <p:cNvPr id="24" name="Picture 2" descr="C:\o.k. ortak\8-BİLGİ NOTU VE SUNUMLAR\ŞEKİL ŞEMAL\imagesCAWMC6LR.jpg"/>
          <p:cNvPicPr>
            <a:picLocks noChangeAspect="1" noChangeArrowheads="1"/>
          </p:cNvPicPr>
          <p:nvPr/>
        </p:nvPicPr>
        <p:blipFill>
          <a:blip r:embed="rId4"/>
          <a:srcRect/>
          <a:stretch>
            <a:fillRect/>
          </a:stretch>
        </p:blipFill>
        <p:spPr bwMode="auto">
          <a:xfrm>
            <a:off x="3492500" y="981075"/>
            <a:ext cx="2019300" cy="1439863"/>
          </a:xfrm>
          <a:prstGeom prst="rect">
            <a:avLst/>
          </a:prstGeom>
          <a:noFill/>
          <a:ln w="9525">
            <a:noFill/>
            <a:miter lim="800000"/>
            <a:headEnd/>
            <a:tailEnd/>
          </a:ln>
        </p:spPr>
      </p:pic>
      <p:sp>
        <p:nvSpPr>
          <p:cNvPr id="25" name="Metin kutusu 2"/>
          <p:cNvSpPr txBox="1">
            <a:spLocks noChangeArrowheads="1"/>
          </p:cNvSpPr>
          <p:nvPr/>
        </p:nvSpPr>
        <p:spPr bwMode="auto">
          <a:xfrm>
            <a:off x="1547813" y="3378200"/>
            <a:ext cx="6200775" cy="368300"/>
          </a:xfrm>
          <a:prstGeom prst="rect">
            <a:avLst/>
          </a:prstGeom>
          <a:noFill/>
          <a:ln w="9525">
            <a:noFill/>
            <a:miter lim="800000"/>
            <a:headEnd/>
            <a:tailEnd/>
          </a:ln>
        </p:spPr>
        <p:txBody>
          <a:bodyPr>
            <a:spAutoFit/>
          </a:bodyPr>
          <a:lstStyle/>
          <a:p>
            <a:r>
              <a:rPr lang="tr-TR" altLang="tr-TR" b="1">
                <a:latin typeface="Constantia" pitchFamily="18" charset="0"/>
              </a:rPr>
              <a:t>UYGUNLUK DEĞERLENDİRME VE BELGELENDİRME</a:t>
            </a:r>
          </a:p>
        </p:txBody>
      </p:sp>
      <p:sp>
        <p:nvSpPr>
          <p:cNvPr id="26" name="7 Yuvarlatılmış Dikdörtgen"/>
          <p:cNvSpPr/>
          <p:nvPr/>
        </p:nvSpPr>
        <p:spPr>
          <a:xfrm>
            <a:off x="1112043" y="5805264"/>
            <a:ext cx="6848475" cy="576064"/>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tr-TR" dirty="0">
                <a:solidFill>
                  <a:schemeClr val="accent6">
                    <a:lumMod val="50000"/>
                  </a:schemeClr>
                </a:solidFill>
              </a:rPr>
              <a:t>ÇEVRE VE ŞEHİRCİLİK BAKANLIĞI</a:t>
            </a:r>
          </a:p>
        </p:txBody>
      </p:sp>
      <p:sp>
        <p:nvSpPr>
          <p:cNvPr id="27" name="Metin kutusu 30"/>
          <p:cNvSpPr txBox="1">
            <a:spLocks noChangeArrowheads="1"/>
          </p:cNvSpPr>
          <p:nvPr/>
        </p:nvSpPr>
        <p:spPr bwMode="auto">
          <a:xfrm>
            <a:off x="2430463" y="5492750"/>
            <a:ext cx="3954462" cy="369888"/>
          </a:xfrm>
          <a:prstGeom prst="rect">
            <a:avLst/>
          </a:prstGeom>
          <a:noFill/>
          <a:ln w="9525">
            <a:noFill/>
            <a:miter lim="800000"/>
            <a:headEnd/>
            <a:tailEnd/>
          </a:ln>
        </p:spPr>
        <p:txBody>
          <a:bodyPr>
            <a:spAutoFit/>
          </a:bodyPr>
          <a:lstStyle/>
          <a:p>
            <a:r>
              <a:rPr lang="tr-TR" altLang="tr-TR" b="1">
                <a:latin typeface="Constantia" pitchFamily="18" charset="0"/>
              </a:rPr>
              <a:t>PİYASA GÖZETİMİ VE DENETİMİ</a:t>
            </a:r>
          </a:p>
        </p:txBody>
      </p:sp>
      <p:pic>
        <p:nvPicPr>
          <p:cNvPr id="28" name="Resim 27"/>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2"/>
          <p:cNvSpPr txBox="1">
            <a:spLocks/>
          </p:cNvSpPr>
          <p:nvPr/>
        </p:nvSpPr>
        <p:spPr>
          <a:xfrm>
            <a:off x="457200" y="1935163"/>
            <a:ext cx="7931150" cy="4389437"/>
          </a:xfrm>
          <a:prstGeom prst="rect">
            <a:avLst/>
          </a:prstGeom>
        </p:spPr>
        <p:txBody>
          <a:bodyPr rtlCol="0">
            <a:normAutofit lnSpcReduction="10000"/>
          </a:bodyPr>
          <a:lstStyle/>
          <a:p>
            <a:pPr marL="0" marR="0" lvl="0" indent="0" algn="just"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tr-TR"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tr-TR" sz="1800" b="0" i="0" u="none" strike="noStrike" kern="1200" cap="none" spc="0" normalizeH="0" baseline="0" noProof="0" dirty="0" smtClean="0">
                <a:ln>
                  <a:noFill/>
                </a:ln>
                <a:solidFill>
                  <a:schemeClr val="tx1"/>
                </a:solidFill>
                <a:effectLst/>
                <a:uLnTx/>
                <a:uFillTx/>
                <a:latin typeface="+mj-lt"/>
                <a:ea typeface="+mn-ea"/>
                <a:cs typeface="+mn-cs"/>
              </a:rPr>
              <a:t>Her ürünün performansın değişmezliğinin değerlendirilmesi ve doğrulanması (uygunluk teyit sistemi) ve dolayısı ile yerine getirilmesi gereken performans değerlendirme ve belgelendirme işlemleri vardır. Bunlar;</a:t>
            </a:r>
          </a:p>
          <a:p>
            <a:pPr marL="0" marR="0" lvl="0" indent="0" algn="just"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tr-TR" sz="900"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j-lt"/>
                <a:ea typeface="+mn-ea"/>
                <a:cs typeface="+mn-cs"/>
              </a:rPr>
              <a:t>Ürünün yapıda taşıdığı riske göre (Ürün taşıyıcı veya değil)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j-lt"/>
                <a:ea typeface="+mn-ea"/>
                <a:cs typeface="+mn-cs"/>
              </a:rPr>
              <a:t>Kullanım amaçlarına göre (örn:İç mekan-dış mekan, dolgu veya kaplama,)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j-lt"/>
                <a:ea typeface="+mn-ea"/>
                <a:cs typeface="+mn-cs"/>
              </a:rPr>
              <a:t>Kullanıldığı yapı işinin tabi olduğu Temel Gereklere (ürünün özelliklerinin veya kullanıldığı yapı elemanının deprem, yangın ve ısı yalıtım yönetmeliği hükümleriyle ilgili olup olmaması)</a:t>
            </a:r>
          </a:p>
          <a:p>
            <a:pPr marL="0" marR="0" lvl="0" indent="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tr-TR" sz="1800" b="0" i="0" u="none" strike="noStrike" kern="1200" cap="none" spc="0" normalizeH="0" baseline="0" noProof="0" dirty="0" smtClean="0">
                <a:ln>
                  <a:noFill/>
                </a:ln>
                <a:solidFill>
                  <a:schemeClr val="tx1"/>
                </a:solidFill>
                <a:effectLst/>
                <a:uLnTx/>
                <a:uFillTx/>
                <a:latin typeface="+mj-lt"/>
                <a:ea typeface="+mn-ea"/>
                <a:cs typeface="+mn-cs"/>
              </a:rPr>
              <a:t>göre değişir.</a:t>
            </a:r>
          </a:p>
          <a:p>
            <a:pPr marL="0" marR="0" lvl="0" indent="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tr-TR" sz="1800" b="0" i="0" u="sng" strike="noStrike" kern="1200" cap="none" spc="0" normalizeH="0" baseline="0" noProof="0" dirty="0" smtClean="0">
                <a:ln>
                  <a:noFill/>
                </a:ln>
                <a:solidFill>
                  <a:schemeClr val="tx1"/>
                </a:solidFill>
                <a:effectLst/>
                <a:uLnTx/>
                <a:uFillTx/>
                <a:latin typeface="+mj-lt"/>
                <a:ea typeface="+mn-ea"/>
                <a:cs typeface="+mn-cs"/>
              </a:rPr>
              <a:t>Belgelendirmede ana faaliyetler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j-lt"/>
                <a:ea typeface="+mn-ea"/>
                <a:cs typeface="+mn-cs"/>
              </a:rPr>
              <a:t>Ürünün tipini belirlemeye yarayan </a:t>
            </a:r>
            <a:r>
              <a:rPr kumimoji="0" lang="tr-TR" sz="1800" b="1" i="0" u="none" strike="noStrike" kern="1200" cap="none" spc="0" normalizeH="0" baseline="0" noProof="0" dirty="0" smtClean="0">
                <a:ln>
                  <a:noFill/>
                </a:ln>
                <a:solidFill>
                  <a:schemeClr val="tx1"/>
                </a:solidFill>
                <a:effectLst/>
                <a:uLnTx/>
                <a:uFillTx/>
                <a:latin typeface="+mj-lt"/>
                <a:ea typeface="+mn-ea"/>
                <a:cs typeface="+mn-cs"/>
              </a:rPr>
              <a:t>Tip Testi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j-lt"/>
                <a:ea typeface="+mn-ea"/>
                <a:cs typeface="+mn-cs"/>
              </a:rPr>
              <a:t>Ürünün tip testindeki performansının sürdürülmesini  sağlayan </a:t>
            </a:r>
            <a:r>
              <a:rPr kumimoji="0" lang="tr-TR" sz="1800" b="1" i="0" u="none" strike="noStrike" kern="1200" cap="none" spc="0" normalizeH="0" baseline="0" noProof="0" dirty="0" smtClean="0">
                <a:ln>
                  <a:noFill/>
                </a:ln>
                <a:solidFill>
                  <a:schemeClr val="tx1"/>
                </a:solidFill>
                <a:effectLst/>
                <a:uLnTx/>
                <a:uFillTx/>
                <a:latin typeface="+mj-lt"/>
                <a:ea typeface="+mn-ea"/>
                <a:cs typeface="+mn-cs"/>
              </a:rPr>
              <a:t>Fabrika üretim Kontrol sistemi</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Başlık 1"/>
          <p:cNvSpPr txBox="1">
            <a:spLocks/>
          </p:cNvSpPr>
          <p:nvPr/>
        </p:nvSpPr>
        <p:spPr>
          <a:xfrm>
            <a:off x="420688" y="1279525"/>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2400" b="1" i="0" u="none" strike="noStrike" kern="1200" cap="none" spc="0" normalizeH="0" baseline="0" noProof="0" dirty="0" smtClean="0">
                <a:ln>
                  <a:noFill/>
                </a:ln>
                <a:solidFill>
                  <a:srgbClr val="00B0F0"/>
                </a:solidFill>
                <a:effectLst/>
                <a:uLnTx/>
                <a:uFillTx/>
                <a:latin typeface="+mj-lt"/>
                <a:ea typeface="+mj-ea"/>
                <a:cs typeface="+mj-cs"/>
              </a:rPr>
              <a:t>PERFORMANS DEĞERLENDİRME VE </a:t>
            </a:r>
            <a:br>
              <a:rPr kumimoji="0" lang="tr-TR" altLang="tr-TR" sz="2400" b="1" i="0" u="none" strike="noStrike" kern="1200" cap="none" spc="0" normalizeH="0" baseline="0" noProof="0" dirty="0" smtClean="0">
                <a:ln>
                  <a:noFill/>
                </a:ln>
                <a:solidFill>
                  <a:srgbClr val="00B0F0"/>
                </a:solidFill>
                <a:effectLst/>
                <a:uLnTx/>
                <a:uFillTx/>
                <a:latin typeface="+mj-lt"/>
                <a:ea typeface="+mj-ea"/>
                <a:cs typeface="+mj-cs"/>
              </a:rPr>
            </a:br>
            <a:r>
              <a:rPr kumimoji="0" lang="tr-TR" altLang="tr-TR" sz="2400" b="1" i="0" u="none" strike="noStrike" kern="1200" cap="none" spc="0" normalizeH="0" baseline="0" noProof="0" dirty="0" smtClean="0">
                <a:ln>
                  <a:noFill/>
                </a:ln>
                <a:solidFill>
                  <a:srgbClr val="00B0F0"/>
                </a:solidFill>
                <a:effectLst/>
                <a:uLnTx/>
                <a:uFillTx/>
                <a:latin typeface="+mj-lt"/>
                <a:ea typeface="+mj-ea"/>
                <a:cs typeface="+mj-cs"/>
              </a:rPr>
              <a:t>BELGELENDİRME/RAPOR İŞLEMLERİ</a:t>
            </a:r>
          </a:p>
        </p:txBody>
      </p:sp>
      <p:sp>
        <p:nvSpPr>
          <p:cNvPr id="9" name="8 Slayt Numarası Yer Tutucusu"/>
          <p:cNvSpPr>
            <a:spLocks noGrp="1"/>
          </p:cNvSpPr>
          <p:nvPr>
            <p:ph type="sldNum" sz="quarter" idx="12"/>
          </p:nvPr>
        </p:nvSpPr>
        <p:spPr/>
        <p:txBody>
          <a:bodyPr/>
          <a:lstStyle/>
          <a:p>
            <a:fld id="{9D42A802-C52C-43C2-9F65-815CAE899C7B}" type="slidenum">
              <a:rPr lang="tr-TR" smtClean="0"/>
              <a:pPr/>
              <a:t>5</a:t>
            </a:fld>
            <a:endParaRPr lang="tr-TR"/>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8 Grup"/>
          <p:cNvGrpSpPr>
            <a:grpSpLocks/>
          </p:cNvGrpSpPr>
          <p:nvPr/>
        </p:nvGrpSpPr>
        <p:grpSpPr bwMode="auto">
          <a:xfrm>
            <a:off x="0" y="1368425"/>
            <a:ext cx="5224463" cy="4584700"/>
            <a:chOff x="571473" y="0"/>
            <a:chExt cx="5929354" cy="6501777"/>
          </a:xfrm>
        </p:grpSpPr>
        <p:pic>
          <p:nvPicPr>
            <p:cNvPr id="8" name="Picture 3"/>
            <p:cNvPicPr>
              <a:picLocks noChangeAspect="1" noChangeArrowheads="1"/>
            </p:cNvPicPr>
            <p:nvPr/>
          </p:nvPicPr>
          <p:blipFill>
            <a:blip r:embed="rId2"/>
            <a:srcRect/>
            <a:stretch>
              <a:fillRect/>
            </a:stretch>
          </p:blipFill>
          <p:spPr bwMode="auto">
            <a:xfrm>
              <a:off x="571473" y="0"/>
              <a:ext cx="5786478" cy="3712346"/>
            </a:xfrm>
            <a:prstGeom prst="rect">
              <a:avLst/>
            </a:prstGeom>
            <a:noFill/>
            <a:ln w="9525">
              <a:noFill/>
              <a:miter lim="800000"/>
              <a:headEnd/>
              <a:tailEnd/>
            </a:ln>
          </p:spPr>
        </p:pic>
        <p:pic>
          <p:nvPicPr>
            <p:cNvPr id="9" name="Picture 4"/>
            <p:cNvPicPr>
              <a:picLocks noChangeAspect="1" noChangeArrowheads="1"/>
            </p:cNvPicPr>
            <p:nvPr/>
          </p:nvPicPr>
          <p:blipFill>
            <a:blip r:embed="rId3"/>
            <a:srcRect/>
            <a:stretch>
              <a:fillRect/>
            </a:stretch>
          </p:blipFill>
          <p:spPr bwMode="auto">
            <a:xfrm>
              <a:off x="642911" y="3714752"/>
              <a:ext cx="5857916" cy="2787025"/>
            </a:xfrm>
            <a:prstGeom prst="rect">
              <a:avLst/>
            </a:prstGeom>
            <a:noFill/>
            <a:ln w="9525">
              <a:noFill/>
              <a:miter lim="800000"/>
              <a:headEnd/>
              <a:tailEnd/>
            </a:ln>
          </p:spPr>
        </p:pic>
      </p:grpSp>
      <p:sp>
        <p:nvSpPr>
          <p:cNvPr id="10" name="9 Dikdörtgen"/>
          <p:cNvSpPr/>
          <p:nvPr/>
        </p:nvSpPr>
        <p:spPr>
          <a:xfrm>
            <a:off x="5184775" y="1643050"/>
            <a:ext cx="3959225" cy="3293209"/>
          </a:xfrm>
          <a:prstGeom prst="rect">
            <a:avLst/>
          </a:prstGeom>
        </p:spPr>
        <p:txBody>
          <a:bodyPr>
            <a:spAutoFit/>
          </a:bodyPr>
          <a:lstStyle/>
          <a:p>
            <a:pPr>
              <a:defRPr/>
            </a:pPr>
            <a:r>
              <a:rPr lang="tr-TR" altLang="tr-TR" sz="2000" b="1" dirty="0">
                <a:solidFill>
                  <a:srgbClr val="00B0F0"/>
                </a:solidFill>
                <a:latin typeface="+mj-lt"/>
                <a:ea typeface="+mj-ea"/>
                <a:cs typeface="+mj-cs"/>
              </a:rPr>
              <a:t>Yapı Malzemeleri Yönetmeliği </a:t>
            </a:r>
          </a:p>
          <a:p>
            <a:pPr>
              <a:defRPr/>
            </a:pPr>
            <a:r>
              <a:rPr lang="tr-TR" altLang="tr-TR" sz="2000" b="1" dirty="0">
                <a:solidFill>
                  <a:srgbClr val="00B0F0"/>
                </a:solidFill>
                <a:latin typeface="+mj-lt"/>
                <a:ea typeface="+mj-ea"/>
                <a:cs typeface="+mj-cs"/>
              </a:rPr>
              <a:t>(7 temel gerek)</a:t>
            </a:r>
          </a:p>
          <a:p>
            <a:pPr>
              <a:buFont typeface="Arial" pitchFamily="34" charset="0"/>
              <a:buChar char="•"/>
              <a:defRPr/>
            </a:pPr>
            <a:r>
              <a:rPr lang="tr-TR" sz="2000" dirty="0"/>
              <a:t>Mekanik dayanım ve stabilite</a:t>
            </a:r>
          </a:p>
          <a:p>
            <a:pPr>
              <a:buFont typeface="Arial" pitchFamily="34" charset="0"/>
              <a:buChar char="•"/>
              <a:defRPr/>
            </a:pPr>
            <a:r>
              <a:rPr lang="tr-TR" sz="2000" dirty="0"/>
              <a:t>Yangın durumda emniyet</a:t>
            </a:r>
          </a:p>
          <a:p>
            <a:pPr>
              <a:buFont typeface="Arial" pitchFamily="34" charset="0"/>
              <a:buChar char="•"/>
              <a:defRPr/>
            </a:pPr>
            <a:r>
              <a:rPr lang="tr-TR" sz="2000" dirty="0"/>
              <a:t>Hijyen, sağlık ve çevre</a:t>
            </a:r>
          </a:p>
          <a:p>
            <a:pPr>
              <a:buFont typeface="Arial" pitchFamily="34" charset="0"/>
              <a:buChar char="•"/>
              <a:defRPr/>
            </a:pPr>
            <a:r>
              <a:rPr lang="tr-TR" sz="2000" dirty="0"/>
              <a:t>Kullanımda erişilebilirlik ve güvenlik</a:t>
            </a:r>
          </a:p>
          <a:p>
            <a:pPr>
              <a:buFont typeface="Arial" pitchFamily="34" charset="0"/>
              <a:buChar char="•"/>
              <a:defRPr/>
            </a:pPr>
            <a:r>
              <a:rPr lang="tr-TR" sz="2000" dirty="0"/>
              <a:t>Gürültüye karşı koruma</a:t>
            </a:r>
          </a:p>
          <a:p>
            <a:pPr>
              <a:buFont typeface="Arial" pitchFamily="34" charset="0"/>
              <a:buChar char="•"/>
              <a:defRPr/>
            </a:pPr>
            <a:r>
              <a:rPr lang="tr-TR" sz="2000" dirty="0"/>
              <a:t>Enerjiden tasarruf ve ısı muhafazası</a:t>
            </a:r>
          </a:p>
          <a:p>
            <a:pPr>
              <a:buFont typeface="Arial" pitchFamily="34" charset="0"/>
              <a:buChar char="•"/>
              <a:defRPr/>
            </a:pPr>
            <a:r>
              <a:rPr lang="tr-TR" sz="2000" dirty="0" smtClean="0">
                <a:solidFill>
                  <a:schemeClr val="accent6"/>
                </a:solidFill>
              </a:rPr>
              <a:t>Sürdürülebilirlik (kaynakların </a:t>
            </a:r>
            <a:r>
              <a:rPr lang="tr-TR" sz="2000" dirty="0">
                <a:solidFill>
                  <a:schemeClr val="accent6"/>
                </a:solidFill>
              </a:rPr>
              <a:t>sürdürülebilir </a:t>
            </a:r>
            <a:r>
              <a:rPr lang="tr-TR" sz="2000" dirty="0" smtClean="0">
                <a:solidFill>
                  <a:schemeClr val="accent6"/>
                </a:solidFill>
              </a:rPr>
              <a:t>kullanımı).</a:t>
            </a:r>
            <a:endParaRPr lang="tr-TR" sz="2000" dirty="0">
              <a:solidFill>
                <a:schemeClr val="accent6"/>
              </a:solidFill>
            </a:endParaRPr>
          </a:p>
        </p:txBody>
      </p:sp>
      <p:sp>
        <p:nvSpPr>
          <p:cNvPr id="12" name="11 Slayt Numarası Yer Tutucusu"/>
          <p:cNvSpPr>
            <a:spLocks noGrp="1"/>
          </p:cNvSpPr>
          <p:nvPr>
            <p:ph type="sldNum" sz="quarter" idx="12"/>
          </p:nvPr>
        </p:nvSpPr>
        <p:spPr/>
        <p:txBody>
          <a:bodyPr/>
          <a:lstStyle/>
          <a:p>
            <a:fld id="{9D42A802-C52C-43C2-9F65-815CAE899C7B}" type="slidenum">
              <a:rPr lang="tr-TR" smtClean="0"/>
              <a:pPr/>
              <a:t>6</a:t>
            </a:fld>
            <a:endParaRPr lang="tr-TR"/>
          </a:p>
        </p:txBody>
      </p:sp>
      <p:pic>
        <p:nvPicPr>
          <p:cNvPr id="11" name="Resim 10"/>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9D42A802-C52C-43C2-9F65-815CAE899C7B}" type="slidenum">
              <a:rPr lang="tr-TR" smtClean="0"/>
              <a:pPr/>
              <a:t>7</a:t>
            </a:fld>
            <a:endParaRPr lang="tr-TR"/>
          </a:p>
        </p:txBody>
      </p:sp>
      <p:graphicFrame>
        <p:nvGraphicFramePr>
          <p:cNvPr id="7" name="4 İçerik Yer Tutucusu"/>
          <p:cNvGraphicFramePr>
            <a:graphicFrameLocks/>
          </p:cNvGraphicFramePr>
          <p:nvPr>
            <p:extLst>
              <p:ext uri="{D42A27DB-BD31-4B8C-83A1-F6EECF244321}">
                <p14:modId xmlns:p14="http://schemas.microsoft.com/office/powerpoint/2010/main" val="781329306"/>
              </p:ext>
            </p:extLst>
          </p:nvPr>
        </p:nvGraphicFramePr>
        <p:xfrm>
          <a:off x="251521" y="1519238"/>
          <a:ext cx="8712967" cy="4286025"/>
        </p:xfrm>
        <a:graphic>
          <a:graphicData uri="http://schemas.openxmlformats.org/drawingml/2006/table">
            <a:tbl>
              <a:tblPr firstRow="1" bandRow="1">
                <a:tableStyleId>{5C22544A-7EE6-4342-B048-85BDC9FD1C3A}</a:tableStyleId>
              </a:tblPr>
              <a:tblGrid>
                <a:gridCol w="1416744"/>
                <a:gridCol w="1112392"/>
                <a:gridCol w="1264784"/>
                <a:gridCol w="1335051"/>
                <a:gridCol w="1335051"/>
                <a:gridCol w="1124254"/>
                <a:gridCol w="1124691"/>
              </a:tblGrid>
              <a:tr h="426226">
                <a:tc gridSpan="2">
                  <a:txBody>
                    <a:bodyPr/>
                    <a:lstStyle/>
                    <a:p>
                      <a:r>
                        <a:rPr kumimoji="0" lang="tr-TR" sz="1400" b="1" kern="1200" dirty="0" smtClean="0">
                          <a:solidFill>
                            <a:schemeClr val="lt1"/>
                          </a:solidFill>
                          <a:latin typeface="+mn-lt"/>
                          <a:ea typeface="+mn-ea"/>
                          <a:cs typeface="+mn-cs"/>
                        </a:rPr>
                        <a:t>İşlemler        /           Sistemler</a:t>
                      </a:r>
                      <a:endParaRPr lang="tr-TR" sz="1400" dirty="0"/>
                    </a:p>
                  </a:txBody>
                  <a:tcPr marL="91447" marR="91447" marT="45726" marB="45726"/>
                </a:tc>
                <a:tc hMerge="1">
                  <a:txBody>
                    <a:bodyPr/>
                    <a:lstStyle/>
                    <a:p>
                      <a:endParaRPr lang="tr-TR"/>
                    </a:p>
                  </a:txBody>
                  <a:tcPr/>
                </a:tc>
                <a:tc>
                  <a:txBody>
                    <a:bodyPr/>
                    <a:lstStyle/>
                    <a:p>
                      <a:r>
                        <a:rPr lang="tr-TR" sz="1400" dirty="0" smtClean="0"/>
                        <a:t>1+</a:t>
                      </a:r>
                      <a:endParaRPr lang="tr-TR" sz="1400" dirty="0"/>
                    </a:p>
                  </a:txBody>
                  <a:tcPr marL="91447" marR="91447" marT="45726" marB="45726"/>
                </a:tc>
                <a:tc>
                  <a:txBody>
                    <a:bodyPr/>
                    <a:lstStyle/>
                    <a:p>
                      <a:r>
                        <a:rPr lang="tr-TR" sz="1400" dirty="0" smtClean="0"/>
                        <a:t>1</a:t>
                      </a:r>
                      <a:endParaRPr lang="tr-TR" sz="1400" dirty="0"/>
                    </a:p>
                  </a:txBody>
                  <a:tcPr marL="91447" marR="91447" marT="45726" marB="45726"/>
                </a:tc>
                <a:tc>
                  <a:txBody>
                    <a:bodyPr/>
                    <a:lstStyle/>
                    <a:p>
                      <a:r>
                        <a:rPr lang="tr-TR" sz="1400" dirty="0" smtClean="0"/>
                        <a:t>2+</a:t>
                      </a:r>
                      <a:endParaRPr lang="tr-TR" sz="1400" dirty="0"/>
                    </a:p>
                  </a:txBody>
                  <a:tcPr marL="91447" marR="91447" marT="45726" marB="45726"/>
                </a:tc>
                <a:tc>
                  <a:txBody>
                    <a:bodyPr/>
                    <a:lstStyle/>
                    <a:p>
                      <a:r>
                        <a:rPr lang="tr-TR" sz="1400" dirty="0" smtClean="0"/>
                        <a:t>3</a:t>
                      </a:r>
                      <a:endParaRPr lang="tr-TR" sz="1400" dirty="0"/>
                    </a:p>
                  </a:txBody>
                  <a:tcPr marL="91447" marR="91447" marT="45726" marB="45726"/>
                </a:tc>
                <a:tc>
                  <a:txBody>
                    <a:bodyPr/>
                    <a:lstStyle/>
                    <a:p>
                      <a:r>
                        <a:rPr lang="tr-TR" sz="1400" dirty="0" smtClean="0"/>
                        <a:t>4</a:t>
                      </a:r>
                      <a:endParaRPr lang="tr-TR" sz="1400" dirty="0"/>
                    </a:p>
                  </a:txBody>
                  <a:tcPr marL="91447" marR="91447" marT="45726" marB="45726"/>
                </a:tc>
              </a:tr>
              <a:tr h="319957">
                <a:tc gridSpan="2">
                  <a:txBody>
                    <a:bodyPr/>
                    <a:lstStyle/>
                    <a:p>
                      <a:r>
                        <a:rPr kumimoji="0" lang="tr-TR" sz="1400" kern="1200" dirty="0" smtClean="0">
                          <a:solidFill>
                            <a:schemeClr val="dk1"/>
                          </a:solidFill>
                          <a:latin typeface="+mn-lt"/>
                          <a:ea typeface="+mn-ea"/>
                          <a:cs typeface="+mn-cs"/>
                        </a:rPr>
                        <a:t>TT (Tip Testi)</a:t>
                      </a:r>
                      <a:endParaRPr lang="tr-TR" sz="1400" dirty="0"/>
                    </a:p>
                  </a:txBody>
                  <a:tcPr marL="91447" marR="91447" marT="45726" marB="45726"/>
                </a:tc>
                <a:tc hMerge="1">
                  <a:txBody>
                    <a:bodyPr/>
                    <a:lstStyle/>
                    <a:p>
                      <a:endParaRPr lang="tr-TR"/>
                    </a:p>
                  </a:txBody>
                  <a:tcPr/>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r>
              <a:tr h="319957">
                <a:tc gridSpan="2">
                  <a:txBody>
                    <a:bodyPr/>
                    <a:lstStyle/>
                    <a:p>
                      <a:r>
                        <a:rPr kumimoji="0" lang="tr-TR" sz="1400" kern="1200" dirty="0" smtClean="0">
                          <a:solidFill>
                            <a:schemeClr val="dk1"/>
                          </a:solidFill>
                          <a:latin typeface="+mn-lt"/>
                          <a:ea typeface="+mn-ea"/>
                          <a:cs typeface="+mn-cs"/>
                        </a:rPr>
                        <a:t>FÜK (Fabrika üretim kontrolü)</a:t>
                      </a:r>
                      <a:endParaRPr lang="tr-TR" sz="1400" dirty="0"/>
                    </a:p>
                  </a:txBody>
                  <a:tcPr marL="91447" marR="91447" marT="45726" marB="45726"/>
                </a:tc>
                <a:tc hMerge="1">
                  <a:txBody>
                    <a:bodyPr/>
                    <a:lstStyle/>
                    <a:p>
                      <a:endParaRPr lang="tr-TR"/>
                    </a:p>
                  </a:txBody>
                  <a:tcPr/>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r>
              <a:tr h="319957">
                <a:tc gridSpan="2">
                  <a:txBody>
                    <a:bodyPr/>
                    <a:lstStyle/>
                    <a:p>
                      <a:r>
                        <a:rPr kumimoji="0" lang="tr-TR" sz="1400" kern="1200" dirty="0" smtClean="0">
                          <a:solidFill>
                            <a:schemeClr val="dk1"/>
                          </a:solidFill>
                          <a:latin typeface="+mn-lt"/>
                          <a:ea typeface="+mn-ea"/>
                          <a:cs typeface="+mn-cs"/>
                        </a:rPr>
                        <a:t>FÜK sürekli gözetimi</a:t>
                      </a:r>
                      <a:endParaRPr lang="tr-TR" sz="1400" dirty="0"/>
                    </a:p>
                  </a:txBody>
                  <a:tcPr marL="91447" marR="91447" marT="45726" marB="45726"/>
                </a:tc>
                <a:tc hMerge="1">
                  <a:txBody>
                    <a:bodyPr/>
                    <a:lstStyle/>
                    <a:p>
                      <a:endParaRPr lang="tr-TR"/>
                    </a:p>
                  </a:txBody>
                  <a:tcPr/>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r>
              <a:tr h="319957">
                <a:tc gridSpan="2">
                  <a:txBody>
                    <a:bodyPr/>
                    <a:lstStyle/>
                    <a:p>
                      <a:r>
                        <a:rPr kumimoji="0" lang="tr-TR" sz="1400" kern="1200" dirty="0" smtClean="0">
                          <a:solidFill>
                            <a:schemeClr val="dk1"/>
                          </a:solidFill>
                          <a:latin typeface="+mn-lt"/>
                          <a:ea typeface="+mn-ea"/>
                          <a:cs typeface="+mn-cs"/>
                        </a:rPr>
                        <a:t>FÜK ilk tetkiki</a:t>
                      </a:r>
                      <a:endParaRPr lang="tr-TR" sz="1400" dirty="0"/>
                    </a:p>
                  </a:txBody>
                  <a:tcPr marL="91447" marR="91447" marT="45726" marB="45726"/>
                </a:tc>
                <a:tc hMerge="1">
                  <a:txBody>
                    <a:bodyPr/>
                    <a:lstStyle/>
                    <a:p>
                      <a:endParaRPr lang="tr-TR"/>
                    </a:p>
                  </a:txBody>
                  <a:tcPr/>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r>
              <a:tr h="319957">
                <a:tc gridSpan="2">
                  <a:txBody>
                    <a:bodyPr/>
                    <a:lstStyle/>
                    <a:p>
                      <a:r>
                        <a:rPr kumimoji="0" lang="tr-TR" sz="1400" kern="1200" dirty="0" smtClean="0">
                          <a:solidFill>
                            <a:schemeClr val="dk1"/>
                          </a:solidFill>
                          <a:latin typeface="+mn-lt"/>
                          <a:ea typeface="+mn-ea"/>
                          <a:cs typeface="+mn-cs"/>
                        </a:rPr>
                        <a:t>Planlı deneyler</a:t>
                      </a:r>
                      <a:endParaRPr lang="tr-TR" sz="1400" dirty="0"/>
                    </a:p>
                  </a:txBody>
                  <a:tcPr marL="91447" marR="91447" marT="45726" marB="45726"/>
                </a:tc>
                <a:tc hMerge="1">
                  <a:txBody>
                    <a:bodyPr/>
                    <a:lstStyle/>
                    <a:p>
                      <a:endParaRPr lang="tr-TR"/>
                    </a:p>
                  </a:txBody>
                  <a:tcPr/>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İ</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r>
              <a:tr h="319957">
                <a:tc gridSpan="2">
                  <a:txBody>
                    <a:bodyPr/>
                    <a:lstStyle/>
                    <a:p>
                      <a:r>
                        <a:rPr kumimoji="0" lang="tr-TR" sz="1400" kern="1200" dirty="0" smtClean="0">
                          <a:solidFill>
                            <a:schemeClr val="dk1"/>
                          </a:solidFill>
                          <a:latin typeface="+mn-lt"/>
                          <a:ea typeface="+mn-ea"/>
                          <a:cs typeface="+mn-cs"/>
                        </a:rPr>
                        <a:t>Takip deneyleri</a:t>
                      </a:r>
                      <a:endParaRPr lang="tr-TR" sz="1400" dirty="0"/>
                    </a:p>
                  </a:txBody>
                  <a:tcPr marL="91447" marR="91447" marT="45726" marB="45726"/>
                </a:tc>
                <a:tc hMerge="1">
                  <a:txBody>
                    <a:bodyPr/>
                    <a:lstStyle/>
                    <a:p>
                      <a:endParaRPr lang="tr-TR"/>
                    </a:p>
                  </a:txBody>
                  <a:tcPr/>
                </a:tc>
                <a:tc>
                  <a:txBody>
                    <a:bodyPr/>
                    <a:lstStyle/>
                    <a:p>
                      <a:r>
                        <a:rPr kumimoji="0" lang="tr-TR" sz="1400" kern="1200" dirty="0" smtClean="0">
                          <a:solidFill>
                            <a:schemeClr val="dk1"/>
                          </a:solidFill>
                          <a:latin typeface="+mn-lt"/>
                          <a:ea typeface="+mn-ea"/>
                          <a:cs typeface="+mn-cs"/>
                        </a:rPr>
                        <a:t>OK</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c>
                  <a:txBody>
                    <a:bodyPr/>
                    <a:lstStyle/>
                    <a:p>
                      <a:r>
                        <a:rPr kumimoji="0" lang="tr-TR" sz="1400" kern="1200" dirty="0" smtClean="0">
                          <a:solidFill>
                            <a:schemeClr val="dk1"/>
                          </a:solidFill>
                          <a:latin typeface="+mn-lt"/>
                          <a:ea typeface="+mn-ea"/>
                          <a:cs typeface="+mn-cs"/>
                        </a:rPr>
                        <a:t>X</a:t>
                      </a:r>
                      <a:endParaRPr lang="tr-TR" sz="1400" dirty="0"/>
                    </a:p>
                  </a:txBody>
                  <a:tcPr marL="91447" marR="91447" marT="45726" marB="45726"/>
                </a:tc>
              </a:tr>
              <a:tr h="1128305">
                <a:tc rowSpan="2">
                  <a:txBody>
                    <a:bodyPr/>
                    <a:lstStyle/>
                    <a:p>
                      <a:endParaRPr lang="tr-TR" sz="1400" dirty="0" smtClean="0"/>
                    </a:p>
                    <a:p>
                      <a:endParaRPr lang="tr-TR" sz="1400" dirty="0" smtClean="0"/>
                    </a:p>
                    <a:p>
                      <a:r>
                        <a:rPr lang="tr-TR" sz="1400" dirty="0" smtClean="0"/>
                        <a:t>İşlem Çıktıları</a:t>
                      </a:r>
                      <a:endParaRPr lang="tr-TR" sz="1400" dirty="0"/>
                    </a:p>
                  </a:txBody>
                  <a:tcPr marL="91447" marR="91447" marT="45726" marB="45726"/>
                </a:tc>
                <a:tc>
                  <a:txBody>
                    <a:bodyPr/>
                    <a:lstStyle/>
                    <a:p>
                      <a:r>
                        <a:rPr lang="tr-TR" sz="1400" dirty="0" smtClean="0"/>
                        <a:t>OK</a:t>
                      </a:r>
                      <a:endParaRPr lang="tr-TR" sz="1400" dirty="0"/>
                    </a:p>
                  </a:txBody>
                  <a:tcPr marL="91447" marR="91447" marT="45726" marB="45726">
                    <a:solidFill>
                      <a:srgbClr val="92D050"/>
                    </a:solidFill>
                  </a:tcPr>
                </a:tc>
                <a:tc>
                  <a:txBody>
                    <a:bodyPr/>
                    <a:lstStyle/>
                    <a:p>
                      <a:r>
                        <a:rPr lang="tr-TR" sz="1400" dirty="0" smtClean="0"/>
                        <a:t>Performansın Değişmezliği</a:t>
                      </a:r>
                    </a:p>
                    <a:p>
                      <a:r>
                        <a:rPr lang="tr-TR" sz="1400" dirty="0" smtClean="0"/>
                        <a:t>Belgesi*</a:t>
                      </a:r>
                      <a:endParaRPr lang="tr-TR" sz="1400" dirty="0"/>
                    </a:p>
                  </a:txBody>
                  <a:tcPr marL="91447" marR="91447" marT="45726" marB="45726">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Performansın Değişmezliği</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Belgesi</a:t>
                      </a:r>
                    </a:p>
                    <a:p>
                      <a:endParaRPr lang="tr-TR" sz="1400" dirty="0"/>
                    </a:p>
                  </a:txBody>
                  <a:tcPr marL="91447" marR="91447" marT="45726" marB="45726">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Fabrika Üretim Kontrolü Uygunluk Belgesi</a:t>
                      </a:r>
                    </a:p>
                  </a:txBody>
                  <a:tcPr marL="91447" marR="91447" marT="45726" marB="45726">
                    <a:solidFill>
                      <a:srgbClr val="92D050"/>
                    </a:solidFill>
                  </a:tcPr>
                </a:tc>
                <a:tc>
                  <a:txBody>
                    <a:bodyPr/>
                    <a:lstStyle/>
                    <a:p>
                      <a:r>
                        <a:rPr lang="tr-TR" sz="1400" dirty="0" smtClean="0"/>
                        <a:t>Deney /hesaplama Raporu</a:t>
                      </a:r>
                      <a:endParaRPr lang="tr-TR" sz="1400" dirty="0"/>
                    </a:p>
                  </a:txBody>
                  <a:tcPr marL="91447" marR="91447" marT="45726" marB="45726">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dk1"/>
                          </a:solidFill>
                          <a:latin typeface="+mn-lt"/>
                          <a:ea typeface="+mn-ea"/>
                          <a:cs typeface="+mn-cs"/>
                        </a:rPr>
                        <a:t>X</a:t>
                      </a:r>
                      <a:endParaRPr lang="tr-TR" sz="1400" dirty="0" smtClean="0"/>
                    </a:p>
                    <a:p>
                      <a:endParaRPr lang="tr-TR" sz="1400" dirty="0"/>
                    </a:p>
                  </a:txBody>
                  <a:tcPr marL="91447" marR="91447" marT="45726" marB="45726">
                    <a:solidFill>
                      <a:srgbClr val="92D050"/>
                    </a:solidFill>
                  </a:tcPr>
                </a:tc>
              </a:tr>
              <a:tr h="811752">
                <a:tc vMerge="1">
                  <a:txBody>
                    <a:bodyPr/>
                    <a:lstStyle/>
                    <a:p>
                      <a:endParaRPr lang="tr-TR"/>
                    </a:p>
                  </a:txBody>
                  <a:tcPr/>
                </a:tc>
                <a:tc>
                  <a:txBody>
                    <a:bodyPr/>
                    <a:lstStyle/>
                    <a:p>
                      <a:r>
                        <a:rPr lang="tr-TR" sz="1400" dirty="0" smtClean="0"/>
                        <a:t>İmalatçı</a:t>
                      </a:r>
                      <a:endParaRPr lang="tr-TR" sz="1400" dirty="0"/>
                    </a:p>
                  </a:txBody>
                  <a:tcPr marL="91447" marR="91447" marT="45726" marB="45726">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Performans Beyanı**</a:t>
                      </a:r>
                    </a:p>
                  </a:txBody>
                  <a:tcPr marL="91447" marR="91447" marT="45726" marB="45726">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Performans Beyanı</a:t>
                      </a:r>
                    </a:p>
                    <a:p>
                      <a:endParaRPr lang="tr-TR" sz="1400" dirty="0"/>
                    </a:p>
                  </a:txBody>
                  <a:tcPr marL="91447" marR="91447" marT="45726" marB="45726">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Performans Beyanı</a:t>
                      </a:r>
                    </a:p>
                  </a:txBody>
                  <a:tcPr marL="91447" marR="91447" marT="45726" marB="45726">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Performans Beyanı</a:t>
                      </a:r>
                    </a:p>
                  </a:txBody>
                  <a:tcPr marL="91447" marR="91447" marT="45726" marB="45726">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Performans Beyanı</a:t>
                      </a:r>
                    </a:p>
                  </a:txBody>
                  <a:tcPr marL="91447" marR="91447" marT="45726" marB="45726">
                    <a:solidFill>
                      <a:srgbClr val="92D050"/>
                    </a:solidFill>
                  </a:tcPr>
                </a:tc>
              </a:tr>
            </a:tbl>
          </a:graphicData>
        </a:graphic>
      </p:graphicFrame>
      <p:sp>
        <p:nvSpPr>
          <p:cNvPr id="9" name="5 Metin kutusu"/>
          <p:cNvSpPr txBox="1">
            <a:spLocks noChangeArrowheads="1"/>
          </p:cNvSpPr>
          <p:nvPr/>
        </p:nvSpPr>
        <p:spPr bwMode="auto">
          <a:xfrm>
            <a:off x="177800" y="1114425"/>
            <a:ext cx="8831263" cy="400110"/>
          </a:xfrm>
          <a:prstGeom prst="rect">
            <a:avLst/>
          </a:prstGeom>
          <a:noFill/>
          <a:ln w="9525">
            <a:noFill/>
            <a:miter lim="800000"/>
            <a:headEnd/>
            <a:tailEnd/>
          </a:ln>
        </p:spPr>
        <p:txBody>
          <a:bodyPr>
            <a:spAutoFit/>
          </a:bodyPr>
          <a:lstStyle/>
          <a:p>
            <a:r>
              <a:rPr lang="tr-TR" altLang="tr-TR" sz="2000" b="1" dirty="0" smtClean="0">
                <a:solidFill>
                  <a:srgbClr val="00B0F0"/>
                </a:solidFill>
                <a:latin typeface="+mj-lt"/>
                <a:ea typeface="+mj-ea"/>
                <a:cs typeface="+mj-cs"/>
              </a:rPr>
              <a:t>PERFORMANS DEĞERLENDİRME SİSTEMLERİ</a:t>
            </a:r>
          </a:p>
        </p:txBody>
      </p:sp>
      <p:sp>
        <p:nvSpPr>
          <p:cNvPr id="10" name="Metin kutusu 1"/>
          <p:cNvSpPr txBox="1">
            <a:spLocks noChangeArrowheads="1"/>
          </p:cNvSpPr>
          <p:nvPr/>
        </p:nvSpPr>
        <p:spPr bwMode="auto">
          <a:xfrm>
            <a:off x="4067944" y="5877272"/>
            <a:ext cx="4824536" cy="369887"/>
          </a:xfrm>
          <a:prstGeom prst="rect">
            <a:avLst/>
          </a:prstGeom>
          <a:noFill/>
          <a:ln w="9525">
            <a:noFill/>
            <a:miter lim="800000"/>
            <a:headEnd/>
            <a:tailEnd/>
          </a:ln>
        </p:spPr>
        <p:txBody>
          <a:bodyPr wrap="square">
            <a:spAutoFit/>
          </a:bodyPr>
          <a:lstStyle/>
          <a:p>
            <a:r>
              <a:rPr lang="tr-TR" altLang="tr-TR" dirty="0">
                <a:latin typeface="Constantia" pitchFamily="18" charset="0"/>
              </a:rPr>
              <a:t>*CE Uygunluk Belgesi   ** CE Uygunluk Beyanı</a:t>
            </a:r>
          </a:p>
        </p:txBody>
      </p:sp>
      <p:sp>
        <p:nvSpPr>
          <p:cNvPr id="2" name="Metin kutusu 1"/>
          <p:cNvSpPr txBox="1"/>
          <p:nvPr/>
        </p:nvSpPr>
        <p:spPr>
          <a:xfrm>
            <a:off x="323528" y="5877272"/>
            <a:ext cx="3587842" cy="369332"/>
          </a:xfrm>
          <a:prstGeom prst="rect">
            <a:avLst/>
          </a:prstGeom>
          <a:noFill/>
        </p:spPr>
        <p:txBody>
          <a:bodyPr wrap="none" rtlCol="0">
            <a:spAutoFit/>
          </a:bodyPr>
          <a:lstStyle/>
          <a:p>
            <a:r>
              <a:rPr lang="tr-TR" dirty="0" smtClean="0"/>
              <a:t>OK: Onaylamış Kuruluş       İ: İmalatçı</a:t>
            </a:r>
            <a:endParaRPr lang="tr-TR" dirty="0"/>
          </a:p>
        </p:txBody>
      </p:sp>
      <p:pic>
        <p:nvPicPr>
          <p:cNvPr id="8" name="Resim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67545" y="260649"/>
            <a:ext cx="864096" cy="8640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1285860"/>
            <a:ext cx="8215369" cy="4786346"/>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9D42A802-C52C-43C2-9F65-815CAE899C7B}" type="slidenum">
              <a:rPr lang="tr-TR" smtClean="0"/>
              <a:pPr/>
              <a:t>8</a:t>
            </a:fld>
            <a:endParaRPr lang="tr-TR"/>
          </a:p>
        </p:txBody>
      </p:sp>
      <p:pic>
        <p:nvPicPr>
          <p:cNvPr id="5" name="Resim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2" name="Picture 2"/>
          <p:cNvPicPr>
            <a:picLocks noChangeAspect="1" noChangeArrowheads="1"/>
          </p:cNvPicPr>
          <p:nvPr/>
        </p:nvPicPr>
        <p:blipFill>
          <a:blip r:embed="rId2"/>
          <a:srcRect/>
          <a:stretch>
            <a:fillRect/>
          </a:stretch>
        </p:blipFill>
        <p:spPr bwMode="auto">
          <a:xfrm>
            <a:off x="2247900" y="116631"/>
            <a:ext cx="5434013" cy="6120681"/>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9D42A802-C52C-43C2-9F65-815CAE899C7B}" type="slidenum">
              <a:rPr lang="tr-TR" smtClean="0"/>
              <a:pPr/>
              <a:t>9</a:t>
            </a:fld>
            <a:endParaRPr lang="tr-TR"/>
          </a:p>
        </p:txBody>
      </p:sp>
      <p:pic>
        <p:nvPicPr>
          <p:cNvPr id="4" name="Resim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67544" y="260648"/>
            <a:ext cx="1021853" cy="102185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2831</TotalTime>
  <Words>3112</Words>
  <Application>Microsoft Office PowerPoint</Application>
  <PresentationFormat>Ekran Gösterisi (4:3)</PresentationFormat>
  <Paragraphs>562</Paragraphs>
  <Slides>38</Slides>
  <Notes>4</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YAPI MALZEMELERİ VE TEKNİK ŞARTNAMELER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YAPI MALZEMELERİ ÜZERİNDE GERÇEKLEŞTİRDİĞİMİZ PGD FAALİYETLERİ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SONUÇ</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Erdal Akan</dc:creator>
  <cp:lastModifiedBy>YÜCEL SERHAT SAYIŞ</cp:lastModifiedBy>
  <cp:revision>411</cp:revision>
  <dcterms:created xsi:type="dcterms:W3CDTF">2013-03-22T09:02:15Z</dcterms:created>
  <dcterms:modified xsi:type="dcterms:W3CDTF">2019-03-12T05:39:58Z</dcterms:modified>
</cp:coreProperties>
</file>